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71" r:id="rId3"/>
    <p:sldId id="257" r:id="rId4"/>
    <p:sldId id="343" r:id="rId5"/>
    <p:sldId id="344" r:id="rId6"/>
    <p:sldId id="262" r:id="rId7"/>
    <p:sldId id="347" r:id="rId8"/>
    <p:sldId id="307" r:id="rId9"/>
    <p:sldId id="310" r:id="rId10"/>
    <p:sldId id="348" r:id="rId11"/>
    <p:sldId id="357" r:id="rId12"/>
    <p:sldId id="368" r:id="rId13"/>
    <p:sldId id="311" r:id="rId14"/>
    <p:sldId id="364" r:id="rId15"/>
    <p:sldId id="359" r:id="rId16"/>
    <p:sldId id="327" r:id="rId17"/>
    <p:sldId id="282" r:id="rId18"/>
    <p:sldId id="365" r:id="rId19"/>
    <p:sldId id="312" r:id="rId20"/>
    <p:sldId id="366" r:id="rId21"/>
    <p:sldId id="283" r:id="rId22"/>
    <p:sldId id="360" r:id="rId23"/>
    <p:sldId id="367" r:id="rId24"/>
    <p:sldId id="284" r:id="rId25"/>
    <p:sldId id="355" r:id="rId26"/>
    <p:sldId id="293" r:id="rId27"/>
    <p:sldId id="30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297" r:id="rId36"/>
    <p:sldId id="352" r:id="rId37"/>
    <p:sldId id="322" r:id="rId38"/>
    <p:sldId id="361" r:id="rId39"/>
    <p:sldId id="323" r:id="rId40"/>
    <p:sldId id="324" r:id="rId41"/>
    <p:sldId id="325" r:id="rId42"/>
    <p:sldId id="362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31F20"/>
    <a:srgbClr val="9900CC"/>
    <a:srgbClr val="FF8000"/>
    <a:srgbClr val="636466"/>
    <a:srgbClr val="A0A267"/>
    <a:srgbClr val="828347"/>
    <a:srgbClr val="939598"/>
    <a:srgbClr val="C7C8C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6" autoAdjust="0"/>
    <p:restoredTop sz="82944" autoAdjust="0"/>
  </p:normalViewPr>
  <p:slideViewPr>
    <p:cSldViewPr snapToGrid="0" snapToObjects="1">
      <p:cViewPr>
        <p:scale>
          <a:sx n="80" d="100"/>
          <a:sy n="80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11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bah\Desktop\SOUTHEAST%20FAUL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Abah\Desktop\Ave%20slip%20sed%20rates%20.xlsx" TargetMode="External"/><Relationship Id="rId4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Abah\Desktop\Ave%20slip%20sed%20rates%20.xlsx" TargetMode="External"/><Relationship Id="rId4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Abah\Desktop\Ave%20slip%20sed%20rates%20.xlsx" TargetMode="External"/><Relationship Id="rId4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Abah\Desktop\Ave%20slip%20sed%20rates%20.xlsx" TargetMode="External"/><Relationship Id="rId4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Abah\Desktop\Ave%20slip%20sed%20rates%20.xlsx" TargetMode="External"/><Relationship Id="rId4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Office_Excel_2007_Workbook1.xlsx"/><Relationship Id="rId4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bah\Desktop\SOUTHEAST%20FA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bah\Desktop\SOUTH%20WEST%20FAULTS.xlsx" TargetMode="External"/><Relationship Id="rId4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bah\Desktop\SOUTH%20WEST%20FAULTS.xlsx" TargetMode="External"/><Relationship Id="rId4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bah\Desktop\SOUTH%20WEST%20FAULTS.xlsx" TargetMode="External"/><Relationship Id="rId4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bah\Desktop\SOUTHEAST%20FAULTS.xlsx" TargetMode="External"/><Relationship Id="rId4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bah\Desktop\SOUTHEAST%20FAULTS.xlsx" TargetMode="External"/><Relationship Id="rId4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Abah\Desktop\Ave%20slip%20sed%20rates%20.xlsx" TargetMode="External"/><Relationship Id="rId4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Abah\Desktop\Ave%20slip%20sed%20rates%20.xlsx" TargetMode="External"/><Relationship Id="rId4" Type="http://schemas.microsoft.com/office/2011/relationships/chartStyle" Target="styl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Cumulative Throw vs Depth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Cumulative Throw vs Depth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  <a:prstDash val="dash"/>
              </a:ln>
              <a:effectLst/>
            </c:spPr>
          </c:marker>
          <c:xVal>
            <c:numRef>
              <c:f>Sheet5!$V$40:$V$49</c:f>
              <c:numCache>
                <c:formatCode>General</c:formatCode>
                <c:ptCount val="10"/>
                <c:pt idx="0">
                  <c:v>0</c:v>
                </c:pt>
                <c:pt idx="1">
                  <c:v>1987.5</c:v>
                </c:pt>
                <c:pt idx="2">
                  <c:v>2430</c:v>
                </c:pt>
                <c:pt idx="3">
                  <c:v>2670</c:v>
                </c:pt>
                <c:pt idx="4">
                  <c:v>3007.5000000000005</c:v>
                </c:pt>
                <c:pt idx="5">
                  <c:v>3375.0000000000005</c:v>
                </c:pt>
                <c:pt idx="6">
                  <c:v>3435</c:v>
                </c:pt>
                <c:pt idx="7">
                  <c:v>3644.9999999999995</c:v>
                </c:pt>
                <c:pt idx="8">
                  <c:v>4410</c:v>
                </c:pt>
                <c:pt idx="9">
                  <c:v>4470</c:v>
                </c:pt>
              </c:numCache>
            </c:numRef>
          </c:xVal>
          <c:yVal>
            <c:numRef>
              <c:f>Sheet5!$V$4:$V$13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90</c:v>
                </c:pt>
                <c:pt idx="3">
                  <c:v>120</c:v>
                </c:pt>
                <c:pt idx="4">
                  <c:v>135</c:v>
                </c:pt>
                <c:pt idx="5">
                  <c:v>135</c:v>
                </c:pt>
                <c:pt idx="6">
                  <c:v>135</c:v>
                </c:pt>
                <c:pt idx="7">
                  <c:v>135</c:v>
                </c:pt>
                <c:pt idx="8">
                  <c:v>165</c:v>
                </c:pt>
                <c:pt idx="9">
                  <c:v>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80576"/>
        <c:axId val="34282496"/>
      </c:scatterChart>
      <c:valAx>
        <c:axId val="3428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Depth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82496"/>
        <c:crosses val="autoZero"/>
        <c:crossBetween val="midCat"/>
      </c:valAx>
      <c:valAx>
        <c:axId val="342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Cumulative Throw (m)</a:t>
                </a:r>
              </a:p>
            </c:rich>
          </c:tx>
          <c:layout>
            <c:manualLayout>
              <c:xMode val="edge"/>
              <c:yMode val="edge"/>
              <c:x val="4.40251572327044E-2"/>
              <c:y val="0.313534379313308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80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Frio </a:t>
            </a:r>
            <a:r>
              <a:rPr lang="en-US" sz="2800" dirty="0" smtClean="0"/>
              <a:t>Formation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(Middle –Late Oligocene)</a:t>
            </a:r>
            <a:endParaRPr lang="en-US" sz="2800" dirty="0"/>
          </a:p>
        </c:rich>
      </c:tx>
      <c:layout>
        <c:manualLayout>
          <c:xMode val="edge"/>
          <c:yMode val="edge"/>
          <c:x val="0.238907562093341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Frio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Sheet1!$M$49:$M$59</c:f>
              <c:numCache>
                <c:formatCode>General</c:formatCode>
                <c:ptCount val="11"/>
                <c:pt idx="0">
                  <c:v>10</c:v>
                </c:pt>
                <c:pt idx="1">
                  <c:v>33</c:v>
                </c:pt>
                <c:pt idx="2">
                  <c:v>57</c:v>
                </c:pt>
                <c:pt idx="3">
                  <c:v>81</c:v>
                </c:pt>
                <c:pt idx="4">
                  <c:v>110</c:v>
                </c:pt>
                <c:pt idx="5">
                  <c:v>149</c:v>
                </c:pt>
                <c:pt idx="6">
                  <c:v>230</c:v>
                </c:pt>
                <c:pt idx="7">
                  <c:v>251</c:v>
                </c:pt>
                <c:pt idx="8">
                  <c:v>273</c:v>
                </c:pt>
                <c:pt idx="9">
                  <c:v>301</c:v>
                </c:pt>
                <c:pt idx="10">
                  <c:v>335</c:v>
                </c:pt>
              </c:numCache>
            </c:numRef>
          </c:xVal>
          <c:yVal>
            <c:numRef>
              <c:f>Sheet1!$B$38:$L$38</c:f>
              <c:numCache>
                <c:formatCode>0.000</c:formatCode>
                <c:ptCount val="11"/>
                <c:pt idx="0">
                  <c:v>1.2580645000000001E-2</c:v>
                </c:pt>
                <c:pt idx="1">
                  <c:v>9.3150000000000024E-2</c:v>
                </c:pt>
                <c:pt idx="2">
                  <c:v>1.7281000000000001E-2</c:v>
                </c:pt>
                <c:pt idx="3">
                  <c:v>1.7000000000000001E-2</c:v>
                </c:pt>
                <c:pt idx="4">
                  <c:v>2.9032000000000002E-2</c:v>
                </c:pt>
                <c:pt idx="5">
                  <c:v>4.4623655999999998E-2</c:v>
                </c:pt>
                <c:pt idx="6" formatCode="General">
                  <c:v>0</c:v>
                </c:pt>
                <c:pt idx="7">
                  <c:v>6.0500000000000007E-3</c:v>
                </c:pt>
                <c:pt idx="8">
                  <c:v>1.9349999999999999E-2</c:v>
                </c:pt>
                <c:pt idx="9">
                  <c:v>0</c:v>
                </c:pt>
                <c:pt idx="10">
                  <c:v>4.8390000000000013E-3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48992"/>
        <c:axId val="74950912"/>
      </c:scatterChart>
      <c:valAx>
        <c:axId val="7494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Distance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50912"/>
        <c:crosses val="autoZero"/>
        <c:crossBetween val="midCat"/>
      </c:valAx>
      <c:valAx>
        <c:axId val="7495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Slip rates (mm/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48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Anahuac Formation (Late</a:t>
            </a:r>
            <a:r>
              <a:rPr lang="en-US" sz="2800" baseline="0" dirty="0" smtClean="0"/>
              <a:t> Oligocene)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Anahuac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Sheet1!$M$49:$M$59</c:f>
              <c:numCache>
                <c:formatCode>General</c:formatCode>
                <c:ptCount val="11"/>
                <c:pt idx="0">
                  <c:v>10</c:v>
                </c:pt>
                <c:pt idx="1">
                  <c:v>33</c:v>
                </c:pt>
                <c:pt idx="2">
                  <c:v>57</c:v>
                </c:pt>
                <c:pt idx="3">
                  <c:v>81</c:v>
                </c:pt>
                <c:pt idx="4">
                  <c:v>110</c:v>
                </c:pt>
                <c:pt idx="5">
                  <c:v>149</c:v>
                </c:pt>
                <c:pt idx="6">
                  <c:v>230</c:v>
                </c:pt>
                <c:pt idx="7">
                  <c:v>251</c:v>
                </c:pt>
                <c:pt idx="8">
                  <c:v>273</c:v>
                </c:pt>
                <c:pt idx="9">
                  <c:v>301</c:v>
                </c:pt>
                <c:pt idx="10">
                  <c:v>335</c:v>
                </c:pt>
              </c:numCache>
            </c:numRef>
          </c:xVal>
          <c:yVal>
            <c:numRef>
              <c:f>Sheet1!$B$37:$L$37</c:f>
              <c:numCache>
                <c:formatCode>0.000</c:formatCode>
                <c:ptCount val="11"/>
                <c:pt idx="0">
                  <c:v>5.7106599000000008E-2</c:v>
                </c:pt>
                <c:pt idx="1">
                  <c:v>6.8529999999999994E-2</c:v>
                </c:pt>
                <c:pt idx="2">
                  <c:v>3.9000000000000007E-2</c:v>
                </c:pt>
                <c:pt idx="3">
                  <c:v>1.6180000000000003E-2</c:v>
                </c:pt>
                <c:pt idx="4">
                  <c:v>5.3999999999999999E-2</c:v>
                </c:pt>
                <c:pt idx="5">
                  <c:v>5.0530688000000004E-2</c:v>
                </c:pt>
                <c:pt idx="6">
                  <c:v>1.9990000000000004E-2</c:v>
                </c:pt>
                <c:pt idx="7">
                  <c:v>3.2740000000000005E-2</c:v>
                </c:pt>
                <c:pt idx="8">
                  <c:v>0</c:v>
                </c:pt>
                <c:pt idx="9">
                  <c:v>0</c:v>
                </c:pt>
                <c:pt idx="10">
                  <c:v>2.7918999999999999E-2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87392"/>
        <c:axId val="75046912"/>
      </c:scatterChart>
      <c:valAx>
        <c:axId val="74987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Distance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46912"/>
        <c:crosses val="autoZero"/>
        <c:crossBetween val="midCat"/>
      </c:valAx>
      <c:valAx>
        <c:axId val="750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Slip rates (mm/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8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‘Lower </a:t>
            </a:r>
            <a:r>
              <a:rPr lang="en-US" sz="2800" dirty="0"/>
              <a:t>Miocene </a:t>
            </a:r>
            <a:r>
              <a:rPr lang="en-US" sz="2800" dirty="0" smtClean="0"/>
              <a:t>Formation’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Lower Miocene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.0000000000000005E-3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Sheet1!$M$49:$M$59</c:f>
              <c:numCache>
                <c:formatCode>General</c:formatCode>
                <c:ptCount val="11"/>
                <c:pt idx="0">
                  <c:v>10</c:v>
                </c:pt>
                <c:pt idx="1">
                  <c:v>33</c:v>
                </c:pt>
                <c:pt idx="2">
                  <c:v>57</c:v>
                </c:pt>
                <c:pt idx="3">
                  <c:v>81</c:v>
                </c:pt>
                <c:pt idx="4">
                  <c:v>110</c:v>
                </c:pt>
                <c:pt idx="5">
                  <c:v>149</c:v>
                </c:pt>
                <c:pt idx="6">
                  <c:v>230</c:v>
                </c:pt>
                <c:pt idx="7">
                  <c:v>251</c:v>
                </c:pt>
                <c:pt idx="8">
                  <c:v>273</c:v>
                </c:pt>
                <c:pt idx="9">
                  <c:v>301</c:v>
                </c:pt>
                <c:pt idx="10">
                  <c:v>335</c:v>
                </c:pt>
              </c:numCache>
            </c:numRef>
          </c:xVal>
          <c:yVal>
            <c:numRef>
              <c:f>Sheet1!$B$36:$L$36</c:f>
              <c:numCache>
                <c:formatCode>0.000</c:formatCode>
                <c:ptCount val="11"/>
                <c:pt idx="0">
                  <c:v>2.5318697000000001E-2</c:v>
                </c:pt>
                <c:pt idx="1">
                  <c:v>7.401000000000002E-2</c:v>
                </c:pt>
                <c:pt idx="2">
                  <c:v>1.3691999999999999E-2</c:v>
                </c:pt>
                <c:pt idx="3">
                  <c:v>1.0000000000000002E-2</c:v>
                </c:pt>
                <c:pt idx="4">
                  <c:v>8.1800000000000032E-3</c:v>
                </c:pt>
                <c:pt idx="5">
                  <c:v>2.1736762000000003E-2</c:v>
                </c:pt>
                <c:pt idx="6">
                  <c:v>1.2919999999999997E-2</c:v>
                </c:pt>
                <c:pt idx="7">
                  <c:v>4.0400000000000011E-3</c:v>
                </c:pt>
                <c:pt idx="8">
                  <c:v>4.2139999999999997E-2</c:v>
                </c:pt>
                <c:pt idx="9">
                  <c:v>3.2930000000000008E-2</c:v>
                </c:pt>
                <c:pt idx="10">
                  <c:v>3.5588000000000002E-2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00928"/>
        <c:axId val="75102848"/>
      </c:scatterChart>
      <c:valAx>
        <c:axId val="7510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Distance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2848"/>
        <c:crosses val="autoZero"/>
        <c:crossBetween val="midCat"/>
      </c:valAx>
      <c:valAx>
        <c:axId val="7510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Slip rates (mm/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‘Middle </a:t>
            </a:r>
            <a:r>
              <a:rPr lang="en-US" sz="2800" dirty="0"/>
              <a:t>Miocene </a:t>
            </a:r>
            <a:r>
              <a:rPr lang="en-US" sz="2800" dirty="0" smtClean="0"/>
              <a:t>Formation’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Mid Miocene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Sheet1!$M$49:$M$59</c:f>
              <c:numCache>
                <c:formatCode>General</c:formatCode>
                <c:ptCount val="11"/>
                <c:pt idx="0">
                  <c:v>10</c:v>
                </c:pt>
                <c:pt idx="1">
                  <c:v>33</c:v>
                </c:pt>
                <c:pt idx="2">
                  <c:v>57</c:v>
                </c:pt>
                <c:pt idx="3">
                  <c:v>81</c:v>
                </c:pt>
                <c:pt idx="4">
                  <c:v>110</c:v>
                </c:pt>
                <c:pt idx="5">
                  <c:v>149</c:v>
                </c:pt>
                <c:pt idx="6">
                  <c:v>230</c:v>
                </c:pt>
                <c:pt idx="7">
                  <c:v>251</c:v>
                </c:pt>
                <c:pt idx="8">
                  <c:v>273</c:v>
                </c:pt>
                <c:pt idx="9">
                  <c:v>301</c:v>
                </c:pt>
                <c:pt idx="10">
                  <c:v>335</c:v>
                </c:pt>
              </c:numCache>
            </c:numRef>
          </c:xVal>
          <c:yVal>
            <c:numRef>
              <c:f>Sheet1!$B$35:$L$35</c:f>
              <c:numCache>
                <c:formatCode>0.000</c:formatCode>
                <c:ptCount val="11"/>
                <c:pt idx="0">
                  <c:v>4.1474654E-2</c:v>
                </c:pt>
                <c:pt idx="1">
                  <c:v>1.728E-2</c:v>
                </c:pt>
                <c:pt idx="2">
                  <c:v>1.2961000000000002E-2</c:v>
                </c:pt>
                <c:pt idx="3">
                  <c:v>7.2580000000000006E-3</c:v>
                </c:pt>
                <c:pt idx="4">
                  <c:v>1.2312999999999998E-2</c:v>
                </c:pt>
                <c:pt idx="5">
                  <c:v>2.3233487000000001E-2</c:v>
                </c:pt>
                <c:pt idx="6">
                  <c:v>1.4019999999999996E-2</c:v>
                </c:pt>
                <c:pt idx="7">
                  <c:v>1.8660000000000003E-2</c:v>
                </c:pt>
                <c:pt idx="8">
                  <c:v>3.8019999999999998E-2</c:v>
                </c:pt>
                <c:pt idx="9">
                  <c:v>5.8180000000000003E-2</c:v>
                </c:pt>
                <c:pt idx="10">
                  <c:v>2.2811000000000005E-2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28864"/>
        <c:axId val="76231040"/>
      </c:scatterChart>
      <c:valAx>
        <c:axId val="7622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Distance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31040"/>
        <c:crosses val="autoZero"/>
        <c:crossBetween val="midCat"/>
      </c:valAx>
      <c:valAx>
        <c:axId val="762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Slip rates (mm/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28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‘Upper </a:t>
            </a:r>
            <a:r>
              <a:rPr lang="en-US" sz="2800" dirty="0"/>
              <a:t>Miocene </a:t>
            </a:r>
            <a:r>
              <a:rPr lang="en-US" sz="2800" dirty="0" smtClean="0"/>
              <a:t>Formation’</a:t>
            </a:r>
            <a:endParaRPr lang="en-US" sz="2800" dirty="0"/>
          </a:p>
        </c:rich>
      </c:tx>
      <c:layout>
        <c:manualLayout>
          <c:xMode val="edge"/>
          <c:yMode val="edge"/>
          <c:x val="0.25178318803487637"/>
          <c:y val="3.14249144325749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Upper Miocene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Sheet1!$M$49:$M$59</c:f>
              <c:numCache>
                <c:formatCode>General</c:formatCode>
                <c:ptCount val="11"/>
                <c:pt idx="0">
                  <c:v>10</c:v>
                </c:pt>
                <c:pt idx="1">
                  <c:v>33</c:v>
                </c:pt>
                <c:pt idx="2">
                  <c:v>57</c:v>
                </c:pt>
                <c:pt idx="3">
                  <c:v>81</c:v>
                </c:pt>
                <c:pt idx="4">
                  <c:v>110</c:v>
                </c:pt>
                <c:pt idx="5">
                  <c:v>149</c:v>
                </c:pt>
                <c:pt idx="6">
                  <c:v>230</c:v>
                </c:pt>
                <c:pt idx="7">
                  <c:v>251</c:v>
                </c:pt>
                <c:pt idx="8">
                  <c:v>273</c:v>
                </c:pt>
                <c:pt idx="9">
                  <c:v>301</c:v>
                </c:pt>
                <c:pt idx="10">
                  <c:v>335</c:v>
                </c:pt>
              </c:numCache>
            </c:numRef>
          </c:xVal>
          <c:yVal>
            <c:numRef>
              <c:f>Sheet1!$B$34:$L$34</c:f>
              <c:numCache>
                <c:formatCode>0.000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2.0000000000000005E-3</c:v>
                </c:pt>
                <c:pt idx="4">
                  <c:v>0</c:v>
                </c:pt>
                <c:pt idx="5">
                  <c:v>8.1349209999999998E-3</c:v>
                </c:pt>
                <c:pt idx="6">
                  <c:v>2.87E-2</c:v>
                </c:pt>
                <c:pt idx="7">
                  <c:v>1.255E-2</c:v>
                </c:pt>
                <c:pt idx="8">
                  <c:v>8.6900000000000005E-2</c:v>
                </c:pt>
                <c:pt idx="9">
                  <c:v>9.8020000000000024E-2</c:v>
                </c:pt>
                <c:pt idx="10">
                  <c:v>4.0475999999999998E-2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94208"/>
        <c:axId val="76896128"/>
      </c:scatterChart>
      <c:valAx>
        <c:axId val="7689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Distance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96128"/>
        <c:crosses val="autoZero"/>
        <c:crossBetween val="midCat"/>
      </c:valAx>
      <c:valAx>
        <c:axId val="7689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Slip rates (mm/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94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‘Pliocene Formation’</a:t>
            </a:r>
            <a:endParaRPr lang="en-US" sz="2800" dirty="0"/>
          </a:p>
        </c:rich>
      </c:tx>
      <c:layout>
        <c:manualLayout>
          <c:xMode val="edge"/>
          <c:yMode val="edge"/>
          <c:x val="0.3829859190983763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Pliocene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Sheet1!$M$52:$M$59</c:f>
              <c:numCache>
                <c:formatCode>General</c:formatCode>
                <c:ptCount val="8"/>
                <c:pt idx="0">
                  <c:v>81</c:v>
                </c:pt>
                <c:pt idx="1">
                  <c:v>110</c:v>
                </c:pt>
                <c:pt idx="2">
                  <c:v>149</c:v>
                </c:pt>
                <c:pt idx="3">
                  <c:v>230</c:v>
                </c:pt>
                <c:pt idx="4">
                  <c:v>251</c:v>
                </c:pt>
                <c:pt idx="5">
                  <c:v>273</c:v>
                </c:pt>
                <c:pt idx="6">
                  <c:v>301</c:v>
                </c:pt>
                <c:pt idx="7">
                  <c:v>335</c:v>
                </c:pt>
              </c:numCache>
            </c:numRef>
          </c:xVal>
          <c:yVal>
            <c:numRef>
              <c:f>Sheet1!$E$33:$L$33</c:f>
              <c:numCache>
                <c:formatCode>0.000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5.4945050000000002E-3</c:v>
                </c:pt>
                <c:pt idx="3">
                  <c:v>4.5480000000000007E-2</c:v>
                </c:pt>
                <c:pt idx="4">
                  <c:v>1.6029999999999999E-2</c:v>
                </c:pt>
                <c:pt idx="5">
                  <c:v>2.7470000000000005E-2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018624"/>
        <c:axId val="77020544"/>
      </c:scatterChart>
      <c:valAx>
        <c:axId val="7701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Distance (km)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20544"/>
        <c:crosses val="autoZero"/>
        <c:crossBetween val="midCat"/>
      </c:valAx>
      <c:valAx>
        <c:axId val="7702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Slip rates (mm/yr)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18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Incremental Throw vs 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Incremental Throw vs Time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  <a:prstDash val="dash"/>
              </a:ln>
              <a:effectLst/>
            </c:spPr>
          </c:marker>
          <c:xVal>
            <c:numRef>
              <c:f>Sheet5!$K$77:$K$86</c:f>
              <c:numCache>
                <c:formatCode>General</c:formatCode>
                <c:ptCount val="10"/>
                <c:pt idx="0">
                  <c:v>11.629999999999999</c:v>
                </c:pt>
                <c:pt idx="1">
                  <c:v>15.97</c:v>
                </c:pt>
                <c:pt idx="2">
                  <c:v>23.03</c:v>
                </c:pt>
                <c:pt idx="3">
                  <c:v>25</c:v>
                </c:pt>
                <c:pt idx="4">
                  <c:v>28.1</c:v>
                </c:pt>
                <c:pt idx="5">
                  <c:v>37</c:v>
                </c:pt>
                <c:pt idx="6">
                  <c:v>42</c:v>
                </c:pt>
                <c:pt idx="7">
                  <c:v>48.6</c:v>
                </c:pt>
                <c:pt idx="8">
                  <c:v>59.2</c:v>
                </c:pt>
                <c:pt idx="9">
                  <c:v>65.5</c:v>
                </c:pt>
              </c:numCache>
            </c:numRef>
          </c:xVal>
          <c:yVal>
            <c:numRef>
              <c:f>Sheet5!$V$53:$V$62</c:f>
              <c:numCache>
                <c:formatCode>General</c:formatCode>
                <c:ptCount val="10"/>
                <c:pt idx="0">
                  <c:v>30</c:v>
                </c:pt>
                <c:pt idx="1">
                  <c:v>60</c:v>
                </c:pt>
                <c:pt idx="2">
                  <c:v>30.000000000000011</c:v>
                </c:pt>
                <c:pt idx="3">
                  <c:v>14.999999999999998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29.999999999999989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11552"/>
        <c:axId val="34342400"/>
      </c:scatterChart>
      <c:valAx>
        <c:axId val="3431155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Time (Ma)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42400"/>
        <c:crosses val="autoZero"/>
        <c:crossBetween val="midCat"/>
      </c:valAx>
      <c:valAx>
        <c:axId val="3434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Incremental Throw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1155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latin typeface="+mn-lt"/>
                <a:cs typeface="Times New Roman" panose="02020603050405020304" pitchFamily="18" charset="0"/>
              </a:rPr>
              <a:t>A-A'</a:t>
            </a:r>
          </a:p>
        </c:rich>
      </c:tx>
      <c:layout>
        <c:manualLayout>
          <c:xMode val="edge"/>
          <c:yMode val="edge"/>
          <c:x val="0.43421922233008337"/>
          <c:y val="3.60085921604474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276274655303751E-2"/>
          <c:y val="0.16031800217903969"/>
          <c:w val="0.92892174984596421"/>
          <c:h val="0.68454075805365833"/>
        </c:manualLayout>
      </c:layout>
      <c:scatterChart>
        <c:scatterStyle val="lineMarker"/>
        <c:varyColors val="0"/>
        <c:ser>
          <c:idx val="0"/>
          <c:order val="0"/>
          <c:tx>
            <c:v>Fault 15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Sheet1!$AG$67:$AG$75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Fault 14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Sheet1!$AF$67:$AF$75</c:f>
              <c:numCache>
                <c:formatCode>General</c:formatCode>
                <c:ptCount val="9"/>
                <c:pt idx="0">
                  <c:v>140</c:v>
                </c:pt>
                <c:pt idx="1">
                  <c:v>140</c:v>
                </c:pt>
                <c:pt idx="2">
                  <c:v>335</c:v>
                </c:pt>
                <c:pt idx="3">
                  <c:v>260</c:v>
                </c:pt>
                <c:pt idx="4">
                  <c:v>140</c:v>
                </c:pt>
                <c:pt idx="5">
                  <c:v>140</c:v>
                </c:pt>
                <c:pt idx="6">
                  <c:v>140</c:v>
                </c:pt>
                <c:pt idx="7">
                  <c:v>140</c:v>
                </c:pt>
                <c:pt idx="8">
                  <c:v>140</c:v>
                </c:pt>
              </c:numCache>
            </c:numRef>
          </c:yVal>
          <c:smooth val="0"/>
        </c:ser>
        <c:ser>
          <c:idx val="2"/>
          <c:order val="2"/>
          <c:tx>
            <c:v>Fault 13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Sheet1!$AE$67:$AE$75</c:f>
              <c:numCache>
                <c:formatCode>General</c:formatCode>
                <c:ptCount val="9"/>
                <c:pt idx="0">
                  <c:v>450</c:v>
                </c:pt>
                <c:pt idx="1">
                  <c:v>450</c:v>
                </c:pt>
                <c:pt idx="2">
                  <c:v>510</c:v>
                </c:pt>
                <c:pt idx="3">
                  <c:v>525</c:v>
                </c:pt>
                <c:pt idx="4">
                  <c:v>450</c:v>
                </c:pt>
                <c:pt idx="5">
                  <c:v>450</c:v>
                </c:pt>
                <c:pt idx="6">
                  <c:v>450</c:v>
                </c:pt>
                <c:pt idx="7">
                  <c:v>450</c:v>
                </c:pt>
                <c:pt idx="8">
                  <c:v>450</c:v>
                </c:pt>
              </c:numCache>
            </c:numRef>
          </c:yVal>
          <c:smooth val="0"/>
        </c:ser>
        <c:ser>
          <c:idx val="3"/>
          <c:order val="3"/>
          <c:tx>
            <c:v>Fault 12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Sheet1!$AD$67:$AD$75</c:f>
              <c:numCache>
                <c:formatCode>General</c:formatCode>
                <c:ptCount val="9"/>
                <c:pt idx="0">
                  <c:v>545</c:v>
                </c:pt>
                <c:pt idx="1">
                  <c:v>545</c:v>
                </c:pt>
                <c:pt idx="2">
                  <c:v>627.5</c:v>
                </c:pt>
                <c:pt idx="3">
                  <c:v>642.5</c:v>
                </c:pt>
                <c:pt idx="4">
                  <c:v>545</c:v>
                </c:pt>
                <c:pt idx="5">
                  <c:v>545</c:v>
                </c:pt>
                <c:pt idx="6">
                  <c:v>545</c:v>
                </c:pt>
                <c:pt idx="7">
                  <c:v>545</c:v>
                </c:pt>
                <c:pt idx="8">
                  <c:v>545</c:v>
                </c:pt>
              </c:numCache>
            </c:numRef>
          </c:yVal>
          <c:smooth val="0"/>
        </c:ser>
        <c:ser>
          <c:idx val="4"/>
          <c:order val="4"/>
          <c:tx>
            <c:v>Fault 11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Sheet1!$AC$67:$AC$75</c:f>
              <c:numCache>
                <c:formatCode>General</c:formatCode>
                <c:ptCount val="9"/>
                <c:pt idx="0">
                  <c:v>663</c:v>
                </c:pt>
                <c:pt idx="1">
                  <c:v>663</c:v>
                </c:pt>
                <c:pt idx="2">
                  <c:v>700.5</c:v>
                </c:pt>
                <c:pt idx="3">
                  <c:v>783</c:v>
                </c:pt>
                <c:pt idx="4">
                  <c:v>663</c:v>
                </c:pt>
                <c:pt idx="5">
                  <c:v>663</c:v>
                </c:pt>
                <c:pt idx="6">
                  <c:v>663</c:v>
                </c:pt>
                <c:pt idx="7">
                  <c:v>663</c:v>
                </c:pt>
                <c:pt idx="8">
                  <c:v>663</c:v>
                </c:pt>
              </c:numCache>
            </c:numRef>
          </c:yVal>
          <c:smooth val="0"/>
        </c:ser>
        <c:ser>
          <c:idx val="5"/>
          <c:order val="5"/>
          <c:tx>
            <c:v>Fault 10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Sheet1!$AB$67:$AB$75</c:f>
              <c:numCache>
                <c:formatCode>General</c:formatCode>
                <c:ptCount val="9"/>
                <c:pt idx="0">
                  <c:v>803</c:v>
                </c:pt>
                <c:pt idx="1">
                  <c:v>803</c:v>
                </c:pt>
                <c:pt idx="2">
                  <c:v>818</c:v>
                </c:pt>
                <c:pt idx="3">
                  <c:v>870.5</c:v>
                </c:pt>
                <c:pt idx="4">
                  <c:v>885.5</c:v>
                </c:pt>
                <c:pt idx="5">
                  <c:v>803</c:v>
                </c:pt>
                <c:pt idx="6">
                  <c:v>803</c:v>
                </c:pt>
                <c:pt idx="7">
                  <c:v>803</c:v>
                </c:pt>
                <c:pt idx="8">
                  <c:v>803</c:v>
                </c:pt>
              </c:numCache>
            </c:numRef>
          </c:yVal>
          <c:smooth val="0"/>
        </c:ser>
        <c:ser>
          <c:idx val="6"/>
          <c:order val="6"/>
          <c:tx>
            <c:v>Fault 9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Sheet1!$AA$67:$AA$75</c:f>
              <c:numCache>
                <c:formatCode>General</c:formatCode>
                <c:ptCount val="9"/>
                <c:pt idx="0">
                  <c:v>906</c:v>
                </c:pt>
                <c:pt idx="1">
                  <c:v>906</c:v>
                </c:pt>
                <c:pt idx="2">
                  <c:v>906</c:v>
                </c:pt>
                <c:pt idx="3">
                  <c:v>906</c:v>
                </c:pt>
                <c:pt idx="4">
                  <c:v>951</c:v>
                </c:pt>
                <c:pt idx="5">
                  <c:v>928.5</c:v>
                </c:pt>
                <c:pt idx="6">
                  <c:v>906</c:v>
                </c:pt>
                <c:pt idx="7">
                  <c:v>906</c:v>
                </c:pt>
                <c:pt idx="8">
                  <c:v>906</c:v>
                </c:pt>
              </c:numCache>
            </c:numRef>
          </c:yVal>
          <c:smooth val="0"/>
        </c:ser>
        <c:ser>
          <c:idx val="7"/>
          <c:order val="7"/>
          <c:tx>
            <c:v>Fault 8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Sheet1!$Z$67:$Z$75</c:f>
              <c:numCache>
                <c:formatCode>General</c:formatCode>
                <c:ptCount val="9"/>
                <c:pt idx="0">
                  <c:v>971</c:v>
                </c:pt>
                <c:pt idx="1">
                  <c:v>971</c:v>
                </c:pt>
                <c:pt idx="2">
                  <c:v>971</c:v>
                </c:pt>
                <c:pt idx="3">
                  <c:v>971</c:v>
                </c:pt>
                <c:pt idx="4">
                  <c:v>1001</c:v>
                </c:pt>
                <c:pt idx="5">
                  <c:v>986</c:v>
                </c:pt>
                <c:pt idx="6">
                  <c:v>1016</c:v>
                </c:pt>
                <c:pt idx="7">
                  <c:v>1068.5</c:v>
                </c:pt>
                <c:pt idx="8">
                  <c:v>971</c:v>
                </c:pt>
              </c:numCache>
            </c:numRef>
          </c:yVal>
          <c:smooth val="0"/>
        </c:ser>
        <c:ser>
          <c:idx val="8"/>
          <c:order val="8"/>
          <c:tx>
            <c:v>Fault 7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Sheet1!$Y$67:$Y$75</c:f>
              <c:numCache>
                <c:formatCode>General</c:formatCode>
                <c:ptCount val="9"/>
                <c:pt idx="0">
                  <c:v>1089</c:v>
                </c:pt>
                <c:pt idx="1">
                  <c:v>1089</c:v>
                </c:pt>
                <c:pt idx="2">
                  <c:v>1089</c:v>
                </c:pt>
                <c:pt idx="3">
                  <c:v>1089</c:v>
                </c:pt>
                <c:pt idx="4">
                  <c:v>1089</c:v>
                </c:pt>
                <c:pt idx="5">
                  <c:v>1104</c:v>
                </c:pt>
                <c:pt idx="6">
                  <c:v>1134</c:v>
                </c:pt>
                <c:pt idx="7">
                  <c:v>1119</c:v>
                </c:pt>
                <c:pt idx="8">
                  <c:v>1089</c:v>
                </c:pt>
              </c:numCache>
            </c:numRef>
          </c:yVal>
          <c:smooth val="0"/>
        </c:ser>
        <c:ser>
          <c:idx val="9"/>
          <c:order val="9"/>
          <c:tx>
            <c:v>Fault 6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Sheet1!$X$67:$X$75</c:f>
              <c:numCache>
                <c:formatCode>General</c:formatCode>
                <c:ptCount val="9"/>
                <c:pt idx="0">
                  <c:v>1154</c:v>
                </c:pt>
                <c:pt idx="1">
                  <c:v>1154</c:v>
                </c:pt>
                <c:pt idx="2">
                  <c:v>1154</c:v>
                </c:pt>
                <c:pt idx="3">
                  <c:v>1154</c:v>
                </c:pt>
                <c:pt idx="4">
                  <c:v>1169</c:v>
                </c:pt>
                <c:pt idx="5">
                  <c:v>1154</c:v>
                </c:pt>
                <c:pt idx="6">
                  <c:v>1161.5</c:v>
                </c:pt>
                <c:pt idx="7">
                  <c:v>1161.5</c:v>
                </c:pt>
                <c:pt idx="8">
                  <c:v>1154</c:v>
                </c:pt>
              </c:numCache>
            </c:numRef>
          </c:yVal>
          <c:smooth val="0"/>
        </c:ser>
        <c:ser>
          <c:idx val="10"/>
          <c:order val="10"/>
          <c:tx>
            <c:v>Fault 5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Sheet1!$W$67:$W$75</c:f>
              <c:numCache>
                <c:formatCode>General</c:formatCode>
                <c:ptCount val="9"/>
                <c:pt idx="0">
                  <c:v>1189</c:v>
                </c:pt>
                <c:pt idx="1">
                  <c:v>1189</c:v>
                </c:pt>
                <c:pt idx="2">
                  <c:v>1189</c:v>
                </c:pt>
                <c:pt idx="3">
                  <c:v>1189</c:v>
                </c:pt>
                <c:pt idx="4">
                  <c:v>1211.5</c:v>
                </c:pt>
                <c:pt idx="5">
                  <c:v>1189</c:v>
                </c:pt>
                <c:pt idx="6">
                  <c:v>1189</c:v>
                </c:pt>
                <c:pt idx="7">
                  <c:v>1189</c:v>
                </c:pt>
                <c:pt idx="8">
                  <c:v>1189</c:v>
                </c:pt>
              </c:numCache>
            </c:numRef>
          </c:yVal>
          <c:smooth val="0"/>
        </c:ser>
        <c:ser>
          <c:idx val="11"/>
          <c:order val="11"/>
          <c:tx>
            <c:v>Fault 4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Sheet1!$V$67:$V$75</c:f>
              <c:numCache>
                <c:formatCode>General</c:formatCode>
                <c:ptCount val="9"/>
                <c:pt idx="0">
                  <c:v>1232</c:v>
                </c:pt>
                <c:pt idx="1">
                  <c:v>1232</c:v>
                </c:pt>
                <c:pt idx="2">
                  <c:v>1232</c:v>
                </c:pt>
                <c:pt idx="3">
                  <c:v>1232</c:v>
                </c:pt>
                <c:pt idx="4">
                  <c:v>1232</c:v>
                </c:pt>
                <c:pt idx="5">
                  <c:v>1247</c:v>
                </c:pt>
                <c:pt idx="6">
                  <c:v>1254.5</c:v>
                </c:pt>
                <c:pt idx="7">
                  <c:v>1232</c:v>
                </c:pt>
                <c:pt idx="8">
                  <c:v>1232</c:v>
                </c:pt>
              </c:numCache>
            </c:numRef>
          </c:yVal>
          <c:smooth val="0"/>
        </c:ser>
        <c:ser>
          <c:idx val="12"/>
          <c:order val="12"/>
          <c:tx>
            <c:v>Fault 3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Sheet1!$U$67:$U$75</c:f>
              <c:numCache>
                <c:formatCode>General</c:formatCode>
                <c:ptCount val="9"/>
                <c:pt idx="0">
                  <c:v>1275</c:v>
                </c:pt>
                <c:pt idx="1">
                  <c:v>1275</c:v>
                </c:pt>
                <c:pt idx="2">
                  <c:v>1275</c:v>
                </c:pt>
                <c:pt idx="3">
                  <c:v>1275</c:v>
                </c:pt>
                <c:pt idx="4">
                  <c:v>1275</c:v>
                </c:pt>
                <c:pt idx="5">
                  <c:v>1290</c:v>
                </c:pt>
                <c:pt idx="6">
                  <c:v>1290</c:v>
                </c:pt>
                <c:pt idx="7">
                  <c:v>1275</c:v>
                </c:pt>
                <c:pt idx="8">
                  <c:v>1275</c:v>
                </c:pt>
              </c:numCache>
            </c:numRef>
          </c:yVal>
          <c:smooth val="0"/>
        </c:ser>
        <c:ser>
          <c:idx val="13"/>
          <c:order val="13"/>
          <c:tx>
            <c:v>Fault 2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Sheet1!$T$67:$T$75</c:f>
              <c:numCache>
                <c:formatCode>General</c:formatCode>
                <c:ptCount val="9"/>
                <c:pt idx="0">
                  <c:v>1310</c:v>
                </c:pt>
                <c:pt idx="1">
                  <c:v>1310</c:v>
                </c:pt>
                <c:pt idx="2">
                  <c:v>1310</c:v>
                </c:pt>
                <c:pt idx="3">
                  <c:v>1310</c:v>
                </c:pt>
                <c:pt idx="4">
                  <c:v>1310</c:v>
                </c:pt>
                <c:pt idx="5">
                  <c:v>1310</c:v>
                </c:pt>
                <c:pt idx="6">
                  <c:v>1310</c:v>
                </c:pt>
                <c:pt idx="7">
                  <c:v>1347.5</c:v>
                </c:pt>
                <c:pt idx="8">
                  <c:v>1310</c:v>
                </c:pt>
              </c:numCache>
            </c:numRef>
          </c:yVal>
          <c:smooth val="0"/>
        </c:ser>
        <c:ser>
          <c:idx val="14"/>
          <c:order val="14"/>
          <c:tx>
            <c:v>Fault 1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Sheet1!$Q$79:$Q$87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Sheet1!$S$67:$S$75</c:f>
              <c:numCache>
                <c:formatCode>General</c:formatCode>
                <c:ptCount val="9"/>
                <c:pt idx="0">
                  <c:v>1368</c:v>
                </c:pt>
                <c:pt idx="1">
                  <c:v>1368</c:v>
                </c:pt>
                <c:pt idx="2">
                  <c:v>1368</c:v>
                </c:pt>
                <c:pt idx="3">
                  <c:v>1368</c:v>
                </c:pt>
                <c:pt idx="4">
                  <c:v>1368</c:v>
                </c:pt>
                <c:pt idx="5">
                  <c:v>1368</c:v>
                </c:pt>
                <c:pt idx="6">
                  <c:v>1368</c:v>
                </c:pt>
                <c:pt idx="7">
                  <c:v>1435.5</c:v>
                </c:pt>
                <c:pt idx="8">
                  <c:v>1368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86752"/>
        <c:axId val="34188672"/>
      </c:scatterChart>
      <c:valAx>
        <c:axId val="3418675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Time (Ma)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8672"/>
        <c:crosses val="autoZero"/>
        <c:crossBetween val="midCat"/>
      </c:valAx>
      <c:valAx>
        <c:axId val="34188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4186752"/>
        <c:crosses val="max"/>
        <c:crossBetween val="midCat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C-C'</a:t>
            </a:r>
          </a:p>
        </c:rich>
      </c:tx>
      <c:layout>
        <c:manualLayout>
          <c:xMode val="edge"/>
          <c:yMode val="edge"/>
          <c:x val="0.3925903633755489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8342987160199649E-2"/>
          <c:y val="7.424112901972367E-2"/>
          <c:w val="0.94634653912584499"/>
          <c:h val="0.75739743482644895"/>
        </c:manualLayout>
      </c:layout>
      <c:scatterChart>
        <c:scatterStyle val="lineMarker"/>
        <c:varyColors val="0"/>
        <c:ser>
          <c:idx val="0"/>
          <c:order val="0"/>
          <c:tx>
            <c:v>Fault 13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Sheet3!$AE$66:$AE$76</c:f>
              <c:numCache>
                <c:formatCode>0</c:formatCode>
                <c:ptCount val="11"/>
                <c:pt idx="0">
                  <c:v>0</c:v>
                </c:pt>
                <c:pt idx="1">
                  <c:v>90</c:v>
                </c:pt>
                <c:pt idx="2">
                  <c:v>75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Fault 12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Sheet3!$AD$66:$AD$76</c:f>
              <c:numCache>
                <c:formatCode>0</c:formatCode>
                <c:ptCount val="11"/>
                <c:pt idx="0">
                  <c:v>140</c:v>
                </c:pt>
                <c:pt idx="1">
                  <c:v>162.5</c:v>
                </c:pt>
                <c:pt idx="2">
                  <c:v>192.5</c:v>
                </c:pt>
                <c:pt idx="3">
                  <c:v>155</c:v>
                </c:pt>
                <c:pt idx="4">
                  <c:v>140</c:v>
                </c:pt>
                <c:pt idx="5">
                  <c:v>140</c:v>
                </c:pt>
                <c:pt idx="6">
                  <c:v>140</c:v>
                </c:pt>
                <c:pt idx="7">
                  <c:v>140</c:v>
                </c:pt>
                <c:pt idx="8">
                  <c:v>140</c:v>
                </c:pt>
                <c:pt idx="9">
                  <c:v>140</c:v>
                </c:pt>
                <c:pt idx="10">
                  <c:v>140</c:v>
                </c:pt>
              </c:numCache>
            </c:numRef>
          </c:yVal>
          <c:smooth val="0"/>
        </c:ser>
        <c:ser>
          <c:idx val="2"/>
          <c:order val="2"/>
          <c:tx>
            <c:v>Fault 11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Sheet3!$AC$66:$AC$76</c:f>
              <c:numCache>
                <c:formatCode>0</c:formatCode>
                <c:ptCount val="11"/>
                <c:pt idx="0">
                  <c:v>242.5</c:v>
                </c:pt>
                <c:pt idx="1">
                  <c:v>242.5</c:v>
                </c:pt>
                <c:pt idx="2">
                  <c:v>617.5</c:v>
                </c:pt>
                <c:pt idx="3">
                  <c:v>587.5</c:v>
                </c:pt>
                <c:pt idx="4">
                  <c:v>242.5</c:v>
                </c:pt>
                <c:pt idx="5">
                  <c:v>242.5</c:v>
                </c:pt>
                <c:pt idx="6">
                  <c:v>242.5</c:v>
                </c:pt>
                <c:pt idx="7">
                  <c:v>242.5</c:v>
                </c:pt>
                <c:pt idx="8">
                  <c:v>242.5</c:v>
                </c:pt>
                <c:pt idx="9">
                  <c:v>242.5</c:v>
                </c:pt>
                <c:pt idx="10">
                  <c:v>242.5</c:v>
                </c:pt>
              </c:numCache>
            </c:numRef>
          </c:yVal>
          <c:smooth val="0"/>
        </c:ser>
        <c:ser>
          <c:idx val="3"/>
          <c:order val="3"/>
          <c:tx>
            <c:v>Fault 10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Sheet3!$AB$66:$AB$76</c:f>
              <c:numCache>
                <c:formatCode>0</c:formatCode>
                <c:ptCount val="11"/>
                <c:pt idx="0">
                  <c:v>667.5</c:v>
                </c:pt>
                <c:pt idx="1">
                  <c:v>667.5</c:v>
                </c:pt>
                <c:pt idx="2">
                  <c:v>817.5</c:v>
                </c:pt>
                <c:pt idx="3">
                  <c:v>697.5</c:v>
                </c:pt>
                <c:pt idx="4">
                  <c:v>667.5</c:v>
                </c:pt>
                <c:pt idx="5">
                  <c:v>667.5</c:v>
                </c:pt>
                <c:pt idx="6">
                  <c:v>667.5</c:v>
                </c:pt>
                <c:pt idx="7">
                  <c:v>667.5</c:v>
                </c:pt>
                <c:pt idx="8">
                  <c:v>667.5</c:v>
                </c:pt>
                <c:pt idx="9">
                  <c:v>667.5</c:v>
                </c:pt>
                <c:pt idx="10">
                  <c:v>667.5</c:v>
                </c:pt>
              </c:numCache>
            </c:numRef>
          </c:yVal>
          <c:smooth val="0"/>
        </c:ser>
        <c:ser>
          <c:idx val="4"/>
          <c:order val="4"/>
          <c:tx>
            <c:v>Fault 9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Sheet3!$AA$66:$AA$76</c:f>
              <c:numCache>
                <c:formatCode>0</c:formatCode>
                <c:ptCount val="11"/>
                <c:pt idx="0">
                  <c:v>867.5</c:v>
                </c:pt>
                <c:pt idx="1">
                  <c:v>867.5</c:v>
                </c:pt>
                <c:pt idx="2">
                  <c:v>927.5</c:v>
                </c:pt>
                <c:pt idx="3">
                  <c:v>942.5</c:v>
                </c:pt>
                <c:pt idx="4">
                  <c:v>867.5</c:v>
                </c:pt>
                <c:pt idx="5">
                  <c:v>867.5</c:v>
                </c:pt>
                <c:pt idx="6">
                  <c:v>867.5</c:v>
                </c:pt>
                <c:pt idx="7">
                  <c:v>867.5</c:v>
                </c:pt>
                <c:pt idx="8">
                  <c:v>867.5</c:v>
                </c:pt>
                <c:pt idx="9">
                  <c:v>867.5</c:v>
                </c:pt>
                <c:pt idx="10">
                  <c:v>867.5</c:v>
                </c:pt>
              </c:numCache>
            </c:numRef>
          </c:yVal>
          <c:smooth val="0"/>
        </c:ser>
        <c:ser>
          <c:idx val="5"/>
          <c:order val="5"/>
          <c:tx>
            <c:v>Fault 8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Sheet3!$Z$66:$Z$76</c:f>
              <c:numCache>
                <c:formatCode>0</c:formatCode>
                <c:ptCount val="11"/>
                <c:pt idx="0">
                  <c:v>993</c:v>
                </c:pt>
                <c:pt idx="1">
                  <c:v>993</c:v>
                </c:pt>
                <c:pt idx="2">
                  <c:v>1083</c:v>
                </c:pt>
                <c:pt idx="3">
                  <c:v>993</c:v>
                </c:pt>
                <c:pt idx="4">
                  <c:v>993</c:v>
                </c:pt>
                <c:pt idx="5">
                  <c:v>993</c:v>
                </c:pt>
                <c:pt idx="6">
                  <c:v>993</c:v>
                </c:pt>
                <c:pt idx="7">
                  <c:v>993</c:v>
                </c:pt>
                <c:pt idx="8">
                  <c:v>993</c:v>
                </c:pt>
                <c:pt idx="9">
                  <c:v>993</c:v>
                </c:pt>
                <c:pt idx="10">
                  <c:v>993</c:v>
                </c:pt>
              </c:numCache>
            </c:numRef>
          </c:yVal>
          <c:smooth val="0"/>
        </c:ser>
        <c:ser>
          <c:idx val="6"/>
          <c:order val="6"/>
          <c:tx>
            <c:v>Fault 7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Sheet3!$Y$66:$Y$76</c:f>
              <c:numCache>
                <c:formatCode>0</c:formatCode>
                <c:ptCount val="11"/>
                <c:pt idx="0">
                  <c:v>1133</c:v>
                </c:pt>
                <c:pt idx="1">
                  <c:v>1133</c:v>
                </c:pt>
                <c:pt idx="2">
                  <c:v>1163</c:v>
                </c:pt>
                <c:pt idx="3">
                  <c:v>1305.5</c:v>
                </c:pt>
                <c:pt idx="4">
                  <c:v>1350.5</c:v>
                </c:pt>
                <c:pt idx="5">
                  <c:v>1133</c:v>
                </c:pt>
                <c:pt idx="6">
                  <c:v>1133</c:v>
                </c:pt>
                <c:pt idx="7">
                  <c:v>1133</c:v>
                </c:pt>
                <c:pt idx="8">
                  <c:v>1133</c:v>
                </c:pt>
                <c:pt idx="9">
                  <c:v>1133</c:v>
                </c:pt>
                <c:pt idx="10">
                  <c:v>1133</c:v>
                </c:pt>
              </c:numCache>
            </c:numRef>
          </c:yVal>
          <c:smooth val="0"/>
        </c:ser>
        <c:ser>
          <c:idx val="7"/>
          <c:order val="7"/>
          <c:tx>
            <c:v>Fault 6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Sheet3!$X$66:$X$76</c:f>
              <c:numCache>
                <c:formatCode>0</c:formatCode>
                <c:ptCount val="11"/>
                <c:pt idx="0">
                  <c:v>1401</c:v>
                </c:pt>
                <c:pt idx="1">
                  <c:v>1401</c:v>
                </c:pt>
                <c:pt idx="2">
                  <c:v>1416</c:v>
                </c:pt>
                <c:pt idx="3">
                  <c:v>1408.5</c:v>
                </c:pt>
                <c:pt idx="4">
                  <c:v>1461</c:v>
                </c:pt>
                <c:pt idx="5">
                  <c:v>1438.5</c:v>
                </c:pt>
                <c:pt idx="6">
                  <c:v>1461</c:v>
                </c:pt>
                <c:pt idx="7">
                  <c:v>1401</c:v>
                </c:pt>
                <c:pt idx="8">
                  <c:v>1401</c:v>
                </c:pt>
                <c:pt idx="9">
                  <c:v>1401</c:v>
                </c:pt>
                <c:pt idx="10">
                  <c:v>1401</c:v>
                </c:pt>
              </c:numCache>
            </c:numRef>
          </c:yVal>
          <c:smooth val="0"/>
        </c:ser>
        <c:ser>
          <c:idx val="8"/>
          <c:order val="8"/>
          <c:tx>
            <c:v>Fault 5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Sheet3!$W$66:$W$76</c:f>
              <c:numCache>
                <c:formatCode>0</c:formatCode>
                <c:ptCount val="11"/>
                <c:pt idx="0">
                  <c:v>1511</c:v>
                </c:pt>
                <c:pt idx="1">
                  <c:v>1511</c:v>
                </c:pt>
                <c:pt idx="2">
                  <c:v>1533.5</c:v>
                </c:pt>
                <c:pt idx="3">
                  <c:v>1541</c:v>
                </c:pt>
                <c:pt idx="4">
                  <c:v>1548.5</c:v>
                </c:pt>
                <c:pt idx="5">
                  <c:v>1571</c:v>
                </c:pt>
                <c:pt idx="6">
                  <c:v>1601</c:v>
                </c:pt>
                <c:pt idx="7">
                  <c:v>1541</c:v>
                </c:pt>
                <c:pt idx="8">
                  <c:v>1511</c:v>
                </c:pt>
                <c:pt idx="9">
                  <c:v>1511</c:v>
                </c:pt>
                <c:pt idx="10">
                  <c:v>1511</c:v>
                </c:pt>
              </c:numCache>
            </c:numRef>
          </c:yVal>
          <c:smooth val="0"/>
        </c:ser>
        <c:ser>
          <c:idx val="9"/>
          <c:order val="9"/>
          <c:tx>
            <c:v>Fault 4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Sheet3!$V$66:$V$76</c:f>
              <c:numCache>
                <c:formatCode>0</c:formatCode>
                <c:ptCount val="11"/>
                <c:pt idx="0">
                  <c:v>1651</c:v>
                </c:pt>
                <c:pt idx="1">
                  <c:v>1651</c:v>
                </c:pt>
                <c:pt idx="2">
                  <c:v>1651</c:v>
                </c:pt>
                <c:pt idx="3">
                  <c:v>1651</c:v>
                </c:pt>
                <c:pt idx="4">
                  <c:v>1658.5</c:v>
                </c:pt>
                <c:pt idx="5">
                  <c:v>1658.5</c:v>
                </c:pt>
                <c:pt idx="6">
                  <c:v>1658.5</c:v>
                </c:pt>
                <c:pt idx="7">
                  <c:v>1718.5</c:v>
                </c:pt>
                <c:pt idx="8">
                  <c:v>1651</c:v>
                </c:pt>
                <c:pt idx="9">
                  <c:v>1651</c:v>
                </c:pt>
                <c:pt idx="10">
                  <c:v>1651</c:v>
                </c:pt>
              </c:numCache>
            </c:numRef>
          </c:yVal>
          <c:smooth val="0"/>
        </c:ser>
        <c:ser>
          <c:idx val="10"/>
          <c:order val="10"/>
          <c:tx>
            <c:v>Fault 3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Sheet3!$U$66:$U$76</c:f>
              <c:numCache>
                <c:formatCode>0</c:formatCode>
                <c:ptCount val="11"/>
                <c:pt idx="0">
                  <c:v>1769</c:v>
                </c:pt>
                <c:pt idx="1">
                  <c:v>1769</c:v>
                </c:pt>
                <c:pt idx="2">
                  <c:v>1769</c:v>
                </c:pt>
                <c:pt idx="3">
                  <c:v>1769</c:v>
                </c:pt>
                <c:pt idx="4">
                  <c:v>1784</c:v>
                </c:pt>
                <c:pt idx="5">
                  <c:v>1769</c:v>
                </c:pt>
                <c:pt idx="6">
                  <c:v>1769</c:v>
                </c:pt>
                <c:pt idx="7">
                  <c:v>1814</c:v>
                </c:pt>
                <c:pt idx="8">
                  <c:v>1769</c:v>
                </c:pt>
                <c:pt idx="9">
                  <c:v>1769</c:v>
                </c:pt>
                <c:pt idx="10">
                  <c:v>1769</c:v>
                </c:pt>
              </c:numCache>
            </c:numRef>
          </c:yVal>
          <c:smooth val="0"/>
        </c:ser>
        <c:ser>
          <c:idx val="11"/>
          <c:order val="11"/>
          <c:tx>
            <c:v>Fault 2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Sheet3!$T$66:$T$76</c:f>
              <c:numCache>
                <c:formatCode>0</c:formatCode>
                <c:ptCount val="11"/>
                <c:pt idx="0">
                  <c:v>1864</c:v>
                </c:pt>
                <c:pt idx="1">
                  <c:v>1864</c:v>
                </c:pt>
                <c:pt idx="2">
                  <c:v>1864</c:v>
                </c:pt>
                <c:pt idx="3">
                  <c:v>1864</c:v>
                </c:pt>
                <c:pt idx="4">
                  <c:v>1879</c:v>
                </c:pt>
                <c:pt idx="5">
                  <c:v>1864</c:v>
                </c:pt>
                <c:pt idx="6">
                  <c:v>1864</c:v>
                </c:pt>
                <c:pt idx="7">
                  <c:v>1931.5</c:v>
                </c:pt>
                <c:pt idx="8">
                  <c:v>1864</c:v>
                </c:pt>
                <c:pt idx="9">
                  <c:v>1864</c:v>
                </c:pt>
                <c:pt idx="10">
                  <c:v>1864</c:v>
                </c:pt>
              </c:numCache>
            </c:numRef>
          </c:yVal>
          <c:smooth val="0"/>
        </c:ser>
        <c:ser>
          <c:idx val="12"/>
          <c:order val="12"/>
          <c:tx>
            <c:v>Fault 1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Sheet3!$Q$66:$Q$76</c:f>
              <c:numCache>
                <c:formatCode>General</c:formatCode>
                <c:ptCount val="11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  <c:pt idx="9">
                  <c:v>59.2</c:v>
                </c:pt>
                <c:pt idx="10">
                  <c:v>65.5</c:v>
                </c:pt>
              </c:numCache>
            </c:numRef>
          </c:xVal>
          <c:yVal>
            <c:numRef>
              <c:f>Sheet3!$S$66:$S$76</c:f>
              <c:numCache>
                <c:formatCode>0</c:formatCode>
                <c:ptCount val="11"/>
                <c:pt idx="0">
                  <c:v>1982</c:v>
                </c:pt>
                <c:pt idx="1">
                  <c:v>1982</c:v>
                </c:pt>
                <c:pt idx="2">
                  <c:v>1982</c:v>
                </c:pt>
                <c:pt idx="3">
                  <c:v>1997</c:v>
                </c:pt>
                <c:pt idx="4">
                  <c:v>2004.5</c:v>
                </c:pt>
                <c:pt idx="5">
                  <c:v>1997</c:v>
                </c:pt>
                <c:pt idx="6">
                  <c:v>2004.5</c:v>
                </c:pt>
                <c:pt idx="7">
                  <c:v>2012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36288"/>
        <c:axId val="34258944"/>
      </c:scatterChart>
      <c:valAx>
        <c:axId val="3423628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Time (Ma)</a:t>
                </a:r>
              </a:p>
            </c:rich>
          </c:tx>
          <c:layout>
            <c:manualLayout>
              <c:xMode val="edge"/>
              <c:yMode val="edge"/>
              <c:x val="0.40045650076426337"/>
              <c:y val="0.896433322392510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258944"/>
        <c:crosses val="autoZero"/>
        <c:crossBetween val="midCat"/>
      </c:valAx>
      <c:valAx>
        <c:axId val="34258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34236288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F-F'</a:t>
            </a:r>
          </a:p>
        </c:rich>
      </c:tx>
      <c:layout>
        <c:manualLayout>
          <c:xMode val="edge"/>
          <c:yMode val="edge"/>
          <c:x val="0.44614888919036511"/>
          <c:y val="7.61478163493840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166234334286117E-2"/>
          <c:y val="6.5294548147886891E-2"/>
          <c:w val="0.93733933725668139"/>
          <c:h val="0.80739012139472877"/>
        </c:manualLayout>
      </c:layout>
      <c:scatterChart>
        <c:scatterStyle val="lineMarker"/>
        <c:varyColors val="0"/>
        <c:ser>
          <c:idx val="0"/>
          <c:order val="0"/>
          <c:tx>
            <c:v>Fault 20</c:v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Sheet6!$AQ$84:$AQ$95</c:f>
              <c:numCache>
                <c:formatCode>General</c:formatCode>
                <c:ptCount val="12"/>
                <c:pt idx="0">
                  <c:v>15</c:v>
                </c:pt>
                <c:pt idx="1">
                  <c:v>29.999999999999993</c:v>
                </c:pt>
                <c:pt idx="2">
                  <c:v>60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Fault 19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Sheet6!$AP$84:$AP$95</c:f>
              <c:numCache>
                <c:formatCode>General</c:formatCode>
                <c:ptCount val="12"/>
                <c:pt idx="0">
                  <c:v>125</c:v>
                </c:pt>
                <c:pt idx="1">
                  <c:v>140</c:v>
                </c:pt>
                <c:pt idx="2">
                  <c:v>140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</c:numCache>
            </c:numRef>
          </c:yVal>
          <c:smooth val="0"/>
        </c:ser>
        <c:ser>
          <c:idx val="2"/>
          <c:order val="2"/>
          <c:tx>
            <c:v>Fault 18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Sheet6!$AO$84:$AO$95</c:f>
              <c:numCache>
                <c:formatCode>General</c:formatCode>
                <c:ptCount val="12"/>
                <c:pt idx="0">
                  <c:v>190</c:v>
                </c:pt>
                <c:pt idx="1">
                  <c:v>287.5</c:v>
                </c:pt>
                <c:pt idx="2">
                  <c:v>257.5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  <c:pt idx="10">
                  <c:v>190</c:v>
                </c:pt>
                <c:pt idx="11">
                  <c:v>190</c:v>
                </c:pt>
              </c:numCache>
            </c:numRef>
          </c:yVal>
          <c:smooth val="0"/>
        </c:ser>
        <c:ser>
          <c:idx val="3"/>
          <c:order val="3"/>
          <c:tx>
            <c:v>Fault 17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Sheet6!$AN$84:$AN$95</c:f>
              <c:numCache>
                <c:formatCode>General</c:formatCode>
                <c:ptCount val="12"/>
                <c:pt idx="0">
                  <c:v>338</c:v>
                </c:pt>
                <c:pt idx="1">
                  <c:v>413</c:v>
                </c:pt>
                <c:pt idx="2">
                  <c:v>465.5</c:v>
                </c:pt>
                <c:pt idx="3">
                  <c:v>608</c:v>
                </c:pt>
                <c:pt idx="4">
                  <c:v>338</c:v>
                </c:pt>
                <c:pt idx="5">
                  <c:v>338</c:v>
                </c:pt>
                <c:pt idx="6">
                  <c:v>338</c:v>
                </c:pt>
                <c:pt idx="7">
                  <c:v>338</c:v>
                </c:pt>
                <c:pt idx="8">
                  <c:v>338</c:v>
                </c:pt>
                <c:pt idx="9">
                  <c:v>338</c:v>
                </c:pt>
                <c:pt idx="10">
                  <c:v>338</c:v>
                </c:pt>
                <c:pt idx="11">
                  <c:v>338</c:v>
                </c:pt>
              </c:numCache>
            </c:numRef>
          </c:yVal>
          <c:smooth val="0"/>
        </c:ser>
        <c:ser>
          <c:idx val="4"/>
          <c:order val="4"/>
          <c:tx>
            <c:v>Fault 16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Sheet6!$AM$84:$AM$95</c:f>
              <c:numCache>
                <c:formatCode>General</c:formatCode>
                <c:ptCount val="12"/>
                <c:pt idx="0">
                  <c:v>668</c:v>
                </c:pt>
                <c:pt idx="1">
                  <c:v>720.5</c:v>
                </c:pt>
                <c:pt idx="2">
                  <c:v>818</c:v>
                </c:pt>
                <c:pt idx="3">
                  <c:v>938</c:v>
                </c:pt>
                <c:pt idx="4">
                  <c:v>668</c:v>
                </c:pt>
                <c:pt idx="5">
                  <c:v>668</c:v>
                </c:pt>
                <c:pt idx="6">
                  <c:v>668</c:v>
                </c:pt>
                <c:pt idx="7">
                  <c:v>668</c:v>
                </c:pt>
                <c:pt idx="8">
                  <c:v>668</c:v>
                </c:pt>
                <c:pt idx="9">
                  <c:v>668</c:v>
                </c:pt>
                <c:pt idx="10">
                  <c:v>668</c:v>
                </c:pt>
                <c:pt idx="11">
                  <c:v>668</c:v>
                </c:pt>
              </c:numCache>
            </c:numRef>
          </c:yVal>
          <c:smooth val="0"/>
        </c:ser>
        <c:ser>
          <c:idx val="5"/>
          <c:order val="5"/>
          <c:tx>
            <c:v>Fault 15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Sheet6!$AL$84:$AL$95</c:f>
              <c:numCache>
                <c:formatCode>0</c:formatCode>
                <c:ptCount val="12"/>
                <c:pt idx="0">
                  <c:v>998</c:v>
                </c:pt>
                <c:pt idx="1">
                  <c:v>998</c:v>
                </c:pt>
                <c:pt idx="2">
                  <c:v>1163</c:v>
                </c:pt>
                <c:pt idx="3">
                  <c:v>1020.5</c:v>
                </c:pt>
                <c:pt idx="4">
                  <c:v>998</c:v>
                </c:pt>
                <c:pt idx="5">
                  <c:v>998</c:v>
                </c:pt>
                <c:pt idx="6">
                  <c:v>998</c:v>
                </c:pt>
                <c:pt idx="7">
                  <c:v>998</c:v>
                </c:pt>
                <c:pt idx="8">
                  <c:v>998</c:v>
                </c:pt>
                <c:pt idx="9">
                  <c:v>998</c:v>
                </c:pt>
                <c:pt idx="10">
                  <c:v>998</c:v>
                </c:pt>
                <c:pt idx="11">
                  <c:v>998</c:v>
                </c:pt>
              </c:numCache>
            </c:numRef>
          </c:yVal>
          <c:smooth val="0"/>
        </c:ser>
        <c:ser>
          <c:idx val="6"/>
          <c:order val="6"/>
          <c:tx>
            <c:v>Fault 14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Sheet6!$AK$84:$AK$95</c:f>
              <c:numCache>
                <c:formatCode>0</c:formatCode>
                <c:ptCount val="12"/>
                <c:pt idx="0">
                  <c:v>1213</c:v>
                </c:pt>
                <c:pt idx="1">
                  <c:v>1235.5</c:v>
                </c:pt>
                <c:pt idx="2">
                  <c:v>1273</c:v>
                </c:pt>
                <c:pt idx="3">
                  <c:v>1310.5</c:v>
                </c:pt>
                <c:pt idx="4">
                  <c:v>1213</c:v>
                </c:pt>
                <c:pt idx="5">
                  <c:v>1213</c:v>
                </c:pt>
                <c:pt idx="6">
                  <c:v>1213</c:v>
                </c:pt>
                <c:pt idx="7">
                  <c:v>1213</c:v>
                </c:pt>
                <c:pt idx="8">
                  <c:v>1213</c:v>
                </c:pt>
                <c:pt idx="9">
                  <c:v>1213</c:v>
                </c:pt>
                <c:pt idx="10">
                  <c:v>1213</c:v>
                </c:pt>
                <c:pt idx="11">
                  <c:v>1213</c:v>
                </c:pt>
              </c:numCache>
            </c:numRef>
          </c:yVal>
          <c:smooth val="0"/>
        </c:ser>
        <c:ser>
          <c:idx val="7"/>
          <c:order val="7"/>
          <c:tx>
            <c:v>Fault 15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Sheet6!$AL$84:$AL$95</c:f>
              <c:numCache>
                <c:formatCode>0</c:formatCode>
                <c:ptCount val="12"/>
                <c:pt idx="0">
                  <c:v>998</c:v>
                </c:pt>
                <c:pt idx="1">
                  <c:v>998</c:v>
                </c:pt>
                <c:pt idx="2">
                  <c:v>1163</c:v>
                </c:pt>
                <c:pt idx="3">
                  <c:v>1020.5</c:v>
                </c:pt>
                <c:pt idx="4">
                  <c:v>998</c:v>
                </c:pt>
                <c:pt idx="5">
                  <c:v>998</c:v>
                </c:pt>
                <c:pt idx="6">
                  <c:v>998</c:v>
                </c:pt>
                <c:pt idx="7">
                  <c:v>998</c:v>
                </c:pt>
                <c:pt idx="8">
                  <c:v>998</c:v>
                </c:pt>
                <c:pt idx="9">
                  <c:v>998</c:v>
                </c:pt>
                <c:pt idx="10">
                  <c:v>998</c:v>
                </c:pt>
                <c:pt idx="11">
                  <c:v>998</c:v>
                </c:pt>
              </c:numCache>
            </c:numRef>
          </c:yVal>
          <c:smooth val="0"/>
        </c:ser>
        <c:ser>
          <c:idx val="8"/>
          <c:order val="8"/>
          <c:tx>
            <c:v>Fault 14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Sheet6!$AK$84:$AK$95</c:f>
              <c:numCache>
                <c:formatCode>0</c:formatCode>
                <c:ptCount val="12"/>
                <c:pt idx="0">
                  <c:v>1213</c:v>
                </c:pt>
                <c:pt idx="1">
                  <c:v>1235.5</c:v>
                </c:pt>
                <c:pt idx="2">
                  <c:v>1273</c:v>
                </c:pt>
                <c:pt idx="3">
                  <c:v>1310.5</c:v>
                </c:pt>
                <c:pt idx="4">
                  <c:v>1213</c:v>
                </c:pt>
                <c:pt idx="5">
                  <c:v>1213</c:v>
                </c:pt>
                <c:pt idx="6">
                  <c:v>1213</c:v>
                </c:pt>
                <c:pt idx="7">
                  <c:v>1213</c:v>
                </c:pt>
                <c:pt idx="8">
                  <c:v>1213</c:v>
                </c:pt>
                <c:pt idx="9">
                  <c:v>1213</c:v>
                </c:pt>
                <c:pt idx="10">
                  <c:v>1213</c:v>
                </c:pt>
                <c:pt idx="11">
                  <c:v>1213</c:v>
                </c:pt>
              </c:numCache>
            </c:numRef>
          </c:yVal>
          <c:smooth val="0"/>
        </c:ser>
        <c:ser>
          <c:idx val="9"/>
          <c:order val="9"/>
          <c:tx>
            <c:v>Fault 13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Sheet6!$AJ$84:$AJ$95</c:f>
              <c:numCache>
                <c:formatCode>0</c:formatCode>
                <c:ptCount val="12"/>
                <c:pt idx="0">
                  <c:v>1361</c:v>
                </c:pt>
                <c:pt idx="1">
                  <c:v>1361</c:v>
                </c:pt>
                <c:pt idx="2">
                  <c:v>1571</c:v>
                </c:pt>
                <c:pt idx="3">
                  <c:v>1931</c:v>
                </c:pt>
                <c:pt idx="4">
                  <c:v>2058.5</c:v>
                </c:pt>
                <c:pt idx="5">
                  <c:v>1361</c:v>
                </c:pt>
                <c:pt idx="6">
                  <c:v>1361</c:v>
                </c:pt>
                <c:pt idx="7">
                  <c:v>1361</c:v>
                </c:pt>
                <c:pt idx="8">
                  <c:v>1361</c:v>
                </c:pt>
                <c:pt idx="9">
                  <c:v>1361</c:v>
                </c:pt>
                <c:pt idx="10">
                  <c:v>1361</c:v>
                </c:pt>
                <c:pt idx="11">
                  <c:v>1361</c:v>
                </c:pt>
              </c:numCache>
            </c:numRef>
          </c:yVal>
          <c:smooth val="0"/>
        </c:ser>
        <c:ser>
          <c:idx val="10"/>
          <c:order val="10"/>
          <c:tx>
            <c:v>Fault 12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Sheet6!$AI$84:$AI$95</c:f>
              <c:numCache>
                <c:formatCode>0</c:formatCode>
                <c:ptCount val="12"/>
                <c:pt idx="0">
                  <c:v>2109</c:v>
                </c:pt>
                <c:pt idx="1">
                  <c:v>2109</c:v>
                </c:pt>
                <c:pt idx="2">
                  <c:v>2109</c:v>
                </c:pt>
                <c:pt idx="3">
                  <c:v>2146.5</c:v>
                </c:pt>
                <c:pt idx="4">
                  <c:v>2311.5</c:v>
                </c:pt>
                <c:pt idx="5">
                  <c:v>2109</c:v>
                </c:pt>
                <c:pt idx="6">
                  <c:v>2109</c:v>
                </c:pt>
                <c:pt idx="7">
                  <c:v>2109</c:v>
                </c:pt>
                <c:pt idx="8">
                  <c:v>2109</c:v>
                </c:pt>
                <c:pt idx="9">
                  <c:v>2109</c:v>
                </c:pt>
                <c:pt idx="10">
                  <c:v>2109</c:v>
                </c:pt>
                <c:pt idx="11">
                  <c:v>2109</c:v>
                </c:pt>
              </c:numCache>
            </c:numRef>
          </c:yVal>
          <c:smooth val="0"/>
        </c:ser>
        <c:ser>
          <c:idx val="11"/>
          <c:order val="11"/>
          <c:tx>
            <c:v>Fault 11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Sheet6!$AH$84:$AH$95</c:f>
              <c:numCache>
                <c:formatCode>0</c:formatCode>
                <c:ptCount val="12"/>
                <c:pt idx="0">
                  <c:v>2362</c:v>
                </c:pt>
                <c:pt idx="1">
                  <c:v>2362</c:v>
                </c:pt>
                <c:pt idx="2">
                  <c:v>2362</c:v>
                </c:pt>
                <c:pt idx="3">
                  <c:v>2399.5</c:v>
                </c:pt>
                <c:pt idx="4">
                  <c:v>2384.5</c:v>
                </c:pt>
                <c:pt idx="5">
                  <c:v>2362</c:v>
                </c:pt>
                <c:pt idx="6">
                  <c:v>2362</c:v>
                </c:pt>
                <c:pt idx="7">
                  <c:v>2362</c:v>
                </c:pt>
                <c:pt idx="8">
                  <c:v>2362</c:v>
                </c:pt>
                <c:pt idx="9">
                  <c:v>2362</c:v>
                </c:pt>
                <c:pt idx="10">
                  <c:v>2362</c:v>
                </c:pt>
                <c:pt idx="11">
                  <c:v>2362</c:v>
                </c:pt>
              </c:numCache>
            </c:numRef>
          </c:yVal>
          <c:smooth val="0"/>
        </c:ser>
        <c:ser>
          <c:idx val="12"/>
          <c:order val="12"/>
          <c:tx>
            <c:v>Fault 10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Sheet6!$AG$84:$AG$95</c:f>
              <c:numCache>
                <c:formatCode>0</c:formatCode>
                <c:ptCount val="12"/>
                <c:pt idx="0">
                  <c:v>2450</c:v>
                </c:pt>
                <c:pt idx="1">
                  <c:v>2450</c:v>
                </c:pt>
                <c:pt idx="2">
                  <c:v>2487.5</c:v>
                </c:pt>
                <c:pt idx="3">
                  <c:v>2487.5</c:v>
                </c:pt>
                <c:pt idx="4">
                  <c:v>2502.5</c:v>
                </c:pt>
                <c:pt idx="5">
                  <c:v>2450</c:v>
                </c:pt>
                <c:pt idx="6">
                  <c:v>2450</c:v>
                </c:pt>
                <c:pt idx="7">
                  <c:v>2450</c:v>
                </c:pt>
                <c:pt idx="8">
                  <c:v>2450</c:v>
                </c:pt>
                <c:pt idx="9">
                  <c:v>2450</c:v>
                </c:pt>
                <c:pt idx="10">
                  <c:v>2450</c:v>
                </c:pt>
                <c:pt idx="11">
                  <c:v>2450</c:v>
                </c:pt>
              </c:numCache>
            </c:numRef>
          </c:yVal>
          <c:smooth val="0"/>
        </c:ser>
        <c:ser>
          <c:idx val="13"/>
          <c:order val="13"/>
          <c:tx>
            <c:v>Fault 9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Sheet6!$AF$84:$AF$95</c:f>
              <c:numCache>
                <c:formatCode>0</c:formatCode>
                <c:ptCount val="12"/>
                <c:pt idx="0">
                  <c:v>2538</c:v>
                </c:pt>
                <c:pt idx="1">
                  <c:v>2538</c:v>
                </c:pt>
                <c:pt idx="2">
                  <c:v>2538</c:v>
                </c:pt>
                <c:pt idx="3">
                  <c:v>2658</c:v>
                </c:pt>
                <c:pt idx="4">
                  <c:v>2553</c:v>
                </c:pt>
                <c:pt idx="5">
                  <c:v>2763</c:v>
                </c:pt>
                <c:pt idx="6">
                  <c:v>2538</c:v>
                </c:pt>
                <c:pt idx="7">
                  <c:v>2538</c:v>
                </c:pt>
                <c:pt idx="8">
                  <c:v>2538</c:v>
                </c:pt>
                <c:pt idx="9">
                  <c:v>2538</c:v>
                </c:pt>
                <c:pt idx="10">
                  <c:v>2538</c:v>
                </c:pt>
                <c:pt idx="11">
                  <c:v>2538</c:v>
                </c:pt>
              </c:numCache>
            </c:numRef>
          </c:yVal>
          <c:smooth val="0"/>
        </c:ser>
        <c:ser>
          <c:idx val="14"/>
          <c:order val="14"/>
          <c:tx>
            <c:v>Fault 8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Sheet6!$AE$84:$AE$95</c:f>
              <c:numCache>
                <c:formatCode>0</c:formatCode>
                <c:ptCount val="12"/>
                <c:pt idx="0">
                  <c:v>2813</c:v>
                </c:pt>
                <c:pt idx="1">
                  <c:v>2813</c:v>
                </c:pt>
                <c:pt idx="2">
                  <c:v>2813</c:v>
                </c:pt>
                <c:pt idx="3">
                  <c:v>2948</c:v>
                </c:pt>
                <c:pt idx="4">
                  <c:v>2843</c:v>
                </c:pt>
                <c:pt idx="5">
                  <c:v>2948</c:v>
                </c:pt>
                <c:pt idx="6">
                  <c:v>2813</c:v>
                </c:pt>
                <c:pt idx="7">
                  <c:v>2813</c:v>
                </c:pt>
                <c:pt idx="8">
                  <c:v>2813</c:v>
                </c:pt>
                <c:pt idx="9">
                  <c:v>2813</c:v>
                </c:pt>
                <c:pt idx="10">
                  <c:v>2813</c:v>
                </c:pt>
                <c:pt idx="11">
                  <c:v>2813</c:v>
                </c:pt>
              </c:numCache>
            </c:numRef>
          </c:yVal>
          <c:smooth val="0"/>
        </c:ser>
        <c:ser>
          <c:idx val="15"/>
          <c:order val="15"/>
          <c:tx>
            <c:v>Fault 7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Sheet6!$AD$84:$AD$95</c:f>
              <c:numCache>
                <c:formatCode>0</c:formatCode>
                <c:ptCount val="12"/>
                <c:pt idx="0">
                  <c:v>2993</c:v>
                </c:pt>
                <c:pt idx="1">
                  <c:v>2993</c:v>
                </c:pt>
                <c:pt idx="2">
                  <c:v>2993</c:v>
                </c:pt>
                <c:pt idx="3">
                  <c:v>3090.5</c:v>
                </c:pt>
                <c:pt idx="4">
                  <c:v>3000.5</c:v>
                </c:pt>
                <c:pt idx="5">
                  <c:v>3263</c:v>
                </c:pt>
                <c:pt idx="6">
                  <c:v>2993</c:v>
                </c:pt>
                <c:pt idx="7">
                  <c:v>2993</c:v>
                </c:pt>
                <c:pt idx="8">
                  <c:v>2993</c:v>
                </c:pt>
                <c:pt idx="9">
                  <c:v>2993</c:v>
                </c:pt>
                <c:pt idx="10">
                  <c:v>2993</c:v>
                </c:pt>
                <c:pt idx="11">
                  <c:v>2993</c:v>
                </c:pt>
              </c:numCache>
            </c:numRef>
          </c:yVal>
          <c:smooth val="0"/>
        </c:ser>
        <c:ser>
          <c:idx val="16"/>
          <c:order val="16"/>
          <c:tx>
            <c:v>Fault 6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Sheet6!$AC$84:$AC$95</c:f>
              <c:numCache>
                <c:formatCode>0</c:formatCode>
                <c:ptCount val="12"/>
                <c:pt idx="0">
                  <c:v>3313</c:v>
                </c:pt>
                <c:pt idx="1">
                  <c:v>3313</c:v>
                </c:pt>
                <c:pt idx="2">
                  <c:v>3313</c:v>
                </c:pt>
                <c:pt idx="3">
                  <c:v>3425.5</c:v>
                </c:pt>
                <c:pt idx="4">
                  <c:v>3328</c:v>
                </c:pt>
                <c:pt idx="5">
                  <c:v>3845.5</c:v>
                </c:pt>
                <c:pt idx="6">
                  <c:v>3613</c:v>
                </c:pt>
                <c:pt idx="7">
                  <c:v>3313</c:v>
                </c:pt>
                <c:pt idx="8">
                  <c:v>3313</c:v>
                </c:pt>
                <c:pt idx="9">
                  <c:v>3313</c:v>
                </c:pt>
                <c:pt idx="10">
                  <c:v>3313</c:v>
                </c:pt>
                <c:pt idx="11">
                  <c:v>3313</c:v>
                </c:pt>
              </c:numCache>
            </c:numRef>
          </c:yVal>
          <c:smooth val="0"/>
        </c:ser>
        <c:ser>
          <c:idx val="17"/>
          <c:order val="17"/>
          <c:tx>
            <c:v>Fault 5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Sheet6!$AB$84:$AB$95</c:f>
              <c:numCache>
                <c:formatCode>0</c:formatCode>
                <c:ptCount val="12"/>
                <c:pt idx="0">
                  <c:v>3896</c:v>
                </c:pt>
                <c:pt idx="1">
                  <c:v>3896</c:v>
                </c:pt>
                <c:pt idx="2">
                  <c:v>3896</c:v>
                </c:pt>
                <c:pt idx="3">
                  <c:v>4083.5</c:v>
                </c:pt>
                <c:pt idx="4">
                  <c:v>3918.5</c:v>
                </c:pt>
                <c:pt idx="5">
                  <c:v>3911</c:v>
                </c:pt>
                <c:pt idx="6">
                  <c:v>4286</c:v>
                </c:pt>
                <c:pt idx="7">
                  <c:v>4046</c:v>
                </c:pt>
                <c:pt idx="8">
                  <c:v>4008.5</c:v>
                </c:pt>
                <c:pt idx="9">
                  <c:v>3896</c:v>
                </c:pt>
                <c:pt idx="10">
                  <c:v>3896</c:v>
                </c:pt>
                <c:pt idx="11">
                  <c:v>3896</c:v>
                </c:pt>
              </c:numCache>
            </c:numRef>
          </c:yVal>
          <c:smooth val="0"/>
        </c:ser>
        <c:ser>
          <c:idx val="18"/>
          <c:order val="18"/>
          <c:tx>
            <c:v>Fault 4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Sheet6!$AA$84:$AA$95</c:f>
              <c:numCache>
                <c:formatCode>0</c:formatCode>
                <c:ptCount val="12"/>
                <c:pt idx="0">
                  <c:v>4336</c:v>
                </c:pt>
                <c:pt idx="1">
                  <c:v>4336</c:v>
                </c:pt>
                <c:pt idx="2">
                  <c:v>4336</c:v>
                </c:pt>
                <c:pt idx="3">
                  <c:v>4336</c:v>
                </c:pt>
                <c:pt idx="4">
                  <c:v>4336</c:v>
                </c:pt>
                <c:pt idx="5">
                  <c:v>4351</c:v>
                </c:pt>
                <c:pt idx="6">
                  <c:v>4426</c:v>
                </c:pt>
                <c:pt idx="7">
                  <c:v>4366</c:v>
                </c:pt>
                <c:pt idx="8">
                  <c:v>4366</c:v>
                </c:pt>
                <c:pt idx="9">
                  <c:v>4336</c:v>
                </c:pt>
                <c:pt idx="10">
                  <c:v>4336</c:v>
                </c:pt>
                <c:pt idx="11">
                  <c:v>4336</c:v>
                </c:pt>
              </c:numCache>
            </c:numRef>
          </c:yVal>
          <c:smooth val="0"/>
        </c:ser>
        <c:ser>
          <c:idx val="19"/>
          <c:order val="19"/>
          <c:tx>
            <c:v>Fault 1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Sheet6!$X$84:$X$95</c:f>
              <c:numCache>
                <c:formatCode>0</c:formatCode>
                <c:ptCount val="12"/>
                <c:pt idx="0">
                  <c:v>4666</c:v>
                </c:pt>
                <c:pt idx="1">
                  <c:v>4666</c:v>
                </c:pt>
                <c:pt idx="2">
                  <c:v>4666</c:v>
                </c:pt>
                <c:pt idx="3">
                  <c:v>4666</c:v>
                </c:pt>
                <c:pt idx="4">
                  <c:v>4681</c:v>
                </c:pt>
                <c:pt idx="5">
                  <c:v>4681</c:v>
                </c:pt>
                <c:pt idx="6">
                  <c:v>4666</c:v>
                </c:pt>
                <c:pt idx="7">
                  <c:v>4688.5</c:v>
                </c:pt>
                <c:pt idx="8">
                  <c:v>4673.5</c:v>
                </c:pt>
                <c:pt idx="9">
                  <c:v>4801</c:v>
                </c:pt>
                <c:pt idx="10">
                  <c:v>4666</c:v>
                </c:pt>
                <c:pt idx="11">
                  <c:v>4666</c:v>
                </c:pt>
              </c:numCache>
            </c:numRef>
          </c:yVal>
          <c:smooth val="0"/>
        </c:ser>
        <c:ser>
          <c:idx val="20"/>
          <c:order val="20"/>
          <c:tx>
            <c:v>Fault 3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Sheet6!$Z$84:$Z$95</c:f>
              <c:numCache>
                <c:formatCode>0</c:formatCode>
                <c:ptCount val="12"/>
                <c:pt idx="0">
                  <c:v>4476</c:v>
                </c:pt>
                <c:pt idx="1">
                  <c:v>4476</c:v>
                </c:pt>
                <c:pt idx="2">
                  <c:v>4476</c:v>
                </c:pt>
                <c:pt idx="3">
                  <c:v>4476</c:v>
                </c:pt>
                <c:pt idx="4">
                  <c:v>4491</c:v>
                </c:pt>
                <c:pt idx="5">
                  <c:v>4498.5</c:v>
                </c:pt>
                <c:pt idx="6">
                  <c:v>4483.5</c:v>
                </c:pt>
                <c:pt idx="7">
                  <c:v>4476</c:v>
                </c:pt>
                <c:pt idx="8">
                  <c:v>4506</c:v>
                </c:pt>
                <c:pt idx="9">
                  <c:v>4476</c:v>
                </c:pt>
                <c:pt idx="10">
                  <c:v>4476</c:v>
                </c:pt>
                <c:pt idx="11">
                  <c:v>4476</c:v>
                </c:pt>
              </c:numCache>
            </c:numRef>
          </c:yVal>
          <c:smooth val="0"/>
        </c:ser>
        <c:ser>
          <c:idx val="21"/>
          <c:order val="21"/>
          <c:tx>
            <c:v>Fault 2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Sheet6!$V$84:$V$95</c:f>
              <c:numCache>
                <c:formatCode>General</c:formatCode>
                <c:ptCount val="12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  <c:pt idx="10">
                  <c:v>59.2</c:v>
                </c:pt>
                <c:pt idx="11">
                  <c:v>65.5</c:v>
                </c:pt>
              </c:numCache>
            </c:numRef>
          </c:xVal>
          <c:yVal>
            <c:numRef>
              <c:f>Sheet6!$Y$84:$Y$95</c:f>
              <c:numCache>
                <c:formatCode>0</c:formatCode>
                <c:ptCount val="12"/>
                <c:pt idx="0">
                  <c:v>4556</c:v>
                </c:pt>
                <c:pt idx="1">
                  <c:v>4556</c:v>
                </c:pt>
                <c:pt idx="2">
                  <c:v>4556</c:v>
                </c:pt>
                <c:pt idx="3">
                  <c:v>4556</c:v>
                </c:pt>
                <c:pt idx="4">
                  <c:v>4556</c:v>
                </c:pt>
                <c:pt idx="5">
                  <c:v>4571</c:v>
                </c:pt>
                <c:pt idx="6">
                  <c:v>4556</c:v>
                </c:pt>
                <c:pt idx="7">
                  <c:v>4556</c:v>
                </c:pt>
                <c:pt idx="8">
                  <c:v>4616</c:v>
                </c:pt>
                <c:pt idx="9">
                  <c:v>4556</c:v>
                </c:pt>
                <c:pt idx="10">
                  <c:v>4556</c:v>
                </c:pt>
                <c:pt idx="11">
                  <c:v>4556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34784"/>
        <c:axId val="47736704"/>
      </c:scatterChart>
      <c:valAx>
        <c:axId val="47734784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Time (Ma)</a:t>
                </a:r>
              </a:p>
            </c:rich>
          </c:tx>
          <c:layout>
            <c:manualLayout>
              <c:xMode val="edge"/>
              <c:yMode val="edge"/>
              <c:x val="0.41686543625416939"/>
              <c:y val="0.927670684501503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736704"/>
        <c:crosses val="autoZero"/>
        <c:crossBetween val="midCat"/>
      </c:valAx>
      <c:valAx>
        <c:axId val="47736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7734784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latin typeface="+mn-lt"/>
                <a:cs typeface="Times New Roman" panose="02020603050405020304" pitchFamily="18" charset="0"/>
              </a:rPr>
              <a:t>N-N'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Fault 17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Sheet2!$AM$107:$AM$116</c:f>
              <c:numCache>
                <c:formatCode>General</c:formatCode>
                <c:ptCount val="10"/>
                <c:pt idx="0">
                  <c:v>67.5</c:v>
                </c:pt>
                <c:pt idx="1">
                  <c:v>172.50000000000003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Fault 16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Sheet2!$AL$107:$AL$116</c:f>
              <c:numCache>
                <c:formatCode>General</c:formatCode>
                <c:ptCount val="10"/>
                <c:pt idx="0">
                  <c:v>303</c:v>
                </c:pt>
                <c:pt idx="1">
                  <c:v>393</c:v>
                </c:pt>
                <c:pt idx="2">
                  <c:v>213</c:v>
                </c:pt>
                <c:pt idx="3">
                  <c:v>213</c:v>
                </c:pt>
                <c:pt idx="4">
                  <c:v>213</c:v>
                </c:pt>
                <c:pt idx="5">
                  <c:v>213</c:v>
                </c:pt>
                <c:pt idx="6">
                  <c:v>213</c:v>
                </c:pt>
                <c:pt idx="7">
                  <c:v>213</c:v>
                </c:pt>
                <c:pt idx="8">
                  <c:v>213</c:v>
                </c:pt>
                <c:pt idx="9">
                  <c:v>213</c:v>
                </c:pt>
              </c:numCache>
            </c:numRef>
          </c:yVal>
          <c:smooth val="0"/>
        </c:ser>
        <c:ser>
          <c:idx val="2"/>
          <c:order val="2"/>
          <c:tx>
            <c:v>Fault 15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Sheet2!$AK$107:$AK$116</c:f>
              <c:numCache>
                <c:formatCode>General</c:formatCode>
                <c:ptCount val="10"/>
                <c:pt idx="0">
                  <c:v>548</c:v>
                </c:pt>
                <c:pt idx="1">
                  <c:v>818</c:v>
                </c:pt>
                <c:pt idx="2">
                  <c:v>443</c:v>
                </c:pt>
                <c:pt idx="3">
                  <c:v>443</c:v>
                </c:pt>
                <c:pt idx="4">
                  <c:v>443</c:v>
                </c:pt>
                <c:pt idx="5">
                  <c:v>443</c:v>
                </c:pt>
                <c:pt idx="6">
                  <c:v>443</c:v>
                </c:pt>
                <c:pt idx="7">
                  <c:v>443</c:v>
                </c:pt>
                <c:pt idx="8">
                  <c:v>443</c:v>
                </c:pt>
                <c:pt idx="9">
                  <c:v>443</c:v>
                </c:pt>
              </c:numCache>
            </c:numRef>
          </c:yVal>
          <c:smooth val="0"/>
        </c:ser>
        <c:ser>
          <c:idx val="3"/>
          <c:order val="3"/>
          <c:tx>
            <c:v>Fault 14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Sheet2!$AJ$107:$AJ$116</c:f>
              <c:numCache>
                <c:formatCode>General</c:formatCode>
                <c:ptCount val="10"/>
                <c:pt idx="0">
                  <c:v>928</c:v>
                </c:pt>
                <c:pt idx="1">
                  <c:v>943</c:v>
                </c:pt>
                <c:pt idx="2">
                  <c:v>868</c:v>
                </c:pt>
                <c:pt idx="3">
                  <c:v>868</c:v>
                </c:pt>
                <c:pt idx="4">
                  <c:v>868</c:v>
                </c:pt>
                <c:pt idx="5">
                  <c:v>868</c:v>
                </c:pt>
                <c:pt idx="6">
                  <c:v>868</c:v>
                </c:pt>
                <c:pt idx="7">
                  <c:v>868</c:v>
                </c:pt>
                <c:pt idx="8">
                  <c:v>868</c:v>
                </c:pt>
                <c:pt idx="9">
                  <c:v>868</c:v>
                </c:pt>
              </c:numCache>
            </c:numRef>
          </c:yVal>
          <c:smooth val="0"/>
        </c:ser>
        <c:ser>
          <c:idx val="4"/>
          <c:order val="4"/>
          <c:tx>
            <c:v>Fault 13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Sheet2!$AI$107:$AI$116</c:f>
              <c:numCache>
                <c:formatCode>General</c:formatCode>
                <c:ptCount val="10"/>
                <c:pt idx="0">
                  <c:v>1008</c:v>
                </c:pt>
                <c:pt idx="1">
                  <c:v>993</c:v>
                </c:pt>
                <c:pt idx="2">
                  <c:v>993</c:v>
                </c:pt>
                <c:pt idx="3">
                  <c:v>993</c:v>
                </c:pt>
                <c:pt idx="4">
                  <c:v>993</c:v>
                </c:pt>
                <c:pt idx="5">
                  <c:v>993</c:v>
                </c:pt>
                <c:pt idx="6">
                  <c:v>993</c:v>
                </c:pt>
                <c:pt idx="7">
                  <c:v>993</c:v>
                </c:pt>
                <c:pt idx="8">
                  <c:v>993</c:v>
                </c:pt>
                <c:pt idx="9">
                  <c:v>993</c:v>
                </c:pt>
              </c:numCache>
            </c:numRef>
          </c:yVal>
          <c:smooth val="0"/>
        </c:ser>
        <c:ser>
          <c:idx val="5"/>
          <c:order val="5"/>
          <c:tx>
            <c:v>Fault 12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Sheet2!$AH$107:$AH$116</c:f>
              <c:numCache>
                <c:formatCode>General</c:formatCode>
                <c:ptCount val="10"/>
                <c:pt idx="0">
                  <c:v>1103</c:v>
                </c:pt>
                <c:pt idx="1">
                  <c:v>1073</c:v>
                </c:pt>
                <c:pt idx="2">
                  <c:v>1058</c:v>
                </c:pt>
                <c:pt idx="3">
                  <c:v>1058</c:v>
                </c:pt>
                <c:pt idx="4">
                  <c:v>1058</c:v>
                </c:pt>
                <c:pt idx="5">
                  <c:v>1058</c:v>
                </c:pt>
                <c:pt idx="6">
                  <c:v>1058</c:v>
                </c:pt>
                <c:pt idx="7">
                  <c:v>1058</c:v>
                </c:pt>
                <c:pt idx="8">
                  <c:v>1058</c:v>
                </c:pt>
                <c:pt idx="9">
                  <c:v>1058</c:v>
                </c:pt>
              </c:numCache>
            </c:numRef>
          </c:yVal>
          <c:smooth val="0"/>
        </c:ser>
        <c:ser>
          <c:idx val="6"/>
          <c:order val="6"/>
          <c:tx>
            <c:v>Fault 11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Sheet2!$AG$107:$AG$116</c:f>
              <c:numCache>
                <c:formatCode>General</c:formatCode>
                <c:ptCount val="10"/>
                <c:pt idx="0">
                  <c:v>1168</c:v>
                </c:pt>
                <c:pt idx="1">
                  <c:v>1168</c:v>
                </c:pt>
                <c:pt idx="2">
                  <c:v>1333</c:v>
                </c:pt>
                <c:pt idx="3">
                  <c:v>1153</c:v>
                </c:pt>
                <c:pt idx="4">
                  <c:v>1153</c:v>
                </c:pt>
                <c:pt idx="5">
                  <c:v>1153</c:v>
                </c:pt>
                <c:pt idx="6">
                  <c:v>1153</c:v>
                </c:pt>
                <c:pt idx="7">
                  <c:v>1153</c:v>
                </c:pt>
                <c:pt idx="8">
                  <c:v>1153</c:v>
                </c:pt>
                <c:pt idx="9">
                  <c:v>1153</c:v>
                </c:pt>
              </c:numCache>
            </c:numRef>
          </c:yVal>
          <c:smooth val="0"/>
        </c:ser>
        <c:ser>
          <c:idx val="7"/>
          <c:order val="7"/>
          <c:tx>
            <c:v>Fault 10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Sheet2!$AF$107:$AF$116</c:f>
              <c:numCache>
                <c:formatCode>General</c:formatCode>
                <c:ptCount val="10"/>
                <c:pt idx="0">
                  <c:v>1413</c:v>
                </c:pt>
                <c:pt idx="1">
                  <c:v>1435.5</c:v>
                </c:pt>
                <c:pt idx="2">
                  <c:v>1585.5</c:v>
                </c:pt>
                <c:pt idx="3">
                  <c:v>1383</c:v>
                </c:pt>
                <c:pt idx="4">
                  <c:v>1383</c:v>
                </c:pt>
                <c:pt idx="5">
                  <c:v>1383</c:v>
                </c:pt>
                <c:pt idx="6">
                  <c:v>1383</c:v>
                </c:pt>
                <c:pt idx="7">
                  <c:v>1383</c:v>
                </c:pt>
                <c:pt idx="8">
                  <c:v>1383</c:v>
                </c:pt>
                <c:pt idx="9">
                  <c:v>1383</c:v>
                </c:pt>
              </c:numCache>
            </c:numRef>
          </c:yVal>
          <c:smooth val="0"/>
        </c:ser>
        <c:ser>
          <c:idx val="8"/>
          <c:order val="8"/>
          <c:tx>
            <c:v>Fault 9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Sheet2!$AE$107:$AE$116</c:f>
              <c:numCache>
                <c:formatCode>General</c:formatCode>
                <c:ptCount val="10"/>
                <c:pt idx="0">
                  <c:v>1651</c:v>
                </c:pt>
                <c:pt idx="1">
                  <c:v>1651</c:v>
                </c:pt>
                <c:pt idx="2">
                  <c:v>1681</c:v>
                </c:pt>
                <c:pt idx="3">
                  <c:v>1636</c:v>
                </c:pt>
                <c:pt idx="4">
                  <c:v>1636</c:v>
                </c:pt>
                <c:pt idx="5">
                  <c:v>1636</c:v>
                </c:pt>
                <c:pt idx="6">
                  <c:v>1636</c:v>
                </c:pt>
                <c:pt idx="7">
                  <c:v>1636</c:v>
                </c:pt>
                <c:pt idx="8">
                  <c:v>1636</c:v>
                </c:pt>
                <c:pt idx="9">
                  <c:v>1636</c:v>
                </c:pt>
              </c:numCache>
            </c:numRef>
          </c:yVal>
          <c:smooth val="0"/>
        </c:ser>
        <c:ser>
          <c:idx val="9"/>
          <c:order val="9"/>
          <c:tx>
            <c:v>Fault 8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Sheet2!$AC$107:$AC$116</c:f>
              <c:numCache>
                <c:formatCode>General</c:formatCode>
                <c:ptCount val="10"/>
                <c:pt idx="0">
                  <c:v>1878.5</c:v>
                </c:pt>
                <c:pt idx="1">
                  <c:v>1863.5</c:v>
                </c:pt>
                <c:pt idx="2">
                  <c:v>1946</c:v>
                </c:pt>
                <c:pt idx="3">
                  <c:v>1826</c:v>
                </c:pt>
                <c:pt idx="4">
                  <c:v>1826</c:v>
                </c:pt>
                <c:pt idx="5">
                  <c:v>1826</c:v>
                </c:pt>
                <c:pt idx="6">
                  <c:v>1826</c:v>
                </c:pt>
                <c:pt idx="7">
                  <c:v>1826</c:v>
                </c:pt>
                <c:pt idx="8">
                  <c:v>1826</c:v>
                </c:pt>
                <c:pt idx="9">
                  <c:v>1826</c:v>
                </c:pt>
              </c:numCache>
            </c:numRef>
          </c:yVal>
          <c:smooth val="0"/>
        </c:ser>
        <c:ser>
          <c:idx val="10"/>
          <c:order val="10"/>
          <c:tx>
            <c:v>Fault 7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Sheet2!$AC$107:$AC$116</c:f>
              <c:numCache>
                <c:formatCode>General</c:formatCode>
                <c:ptCount val="10"/>
                <c:pt idx="0">
                  <c:v>1878.5</c:v>
                </c:pt>
                <c:pt idx="1">
                  <c:v>1863.5</c:v>
                </c:pt>
                <c:pt idx="2">
                  <c:v>1946</c:v>
                </c:pt>
                <c:pt idx="3">
                  <c:v>1826</c:v>
                </c:pt>
                <c:pt idx="4">
                  <c:v>1826</c:v>
                </c:pt>
                <c:pt idx="5">
                  <c:v>1826</c:v>
                </c:pt>
                <c:pt idx="6">
                  <c:v>1826</c:v>
                </c:pt>
                <c:pt idx="7">
                  <c:v>1826</c:v>
                </c:pt>
                <c:pt idx="8">
                  <c:v>1826</c:v>
                </c:pt>
                <c:pt idx="9">
                  <c:v>1826</c:v>
                </c:pt>
              </c:numCache>
            </c:numRef>
          </c:yVal>
          <c:smooth val="0"/>
        </c:ser>
        <c:ser>
          <c:idx val="11"/>
          <c:order val="11"/>
          <c:tx>
            <c:v>Fault 6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Sheet2!$AB$107:$AB$116</c:f>
              <c:numCache>
                <c:formatCode>General</c:formatCode>
                <c:ptCount val="10"/>
                <c:pt idx="0">
                  <c:v>2011</c:v>
                </c:pt>
                <c:pt idx="1">
                  <c:v>2011</c:v>
                </c:pt>
                <c:pt idx="2">
                  <c:v>2041</c:v>
                </c:pt>
                <c:pt idx="3">
                  <c:v>1996</c:v>
                </c:pt>
                <c:pt idx="4">
                  <c:v>1996</c:v>
                </c:pt>
                <c:pt idx="5">
                  <c:v>1996</c:v>
                </c:pt>
                <c:pt idx="6">
                  <c:v>1996</c:v>
                </c:pt>
                <c:pt idx="7">
                  <c:v>1996</c:v>
                </c:pt>
                <c:pt idx="8">
                  <c:v>1996</c:v>
                </c:pt>
                <c:pt idx="9">
                  <c:v>1996</c:v>
                </c:pt>
              </c:numCache>
            </c:numRef>
          </c:yVal>
          <c:smooth val="0"/>
        </c:ser>
        <c:ser>
          <c:idx val="12"/>
          <c:order val="12"/>
          <c:tx>
            <c:v>Fault 5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Sheet2!$AA$107:$AA$116</c:f>
              <c:numCache>
                <c:formatCode>General</c:formatCode>
                <c:ptCount val="10"/>
                <c:pt idx="0">
                  <c:v>2061</c:v>
                </c:pt>
                <c:pt idx="1">
                  <c:v>2091</c:v>
                </c:pt>
                <c:pt idx="2">
                  <c:v>2166</c:v>
                </c:pt>
                <c:pt idx="3">
                  <c:v>2136</c:v>
                </c:pt>
                <c:pt idx="4">
                  <c:v>2211</c:v>
                </c:pt>
                <c:pt idx="5">
                  <c:v>2061</c:v>
                </c:pt>
                <c:pt idx="6">
                  <c:v>2061</c:v>
                </c:pt>
                <c:pt idx="7">
                  <c:v>2061</c:v>
                </c:pt>
                <c:pt idx="8">
                  <c:v>2061</c:v>
                </c:pt>
                <c:pt idx="9">
                  <c:v>2061</c:v>
                </c:pt>
              </c:numCache>
            </c:numRef>
          </c:yVal>
          <c:smooth val="0"/>
        </c:ser>
        <c:ser>
          <c:idx val="13"/>
          <c:order val="13"/>
          <c:tx>
            <c:v>Fault 4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Sheet2!$Z$107:$Z$116</c:f>
              <c:numCache>
                <c:formatCode>General</c:formatCode>
                <c:ptCount val="10"/>
                <c:pt idx="0">
                  <c:v>2261</c:v>
                </c:pt>
                <c:pt idx="1">
                  <c:v>2291</c:v>
                </c:pt>
                <c:pt idx="2">
                  <c:v>2276</c:v>
                </c:pt>
                <c:pt idx="3">
                  <c:v>2276</c:v>
                </c:pt>
                <c:pt idx="4">
                  <c:v>2321</c:v>
                </c:pt>
                <c:pt idx="5">
                  <c:v>2261</c:v>
                </c:pt>
                <c:pt idx="6">
                  <c:v>2261</c:v>
                </c:pt>
                <c:pt idx="7">
                  <c:v>2261</c:v>
                </c:pt>
                <c:pt idx="8">
                  <c:v>2261</c:v>
                </c:pt>
                <c:pt idx="9">
                  <c:v>2261</c:v>
                </c:pt>
              </c:numCache>
            </c:numRef>
          </c:yVal>
          <c:smooth val="0"/>
        </c:ser>
        <c:ser>
          <c:idx val="14"/>
          <c:order val="14"/>
          <c:tx>
            <c:v>Fault 3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Sheet2!$Y$107:$Y$116</c:f>
              <c:numCache>
                <c:formatCode>General</c:formatCode>
                <c:ptCount val="10"/>
                <c:pt idx="0">
                  <c:v>2371</c:v>
                </c:pt>
                <c:pt idx="1">
                  <c:v>2371</c:v>
                </c:pt>
                <c:pt idx="2">
                  <c:v>2386</c:v>
                </c:pt>
                <c:pt idx="3">
                  <c:v>2371</c:v>
                </c:pt>
                <c:pt idx="4">
                  <c:v>2386</c:v>
                </c:pt>
                <c:pt idx="5">
                  <c:v>2371</c:v>
                </c:pt>
                <c:pt idx="6">
                  <c:v>2371</c:v>
                </c:pt>
                <c:pt idx="7">
                  <c:v>2371</c:v>
                </c:pt>
                <c:pt idx="8">
                  <c:v>2371</c:v>
                </c:pt>
                <c:pt idx="9">
                  <c:v>2371</c:v>
                </c:pt>
              </c:numCache>
            </c:numRef>
          </c:yVal>
          <c:smooth val="0"/>
        </c:ser>
        <c:ser>
          <c:idx val="15"/>
          <c:order val="15"/>
          <c:tx>
            <c:v>Fault 2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Sheet2!$X$107:$X$116</c:f>
              <c:numCache>
                <c:formatCode>General</c:formatCode>
                <c:ptCount val="10"/>
                <c:pt idx="0">
                  <c:v>2436</c:v>
                </c:pt>
                <c:pt idx="1">
                  <c:v>2436</c:v>
                </c:pt>
                <c:pt idx="2">
                  <c:v>2473.5</c:v>
                </c:pt>
                <c:pt idx="3">
                  <c:v>2466</c:v>
                </c:pt>
                <c:pt idx="4">
                  <c:v>2526</c:v>
                </c:pt>
                <c:pt idx="5">
                  <c:v>2458.5</c:v>
                </c:pt>
                <c:pt idx="6">
                  <c:v>2481</c:v>
                </c:pt>
                <c:pt idx="7">
                  <c:v>2466</c:v>
                </c:pt>
                <c:pt idx="8">
                  <c:v>2511</c:v>
                </c:pt>
                <c:pt idx="9">
                  <c:v>2436</c:v>
                </c:pt>
              </c:numCache>
            </c:numRef>
          </c:yVal>
          <c:smooth val="0"/>
        </c:ser>
        <c:ser>
          <c:idx val="16"/>
          <c:order val="16"/>
          <c:tx>
            <c:v>Fault 1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Sheet2!$U$107:$U$116</c:f>
              <c:numCache>
                <c:formatCode>General</c:formatCode>
                <c:ptCount val="10"/>
                <c:pt idx="0">
                  <c:v>2.6</c:v>
                </c:pt>
                <c:pt idx="1">
                  <c:v>5.33</c:v>
                </c:pt>
                <c:pt idx="2">
                  <c:v>11.629999999999999</c:v>
                </c:pt>
                <c:pt idx="3">
                  <c:v>15.97</c:v>
                </c:pt>
                <c:pt idx="4">
                  <c:v>23.03</c:v>
                </c:pt>
                <c:pt idx="5">
                  <c:v>25</c:v>
                </c:pt>
                <c:pt idx="6">
                  <c:v>28.1</c:v>
                </c:pt>
                <c:pt idx="7">
                  <c:v>37</c:v>
                </c:pt>
                <c:pt idx="8">
                  <c:v>42</c:v>
                </c:pt>
                <c:pt idx="9">
                  <c:v>48.6</c:v>
                </c:pt>
              </c:numCache>
            </c:numRef>
          </c:xVal>
          <c:yVal>
            <c:numRef>
              <c:f>Sheet2!$W$107:$W$116</c:f>
              <c:numCache>
                <c:formatCode>General</c:formatCode>
                <c:ptCount val="10"/>
                <c:pt idx="0">
                  <c:v>2576</c:v>
                </c:pt>
                <c:pt idx="1">
                  <c:v>2576</c:v>
                </c:pt>
                <c:pt idx="2">
                  <c:v>2576</c:v>
                </c:pt>
                <c:pt idx="3">
                  <c:v>2598.5</c:v>
                </c:pt>
                <c:pt idx="4">
                  <c:v>2583.5</c:v>
                </c:pt>
                <c:pt idx="5">
                  <c:v>2591</c:v>
                </c:pt>
                <c:pt idx="6">
                  <c:v>2591</c:v>
                </c:pt>
                <c:pt idx="7">
                  <c:v>2613.5</c:v>
                </c:pt>
                <c:pt idx="8">
                  <c:v>2628.5</c:v>
                </c:pt>
                <c:pt idx="9">
                  <c:v>2576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75808"/>
        <c:axId val="47990272"/>
      </c:scatterChart>
      <c:valAx>
        <c:axId val="4797580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Time (Ma)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990272"/>
        <c:crosses val="autoZero"/>
        <c:crossBetween val="midCat"/>
      </c:valAx>
      <c:valAx>
        <c:axId val="47990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7975808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200" dirty="0">
                <a:latin typeface="+mn-lt"/>
              </a:rPr>
              <a:t>P-P'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Fault 8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Sheet4!$Y$71:$Y$79</c:f>
              <c:numCache>
                <c:formatCode>General</c:formatCode>
                <c:ptCount val="9"/>
                <c:pt idx="0">
                  <c:v>367.5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Fault 7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Sheet4!$X$71:$X$79</c:f>
              <c:numCache>
                <c:formatCode>General</c:formatCode>
                <c:ptCount val="9"/>
                <c:pt idx="0">
                  <c:v>1813</c:v>
                </c:pt>
                <c:pt idx="1">
                  <c:v>418</c:v>
                </c:pt>
                <c:pt idx="2">
                  <c:v>418</c:v>
                </c:pt>
                <c:pt idx="3">
                  <c:v>418</c:v>
                </c:pt>
                <c:pt idx="4">
                  <c:v>418</c:v>
                </c:pt>
                <c:pt idx="5">
                  <c:v>418</c:v>
                </c:pt>
                <c:pt idx="6">
                  <c:v>418</c:v>
                </c:pt>
                <c:pt idx="7">
                  <c:v>418</c:v>
                </c:pt>
                <c:pt idx="8">
                  <c:v>418</c:v>
                </c:pt>
              </c:numCache>
            </c:numRef>
          </c:yVal>
          <c:smooth val="0"/>
        </c:ser>
        <c:ser>
          <c:idx val="2"/>
          <c:order val="2"/>
          <c:tx>
            <c:v>Fault 6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Sheet4!$W$71:$W$79</c:f>
              <c:numCache>
                <c:formatCode>General</c:formatCode>
                <c:ptCount val="9"/>
                <c:pt idx="0">
                  <c:v>1953</c:v>
                </c:pt>
                <c:pt idx="1">
                  <c:v>1863</c:v>
                </c:pt>
                <c:pt idx="2">
                  <c:v>1863</c:v>
                </c:pt>
                <c:pt idx="3">
                  <c:v>1863</c:v>
                </c:pt>
                <c:pt idx="4">
                  <c:v>1863</c:v>
                </c:pt>
                <c:pt idx="5">
                  <c:v>1863</c:v>
                </c:pt>
                <c:pt idx="6">
                  <c:v>1863</c:v>
                </c:pt>
                <c:pt idx="7">
                  <c:v>1863</c:v>
                </c:pt>
                <c:pt idx="8">
                  <c:v>1863</c:v>
                </c:pt>
              </c:numCache>
            </c:numRef>
          </c:yVal>
          <c:smooth val="0"/>
        </c:ser>
        <c:ser>
          <c:idx val="3"/>
          <c:order val="3"/>
          <c:tx>
            <c:v>Fault 5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Sheet4!$V$71:$V$79</c:f>
              <c:numCache>
                <c:formatCode>General</c:formatCode>
                <c:ptCount val="9"/>
                <c:pt idx="0">
                  <c:v>2013</c:v>
                </c:pt>
                <c:pt idx="1">
                  <c:v>2208</c:v>
                </c:pt>
                <c:pt idx="2">
                  <c:v>2013</c:v>
                </c:pt>
                <c:pt idx="3">
                  <c:v>2013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2013</c:v>
                </c:pt>
              </c:numCache>
            </c:numRef>
          </c:yVal>
          <c:smooth val="0"/>
        </c:ser>
        <c:ser>
          <c:idx val="4"/>
          <c:order val="4"/>
          <c:tx>
            <c:v>Fault 4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Sheet4!$U$71:$U$79</c:f>
              <c:numCache>
                <c:formatCode>General</c:formatCode>
                <c:ptCount val="9"/>
                <c:pt idx="0">
                  <c:v>2258</c:v>
                </c:pt>
                <c:pt idx="1">
                  <c:v>2460.5</c:v>
                </c:pt>
                <c:pt idx="2">
                  <c:v>2258</c:v>
                </c:pt>
                <c:pt idx="3">
                  <c:v>2258</c:v>
                </c:pt>
                <c:pt idx="4">
                  <c:v>2258</c:v>
                </c:pt>
                <c:pt idx="5">
                  <c:v>2258</c:v>
                </c:pt>
                <c:pt idx="6">
                  <c:v>2258</c:v>
                </c:pt>
                <c:pt idx="7">
                  <c:v>2258</c:v>
                </c:pt>
                <c:pt idx="8">
                  <c:v>2258</c:v>
                </c:pt>
              </c:numCache>
            </c:numRef>
          </c:yVal>
          <c:smooth val="0"/>
        </c:ser>
        <c:ser>
          <c:idx val="5"/>
          <c:order val="5"/>
          <c:tx>
            <c:v>Fault 3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Sheet4!$T$71:$T$79</c:f>
              <c:numCache>
                <c:formatCode>General</c:formatCode>
                <c:ptCount val="9"/>
                <c:pt idx="0">
                  <c:v>2511</c:v>
                </c:pt>
                <c:pt idx="1">
                  <c:v>2871</c:v>
                </c:pt>
                <c:pt idx="2">
                  <c:v>2511</c:v>
                </c:pt>
                <c:pt idx="3">
                  <c:v>2511</c:v>
                </c:pt>
                <c:pt idx="4">
                  <c:v>2511</c:v>
                </c:pt>
                <c:pt idx="5">
                  <c:v>2511</c:v>
                </c:pt>
                <c:pt idx="6">
                  <c:v>2511</c:v>
                </c:pt>
                <c:pt idx="7">
                  <c:v>2511</c:v>
                </c:pt>
                <c:pt idx="8">
                  <c:v>2511</c:v>
                </c:pt>
              </c:numCache>
            </c:numRef>
          </c:yVal>
          <c:smooth val="0"/>
        </c:ser>
        <c:ser>
          <c:idx val="6"/>
          <c:order val="6"/>
          <c:tx>
            <c:v>Fault 2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Sheet4!$S$71:$S$79</c:f>
              <c:numCache>
                <c:formatCode>General</c:formatCode>
                <c:ptCount val="9"/>
                <c:pt idx="0">
                  <c:v>2921</c:v>
                </c:pt>
                <c:pt idx="1">
                  <c:v>2921</c:v>
                </c:pt>
                <c:pt idx="2">
                  <c:v>3131</c:v>
                </c:pt>
                <c:pt idx="3">
                  <c:v>2921</c:v>
                </c:pt>
                <c:pt idx="4">
                  <c:v>2921</c:v>
                </c:pt>
                <c:pt idx="5">
                  <c:v>2921</c:v>
                </c:pt>
                <c:pt idx="6">
                  <c:v>2921</c:v>
                </c:pt>
                <c:pt idx="7">
                  <c:v>2921</c:v>
                </c:pt>
                <c:pt idx="8">
                  <c:v>2921</c:v>
                </c:pt>
              </c:numCache>
            </c:numRef>
          </c:yVal>
          <c:smooth val="0"/>
        </c:ser>
        <c:ser>
          <c:idx val="7"/>
          <c:order val="7"/>
          <c:tx>
            <c:v>Fault 1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Sheet4!$P$71:$P$79</c:f>
              <c:numCache>
                <c:formatCode>General</c:formatCode>
                <c:ptCount val="9"/>
                <c:pt idx="0">
                  <c:v>5.33</c:v>
                </c:pt>
                <c:pt idx="1">
                  <c:v>11.629999999999999</c:v>
                </c:pt>
                <c:pt idx="2">
                  <c:v>15.97</c:v>
                </c:pt>
                <c:pt idx="3">
                  <c:v>23.03</c:v>
                </c:pt>
                <c:pt idx="4">
                  <c:v>25</c:v>
                </c:pt>
                <c:pt idx="5">
                  <c:v>28.1</c:v>
                </c:pt>
                <c:pt idx="6">
                  <c:v>37</c:v>
                </c:pt>
                <c:pt idx="7">
                  <c:v>42</c:v>
                </c:pt>
                <c:pt idx="8">
                  <c:v>48.6</c:v>
                </c:pt>
              </c:numCache>
            </c:numRef>
          </c:xVal>
          <c:yVal>
            <c:numRef>
              <c:f>Sheet4!$R$71:$R$79</c:f>
              <c:numCache>
                <c:formatCode>General</c:formatCode>
                <c:ptCount val="9"/>
                <c:pt idx="0">
                  <c:v>3181</c:v>
                </c:pt>
                <c:pt idx="1">
                  <c:v>3181</c:v>
                </c:pt>
                <c:pt idx="2">
                  <c:v>3436</c:v>
                </c:pt>
                <c:pt idx="3">
                  <c:v>3181</c:v>
                </c:pt>
                <c:pt idx="4">
                  <c:v>3181</c:v>
                </c:pt>
                <c:pt idx="5">
                  <c:v>3181</c:v>
                </c:pt>
                <c:pt idx="6">
                  <c:v>3181</c:v>
                </c:pt>
                <c:pt idx="7">
                  <c:v>3196</c:v>
                </c:pt>
                <c:pt idx="8">
                  <c:v>3181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46848"/>
        <c:axId val="48048768"/>
      </c:scatterChart>
      <c:valAx>
        <c:axId val="4804684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Time (Ma)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048768"/>
        <c:crosses val="autoZero"/>
        <c:crossBetween val="midCat"/>
      </c:valAx>
      <c:valAx>
        <c:axId val="48048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8046848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Cockfield/</a:t>
            </a:r>
            <a:r>
              <a:rPr lang="en-US" sz="2800" dirty="0" err="1"/>
              <a:t>Yegua</a:t>
            </a:r>
            <a:r>
              <a:rPr lang="en-US" sz="2800" dirty="0"/>
              <a:t> </a:t>
            </a:r>
            <a:r>
              <a:rPr lang="en-US" sz="2800" dirty="0" smtClean="0"/>
              <a:t>Formation (Late Eocene)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588973117490751"/>
          <c:y val="0.17381980365283589"/>
          <c:w val="0.80242917461404284"/>
          <c:h val="0.62840593261588784"/>
        </c:manualLayout>
      </c:layout>
      <c:scatterChart>
        <c:scatterStyle val="lineMarker"/>
        <c:varyColors val="0"/>
        <c:ser>
          <c:idx val="0"/>
          <c:order val="0"/>
          <c:tx>
            <c:v>Cockfield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Sheet1!$M$49:$M$59</c:f>
              <c:numCache>
                <c:formatCode>General</c:formatCode>
                <c:ptCount val="11"/>
                <c:pt idx="0">
                  <c:v>10</c:v>
                </c:pt>
                <c:pt idx="1">
                  <c:v>33</c:v>
                </c:pt>
                <c:pt idx="2">
                  <c:v>57</c:v>
                </c:pt>
                <c:pt idx="3">
                  <c:v>81</c:v>
                </c:pt>
                <c:pt idx="4">
                  <c:v>110</c:v>
                </c:pt>
                <c:pt idx="5">
                  <c:v>149</c:v>
                </c:pt>
                <c:pt idx="6">
                  <c:v>230</c:v>
                </c:pt>
                <c:pt idx="7">
                  <c:v>251</c:v>
                </c:pt>
                <c:pt idx="8">
                  <c:v>273</c:v>
                </c:pt>
                <c:pt idx="9">
                  <c:v>301</c:v>
                </c:pt>
                <c:pt idx="10">
                  <c:v>335</c:v>
                </c:pt>
              </c:numCache>
            </c:numRef>
          </c:xVal>
          <c:yVal>
            <c:numRef>
              <c:f>Sheet1!$B$40:$L$40</c:f>
              <c:numCache>
                <c:formatCode>0.000</c:formatCode>
                <c:ptCount val="11"/>
                <c:pt idx="0">
                  <c:v>4.5000000000000005E-3</c:v>
                </c:pt>
                <c:pt idx="1">
                  <c:v>7.7500000000000017E-3</c:v>
                </c:pt>
                <c:pt idx="2">
                  <c:v>6.000000000000001E-3</c:v>
                </c:pt>
                <c:pt idx="3">
                  <c:v>5.000000000000001E-3</c:v>
                </c:pt>
                <c:pt idx="4">
                  <c:v>1.3500000000000002E-2</c:v>
                </c:pt>
                <c:pt idx="5">
                  <c:v>8.100000000000003E-3</c:v>
                </c:pt>
                <c:pt idx="6">
                  <c:v>0</c:v>
                </c:pt>
                <c:pt idx="7">
                  <c:v>6.7500000000000008E-3</c:v>
                </c:pt>
                <c:pt idx="8">
                  <c:v>0</c:v>
                </c:pt>
                <c:pt idx="9">
                  <c:v>0</c:v>
                </c:pt>
                <c:pt idx="10">
                  <c:v>1.5000000000000002E-3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08192"/>
        <c:axId val="51210112"/>
      </c:scatterChart>
      <c:valAx>
        <c:axId val="5120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Distance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0112"/>
        <c:crosses val="autoZero"/>
        <c:crossBetween val="midCat"/>
      </c:valAx>
      <c:valAx>
        <c:axId val="5121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Slip rates (mm/yr)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08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Vicksburg/Jackson </a:t>
            </a:r>
            <a:r>
              <a:rPr lang="en-US" sz="2800" dirty="0" smtClean="0"/>
              <a:t>Formation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(Late Eocene- Early Oligocene)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Vicksburg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38100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Sheet1!$M$49:$M$59</c:f>
              <c:numCache>
                <c:formatCode>General</c:formatCode>
                <c:ptCount val="11"/>
                <c:pt idx="0">
                  <c:v>10</c:v>
                </c:pt>
                <c:pt idx="1">
                  <c:v>33</c:v>
                </c:pt>
                <c:pt idx="2">
                  <c:v>57</c:v>
                </c:pt>
                <c:pt idx="3">
                  <c:v>81</c:v>
                </c:pt>
                <c:pt idx="4">
                  <c:v>110</c:v>
                </c:pt>
                <c:pt idx="5">
                  <c:v>149</c:v>
                </c:pt>
                <c:pt idx="6">
                  <c:v>230</c:v>
                </c:pt>
                <c:pt idx="7">
                  <c:v>251</c:v>
                </c:pt>
                <c:pt idx="8">
                  <c:v>273</c:v>
                </c:pt>
                <c:pt idx="9">
                  <c:v>301</c:v>
                </c:pt>
                <c:pt idx="10">
                  <c:v>335</c:v>
                </c:pt>
              </c:numCache>
            </c:numRef>
          </c:xVal>
          <c:yVal>
            <c:numRef>
              <c:f>Sheet1!$B$39:$L$39</c:f>
              <c:numCache>
                <c:formatCode>0.000</c:formatCode>
                <c:ptCount val="11"/>
                <c:pt idx="0">
                  <c:v>1.3242380000000002E-3</c:v>
                </c:pt>
                <c:pt idx="1">
                  <c:v>1.281E-2</c:v>
                </c:pt>
                <c:pt idx="2">
                  <c:v>2.2470000000000003E-3</c:v>
                </c:pt>
                <c:pt idx="3">
                  <c:v>5.7300000000000007E-3</c:v>
                </c:pt>
                <c:pt idx="4">
                  <c:v>1.2008E-2</c:v>
                </c:pt>
                <c:pt idx="5">
                  <c:v>1.4747191000000002E-2</c:v>
                </c:pt>
                <c:pt idx="6">
                  <c:v>0</c:v>
                </c:pt>
                <c:pt idx="7">
                  <c:v>3.3700000000000002E-3</c:v>
                </c:pt>
                <c:pt idx="8">
                  <c:v>1.6900000000000005E-3</c:v>
                </c:pt>
                <c:pt idx="9">
                  <c:v>0</c:v>
                </c:pt>
                <c:pt idx="10">
                  <c:v>8.4300000000000011E-4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04032"/>
        <c:axId val="48214400"/>
      </c:scatterChart>
      <c:valAx>
        <c:axId val="4820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Distance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4400"/>
        <c:crosses val="autoZero"/>
        <c:crossBetween val="midCat"/>
      </c:valAx>
      <c:valAx>
        <c:axId val="4821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Slip rates (mm/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04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0.90446</cdr:x>
      <cdr:y>0.39316</cdr:y>
    </cdr:from>
    <cdr:to>
      <cdr:x>0.9747</cdr:x>
      <cdr:y>0.48341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4713" y="2079957"/>
          <a:ext cx="457003" cy="477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>
              <a:cs typeface="Times New Roman" panose="02020603050405020304" pitchFamily="18" charset="0"/>
            </a:rPr>
            <a:t>N</a:t>
          </a:r>
        </a:p>
      </cdr:txBody>
    </cdr:sp>
  </cdr:relSizeAnchor>
  <cdr:relSizeAnchor xmlns:cdr="http://schemas.openxmlformats.org/drawingml/2006/chartDrawing">
    <cdr:from>
      <cdr:x>0.82749</cdr:x>
      <cdr:y>0.04502</cdr:y>
    </cdr:from>
    <cdr:to>
      <cdr:x>0.89431</cdr:x>
      <cdr:y>0.10186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64052" y="148807"/>
          <a:ext cx="344329" cy="18787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0.83677</cdr:x>
      <cdr:y>0.85807</cdr:y>
    </cdr:from>
    <cdr:to>
      <cdr:x>0.88874</cdr:x>
      <cdr:y>0.9149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4311891" y="2836058"/>
          <a:ext cx="267796" cy="187842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0.06935</cdr:x>
      <cdr:y>0.67407</cdr:y>
    </cdr:from>
    <cdr:to>
      <cdr:x>0.08845</cdr:x>
      <cdr:y>0.74419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451216" y="3566124"/>
          <a:ext cx="124271" cy="37096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0.0642</cdr:x>
      <cdr:y>0.47935</cdr:y>
    </cdr:from>
    <cdr:to>
      <cdr:x>0.1825</cdr:x>
      <cdr:y>0.54563</cdr:y>
    </cdr:to>
    <cdr:sp macro="" textlink="">
      <cdr:nvSpPr>
        <cdr:cNvPr id="11" name="Text Box 6"/>
        <cdr:cNvSpPr txBox="1"/>
      </cdr:nvSpPr>
      <cdr:spPr>
        <a:xfrm xmlns:a="http://schemas.openxmlformats.org/drawingml/2006/main">
          <a:off x="330835" y="1584325"/>
          <a:ext cx="609600" cy="21907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0.03982</cdr:x>
      <cdr:y>0.61775</cdr:y>
    </cdr:from>
    <cdr:to>
      <cdr:x>0.22703</cdr:x>
      <cdr:y>0.67758</cdr:y>
    </cdr:to>
    <cdr:sp macro="" textlink="">
      <cdr:nvSpPr>
        <cdr:cNvPr id="12" name="Text Box 11"/>
        <cdr:cNvSpPr txBox="1"/>
      </cdr:nvSpPr>
      <cdr:spPr>
        <a:xfrm xmlns:a="http://schemas.openxmlformats.org/drawingml/2006/main">
          <a:off x="259097" y="3268173"/>
          <a:ext cx="1218011" cy="316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cs typeface="Times New Roman" panose="02020603050405020304" pitchFamily="18" charset="0"/>
            </a:rPr>
            <a:t>150m</a:t>
          </a:r>
        </a:p>
      </cdr:txBody>
    </cdr:sp>
  </cdr:relSizeAnchor>
  <cdr:relSizeAnchor xmlns:cdr="http://schemas.openxmlformats.org/drawingml/2006/chartDrawing">
    <cdr:from>
      <cdr:x>0.05676</cdr:x>
      <cdr:y>0.73868</cdr:y>
    </cdr:from>
    <cdr:to>
      <cdr:x>0.11622</cdr:x>
      <cdr:y>0.80184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9277" y="3907935"/>
          <a:ext cx="386862" cy="334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0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0.93578</cdr:x>
      <cdr:y>0.46958</cdr:y>
    </cdr:from>
    <cdr:to>
      <cdr:x>0.93578</cdr:x>
      <cdr:y>0.57674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V="1">
          <a:off x="6088498" y="2484285"/>
          <a:ext cx="0" cy="5669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0.19707</cdr:x>
      <cdr:y>0.12047</cdr:y>
    </cdr:from>
    <cdr:to>
      <cdr:x>0.51392</cdr:x>
      <cdr:y>0.22958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68831" y="545253"/>
          <a:ext cx="2200847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0.57215</cdr:x>
      <cdr:y>0.13863</cdr:y>
    </cdr:from>
    <cdr:to>
      <cdr:x>0.88111</cdr:x>
      <cdr:y>0.24774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974124" y="627429"/>
          <a:ext cx="2145978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0.2059</cdr:x>
      <cdr:y>0.17503</cdr:y>
    </cdr:from>
    <cdr:to>
      <cdr:x>0.48301</cdr:x>
      <cdr:y>0.28413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35370" y="792163"/>
          <a:ext cx="2200847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0.56015</cdr:x>
      <cdr:y>0.17503</cdr:y>
    </cdr:from>
    <cdr:to>
      <cdr:x>0.83034</cdr:x>
      <cdr:y>0.28413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448907" y="792163"/>
          <a:ext cx="2145978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0.20969</cdr:x>
      <cdr:y>0.17503</cdr:y>
    </cdr:from>
    <cdr:to>
      <cdr:x>0.49543</cdr:x>
      <cdr:y>0.28413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15015" y="792163"/>
          <a:ext cx="2200847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0.55479</cdr:x>
      <cdr:y>0.17503</cdr:y>
    </cdr:from>
    <cdr:to>
      <cdr:x>0.83342</cdr:x>
      <cdr:y>0.28413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73062" y="792163"/>
          <a:ext cx="2145978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0.17416</cdr:x>
      <cdr:y>0.13863</cdr:y>
    </cdr:from>
    <cdr:to>
      <cdr:x>0.52278</cdr:x>
      <cdr:y>0.24773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77090" y="627429"/>
          <a:ext cx="2556355" cy="4937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0.55915</cdr:x>
      <cdr:y>0.13863</cdr:y>
    </cdr:from>
    <cdr:to>
      <cdr:x>0.8991</cdr:x>
      <cdr:y>0.24773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00145" y="627429"/>
          <a:ext cx="2492780" cy="49378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0.05736</cdr:x>
      <cdr:y>0.6741</cdr:y>
    </cdr:from>
    <cdr:to>
      <cdr:x>0.06736</cdr:x>
      <cdr:y>0.76664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390343" y="3686521"/>
          <a:ext cx="68053" cy="50608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0.03611</cdr:x>
      <cdr:y>0.04876</cdr:y>
    </cdr:from>
    <cdr:to>
      <cdr:x>0.16111</cdr:x>
      <cdr:y>0.13234</cdr:y>
    </cdr:to>
    <cdr:sp macro="" textlink="">
      <cdr:nvSpPr>
        <cdr:cNvPr id="11" name="Text Box 6"/>
        <cdr:cNvSpPr txBox="1"/>
      </cdr:nvSpPr>
      <cdr:spPr>
        <a:xfrm xmlns:a="http://schemas.openxmlformats.org/drawingml/2006/main">
          <a:off x="165100" y="155575"/>
          <a:ext cx="571500" cy="26670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0.02326</cdr:x>
      <cdr:y>0.62318</cdr:y>
    </cdr:from>
    <cdr:to>
      <cdr:x>0.16493</cdr:x>
      <cdr:y>0.70677</cdr:y>
    </cdr:to>
    <cdr:sp macro="" textlink="">
      <cdr:nvSpPr>
        <cdr:cNvPr id="12" name="Text Box 11"/>
        <cdr:cNvSpPr txBox="1"/>
      </cdr:nvSpPr>
      <cdr:spPr>
        <a:xfrm xmlns:a="http://schemas.openxmlformats.org/drawingml/2006/main">
          <a:off x="158261" y="2934256"/>
          <a:ext cx="964099" cy="393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cs typeface="Times New Roman" panose="02020603050405020304" pitchFamily="18" charset="0"/>
            </a:rPr>
            <a:t>250m</a:t>
          </a:r>
        </a:p>
      </cdr:txBody>
    </cdr:sp>
  </cdr:relSizeAnchor>
  <cdr:relSizeAnchor xmlns:cdr="http://schemas.openxmlformats.org/drawingml/2006/chartDrawing">
    <cdr:from>
      <cdr:x>0.91473</cdr:x>
      <cdr:y>0.25281</cdr:y>
    </cdr:from>
    <cdr:to>
      <cdr:x>0.97933</cdr:x>
      <cdr:y>0.34595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224953" y="1336431"/>
          <a:ext cx="439615" cy="492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cs typeface="Times New Roman" panose="02020603050405020304" pitchFamily="18" charset="0"/>
            </a:rPr>
            <a:t>N</a:t>
          </a:r>
        </a:p>
      </cdr:txBody>
    </cdr:sp>
  </cdr:relSizeAnchor>
  <cdr:relSizeAnchor xmlns:cdr="http://schemas.openxmlformats.org/drawingml/2006/chartDrawing">
    <cdr:from>
      <cdr:x>0.94607</cdr:x>
      <cdr:y>0.3465</cdr:y>
    </cdr:from>
    <cdr:to>
      <cdr:x>0.94607</cdr:x>
      <cdr:y>0.45375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V="1">
          <a:off x="6438237" y="1831700"/>
          <a:ext cx="0" cy="5669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0.03618</cdr:x>
      <cdr:y>0.76293</cdr:y>
    </cdr:from>
    <cdr:to>
      <cdr:x>0.07235</cdr:x>
      <cdr:y>0.81116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184" y="4172316"/>
          <a:ext cx="246185" cy="26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0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0.06162</cdr:x>
      <cdr:y>0.64952</cdr:y>
    </cdr:from>
    <cdr:to>
      <cdr:x>0.07095</cdr:x>
      <cdr:y>0.79108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21492" y="3683155"/>
          <a:ext cx="63821" cy="8027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</cdr:x>
      <cdr:y>0.59393</cdr:y>
    </cdr:from>
    <cdr:to>
      <cdr:x>0.18271</cdr:x>
      <cdr:y>0.66797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0" y="2905885"/>
          <a:ext cx="1249812" cy="36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cs typeface="Times New Roman" panose="02020603050405020304" pitchFamily="18" charset="0"/>
            </a:rPr>
            <a:t>1000m</a:t>
          </a:r>
        </a:p>
      </cdr:txBody>
    </cdr:sp>
  </cdr:relSizeAnchor>
  <cdr:relSizeAnchor xmlns:cdr="http://schemas.openxmlformats.org/drawingml/2006/chartDrawing">
    <cdr:from>
      <cdr:x>0.04627</cdr:x>
      <cdr:y>0.77939</cdr:y>
    </cdr:from>
    <cdr:to>
      <cdr:x>0.0874</cdr:x>
      <cdr:y>0.8333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6523" y="3813297"/>
          <a:ext cx="281354" cy="26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0</a:t>
          </a:r>
        </a:p>
      </cdr:txBody>
    </cdr:sp>
  </cdr:relSizeAnchor>
  <cdr:relSizeAnchor xmlns:cdr="http://schemas.openxmlformats.org/drawingml/2006/chartDrawing">
    <cdr:from>
      <cdr:x>0.91745</cdr:x>
      <cdr:y>0.07624</cdr:y>
    </cdr:from>
    <cdr:to>
      <cdr:x>0.98172</cdr:x>
      <cdr:y>0.16607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275758" y="432329"/>
          <a:ext cx="439634" cy="509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cs typeface="Times New Roman" panose="02020603050405020304" pitchFamily="18" charset="0"/>
            </a:rPr>
            <a:t>N</a:t>
          </a:r>
        </a:p>
      </cdr:txBody>
    </cdr:sp>
  </cdr:relSizeAnchor>
  <cdr:relSizeAnchor xmlns:cdr="http://schemas.openxmlformats.org/drawingml/2006/chartDrawing">
    <cdr:from>
      <cdr:x>0.9512</cdr:x>
      <cdr:y>0.15109</cdr:y>
    </cdr:from>
    <cdr:to>
      <cdr:x>0.9512</cdr:x>
      <cdr:y>0.25453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V="1">
          <a:off x="6506622" y="856769"/>
          <a:ext cx="0" cy="58656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0.06736</cdr:x>
      <cdr:y>0.58991</cdr:y>
    </cdr:from>
    <cdr:to>
      <cdr:x>0.07917</cdr:x>
      <cdr:y>0.69737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448925" y="2955825"/>
          <a:ext cx="78709" cy="5384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0.91171</cdr:x>
      <cdr:y>0.12879</cdr:y>
    </cdr:from>
    <cdr:to>
      <cdr:x>0.98028</cdr:x>
      <cdr:y>0.22408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76172" y="645332"/>
          <a:ext cx="457003" cy="477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cs typeface="Times New Roman" panose="02020603050405020304" pitchFamily="18" charset="0"/>
            </a:rPr>
            <a:t>N</a:t>
          </a:r>
        </a:p>
      </cdr:txBody>
    </cdr:sp>
  </cdr:relSizeAnchor>
  <cdr:relSizeAnchor xmlns:cdr="http://schemas.openxmlformats.org/drawingml/2006/chartDrawing">
    <cdr:from>
      <cdr:x>0.94229</cdr:x>
      <cdr:y>0.20948</cdr:y>
    </cdr:from>
    <cdr:to>
      <cdr:x>0.94229</cdr:x>
      <cdr:y>0.32262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6279950" y="1049625"/>
          <a:ext cx="0" cy="56692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0.12569</cdr:x>
      <cdr:y>0.56597</cdr:y>
    </cdr:from>
    <cdr:to>
      <cdr:x>0.1375</cdr:x>
      <cdr:y>0.64352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74675" y="1552575"/>
          <a:ext cx="53975" cy="2127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0.08393</cdr:x>
      <cdr:y>0.49827</cdr:y>
    </cdr:from>
    <cdr:to>
      <cdr:x>0.20682</cdr:x>
      <cdr:y>0.56401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2469" y="2532185"/>
          <a:ext cx="896816" cy="334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500m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0.11084</cdr:x>
      <cdr:y>0.62976</cdr:y>
    </cdr:from>
    <cdr:to>
      <cdr:x>0.14537</cdr:x>
      <cdr:y>0.69204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8892" y="3200401"/>
          <a:ext cx="251985" cy="316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0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0.90732</cdr:x>
      <cdr:y>0.15312</cdr:y>
    </cdr:from>
    <cdr:to>
      <cdr:x>0.96995</cdr:x>
      <cdr:y>0.24707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621295" y="778126"/>
          <a:ext cx="457003" cy="477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cs typeface="Times New Roman" panose="02020603050405020304" pitchFamily="18" charset="0"/>
            </a:rPr>
            <a:t>N</a:t>
          </a:r>
        </a:p>
      </cdr:txBody>
    </cdr:sp>
  </cdr:relSizeAnchor>
  <cdr:relSizeAnchor xmlns:cdr="http://schemas.openxmlformats.org/drawingml/2006/chartDrawing">
    <cdr:from>
      <cdr:x>0.93525</cdr:x>
      <cdr:y>0.23267</cdr:y>
    </cdr:from>
    <cdr:to>
      <cdr:x>0.93525</cdr:x>
      <cdr:y>0.34423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6825073" y="1182419"/>
          <a:ext cx="0" cy="56692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0.22092</cdr:x>
      <cdr:y>0.17503</cdr:y>
    </cdr:from>
    <cdr:to>
      <cdr:x>0.51598</cdr:x>
      <cdr:y>0.25273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3924" y="792163"/>
          <a:ext cx="2262432" cy="35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Southwest Louisiana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0.57143</cdr:x>
      <cdr:y>0.17503</cdr:y>
    </cdr:from>
    <cdr:to>
      <cdr:x>0.93569</cdr:x>
      <cdr:y>0.25273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81500" y="792163"/>
          <a:ext cx="2793023" cy="35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Southeast Louisiana</a:t>
          </a:r>
          <a:endParaRPr lang="en-US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0.2092</cdr:x>
      <cdr:y>0.21758</cdr:y>
    </cdr:from>
    <cdr:to>
      <cdr:x>0.50231</cdr:x>
      <cdr:y>0.32668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70832" y="984738"/>
          <a:ext cx="2200847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0.56674</cdr:x>
      <cdr:y>0.21902</cdr:y>
    </cdr:from>
    <cdr:to>
      <cdr:x>0.85255</cdr:x>
      <cdr:y>0.32812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55442" y="991297"/>
          <a:ext cx="2146041" cy="493783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0.18332</cdr:x>
      <cdr:y>0.17503</cdr:y>
    </cdr:from>
    <cdr:to>
      <cdr:x>0.49622</cdr:x>
      <cdr:y>0.28413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89477" y="792163"/>
          <a:ext cx="2200847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0.58292</cdr:x>
      <cdr:y>0.17503</cdr:y>
    </cdr:from>
    <cdr:to>
      <cdr:x>0.88801</cdr:x>
      <cdr:y>0.28413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00146" y="792163"/>
          <a:ext cx="2145978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0.55624</cdr:x>
      <cdr:y>0.13863</cdr:y>
    </cdr:from>
    <cdr:to>
      <cdr:x>0.85907</cdr:x>
      <cdr:y>0.24774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1885" y="627429"/>
          <a:ext cx="2146035" cy="49382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D6D43-06B5-48D3-B637-39EA7B4167AB}" type="datetimeFigureOut">
              <a:rPr lang="en-US" altLang="en-US"/>
              <a:pPr/>
              <a:t>11/29/2015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6F49F3-41B0-436E-BDD5-C026EBF31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3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29523E2-B83C-4327-BA3F-B9CB1190C32E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1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baseline="0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1FFD4E0-8F97-4330-AC41-3FE384EF89E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12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49F3-41B0-436E-BDD5-C026EBF3183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559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baseline="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D82650-ED28-4640-A5A7-FE2B71DDA3C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8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9F3C4B-6ED8-401B-9CE7-2DE14BABA5B6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93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baseline="0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AC4347F-F6C9-4C7A-A991-6FC15B02C98F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002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9F3C4B-6ED8-401B-9CE7-2DE14BABA5B6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67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49F3-41B0-436E-BDD5-C026EBF3183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15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9F3C4B-6ED8-401B-9CE7-2DE14BABA5B6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52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8CD08E6-C54B-41D7-93E0-1C4DBFB6DA67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512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baseline="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D82650-ED28-4640-A5A7-FE2B71DDA3C1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31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ECA94DB-E8A0-4D23-A15D-F40C6C8C3FF9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13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9F3C4B-6ED8-401B-9CE7-2DE14BABA5B6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134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aseline="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417B06-4CE6-41BF-9142-3CA1E47927B0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153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9F3C4B-6ED8-401B-9CE7-2DE14BABA5B6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77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65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24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384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561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50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20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90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49DA55E-CB67-4DFF-9265-A93031D05BC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737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428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804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396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895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424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baseline="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D82650-ED28-4640-A5A7-FE2B71DDA3C1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02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12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431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8F05C-9D09-45F0-841B-D29DBD352A16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473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29523E2-B83C-4327-BA3F-B9CB1190C32E}" type="slidenum">
              <a:rPr lang="en-US" altLang="en-US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64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49DA55E-CB67-4DFF-9265-A93031D05BCE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67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49DA55E-CB67-4DFF-9265-A93031D05BCE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baseline="0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007EE2-C0EF-4908-85AC-20755EA60479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50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baseline="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D82650-ED28-4640-A5A7-FE2B71DDA3C1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25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9F3C4B-6ED8-401B-9CE7-2DE14BABA5B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1FFD4E0-8F97-4330-AC41-3FE384EF89E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3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48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00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458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79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40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482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05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69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64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12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39B5DC6-A4C8-4836-B00B-3E829219F1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754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5333EB1-80BF-4F75-AE1C-7418AFF569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" y="392459"/>
            <a:ext cx="8432432" cy="2673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Using Fault Kinematics To Evaluate </a:t>
            </a:r>
            <a:r>
              <a:rPr lang="en-US" sz="3200" dirty="0"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cs typeface="Times New Roman" panose="02020603050405020304" pitchFamily="18" charset="0"/>
              </a:rPr>
              <a:t>he Relationship Between Cenozoic Fault Activity, Sedimentation </a:t>
            </a:r>
            <a:r>
              <a:rPr lang="en-US" sz="3200" dirty="0"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cs typeface="Times New Roman" panose="02020603050405020304" pitchFamily="18" charset="0"/>
              </a:rPr>
              <a:t>ates and Salt </a:t>
            </a:r>
            <a:r>
              <a:rPr lang="en-US" sz="3200" dirty="0"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ovement In The Gulf of Mexico: A Comparison Between Southwest and Southeast Louisiana</a:t>
            </a:r>
            <a:endParaRPr lang="en-US" sz="3200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" y="3637140"/>
            <a:ext cx="8356416" cy="2929915"/>
          </a:xfrm>
        </p:spPr>
        <p:txBody>
          <a:bodyPr rtlCol="0">
            <a:normAutofit fontScale="55000" lnSpcReduction="20000"/>
          </a:bodyPr>
          <a:lstStyle/>
          <a:p>
            <a:r>
              <a:rPr lang="en-US" sz="5100" b="1" dirty="0">
                <a:solidFill>
                  <a:schemeClr val="tx1"/>
                </a:solidFill>
                <a:cs typeface="Times New Roman" panose="02020603050405020304" pitchFamily="18" charset="0"/>
              </a:rPr>
              <a:t>Abah </a:t>
            </a:r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P. Omale</a:t>
            </a:r>
            <a:r>
              <a:rPr lang="en-US" sz="51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Juan M. Lorenzo</a:t>
            </a:r>
            <a:r>
              <a:rPr lang="en-US" sz="51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51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 </a:t>
            </a:r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Department of Geology&amp; Geophysics</a:t>
            </a:r>
          </a:p>
          <a:p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Louisiana State University, Baton Rouge, LA 70803</a:t>
            </a:r>
          </a:p>
          <a:p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4400" dirty="0" smtClean="0">
                <a:cs typeface="Times New Roman" panose="02020603050405020304" pitchFamily="18" charset="0"/>
              </a:rPr>
              <a:t>12/13/2015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5400" y="3328700"/>
            <a:ext cx="9144000" cy="46037"/>
            <a:chOff x="0" y="1249362"/>
            <a:chExt cx="9144000" cy="46038"/>
          </a:xfrm>
        </p:grpSpPr>
        <p:sp>
          <p:nvSpPr>
            <p:cNvPr id="5" name="Rectangle 4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Fault data from kinematic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666" y="-10946"/>
            <a:ext cx="407339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Methods</a:t>
            </a:r>
            <a:endParaRPr lang="en-US" altLang="zh-CN" dirty="0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-39078" y="1565497"/>
            <a:ext cx="9183078" cy="48760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77" y="2168888"/>
            <a:ext cx="5127228" cy="1569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019" y="3668083"/>
            <a:ext cx="4903928" cy="202153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782605" y="2704194"/>
            <a:ext cx="0" cy="319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99985" y="2704194"/>
            <a:ext cx="29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66302" y="2967569"/>
            <a:ext cx="5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29647" y="2403370"/>
            <a:ext cx="21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57821" y="2464337"/>
            <a:ext cx="5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2605" y="2696878"/>
            <a:ext cx="50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6275" y="459219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28279" y="408932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93529" y="366773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57821" y="5136951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598894" y="4492644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90493" y="3772024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C’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64507" y="3947845"/>
            <a:ext cx="1" cy="2844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88066" y="3895433"/>
            <a:ext cx="58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382741" y="4624847"/>
            <a:ext cx="0" cy="5403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74014" y="4694851"/>
            <a:ext cx="131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756194" y="585684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Incremental </a:t>
            </a:r>
            <a:r>
              <a:rPr lang="en-US" sz="2000" dirty="0" smtClean="0">
                <a:cs typeface="Times New Roman" panose="02020603050405020304" pitchFamily="18" charset="0"/>
              </a:rPr>
              <a:t>throw </a:t>
            </a:r>
            <a:r>
              <a:rPr lang="en-US" sz="2000" dirty="0">
                <a:cs typeface="Times New Roman" panose="02020603050405020304" pitchFamily="18" charset="0"/>
              </a:rPr>
              <a:t>(∆T</a:t>
            </a:r>
            <a:r>
              <a:rPr lang="en-US" sz="2000" dirty="0" smtClean="0">
                <a:cs typeface="Times New Roman" panose="02020603050405020304" pitchFamily="18" charset="0"/>
              </a:rPr>
              <a:t>)= T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B </a:t>
            </a:r>
            <a:r>
              <a:rPr lang="en-US" sz="2000" dirty="0" smtClean="0">
                <a:cs typeface="Times New Roman" panose="02020603050405020304" pitchFamily="18" charset="0"/>
              </a:rPr>
              <a:t>(2) - T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c</a:t>
            </a:r>
            <a:endParaRPr lang="en-US" sz="2000" baseline="-25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Slip rates</a:t>
            </a:r>
          </a:p>
        </p:txBody>
      </p:sp>
      <p:sp>
        <p:nvSpPr>
          <p:cNvPr id="22" name="Oval 21"/>
          <p:cNvSpPr/>
          <p:nvPr/>
        </p:nvSpPr>
        <p:spPr>
          <a:xfrm>
            <a:off x="1673742" y="1694801"/>
            <a:ext cx="459858" cy="312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73754" y="1653560"/>
            <a:ext cx="22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8" name="Oval 37"/>
          <p:cNvSpPr/>
          <p:nvPr/>
        </p:nvSpPr>
        <p:spPr>
          <a:xfrm>
            <a:off x="1481525" y="3222597"/>
            <a:ext cx="584458" cy="312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22751" y="3176051"/>
            <a:ext cx="44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3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Correlated units</a:t>
            </a:r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11" name="Rectangle 10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0"/>
            <a:ext cx="405606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8700" y="634804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Bebout</a:t>
            </a:r>
            <a:r>
              <a:rPr lang="en-US" dirty="0" smtClean="0"/>
              <a:t> and Gutierrez, 1983; </a:t>
            </a:r>
            <a:r>
              <a:rPr lang="en-US" dirty="0" err="1" smtClean="0"/>
              <a:t>Hackley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3306" y="1417638"/>
            <a:ext cx="5055080" cy="4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Fault </a:t>
            </a:r>
            <a:r>
              <a:rPr lang="en-US" altLang="en-US" dirty="0" smtClean="0"/>
              <a:t>2;cross </a:t>
            </a:r>
            <a:r>
              <a:rPr lang="en-US" altLang="en-US" dirty="0"/>
              <a:t>section </a:t>
            </a:r>
            <a:r>
              <a:rPr lang="en-US" altLang="en-US" dirty="0" smtClean="0"/>
              <a:t>Q-Q’</a:t>
            </a: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6" name="Rectangle 5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382184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488624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405606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</a:t>
            </a: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Summary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8" name="Rectangle 7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726" y="1508919"/>
            <a:ext cx="59525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90449" y="387320"/>
            <a:ext cx="8318500" cy="880353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Cenozoic </a:t>
            </a:r>
            <a:r>
              <a:rPr lang="en-US" sz="4000" dirty="0" smtClean="0">
                <a:cs typeface="Times New Roman" panose="02020603050405020304" pitchFamily="18" charset="0"/>
              </a:rPr>
              <a:t>locations </a:t>
            </a:r>
            <a:r>
              <a:rPr lang="en-US" sz="4000" dirty="0">
                <a:cs typeface="Times New Roman" panose="02020603050405020304" pitchFamily="18" charset="0"/>
              </a:rPr>
              <a:t>of sediment depositional centers</a:t>
            </a:r>
            <a:endParaRPr lang="en-US" altLang="en-US" sz="4000" dirty="0" smtClean="0"/>
          </a:p>
        </p:txBody>
      </p:sp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33249" y="1416248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Results &amp;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034" y="5991562"/>
            <a:ext cx="813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AlDhamen</a:t>
            </a:r>
            <a:r>
              <a:rPr lang="en-US" dirty="0"/>
              <a:t> 2014; Galloway et al., 2011; </a:t>
            </a:r>
            <a:r>
              <a:rPr lang="en-US" dirty="0" err="1"/>
              <a:t>Combellas-Biggot</a:t>
            </a:r>
            <a:r>
              <a:rPr lang="en-US" dirty="0"/>
              <a:t> &amp; Galloway, 2006; Galloway, 2000; Woodbury 1973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4275" y="1610861"/>
            <a:ext cx="7281949" cy="43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257053"/>
            <a:ext cx="8229600" cy="1143000"/>
          </a:xfrm>
        </p:spPr>
        <p:txBody>
          <a:bodyPr/>
          <a:lstStyle/>
          <a:p>
            <a:r>
              <a:rPr lang="en-US" altLang="en-US" dirty="0"/>
              <a:t>Regional cross sections</a:t>
            </a:r>
            <a:endParaRPr lang="en-US" altLang="en-US" dirty="0" smtClean="0">
              <a:latin typeface="+mn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461" y="1600201"/>
            <a:ext cx="8051077" cy="4519246"/>
          </a:xfrm>
          <a:prstGeom prst="rect">
            <a:avLst/>
          </a:prstGeom>
        </p:spPr>
      </p:pic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0" y="1187450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6089" y="6328359"/>
            <a:ext cx="47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Bebout</a:t>
            </a:r>
            <a:r>
              <a:rPr lang="en-US" dirty="0"/>
              <a:t> and Gutierrez, </a:t>
            </a:r>
            <a:r>
              <a:rPr lang="en-US" dirty="0" smtClean="0"/>
              <a:t>1982; 1983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3" name="Oval 12"/>
          <p:cNvSpPr/>
          <p:nvPr/>
        </p:nvSpPr>
        <p:spPr>
          <a:xfrm>
            <a:off x="1371601" y="2103804"/>
            <a:ext cx="2180492" cy="153717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3032" y="3288323"/>
            <a:ext cx="4331676" cy="1557947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8508" y="2348035"/>
            <a:ext cx="492369" cy="2515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Incremental throw vs. </a:t>
            </a:r>
            <a:r>
              <a:rPr lang="en-US" sz="4000" dirty="0" smtClean="0">
                <a:cs typeface="Times New Roman" panose="02020603050405020304" pitchFamily="18" charset="0"/>
              </a:rPr>
              <a:t>time </a:t>
            </a:r>
            <a:r>
              <a:rPr lang="en-US" sz="4000" dirty="0">
                <a:cs typeface="Times New Roman" panose="02020603050405020304" pitchFamily="18" charset="0"/>
              </a:rPr>
              <a:t>for cross section A-A’ (southwest Louisiana)</a:t>
            </a:r>
            <a:endParaRPr lang="en-US" altLang="en-US" sz="4000" dirty="0" smtClean="0"/>
          </a:p>
        </p:txBody>
      </p:sp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0" y="1417638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56" name="Content Placeholder 5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507366"/>
              </p:ext>
            </p:extLst>
          </p:nvPr>
        </p:nvGraphicFramePr>
        <p:xfrm>
          <a:off x="1464446" y="1191603"/>
          <a:ext cx="6506308" cy="529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257053"/>
            <a:ext cx="8229600" cy="1143000"/>
          </a:xfrm>
        </p:spPr>
        <p:txBody>
          <a:bodyPr/>
          <a:lstStyle/>
          <a:p>
            <a:r>
              <a:rPr lang="en-US" altLang="en-US" dirty="0"/>
              <a:t>Regional cross sections</a:t>
            </a:r>
            <a:endParaRPr lang="en-US" altLang="en-US" dirty="0" smtClean="0">
              <a:latin typeface="+mn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461" y="1600201"/>
            <a:ext cx="8051077" cy="4519246"/>
          </a:xfrm>
          <a:prstGeom prst="rect">
            <a:avLst/>
          </a:prstGeom>
        </p:spPr>
      </p:pic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0" y="1187450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6089" y="6328359"/>
            <a:ext cx="47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Bebout</a:t>
            </a:r>
            <a:r>
              <a:rPr lang="en-US" dirty="0"/>
              <a:t> and Gutierrez, </a:t>
            </a:r>
            <a:r>
              <a:rPr lang="en-US" dirty="0" smtClean="0"/>
              <a:t>1982; 1983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13" name="Oval 12"/>
          <p:cNvSpPr/>
          <p:nvPr/>
        </p:nvSpPr>
        <p:spPr>
          <a:xfrm>
            <a:off x="1371601" y="2103804"/>
            <a:ext cx="2180492" cy="153717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3032" y="3288323"/>
            <a:ext cx="4331676" cy="1557947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6087" y="2463157"/>
            <a:ext cx="365760" cy="2515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224"/>
            <a:ext cx="8229600" cy="973870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Incremental throw vs. </a:t>
            </a:r>
            <a:r>
              <a:rPr lang="en-US" sz="4000" dirty="0" smtClean="0">
                <a:cs typeface="Times New Roman" panose="02020603050405020304" pitchFamily="18" charset="0"/>
              </a:rPr>
              <a:t>time </a:t>
            </a:r>
            <a:r>
              <a:rPr lang="en-US" sz="4000" dirty="0">
                <a:cs typeface="Times New Roman" panose="02020603050405020304" pitchFamily="18" charset="0"/>
              </a:rPr>
              <a:t>for cross section </a:t>
            </a:r>
            <a:r>
              <a:rPr lang="en-US" sz="4000" dirty="0" smtClean="0">
                <a:cs typeface="Times New Roman" panose="02020603050405020304" pitchFamily="18" charset="0"/>
              </a:rPr>
              <a:t>C-C’ </a:t>
            </a:r>
            <a:r>
              <a:rPr lang="en-US" sz="4000" dirty="0">
                <a:cs typeface="Times New Roman" panose="02020603050405020304" pitchFamily="18" charset="0"/>
              </a:rPr>
              <a:t>(southwest Louisiana)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136694"/>
              </p:ext>
            </p:extLst>
          </p:nvPr>
        </p:nvGraphicFramePr>
        <p:xfrm>
          <a:off x="1178170" y="1389185"/>
          <a:ext cx="6805246" cy="546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435223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5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57200" y="359048"/>
            <a:ext cx="8229600" cy="1019231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Gulf of Mexico fault systems across south Louisiana</a:t>
            </a:r>
            <a:endParaRPr lang="en-US" altLang="en-US" sz="4000" dirty="0" smtClean="0"/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59287"/>
            <a:ext cx="9144000" cy="46037"/>
            <a:chOff x="0" y="1249362"/>
            <a:chExt cx="9144000" cy="46038"/>
          </a:xfrm>
        </p:grpSpPr>
        <p:sp>
          <p:nvSpPr>
            <p:cNvPr id="5" name="Rectangle 4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30" name="Text Box 27"/>
          <p:cNvSpPr txBox="1">
            <a:spLocks noChangeArrowheads="1"/>
          </p:cNvSpPr>
          <p:nvPr/>
        </p:nvSpPr>
        <p:spPr bwMode="gray">
          <a:xfrm>
            <a:off x="804863" y="34353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5132" name="Text Box 30"/>
          <p:cNvSpPr txBox="1">
            <a:spLocks noChangeArrowheads="1"/>
          </p:cNvSpPr>
          <p:nvPr/>
        </p:nvSpPr>
        <p:spPr bwMode="gray">
          <a:xfrm>
            <a:off x="804863" y="46831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8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1215" y="1612121"/>
            <a:ext cx="5521570" cy="4576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8163" y="6188160"/>
            <a:ext cx="237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McCulloh</a:t>
            </a:r>
            <a:r>
              <a:rPr lang="en-US" sz="2400" dirty="0" smtClean="0"/>
              <a:t>, 2001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209692" y="6031523"/>
            <a:ext cx="123093" cy="1566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Introduction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257053"/>
            <a:ext cx="8229600" cy="1143000"/>
          </a:xfrm>
        </p:spPr>
        <p:txBody>
          <a:bodyPr/>
          <a:lstStyle/>
          <a:p>
            <a:r>
              <a:rPr lang="en-US" altLang="en-US" dirty="0"/>
              <a:t>Regional cross sections</a:t>
            </a:r>
            <a:endParaRPr lang="en-US" altLang="en-US" dirty="0" smtClean="0">
              <a:latin typeface="+mn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461" y="1600201"/>
            <a:ext cx="8051077" cy="4519246"/>
          </a:xfrm>
          <a:prstGeom prst="rect">
            <a:avLst/>
          </a:prstGeom>
        </p:spPr>
      </p:pic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0" y="1187450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6089" y="6328359"/>
            <a:ext cx="47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Bebout</a:t>
            </a:r>
            <a:r>
              <a:rPr lang="en-US" dirty="0"/>
              <a:t> and Gutierrez, </a:t>
            </a:r>
            <a:r>
              <a:rPr lang="en-US" dirty="0" smtClean="0"/>
              <a:t>1982; 1983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13" name="Oval 12"/>
          <p:cNvSpPr/>
          <p:nvPr/>
        </p:nvSpPr>
        <p:spPr>
          <a:xfrm>
            <a:off x="1371601" y="2103804"/>
            <a:ext cx="2180492" cy="1537171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3032" y="3288323"/>
            <a:ext cx="4331676" cy="1557947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6333" y="2597774"/>
            <a:ext cx="622331" cy="2697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958850"/>
          </a:xfrm>
        </p:spPr>
        <p:txBody>
          <a:bodyPr/>
          <a:lstStyle/>
          <a:p>
            <a:r>
              <a:rPr lang="en-US" sz="3200" dirty="0">
                <a:cs typeface="Times New Roman" panose="02020603050405020304" pitchFamily="18" charset="0"/>
              </a:rPr>
              <a:t>Incremental throw vs. </a:t>
            </a:r>
            <a:r>
              <a:rPr lang="en-US" sz="3200" dirty="0" smtClean="0">
                <a:cs typeface="Times New Roman" panose="02020603050405020304" pitchFamily="18" charset="0"/>
              </a:rPr>
              <a:t>time </a:t>
            </a:r>
            <a:r>
              <a:rPr lang="en-US" sz="3200" dirty="0">
                <a:cs typeface="Times New Roman" panose="02020603050405020304" pitchFamily="18" charset="0"/>
              </a:rPr>
              <a:t>for cross section </a:t>
            </a:r>
            <a:r>
              <a:rPr lang="en-US" sz="3200" dirty="0" smtClean="0">
                <a:cs typeface="Times New Roman" panose="02020603050405020304" pitchFamily="18" charset="0"/>
              </a:rPr>
              <a:t>F-F’ </a:t>
            </a:r>
            <a:r>
              <a:rPr lang="en-US" sz="3200" dirty="0">
                <a:cs typeface="Times New Roman" panose="02020603050405020304" pitchFamily="18" charset="0"/>
              </a:rPr>
              <a:t>(southwest Louisiana)</a:t>
            </a:r>
            <a:endParaRPr lang="en-US" sz="3200" dirty="0"/>
          </a:p>
        </p:txBody>
      </p:sp>
      <p:grpSp>
        <p:nvGrpSpPr>
          <p:cNvPr id="15362" name="Group 7"/>
          <p:cNvGrpSpPr>
            <a:grpSpLocks/>
          </p:cNvGrpSpPr>
          <p:nvPr/>
        </p:nvGrpSpPr>
        <p:grpSpPr bwMode="auto">
          <a:xfrm>
            <a:off x="0" y="1303829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Results &amp; Discussion</a:t>
            </a:r>
            <a:endParaRPr lang="en-US" dirty="0"/>
          </a:p>
        </p:txBody>
      </p:sp>
      <p:graphicFrame>
        <p:nvGraphicFramePr>
          <p:cNvPr id="97" name="Content Placeholder 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070923"/>
              </p:ext>
            </p:extLst>
          </p:nvPr>
        </p:nvGraphicFramePr>
        <p:xfrm>
          <a:off x="1037492" y="1011604"/>
          <a:ext cx="6840416" cy="56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90449" y="387320"/>
            <a:ext cx="8318500" cy="880353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Cenozoic </a:t>
            </a:r>
            <a:r>
              <a:rPr lang="en-US" sz="4000" dirty="0" smtClean="0">
                <a:cs typeface="Times New Roman" panose="02020603050405020304" pitchFamily="18" charset="0"/>
              </a:rPr>
              <a:t>locations </a:t>
            </a:r>
            <a:r>
              <a:rPr lang="en-US" sz="4000" dirty="0">
                <a:cs typeface="Times New Roman" panose="02020603050405020304" pitchFamily="18" charset="0"/>
              </a:rPr>
              <a:t>of sediment depositional centers</a:t>
            </a:r>
            <a:endParaRPr lang="en-US" altLang="en-US" sz="4000" dirty="0" smtClean="0"/>
          </a:p>
        </p:txBody>
      </p:sp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33249" y="1416248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Results &amp;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034" y="5991562"/>
            <a:ext cx="813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AlDhamen</a:t>
            </a:r>
            <a:r>
              <a:rPr lang="en-US" dirty="0"/>
              <a:t> 2014; Galloway et al., 2011; </a:t>
            </a:r>
            <a:r>
              <a:rPr lang="en-US" dirty="0" err="1"/>
              <a:t>Combellas-Biggot</a:t>
            </a:r>
            <a:r>
              <a:rPr lang="en-US" dirty="0"/>
              <a:t> &amp; Galloway, 2006; Galloway, 2000; Woodbury 1973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4275" y="1610861"/>
            <a:ext cx="7281949" cy="43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cross sections</a:t>
            </a:r>
            <a:endParaRPr lang="en-US" altLang="en-US" dirty="0" smtClean="0">
              <a:latin typeface="+mn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461" y="1600201"/>
            <a:ext cx="8051077" cy="4519246"/>
          </a:xfrm>
          <a:prstGeom prst="rect">
            <a:avLst/>
          </a:prstGeom>
        </p:spPr>
      </p:pic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0" y="1187450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310782" y="6302009"/>
            <a:ext cx="47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Bebout</a:t>
            </a:r>
            <a:r>
              <a:rPr lang="en-US" dirty="0"/>
              <a:t> and Gutierrez</a:t>
            </a:r>
            <a:r>
              <a:rPr lang="en-US" dirty="0" smtClean="0"/>
              <a:t>, 1982; </a:t>
            </a:r>
            <a:r>
              <a:rPr lang="en-US" dirty="0"/>
              <a:t>1983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0800000" flipV="1">
            <a:off x="0" y="6575909"/>
            <a:ext cx="1587139" cy="190865"/>
          </a:xfrm>
        </p:spPr>
        <p:txBody>
          <a:bodyPr/>
          <a:lstStyle/>
          <a:p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14" name="Oval 13"/>
          <p:cNvSpPr/>
          <p:nvPr/>
        </p:nvSpPr>
        <p:spPr>
          <a:xfrm>
            <a:off x="3773979" y="2971799"/>
            <a:ext cx="4912821" cy="3048855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73979" y="2567354"/>
            <a:ext cx="4823560" cy="341141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4916" y="2567354"/>
            <a:ext cx="266008" cy="34533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76911"/>
            <a:ext cx="8229600" cy="1143000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Incremental throw vs. </a:t>
            </a:r>
            <a:r>
              <a:rPr lang="en-US" sz="4000" dirty="0" smtClean="0">
                <a:cs typeface="Times New Roman" panose="02020603050405020304" pitchFamily="18" charset="0"/>
              </a:rPr>
              <a:t>time </a:t>
            </a:r>
            <a:r>
              <a:rPr lang="en-US" sz="4000" dirty="0">
                <a:cs typeface="Times New Roman" panose="02020603050405020304" pitchFamily="18" charset="0"/>
              </a:rPr>
              <a:t>for cross section </a:t>
            </a:r>
            <a:r>
              <a:rPr lang="en-US" sz="4000" dirty="0" smtClean="0">
                <a:cs typeface="Times New Roman" panose="02020603050405020304" pitchFamily="18" charset="0"/>
              </a:rPr>
              <a:t>N-N’ </a:t>
            </a:r>
            <a:r>
              <a:rPr lang="en-US" sz="4000" dirty="0"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cs typeface="Times New Roman" panose="02020603050405020304" pitchFamily="18" charset="0"/>
              </a:rPr>
              <a:t>southeast </a:t>
            </a:r>
            <a:r>
              <a:rPr lang="en-US" sz="4000" dirty="0">
                <a:cs typeface="Times New Roman" panose="02020603050405020304" pitchFamily="18" charset="0"/>
              </a:rPr>
              <a:t>Louisiana)</a:t>
            </a:r>
            <a:endParaRPr lang="en-US" altLang="en-US" sz="4000" dirty="0" smtClean="0">
              <a:latin typeface="+mn-lt"/>
            </a:endParaRPr>
          </a:p>
        </p:txBody>
      </p:sp>
      <p:grpSp>
        <p:nvGrpSpPr>
          <p:cNvPr id="16386" name="Group 18"/>
          <p:cNvGrpSpPr>
            <a:grpSpLocks/>
          </p:cNvGrpSpPr>
          <p:nvPr/>
        </p:nvGrpSpPr>
        <p:grpSpPr bwMode="auto">
          <a:xfrm>
            <a:off x="0" y="1643063"/>
            <a:ext cx="9144000" cy="46037"/>
            <a:chOff x="0" y="1249362"/>
            <a:chExt cx="9144000" cy="46038"/>
          </a:xfrm>
        </p:grpSpPr>
        <p:sp>
          <p:nvSpPr>
            <p:cNvPr id="24" name="Rectangle 23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0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36" name="Content Placeholder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208059"/>
              </p:ext>
            </p:extLst>
          </p:nvPr>
        </p:nvGraphicFramePr>
        <p:xfrm>
          <a:off x="1160584" y="1689100"/>
          <a:ext cx="6664569" cy="501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273062"/>
            <a:ext cx="82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9861" y="5152293"/>
            <a:ext cx="29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cross sections</a:t>
            </a:r>
            <a:endParaRPr lang="en-US" altLang="en-US" dirty="0" smtClean="0">
              <a:latin typeface="+mn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461" y="1600201"/>
            <a:ext cx="8051077" cy="4519246"/>
          </a:xfrm>
          <a:prstGeom prst="rect">
            <a:avLst/>
          </a:prstGeom>
        </p:spPr>
      </p:pic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0" y="1187450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310782" y="6302009"/>
            <a:ext cx="47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Bebout</a:t>
            </a:r>
            <a:r>
              <a:rPr lang="en-US" dirty="0"/>
              <a:t> and Gutierrez</a:t>
            </a:r>
            <a:r>
              <a:rPr lang="en-US" dirty="0" smtClean="0"/>
              <a:t>, 1982; </a:t>
            </a:r>
            <a:r>
              <a:rPr lang="en-US" dirty="0"/>
              <a:t>1983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0800000" flipV="1">
            <a:off x="0" y="6575909"/>
            <a:ext cx="1587139" cy="190865"/>
          </a:xfrm>
        </p:spPr>
        <p:txBody>
          <a:bodyPr/>
          <a:lstStyle/>
          <a:p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14" name="Oval 13"/>
          <p:cNvSpPr/>
          <p:nvPr/>
        </p:nvSpPr>
        <p:spPr>
          <a:xfrm>
            <a:off x="3773979" y="2971799"/>
            <a:ext cx="4912821" cy="3048855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73979" y="2567354"/>
            <a:ext cx="4823560" cy="341141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99738" y="2567354"/>
            <a:ext cx="545124" cy="32707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53756"/>
            <a:ext cx="8229600" cy="1143000"/>
          </a:xfrm>
        </p:spPr>
        <p:txBody>
          <a:bodyPr/>
          <a:lstStyle/>
          <a:p>
            <a:r>
              <a:rPr lang="en-US" sz="3600" dirty="0">
                <a:cs typeface="Times New Roman" panose="02020603050405020304" pitchFamily="18" charset="0"/>
              </a:rPr>
              <a:t>Incremental throw vs. </a:t>
            </a:r>
            <a:r>
              <a:rPr lang="en-US" sz="3600" dirty="0" smtClean="0">
                <a:cs typeface="Times New Roman" panose="02020603050405020304" pitchFamily="18" charset="0"/>
              </a:rPr>
              <a:t>time </a:t>
            </a:r>
            <a:r>
              <a:rPr lang="en-US" sz="3600" dirty="0">
                <a:cs typeface="Times New Roman" panose="02020603050405020304" pitchFamily="18" charset="0"/>
              </a:rPr>
              <a:t>for cross section </a:t>
            </a:r>
            <a:r>
              <a:rPr lang="en-US" sz="3600" dirty="0" smtClean="0">
                <a:cs typeface="Times New Roman" panose="02020603050405020304" pitchFamily="18" charset="0"/>
              </a:rPr>
              <a:t>P-P’ </a:t>
            </a:r>
            <a:r>
              <a:rPr lang="en-US" sz="3600" dirty="0">
                <a:cs typeface="Times New Roman" panose="02020603050405020304" pitchFamily="18" charset="0"/>
              </a:rPr>
              <a:t>(southeast Louisiana)</a:t>
            </a:r>
            <a:endParaRPr lang="en-US" altLang="en-US" sz="3600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396756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8265219"/>
              </p:ext>
            </p:extLst>
          </p:nvPr>
        </p:nvGraphicFramePr>
        <p:xfrm>
          <a:off x="967154" y="1459522"/>
          <a:ext cx="7297615" cy="508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Average slip rates 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3236851"/>
              </p:ext>
            </p:extLst>
          </p:nvPr>
        </p:nvGraphicFramePr>
        <p:xfrm>
          <a:off x="457200" y="1600200"/>
          <a:ext cx="76676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2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Average slip rates </a:t>
            </a:r>
            <a:endParaRPr lang="en-US" altLang="en-US" dirty="0" smtClean="0">
              <a:latin typeface="+mn-lt"/>
            </a:endParaRP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8302762"/>
              </p:ext>
            </p:extLst>
          </p:nvPr>
        </p:nvGraphicFramePr>
        <p:xfrm>
          <a:off x="457199" y="1600200"/>
          <a:ext cx="750863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77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Average slip rates 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1582703"/>
              </p:ext>
            </p:extLst>
          </p:nvPr>
        </p:nvGraphicFramePr>
        <p:xfrm>
          <a:off x="738554" y="1600200"/>
          <a:ext cx="703384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4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Models for fault reactivation</a:t>
            </a:r>
            <a:endParaRPr lang="en-US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Introduction</a:t>
            </a:r>
            <a:endParaRPr lang="en-US" altLang="zh-CN" dirty="0"/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13" name="Rectangle 12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1705708"/>
            <a:ext cx="8030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cs typeface="Times New Roman" panose="02020603050405020304" pitchFamily="18" charset="0"/>
              </a:rPr>
              <a:t>‘Salt displacement model’ (Vendeville, 2005)</a:t>
            </a:r>
          </a:p>
          <a:p>
            <a:pPr lvl="1"/>
            <a:r>
              <a:rPr lang="en-US" sz="3200" dirty="0">
                <a:latin typeface="+mn-lt"/>
                <a:cs typeface="Times New Roman" panose="02020603050405020304" pitchFamily="18" charset="0"/>
              </a:rPr>
              <a:t>Differential loading</a:t>
            </a:r>
          </a:p>
          <a:p>
            <a:pPr lvl="1"/>
            <a:r>
              <a:rPr lang="en-US" sz="3200" dirty="0">
                <a:latin typeface="+mn-lt"/>
                <a:cs typeface="Times New Roman" panose="02020603050405020304" pitchFamily="18" charset="0"/>
              </a:rPr>
              <a:t>Gravity </a:t>
            </a:r>
            <a:r>
              <a:rPr lang="en-US" sz="3200" dirty="0" smtClean="0">
                <a:latin typeface="+mn-lt"/>
                <a:cs typeface="Times New Roman" panose="02020603050405020304" pitchFamily="18" charset="0"/>
              </a:rPr>
              <a:t>spreading</a:t>
            </a:r>
          </a:p>
          <a:p>
            <a:pPr lvl="1"/>
            <a:endParaRPr lang="en-US" sz="3200" dirty="0">
              <a:latin typeface="+mn-lt"/>
              <a:cs typeface="Times New Roman" panose="02020603050405020304" pitchFamily="18" charset="0"/>
            </a:endParaRPr>
          </a:p>
          <a:p>
            <a:endParaRPr lang="en-US" sz="3200" dirty="0">
              <a:latin typeface="+mn-lt"/>
              <a:cs typeface="Times New Roman" panose="02020603050405020304" pitchFamily="18" charset="0"/>
            </a:endParaRPr>
          </a:p>
          <a:p>
            <a:endParaRPr lang="en-US" sz="32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cs typeface="Times New Roman" panose="02020603050405020304" pitchFamily="18" charset="0"/>
              </a:rPr>
              <a:t>‘Lithospheric flexure model’ (Nunn, 1985)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Average slip rates 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3116917"/>
              </p:ext>
            </p:extLst>
          </p:nvPr>
        </p:nvGraphicFramePr>
        <p:xfrm>
          <a:off x="896815" y="1600200"/>
          <a:ext cx="7086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465141" y="2236394"/>
            <a:ext cx="210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Southwest Louisiana</a:t>
            </a:r>
          </a:p>
        </p:txBody>
      </p:sp>
    </p:spTree>
    <p:extLst>
      <p:ext uri="{BB962C8B-B14F-4D97-AF65-F5344CB8AC3E}">
        <p14:creationId xmlns:p14="http://schemas.microsoft.com/office/powerpoint/2010/main" val="30174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Average slip rates 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7570471"/>
              </p:ext>
            </p:extLst>
          </p:nvPr>
        </p:nvGraphicFramePr>
        <p:xfrm>
          <a:off x="1002322" y="1600200"/>
          <a:ext cx="694592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93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Average slip rates 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1142963"/>
              </p:ext>
            </p:extLst>
          </p:nvPr>
        </p:nvGraphicFramePr>
        <p:xfrm>
          <a:off x="533399" y="1600200"/>
          <a:ext cx="794238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78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Average slip rates 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867577"/>
              </p:ext>
            </p:extLst>
          </p:nvPr>
        </p:nvGraphicFramePr>
        <p:xfrm>
          <a:off x="756138" y="1600200"/>
          <a:ext cx="77020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3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Average slip rates 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1103650"/>
              </p:ext>
            </p:extLst>
          </p:nvPr>
        </p:nvGraphicFramePr>
        <p:xfrm>
          <a:off x="738555" y="1600200"/>
          <a:ext cx="73327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76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Salt tectonics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Penetrating salt structures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39B5DC6-A4C8-4836-B00B-3E829219F1E7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19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Salt tectonics model</a:t>
            </a: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39B5DC6-A4C8-4836-B00B-3E829219F1E7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pic>
        <p:nvPicPr>
          <p:cNvPr id="9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461" y="1600200"/>
            <a:ext cx="8051077" cy="452596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995369" y="4413741"/>
            <a:ext cx="773723" cy="263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Lithospheric flexure model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 &amp;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13078" cy="4747846"/>
          </a:xfrm>
        </p:spPr>
        <p:txBody>
          <a:bodyPr/>
          <a:lstStyle/>
          <a:p>
            <a:r>
              <a:rPr lang="en-US" sz="3200" dirty="0" smtClean="0"/>
              <a:t>Faulting on the periphery of the depositional center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0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90449" y="387320"/>
            <a:ext cx="8318500" cy="880353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Cenozoic </a:t>
            </a:r>
            <a:r>
              <a:rPr lang="en-US" sz="4000" dirty="0" smtClean="0">
                <a:cs typeface="Times New Roman" panose="02020603050405020304" pitchFamily="18" charset="0"/>
              </a:rPr>
              <a:t>locations </a:t>
            </a:r>
            <a:r>
              <a:rPr lang="en-US" sz="4000" dirty="0">
                <a:cs typeface="Times New Roman" panose="02020603050405020304" pitchFamily="18" charset="0"/>
              </a:rPr>
              <a:t>of sediment depositional centers</a:t>
            </a:r>
            <a:endParaRPr lang="en-US" altLang="en-US" sz="4000" dirty="0" smtClean="0"/>
          </a:p>
        </p:txBody>
      </p:sp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33249" y="1416248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Results &amp;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034" y="5991562"/>
            <a:ext cx="813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AlDhamen</a:t>
            </a:r>
            <a:r>
              <a:rPr lang="en-US" dirty="0"/>
              <a:t> 2014; Galloway et al., 2011; </a:t>
            </a:r>
            <a:r>
              <a:rPr lang="en-US" dirty="0" err="1"/>
              <a:t>Combellas-Biggot</a:t>
            </a:r>
            <a:r>
              <a:rPr lang="en-US" dirty="0"/>
              <a:t> &amp; Galloway, 2006; Galloway, 2000; Woodbury 1973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4275" y="1610861"/>
            <a:ext cx="7281949" cy="43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Conclusions</a:t>
            </a: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14097"/>
            <a:ext cx="8405446" cy="5257800"/>
          </a:xfrm>
        </p:spPr>
        <p:txBody>
          <a:bodyPr/>
          <a:lstStyle/>
          <a:p>
            <a:r>
              <a:rPr lang="en-US" dirty="0"/>
              <a:t>Faults have been reactivated throughout the Cenozoic in </a:t>
            </a:r>
            <a:r>
              <a:rPr lang="en-US" dirty="0" smtClean="0"/>
              <a:t>south Louisiana</a:t>
            </a:r>
          </a:p>
          <a:p>
            <a:endParaRPr lang="en-US" dirty="0"/>
          </a:p>
          <a:p>
            <a:r>
              <a:rPr lang="en-US" dirty="0"/>
              <a:t>The timing and location of major fault reactivation correlates with </a:t>
            </a:r>
            <a:r>
              <a:rPr lang="en-US" dirty="0" smtClean="0"/>
              <a:t>the sediment </a:t>
            </a:r>
            <a:r>
              <a:rPr lang="en-US" dirty="0"/>
              <a:t>depositional </a:t>
            </a:r>
            <a:r>
              <a:rPr lang="en-US" dirty="0" smtClean="0"/>
              <a:t>center by showing a similar shift from west to east in the Cenozoic</a:t>
            </a:r>
          </a:p>
          <a:p>
            <a:endParaRPr lang="en-US" dirty="0"/>
          </a:p>
          <a:p>
            <a:r>
              <a:rPr lang="en-US" dirty="0"/>
              <a:t>The timing of fault activity correlates with the timing of salt movement suggesting salt displacement via differential loading or gravity spreading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Salt displacement model</a:t>
            </a:r>
            <a:endParaRPr lang="en-US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Introduction</a:t>
            </a:r>
            <a:endParaRPr lang="en-US" altLang="zh-CN" dirty="0"/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13" name="Rectangle 12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45" y="1934308"/>
            <a:ext cx="6699710" cy="41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17323" y="6251358"/>
            <a:ext cx="293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Vendeville, 2005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4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Acknowledgements</a:t>
            </a: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5446" cy="5064369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3200" dirty="0" smtClean="0"/>
              <a:t>Drilling Info Inc.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3200" dirty="0" err="1" smtClean="0"/>
              <a:t>Geographix</a:t>
            </a:r>
            <a:endParaRPr lang="en-US" sz="32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5714"/>
            <a:ext cx="6816436" cy="8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7" name="Rectangle 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5446" cy="5064369"/>
          </a:xfrm>
        </p:spPr>
        <p:txBody>
          <a:bodyPr/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24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" y="392459"/>
            <a:ext cx="8432432" cy="2673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Using Fault Kinematics To Evaluate </a:t>
            </a:r>
            <a:r>
              <a:rPr lang="en-US" sz="3200" dirty="0"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cs typeface="Times New Roman" panose="02020603050405020304" pitchFamily="18" charset="0"/>
              </a:rPr>
              <a:t>he Relationship Between Cenozoic Fault Activity, Sedimentation </a:t>
            </a:r>
            <a:r>
              <a:rPr lang="en-US" sz="3200" dirty="0"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cs typeface="Times New Roman" panose="02020603050405020304" pitchFamily="18" charset="0"/>
              </a:rPr>
              <a:t>ates and Salt </a:t>
            </a:r>
            <a:r>
              <a:rPr lang="en-US" sz="3200" dirty="0"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ovement In The Gulf of Mexico: A Comparison Between Southwest and Southeast Louisiana</a:t>
            </a:r>
            <a:endParaRPr lang="en-US" sz="3200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" y="3637140"/>
            <a:ext cx="8356416" cy="2929915"/>
          </a:xfrm>
        </p:spPr>
        <p:txBody>
          <a:bodyPr rtlCol="0">
            <a:normAutofit fontScale="62500" lnSpcReduction="20000"/>
          </a:bodyPr>
          <a:lstStyle/>
          <a:p>
            <a:r>
              <a:rPr lang="en-US" sz="5100" b="1" dirty="0">
                <a:solidFill>
                  <a:schemeClr val="tx1"/>
                </a:solidFill>
                <a:cs typeface="Times New Roman" panose="02020603050405020304" pitchFamily="18" charset="0"/>
              </a:rPr>
              <a:t>Abah </a:t>
            </a:r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P. Omale</a:t>
            </a:r>
            <a:r>
              <a:rPr lang="en-US" sz="51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Juan M. Lorenzo</a:t>
            </a:r>
            <a:r>
              <a:rPr lang="en-US" sz="51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51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 </a:t>
            </a:r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Department of Geology&amp; Geophysics</a:t>
            </a:r>
          </a:p>
          <a:p>
            <a:r>
              <a:rPr lang="en-US" sz="5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Louisiana State University, Baton Rouge, LA 70803</a:t>
            </a:r>
          </a:p>
          <a:p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5400" y="3328700"/>
            <a:ext cx="9144000" cy="46037"/>
            <a:chOff x="0" y="1249362"/>
            <a:chExt cx="9144000" cy="46038"/>
          </a:xfrm>
        </p:grpSpPr>
        <p:sp>
          <p:nvSpPr>
            <p:cNvPr id="5" name="Rectangle 4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9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Lithospheric flexure model</a:t>
            </a:r>
            <a:endParaRPr lang="en-US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Introduction</a:t>
            </a:r>
            <a:endParaRPr lang="en-US" altLang="zh-CN" dirty="0"/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0" y="1249363"/>
            <a:ext cx="9144000" cy="46037"/>
            <a:chOff x="0" y="1249362"/>
            <a:chExt cx="9144000" cy="46038"/>
          </a:xfrm>
        </p:grpSpPr>
        <p:sp>
          <p:nvSpPr>
            <p:cNvPr id="13" name="Rectangle 12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300" y="1631156"/>
            <a:ext cx="5166946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3508" y="6157119"/>
            <a:ext cx="196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Nunn, 1985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25450" y="150813"/>
            <a:ext cx="8229600" cy="1143000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Summary of fault reactivation models</a:t>
            </a:r>
            <a:endParaRPr lang="en-US" altLang="en-US" sz="4000" dirty="0" smtClean="0"/>
          </a:p>
        </p:txBody>
      </p:sp>
      <p:grpSp>
        <p:nvGrpSpPr>
          <p:cNvPr id="7171" name="Group 135"/>
          <p:cNvGrpSpPr>
            <a:grpSpLocks/>
          </p:cNvGrpSpPr>
          <p:nvPr/>
        </p:nvGrpSpPr>
        <p:grpSpPr bwMode="auto">
          <a:xfrm>
            <a:off x="0" y="1187450"/>
            <a:ext cx="9144000" cy="46038"/>
            <a:chOff x="0" y="1249362"/>
            <a:chExt cx="9144000" cy="46038"/>
          </a:xfrm>
        </p:grpSpPr>
        <p:sp>
          <p:nvSpPr>
            <p:cNvPr id="137" name="Rectangle 136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425449" y="1444626"/>
            <a:ext cx="80151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  <a:cs typeface="Times New Roman" panose="02020603050405020304" pitchFamily="18" charset="0"/>
              </a:rPr>
              <a:t>Sediment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loading induces fault initiation and reactivation via salt displacement or lithospheric flexure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Introduction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90449" y="387320"/>
            <a:ext cx="8318500" cy="880353"/>
          </a:xfrm>
        </p:spPr>
        <p:txBody>
          <a:bodyPr/>
          <a:lstStyle/>
          <a:p>
            <a:r>
              <a:rPr lang="en-US" sz="4000" dirty="0">
                <a:cs typeface="Times New Roman" panose="02020603050405020304" pitchFamily="18" charset="0"/>
              </a:rPr>
              <a:t>Cenozoic </a:t>
            </a:r>
            <a:r>
              <a:rPr lang="en-US" sz="4000" dirty="0" smtClean="0">
                <a:cs typeface="Times New Roman" panose="02020603050405020304" pitchFamily="18" charset="0"/>
              </a:rPr>
              <a:t>locations </a:t>
            </a:r>
            <a:r>
              <a:rPr lang="en-US" sz="4000" dirty="0">
                <a:cs typeface="Times New Roman" panose="02020603050405020304" pitchFamily="18" charset="0"/>
              </a:rPr>
              <a:t>of sediment depositional centers</a:t>
            </a:r>
            <a:endParaRPr lang="en-US" altLang="en-US" sz="4000" dirty="0" smtClean="0"/>
          </a:p>
        </p:txBody>
      </p:sp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33249" y="1416248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-70338"/>
            <a:ext cx="40796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Introduction</a:t>
            </a:r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570034" y="5991562"/>
            <a:ext cx="813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AlDhamen</a:t>
            </a:r>
            <a:r>
              <a:rPr lang="en-US" dirty="0"/>
              <a:t> 2014; Galloway et al., 2011; </a:t>
            </a:r>
            <a:r>
              <a:rPr lang="en-US" dirty="0" err="1"/>
              <a:t>Combellas-Biggot</a:t>
            </a:r>
            <a:r>
              <a:rPr lang="en-US" dirty="0"/>
              <a:t> &amp; Galloway, 2006; Galloway, 2000; Woodbury 1973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4275" y="1645920"/>
            <a:ext cx="7281949" cy="43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</a:rPr>
              <a:t>Data and Methods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600201"/>
            <a:ext cx="8051077" cy="4519246"/>
          </a:xfrm>
          <a:prstGeom prst="rect">
            <a:avLst/>
          </a:prstGeom>
        </p:spPr>
      </p:pic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0" y="1187450"/>
            <a:ext cx="9144000" cy="46038"/>
            <a:chOff x="0" y="1249362"/>
            <a:chExt cx="9144000" cy="46038"/>
          </a:xfrm>
        </p:grpSpPr>
        <p:sp>
          <p:nvSpPr>
            <p:cNvPr id="9" name="Rectangle 8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-52754"/>
            <a:ext cx="405606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56063" y="6330354"/>
            <a:ext cx="4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from </a:t>
            </a:r>
            <a:r>
              <a:rPr lang="en-US" dirty="0" err="1" smtClean="0"/>
              <a:t>Bebout</a:t>
            </a:r>
            <a:r>
              <a:rPr lang="en-US" dirty="0" smtClean="0"/>
              <a:t> and Gutierrez, 1982; 1983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3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Fault data from kinematic analysis</a:t>
            </a:r>
            <a:endParaRPr lang="en-US" altLang="en-US" dirty="0" smtClean="0"/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-19539" y="1248002"/>
            <a:ext cx="9183078" cy="48760"/>
            <a:chOff x="0" y="1249362"/>
            <a:chExt cx="9144000" cy="46038"/>
          </a:xfrm>
        </p:grpSpPr>
        <p:sp>
          <p:nvSpPr>
            <p:cNvPr id="11" name="Rectangle 10"/>
            <p:cNvSpPr/>
            <p:nvPr/>
          </p:nvSpPr>
          <p:spPr>
            <a:xfrm>
              <a:off x="0" y="1249362"/>
              <a:ext cx="457200" cy="46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1249362"/>
              <a:ext cx="8610600" cy="460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8666" y="-10946"/>
            <a:ext cx="407339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Methods</a:t>
            </a:r>
            <a:endParaRPr lang="en-US" altLang="zh-CN" dirty="0"/>
          </a:p>
        </p:txBody>
      </p:sp>
      <p:pic>
        <p:nvPicPr>
          <p:cNvPr id="6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8698" y="1703223"/>
            <a:ext cx="2907502" cy="2619978"/>
          </a:xfrm>
          <a:prstGeom prst="rect">
            <a:avLst/>
          </a:prstGeom>
        </p:spPr>
      </p:pic>
      <p:sp>
        <p:nvSpPr>
          <p:cNvPr id="78" name="Text Placeholder 3"/>
          <p:cNvSpPr txBox="1">
            <a:spLocks/>
          </p:cNvSpPr>
          <p:nvPr/>
        </p:nvSpPr>
        <p:spPr>
          <a:xfrm>
            <a:off x="457200" y="4853354"/>
            <a:ext cx="3024554" cy="177604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cs typeface="Times New Roman" panose="02020603050405020304" pitchFamily="18" charset="0"/>
              </a:rPr>
              <a:t>Cumulative throw (T)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Depth (Z)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5855678" y="6257835"/>
            <a:ext cx="301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Cartwright et al., 1998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5DC6-A4C8-4836-B00B-3E829219F1E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840" y="1955454"/>
            <a:ext cx="2774298" cy="2001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8148" y="2551547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910467" y="3870015"/>
            <a:ext cx="336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Z</a:t>
            </a:r>
            <a:endParaRPr lang="en-US" sz="2400" b="1" dirty="0"/>
          </a:p>
        </p:txBody>
      </p:sp>
      <p:sp>
        <p:nvSpPr>
          <p:cNvPr id="5" name="5-Point Star 4"/>
          <p:cNvSpPr/>
          <p:nvPr/>
        </p:nvSpPr>
        <p:spPr>
          <a:xfrm>
            <a:off x="5513330" y="3038543"/>
            <a:ext cx="143085" cy="16960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078943" y="3024080"/>
            <a:ext cx="143085" cy="16960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624853" y="2186378"/>
            <a:ext cx="143085" cy="16960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908883" y="2193006"/>
            <a:ext cx="143085" cy="16960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190774" y="2186378"/>
            <a:ext cx="143085" cy="16960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465967" y="2183355"/>
            <a:ext cx="143085" cy="18890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1788" y="2760785"/>
            <a:ext cx="3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3881" y="2722272"/>
            <a:ext cx="4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9480" y="1909060"/>
            <a:ext cx="42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4580" y="1908474"/>
            <a:ext cx="3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806" y="1911943"/>
            <a:ext cx="42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83202" y="1904235"/>
            <a:ext cx="43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35280</TotalTime>
  <Words>983</Words>
  <Application>Microsoft Office PowerPoint</Application>
  <PresentationFormat>On-screen Show (4:3)</PresentationFormat>
  <Paragraphs>280</Paragraphs>
  <Slides>42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Using Fault Kinematics To Evaluate The Relationship Between Cenozoic Fault Activity, Sedimentation Rates and Salt Movement In The Gulf of Mexico: A Comparison Between Southwest and Southeast Louisiana</vt:lpstr>
      <vt:lpstr>Gulf of Mexico fault systems across south Louisiana</vt:lpstr>
      <vt:lpstr>Models for fault reactivation</vt:lpstr>
      <vt:lpstr>Salt displacement model</vt:lpstr>
      <vt:lpstr>Lithospheric flexure model</vt:lpstr>
      <vt:lpstr>Summary of fault reactivation models</vt:lpstr>
      <vt:lpstr>Cenozoic locations of sediment depositional centers</vt:lpstr>
      <vt:lpstr>Data and Methods</vt:lpstr>
      <vt:lpstr>Fault data from kinematic analysis</vt:lpstr>
      <vt:lpstr>Fault data from kinematic analysis</vt:lpstr>
      <vt:lpstr>Correlated units</vt:lpstr>
      <vt:lpstr>PowerPoint Presentation</vt:lpstr>
      <vt:lpstr>Fault 2;cross section Q-Q’</vt:lpstr>
      <vt:lpstr>Summary of Results</vt:lpstr>
      <vt:lpstr>Cenozoic locations of sediment depositional centers</vt:lpstr>
      <vt:lpstr>Regional cross sections</vt:lpstr>
      <vt:lpstr>Incremental throw vs. time for cross section A-A’ (southwest Louisiana)</vt:lpstr>
      <vt:lpstr>Regional cross sections</vt:lpstr>
      <vt:lpstr>Incremental throw vs. time for cross section C-C’ (southwest Louisiana)</vt:lpstr>
      <vt:lpstr>Regional cross sections</vt:lpstr>
      <vt:lpstr>Incremental throw vs. time for cross section F-F’ (southwest Louisiana)</vt:lpstr>
      <vt:lpstr>Cenozoic locations of sediment depositional centers</vt:lpstr>
      <vt:lpstr>Regional cross sections</vt:lpstr>
      <vt:lpstr>Incremental throw vs. time for cross section N-N’ (southeast Louisiana)</vt:lpstr>
      <vt:lpstr>Regional cross sections</vt:lpstr>
      <vt:lpstr>Incremental throw vs. time for cross section P-P’ (southeast Louisiana)</vt:lpstr>
      <vt:lpstr>Average slip rates </vt:lpstr>
      <vt:lpstr>Average slip rates </vt:lpstr>
      <vt:lpstr>Average slip rates </vt:lpstr>
      <vt:lpstr>Average slip rates </vt:lpstr>
      <vt:lpstr>Average slip rates </vt:lpstr>
      <vt:lpstr>Average slip rates </vt:lpstr>
      <vt:lpstr>Average slip rates </vt:lpstr>
      <vt:lpstr>Average slip rates </vt:lpstr>
      <vt:lpstr>Salt tectonics model</vt:lpstr>
      <vt:lpstr>Salt tectonics model</vt:lpstr>
      <vt:lpstr>Lithospheric flexure model</vt:lpstr>
      <vt:lpstr>Cenozoic locations of sediment depositional centers</vt:lpstr>
      <vt:lpstr>Conclusions</vt:lpstr>
      <vt:lpstr> Acknowledgements </vt:lpstr>
      <vt:lpstr>PowerPoint Presentation</vt:lpstr>
      <vt:lpstr>Using Fault Kinematics To Evaluate The Relationship Between Cenozoic Fault Activity, Sedimentation Rates and Salt Movement In The Gulf of Mexico: A Comparison Between Southwest and Southeast Louisiana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effective stress in constitutive elastic models</dc:title>
  <dc:creator>Jie Shen</dc:creator>
  <cp:lastModifiedBy>Amber</cp:lastModifiedBy>
  <cp:revision>962</cp:revision>
  <cp:lastPrinted>2013-09-26T02:22:16Z</cp:lastPrinted>
  <dcterms:created xsi:type="dcterms:W3CDTF">2013-02-28T03:42:43Z</dcterms:created>
  <dcterms:modified xsi:type="dcterms:W3CDTF">2015-11-29T20:09:55Z</dcterms:modified>
</cp:coreProperties>
</file>