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7" r:id="rId2"/>
    <p:sldMasterId id="2147483682" r:id="rId3"/>
    <p:sldMasterId id="2147483709" r:id="rId4"/>
  </p:sldMasterIdLst>
  <p:notesMasterIdLst>
    <p:notesMasterId r:id="rId26"/>
  </p:notesMasterIdLst>
  <p:handoutMasterIdLst>
    <p:handoutMasterId r:id="rId27"/>
  </p:handoutMasterIdLst>
  <p:sldIdLst>
    <p:sldId id="258" r:id="rId5"/>
    <p:sldId id="338" r:id="rId6"/>
    <p:sldId id="339" r:id="rId7"/>
    <p:sldId id="345" r:id="rId8"/>
    <p:sldId id="344" r:id="rId9"/>
    <p:sldId id="321" r:id="rId10"/>
    <p:sldId id="324" r:id="rId11"/>
    <p:sldId id="336" r:id="rId12"/>
    <p:sldId id="341" r:id="rId13"/>
    <p:sldId id="342" r:id="rId14"/>
    <p:sldId id="331" r:id="rId15"/>
    <p:sldId id="333" r:id="rId16"/>
    <p:sldId id="332" r:id="rId17"/>
    <p:sldId id="340" r:id="rId18"/>
    <p:sldId id="343" r:id="rId19"/>
    <p:sldId id="323" r:id="rId20"/>
    <p:sldId id="337" r:id="rId21"/>
    <p:sldId id="327" r:id="rId22"/>
    <p:sldId id="329" r:id="rId23"/>
    <p:sldId id="328" r:id="rId24"/>
    <p:sldId id="326"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2pa9cec" initials="cec" lastIdx="5" clrIdx="0">
    <p:extLst>
      <p:ext uri="{19B8F6BF-5375-455C-9EA6-DF929625EA0E}">
        <p15:presenceInfo xmlns:p15="http://schemas.microsoft.com/office/powerpoint/2012/main" userId="b2pa9c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7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88" autoAdjust="0"/>
  </p:normalViewPr>
  <p:slideViewPr>
    <p:cSldViewPr>
      <p:cViewPr varScale="1">
        <p:scale>
          <a:sx n="57" d="100"/>
          <a:sy n="57" d="100"/>
        </p:scale>
        <p:origin x="175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88"/>
    </p:cViewPr>
  </p:sorterViewPr>
  <p:notesViewPr>
    <p:cSldViewPr>
      <p:cViewPr varScale="1">
        <p:scale>
          <a:sx n="39" d="100"/>
          <a:sy n="39" d="100"/>
        </p:scale>
        <p:origin x="2117" y="6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04DFB43E-F54A-42E0-87C5-2B08DB17BFA3}" type="datetimeFigureOut">
              <a:rPr lang="en-US" smtClean="0"/>
              <a:t>12/8/2016</a:t>
            </a:fld>
            <a:endParaRPr lang="en-US"/>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386FC070-782F-4728-845E-381B57F1A0BB}" type="slidenum">
              <a:rPr lang="en-US" smtClean="0"/>
              <a:t>‹#›</a:t>
            </a:fld>
            <a:endParaRPr lang="en-US"/>
          </a:p>
        </p:txBody>
      </p:sp>
    </p:spTree>
    <p:extLst>
      <p:ext uri="{BB962C8B-B14F-4D97-AF65-F5344CB8AC3E}">
        <p14:creationId xmlns:p14="http://schemas.microsoft.com/office/powerpoint/2010/main" val="3412717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 y="1"/>
            <a:ext cx="3038145" cy="465742"/>
          </a:xfrm>
          <a:prstGeom prst="rect">
            <a:avLst/>
          </a:prstGeom>
          <a:noFill/>
          <a:ln w="9525">
            <a:noFill/>
            <a:miter lim="800000"/>
            <a:headEnd/>
            <a:tailEnd/>
          </a:ln>
          <a:effectLst/>
        </p:spPr>
        <p:txBody>
          <a:bodyPr vert="horz" wrap="square" lIns="92051" tIns="46025" rIns="92051" bIns="46025" numCol="1" anchor="t" anchorCtr="0" compatLnSpc="1">
            <a:prstTxWarp prst="textNoShape">
              <a:avLst/>
            </a:prstTxWarp>
          </a:bodyPr>
          <a:lstStyle>
            <a:lvl1pPr defTabSz="920600">
              <a:defRPr sz="1200"/>
            </a:lvl1pPr>
          </a:lstStyle>
          <a:p>
            <a:pPr>
              <a:defRPr/>
            </a:pPr>
            <a:endParaRPr lang="en-US"/>
          </a:p>
        </p:txBody>
      </p:sp>
      <p:sp>
        <p:nvSpPr>
          <p:cNvPr id="68611" name="Rectangle 3"/>
          <p:cNvSpPr>
            <a:spLocks noGrp="1" noChangeArrowheads="1"/>
          </p:cNvSpPr>
          <p:nvPr>
            <p:ph type="dt" idx="1"/>
          </p:nvPr>
        </p:nvSpPr>
        <p:spPr bwMode="auto">
          <a:xfrm>
            <a:off x="3970735" y="1"/>
            <a:ext cx="3038145" cy="465742"/>
          </a:xfrm>
          <a:prstGeom prst="rect">
            <a:avLst/>
          </a:prstGeom>
          <a:noFill/>
          <a:ln w="9525">
            <a:noFill/>
            <a:miter lim="800000"/>
            <a:headEnd/>
            <a:tailEnd/>
          </a:ln>
          <a:effectLst/>
        </p:spPr>
        <p:txBody>
          <a:bodyPr vert="horz" wrap="square" lIns="92051" tIns="46025" rIns="92051" bIns="46025" numCol="1" anchor="t" anchorCtr="0" compatLnSpc="1">
            <a:prstTxWarp prst="textNoShape">
              <a:avLst/>
            </a:prstTxWarp>
          </a:bodyPr>
          <a:lstStyle>
            <a:lvl1pPr algn="r" defTabSz="920600">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84275" y="696913"/>
            <a:ext cx="4648200" cy="3486150"/>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701346" y="4416099"/>
            <a:ext cx="5607711" cy="4183995"/>
          </a:xfrm>
          <a:prstGeom prst="rect">
            <a:avLst/>
          </a:prstGeom>
          <a:noFill/>
          <a:ln w="9525">
            <a:noFill/>
            <a:miter lim="800000"/>
            <a:headEnd/>
            <a:tailEnd/>
          </a:ln>
          <a:effectLst/>
        </p:spPr>
        <p:txBody>
          <a:bodyPr vert="horz" wrap="square" lIns="92051" tIns="46025" rIns="92051" bIns="4602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8614" name="Rectangle 6"/>
          <p:cNvSpPr>
            <a:spLocks noGrp="1" noChangeArrowheads="1"/>
          </p:cNvSpPr>
          <p:nvPr>
            <p:ph type="ftr" sz="quarter" idx="4"/>
          </p:nvPr>
        </p:nvSpPr>
        <p:spPr bwMode="auto">
          <a:xfrm>
            <a:off x="1" y="8829122"/>
            <a:ext cx="3038145" cy="465742"/>
          </a:xfrm>
          <a:prstGeom prst="rect">
            <a:avLst/>
          </a:prstGeom>
          <a:noFill/>
          <a:ln w="9525">
            <a:noFill/>
            <a:miter lim="800000"/>
            <a:headEnd/>
            <a:tailEnd/>
          </a:ln>
          <a:effectLst/>
        </p:spPr>
        <p:txBody>
          <a:bodyPr vert="horz" wrap="square" lIns="92051" tIns="46025" rIns="92051" bIns="46025" numCol="1" anchor="b" anchorCtr="0" compatLnSpc="1">
            <a:prstTxWarp prst="textNoShape">
              <a:avLst/>
            </a:prstTxWarp>
          </a:bodyPr>
          <a:lstStyle>
            <a:lvl1pPr defTabSz="920600">
              <a:defRPr sz="1200"/>
            </a:lvl1pPr>
          </a:lstStyle>
          <a:p>
            <a:pPr>
              <a:defRPr/>
            </a:pPr>
            <a:endParaRPr lang="en-US"/>
          </a:p>
        </p:txBody>
      </p:sp>
      <p:sp>
        <p:nvSpPr>
          <p:cNvPr id="68615" name="Rectangle 7"/>
          <p:cNvSpPr>
            <a:spLocks noGrp="1" noChangeArrowheads="1"/>
          </p:cNvSpPr>
          <p:nvPr>
            <p:ph type="sldNum" sz="quarter" idx="5"/>
          </p:nvPr>
        </p:nvSpPr>
        <p:spPr bwMode="auto">
          <a:xfrm>
            <a:off x="3970735" y="8829122"/>
            <a:ext cx="3038145" cy="465742"/>
          </a:xfrm>
          <a:prstGeom prst="rect">
            <a:avLst/>
          </a:prstGeom>
          <a:noFill/>
          <a:ln w="9525">
            <a:noFill/>
            <a:miter lim="800000"/>
            <a:headEnd/>
            <a:tailEnd/>
          </a:ln>
          <a:effectLst/>
        </p:spPr>
        <p:txBody>
          <a:bodyPr vert="horz" wrap="square" lIns="92051" tIns="46025" rIns="92051" bIns="46025" numCol="1" anchor="b" anchorCtr="0" compatLnSpc="1">
            <a:prstTxWarp prst="textNoShape">
              <a:avLst/>
            </a:prstTxWarp>
          </a:bodyPr>
          <a:lstStyle>
            <a:lvl1pPr algn="r" defTabSz="920600">
              <a:defRPr sz="1200"/>
            </a:lvl1pPr>
          </a:lstStyle>
          <a:p>
            <a:pPr>
              <a:defRPr/>
            </a:pPr>
            <a:fld id="{E7124E02-0202-4972-B20F-9CD4F22D87FF}" type="slidenum">
              <a:rPr lang="en-US"/>
              <a:pPr>
                <a:defRPr/>
              </a:pPr>
              <a:t>‹#›</a:t>
            </a:fld>
            <a:endParaRPr lang="en-US"/>
          </a:p>
        </p:txBody>
      </p:sp>
    </p:spTree>
    <p:extLst>
      <p:ext uri="{BB962C8B-B14F-4D97-AF65-F5344CB8AC3E}">
        <p14:creationId xmlns:p14="http://schemas.microsoft.com/office/powerpoint/2010/main" val="4079503158"/>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Arial" charset="0"/>
        <a:ea typeface="+mn-ea"/>
        <a:cs typeface="+mn-cs"/>
      </a:defRPr>
    </a:lvl1pPr>
    <a:lvl2pPr marL="457200" algn="l" rtl="0" eaLnBrk="0" fontAlgn="base" hangingPunct="0">
      <a:spcBef>
        <a:spcPts val="0"/>
      </a:spcBef>
      <a:spcAft>
        <a:spcPct val="0"/>
      </a:spcAft>
      <a:defRPr sz="1200" kern="1200">
        <a:solidFill>
          <a:schemeClr val="tx1"/>
        </a:solidFill>
        <a:latin typeface="Arial" charset="0"/>
        <a:ea typeface="+mn-ea"/>
        <a:cs typeface="+mn-cs"/>
      </a:defRPr>
    </a:lvl2pPr>
    <a:lvl3pPr marL="914400" algn="l" rtl="0" eaLnBrk="0" fontAlgn="base" hangingPunct="0">
      <a:spcBef>
        <a:spcPts val="0"/>
      </a:spcBef>
      <a:spcAft>
        <a:spcPct val="0"/>
      </a:spcAft>
      <a:defRPr sz="1200" kern="1200">
        <a:solidFill>
          <a:schemeClr val="tx1"/>
        </a:solidFill>
        <a:latin typeface="Arial" charset="0"/>
        <a:ea typeface="+mn-ea"/>
        <a:cs typeface="+mn-cs"/>
      </a:defRPr>
    </a:lvl3pPr>
    <a:lvl4pPr marL="1371600" algn="l" rtl="0" eaLnBrk="0" fontAlgn="base" hangingPunct="0">
      <a:spcBef>
        <a:spcPts val="0"/>
      </a:spcBef>
      <a:spcAft>
        <a:spcPct val="0"/>
      </a:spcAft>
      <a:defRPr sz="1200" kern="1200">
        <a:solidFill>
          <a:schemeClr val="tx1"/>
        </a:solidFill>
        <a:latin typeface="Arial" charset="0"/>
        <a:ea typeface="+mn-ea"/>
        <a:cs typeface="+mn-cs"/>
      </a:defRPr>
    </a:lvl4pPr>
    <a:lvl5pPr marL="1828800" algn="l" rtl="0" eaLnBrk="0" fontAlgn="base" hangingPunct="0">
      <a:spcBef>
        <a:spcPts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FB29442-F8BE-4205-B508-A611C22B7517}" type="slidenum">
              <a:rPr lang="en-US"/>
              <a:pPr/>
              <a:t>1</a:t>
            </a:fld>
            <a:endParaRPr lang="en-US"/>
          </a:p>
        </p:txBody>
      </p:sp>
      <p:sp>
        <p:nvSpPr>
          <p:cNvPr id="19459" name="Rectangle 2"/>
          <p:cNvSpPr>
            <a:spLocks noGrp="1" noRot="1" noChangeAspect="1" noChangeArrowheads="1" noTextEdit="1"/>
          </p:cNvSpPr>
          <p:nvPr>
            <p:ph type="sldImg"/>
          </p:nvPr>
        </p:nvSpPr>
        <p:spPr>
          <a:xfrm>
            <a:off x="1184275" y="73025"/>
            <a:ext cx="4648200" cy="3486150"/>
          </a:xfrm>
          <a:ln/>
        </p:spPr>
      </p:sp>
      <p:sp>
        <p:nvSpPr>
          <p:cNvPr id="19460" name="Rectangle 3"/>
          <p:cNvSpPr>
            <a:spLocks noGrp="1" noChangeArrowheads="1"/>
          </p:cNvSpPr>
          <p:nvPr>
            <p:ph type="body" idx="1"/>
          </p:nvPr>
        </p:nvSpPr>
        <p:spPr>
          <a:xfrm>
            <a:off x="701346" y="3615267"/>
            <a:ext cx="5607711" cy="4984826"/>
          </a:xfrm>
          <a:noFill/>
          <a:ln/>
        </p:spPr>
        <p:txBody>
          <a:bodyPr/>
          <a:lstStyle/>
          <a:p>
            <a:pPr eaLnBrk="1" hangingPunct="1"/>
            <a:endParaRPr lang="en-US" dirty="0" smtClean="0"/>
          </a:p>
        </p:txBody>
      </p:sp>
    </p:spTree>
    <p:extLst>
      <p:ext uri="{BB962C8B-B14F-4D97-AF65-F5344CB8AC3E}">
        <p14:creationId xmlns:p14="http://schemas.microsoft.com/office/powerpoint/2010/main" val="1249848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3468">
              <a:defRPr/>
            </a:pPr>
            <a:r>
              <a:rPr lang="en-US" dirty="0" smtClean="0"/>
              <a:t>Achieving 100-year level of defense at the Inner Harbor Navigation Canal Surge Barrier Project, USACE’s largest-ever design-build civil works construction contract and one of the largest surge barriers in the world (nearly two miles).</a:t>
            </a:r>
          </a:p>
          <a:p>
            <a:endParaRPr lang="en-US" dirty="0"/>
          </a:p>
        </p:txBody>
      </p:sp>
      <p:sp>
        <p:nvSpPr>
          <p:cNvPr id="4" name="Slide Number Placeholder 3"/>
          <p:cNvSpPr>
            <a:spLocks noGrp="1"/>
          </p:cNvSpPr>
          <p:nvPr>
            <p:ph type="sldNum" sz="quarter" idx="10"/>
          </p:nvPr>
        </p:nvSpPr>
        <p:spPr/>
        <p:txBody>
          <a:bodyPr/>
          <a:lstStyle/>
          <a:p>
            <a:fld id="{85649F0B-AD00-4EB5-AB43-676255E42935}" type="slidenum">
              <a:rPr lang="en-US" smtClean="0"/>
              <a:pPr/>
              <a:t>10</a:t>
            </a:fld>
            <a:endParaRPr lang="en-US"/>
          </a:p>
        </p:txBody>
      </p:sp>
    </p:spTree>
    <p:extLst>
      <p:ext uri="{BB962C8B-B14F-4D97-AF65-F5344CB8AC3E}">
        <p14:creationId xmlns:p14="http://schemas.microsoft.com/office/powerpoint/2010/main" val="44162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11</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Last large project of the HSDRRS</a:t>
            </a: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The PCCP will be composed of permanent gated storm surge barriers and brick façade pump stations at or near the lakefront. The pumps will move rainwater out of the canals,</a:t>
            </a: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around the gates and into Lake Pontchartrain during a tropical weather event, and be equipped with a stand-alone emergency power supply capacity so that it can operate independently of any publically provided utility. </a:t>
            </a:r>
          </a:p>
          <a:p>
            <a:pPr marL="171450" indent="-171450">
              <a:buFont typeface="Arial" panose="020B0604020202020204" pitchFamily="34" charset="0"/>
              <a:buChar char="•"/>
            </a:pPr>
            <a:endParaRPr lang="en-US" sz="120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When complete, the PCCP at 17th Street will consist of six 1,800 cubic feet per second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pumps and two 900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pumps and have a total pumping capacity of 12,600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the PCCP at Orleans Avenue will consist of three 900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pumps and have a total pumping capacity of 2,700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the PCCP at London Avenue will consist of four 1,800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pumps and two 900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pumps and have a total pumping capacity of 9,000 </a:t>
            </a:r>
            <a:r>
              <a:rPr lang="en-US" sz="1200" kern="1200" dirty="0" err="1" smtClean="0">
                <a:solidFill>
                  <a:schemeClr val="tx1"/>
                </a:solidFill>
                <a:effectLst/>
                <a:latin typeface="Arial" charset="0"/>
                <a:ea typeface="+mn-ea"/>
                <a:cs typeface="+mn-cs"/>
              </a:rPr>
              <a:t>cfs</a:t>
            </a:r>
            <a:r>
              <a:rPr lang="en-US" sz="1200" kern="1200" dirty="0" smtClean="0">
                <a:solidFill>
                  <a:schemeClr val="tx1"/>
                </a:solidFill>
                <a:effectLst/>
                <a:latin typeface="Arial" charset="0"/>
                <a:ea typeface="+mn-ea"/>
                <a:cs typeface="+mn-cs"/>
              </a:rPr>
              <a:t>. </a:t>
            </a:r>
          </a:p>
          <a:p>
            <a:pPr eaLnBrk="1" hangingPunct="1">
              <a:buFontTx/>
              <a:buChar char="•"/>
            </a:pPr>
            <a:endParaRPr lang="en-US" sz="1800" dirty="0" smtClean="0">
              <a:latin typeface="Arial" pitchFamily="34" charset="0"/>
            </a:endParaRPr>
          </a:p>
        </p:txBody>
      </p:sp>
    </p:spTree>
    <p:extLst>
      <p:ext uri="{BB962C8B-B14F-4D97-AF65-F5344CB8AC3E}">
        <p14:creationId xmlns:p14="http://schemas.microsoft.com/office/powerpoint/2010/main" val="3123785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We</a:t>
            </a:r>
            <a:r>
              <a:rPr lang="en-US" sz="1200" baseline="0" dirty="0" smtClean="0"/>
              <a:t> were fully funded at the start of HSDRRS. Which allowed us to build great things like the West Closure Complex and the Surge Barrier. This slide shows the remaining aspects of HSDRRS that is not yet finished.</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r>
              <a:rPr lang="en-US" sz="1200" dirty="0" smtClean="0"/>
              <a:t>We also have projects in the works,</a:t>
            </a:r>
            <a:r>
              <a:rPr lang="en-US" sz="1200" baseline="0" dirty="0" smtClean="0"/>
              <a:t> like</a:t>
            </a:r>
            <a:r>
              <a:rPr lang="en-US" sz="1200" dirty="0" smtClean="0"/>
              <a:t> Southwest Coastal and </a:t>
            </a:r>
            <a:r>
              <a:rPr lang="en-US" sz="1200" b="0" kern="1200" dirty="0" smtClean="0">
                <a:solidFill>
                  <a:schemeClr val="tx1"/>
                </a:solidFill>
                <a:latin typeface="Arial" charset="0"/>
                <a:ea typeface="+mn-ea"/>
                <a:cs typeface="+mn-cs"/>
              </a:rPr>
              <a:t>Westshore Lake Pontchartrain,</a:t>
            </a:r>
            <a:r>
              <a:rPr lang="en-US" sz="1200" b="0" kern="1200" baseline="0" dirty="0" smtClean="0">
                <a:solidFill>
                  <a:schemeClr val="tx1"/>
                </a:solidFill>
                <a:latin typeface="Arial" charset="0"/>
                <a:ea typeface="+mn-ea"/>
                <a:cs typeface="+mn-cs"/>
              </a:rPr>
              <a:t> which are authorized but not funded.</a:t>
            </a:r>
            <a:endParaRPr lang="en-US" sz="1200" b="0" kern="1200" dirty="0" smtClean="0">
              <a:solidFill>
                <a:schemeClr val="tx1"/>
              </a:solidFill>
              <a:latin typeface="Arial" charset="0"/>
              <a:ea typeface="+mn-ea"/>
              <a:cs typeface="+mn-cs"/>
            </a:endParaRP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dirty="0" smtClean="0"/>
              <a:t>Like</a:t>
            </a:r>
            <a:r>
              <a:rPr lang="en-US" sz="1200" baseline="0" dirty="0" smtClean="0"/>
              <a:t> to recognize our local partners for taking initiative and not waiting on federal funding </a:t>
            </a:r>
          </a:p>
          <a:p>
            <a:pPr marL="0" indent="0">
              <a:buFont typeface="Arial" panose="020B0604020202020204" pitchFamily="34" charset="0"/>
              <a:buNone/>
            </a:pPr>
            <a:endParaRPr lang="en-US" sz="1200" baseline="0" dirty="0" smtClean="0"/>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fld id="{85649F0B-AD00-4EB5-AB43-676255E4293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62580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489" indent="-111489"/>
            <a:r>
              <a:rPr lang="en-US" dirty="0" smtClean="0"/>
              <a:t>Limited funding to complete the NOV/NFL project features.</a:t>
            </a:r>
          </a:p>
          <a:p>
            <a:pPr marL="111489" indent="-111489"/>
            <a:r>
              <a:rPr lang="en-US" dirty="0" smtClean="0"/>
              <a:t>ROW acquisition of approximately 800 properties.</a:t>
            </a:r>
          </a:p>
          <a:p>
            <a:pPr marL="0" indent="0">
              <a:buNone/>
            </a:pPr>
            <a:r>
              <a:rPr lang="en-US" dirty="0" smtClean="0"/>
              <a:t>Mitigation planning and implementation of mitigation measures.</a:t>
            </a:r>
          </a:p>
          <a:p>
            <a:pPr marL="229347" indent="-229347"/>
            <a:endParaRPr lang="en-US" dirty="0" smtClean="0"/>
          </a:p>
          <a:p>
            <a:pPr marL="229347" indent="-229347"/>
            <a:r>
              <a:rPr lang="en-US" dirty="0" smtClean="0"/>
              <a:t> </a:t>
            </a:r>
          </a:p>
          <a:p>
            <a:pPr marL="111489" indent="-111489" algn="l"/>
            <a:r>
              <a:rPr lang="en-US" b="1" dirty="0" smtClean="0"/>
              <a:t>Co-Located Challenges</a:t>
            </a:r>
          </a:p>
          <a:p>
            <a:pPr marL="111489" indent="-111489"/>
            <a:r>
              <a:rPr lang="en-US" dirty="0" smtClean="0"/>
              <a:t>Sustaining risk reduction during high river events and hurricane season while constructing floodwalls and levees along the MRL.</a:t>
            </a:r>
          </a:p>
          <a:p>
            <a:pPr marL="111489" indent="-111489"/>
            <a:r>
              <a:rPr lang="en-US" dirty="0" smtClean="0"/>
              <a:t>Providing access for the contractor and to flood side businesses during construction.</a:t>
            </a:r>
          </a:p>
          <a:p>
            <a:pPr marL="111489" indent="-111489"/>
            <a:r>
              <a:rPr lang="en-US" dirty="0" smtClean="0"/>
              <a:t>Utility relocations - Relocations of key Plaquemines Parish utilities.</a:t>
            </a:r>
          </a:p>
          <a:p>
            <a:endParaRPr lang="en-US" dirty="0"/>
          </a:p>
        </p:txBody>
      </p:sp>
      <p:sp>
        <p:nvSpPr>
          <p:cNvPr id="4" name="Slide Number Placeholder 3"/>
          <p:cNvSpPr>
            <a:spLocks noGrp="1"/>
          </p:cNvSpPr>
          <p:nvPr>
            <p:ph type="sldNum" sz="quarter" idx="10"/>
          </p:nvPr>
        </p:nvSpPr>
        <p:spPr/>
        <p:txBody>
          <a:bodyPr/>
          <a:lstStyle/>
          <a:p>
            <a:pPr>
              <a:defRPr/>
            </a:pPr>
            <a:fld id="{E7124E02-0202-4972-B20F-9CD4F22D87FF}" type="slidenum">
              <a:rPr lang="en-US" smtClean="0"/>
              <a:pPr>
                <a:defRPr/>
              </a:pPr>
              <a:t>13</a:t>
            </a:fld>
            <a:endParaRPr lang="en-US"/>
          </a:p>
        </p:txBody>
      </p:sp>
    </p:spTree>
    <p:extLst>
      <p:ext uri="{BB962C8B-B14F-4D97-AF65-F5344CB8AC3E}">
        <p14:creationId xmlns:p14="http://schemas.microsoft.com/office/powerpoint/2010/main" val="46482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0" hangingPunct="0">
              <a:spcAft>
                <a:spcPts val="800"/>
              </a:spcAft>
              <a:buClr>
                <a:srgbClr val="C00000"/>
              </a:buClr>
              <a:buFont typeface="Arial" panose="020B0604020202020204" pitchFamily="34" charset="0"/>
              <a:buChar char="•"/>
              <a:defRPr/>
            </a:pPr>
            <a:r>
              <a:rPr lang="en-US" sz="1200" dirty="0" smtClean="0">
                <a:solidFill>
                  <a:srgbClr val="000000"/>
                </a:solidFill>
                <a:cs typeface="Arial" pitchFamily="34" charset="0"/>
              </a:rPr>
              <a:t>This event impacted over 1,700,000 residents and 950,000 structures throughout the state.</a:t>
            </a:r>
          </a:p>
          <a:p>
            <a:pPr marL="171450" indent="-171450" eaLnBrk="0" hangingPunct="0">
              <a:spcAft>
                <a:spcPts val="800"/>
              </a:spcAft>
              <a:buClr>
                <a:srgbClr val="C00000"/>
              </a:buClr>
              <a:buFont typeface="Arial" panose="020B0604020202020204" pitchFamily="34" charset="0"/>
              <a:buChar char="•"/>
              <a:defRPr/>
            </a:pPr>
            <a:r>
              <a:rPr lang="en-US" sz="1200" dirty="0" smtClean="0">
                <a:solidFill>
                  <a:srgbClr val="000000"/>
                </a:solidFill>
                <a:cs typeface="Arial" pitchFamily="34" charset="0"/>
              </a:rPr>
              <a:t>Worked closely with state and local parish</a:t>
            </a:r>
            <a:r>
              <a:rPr lang="en-US" sz="1200" baseline="0" dirty="0" smtClean="0">
                <a:solidFill>
                  <a:srgbClr val="000000"/>
                </a:solidFill>
                <a:cs typeface="Arial" pitchFamily="34" charset="0"/>
              </a:rPr>
              <a:t>es to provide assistance</a:t>
            </a:r>
          </a:p>
          <a:p>
            <a:pPr marL="171450" indent="-171450" eaLnBrk="0" hangingPunct="0">
              <a:spcAft>
                <a:spcPts val="800"/>
              </a:spcAft>
              <a:buClr>
                <a:srgbClr val="C00000"/>
              </a:buClr>
              <a:buFont typeface="Arial" panose="020B0604020202020204" pitchFamily="34" charset="0"/>
              <a:buChar char="•"/>
              <a:defRPr/>
            </a:pPr>
            <a:r>
              <a:rPr lang="en-US" sz="1200" baseline="0" dirty="0" smtClean="0">
                <a:solidFill>
                  <a:srgbClr val="000000"/>
                </a:solidFill>
                <a:cs typeface="Arial" pitchFamily="34" charset="0"/>
              </a:rPr>
              <a:t>FEMA took the lead at the federal level with support from the Corps of Engineers</a:t>
            </a:r>
          </a:p>
          <a:p>
            <a:pPr marL="171450" indent="-171450" eaLnBrk="0" hangingPunct="0">
              <a:spcAft>
                <a:spcPts val="800"/>
              </a:spcAft>
              <a:buClr>
                <a:srgbClr val="C00000"/>
              </a:buClr>
              <a:buFont typeface="Arial" panose="020B0604020202020204" pitchFamily="34" charset="0"/>
              <a:buChar char="•"/>
              <a:defRPr/>
            </a:pPr>
            <a:r>
              <a:rPr lang="en-US" sz="1200" baseline="0" dirty="0" smtClean="0">
                <a:solidFill>
                  <a:srgbClr val="000000"/>
                </a:solidFill>
                <a:cs typeface="Arial" pitchFamily="34" charset="0"/>
              </a:rPr>
              <a:t>New Orleans District provided:</a:t>
            </a:r>
            <a:endParaRPr lang="en-US" sz="1200" dirty="0" smtClean="0">
              <a:solidFill>
                <a:srgbClr val="000000"/>
              </a:solidFill>
              <a:cs typeface="Arial" pitchFamily="34" charset="0"/>
            </a:endParaRPr>
          </a:p>
          <a:p>
            <a:pPr marL="628650" marR="0" lvl="1" indent="-171450" algn="l" defTabSz="914400" rtl="0" eaLnBrk="0" fontAlgn="base" latinLnBrk="0" hangingPunct="0">
              <a:lnSpc>
                <a:spcPct val="100000"/>
              </a:lnSpc>
              <a:spcBef>
                <a:spcPts val="0"/>
              </a:spcBef>
              <a:spcAft>
                <a:spcPts val="800"/>
              </a:spcAft>
              <a:buClr>
                <a:srgbClr val="C00000"/>
              </a:buClr>
              <a:buSzTx/>
              <a:buFont typeface="Arial" panose="020B0604020202020204" pitchFamily="34" charset="0"/>
              <a:buChar char="•"/>
              <a:tabLst/>
              <a:defRPr/>
            </a:pPr>
            <a:r>
              <a:rPr lang="en-US" sz="1200" dirty="0" smtClean="0"/>
              <a:t>1 LA P.E. to review and stamp permitting actions</a:t>
            </a:r>
          </a:p>
          <a:p>
            <a:pPr marL="628650" marR="0" lvl="1" indent="-171450" algn="l" defTabSz="914400" rtl="0" eaLnBrk="0" fontAlgn="base" latinLnBrk="0" hangingPunct="0">
              <a:lnSpc>
                <a:spcPct val="100000"/>
              </a:lnSpc>
              <a:spcBef>
                <a:spcPts val="0"/>
              </a:spcBef>
              <a:spcAft>
                <a:spcPts val="800"/>
              </a:spcAft>
              <a:buClr>
                <a:srgbClr val="C00000"/>
              </a:buClr>
              <a:buSzTx/>
              <a:buFont typeface="Arial" panose="020B0604020202020204" pitchFamily="34" charset="0"/>
              <a:buChar char="•"/>
              <a:tabLst/>
              <a:defRPr/>
            </a:pPr>
            <a:r>
              <a:rPr lang="en-US" sz="1200" dirty="0" smtClean="0"/>
              <a:t>Mission</a:t>
            </a:r>
            <a:r>
              <a:rPr lang="en-US" sz="1200" baseline="0" dirty="0" smtClean="0"/>
              <a:t> Specialist </a:t>
            </a:r>
          </a:p>
          <a:p>
            <a:pPr marL="628650" marR="0" lvl="1" indent="-171450" algn="l" defTabSz="914400" rtl="0" eaLnBrk="0" fontAlgn="base" latinLnBrk="0" hangingPunct="0">
              <a:lnSpc>
                <a:spcPct val="100000"/>
              </a:lnSpc>
              <a:spcBef>
                <a:spcPts val="0"/>
              </a:spcBef>
              <a:spcAft>
                <a:spcPts val="800"/>
              </a:spcAft>
              <a:buClr>
                <a:srgbClr val="C00000"/>
              </a:buClr>
              <a:buSzTx/>
              <a:buFont typeface="Arial" panose="020B0604020202020204" pitchFamily="34" charset="0"/>
              <a:buChar char="•"/>
              <a:tabLst/>
              <a:defRPr/>
            </a:pPr>
            <a:r>
              <a:rPr lang="en-US" sz="1200" baseline="0" dirty="0" smtClean="0"/>
              <a:t>Technical Monitors</a:t>
            </a:r>
          </a:p>
          <a:p>
            <a:pPr marL="628650" marR="0" lvl="1" indent="-171450" algn="l" defTabSz="914400" rtl="0" eaLnBrk="0" fontAlgn="base" latinLnBrk="0" hangingPunct="0">
              <a:lnSpc>
                <a:spcPct val="100000"/>
              </a:lnSpc>
              <a:spcBef>
                <a:spcPts val="0"/>
              </a:spcBef>
              <a:spcAft>
                <a:spcPts val="800"/>
              </a:spcAft>
              <a:buClr>
                <a:srgbClr val="C00000"/>
              </a:buClr>
              <a:buSzTx/>
              <a:buFont typeface="Arial" panose="020B0604020202020204" pitchFamily="34" charset="0"/>
              <a:buChar char="•"/>
              <a:tabLst/>
              <a:defRPr/>
            </a:pPr>
            <a:r>
              <a:rPr lang="en-US" sz="1200" baseline="0" dirty="0" smtClean="0"/>
              <a:t>Project Managers</a:t>
            </a:r>
            <a:endParaRPr lang="en-US" sz="1200" dirty="0" smtClean="0"/>
          </a:p>
          <a:p>
            <a:pPr marL="628650" lvl="1" indent="-171450" eaLnBrk="0" hangingPunct="0">
              <a:spcAft>
                <a:spcPts val="800"/>
              </a:spcAft>
              <a:buClr>
                <a:srgbClr val="C00000"/>
              </a:buClr>
              <a:buFont typeface="Arial" panose="020B0604020202020204" pitchFamily="34" charset="0"/>
              <a:buChar char="•"/>
              <a:defRPr/>
            </a:pPr>
            <a:r>
              <a:rPr lang="en-US" sz="1200" dirty="0" smtClean="0">
                <a:solidFill>
                  <a:srgbClr val="000000"/>
                </a:solidFill>
                <a:cs typeface="Arial" pitchFamily="34" charset="0"/>
              </a:rPr>
              <a:t>Administrative Support</a:t>
            </a:r>
          </a:p>
          <a:p>
            <a:pPr marL="628650" lvl="1" indent="-171450" eaLnBrk="0" hangingPunct="0">
              <a:spcAft>
                <a:spcPts val="800"/>
              </a:spcAft>
              <a:buClr>
                <a:srgbClr val="C00000"/>
              </a:buClr>
              <a:buFont typeface="Arial" panose="020B0604020202020204" pitchFamily="34" charset="0"/>
              <a:buChar char="•"/>
              <a:defRPr/>
            </a:pPr>
            <a:r>
              <a:rPr lang="en-US" sz="1200" dirty="0" smtClean="0">
                <a:solidFill>
                  <a:srgbClr val="000000"/>
                </a:solidFill>
                <a:cs typeface="Arial" pitchFamily="34" charset="0"/>
              </a:rPr>
              <a:t>2 personnel supporting IS-RSF FEMA recovery mission</a:t>
            </a:r>
          </a:p>
          <a:p>
            <a:pPr marL="171450" marR="0" lvl="0" indent="-171450" algn="l" defTabSz="914400" rtl="0" eaLnBrk="0" fontAlgn="base" latinLnBrk="0" hangingPunct="0">
              <a:lnSpc>
                <a:spcPct val="100000"/>
              </a:lnSpc>
              <a:spcBef>
                <a:spcPts val="0"/>
              </a:spcBef>
              <a:spcAft>
                <a:spcPts val="800"/>
              </a:spcAft>
              <a:buClr>
                <a:srgbClr val="C00000"/>
              </a:buClr>
              <a:buSzTx/>
              <a:buFont typeface="Arial" panose="020B0604020202020204" pitchFamily="34" charset="0"/>
              <a:buChar char="•"/>
              <a:tabLst/>
              <a:defRPr/>
            </a:pPr>
            <a:r>
              <a:rPr lang="en-US" sz="1200" dirty="0" smtClean="0">
                <a:solidFill>
                  <a:srgbClr val="000000"/>
                </a:solidFill>
                <a:cs typeface="Arial" pitchFamily="34" charset="0"/>
              </a:rPr>
              <a:t>The Great Flood of 2016, highlighted the importance and need to initiate a comprehensive evaluation of the watershed west &amp; east of the Mississippi River.</a:t>
            </a:r>
          </a:p>
          <a:p>
            <a:pPr marL="171450" indent="-171450" eaLnBrk="0" hangingPunct="0">
              <a:spcAft>
                <a:spcPts val="800"/>
              </a:spcAft>
              <a:buClr>
                <a:srgbClr val="C00000"/>
              </a:buClr>
              <a:buFont typeface="Arial" panose="020B0604020202020204" pitchFamily="34" charset="0"/>
              <a:buChar char="•"/>
              <a:defRPr/>
            </a:pPr>
            <a:endParaRPr lang="en-US" sz="1200" dirty="0" smtClean="0">
              <a:solidFill>
                <a:srgbClr val="000000"/>
              </a:solidFill>
              <a:cs typeface="Arial" pitchFamily="34" charset="0"/>
            </a:endParaRPr>
          </a:p>
          <a:p>
            <a:pPr marL="171450" indent="-171450" eaLnBrk="0" hangingPunct="0">
              <a:spcAft>
                <a:spcPts val="800"/>
              </a:spcAft>
              <a:buClr>
                <a:srgbClr val="C00000"/>
              </a:buClr>
              <a:buFont typeface="Arial" panose="020B0604020202020204" pitchFamily="34" charset="0"/>
              <a:buChar char="•"/>
              <a:defRPr/>
            </a:pPr>
            <a:endParaRPr lang="en-US" sz="1200" dirty="0">
              <a:solidFill>
                <a:srgbClr val="000000"/>
              </a:solidFill>
              <a:cs typeface="Arial" pitchFamily="34" charset="0"/>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14</a:t>
            </a:fld>
            <a:endParaRPr lang="en-US"/>
          </a:p>
        </p:txBody>
      </p:sp>
    </p:spTree>
    <p:extLst>
      <p:ext uri="{BB962C8B-B14F-4D97-AF65-F5344CB8AC3E}">
        <p14:creationId xmlns:p14="http://schemas.microsoft.com/office/powerpoint/2010/main" val="77616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15</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eaLnBrk="1" hangingPunct="1">
              <a:buFontTx/>
              <a:buChar char="•"/>
            </a:pPr>
            <a:r>
              <a:rPr lang="en-US" sz="1200" dirty="0" smtClean="0"/>
              <a:t>The FRM project was authorized to reduce flooding along 5 sub-basins throughout the parish including Jones Creek &amp; Trib., Ward Creek &amp; Trib., Bayou Fountain, Blackwater Bayou &amp; main Trib., and Beaver Bayou.</a:t>
            </a:r>
            <a:r>
              <a:rPr lang="en-US" sz="1200" baseline="0" dirty="0" smtClean="0"/>
              <a:t> </a:t>
            </a:r>
            <a:r>
              <a:rPr lang="en-US" sz="1200" dirty="0" smtClean="0"/>
              <a:t>Scope of the project includes a combination of improvements to 66 miles of channels in 5 sub-basins in East Baton Rouge Parish, including clearing and snagging, widening, and concrete lining as well as improvements to existing culverts and bridges to reduce headwater flooding and backwater overflow in the Amite River Basin.</a:t>
            </a:r>
          </a:p>
          <a:p>
            <a:pPr eaLnBrk="1" hangingPunct="1">
              <a:buFontTx/>
              <a:buChar char="•"/>
            </a:pPr>
            <a:endParaRPr lang="en-US" sz="1200" dirty="0" smtClean="0"/>
          </a:p>
          <a:p>
            <a:pPr marL="0" marR="0" lvl="0" indent="0" algn="l" defTabSz="914400" rtl="0" eaLnBrk="1" fontAlgn="base" latinLnBrk="0" hangingPunct="1">
              <a:lnSpc>
                <a:spcPct val="100000"/>
              </a:lnSpc>
              <a:spcBef>
                <a:spcPts val="0"/>
              </a:spcBef>
              <a:spcAft>
                <a:spcPct val="0"/>
              </a:spcAft>
              <a:buClrTx/>
              <a:buSzTx/>
              <a:buFontTx/>
              <a:buChar char="•"/>
              <a:tabLst/>
              <a:defRPr/>
            </a:pPr>
            <a:r>
              <a:rPr lang="en-US" sz="1200" dirty="0" smtClean="0">
                <a:solidFill>
                  <a:srgbClr val="000000"/>
                </a:solidFill>
                <a:cs typeface="Arial" pitchFamily="34" charset="0"/>
              </a:rPr>
              <a:t>The Great Flood of 2016, highlighted the importance and need to initiate a comprehensive evaluation of the watershed west of the Mississippi River. </a:t>
            </a:r>
            <a:r>
              <a:rPr lang="en-US" sz="1200" dirty="0" smtClean="0"/>
              <a:t>Watershed study will identify feasible flood risk reduction alternatives that may be implement at the local, state, or federal level. Analysis of the causes and impacts of the flood will assist local governments in managing flood risk to residents, property, commercial industries, major evacuation routes, railroad corridors &amp; several assets critical to the region and nation’s energy production</a:t>
            </a:r>
            <a:endParaRPr lang="en-US" sz="1200" dirty="0" smtClean="0">
              <a:solidFill>
                <a:srgbClr val="000000"/>
              </a:solidFill>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Char char="•"/>
              <a:tabLst/>
              <a:defRPr/>
            </a:pPr>
            <a:endParaRPr lang="en-US" sz="1200" dirty="0" smtClean="0"/>
          </a:p>
          <a:p>
            <a:pPr eaLnBrk="1" hangingPunct="1">
              <a:buFontTx/>
              <a:buChar char="•"/>
            </a:pPr>
            <a:endParaRPr lang="en-US" sz="1200" dirty="0" smtClean="0"/>
          </a:p>
          <a:p>
            <a:pPr eaLnBrk="1" hangingPunct="1">
              <a:buFontTx/>
              <a:buChar char="•"/>
            </a:pPr>
            <a:r>
              <a:rPr lang="en-US" sz="1200" dirty="0" smtClean="0"/>
              <a:t>The Southwest Coastal Louisiana project proposed by the U.S. Army Corps of Engineers will provide non-structural hurricane and storm surge damage risk reduction measures, as well as ecosystem restoration features, in the 4,700 square mile study area located in Calcasieu, Cameron, and Vermilion Parishes in southwest Louisiana. </a:t>
            </a:r>
          </a:p>
          <a:p>
            <a:pPr eaLnBrk="1" hangingPunct="1">
              <a:buFontTx/>
              <a:buChar char="•"/>
            </a:pPr>
            <a:endParaRPr lang="en-US" sz="1200" dirty="0" smtClean="0">
              <a:latin typeface="Arial" pitchFamily="34" charset="0"/>
            </a:endParaRPr>
          </a:p>
          <a:p>
            <a:pPr eaLnBrk="1" hangingPunct="1">
              <a:buFontTx/>
              <a:buChar char="•"/>
            </a:pPr>
            <a:r>
              <a:rPr lang="en-US" dirty="0" smtClean="0"/>
              <a:t> Westshore</a:t>
            </a:r>
            <a:r>
              <a:rPr lang="en-US" baseline="0" dirty="0" smtClean="0"/>
              <a:t> Lake Pontchartrain project would</a:t>
            </a:r>
            <a:r>
              <a:rPr lang="en-US" dirty="0" smtClean="0"/>
              <a:t> provide hurricane and storm surge risk reduction on the east-bank of the Mississippi River in St. Charles, St. John the Baptist, and St. James Parishes to nearly 18,000 residential, commercial and industrial structures as well as the I-10 hurricane evacuation corridor through both structural and non-structural measures.</a:t>
            </a:r>
          </a:p>
          <a:p>
            <a:pPr eaLnBrk="1" hangingPunct="1">
              <a:buFontTx/>
              <a:buChar char="•"/>
            </a:pPr>
            <a:endParaRPr lang="en-US" sz="1200" dirty="0" smtClean="0">
              <a:latin typeface="Arial" pitchFamily="34" charset="0"/>
            </a:endParaRPr>
          </a:p>
          <a:p>
            <a:pPr eaLnBrk="1" hangingPunct="1">
              <a:buFontTx/>
              <a:buChar char="•"/>
            </a:pPr>
            <a:r>
              <a:rPr lang="en-US" sz="1200" dirty="0" err="1" smtClean="0">
                <a:latin typeface="Arial" pitchFamily="34" charset="0"/>
              </a:rPr>
              <a:t>Comite</a:t>
            </a:r>
            <a:r>
              <a:rPr lang="en-US" sz="1200" dirty="0" smtClean="0">
                <a:latin typeface="Arial" pitchFamily="34" charset="0"/>
              </a:rPr>
              <a:t> </a:t>
            </a:r>
          </a:p>
          <a:p>
            <a:pPr eaLnBrk="1" hangingPunct="1">
              <a:buFontTx/>
              <a:buChar char="•"/>
            </a:pPr>
            <a:r>
              <a:rPr lang="en-US" sz="1200" dirty="0" smtClean="0">
                <a:latin typeface="Arial" pitchFamily="34" charset="0"/>
              </a:rPr>
              <a:t>$125M is needed to</a:t>
            </a:r>
            <a:r>
              <a:rPr lang="en-US" sz="1200" baseline="0" dirty="0" smtClean="0">
                <a:latin typeface="Arial" pitchFamily="34" charset="0"/>
              </a:rPr>
              <a:t> fully fund federal portion of the project; if fully funded all construction contracts can be awarded within 2 years.</a:t>
            </a:r>
          </a:p>
          <a:p>
            <a:pPr eaLnBrk="1" hangingPunct="1">
              <a:buFontTx/>
              <a:buChar char="•"/>
            </a:pPr>
            <a:r>
              <a:rPr lang="en-US" sz="1200" baseline="0" dirty="0" smtClean="0">
                <a:latin typeface="Arial" pitchFamily="34" charset="0"/>
              </a:rPr>
              <a:t> If </a:t>
            </a:r>
            <a:r>
              <a:rPr lang="en-US" sz="1200" baseline="0" dirty="0" err="1" smtClean="0">
                <a:latin typeface="Arial" pitchFamily="34" charset="0"/>
              </a:rPr>
              <a:t>Comite</a:t>
            </a:r>
            <a:r>
              <a:rPr lang="en-US" sz="1200" baseline="0" dirty="0" smtClean="0">
                <a:latin typeface="Arial" pitchFamily="34" charset="0"/>
              </a:rPr>
              <a:t> was in place during the 2016 floods it would have provided some minor relief to portions of the impacted area. 2016 event was well excess of a 100 year event</a:t>
            </a:r>
          </a:p>
          <a:p>
            <a:pPr eaLnBrk="1" hangingPunct="1">
              <a:buFontTx/>
              <a:buChar char="•"/>
            </a:pPr>
            <a:r>
              <a:rPr lang="en-US" sz="1200" baseline="0" dirty="0" smtClean="0">
                <a:latin typeface="Arial" pitchFamily="34" charset="0"/>
              </a:rPr>
              <a:t>Continue to work closely with DOTD, </a:t>
            </a:r>
            <a:r>
              <a:rPr lang="en-US" sz="1200" baseline="0" dirty="0" err="1" smtClean="0">
                <a:latin typeface="Arial" pitchFamily="34" charset="0"/>
              </a:rPr>
              <a:t>ARBC</a:t>
            </a:r>
            <a:r>
              <a:rPr lang="en-US" sz="1200" baseline="0" dirty="0" smtClean="0">
                <a:latin typeface="Arial" pitchFamily="34" charset="0"/>
              </a:rPr>
              <a:t>, East Baton Rouge Parish to advance </a:t>
            </a:r>
            <a:r>
              <a:rPr lang="en-US" sz="1200" baseline="0" smtClean="0">
                <a:latin typeface="Arial" pitchFamily="34" charset="0"/>
              </a:rPr>
              <a:t>this effort. </a:t>
            </a:r>
            <a:endParaRPr lang="en-US" sz="1200" dirty="0" smtClean="0">
              <a:latin typeface="Arial" pitchFamily="34" charset="0"/>
            </a:endParaRPr>
          </a:p>
          <a:p>
            <a:pPr eaLnBrk="1" hangingPunct="1">
              <a:buFontTx/>
              <a:buChar char="•"/>
            </a:pPr>
            <a:endParaRPr lang="en-US" sz="1200" dirty="0" smtClean="0">
              <a:latin typeface="Arial" pitchFamily="34" charset="0"/>
            </a:endParaRPr>
          </a:p>
        </p:txBody>
      </p:sp>
    </p:spTree>
    <p:extLst>
      <p:ext uri="{BB962C8B-B14F-4D97-AF65-F5344CB8AC3E}">
        <p14:creationId xmlns:p14="http://schemas.microsoft.com/office/powerpoint/2010/main" val="205054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A79C93-9AA9-4E92-BC92-CDA3814CB326}" type="slidenum">
              <a:rPr lang="en-US" smtClean="0"/>
              <a:pPr/>
              <a:t>16</a:t>
            </a:fld>
            <a:endParaRPr lang="en-US" dirty="0"/>
          </a:p>
        </p:txBody>
      </p:sp>
    </p:spTree>
    <p:extLst>
      <p:ext uri="{BB962C8B-B14F-4D97-AF65-F5344CB8AC3E}">
        <p14:creationId xmlns:p14="http://schemas.microsoft.com/office/powerpoint/2010/main" val="214200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1489" indent="-111489" algn="ctr"/>
            <a:r>
              <a:rPr lang="en-US" b="1" dirty="0" smtClean="0"/>
              <a:t>NOV/NFL Challenges</a:t>
            </a:r>
          </a:p>
          <a:p>
            <a:pPr marL="111489" indent="-111489"/>
            <a:r>
              <a:rPr lang="en-US" dirty="0" smtClean="0"/>
              <a:t>1.  Limited funding to complete the NOV/NFL project features.</a:t>
            </a:r>
          </a:p>
          <a:p>
            <a:pPr marL="111489" indent="-111489"/>
            <a:r>
              <a:rPr lang="en-US" dirty="0" smtClean="0"/>
              <a:t>2.  ROW acquisition of approximately 800 properties.</a:t>
            </a:r>
          </a:p>
          <a:p>
            <a:pPr marL="229347" indent="-229347">
              <a:buAutoNum type="arabicPeriod" startAt="3"/>
            </a:pPr>
            <a:r>
              <a:rPr lang="en-US" dirty="0" smtClean="0"/>
              <a:t>Mitigation planning and implementation of mitigation measures.</a:t>
            </a:r>
          </a:p>
          <a:p>
            <a:pPr marL="229347" indent="-229347"/>
            <a:endParaRPr lang="en-US" dirty="0" smtClean="0"/>
          </a:p>
          <a:p>
            <a:pPr marL="229347" indent="-229347"/>
            <a:r>
              <a:rPr lang="en-US" dirty="0" smtClean="0"/>
              <a:t> </a:t>
            </a:r>
          </a:p>
          <a:p>
            <a:pPr marL="111489" indent="-111489" algn="ctr"/>
            <a:r>
              <a:rPr lang="en-US" b="1" dirty="0" smtClean="0"/>
              <a:t>Co-Located Challenges</a:t>
            </a:r>
          </a:p>
          <a:p>
            <a:pPr marL="111489" indent="-111489"/>
            <a:r>
              <a:rPr lang="en-US" dirty="0" smtClean="0"/>
              <a:t>1.  Sustaining risk reduction during high river events and hurricane season while constructing floodwalls and levees along the MRL.</a:t>
            </a:r>
          </a:p>
          <a:p>
            <a:pPr marL="111489" indent="-111489"/>
            <a:r>
              <a:rPr lang="en-US" dirty="0" smtClean="0"/>
              <a:t>2.  Providing access for the contractor and to flood side businesses during construction.</a:t>
            </a:r>
          </a:p>
          <a:p>
            <a:pPr marL="111489" indent="-111489"/>
            <a:r>
              <a:rPr lang="en-US" dirty="0" smtClean="0"/>
              <a:t>3.  Utility relocations - Relocations of key Plaquemines Parish utilities.</a:t>
            </a:r>
          </a:p>
        </p:txBody>
      </p:sp>
      <p:sp>
        <p:nvSpPr>
          <p:cNvPr id="4" name="Slide Number Placeholder 3"/>
          <p:cNvSpPr>
            <a:spLocks noGrp="1"/>
          </p:cNvSpPr>
          <p:nvPr>
            <p:ph type="sldNum" sz="quarter" idx="10"/>
          </p:nvPr>
        </p:nvSpPr>
        <p:spPr/>
        <p:txBody>
          <a:bodyPr/>
          <a:lstStyle/>
          <a:p>
            <a:fld id="{C0F33BEC-1B32-454F-ADED-6589C260B939}" type="slidenum">
              <a:rPr lang="en-US" smtClean="0"/>
              <a:pPr/>
              <a:t>17</a:t>
            </a:fld>
            <a:endParaRPr lang="en-US" dirty="0"/>
          </a:p>
        </p:txBody>
      </p:sp>
    </p:spTree>
    <p:extLst>
      <p:ext uri="{BB962C8B-B14F-4D97-AF65-F5344CB8AC3E}">
        <p14:creationId xmlns:p14="http://schemas.microsoft.com/office/powerpoint/2010/main" val="589088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18</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The Mississippi River Levees Construction Project (MRL-C) is a subset of the overarching Mississippi River and Tributaries (MR&amp;T) Project, authorized by the Flood Control Act of May 15, 1928. The goal of the MRL-C project is to manage flood risk along the Mississippi River by conveying the Project Design Flood flows through the Mississippi Valley to the Gulf of Mexico. </a:t>
            </a:r>
          </a:p>
          <a:p>
            <a:pPr marL="171450" indent="-171450">
              <a:buFont typeface="Arial" panose="020B0604020202020204" pitchFamily="34" charset="0"/>
              <a:buChar char="•"/>
            </a:pPr>
            <a:r>
              <a:rPr lang="en-US" sz="1200" b="1" kern="1200" dirty="0" smtClean="0">
                <a:solidFill>
                  <a:schemeClr val="tx1"/>
                </a:solidFill>
                <a:effectLst/>
                <a:latin typeface="Arial" charset="0"/>
                <a:ea typeface="+mn-ea"/>
                <a:cs typeface="+mn-cs"/>
              </a:rPr>
              <a:t>Project Summary </a:t>
            </a:r>
            <a:endParaRPr lang="en-US" sz="120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The portion of the MRL-C project in the New Orleans Districts area of responsibility is located in southeast Louisiana along the Mississippi River and includes the Old River, </a:t>
            </a:r>
            <a:r>
              <a:rPr lang="en-US" sz="1200" kern="1200" dirty="0" err="1" smtClean="0">
                <a:solidFill>
                  <a:schemeClr val="tx1"/>
                </a:solidFill>
                <a:effectLst/>
                <a:latin typeface="Arial" charset="0"/>
                <a:ea typeface="+mn-ea"/>
                <a:cs typeface="+mn-cs"/>
              </a:rPr>
              <a:t>Morganza</a:t>
            </a:r>
            <a:r>
              <a:rPr lang="en-US" sz="1200" kern="1200" dirty="0" smtClean="0">
                <a:solidFill>
                  <a:schemeClr val="tx1"/>
                </a:solidFill>
                <a:effectLst/>
                <a:latin typeface="Arial" charset="0"/>
                <a:ea typeface="+mn-ea"/>
                <a:cs typeface="+mn-cs"/>
              </a:rPr>
              <a:t>, and Bonnet </a:t>
            </a:r>
            <a:r>
              <a:rPr lang="en-US" sz="1200" kern="1200" dirty="0" err="1" smtClean="0">
                <a:solidFill>
                  <a:schemeClr val="tx1"/>
                </a:solidFill>
                <a:effectLst/>
                <a:latin typeface="Arial" charset="0"/>
                <a:ea typeface="+mn-ea"/>
                <a:cs typeface="+mn-cs"/>
              </a:rPr>
              <a:t>Carre</a:t>
            </a:r>
            <a:r>
              <a:rPr lang="en-US" sz="1200" kern="1200" dirty="0" smtClean="0">
                <a:solidFill>
                  <a:schemeClr val="tx1"/>
                </a:solidFill>
                <a:effectLst/>
                <a:latin typeface="Arial" charset="0"/>
                <a:ea typeface="+mn-ea"/>
                <a:cs typeface="+mn-cs"/>
              </a:rPr>
              <a:t> Control Structures. The Mississippi River Levee system in the New Orleans District extends along the River’s west bank from the vicinity of Black Hawk, LA, generally southward to the vicinity of Venice, LA and on the east bank from Baton Rouge, LA to Bohemia, LA.</a:t>
            </a: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The project features reduce the risk associated with riverine flooding by raising and strengthening existing levees to provide protection against a project flood having a flow of 3,030,000 cubic feet per second passing the Old River Complex.  Without corrective actions to address the identified deficient levee reaches the system will not operate in accordance with the project design, introducing significant risk to the 1.9M residences behind the existing levees.  </a:t>
            </a:r>
          </a:p>
          <a:p>
            <a:pPr marL="171450" indent="-171450">
              <a:buFont typeface="Arial" panose="020B0604020202020204" pitchFamily="34" charset="0"/>
              <a:buChar char="•"/>
            </a:pPr>
            <a:r>
              <a:rPr lang="en-US" sz="1200" b="1" kern="1200" dirty="0" smtClean="0">
                <a:solidFill>
                  <a:schemeClr val="tx1"/>
                </a:solidFill>
                <a:effectLst/>
                <a:latin typeface="Arial" charset="0"/>
                <a:ea typeface="+mn-ea"/>
                <a:cs typeface="+mn-cs"/>
              </a:rPr>
              <a:t>Project Features</a:t>
            </a:r>
            <a:endParaRPr lang="en-US" sz="120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The MRL-C Project consists of construction of levee enlargements, floodwalls, seepage berms, relief wells, slope paving, and other features as necessary. </a:t>
            </a: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Examples of these features include the Carrollton Phase I Levee Enlargement consisting of a 1-3 foot lift of approximately 2 miles of existing levee and the Carrollton Phase II Flood Gate consisting of a 65 foot flood wall and 20 foot swing gate.</a:t>
            </a:r>
          </a:p>
          <a:p>
            <a:pPr marL="171450" indent="-171450">
              <a:buFont typeface="Arial" panose="020B0604020202020204" pitchFamily="34" charset="0"/>
              <a:buChar char="•"/>
            </a:pPr>
            <a:r>
              <a:rPr lang="en-US" sz="1200" b="1" kern="1200" dirty="0" smtClean="0">
                <a:solidFill>
                  <a:schemeClr val="tx1"/>
                </a:solidFill>
                <a:effectLst/>
                <a:latin typeface="Arial" charset="0"/>
                <a:ea typeface="+mn-ea"/>
                <a:cs typeface="+mn-cs"/>
              </a:rPr>
              <a:t>Project Status</a:t>
            </a:r>
            <a:endParaRPr lang="en-US" sz="1200" kern="120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Arial" charset="0"/>
                <a:ea typeface="+mn-ea"/>
                <a:cs typeface="+mn-cs"/>
              </a:rPr>
              <a:t>Construction of the MRL-C project is 89% complete with 83 items remaining.  The Carrollton Phase I Levee Enlargement was completed in September 2015.  The Carrollton Phase II Flood Gate was awarded in September 2016 and is scheduled for completion in September 2017.</a:t>
            </a:r>
          </a:p>
          <a:p>
            <a:pPr eaLnBrk="1" hangingPunct="1">
              <a:buFontTx/>
              <a:buChar char="•"/>
            </a:pPr>
            <a:endParaRPr lang="en-US" sz="1800" dirty="0" smtClean="0">
              <a:latin typeface="Arial" pitchFamily="34" charset="0"/>
            </a:endParaRPr>
          </a:p>
        </p:txBody>
      </p:sp>
    </p:spTree>
    <p:extLst>
      <p:ext uri="{BB962C8B-B14F-4D97-AF65-F5344CB8AC3E}">
        <p14:creationId xmlns:p14="http://schemas.microsoft.com/office/powerpoint/2010/main" val="1567828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19</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eaLnBrk="1" hangingPunct="1">
              <a:buFontTx/>
              <a:buChar char="•"/>
            </a:pPr>
            <a:r>
              <a:rPr lang="en-US" sz="1800" dirty="0" smtClean="0"/>
              <a:t> This project is part of the Mississippi River and Tributaries project designed to provide flood damage risk </a:t>
            </a:r>
          </a:p>
          <a:p>
            <a:pPr marL="0" marR="0" lvl="0" indent="0" algn="l" defTabSz="914400" rtl="0" eaLnBrk="1" fontAlgn="base" latinLnBrk="0" hangingPunct="1">
              <a:lnSpc>
                <a:spcPct val="100000"/>
              </a:lnSpc>
              <a:spcBef>
                <a:spcPts val="0"/>
              </a:spcBef>
              <a:spcAft>
                <a:spcPct val="0"/>
              </a:spcAft>
              <a:buClrTx/>
              <a:buSzTx/>
              <a:buFontTx/>
              <a:buChar char="•"/>
              <a:tabLst/>
              <a:defRPr/>
            </a:pPr>
            <a:r>
              <a:rPr lang="en-US" sz="1800" dirty="0" smtClean="0"/>
              <a:t> The Army Corps has worked closely with its partners at the East Jefferson Levee District throughout construction.</a:t>
            </a:r>
          </a:p>
          <a:p>
            <a:pPr eaLnBrk="1" hangingPunct="1">
              <a:buFontTx/>
              <a:buChar char="•"/>
            </a:pPr>
            <a:endParaRPr lang="en-US" sz="1800" dirty="0" smtClean="0">
              <a:latin typeface="Arial" pitchFamily="34" charset="0"/>
            </a:endParaRPr>
          </a:p>
        </p:txBody>
      </p:sp>
    </p:spTree>
    <p:extLst>
      <p:ext uri="{BB962C8B-B14F-4D97-AF65-F5344CB8AC3E}">
        <p14:creationId xmlns:p14="http://schemas.microsoft.com/office/powerpoint/2010/main" val="402482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341" indent="-229341">
              <a:spcAft>
                <a:spcPts val="594"/>
              </a:spcAft>
              <a:buClr>
                <a:srgbClr val="C00000"/>
              </a:buClr>
              <a:buFont typeface="Wingdings" pitchFamily="2" charset="2"/>
              <a:buChar char="§"/>
              <a:defRPr/>
            </a:pPr>
            <a:r>
              <a:rPr lang="en-US" sz="1000" kern="0" dirty="0">
                <a:solidFill>
                  <a:schemeClr val="tx1"/>
                </a:solidFill>
                <a:latin typeface="+mj-lt"/>
                <a:ea typeface="Tahoma" pitchFamily="34" charset="0"/>
                <a:cs typeface="Tahoma" pitchFamily="34" charset="0"/>
              </a:rPr>
              <a:t>$14 B invested in the entire MR&amp;T since 1928 preventing $612 B in damages (44:1 return on investment)</a:t>
            </a:r>
          </a:p>
          <a:p>
            <a:pPr marL="229341" indent="-229341">
              <a:spcBef>
                <a:spcPts val="0"/>
              </a:spcBef>
              <a:spcAft>
                <a:spcPts val="594"/>
              </a:spcAft>
              <a:buClr>
                <a:srgbClr val="C00000"/>
              </a:buClr>
              <a:buFont typeface="Wingdings" pitchFamily="2" charset="2"/>
              <a:buChar char="§"/>
              <a:defRPr/>
            </a:pPr>
            <a:r>
              <a:rPr lang="en-US" sz="1000" kern="0" dirty="0">
                <a:solidFill>
                  <a:schemeClr val="tx1"/>
                </a:solidFill>
                <a:latin typeface="+mj-lt"/>
                <a:ea typeface="Tahoma" pitchFamily="34" charset="0"/>
                <a:cs typeface="Tahoma" pitchFamily="34" charset="0"/>
              </a:rPr>
              <a:t>Provides risk reduction for:</a:t>
            </a:r>
          </a:p>
          <a:p>
            <a:pPr marL="515233" lvl="1" indent="-229341">
              <a:spcBef>
                <a:spcPts val="0"/>
              </a:spcBef>
              <a:spcAft>
                <a:spcPts val="594"/>
              </a:spcAft>
              <a:buClr>
                <a:srgbClr val="C00000"/>
              </a:buClr>
              <a:buFont typeface="Wingdings" pitchFamily="2" charset="2"/>
              <a:buChar char="§"/>
              <a:defRPr/>
            </a:pPr>
            <a:r>
              <a:rPr lang="en-US" sz="1000" kern="0" dirty="0">
                <a:solidFill>
                  <a:schemeClr val="tx1"/>
                </a:solidFill>
                <a:latin typeface="+mj-lt"/>
                <a:ea typeface="Tahoma" pitchFamily="34" charset="0"/>
                <a:cs typeface="Tahoma" pitchFamily="34" charset="0"/>
              </a:rPr>
              <a:t>2.3 million Louisiana residents that reside within the floodplain.</a:t>
            </a:r>
          </a:p>
          <a:p>
            <a:pPr marL="515233" lvl="1" indent="-229341">
              <a:spcBef>
                <a:spcPts val="0"/>
              </a:spcBef>
              <a:spcAft>
                <a:spcPts val="594"/>
              </a:spcAft>
              <a:buClr>
                <a:srgbClr val="C00000"/>
              </a:buClr>
              <a:buFont typeface="Wingdings" pitchFamily="2" charset="2"/>
              <a:buChar char="§"/>
              <a:defRPr/>
            </a:pPr>
            <a:r>
              <a:rPr lang="en-US" sz="1000" kern="0" dirty="0">
                <a:solidFill>
                  <a:schemeClr val="tx1"/>
                </a:solidFill>
                <a:latin typeface="+mj-lt"/>
                <a:ea typeface="Tahoma" pitchFamily="34" charset="0"/>
                <a:cs typeface="Tahoma" pitchFamily="34" charset="0"/>
              </a:rPr>
              <a:t>Industry and urban centers in Louisiana that include New Orleans, Baton Rouge and Morgan City.</a:t>
            </a:r>
          </a:p>
          <a:p>
            <a:pPr marL="515233" lvl="1" indent="-229341">
              <a:spcBef>
                <a:spcPts val="0"/>
              </a:spcBef>
              <a:spcAft>
                <a:spcPts val="594"/>
              </a:spcAft>
              <a:buClr>
                <a:srgbClr val="C00000"/>
              </a:buClr>
              <a:buFont typeface="Wingdings" pitchFamily="2" charset="2"/>
              <a:buChar char="§"/>
              <a:defRPr/>
            </a:pPr>
            <a:r>
              <a:rPr lang="en-US" sz="1000" dirty="0">
                <a:solidFill>
                  <a:schemeClr val="tx1"/>
                </a:solidFill>
                <a:latin typeface="+mj-lt"/>
                <a:ea typeface="Tahoma" pitchFamily="34" charset="0"/>
                <a:cs typeface="Tahoma" pitchFamily="34" charset="0"/>
              </a:rPr>
              <a:t>The greatest concentration of oil refineries, natural gas processing plants, and petrochemical production facilities in the western hemisphere.</a:t>
            </a:r>
          </a:p>
          <a:p>
            <a:pPr marL="62833" indent="-229341">
              <a:spcBef>
                <a:spcPts val="0"/>
              </a:spcBef>
              <a:spcAft>
                <a:spcPts val="594"/>
              </a:spcAft>
              <a:buClr>
                <a:srgbClr val="C00000"/>
              </a:buClr>
              <a:buFont typeface="Wingdings" pitchFamily="2" charset="2"/>
              <a:buChar char="§"/>
              <a:defRPr/>
            </a:pPr>
            <a:r>
              <a:rPr lang="en-US" sz="1000" dirty="0">
                <a:solidFill>
                  <a:schemeClr val="tx1"/>
                </a:solidFill>
                <a:latin typeface="+mj-lt"/>
                <a:ea typeface="Tahoma" pitchFamily="34" charset="0"/>
                <a:cs typeface="Tahoma" pitchFamily="34" charset="0"/>
              </a:rPr>
              <a:t>There are a total of 3,787 miles of authorized MR&amp;T levee and floodwall;</a:t>
            </a:r>
          </a:p>
          <a:p>
            <a:pPr marL="515233" lvl="1" indent="-229341">
              <a:spcBef>
                <a:spcPts val="0"/>
              </a:spcBef>
              <a:spcAft>
                <a:spcPts val="594"/>
              </a:spcAft>
              <a:buClr>
                <a:srgbClr val="C00000"/>
              </a:buClr>
              <a:buFont typeface="Wingdings" pitchFamily="2" charset="2"/>
              <a:buChar char="§"/>
              <a:defRPr/>
            </a:pPr>
            <a:r>
              <a:rPr lang="en-US" sz="1000" dirty="0">
                <a:solidFill>
                  <a:schemeClr val="tx1"/>
                </a:solidFill>
                <a:latin typeface="+mj-lt"/>
                <a:ea typeface="Tahoma" pitchFamily="34" charset="0"/>
                <a:cs typeface="Tahoma" pitchFamily="34" charset="0"/>
              </a:rPr>
              <a:t>~2,216 miles of levee are along the main stem MS &amp; </a:t>
            </a:r>
            <a:r>
              <a:rPr lang="en-US" sz="1000" dirty="0" err="1">
                <a:solidFill>
                  <a:schemeClr val="tx1"/>
                </a:solidFill>
                <a:latin typeface="+mj-lt"/>
                <a:ea typeface="Tahoma" pitchFamily="34" charset="0"/>
                <a:cs typeface="Tahoma" pitchFamily="34" charset="0"/>
              </a:rPr>
              <a:t>Atch</a:t>
            </a:r>
            <a:r>
              <a:rPr lang="en-US" sz="1000" dirty="0">
                <a:solidFill>
                  <a:schemeClr val="tx1"/>
                </a:solidFill>
                <a:latin typeface="+mj-lt"/>
                <a:ea typeface="Tahoma" pitchFamily="34" charset="0"/>
                <a:cs typeface="Tahoma" pitchFamily="34" charset="0"/>
              </a:rPr>
              <a:t> Rivers; the remaining levees are backwater, tributary, and floodway levees.</a:t>
            </a:r>
          </a:p>
          <a:p>
            <a:pPr marL="169650" indent="-169650">
              <a:spcBef>
                <a:spcPts val="0"/>
              </a:spcBef>
              <a:buFont typeface="Wingdings" panose="05000000000000000000" pitchFamily="2" charset="2"/>
              <a:buChar char="§"/>
              <a:defRPr/>
            </a:pPr>
            <a:endParaRPr lang="en-US" sz="1000" dirty="0" smtClean="0">
              <a:solidFill>
                <a:schemeClr val="tx1"/>
              </a:solidFill>
              <a:latin typeface="+mj-lt"/>
              <a:cs typeface="Arial" pitchFamily="34" charset="0"/>
            </a:endParaRPr>
          </a:p>
          <a:p>
            <a:pPr marL="169650" indent="-169650">
              <a:spcBef>
                <a:spcPts val="0"/>
              </a:spcBef>
              <a:buFont typeface="Wingdings" panose="05000000000000000000" pitchFamily="2" charset="2"/>
              <a:buChar char="§"/>
              <a:defRPr/>
            </a:pPr>
            <a:r>
              <a:rPr lang="en-US" sz="1000" dirty="0" smtClean="0">
                <a:solidFill>
                  <a:schemeClr val="tx1"/>
                </a:solidFill>
                <a:latin typeface="+mj-lt"/>
                <a:cs typeface="Arial" pitchFamily="34" charset="0"/>
              </a:rPr>
              <a:t>During </a:t>
            </a:r>
            <a:r>
              <a:rPr lang="en-US" sz="1000" dirty="0">
                <a:solidFill>
                  <a:schemeClr val="tx1"/>
                </a:solidFill>
                <a:latin typeface="+mj-lt"/>
                <a:cs typeface="Arial" pitchFamily="34" charset="0"/>
              </a:rPr>
              <a:t>2011 Flood, MR&amp;T project passed largest MS River flood in recorded history and prevented over $230 B in damages</a:t>
            </a:r>
          </a:p>
          <a:p>
            <a:pPr marL="515233" lvl="1" indent="-229341" defTabSz="904799">
              <a:spcBef>
                <a:spcPts val="0"/>
              </a:spcBef>
              <a:spcAft>
                <a:spcPts val="594"/>
              </a:spcAft>
              <a:buClr>
                <a:srgbClr val="C00000"/>
              </a:buClr>
              <a:buFont typeface="Wingdings" pitchFamily="2" charset="2"/>
              <a:buChar char="§"/>
              <a:defRPr/>
            </a:pPr>
            <a:r>
              <a:rPr lang="en-US" sz="1000" dirty="0">
                <a:solidFill>
                  <a:schemeClr val="tx1"/>
                </a:solidFill>
                <a:latin typeface="+mj-lt"/>
                <a:cs typeface="Arial" pitchFamily="34" charset="0"/>
              </a:rPr>
              <a:t>3/4ths, approx. $173 B, of these prevented damages were in Louisiana alone</a:t>
            </a:r>
          </a:p>
          <a:p>
            <a:pPr marL="169650" indent="-169650">
              <a:spcBef>
                <a:spcPts val="0"/>
              </a:spcBef>
              <a:spcAft>
                <a:spcPts val="792"/>
              </a:spcAft>
              <a:buClr>
                <a:srgbClr val="C00000"/>
              </a:buClr>
              <a:buFont typeface="Wingdings" panose="05000000000000000000" pitchFamily="2" charset="2"/>
              <a:buChar char="§"/>
              <a:defRPr/>
            </a:pPr>
            <a:r>
              <a:rPr lang="en-US" sz="1000" dirty="0">
                <a:solidFill>
                  <a:schemeClr val="tx1"/>
                </a:solidFill>
                <a:latin typeface="+mj-lt"/>
                <a:cs typeface="Arial" pitchFamily="34" charset="0"/>
              </a:rPr>
              <a:t>Uncompleted features located in both the Atchafalaya and Mississippi River require extensive flood fighting to safely pass the project flood.</a:t>
            </a:r>
          </a:p>
          <a:p>
            <a:pPr marL="169650" indent="-169650">
              <a:spcBef>
                <a:spcPts val="0"/>
              </a:spcBef>
              <a:spcAft>
                <a:spcPts val="792"/>
              </a:spcAft>
              <a:buClr>
                <a:srgbClr val="C00000"/>
              </a:buClr>
              <a:buFont typeface="Wingdings" panose="05000000000000000000" pitchFamily="2" charset="2"/>
              <a:buChar char="§"/>
              <a:defRPr/>
            </a:pPr>
            <a:r>
              <a:rPr lang="en-US" sz="1000" dirty="0">
                <a:solidFill>
                  <a:schemeClr val="tx1"/>
                </a:solidFill>
                <a:latin typeface="+mj-lt"/>
                <a:cs typeface="Arial" pitchFamily="34" charset="0"/>
              </a:rPr>
              <a:t>Based on latest cost estimates, several billion dollars of work remains; extended completion schedule further increases costs and risk.</a:t>
            </a:r>
          </a:p>
          <a:p>
            <a:pPr marL="169650" indent="-169650" defTabSz="904799">
              <a:spcBef>
                <a:spcPts val="0"/>
              </a:spcBef>
              <a:spcAft>
                <a:spcPts val="792"/>
              </a:spcAft>
              <a:buClr>
                <a:srgbClr val="C00000"/>
              </a:buClr>
              <a:buFont typeface="Wingdings" panose="05000000000000000000" pitchFamily="2" charset="2"/>
              <a:buChar char="§"/>
              <a:defRPr/>
            </a:pPr>
            <a:r>
              <a:rPr lang="en-US" sz="1000" dirty="0">
                <a:solidFill>
                  <a:schemeClr val="tx1"/>
                </a:solidFill>
                <a:latin typeface="+mj-lt"/>
                <a:cs typeface="Arial" pitchFamily="34" charset="0"/>
              </a:rPr>
              <a:t>Funding levels continue to decline and available funds must address both construction and O&amp;M.</a:t>
            </a:r>
          </a:p>
          <a:p>
            <a:pPr>
              <a:spcAft>
                <a:spcPts val="792"/>
              </a:spcAft>
              <a:buClr>
                <a:srgbClr val="C00000"/>
              </a:buClr>
              <a:defRPr/>
            </a:pPr>
            <a:endParaRPr lang="en-US" dirty="0">
              <a:solidFill>
                <a:srgbClr val="002060"/>
              </a:solidFill>
              <a:latin typeface="Arial" pitchFamily="34" charset="0"/>
              <a:cs typeface="Arial" pitchFamily="34" charset="0"/>
            </a:endParaRPr>
          </a:p>
          <a:p>
            <a:pPr marL="119638" indent="-119638">
              <a:buFont typeface="Arial" pitchFamily="34" charset="0"/>
              <a:buChar char="•"/>
              <a:defRPr/>
            </a:pPr>
            <a:endParaRPr lang="en-US" dirty="0">
              <a:solidFill>
                <a:srgbClr val="002060"/>
              </a:solidFill>
              <a:latin typeface="Tahoma" pitchFamily="34" charset="0"/>
              <a:ea typeface="Tahoma" pitchFamily="34" charset="0"/>
              <a:cs typeface="Tahoma"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ECFC917-69A2-41F0-992A-C2A7D6A5B97D}" type="slidenum">
              <a:rPr lang="en-US" smtClean="0"/>
              <a:pPr>
                <a:defRPr/>
              </a:pPr>
              <a:t>2</a:t>
            </a:fld>
            <a:endParaRPr lang="en-US"/>
          </a:p>
        </p:txBody>
      </p:sp>
    </p:spTree>
    <p:extLst>
      <p:ext uri="{BB962C8B-B14F-4D97-AF65-F5344CB8AC3E}">
        <p14:creationId xmlns:p14="http://schemas.microsoft.com/office/powerpoint/2010/main" val="4002465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20</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346075" marR="0" lvl="0" indent="-346075" algn="l" defTabSz="914400" rtl="0" eaLnBrk="0" fontAlgn="base" latinLnBrk="0" hangingPunct="0">
              <a:lnSpc>
                <a:spcPct val="100000"/>
              </a:lnSpc>
              <a:spcBef>
                <a:spcPts val="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Performance of the system during high intensity short duration rainfall events over the past 2-3 years that approximated or exceeded the 10 year design event was not acceptable.  The work being undertaken now is intended to further reduce risk to nearby residences from these types of storms.</a:t>
            </a:r>
          </a:p>
          <a:p>
            <a:pPr marL="346075" lvl="0" indent="-346075">
              <a:buFont typeface="Arial" pitchFamily="34" charset="0"/>
              <a:buChar char="•"/>
            </a:pPr>
            <a:r>
              <a:rPr lang="en-US" sz="1200" b="0" kern="1200" dirty="0" smtClean="0">
                <a:solidFill>
                  <a:schemeClr val="tx1"/>
                </a:solidFill>
                <a:latin typeface="Arial" charset="0"/>
                <a:ea typeface="+mn-ea"/>
                <a:cs typeface="+mn-cs"/>
              </a:rPr>
              <a:t>An existing landside runoff system along the lakefront levees in East Jefferson Parish has been successfully collecting rainfall from the levee for many years.  </a:t>
            </a:r>
          </a:p>
          <a:p>
            <a:pPr marL="346075" lvl="0" indent="-346075">
              <a:buFont typeface="Arial" pitchFamily="34" charset="0"/>
              <a:buChar char="•"/>
            </a:pPr>
            <a:r>
              <a:rPr lang="en-US" sz="1200" b="0" kern="1200" dirty="0" smtClean="0">
                <a:solidFill>
                  <a:schemeClr val="tx1"/>
                </a:solidFill>
                <a:latin typeface="Arial" charset="0"/>
                <a:ea typeface="+mn-ea"/>
                <a:cs typeface="+mn-cs"/>
              </a:rPr>
              <a:t>The West Return Floodwall landside runoff system is of a similar design and initial work was completed 8/25/2014</a:t>
            </a:r>
          </a:p>
          <a:p>
            <a:pPr marL="346075" lvl="0" indent="-346075">
              <a:buFont typeface="Arial" pitchFamily="34" charset="0"/>
              <a:buChar char="•"/>
            </a:pPr>
            <a:r>
              <a:rPr lang="en-US" sz="1200" b="0" kern="1200" dirty="0" smtClean="0">
                <a:solidFill>
                  <a:schemeClr val="tx1"/>
                </a:solidFill>
                <a:latin typeface="Arial" charset="0"/>
                <a:ea typeface="+mn-ea"/>
                <a:cs typeface="+mn-cs"/>
              </a:rPr>
              <a:t>Additional storage capacity was required to safely contain runoff from short but intense rain events.</a:t>
            </a:r>
          </a:p>
          <a:p>
            <a:pPr marL="346075" lvl="0" indent="-346075">
              <a:buFont typeface="Arial" pitchFamily="34" charset="0"/>
              <a:buChar char="•"/>
            </a:pPr>
            <a:r>
              <a:rPr lang="en-US" sz="1200" b="0" kern="1200" dirty="0" smtClean="0">
                <a:solidFill>
                  <a:schemeClr val="tx1"/>
                </a:solidFill>
                <a:latin typeface="Arial" charset="0"/>
                <a:ea typeface="+mn-ea"/>
                <a:cs typeface="+mn-cs"/>
              </a:rPr>
              <a:t>Scheduled for completion in January 2017.</a:t>
            </a:r>
          </a:p>
          <a:p>
            <a:pPr marL="346075" lvl="0" indent="-346075">
              <a:buFont typeface="Arial" pitchFamily="34" charset="0"/>
              <a:buChar char="•"/>
            </a:pPr>
            <a:endParaRPr lang="en-US" sz="1200" b="0" kern="1200" dirty="0" smtClean="0">
              <a:solidFill>
                <a:srgbClr val="FF0000"/>
              </a:solidFill>
              <a:latin typeface="Arial" charset="0"/>
              <a:ea typeface="+mn-ea"/>
              <a:cs typeface="+mn-cs"/>
            </a:endParaRPr>
          </a:p>
          <a:p>
            <a:pPr eaLnBrk="1" hangingPunct="1">
              <a:buFontTx/>
              <a:buChar char="•"/>
            </a:pPr>
            <a:endParaRPr lang="en-US" sz="1200" dirty="0" smtClean="0">
              <a:latin typeface="Arial" pitchFamily="34" charset="0"/>
            </a:endParaRPr>
          </a:p>
        </p:txBody>
      </p:sp>
    </p:spTree>
    <p:extLst>
      <p:ext uri="{BB962C8B-B14F-4D97-AF65-F5344CB8AC3E}">
        <p14:creationId xmlns:p14="http://schemas.microsoft.com/office/powerpoint/2010/main" val="1528030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21</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Completed all “backlog” mitigation.  Current on  mitigation requirements</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Positioned to advance future construction</a:t>
            </a:r>
          </a:p>
          <a:p>
            <a:pPr marL="285750" indent="-285750" eaLnBrk="0" hangingPunct="0">
              <a:spcAft>
                <a:spcPts val="800"/>
              </a:spcAft>
              <a:buClr>
                <a:srgbClr val="C00000"/>
              </a:buClr>
              <a:buFont typeface="Arial" panose="020B0604020202020204" pitchFamily="34" charset="0"/>
              <a:buChar char="•"/>
              <a:defRPr/>
            </a:pPr>
            <a:endParaRPr lang="en-US" sz="1200" kern="0" dirty="0" smtClean="0">
              <a:solidFill>
                <a:prstClr val="black"/>
              </a:solidFill>
              <a:latin typeface="Arial" pitchFamily="34" charset="0"/>
              <a:cs typeface="Arial" pitchFamily="34" charset="0"/>
            </a:endParaRPr>
          </a:p>
          <a:p>
            <a:pPr marL="285750" indent="-285750" eaLnBrk="0" hangingPunct="0">
              <a:spcAft>
                <a:spcPts val="800"/>
              </a:spcAft>
              <a:buClr>
                <a:srgbClr val="C00000"/>
              </a:buClr>
              <a:buFont typeface="Arial" panose="020B0604020202020204" pitchFamily="34" charset="0"/>
              <a:buChar char="•"/>
              <a:defRPr/>
            </a:pPr>
            <a:r>
              <a:rPr lang="en-US" sz="1200" b="1" kern="0" dirty="0" smtClean="0">
                <a:solidFill>
                  <a:prstClr val="black"/>
                </a:solidFill>
                <a:latin typeface="Arial" pitchFamily="34" charset="0"/>
                <a:cs typeface="Arial" pitchFamily="34" charset="0"/>
              </a:rPr>
              <a:t>Challenges:</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Consistent funding stream required to advance project construction efforts.  </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Federal allocations over last 2 years have allowed CRITICAL mitigation acquisition but not allowed any substantial construction</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Complex, costly and time consuming relocation efforts (Estimated at $40) must be completed by DOTD as NFS.  DOTD non-comital on this action. </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Current BCR is 1.37 which is less than the 2.5 threshold for current administration budgeting</a:t>
            </a:r>
          </a:p>
          <a:p>
            <a:pPr marL="285750" indent="-285750" eaLnBrk="0" hangingPunct="0">
              <a:spcAft>
                <a:spcPts val="800"/>
              </a:spcAft>
              <a:buClr>
                <a:srgbClr val="C00000"/>
              </a:buClr>
              <a:buFont typeface="Arial" panose="020B0604020202020204" pitchFamily="34" charset="0"/>
              <a:buChar char="•"/>
              <a:defRPr/>
            </a:pPr>
            <a:r>
              <a:rPr lang="en-US" sz="1200" kern="0" dirty="0" smtClean="0">
                <a:solidFill>
                  <a:prstClr val="black"/>
                </a:solidFill>
                <a:latin typeface="Arial" pitchFamily="34" charset="0"/>
                <a:cs typeface="Arial" pitchFamily="34" charset="0"/>
              </a:rPr>
              <a:t>Project was authorized at 75/25 which is often pointed to by NFS/stakeholders as another reason the </a:t>
            </a:r>
            <a:r>
              <a:rPr lang="en-US" sz="1200" kern="0" dirty="0" smtClean="0">
                <a:latin typeface="Arial" pitchFamily="34" charset="0"/>
                <a:cs typeface="Arial" pitchFamily="34" charset="0"/>
              </a:rPr>
              <a:t>project’s lack of inclusion in the President’s Budget. </a:t>
            </a:r>
          </a:p>
        </p:txBody>
      </p:sp>
    </p:spTree>
    <p:extLst>
      <p:ext uri="{BB962C8B-B14F-4D97-AF65-F5344CB8AC3E}">
        <p14:creationId xmlns:p14="http://schemas.microsoft.com/office/powerpoint/2010/main" val="215073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MR&amp;T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600 hotspots in 2011 only 287 hotspots in 2016</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Resources are required for this project to continue to perform as designed</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Highlights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Earliest</a:t>
            </a:r>
            <a:r>
              <a:rPr lang="en-US" sz="1200" kern="1200" baseline="0" dirty="0" smtClean="0">
                <a:solidFill>
                  <a:schemeClr val="tx1"/>
                </a:solidFill>
                <a:effectLst/>
                <a:latin typeface="+mn-lt"/>
                <a:ea typeface="+mn-ea"/>
                <a:cs typeface="+mn-cs"/>
              </a:rPr>
              <a:t> operation of Bonnet </a:t>
            </a:r>
            <a:r>
              <a:rPr lang="en-US" sz="1200" kern="1200" baseline="0" dirty="0" err="1" smtClean="0">
                <a:solidFill>
                  <a:schemeClr val="tx1"/>
                </a:solidFill>
                <a:effectLst/>
                <a:latin typeface="+mn-lt"/>
                <a:ea typeface="+mn-ea"/>
                <a:cs typeface="+mn-cs"/>
              </a:rPr>
              <a:t>Carré</a:t>
            </a:r>
            <a:r>
              <a:rPr lang="en-US" sz="1200" kern="1200" baseline="0" dirty="0" smtClean="0">
                <a:solidFill>
                  <a:schemeClr val="tx1"/>
                </a:solidFill>
                <a:effectLst/>
                <a:latin typeface="+mn-lt"/>
                <a:ea typeface="+mn-ea"/>
                <a:cs typeface="+mn-cs"/>
              </a:rPr>
              <a:t> Spillway, 11</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operation</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210 bays open at Bonnet </a:t>
            </a:r>
            <a:r>
              <a:rPr lang="en-US" sz="1200" kern="1200" baseline="0" dirty="0" err="1" smtClean="0">
                <a:solidFill>
                  <a:schemeClr val="tx1"/>
                </a:solidFill>
                <a:effectLst/>
                <a:latin typeface="+mn-lt"/>
                <a:ea typeface="+mn-ea"/>
                <a:cs typeface="+mn-cs"/>
              </a:rPr>
              <a:t>Carré</a:t>
            </a:r>
            <a:r>
              <a:rPr lang="en-US" sz="1200" kern="1200" baseline="0" dirty="0" smtClean="0">
                <a:solidFill>
                  <a:schemeClr val="tx1"/>
                </a:solidFill>
                <a:effectLst/>
                <a:latin typeface="+mn-lt"/>
                <a:ea typeface="+mn-ea"/>
                <a:cs typeface="+mn-cs"/>
              </a:rPr>
              <a:t> passing a max flow of 203,000 </a:t>
            </a:r>
            <a:r>
              <a:rPr lang="en-US" sz="1200" kern="1200" baseline="0" dirty="0" err="1" smtClean="0">
                <a:solidFill>
                  <a:schemeClr val="tx1"/>
                </a:solidFill>
                <a:effectLst/>
                <a:latin typeface="+mn-lt"/>
                <a:ea typeface="+mn-ea"/>
                <a:cs typeface="+mn-cs"/>
              </a:rPr>
              <a:t>cfs</a:t>
            </a: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Ready to operate </a:t>
            </a:r>
            <a:r>
              <a:rPr lang="en-US" sz="1200" kern="1200" baseline="0" dirty="0" err="1" smtClean="0">
                <a:solidFill>
                  <a:schemeClr val="tx1"/>
                </a:solidFill>
                <a:effectLst/>
                <a:latin typeface="+mn-lt"/>
                <a:ea typeface="+mn-ea"/>
                <a:cs typeface="+mn-cs"/>
              </a:rPr>
              <a:t>Morganza</a:t>
            </a:r>
            <a:r>
              <a:rPr lang="en-US" sz="1200" kern="1200" baseline="0" dirty="0" smtClean="0">
                <a:solidFill>
                  <a:schemeClr val="tx1"/>
                </a:solidFill>
                <a:effectLst/>
                <a:latin typeface="+mn-lt"/>
                <a:ea typeface="+mn-ea"/>
                <a:cs typeface="+mn-cs"/>
              </a:rPr>
              <a:t> but conditions were not met</a:t>
            </a:r>
          </a:p>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1200" kern="1200" baseline="0" dirty="0" smtClean="0">
                <a:solidFill>
                  <a:schemeClr val="tx1"/>
                </a:solidFill>
                <a:effectLst/>
                <a:latin typeface="+mn-lt"/>
                <a:ea typeface="+mn-ea"/>
                <a:cs typeface="+mn-cs"/>
              </a:rPr>
              <a:t>Partnership</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Worked closely with federal, state and local partners before, during and after the flood</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Could not have passed the flood without support from local levee boards heling with daily inspections and enforcement</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316D69-76F8-4DD7-BFF7-D30CAB976C21}" type="slidenum">
              <a:rPr lang="en-US" smtClean="0"/>
              <a:pPr/>
              <a:t>3</a:t>
            </a:fld>
            <a:endParaRPr lang="en-US" dirty="0"/>
          </a:p>
        </p:txBody>
      </p:sp>
    </p:spTree>
    <p:extLst>
      <p:ext uri="{BB962C8B-B14F-4D97-AF65-F5344CB8AC3E}">
        <p14:creationId xmlns:p14="http://schemas.microsoft.com/office/powerpoint/2010/main" val="136846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Levees:  </a:t>
            </a:r>
            <a:r>
              <a:rPr lang="en-US" sz="1200" kern="1200" dirty="0" err="1" smtClean="0">
                <a:solidFill>
                  <a:schemeClr val="tx1"/>
                </a:solidFill>
                <a:effectLst/>
                <a:latin typeface="+mn-lt"/>
                <a:ea typeface="+mn-ea"/>
                <a:cs typeface="+mn-cs"/>
              </a:rPr>
              <a:t>Sandboil</a:t>
            </a:r>
            <a:r>
              <a:rPr lang="en-US" sz="1200" kern="1200" baseline="0" dirty="0" smtClean="0">
                <a:solidFill>
                  <a:schemeClr val="tx1"/>
                </a:solidFill>
                <a:effectLst/>
                <a:latin typeface="+mn-lt"/>
                <a:ea typeface="+mn-ea"/>
                <a:cs typeface="+mn-cs"/>
              </a:rPr>
              <a:t> in Batchelor, LA.  Seepage in Pontchartrain Levee District, Levee Slide in Atch Basin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  Erosion at</a:t>
            </a:r>
            <a:r>
              <a:rPr lang="en-US" sz="1200" kern="1200" baseline="0" dirty="0" smtClean="0">
                <a:solidFill>
                  <a:schemeClr val="tx1"/>
                </a:solidFill>
                <a:effectLst/>
                <a:latin typeface="+mn-lt"/>
                <a:ea typeface="+mn-ea"/>
                <a:cs typeface="+mn-cs"/>
              </a:rPr>
              <a:t> Carr Point.  Bank Failure along the banks of the MS river</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defRPr/>
            </a:pPr>
            <a:fld id="{E7124E02-0202-4972-B20F-9CD4F22D87FF}" type="slidenum">
              <a:rPr lang="en-US" smtClean="0"/>
              <a:pPr>
                <a:defRPr/>
              </a:pPr>
              <a:t>4</a:t>
            </a:fld>
            <a:endParaRPr lang="en-US"/>
          </a:p>
        </p:txBody>
      </p:sp>
    </p:spTree>
    <p:extLst>
      <p:ext uri="{BB962C8B-B14F-4D97-AF65-F5344CB8AC3E}">
        <p14:creationId xmlns:p14="http://schemas.microsoft.com/office/powerpoint/2010/main" val="1429271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5</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eaLnBrk="1" hangingPunct="1">
              <a:buFontTx/>
              <a:buChar char="•"/>
            </a:pPr>
            <a:r>
              <a:rPr lang="en-US" sz="1200" b="0" dirty="0" smtClean="0">
                <a:latin typeface="Arial" pitchFamily="34" charset="0"/>
              </a:rPr>
              <a:t> 79 levee enlargement items spanning 194 miles; System 63% complete within MVN:</a:t>
            </a:r>
            <a:r>
              <a:rPr lang="en-US" sz="1200" b="0" baseline="0" dirty="0" smtClean="0">
                <a:latin typeface="Arial" pitchFamily="34" charset="0"/>
              </a:rPr>
              <a:t> 1 – Tier I item – Smithland to </a:t>
            </a:r>
            <a:r>
              <a:rPr lang="en-US" sz="1200" b="0" baseline="0" dirty="0" err="1" smtClean="0">
                <a:latin typeface="Arial" pitchFamily="34" charset="0"/>
              </a:rPr>
              <a:t>Lacour</a:t>
            </a:r>
            <a:r>
              <a:rPr lang="en-US" sz="1200" b="0" baseline="0" dirty="0" smtClean="0">
                <a:latin typeface="Arial" pitchFamily="34" charset="0"/>
              </a:rPr>
              <a:t> and 9 – Tier II items  reaches (1-3 foot deficiency) </a:t>
            </a:r>
            <a:endParaRPr lang="en-US" sz="1200" b="0" dirty="0" smtClean="0">
              <a:latin typeface="Arial" pitchFamily="34" charset="0"/>
            </a:endParaRPr>
          </a:p>
          <a:p>
            <a:pPr eaLnBrk="1" hangingPunct="1">
              <a:buFontTx/>
              <a:buChar char="•"/>
            </a:pPr>
            <a:r>
              <a:rPr lang="en-US" sz="1200" b="0" dirty="0" smtClean="0">
                <a:latin typeface="Arial" pitchFamily="34" charset="0"/>
              </a:rPr>
              <a:t> Per MVD guidance memo dated 02 Jul 15, reaches not covered under the 1998 EIS are not eligible for budget consideration</a:t>
            </a:r>
          </a:p>
          <a:p>
            <a:pPr eaLnBrk="1" hangingPunct="1">
              <a:buFontTx/>
              <a:buChar char="•"/>
            </a:pPr>
            <a:r>
              <a:rPr lang="en-US" sz="1200" b="0" dirty="0" smtClean="0">
                <a:latin typeface="Arial" pitchFamily="34" charset="0"/>
              </a:rPr>
              <a:t> Exceptions can be made through a waiver request if a reach is declared an imminent threat to life and safety or for items identified as a categorical exclusion</a:t>
            </a:r>
          </a:p>
          <a:p>
            <a:pPr eaLnBrk="1" hangingPunct="1">
              <a:buFontTx/>
              <a:buNone/>
            </a:pPr>
            <a:endParaRPr lang="en-US" sz="1600" dirty="0" smtClean="0">
              <a:latin typeface="Arial" pitchFamily="34" charset="0"/>
            </a:endParaRPr>
          </a:p>
          <a:p>
            <a:pPr eaLnBrk="1" hangingPunct="1">
              <a:buFontTx/>
              <a:buChar char="•"/>
            </a:pPr>
            <a:endParaRPr lang="en-US" sz="1600" dirty="0" smtClean="0">
              <a:latin typeface="Arial" pitchFamily="34" charset="0"/>
            </a:endParaRPr>
          </a:p>
        </p:txBody>
      </p:sp>
    </p:spTree>
    <p:extLst>
      <p:ext uri="{BB962C8B-B14F-4D97-AF65-F5344CB8AC3E}">
        <p14:creationId xmlns:p14="http://schemas.microsoft.com/office/powerpoint/2010/main" val="101939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6</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dirty="0" smtClean="0"/>
              <a:t>The Mississippi River Project Design Flood was last updated following the 1973 Revised Flowline Study. </a:t>
            </a: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dirty="0" smtClean="0"/>
              <a:t>The study team is comprised of  members from all Districts within the Mississippi Valley Division as well as members from the National Weather Service. </a:t>
            </a:r>
          </a:p>
          <a:p>
            <a:pPr marL="171450" marR="0" lvl="0" indent="-1714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dirty="0" smtClean="0"/>
              <a:t>Updated parameters and hydrologic analyses for current and future conditions will be used to develop an updated flowline.</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endParaRPr lang="en-US" sz="1200" dirty="0" smtClean="0"/>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sz="1200" dirty="0" smtClean="0"/>
              <a:t>Change</a:t>
            </a:r>
            <a:r>
              <a:rPr lang="en-US" sz="1200" baseline="0" dirty="0" smtClean="0"/>
              <a:t> in the flowline may mean changes to water control manual for </a:t>
            </a:r>
            <a:r>
              <a:rPr lang="en-US" sz="1200" baseline="0" dirty="0" err="1" smtClean="0"/>
              <a:t>Morganza</a:t>
            </a:r>
            <a:r>
              <a:rPr lang="en-US" sz="1200" baseline="0" dirty="0" smtClean="0"/>
              <a:t>, Old River and the Bonnet </a:t>
            </a:r>
            <a:r>
              <a:rPr lang="en-US" sz="1200" baseline="0" dirty="0" err="1" smtClean="0"/>
              <a:t>Carre</a:t>
            </a:r>
            <a:r>
              <a:rPr lang="en-US" sz="1200" baseline="0" dirty="0" smtClean="0"/>
              <a:t> Spillway.</a:t>
            </a:r>
            <a:endParaRPr lang="en-US" sz="1200" dirty="0" smtClean="0"/>
          </a:p>
          <a:p>
            <a:pPr marL="171450" indent="-171450" eaLnBrk="1" hangingPunct="1">
              <a:buFont typeface="Arial" panose="020B0604020202020204" pitchFamily="34" charset="0"/>
              <a:buChar char="•"/>
            </a:pPr>
            <a:endParaRPr lang="en-US" sz="1200" dirty="0" smtClean="0">
              <a:latin typeface="Arial" pitchFamily="34" charset="0"/>
            </a:endParaRPr>
          </a:p>
        </p:txBody>
      </p:sp>
    </p:spTree>
    <p:extLst>
      <p:ext uri="{BB962C8B-B14F-4D97-AF65-F5344CB8AC3E}">
        <p14:creationId xmlns:p14="http://schemas.microsoft.com/office/powerpoint/2010/main" val="300435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7</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marL="285750" indent="-285750">
              <a:spcBef>
                <a:spcPts val="0"/>
              </a:spcBef>
              <a:spcAft>
                <a:spcPts val="600"/>
              </a:spcAft>
              <a:buFont typeface="Arial" panose="020B0604020202020204" pitchFamily="34" charset="0"/>
              <a:buChar char="•"/>
            </a:pPr>
            <a:r>
              <a:rPr lang="en-US" sz="1200" dirty="0" smtClean="0">
                <a:latin typeface="Arial" pitchFamily="34" charset="0"/>
                <a:cs typeface="Arial" pitchFamily="34" charset="0"/>
              </a:rPr>
              <a:t>No levee system eliminates all risk. Even the best levees can be overtopped by extreme events.</a:t>
            </a:r>
          </a:p>
          <a:p>
            <a:pPr marL="285750" marR="0" lvl="0" indent="-2857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200" dirty="0" smtClean="0"/>
              <a:t>Reducing risk is a shared responsibility between the federal, state, and local   governments as well as the general public. Structural measures should be considered as only one feature in the multiple lines approach to reducing risk.  Other measures include elevation of structures, flood proofing, flood insurance and evacuation.</a:t>
            </a:r>
          </a:p>
          <a:p>
            <a:pPr marL="285750" indent="-285750">
              <a:spcBef>
                <a:spcPts val="0"/>
              </a:spcBef>
              <a:spcAft>
                <a:spcPts val="600"/>
              </a:spcAft>
              <a:buFont typeface="Arial" panose="020B0604020202020204" pitchFamily="34" charset="0"/>
              <a:buChar char="•"/>
            </a:pPr>
            <a:r>
              <a:rPr lang="en-US" sz="1200" dirty="0" smtClean="0">
                <a:latin typeface="Arial" pitchFamily="34" charset="0"/>
                <a:cs typeface="Arial" pitchFamily="34" charset="0"/>
              </a:rPr>
              <a:t>Through risk communication USACE seeks to provide needed flood risk information, understand the needs and values of impacted communities, and work with all stakeholders to develop levee system specific management actions to reduce flood risk.</a:t>
            </a:r>
          </a:p>
          <a:p>
            <a:pPr eaLnBrk="1" hangingPunct="1">
              <a:buFontTx/>
              <a:buChar char="•"/>
            </a:pPr>
            <a:endParaRPr lang="en-US" sz="1200" dirty="0" smtClean="0">
              <a:latin typeface="Arial" pitchFamily="34" charset="0"/>
            </a:endParaRPr>
          </a:p>
        </p:txBody>
      </p:sp>
    </p:spTree>
    <p:extLst>
      <p:ext uri="{BB962C8B-B14F-4D97-AF65-F5344CB8AC3E}">
        <p14:creationId xmlns:p14="http://schemas.microsoft.com/office/powerpoint/2010/main" val="108166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p:txBody>
          <a:bodyPr/>
          <a:lstStyle/>
          <a:p>
            <a:pPr>
              <a:defRPr/>
            </a:pPr>
            <a:fld id="{19043DD6-8DFD-436E-8630-3FFD88AE0583}" type="slidenum">
              <a:rPr lang="en-US" smtClean="0">
                <a:latin typeface="Arial" pitchFamily="34" charset="0"/>
              </a:rPr>
              <a:pPr>
                <a:defRPr/>
              </a:pPr>
              <a:t>8</a:t>
            </a:fld>
            <a:endParaRPr lang="en-US" smtClean="0">
              <a:latin typeface="Arial" pitchFamily="34" charset="0"/>
            </a:endParaRPr>
          </a:p>
        </p:txBody>
      </p:sp>
      <p:sp>
        <p:nvSpPr>
          <p:cNvPr id="47107" name="Rectangle 2"/>
          <p:cNvSpPr>
            <a:spLocks noGrp="1" noRot="1" noChangeAspect="1" noChangeArrowheads="1" noTextEdit="1"/>
          </p:cNvSpPr>
          <p:nvPr>
            <p:ph type="sldImg"/>
          </p:nvPr>
        </p:nvSpPr>
        <p:spPr>
          <a:xfrm>
            <a:off x="1023938" y="169863"/>
            <a:ext cx="5003800" cy="3752850"/>
          </a:xfrm>
          <a:ln/>
        </p:spPr>
      </p:sp>
      <p:sp>
        <p:nvSpPr>
          <p:cNvPr id="47108" name="Rectangle 3"/>
          <p:cNvSpPr>
            <a:spLocks noGrp="1" noChangeArrowheads="1"/>
          </p:cNvSpPr>
          <p:nvPr>
            <p:ph type="body" idx="1"/>
          </p:nvPr>
        </p:nvSpPr>
        <p:spPr>
          <a:xfrm>
            <a:off x="502938" y="4379914"/>
            <a:ext cx="6065976" cy="4270375"/>
          </a:xfrm>
          <a:noFill/>
          <a:ln/>
        </p:spPr>
        <p:txBody>
          <a:bodyPr/>
          <a:lstStyle/>
          <a:p>
            <a:pPr eaLnBrk="1" hangingPunct="1">
              <a:buFontTx/>
              <a:buChar char="•"/>
            </a:pPr>
            <a:r>
              <a:rPr lang="en-US" sz="1600" dirty="0" smtClean="0">
                <a:latin typeface="Arial" pitchFamily="34" charset="0"/>
              </a:rPr>
              <a:t>Procedural Review</a:t>
            </a:r>
            <a:r>
              <a:rPr lang="en-US" sz="1600" baseline="0" dirty="0" smtClean="0">
                <a:latin typeface="Arial" pitchFamily="34" charset="0"/>
              </a:rPr>
              <a:t> Plan covers majority of routine permission requests.  Result:  reduced processing time </a:t>
            </a:r>
            <a:r>
              <a:rPr lang="en-US" sz="1600" baseline="0" dirty="0" smtClean="0">
                <a:latin typeface="Arial" pitchFamily="34" charset="0"/>
                <a:sym typeface="Wingdings" panose="05000000000000000000" pitchFamily="2" charset="2"/>
              </a:rPr>
              <a:t> skips step of preparing individual review plan, including obtaining required approvals</a:t>
            </a:r>
            <a:r>
              <a:rPr lang="en-US" sz="1600" dirty="0" smtClean="0">
                <a:latin typeface="Arial" pitchFamily="34" charset="0"/>
              </a:rPr>
              <a:t>  </a:t>
            </a:r>
          </a:p>
          <a:p>
            <a:pPr eaLnBrk="1" hangingPunct="1">
              <a:buFontTx/>
              <a:buChar char="•"/>
            </a:pPr>
            <a:r>
              <a:rPr lang="en-US" sz="1600" dirty="0" smtClean="0">
                <a:latin typeface="Arial" pitchFamily="34" charset="0"/>
              </a:rPr>
              <a:t>Interim</a:t>
            </a:r>
            <a:r>
              <a:rPr lang="en-US" sz="1600" baseline="0" dirty="0" smtClean="0">
                <a:latin typeface="Arial" pitchFamily="34" charset="0"/>
              </a:rPr>
              <a:t> Guidance Update was issued by HQUSACE effective 10 Nov 16.  Now only requests that go to HQUSACE: (1) involve hydropower, (2) change how authorized purpose is met, (3) negatively impact ongoing USACE study, or (4) involve navigation alterations where USACE would assume O&amp;M responsibility; all others approved at MVN or MVD unless District Commander has reason to elevate the decision level</a:t>
            </a:r>
          </a:p>
          <a:p>
            <a:pPr eaLnBrk="1" hangingPunct="1">
              <a:buFontTx/>
              <a:buChar char="•"/>
            </a:pPr>
            <a:r>
              <a:rPr lang="en-US" sz="1600" baseline="0" dirty="0" smtClean="0">
                <a:latin typeface="Arial" pitchFamily="34" charset="0"/>
              </a:rPr>
              <a:t>Categorical Permission is being prepared.  The result is expected to be streamlining of review process for individual requests that fit within the definition of the Categorical Permission.</a:t>
            </a:r>
          </a:p>
          <a:p>
            <a:pPr eaLnBrk="1" hangingPunct="1">
              <a:buFontTx/>
              <a:buChar char="•"/>
            </a:pPr>
            <a:r>
              <a:rPr lang="en-US" sz="1600" baseline="0" dirty="0" smtClean="0">
                <a:latin typeface="Arial" pitchFamily="34" charset="0"/>
              </a:rPr>
              <a:t>Simplified EA process has been developed to help reduce overall processing time</a:t>
            </a:r>
            <a:endParaRPr lang="en-US" sz="1600" dirty="0" smtClean="0">
              <a:latin typeface="Arial" pitchFamily="34" charset="0"/>
            </a:endParaRPr>
          </a:p>
          <a:p>
            <a:pPr eaLnBrk="1" hangingPunct="1">
              <a:buFontTx/>
              <a:buChar char="•"/>
            </a:pPr>
            <a:r>
              <a:rPr lang="en-US" sz="1600" dirty="0" smtClean="0">
                <a:latin typeface="Arial" pitchFamily="34" charset="0"/>
              </a:rPr>
              <a:t>Information</a:t>
            </a:r>
            <a:r>
              <a:rPr lang="en-US" sz="1600" baseline="0" dirty="0" smtClean="0">
                <a:latin typeface="Arial" pitchFamily="34" charset="0"/>
              </a:rPr>
              <a:t> on 408 permits and feedback available on our website mvn.usace.army.mil </a:t>
            </a:r>
            <a:endParaRPr lang="en-US" sz="1600" dirty="0" smtClean="0">
              <a:latin typeface="Arial" pitchFamily="34" charset="0"/>
            </a:endParaRPr>
          </a:p>
        </p:txBody>
      </p:sp>
    </p:spTree>
    <p:extLst>
      <p:ext uri="{BB962C8B-B14F-4D97-AF65-F5344CB8AC3E}">
        <p14:creationId xmlns:p14="http://schemas.microsoft.com/office/powerpoint/2010/main" val="189351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$14.6 billion HSDRRS provides a stronger level of protection than the system that was previously in place. It is capable of defending against a 100–year level of storm surge.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 HSDRRS, the Corps has strengthened the levees, floodwalls, gated structures and pump stations that form the 133–mile Greater New Orleans perimeter system, as well as improved approximately 70 miles of interior risk reduction structures.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Among its technically-advanced engineering solutions, the HSDRRS now includes the world’s largest surge barrier of its kind, the IHNC-Lake Borgne Surge Barrier, and the largest drainage pump station in the world, the GIWW-West Closure Complex.</a:t>
            </a:r>
            <a:endParaRPr lang="en-US" dirty="0"/>
          </a:p>
        </p:txBody>
      </p:sp>
      <p:sp>
        <p:nvSpPr>
          <p:cNvPr id="4" name="Slide Number Placeholder 3"/>
          <p:cNvSpPr>
            <a:spLocks noGrp="1"/>
          </p:cNvSpPr>
          <p:nvPr>
            <p:ph type="sldNum" sz="quarter" idx="10"/>
          </p:nvPr>
        </p:nvSpPr>
        <p:spPr/>
        <p:txBody>
          <a:bodyPr/>
          <a:lstStyle/>
          <a:p>
            <a:fld id="{F7A4E053-0F9F-4B33-8B00-6ABC7C90EC0F}" type="slidenum">
              <a:rPr lang="en-US" smtClean="0"/>
              <a:pPr/>
              <a:t>9</a:t>
            </a:fld>
            <a:endParaRPr lang="en-US"/>
          </a:p>
        </p:txBody>
      </p:sp>
    </p:spTree>
    <p:extLst>
      <p:ext uri="{BB962C8B-B14F-4D97-AF65-F5344CB8AC3E}">
        <p14:creationId xmlns:p14="http://schemas.microsoft.com/office/powerpoint/2010/main" val="320590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363808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98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27852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75859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6635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593592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4171407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5920474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r>
              <a:rPr lang="en-US" smtClean="0"/>
              <a:t>Click icon to add picture</a:t>
            </a:r>
            <a:endParaRPr lang="en-US"/>
          </a:p>
        </p:txBody>
      </p:sp>
    </p:spTree>
    <p:extLst>
      <p:ext uri="{BB962C8B-B14F-4D97-AF65-F5344CB8AC3E}">
        <p14:creationId xmlns:p14="http://schemas.microsoft.com/office/powerpoint/2010/main" val="413555138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51492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p>
            <a:r>
              <a:rPr lang="en-US" smtClean="0"/>
              <a:t>File Name</a:t>
            </a:r>
            <a:endParaRPr lang="en-US" dirty="0"/>
          </a:p>
        </p:txBody>
      </p:sp>
      <p:sp>
        <p:nvSpPr>
          <p:cNvPr id="10" name="TextBox 9"/>
          <p:cNvSpPr txBox="1"/>
          <p:nvPr/>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111262261"/>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3332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1877166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139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585534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237236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883402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007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62498752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7617581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2330718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Tree>
    <p:extLst>
      <p:ext uri="{BB962C8B-B14F-4D97-AF65-F5344CB8AC3E}">
        <p14:creationId xmlns:p14="http://schemas.microsoft.com/office/powerpoint/2010/main" val="719711230"/>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4240287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415924925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3645836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3611880" y="6381750"/>
            <a:ext cx="2133600" cy="476250"/>
          </a:xfrm>
          <a:ln/>
        </p:spPr>
        <p:txBody>
          <a:bodyPr/>
          <a:lstStyle>
            <a:lvl1pPr>
              <a:defRPr sz="1100"/>
            </a:lvl1pPr>
          </a:lstStyle>
          <a:p>
            <a:pPr>
              <a:defRPr/>
            </a:pPr>
            <a:fld id="{4AF40E2C-0B31-410A-B60D-EC1BE52D7132}" type="slidenum">
              <a:rPr lang="en-US" smtClean="0"/>
              <a:pPr>
                <a:defRPr/>
              </a:pPr>
              <a:t>‹#›</a:t>
            </a:fld>
            <a:endParaRPr lang="en-US" dirty="0"/>
          </a:p>
        </p:txBody>
      </p:sp>
    </p:spTree>
    <p:extLst>
      <p:ext uri="{BB962C8B-B14F-4D97-AF65-F5344CB8AC3E}">
        <p14:creationId xmlns:p14="http://schemas.microsoft.com/office/powerpoint/2010/main" val="3058775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1295400" y="6400800"/>
            <a:ext cx="4211638" cy="274638"/>
          </a:xfrm>
          <a:prstGeom prst="rect">
            <a:avLst/>
          </a:prstGeom>
        </p:spPr>
        <p:txBody>
          <a:bodyPr/>
          <a:lstStyle>
            <a:lvl1pPr>
              <a:defRPr/>
            </a:lvl1pPr>
          </a:lstStyle>
          <a:p>
            <a:pPr>
              <a:defRPr/>
            </a:pPr>
            <a:endParaRPr lang="en-US" dirty="0">
              <a:solidFill>
                <a:srgbClr val="676A55">
                  <a:tint val="60000"/>
                  <a:satMod val="155000"/>
                </a:srgbClr>
              </a:solidFill>
            </a:endParaRPr>
          </a:p>
        </p:txBody>
      </p:sp>
      <p:sp>
        <p:nvSpPr>
          <p:cNvPr id="3" name="Date Placeholder 13"/>
          <p:cNvSpPr>
            <a:spLocks noGrp="1"/>
          </p:cNvSpPr>
          <p:nvPr>
            <p:ph type="dt" sz="half" idx="11"/>
          </p:nvPr>
        </p:nvSpPr>
        <p:spPr>
          <a:xfrm>
            <a:off x="5562601" y="6400800"/>
            <a:ext cx="3001963" cy="274638"/>
          </a:xfrm>
          <a:prstGeom prst="rect">
            <a:avLst/>
          </a:prstGeom>
        </p:spPr>
        <p:txBody>
          <a:bodyPr/>
          <a:lstStyle>
            <a:lvl1pPr>
              <a:defRPr/>
            </a:lvl1pPr>
          </a:lstStyle>
          <a:p>
            <a:pPr>
              <a:defRPr/>
            </a:pPr>
            <a:endParaRPr lang="en-US" dirty="0">
              <a:solidFill>
                <a:srgbClr val="676A55">
                  <a:tint val="60000"/>
                  <a:satMod val="155000"/>
                </a:srgbClr>
              </a:solidFill>
            </a:endParaRPr>
          </a:p>
        </p:txBody>
      </p:sp>
      <p:sp>
        <p:nvSpPr>
          <p:cNvPr id="4" name="Slide Number Placeholder 22"/>
          <p:cNvSpPr>
            <a:spLocks noGrp="1"/>
          </p:cNvSpPr>
          <p:nvPr>
            <p:ph type="sldNum" sz="quarter" idx="12"/>
          </p:nvPr>
        </p:nvSpPr>
        <p:spPr/>
        <p:txBody>
          <a:bodyPr/>
          <a:lstStyle>
            <a:lvl1pPr>
              <a:defRPr/>
            </a:lvl1pPr>
          </a:lstStyle>
          <a:p>
            <a:pPr>
              <a:defRPr/>
            </a:pPr>
            <a:fld id="{8912FAFE-ED7E-4503-B67B-C3A3F8EB859C}" type="slidenum">
              <a:rPr lang="en-US">
                <a:solidFill>
                  <a:srgbClr val="EAEBDE">
                    <a:shade val="90000"/>
                  </a:srgbClr>
                </a:solidFill>
              </a:rPr>
              <a:pPr>
                <a:defRPr/>
              </a:pPr>
              <a:t>‹#›</a:t>
            </a:fld>
            <a:endParaRPr lang="en-US" dirty="0">
              <a:solidFill>
                <a:srgbClr val="EAEBDE">
                  <a:shade val="90000"/>
                </a:srgbClr>
              </a:solidFill>
            </a:endParaRPr>
          </a:p>
        </p:txBody>
      </p:sp>
    </p:spTree>
    <p:extLst>
      <p:ext uri="{BB962C8B-B14F-4D97-AF65-F5344CB8AC3E}">
        <p14:creationId xmlns:p14="http://schemas.microsoft.com/office/powerpoint/2010/main" val="110863164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818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DF9E70E-7135-4F4D-8610-1BE80F161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078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592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938190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1034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1710161218"/>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73536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070457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50090822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11395724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r>
              <a:rPr lang="en-US" smtClean="0"/>
              <a:t>Click icon to add picture</a:t>
            </a:r>
            <a:endParaRPr lang="en-US"/>
          </a:p>
        </p:txBody>
      </p:sp>
    </p:spTree>
    <p:extLst>
      <p:ext uri="{BB962C8B-B14F-4D97-AF65-F5344CB8AC3E}">
        <p14:creationId xmlns:p14="http://schemas.microsoft.com/office/powerpoint/2010/main" val="325241169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706798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3909889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806820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158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315604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038850564"/>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024783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091024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355290"/>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70200708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09019939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55455410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35144438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87131707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solidFill>
                  <a:srgbClr val="83847A"/>
                </a:solidFill>
              </a:rPr>
              <a:t>File Name</a:t>
            </a:r>
            <a:endParaRPr lang="en-US" dirty="0">
              <a:solidFill>
                <a:srgbClr val="83847A"/>
              </a:solidFill>
            </a:endParaRP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154119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solidFill>
                  <a:srgbClr val="FFFFFF">
                    <a:lumMod val="95000"/>
                  </a:srgbClr>
                </a:solidFill>
              </a:rPr>
              <a:t>File Name</a:t>
            </a:r>
            <a:endParaRPr lang="en-US">
              <a:solidFill>
                <a:srgbClr val="FFFFFF">
                  <a:lumMod val="95000"/>
                </a:srgbClr>
              </a:solidFill>
            </a:endParaRP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184648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1468138033"/>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361562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86226741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327451498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3427425467"/>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image" Target="../media/image4.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3.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5.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image" Target="../media/image6.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txStyles>
    <p:titleStyle>
      <a:lvl1pPr algn="ctr" rtl="0" eaLnBrk="0" fontAlgn="base" hangingPunct="0">
        <a:spcBef>
          <a:spcPct val="0"/>
        </a:spcBef>
        <a:spcAft>
          <a:spcPct val="0"/>
        </a:spcAft>
        <a:defRPr sz="3600" b="0">
          <a:solidFill>
            <a:schemeClr val="tx2"/>
          </a:solidFill>
          <a:effectLst>
            <a:outerShdw blurRad="38100" dist="38100" dir="2700000" algn="tl">
              <a:srgbClr val="000000">
                <a:alpha val="43137"/>
              </a:srgbClr>
            </a:outerShdw>
          </a:effectLst>
          <a:latin typeface="Arial Black" panose="020B0A040201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ts val="0"/>
        </a:spcBef>
        <a:spcAft>
          <a:spcPts val="1200"/>
        </a:spcAft>
        <a:buClr>
          <a:srgbClr val="C000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ts val="0"/>
        </a:spcBef>
        <a:spcAft>
          <a:spcPts val="1200"/>
        </a:spcAft>
        <a:buClr>
          <a:srgbClr val="C00000"/>
        </a:buClr>
        <a:buSzPct val="65000"/>
        <a:buFont typeface="Arial" charset="0"/>
        <a:buChar char="►"/>
        <a:defRPr sz="2800">
          <a:solidFill>
            <a:schemeClr val="tx1"/>
          </a:solidFill>
          <a:latin typeface="+mn-lt"/>
        </a:defRPr>
      </a:lvl2pPr>
      <a:lvl3pPr marL="1143000" indent="-228600" algn="l" rtl="0" eaLnBrk="0" fontAlgn="base" hangingPunct="0">
        <a:spcBef>
          <a:spcPts val="0"/>
        </a:spcBef>
        <a:spcAft>
          <a:spcPts val="1200"/>
        </a:spcAft>
        <a:buClr>
          <a:srgbClr val="C00000"/>
        </a:buClr>
        <a:buChar char="•"/>
        <a:defRPr sz="2400">
          <a:solidFill>
            <a:schemeClr val="tx1"/>
          </a:solidFill>
          <a:latin typeface="+mn-lt"/>
        </a:defRPr>
      </a:lvl3pPr>
      <a:lvl4pPr marL="1600200" indent="-228600" algn="l" rtl="0" eaLnBrk="0" fontAlgn="base" hangingPunct="0">
        <a:spcBef>
          <a:spcPts val="0"/>
        </a:spcBef>
        <a:spcAft>
          <a:spcPts val="1200"/>
        </a:spcAft>
        <a:buClr>
          <a:srgbClr val="C00000"/>
        </a:buClr>
        <a:buSzPct val="75000"/>
        <a:buFont typeface="Wingdings 3" pitchFamily="18" charset="2"/>
        <a:buChar char="w"/>
        <a:defRPr sz="2000">
          <a:solidFill>
            <a:schemeClr val="tx1"/>
          </a:solidFill>
          <a:latin typeface="+mn-lt"/>
        </a:defRPr>
      </a:lvl4pPr>
      <a:lvl5pPr marL="2057400" indent="-228600" algn="l" rtl="0" eaLnBrk="0" fontAlgn="base" hangingPunct="0">
        <a:spcBef>
          <a:spcPts val="0"/>
        </a:spcBef>
        <a:spcAft>
          <a:spcPts val="1200"/>
        </a:spcAft>
        <a:buClr>
          <a:srgbClr val="C00000"/>
        </a:buClr>
        <a:buSzPct val="50000"/>
        <a:buFont typeface="Wingdings" pitchFamily="2" charset="2"/>
        <a:buChar char="¡"/>
        <a:defRPr sz="2000">
          <a:solidFill>
            <a:schemeClr val="tx1"/>
          </a:solidFill>
          <a:latin typeface="+mn-lt"/>
        </a:defRPr>
      </a:lvl5pPr>
      <a:lvl6pPr marL="2514600" indent="-228600" algn="l" rtl="0" fontAlgn="base">
        <a:spcBef>
          <a:spcPct val="5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5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5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5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12"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smtClean="0"/>
              <a:t>File Name</a:t>
            </a:r>
            <a:endParaRPr lang="en-US" dirty="0"/>
          </a:p>
        </p:txBody>
      </p:sp>
      <p:sp>
        <p:nvSpPr>
          <p:cNvPr id="25" name="Rectangle 24"/>
          <p:cNvSpPr/>
          <p:nvPr/>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p:nvPicPr>
        <p:blipFill>
          <a:blip r:embed="rId13"/>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p:nvPicPr>
        <p:blipFill rotWithShape="1">
          <a:blip r:embed="rId14"/>
          <a:srcRect l="3193" r="3193"/>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314046357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9" r:id="rId10"/>
  </p:sldLayoutIdLst>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ACBF0"/>
          </p15:clr>
        </p15:guide>
        <p15:guide id="2" pos="4608">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8"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9"/>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30"/>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41245430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7" r:id="rId22"/>
    <p:sldLayoutId id="2147483708" r:id="rId23"/>
    <p:sldLayoutId id="2147483733" r:id="rId24"/>
    <p:sldLayoutId id="2147483734" r:id="rId25"/>
    <p:sldLayoutId id="2147483735" r:id="rId26"/>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5"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srgbClr val="83847A"/>
              </a:solidFill>
            </a:endParaRPr>
          </a:p>
        </p:txBody>
      </p:sp>
      <p:pic>
        <p:nvPicPr>
          <p:cNvPr id="1027" name="Picture 33"/>
          <p:cNvPicPr>
            <a:picLocks noChangeAspect="1"/>
          </p:cNvPicPr>
          <p:nvPr/>
        </p:nvPicPr>
        <p:blipFill>
          <a:blip r:embed="rId26"/>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solidFill>
                  <a:srgbClr val="000000">
                    <a:tint val="75000"/>
                  </a:srgbClr>
                </a:solidFill>
              </a:rPr>
              <a:t>File Name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auto">
              <a:spcBef>
                <a:spcPts val="0"/>
              </a:spcBef>
              <a:spcAft>
                <a:spcPts val="0"/>
              </a:spcAft>
            </a:pPr>
            <a:fld id="{139BD942-CC14-44A4-87FB-46239297AFE5}" type="slidenum">
              <a:rPr lang="en-US" smtClean="0">
                <a:latin typeface="Arial"/>
              </a:rPr>
              <a:pPr fontAlgn="auto">
                <a:spcBef>
                  <a:spcPts val="0"/>
                </a:spcBef>
                <a:spcAft>
                  <a:spcPts val="0"/>
                </a:spcAft>
              </a:pPr>
              <a:t>‹#›</a:t>
            </a:fld>
            <a:endParaRPr lang="en-US" dirty="0">
              <a:latin typeface="Arial"/>
            </a:endParaRPr>
          </a:p>
        </p:txBody>
      </p:sp>
      <p:pic>
        <p:nvPicPr>
          <p:cNvPr id="1033" name="Picture 6"/>
          <p:cNvPicPr>
            <a:picLocks noChangeAspect="1"/>
          </p:cNvPicPr>
          <p:nvPr/>
        </p:nvPicPr>
        <p:blipFill>
          <a:blip r:embed="rId27"/>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19467896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43.jpeg"/><Relationship Id="rId5" Type="http://schemas.openxmlformats.org/officeDocument/2006/relationships/image" Target="../media/image51.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4.emf"/><Relationship Id="rId11" Type="http://schemas.openxmlformats.org/officeDocument/2006/relationships/image" Target="../media/image19.jpg"/><Relationship Id="rId5" Type="http://schemas.openxmlformats.org/officeDocument/2006/relationships/image" Target="../media/image13.emf"/><Relationship Id="rId10" Type="http://schemas.openxmlformats.org/officeDocument/2006/relationships/image" Target="../media/image18.jpeg"/><Relationship Id="rId4" Type="http://schemas.openxmlformats.org/officeDocument/2006/relationships/image" Target="../media/image12.em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dirty="0"/>
              <a:t>Association of </a:t>
            </a:r>
            <a:r>
              <a:rPr lang="en-US" dirty="0" smtClean="0"/>
              <a:t/>
            </a:r>
            <a:br>
              <a:rPr lang="en-US" dirty="0" smtClean="0"/>
            </a:br>
            <a:r>
              <a:rPr lang="en-US" dirty="0" smtClean="0"/>
              <a:t>Levee </a:t>
            </a:r>
            <a:br>
              <a:rPr lang="en-US" dirty="0" smtClean="0"/>
            </a:br>
            <a:r>
              <a:rPr lang="en-US" dirty="0" smtClean="0"/>
              <a:t>Boards of</a:t>
            </a:r>
            <a:br>
              <a:rPr lang="en-US" dirty="0" smtClean="0"/>
            </a:br>
            <a:r>
              <a:rPr lang="en-US" dirty="0" smtClean="0"/>
              <a:t>Louisiana </a:t>
            </a:r>
          </a:p>
        </p:txBody>
      </p:sp>
      <p:sp>
        <p:nvSpPr>
          <p:cNvPr id="3" name="Text Placeholder 2"/>
          <p:cNvSpPr>
            <a:spLocks noGrp="1"/>
          </p:cNvSpPr>
          <p:nvPr>
            <p:ph type="body" sz="quarter" idx="12"/>
          </p:nvPr>
        </p:nvSpPr>
        <p:spPr>
          <a:xfrm>
            <a:off x="457199" y="3228975"/>
            <a:ext cx="6858001" cy="1562099"/>
          </a:xfrm>
        </p:spPr>
        <p:txBody>
          <a:bodyPr>
            <a:normAutofit/>
          </a:bodyPr>
          <a:lstStyle/>
          <a:p>
            <a:r>
              <a:rPr lang="en-US" dirty="0" smtClean="0">
                <a:effectLst>
                  <a:outerShdw blurRad="38100" dist="38100" dir="2700000" algn="tl">
                    <a:srgbClr val="000000">
                      <a:alpha val="43137"/>
                    </a:srgbClr>
                  </a:outerShdw>
                </a:effectLst>
              </a:rPr>
              <a:t>COL Michael Clancy </a:t>
            </a:r>
          </a:p>
          <a:p>
            <a:r>
              <a:rPr lang="en-US" dirty="0" smtClean="0">
                <a:effectLst>
                  <a:outerShdw blurRad="38100" dist="38100" dir="2700000" algn="tl">
                    <a:srgbClr val="000000">
                      <a:alpha val="43137"/>
                    </a:srgbClr>
                  </a:outerShdw>
                </a:effectLst>
              </a:rPr>
              <a:t>New </a:t>
            </a:r>
            <a:r>
              <a:rPr lang="en-US" dirty="0">
                <a:effectLst>
                  <a:outerShdw blurRad="38100" dist="38100" dir="2700000" algn="tl">
                    <a:srgbClr val="000000">
                      <a:alpha val="43137"/>
                    </a:srgbClr>
                  </a:outerShdw>
                </a:effectLst>
              </a:rPr>
              <a:t>Orleans District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U.S. Army Corps of Engineers </a:t>
            </a:r>
            <a:br>
              <a:rPr lang="en-US" dirty="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Dec. 8, </a:t>
            </a:r>
            <a:r>
              <a:rPr lang="en-US" dirty="0">
                <a:effectLst>
                  <a:outerShdw blurRad="38100" dist="38100" dir="2700000" algn="tl">
                    <a:srgbClr val="000000">
                      <a:alpha val="43137"/>
                    </a:srgbClr>
                  </a:outerShdw>
                </a:effectLst>
              </a:rPr>
              <a:t>2016</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011" t="7108" r="14868" b="19896"/>
          <a:stretch/>
        </p:blipFill>
        <p:spPr>
          <a:xfrm>
            <a:off x="4923130" y="2475410"/>
            <a:ext cx="3764845" cy="2184736"/>
          </a:xfrm>
          <a:prstGeom prst="rect">
            <a:avLst/>
          </a:prstGeom>
          <a:ln>
            <a:noFill/>
          </a:ln>
          <a:effectLst>
            <a:outerShdw blurRad="190500" algn="tl" rotWithShape="0">
              <a:srgbClr val="000000">
                <a:alpha val="70000"/>
              </a:srgbClr>
            </a:outerShdw>
          </a:effectLst>
        </p:spPr>
      </p:pic>
      <p:pic>
        <p:nvPicPr>
          <p:cNvPr id="12" name="Picture 2" descr="\\mvd\mvn\TFHope\PHOTOS\West Closure Complex Photos\December 2012\IMG_7144.JPG"/>
          <p:cNvPicPr>
            <a:picLocks noChangeAspect="1" noChangeArrowheads="1"/>
          </p:cNvPicPr>
          <p:nvPr/>
        </p:nvPicPr>
        <p:blipFill rotWithShape="1">
          <a:blip r:embed="rId4" cstate="print"/>
          <a:srcRect l="15400" t="8565" r="12100" b="30830"/>
          <a:stretch/>
        </p:blipFill>
        <p:spPr bwMode="auto">
          <a:xfrm>
            <a:off x="529184" y="2222819"/>
            <a:ext cx="4237467" cy="2437327"/>
          </a:xfrm>
          <a:prstGeom prst="rect">
            <a:avLst/>
          </a:prstGeom>
          <a:ln>
            <a:noFill/>
          </a:ln>
          <a:effectLst>
            <a:outerShdw blurRad="190500" algn="tl" rotWithShape="0">
              <a:srgbClr val="000000">
                <a:alpha val="70000"/>
              </a:srgbClr>
            </a:outerShdw>
          </a:effectLst>
        </p:spPr>
      </p:pic>
      <p:pic>
        <p:nvPicPr>
          <p:cNvPr id="120834" name="Picture 2" descr="C:\Users\B2TFHEWS\Desktop\S 4.jpg"/>
          <p:cNvPicPr>
            <a:picLocks noChangeAspect="1" noChangeArrowheads="1"/>
          </p:cNvPicPr>
          <p:nvPr/>
        </p:nvPicPr>
        <p:blipFill>
          <a:blip r:embed="rId5" cstate="print"/>
          <a:srcRect t="13601" b="31775"/>
          <a:stretch>
            <a:fillRect/>
          </a:stretch>
        </p:blipFill>
        <p:spPr bwMode="auto">
          <a:xfrm>
            <a:off x="529184" y="4813387"/>
            <a:ext cx="8233816" cy="1842787"/>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a:xfrm>
            <a:off x="632770" y="351130"/>
            <a:ext cx="3573475" cy="1689811"/>
          </a:xfrm>
        </p:spPr>
        <p:txBody>
          <a:bodyPr/>
          <a:lstStyle/>
          <a:p>
            <a:r>
              <a:rPr lang="en-US" sz="3600" cap="none" dirty="0" smtClean="0">
                <a:solidFill>
                  <a:schemeClr val="tx1"/>
                </a:solidFill>
              </a:rPr>
              <a:t>HSDRRS Major </a:t>
            </a:r>
            <a:r>
              <a:rPr lang="en-US" sz="3600" cap="none" dirty="0">
                <a:solidFill>
                  <a:schemeClr val="tx1"/>
                </a:solidFill>
              </a:rPr>
              <a:t>S</a:t>
            </a:r>
            <a:r>
              <a:rPr lang="en-US" sz="3600" cap="none" dirty="0" smtClean="0">
                <a:solidFill>
                  <a:schemeClr val="tx1"/>
                </a:solidFill>
              </a:rPr>
              <a:t>tructures</a:t>
            </a:r>
            <a:endParaRPr lang="en-US" sz="3600" cap="none" dirty="0">
              <a:solidFill>
                <a:schemeClr val="tx1"/>
              </a:solidFill>
            </a:endParaRPr>
          </a:p>
        </p:txBody>
      </p:sp>
      <p:sp>
        <p:nvSpPr>
          <p:cNvPr id="4" name="Slide Number Placeholder 3"/>
          <p:cNvSpPr>
            <a:spLocks noGrp="1"/>
          </p:cNvSpPr>
          <p:nvPr>
            <p:ph type="sldNum" sz="quarter" idx="10"/>
          </p:nvPr>
        </p:nvSpPr>
        <p:spPr/>
        <p:txBody>
          <a:bodyPr anchor="b"/>
          <a:lstStyle/>
          <a:p>
            <a:pPr>
              <a:defRPr/>
            </a:pPr>
            <a:fld id="{D879C238-7CC7-486D-AADC-874ABD41BCB9}" type="slidenum">
              <a:rPr lang="en-US" smtClean="0">
                <a:solidFill>
                  <a:srgbClr val="000000"/>
                </a:solidFill>
              </a:rPr>
              <a:pPr>
                <a:defRPr/>
              </a:pPr>
              <a:t>10</a:t>
            </a:fld>
            <a:endParaRPr lang="en-US" dirty="0">
              <a:solidFill>
                <a:srgbClr val="000000"/>
              </a:solidFill>
            </a:endParaRPr>
          </a:p>
        </p:txBody>
      </p:sp>
      <p:pic>
        <p:nvPicPr>
          <p:cNvPr id="11" name="Picture 2" descr="\\mvd\mvn\data\District\PA\Image and Video\Photographs\2012\12-07 (26 JUL 2012) HSDRRS Flyover\Organized July 2012 Aerials\HPO\Seabrook\IMG_1335.JPG"/>
          <p:cNvPicPr>
            <a:picLocks noChangeAspect="1" noChangeArrowheads="1"/>
          </p:cNvPicPr>
          <p:nvPr/>
        </p:nvPicPr>
        <p:blipFill>
          <a:blip r:embed="rId6" cstate="print"/>
          <a:srcRect t="5162" b="7700"/>
          <a:stretch>
            <a:fillRect/>
          </a:stretch>
        </p:blipFill>
        <p:spPr bwMode="auto">
          <a:xfrm>
            <a:off x="4910311" y="153619"/>
            <a:ext cx="3777664" cy="2194560"/>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490119" y="4820718"/>
            <a:ext cx="3277209" cy="1877437"/>
          </a:xfrm>
          <a:prstGeom prst="rect">
            <a:avLst/>
          </a:prstGeom>
          <a:noFill/>
        </p:spPr>
        <p:txBody>
          <a:bodyPr wrap="square" rtlCol="0">
            <a:spAutoFit/>
          </a:bodyPr>
          <a:lstStyle/>
          <a:p>
            <a:r>
              <a:rPr lang="en-US" sz="1600" b="1" dirty="0" smtClean="0">
                <a:solidFill>
                  <a:srgbClr val="FFFF00"/>
                </a:solidFill>
                <a:effectLst>
                  <a:outerShdw blurRad="38100" dist="38100" dir="2700000" algn="tl">
                    <a:srgbClr val="000000">
                      <a:alpha val="43137"/>
                    </a:srgbClr>
                  </a:outerShdw>
                </a:effectLst>
              </a:rPr>
              <a:t>Lake Borgne Surge Barrier</a:t>
            </a:r>
          </a:p>
          <a:p>
            <a:endParaRPr lang="en-US" sz="1600" i="1" dirty="0" smtClean="0">
              <a:solidFill>
                <a:srgbClr val="FFFF00"/>
              </a:solidFill>
              <a:effectLst>
                <a:outerShdw blurRad="38100" dist="38100" dir="2700000" algn="tl">
                  <a:srgbClr val="000000">
                    <a:alpha val="43137"/>
                  </a:srgbClr>
                </a:outerShdw>
              </a:effectLst>
            </a:endParaRPr>
          </a:p>
          <a:p>
            <a:endParaRPr lang="en-US" sz="1600" i="1" dirty="0">
              <a:solidFill>
                <a:srgbClr val="FFFF00"/>
              </a:solidFill>
              <a:effectLst>
                <a:outerShdw blurRad="38100" dist="38100" dir="2700000" algn="tl">
                  <a:srgbClr val="000000">
                    <a:alpha val="43137"/>
                  </a:srgbClr>
                </a:outerShdw>
              </a:effectLst>
            </a:endParaRPr>
          </a:p>
          <a:p>
            <a:endParaRPr lang="en-US" sz="2000" i="1" dirty="0" smtClean="0">
              <a:solidFill>
                <a:srgbClr val="FFFF00"/>
              </a:solidFill>
              <a:effectLst>
                <a:outerShdw blurRad="38100" dist="38100" dir="2700000" algn="tl">
                  <a:srgbClr val="000000">
                    <a:alpha val="43137"/>
                  </a:srgbClr>
                </a:outerShdw>
              </a:effectLst>
            </a:endParaRPr>
          </a:p>
          <a:p>
            <a:endParaRPr lang="en-US" sz="1600" i="1" dirty="0">
              <a:solidFill>
                <a:srgbClr val="FFFF00"/>
              </a:solidFill>
              <a:effectLst>
                <a:outerShdw blurRad="38100" dist="38100" dir="2700000" algn="tl">
                  <a:srgbClr val="000000">
                    <a:alpha val="43137"/>
                  </a:srgbClr>
                </a:outerShdw>
              </a:effectLst>
            </a:endParaRPr>
          </a:p>
          <a:p>
            <a:r>
              <a:rPr lang="en-US" sz="1600" i="1" dirty="0" smtClean="0">
                <a:solidFill>
                  <a:srgbClr val="FFFF00"/>
                </a:solidFill>
                <a:effectLst>
                  <a:outerShdw blurRad="38100" dist="38100" dir="2700000" algn="tl">
                    <a:srgbClr val="000000">
                      <a:alpha val="43137"/>
                    </a:srgbClr>
                  </a:outerShdw>
                </a:effectLst>
              </a:rPr>
              <a:t>Completed Dec 2012</a:t>
            </a:r>
            <a:endParaRPr lang="en-US" sz="1600" i="1" dirty="0">
              <a:solidFill>
                <a:srgbClr val="FFFF00"/>
              </a:solidFill>
              <a:effectLst>
                <a:outerShdw blurRad="38100" dist="38100" dir="2700000" algn="tl">
                  <a:srgbClr val="000000">
                    <a:alpha val="43137"/>
                  </a:srgbClr>
                </a:outerShdw>
              </a:effectLst>
            </a:endParaRPr>
          </a:p>
          <a:p>
            <a:r>
              <a:rPr lang="en-US" sz="1600" i="1" dirty="0">
                <a:solidFill>
                  <a:srgbClr val="FFFF00"/>
                </a:solidFill>
                <a:effectLst>
                  <a:outerShdw blurRad="38100" dist="38100" dir="2700000" algn="tl">
                    <a:srgbClr val="000000">
                      <a:alpha val="43137"/>
                    </a:srgbClr>
                  </a:outerShdw>
                </a:effectLst>
              </a:rPr>
              <a:t>~$</a:t>
            </a:r>
            <a:r>
              <a:rPr lang="en-US" sz="1600" i="1" dirty="0" smtClean="0">
                <a:solidFill>
                  <a:srgbClr val="FFFF00"/>
                </a:solidFill>
                <a:effectLst>
                  <a:outerShdw blurRad="38100" dist="38100" dir="2700000" algn="tl">
                    <a:srgbClr val="000000">
                      <a:alpha val="43137"/>
                    </a:srgbClr>
                  </a:outerShdw>
                </a:effectLst>
              </a:rPr>
              <a:t>1.3 B</a:t>
            </a:r>
            <a:endParaRPr lang="en-US" sz="1600" i="1"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464648" y="2473001"/>
            <a:ext cx="3277209" cy="830997"/>
          </a:xfrm>
          <a:prstGeom prst="rect">
            <a:avLst/>
          </a:prstGeom>
          <a:noFill/>
        </p:spPr>
        <p:txBody>
          <a:bodyPr wrap="square" rtlCol="0">
            <a:spAutoFit/>
          </a:bodyPr>
          <a:lstStyle/>
          <a:p>
            <a:r>
              <a:rPr lang="en-US" sz="1600" b="1" dirty="0" smtClean="0">
                <a:solidFill>
                  <a:srgbClr val="FFFF00"/>
                </a:solidFill>
                <a:effectLst>
                  <a:outerShdw blurRad="38100" dist="38100" dir="2700000" algn="tl">
                    <a:srgbClr val="000000">
                      <a:alpha val="43137"/>
                    </a:srgbClr>
                  </a:outerShdw>
                </a:effectLst>
              </a:rPr>
              <a:t>West Closure Complex</a:t>
            </a:r>
          </a:p>
          <a:p>
            <a:r>
              <a:rPr lang="en-US" sz="1600" i="1" dirty="0" smtClean="0">
                <a:solidFill>
                  <a:srgbClr val="FFFF00"/>
                </a:solidFill>
                <a:effectLst>
                  <a:outerShdw blurRad="38100" dist="38100" dir="2700000" algn="tl">
                    <a:srgbClr val="000000">
                      <a:alpha val="43137"/>
                    </a:srgbClr>
                  </a:outerShdw>
                </a:effectLst>
              </a:rPr>
              <a:t>Completed Dec 2012</a:t>
            </a:r>
          </a:p>
          <a:p>
            <a:r>
              <a:rPr lang="en-US" sz="1600" i="1" dirty="0" smtClean="0">
                <a:solidFill>
                  <a:srgbClr val="FFFF00"/>
                </a:solidFill>
                <a:effectLst>
                  <a:outerShdw blurRad="38100" dist="38100" dir="2700000" algn="tl">
                    <a:srgbClr val="000000">
                      <a:alpha val="43137"/>
                    </a:srgbClr>
                  </a:outerShdw>
                </a:effectLst>
              </a:rPr>
              <a:t>~$1 B</a:t>
            </a:r>
          </a:p>
        </p:txBody>
      </p:sp>
      <p:sp>
        <p:nvSpPr>
          <p:cNvPr id="16" name="TextBox 15"/>
          <p:cNvSpPr txBox="1"/>
          <p:nvPr/>
        </p:nvSpPr>
        <p:spPr>
          <a:xfrm>
            <a:off x="5782962" y="1611901"/>
            <a:ext cx="2897742" cy="738664"/>
          </a:xfrm>
          <a:prstGeom prst="rect">
            <a:avLst/>
          </a:prstGeom>
          <a:noFill/>
        </p:spPr>
        <p:txBody>
          <a:bodyPr wrap="square" rtlCol="0" anchor="b">
            <a:spAutoFit/>
          </a:bodyPr>
          <a:lstStyle/>
          <a:p>
            <a:pPr algn="r"/>
            <a:r>
              <a:rPr lang="en-US" sz="1400" i="1" dirty="0" smtClean="0">
                <a:solidFill>
                  <a:srgbClr val="FFFF00"/>
                </a:solidFill>
                <a:effectLst>
                  <a:outerShdw blurRad="38100" dist="38100" dir="2700000" algn="tl">
                    <a:srgbClr val="000000">
                      <a:alpha val="43137"/>
                    </a:srgbClr>
                  </a:outerShdw>
                </a:effectLst>
              </a:rPr>
              <a:t>~$200 M</a:t>
            </a:r>
          </a:p>
          <a:p>
            <a:pPr algn="r"/>
            <a:r>
              <a:rPr lang="en-US" sz="1400" i="1" dirty="0" smtClean="0">
                <a:solidFill>
                  <a:srgbClr val="FFFF00"/>
                </a:solidFill>
                <a:effectLst>
                  <a:outerShdw blurRad="38100" dist="38100" dir="2700000" algn="tl">
                    <a:srgbClr val="000000">
                      <a:alpha val="43137"/>
                    </a:srgbClr>
                  </a:outerShdw>
                </a:effectLst>
              </a:rPr>
              <a:t>Completed June 2012</a:t>
            </a:r>
          </a:p>
          <a:p>
            <a:pPr algn="r"/>
            <a:r>
              <a:rPr lang="en-US" sz="1400" b="1" dirty="0" smtClean="0">
                <a:solidFill>
                  <a:srgbClr val="FFFF00"/>
                </a:solidFill>
                <a:effectLst>
                  <a:outerShdw blurRad="38100" dist="38100" dir="2700000" algn="tl">
                    <a:srgbClr val="000000">
                      <a:alpha val="43137"/>
                    </a:srgbClr>
                  </a:outerShdw>
                </a:effectLst>
              </a:rPr>
              <a:t>Seabrook Gate Complex</a:t>
            </a:r>
            <a:endParaRPr lang="en-US" sz="1400" b="1" dirty="0">
              <a:solidFill>
                <a:srgbClr val="FFFF00"/>
              </a:solidFill>
              <a:effectLst>
                <a:outerShdw blurRad="38100" dist="38100" dir="2700000" algn="tl">
                  <a:srgbClr val="000000">
                    <a:alpha val="43137"/>
                  </a:srgbClr>
                </a:outerShdw>
              </a:effectLst>
            </a:endParaRPr>
          </a:p>
        </p:txBody>
      </p:sp>
      <p:sp>
        <p:nvSpPr>
          <p:cNvPr id="17" name="TextBox 16"/>
          <p:cNvSpPr txBox="1"/>
          <p:nvPr/>
        </p:nvSpPr>
        <p:spPr>
          <a:xfrm>
            <a:off x="4923130" y="2483513"/>
            <a:ext cx="3785615" cy="830997"/>
          </a:xfrm>
          <a:prstGeom prst="rect">
            <a:avLst/>
          </a:prstGeom>
          <a:noFill/>
        </p:spPr>
        <p:txBody>
          <a:bodyPr wrap="square" rtlCol="0">
            <a:spAutoFit/>
          </a:bodyPr>
          <a:lstStyle/>
          <a:p>
            <a:r>
              <a:rPr lang="en-US" sz="1600" b="1" dirty="0" smtClean="0">
                <a:solidFill>
                  <a:srgbClr val="FFFF00"/>
                </a:solidFill>
                <a:effectLst>
                  <a:outerShdw blurRad="38100" dist="38100" dir="2700000" algn="tl">
                    <a:srgbClr val="000000">
                      <a:alpha val="43137"/>
                    </a:srgbClr>
                  </a:outerShdw>
                </a:effectLst>
              </a:rPr>
              <a:t>17</a:t>
            </a:r>
            <a:r>
              <a:rPr lang="en-US" sz="1600" b="1" baseline="30000" dirty="0" smtClean="0">
                <a:solidFill>
                  <a:srgbClr val="FFFF00"/>
                </a:solidFill>
                <a:effectLst>
                  <a:outerShdw blurRad="38100" dist="38100" dir="2700000" algn="tl">
                    <a:srgbClr val="000000">
                      <a:alpha val="43137"/>
                    </a:srgbClr>
                  </a:outerShdw>
                </a:effectLst>
              </a:rPr>
              <a:t>th</a:t>
            </a:r>
            <a:r>
              <a:rPr lang="en-US" sz="1600" b="1" dirty="0" smtClean="0">
                <a:solidFill>
                  <a:srgbClr val="FFFF00"/>
                </a:solidFill>
                <a:effectLst>
                  <a:outerShdw blurRad="38100" dist="38100" dir="2700000" algn="tl">
                    <a:srgbClr val="000000">
                      <a:alpha val="43137"/>
                    </a:srgbClr>
                  </a:outerShdw>
                </a:effectLst>
              </a:rPr>
              <a:t> St. Canal PCCP</a:t>
            </a:r>
          </a:p>
          <a:p>
            <a:r>
              <a:rPr lang="en-US" sz="1600" i="1" dirty="0" smtClean="0">
                <a:solidFill>
                  <a:srgbClr val="FFFF00"/>
                </a:solidFill>
                <a:effectLst>
                  <a:outerShdw blurRad="38100" dist="38100" dir="2700000" algn="tl">
                    <a:srgbClr val="000000">
                      <a:alpha val="43137"/>
                    </a:srgbClr>
                  </a:outerShdw>
                </a:effectLst>
              </a:rPr>
              <a:t>Est. Complete 2017</a:t>
            </a:r>
          </a:p>
          <a:p>
            <a:r>
              <a:rPr lang="en-US" sz="1600" i="1" dirty="0" smtClean="0">
                <a:solidFill>
                  <a:srgbClr val="FFFF00"/>
                </a:solidFill>
                <a:effectLst>
                  <a:outerShdw blurRad="38100" dist="38100" dir="2700000" algn="tl">
                    <a:srgbClr val="000000">
                      <a:alpha val="43137"/>
                    </a:srgbClr>
                  </a:outerShdw>
                </a:effectLst>
              </a:rPr>
              <a:t>~$850 M</a:t>
            </a:r>
            <a:endParaRPr lang="en-US" sz="16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937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29259" y="822960"/>
            <a:ext cx="4800600" cy="54816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800" dirty="0"/>
              <a:t>Design is 97% complete and construction is 90% </a:t>
            </a:r>
            <a:r>
              <a:rPr lang="en-US" sz="2800" dirty="0" smtClean="0"/>
              <a:t>complete </a:t>
            </a:r>
            <a:endParaRPr lang="en-US" sz="2600" dirty="0">
              <a:latin typeface="+mn-lt"/>
            </a:endParaRPr>
          </a:p>
          <a:p>
            <a:pPr marL="457200" indent="-457200" eaLnBrk="0" hangingPunct="0">
              <a:spcBef>
                <a:spcPct val="20000"/>
              </a:spcBef>
              <a:buFont typeface="Arial" panose="020B0604020202020204" pitchFamily="34" charset="0"/>
              <a:buChar char="•"/>
              <a:defRPr/>
            </a:pPr>
            <a:endParaRPr lang="en-US" sz="2600" b="0" dirty="0" smtClean="0">
              <a:latin typeface="+mn-lt"/>
            </a:endParaRPr>
          </a:p>
          <a:p>
            <a:pPr marL="457200" indent="-457200" eaLnBrk="0" hangingPunct="0">
              <a:spcBef>
                <a:spcPct val="20000"/>
              </a:spcBef>
              <a:buFont typeface="Arial" panose="020B0604020202020204" pitchFamily="34" charset="0"/>
              <a:buChar char="•"/>
              <a:defRPr/>
            </a:pPr>
            <a:r>
              <a:rPr lang="en-US" sz="2600" b="0" dirty="0" smtClean="0">
                <a:latin typeface="+mn-lt"/>
              </a:rPr>
              <a:t>The contract completion date for all three PCCP projects is late November 2017</a:t>
            </a:r>
            <a:r>
              <a:rPr lang="en-US" sz="2600" dirty="0">
                <a:latin typeface="+mn-lt"/>
              </a:rPr>
              <a:t/>
            </a:r>
            <a:br>
              <a:rPr lang="en-US" sz="2600" dirty="0">
                <a:latin typeface="+mn-lt"/>
              </a:rPr>
            </a:br>
            <a:endParaRPr lang="en-US" sz="2600" dirty="0" smtClean="0">
              <a:latin typeface="+mn-lt"/>
            </a:endParaRPr>
          </a:p>
          <a:p>
            <a:pPr marL="457200" indent="-457200" eaLnBrk="0" hangingPunct="0">
              <a:spcBef>
                <a:spcPct val="20000"/>
              </a:spcBef>
              <a:buFont typeface="Arial" panose="020B0604020202020204" pitchFamily="34" charset="0"/>
              <a:buChar char="•"/>
              <a:defRPr/>
            </a:pPr>
            <a:r>
              <a:rPr lang="en-US" sz="2800" dirty="0" smtClean="0"/>
              <a:t>When </a:t>
            </a:r>
            <a:r>
              <a:rPr lang="en-US" sz="2800" dirty="0"/>
              <a:t>fully operational, the three pump stations combined will be able to pump 24,300 </a:t>
            </a:r>
            <a:r>
              <a:rPr lang="en-US" sz="2800" dirty="0" err="1"/>
              <a:t>cfs</a:t>
            </a:r>
            <a:endParaRPr lang="en-US" sz="2600" b="0" dirty="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PCCP</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11</a:t>
            </a:fld>
            <a:endParaRPr lang="en-US" dirty="0"/>
          </a:p>
        </p:txBody>
      </p:sp>
      <p:pic>
        <p:nvPicPr>
          <p:cNvPr id="3" name="Picture 2"/>
          <p:cNvPicPr>
            <a:picLocks noChangeAspect="1"/>
          </p:cNvPicPr>
          <p:nvPr/>
        </p:nvPicPr>
        <p:blipFill>
          <a:blip r:embed="rId3"/>
          <a:stretch>
            <a:fillRect/>
          </a:stretch>
        </p:blipFill>
        <p:spPr>
          <a:xfrm>
            <a:off x="4929859" y="1676400"/>
            <a:ext cx="3962400" cy="2971800"/>
          </a:xfrm>
          <a:prstGeom prst="rect">
            <a:avLst/>
          </a:prstGeom>
          <a:ln>
            <a:solidFill>
              <a:schemeClr val="tx1"/>
            </a:solidFill>
          </a:ln>
        </p:spPr>
      </p:pic>
    </p:spTree>
    <p:extLst>
      <p:ext uri="{BB962C8B-B14F-4D97-AF65-F5344CB8AC3E}">
        <p14:creationId xmlns:p14="http://schemas.microsoft.com/office/powerpoint/2010/main" val="22433079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092" t="10143" r="19485" b="18687"/>
          <a:stretch/>
        </p:blipFill>
        <p:spPr>
          <a:xfrm>
            <a:off x="149951" y="1049941"/>
            <a:ext cx="2855819" cy="2092852"/>
          </a:xfrm>
          <a:prstGeom prst="rect">
            <a:avLst/>
          </a:prstGeom>
          <a:ln>
            <a:solidFill>
              <a:schemeClr val="tx1"/>
            </a:solidFill>
          </a:ln>
          <a:effectLst>
            <a:outerShdw blurRad="190500" algn="tl" rotWithShape="0">
              <a:srgbClr val="000000">
                <a:alpha val="70000"/>
              </a:srgbClr>
            </a:outerShdw>
          </a:effectLst>
        </p:spPr>
      </p:pic>
      <p:pic>
        <p:nvPicPr>
          <p:cNvPr id="25" name="Picture 3" descr="\\mvd\mvn\HPO\Staff\Public Affairs\Pictures\Flyover Pics\11-06 (10 JUN 2011) HPO HELO FLIGHT\MRL\IMG_1523.JPG"/>
          <p:cNvPicPr>
            <a:picLocks noChangeAspect="1" noChangeArrowheads="1"/>
          </p:cNvPicPr>
          <p:nvPr/>
        </p:nvPicPr>
        <p:blipFill>
          <a:blip r:embed="rId4" cstate="print"/>
          <a:srcRect t="5174" r="12900"/>
          <a:stretch>
            <a:fillRect/>
          </a:stretch>
        </p:blipFill>
        <p:spPr bwMode="auto">
          <a:xfrm>
            <a:off x="3200400" y="1042356"/>
            <a:ext cx="2590800" cy="2115480"/>
          </a:xfrm>
          <a:prstGeom prst="rect">
            <a:avLst/>
          </a:prstGeom>
          <a:ln>
            <a:solidFill>
              <a:schemeClr val="tx1"/>
            </a:solidFill>
          </a:ln>
          <a:effectLst>
            <a:outerShdw blurRad="190500" algn="tl" rotWithShape="0">
              <a:srgbClr val="000000">
                <a:alpha val="70000"/>
              </a:srgbClr>
            </a:outerShdw>
          </a:effectLst>
        </p:spPr>
      </p:pic>
      <p:sp>
        <p:nvSpPr>
          <p:cNvPr id="22" name="TextBox 21"/>
          <p:cNvSpPr txBox="1"/>
          <p:nvPr/>
        </p:nvSpPr>
        <p:spPr>
          <a:xfrm>
            <a:off x="6492953" y="1052144"/>
            <a:ext cx="2398592" cy="646331"/>
          </a:xfrm>
          <a:prstGeom prst="rect">
            <a:avLst/>
          </a:prstGeom>
          <a:noFill/>
        </p:spPr>
        <p:txBody>
          <a:bodyPr wrap="square" rtlCol="0">
            <a:spAutoFit/>
          </a:bodyPr>
          <a:lstStyle/>
          <a:p>
            <a:pPr algn="r" fontAlgn="auto">
              <a:spcBef>
                <a:spcPts val="0"/>
              </a:spcBef>
              <a:spcAft>
                <a:spcPts val="0"/>
              </a:spcAft>
            </a:pPr>
            <a:r>
              <a:rPr lang="en-US" sz="2000"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~$1.4 B</a:t>
            </a:r>
          </a:p>
          <a:p>
            <a:pPr algn="r" fontAlgn="auto">
              <a:spcBef>
                <a:spcPts val="0"/>
              </a:spcBef>
              <a:spcAft>
                <a:spcPts val="0"/>
              </a:spcAft>
            </a:pPr>
            <a:r>
              <a:rPr lang="en-US" sz="1600"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~$552 M unobligated</a:t>
            </a:r>
          </a:p>
        </p:txBody>
      </p:sp>
      <p:pic>
        <p:nvPicPr>
          <p:cNvPr id="6" name="Picture 2" descr="C:\Documents and Settings\b2tfhews\Desktop\Picture1.jpg"/>
          <p:cNvPicPr>
            <a:picLocks noChangeAspect="1" noChangeArrowheads="1"/>
          </p:cNvPicPr>
          <p:nvPr/>
        </p:nvPicPr>
        <p:blipFill>
          <a:blip r:embed="rId5" cstate="print"/>
          <a:srcRect l="28737" t="24479" r="421" b="4682"/>
          <a:stretch>
            <a:fillRect/>
          </a:stretch>
        </p:blipFill>
        <p:spPr bwMode="auto">
          <a:xfrm>
            <a:off x="876169" y="3834735"/>
            <a:ext cx="2846442" cy="2209800"/>
          </a:xfrm>
          <a:prstGeom prst="rect">
            <a:avLst/>
          </a:prstGeom>
          <a:ln>
            <a:solidFill>
              <a:schemeClr val="tx1"/>
            </a:solidFill>
          </a:ln>
          <a:effectLst>
            <a:outerShdw blurRad="190500" algn="tl" rotWithShape="0">
              <a:srgbClr val="000000">
                <a:alpha val="70000"/>
              </a:srgbClr>
            </a:outerShdw>
          </a:effectLst>
        </p:spPr>
      </p:pic>
      <p:sp>
        <p:nvSpPr>
          <p:cNvPr id="7" name="TextBox 6"/>
          <p:cNvSpPr txBox="1"/>
          <p:nvPr/>
        </p:nvSpPr>
        <p:spPr>
          <a:xfrm>
            <a:off x="971332" y="6044535"/>
            <a:ext cx="2695662" cy="307777"/>
          </a:xfrm>
          <a:prstGeom prst="rect">
            <a:avLst/>
          </a:prstGeom>
          <a:noFill/>
        </p:spPr>
        <p:txBody>
          <a:bodyPr wrap="square" rtlCol="0">
            <a:spAutoFit/>
          </a:bodyPr>
          <a:lstStyle/>
          <a:p>
            <a:pPr algn="ctr" fontAlgn="auto">
              <a:spcBef>
                <a:spcPts val="0"/>
              </a:spcBef>
              <a:spcAft>
                <a:spcPts val="0"/>
              </a:spcAft>
            </a:pPr>
            <a:r>
              <a:rPr lang="en-US" sz="1400" b="1" dirty="0">
                <a:latin typeface="+mj-lt"/>
                <a:cs typeface="Tahoma" pitchFamily="34" charset="0"/>
              </a:rPr>
              <a:t>Armoring</a:t>
            </a:r>
          </a:p>
        </p:txBody>
      </p:sp>
      <p:pic>
        <p:nvPicPr>
          <p:cNvPr id="2054" name="Picture 6" descr="C:\Documents and Settings\b2tfhews\Desktop\Photos\coast1.bmp"/>
          <p:cNvPicPr>
            <a:picLocks noChangeAspect="1" noChangeArrowheads="1"/>
          </p:cNvPicPr>
          <p:nvPr/>
        </p:nvPicPr>
        <p:blipFill>
          <a:blip r:embed="rId6" cstate="print"/>
          <a:srcRect l="14692" t="3864" r="16311" b="4519"/>
          <a:stretch>
            <a:fillRect/>
          </a:stretch>
        </p:blipFill>
        <p:spPr bwMode="auto">
          <a:xfrm>
            <a:off x="3920712" y="3820168"/>
            <a:ext cx="2577157" cy="2241376"/>
          </a:xfrm>
          <a:prstGeom prst="rect">
            <a:avLst/>
          </a:prstGeom>
          <a:ln>
            <a:solidFill>
              <a:schemeClr val="tx1"/>
            </a:solidFill>
          </a:ln>
          <a:effectLst>
            <a:outerShdw blurRad="190500" algn="tl" rotWithShape="0">
              <a:srgbClr val="000000">
                <a:alpha val="70000"/>
              </a:srgbClr>
            </a:outerShdw>
          </a:effectLst>
        </p:spPr>
      </p:pic>
      <p:sp>
        <p:nvSpPr>
          <p:cNvPr id="20" name="TextBox 19"/>
          <p:cNvSpPr txBox="1"/>
          <p:nvPr/>
        </p:nvSpPr>
        <p:spPr>
          <a:xfrm>
            <a:off x="4084963" y="6026890"/>
            <a:ext cx="2286000" cy="523220"/>
          </a:xfrm>
          <a:prstGeom prst="rect">
            <a:avLst/>
          </a:prstGeom>
          <a:noFill/>
        </p:spPr>
        <p:txBody>
          <a:bodyPr wrap="square" rtlCol="0">
            <a:spAutoFit/>
          </a:bodyPr>
          <a:lstStyle/>
          <a:p>
            <a:pPr algn="ctr" fontAlgn="auto">
              <a:spcBef>
                <a:spcPts val="0"/>
              </a:spcBef>
              <a:spcAft>
                <a:spcPts val="0"/>
              </a:spcAft>
            </a:pPr>
            <a:r>
              <a:rPr lang="en-US" sz="1400" b="1" dirty="0">
                <a:latin typeface="+mj-lt"/>
                <a:cs typeface="Tahoma" pitchFamily="34" charset="0"/>
              </a:rPr>
              <a:t>Environmental Mitigation</a:t>
            </a:r>
          </a:p>
        </p:txBody>
      </p:sp>
      <p:sp>
        <p:nvSpPr>
          <p:cNvPr id="21" name="TextBox 20"/>
          <p:cNvSpPr txBox="1"/>
          <p:nvPr/>
        </p:nvSpPr>
        <p:spPr>
          <a:xfrm>
            <a:off x="4183066" y="3841370"/>
            <a:ext cx="2269638" cy="369332"/>
          </a:xfrm>
          <a:prstGeom prst="rect">
            <a:avLst/>
          </a:prstGeom>
          <a:noFill/>
        </p:spPr>
        <p:txBody>
          <a:bodyPr wrap="square" rtlCol="0">
            <a:spAutoFit/>
          </a:bodyPr>
          <a:lstStyle/>
          <a:p>
            <a:pPr algn="r" fontAlgn="auto">
              <a:spcBef>
                <a:spcPts val="0"/>
              </a:spcBef>
              <a:spcAft>
                <a:spcPts val="0"/>
              </a:spcAft>
            </a:pPr>
            <a:r>
              <a:rPr lang="en-US"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$325 M</a:t>
            </a:r>
          </a:p>
        </p:txBody>
      </p:sp>
      <p:sp>
        <p:nvSpPr>
          <p:cNvPr id="23" name="TextBox 22"/>
          <p:cNvSpPr txBox="1"/>
          <p:nvPr/>
        </p:nvSpPr>
        <p:spPr>
          <a:xfrm>
            <a:off x="1428352" y="3856680"/>
            <a:ext cx="2267217" cy="369332"/>
          </a:xfrm>
          <a:prstGeom prst="rect">
            <a:avLst/>
          </a:prstGeom>
          <a:noFill/>
        </p:spPr>
        <p:txBody>
          <a:bodyPr wrap="square" rtlCol="0">
            <a:spAutoFit/>
          </a:bodyPr>
          <a:lstStyle/>
          <a:p>
            <a:pPr algn="r" fontAlgn="auto">
              <a:spcBef>
                <a:spcPts val="0"/>
              </a:spcBef>
              <a:spcAft>
                <a:spcPts val="0"/>
              </a:spcAft>
            </a:pPr>
            <a:r>
              <a:rPr lang="en-US" b="1" i="1" dirty="0">
                <a:ln>
                  <a:solidFill>
                    <a:srgbClr val="000000"/>
                  </a:solidFill>
                </a:ln>
                <a:solidFill>
                  <a:srgbClr val="FFFF00"/>
                </a:solidFill>
                <a:latin typeface="Arial"/>
                <a:cs typeface="Arial" pitchFamily="34" charset="0"/>
              </a:rPr>
              <a:t>$414 M</a:t>
            </a:r>
          </a:p>
        </p:txBody>
      </p:sp>
      <p:sp>
        <p:nvSpPr>
          <p:cNvPr id="26" name="TextBox 25"/>
          <p:cNvSpPr txBox="1"/>
          <p:nvPr/>
        </p:nvSpPr>
        <p:spPr>
          <a:xfrm>
            <a:off x="5943600" y="3142793"/>
            <a:ext cx="2971800" cy="307777"/>
          </a:xfrm>
          <a:prstGeom prst="rect">
            <a:avLst/>
          </a:prstGeom>
          <a:noFill/>
        </p:spPr>
        <p:txBody>
          <a:bodyPr wrap="square" rtlCol="0">
            <a:spAutoFit/>
          </a:bodyPr>
          <a:lstStyle/>
          <a:p>
            <a:pPr algn="ctr" fontAlgn="auto">
              <a:spcBef>
                <a:spcPts val="0"/>
              </a:spcBef>
              <a:spcAft>
                <a:spcPts val="0"/>
              </a:spcAft>
            </a:pPr>
            <a:r>
              <a:rPr lang="en-US" sz="1400" b="1" dirty="0">
                <a:latin typeface="+mj-lt"/>
                <a:cs typeface="Tahoma" pitchFamily="34" charset="0"/>
              </a:rPr>
              <a:t>SELA Interior Drainage</a:t>
            </a:r>
          </a:p>
        </p:txBody>
      </p:sp>
      <p:sp>
        <p:nvSpPr>
          <p:cNvPr id="27" name="TextBox 26"/>
          <p:cNvSpPr txBox="1"/>
          <p:nvPr/>
        </p:nvSpPr>
        <p:spPr>
          <a:xfrm>
            <a:off x="3124200" y="3150616"/>
            <a:ext cx="2667000" cy="523220"/>
          </a:xfrm>
          <a:prstGeom prst="rect">
            <a:avLst/>
          </a:prstGeom>
          <a:noFill/>
        </p:spPr>
        <p:txBody>
          <a:bodyPr wrap="square" rtlCol="0">
            <a:spAutoFit/>
          </a:bodyPr>
          <a:lstStyle/>
          <a:p>
            <a:pPr algn="ctr" fontAlgn="auto">
              <a:spcBef>
                <a:spcPts val="0"/>
              </a:spcBef>
              <a:spcAft>
                <a:spcPts val="0"/>
              </a:spcAft>
            </a:pPr>
            <a:r>
              <a:rPr lang="en-US" sz="1400" b="1" dirty="0">
                <a:latin typeface="+mj-lt"/>
                <a:cs typeface="Tahoma" pitchFamily="34" charset="0"/>
              </a:rPr>
              <a:t>Mississippi River / HSDRRS Co-located Levees</a:t>
            </a:r>
          </a:p>
        </p:txBody>
      </p:sp>
      <p:pic>
        <p:nvPicPr>
          <p:cNvPr id="28" name="Picture 2" descr="SELA_TwoMileCanal_Phase1_complete2"/>
          <p:cNvPicPr>
            <a:picLocks noChangeAspect="1" noChangeArrowheads="1"/>
          </p:cNvPicPr>
          <p:nvPr/>
        </p:nvPicPr>
        <p:blipFill>
          <a:blip r:embed="rId7" cstate="print"/>
          <a:srcRect l="11328" t="13991" r="12845"/>
          <a:stretch>
            <a:fillRect/>
          </a:stretch>
        </p:blipFill>
        <p:spPr bwMode="auto">
          <a:xfrm>
            <a:off x="5943600" y="1038306"/>
            <a:ext cx="2971800" cy="2126928"/>
          </a:xfrm>
          <a:prstGeom prst="rect">
            <a:avLst/>
          </a:prstGeom>
          <a:ln>
            <a:solidFill>
              <a:schemeClr val="tx1"/>
            </a:solidFill>
          </a:ln>
          <a:effectLst>
            <a:outerShdw blurRad="190500" algn="tl" rotWithShape="0">
              <a:srgbClr val="000000">
                <a:alpha val="70000"/>
              </a:srgbClr>
            </a:outerShdw>
          </a:effectLst>
        </p:spPr>
      </p:pic>
      <p:sp>
        <p:nvSpPr>
          <p:cNvPr id="29" name="TextBox 28"/>
          <p:cNvSpPr txBox="1"/>
          <p:nvPr/>
        </p:nvSpPr>
        <p:spPr>
          <a:xfrm>
            <a:off x="304800" y="3157569"/>
            <a:ext cx="2533737" cy="523220"/>
          </a:xfrm>
          <a:prstGeom prst="rect">
            <a:avLst/>
          </a:prstGeom>
          <a:noFill/>
        </p:spPr>
        <p:txBody>
          <a:bodyPr wrap="square" rtlCol="0">
            <a:spAutoFit/>
          </a:bodyPr>
          <a:lstStyle/>
          <a:p>
            <a:pPr algn="ctr" fontAlgn="auto">
              <a:spcBef>
                <a:spcPts val="0"/>
              </a:spcBef>
              <a:spcAft>
                <a:spcPts val="0"/>
              </a:spcAft>
            </a:pPr>
            <a:r>
              <a:rPr lang="en-US" sz="1400" b="1" dirty="0">
                <a:latin typeface="+mj-lt"/>
                <a:cs typeface="Tahoma" pitchFamily="34" charset="0"/>
              </a:rPr>
              <a:t>Permanent </a:t>
            </a:r>
          </a:p>
          <a:p>
            <a:pPr algn="ctr" fontAlgn="auto">
              <a:spcBef>
                <a:spcPts val="0"/>
              </a:spcBef>
              <a:spcAft>
                <a:spcPts val="0"/>
              </a:spcAft>
            </a:pPr>
            <a:r>
              <a:rPr lang="en-US" sz="1400" b="1" dirty="0">
                <a:latin typeface="+mj-lt"/>
                <a:cs typeface="Tahoma" pitchFamily="34" charset="0"/>
              </a:rPr>
              <a:t>Pump Stations</a:t>
            </a:r>
          </a:p>
        </p:txBody>
      </p:sp>
      <p:sp>
        <p:nvSpPr>
          <p:cNvPr id="30" name="TextBox 29"/>
          <p:cNvSpPr txBox="1"/>
          <p:nvPr/>
        </p:nvSpPr>
        <p:spPr>
          <a:xfrm>
            <a:off x="152400" y="1066800"/>
            <a:ext cx="2256777" cy="369332"/>
          </a:xfrm>
          <a:prstGeom prst="rect">
            <a:avLst/>
          </a:prstGeom>
          <a:noFill/>
        </p:spPr>
        <p:txBody>
          <a:bodyPr wrap="square" rtlCol="0">
            <a:spAutoFit/>
          </a:bodyPr>
          <a:lstStyle/>
          <a:p>
            <a:pPr fontAlgn="auto">
              <a:spcBef>
                <a:spcPts val="0"/>
              </a:spcBef>
              <a:spcAft>
                <a:spcPts val="0"/>
              </a:spcAft>
            </a:pPr>
            <a:r>
              <a:rPr lang="en-US"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$850 M</a:t>
            </a:r>
          </a:p>
        </p:txBody>
      </p:sp>
      <p:sp>
        <p:nvSpPr>
          <p:cNvPr id="31" name="TextBox 30"/>
          <p:cNvSpPr txBox="1"/>
          <p:nvPr/>
        </p:nvSpPr>
        <p:spPr>
          <a:xfrm>
            <a:off x="6483428" y="1052144"/>
            <a:ext cx="2398592" cy="369332"/>
          </a:xfrm>
          <a:prstGeom prst="rect">
            <a:avLst/>
          </a:prstGeom>
          <a:noFill/>
        </p:spPr>
        <p:txBody>
          <a:bodyPr wrap="square" rtlCol="0">
            <a:spAutoFit/>
          </a:bodyPr>
          <a:lstStyle/>
          <a:p>
            <a:pPr algn="r" fontAlgn="auto">
              <a:spcBef>
                <a:spcPts val="0"/>
              </a:spcBef>
              <a:spcAft>
                <a:spcPts val="0"/>
              </a:spcAft>
            </a:pPr>
            <a:r>
              <a:rPr lang="en-US"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$1.38 B</a:t>
            </a:r>
          </a:p>
        </p:txBody>
      </p:sp>
      <p:sp>
        <p:nvSpPr>
          <p:cNvPr id="32" name="TextBox 31"/>
          <p:cNvSpPr txBox="1"/>
          <p:nvPr/>
        </p:nvSpPr>
        <p:spPr>
          <a:xfrm>
            <a:off x="3399011" y="1066800"/>
            <a:ext cx="2392189" cy="369332"/>
          </a:xfrm>
          <a:prstGeom prst="rect">
            <a:avLst/>
          </a:prstGeom>
          <a:noFill/>
        </p:spPr>
        <p:txBody>
          <a:bodyPr wrap="square" rtlCol="0">
            <a:spAutoFit/>
          </a:bodyPr>
          <a:lstStyle/>
          <a:p>
            <a:pPr algn="r" fontAlgn="auto">
              <a:spcBef>
                <a:spcPts val="0"/>
              </a:spcBef>
              <a:spcAft>
                <a:spcPts val="0"/>
              </a:spcAft>
            </a:pPr>
            <a:r>
              <a:rPr lang="en-US" b="1" i="1" dirty="0">
                <a:ln>
                  <a:solidFill>
                    <a:srgbClr val="000000"/>
                  </a:solidFill>
                </a:ln>
                <a:solidFill>
                  <a:srgbClr val="FFFF00"/>
                </a:solidFill>
                <a:effectLst>
                  <a:outerShdw blurRad="38100" dist="38100" dir="2700000" algn="tl">
                    <a:srgbClr val="000000">
                      <a:alpha val="43137"/>
                    </a:srgbClr>
                  </a:outerShdw>
                </a:effectLst>
                <a:latin typeface="Arial"/>
                <a:cs typeface="Arial" pitchFamily="34" charset="0"/>
              </a:rPr>
              <a:t>$313 M</a:t>
            </a:r>
          </a:p>
        </p:txBody>
      </p:sp>
      <p:sp>
        <p:nvSpPr>
          <p:cNvPr id="24" name="Rectangle 23"/>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HSDRRS Remaining Work</a:t>
            </a:r>
            <a:endParaRPr lang="en-US" sz="4000" b="1" dirty="0">
              <a:ln w="10541" cmpd="sng">
                <a:solidFill>
                  <a:srgbClr val="7D7D7D">
                    <a:tint val="100000"/>
                    <a:shade val="100000"/>
                    <a:satMod val="110000"/>
                  </a:srgbClr>
                </a:solidFill>
                <a:prstDash val="solid"/>
              </a:ln>
            </a:endParaRPr>
          </a:p>
        </p:txBody>
      </p:sp>
    </p:spTree>
    <p:extLst>
      <p:ext uri="{BB962C8B-B14F-4D97-AF65-F5344CB8AC3E}">
        <p14:creationId xmlns:p14="http://schemas.microsoft.com/office/powerpoint/2010/main" val="332847756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912FAFE-ED7E-4503-B67B-C3A3F8EB859C}" type="slidenum">
              <a:rPr lang="en-US" smtClean="0">
                <a:solidFill>
                  <a:srgbClr val="EAEBDE">
                    <a:shade val="90000"/>
                  </a:srgbClr>
                </a:solidFill>
              </a:rPr>
              <a:pPr>
                <a:defRPr/>
              </a:pPr>
              <a:t>13</a:t>
            </a:fld>
            <a:endParaRPr lang="en-US" dirty="0">
              <a:solidFill>
                <a:srgbClr val="EAEBDE">
                  <a:shade val="90000"/>
                </a:srgbClr>
              </a:solidFill>
            </a:endParaRPr>
          </a:p>
        </p:txBody>
      </p:sp>
      <p:pic>
        <p:nvPicPr>
          <p:cNvPr id="6" name="Picture 5" descr="map01-neworleanseastarmoringprojects.jpg"/>
          <p:cNvPicPr>
            <a:picLocks noChangeAspect="1"/>
          </p:cNvPicPr>
          <p:nvPr/>
        </p:nvPicPr>
        <p:blipFill>
          <a:blip r:embed="rId3" cstate="print"/>
          <a:stretch>
            <a:fillRect/>
          </a:stretch>
        </p:blipFill>
        <p:spPr>
          <a:xfrm>
            <a:off x="190638" y="1066800"/>
            <a:ext cx="8693720" cy="5625348"/>
          </a:xfrm>
          <a:prstGeom prst="rect">
            <a:avLst/>
          </a:prstGeom>
        </p:spPr>
      </p:pic>
      <p:sp>
        <p:nvSpPr>
          <p:cNvPr id="7" name="Rectangle 6"/>
          <p:cNvSpPr/>
          <p:nvPr/>
        </p:nvSpPr>
        <p:spPr>
          <a:xfrm>
            <a:off x="315540" y="248920"/>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NOV/NFL</a:t>
            </a:r>
            <a:endParaRPr lang="en-US" sz="4000" b="1" dirty="0">
              <a:ln w="10541" cmpd="sng">
                <a:solidFill>
                  <a:srgbClr val="7D7D7D">
                    <a:tint val="100000"/>
                    <a:shade val="100000"/>
                    <a:satMod val="110000"/>
                  </a:srgbClr>
                </a:solidFill>
                <a:prstDash val="solid"/>
              </a:ln>
            </a:endParaRPr>
          </a:p>
        </p:txBody>
      </p:sp>
    </p:spTree>
    <p:extLst>
      <p:ext uri="{BB962C8B-B14F-4D97-AF65-F5344CB8AC3E}">
        <p14:creationId xmlns:p14="http://schemas.microsoft.com/office/powerpoint/2010/main" val="155367110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6" y="171450"/>
            <a:ext cx="8382000" cy="651510"/>
          </a:xfrm>
        </p:spPr>
        <p:txBody>
          <a:bodyPr/>
          <a:lstStyle/>
          <a:p>
            <a:pPr algn="ctr"/>
            <a:r>
              <a:rPr lang="en-US" cap="none" dirty="0" smtClean="0"/>
              <a:t>2016 Louisiana Summer Flood</a:t>
            </a:r>
            <a:endParaRPr lang="en-US" cap="none" dirty="0"/>
          </a:p>
        </p:txBody>
      </p:sp>
      <p:sp>
        <p:nvSpPr>
          <p:cNvPr id="5" name="Slide Number Placeholder 4"/>
          <p:cNvSpPr>
            <a:spLocks noGrp="1"/>
          </p:cNvSpPr>
          <p:nvPr>
            <p:ph type="sldNum" sz="quarter" idx="14"/>
          </p:nvPr>
        </p:nvSpPr>
        <p:spPr/>
        <p:txBody>
          <a:bodyPr/>
          <a:lstStyle/>
          <a:p>
            <a:fld id="{42D6254A-A357-4200-B73D-5001EDA92138}" type="slidenum">
              <a:rPr lang="en-US" smtClean="0"/>
              <a:pPr/>
              <a:t>14</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953" y="1702530"/>
            <a:ext cx="3701383" cy="3430487"/>
          </a:xfrm>
          <a:prstGeom prst="rect">
            <a:avLst/>
          </a:prstGeom>
        </p:spPr>
      </p:pic>
      <p:pic>
        <p:nvPicPr>
          <p:cNvPr id="13" name="Picture 33"/>
          <p:cNvPicPr>
            <a:picLocks noChangeAspect="1"/>
          </p:cNvPicPr>
          <p:nvPr/>
        </p:nvPicPr>
        <p:blipFill>
          <a:blip r:embed="rId4"/>
          <a:srcRect/>
          <a:stretch>
            <a:fillRect/>
          </a:stretch>
        </p:blipFill>
        <p:spPr bwMode="auto">
          <a:xfrm>
            <a:off x="7924800" y="5815668"/>
            <a:ext cx="1108075" cy="963613"/>
          </a:xfrm>
          <a:prstGeom prst="rect">
            <a:avLst/>
          </a:prstGeom>
          <a:noFill/>
          <a:ln w="9525">
            <a:noFill/>
            <a:miter lim="800000"/>
            <a:headEnd/>
            <a:tailEnd/>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
        <p:nvSpPr>
          <p:cNvPr id="15" name="Content Placeholder 2"/>
          <p:cNvSpPr txBox="1">
            <a:spLocks/>
          </p:cNvSpPr>
          <p:nvPr/>
        </p:nvSpPr>
        <p:spPr>
          <a:xfrm>
            <a:off x="255381" y="1122193"/>
            <a:ext cx="4724400" cy="5507038"/>
          </a:xfrm>
          <a:prstGeom prst="rect">
            <a:avLst/>
          </a:prstGeom>
        </p:spPr>
        <p:txBody>
          <a:bodyPr/>
          <a:lstStyle/>
          <a:p>
            <a:pPr marL="171450" indent="-171450">
              <a:buFont typeface="Arial" panose="020B0604020202020204" pitchFamily="34" charset="0"/>
              <a:buChar char="•"/>
            </a:pPr>
            <a:r>
              <a:rPr lang="en-US" sz="2800" dirty="0"/>
              <a:t>Continue to support MVM as necessary for </a:t>
            </a:r>
            <a:r>
              <a:rPr lang="en-US" sz="2800" dirty="0" smtClean="0"/>
              <a:t>recovery </a:t>
            </a:r>
            <a:r>
              <a:rPr lang="en-US" sz="2800" dirty="0"/>
              <a:t>efforts from August severe Weather </a:t>
            </a:r>
            <a:r>
              <a:rPr lang="en-US" sz="2800" dirty="0" smtClean="0"/>
              <a:t>Event</a:t>
            </a:r>
          </a:p>
          <a:p>
            <a:pPr marL="171450" indent="-171450">
              <a:buFont typeface="Arial" panose="020B0604020202020204" pitchFamily="34" charset="0"/>
              <a:buChar char="•"/>
            </a:pPr>
            <a:endParaRPr lang="en-US" sz="2800" dirty="0"/>
          </a:p>
          <a:p>
            <a:pPr marL="171450" indent="-171450">
              <a:buFont typeface="Arial" panose="020B0604020202020204" pitchFamily="34" charset="0"/>
              <a:buChar char="•"/>
            </a:pPr>
            <a:r>
              <a:rPr lang="en-US" sz="2800" dirty="0"/>
              <a:t>MVN Employees currently onsite Total: 16 </a:t>
            </a:r>
            <a:endParaRPr lang="en-US" sz="2800" dirty="0" smtClean="0"/>
          </a:p>
          <a:p>
            <a:pPr marL="171450" indent="-171450">
              <a:buFont typeface="Arial" panose="020B0604020202020204" pitchFamily="34" charset="0"/>
              <a:buChar char="•"/>
            </a:pPr>
            <a:endParaRPr lang="en-US" sz="2800" dirty="0"/>
          </a:p>
          <a:p>
            <a:pPr marL="171450" indent="-171450">
              <a:buFont typeface="Arial" panose="020B0604020202020204" pitchFamily="34" charset="0"/>
              <a:buChar char="•"/>
            </a:pPr>
            <a:r>
              <a:rPr lang="en-US" sz="2800" dirty="0">
                <a:solidFill>
                  <a:srgbClr val="000000"/>
                </a:solidFill>
                <a:cs typeface="Arial" pitchFamily="34" charset="0"/>
              </a:rPr>
              <a:t>QA inspectors for Housing </a:t>
            </a:r>
            <a:r>
              <a:rPr lang="en-US" sz="2800" dirty="0" smtClean="0">
                <a:solidFill>
                  <a:srgbClr val="000000"/>
                </a:solidFill>
                <a:cs typeface="Arial" pitchFamily="34" charset="0"/>
              </a:rPr>
              <a:t>Mission</a:t>
            </a:r>
          </a:p>
          <a:p>
            <a:pPr marL="171450" indent="-171450">
              <a:buFont typeface="Arial" panose="020B0604020202020204" pitchFamily="34" charset="0"/>
              <a:buChar char="•"/>
            </a:pPr>
            <a:endParaRPr lang="en-US" sz="2800" dirty="0">
              <a:solidFill>
                <a:srgbClr val="000000"/>
              </a:solidFill>
              <a:cs typeface="Arial" pitchFamily="34" charset="0"/>
            </a:endParaRPr>
          </a:p>
          <a:p>
            <a:pPr marL="171450" indent="-171450">
              <a:buFont typeface="Arial" panose="020B0604020202020204" pitchFamily="34" charset="0"/>
              <a:buChar char="•"/>
            </a:pPr>
            <a:r>
              <a:rPr lang="en-US" sz="2800" dirty="0" smtClean="0"/>
              <a:t>Project Managers</a:t>
            </a:r>
            <a:endParaRPr lang="en-US" sz="2800" dirty="0"/>
          </a:p>
          <a:p>
            <a:pPr marL="171450" indent="-171450">
              <a:buFont typeface="Arial" panose="020B0604020202020204" pitchFamily="34" charset="0"/>
              <a:buChar char="•"/>
            </a:pPr>
            <a:endParaRPr lang="en-US" sz="2800" dirty="0"/>
          </a:p>
        </p:txBody>
      </p:sp>
    </p:spTree>
    <p:extLst>
      <p:ext uri="{BB962C8B-B14F-4D97-AF65-F5344CB8AC3E}">
        <p14:creationId xmlns:p14="http://schemas.microsoft.com/office/powerpoint/2010/main" val="1781789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28600" y="1157615"/>
            <a:ext cx="4244897" cy="5481638"/>
          </a:xfrm>
          <a:prstGeom prst="rect">
            <a:avLst/>
          </a:prstGeom>
        </p:spPr>
        <p:txBody>
          <a:bodyPr/>
          <a:lstStyle/>
          <a:p>
            <a:pPr marL="342900" indent="-342900" eaLnBrk="0" hangingPunct="0">
              <a:spcBef>
                <a:spcPct val="20000"/>
              </a:spcBef>
              <a:buFont typeface="Arial" panose="020B0604020202020204" pitchFamily="34" charset="0"/>
              <a:buChar char="•"/>
              <a:defRPr/>
            </a:pPr>
            <a:r>
              <a:rPr lang="en-US" sz="2400" dirty="0" smtClean="0"/>
              <a:t>East Baton Rouge Flood Control</a:t>
            </a:r>
            <a:endParaRPr lang="en-US" sz="2400" dirty="0">
              <a:latin typeface="+mn-lt"/>
            </a:endParaRPr>
          </a:p>
          <a:p>
            <a:pPr marL="285750" indent="-285750" eaLnBrk="0" hangingPunct="0">
              <a:spcBef>
                <a:spcPct val="20000"/>
              </a:spcBef>
              <a:buFont typeface="Arial" panose="020B0604020202020204" pitchFamily="34" charset="0"/>
              <a:buChar char="•"/>
              <a:defRPr/>
            </a:pPr>
            <a:endParaRPr lang="en-US" sz="1400" b="0" dirty="0" smtClean="0">
              <a:latin typeface="+mn-lt"/>
            </a:endParaRPr>
          </a:p>
          <a:p>
            <a:pPr marL="342900" indent="-342900" eaLnBrk="0" hangingPunct="0">
              <a:spcBef>
                <a:spcPct val="20000"/>
              </a:spcBef>
              <a:buFont typeface="Arial" panose="020B0604020202020204" pitchFamily="34" charset="0"/>
              <a:buChar char="•"/>
              <a:defRPr/>
            </a:pPr>
            <a:r>
              <a:rPr lang="en-US" sz="2400" dirty="0">
                <a:latin typeface="+mn-lt"/>
              </a:rPr>
              <a:t>Comprehensive </a:t>
            </a:r>
            <a:r>
              <a:rPr lang="en-US" sz="2400" dirty="0" smtClean="0">
                <a:latin typeface="+mn-lt"/>
              </a:rPr>
              <a:t>studies </a:t>
            </a:r>
            <a:r>
              <a:rPr lang="en-US" sz="2400" b="0" dirty="0" smtClean="0">
                <a:latin typeface="+mn-lt"/>
              </a:rPr>
              <a:t>East &amp; West of Mississippi River </a:t>
            </a:r>
          </a:p>
          <a:p>
            <a:pPr marL="342900" indent="-342900" eaLnBrk="0" hangingPunct="0">
              <a:spcBef>
                <a:spcPct val="20000"/>
              </a:spcBef>
              <a:buFont typeface="Arial" panose="020B0604020202020204" pitchFamily="34" charset="0"/>
              <a:buChar char="•"/>
              <a:defRPr/>
            </a:pPr>
            <a:endParaRPr lang="en-US" sz="1400" dirty="0">
              <a:latin typeface="+mn-lt"/>
            </a:endParaRPr>
          </a:p>
          <a:p>
            <a:pPr marL="342900" indent="-342900" eaLnBrk="0" hangingPunct="0">
              <a:spcBef>
                <a:spcPct val="20000"/>
              </a:spcBef>
              <a:buFont typeface="Arial" panose="020B0604020202020204" pitchFamily="34" charset="0"/>
              <a:buChar char="•"/>
              <a:defRPr/>
            </a:pPr>
            <a:r>
              <a:rPr lang="en-US" sz="2400" dirty="0" smtClean="0">
                <a:latin typeface="+mn-lt"/>
              </a:rPr>
              <a:t>Southwest Costal</a:t>
            </a:r>
          </a:p>
          <a:p>
            <a:pPr marL="342900" indent="-342900" eaLnBrk="0" hangingPunct="0">
              <a:spcBef>
                <a:spcPct val="20000"/>
              </a:spcBef>
              <a:buFont typeface="Arial" panose="020B0604020202020204" pitchFamily="34" charset="0"/>
              <a:buChar char="•"/>
              <a:defRPr/>
            </a:pPr>
            <a:endParaRPr lang="en-US" sz="1400" dirty="0">
              <a:latin typeface="+mn-lt"/>
            </a:endParaRPr>
          </a:p>
          <a:p>
            <a:pPr marL="342900" indent="-342900" eaLnBrk="0" hangingPunct="0">
              <a:spcBef>
                <a:spcPct val="20000"/>
              </a:spcBef>
              <a:buFont typeface="Arial" panose="020B0604020202020204" pitchFamily="34" charset="0"/>
              <a:buChar char="•"/>
              <a:defRPr/>
            </a:pPr>
            <a:r>
              <a:rPr lang="en-US" sz="2400" dirty="0" smtClean="0">
                <a:latin typeface="+mn-lt"/>
              </a:rPr>
              <a:t>Westshore Lake Pontchartrain </a:t>
            </a:r>
            <a:r>
              <a:rPr lang="en-US" sz="2400" dirty="0">
                <a:latin typeface="+mn-lt"/>
              </a:rPr>
              <a:t/>
            </a:r>
            <a:br>
              <a:rPr lang="en-US" sz="2400" dirty="0">
                <a:latin typeface="+mn-lt"/>
              </a:rPr>
            </a:br>
            <a:endParaRPr lang="en-US" sz="2400" dirty="0" smtClean="0">
              <a:latin typeface="+mn-lt"/>
            </a:endParaRPr>
          </a:p>
          <a:p>
            <a:pPr marL="342900" indent="-342900" eaLnBrk="0" hangingPunct="0">
              <a:spcBef>
                <a:spcPct val="20000"/>
              </a:spcBef>
              <a:buFont typeface="Arial" panose="020B0604020202020204" pitchFamily="34" charset="0"/>
              <a:buChar char="•"/>
              <a:defRPr/>
            </a:pPr>
            <a:r>
              <a:rPr lang="en-US" sz="2400" dirty="0" err="1" smtClean="0"/>
              <a:t>Comite</a:t>
            </a:r>
            <a:r>
              <a:rPr lang="en-US" sz="2400" dirty="0" smtClean="0"/>
              <a:t> River Diversion</a:t>
            </a:r>
            <a:endParaRPr lang="en-US" sz="2400" b="0" dirty="0">
              <a:latin typeface="+mn-lt"/>
            </a:endParaRPr>
          </a:p>
          <a:p>
            <a:pPr marL="342900" indent="-342900" eaLnBrk="0" hangingPunct="0">
              <a:spcBef>
                <a:spcPct val="20000"/>
              </a:spcBef>
              <a:buFont typeface="Wingdings" pitchFamily="2" charset="2"/>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Future Operations</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15</a:t>
            </a:fld>
            <a:endParaRPr lang="en-US" dirty="0"/>
          </a:p>
        </p:txBody>
      </p:sp>
      <p:pic>
        <p:nvPicPr>
          <p:cNvPr id="8" name="Picture 7"/>
          <p:cNvPicPr>
            <a:picLocks noChangeAspect="1"/>
          </p:cNvPicPr>
          <p:nvPr/>
        </p:nvPicPr>
        <p:blipFill rotWithShape="1">
          <a:blip r:embed="rId3"/>
          <a:srcRect l="21975" t="21679" r="24871" b="15199"/>
          <a:stretch/>
        </p:blipFill>
        <p:spPr>
          <a:xfrm>
            <a:off x="4397297" y="1309069"/>
            <a:ext cx="4444841" cy="2901640"/>
          </a:xfrm>
          <a:prstGeom prst="rect">
            <a:avLst/>
          </a:prstGeom>
          <a:ln>
            <a:solidFill>
              <a:schemeClr val="tx1"/>
            </a:solidFill>
          </a:ln>
        </p:spPr>
      </p:pic>
      <p:pic>
        <p:nvPicPr>
          <p:cNvPr id="6" name="Picture 5"/>
          <p:cNvPicPr>
            <a:picLocks noChangeAspect="1" noChangeArrowheads="1"/>
          </p:cNvPicPr>
          <p:nvPr/>
        </p:nvPicPr>
        <p:blipFill>
          <a:blip r:embed="rId4" cstate="print"/>
          <a:srcRect t="20274"/>
          <a:stretch>
            <a:fillRect/>
          </a:stretch>
        </p:blipFill>
        <p:spPr bwMode="auto">
          <a:xfrm>
            <a:off x="4397297" y="4371212"/>
            <a:ext cx="4445881" cy="226804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485387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304800"/>
            <a:ext cx="8229600" cy="1143000"/>
          </a:xfrm>
        </p:spPr>
        <p:txBody>
          <a:bodyPr/>
          <a:lstStyle/>
          <a:p>
            <a:pPr algn="ctr"/>
            <a:r>
              <a:rPr lang="en-US" sz="6000" cap="none" dirty="0" smtClean="0"/>
              <a:t>Discussion</a:t>
            </a:r>
            <a:endParaRPr lang="en-US" sz="6000" cap="none" dirty="0"/>
          </a:p>
        </p:txBody>
      </p:sp>
      <p:sp>
        <p:nvSpPr>
          <p:cNvPr id="5" name="Slide Number Placeholder 4"/>
          <p:cNvSpPr>
            <a:spLocks noGrp="1"/>
          </p:cNvSpPr>
          <p:nvPr>
            <p:ph type="sldNum" sz="quarter" idx="10"/>
          </p:nvPr>
        </p:nvSpPr>
        <p:spPr/>
        <p:txBody>
          <a:bodyPr/>
          <a:lstStyle/>
          <a:p>
            <a:pPr>
              <a:defRPr/>
            </a:pPr>
            <a:fld id="{4AF40E2C-0B31-410A-B60D-EC1BE52D7132}" type="slidenum">
              <a:rPr lang="en-US" smtClean="0"/>
              <a:pPr>
                <a:defRPr/>
              </a:pPr>
              <a:t>16</a:t>
            </a:fld>
            <a:endParaRPr lang="en-US" dirty="0"/>
          </a:p>
        </p:txBody>
      </p:sp>
      <p:pic>
        <p:nvPicPr>
          <p:cNvPr id="3" name="Picture 2"/>
          <p:cNvPicPr>
            <a:picLocks noChangeAspect="1"/>
          </p:cNvPicPr>
          <p:nvPr/>
        </p:nvPicPr>
        <p:blipFill>
          <a:blip r:embed="rId3"/>
          <a:stretch>
            <a:fillRect/>
          </a:stretch>
        </p:blipFill>
        <p:spPr>
          <a:xfrm>
            <a:off x="1368265" y="1447800"/>
            <a:ext cx="6620830" cy="4298053"/>
          </a:xfrm>
          <a:prstGeom prst="rect">
            <a:avLst/>
          </a:prstGeom>
        </p:spPr>
      </p:pic>
    </p:spTree>
    <p:extLst>
      <p:ext uri="{BB962C8B-B14F-4D97-AF65-F5344CB8AC3E}">
        <p14:creationId xmlns:p14="http://schemas.microsoft.com/office/powerpoint/2010/main" val="408275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541036" y="1066753"/>
            <a:ext cx="2392189" cy="646331"/>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$380 M</a:t>
            </a:r>
          </a:p>
          <a:p>
            <a:pPr algn="r"/>
            <a:r>
              <a:rPr lang="en-US" sz="16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~$140 M unobligated</a:t>
            </a:r>
          </a:p>
        </p:txBody>
      </p:sp>
      <p:sp>
        <p:nvSpPr>
          <p:cNvPr id="22" name="TextBox 21"/>
          <p:cNvSpPr txBox="1"/>
          <p:nvPr/>
        </p:nvSpPr>
        <p:spPr>
          <a:xfrm>
            <a:off x="568403" y="1060735"/>
            <a:ext cx="2398592" cy="646331"/>
          </a:xfrm>
          <a:prstGeom prst="rect">
            <a:avLst/>
          </a:prstGeom>
          <a:noFill/>
        </p:spPr>
        <p:txBody>
          <a:bodyPr wrap="square" rtlCol="0">
            <a:spAutoFit/>
          </a:bodyPr>
          <a:lstStyle/>
          <a:p>
            <a:pPr algn="r"/>
            <a:r>
              <a:rPr lang="en-US" sz="20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~$1.4 B</a:t>
            </a:r>
          </a:p>
          <a:p>
            <a:pPr algn="r"/>
            <a:r>
              <a:rPr lang="en-US" sz="1600" b="1" i="1" dirty="0" smtClean="0">
                <a:ln>
                  <a:solidFill>
                    <a:srgbClr val="000000"/>
                  </a:solidFill>
                </a:ln>
                <a:solidFill>
                  <a:srgbClr val="FFFF00"/>
                </a:solidFill>
                <a:effectLst>
                  <a:outerShdw blurRad="38100" dist="38100" dir="2700000" algn="tl">
                    <a:srgbClr val="000000">
                      <a:alpha val="43137"/>
                    </a:srgbClr>
                  </a:outerShdw>
                </a:effectLst>
                <a:cs typeface="Arial" pitchFamily="34" charset="0"/>
              </a:rPr>
              <a:t>~$552 M unobligated</a:t>
            </a:r>
          </a:p>
        </p:txBody>
      </p:sp>
      <p:sp>
        <p:nvSpPr>
          <p:cNvPr id="2" name="Title 1"/>
          <p:cNvSpPr>
            <a:spLocks noGrp="1"/>
          </p:cNvSpPr>
          <p:nvPr>
            <p:ph type="title"/>
          </p:nvPr>
        </p:nvSpPr>
        <p:spPr>
          <a:xfrm>
            <a:off x="391885" y="0"/>
            <a:ext cx="8229600" cy="921760"/>
          </a:xfrm>
        </p:spPr>
        <p:txBody>
          <a:bodyPr/>
          <a:lstStyle/>
          <a:p>
            <a:pPr algn="ctr"/>
            <a:r>
              <a:rPr lang="en-US" sz="4000" cap="none" dirty="0" smtClean="0">
                <a:solidFill>
                  <a:schemeClr val="tx1"/>
                </a:solidFill>
              </a:rPr>
              <a:t>HSDRRS remaining work</a:t>
            </a:r>
            <a:endParaRPr lang="en-US" sz="4000" cap="none" dirty="0">
              <a:solidFill>
                <a:schemeClr val="tx1"/>
              </a:solidFill>
            </a:endParaRPr>
          </a:p>
        </p:txBody>
      </p:sp>
      <p:grpSp>
        <p:nvGrpSpPr>
          <p:cNvPr id="19" name="Group 18"/>
          <p:cNvGrpSpPr/>
          <p:nvPr/>
        </p:nvGrpSpPr>
        <p:grpSpPr>
          <a:xfrm>
            <a:off x="5969341" y="1042356"/>
            <a:ext cx="3011648" cy="2115480"/>
            <a:chOff x="5969341" y="1042356"/>
            <a:chExt cx="3011648" cy="2115480"/>
          </a:xfrm>
        </p:grpSpPr>
        <p:pic>
          <p:nvPicPr>
            <p:cNvPr id="25" name="Picture 3" descr="\\mvd\mvn\HPO\Staff\Public Affairs\Pictures\Flyover Pics\11-06 (10 JUN 2011) HPO HELO FLIGHT\MRL\IMG_1523.JPG"/>
            <p:cNvPicPr>
              <a:picLocks noChangeAspect="1" noChangeArrowheads="1"/>
            </p:cNvPicPr>
            <p:nvPr/>
          </p:nvPicPr>
          <p:blipFill>
            <a:blip r:embed="rId3" cstate="print"/>
            <a:srcRect t="5174"/>
            <a:stretch>
              <a:fillRect/>
            </a:stretch>
          </p:blipFill>
          <p:spPr bwMode="auto">
            <a:xfrm>
              <a:off x="5992435" y="1042356"/>
              <a:ext cx="2974527" cy="2115480"/>
            </a:xfrm>
            <a:prstGeom prst="rect">
              <a:avLst/>
            </a:prstGeom>
            <a:ln>
              <a:noFill/>
            </a:ln>
            <a:effectLst>
              <a:outerShdw blurRad="190500" algn="tl" rotWithShape="0">
                <a:srgbClr val="000000">
                  <a:alpha val="70000"/>
                </a:srgbClr>
              </a:outerShdw>
            </a:effectLst>
          </p:spPr>
        </p:pic>
        <p:sp>
          <p:nvSpPr>
            <p:cNvPr id="27" name="TextBox 26"/>
            <p:cNvSpPr txBox="1"/>
            <p:nvPr/>
          </p:nvSpPr>
          <p:spPr>
            <a:xfrm>
              <a:off x="5969341" y="1104102"/>
              <a:ext cx="3011648" cy="923330"/>
            </a:xfrm>
            <a:prstGeom prst="rect">
              <a:avLst/>
            </a:prstGeom>
            <a:noFill/>
          </p:spPr>
          <p:txBody>
            <a:bodyPr wrap="square" rtlCol="0">
              <a:spAutoFit/>
            </a:bodyPr>
            <a:lstStyle/>
            <a:p>
              <a:pPr algn="ctr"/>
              <a:r>
                <a:rPr lang="en-US" b="1" i="1" dirty="0">
                  <a:solidFill>
                    <a:srgbClr val="0000FF"/>
                  </a:solidFill>
                  <a:effectLst>
                    <a:outerShdw blurRad="38100" dist="38100" dir="2700000" algn="tl">
                      <a:srgbClr val="000000">
                        <a:alpha val="43137"/>
                      </a:srgbClr>
                    </a:outerShdw>
                  </a:effectLst>
                  <a:latin typeface="Tahoma" pitchFamily="34" charset="0"/>
                  <a:cs typeface="Tahoma" pitchFamily="34" charset="0"/>
                </a:rPr>
                <a:t>Mississippi River / HSDRRS Co-located Levees</a:t>
              </a:r>
            </a:p>
          </p:txBody>
        </p:sp>
      </p:grpSp>
      <p:pic>
        <p:nvPicPr>
          <p:cNvPr id="28" name="Picture 2" descr="SELA_TwoMileCanal_Phase1_complete2"/>
          <p:cNvPicPr>
            <a:picLocks noChangeAspect="1" noChangeArrowheads="1"/>
          </p:cNvPicPr>
          <p:nvPr/>
        </p:nvPicPr>
        <p:blipFill>
          <a:blip r:embed="rId4" cstate="print"/>
          <a:srcRect l="11328" t="13991" r="12845"/>
          <a:stretch>
            <a:fillRect/>
          </a:stretch>
        </p:blipFill>
        <p:spPr bwMode="auto">
          <a:xfrm>
            <a:off x="171450" y="1030995"/>
            <a:ext cx="2819400" cy="2126928"/>
          </a:xfrm>
          <a:prstGeom prst="rect">
            <a:avLst/>
          </a:prstGeom>
          <a:ln>
            <a:noFill/>
          </a:ln>
          <a:effectLst>
            <a:outerShdw blurRad="190500" algn="tl" rotWithShape="0">
              <a:srgbClr val="000000">
                <a:alpha val="70000"/>
              </a:srgbClr>
            </a:outerShdw>
          </a:effectLst>
        </p:spPr>
      </p:pic>
      <p:grpSp>
        <p:nvGrpSpPr>
          <p:cNvPr id="18" name="Group 17"/>
          <p:cNvGrpSpPr/>
          <p:nvPr/>
        </p:nvGrpSpPr>
        <p:grpSpPr>
          <a:xfrm>
            <a:off x="3186449" y="1039324"/>
            <a:ext cx="2611396" cy="2135513"/>
            <a:chOff x="3186449" y="1039324"/>
            <a:chExt cx="2611396" cy="2135513"/>
          </a:xfrm>
        </p:grpSpPr>
        <p:pic>
          <p:nvPicPr>
            <p:cNvPr id="24" name="Picture 2" descr="C:\Users\B2TFHEWS\Desktop\17thStreet_hires_01.jpg"/>
            <p:cNvPicPr>
              <a:picLocks noChangeAspect="1" noChangeArrowheads="1"/>
            </p:cNvPicPr>
            <p:nvPr/>
          </p:nvPicPr>
          <p:blipFill>
            <a:blip r:embed="rId5" cstate="print"/>
            <a:srcRect l="31215"/>
            <a:stretch>
              <a:fillRect/>
            </a:stretch>
          </p:blipFill>
          <p:spPr bwMode="auto">
            <a:xfrm>
              <a:off x="3186449" y="1039324"/>
              <a:ext cx="2611396" cy="2135513"/>
            </a:xfrm>
            <a:prstGeom prst="rect">
              <a:avLst/>
            </a:prstGeom>
            <a:ln>
              <a:noFill/>
            </a:ln>
            <a:effectLst>
              <a:outerShdw blurRad="190500" algn="tl" rotWithShape="0">
                <a:srgbClr val="000000">
                  <a:alpha val="70000"/>
                </a:srgbClr>
              </a:outerShdw>
            </a:effectLst>
          </p:spPr>
        </p:pic>
        <p:sp>
          <p:nvSpPr>
            <p:cNvPr id="29" name="TextBox 28"/>
            <p:cNvSpPr txBox="1"/>
            <p:nvPr/>
          </p:nvSpPr>
          <p:spPr>
            <a:xfrm>
              <a:off x="3195544" y="1045740"/>
              <a:ext cx="2533737" cy="646331"/>
            </a:xfrm>
            <a:prstGeom prst="rect">
              <a:avLst/>
            </a:prstGeom>
            <a:noFill/>
          </p:spPr>
          <p:txBody>
            <a:bodyPr wrap="square" rtlCol="0">
              <a:spAutoFit/>
            </a:bodyPr>
            <a:lstStyle/>
            <a:p>
              <a:pPr algn="ctr"/>
              <a:r>
                <a:rPr lang="en-US" b="1" i="1" dirty="0">
                  <a:solidFill>
                    <a:srgbClr val="FFFF00"/>
                  </a:solidFill>
                  <a:effectLst>
                    <a:outerShdw blurRad="38100" dist="38100" dir="2700000" algn="tl">
                      <a:srgbClr val="000000">
                        <a:alpha val="43137"/>
                      </a:srgbClr>
                    </a:outerShdw>
                  </a:effectLst>
                  <a:latin typeface="Tahoma" pitchFamily="34" charset="0"/>
                  <a:cs typeface="Tahoma" pitchFamily="34" charset="0"/>
                </a:rPr>
                <a:t>Permanent </a:t>
              </a:r>
            </a:p>
            <a:p>
              <a:pPr algn="ctr"/>
              <a:r>
                <a:rPr lang="en-US" b="1" i="1" dirty="0">
                  <a:solidFill>
                    <a:srgbClr val="FFFF00"/>
                  </a:solidFill>
                  <a:effectLst>
                    <a:outerShdw blurRad="38100" dist="38100" dir="2700000" algn="tl">
                      <a:srgbClr val="000000">
                        <a:alpha val="43137"/>
                      </a:srgbClr>
                    </a:outerShdw>
                  </a:effectLst>
                  <a:latin typeface="Tahoma" pitchFamily="34" charset="0"/>
                  <a:cs typeface="Tahoma" pitchFamily="34" charset="0"/>
                </a:rPr>
                <a:t>Pump Stations</a:t>
              </a:r>
            </a:p>
          </p:txBody>
        </p:sp>
      </p:grpSp>
      <p:grpSp>
        <p:nvGrpSpPr>
          <p:cNvPr id="17" name="Group 16"/>
          <p:cNvGrpSpPr/>
          <p:nvPr/>
        </p:nvGrpSpPr>
        <p:grpSpPr>
          <a:xfrm>
            <a:off x="152400" y="3276601"/>
            <a:ext cx="8854348" cy="2322656"/>
            <a:chOff x="152400" y="3897086"/>
            <a:chExt cx="8854348" cy="2322656"/>
          </a:xfrm>
        </p:grpSpPr>
        <p:pic>
          <p:nvPicPr>
            <p:cNvPr id="6" name="Picture 2" descr="C:\Documents and Settings\b2tfhews\Desktop\Picture1.jpg"/>
            <p:cNvPicPr>
              <a:picLocks noChangeAspect="1" noChangeArrowheads="1"/>
            </p:cNvPicPr>
            <p:nvPr/>
          </p:nvPicPr>
          <p:blipFill>
            <a:blip r:embed="rId6" cstate="print"/>
            <a:srcRect l="28737" t="24479" r="421" b="597"/>
            <a:stretch>
              <a:fillRect/>
            </a:stretch>
          </p:blipFill>
          <p:spPr bwMode="auto">
            <a:xfrm>
              <a:off x="152400" y="3937956"/>
              <a:ext cx="2846442" cy="2256638"/>
            </a:xfrm>
            <a:prstGeom prst="rect">
              <a:avLst/>
            </a:prstGeom>
            <a:ln>
              <a:noFill/>
            </a:ln>
            <a:effectLst>
              <a:outerShdw blurRad="190500" algn="tl" rotWithShape="0">
                <a:srgbClr val="000000">
                  <a:alpha val="70000"/>
                </a:srgbClr>
              </a:outerShdw>
            </a:effectLst>
          </p:spPr>
        </p:pic>
        <p:sp>
          <p:nvSpPr>
            <p:cNvPr id="7" name="TextBox 6"/>
            <p:cNvSpPr txBox="1"/>
            <p:nvPr/>
          </p:nvSpPr>
          <p:spPr>
            <a:xfrm>
              <a:off x="620485" y="3897086"/>
              <a:ext cx="1843768" cy="369332"/>
            </a:xfrm>
            <a:prstGeom prst="rect">
              <a:avLst/>
            </a:prstGeom>
            <a:noFill/>
          </p:spPr>
          <p:txBody>
            <a:bodyPr wrap="square" rtlCol="0">
              <a:spAutoFit/>
            </a:bodyPr>
            <a:lstStyle/>
            <a:p>
              <a:pPr algn="ctr"/>
              <a:r>
                <a:rPr lang="en-US" b="1" i="1" dirty="0" smtClean="0">
                  <a:solidFill>
                    <a:srgbClr val="0000FF"/>
                  </a:solidFill>
                  <a:effectLst>
                    <a:outerShdw blurRad="38100" dist="38100" dir="2700000" algn="tl">
                      <a:srgbClr val="000000">
                        <a:alpha val="43137"/>
                      </a:srgbClr>
                    </a:outerShdw>
                  </a:effectLst>
                  <a:latin typeface="Tahoma" pitchFamily="34" charset="0"/>
                  <a:cs typeface="Tahoma" pitchFamily="34" charset="0"/>
                </a:rPr>
                <a:t>Armoring</a:t>
              </a:r>
              <a:endParaRPr lang="en-US" b="1" i="1" dirty="0">
                <a:solidFill>
                  <a:srgbClr val="0000FF"/>
                </a:solidFill>
                <a:effectLst>
                  <a:outerShdw blurRad="38100" dist="38100" dir="2700000" algn="tl">
                    <a:srgbClr val="000000">
                      <a:alpha val="43137"/>
                    </a:srgbClr>
                  </a:outerShdw>
                </a:effectLst>
                <a:latin typeface="Tahoma" pitchFamily="34" charset="0"/>
                <a:cs typeface="Tahoma" pitchFamily="34" charset="0"/>
              </a:endParaRPr>
            </a:p>
          </p:txBody>
        </p:sp>
        <p:pic>
          <p:nvPicPr>
            <p:cNvPr id="116738" name="Picture 2" descr="C:\Documents and Settings\b2tfhews\Desktop\NOVfundingstatus-06apr2011.2.jpg"/>
            <p:cNvPicPr>
              <a:picLocks noChangeAspect="1" noChangeArrowheads="1"/>
            </p:cNvPicPr>
            <p:nvPr/>
          </p:nvPicPr>
          <p:blipFill>
            <a:blip r:embed="rId7" cstate="print"/>
            <a:srcRect l="816" t="1177" r="772" b="912"/>
            <a:stretch>
              <a:fillRect/>
            </a:stretch>
          </p:blipFill>
          <p:spPr bwMode="auto">
            <a:xfrm>
              <a:off x="5987142" y="3981498"/>
              <a:ext cx="3019606" cy="2238244"/>
            </a:xfrm>
            <a:prstGeom prst="rect">
              <a:avLst/>
            </a:prstGeom>
            <a:ln>
              <a:noFill/>
            </a:ln>
            <a:effectLst>
              <a:outerShdw blurRad="190500" algn="tl" rotWithShape="0">
                <a:srgbClr val="000000">
                  <a:alpha val="70000"/>
                </a:srgbClr>
              </a:outerShdw>
            </a:effectLst>
          </p:spPr>
        </p:pic>
        <p:pic>
          <p:nvPicPr>
            <p:cNvPr id="2054" name="Picture 6" descr="C:\Documents and Settings\b2tfhews\Desktop\Photos\coast1.bmp"/>
            <p:cNvPicPr>
              <a:picLocks noChangeAspect="1" noChangeArrowheads="1"/>
            </p:cNvPicPr>
            <p:nvPr/>
          </p:nvPicPr>
          <p:blipFill>
            <a:blip r:embed="rId8" cstate="print"/>
            <a:srcRect l="14692" t="3864" r="16311" b="4519"/>
            <a:stretch>
              <a:fillRect/>
            </a:stretch>
          </p:blipFill>
          <p:spPr bwMode="auto">
            <a:xfrm>
              <a:off x="3196943" y="3947833"/>
              <a:ext cx="2577157" cy="2241376"/>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3317651" y="4020955"/>
              <a:ext cx="2286000" cy="646331"/>
            </a:xfrm>
            <a:prstGeom prst="rect">
              <a:avLst/>
            </a:prstGeom>
            <a:noFill/>
          </p:spPr>
          <p:txBody>
            <a:bodyPr wrap="square" rtlCol="0">
              <a:spAutoFit/>
            </a:bodyPr>
            <a:lstStyle/>
            <a:p>
              <a:pPr algn="ctr"/>
              <a:r>
                <a:rPr lang="en-US" b="1" i="1" dirty="0">
                  <a:solidFill>
                    <a:srgbClr val="FFFF00"/>
                  </a:solidFill>
                  <a:effectLst>
                    <a:outerShdw blurRad="38100" dist="38100" dir="2700000" algn="tl">
                      <a:srgbClr val="000000">
                        <a:alpha val="43137"/>
                      </a:srgbClr>
                    </a:outerShdw>
                  </a:effectLst>
                  <a:latin typeface="Tahoma" pitchFamily="34" charset="0"/>
                  <a:cs typeface="Tahoma" pitchFamily="34" charset="0"/>
                </a:rPr>
                <a:t>Environmental Mitigation</a:t>
              </a:r>
            </a:p>
          </p:txBody>
        </p:sp>
        <p:sp>
          <p:nvSpPr>
            <p:cNvPr id="9" name="TextBox 8"/>
            <p:cNvSpPr txBox="1"/>
            <p:nvPr/>
          </p:nvSpPr>
          <p:spPr>
            <a:xfrm>
              <a:off x="6002223" y="4032033"/>
              <a:ext cx="2924063" cy="646331"/>
            </a:xfrm>
            <a:prstGeom prst="rect">
              <a:avLst/>
            </a:prstGeom>
            <a:noFill/>
          </p:spPr>
          <p:txBody>
            <a:bodyPr wrap="square" rtlCol="0">
              <a:spAutoFit/>
            </a:bodyPr>
            <a:lstStyle/>
            <a:p>
              <a:pPr algn="ctr"/>
              <a:r>
                <a:rPr lang="en-US" b="1" i="1" dirty="0">
                  <a:solidFill>
                    <a:srgbClr val="0000FF"/>
                  </a:solidFill>
                  <a:effectLst>
                    <a:outerShdw blurRad="38100" dist="38100" dir="2700000" algn="tl">
                      <a:srgbClr val="000000">
                        <a:alpha val="43137"/>
                      </a:srgbClr>
                    </a:outerShdw>
                  </a:effectLst>
                  <a:latin typeface="Tahoma" pitchFamily="34" charset="0"/>
                  <a:cs typeface="Tahoma" pitchFamily="34" charset="0"/>
                </a:rPr>
                <a:t>New Orleans to Venice / Non-Federal Levees</a:t>
              </a:r>
            </a:p>
          </p:txBody>
        </p:sp>
      </p:grpSp>
      <p:sp>
        <p:nvSpPr>
          <p:cNvPr id="26" name="TextBox 25"/>
          <p:cNvSpPr txBox="1"/>
          <p:nvPr/>
        </p:nvSpPr>
        <p:spPr>
          <a:xfrm>
            <a:off x="195942" y="1048275"/>
            <a:ext cx="2786743" cy="646331"/>
          </a:xfrm>
          <a:prstGeom prst="rect">
            <a:avLst/>
          </a:prstGeom>
          <a:noFill/>
        </p:spPr>
        <p:txBody>
          <a:bodyPr wrap="square" rtlCol="0">
            <a:spAutoFit/>
          </a:bodyPr>
          <a:lstStyle/>
          <a:p>
            <a:pPr algn="ctr"/>
            <a:r>
              <a:rPr lang="en-US" b="1" i="1" dirty="0">
                <a:solidFill>
                  <a:srgbClr val="FFFF00"/>
                </a:solidFill>
                <a:effectLst>
                  <a:outerShdw blurRad="38100" dist="38100" dir="2700000" algn="tl">
                    <a:srgbClr val="000000">
                      <a:alpha val="43137"/>
                    </a:srgbClr>
                  </a:outerShdw>
                </a:effectLst>
                <a:latin typeface="Tahoma" pitchFamily="34" charset="0"/>
                <a:cs typeface="Tahoma" pitchFamily="34" charset="0"/>
              </a:rPr>
              <a:t>SELA Interior Drainage</a:t>
            </a:r>
          </a:p>
        </p:txBody>
      </p:sp>
      <p:sp>
        <p:nvSpPr>
          <p:cNvPr id="3" name="TextBox 2"/>
          <p:cNvSpPr txBox="1"/>
          <p:nvPr/>
        </p:nvSpPr>
        <p:spPr>
          <a:xfrm>
            <a:off x="171450" y="2724700"/>
            <a:ext cx="2802900" cy="461665"/>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$157 Million</a:t>
            </a:r>
            <a:endParaRPr lang="en-US" sz="2400" b="1"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a:off x="3168939" y="2731691"/>
            <a:ext cx="2628905" cy="461665"/>
          </a:xfrm>
          <a:prstGeom prst="rect">
            <a:avLst/>
          </a:prstGeom>
          <a:solidFill>
            <a:srgbClr val="000000">
              <a:alpha val="23922"/>
            </a:srgbClr>
          </a:solid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$74 Million</a:t>
            </a:r>
            <a:endParaRPr lang="en-US" sz="2400" b="1"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6002222" y="2682274"/>
            <a:ext cx="2964739" cy="461665"/>
          </a:xfrm>
          <a:prstGeom prst="rect">
            <a:avLst/>
          </a:prstGeom>
          <a:solidFill>
            <a:srgbClr val="FFFFFF">
              <a:alpha val="30196"/>
            </a:srgbClr>
          </a:solidFill>
        </p:spPr>
        <p:txBody>
          <a:bodyPr wrap="square" rtlCol="0">
            <a:spAutoFit/>
          </a:bodyPr>
          <a:lstStyle/>
          <a:p>
            <a:pPr algn="ctr"/>
            <a:r>
              <a:rPr lang="en-US" sz="2400" b="1" dirty="0" smtClean="0">
                <a:solidFill>
                  <a:srgbClr val="0000FF"/>
                </a:solidFill>
                <a:effectLst>
                  <a:outerShdw blurRad="38100" dist="38100" dir="2700000" algn="tl">
                    <a:srgbClr val="000000">
                      <a:alpha val="43137"/>
                    </a:srgbClr>
                  </a:outerShdw>
                </a:effectLst>
              </a:rPr>
              <a:t>$21 Million</a:t>
            </a:r>
            <a:endParaRPr lang="en-US" sz="2400" b="1" dirty="0">
              <a:solidFill>
                <a:srgbClr val="0000FF"/>
              </a:solidFill>
              <a:effectLst>
                <a:outerShdw blurRad="38100" dist="38100" dir="2700000" algn="tl">
                  <a:srgbClr val="000000">
                    <a:alpha val="43137"/>
                  </a:srgbClr>
                </a:outerShdw>
              </a:effectLst>
            </a:endParaRPr>
          </a:p>
        </p:txBody>
      </p:sp>
      <p:sp>
        <p:nvSpPr>
          <p:cNvPr id="30" name="TextBox 29"/>
          <p:cNvSpPr txBox="1"/>
          <p:nvPr/>
        </p:nvSpPr>
        <p:spPr>
          <a:xfrm>
            <a:off x="137718" y="5091969"/>
            <a:ext cx="2870363" cy="461665"/>
          </a:xfrm>
          <a:prstGeom prst="rect">
            <a:avLst/>
          </a:prstGeom>
          <a:solidFill>
            <a:srgbClr val="FFFFFF">
              <a:alpha val="20000"/>
            </a:srgbClr>
          </a:solidFill>
        </p:spPr>
        <p:txBody>
          <a:bodyPr wrap="square" rtlCol="0">
            <a:spAutoFit/>
          </a:bodyPr>
          <a:lstStyle/>
          <a:p>
            <a:pPr algn="ctr"/>
            <a:r>
              <a:rPr lang="en-US" sz="2400" b="1" dirty="0" smtClean="0">
                <a:solidFill>
                  <a:srgbClr val="0000FF"/>
                </a:solidFill>
                <a:effectLst>
                  <a:outerShdw blurRad="38100" dist="38100" dir="2700000" algn="tl">
                    <a:srgbClr val="000000">
                      <a:alpha val="43137"/>
                    </a:srgbClr>
                  </a:outerShdw>
                </a:effectLst>
              </a:rPr>
              <a:t>$264 Million</a:t>
            </a:r>
            <a:endParaRPr lang="en-US" sz="2400" b="1" dirty="0">
              <a:solidFill>
                <a:srgbClr val="0000FF"/>
              </a:solidFill>
              <a:effectLst>
                <a:outerShdw blurRad="38100" dist="38100" dir="2700000" algn="tl">
                  <a:srgbClr val="000000">
                    <a:alpha val="43137"/>
                  </a:srgbClr>
                </a:outerShdw>
              </a:effectLst>
            </a:endParaRPr>
          </a:p>
        </p:txBody>
      </p:sp>
      <p:sp>
        <p:nvSpPr>
          <p:cNvPr id="31" name="TextBox 30"/>
          <p:cNvSpPr txBox="1"/>
          <p:nvPr/>
        </p:nvSpPr>
        <p:spPr>
          <a:xfrm>
            <a:off x="3166441" y="5033779"/>
            <a:ext cx="2802900" cy="461665"/>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$245 Million</a:t>
            </a:r>
            <a:endParaRPr lang="en-US" sz="2400" b="1" dirty="0">
              <a:solidFill>
                <a:srgbClr val="FFFF00"/>
              </a:solidFill>
              <a:effectLst>
                <a:outerShdw blurRad="38100" dist="38100" dir="2700000" algn="tl">
                  <a:srgbClr val="000000">
                    <a:alpha val="43137"/>
                  </a:srgbClr>
                </a:outerShdw>
              </a:effectLst>
            </a:endParaRPr>
          </a:p>
        </p:txBody>
      </p:sp>
      <p:sp>
        <p:nvSpPr>
          <p:cNvPr id="32" name="TextBox 31"/>
          <p:cNvSpPr txBox="1"/>
          <p:nvPr/>
        </p:nvSpPr>
        <p:spPr>
          <a:xfrm>
            <a:off x="6059687" y="5033778"/>
            <a:ext cx="2907274" cy="461665"/>
          </a:xfrm>
          <a:prstGeom prst="rect">
            <a:avLst/>
          </a:prstGeom>
          <a:noFill/>
        </p:spPr>
        <p:txBody>
          <a:bodyPr wrap="square" rtlCol="0">
            <a:spAutoFit/>
          </a:bodyPr>
          <a:lstStyle/>
          <a:p>
            <a:pPr algn="ctr"/>
            <a:r>
              <a:rPr lang="en-US" sz="2400" b="1" dirty="0" smtClean="0">
                <a:solidFill>
                  <a:srgbClr val="0000FF"/>
                </a:solidFill>
                <a:effectLst>
                  <a:outerShdw blurRad="38100" dist="38100" dir="2700000" algn="tl">
                    <a:srgbClr val="000000">
                      <a:alpha val="43137"/>
                    </a:srgbClr>
                  </a:outerShdw>
                </a:effectLst>
              </a:rPr>
              <a:t>$605 Million</a:t>
            </a:r>
            <a:endParaRPr lang="en-US" sz="24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97544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812801"/>
            <a:ext cx="5029200"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600" dirty="0" smtClean="0">
                <a:latin typeface="+mn-lt"/>
              </a:rPr>
              <a:t>Construction </a:t>
            </a:r>
            <a:r>
              <a:rPr lang="en-US" sz="2600" dirty="0">
                <a:latin typeface="+mn-lt"/>
              </a:rPr>
              <a:t>of the MRL-C project is 89% complete with 83 items </a:t>
            </a:r>
            <a:r>
              <a:rPr lang="en-US" sz="2600" dirty="0" smtClean="0">
                <a:latin typeface="+mn-lt"/>
              </a:rPr>
              <a:t>remaining  </a:t>
            </a:r>
            <a:r>
              <a:rPr lang="en-US" sz="2600" dirty="0">
                <a:latin typeface="+mn-lt"/>
              </a:rPr>
              <a:t/>
            </a:r>
            <a:br>
              <a:rPr lang="en-US" sz="2600" dirty="0">
                <a:latin typeface="+mn-lt"/>
              </a:rPr>
            </a:br>
            <a:endParaRPr lang="en-US" sz="2600" dirty="0" smtClean="0">
              <a:latin typeface="+mn-lt"/>
            </a:endParaRPr>
          </a:p>
          <a:p>
            <a:pPr marL="457200" indent="-457200" eaLnBrk="0" hangingPunct="0">
              <a:spcBef>
                <a:spcPct val="20000"/>
              </a:spcBef>
              <a:buFont typeface="Arial" panose="020B0604020202020204" pitchFamily="34" charset="0"/>
              <a:buChar char="•"/>
              <a:defRPr/>
            </a:pPr>
            <a:r>
              <a:rPr lang="en-US" sz="2600" dirty="0" smtClean="0">
                <a:latin typeface="+mn-lt"/>
              </a:rPr>
              <a:t>The </a:t>
            </a:r>
            <a:r>
              <a:rPr lang="en-US" sz="2600" dirty="0">
                <a:latin typeface="+mn-lt"/>
              </a:rPr>
              <a:t>Carrollton Phase I Levee Enlargement was completed in September </a:t>
            </a:r>
            <a:r>
              <a:rPr lang="en-US" sz="2600" dirty="0" smtClean="0">
                <a:latin typeface="+mn-lt"/>
              </a:rPr>
              <a:t>2015  </a:t>
            </a:r>
            <a:r>
              <a:rPr lang="en-US" sz="2600" dirty="0">
                <a:latin typeface="+mn-lt"/>
              </a:rPr>
              <a:t/>
            </a:r>
            <a:br>
              <a:rPr lang="en-US" sz="2600" dirty="0">
                <a:latin typeface="+mn-lt"/>
              </a:rPr>
            </a:br>
            <a:endParaRPr lang="en-US" sz="2600" dirty="0" smtClean="0">
              <a:latin typeface="+mn-lt"/>
            </a:endParaRPr>
          </a:p>
          <a:p>
            <a:pPr marL="457200" indent="-457200" eaLnBrk="0" hangingPunct="0">
              <a:spcBef>
                <a:spcPct val="20000"/>
              </a:spcBef>
              <a:buFont typeface="Arial" panose="020B0604020202020204" pitchFamily="34" charset="0"/>
              <a:buChar char="•"/>
              <a:defRPr/>
            </a:pPr>
            <a:r>
              <a:rPr lang="en-US" sz="2600" dirty="0" smtClean="0">
                <a:latin typeface="+mn-lt"/>
              </a:rPr>
              <a:t>The </a:t>
            </a:r>
            <a:r>
              <a:rPr lang="en-US" sz="2600" dirty="0">
                <a:latin typeface="+mn-lt"/>
              </a:rPr>
              <a:t>Carrollton Phase II Flood Gate was awarded in September 2016 and is scheduled for completion in September </a:t>
            </a:r>
            <a:r>
              <a:rPr lang="en-US" sz="2600" dirty="0" smtClean="0">
                <a:latin typeface="+mn-lt"/>
              </a:rPr>
              <a:t>2017</a:t>
            </a:r>
            <a:endParaRPr lang="en-US" sz="1200" b="0" dirty="0" smtClean="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Audubon Floodgate</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18</a:t>
            </a:fld>
            <a:endParaRPr lang="en-US" dirty="0"/>
          </a:p>
        </p:txBody>
      </p:sp>
      <p:pic>
        <p:nvPicPr>
          <p:cNvPr id="2" name="Picture 1"/>
          <p:cNvPicPr>
            <a:picLocks noChangeAspect="1"/>
          </p:cNvPicPr>
          <p:nvPr/>
        </p:nvPicPr>
        <p:blipFill>
          <a:blip r:embed="rId3"/>
          <a:stretch>
            <a:fillRect/>
          </a:stretch>
        </p:blipFill>
        <p:spPr>
          <a:xfrm>
            <a:off x="5184058" y="1520687"/>
            <a:ext cx="3763718" cy="2577538"/>
          </a:xfrm>
          <a:prstGeom prst="rect">
            <a:avLst/>
          </a:prstGeom>
          <a:ln>
            <a:solidFill>
              <a:schemeClr val="tx1"/>
            </a:solidFill>
          </a:ln>
        </p:spPr>
      </p:pic>
    </p:spTree>
    <p:extLst>
      <p:ext uri="{BB962C8B-B14F-4D97-AF65-F5344CB8AC3E}">
        <p14:creationId xmlns:p14="http://schemas.microsoft.com/office/powerpoint/2010/main" val="225004549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99456" y="936486"/>
            <a:ext cx="8534400" cy="5507038"/>
          </a:xfrm>
          <a:prstGeom prst="rect">
            <a:avLst/>
          </a:prstGeom>
        </p:spPr>
        <p:txBody>
          <a:bodyPr/>
          <a:lstStyle/>
          <a:p>
            <a:pPr marL="457200" indent="-457200">
              <a:buFont typeface="Arial" panose="020B0604020202020204" pitchFamily="34" charset="0"/>
              <a:buChar char="•"/>
            </a:pPr>
            <a:r>
              <a:rPr lang="en-US" sz="2800" dirty="0"/>
              <a:t>The project is substantially complete and the final inspection will </a:t>
            </a:r>
            <a:r>
              <a:rPr lang="en-US" sz="2800" dirty="0" smtClean="0"/>
              <a:t>occur in </a:t>
            </a:r>
            <a:r>
              <a:rPr lang="en-US" sz="2800" dirty="0"/>
              <a:t>early </a:t>
            </a:r>
            <a:r>
              <a:rPr lang="en-US" sz="2800" dirty="0" smtClean="0"/>
              <a:t>2017</a:t>
            </a:r>
            <a:endParaRPr lang="en-US" sz="2800" dirty="0"/>
          </a:p>
          <a:p>
            <a:pPr marL="342900" indent="-342900" eaLnBrk="0" hangingPunct="0">
              <a:spcBef>
                <a:spcPct val="20000"/>
              </a:spcBef>
              <a:buFont typeface="Arial" panose="020B0604020202020204" pitchFamily="34" charset="0"/>
              <a:buChar char="•"/>
              <a:defRPr/>
            </a:pPr>
            <a:endParaRPr lang="en-US" sz="1200" b="0" dirty="0">
              <a:latin typeface="+mn-lt"/>
            </a:endParaRPr>
          </a:p>
          <a:p>
            <a:pPr marL="457200" indent="-457200">
              <a:buFont typeface="Arial" panose="020B0604020202020204" pitchFamily="34" charset="0"/>
              <a:buChar char="•"/>
            </a:pPr>
            <a:r>
              <a:rPr lang="en-US" sz="2800" dirty="0"/>
              <a:t>Work consisted of raising 9 miles of the </a:t>
            </a:r>
            <a:r>
              <a:rPr lang="en-US" sz="2800" dirty="0" smtClean="0"/>
              <a:t>levee, </a:t>
            </a:r>
            <a:r>
              <a:rPr lang="en-US" sz="2800" dirty="0"/>
              <a:t>on the east bank of Jefferson Parish, to the congressionally authorized </a:t>
            </a:r>
            <a:r>
              <a:rPr lang="en-US" sz="2800" dirty="0" smtClean="0"/>
              <a:t>elevation</a:t>
            </a:r>
            <a:endParaRPr lang="en-US" sz="2800" dirty="0"/>
          </a:p>
          <a:p>
            <a:pPr marL="342900" indent="-342900" eaLnBrk="0" hangingPunct="0">
              <a:spcBef>
                <a:spcPts val="0"/>
              </a:spcBef>
              <a:buFont typeface="Arial" panose="020B0604020202020204" pitchFamily="34" charset="0"/>
              <a:buChar char="•"/>
              <a:defRPr/>
            </a:pPr>
            <a:endParaRPr lang="en-US" sz="1200" b="0" dirty="0" smtClean="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Jefferson Heights</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19</a:t>
            </a:fld>
            <a:endParaRPr lang="en-US" dirty="0"/>
          </a:p>
        </p:txBody>
      </p:sp>
      <p:pic>
        <p:nvPicPr>
          <p:cNvPr id="2" name="Picture 1"/>
          <p:cNvPicPr>
            <a:picLocks noChangeAspect="1"/>
          </p:cNvPicPr>
          <p:nvPr/>
        </p:nvPicPr>
        <p:blipFill rotWithShape="1">
          <a:blip r:embed="rId3"/>
          <a:srcRect t="11702" b="6282"/>
          <a:stretch/>
        </p:blipFill>
        <p:spPr>
          <a:xfrm>
            <a:off x="228600" y="3581400"/>
            <a:ext cx="8676113" cy="3068382"/>
          </a:xfrm>
          <a:prstGeom prst="rect">
            <a:avLst/>
          </a:prstGeom>
          <a:ln>
            <a:solidFill>
              <a:schemeClr val="tx1"/>
            </a:solidFill>
          </a:ln>
        </p:spPr>
      </p:pic>
    </p:spTree>
    <p:extLst>
      <p:ext uri="{BB962C8B-B14F-4D97-AF65-F5344CB8AC3E}">
        <p14:creationId xmlns:p14="http://schemas.microsoft.com/office/powerpoint/2010/main" val="265544013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4195" y="544990"/>
            <a:ext cx="7202173" cy="758951"/>
          </a:xfrm>
          <a:prstGeom prst="rect">
            <a:avLst/>
          </a:prstGeom>
          <a:noFill/>
          <a:ln w="9525">
            <a:noFill/>
            <a:miter lim="800000"/>
            <a:headEnd/>
            <a:tailEnd/>
          </a:ln>
        </p:spPr>
        <p:txBody>
          <a:bodyPr anchor="ctr"/>
          <a:lstStyle/>
          <a:p>
            <a:pPr algn="ctr" eaLnBrk="0" hangingPunct="0">
              <a:defRPr/>
            </a:pPr>
            <a:r>
              <a:rPr lang="en-US" sz="3600" b="1" kern="0" dirty="0" smtClean="0">
                <a:latin typeface="+mj-lt"/>
                <a:ea typeface="Tahoma" pitchFamily="34" charset="0"/>
                <a:cs typeface="Tahoma" pitchFamily="34" charset="0"/>
              </a:rPr>
              <a:t>Mississippi River &amp; Tributaries</a:t>
            </a:r>
          </a:p>
          <a:p>
            <a:pPr algn="ctr" eaLnBrk="0" hangingPunct="0">
              <a:defRPr/>
            </a:pPr>
            <a:r>
              <a:rPr lang="en-US" sz="3600" b="1" kern="0" dirty="0" smtClean="0">
                <a:latin typeface="+mj-lt"/>
                <a:ea typeface="Tahoma" pitchFamily="34" charset="0"/>
                <a:cs typeface="Tahoma" pitchFamily="34" charset="0"/>
              </a:rPr>
              <a:t>New Orleans District Overview</a:t>
            </a:r>
            <a:endParaRPr lang="en-US" sz="3600" kern="0" dirty="0">
              <a:latin typeface="+mj-lt"/>
              <a:ea typeface="+mj-ea"/>
              <a:cs typeface="+mj-cs"/>
            </a:endParaRPr>
          </a:p>
        </p:txBody>
      </p:sp>
      <p:grpSp>
        <p:nvGrpSpPr>
          <p:cNvPr id="14" name="Group 13"/>
          <p:cNvGrpSpPr/>
          <p:nvPr/>
        </p:nvGrpSpPr>
        <p:grpSpPr>
          <a:xfrm>
            <a:off x="250630" y="1575332"/>
            <a:ext cx="7508959" cy="4813573"/>
            <a:chOff x="549565" y="1814577"/>
            <a:chExt cx="7361814" cy="4608122"/>
          </a:xfrm>
        </p:grpSpPr>
        <p:pic>
          <p:nvPicPr>
            <p:cNvPr id="10" name="Picture 9" descr="Floodways in LA.jpg"/>
            <p:cNvPicPr>
              <a:picLocks noChangeAspect="1"/>
            </p:cNvPicPr>
            <p:nvPr/>
          </p:nvPicPr>
          <p:blipFill>
            <a:blip r:embed="rId3" cstate="print"/>
            <a:srcRect l="2103" t="61111" r="18644" b="2941"/>
            <a:stretch>
              <a:fillRect/>
            </a:stretch>
          </p:blipFill>
          <p:spPr>
            <a:xfrm>
              <a:off x="549565" y="1814577"/>
              <a:ext cx="7361814" cy="4608122"/>
            </a:xfrm>
            <a:prstGeom prst="rect">
              <a:avLst/>
            </a:prstGeom>
            <a:ln w="9525">
              <a:solidFill>
                <a:schemeClr val="tx1"/>
              </a:solidFill>
            </a:ln>
          </p:spPr>
        </p:pic>
        <p:pic>
          <p:nvPicPr>
            <p:cNvPr id="11" name="Picture 10" descr="Floodways new.jpg"/>
            <p:cNvPicPr>
              <a:picLocks noChangeAspect="1"/>
            </p:cNvPicPr>
            <p:nvPr/>
          </p:nvPicPr>
          <p:blipFill>
            <a:blip r:embed="rId4" cstate="print"/>
            <a:srcRect l="73401" t="60676" r="10984" b="28306"/>
            <a:stretch>
              <a:fillRect/>
            </a:stretch>
          </p:blipFill>
          <p:spPr>
            <a:xfrm>
              <a:off x="7304219" y="5831401"/>
              <a:ext cx="607160" cy="591298"/>
            </a:xfrm>
            <a:prstGeom prst="rect">
              <a:avLst/>
            </a:prstGeom>
            <a:ln w="9525">
              <a:solidFill>
                <a:schemeClr val="tx1"/>
              </a:solidFill>
            </a:ln>
          </p:spPr>
        </p:pic>
      </p:grpSp>
      <p:pic>
        <p:nvPicPr>
          <p:cNvPr id="8" name="Picture 7" descr="boundaryMVD4.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545270" y="39735"/>
            <a:ext cx="2656325" cy="4983060"/>
          </a:xfrm>
          <a:prstGeom prst="rect">
            <a:avLst/>
          </a:prstGeom>
        </p:spPr>
      </p:pic>
      <p:sp>
        <p:nvSpPr>
          <p:cNvPr id="9" name="Rectangle 8"/>
          <p:cNvSpPr/>
          <p:nvPr/>
        </p:nvSpPr>
        <p:spPr>
          <a:xfrm>
            <a:off x="8063171" y="4400141"/>
            <a:ext cx="982426" cy="55793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bwMode="auto">
          <a:xfrm flipH="1">
            <a:off x="7835485" y="4958080"/>
            <a:ext cx="531266" cy="456667"/>
          </a:xfrm>
          <a:prstGeom prst="straightConnector1">
            <a:avLst/>
          </a:prstGeom>
          <a:noFill/>
          <a:ln w="412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355420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35194" y="990600"/>
            <a:ext cx="4343400"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800" dirty="0">
                <a:latin typeface="Arial" panose="020B0604020202020204" pitchFamily="34" charset="0"/>
                <a:cs typeface="Arial" panose="020B0604020202020204" pitchFamily="34" charset="0"/>
              </a:rPr>
              <a:t>Approximately 40% more area drains east after construction of the new floodwall in May of </a:t>
            </a:r>
            <a:r>
              <a:rPr lang="en-US" sz="2800" dirty="0" smtClean="0">
                <a:latin typeface="Arial" panose="020B0604020202020204" pitchFamily="34" charset="0"/>
                <a:cs typeface="Arial" panose="020B0604020202020204" pitchFamily="34" charset="0"/>
              </a:rPr>
              <a:t>2012</a:t>
            </a:r>
            <a:endParaRPr lang="en-US" sz="2800" dirty="0" smtClean="0"/>
          </a:p>
          <a:p>
            <a:pPr marL="457200" indent="-457200" eaLnBrk="0" hangingPunct="0">
              <a:spcBef>
                <a:spcPct val="20000"/>
              </a:spcBef>
              <a:buFont typeface="Arial" panose="020B0604020202020204" pitchFamily="34" charset="0"/>
              <a:buChar char="•"/>
              <a:defRPr/>
            </a:pPr>
            <a:endParaRPr lang="en-US" sz="2800" dirty="0"/>
          </a:p>
          <a:p>
            <a:pPr marL="457200" indent="-457200" eaLnBrk="0" hangingPunct="0">
              <a:spcBef>
                <a:spcPct val="20000"/>
              </a:spcBef>
              <a:buFont typeface="Arial" panose="020B0604020202020204" pitchFamily="34" charset="0"/>
              <a:buChar char="•"/>
              <a:defRPr/>
            </a:pPr>
            <a:r>
              <a:rPr lang="en-US" sz="2800" dirty="0" smtClean="0"/>
              <a:t>Additional </a:t>
            </a:r>
            <a:r>
              <a:rPr lang="en-US" sz="2800" dirty="0"/>
              <a:t>storage capacity was required to safely contain runoff from short but intense rain </a:t>
            </a:r>
            <a:r>
              <a:rPr lang="en-US" sz="2800" dirty="0" smtClean="0"/>
              <a:t>events</a:t>
            </a:r>
            <a:endParaRPr lang="en-US" sz="2800" dirty="0"/>
          </a:p>
          <a:p>
            <a:pPr marL="457200" indent="-457200" eaLnBrk="0" hangingPunct="0">
              <a:spcBef>
                <a:spcPct val="20000"/>
              </a:spcBef>
              <a:buFont typeface="Arial" panose="020B0604020202020204" pitchFamily="34" charset="0"/>
              <a:buChar char="•"/>
              <a:defRPr/>
            </a:pPr>
            <a:endParaRPr lang="en-US" sz="2600" b="0" dirty="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West Return Floodwall</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20</a:t>
            </a:fld>
            <a:endParaRPr lang="en-US" dirty="0"/>
          </a:p>
        </p:txBody>
      </p:sp>
      <p:pic>
        <p:nvPicPr>
          <p:cNvPr id="4" name="Picture 3"/>
          <p:cNvPicPr>
            <a:picLocks noChangeAspect="1"/>
          </p:cNvPicPr>
          <p:nvPr/>
        </p:nvPicPr>
        <p:blipFill>
          <a:blip r:embed="rId3"/>
          <a:stretch>
            <a:fillRect/>
          </a:stretch>
        </p:blipFill>
        <p:spPr>
          <a:xfrm>
            <a:off x="4351779" y="1752600"/>
            <a:ext cx="4512259" cy="3386096"/>
          </a:xfrm>
          <a:prstGeom prst="rect">
            <a:avLst/>
          </a:prstGeom>
          <a:ln>
            <a:solidFill>
              <a:schemeClr val="tx1"/>
            </a:solidFill>
          </a:ln>
        </p:spPr>
      </p:pic>
    </p:spTree>
    <p:extLst>
      <p:ext uri="{BB962C8B-B14F-4D97-AF65-F5344CB8AC3E}">
        <p14:creationId xmlns:p14="http://schemas.microsoft.com/office/powerpoint/2010/main" val="289857382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812801"/>
            <a:ext cx="8716718"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600" dirty="0">
                <a:latin typeface="+mn-lt"/>
              </a:rPr>
              <a:t>Received $12M in FY15 Work </a:t>
            </a:r>
            <a:r>
              <a:rPr lang="en-US" sz="2600" dirty="0" smtClean="0">
                <a:latin typeface="+mn-lt"/>
              </a:rPr>
              <a:t>Plan.</a:t>
            </a:r>
          </a:p>
          <a:p>
            <a:pPr marL="800100" lvl="1" indent="-342900" eaLnBrk="0" hangingPunct="0">
              <a:spcBef>
                <a:spcPct val="20000"/>
              </a:spcBef>
              <a:buFont typeface="Arial" panose="020B0604020202020204" pitchFamily="34" charset="0"/>
              <a:buChar char="•"/>
              <a:defRPr/>
            </a:pPr>
            <a:r>
              <a:rPr lang="en-US" sz="2000" dirty="0">
                <a:latin typeface="+mn-lt"/>
              </a:rPr>
              <a:t>Awarded $8.2M  Mitigation contract in May </a:t>
            </a:r>
            <a:r>
              <a:rPr lang="en-US" sz="2000" dirty="0" smtClean="0">
                <a:latin typeface="+mn-lt"/>
              </a:rPr>
              <a:t>2015</a:t>
            </a:r>
          </a:p>
          <a:p>
            <a:pPr marL="800100" lvl="1" indent="-342900" eaLnBrk="0" hangingPunct="0">
              <a:spcBef>
                <a:spcPct val="20000"/>
              </a:spcBef>
              <a:buFont typeface="Arial" panose="020B0604020202020204" pitchFamily="34" charset="0"/>
              <a:buChar char="•"/>
              <a:defRPr/>
            </a:pPr>
            <a:r>
              <a:rPr lang="en-US" sz="2000" dirty="0">
                <a:latin typeface="+mn-lt"/>
              </a:rPr>
              <a:t>Awarded $1.9M Hwy. 61 Bypass Road construction </a:t>
            </a:r>
            <a:endParaRPr lang="en-US" sz="2600" dirty="0" smtClean="0">
              <a:latin typeface="+mn-lt"/>
            </a:endParaRPr>
          </a:p>
          <a:p>
            <a:pPr marL="342900" indent="-342900" eaLnBrk="0" hangingPunct="0">
              <a:spcBef>
                <a:spcPct val="20000"/>
              </a:spcBef>
              <a:buFont typeface="Arial" panose="020B0604020202020204" pitchFamily="34" charset="0"/>
              <a:buChar char="•"/>
              <a:defRPr/>
            </a:pPr>
            <a:endParaRPr lang="en-US" sz="1200" b="0" dirty="0">
              <a:latin typeface="+mn-lt"/>
            </a:endParaRPr>
          </a:p>
          <a:p>
            <a:pPr marL="457200" indent="-457200" eaLnBrk="0" hangingPunct="0">
              <a:spcBef>
                <a:spcPct val="20000"/>
              </a:spcBef>
              <a:buFont typeface="Arial" panose="020B0604020202020204" pitchFamily="34" charset="0"/>
              <a:buChar char="•"/>
              <a:defRPr/>
            </a:pPr>
            <a:r>
              <a:rPr lang="en-US" sz="2600" dirty="0">
                <a:latin typeface="+mn-lt"/>
              </a:rPr>
              <a:t>Awarded $1.9M Hwy. 61 Bypass Road </a:t>
            </a:r>
            <a:r>
              <a:rPr lang="en-US" sz="2600" dirty="0" smtClean="0">
                <a:latin typeface="+mn-lt"/>
              </a:rPr>
              <a:t>construction.</a:t>
            </a:r>
            <a:endParaRPr lang="en-US" sz="2600" dirty="0">
              <a:latin typeface="+mn-lt"/>
            </a:endParaRPr>
          </a:p>
          <a:p>
            <a:pPr marL="800100" lvl="1" indent="-342900" eaLnBrk="0" hangingPunct="0">
              <a:spcBef>
                <a:spcPts val="0"/>
              </a:spcBef>
              <a:buFont typeface="Arial" panose="020B0604020202020204" pitchFamily="34" charset="0"/>
              <a:buChar char="•"/>
              <a:defRPr/>
            </a:pPr>
            <a:r>
              <a:rPr lang="en-US" sz="2000" dirty="0">
                <a:latin typeface="+mn-lt"/>
              </a:rPr>
              <a:t>Substantially Completed in July 2016</a:t>
            </a:r>
          </a:p>
          <a:p>
            <a:pPr marL="800100" lvl="1" indent="-342900" eaLnBrk="0" hangingPunct="0">
              <a:spcBef>
                <a:spcPts val="0"/>
              </a:spcBef>
              <a:buFont typeface="Arial" panose="020B0604020202020204" pitchFamily="34" charset="0"/>
              <a:buChar char="•"/>
              <a:defRPr/>
            </a:pPr>
            <a:endParaRPr lang="en-US" sz="1200" b="0" dirty="0" smtClean="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err="1" smtClean="0">
                <a:ln w="10541" cmpd="sng">
                  <a:solidFill>
                    <a:srgbClr val="7D7D7D">
                      <a:tint val="100000"/>
                      <a:shade val="100000"/>
                      <a:satMod val="110000"/>
                    </a:srgbClr>
                  </a:solidFill>
                  <a:prstDash val="solid"/>
                </a:ln>
              </a:rPr>
              <a:t>Comite</a:t>
            </a:r>
            <a:r>
              <a:rPr lang="en-US" sz="4000" b="1" dirty="0" smtClean="0">
                <a:ln w="10541" cmpd="sng">
                  <a:solidFill>
                    <a:srgbClr val="7D7D7D">
                      <a:tint val="100000"/>
                      <a:shade val="100000"/>
                      <a:satMod val="110000"/>
                    </a:srgbClr>
                  </a:solidFill>
                  <a:prstDash val="solid"/>
                </a:ln>
              </a:rPr>
              <a:t> River Diversion</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21</a:t>
            </a:fld>
            <a:endParaRPr lang="en-US" dirty="0"/>
          </a:p>
        </p:txBody>
      </p:sp>
      <p:pic>
        <p:nvPicPr>
          <p:cNvPr id="6" name="Picture 5"/>
          <p:cNvPicPr>
            <a:picLocks noChangeAspect="1" noChangeArrowheads="1"/>
          </p:cNvPicPr>
          <p:nvPr/>
        </p:nvPicPr>
        <p:blipFill>
          <a:blip r:embed="rId3" cstate="print"/>
          <a:srcRect t="20274"/>
          <a:stretch>
            <a:fillRect/>
          </a:stretch>
        </p:blipFill>
        <p:spPr bwMode="auto">
          <a:xfrm>
            <a:off x="3272771" y="3048000"/>
            <a:ext cx="5596347" cy="2854945"/>
          </a:xfrm>
          <a:prstGeom prst="rect">
            <a:avLst/>
          </a:prstGeom>
          <a:noFill/>
          <a:ln w="9525">
            <a:solidFill>
              <a:schemeClr val="tx1"/>
            </a:solidFill>
            <a:miter lim="800000"/>
            <a:headEnd/>
            <a:tailEnd/>
          </a:ln>
        </p:spPr>
      </p:pic>
      <p:pic>
        <p:nvPicPr>
          <p:cNvPr id="11" name="Picture 10" descr="COMITE BYPASS.jpg"/>
          <p:cNvPicPr>
            <a:picLocks noChangeAspect="1"/>
          </p:cNvPicPr>
          <p:nvPr/>
        </p:nvPicPr>
        <p:blipFill>
          <a:blip r:embed="rId4" cstate="print"/>
          <a:srcRect l="846" t="694" r="63889" b="47743"/>
          <a:stretch>
            <a:fillRect/>
          </a:stretch>
        </p:blipFill>
        <p:spPr>
          <a:xfrm>
            <a:off x="533400" y="3048000"/>
            <a:ext cx="2568474" cy="3429000"/>
          </a:xfrm>
          <a:prstGeom prst="rect">
            <a:avLst/>
          </a:prstGeom>
          <a:ln>
            <a:solidFill>
              <a:schemeClr val="tx1"/>
            </a:solidFill>
          </a:ln>
        </p:spPr>
      </p:pic>
    </p:spTree>
    <p:extLst>
      <p:ext uri="{BB962C8B-B14F-4D97-AF65-F5344CB8AC3E}">
        <p14:creationId xmlns:p14="http://schemas.microsoft.com/office/powerpoint/2010/main" val="409530850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769441"/>
          </a:xfrm>
          <a:prstGeom prst="rect">
            <a:avLst/>
          </a:prstGeom>
          <a:noFill/>
        </p:spPr>
        <p:txBody>
          <a:bodyPr wrap="square" rtlCol="0">
            <a:spAutoFit/>
          </a:bodyPr>
          <a:lstStyle/>
          <a:p>
            <a:pPr algn="ctr"/>
            <a:r>
              <a:rPr lang="en-US" sz="4400" b="1" dirty="0" smtClean="0">
                <a:latin typeface="+mj-lt"/>
              </a:rPr>
              <a:t>2016 Winter Flood</a:t>
            </a:r>
            <a:endParaRPr lang="en-US" sz="4400" b="1" dirty="0">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668" r="25833" b="3811"/>
          <a:stretch/>
        </p:blipFill>
        <p:spPr>
          <a:xfrm>
            <a:off x="4876800" y="990600"/>
            <a:ext cx="3684743" cy="411480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p:cNvSpPr txBox="1">
            <a:spLocks/>
          </p:cNvSpPr>
          <p:nvPr/>
        </p:nvSpPr>
        <p:spPr>
          <a:xfrm>
            <a:off x="228600" y="913843"/>
            <a:ext cx="4572000" cy="5715557"/>
          </a:xfrm>
          <a:prstGeom prst="rect">
            <a:avLst/>
          </a:prstGeom>
        </p:spPr>
        <p:txBody>
          <a:bodyPr/>
          <a:lstStyle/>
          <a:p>
            <a:pPr marL="171450" indent="-171450">
              <a:buFont typeface="Arial" panose="020B0604020202020204" pitchFamily="34" charset="0"/>
              <a:buChar char="•"/>
            </a:pPr>
            <a:r>
              <a:rPr lang="en-US" sz="2800" dirty="0"/>
              <a:t>Post-2011 Reset and Restore Work that paid off in this flood</a:t>
            </a:r>
          </a:p>
          <a:p>
            <a:pPr marL="171450" indent="-171450">
              <a:buFont typeface="Arial" panose="020B0604020202020204" pitchFamily="34" charset="0"/>
              <a:buChar char="•"/>
            </a:pPr>
            <a:endParaRPr lang="en-US" sz="2800" b="0" dirty="0">
              <a:latin typeface="+mn-lt"/>
            </a:endParaRPr>
          </a:p>
          <a:p>
            <a:pPr marL="171450" indent="-171450">
              <a:buFont typeface="Arial" panose="020B0604020202020204" pitchFamily="34" charset="0"/>
              <a:buChar char="•"/>
            </a:pPr>
            <a:endParaRPr lang="en-US" sz="1200" b="0" dirty="0">
              <a:latin typeface="+mn-lt"/>
            </a:endParaRPr>
          </a:p>
          <a:p>
            <a:pPr marL="171450" indent="-171450">
              <a:buFont typeface="Arial" panose="020B0604020202020204" pitchFamily="34" charset="0"/>
              <a:buChar char="•"/>
            </a:pPr>
            <a:r>
              <a:rPr lang="en-US" sz="2800" dirty="0"/>
              <a:t>Approx. $24 billion in damages avoided in 2016, keeping pace with the 45 to 1 cost benefit </a:t>
            </a:r>
            <a:r>
              <a:rPr lang="en-US" sz="2800" dirty="0" smtClean="0"/>
              <a:t>ratio</a:t>
            </a:r>
          </a:p>
          <a:p>
            <a:pPr marL="171450" indent="-171450">
              <a:buFont typeface="Arial" panose="020B0604020202020204" pitchFamily="34" charset="0"/>
              <a:buChar char="•"/>
            </a:pPr>
            <a:endParaRPr lang="en-US" sz="2800" dirty="0"/>
          </a:p>
          <a:p>
            <a:pPr marL="171450" indent="-171450">
              <a:buFont typeface="Arial" panose="020B0604020202020204" pitchFamily="34" charset="0"/>
              <a:buChar char="•"/>
            </a:pPr>
            <a:r>
              <a:rPr lang="en-US" sz="2800" dirty="0" smtClean="0"/>
              <a:t>Earliest </a:t>
            </a:r>
            <a:r>
              <a:rPr lang="en-US" sz="2800" dirty="0"/>
              <a:t>operation of Bonnet </a:t>
            </a:r>
            <a:r>
              <a:rPr lang="en-US" sz="2800" dirty="0" err="1"/>
              <a:t>Carré</a:t>
            </a:r>
            <a:r>
              <a:rPr lang="en-US" sz="2800" dirty="0"/>
              <a:t> Spillway, </a:t>
            </a:r>
            <a:r>
              <a:rPr lang="en-US" sz="2800" dirty="0" smtClean="0"/>
              <a:t>11</a:t>
            </a:r>
            <a:r>
              <a:rPr lang="en-US" sz="2800" baseline="30000" dirty="0" smtClean="0"/>
              <a:t>th</a:t>
            </a:r>
            <a:r>
              <a:rPr lang="en-US" sz="2800" dirty="0" smtClean="0"/>
              <a:t> </a:t>
            </a:r>
            <a:r>
              <a:rPr lang="en-US" sz="2800" dirty="0"/>
              <a:t>operation</a:t>
            </a:r>
          </a:p>
          <a:p>
            <a:pPr marL="171450" indent="-171450">
              <a:buFont typeface="Arial" panose="020B0604020202020204" pitchFamily="34" charset="0"/>
              <a:buChar char="•"/>
            </a:pPr>
            <a:endParaRPr lang="en-US" sz="2800" dirty="0"/>
          </a:p>
          <a:p>
            <a:pPr marL="342900" indent="-342900" eaLnBrk="0" hangingPunct="0">
              <a:spcBef>
                <a:spcPts val="0"/>
              </a:spcBef>
              <a:buFont typeface="Wingdings" pitchFamily="2" charset="2"/>
              <a:buChar char="§"/>
              <a:defRPr/>
            </a:pPr>
            <a:endParaRPr lang="en-US" sz="1200" b="0" dirty="0">
              <a:latin typeface="+mn-lt"/>
            </a:endParaRPr>
          </a:p>
          <a:p>
            <a:pPr marL="342900" indent="-342900" eaLnBrk="0" hangingPunct="0">
              <a:spcBef>
                <a:spcPct val="20000"/>
              </a:spcBef>
              <a:buFont typeface="Wingdings" pitchFamily="2" charset="2"/>
              <a:buChar char="§"/>
              <a:defRPr/>
            </a:pPr>
            <a:endParaRPr lang="en-US" b="0" kern="0" dirty="0">
              <a:latin typeface="+mn-lt"/>
            </a:endParaRPr>
          </a:p>
        </p:txBody>
      </p:sp>
    </p:spTree>
    <p:extLst>
      <p:ext uri="{BB962C8B-B14F-4D97-AF65-F5344CB8AC3E}">
        <p14:creationId xmlns:p14="http://schemas.microsoft.com/office/powerpoint/2010/main" val="886570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577332" y="3760595"/>
            <a:ext cx="4419600" cy="3048000"/>
          </a:xfrm>
          <a:prstGeom prst="rect">
            <a:avLst/>
          </a:prstGeom>
          <a:noFill/>
          <a:ln w="9525">
            <a:noFill/>
            <a:miter lim="800000"/>
            <a:headEnd/>
            <a:tailEnd/>
          </a:ln>
        </p:spPr>
        <p:txBody>
          <a:bodyPr anchor="t" anchorCtr="0"/>
          <a:lstStyle/>
          <a:p>
            <a:pPr marL="231775" indent="-231775" algn="ctr" eaLnBrk="0" hangingPunct="0">
              <a:lnSpc>
                <a:spcPct val="100000"/>
              </a:lnSpc>
              <a:spcAft>
                <a:spcPts val="800"/>
              </a:spcAft>
              <a:buClr>
                <a:srgbClr val="C00000"/>
              </a:buClr>
              <a:defRPr/>
            </a:pPr>
            <a:r>
              <a:rPr lang="en-US" sz="1800" dirty="0" smtClean="0">
                <a:latin typeface="+mn-lt"/>
                <a:cs typeface="Arial" pitchFamily="34" charset="0"/>
              </a:rPr>
              <a:t>Dredging</a:t>
            </a:r>
          </a:p>
        </p:txBody>
      </p:sp>
      <p:sp>
        <p:nvSpPr>
          <p:cNvPr id="17" name="Rectangle 2"/>
          <p:cNvSpPr txBox="1">
            <a:spLocks noChangeArrowheads="1"/>
          </p:cNvSpPr>
          <p:nvPr/>
        </p:nvSpPr>
        <p:spPr bwMode="auto">
          <a:xfrm>
            <a:off x="82726" y="103895"/>
            <a:ext cx="9144000" cy="554211"/>
          </a:xfrm>
          <a:prstGeom prst="rect">
            <a:avLst/>
          </a:prstGeom>
          <a:noFill/>
          <a:ln w="9525">
            <a:noFill/>
            <a:miter lim="800000"/>
            <a:headEnd/>
            <a:tailEnd/>
          </a:ln>
        </p:spPr>
        <p:txBody>
          <a:bodyPr anchor="ctr" anchorCtr="0"/>
          <a:lstStyle/>
          <a:p>
            <a:pPr marL="231775" indent="-231775" algn="ctr" eaLnBrk="0" hangingPunct="0">
              <a:spcAft>
                <a:spcPts val="600"/>
              </a:spcAft>
              <a:buClr>
                <a:srgbClr val="C00000"/>
              </a:buClr>
              <a:defRPr/>
            </a:pPr>
            <a:r>
              <a:rPr lang="en-US" sz="3600" b="1" dirty="0" smtClean="0">
                <a:latin typeface="+mj-lt"/>
                <a:cs typeface="Arial" pitchFamily="34" charset="0"/>
              </a:rPr>
              <a:t>2016 Winter Flood</a:t>
            </a:r>
            <a:endParaRPr lang="en-US" sz="2400" b="1" dirty="0">
              <a:effectLst>
                <a:outerShdw blurRad="38100" dist="38100" dir="2700000" algn="tl">
                  <a:srgbClr val="000000">
                    <a:alpha val="43137"/>
                  </a:srgbClr>
                </a:outerShdw>
              </a:effectLst>
              <a:latin typeface="+mj-lt"/>
              <a:cs typeface="Arial" pitchFamily="34" charset="0"/>
            </a:endParaRPr>
          </a:p>
        </p:txBody>
      </p:sp>
      <p:sp>
        <p:nvSpPr>
          <p:cNvPr id="22" name="Rectangle 2"/>
          <p:cNvSpPr txBox="1">
            <a:spLocks noChangeArrowheads="1"/>
          </p:cNvSpPr>
          <p:nvPr/>
        </p:nvSpPr>
        <p:spPr bwMode="auto">
          <a:xfrm>
            <a:off x="48980" y="3777464"/>
            <a:ext cx="4572000" cy="3080536"/>
          </a:xfrm>
          <a:prstGeom prst="rect">
            <a:avLst/>
          </a:prstGeom>
          <a:noFill/>
          <a:ln w="9525">
            <a:noFill/>
            <a:miter lim="800000"/>
            <a:headEnd/>
            <a:tailEnd/>
          </a:ln>
        </p:spPr>
        <p:txBody>
          <a:bodyPr anchor="t" anchorCtr="0"/>
          <a:lstStyle/>
          <a:p>
            <a:pPr marL="231775" indent="-231775" algn="ctr" eaLnBrk="0" hangingPunct="0">
              <a:lnSpc>
                <a:spcPct val="100000"/>
              </a:lnSpc>
              <a:spcAft>
                <a:spcPts val="800"/>
              </a:spcAft>
              <a:buClr>
                <a:srgbClr val="C00000"/>
              </a:buClr>
              <a:defRPr/>
            </a:pPr>
            <a:r>
              <a:rPr lang="en-US" sz="1800" dirty="0" smtClean="0">
                <a:latin typeface="+mn-lt"/>
                <a:cs typeface="Arial" pitchFamily="34" charset="0"/>
              </a:rPr>
              <a:t>Structures</a:t>
            </a:r>
          </a:p>
          <a:p>
            <a:pPr eaLnBrk="0" hangingPunct="0">
              <a:spcAft>
                <a:spcPts val="800"/>
              </a:spcAft>
              <a:buClr>
                <a:srgbClr val="C00000"/>
              </a:buClr>
              <a:defRPr/>
            </a:pPr>
            <a:endParaRPr lang="en-US" sz="1400" b="1" dirty="0" smtClean="0">
              <a:latin typeface="Arial" pitchFamily="34" charset="0"/>
              <a:cs typeface="Arial" pitchFamily="34" charset="0"/>
            </a:endParaRPr>
          </a:p>
        </p:txBody>
      </p:sp>
      <p:sp>
        <p:nvSpPr>
          <p:cNvPr id="15" name="TextBox 14"/>
          <p:cNvSpPr txBox="1">
            <a:spLocks noChangeArrowheads="1"/>
          </p:cNvSpPr>
          <p:nvPr/>
        </p:nvSpPr>
        <p:spPr bwMode="auto">
          <a:xfrm>
            <a:off x="304800" y="533400"/>
            <a:ext cx="4267200" cy="304800"/>
          </a:xfrm>
          <a:prstGeom prst="rect">
            <a:avLst/>
          </a:prstGeom>
          <a:noFill/>
          <a:ln w="9525">
            <a:noFill/>
            <a:miter lim="800000"/>
            <a:headEnd/>
            <a:tailEnd/>
          </a:ln>
        </p:spPr>
        <p:txBody>
          <a:bodyPr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775" indent="-231775" algn="ctr" eaLnBrk="0" hangingPunct="0">
              <a:spcAft>
                <a:spcPts val="800"/>
              </a:spcAft>
              <a:buClr>
                <a:srgbClr val="C00000"/>
              </a:buClr>
              <a:defRPr/>
            </a:pPr>
            <a:r>
              <a:rPr lang="en-US" dirty="0" smtClean="0">
                <a:cs typeface="Arial" pitchFamily="34" charset="0"/>
              </a:rPr>
              <a:t>Levees</a:t>
            </a:r>
            <a:endParaRPr lang="en-US" dirty="0">
              <a:cs typeface="Arial" pitchFamily="34" charset="0"/>
            </a:endParaRPr>
          </a:p>
          <a:p>
            <a:pPr marL="231775" indent="-231775" eaLnBrk="0" hangingPunct="0">
              <a:spcAft>
                <a:spcPts val="800"/>
              </a:spcAft>
              <a:buClr>
                <a:srgbClr val="C00000"/>
              </a:buClr>
              <a:buFont typeface="Wingdings" pitchFamily="2" charset="2"/>
              <a:buChar char="§"/>
              <a:defRPr/>
            </a:pPr>
            <a:endParaRPr lang="en-US" kern="0" dirty="0">
              <a:latin typeface="Arial Black" pitchFamily="34" charset="0"/>
            </a:endParaRPr>
          </a:p>
        </p:txBody>
      </p:sp>
      <p:sp>
        <p:nvSpPr>
          <p:cNvPr id="12" name="TextBox 11"/>
          <p:cNvSpPr txBox="1">
            <a:spLocks noChangeArrowheads="1"/>
          </p:cNvSpPr>
          <p:nvPr/>
        </p:nvSpPr>
        <p:spPr bwMode="auto">
          <a:xfrm>
            <a:off x="4653532" y="505706"/>
            <a:ext cx="4267200" cy="304800"/>
          </a:xfrm>
          <a:prstGeom prst="rect">
            <a:avLst/>
          </a:prstGeom>
          <a:noFill/>
          <a:ln w="9525">
            <a:noFill/>
            <a:miter lim="800000"/>
            <a:headEnd/>
            <a:tailEnd/>
          </a:ln>
        </p:spPr>
        <p:txBody>
          <a:bodyPr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775" indent="-231775" algn="ctr" eaLnBrk="0" hangingPunct="0">
              <a:spcAft>
                <a:spcPts val="800"/>
              </a:spcAft>
              <a:buClr>
                <a:srgbClr val="C00000"/>
              </a:buClr>
              <a:defRPr/>
            </a:pPr>
            <a:r>
              <a:rPr lang="en-US" dirty="0" smtClean="0">
                <a:cs typeface="Arial" pitchFamily="34" charset="0"/>
              </a:rPr>
              <a:t>Channel Improvements</a:t>
            </a:r>
            <a:endParaRPr lang="en-US" kern="0" dirty="0"/>
          </a:p>
        </p:txBody>
      </p:sp>
      <p:grpSp>
        <p:nvGrpSpPr>
          <p:cNvPr id="28" name="Group 27"/>
          <p:cNvGrpSpPr/>
          <p:nvPr/>
        </p:nvGrpSpPr>
        <p:grpSpPr>
          <a:xfrm>
            <a:off x="4653532" y="807635"/>
            <a:ext cx="4378396" cy="2803431"/>
            <a:chOff x="4618536" y="810506"/>
            <a:chExt cx="4378396" cy="2847094"/>
          </a:xfrm>
        </p:grpSpPr>
        <p:pic>
          <p:nvPicPr>
            <p:cNvPr id="4" name="Picture 3"/>
            <p:cNvPicPr>
              <a:picLocks noChangeAspect="1"/>
            </p:cNvPicPr>
            <p:nvPr/>
          </p:nvPicPr>
          <p:blipFill>
            <a:blip r:embed="rId3"/>
            <a:stretch>
              <a:fillRect/>
            </a:stretch>
          </p:blipFill>
          <p:spPr>
            <a:xfrm>
              <a:off x="4618536" y="811599"/>
              <a:ext cx="1992910" cy="2815873"/>
            </a:xfrm>
            <a:prstGeom prst="rect">
              <a:avLst/>
            </a:prstGeom>
          </p:spPr>
        </p:pic>
        <p:pic>
          <p:nvPicPr>
            <p:cNvPr id="11" name="Picture 10"/>
            <p:cNvPicPr>
              <a:picLocks noChangeAspect="1"/>
            </p:cNvPicPr>
            <p:nvPr/>
          </p:nvPicPr>
          <p:blipFill>
            <a:blip r:embed="rId4"/>
            <a:stretch>
              <a:fillRect/>
            </a:stretch>
          </p:blipFill>
          <p:spPr>
            <a:xfrm>
              <a:off x="6609032" y="810506"/>
              <a:ext cx="2387900" cy="2847094"/>
            </a:xfrm>
            <a:prstGeom prst="rect">
              <a:avLst/>
            </a:prstGeom>
          </p:spPr>
        </p:pic>
      </p:grpSp>
      <p:grpSp>
        <p:nvGrpSpPr>
          <p:cNvPr id="26" name="Group 25"/>
          <p:cNvGrpSpPr/>
          <p:nvPr/>
        </p:nvGrpSpPr>
        <p:grpSpPr>
          <a:xfrm>
            <a:off x="34436" y="834968"/>
            <a:ext cx="4535120" cy="2857800"/>
            <a:chOff x="-5331" y="854169"/>
            <a:chExt cx="4501132" cy="2857800"/>
          </a:xfrm>
        </p:grpSpPr>
        <p:pic>
          <p:nvPicPr>
            <p:cNvPr id="6" name="Picture 5"/>
            <p:cNvPicPr>
              <a:picLocks noChangeAspect="1"/>
            </p:cNvPicPr>
            <p:nvPr/>
          </p:nvPicPr>
          <p:blipFill rotWithShape="1">
            <a:blip r:embed="rId5"/>
            <a:srcRect l="21309" b="23312"/>
            <a:stretch/>
          </p:blipFill>
          <p:spPr>
            <a:xfrm>
              <a:off x="0" y="2039597"/>
              <a:ext cx="2342745" cy="1672372"/>
            </a:xfrm>
            <a:prstGeom prst="rect">
              <a:avLst/>
            </a:prstGeom>
          </p:spPr>
        </p:pic>
        <p:pic>
          <p:nvPicPr>
            <p:cNvPr id="7" name="Picture 6"/>
            <p:cNvPicPr>
              <a:picLocks noChangeAspect="1"/>
            </p:cNvPicPr>
            <p:nvPr/>
          </p:nvPicPr>
          <p:blipFill>
            <a:blip r:embed="rId6"/>
            <a:stretch>
              <a:fillRect/>
            </a:stretch>
          </p:blipFill>
          <p:spPr>
            <a:xfrm>
              <a:off x="-5331" y="857401"/>
              <a:ext cx="2348076" cy="1485387"/>
            </a:xfrm>
            <a:prstGeom prst="rect">
              <a:avLst/>
            </a:prstGeom>
          </p:spPr>
        </p:pic>
        <p:pic>
          <p:nvPicPr>
            <p:cNvPr id="18" name="Picture 17"/>
            <p:cNvPicPr>
              <a:picLocks noChangeAspect="1"/>
            </p:cNvPicPr>
            <p:nvPr/>
          </p:nvPicPr>
          <p:blipFill rotWithShape="1">
            <a:blip r:embed="rId7"/>
            <a:srcRect l="18519" t="719" r="3903" b="14217"/>
            <a:stretch/>
          </p:blipFill>
          <p:spPr>
            <a:xfrm>
              <a:off x="2342757" y="854169"/>
              <a:ext cx="2153044" cy="2857800"/>
            </a:xfrm>
            <a:prstGeom prst="rect">
              <a:avLst/>
            </a:prstGeom>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80" y="4153414"/>
            <a:ext cx="1531345" cy="2628386"/>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324" y="4153414"/>
            <a:ext cx="1501813" cy="2628386"/>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t="1623" r="2" b="-1623"/>
          <a:stretch/>
        </p:blipFill>
        <p:spPr>
          <a:xfrm>
            <a:off x="2971800" y="4153414"/>
            <a:ext cx="1597756" cy="267204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1988" y="4153414"/>
            <a:ext cx="2968246" cy="1866386"/>
          </a:xfrm>
          <a:prstGeom prst="rect">
            <a:avLst/>
          </a:prstGeom>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t="17857" b="17857"/>
          <a:stretch/>
        </p:blipFill>
        <p:spPr>
          <a:xfrm>
            <a:off x="4611988" y="5519815"/>
            <a:ext cx="2963819" cy="1288780"/>
          </a:xfrm>
          <a:prstGeom prst="rect">
            <a:avLst/>
          </a:prstGeom>
        </p:spPr>
      </p:pic>
      <p:pic>
        <p:nvPicPr>
          <p:cNvPr id="25" name="Picture 24"/>
          <p:cNvPicPr>
            <a:picLocks noChangeAspect="1"/>
          </p:cNvPicPr>
          <p:nvPr/>
        </p:nvPicPr>
        <p:blipFill rotWithShape="1">
          <a:blip r:embed="rId13">
            <a:extLst>
              <a:ext uri="{28A0092B-C50C-407E-A947-70E740481C1C}">
                <a14:useLocalDpi xmlns:a14="http://schemas.microsoft.com/office/drawing/2010/main" val="0"/>
              </a:ext>
            </a:extLst>
          </a:blip>
          <a:srcRect l="7346" t="9926"/>
          <a:stretch/>
        </p:blipFill>
        <p:spPr>
          <a:xfrm>
            <a:off x="7533394" y="4144103"/>
            <a:ext cx="1584064" cy="2656235"/>
          </a:xfrm>
          <a:prstGeom prst="rect">
            <a:avLst/>
          </a:prstGeom>
        </p:spPr>
      </p:pic>
      <p:sp>
        <p:nvSpPr>
          <p:cNvPr id="29" name="TextBox 28"/>
          <p:cNvSpPr txBox="1"/>
          <p:nvPr/>
        </p:nvSpPr>
        <p:spPr>
          <a:xfrm>
            <a:off x="33207" y="2057400"/>
            <a:ext cx="2364603" cy="275421"/>
          </a:xfrm>
          <a:prstGeom prst="rect">
            <a:avLst/>
          </a:prstGeom>
          <a:solidFill>
            <a:schemeClr val="bg1"/>
          </a:solidFill>
        </p:spPr>
        <p:txBody>
          <a:bodyPr wrap="square" rtlCol="0">
            <a:spAutoFit/>
          </a:bodyPr>
          <a:lstStyle/>
          <a:p>
            <a:pPr algn="ctr"/>
            <a:r>
              <a:rPr lang="en-US" sz="1200" dirty="0" smtClean="0">
                <a:solidFill>
                  <a:srgbClr val="002060"/>
                </a:solidFill>
                <a:latin typeface="+mj-lt"/>
              </a:rPr>
              <a:t>Seepage in PLD</a:t>
            </a:r>
            <a:endParaRPr lang="en-US" sz="1200" dirty="0">
              <a:solidFill>
                <a:srgbClr val="002060"/>
              </a:solidFill>
              <a:latin typeface="+mj-lt"/>
            </a:endParaRPr>
          </a:p>
        </p:txBody>
      </p:sp>
      <p:sp>
        <p:nvSpPr>
          <p:cNvPr id="30" name="TextBox 29"/>
          <p:cNvSpPr txBox="1"/>
          <p:nvPr/>
        </p:nvSpPr>
        <p:spPr>
          <a:xfrm>
            <a:off x="-2276" y="3447128"/>
            <a:ext cx="2343895" cy="2585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Sand Boil in Batchelor, LA</a:t>
            </a:r>
            <a:endParaRPr lang="en-US" sz="1200" dirty="0">
              <a:solidFill>
                <a:srgbClr val="002060"/>
              </a:solidFill>
              <a:latin typeface="+mj-lt"/>
            </a:endParaRPr>
          </a:p>
        </p:txBody>
      </p:sp>
      <p:sp>
        <p:nvSpPr>
          <p:cNvPr id="31" name="TextBox 30"/>
          <p:cNvSpPr txBox="1"/>
          <p:nvPr/>
        </p:nvSpPr>
        <p:spPr>
          <a:xfrm>
            <a:off x="2341618" y="3447128"/>
            <a:ext cx="2227937" cy="2585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Levee Slide in Atch Basin</a:t>
            </a:r>
            <a:endParaRPr lang="en-US" sz="1200" dirty="0">
              <a:solidFill>
                <a:srgbClr val="002060"/>
              </a:solidFill>
              <a:latin typeface="+mj-lt"/>
            </a:endParaRPr>
          </a:p>
        </p:txBody>
      </p:sp>
      <p:sp>
        <p:nvSpPr>
          <p:cNvPr id="32" name="TextBox 31"/>
          <p:cNvSpPr txBox="1"/>
          <p:nvPr/>
        </p:nvSpPr>
        <p:spPr>
          <a:xfrm>
            <a:off x="4618536" y="3439712"/>
            <a:ext cx="1990283" cy="2585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Erosion at Carr Point</a:t>
            </a:r>
            <a:endParaRPr lang="en-US" sz="1200" dirty="0">
              <a:solidFill>
                <a:srgbClr val="002060"/>
              </a:solidFill>
              <a:latin typeface="+mj-lt"/>
            </a:endParaRPr>
          </a:p>
        </p:txBody>
      </p:sp>
      <p:sp>
        <p:nvSpPr>
          <p:cNvPr id="33" name="TextBox 32"/>
          <p:cNvSpPr txBox="1"/>
          <p:nvPr/>
        </p:nvSpPr>
        <p:spPr>
          <a:xfrm>
            <a:off x="6608819" y="3439712"/>
            <a:ext cx="2404670" cy="2585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Bank Failure along MS River</a:t>
            </a:r>
            <a:endParaRPr lang="en-US" sz="1200" dirty="0">
              <a:solidFill>
                <a:srgbClr val="002060"/>
              </a:solidFill>
              <a:latin typeface="+mj-lt"/>
            </a:endParaRPr>
          </a:p>
        </p:txBody>
      </p:sp>
      <p:sp>
        <p:nvSpPr>
          <p:cNvPr id="34" name="TextBox 33"/>
          <p:cNvSpPr txBox="1"/>
          <p:nvPr/>
        </p:nvSpPr>
        <p:spPr>
          <a:xfrm>
            <a:off x="43101" y="6433268"/>
            <a:ext cx="1531893" cy="4247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Old River Gabion Field Damage</a:t>
            </a:r>
            <a:endParaRPr lang="en-US" sz="1200" dirty="0">
              <a:solidFill>
                <a:srgbClr val="002060"/>
              </a:solidFill>
              <a:latin typeface="+mj-lt"/>
            </a:endParaRPr>
          </a:p>
        </p:txBody>
      </p:sp>
      <p:sp>
        <p:nvSpPr>
          <p:cNvPr id="35" name="TextBox 34"/>
          <p:cNvSpPr txBox="1"/>
          <p:nvPr/>
        </p:nvSpPr>
        <p:spPr>
          <a:xfrm>
            <a:off x="1556123" y="6417879"/>
            <a:ext cx="1459650" cy="4247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Morganza Control Structure Seepage</a:t>
            </a:r>
            <a:endParaRPr lang="en-US" sz="1200" dirty="0">
              <a:solidFill>
                <a:srgbClr val="002060"/>
              </a:solidFill>
              <a:latin typeface="+mj-lt"/>
            </a:endParaRPr>
          </a:p>
        </p:txBody>
      </p:sp>
      <p:sp>
        <p:nvSpPr>
          <p:cNvPr id="36" name="TextBox 35"/>
          <p:cNvSpPr txBox="1"/>
          <p:nvPr/>
        </p:nvSpPr>
        <p:spPr>
          <a:xfrm>
            <a:off x="2971800" y="6417879"/>
            <a:ext cx="1605532" cy="4247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Morganza Guide Levee Slide</a:t>
            </a:r>
            <a:endParaRPr lang="en-US" sz="1200" dirty="0">
              <a:solidFill>
                <a:srgbClr val="002060"/>
              </a:solidFill>
              <a:latin typeface="+mj-lt"/>
            </a:endParaRPr>
          </a:p>
        </p:txBody>
      </p:sp>
      <p:sp>
        <p:nvSpPr>
          <p:cNvPr id="37" name="TextBox 36"/>
          <p:cNvSpPr txBox="1"/>
          <p:nvPr/>
        </p:nvSpPr>
        <p:spPr>
          <a:xfrm>
            <a:off x="4604212" y="5250480"/>
            <a:ext cx="2924755" cy="276999"/>
          </a:xfrm>
          <a:prstGeom prst="rect">
            <a:avLst/>
          </a:prstGeom>
          <a:solidFill>
            <a:schemeClr val="bg1"/>
          </a:solidFill>
        </p:spPr>
        <p:txBody>
          <a:bodyPr wrap="square" rtlCol="0">
            <a:spAutoFit/>
          </a:bodyPr>
          <a:lstStyle/>
          <a:p>
            <a:pPr algn="ctr"/>
            <a:r>
              <a:rPr lang="en-US" sz="1200" dirty="0" smtClean="0">
                <a:solidFill>
                  <a:srgbClr val="002060"/>
                </a:solidFill>
                <a:latin typeface="+mj-lt"/>
              </a:rPr>
              <a:t>Crossings at Baton Rouge</a:t>
            </a:r>
            <a:endParaRPr lang="en-US" sz="1200" dirty="0">
              <a:solidFill>
                <a:srgbClr val="002060"/>
              </a:solidFill>
              <a:latin typeface="+mj-lt"/>
            </a:endParaRPr>
          </a:p>
        </p:txBody>
      </p:sp>
      <p:sp>
        <p:nvSpPr>
          <p:cNvPr id="38" name="TextBox 37"/>
          <p:cNvSpPr txBox="1"/>
          <p:nvPr/>
        </p:nvSpPr>
        <p:spPr>
          <a:xfrm>
            <a:off x="4608433" y="6575578"/>
            <a:ext cx="2952798" cy="2585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Venice Dredging</a:t>
            </a:r>
            <a:endParaRPr lang="en-US" sz="1200" dirty="0">
              <a:solidFill>
                <a:srgbClr val="002060"/>
              </a:solidFill>
              <a:latin typeface="+mj-lt"/>
            </a:endParaRPr>
          </a:p>
        </p:txBody>
      </p:sp>
      <p:sp>
        <p:nvSpPr>
          <p:cNvPr id="39" name="TextBox 38"/>
          <p:cNvSpPr txBox="1"/>
          <p:nvPr/>
        </p:nvSpPr>
        <p:spPr>
          <a:xfrm>
            <a:off x="7533394" y="6409378"/>
            <a:ext cx="1573659" cy="424732"/>
          </a:xfrm>
          <a:prstGeom prst="rect">
            <a:avLst/>
          </a:prstGeom>
          <a:solidFill>
            <a:schemeClr val="bg1"/>
          </a:solidFill>
        </p:spPr>
        <p:txBody>
          <a:bodyPr wrap="square" rtlCol="0">
            <a:spAutoFit/>
          </a:bodyPr>
          <a:lstStyle/>
          <a:p>
            <a:pPr algn="ctr"/>
            <a:r>
              <a:rPr lang="en-US" sz="1200" dirty="0" smtClean="0">
                <a:solidFill>
                  <a:srgbClr val="002060"/>
                </a:solidFill>
                <a:latin typeface="+mj-lt"/>
              </a:rPr>
              <a:t>Southwest Pass Dredging</a:t>
            </a:r>
            <a:endParaRPr lang="en-US" sz="1200" dirty="0">
              <a:solidFill>
                <a:srgbClr val="002060"/>
              </a:solidFill>
              <a:latin typeface="+mj-lt"/>
            </a:endParaRPr>
          </a:p>
        </p:txBody>
      </p:sp>
    </p:spTree>
    <p:extLst>
      <p:ext uri="{BB962C8B-B14F-4D97-AF65-F5344CB8AC3E}">
        <p14:creationId xmlns:p14="http://schemas.microsoft.com/office/powerpoint/2010/main" val="26402434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906006"/>
            <a:ext cx="4419600"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800" dirty="0">
                <a:latin typeface="Arial" pitchFamily="34" charset="0"/>
              </a:rPr>
              <a:t>A total of 83 items require work with an estimated cost of $</a:t>
            </a:r>
            <a:r>
              <a:rPr lang="en-US" sz="2800" dirty="0" smtClean="0">
                <a:latin typeface="Arial" pitchFamily="34" charset="0"/>
              </a:rPr>
              <a:t>1,046M</a:t>
            </a:r>
          </a:p>
          <a:p>
            <a:pPr marL="342900" indent="-342900" eaLnBrk="0" hangingPunct="0">
              <a:spcBef>
                <a:spcPct val="20000"/>
              </a:spcBef>
              <a:buFont typeface="Arial" panose="020B0604020202020204" pitchFamily="34" charset="0"/>
              <a:buChar char="•"/>
              <a:defRPr/>
            </a:pPr>
            <a:endParaRPr lang="en-US" sz="1200" b="0" dirty="0" smtClean="0">
              <a:latin typeface="+mn-lt"/>
            </a:endParaRPr>
          </a:p>
          <a:p>
            <a:pPr marL="457200" indent="-457200" eaLnBrk="0" hangingPunct="0">
              <a:spcBef>
                <a:spcPct val="20000"/>
              </a:spcBef>
              <a:buFont typeface="Arial" panose="020B0604020202020204" pitchFamily="34" charset="0"/>
              <a:buChar char="•"/>
              <a:defRPr/>
            </a:pPr>
            <a:r>
              <a:rPr lang="en-US" sz="2600" dirty="0" smtClean="0">
                <a:latin typeface="+mn-lt"/>
              </a:rPr>
              <a:t>Construction </a:t>
            </a:r>
            <a:r>
              <a:rPr lang="en-US" sz="2600" dirty="0">
                <a:latin typeface="+mn-lt"/>
              </a:rPr>
              <a:t>Contract </a:t>
            </a:r>
            <a:r>
              <a:rPr lang="en-US" sz="2600" dirty="0" smtClean="0">
                <a:latin typeface="+mn-lt"/>
              </a:rPr>
              <a:t>Awards:  Carrollton </a:t>
            </a:r>
            <a:r>
              <a:rPr lang="en-US" sz="2600" dirty="0">
                <a:latin typeface="+mn-lt"/>
              </a:rPr>
              <a:t>Phase II Floodgate </a:t>
            </a:r>
            <a:r>
              <a:rPr lang="en-US" sz="2600" dirty="0" smtClean="0">
                <a:latin typeface="+mn-lt"/>
              </a:rPr>
              <a:t>and </a:t>
            </a:r>
            <a:r>
              <a:rPr lang="en-US" sz="2600" dirty="0" err="1" smtClean="0">
                <a:latin typeface="+mn-lt"/>
              </a:rPr>
              <a:t>Carr</a:t>
            </a:r>
            <a:r>
              <a:rPr lang="en-US" sz="2600" dirty="0" smtClean="0">
                <a:latin typeface="+mn-lt"/>
              </a:rPr>
              <a:t> Point</a:t>
            </a:r>
          </a:p>
          <a:p>
            <a:pPr marL="457200" indent="-457200" eaLnBrk="0" hangingPunct="0">
              <a:spcBef>
                <a:spcPct val="20000"/>
              </a:spcBef>
              <a:buFont typeface="Arial" panose="020B0604020202020204" pitchFamily="34" charset="0"/>
              <a:buChar char="•"/>
              <a:defRPr/>
            </a:pPr>
            <a:endParaRPr lang="en-US" sz="2600" dirty="0">
              <a:latin typeface="+mn-lt"/>
            </a:endParaRPr>
          </a:p>
          <a:p>
            <a:pPr marL="457200" indent="-457200" eaLnBrk="0" hangingPunct="0">
              <a:spcBef>
                <a:spcPct val="20000"/>
              </a:spcBef>
              <a:buFont typeface="Arial" panose="020B0604020202020204" pitchFamily="34" charset="0"/>
              <a:buChar char="•"/>
              <a:defRPr/>
            </a:pPr>
            <a:r>
              <a:rPr lang="en-US" sz="2600" dirty="0">
                <a:latin typeface="+mn-lt"/>
              </a:rPr>
              <a:t>Significant challenge to complete the project with the current funding stream</a:t>
            </a:r>
          </a:p>
          <a:p>
            <a:pPr marL="457200" indent="-457200" eaLnBrk="0" hangingPunct="0">
              <a:spcBef>
                <a:spcPct val="20000"/>
              </a:spcBef>
              <a:buFont typeface="Arial" panose="020B0604020202020204" pitchFamily="34" charset="0"/>
              <a:buChar char="•"/>
              <a:defRPr/>
            </a:pPr>
            <a:endParaRPr lang="en-US" sz="2600" dirty="0" smtClean="0">
              <a:latin typeface="+mn-lt"/>
            </a:endParaRPr>
          </a:p>
          <a:p>
            <a:pPr marL="457200" indent="-457200" eaLnBrk="0" hangingPunct="0">
              <a:spcBef>
                <a:spcPct val="20000"/>
              </a:spcBef>
              <a:buFont typeface="Arial" panose="020B0604020202020204" pitchFamily="34" charset="0"/>
              <a:buChar char="•"/>
              <a:defRPr/>
            </a:pPr>
            <a:endParaRPr lang="en-US" sz="2600" kern="0" dirty="0" smtClean="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Mississippi River Levees</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5</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9154" y="1828800"/>
            <a:ext cx="4584712" cy="2958111"/>
          </a:xfrm>
          <a:prstGeom prst="rect">
            <a:avLst/>
          </a:prstGeom>
        </p:spPr>
      </p:pic>
    </p:spTree>
    <p:extLst>
      <p:ext uri="{BB962C8B-B14F-4D97-AF65-F5344CB8AC3E}">
        <p14:creationId xmlns:p14="http://schemas.microsoft.com/office/powerpoint/2010/main" val="423969527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863600"/>
            <a:ext cx="4724400" cy="5507038"/>
          </a:xfrm>
          <a:prstGeom prst="rect">
            <a:avLst/>
          </a:prstGeom>
        </p:spPr>
        <p:txBody>
          <a:bodyPr/>
          <a:lstStyle/>
          <a:p>
            <a:pPr marL="171450" indent="-171450">
              <a:buFont typeface="Arial" panose="020B0604020202020204" pitchFamily="34" charset="0"/>
              <a:buChar char="•"/>
            </a:pPr>
            <a:r>
              <a:rPr lang="en-US" sz="2800" dirty="0"/>
              <a:t>A multi-year Flowline Study is underway to determine a range of options for the MR&amp;T system to pass the Project Design </a:t>
            </a:r>
            <a:r>
              <a:rPr lang="en-US" sz="2800" dirty="0" smtClean="0"/>
              <a:t>Flood </a:t>
            </a:r>
          </a:p>
          <a:p>
            <a:pPr marL="171450" indent="-171450">
              <a:buFont typeface="Arial" panose="020B0604020202020204" pitchFamily="34" charset="0"/>
              <a:buChar char="•"/>
            </a:pPr>
            <a:endParaRPr lang="en-US" sz="2800" b="0" dirty="0">
              <a:latin typeface="+mn-lt"/>
            </a:endParaRPr>
          </a:p>
          <a:p>
            <a:pPr marL="171450" indent="-171450">
              <a:buFont typeface="Arial" panose="020B0604020202020204" pitchFamily="34" charset="0"/>
              <a:buChar char="•"/>
            </a:pPr>
            <a:endParaRPr lang="en-US" sz="1200" b="0" dirty="0">
              <a:latin typeface="+mn-lt"/>
            </a:endParaRPr>
          </a:p>
          <a:p>
            <a:pPr marL="171450" indent="-171450">
              <a:buFont typeface="Arial" panose="020B0604020202020204" pitchFamily="34" charset="0"/>
              <a:buChar char="•"/>
            </a:pPr>
            <a:r>
              <a:rPr lang="en-US" sz="2800" dirty="0"/>
              <a:t>Several MRC briefs are scheduled throughout the remainder of the study which is expected to be completed in December </a:t>
            </a:r>
            <a:r>
              <a:rPr lang="en-US" sz="2800" dirty="0" smtClean="0"/>
              <a:t>2017</a:t>
            </a:r>
            <a:endParaRPr lang="en-US" sz="2800" dirty="0"/>
          </a:p>
          <a:p>
            <a:pPr marL="342900" indent="-342900" eaLnBrk="0" hangingPunct="0">
              <a:spcBef>
                <a:spcPts val="0"/>
              </a:spcBef>
              <a:buFont typeface="Wingdings" pitchFamily="2" charset="2"/>
              <a:buChar char="§"/>
              <a:defRPr/>
            </a:pPr>
            <a:endParaRPr lang="en-US" sz="1200" b="0" dirty="0">
              <a:latin typeface="+mn-lt"/>
            </a:endParaRPr>
          </a:p>
          <a:p>
            <a:pPr marL="342900" indent="-342900" eaLnBrk="0" hangingPunct="0">
              <a:spcBef>
                <a:spcPct val="20000"/>
              </a:spcBef>
              <a:buFont typeface="Wingdings" pitchFamily="2" charset="2"/>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Flowline</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6</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512" y="1981200"/>
            <a:ext cx="4303606" cy="2872886"/>
          </a:xfrm>
          <a:prstGeom prst="rect">
            <a:avLst/>
          </a:prstGeom>
          <a:ln>
            <a:solidFill>
              <a:schemeClr val="tx1"/>
            </a:solidFill>
          </a:ln>
        </p:spPr>
      </p:pic>
    </p:spTree>
    <p:extLst>
      <p:ext uri="{BB962C8B-B14F-4D97-AF65-F5344CB8AC3E}">
        <p14:creationId xmlns:p14="http://schemas.microsoft.com/office/powerpoint/2010/main" val="172416060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812801"/>
            <a:ext cx="5418138"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600" dirty="0">
                <a:solidFill>
                  <a:srgbClr val="000000"/>
                </a:solidFill>
                <a:latin typeface="Arial"/>
              </a:rPr>
              <a:t>Work together with state and local levee districts to communicate risk</a:t>
            </a:r>
            <a:endParaRPr lang="en-US" sz="1200" dirty="0">
              <a:solidFill>
                <a:srgbClr val="000000"/>
              </a:solidFill>
              <a:latin typeface="Arial"/>
            </a:endParaRPr>
          </a:p>
          <a:p>
            <a:pPr marL="171450" indent="-171450" eaLnBrk="0" hangingPunct="0">
              <a:spcBef>
                <a:spcPct val="20000"/>
              </a:spcBef>
              <a:buFont typeface="Arial" panose="020B0604020202020204" pitchFamily="34" charset="0"/>
              <a:buChar char="•"/>
              <a:defRPr/>
            </a:pPr>
            <a:endParaRPr lang="en-US" sz="1200" b="0" dirty="0">
              <a:latin typeface="+mn-lt"/>
            </a:endParaRPr>
          </a:p>
          <a:p>
            <a:pPr marL="457200" indent="-457200" eaLnBrk="0" hangingPunct="0">
              <a:spcBef>
                <a:spcPct val="20000"/>
              </a:spcBef>
              <a:buFont typeface="Arial" panose="020B0604020202020204" pitchFamily="34" charset="0"/>
              <a:buChar char="•"/>
              <a:defRPr/>
            </a:pPr>
            <a:r>
              <a:rPr lang="en-US" sz="2600" dirty="0" smtClean="0">
                <a:latin typeface="+mn-lt"/>
              </a:rPr>
              <a:t>Focus </a:t>
            </a:r>
            <a:r>
              <a:rPr lang="en-US" sz="2600" dirty="0">
                <a:latin typeface="+mn-lt"/>
              </a:rPr>
              <a:t>on </a:t>
            </a:r>
            <a:r>
              <a:rPr lang="en-US" sz="2600" dirty="0" smtClean="0">
                <a:latin typeface="+mn-lt"/>
              </a:rPr>
              <a:t>the communication </a:t>
            </a:r>
            <a:r>
              <a:rPr lang="en-US" sz="2600" dirty="0">
                <a:latin typeface="+mn-lt"/>
              </a:rPr>
              <a:t>of risks, benefits </a:t>
            </a:r>
            <a:r>
              <a:rPr lang="en-US" sz="2600" dirty="0" smtClean="0">
                <a:latin typeface="+mn-lt"/>
              </a:rPr>
              <a:t>and the </a:t>
            </a:r>
            <a:r>
              <a:rPr lang="en-US" sz="2600" dirty="0">
                <a:latin typeface="+mn-lt"/>
              </a:rPr>
              <a:t>importance of flood risk management actions, not </a:t>
            </a:r>
            <a:r>
              <a:rPr lang="en-US" sz="2600" dirty="0" smtClean="0">
                <a:latin typeface="+mn-lt"/>
              </a:rPr>
              <a:t>LSAC</a:t>
            </a:r>
          </a:p>
          <a:p>
            <a:pPr marL="171450" indent="-171450" eaLnBrk="0" hangingPunct="0">
              <a:spcBef>
                <a:spcPct val="20000"/>
              </a:spcBef>
              <a:buFont typeface="Arial" panose="020B0604020202020204" pitchFamily="34" charset="0"/>
              <a:buChar char="•"/>
              <a:defRPr/>
            </a:pPr>
            <a:endParaRPr lang="en-US" sz="1200" b="0" dirty="0">
              <a:latin typeface="+mn-lt"/>
            </a:endParaRPr>
          </a:p>
          <a:p>
            <a:pPr marL="457200" indent="-457200" eaLnBrk="0" hangingPunct="0">
              <a:spcBef>
                <a:spcPct val="20000"/>
              </a:spcBef>
              <a:buFont typeface="Arial" panose="020B0604020202020204" pitchFamily="34" charset="0"/>
              <a:buChar char="•"/>
              <a:defRPr/>
            </a:pPr>
            <a:r>
              <a:rPr lang="en-US" sz="2600" dirty="0">
                <a:latin typeface="+mn-lt"/>
              </a:rPr>
              <a:t>The Levee Safety Action Classification is neither a grade or rating. It is a measure for categorizing, comparing and monitoring our Nation’s levee </a:t>
            </a:r>
            <a:r>
              <a:rPr lang="en-US" sz="2600" dirty="0" smtClean="0">
                <a:latin typeface="+mn-lt"/>
              </a:rPr>
              <a:t>systems</a:t>
            </a:r>
            <a:endParaRPr lang="en-US" sz="2600" dirty="0">
              <a:latin typeface="+mn-lt"/>
            </a:endParaRPr>
          </a:p>
          <a:p>
            <a:pPr marL="342900" indent="-342900" eaLnBrk="0" hangingPunct="0">
              <a:spcBef>
                <a:spcPct val="20000"/>
              </a:spcBef>
              <a:buFont typeface="Arial" panose="020B0604020202020204" pitchFamily="34" charset="0"/>
              <a:buChar char="•"/>
              <a:defRPr/>
            </a:pPr>
            <a:endParaRPr lang="en-US" b="0" kern="0" dirty="0">
              <a:latin typeface="+mn-lt"/>
            </a:endParaRPr>
          </a:p>
        </p:txBody>
      </p:sp>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Levee Safety</a:t>
            </a:r>
            <a:endParaRPr lang="en-US" sz="4000" b="1" dirty="0">
              <a:ln w="10541" cmpd="sng">
                <a:solidFill>
                  <a:srgbClr val="7D7D7D">
                    <a:tint val="100000"/>
                    <a:shade val="100000"/>
                    <a:satMod val="110000"/>
                  </a:srgbClr>
                </a:solidFill>
                <a:prstDash val="solid"/>
              </a:ln>
            </a:endParaRP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7</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32" r="33334"/>
          <a:stretch/>
        </p:blipFill>
        <p:spPr>
          <a:xfrm>
            <a:off x="5474549" y="1520687"/>
            <a:ext cx="3379329" cy="3867226"/>
          </a:xfrm>
          <a:prstGeom prst="rect">
            <a:avLst/>
          </a:prstGeom>
          <a:ln>
            <a:solidFill>
              <a:schemeClr val="tx1"/>
            </a:solidFill>
          </a:ln>
        </p:spPr>
      </p:pic>
    </p:spTree>
    <p:extLst>
      <p:ext uri="{BB962C8B-B14F-4D97-AF65-F5344CB8AC3E}">
        <p14:creationId xmlns:p14="http://schemas.microsoft.com/office/powerpoint/2010/main" val="36364398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52400" y="906006"/>
            <a:ext cx="5418138" cy="5507038"/>
          </a:xfrm>
          <a:prstGeom prst="rect">
            <a:avLst/>
          </a:prstGeom>
        </p:spPr>
        <p:txBody>
          <a:bodyPr/>
          <a:lstStyle/>
          <a:p>
            <a:pPr marL="457200" indent="-457200" eaLnBrk="0" hangingPunct="0">
              <a:spcBef>
                <a:spcPct val="20000"/>
              </a:spcBef>
              <a:buFont typeface="Arial" panose="020B0604020202020204" pitchFamily="34" charset="0"/>
              <a:buChar char="•"/>
              <a:defRPr/>
            </a:pPr>
            <a:r>
              <a:rPr lang="en-US" sz="2800" dirty="0" smtClean="0">
                <a:latin typeface="Arial" pitchFamily="34" charset="0"/>
              </a:rPr>
              <a:t>Procedural Review Plan in place to reduce processing time</a:t>
            </a:r>
            <a:endParaRPr lang="en-US" sz="2600" dirty="0">
              <a:latin typeface="+mn-lt"/>
            </a:endParaRPr>
          </a:p>
          <a:p>
            <a:pPr marL="342900" indent="-342900" eaLnBrk="0" hangingPunct="0">
              <a:spcBef>
                <a:spcPts val="0"/>
              </a:spcBef>
              <a:buFont typeface="Arial" panose="020B0604020202020204" pitchFamily="34" charset="0"/>
              <a:buChar char="•"/>
              <a:defRPr/>
            </a:pPr>
            <a:endParaRPr lang="en-US" sz="1200" b="0" dirty="0">
              <a:latin typeface="+mn-lt"/>
            </a:endParaRPr>
          </a:p>
          <a:p>
            <a:pPr marL="457200" indent="-457200" eaLnBrk="0" hangingPunct="0">
              <a:spcBef>
                <a:spcPct val="20000"/>
              </a:spcBef>
              <a:buFont typeface="Arial" panose="020B0604020202020204" pitchFamily="34" charset="0"/>
              <a:buChar char="•"/>
              <a:defRPr/>
            </a:pPr>
            <a:r>
              <a:rPr lang="en-US" sz="2600" kern="0" dirty="0" smtClean="0">
                <a:latin typeface="+mn-lt"/>
              </a:rPr>
              <a:t>Interim Guidance Update – approval authority delegated from HQUSACE to MVD</a:t>
            </a:r>
            <a:br>
              <a:rPr lang="en-US" sz="2600" kern="0" dirty="0" smtClean="0">
                <a:latin typeface="+mn-lt"/>
              </a:rPr>
            </a:br>
            <a:endParaRPr lang="en-US" sz="2600" kern="0" dirty="0" smtClean="0">
              <a:latin typeface="+mn-lt"/>
            </a:endParaRPr>
          </a:p>
          <a:p>
            <a:pPr marL="457200" indent="-457200" eaLnBrk="0" hangingPunct="0">
              <a:spcBef>
                <a:spcPct val="20000"/>
              </a:spcBef>
              <a:buFont typeface="Arial" panose="020B0604020202020204" pitchFamily="34" charset="0"/>
              <a:buChar char="•"/>
              <a:defRPr/>
            </a:pPr>
            <a:r>
              <a:rPr lang="en-US" sz="2600" dirty="0">
                <a:latin typeface="+mn-lt"/>
              </a:rPr>
              <a:t>MVN preparing Categorical </a:t>
            </a:r>
            <a:r>
              <a:rPr lang="en-US" sz="2600" dirty="0" smtClean="0">
                <a:latin typeface="+mn-lt"/>
              </a:rPr>
              <a:t>Permission</a:t>
            </a:r>
            <a:br>
              <a:rPr lang="en-US" sz="2600" dirty="0" smtClean="0">
                <a:latin typeface="+mn-lt"/>
              </a:rPr>
            </a:br>
            <a:endParaRPr lang="en-US" sz="2600" dirty="0" smtClean="0">
              <a:latin typeface="+mn-lt"/>
            </a:endParaRPr>
          </a:p>
          <a:p>
            <a:pPr marL="457200" indent="-457200" eaLnBrk="0" hangingPunct="0">
              <a:spcBef>
                <a:spcPct val="20000"/>
              </a:spcBef>
              <a:buFont typeface="Arial" panose="020B0604020202020204" pitchFamily="34" charset="0"/>
              <a:buChar char="•"/>
              <a:defRPr/>
            </a:pPr>
            <a:r>
              <a:rPr lang="en-US" sz="2600" dirty="0" smtClean="0">
                <a:latin typeface="+mn-lt"/>
              </a:rPr>
              <a:t>Simplified EA  process</a:t>
            </a:r>
            <a:endParaRPr lang="en-US" sz="2600" dirty="0">
              <a:latin typeface="+mn-lt"/>
            </a:endParaRPr>
          </a:p>
          <a:p>
            <a:pPr marL="457200" indent="-457200" eaLnBrk="0" hangingPunct="0">
              <a:spcBef>
                <a:spcPct val="20000"/>
              </a:spcBef>
              <a:buFont typeface="Arial" panose="020B0604020202020204" pitchFamily="34" charset="0"/>
              <a:buChar char="•"/>
              <a:defRPr/>
            </a:pPr>
            <a:endParaRPr lang="en-US" sz="2600" kern="0" dirty="0" smtClean="0">
              <a:latin typeface="+mn-lt"/>
            </a:endParaRPr>
          </a:p>
        </p:txBody>
      </p:sp>
      <p:pic>
        <p:nvPicPr>
          <p:cNvPr id="8" name="Picture 2"/>
          <p:cNvPicPr>
            <a:picLocks noChangeAspect="1" noChangeArrowheads="1"/>
          </p:cNvPicPr>
          <p:nvPr/>
        </p:nvPicPr>
        <p:blipFill>
          <a:blip r:embed="rId3" cstate="print"/>
          <a:srcRect/>
          <a:stretch>
            <a:fillRect/>
          </a:stretch>
        </p:blipFill>
        <p:spPr bwMode="auto">
          <a:xfrm>
            <a:off x="5410200" y="906006"/>
            <a:ext cx="3333750" cy="491013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25203" y="130314"/>
            <a:ext cx="8443915" cy="707886"/>
          </a:xfrm>
          <a:prstGeom prst="rect">
            <a:avLst/>
          </a:prstGeom>
          <a:noFill/>
        </p:spPr>
        <p:txBody>
          <a:bodyPr wrap="square">
            <a:spAutoFit/>
          </a:bodyPr>
          <a:lstStyle/>
          <a:p>
            <a:pPr algn="ctr">
              <a:defRPr/>
            </a:pPr>
            <a:r>
              <a:rPr lang="en-US" sz="4000" b="1" dirty="0" smtClean="0">
                <a:ln w="10541" cmpd="sng">
                  <a:solidFill>
                    <a:srgbClr val="7D7D7D">
                      <a:tint val="100000"/>
                      <a:shade val="100000"/>
                      <a:satMod val="110000"/>
                    </a:srgbClr>
                  </a:solidFill>
                  <a:prstDash val="solid"/>
                </a:ln>
              </a:rPr>
              <a:t>408 </a:t>
            </a:r>
            <a:r>
              <a:rPr lang="en-US" sz="4000" b="1" dirty="0">
                <a:ln w="10541" cmpd="sng">
                  <a:solidFill>
                    <a:srgbClr val="7D7D7D">
                      <a:tint val="100000"/>
                      <a:shade val="100000"/>
                      <a:satMod val="110000"/>
                    </a:srgbClr>
                  </a:solidFill>
                  <a:prstDash val="solid"/>
                </a:ln>
              </a:rPr>
              <a:t>Permission </a:t>
            </a:r>
          </a:p>
        </p:txBody>
      </p:sp>
      <p:sp>
        <p:nvSpPr>
          <p:cNvPr id="10" name="Slide Number Placeholder 9"/>
          <p:cNvSpPr>
            <a:spLocks noGrp="1"/>
          </p:cNvSpPr>
          <p:nvPr>
            <p:ph type="sldNum" sz="quarter" idx="12"/>
          </p:nvPr>
        </p:nvSpPr>
        <p:spPr/>
        <p:txBody>
          <a:bodyPr/>
          <a:lstStyle/>
          <a:p>
            <a:pPr>
              <a:defRPr/>
            </a:pPr>
            <a:fld id="{8912FAFE-ED7E-4503-B67B-C3A3F8EB859C}" type="slidenum">
              <a:rPr lang="en-US" smtClean="0"/>
              <a:pPr>
                <a:defRPr/>
              </a:pPr>
              <a:t>8</a:t>
            </a:fld>
            <a:endParaRPr lang="en-US" dirty="0"/>
          </a:p>
        </p:txBody>
      </p:sp>
    </p:spTree>
    <p:extLst>
      <p:ext uri="{BB962C8B-B14F-4D97-AF65-F5344CB8AC3E}">
        <p14:creationId xmlns:p14="http://schemas.microsoft.com/office/powerpoint/2010/main" val="77682505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1374"/>
          <p:cNvPicPr>
            <a:picLocks noChangeAspect="1" noChangeArrowheads="1"/>
          </p:cNvPicPr>
          <p:nvPr/>
        </p:nvPicPr>
        <p:blipFill>
          <a:blip r:embed="rId3" cstate="print">
            <a:lum bright="10000"/>
          </a:blip>
          <a:srcRect/>
          <a:stretch>
            <a:fillRect/>
          </a:stretch>
        </p:blipFill>
        <p:spPr bwMode="auto">
          <a:xfrm>
            <a:off x="1970697" y="1169092"/>
            <a:ext cx="1482725" cy="993775"/>
          </a:xfrm>
          <a:prstGeom prst="rect">
            <a:avLst/>
          </a:prstGeom>
          <a:ln>
            <a:noFill/>
          </a:ln>
          <a:effectLst>
            <a:outerShdw blurRad="190500" algn="tl" rotWithShape="0">
              <a:srgbClr val="000000">
                <a:alpha val="70000"/>
              </a:srgbClr>
            </a:outerShdw>
          </a:effectLst>
        </p:spPr>
      </p:pic>
      <p:pic>
        <p:nvPicPr>
          <p:cNvPr id="17" name="Picture 10" descr="OEB-9,2 - 17th St OFC ICS  10-29-07   PF  #4899"/>
          <p:cNvPicPr>
            <a:picLocks noChangeAspect="1" noChangeArrowheads="1"/>
          </p:cNvPicPr>
          <p:nvPr/>
        </p:nvPicPr>
        <p:blipFill>
          <a:blip r:embed="rId4" cstate="print"/>
          <a:srcRect/>
          <a:stretch>
            <a:fillRect/>
          </a:stretch>
        </p:blipFill>
        <p:spPr bwMode="auto">
          <a:xfrm>
            <a:off x="397293" y="1162742"/>
            <a:ext cx="1473200" cy="992188"/>
          </a:xfrm>
          <a:prstGeom prst="rect">
            <a:avLst/>
          </a:prstGeom>
          <a:ln>
            <a:noFill/>
          </a:ln>
          <a:effectLst>
            <a:outerShdw blurRad="190500" algn="tl" rotWithShape="0">
              <a:srgbClr val="000000">
                <a:alpha val="70000"/>
              </a:srgbClr>
            </a:outerShdw>
          </a:effectLst>
        </p:spPr>
      </p:pic>
      <p:pic>
        <p:nvPicPr>
          <p:cNvPr id="7" name="Picture 11" descr="OEB-6, 8, 10 - London OFC ICS  10-29-07   PF  #5439"/>
          <p:cNvPicPr>
            <a:picLocks noChangeAspect="1" noChangeArrowheads="1"/>
          </p:cNvPicPr>
          <p:nvPr/>
        </p:nvPicPr>
        <p:blipFill>
          <a:blip r:embed="rId5" cstate="print"/>
          <a:srcRect/>
          <a:stretch>
            <a:fillRect/>
          </a:stretch>
        </p:blipFill>
        <p:spPr bwMode="auto">
          <a:xfrm>
            <a:off x="3572389" y="1167505"/>
            <a:ext cx="1482725" cy="992187"/>
          </a:xfrm>
          <a:prstGeom prst="rect">
            <a:avLst/>
          </a:prstGeom>
          <a:ln>
            <a:noFill/>
          </a:ln>
          <a:effectLst>
            <a:outerShdw blurRad="190500" algn="tl" rotWithShape="0">
              <a:srgbClr val="000000">
                <a:alpha val="70000"/>
              </a:srgbClr>
            </a:outerShdw>
          </a:effectLst>
        </p:spPr>
      </p:pic>
      <p:sp>
        <p:nvSpPr>
          <p:cNvPr id="17410" name="Slide Number Placeholder 3"/>
          <p:cNvSpPr>
            <a:spLocks noGrp="1"/>
          </p:cNvSpPr>
          <p:nvPr>
            <p:ph type="sldNum" sz="quarter" idx="10"/>
          </p:nvPr>
        </p:nvSpPr>
        <p:spPr>
          <a:prstGeom prst="rect">
            <a:avLst/>
          </a:prstGeom>
          <a:noFill/>
        </p:spPr>
        <p:txBody>
          <a:bodyPr/>
          <a:lstStyle/>
          <a:p>
            <a:fld id="{976EF272-2C52-49E4-982C-6046DB72AF75}" type="slidenum">
              <a:rPr lang="en-US" smtClean="0">
                <a:solidFill>
                  <a:srgbClr val="000000"/>
                </a:solidFill>
              </a:rPr>
              <a:pPr/>
              <a:t>9</a:t>
            </a:fld>
            <a:endParaRPr lang="en-US" dirty="0" smtClean="0">
              <a:solidFill>
                <a:srgbClr val="000000"/>
              </a:solidFill>
            </a:endParaRPr>
          </a:p>
        </p:txBody>
      </p:sp>
      <p:pic>
        <p:nvPicPr>
          <p:cNvPr id="17413" name="Picture 3" descr="C:\Documents and Settings\b2tfhews\Desktop\revisedinterirocanalslide3.jpg"/>
          <p:cNvPicPr>
            <a:picLocks noChangeAspect="1" noChangeArrowheads="1"/>
          </p:cNvPicPr>
          <p:nvPr/>
        </p:nvPicPr>
        <p:blipFill>
          <a:blip r:embed="rId6" cstate="print"/>
          <a:srcRect/>
          <a:stretch>
            <a:fillRect/>
          </a:stretch>
        </p:blipFill>
        <p:spPr bwMode="auto">
          <a:xfrm>
            <a:off x="0" y="819842"/>
            <a:ext cx="9144000" cy="5916612"/>
          </a:xfrm>
          <a:prstGeom prst="rect">
            <a:avLst/>
          </a:prstGeom>
          <a:noFill/>
          <a:ln w="9525">
            <a:noFill/>
            <a:miter lim="800000"/>
            <a:headEnd/>
            <a:tailEnd/>
          </a:ln>
        </p:spPr>
      </p:pic>
      <p:cxnSp>
        <p:nvCxnSpPr>
          <p:cNvPr id="9" name="Straight Arrow Connector 8"/>
          <p:cNvCxnSpPr/>
          <p:nvPr/>
        </p:nvCxnSpPr>
        <p:spPr bwMode="auto">
          <a:xfrm>
            <a:off x="2647335" y="5953365"/>
            <a:ext cx="2130688" cy="175553"/>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bwMode="auto">
          <a:xfrm flipH="1">
            <a:off x="7081407" y="2376175"/>
            <a:ext cx="419444" cy="661988"/>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bwMode="auto">
          <a:xfrm flipH="1">
            <a:off x="4686303" y="2142230"/>
            <a:ext cx="11110" cy="590235"/>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7431" idx="0"/>
          </p:cNvCxnSpPr>
          <p:nvPr/>
        </p:nvCxnSpPr>
        <p:spPr bwMode="auto">
          <a:xfrm>
            <a:off x="3200400" y="2162867"/>
            <a:ext cx="1188720" cy="630555"/>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bwMode="auto">
          <a:xfrm>
            <a:off x="1149350" y="2058092"/>
            <a:ext cx="2874010" cy="842010"/>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17428" name="TextBox 18"/>
          <p:cNvSpPr txBox="1">
            <a:spLocks noChangeArrowheads="1"/>
          </p:cNvSpPr>
          <p:nvPr/>
        </p:nvSpPr>
        <p:spPr bwMode="auto">
          <a:xfrm>
            <a:off x="7897762" y="2361427"/>
            <a:ext cx="1147974" cy="400110"/>
          </a:xfrm>
          <a:prstGeom prst="rect">
            <a:avLst/>
          </a:prstGeom>
          <a:noFill/>
          <a:ln w="9525">
            <a:noFill/>
            <a:miter lim="800000"/>
            <a:headEnd/>
            <a:tailEnd/>
          </a:ln>
        </p:spPr>
        <p:txBody>
          <a:bodyPr wrap="square">
            <a:spAutoFit/>
          </a:bodyPr>
          <a:lstStyle/>
          <a:p>
            <a:pPr algn="r"/>
            <a:r>
              <a:rPr lang="en-US" sz="1000" b="1" dirty="0">
                <a:solidFill>
                  <a:srgbClr val="FF0000"/>
                </a:solidFill>
                <a:effectLst>
                  <a:outerShdw blurRad="38100" dist="38100" dir="2700000" algn="tl">
                    <a:srgbClr val="000000">
                      <a:alpha val="43137"/>
                    </a:srgbClr>
                  </a:outerShdw>
                </a:effectLst>
              </a:rPr>
              <a:t>IHNC Surge Barrier</a:t>
            </a:r>
          </a:p>
        </p:txBody>
      </p:sp>
      <p:sp>
        <p:nvSpPr>
          <p:cNvPr id="17430" name="TextBox 22"/>
          <p:cNvSpPr txBox="1">
            <a:spLocks noChangeArrowheads="1"/>
          </p:cNvSpPr>
          <p:nvPr/>
        </p:nvSpPr>
        <p:spPr bwMode="auto">
          <a:xfrm>
            <a:off x="4114800" y="2162867"/>
            <a:ext cx="990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London</a:t>
            </a:r>
          </a:p>
        </p:txBody>
      </p:sp>
      <p:sp>
        <p:nvSpPr>
          <p:cNvPr id="17431" name="TextBox 23"/>
          <p:cNvSpPr txBox="1">
            <a:spLocks noChangeArrowheads="1"/>
          </p:cNvSpPr>
          <p:nvPr/>
        </p:nvSpPr>
        <p:spPr bwMode="auto">
          <a:xfrm>
            <a:off x="2590800" y="2162867"/>
            <a:ext cx="12192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Orleans</a:t>
            </a:r>
          </a:p>
        </p:txBody>
      </p:sp>
      <p:sp>
        <p:nvSpPr>
          <p:cNvPr id="17432" name="TextBox 24"/>
          <p:cNvSpPr txBox="1">
            <a:spLocks noChangeArrowheads="1"/>
          </p:cNvSpPr>
          <p:nvPr/>
        </p:nvSpPr>
        <p:spPr bwMode="auto">
          <a:xfrm>
            <a:off x="914400" y="2162867"/>
            <a:ext cx="11430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17</a:t>
            </a:r>
            <a:r>
              <a:rPr lang="en-US" sz="1000" b="1" baseline="30000" dirty="0">
                <a:solidFill>
                  <a:srgbClr val="FF0000"/>
                </a:solidFill>
                <a:effectLst>
                  <a:outerShdw blurRad="38100" dist="38100" dir="2700000" algn="tl">
                    <a:srgbClr val="000000">
                      <a:alpha val="43137"/>
                    </a:srgbClr>
                  </a:outerShdw>
                </a:effectLst>
              </a:rPr>
              <a:t>th</a:t>
            </a:r>
            <a:r>
              <a:rPr lang="en-US" sz="1000" b="1" dirty="0">
                <a:solidFill>
                  <a:srgbClr val="FF0000"/>
                </a:solidFill>
                <a:effectLst>
                  <a:outerShdw blurRad="38100" dist="38100" dir="2700000" algn="tl">
                    <a:srgbClr val="000000">
                      <a:alpha val="43137"/>
                    </a:srgbClr>
                  </a:outerShdw>
                </a:effectLst>
              </a:rPr>
              <a:t> St.</a:t>
            </a:r>
          </a:p>
        </p:txBody>
      </p:sp>
      <p:sp>
        <p:nvSpPr>
          <p:cNvPr id="30" name="Oval 18"/>
          <p:cNvSpPr>
            <a:spLocks noChangeArrowheads="1"/>
          </p:cNvSpPr>
          <p:nvPr/>
        </p:nvSpPr>
        <p:spPr bwMode="auto">
          <a:xfrm>
            <a:off x="7000522" y="30455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31" name="Oval 18"/>
          <p:cNvSpPr>
            <a:spLocks noChangeArrowheads="1"/>
          </p:cNvSpPr>
          <p:nvPr/>
        </p:nvSpPr>
        <p:spPr bwMode="auto">
          <a:xfrm>
            <a:off x="4803422" y="60681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sp>
        <p:nvSpPr>
          <p:cNvPr id="45" name="Title 1"/>
          <p:cNvSpPr txBox="1">
            <a:spLocks/>
          </p:cNvSpPr>
          <p:nvPr/>
        </p:nvSpPr>
        <p:spPr>
          <a:xfrm>
            <a:off x="457200" y="18613"/>
            <a:ext cx="8229600" cy="814387"/>
          </a:xfrm>
          <a:prstGeom prst="rect">
            <a:avLst/>
          </a:prstGeom>
        </p:spPr>
        <p:txBody>
          <a:bodyPr anchor="ctr"/>
          <a:lstStyle/>
          <a:p>
            <a:pPr lvl="0" algn="ctr" eaLnBrk="0" fontAlgn="base" hangingPunct="0">
              <a:spcBef>
                <a:spcPct val="0"/>
              </a:spcBef>
              <a:spcAft>
                <a:spcPct val="0"/>
              </a:spcAft>
              <a:defRPr/>
            </a:pPr>
            <a:r>
              <a:rPr lang="en-US" sz="3600" b="1" kern="0" dirty="0" smtClean="0">
                <a:ea typeface="+mj-ea"/>
                <a:cs typeface="+mj-cs"/>
              </a:rPr>
              <a:t>A Stronger System Than Ever Before</a:t>
            </a:r>
            <a:endParaRPr kumimoji="0" lang="en-US" sz="3600" b="1" i="0" u="none" strike="noStrike" kern="0" cap="none" spc="0" normalizeH="0" baseline="0" noProof="0" dirty="0">
              <a:ln>
                <a:noFill/>
              </a:ln>
              <a:uLnTx/>
              <a:uFillTx/>
              <a:latin typeface="+mj-lt"/>
              <a:ea typeface="+mj-ea"/>
              <a:cs typeface="+mj-cs"/>
            </a:endParaRPr>
          </a:p>
        </p:txBody>
      </p:sp>
      <p:pic>
        <p:nvPicPr>
          <p:cNvPr id="1026" name="Picture 2" descr="\\mvd\mvn\HPO\Common\PAO\PCCP\June 2015 Aerials\London Avenue\London Aerial South View_150601.jpg"/>
          <p:cNvPicPr>
            <a:picLocks noChangeAspect="1" noChangeArrowheads="1"/>
          </p:cNvPicPr>
          <p:nvPr/>
        </p:nvPicPr>
        <p:blipFill>
          <a:blip r:embed="rId7" cstate="print"/>
          <a:srcRect l="34149" t="56146" r="29207" b="5339"/>
          <a:stretch>
            <a:fillRect/>
          </a:stretch>
        </p:blipFill>
        <p:spPr bwMode="auto">
          <a:xfrm>
            <a:off x="3552394" y="1185332"/>
            <a:ext cx="1468339" cy="982135"/>
          </a:xfrm>
          <a:prstGeom prst="rect">
            <a:avLst/>
          </a:prstGeom>
          <a:ln>
            <a:noFill/>
          </a:ln>
          <a:effectLst>
            <a:outerShdw blurRad="190500" algn="tl" rotWithShape="0">
              <a:srgbClr val="000000">
                <a:alpha val="70000"/>
              </a:srgbClr>
            </a:outerShdw>
          </a:effectLst>
        </p:spPr>
      </p:pic>
      <p:pic>
        <p:nvPicPr>
          <p:cNvPr id="1027" name="Picture 3" descr="\\mvd\mvn\HPO\Common\PAO\PCCP\June 2015 Aerials\Orleans Avenue\Orleans Aerial South View Wide_150601.jpg"/>
          <p:cNvPicPr>
            <a:picLocks noChangeAspect="1" noChangeArrowheads="1"/>
          </p:cNvPicPr>
          <p:nvPr/>
        </p:nvPicPr>
        <p:blipFill>
          <a:blip r:embed="rId8" cstate="print"/>
          <a:srcRect l="23609" t="21493" r="49284" b="51697"/>
          <a:stretch>
            <a:fillRect/>
          </a:stretch>
        </p:blipFill>
        <p:spPr bwMode="auto">
          <a:xfrm>
            <a:off x="1964266" y="1185333"/>
            <a:ext cx="1524000" cy="982133"/>
          </a:xfrm>
          <a:prstGeom prst="rect">
            <a:avLst/>
          </a:prstGeom>
          <a:ln>
            <a:noFill/>
          </a:ln>
          <a:effectLst>
            <a:outerShdw blurRad="190500" algn="tl" rotWithShape="0">
              <a:srgbClr val="000000">
                <a:alpha val="70000"/>
              </a:srgbClr>
            </a:outerShdw>
          </a:effectLst>
        </p:spPr>
      </p:pic>
      <p:pic>
        <p:nvPicPr>
          <p:cNvPr id="2" name="Picture 4" descr="\\mvd\mvn\HPO\Common\PAO\PCCP\March 2015 Aerial Photos\17th\17th Aerial South View_ Wide_150301.jpg"/>
          <p:cNvPicPr>
            <a:picLocks noChangeAspect="1" noChangeArrowheads="1"/>
          </p:cNvPicPr>
          <p:nvPr/>
        </p:nvPicPr>
        <p:blipFill>
          <a:blip r:embed="rId9" cstate="print"/>
          <a:srcRect l="30548" t="29784" r="46494" b="45824"/>
          <a:stretch>
            <a:fillRect/>
          </a:stretch>
        </p:blipFill>
        <p:spPr bwMode="auto">
          <a:xfrm>
            <a:off x="405419" y="1168400"/>
            <a:ext cx="1474181" cy="1007533"/>
          </a:xfrm>
          <a:prstGeom prst="rect">
            <a:avLst/>
          </a:prstGeom>
          <a:ln>
            <a:noFill/>
          </a:ln>
          <a:effectLst>
            <a:outerShdw blurRad="190500" algn="tl" rotWithShape="0">
              <a:srgbClr val="000000">
                <a:alpha val="70000"/>
              </a:srgbClr>
            </a:outerShdw>
          </a:effectLst>
        </p:spPr>
      </p:pic>
      <p:pic>
        <p:nvPicPr>
          <p:cNvPr id="54" name="Picture 3" descr="C:\Users\B2TFHEWS\Desktop\S 7.jpg"/>
          <p:cNvPicPr>
            <a:picLocks noChangeAspect="1" noChangeArrowheads="1"/>
          </p:cNvPicPr>
          <p:nvPr/>
        </p:nvPicPr>
        <p:blipFill>
          <a:blip r:embed="rId10" cstate="print"/>
          <a:srcRect/>
          <a:stretch>
            <a:fillRect/>
          </a:stretch>
        </p:blipFill>
        <p:spPr bwMode="auto">
          <a:xfrm>
            <a:off x="6820515" y="955539"/>
            <a:ext cx="2185864" cy="1437004"/>
          </a:xfrm>
          <a:prstGeom prst="rect">
            <a:avLst/>
          </a:prstGeom>
          <a:ln>
            <a:noFill/>
          </a:ln>
          <a:effectLst>
            <a:outerShdw blurRad="190500" algn="tl" rotWithShape="0">
              <a:srgbClr val="000000">
                <a:alpha val="70000"/>
              </a:srgbClr>
            </a:outerShdw>
          </a:effectLst>
        </p:spPr>
      </p:pic>
      <p:pic>
        <p:nvPicPr>
          <p:cNvPr id="53" name="Picture 8" descr="USACE_logo"/>
          <p:cNvPicPr>
            <a:picLocks noChangeAspect="1" noChangeArrowheads="1"/>
          </p:cNvPicPr>
          <p:nvPr/>
        </p:nvPicPr>
        <p:blipFill rotWithShape="1">
          <a:blip r:embed="rId11" cstate="print"/>
          <a:srcRect r="10473"/>
          <a:stretch/>
        </p:blipFill>
        <p:spPr bwMode="auto">
          <a:xfrm>
            <a:off x="3830264" y="4351100"/>
            <a:ext cx="198039" cy="151267"/>
          </a:xfrm>
          <a:prstGeom prst="rect">
            <a:avLst/>
          </a:prstGeom>
          <a:noFill/>
          <a:ln w="9525">
            <a:noFill/>
            <a:miter lim="800000"/>
            <a:headEnd/>
            <a:tailEnd/>
          </a:ln>
        </p:spPr>
      </p:pic>
      <p:pic>
        <p:nvPicPr>
          <p:cNvPr id="58" name="Picture 2" descr="\\mvd\mvn\TFHope\PHOTOS\West Closure Complex Photos\December 2012\IMG_7144.JPG"/>
          <p:cNvPicPr>
            <a:picLocks noChangeAspect="1" noChangeArrowheads="1"/>
          </p:cNvPicPr>
          <p:nvPr/>
        </p:nvPicPr>
        <p:blipFill>
          <a:blip r:embed="rId12" cstate="print"/>
          <a:srcRect l="15400" t="5198" r="12100" b="30047"/>
          <a:stretch>
            <a:fillRect/>
          </a:stretch>
        </p:blipFill>
        <p:spPr bwMode="auto">
          <a:xfrm>
            <a:off x="144545" y="5038312"/>
            <a:ext cx="2618730" cy="1609448"/>
          </a:xfrm>
          <a:prstGeom prst="rect">
            <a:avLst/>
          </a:prstGeom>
          <a:ln>
            <a:noFill/>
          </a:ln>
          <a:effectLst>
            <a:outerShdw blurRad="190500" algn="tl" rotWithShape="0">
              <a:srgbClr val="000000">
                <a:alpha val="70000"/>
              </a:srgbClr>
            </a:outerShdw>
          </a:effectLst>
        </p:spPr>
      </p:pic>
      <p:sp>
        <p:nvSpPr>
          <p:cNvPr id="56" name="TextBox 16"/>
          <p:cNvSpPr txBox="1">
            <a:spLocks noChangeArrowheads="1"/>
          </p:cNvSpPr>
          <p:nvPr/>
        </p:nvSpPr>
        <p:spPr bwMode="auto">
          <a:xfrm>
            <a:off x="120443" y="5012288"/>
            <a:ext cx="1752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West Closure Complex</a:t>
            </a:r>
          </a:p>
        </p:txBody>
      </p:sp>
      <p:sp>
        <p:nvSpPr>
          <p:cNvPr id="26" name="TextBox 25"/>
          <p:cNvSpPr txBox="1"/>
          <p:nvPr/>
        </p:nvSpPr>
        <p:spPr>
          <a:xfrm>
            <a:off x="83574" y="2956717"/>
            <a:ext cx="2394156" cy="1261884"/>
          </a:xfrm>
          <a:prstGeom prst="rect">
            <a:avLst/>
          </a:prstGeom>
          <a:solidFill>
            <a:schemeClr val="bg1">
              <a:alpha val="70000"/>
            </a:schemeClr>
          </a:solidFill>
          <a:ln>
            <a:solidFill>
              <a:schemeClr val="tx1"/>
            </a:solidFill>
          </a:ln>
        </p:spPr>
        <p:txBody>
          <a:bodyPr wrap="square" rtlCol="0">
            <a:spAutoFit/>
          </a:bodyPr>
          <a:lstStyle/>
          <a:p>
            <a:pPr marL="114300" indent="-114300" fontAlgn="auto">
              <a:spcBef>
                <a:spcPts val="300"/>
              </a:spcBef>
              <a:spcAft>
                <a:spcPts val="300"/>
              </a:spcAft>
              <a:buFont typeface="Arial" pitchFamily="34" charset="0"/>
              <a:buChar char="•"/>
            </a:pPr>
            <a:r>
              <a:rPr lang="en-US" sz="800" b="1" i="1" dirty="0" smtClean="0">
                <a:solidFill>
                  <a:srgbClr val="0000CC"/>
                </a:solidFill>
                <a:latin typeface="Arial"/>
              </a:rPr>
              <a:t>Developed new HSDRRS hydraulic, geotechnical and structural design criteria.</a:t>
            </a:r>
          </a:p>
          <a:p>
            <a:pPr marL="114300" indent="-114300" fontAlgn="auto">
              <a:spcBef>
                <a:spcPts val="300"/>
              </a:spcBef>
              <a:spcAft>
                <a:spcPts val="300"/>
              </a:spcAft>
              <a:buFont typeface="Arial" pitchFamily="34" charset="0"/>
              <a:buChar char="•"/>
            </a:pPr>
            <a:r>
              <a:rPr lang="en-US" sz="800" b="1" i="1" dirty="0" smtClean="0">
                <a:solidFill>
                  <a:srgbClr val="0000CC"/>
                </a:solidFill>
                <a:latin typeface="Arial"/>
              </a:rPr>
              <a:t>Floodwalls and hardened structures built for 2057 hydraulic conditions</a:t>
            </a:r>
          </a:p>
          <a:p>
            <a:pPr marL="114300" indent="-114300" fontAlgn="auto">
              <a:spcBef>
                <a:spcPts val="300"/>
              </a:spcBef>
              <a:spcAft>
                <a:spcPts val="300"/>
              </a:spcAft>
              <a:buFont typeface="Arial" pitchFamily="34" charset="0"/>
              <a:buChar char="•"/>
            </a:pPr>
            <a:r>
              <a:rPr lang="en-US" sz="800" b="1" i="1" dirty="0" smtClean="0">
                <a:solidFill>
                  <a:srgbClr val="0000CC"/>
                </a:solidFill>
                <a:latin typeface="Arial"/>
              </a:rPr>
              <a:t>Pre-Katrina system: 200 miles</a:t>
            </a:r>
          </a:p>
          <a:p>
            <a:pPr marL="114300" indent="-114300" fontAlgn="auto">
              <a:spcBef>
                <a:spcPts val="300"/>
              </a:spcBef>
              <a:spcAft>
                <a:spcPts val="300"/>
              </a:spcAft>
              <a:buFont typeface="Arial" pitchFamily="34" charset="0"/>
              <a:buChar char="•"/>
            </a:pPr>
            <a:r>
              <a:rPr lang="en-US" sz="800" b="1" i="1" dirty="0" smtClean="0">
                <a:solidFill>
                  <a:srgbClr val="0000CC"/>
                </a:solidFill>
                <a:latin typeface="Arial"/>
              </a:rPr>
              <a:t>Post-Katrina 100-yr system: 130 miles</a:t>
            </a:r>
          </a:p>
          <a:p>
            <a:pPr fontAlgn="auto">
              <a:spcBef>
                <a:spcPts val="300"/>
              </a:spcBef>
              <a:spcAft>
                <a:spcPts val="300"/>
              </a:spcAft>
            </a:pPr>
            <a:r>
              <a:rPr lang="en-US" sz="800" b="1" i="1" dirty="0" smtClean="0">
                <a:solidFill>
                  <a:srgbClr val="0000CC"/>
                </a:solidFill>
                <a:latin typeface="Arial"/>
              </a:rPr>
              <a:t>→35% shorter perimeter exposed to surge</a:t>
            </a:r>
          </a:p>
        </p:txBody>
      </p:sp>
      <p:cxnSp>
        <p:nvCxnSpPr>
          <p:cNvPr id="27" name="Straight Arrow Connector 26"/>
          <p:cNvCxnSpPr/>
          <p:nvPr/>
        </p:nvCxnSpPr>
        <p:spPr bwMode="auto">
          <a:xfrm flipH="1">
            <a:off x="5267788" y="2134856"/>
            <a:ext cx="67974" cy="538726"/>
          </a:xfrm>
          <a:prstGeom prst="straightConnector1">
            <a:avLst/>
          </a:prstGeom>
          <a:ln w="12700">
            <a:tailEnd type="stealth"/>
          </a:ln>
        </p:spPr>
        <p:style>
          <a:lnRef idx="1">
            <a:schemeClr val="dk1"/>
          </a:lnRef>
          <a:fillRef idx="0">
            <a:schemeClr val="dk1"/>
          </a:fillRef>
          <a:effectRef idx="0">
            <a:schemeClr val="dk1"/>
          </a:effectRef>
          <a:fontRef idx="minor">
            <a:schemeClr val="tx1"/>
          </a:fontRef>
        </p:style>
      </p:cxnSp>
      <p:sp>
        <p:nvSpPr>
          <p:cNvPr id="28" name="Oval 18"/>
          <p:cNvSpPr>
            <a:spLocks noChangeArrowheads="1"/>
          </p:cNvSpPr>
          <p:nvPr/>
        </p:nvSpPr>
        <p:spPr bwMode="auto">
          <a:xfrm>
            <a:off x="5197122" y="2689937"/>
            <a:ext cx="103007" cy="109460"/>
          </a:xfrm>
          <a:prstGeom prst="ellipse">
            <a:avLst/>
          </a:prstGeom>
          <a:solidFill>
            <a:srgbClr val="0070C0"/>
          </a:solidFill>
          <a:ln w="28575">
            <a:solidFill>
              <a:schemeClr val="tx1"/>
            </a:solidFill>
            <a:round/>
            <a:headEnd/>
            <a:tailEnd/>
          </a:ln>
        </p:spPr>
        <p:txBody>
          <a:bodyPr wrap="none" anchor="ctr"/>
          <a:lstStyle/>
          <a:p>
            <a:endParaRPr lang="en-US">
              <a:solidFill>
                <a:srgbClr val="0070C0"/>
              </a:solidFill>
            </a:endParaRPr>
          </a:p>
        </p:txBody>
      </p:sp>
      <p:pic>
        <p:nvPicPr>
          <p:cNvPr id="29" name="Picture 2" descr="\\mvd\mvn\TFHope\PHOTOS\Seabrook Surge Barrier\IHNC at Seabrook 1207026179.jpg"/>
          <p:cNvPicPr>
            <a:picLocks noChangeAspect="1" noChangeArrowheads="1"/>
          </p:cNvPicPr>
          <p:nvPr/>
        </p:nvPicPr>
        <p:blipFill>
          <a:blip r:embed="rId13" cstate="print"/>
          <a:srcRect l="38966" t="9126" r="18302" b="51892"/>
          <a:stretch>
            <a:fillRect/>
          </a:stretch>
        </p:blipFill>
        <p:spPr bwMode="auto">
          <a:xfrm>
            <a:off x="5169519" y="1115854"/>
            <a:ext cx="1506459" cy="1061932"/>
          </a:xfrm>
          <a:prstGeom prst="rect">
            <a:avLst/>
          </a:prstGeom>
          <a:ln w="19050">
            <a:noFill/>
          </a:ln>
          <a:effectLst>
            <a:outerShdw blurRad="190500" algn="tl" rotWithShape="0">
              <a:srgbClr val="000000">
                <a:alpha val="70000"/>
              </a:srgbClr>
            </a:outerShdw>
          </a:effectLst>
        </p:spPr>
      </p:pic>
      <p:sp>
        <p:nvSpPr>
          <p:cNvPr id="32" name="TextBox 20"/>
          <p:cNvSpPr txBox="1">
            <a:spLocks noChangeArrowheads="1"/>
          </p:cNvSpPr>
          <p:nvPr/>
        </p:nvSpPr>
        <p:spPr bwMode="auto">
          <a:xfrm>
            <a:off x="5350510" y="2146479"/>
            <a:ext cx="1371600" cy="246063"/>
          </a:xfrm>
          <a:prstGeom prst="rect">
            <a:avLst/>
          </a:prstGeom>
          <a:noFill/>
          <a:ln w="9525">
            <a:noFill/>
            <a:miter lim="800000"/>
            <a:headEnd/>
            <a:tailEnd/>
          </a:ln>
        </p:spPr>
        <p:txBody>
          <a:bodyPr>
            <a:spAutoFit/>
          </a:bodyPr>
          <a:lstStyle/>
          <a:p>
            <a:r>
              <a:rPr lang="en-US" sz="1000" b="1" dirty="0">
                <a:solidFill>
                  <a:srgbClr val="FF0000"/>
                </a:solidFill>
                <a:effectLst>
                  <a:outerShdw blurRad="38100" dist="38100" dir="2700000" algn="tl">
                    <a:srgbClr val="000000">
                      <a:alpha val="43137"/>
                    </a:srgbClr>
                  </a:outerShdw>
                </a:effectLst>
              </a:rPr>
              <a:t>Seabrook</a:t>
            </a:r>
          </a:p>
        </p:txBody>
      </p:sp>
    </p:spTree>
    <p:extLst>
      <p:ext uri="{BB962C8B-B14F-4D97-AF65-F5344CB8AC3E}">
        <p14:creationId xmlns:p14="http://schemas.microsoft.com/office/powerpoint/2010/main" val="186396797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_Master_Slide_Template_4x3.pptx" id="{EA8F6C75-8163-4D8E-9B3B-D377B55A4CDF}" vid="{CA33AD76-211F-4882-83DA-271ECEA56865}"/>
    </a:ext>
  </a:extLst>
</a:theme>
</file>

<file path=ppt/theme/theme3.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2016_Master_Slide_Template_4x3.pptx" id="{EA8F6C75-8163-4D8E-9B3B-D377B55A4CDF}" vid="{9ECE1CDF-DCDB-48D5-8F83-F33C55CA0C9E}"/>
    </a:ext>
  </a:extLst>
</a:theme>
</file>

<file path=ppt/theme/theme4.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SACE_PPT_2016_rebranding.pptx" id="{CEB059C5-7194-47C6-A8DD-91C762B0C57F}" vid="{D832123E-CBA4-447A-9BA3-70E8B2C78FD4}"/>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9241</TotalTime>
  <Words>2879</Words>
  <Application>Microsoft Office PowerPoint</Application>
  <PresentationFormat>On-screen Show (4:3)</PresentationFormat>
  <Paragraphs>321</Paragraphs>
  <Slides>21</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ＭＳ Ｐゴシック</vt:lpstr>
      <vt:lpstr>Arial</vt:lpstr>
      <vt:lpstr>Arial Black</vt:lpstr>
      <vt:lpstr>Calibri</vt:lpstr>
      <vt:lpstr>Tahoma</vt:lpstr>
      <vt:lpstr>Wingdings</vt:lpstr>
      <vt:lpstr>Wingdings 3</vt:lpstr>
      <vt:lpstr>Custom Design</vt:lpstr>
      <vt:lpstr>Title Slide Templates</vt:lpstr>
      <vt:lpstr>Content Templates</vt:lpstr>
      <vt:lpstr>1_Content Templates</vt:lpstr>
      <vt:lpstr>Association of  Levee  Boards of Louisiana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HSDRRS Major Structures</vt:lpstr>
      <vt:lpstr>PowerPoint Presentation</vt:lpstr>
      <vt:lpstr>PowerPoint Presentation</vt:lpstr>
      <vt:lpstr>PowerPoint Presentation</vt:lpstr>
      <vt:lpstr>2016 Louisiana Summer Flood</vt:lpstr>
      <vt:lpstr>PowerPoint Presentation</vt:lpstr>
      <vt:lpstr>Discussion</vt:lpstr>
      <vt:lpstr>HSDRRS remaining work</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Amber</cp:lastModifiedBy>
  <cp:revision>179</cp:revision>
  <cp:lastPrinted>2016-11-28T14:12:29Z</cp:lastPrinted>
  <dcterms:created xsi:type="dcterms:W3CDTF">2009-05-21T17:19:18Z</dcterms:created>
  <dcterms:modified xsi:type="dcterms:W3CDTF">2016-12-08T16:11:58Z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17266723</vt:lpwstr>
  </property>
  <property fmtid="{D5CDD505-2E9C-101B-9397-08002B2CF9AE}" pid="3" name="NXPowerLiteSettings">
    <vt:lpwstr>F7000400038000</vt:lpwstr>
  </property>
  <property fmtid="{D5CDD505-2E9C-101B-9397-08002B2CF9AE}" pid="4" name="NXPowerLiteVersion">
    <vt:lpwstr>D5.0.2</vt:lpwstr>
  </property>
  <property fmtid="{D5CDD505-2E9C-101B-9397-08002B2CF9AE}" pid="5" name="NXTAG2">
    <vt:lpwstr>000800d041000000000001024120</vt:lpwstr>
  </property>
</Properties>
</file>