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7" r:id="rId3"/>
    <p:sldId id="259" r:id="rId4"/>
    <p:sldId id="295" r:id="rId5"/>
    <p:sldId id="300" r:id="rId6"/>
    <p:sldId id="296" r:id="rId7"/>
    <p:sldId id="294" r:id="rId8"/>
    <p:sldId id="293" r:id="rId9"/>
    <p:sldId id="268" r:id="rId10"/>
    <p:sldId id="272" r:id="rId11"/>
    <p:sldId id="274" r:id="rId12"/>
    <p:sldId id="275" r:id="rId13"/>
    <p:sldId id="290" r:id="rId14"/>
    <p:sldId id="297" r:id="rId15"/>
    <p:sldId id="29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2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29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7C4B5-6D4A-4695-8E18-4390B6A9FFC1}" type="doc">
      <dgm:prSet loTypeId="urn:microsoft.com/office/officeart/2005/8/layout/chevron1" loCatId="process" qsTypeId="urn:microsoft.com/office/officeart/2005/8/quickstyle/3d2" qsCatId="3D" csTypeId="urn:microsoft.com/office/officeart/2005/8/colors/accent1_2" csCatId="accent1" phldr="1"/>
      <dgm:spPr/>
    </dgm:pt>
    <dgm:pt modelId="{B87C75AD-093A-4D43-A12A-9F66FC164B58}">
      <dgm:prSet phldrT="[Text]"/>
      <dgm:spPr/>
      <dgm:t>
        <a:bodyPr/>
        <a:lstStyle/>
        <a:p>
          <a:r>
            <a:rPr lang="en-US" dirty="0" smtClean="0"/>
            <a:t>0 -20 years</a:t>
          </a:r>
          <a:endParaRPr lang="en-US" dirty="0"/>
        </a:p>
      </dgm:t>
    </dgm:pt>
    <dgm:pt modelId="{F706CDDC-4D80-4CA2-AFE5-F7E71AB0223A}" type="parTrans" cxnId="{E74DF416-41D5-49D2-AC96-EF2F697E566C}">
      <dgm:prSet/>
      <dgm:spPr/>
      <dgm:t>
        <a:bodyPr/>
        <a:lstStyle/>
        <a:p>
          <a:endParaRPr lang="en-US"/>
        </a:p>
      </dgm:t>
    </dgm:pt>
    <dgm:pt modelId="{48B4C39A-6DBA-4640-95B5-86203A462418}" type="sibTrans" cxnId="{E74DF416-41D5-49D2-AC96-EF2F697E566C}">
      <dgm:prSet/>
      <dgm:spPr/>
      <dgm:t>
        <a:bodyPr/>
        <a:lstStyle/>
        <a:p>
          <a:endParaRPr lang="en-US"/>
        </a:p>
      </dgm:t>
    </dgm:pt>
    <dgm:pt modelId="{913495BD-AC48-4074-85A4-18224A0D5A64}">
      <dgm:prSet phldrT="[Text]"/>
      <dgm:spPr>
        <a:solidFill>
          <a:schemeClr val="accent3">
            <a:lumMod val="75000"/>
          </a:schemeClr>
        </a:solidFill>
      </dgm:spPr>
      <dgm:t>
        <a:bodyPr/>
        <a:lstStyle/>
        <a:p>
          <a:r>
            <a:rPr lang="en-US" dirty="0" smtClean="0"/>
            <a:t>20 – 100 Years</a:t>
          </a:r>
          <a:endParaRPr lang="en-US" dirty="0"/>
        </a:p>
      </dgm:t>
    </dgm:pt>
    <dgm:pt modelId="{8D24CCE0-56CA-45A0-AEE1-664F6C861AFB}" type="parTrans" cxnId="{7F853D6E-B755-49F9-B5B9-D6273E212AC3}">
      <dgm:prSet/>
      <dgm:spPr/>
      <dgm:t>
        <a:bodyPr/>
        <a:lstStyle/>
        <a:p>
          <a:endParaRPr lang="en-US"/>
        </a:p>
      </dgm:t>
    </dgm:pt>
    <dgm:pt modelId="{B22B0EC2-74B1-4974-8865-1B76E9849451}" type="sibTrans" cxnId="{7F853D6E-B755-49F9-B5B9-D6273E212AC3}">
      <dgm:prSet/>
      <dgm:spPr/>
      <dgm:t>
        <a:bodyPr/>
        <a:lstStyle/>
        <a:p>
          <a:endParaRPr lang="en-US"/>
        </a:p>
      </dgm:t>
    </dgm:pt>
    <dgm:pt modelId="{4E9B6A14-FF29-4295-8A37-1695679564B5}">
      <dgm:prSet phldrT="[Text]"/>
      <dgm:spPr>
        <a:solidFill>
          <a:schemeClr val="accent2">
            <a:lumMod val="75000"/>
          </a:schemeClr>
        </a:solidFill>
      </dgm:spPr>
      <dgm:t>
        <a:bodyPr/>
        <a:lstStyle/>
        <a:p>
          <a:r>
            <a:rPr lang="en-US" dirty="0" smtClean="0"/>
            <a:t>100 years and Beyond</a:t>
          </a:r>
          <a:endParaRPr lang="en-US" dirty="0"/>
        </a:p>
      </dgm:t>
    </dgm:pt>
    <dgm:pt modelId="{7DB56E5B-7CD3-417B-A3B9-2D033C1579E9}" type="parTrans" cxnId="{000CEA78-6681-4E25-8088-55DA6009EDA9}">
      <dgm:prSet/>
      <dgm:spPr/>
      <dgm:t>
        <a:bodyPr/>
        <a:lstStyle/>
        <a:p>
          <a:endParaRPr lang="en-US"/>
        </a:p>
      </dgm:t>
    </dgm:pt>
    <dgm:pt modelId="{6FC7B973-E4B5-4940-A741-BB37C73F9DD2}" type="sibTrans" cxnId="{000CEA78-6681-4E25-8088-55DA6009EDA9}">
      <dgm:prSet/>
      <dgm:spPr/>
      <dgm:t>
        <a:bodyPr/>
        <a:lstStyle/>
        <a:p>
          <a:endParaRPr lang="en-US"/>
        </a:p>
      </dgm:t>
    </dgm:pt>
    <dgm:pt modelId="{E33DDAB6-E245-431D-ACD3-7ED3CB32D00C}" type="pres">
      <dgm:prSet presAssocID="{88F7C4B5-6D4A-4695-8E18-4390B6A9FFC1}" presName="Name0" presStyleCnt="0">
        <dgm:presLayoutVars>
          <dgm:dir/>
          <dgm:animLvl val="lvl"/>
          <dgm:resizeHandles val="exact"/>
        </dgm:presLayoutVars>
      </dgm:prSet>
      <dgm:spPr/>
    </dgm:pt>
    <dgm:pt modelId="{57B73DBB-C6CB-4060-AD1A-B62751D9C925}" type="pres">
      <dgm:prSet presAssocID="{B87C75AD-093A-4D43-A12A-9F66FC164B58}" presName="parTxOnly" presStyleLbl="node1" presStyleIdx="0" presStyleCnt="3" custScaleX="219320" custLinFactY="-6180" custLinFactNeighborX="-18343" custLinFactNeighborY="-100000">
        <dgm:presLayoutVars>
          <dgm:chMax val="0"/>
          <dgm:chPref val="0"/>
          <dgm:bulletEnabled val="1"/>
        </dgm:presLayoutVars>
      </dgm:prSet>
      <dgm:spPr/>
      <dgm:t>
        <a:bodyPr/>
        <a:lstStyle/>
        <a:p>
          <a:endParaRPr lang="en-US"/>
        </a:p>
      </dgm:t>
    </dgm:pt>
    <dgm:pt modelId="{096E925B-5E26-4E25-B5EC-394A8FD340C4}" type="pres">
      <dgm:prSet presAssocID="{48B4C39A-6DBA-4640-95B5-86203A462418}" presName="parTxOnlySpace" presStyleCnt="0"/>
      <dgm:spPr/>
    </dgm:pt>
    <dgm:pt modelId="{0ADA2E29-E886-4831-8684-D66217956EC8}" type="pres">
      <dgm:prSet presAssocID="{913495BD-AC48-4074-85A4-18224A0D5A64}" presName="parTxOnly" presStyleLbl="node1" presStyleIdx="1" presStyleCnt="3" custScaleX="213754" custLinFactX="-9423" custLinFactNeighborX="-100000" custLinFactNeighborY="14206">
        <dgm:presLayoutVars>
          <dgm:chMax val="0"/>
          <dgm:chPref val="0"/>
          <dgm:bulletEnabled val="1"/>
        </dgm:presLayoutVars>
      </dgm:prSet>
      <dgm:spPr/>
      <dgm:t>
        <a:bodyPr/>
        <a:lstStyle/>
        <a:p>
          <a:endParaRPr lang="en-US"/>
        </a:p>
      </dgm:t>
    </dgm:pt>
    <dgm:pt modelId="{BFA2B501-2654-4ACA-8C55-89CD1E2C544C}" type="pres">
      <dgm:prSet presAssocID="{B22B0EC2-74B1-4974-8865-1B76E9849451}" presName="parTxOnlySpace" presStyleCnt="0"/>
      <dgm:spPr/>
    </dgm:pt>
    <dgm:pt modelId="{370F3925-7A1A-41C3-9898-368EBD48587C}" type="pres">
      <dgm:prSet presAssocID="{4E9B6A14-FF29-4295-8A37-1695679564B5}" presName="parTxOnly" presStyleLbl="node1" presStyleIdx="2" presStyleCnt="3" custScaleX="273527" custLinFactX="-22957" custLinFactY="43307" custLinFactNeighborX="-100000" custLinFactNeighborY="100000">
        <dgm:presLayoutVars>
          <dgm:chMax val="0"/>
          <dgm:chPref val="0"/>
          <dgm:bulletEnabled val="1"/>
        </dgm:presLayoutVars>
      </dgm:prSet>
      <dgm:spPr/>
      <dgm:t>
        <a:bodyPr/>
        <a:lstStyle/>
        <a:p>
          <a:endParaRPr lang="en-US"/>
        </a:p>
      </dgm:t>
    </dgm:pt>
  </dgm:ptLst>
  <dgm:cxnLst>
    <dgm:cxn modelId="{421103D6-DDE8-434C-9735-D5D91A26C7D8}" type="presOf" srcId="{88F7C4B5-6D4A-4695-8E18-4390B6A9FFC1}" destId="{E33DDAB6-E245-431D-ACD3-7ED3CB32D00C}" srcOrd="0" destOrd="0" presId="urn:microsoft.com/office/officeart/2005/8/layout/chevron1"/>
    <dgm:cxn modelId="{000CEA78-6681-4E25-8088-55DA6009EDA9}" srcId="{88F7C4B5-6D4A-4695-8E18-4390B6A9FFC1}" destId="{4E9B6A14-FF29-4295-8A37-1695679564B5}" srcOrd="2" destOrd="0" parTransId="{7DB56E5B-7CD3-417B-A3B9-2D033C1579E9}" sibTransId="{6FC7B973-E4B5-4940-A741-BB37C73F9DD2}"/>
    <dgm:cxn modelId="{103764CB-40B6-4951-9906-489D6723D867}" type="presOf" srcId="{4E9B6A14-FF29-4295-8A37-1695679564B5}" destId="{370F3925-7A1A-41C3-9898-368EBD48587C}" srcOrd="0" destOrd="0" presId="urn:microsoft.com/office/officeart/2005/8/layout/chevron1"/>
    <dgm:cxn modelId="{E74DF416-41D5-49D2-AC96-EF2F697E566C}" srcId="{88F7C4B5-6D4A-4695-8E18-4390B6A9FFC1}" destId="{B87C75AD-093A-4D43-A12A-9F66FC164B58}" srcOrd="0" destOrd="0" parTransId="{F706CDDC-4D80-4CA2-AFE5-F7E71AB0223A}" sibTransId="{48B4C39A-6DBA-4640-95B5-86203A462418}"/>
    <dgm:cxn modelId="{7F853D6E-B755-49F9-B5B9-D6273E212AC3}" srcId="{88F7C4B5-6D4A-4695-8E18-4390B6A9FFC1}" destId="{913495BD-AC48-4074-85A4-18224A0D5A64}" srcOrd="1" destOrd="0" parTransId="{8D24CCE0-56CA-45A0-AEE1-664F6C861AFB}" sibTransId="{B22B0EC2-74B1-4974-8865-1B76E9849451}"/>
    <dgm:cxn modelId="{F3308E62-0B94-4FA9-8E66-186589A278F8}" type="presOf" srcId="{B87C75AD-093A-4D43-A12A-9F66FC164B58}" destId="{57B73DBB-C6CB-4060-AD1A-B62751D9C925}" srcOrd="0" destOrd="0" presId="urn:microsoft.com/office/officeart/2005/8/layout/chevron1"/>
    <dgm:cxn modelId="{236DC5C4-0168-46DD-9362-616633ECB0DD}" type="presOf" srcId="{913495BD-AC48-4074-85A4-18224A0D5A64}" destId="{0ADA2E29-E886-4831-8684-D66217956EC8}" srcOrd="0" destOrd="0" presId="urn:microsoft.com/office/officeart/2005/8/layout/chevron1"/>
    <dgm:cxn modelId="{E50022AC-101B-4FF4-9E11-065BDAC7F990}" type="presParOf" srcId="{E33DDAB6-E245-431D-ACD3-7ED3CB32D00C}" destId="{57B73DBB-C6CB-4060-AD1A-B62751D9C925}" srcOrd="0" destOrd="0" presId="urn:microsoft.com/office/officeart/2005/8/layout/chevron1"/>
    <dgm:cxn modelId="{3D8C9503-734C-4E93-8EE1-EC65825F1F98}" type="presParOf" srcId="{E33DDAB6-E245-431D-ACD3-7ED3CB32D00C}" destId="{096E925B-5E26-4E25-B5EC-394A8FD340C4}" srcOrd="1" destOrd="0" presId="urn:microsoft.com/office/officeart/2005/8/layout/chevron1"/>
    <dgm:cxn modelId="{A1C10AE3-44D1-4D34-87D9-F5A15B8D314F}" type="presParOf" srcId="{E33DDAB6-E245-431D-ACD3-7ED3CB32D00C}" destId="{0ADA2E29-E886-4831-8684-D66217956EC8}" srcOrd="2" destOrd="0" presId="urn:microsoft.com/office/officeart/2005/8/layout/chevron1"/>
    <dgm:cxn modelId="{7230482F-9F48-4C8A-8099-97E84AD3889A}" type="presParOf" srcId="{E33DDAB6-E245-431D-ACD3-7ED3CB32D00C}" destId="{BFA2B501-2654-4ACA-8C55-89CD1E2C544C}" srcOrd="3" destOrd="0" presId="urn:microsoft.com/office/officeart/2005/8/layout/chevron1"/>
    <dgm:cxn modelId="{2E417C0B-ADB9-4E2C-BDC2-74A5C740F15B}" type="presParOf" srcId="{E33DDAB6-E245-431D-ACD3-7ED3CB32D00C}" destId="{370F3925-7A1A-41C3-9898-368EBD48587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73DBB-C6CB-4060-AD1A-B62751D9C925}">
      <dsp:nvSpPr>
        <dsp:cNvPr id="0" name=""/>
        <dsp:cNvSpPr/>
      </dsp:nvSpPr>
      <dsp:spPr>
        <a:xfrm>
          <a:off x="0" y="697409"/>
          <a:ext cx="2723563" cy="4967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0 -20 years</a:t>
          </a:r>
          <a:endParaRPr lang="en-US" sz="2400" kern="1200" dirty="0"/>
        </a:p>
      </dsp:txBody>
      <dsp:txXfrm>
        <a:off x="248364" y="697409"/>
        <a:ext cx="2226835" cy="496728"/>
      </dsp:txXfrm>
    </dsp:sp>
    <dsp:sp modelId="{0ADA2E29-E886-4831-8684-D66217956EC8}">
      <dsp:nvSpPr>
        <dsp:cNvPr id="0" name=""/>
        <dsp:cNvSpPr/>
      </dsp:nvSpPr>
      <dsp:spPr>
        <a:xfrm>
          <a:off x="2362201" y="1295400"/>
          <a:ext cx="2654443" cy="496728"/>
        </a:xfrm>
        <a:prstGeom prst="chevron">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20 – 100 Years</a:t>
          </a:r>
          <a:endParaRPr lang="en-US" sz="2400" kern="1200" dirty="0"/>
        </a:p>
      </dsp:txBody>
      <dsp:txXfrm>
        <a:off x="2610565" y="1295400"/>
        <a:ext cx="2157715" cy="496728"/>
      </dsp:txXfrm>
    </dsp:sp>
    <dsp:sp modelId="{370F3925-7A1A-41C3-9898-368EBD48587C}">
      <dsp:nvSpPr>
        <dsp:cNvPr id="0" name=""/>
        <dsp:cNvSpPr/>
      </dsp:nvSpPr>
      <dsp:spPr>
        <a:xfrm>
          <a:off x="4724395" y="1936682"/>
          <a:ext cx="3396718" cy="496728"/>
        </a:xfrm>
        <a:prstGeom prst="chevron">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100 years and Beyond</a:t>
          </a:r>
          <a:endParaRPr lang="en-US" sz="2400" kern="1200" dirty="0"/>
        </a:p>
      </dsp:txBody>
      <dsp:txXfrm>
        <a:off x="4972759" y="1936682"/>
        <a:ext cx="2899990" cy="4967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FCEA2B-1C97-4279-9C3A-B3C11A1F32D7}" type="datetimeFigureOut">
              <a:rPr lang="en-US" smtClean="0"/>
              <a:pPr/>
              <a:t>12/1/2015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98CA95-6A9E-4D9E-8C28-4178ED6BECA0}" type="slidenum">
              <a:rPr lang="en-US" smtClean="0"/>
              <a:pPr/>
              <a:t>‹#›</a:t>
            </a:fld>
            <a:endParaRPr lang="en-US"/>
          </a:p>
        </p:txBody>
      </p:sp>
    </p:spTree>
    <p:extLst>
      <p:ext uri="{BB962C8B-B14F-4D97-AF65-F5344CB8AC3E}">
        <p14:creationId xmlns:p14="http://schemas.microsoft.com/office/powerpoint/2010/main" val="4048112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8CA95-6A9E-4D9E-8C28-4178ED6BECA0}" type="slidenum">
              <a:rPr lang="en-US" smtClean="0"/>
              <a:pPr/>
              <a:t>1</a:t>
            </a:fld>
            <a:endParaRPr lang="en-US"/>
          </a:p>
        </p:txBody>
      </p:sp>
    </p:spTree>
    <p:extLst>
      <p:ext uri="{BB962C8B-B14F-4D97-AF65-F5344CB8AC3E}">
        <p14:creationId xmlns:p14="http://schemas.microsoft.com/office/powerpoint/2010/main" val="4074263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8CA95-6A9E-4D9E-8C28-4178ED6BECA0}" type="slidenum">
              <a:rPr lang="en-US" smtClean="0"/>
              <a:pPr/>
              <a:t>3</a:t>
            </a:fld>
            <a:endParaRPr lang="en-US"/>
          </a:p>
        </p:txBody>
      </p:sp>
    </p:spTree>
    <p:extLst>
      <p:ext uri="{BB962C8B-B14F-4D97-AF65-F5344CB8AC3E}">
        <p14:creationId xmlns:p14="http://schemas.microsoft.com/office/powerpoint/2010/main" val="33066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8CA95-6A9E-4D9E-8C28-4178ED6BECA0}" type="slidenum">
              <a:rPr lang="en-US" smtClean="0"/>
              <a:pPr/>
              <a:t>8</a:t>
            </a:fld>
            <a:endParaRPr lang="en-US"/>
          </a:p>
        </p:txBody>
      </p:sp>
    </p:spTree>
    <p:extLst>
      <p:ext uri="{BB962C8B-B14F-4D97-AF65-F5344CB8AC3E}">
        <p14:creationId xmlns:p14="http://schemas.microsoft.com/office/powerpoint/2010/main" val="149227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98CA95-6A9E-4D9E-8C28-4178ED6BECA0}" type="slidenum">
              <a:rPr lang="en-US" smtClean="0"/>
              <a:pPr/>
              <a:t>15</a:t>
            </a:fld>
            <a:endParaRPr lang="en-US"/>
          </a:p>
        </p:txBody>
      </p:sp>
    </p:spTree>
    <p:extLst>
      <p:ext uri="{BB962C8B-B14F-4D97-AF65-F5344CB8AC3E}">
        <p14:creationId xmlns:p14="http://schemas.microsoft.com/office/powerpoint/2010/main" val="65393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43F36-82CB-484F-BB7B-9E892A253745}"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3FCCDC-BC96-4920-AA30-C9602755041B}"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DCEF2-4581-4B58-9BEE-6D6D57F36B2F}"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6AD37-554C-48BF-8025-E244A04A93E4}"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831622-8168-4917-B0A5-8F89508B4FA7}" type="datetime1">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DEADE-5D02-4C16-8B71-B65EFB2553C1}"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68DC16-1B7D-4A97-AC6C-10A63E32CDCD}" type="datetime1">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426946-8573-476F-B327-C435FC28275D}" type="datetime1">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7FBBB-F076-47D1-AAA4-4301920B49AC}" type="datetime1">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FBBEE-7EA5-41C4-98F1-098723A30378}"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B4608F-F2C0-4DF9-9C2A-A4E47F3FFAB7}" type="datetime1">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B27AC-CF08-4198-A04E-F35098B43EED}" type="datetime1">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tif"/><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627776"/>
            <a:ext cx="2095500" cy="558800"/>
          </a:xfrm>
          <a:prstGeom prst="rect">
            <a:avLst/>
          </a:prstGeom>
        </p:spPr>
      </p:pic>
      <p:sp>
        <p:nvSpPr>
          <p:cNvPr id="2" name="Title 1"/>
          <p:cNvSpPr>
            <a:spLocks noGrp="1"/>
          </p:cNvSpPr>
          <p:nvPr>
            <p:ph type="title"/>
          </p:nvPr>
        </p:nvSpPr>
        <p:spPr>
          <a:xfrm>
            <a:off x="838200" y="900805"/>
            <a:ext cx="7772400" cy="3213995"/>
          </a:xfrm>
        </p:spPr>
        <p:txBody>
          <a:bodyPr>
            <a:normAutofit fontScale="90000"/>
          </a:bodyPr>
          <a:lstStyle/>
          <a:p>
            <a:pPr algn="ctr"/>
            <a:r>
              <a:rPr lang="en-US" dirty="0" smtClean="0"/>
              <a:t/>
            </a:r>
            <a:br>
              <a:rPr lang="en-US" dirty="0" smtClean="0"/>
            </a:br>
            <a:r>
              <a:rPr lang="en-US" sz="4900" dirty="0" smtClean="0"/>
              <a:t>Conservation servitudes</a:t>
            </a:r>
            <a:r>
              <a:rPr lang="en-US" dirty="0" smtClean="0"/>
              <a:t/>
            </a:r>
            <a:br>
              <a:rPr lang="en-US" dirty="0" smtClean="0"/>
            </a:br>
            <a:r>
              <a:rPr lang="en-US" dirty="0" smtClean="0"/>
              <a:t/>
            </a:r>
            <a:br>
              <a:rPr lang="en-US" dirty="0" smtClean="0"/>
            </a:br>
            <a:r>
              <a:rPr lang="en-US" dirty="0"/>
              <a:t/>
            </a:r>
            <a:br>
              <a:rPr lang="en-US" dirty="0"/>
            </a:br>
            <a:r>
              <a:rPr lang="en-US" dirty="0" smtClean="0"/>
              <a:t>D</a:t>
            </a:r>
            <a:r>
              <a:rPr lang="en-US" cap="none" dirty="0" smtClean="0"/>
              <a:t>ecember 2, 2015</a:t>
            </a:r>
            <a:r>
              <a:rPr lang="en-US" dirty="0" smtClean="0"/>
              <a:t> </a:t>
            </a:r>
            <a:br>
              <a:rPr lang="en-US" dirty="0" smtClean="0"/>
            </a:br>
            <a:r>
              <a:rPr lang="en-US" dirty="0"/>
              <a:t/>
            </a:r>
            <a:br>
              <a:rPr lang="en-US" dirty="0"/>
            </a:br>
            <a:endParaRPr lang="en-US" dirty="0"/>
          </a:p>
        </p:txBody>
      </p:sp>
      <p:pic>
        <p:nvPicPr>
          <p:cNvPr id="10" name="Picture 9" descr="background.jpg"/>
          <p:cNvPicPr>
            <a:picLocks noChangeAspect="1"/>
          </p:cNvPicPr>
          <p:nvPr/>
        </p:nvPicPr>
        <p:blipFill>
          <a:blip r:embed="rId4" cstate="print"/>
          <a:stretch>
            <a:fillRect/>
          </a:stretch>
        </p:blipFill>
        <p:spPr>
          <a:xfrm>
            <a:off x="0" y="6186577"/>
            <a:ext cx="9144000" cy="671423"/>
          </a:xfrm>
          <a:prstGeom prst="rect">
            <a:avLst/>
          </a:prstGeom>
        </p:spPr>
      </p:pic>
      <p:sp>
        <p:nvSpPr>
          <p:cNvPr id="3" name="Footer Placeholder 2"/>
          <p:cNvSpPr>
            <a:spLocks noGrp="1"/>
          </p:cNvSpPr>
          <p:nvPr>
            <p:ph type="ftr" sz="quarter" idx="11"/>
          </p:nvPr>
        </p:nvSpPr>
        <p:spPr>
          <a:xfrm>
            <a:off x="228600" y="6186578"/>
            <a:ext cx="8610600" cy="671422"/>
          </a:xfrm>
        </p:spPr>
        <p:txBody>
          <a:bodyPr/>
          <a:lstStyle/>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0513" y="5270827"/>
            <a:ext cx="923925" cy="91574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jpg"/>
          <p:cNvPicPr>
            <a:picLocks noChangeAspect="1"/>
          </p:cNvPicPr>
          <p:nvPr/>
        </p:nvPicPr>
        <p:blipFill>
          <a:blip r:embed="rId2" cstate="print"/>
          <a:stretch>
            <a:fillRect/>
          </a:stretch>
        </p:blipFill>
        <p:spPr>
          <a:xfrm>
            <a:off x="0" y="6186577"/>
            <a:ext cx="9144000" cy="671423"/>
          </a:xfrm>
          <a:prstGeom prst="rect">
            <a:avLst/>
          </a:prstGeom>
        </p:spPr>
      </p:pic>
      <p:sp>
        <p:nvSpPr>
          <p:cNvPr id="6" name="Title 1"/>
          <p:cNvSpPr>
            <a:spLocks noGrp="1"/>
          </p:cNvSpPr>
          <p:nvPr>
            <p:ph type="ctrTitle"/>
          </p:nvPr>
        </p:nvSpPr>
        <p:spPr>
          <a:xfrm>
            <a:off x="685800" y="388100"/>
            <a:ext cx="8001000" cy="1143000"/>
          </a:xfrm>
        </p:spPr>
        <p:txBody>
          <a:bodyPr>
            <a:normAutofit/>
          </a:bodyPr>
          <a:lstStyle/>
          <a:p>
            <a:pPr algn="l"/>
            <a:r>
              <a:rPr lang="en-US" b="1" dirty="0" smtClean="0"/>
              <a:t>Conservation Servitude</a:t>
            </a:r>
            <a:br>
              <a:rPr lang="en-US" b="1" dirty="0" smtClean="0"/>
            </a:br>
            <a:endParaRPr lang="en-US" sz="2200" dirty="0"/>
          </a:p>
        </p:txBody>
      </p:sp>
      <p:sp>
        <p:nvSpPr>
          <p:cNvPr id="7" name="Subtitle 2"/>
          <p:cNvSpPr>
            <a:spLocks noGrp="1"/>
          </p:cNvSpPr>
          <p:nvPr>
            <p:ph type="subTitle" idx="1"/>
          </p:nvPr>
        </p:nvSpPr>
        <p:spPr>
          <a:xfrm>
            <a:off x="457200" y="1752600"/>
            <a:ext cx="8229600" cy="3657600"/>
          </a:xfrm>
        </p:spPr>
        <p:txBody>
          <a:bodyPr>
            <a:normAutofit/>
          </a:bodyPr>
          <a:lstStyle/>
          <a:p>
            <a:pPr>
              <a:lnSpc>
                <a:spcPct val="150000"/>
              </a:lnSpc>
            </a:pPr>
            <a:r>
              <a:rPr lang="en-US" sz="2800" b="1" i="1" dirty="0">
                <a:solidFill>
                  <a:schemeClr val="tx1"/>
                </a:solidFill>
              </a:rPr>
              <a:t>This CONSERVATION SERVITUDE is binding </a:t>
            </a:r>
            <a:r>
              <a:rPr lang="en-US" sz="2800" b="1" i="1" u="sng" dirty="0">
                <a:solidFill>
                  <a:srgbClr val="FF0000"/>
                </a:solidFill>
              </a:rPr>
              <a:t>in perpetuity </a:t>
            </a:r>
            <a:r>
              <a:rPr lang="en-US" sz="2800" b="1" i="1" dirty="0">
                <a:solidFill>
                  <a:schemeClr val="tx1"/>
                </a:solidFill>
              </a:rPr>
              <a:t>on GRANTOR, its heirs and assigns, and all subsequent owners, purchasers, lessees, grantees, and licensees. </a:t>
            </a:r>
            <a:endParaRPr lang="en-US" sz="2600" b="1" i="1" dirty="0" smtClean="0">
              <a:solidFill>
                <a:schemeClr val="tx1"/>
              </a:solidFill>
            </a:endParaRPr>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5267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background.jpg"/>
          <p:cNvPicPr>
            <a:picLocks noChangeAspect="1"/>
          </p:cNvPicPr>
          <p:nvPr/>
        </p:nvPicPr>
        <p:blipFill>
          <a:blip r:embed="rId2" cstate="print"/>
          <a:stretch>
            <a:fillRect/>
          </a:stretch>
        </p:blipFill>
        <p:spPr>
          <a:xfrm>
            <a:off x="-1954" y="6085221"/>
            <a:ext cx="9144000" cy="671423"/>
          </a:xfrm>
          <a:prstGeom prst="rect">
            <a:avLst/>
          </a:prstGeom>
        </p:spPr>
      </p:pic>
      <p:sp>
        <p:nvSpPr>
          <p:cNvPr id="3" name="Title 2"/>
          <p:cNvSpPr>
            <a:spLocks noGrp="1"/>
          </p:cNvSpPr>
          <p:nvPr>
            <p:ph type="title"/>
          </p:nvPr>
        </p:nvSpPr>
        <p:spPr>
          <a:xfrm>
            <a:off x="457200" y="304800"/>
            <a:ext cx="8229600" cy="1143000"/>
          </a:xfrm>
        </p:spPr>
        <p:txBody>
          <a:bodyPr/>
          <a:lstStyle/>
          <a:p>
            <a:pPr algn="l"/>
            <a:r>
              <a:rPr lang="en-US" b="1" dirty="0" smtClean="0"/>
              <a:t>Landowner Perspective</a:t>
            </a:r>
            <a:endParaRPr lang="en-US" b="1" dirty="0"/>
          </a:p>
        </p:txBody>
      </p:sp>
      <p:sp>
        <p:nvSpPr>
          <p:cNvPr id="2" name="Footer Placeholder 1"/>
          <p:cNvSpPr>
            <a:spLocks noGrp="1"/>
          </p:cNvSpPr>
          <p:nvPr>
            <p:ph type="ftr" sz="quarter" idx="11"/>
          </p:nvPr>
        </p:nvSpPr>
        <p:spPr/>
        <p:txBody>
          <a:bodyPr/>
          <a:lstStyle/>
          <a:p>
            <a:endParaRPr lang="en-US"/>
          </a:p>
        </p:txBody>
      </p:sp>
      <p:graphicFrame>
        <p:nvGraphicFramePr>
          <p:cNvPr id="30" name="Diagram 29"/>
          <p:cNvGraphicFramePr/>
          <p:nvPr>
            <p:extLst>
              <p:ext uri="{D42A27DB-BD31-4B8C-83A1-F6EECF244321}">
                <p14:modId xmlns:p14="http://schemas.microsoft.com/office/powerpoint/2010/main" val="3087951257"/>
              </p:ext>
            </p:extLst>
          </p:nvPr>
        </p:nvGraphicFramePr>
        <p:xfrm>
          <a:off x="381000" y="2133600"/>
          <a:ext cx="8534400" cy="294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p:cNvSpPr txBox="1"/>
          <p:nvPr/>
        </p:nvSpPr>
        <p:spPr>
          <a:xfrm>
            <a:off x="2286000" y="1627257"/>
            <a:ext cx="4724400" cy="707886"/>
          </a:xfrm>
          <a:prstGeom prst="rect">
            <a:avLst/>
          </a:prstGeom>
          <a:noFill/>
        </p:spPr>
        <p:txBody>
          <a:bodyPr wrap="square" rtlCol="0">
            <a:spAutoFit/>
          </a:bodyPr>
          <a:lstStyle/>
          <a:p>
            <a:pPr algn="ctr"/>
            <a:r>
              <a:rPr lang="en-US" sz="4000" dirty="0" smtClean="0"/>
              <a:t>Timeline</a:t>
            </a:r>
            <a:endParaRPr lang="en-US" sz="4000" dirty="0"/>
          </a:p>
        </p:txBody>
      </p:sp>
    </p:spTree>
    <p:extLst>
      <p:ext uri="{BB962C8B-B14F-4D97-AF65-F5344CB8AC3E}">
        <p14:creationId xmlns:p14="http://schemas.microsoft.com/office/powerpoint/2010/main" val="2564300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background.jpg"/>
          <p:cNvPicPr>
            <a:picLocks noChangeAspect="1"/>
          </p:cNvPicPr>
          <p:nvPr/>
        </p:nvPicPr>
        <p:blipFill>
          <a:blip r:embed="rId2" cstate="print"/>
          <a:stretch>
            <a:fillRect/>
          </a:stretch>
        </p:blipFill>
        <p:spPr>
          <a:xfrm>
            <a:off x="0" y="6186577"/>
            <a:ext cx="9144000" cy="671423"/>
          </a:xfrm>
          <a:prstGeom prst="rect">
            <a:avLst/>
          </a:prstGeom>
        </p:spPr>
      </p:pic>
      <p:sp>
        <p:nvSpPr>
          <p:cNvPr id="3" name="Title 2"/>
          <p:cNvSpPr>
            <a:spLocks noGrp="1"/>
          </p:cNvSpPr>
          <p:nvPr>
            <p:ph type="title"/>
          </p:nvPr>
        </p:nvSpPr>
        <p:spPr/>
        <p:txBody>
          <a:bodyPr/>
          <a:lstStyle/>
          <a:p>
            <a:r>
              <a:rPr lang="en-US" b="1" dirty="0" smtClean="0"/>
              <a:t>What to do</a:t>
            </a:r>
            <a:endParaRPr lang="en-US" b="1" dirty="0"/>
          </a:p>
        </p:txBody>
      </p:sp>
      <p:sp>
        <p:nvSpPr>
          <p:cNvPr id="2" name="Footer Placeholder 1"/>
          <p:cNvSpPr>
            <a:spLocks noGrp="1"/>
          </p:cNvSpPr>
          <p:nvPr>
            <p:ph type="ftr" sz="quarter" idx="11"/>
          </p:nvPr>
        </p:nvSpPr>
        <p:spPr/>
        <p:txBody>
          <a:bodyPr/>
          <a:lstStyle/>
          <a:p>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590800" y="2199743"/>
            <a:ext cx="4054231" cy="259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8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jpg"/>
          <p:cNvPicPr>
            <a:picLocks noChangeAspect="1"/>
          </p:cNvPicPr>
          <p:nvPr/>
        </p:nvPicPr>
        <p:blipFill>
          <a:blip r:embed="rId2" cstate="print"/>
          <a:stretch>
            <a:fillRect/>
          </a:stretch>
        </p:blipFill>
        <p:spPr>
          <a:xfrm>
            <a:off x="0" y="6186577"/>
            <a:ext cx="9144000" cy="671423"/>
          </a:xfrm>
          <a:prstGeom prst="rect">
            <a:avLst/>
          </a:prstGeom>
        </p:spPr>
      </p:pic>
      <p:sp>
        <p:nvSpPr>
          <p:cNvPr id="6" name="Title 1"/>
          <p:cNvSpPr txBox="1">
            <a:spLocks/>
          </p:cNvSpPr>
          <p:nvPr/>
        </p:nvSpPr>
        <p:spPr>
          <a:xfrm>
            <a:off x="-76200" y="228600"/>
            <a:ext cx="9144000" cy="8381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Footer Placeholder 1"/>
          <p:cNvSpPr>
            <a:spLocks noGrp="1"/>
          </p:cNvSpPr>
          <p:nvPr>
            <p:ph type="ftr" sz="quarter" idx="1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990600"/>
            <a:ext cx="3276600" cy="24605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375" y="3605260"/>
            <a:ext cx="6191250" cy="23717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jpg"/>
          <p:cNvPicPr>
            <a:picLocks noChangeAspect="1"/>
          </p:cNvPicPr>
          <p:nvPr/>
        </p:nvPicPr>
        <p:blipFill>
          <a:blip r:embed="rId2" cstate="print"/>
          <a:stretch>
            <a:fillRect/>
          </a:stretch>
        </p:blipFill>
        <p:spPr>
          <a:xfrm>
            <a:off x="0" y="6186577"/>
            <a:ext cx="9144000" cy="671423"/>
          </a:xfrm>
          <a:prstGeom prst="rect">
            <a:avLst/>
          </a:prstGeom>
        </p:spPr>
      </p:pic>
      <p:sp>
        <p:nvSpPr>
          <p:cNvPr id="6" name="Title 1"/>
          <p:cNvSpPr txBox="1">
            <a:spLocks/>
          </p:cNvSpPr>
          <p:nvPr/>
        </p:nvSpPr>
        <p:spPr>
          <a:xfrm>
            <a:off x="76200" y="228600"/>
            <a:ext cx="9144000" cy="1524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latin typeface="+mj-lt"/>
                <a:ea typeface="+mj-ea"/>
                <a:cs typeface="+mj-cs"/>
              </a:rPr>
              <a:t>Revised Conservation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latin typeface="+mj-lt"/>
                <a:ea typeface="+mj-ea"/>
                <a:cs typeface="+mj-cs"/>
              </a:rPr>
              <a:t>Servitude Language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Footer Placeholder 1"/>
          <p:cNvSpPr>
            <a:spLocks noGrp="1"/>
          </p:cNvSpPr>
          <p:nvPr>
            <p:ph type="ftr" sz="quarter" idx="11"/>
          </p:nvPr>
        </p:nvSpPr>
        <p:spPr/>
        <p:txBody>
          <a:bodyPr/>
          <a:lstStyle/>
          <a:p>
            <a:endParaRPr lang="en-US"/>
          </a:p>
        </p:txBody>
      </p:sp>
      <p:sp>
        <p:nvSpPr>
          <p:cNvPr id="7" name="Rectangle 6"/>
          <p:cNvSpPr/>
          <p:nvPr/>
        </p:nvSpPr>
        <p:spPr>
          <a:xfrm>
            <a:off x="609600" y="2057400"/>
            <a:ext cx="7848600" cy="3139321"/>
          </a:xfrm>
          <a:prstGeom prst="rect">
            <a:avLst/>
          </a:prstGeom>
        </p:spPr>
        <p:txBody>
          <a:bodyPr wrap="square">
            <a:spAutoFit/>
          </a:bodyPr>
          <a:lstStyle/>
          <a:p>
            <a:pPr algn="just"/>
            <a:r>
              <a:rPr lang="en-US" dirty="0">
                <a:solidFill>
                  <a:srgbClr val="000000"/>
                </a:solidFill>
                <a:latin typeface="Times New Roman" panose="02020603050405020304" pitchFamily="18" charset="0"/>
                <a:ea typeface="Times New Roman" panose="02020603050405020304" pitchFamily="18" charset="0"/>
              </a:rPr>
              <a:t>This Agreement shall remain in effect </a:t>
            </a:r>
            <a:r>
              <a:rPr lang="en-US" b="1" u="sng" dirty="0">
                <a:solidFill>
                  <a:schemeClr val="accent2"/>
                </a:solidFill>
                <a:latin typeface="Times New Roman" panose="02020603050405020304" pitchFamily="18" charset="0"/>
                <a:ea typeface="Times New Roman" panose="02020603050405020304" pitchFamily="18" charset="0"/>
              </a:rPr>
              <a:t>until such time as the mitigation project no longer provides the wetland values and functions as anticipated and called for in the mitigation plan</a:t>
            </a:r>
            <a:r>
              <a:rPr lang="en-US" b="1" dirty="0" smtClean="0">
                <a:solidFill>
                  <a:srgbClr val="000000"/>
                </a:solidFill>
                <a:latin typeface="Times New Roman" panose="02020603050405020304" pitchFamily="18" charset="0"/>
                <a:ea typeface="Times New Roman" panose="02020603050405020304" pitchFamily="18" charset="0"/>
              </a:rPr>
              <a:t>, </a:t>
            </a:r>
            <a:r>
              <a:rPr lang="en-US" b="1" strike="sngStrike" dirty="0" smtClean="0">
                <a:solidFill>
                  <a:schemeClr val="accent2"/>
                </a:solidFill>
                <a:latin typeface="Times New Roman" panose="02020603050405020304" pitchFamily="18" charset="0"/>
                <a:ea typeface="Times New Roman" panose="02020603050405020304" pitchFamily="18" charset="0"/>
              </a:rPr>
              <a:t>for a term of twenty (20) years from completion of the mitigation project</a:t>
            </a:r>
            <a:r>
              <a:rPr lang="en-US" b="1" dirty="0" smtClean="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if the project is constructed, or unless sooner released by HOLDER; upon such release, all rights of HOLDER hereunder shall automatically terminate.  Should PERMITTEE fail to construct the mitigation project within a three (3) year period from the effective date, this Servitude shall extinguish and no further rights will be conveyed.  Neither termination of this Agreement, nor any release by HOLDER of its rights hereunder, nor any reduction of the PROPERTY shall diminish or affect any of PERMITTEE’s obligations assumed to GRANTOR hereunder in the MITIGATION PERMIT.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883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627776"/>
            <a:ext cx="2095500" cy="558800"/>
          </a:xfrm>
          <a:prstGeom prst="rect">
            <a:avLst/>
          </a:prstGeom>
        </p:spPr>
      </p:pic>
      <p:sp>
        <p:nvSpPr>
          <p:cNvPr id="2" name="Title 1"/>
          <p:cNvSpPr>
            <a:spLocks noGrp="1"/>
          </p:cNvSpPr>
          <p:nvPr>
            <p:ph type="title"/>
          </p:nvPr>
        </p:nvSpPr>
        <p:spPr>
          <a:xfrm>
            <a:off x="838200" y="900805"/>
            <a:ext cx="7772400" cy="3213995"/>
          </a:xfrm>
        </p:spPr>
        <p:txBody>
          <a:bodyPr>
            <a:normAutofit fontScale="90000"/>
          </a:bodyPr>
          <a:lstStyle/>
          <a:p>
            <a:pPr algn="ctr"/>
            <a:r>
              <a:rPr lang="en-US" dirty="0" smtClean="0"/>
              <a:t/>
            </a:r>
            <a:br>
              <a:rPr lang="en-US" dirty="0" smtClean="0"/>
            </a:br>
            <a:r>
              <a:rPr lang="en-US" sz="4900" dirty="0" smtClean="0"/>
              <a:t>Conservation servitudes</a:t>
            </a:r>
            <a:r>
              <a:rPr lang="en-US" dirty="0" smtClean="0"/>
              <a:t/>
            </a:r>
            <a:br>
              <a:rPr lang="en-US" dirty="0" smtClean="0"/>
            </a:br>
            <a:r>
              <a:rPr lang="en-US" dirty="0" smtClean="0"/>
              <a:t/>
            </a:r>
            <a:br>
              <a:rPr lang="en-US" dirty="0" smtClean="0"/>
            </a:br>
            <a:r>
              <a:rPr lang="en-US" dirty="0"/>
              <a:t/>
            </a:r>
            <a:br>
              <a:rPr lang="en-US" dirty="0"/>
            </a:br>
            <a:r>
              <a:rPr lang="en-US" dirty="0" smtClean="0"/>
              <a:t>D</a:t>
            </a:r>
            <a:r>
              <a:rPr lang="en-US" cap="none" dirty="0" smtClean="0"/>
              <a:t>ecember 2, 2015</a:t>
            </a:r>
            <a:r>
              <a:rPr lang="en-US" dirty="0" smtClean="0"/>
              <a:t> </a:t>
            </a:r>
            <a:br>
              <a:rPr lang="en-US" dirty="0" smtClean="0"/>
            </a:br>
            <a:r>
              <a:rPr lang="en-US" dirty="0"/>
              <a:t/>
            </a:r>
            <a:br>
              <a:rPr lang="en-US" dirty="0"/>
            </a:br>
            <a:endParaRPr lang="en-US" dirty="0"/>
          </a:p>
        </p:txBody>
      </p:sp>
      <p:pic>
        <p:nvPicPr>
          <p:cNvPr id="10" name="Picture 9" descr="background.jpg"/>
          <p:cNvPicPr>
            <a:picLocks noChangeAspect="1"/>
          </p:cNvPicPr>
          <p:nvPr/>
        </p:nvPicPr>
        <p:blipFill>
          <a:blip r:embed="rId4" cstate="print"/>
          <a:stretch>
            <a:fillRect/>
          </a:stretch>
        </p:blipFill>
        <p:spPr>
          <a:xfrm>
            <a:off x="0" y="6186577"/>
            <a:ext cx="9144000" cy="671423"/>
          </a:xfrm>
          <a:prstGeom prst="rect">
            <a:avLst/>
          </a:prstGeom>
        </p:spPr>
      </p:pic>
      <p:sp>
        <p:nvSpPr>
          <p:cNvPr id="3" name="Footer Placeholder 2"/>
          <p:cNvSpPr>
            <a:spLocks noGrp="1"/>
          </p:cNvSpPr>
          <p:nvPr>
            <p:ph type="ftr" sz="quarter" idx="11"/>
          </p:nvPr>
        </p:nvSpPr>
        <p:spPr>
          <a:xfrm>
            <a:off x="228600" y="6186578"/>
            <a:ext cx="8610600" cy="671422"/>
          </a:xfrm>
        </p:spPr>
        <p:txBody>
          <a:bodyPr/>
          <a:lstStyle/>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0513" y="5270827"/>
            <a:ext cx="923925" cy="915749"/>
          </a:xfrm>
          <a:prstGeom prst="rect">
            <a:avLst/>
          </a:prstGeom>
        </p:spPr>
      </p:pic>
    </p:spTree>
    <p:extLst>
      <p:ext uri="{BB962C8B-B14F-4D97-AF65-F5344CB8AC3E}">
        <p14:creationId xmlns:p14="http://schemas.microsoft.com/office/powerpoint/2010/main" val="2365975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ckground.jpg"/>
          <p:cNvPicPr>
            <a:picLocks noChangeAspect="1"/>
          </p:cNvPicPr>
          <p:nvPr/>
        </p:nvPicPr>
        <p:blipFill>
          <a:blip r:embed="rId2" cstate="print"/>
          <a:stretch>
            <a:fillRect/>
          </a:stretch>
        </p:blipFill>
        <p:spPr>
          <a:xfrm>
            <a:off x="0" y="6186577"/>
            <a:ext cx="9144000" cy="671423"/>
          </a:xfrm>
          <a:prstGeom prst="rect">
            <a:avLst/>
          </a:prstGeom>
        </p:spPr>
      </p:pic>
      <p:sp>
        <p:nvSpPr>
          <p:cNvPr id="7" name="Title 1"/>
          <p:cNvSpPr txBox="1">
            <a:spLocks/>
          </p:cNvSpPr>
          <p:nvPr/>
        </p:nvSpPr>
        <p:spPr>
          <a:xfrm>
            <a:off x="152400" y="152401"/>
            <a:ext cx="88392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Footer Placeholder 1"/>
          <p:cNvSpPr>
            <a:spLocks noGrp="1"/>
          </p:cNvSpPr>
          <p:nvPr>
            <p:ph type="ftr" sz="quarter" idx="11"/>
          </p:nvPr>
        </p:nvSpPr>
        <p:spPr/>
        <p:txBody>
          <a:bodyPr/>
          <a:lstStyle/>
          <a:p>
            <a:endParaRPr lang="en-US"/>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40" y="439565"/>
            <a:ext cx="8750559" cy="5662126"/>
          </a:xfrm>
        </p:spPr>
      </p:pic>
    </p:spTree>
    <p:extLst>
      <p:ext uri="{BB962C8B-B14F-4D97-AF65-F5344CB8AC3E}">
        <p14:creationId xmlns:p14="http://schemas.microsoft.com/office/powerpoint/2010/main" val="2330033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jpg"/>
          <p:cNvPicPr>
            <a:picLocks noChangeAspect="1"/>
          </p:cNvPicPr>
          <p:nvPr/>
        </p:nvPicPr>
        <p:blipFill>
          <a:blip r:embed="rId3" cstate="print"/>
          <a:stretch>
            <a:fillRect/>
          </a:stretch>
        </p:blipFill>
        <p:spPr>
          <a:xfrm>
            <a:off x="0" y="6186577"/>
            <a:ext cx="9144000" cy="671423"/>
          </a:xfrm>
          <a:prstGeom prst="rect">
            <a:avLst/>
          </a:prstGeom>
        </p:spPr>
      </p:pic>
      <p:sp>
        <p:nvSpPr>
          <p:cNvPr id="2" name="Title 1"/>
          <p:cNvSpPr>
            <a:spLocks noGrp="1"/>
          </p:cNvSpPr>
          <p:nvPr>
            <p:ph type="title"/>
          </p:nvPr>
        </p:nvSpPr>
        <p:spPr/>
        <p:txBody>
          <a:bodyPr/>
          <a:lstStyle/>
          <a:p>
            <a:pPr algn="l"/>
            <a:r>
              <a:rPr lang="en-US" b="1" dirty="0" smtClean="0"/>
              <a:t>Acreage Summary</a:t>
            </a:r>
            <a:endParaRPr lang="en-US"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569482704"/>
              </p:ext>
            </p:extLst>
          </p:nvPr>
        </p:nvGraphicFramePr>
        <p:xfrm>
          <a:off x="457200" y="1587411"/>
          <a:ext cx="8229600" cy="3210560"/>
        </p:xfrm>
        <a:graphic>
          <a:graphicData uri="http://schemas.openxmlformats.org/drawingml/2006/table">
            <a:tbl>
              <a:tblPr firstRow="1" bandRow="1">
                <a:tableStyleId>{F5AB1C69-6EDB-4FF4-983F-18BD219EF322}</a:tableStyleId>
              </a:tblPr>
              <a:tblGrid>
                <a:gridCol w="2057400"/>
                <a:gridCol w="1600200"/>
                <a:gridCol w="1600200"/>
                <a:gridCol w="1676400"/>
                <a:gridCol w="1295400"/>
              </a:tblGrid>
              <a:tr h="370840">
                <a:tc gridSpan="5">
                  <a:txBody>
                    <a:bodyPr/>
                    <a:lstStyle/>
                    <a:p>
                      <a:pPr algn="ctr"/>
                      <a:r>
                        <a:rPr lang="en-US" dirty="0" smtClean="0"/>
                        <a:t>Marsh Type</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dirty="0" smtClean="0"/>
                        <a:t>Brackish</a:t>
                      </a:r>
                      <a:endParaRPr lang="en-US" dirty="0"/>
                    </a:p>
                  </a:txBody>
                  <a:tcPr/>
                </a:tc>
                <a:tc>
                  <a:txBody>
                    <a:bodyPr/>
                    <a:lstStyle/>
                    <a:p>
                      <a:pPr algn="ctr"/>
                      <a:r>
                        <a:rPr lang="en-US" dirty="0" smtClean="0"/>
                        <a:t>Intermediate</a:t>
                      </a:r>
                      <a:endParaRPr lang="en-US" dirty="0"/>
                    </a:p>
                  </a:txBody>
                  <a:tcPr/>
                </a:tc>
                <a:tc>
                  <a:txBody>
                    <a:bodyPr/>
                    <a:lstStyle/>
                    <a:p>
                      <a:pPr algn="ctr"/>
                      <a:r>
                        <a:rPr lang="en-US" dirty="0" smtClean="0"/>
                        <a:t>Open</a:t>
                      </a:r>
                      <a:r>
                        <a:rPr lang="en-US" baseline="0" dirty="0" smtClean="0"/>
                        <a:t> Water</a:t>
                      </a:r>
                      <a:endParaRPr lang="en-US" dirty="0"/>
                    </a:p>
                  </a:txBody>
                  <a:tcPr/>
                </a:tc>
                <a:tc>
                  <a:txBody>
                    <a:bodyPr/>
                    <a:lstStyle/>
                    <a:p>
                      <a:pPr algn="ctr"/>
                      <a:r>
                        <a:rPr lang="en-US" dirty="0" smtClean="0"/>
                        <a:t>Total</a:t>
                      </a:r>
                      <a:endParaRPr lang="en-US" dirty="0"/>
                    </a:p>
                  </a:txBody>
                  <a:tcPr/>
                </a:tc>
              </a:tr>
              <a:tr h="370840">
                <a:tc>
                  <a:txBody>
                    <a:bodyPr/>
                    <a:lstStyle/>
                    <a:p>
                      <a:r>
                        <a:rPr lang="en-US" dirty="0" smtClean="0"/>
                        <a:t>Inside</a:t>
                      </a:r>
                      <a:r>
                        <a:rPr lang="en-US" baseline="0" dirty="0" smtClean="0"/>
                        <a:t> Existing Wildlife Management Area</a:t>
                      </a:r>
                      <a:endParaRPr lang="en-US" dirty="0"/>
                    </a:p>
                  </a:txBody>
                  <a:tcPr/>
                </a:tc>
                <a:tc>
                  <a:txBody>
                    <a:bodyPr/>
                    <a:lstStyle/>
                    <a:p>
                      <a:pPr algn="ctr"/>
                      <a:endParaRPr lang="en-US" dirty="0" smtClean="0"/>
                    </a:p>
                    <a:p>
                      <a:pPr algn="ctr"/>
                      <a:r>
                        <a:rPr lang="en-US" dirty="0" smtClean="0"/>
                        <a:t>30.90</a:t>
                      </a:r>
                      <a:endParaRPr lang="en-US" dirty="0"/>
                    </a:p>
                  </a:txBody>
                  <a:tcPr/>
                </a:tc>
                <a:tc>
                  <a:txBody>
                    <a:bodyPr/>
                    <a:lstStyle/>
                    <a:p>
                      <a:pPr algn="ctr"/>
                      <a:endParaRPr lang="en-US" dirty="0" smtClean="0"/>
                    </a:p>
                    <a:p>
                      <a:pPr algn="ctr"/>
                      <a:r>
                        <a:rPr lang="en-US" dirty="0" smtClean="0"/>
                        <a:t>0.00</a:t>
                      </a:r>
                      <a:endParaRPr lang="en-US" dirty="0"/>
                    </a:p>
                  </a:txBody>
                  <a:tcPr/>
                </a:tc>
                <a:tc>
                  <a:txBody>
                    <a:bodyPr/>
                    <a:lstStyle/>
                    <a:p>
                      <a:pPr algn="ctr"/>
                      <a:endParaRPr lang="en-US" dirty="0" smtClean="0"/>
                    </a:p>
                    <a:p>
                      <a:pPr algn="ctr"/>
                      <a:r>
                        <a:rPr lang="en-US" dirty="0" smtClean="0"/>
                        <a:t>10.20</a:t>
                      </a:r>
                      <a:endParaRPr lang="en-US" dirty="0"/>
                    </a:p>
                  </a:txBody>
                  <a:tcPr/>
                </a:tc>
                <a:tc>
                  <a:txBody>
                    <a:bodyPr/>
                    <a:lstStyle/>
                    <a:p>
                      <a:pPr algn="ctr"/>
                      <a:endParaRPr lang="en-US" dirty="0" smtClean="0"/>
                    </a:p>
                    <a:p>
                      <a:pPr algn="ctr"/>
                      <a:r>
                        <a:rPr lang="en-US" dirty="0" smtClean="0"/>
                        <a:t>41.10</a:t>
                      </a:r>
                      <a:endParaRPr lang="en-US" dirty="0"/>
                    </a:p>
                  </a:txBody>
                  <a:tcPr/>
                </a:tc>
              </a:tr>
              <a:tr h="370840">
                <a:tc>
                  <a:txBody>
                    <a:bodyPr/>
                    <a:lstStyle/>
                    <a:p>
                      <a:r>
                        <a:rPr lang="en-US" dirty="0" smtClean="0"/>
                        <a:t>Outside</a:t>
                      </a:r>
                      <a:r>
                        <a:rPr lang="en-US" baseline="0" dirty="0" smtClean="0"/>
                        <a:t> Existing Wildlife Management Area</a:t>
                      </a:r>
                      <a:endParaRPr lang="en-US" dirty="0"/>
                    </a:p>
                  </a:txBody>
                  <a:tcPr/>
                </a:tc>
                <a:tc>
                  <a:txBody>
                    <a:bodyPr/>
                    <a:lstStyle/>
                    <a:p>
                      <a:pPr algn="ctr"/>
                      <a:endParaRPr lang="en-US" dirty="0" smtClean="0"/>
                    </a:p>
                    <a:p>
                      <a:pPr algn="ctr"/>
                      <a:r>
                        <a:rPr lang="en-US" dirty="0" smtClean="0"/>
                        <a:t>9.90</a:t>
                      </a:r>
                      <a:endParaRPr lang="en-US" dirty="0"/>
                    </a:p>
                  </a:txBody>
                  <a:tcPr/>
                </a:tc>
                <a:tc>
                  <a:txBody>
                    <a:bodyPr/>
                    <a:lstStyle/>
                    <a:p>
                      <a:pPr algn="ctr"/>
                      <a:endParaRPr lang="en-US" dirty="0" smtClean="0"/>
                    </a:p>
                    <a:p>
                      <a:pPr algn="ctr"/>
                      <a:r>
                        <a:rPr lang="en-US" dirty="0" smtClean="0"/>
                        <a:t>15.90</a:t>
                      </a:r>
                      <a:endParaRPr lang="en-US" dirty="0"/>
                    </a:p>
                  </a:txBody>
                  <a:tcPr/>
                </a:tc>
                <a:tc>
                  <a:txBody>
                    <a:bodyPr/>
                    <a:lstStyle/>
                    <a:p>
                      <a:pPr algn="ctr"/>
                      <a:endParaRPr lang="en-US" dirty="0" smtClean="0"/>
                    </a:p>
                    <a:p>
                      <a:pPr algn="ctr"/>
                      <a:r>
                        <a:rPr lang="en-US" dirty="0" smtClean="0"/>
                        <a:t>1.70</a:t>
                      </a:r>
                      <a:endParaRPr lang="en-US" dirty="0"/>
                    </a:p>
                  </a:txBody>
                  <a:tcPr/>
                </a:tc>
                <a:tc>
                  <a:txBody>
                    <a:bodyPr/>
                    <a:lstStyle/>
                    <a:p>
                      <a:pPr algn="ctr"/>
                      <a:endParaRPr lang="en-US" dirty="0" smtClean="0"/>
                    </a:p>
                    <a:p>
                      <a:pPr algn="ctr"/>
                      <a:r>
                        <a:rPr lang="en-US" dirty="0" smtClean="0"/>
                        <a:t>27.50</a:t>
                      </a:r>
                      <a:endParaRPr lang="en-US" dirty="0"/>
                    </a:p>
                  </a:txBody>
                  <a:tcPr/>
                </a:tc>
              </a:tr>
              <a:tr h="370840">
                <a:tc>
                  <a:txBody>
                    <a:bodyPr/>
                    <a:lstStyle/>
                    <a:p>
                      <a:endParaRPr lang="en-US" dirty="0" smtClean="0"/>
                    </a:p>
                    <a:p>
                      <a:r>
                        <a:rPr lang="en-US" dirty="0" smtClean="0"/>
                        <a:t>Total</a:t>
                      </a:r>
                      <a:endParaRPr lang="en-US" dirty="0"/>
                    </a:p>
                  </a:txBody>
                  <a:tcPr/>
                </a:tc>
                <a:tc>
                  <a:txBody>
                    <a:bodyPr/>
                    <a:lstStyle/>
                    <a:p>
                      <a:pPr algn="ctr"/>
                      <a:endParaRPr lang="en-US" dirty="0" smtClean="0"/>
                    </a:p>
                    <a:p>
                      <a:pPr algn="ctr"/>
                      <a:r>
                        <a:rPr lang="en-US" dirty="0" smtClean="0"/>
                        <a:t>40.80</a:t>
                      </a:r>
                      <a:endParaRPr lang="en-US" dirty="0"/>
                    </a:p>
                  </a:txBody>
                  <a:tcPr/>
                </a:tc>
                <a:tc>
                  <a:txBody>
                    <a:bodyPr/>
                    <a:lstStyle/>
                    <a:p>
                      <a:pPr algn="ctr"/>
                      <a:endParaRPr lang="en-US" dirty="0" smtClean="0"/>
                    </a:p>
                    <a:p>
                      <a:pPr algn="ctr"/>
                      <a:r>
                        <a:rPr lang="en-US" dirty="0" smtClean="0"/>
                        <a:t>15.90</a:t>
                      </a:r>
                      <a:endParaRPr lang="en-US" dirty="0"/>
                    </a:p>
                  </a:txBody>
                  <a:tcPr/>
                </a:tc>
                <a:tc>
                  <a:txBody>
                    <a:bodyPr/>
                    <a:lstStyle/>
                    <a:p>
                      <a:pPr algn="ctr"/>
                      <a:endParaRPr lang="en-US" dirty="0" smtClean="0"/>
                    </a:p>
                    <a:p>
                      <a:pPr algn="ctr"/>
                      <a:r>
                        <a:rPr lang="en-US" dirty="0" smtClean="0"/>
                        <a:t>11.90</a:t>
                      </a:r>
                      <a:endParaRPr lang="en-US" dirty="0"/>
                    </a:p>
                  </a:txBody>
                  <a:tcPr/>
                </a:tc>
                <a:tc>
                  <a:txBody>
                    <a:bodyPr/>
                    <a:lstStyle/>
                    <a:p>
                      <a:pPr algn="ctr"/>
                      <a:endParaRPr lang="en-US" dirty="0" smtClean="0"/>
                    </a:p>
                    <a:p>
                      <a:pPr algn="ctr"/>
                      <a:r>
                        <a:rPr lang="en-US" dirty="0" smtClean="0"/>
                        <a:t>68.60</a:t>
                      </a:r>
                      <a:endParaRPr lang="en-US" dirty="0"/>
                    </a:p>
                  </a:txBody>
                  <a:tcPr/>
                </a:tc>
              </a:tr>
            </a:tbl>
          </a:graphicData>
        </a:graphic>
      </p:graphicFrame>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background.jpg"/>
          <p:cNvPicPr>
            <a:picLocks noChangeAspect="1"/>
          </p:cNvPicPr>
          <p:nvPr/>
        </p:nvPicPr>
        <p:blipFill>
          <a:blip r:embed="rId2" cstate="print"/>
          <a:stretch>
            <a:fillRect/>
          </a:stretch>
        </p:blipFill>
        <p:spPr>
          <a:xfrm>
            <a:off x="9769" y="6020638"/>
            <a:ext cx="9144000" cy="671423"/>
          </a:xfrm>
          <a:prstGeom prst="rect">
            <a:avLst/>
          </a:prstGeom>
        </p:spPr>
      </p:pic>
      <p:sp>
        <p:nvSpPr>
          <p:cNvPr id="18" name="TextBox 17"/>
          <p:cNvSpPr txBox="1"/>
          <p:nvPr/>
        </p:nvSpPr>
        <p:spPr>
          <a:xfrm>
            <a:off x="152400" y="289344"/>
            <a:ext cx="8458200" cy="707886"/>
          </a:xfrm>
          <a:prstGeom prst="rect">
            <a:avLst/>
          </a:prstGeom>
          <a:noFill/>
        </p:spPr>
        <p:txBody>
          <a:bodyPr wrap="square" rtlCol="0">
            <a:spAutoFit/>
          </a:bodyPr>
          <a:lstStyle/>
          <a:p>
            <a:pPr algn="ctr"/>
            <a:r>
              <a:rPr lang="en-US" sz="4000" b="1" dirty="0" smtClean="0">
                <a:solidFill>
                  <a:srgbClr val="2A2A2A"/>
                </a:solidFill>
                <a:latin typeface="Calibri" panose="020F0502020204030204" pitchFamily="34" charset="0"/>
              </a:rPr>
              <a:t> </a:t>
            </a:r>
            <a:endParaRPr lang="en-US" sz="4000" b="1" dirty="0">
              <a:solidFill>
                <a:srgbClr val="2A2A2A"/>
              </a:solidFill>
              <a:latin typeface="Calibri" panose="020F0502020204030204" pitchFamily="34" charset="0"/>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5320"/>
            <a:ext cx="4648200" cy="6015318"/>
          </a:xfrm>
        </p:spPr>
      </p:pic>
      <p:sp>
        <p:nvSpPr>
          <p:cNvPr id="3" name="Footer Placeholder 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background.jpg"/>
          <p:cNvPicPr>
            <a:picLocks noChangeAspect="1"/>
          </p:cNvPicPr>
          <p:nvPr/>
        </p:nvPicPr>
        <p:blipFill>
          <a:blip r:embed="rId2" cstate="print"/>
          <a:stretch>
            <a:fillRect/>
          </a:stretch>
        </p:blipFill>
        <p:spPr>
          <a:xfrm>
            <a:off x="9769" y="6020638"/>
            <a:ext cx="9144000" cy="671423"/>
          </a:xfrm>
          <a:prstGeom prst="rect">
            <a:avLst/>
          </a:prstGeom>
        </p:spPr>
      </p:pic>
      <p:sp>
        <p:nvSpPr>
          <p:cNvPr id="18" name="TextBox 17"/>
          <p:cNvSpPr txBox="1"/>
          <p:nvPr/>
        </p:nvSpPr>
        <p:spPr>
          <a:xfrm>
            <a:off x="152400" y="289344"/>
            <a:ext cx="8458200" cy="707886"/>
          </a:xfrm>
          <a:prstGeom prst="rect">
            <a:avLst/>
          </a:prstGeom>
          <a:noFill/>
        </p:spPr>
        <p:txBody>
          <a:bodyPr wrap="square" rtlCol="0">
            <a:spAutoFit/>
          </a:bodyPr>
          <a:lstStyle/>
          <a:p>
            <a:pPr algn="ctr"/>
            <a:r>
              <a:rPr lang="en-US" sz="4000" b="1" dirty="0" smtClean="0">
                <a:solidFill>
                  <a:srgbClr val="2A2A2A"/>
                </a:solidFill>
                <a:latin typeface="Calibri" panose="020F0502020204030204" pitchFamily="34" charset="0"/>
              </a:rPr>
              <a:t> </a:t>
            </a:r>
            <a:endParaRPr lang="en-US" sz="4000" b="1" dirty="0">
              <a:solidFill>
                <a:srgbClr val="2A2A2A"/>
              </a:solidFill>
              <a:latin typeface="Calibri" panose="020F0502020204030204" pitchFamily="34" charset="0"/>
            </a:endParaRPr>
          </a:p>
        </p:txBody>
      </p:sp>
      <p:sp>
        <p:nvSpPr>
          <p:cNvPr id="3" name="Footer Placeholder 2"/>
          <p:cNvSpPr>
            <a:spLocks noGrp="1"/>
          </p:cNvSpPr>
          <p:nvPr>
            <p:ph type="ftr" sz="quarter" idx="11"/>
          </p:nvPr>
        </p:nvSpPr>
        <p:spPr/>
        <p:txBody>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157" y="27992"/>
            <a:ext cx="4633685" cy="5996533"/>
          </a:xfrm>
          <a:prstGeom prst="rect">
            <a:avLst/>
          </a:prstGeom>
        </p:spPr>
      </p:pic>
    </p:spTree>
    <p:extLst>
      <p:ext uri="{BB962C8B-B14F-4D97-AF65-F5344CB8AC3E}">
        <p14:creationId xmlns:p14="http://schemas.microsoft.com/office/powerpoint/2010/main" val="223098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Landowners</a:t>
            </a:r>
            <a:endParaRPr lang="en-US" b="1" dirty="0"/>
          </a:p>
        </p:txBody>
      </p:sp>
      <p:sp>
        <p:nvSpPr>
          <p:cNvPr id="4" name="Footer Placeholder 3"/>
          <p:cNvSpPr>
            <a:spLocks noGrp="1"/>
          </p:cNvSpPr>
          <p:nvPr>
            <p:ph type="ftr" sz="quarter" idx="11"/>
          </p:nvPr>
        </p:nvSpPr>
        <p:spPr/>
        <p:txBody>
          <a:bodyPr/>
          <a:lstStyle/>
          <a:p>
            <a:endParaRPr lang="en-US"/>
          </a:p>
        </p:txBody>
      </p:sp>
      <p:pic>
        <p:nvPicPr>
          <p:cNvPr id="5"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235455"/>
            <a:ext cx="7419111" cy="4800601"/>
          </a:xfrm>
        </p:spPr>
      </p:pic>
      <p:pic>
        <p:nvPicPr>
          <p:cNvPr id="6" name="Picture 5" descr="background.jpg"/>
          <p:cNvPicPr>
            <a:picLocks noChangeAspect="1"/>
          </p:cNvPicPr>
          <p:nvPr/>
        </p:nvPicPr>
        <p:blipFill>
          <a:blip r:embed="rId3" cstate="print"/>
          <a:stretch>
            <a:fillRect/>
          </a:stretch>
        </p:blipFill>
        <p:spPr>
          <a:xfrm>
            <a:off x="0" y="6186577"/>
            <a:ext cx="9144000" cy="671423"/>
          </a:xfrm>
          <a:prstGeom prst="rect">
            <a:avLst/>
          </a:prstGeom>
        </p:spPr>
      </p:pic>
    </p:spTree>
    <p:extLst>
      <p:ext uri="{BB962C8B-B14F-4D97-AF65-F5344CB8AC3E}">
        <p14:creationId xmlns:p14="http://schemas.microsoft.com/office/powerpoint/2010/main" val="2651568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31830"/>
            <a:ext cx="8458200" cy="777875"/>
          </a:xfrm>
          <a:prstGeom prst="rect">
            <a:avLst/>
          </a:prstGeom>
          <a:ln w="12700">
            <a:noFill/>
          </a:ln>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Mitigation Terms</a:t>
            </a:r>
            <a:endParaRPr lang="en-US" sz="3600" b="1" dirty="0"/>
          </a:p>
        </p:txBody>
      </p:sp>
      <p:sp>
        <p:nvSpPr>
          <p:cNvPr id="3" name="Subtitle 2"/>
          <p:cNvSpPr txBox="1">
            <a:spLocks/>
          </p:cNvSpPr>
          <p:nvPr/>
        </p:nvSpPr>
        <p:spPr>
          <a:xfrm>
            <a:off x="228600" y="1219200"/>
            <a:ext cx="8735704" cy="43483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000" dirty="0" smtClean="0"/>
          </a:p>
          <a:p>
            <a:pPr marL="0" indent="0">
              <a:spcBef>
                <a:spcPts val="0"/>
              </a:spcBef>
              <a:buNone/>
            </a:pPr>
            <a:r>
              <a:rPr lang="en-US" sz="2400" dirty="0" smtClean="0"/>
              <a:t> </a:t>
            </a:r>
            <a:endParaRPr lang="en-US" sz="2400" dirty="0" smtClean="0">
              <a:solidFill>
                <a:srgbClr val="2A2A2A"/>
              </a:solidFill>
            </a:endParaRPr>
          </a:p>
          <a:p>
            <a:pPr marL="0" indent="0">
              <a:spcBef>
                <a:spcPts val="0"/>
              </a:spcBef>
              <a:buNone/>
            </a:pPr>
            <a:r>
              <a:rPr lang="en-US" sz="2400" b="1" dirty="0" smtClean="0">
                <a:solidFill>
                  <a:srgbClr val="2A2A2A"/>
                </a:solidFill>
              </a:rPr>
              <a:t> </a:t>
            </a:r>
          </a:p>
          <a:p>
            <a:endParaRPr lang="en-US" sz="2400" dirty="0"/>
          </a:p>
        </p:txBody>
      </p:sp>
      <p:pic>
        <p:nvPicPr>
          <p:cNvPr id="5" name="Picture 4" descr="background.jpg"/>
          <p:cNvPicPr>
            <a:picLocks noChangeAspect="1"/>
          </p:cNvPicPr>
          <p:nvPr/>
        </p:nvPicPr>
        <p:blipFill>
          <a:blip r:embed="rId2" cstate="print"/>
          <a:stretch>
            <a:fillRect/>
          </a:stretch>
        </p:blipFill>
        <p:spPr>
          <a:xfrm>
            <a:off x="0" y="6050052"/>
            <a:ext cx="9144000" cy="671423"/>
          </a:xfrm>
          <a:prstGeom prst="rect">
            <a:avLst/>
          </a:prstGeom>
        </p:spPr>
      </p:pic>
      <p:pic>
        <p:nvPicPr>
          <p:cNvPr id="11" name="Content Placeholder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1047" y="768660"/>
            <a:ext cx="3608696" cy="5307829"/>
          </a:xfrm>
        </p:spPr>
      </p:pic>
      <p:sp>
        <p:nvSpPr>
          <p:cNvPr id="8" name="Footer Placeholder 7"/>
          <p:cNvSpPr>
            <a:spLocks noGrp="1"/>
          </p:cNvSpPr>
          <p:nvPr>
            <p:ph type="ftr" sz="quarter" idx="11"/>
          </p:nvPr>
        </p:nvSpPr>
        <p:spPr/>
        <p:txBody>
          <a:bodyPr/>
          <a:lstStyle/>
          <a:p>
            <a:endParaRPr lang="en-US" dirty="0"/>
          </a:p>
        </p:txBody>
      </p:sp>
      <p:sp>
        <p:nvSpPr>
          <p:cNvPr id="12" name="Rectangle 11"/>
          <p:cNvSpPr/>
          <p:nvPr/>
        </p:nvSpPr>
        <p:spPr>
          <a:xfrm>
            <a:off x="3962400" y="916152"/>
            <a:ext cx="4953000" cy="5078313"/>
          </a:xfrm>
          <a:prstGeom prst="rect">
            <a:avLst/>
          </a:prstGeom>
          <a:ln w="19050">
            <a:solidFill>
              <a:schemeClr val="tx1"/>
            </a:solidFill>
          </a:ln>
        </p:spPr>
        <p:txBody>
          <a:bodyPr wrap="square">
            <a:spAutoFit/>
          </a:bodyPr>
          <a:lstStyle/>
          <a:p>
            <a:pPr algn="just"/>
            <a:r>
              <a:rPr lang="en-US" dirty="0">
                <a:latin typeface="Arial" panose="020B0604020202020204" pitchFamily="34" charset="0"/>
              </a:rPr>
              <a:t>The Permittee shall conduct and submit elevation surveys (at points along the 200 foot grid) covering that </a:t>
            </a:r>
            <a:r>
              <a:rPr lang="en-US" dirty="0" smtClean="0">
                <a:latin typeface="Arial" panose="020B0604020202020204" pitchFamily="34" charset="0"/>
              </a:rPr>
              <a:t>respective area </a:t>
            </a:r>
            <a:r>
              <a:rPr lang="en-US" dirty="0">
                <a:latin typeface="Arial" panose="020B0604020202020204" pitchFamily="34" charset="0"/>
              </a:rPr>
              <a:t>one (1) year following completion of placement of fill to the Louisiana Department of Natural Resources, Office </a:t>
            </a:r>
            <a:r>
              <a:rPr lang="en-US" dirty="0" smtClean="0">
                <a:latin typeface="Arial" panose="020B0604020202020204" pitchFamily="34" charset="0"/>
              </a:rPr>
              <a:t>of </a:t>
            </a:r>
            <a:r>
              <a:rPr lang="fr-FR" dirty="0" smtClean="0">
                <a:latin typeface="Arial" panose="020B0604020202020204" pitchFamily="34" charset="0"/>
              </a:rPr>
              <a:t>Coastal </a:t>
            </a:r>
            <a:r>
              <a:rPr lang="fr-FR" dirty="0">
                <a:latin typeface="Arial" panose="020B0604020202020204" pitchFamily="34" charset="0"/>
              </a:rPr>
              <a:t>Management, </a:t>
            </a:r>
            <a:r>
              <a:rPr lang="fr-FR" dirty="0" smtClean="0">
                <a:latin typeface="Arial" panose="020B0604020202020204" pitchFamily="34" charset="0"/>
              </a:rPr>
              <a:t>PO </a:t>
            </a:r>
            <a:r>
              <a:rPr lang="fr-FR" dirty="0">
                <a:latin typeface="Arial" panose="020B0604020202020204" pitchFamily="34" charset="0"/>
              </a:rPr>
              <a:t>Box 44487, </a:t>
            </a:r>
            <a:r>
              <a:rPr lang="fr-FR" dirty="0" smtClean="0">
                <a:latin typeface="Arial" panose="020B0604020202020204" pitchFamily="34" charset="0"/>
              </a:rPr>
              <a:t>Baton Rouge</a:t>
            </a:r>
            <a:r>
              <a:rPr lang="fr-FR" dirty="0">
                <a:latin typeface="Arial" panose="020B0604020202020204" pitchFamily="34" charset="0"/>
              </a:rPr>
              <a:t>, LA 70804-4487</a:t>
            </a:r>
            <a:r>
              <a:rPr lang="fr-FR" dirty="0" smtClean="0">
                <a:latin typeface="Arial" panose="020B0604020202020204" pitchFamily="34" charset="0"/>
              </a:rPr>
              <a:t>.</a:t>
            </a:r>
          </a:p>
          <a:p>
            <a:pPr algn="just"/>
            <a:endParaRPr lang="fr-FR" dirty="0">
              <a:latin typeface="Arial" panose="020B0604020202020204" pitchFamily="34" charset="0"/>
            </a:endParaRPr>
          </a:p>
          <a:p>
            <a:pPr algn="just"/>
            <a:r>
              <a:rPr lang="en-US" dirty="0">
                <a:latin typeface="Arial" panose="020B0604020202020204" pitchFamily="34" charset="0"/>
              </a:rPr>
              <a:t>The Permittee is made aware that if the mitigation plan does not result in the projected level of marsh creation, </a:t>
            </a:r>
            <a:r>
              <a:rPr lang="en-US" dirty="0" smtClean="0">
                <a:latin typeface="Arial" panose="020B0604020202020204" pitchFamily="34" charset="0"/>
              </a:rPr>
              <a:t>the permittee </a:t>
            </a:r>
            <a:r>
              <a:rPr lang="en-US" dirty="0">
                <a:latin typeface="Arial" panose="020B0604020202020204" pitchFamily="34" charset="0"/>
              </a:rPr>
              <a:t>shall implement remedial measures necessary to ensure full compensation, or may be required to </a:t>
            </a:r>
            <a:r>
              <a:rPr lang="en-US" dirty="0" smtClean="0">
                <a:latin typeface="Arial" panose="020B0604020202020204" pitchFamily="34" charset="0"/>
              </a:rPr>
              <a:t>provide additional </a:t>
            </a:r>
            <a:r>
              <a:rPr lang="en-US" dirty="0">
                <a:latin typeface="Arial" panose="020B0604020202020204" pitchFamily="34" charset="0"/>
              </a:rPr>
              <a:t>or alternative mitigation to compensate for any deficiency</a:t>
            </a:r>
            <a:r>
              <a:rPr lang="en-US" dirty="0" smtClean="0">
                <a:latin typeface="Arial" panose="020B0604020202020204" pitchFamily="34" charset="0"/>
              </a:rPr>
              <a:t>.</a:t>
            </a:r>
          </a:p>
          <a:p>
            <a:endParaRPr lang="en-US" dirty="0">
              <a:latin typeface="Arial" panose="020B0604020202020204" pitchFamily="34" charset="0"/>
            </a:endParaRPr>
          </a:p>
          <a:p>
            <a:r>
              <a:rPr lang="en-US" b="1" u="sng" dirty="0">
                <a:solidFill>
                  <a:srgbClr val="FF0000"/>
                </a:solidFill>
                <a:latin typeface="Arial" panose="020B0604020202020204" pitchFamily="34" charset="0"/>
              </a:rPr>
              <a:t>Permittee shall maintain the mitigation project for a minimum of 20 years.</a:t>
            </a:r>
            <a:endParaRPr lang="en-US" b="1" u="sng" dirty="0">
              <a:solidFill>
                <a:srgbClr val="FF0000"/>
              </a:solidFill>
            </a:endParaRPr>
          </a:p>
        </p:txBody>
      </p:sp>
    </p:spTree>
    <p:extLst>
      <p:ext uri="{BB962C8B-B14F-4D97-AF65-F5344CB8AC3E}">
        <p14:creationId xmlns:p14="http://schemas.microsoft.com/office/powerpoint/2010/main" val="307448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ground.jpg"/>
          <p:cNvPicPr>
            <a:picLocks noChangeAspect="1"/>
          </p:cNvPicPr>
          <p:nvPr/>
        </p:nvPicPr>
        <p:blipFill>
          <a:blip r:embed="rId3" cstate="print"/>
          <a:stretch>
            <a:fillRect/>
          </a:stretch>
        </p:blipFill>
        <p:spPr>
          <a:xfrm>
            <a:off x="0" y="6186577"/>
            <a:ext cx="9144000" cy="671423"/>
          </a:xfrm>
          <a:prstGeom prst="rect">
            <a:avLst/>
          </a:prstGeom>
        </p:spPr>
      </p:pic>
      <p:sp>
        <p:nvSpPr>
          <p:cNvPr id="7" name="Title 1"/>
          <p:cNvSpPr txBox="1">
            <a:spLocks/>
          </p:cNvSpPr>
          <p:nvPr/>
        </p:nvSpPr>
        <p:spPr>
          <a:xfrm>
            <a:off x="0" y="76200"/>
            <a:ext cx="9144000" cy="1066800"/>
          </a:xfrm>
          <a:prstGeom prst="rect">
            <a:avLst/>
          </a:prstGeom>
          <a:ln w="12700">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Subtitle 2"/>
          <p:cNvSpPr txBox="1">
            <a:spLocks/>
          </p:cNvSpPr>
          <p:nvPr/>
        </p:nvSpPr>
        <p:spPr>
          <a:xfrm>
            <a:off x="204148" y="1066800"/>
            <a:ext cx="8735704" cy="3657600"/>
          </a:xfrm>
          <a:prstGeom prst="rect">
            <a:avLst/>
          </a:prstGeom>
        </p:spPr>
        <p:txBody>
          <a:bodyPr vert="horz" lIns="91440" tIns="45720" rIns="91440" bIns="45720" rtlCol="0" anchor="b">
            <a:normAutofit/>
          </a:bodyPr>
          <a:lstStyle/>
          <a:p>
            <a:pPr marR="0" lvl="0" algn="l" defTabSz="914400" rtl="0" eaLnBrk="1" fontAlgn="auto" latinLnBrk="0" hangingPunct="1">
              <a:lnSpc>
                <a:spcPct val="150000"/>
              </a:lnSpc>
              <a:spcBef>
                <a:spcPct val="20000"/>
              </a:spcBef>
              <a:spcAft>
                <a:spcPts val="0"/>
              </a:spcAft>
              <a:buClrTx/>
              <a:buSzTx/>
              <a:tabLst/>
              <a:defRPr/>
            </a:pPr>
            <a:r>
              <a:rPr lang="en-US" sz="2200" noProof="0" dirty="0" smtClean="0">
                <a:solidFill>
                  <a:srgbClr val="2A2A2A"/>
                </a:solidFill>
              </a:rPr>
              <a:t> </a:t>
            </a:r>
            <a:endParaRPr kumimoji="0" lang="en-US" sz="2200" i="0" u="none" strike="noStrike" kern="1200" cap="none" spc="0" normalizeH="0" baseline="0" noProof="0" dirty="0" smtClean="0">
              <a:ln>
                <a:noFill/>
              </a:ln>
              <a:solidFill>
                <a:srgbClr val="2A2A2A"/>
              </a:solidFill>
              <a:effectLst/>
              <a:uLnTx/>
              <a:uFillTx/>
              <a:latin typeface="+mn-lt"/>
              <a:ea typeface="+mn-ea"/>
              <a:cs typeface="+mn-cs"/>
            </a:endParaRPr>
          </a:p>
        </p:txBody>
      </p:sp>
      <p:sp>
        <p:nvSpPr>
          <p:cNvPr id="4" name="Title 3"/>
          <p:cNvSpPr>
            <a:spLocks noGrp="1"/>
          </p:cNvSpPr>
          <p:nvPr>
            <p:ph type="title"/>
          </p:nvPr>
        </p:nvSpPr>
        <p:spPr/>
        <p:txBody>
          <a:bodyPr/>
          <a:lstStyle/>
          <a:p>
            <a:r>
              <a:rPr lang="en-US" b="1" dirty="0" smtClean="0"/>
              <a:t>Mitigation Servitude</a:t>
            </a:r>
            <a:endParaRPr lang="en-US" b="1" dirty="0"/>
          </a:p>
        </p:txBody>
      </p:sp>
      <p:sp>
        <p:nvSpPr>
          <p:cNvPr id="6" name="Content Placeholder 5"/>
          <p:cNvSpPr>
            <a:spLocks noGrp="1"/>
          </p:cNvSpPr>
          <p:nvPr>
            <p:ph idx="1"/>
          </p:nvPr>
        </p:nvSpPr>
        <p:spPr/>
        <p:txBody>
          <a:bodyPr/>
          <a:lstStyle/>
          <a:p>
            <a:pPr marL="0" indent="0">
              <a:buNone/>
            </a:pPr>
            <a:r>
              <a:rPr lang="en-US" i="1" dirty="0"/>
              <a:t>This Agreement shall become effective when executed by GRANTOR and PERMITTEE, and shall remain in effect for a term of </a:t>
            </a:r>
            <a:r>
              <a:rPr lang="en-US" b="1" i="1" dirty="0"/>
              <a:t>twenty</a:t>
            </a:r>
            <a:r>
              <a:rPr lang="en-US" i="1" dirty="0"/>
              <a:t> (</a:t>
            </a:r>
            <a:r>
              <a:rPr lang="en-US" b="1" i="1" dirty="0"/>
              <a:t>20</a:t>
            </a:r>
            <a:r>
              <a:rPr lang="en-US" i="1" dirty="0"/>
              <a:t>) years from completion of the Mitigation Project if the project is constructed.</a:t>
            </a:r>
          </a:p>
        </p:txBody>
      </p:sp>
      <p:sp>
        <p:nvSpPr>
          <p:cNvPr id="2" name="Footer Placeholder 1"/>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jpg"/>
          <p:cNvPicPr>
            <a:picLocks noChangeAspect="1"/>
          </p:cNvPicPr>
          <p:nvPr/>
        </p:nvPicPr>
        <p:blipFill>
          <a:blip r:embed="rId2" cstate="print"/>
          <a:stretch>
            <a:fillRect/>
          </a:stretch>
        </p:blipFill>
        <p:spPr>
          <a:xfrm>
            <a:off x="0" y="6186577"/>
            <a:ext cx="9144000" cy="671423"/>
          </a:xfrm>
          <a:prstGeom prst="rect">
            <a:avLst/>
          </a:prstGeom>
        </p:spPr>
      </p:pic>
      <p:sp>
        <p:nvSpPr>
          <p:cNvPr id="2" name="Title 1"/>
          <p:cNvSpPr>
            <a:spLocks noGrp="1"/>
          </p:cNvSpPr>
          <p:nvPr>
            <p:ph type="title"/>
          </p:nvPr>
        </p:nvSpPr>
        <p:spPr>
          <a:xfrm>
            <a:off x="395194" y="148104"/>
            <a:ext cx="8229600" cy="877210"/>
          </a:xfrm>
        </p:spPr>
        <p:txBody>
          <a:bodyPr/>
          <a:lstStyle/>
          <a:p>
            <a:r>
              <a:rPr lang="en-US" b="1" dirty="0" smtClean="0"/>
              <a:t> </a:t>
            </a:r>
            <a:endParaRPr lang="en-US" b="1" dirty="0"/>
          </a:p>
        </p:txBody>
      </p:sp>
      <p:sp>
        <p:nvSpPr>
          <p:cNvPr id="7" name="AutoShape 5" descr="data:image/jpeg;base64,/9j/4AAQSkZJRgABAQAAAQABAAD/2wCEAAkGBxQTEhUUExQWFhUXGRwWGBgYGBgcGRgdGh0cGBcbFx0dHCggGxolHBQXITEhJSkrLi4uGB8zODMsNygtLisBCgoKDg0OGxAQGywkHyYsLCwsLCwtLCwsLywsLCw0LCwsLCwsLCwsLCwsLC8sLCwsLCwsLCwsLCwsLCwsLCwsLP/AABEIALIBGwMBIgACEQEDEQH/xAAcAAACAwEBAQEAAAAAAAAAAAAFBgMEBwIAAQj/xABJEAACAAQDBQUEBwYEBAUFAAABAgADESEEEjEFBkFRYRMicYGRMqGxwQcUI0JS0fBicoKSouEVM1PxJLLC0iVzo8PTFkNjg4T/xAAaAQACAwEBAAAAAAAAAAAAAAABAgADBAUG/8QANBEAAgECBAMGBgEDBQAAAAAAAAECAxEEEiExBUFREyJhcYGRFDKxweHwoSMz0RVCUmKy/9oADAMBAAIRAxEAPwC7iMECL97y/tFNtmS+Ese78oPzNmudH9RER2dMA9smDdAswKuxk1yD0EdjZaAaAH9dIMS9mnix/XlH07Hr94wLksCEw1BY09flFuQ72DBCOuvwi7/gv7R9P7x0ux6ffb9ecTQOpErpqcw8LiOWmLwb3j5398WV2UB95vWOjsxefvEAJVSao1zHwb5R8bKRx9fyi6uz15186x02CTjSIQCzpSnXXnm/OIii0pmMHvqcv9mOhs+XyX0EQgCkMeDkU5XgnKxTUuAw9/nFsYKWNKeUeOHTrAIUZ2I5Ag+JpEZdTqSD5QRGEXiI6+qrygkBvaD8R90RvlPBj8ILHDpyMdCWvI+kQgG0Gh8I6LClRXwqYMdmOXujnKOXuEQgIznUD1P6Efe3bilfOC/Zch7hHJlnkPnAICWm11X4xWmySdAR5mGASgOEey9INyCqcO3L0rHUuU3I/ryhotyMctTr6GIQBJKf9U/KOu/0Pp+UGTl/QjgTFqRUeoiEM23zr2t/wj4mId11JxQA/wBNvSoi19IRH1i34F+cR7jsBjATShlPx6rAYRw+rNyHp/ePNhn4W8v7wU+sp+Ieoj59aT8Q9f7wbgBhwr/oR9GEcaEjyEExPXnHw4hOfuMQgMbCudST6QGx+7bTJjNXWnwA+UNQxCc/dHu3SJchbzL/AKjfzR9XIf8A7jH+IxUAqLg9Lr77WjrsbakHxBEJnj1QbMvVXnX9dY5yp+16xUyNSzV/XhHBZhz8gCYHaw6olmXWC/7gREW/ZX9ecRjDlvvUHWg+UW5GFUC7g+Rg549UTKymXA1C+S1+cSJPThTyWLUtEBNC/kK+lRWOjMtQZz1IPyERzj1Jll0KrYpRqG/l/tHw41OZ/p/KOZ+GL8+epERjBtpkU9Sf7QvbQ6hyS6Eh2gv4v+X8ojO01/1P6REiYZTqqgjlf4rET4ZeBP8AKIjrU1zBlkfDtMfj/pMcf4uo+8T5GPPIFDx8VHzjhpS/hT0HyhfiKZMrJf8AF14V/XnH3/FeVf15xAoy6AeGnyj7MnAXpTzML8TAORkgxzm+b4fnHw4ibwzH+GsVzjARTTnp8xHUmetNRrSJ8THoyZGWZuOmKLy2r4U+URLtRzYSyT4/2jiZirUJPrX3aQJn7c7NxLl5WmG5qFQAcKkmggxrqTskHIw0cbP/ANJvX+0RPtGaDTsz6wEw28paYiuVBauVlaqkjUMKAg+OsXZ+LcU7+uhpanE62A+cGVbK7NEyFk7Sm/gPvidfrRAPZNfoT8DE2y8JNILNMcV0ocpp5XHh68hPjj2QzdpMJvrMcigFzQmkXK9tRY2lLKgXNGLUjLhpjVN6KRQcyflSPuFwuPmCpk9lc2apNAaAm41F/OKyYhn7zs9TfLmYADgKA8BTzrHMuaRNUKWFLtcmtahRfwJ8hDW0ClFyyo7nYHF1AYlQTQkClPDvivlEDbGmcZwr+1m+c2LX118ykNfKT/MQT8IlO0Zlu8bmnzP66wL6XGnDLPIgHtLYsvvN2iM6j2AStTwFRMoPGB0rDywyEqUFO8Q0zKDyLFSbdOYi1taU5reutq/rnF7YO78zHOJakBUIMwsaUBpUAC5YjMOVhUiBGVwThl3GrdLcKWyifiWmOHFZcrtWyBTozUCkk8BXx6HNr7hYGegXszLI0aWzK38V+8PGGYyyNNOUV5zEa0HiQIs2KmzAdtbDGFnNJmVDKdc0yjA3Vh39CIpjKPvsB0ab/wDJDn9MKfayZlAQUKFhzBzAHyJMZw2Ig2RLsLTSmU5Zs4PSxzMQD4F48uKNP8yZ/OYECdHfbjpAsQ059sqBXKT5LX3XiXB7UEyhCMakDlr6cSPWLm8vYTkaZNkgTFFQ6WavWtQR4+VIVMJjXmNlFVFAO6oUgKVFL6DuG/M8axheDS5l3a3GLF7RVBUq2vChiHD7VLMtlCn+aAO2Nqy5YCs6CaQDkzEm2tcoyrUE6kadIFti3fvqT+r8Ir+GQ6qaj0NqIDStQAanrH19tyxx06GEqXjppujAsBQihr43j3+LOtSxIbQdPKB8Ouo/aeA6ttxQAe9Q6cNIjG8CV+8fIwoyMeSpPtGutfhwEDzOa5JP65RPhl1FdRjtid6pSDvVPIAaxHL3ulNZc1eRIjPtnzTicQqMdTSoFT1hwk7mYcG8xmHEFgPfrDfDwSHipyV0E/8AHDQ91/C0dLtOYwqJbeB1hKxWIKOyhyxUlQ1bECwOtLjlFZ9oU++fT+0RYaJU5Mdpm2mIIEuhp96o05wLfeJwKdmhrrQkU8K6wGk7Tc2UAkimlK8Ip4hitgwJBFhmNOnLyhuwiTMMOK3gZhRKITzA9IiTbr07xU8K0Hvt1hdeYehPmI5AYitr21HwrrBVCItxjxO26iwBHPT06W4RCdvuKW8Ka2+UA5YJNFVq/sjWnG3CLmGwbOjsAQqgk+QqQLa9IZUl0JcvjbzcKerfnC/tCee0ZzVmfQA0rQAXI8o67QsAwNuo/PWLeEly5kuj/caxBJN9KX1qNPCHSUNUFd52A0rEnMpClXQhgrHMpoa3rwt0jS93dnzG78xs16ipJFjr4WtbrwEKWGw8tWLS1JchigIuxIIFbkGO9h7YxHZkuzq/JrV/hoKCHi8zErRyKyNPacVFBSFveDHEtl8F9bt7gYEytvTSKNY2NQDx6GtDFPaWKaqak94kip/ZFffFj5C0FbNLovqGfrsV8HjAWZuZY+QGUe4V84EHHTANG9Df3RoG6254REbF3egpKBoF09sj2jpUC3jDNNoFOWWSYAKzM4ARicoygKbi/rHTYV1zM+ZHIpQimUC9aG9e9DlIcMZTVokpWZm5JLmPT+lAISt5ZsxcjlPbzNNNe/mchgvgKsByjHGcqiypbLX3/WXRq3qZ3zBk+Y9FpOR2JNQwFaDQcxFQYgh6kCzA+4V+UVpWVmZlUilyacAONOPjDzsTCS58iW7S1pMlBHIRapmlgrNW1tK15y35wL5HexZXqd0AzdqT1ekvF4lFpWnazKX5VMC8fge17zlpjalnJJPiTB7F7LSWO+y/ZqFchgwMwAZltoa1trAlMQKVNgBf5wHPoy2GSS0QuY56tUaABR0C2AHSgEV4aJm6s+ZK+sSVM2WaksBlHXswxBmLexUGtIXpndJDWI1BsR4g6RrhKLVou9jA3dkNY9Ux5pq/iX1EfA8OA1rGYrMjLSpKkXrxEK2Gk5EdBMbUtmU3uBXTj1EOn+ETz2gVpZmICQlW75HAVUfoxmwxHcBWqgCnUU4Ecwag+EZ6s1L5Xtv67F+Ha1TRBhJSKSeyc0BozA0NRwJ+MTfWUy+1lqKFRf8AXvg1upKXGPOw82pZpJeW34WRlGmhqG0Ot9NYobwbvNhcpBWZLeyzFWgqLlWBJysOV6i4reiKUb2uSclmsDcViAqlq90UHWKmCxLTJioB7Rp6x82leVTWhHL4iLOz8G0t0qBelDyJuAesO2kiQTkxgn7CnoBkIYdCKiKkkAPlmqRwrU06+cEp+0ctAQ7E8FB+OkW9n7vPiJhz/Yy2JyuwNGNfu8DU1voNIpjPqX14Rirok2NgZeY4gD20KGv7Jp3acwNeginMm4ZWm0kzGBBRjeg4mh5eFYZMDu7iDLaTMAldnMcK1c2dCaqwC9CAa0ihjNwsQM5l4hGqa5SpHC9wxofKIpdBlVVriXj3UzGyAhTSla1Fhb3RWMpTz9D+ucTshRirAgjXjQ8jAjamPy91ag8T8POLkrmST5hbESHRKlGUsKqSpFeJpXW14ry8eqpSGjfDajzMPs2a1WLSVzsfxPLNKnq1fWEicoBIUAA+/wDt0hKcnOKbRIvS59k4lWtW9bdLxcVRQjXn+uMDpeEPIAcG4R3In17rajQg6/KLWgF9ZVeNBxF/PjYRLIlF2WVKBGdgFTMcpJNBbhcxQmd3hXkAb36cYefopwgfEtOy0EhLZh99+6pN9Qof3QIq7I3YKYHdCTJkyZk0CdMnKHANezQGhAAr3zRtTY8oIb6bI+2WVKVVR5fcUAKoaWTUigsaTF9IsYdx2eElEjNKUIwqCRlORcw4VVAfODu9eFrLWaNZLiZ4r7MwfykkdVEcypXcKlLtNryT97IkHJS8TLpexpsnNMm0UL94mttTTkIf5ez1+ptNny1d3VQiuoPZppLUVFQ3eLniGYjQCKeMkLicXIkG6D7d+qy8uUeBd0qDqCYYt6HpI8WA+J+UW42ajXhQhzab9wyquUEnv+/vqJm1dmy5eGzyZWacQ80oKFVloaMxqKjSwGprQWNEM7xmlAg90a9sCQFQnUzD3ib2HdVRyUCtuZY6kx+f8ZIMuY8s2KMyH+ElflG503BXbvdv8I0YOpmupGi/R2rYic86YoySQCORc+z/ACgFvHLDftDa+RWc1JJyrTgTW58BXzMDNysIJGzJWmadWcxH7VlHiFVR5GKe0pjO8qSvtTJgUeBIBPgBF0WoQuzNiJ5qjtsNMvDmXs3vjvzFRX69owX075PnATeWUWkuUFWQZwOZXvU86U84Yt7H+zlIKUaagodKIGmf+2IoCatL1r1NR5E3jn8IeaE6nWTKhZbsTKWYtPtQOzqaZiwqB40rYXtH3bsyckqTgsMMs3EKklWBpRVNyaXAUVv+1E2yNiZGaozKjt2IoDkVr2/mI8AIb9mbLUzknG5VKA8AD7NOpqWP8MbcTWjRpuTAI+8WyFl4jC7Oknuy8O00k6u5ajM3Viany5RV2futMebKUAOhchq+yQgOdjzRWyrTRmOU0AapzamGE7bmXPkph2zmpB7MCUe6QbEliK8BmOoEM+BxSCQcQi5VKhZQpQCWtpQA4A1zU69I40sU4UoQgrzfPz/I3aSSsmU9qOuZZC9yTJWrZdFVFvQdFFB1iltPZErFS/tQA9O5lC/Z8hXLmfhWpvc2sBBj8wkr+Kc9SePZyu+x85mQGO8LPJJHAU/Xu98dLCYeKjbktPXm/fT0FUmndGTTMMVLdoCpBy5AKEEVDVPKvwj7iZmGLGi/1wx74YfJOYm4c5geh4HwgCzS63UV8ItzZW0bKkpT7xqu7+1zNlyZ5NZi/ZTeZZKXPVpbKfOF3fPdsysYzyv8vEgzVQCxmL3pypTR2SrgXqQ4poIrfR7NLNiEGmQTegMtgnvWa38oh9xuE+tYMqpAnSyHkt+CbL70pvDQHoTGHFP4aeaOyeV+T1XotjCm7CP9H7qNoSgtiZb34GgrT0IP8Jhu3p2WjCZKe0tyswN+Ag+15AvbkYEboTZb46XNlywomyXmuCKGRNByT5a14Fr9MpGhAhy2/h+0lGjBWuATwzCmmp4GM9TEx+KjZWTilbxu3/DGzOTu9zEpmw3LtL7OYGUhTa3e9kjmDqDBTEUlgBgL0FfDSsaViNmyZ5PZzCs0qLsoIfLWhYanU6EW50jN94MHMR3lzFyutyNRQ6Mp+8h59CDQ1A1yqqUsuzXJm2hUSuupG2OFKBqV9fKGXdGa5VizO8tR3ka6szezl0ysOYp1rCvu1sATUnP2hDyincBpZ6gFuQJWgPChra8Mjp2chJWbIz1LWNascor1oPfDRccsub28hpT7WWTpuEtsbRbKWcnNcAA+NAfD5eES7EfIobMSzahjUG1TQcKEiFbEEM7CtQthmN2tc6cgLRN9d7wWnHs6nS9XHvoIQa3I5+kfEpLIm9mmdwVNtSApVj1oxvxyiMkxMwk3N9SepjUPpVk1w2EnDQko3PMoND6LTyEIe7G7szHYhJa2ViS7fhRadow5kVAHVgIvpVIKlmeyvf0MMtG0zTZkkf4dIDWphZJvzyKQPUiM+nca2jW9tYQzO0ly19kAKOFJYFB/TSFXFboVByuNbV5QlKqsqXgn7l1KnmheO4kdqctK1ivwLDgCflDXiN1GUWKk8bwL27hvq+HcfeYpLYj9r7QgdKS6ecWqor2QzptXuVMJig6iwzDW3zhw3c2w+HkMq+27BqDiKUFgDmFBofxQh7vEGZkYVDA2rS4uPdX0i5tWZWlbVND0Ua+6JPewtKSWvQbcNvcUmLLnKkpApmysq0sW7wPEksrECnTlGjPvThsXhZ7SJmbLLYnMrKRQXs6ioGYV1FxXWPz/AI3aTzzLMwLVJSSVyigyyxQed9YJ7vbceVWUSOzmK8s1qcnaUBPtAZaqpPG1ehzV8EqsE9mvbcSMu/mfU1/6O5JZp85q2KSUNa1VVE3MP3hPUfwCCe+M8URepPpSnxjjcQUw1SACWFQNLS5YHuAgXvbiWaZkTUCnre/ujmUJOpjc0uX2RJvtJu3Nl/8A+oZEiWuYPRQK0APzrCTtrdrC4idMnqMYBNPaVWWMveuaBkrqeccbdxigZa34wIwu0yFFHYWGhP5x3o1XNd4tnTVGXcZLtHaM2Q3ZoWVFAVVYWKgUUlTatBw5Qa3BwLYvtZztleU+RCK00VjUfxDTkIX9oTzNFWcsQLEkkjp4Rpm5Wxlw2Elm/aTB2ky9iXAYCmlVXKtdbGOZxCvKjC8Xz0KqrTV3uBt4Em9rJlFyxUO7EMTSpCpqOj6xcwOEb7zkjkdfRgwPkYqYvEg42exsUCIvMDKGP9TtFn67zpHRwF+wjJ7vX3KUFRXLX6qAi1pNrUkgCjZQLAk+oibZ215ElHzsEINWoGNlRRWwtZdIDPjwFJPAVghh93JeSUj5neawLtU2C99gB+Gyy/4uEU8TnRyKFW+vTcNtLi7vbKMx8EJTjtcSZsmca94LOVGmciMqSyoPJVho2/MA7OQlAABb+lR8fWLGL3VVqFHIpfvCoFj4c4B4vZGIlsGWjU0Km45agRjpxoRcJ5raOykrb+PgIfd7wyJJeWMwlAy2H7EzKC3kyKfWK+DP2ZJ5n3W+UDtpbUnAFXJ0ocwijP3nlqkuUis0xwQLALUmhuTwJ5Rt4cqlKDjUaavdNPruGKbZHtza6pmQnPW5sLV1EKUzESyTb3xQx+JbO2aoIN6616xQM6Lmk3dG1ydrM2z6K9gHDyXmzv8AMnimStcqAkgEi2ZixJ6BeRghgdqS5EyYs2YqL1JqSppwvoYWdqbYxGEwgmM1KqqpTLdmHqRYt5GM6O02Zi7sWZjck3J51jn08PKt2kqkk1Lp4GOMbmp4TbmBk4iZNluCJrl2FGFCUuTmA1Zanq5j21d9JxxBTBzZYTIKDKj1NAWYGmoLZaEkW0jLXxAYcjziCTjCrA1IYGxGsWx4fSTu7t2tqPkUTYdi7Ymz0cTmriJGVhMAALy2NBUAAZkYUsNGHWCu9Ow12jhFdRSegzIRY5h7SV4AlbHgQDpWud7C2tTHSOCzKyH8J3cH/qCWfKNP3Sn0DyjqO8P+VveF9Yy4qDhHNDeLTXk9176+oHuIn0cyXXGOs0d2bLMprUzAVYFhwYZGWnAsYLbylkmi1coozcLWDVFbte2sNO1cLLkuZygB3tfQNzpzPxvxMKe08apNCCSDlYAjvZhbLz0h6dSM32i5paGqlCTWe4s4idUDvAkmgY5QB43ubG3WJ5lpYNRYg3IFSTSpP698M+w9w5GIQzWLKHJ7mWXQUNKiqZgbc4glbn4dJuSTMmuhN1bKRmIKEppbKTalK3FIalUhVk4xe2+mw0qij5lf6ScL/wCGyJTjvpMq1KHKcrEi37/uiTcrDrhlQZe80tBUD71MzjXianyg7sfd9JxnysYgd8OyKcpYK9ZKPXgfadh5C0Xd2532ygaUPADgeUUSpZoShfSOr5XvrpqZJLNbxKwnNLZ3eWwLKxSquFYk1ALZSqjx98LO3toTUVDJbDBtGWc6IBa5VzNFRW11Ea4Wjhozw4lGMruF9lvyXoWwzU/lZkzy8Q8oPJWVOewZBNw6iv3iswYhhlrWlQDpCrv/AIdnEqShRirO8wo6sqmiqgZlJGb27VrG8zdlyHNXkymPNpan4iLIkrlyZVy6ZaDLTlTSkWvitPRxhZ+f4GlKU/meh+U9nbKnduioMxrUUqa8xQXNqxPt9gZhX8JOb97Qj8+vhGw4fYmHOLMyXKAZmIUCoQVPtZa0FuXWMt3+2Q+Gxs1GVVDHOgUggqbA2uKkMaG8daEr1Epb2uiuSja8WL1Y7Q++IqjSI3nUNBwt4xqENc3SlF8IJhnUlBz3e8SWCqCAula9eFYjxGOWUlK1Y1950HrA3YmGmy8Kko17QkvlrYFuHjlUV8IZdibBEtlmzDnevkoIoQo8DrHIxGJVG+Z310SNKaoK7+ZiPt+aZUwJPOQsomAVGhqBXhWxgauIlcHr6Q+b/bYmS3OGzp2RlqWR1rU1IqDSoso05Qjs0kgBshA4An45Y24aeelGT5oocnLVlmVNShoeHL+5htxf0mMQolykVVsSxJJpawFKD1hD25tGRRFw8hZVB3irOxc8K5jbjpzgOs+JWw1OrbOr2DZPccX3mJmPMdRV2LGh0qdB0Ap5CCuF2oJi5lPiOI8Yzpp0X9hbSMuaDWgPdbwJ4+EXU+4rLYjjHkP02cSlOLEKPO3xMaTs4EOAxLGTKCZjSpDsa1oNaSEPnGZY2YVeUQjFA697Kae0Lk6dYepW2pCYnsFmo7dlLsrAmq5swJFq0Kmmup4RxOKOU3dLr9iV+4oxGRsaACKGvO3HTjA/EYi1wSDyuQY4eejd3NQ/dPyjytfK9idOR6iORVrzqqMZf7VZGRtsoYtZc0d6p87HxGkI+2NnSO0k5bd9ixXUCq5fOtb+MOe2x2asxOW3L2jwpCBNm9pMVAasxoT+uQHujbw+nJyzckasJSblmeyKe3dkrNnq4rl0fm1Oo4wnYjAOHYBSQCQDa4BsY1HbeyZ8th9mcr95StDbLnNhcUAPDhAaXgRSO1Gv0dzV3Z7AfejbTvhpGHahWWzMp40pRQfCrDwMKvaw179YKWJjth8xlBygzKQa6mgN8lagGg084T2i/DxSgrK3h5mWdr3XMlD9YklAkxDIlFiAIO4XZrBu5fu0qSLsbW5Ur7oslJIKg2s3In2SzNicMF1M+So8nVj6a+UbHMndjjAdATXyfX0NT5Qr7gbqCTMWfMo7qCEAuELWLdWpUeBMNO25AabKDcTRgNcoNa+HtRyfiYVcT2S2cWn++hVF5pWRLvVPJll1oaEgeIBB6WufKEHDEzJ7cQrJUcyRfQ140h9TClsKqNTMrOt6XoxWvnQwC2LsV+2LUouYk25Go94EUdtCmpK+2xupVEoDdin7HCKgsWAT/u/LzgjuxgQiZyO82h5Dh8K+cA9p1mT5cocAB5sb+4CG9mCgAaAUHlHQ4Zh/6EW+fef2/wAmOTuwBgDTG4/qZJ8zKA+QgHuzM/4hOJNRX+E6QS2TOrj8f/8Az++WR8BAXYj0xMscQ1PcRFT1qYmPgv8AyydB+rHJaKeImvbJTW9+F62oa8OXlrFE4h1I4A1qe6KNQ1pb2QaU4muvPzOW6GzBzNFfaE/JKmNyU08aW98VFxT5h3RTSx5kEHyBIPWnCK28WKph21qxC++vwWLaFNzqxj1aJm0BG6qVn14KpNPRbfzRT2nuqu0pOPbu9v8AWW7Bzw7FJcrIT+BmRweVa6iC+5yg9o/gvxJ+USbgzf8AhmJ+9iMS/riJv5R6ihLPjp/9Ype+or2PzLilZGZWBVlJVgbFSDQg9QRBzY+xQCpnCjNkaWK6d8lsw55UrTkecNP0ybCEjHjES6AT17SlAftF7rmhFL1Rr8WMIszHTWcMzl2UGhaopXX2aGNlanN6Rdl/P71Bc1vdabLm4jLmBcJVV51sxA6Vp0qYd5GEFKcPhH53wuOmVGUKhFSGTMrA8wQ1Qb69YkXaWIvmxWI8e2me/vRy8TwqdaeZSJUnnldj/wDSlsd5mIlMi1pJCk+DPT4wgztjzBqD6Q97oS3mYcszzHOYgF5jPYAaVJAFSdIm2/LEuUx6RtoQVKCpN3aGjB2uZRiNT6REoiztBDnYHWsQqkX3DY5ZePnH2Uw1jkrrHaraIQccBtx0VKTASy0AHeIIpZhyiq8qYMxzDvMWIyjKL5hQUtQ8oGbNlZslDdXBIvWnGD1a28YuoUo2ZXXrSbSZDgdu41dJxaXaqOA9ed2BI9Yd9j7zM60JIt/lzADQ9G5QjFtNR4j+0U8ZiXGhijEcOozjpFXFpThe01oOW8W3CwpmsP1z8qxT3Zln7SewIFMqV41FWI9wr4wqyC71LfrwjSdjrKEuUKA5KVvY86jje8ZnQVGmkjoUJxk8sdkaHgdoS3TtgbZAy9FKhvyFOkIU3Ys12LpLfKxJFENL8qDSLGP22EVhLFeOU6eBp92oqR4wmYzaU93ZmxE+pN8s50XwVVIVR0AjDhMJOm2ypQdJtblzacknr8YW8XsxWq3LUGxhrLE6Hy/WvviCdgw1yL8+UeglBMzqbQpy5SrS2l4ct0t3mxCCbmoM9rfhN69NfSAmM2KwqU05cuo+YjZNg4FZMpZcuhRRRTzFBRupOtescPidWeHSy7vn5FtSs5RstBfm7qTw1VKEC9mIPw8Yt7G2UUdndgSARQXubanU0rBfaePEpRmVmDMEAUVLFtAPTjAvae0ay6CU8sCtmAFev65xlwnEMROrHNa31Fw7bqoP4NAUUkAk3NuPH31iWZg0t3V56CsA909rS2wyF5qVDODVgCKO1K1PKGDOCbGo6RycRGUaktHa7sPO2Z2K+ysFWfNnNwoieIUZj76eZi3i8QIh2dtVZiuq0DS2ZSOYzGjDx+NYFbUxGt7iPbYVKFCK6JfQoYM3QnF8RjnOhnqg69nKT/viCQRLxf8A+4j1Yj5xc3Gl0wsp/vTs2IPjOYuPRWUeUDdrgJiJh4h82vM5vnHDwtTtsVXXVNe2gz2Q6qmZvaYU5fOODh7+2/qPyiaRzjoiPOZh0iJpJ4MfRTwpyhe3txPdlrqbk+VAPiYaKQjb1z/tyNcoAp4975x0+Exz4mL6XYslYYN1V+wDD7zE+lv+mKO5j5cOoOoaZXxM1yfO8E9jDJKRdO6PXU+8mBOwcMZbTU//ADTWHQPMaYPc4jpcMrKWLqvr/kD2A/01bPMzByp6+1Jm5f4Zi0P9SJGLSpGVanU6x+i9+cCZ2zMQq+0F7UDn2bCZT0UiPz4RHoWitlZZ+XSLeGGflXjA9xeCGzFJdQupNKc6wqZGazuvhCuElCwqCdaakn4fKKO85cy8pSh5llbWmnHgIYcHVQiKDSWoUEo1BTnVaV84r7TwpmktNniUmgYjM1OYUCoHU2jLVcd5F8HlMTxslixN7nz5xDJXib8Y1jae5SSVSbLbt0YDJM7uS/magi9eN4Wd7MHRZcygBoQ9BQA1qD538wYqVZSipR1T5hTVxJmEHWOglqx1Ok3txMfVFBfn+vlF1w2DW7gAYml7/Dj74s4qaa1qYi3emgTVLDuN3WNLj9peop53Ed7VkmW7I2qki2lQaW5jkY0YeomnHmZq0e9crYPEsWIZq9CK/KL011/CPOAhmZZgPOx8/wC8XK1r4xoi+RU0d4iZcUNIeMHgy2Hw5lnJNZQrKvsvU0UkHRqUvCNLlZrDUkAevDyjXdh7HHby2o7Ze8K1pVdPfSMmLklBt+JbSbjqgHvXh/q8qXJJq9M8wjmbBRzoLfxE2hMYtX2gOlob9+lZMQ4mEZic1Aa0U+yD1y0hPM797ypT4xmoxcaaUt+fmzXFtq7D4b86xYl4nmYGLNIsD1XqNSD6aR1Knh60swsflHQuZgyJgMFdlbaeTQDvL+A/I8IWEJHnFtGNOf64wlSlCrHLNXQBv2tihOlS3Q6YjDgrxXNORb9Dm1ibeXAHIhLccpHQivxUesJ2GxJVlZi1A6MRXXIyuBTTVBDBtbe3BzAZYml5jEKqrKmUU5h7TFcvAjWPN4jAyw9eHZpuN36J2HovLNMi2HsDtFmdm6jKxqpBtUAg+BNfQxLN2HiFuoFeBVgD5VpE+6cj7WZNqwogSle6SxJuONAtv3jDUhoKkrTxiqvxKtRquCs14otqxSmzLtpY2Zh5gJLS31BNQevjEeO3sxE1CiosxyKKaUNTYVpb4Q+7R2jJuMwY9BmHpS8JGKnqs9GAOUOrEaGgNTSNOGx86142tz8x499Wa2RpGzpATKo9lFCjwUUHuEKO8alsTM5d3/lEWpW9VyFl2IOrfkIo4zFmYxagFaaaWFPlCcKwVelVc6ismnzXVGeTNAwug8BHTGEVt5Z6lQGWlh7I5gfOJJW8s8qDVbivsxklwbEN8vf8DKSHaWYRd5cNmxhXQsUp4EBfiD6RYw2883LdUNKjQ8D4xR2jtbPPlTmQDKAtAdaElfexjTgcDiMPUcmuTW/sCTTG5W5RSx20pMmbWa+XOoamUkmndOg/ZEUhtyWb95fEVHuvATfjESpkuU6upIYrQEVowrprYp74yYOnXw9dOUWuXgGKTdmWdvfSC3ZTFkSgBlK5plSSDY90G1q8TGPzVtDW0nutU1qpEKjKzAAUuaC/E2vHqqFRzTuSvBRasDvvQ07k4YPipQ1oc/8AKKj3gQuTpBV3UfdYr6GlY0/6HNkS2mPOmucyqyqi2qO7mJOvHQdfK1uxWlcf9j7KzntJgOQHuila/kIYBOJ7tKchYD0FbDxjibilpThygLtHaWbuS+4vMe035CDGNggubNTDTjhwwbDT2IpwkTZhqpQ/gdzTLwZgRYkQmbwSA57N7LU5/wCHgOpYgQ37WwatIehpS6tr9oLy6c6OA3lC9vU6zJYnKKdsgmKOKs3tL4hgYxTgo1XFaZl/K5+bX0AtzJ56EEivGg8rRMyjNQj+9uHuj5j5RRyp4H/eI7nrETukzQmOez8Ohw2ZRq0vK1LClVK9NCadekV98ZOWcp4PKlOPJBLb+qW0MuxMCF2aQbnuNpp3wRQ+BFupgNvnMzLhhT2ZJqfGY9K+Q98UYCbdS6/5NelvwZajEvEgnTXh8oPbTwfYzZkuhGVjY601HuIgdgMN2k+Ui8XXXkDU+4GGnflR2wf8SiviKj4UjsJ96wjXduANmU7aXUE/aJpc+0NPKN32GQjsWCii1qKaA3qdYwPCYnspiOL5SCB4GvyjYsZNyYczQMvadygpSlm/6SPOM2KnGNnL9ZZSV9Cpi8WJsx5hAAJrenkPSkDZnYE+wh/hX8oE4ucXarezygjg9nS2QEiYK8stNbUq0YknJ3OpOpGCSFbtAenGvLjHEz8S2I9D+qRAampF+Y4jw5xH21DUeFPTUecdM5haXaTA3uDr/bqI+HaRzChtU8ddB/aKEycCOlq/2iphj3he2v5++sS5BslYqvtaH05emsVNoBg3ccrx0HxpXURHhJleXp+f60ifFSDQNao14WOht1+MBpPcD8DQt2ZzCxU1mIrqDzF6eNHr5QWOEZ7zLKPu1+MJu1saW7AyCSVo4Y8OIQjgtBlpyhg2JteTiFGSYpYm6FhmtwYagC5MeP4hh5Z+0toy6u5K0uqCsuQKCgKqdALVHMnXrCJtdk+uqGqULqDUmtDQE16Vr5Q17V3hkKCgmLXRjUgeApzPyhMGHM3FSxQVLcKAWuKekHAQcc09tAUJN3b6GhSd2sOKd2rc8zaesd/4XKJostacSRX4xLIDKAG1C/EjXrrF7CSrV5xgliq70c37siSZ8w+zZQH+Wnmq/lHD4GV/pp/Kv5ReY0EQtFbqz6v3CkDZmzJVKiUnW1PhFVtg4eZYoReoIZvzpBlDciK0xSprwho4qtHab92RpAXG7pi+WYwGtwD5WpCXvPsppXZ1YEFjSleAGv8ANGm4jEleFVPGFHfOjy8wAGU1+R+MdHB4/EVKmRyutenJESSkhHxc0BCehhWRTSpNeXiNIObYmUlnrb9ekL5maR6fCLutgrvVIiw7liSakkknzjRNz8S8mTLnIh7jNU61uag9KNSM7lWasalujNphUpxLE+v5RbUV4iU5WkPK40TpYmyjVG8SwPFSBxEUZsoSx2k85R91B7TnkBA7F4rESZXbSQMpOUi5B07x6C9xyiORgZeKYPPdxOX2CGIy/u8D4EGsUVMZGEHJLNbR21sB6Hx9oTJrVZcqiyqNF/v1gTiZebDSD90viGX90zSynwIavnDVtHZk5lyArkNmmAETSvECllY/iHkAbwN3hwdZciSi5LlFGgCgCtOgA+EcuWPpTrQad92/DRiX1M+3j2SWnEpUimb1/Rinu3sdpkwIReorWumah9KH1jXpGx0pWg/X+0TYHYspGzKorz4xz1xNqDil5D9pZWKW28MJWCZVsKrxJ48IzDeecWnBQAQktF/pDN/U5jTt8sQv1cywwzMygCorrfwjLt4Jg+sTWHsrb0GX4iOvwODdPNLq/sVPY9uggONl3plzGn8JFPfDPv6EMpCR3g1qVFQQa8eYWFjcYf8AEZjwVj60A+MEt+yzGWoNEoT4mor7qR196g+0RclIfaPs9L0jTNuMZeFwUtva7LO3mBT5xlwkAKTfQ3reNJ30nmdi+zlipGWUo6jX3kxjx980Fy1b9F+R8P8APfoDMLh3nlivspqTz4DxgrK2lNUBc+luH5QdwWzBJliSt6CrsRxOp/Lyj4uzEN8ovHD/ANUcZPKtOQtSs5SMifEZTSYpHOmhjmayjRzTr7qHyiVsf2ooQhPI2LeB4GK9gKFXVeRXMv8ACVuOPCPUDHMwganXqP1wgdLmUfoYvBENgWI5FPgaRTxEsKagEdDAZBgwYZrrQjxofPl/tBFJxHdIzV1p/eFvBsbMpvy4+Y4wZwmP5yhXmDSvlDIDDY24e27EoqmYag3p3hQEa10pSwBGkL219l5DYacDpFyZO+1w8y1UmKCOhIPyPvjSty935WIMyZOVWo2UKRVRTobE348oRU1HVDTqym0mZTsjspZE8oO4aKopXPwI6rrXgaGCu08R20k1zClCLAMKEHWNvxu6WEmqA8iWaaVRLeFreUJG+m47iUfqnA5in4qcFJ0500PMRTODbuPCUVFot/R/KP1FM8x3Lu7VmOzEAEIBUk27tadYbZXIcYz7dPeGVJkpIxP2LJUlmJC3ZjR6isttRQ2PA1qA1yd5cIxomKkG1qTUv/VHkcdQqLETbi7X005CRegYmNeI814q4fHy2PdmS2PJXU/AwGxW9eESYyNiZKuDQguoIPWuhjF2c5PRMe6GB7EGO56VFQaQLwO2JE4EJOlP+66n4GLo2hLUd90WnFmAHqTAyNOzQLo5ltSxuDCbv1iQgWXShetOulflB/Eb2YViUkvKnTQCaBwJY5Z5gqFFeFz0jNN4942nt2c8IpQ5kaUxdeIIBKra3XWOrw7B1VPtHHTXUaDTkgXtyiYerCrFlCjhoSa+UK/Zsb1EOu09iz2wRnsoCqVIDVqVNi4FLC48iTwunTJBC1BF+hv5x6qhZQsxKus9CAJU618P940H6PmIlzCzEpUBQdQfvcrUyxnklTWwAPvjQPozNZwkkgh2DXvWg7+v7K+7pDVZqMHJla3NhkYUCWiNplv53PvJhc2hu+61Ms51HD748vveXpDXPPGIgVY3bKw4848Vh8dVo1JTjzeqCxO2ft9pFVcFlHD7w6X+ECZe0pjzzPNzcKG0VeAAGkPO093xONXyk8xYnxI1jgbDw8sd5V8Kt+cdGOPwbbnKm7tWe1vqLYW5u8ExV0QeR/OB6YnEzhWsxq8FBC9NLQ0vgZJNpSgDzPvi6Gt+v16Qr4hh6b/o0lfx/WJmRnO28DMkSg7qSxYKqr3mza1NAbAA+dIStpTqtlaWVUHQXvzPMxsW2EDABgLGt/Ty1jLd4sB2M3LLIIIzXoTcm1dDHe4ZWnWp557v7BesUyPdyUonq6sbA1HShsR5+6CG883M6dB8f9oGbsPXFLnYKFBawuxFKD318oMb0TE7RXAzKVoSxIoRW3Hnp0jamu0C75BdmyuB428a2hpnbT7LELOJ75fMOVePlw84VnQlgzMMoIoF4HhQE1Jg2m8HZyZyBW+2yq2ZSpBWpFeFe9GbHJtKyv8Ancuw1rM1d6EAKa5qEnxuItphkAodYQt3N+sGqIJzvKYACjoxFdLFainjDZL23IcBlnSiDoRMW/vjxtbD1Kbs4v2M7Vmfn/EC5i7seYa0qaePUR6PR7hF4bUfr0gLtbWPR6GewvMr4EWEEsOxqPCPsegILOSbL++I3j6Of8qd/wCb/wBCx6PQX8onMaiYqYxiAKH7y/ER6PRWxjFt9DTaOIpbuLpbiIDbM74OfvfvX+Mej0O/lEW5NjsBKyn7JP5F/KH/AGNhk+rS1yLlyi2UU05R6PRXS3HYsb7bMkgAiTLB55F/KMxEsZtBryj0eiS3ByGnY6AaAaiCe78lWnrmUG3EAx6PQk/lJDdmu7aQHATagHuHXwMfnnEDut+6PiY9HoA8eYHQ93zHwh/+iM/+IL/5Mw/8g+Zj0einG/2J+TA9jasT7B/XGAeL9jzj0ejxcdyiqSrMOUXPrHIMej0LzJyO10PjHM/SPR6GW4j2FTbx+0H7nzMIu2GPbOv3QBQcNOUej0ez4b/Zh5F8fkPm6w+0J45TeLW9RvLHAhj8I9Ho6C/uEfyi7gv8wdCtOmmkH95tF849Horqj0xTncYqlRyj7HoqHkf/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data:image/jpeg;base64,/9j/4AAQSkZJRgABAQAAAQABAAD/2wCEAAkGBxQTEhUUExQWFhUXGRwWGBgYGBgcGRgdGh0cGBcbFx0dHCggGxolHBQXITEhJSkrLi4uGB8zODMsNygtLisBCgoKDg0OGxAQGywkHyYsLCwsLCwtLCwsLywsLCw0LCwsLCwsLCwsLCwsLC8sLCwsLCwsLCwsLCwsLCwsLCwsLP/AABEIALIBGwMBIgACEQEDEQH/xAAcAAACAwEBAQEAAAAAAAAAAAAFBgMEBwIAAQj/xABJEAACAAQDBQUEBwYEBAUFAAABAgADESEEEjEFBkFRYRMicYGRMqGxwQcUI0JS0fBicoKSouEVM1PxJLLC0iVzo8PTFkNjg4T/xAAaAQACAwEBAAAAAAAAAAAAAAABAgADBAUG/8QANBEAAgECBAMGBgEDBQAAAAAAAAECAxEEEiExBUFREyJhcYGRFDKxweHwoSMz0RVCUmKy/9oADAMBAAIRAxEAPwC7iMECL97y/tFNtmS+Ese78oPzNmudH9RER2dMA9smDdAswKuxk1yD0EdjZaAaAH9dIMS9mnix/XlH07Hr94wLksCEw1BY09flFuQ72DBCOuvwi7/gv7R9P7x0ux6ffb9ecTQOpErpqcw8LiOWmLwb3j5398WV2UB95vWOjsxefvEAJVSao1zHwb5R8bKRx9fyi6uz15186x02CTjSIQCzpSnXXnm/OIii0pmMHvqcv9mOhs+XyX0EQgCkMeDkU5XgnKxTUuAw9/nFsYKWNKeUeOHTrAIUZ2I5Ag+JpEZdTqSD5QRGEXiI6+qrygkBvaD8R90RvlPBj8ILHDpyMdCWvI+kQgG0Gh8I6LClRXwqYMdmOXujnKOXuEQgIznUD1P6Efe3bilfOC/Zch7hHJlnkPnAICWm11X4xWmySdAR5mGASgOEey9INyCqcO3L0rHUuU3I/ryhotyMctTr6GIQBJKf9U/KOu/0Pp+UGTl/QjgTFqRUeoiEM23zr2t/wj4mId11JxQA/wBNvSoi19IRH1i34F+cR7jsBjATShlPx6rAYRw+rNyHp/ePNhn4W8v7wU+sp+Ieoj59aT8Q9f7wbgBhwr/oR9GEcaEjyEExPXnHw4hOfuMQgMbCudST6QGx+7bTJjNXWnwA+UNQxCc/dHu3SJchbzL/AKjfzR9XIf8A7jH+IxUAqLg9Lr77WjrsbakHxBEJnj1QbMvVXnX9dY5yp+16xUyNSzV/XhHBZhz8gCYHaw6olmXWC/7gREW/ZX9ecRjDlvvUHWg+UW5GFUC7g+Rg549UTKymXA1C+S1+cSJPThTyWLUtEBNC/kK+lRWOjMtQZz1IPyERzj1Jll0KrYpRqG/l/tHw41OZ/p/KOZ+GL8+epERjBtpkU9Sf7QvbQ6hyS6Eh2gv4v+X8ojO01/1P6REiYZTqqgjlf4rET4ZeBP8AKIjrU1zBlkfDtMfj/pMcf4uo+8T5GPPIFDx8VHzjhpS/hT0HyhfiKZMrJf8AF14V/XnH3/FeVf15xAoy6AeGnyj7MnAXpTzML8TAORkgxzm+b4fnHw4ibwzH+GsVzjARTTnp8xHUmetNRrSJ8THoyZGWZuOmKLy2r4U+URLtRzYSyT4/2jiZirUJPrX3aQJn7c7NxLl5WmG5qFQAcKkmggxrqTskHIw0cbP/ANJvX+0RPtGaDTsz6wEw28paYiuVBauVlaqkjUMKAg+OsXZ+LcU7+uhpanE62A+cGVbK7NEyFk7Sm/gPvidfrRAPZNfoT8DE2y8JNILNMcV0ocpp5XHh68hPjj2QzdpMJvrMcigFzQmkXK9tRY2lLKgXNGLUjLhpjVN6KRQcyflSPuFwuPmCpk9lc2apNAaAm41F/OKyYhn7zs9TfLmYADgKA8BTzrHMuaRNUKWFLtcmtahRfwJ8hDW0ClFyyo7nYHF1AYlQTQkClPDvivlEDbGmcZwr+1m+c2LX118ykNfKT/MQT8IlO0Zlu8bmnzP66wL6XGnDLPIgHtLYsvvN2iM6j2AStTwFRMoPGB0rDywyEqUFO8Q0zKDyLFSbdOYi1taU5reutq/rnF7YO78zHOJakBUIMwsaUBpUAC5YjMOVhUiBGVwThl3GrdLcKWyifiWmOHFZcrtWyBTozUCkk8BXx6HNr7hYGegXszLI0aWzK38V+8PGGYyyNNOUV5zEa0HiQIs2KmzAdtbDGFnNJmVDKdc0yjA3Vh39CIpjKPvsB0ab/wDJDn9MKfayZlAQUKFhzBzAHyJMZw2Ig2RLsLTSmU5Zs4PSxzMQD4F48uKNP8yZ/OYECdHfbjpAsQ059sqBXKT5LX3XiXB7UEyhCMakDlr6cSPWLm8vYTkaZNkgTFFQ6WavWtQR4+VIVMJjXmNlFVFAO6oUgKVFL6DuG/M8axheDS5l3a3GLF7RVBUq2vChiHD7VLMtlCn+aAO2Nqy5YCs6CaQDkzEm2tcoyrUE6kadIFti3fvqT+r8Ir+GQ6qaj0NqIDStQAanrH19tyxx06GEqXjppujAsBQihr43j3+LOtSxIbQdPKB8Ouo/aeA6ttxQAe9Q6cNIjG8CV+8fIwoyMeSpPtGutfhwEDzOa5JP65RPhl1FdRjtid6pSDvVPIAaxHL3ulNZc1eRIjPtnzTicQqMdTSoFT1hwk7mYcG8xmHEFgPfrDfDwSHipyV0E/8AHDQ91/C0dLtOYwqJbeB1hKxWIKOyhyxUlQ1bECwOtLjlFZ9oU++fT+0RYaJU5Mdpm2mIIEuhp96o05wLfeJwKdmhrrQkU8K6wGk7Tc2UAkimlK8Ip4hitgwJBFhmNOnLyhuwiTMMOK3gZhRKITzA9IiTbr07xU8K0Hvt1hdeYehPmI5AYitr21HwrrBVCItxjxO26iwBHPT06W4RCdvuKW8Ka2+UA5YJNFVq/sjWnG3CLmGwbOjsAQqgk+QqQLa9IZUl0JcvjbzcKerfnC/tCee0ZzVmfQA0rQAXI8o67QsAwNuo/PWLeEly5kuj/caxBJN9KX1qNPCHSUNUFd52A0rEnMpClXQhgrHMpoa3rwt0jS93dnzG78xs16ipJFjr4WtbrwEKWGw8tWLS1JchigIuxIIFbkGO9h7YxHZkuzq/JrV/hoKCHi8zErRyKyNPacVFBSFveDHEtl8F9bt7gYEytvTSKNY2NQDx6GtDFPaWKaqak94kip/ZFffFj5C0FbNLovqGfrsV8HjAWZuZY+QGUe4V84EHHTANG9Df3RoG6254REbF3egpKBoF09sj2jpUC3jDNNoFOWWSYAKzM4ARicoygKbi/rHTYV1zM+ZHIpQimUC9aG9e9DlIcMZTVokpWZm5JLmPT+lAISt5ZsxcjlPbzNNNe/mchgvgKsByjHGcqiypbLX3/WXRq3qZ3zBk+Y9FpOR2JNQwFaDQcxFQYgh6kCzA+4V+UVpWVmZlUilyacAONOPjDzsTCS58iW7S1pMlBHIRapmlgrNW1tK15y35wL5HexZXqd0AzdqT1ekvF4lFpWnazKX5VMC8fge17zlpjalnJJPiTB7F7LSWO+y/ZqFchgwMwAZltoa1trAlMQKVNgBf5wHPoy2GSS0QuY56tUaABR0C2AHSgEV4aJm6s+ZK+sSVM2WaksBlHXswxBmLexUGtIXpndJDWI1BsR4g6RrhKLVou9jA3dkNY9Ux5pq/iX1EfA8OA1rGYrMjLSpKkXrxEK2Gk5EdBMbUtmU3uBXTj1EOn+ETz2gVpZmICQlW75HAVUfoxmwxHcBWqgCnUU4Ecwag+EZ6s1L5Xtv67F+Ha1TRBhJSKSeyc0BozA0NRwJ+MTfWUy+1lqKFRf8AXvg1upKXGPOw82pZpJeW34WRlGmhqG0Ot9NYobwbvNhcpBWZLeyzFWgqLlWBJysOV6i4reiKUb2uSclmsDcViAqlq90UHWKmCxLTJioB7Rp6x82leVTWhHL4iLOz8G0t0qBelDyJuAesO2kiQTkxgn7CnoBkIYdCKiKkkAPlmqRwrU06+cEp+0ctAQ7E8FB+OkW9n7vPiJhz/Yy2JyuwNGNfu8DU1voNIpjPqX14Rirok2NgZeY4gD20KGv7Jp3acwNeginMm4ZWm0kzGBBRjeg4mh5eFYZMDu7iDLaTMAldnMcK1c2dCaqwC9CAa0ihjNwsQM5l4hGqa5SpHC9wxofKIpdBlVVriXj3UzGyAhTSla1Fhb3RWMpTz9D+ucTshRirAgjXjQ8jAjamPy91ag8T8POLkrmST5hbESHRKlGUsKqSpFeJpXW14ry8eqpSGjfDajzMPs2a1WLSVzsfxPLNKnq1fWEicoBIUAA+/wDt0hKcnOKbRIvS59k4lWtW9bdLxcVRQjXn+uMDpeEPIAcG4R3In17rajQg6/KLWgF9ZVeNBxF/PjYRLIlF2WVKBGdgFTMcpJNBbhcxQmd3hXkAb36cYefopwgfEtOy0EhLZh99+6pN9Qof3QIq7I3YKYHdCTJkyZk0CdMnKHANezQGhAAr3zRtTY8oIb6bI+2WVKVVR5fcUAKoaWTUigsaTF9IsYdx2eElEjNKUIwqCRlORcw4VVAfODu9eFrLWaNZLiZ4r7MwfykkdVEcypXcKlLtNryT97IkHJS8TLpexpsnNMm0UL94mttTTkIf5ez1+ptNny1d3VQiuoPZppLUVFQ3eLniGYjQCKeMkLicXIkG6D7d+qy8uUeBd0qDqCYYt6HpI8WA+J+UW42ajXhQhzab9wyquUEnv+/vqJm1dmy5eGzyZWacQ80oKFVloaMxqKjSwGprQWNEM7xmlAg90a9sCQFQnUzD3ib2HdVRyUCtuZY6kx+f8ZIMuY8s2KMyH+ElflG503BXbvdv8I0YOpmupGi/R2rYic86YoySQCORc+z/ACgFvHLDftDa+RWc1JJyrTgTW58BXzMDNysIJGzJWmadWcxH7VlHiFVR5GKe0pjO8qSvtTJgUeBIBPgBF0WoQuzNiJ5qjtsNMvDmXs3vjvzFRX69owX075PnATeWUWkuUFWQZwOZXvU86U84Yt7H+zlIKUaagodKIGmf+2IoCatL1r1NR5E3jn8IeaE6nWTKhZbsTKWYtPtQOzqaZiwqB40rYXtH3bsyckqTgsMMs3EKklWBpRVNyaXAUVv+1E2yNiZGaozKjt2IoDkVr2/mI8AIb9mbLUzknG5VKA8AD7NOpqWP8MbcTWjRpuTAI+8WyFl4jC7Oknuy8O00k6u5ajM3Viany5RV2futMebKUAOhchq+yQgOdjzRWyrTRmOU0AapzamGE7bmXPkph2zmpB7MCUe6QbEliK8BmOoEM+BxSCQcQi5VKhZQpQCWtpQA4A1zU69I40sU4UoQgrzfPz/I3aSSsmU9qOuZZC9yTJWrZdFVFvQdFFB1iltPZErFS/tQA9O5lC/Z8hXLmfhWpvc2sBBj8wkr+Kc9SePZyu+x85mQGO8LPJJHAU/Xu98dLCYeKjbktPXm/fT0FUmndGTTMMVLdoCpBy5AKEEVDVPKvwj7iZmGLGi/1wx74YfJOYm4c5geh4HwgCzS63UV8ItzZW0bKkpT7xqu7+1zNlyZ5NZi/ZTeZZKXPVpbKfOF3fPdsysYzyv8vEgzVQCxmL3pypTR2SrgXqQ4poIrfR7NLNiEGmQTegMtgnvWa38oh9xuE+tYMqpAnSyHkt+CbL70pvDQHoTGHFP4aeaOyeV+T1XotjCm7CP9H7qNoSgtiZb34GgrT0IP8Jhu3p2WjCZKe0tyswN+Ag+15AvbkYEboTZb46XNlywomyXmuCKGRNByT5a14Fr9MpGhAhy2/h+0lGjBWuATwzCmmp4GM9TEx+KjZWTilbxu3/DGzOTu9zEpmw3LtL7OYGUhTa3e9kjmDqDBTEUlgBgL0FfDSsaViNmyZ5PZzCs0qLsoIfLWhYanU6EW50jN94MHMR3lzFyutyNRQ6Mp+8h59CDQ1A1yqqUsuzXJm2hUSuupG2OFKBqV9fKGXdGa5VizO8tR3ka6szezl0ysOYp1rCvu1sATUnP2hDyincBpZ6gFuQJWgPChra8Mjp2chJWbIz1LWNascor1oPfDRccsub28hpT7WWTpuEtsbRbKWcnNcAA+NAfD5eES7EfIobMSzahjUG1TQcKEiFbEEM7CtQthmN2tc6cgLRN9d7wWnHs6nS9XHvoIQa3I5+kfEpLIm9mmdwVNtSApVj1oxvxyiMkxMwk3N9SepjUPpVk1w2EnDQko3PMoND6LTyEIe7G7szHYhJa2ViS7fhRadow5kVAHVgIvpVIKlmeyvf0MMtG0zTZkkf4dIDWphZJvzyKQPUiM+nca2jW9tYQzO0ly19kAKOFJYFB/TSFXFboVByuNbV5QlKqsqXgn7l1KnmheO4kdqctK1ivwLDgCflDXiN1GUWKk8bwL27hvq+HcfeYpLYj9r7QgdKS6ecWqor2QzptXuVMJig6iwzDW3zhw3c2w+HkMq+27BqDiKUFgDmFBofxQh7vEGZkYVDA2rS4uPdX0i5tWZWlbVND0Ua+6JPewtKSWvQbcNvcUmLLnKkpApmysq0sW7wPEksrECnTlGjPvThsXhZ7SJmbLLYnMrKRQXs6ioGYV1FxXWPz/AI3aTzzLMwLVJSSVyigyyxQed9YJ7vbceVWUSOzmK8s1qcnaUBPtAZaqpPG1ehzV8EqsE9mvbcSMu/mfU1/6O5JZp85q2KSUNa1VVE3MP3hPUfwCCe+M8URepPpSnxjjcQUw1SACWFQNLS5YHuAgXvbiWaZkTUCnre/ujmUJOpjc0uX2RJvtJu3Nl/8A+oZEiWuYPRQK0APzrCTtrdrC4idMnqMYBNPaVWWMveuaBkrqeccbdxigZa34wIwu0yFFHYWGhP5x3o1XNd4tnTVGXcZLtHaM2Q3ZoWVFAVVYWKgUUlTatBw5Qa3BwLYvtZztleU+RCK00VjUfxDTkIX9oTzNFWcsQLEkkjp4Rpm5Wxlw2Elm/aTB2ky9iXAYCmlVXKtdbGOZxCvKjC8Xz0KqrTV3uBt4Em9rJlFyxUO7EMTSpCpqOj6xcwOEb7zkjkdfRgwPkYqYvEg42exsUCIvMDKGP9TtFn67zpHRwF+wjJ7vX3KUFRXLX6qAi1pNrUkgCjZQLAk+oibZ215ElHzsEINWoGNlRRWwtZdIDPjwFJPAVghh93JeSUj5neawLtU2C99gB+Gyy/4uEU8TnRyKFW+vTcNtLi7vbKMx8EJTjtcSZsmca94LOVGmciMqSyoPJVho2/MA7OQlAABb+lR8fWLGL3VVqFHIpfvCoFj4c4B4vZGIlsGWjU0Km45agRjpxoRcJ5raOykrb+PgIfd7wyJJeWMwlAy2H7EzKC3kyKfWK+DP2ZJ5n3W+UDtpbUnAFXJ0ocwijP3nlqkuUis0xwQLALUmhuTwJ5Rt4cqlKDjUaavdNPruGKbZHtza6pmQnPW5sLV1EKUzESyTb3xQx+JbO2aoIN6616xQM6Lmk3dG1ydrM2z6K9gHDyXmzv8AMnimStcqAkgEi2ZixJ6BeRghgdqS5EyYs2YqL1JqSppwvoYWdqbYxGEwgmM1KqqpTLdmHqRYt5GM6O02Zi7sWZjck3J51jn08PKt2kqkk1Lp4GOMbmp4TbmBk4iZNluCJrl2FGFCUuTmA1Zanq5j21d9JxxBTBzZYTIKDKj1NAWYGmoLZaEkW0jLXxAYcjziCTjCrA1IYGxGsWx4fSTu7t2tqPkUTYdi7Ymz0cTmriJGVhMAALy2NBUAAZkYUsNGHWCu9Ow12jhFdRSegzIRY5h7SV4AlbHgQDpWud7C2tTHSOCzKyH8J3cH/qCWfKNP3Sn0DyjqO8P+VveF9Yy4qDhHNDeLTXk9176+oHuIn0cyXXGOs0d2bLMprUzAVYFhwYZGWnAsYLbylkmi1coozcLWDVFbte2sNO1cLLkuZygB3tfQNzpzPxvxMKe08apNCCSDlYAjvZhbLz0h6dSM32i5paGqlCTWe4s4idUDvAkmgY5QB43ubG3WJ5lpYNRYg3IFSTSpP698M+w9w5GIQzWLKHJ7mWXQUNKiqZgbc4glbn4dJuSTMmuhN1bKRmIKEppbKTalK3FIalUhVk4xe2+mw0qij5lf6ScL/wCGyJTjvpMq1KHKcrEi37/uiTcrDrhlQZe80tBUD71MzjXianyg7sfd9JxnysYgd8OyKcpYK9ZKPXgfadh5C0Xd2532ygaUPADgeUUSpZoShfSOr5XvrpqZJLNbxKwnNLZ3eWwLKxSquFYk1ALZSqjx98LO3toTUVDJbDBtGWc6IBa5VzNFRW11Ea4Wjhozw4lGMruF9lvyXoWwzU/lZkzy8Q8oPJWVOewZBNw6iv3iswYhhlrWlQDpCrv/AIdnEqShRirO8wo6sqmiqgZlJGb27VrG8zdlyHNXkymPNpan4iLIkrlyZVy6ZaDLTlTSkWvitPRxhZ+f4GlKU/meh+U9nbKnduioMxrUUqa8xQXNqxPt9gZhX8JOb97Qj8+vhGw4fYmHOLMyXKAZmIUCoQVPtZa0FuXWMt3+2Q+Gxs1GVVDHOgUggqbA2uKkMaG8daEr1Epb2uiuSja8WL1Y7Q++IqjSI3nUNBwt4xqENc3SlF8IJhnUlBz3e8SWCqCAula9eFYjxGOWUlK1Y1950HrA3YmGmy8Kko17QkvlrYFuHjlUV8IZdibBEtlmzDnevkoIoQo8DrHIxGJVG+Z310SNKaoK7+ZiPt+aZUwJPOQsomAVGhqBXhWxgauIlcHr6Q+b/bYmS3OGzp2RlqWR1rU1IqDSoso05Qjs0kgBshA4An45Y24aeelGT5oocnLVlmVNShoeHL+5htxf0mMQolykVVsSxJJpawFKD1hD25tGRRFw8hZVB3irOxc8K5jbjpzgOs+JWw1OrbOr2DZPccX3mJmPMdRV2LGh0qdB0Ap5CCuF2oJi5lPiOI8Yzpp0X9hbSMuaDWgPdbwJ4+EXU+4rLYjjHkP02cSlOLEKPO3xMaTs4EOAxLGTKCZjSpDsa1oNaSEPnGZY2YVeUQjFA697Kae0Lk6dYepW2pCYnsFmo7dlLsrAmq5swJFq0Kmmup4RxOKOU3dLr9iV+4oxGRsaACKGvO3HTjA/EYi1wSDyuQY4eejd3NQ/dPyjytfK9idOR6iORVrzqqMZf7VZGRtsoYtZc0d6p87HxGkI+2NnSO0k5bd9ixXUCq5fOtb+MOe2x2asxOW3L2jwpCBNm9pMVAasxoT+uQHujbw+nJyzckasJSblmeyKe3dkrNnq4rl0fm1Oo4wnYjAOHYBSQCQDa4BsY1HbeyZ8th9mcr95StDbLnNhcUAPDhAaXgRSO1Gv0dzV3Z7AfejbTvhpGHahWWzMp40pRQfCrDwMKvaw179YKWJjth8xlBygzKQa6mgN8lagGg084T2i/DxSgrK3h5mWdr3XMlD9YklAkxDIlFiAIO4XZrBu5fu0qSLsbW5Ur7oslJIKg2s3In2SzNicMF1M+So8nVj6a+UbHMndjjAdATXyfX0NT5Qr7gbqCTMWfMo7qCEAuELWLdWpUeBMNO25AabKDcTRgNcoNa+HtRyfiYVcT2S2cWn++hVF5pWRLvVPJll1oaEgeIBB6WufKEHDEzJ7cQrJUcyRfQ140h9TClsKqNTMrOt6XoxWvnQwC2LsV+2LUouYk25Go94EUdtCmpK+2xupVEoDdin7HCKgsWAT/u/LzgjuxgQiZyO82h5Dh8K+cA9p1mT5cocAB5sb+4CG9mCgAaAUHlHQ4Zh/6EW+fef2/wAmOTuwBgDTG4/qZJ8zKA+QgHuzM/4hOJNRX+E6QS2TOrj8f/8Az++WR8BAXYj0xMscQ1PcRFT1qYmPgv8AyydB+rHJaKeImvbJTW9+F62oa8OXlrFE4h1I4A1qe6KNQ1pb2QaU4muvPzOW6GzBzNFfaE/JKmNyU08aW98VFxT5h3RTSx5kEHyBIPWnCK28WKph21qxC++vwWLaFNzqxj1aJm0BG6qVn14KpNPRbfzRT2nuqu0pOPbu9v8AWW7Bzw7FJcrIT+BmRweVa6iC+5yg9o/gvxJ+USbgzf8AhmJ+9iMS/riJv5R6ihLPjp/9Ype+or2PzLilZGZWBVlJVgbFSDQg9QRBzY+xQCpnCjNkaWK6d8lsw55UrTkecNP0ybCEjHjES6AT17SlAftF7rmhFL1Rr8WMIszHTWcMzl2UGhaopXX2aGNlanN6Rdl/P71Bc1vdabLm4jLmBcJVV51sxA6Vp0qYd5GEFKcPhH53wuOmVGUKhFSGTMrA8wQ1Qb69YkXaWIvmxWI8e2me/vRy8TwqdaeZSJUnnldj/wDSlsd5mIlMi1pJCk+DPT4wgztjzBqD6Q97oS3mYcszzHOYgF5jPYAaVJAFSdIm2/LEuUx6RtoQVKCpN3aGjB2uZRiNT6REoiztBDnYHWsQqkX3DY5ZePnH2Uw1jkrrHaraIQccBtx0VKTASy0AHeIIpZhyiq8qYMxzDvMWIyjKL5hQUtQ8oGbNlZslDdXBIvWnGD1a28YuoUo2ZXXrSbSZDgdu41dJxaXaqOA9ed2BI9Yd9j7zM60JIt/lzADQ9G5QjFtNR4j+0U8ZiXGhijEcOozjpFXFpThe01oOW8W3CwpmsP1z8qxT3Zln7SewIFMqV41FWI9wr4wqyC71LfrwjSdjrKEuUKA5KVvY86jje8ZnQVGmkjoUJxk8sdkaHgdoS3TtgbZAy9FKhvyFOkIU3Ys12LpLfKxJFENL8qDSLGP22EVhLFeOU6eBp92oqR4wmYzaU93ZmxE+pN8s50XwVVIVR0AjDhMJOm2ypQdJtblzacknr8YW8XsxWq3LUGxhrLE6Hy/WvviCdgw1yL8+UeglBMzqbQpy5SrS2l4ct0t3mxCCbmoM9rfhN69NfSAmM2KwqU05cuo+YjZNg4FZMpZcuhRRRTzFBRupOtescPidWeHSy7vn5FtSs5RstBfm7qTw1VKEC9mIPw8Yt7G2UUdndgSARQXubanU0rBfaePEpRmVmDMEAUVLFtAPTjAvae0ay6CU8sCtmAFev65xlwnEMROrHNa31Fw7bqoP4NAUUkAk3NuPH31iWZg0t3V56CsA909rS2wyF5qVDODVgCKO1K1PKGDOCbGo6RycRGUaktHa7sPO2Z2K+ysFWfNnNwoieIUZj76eZi3i8QIh2dtVZiuq0DS2ZSOYzGjDx+NYFbUxGt7iPbYVKFCK6JfQoYM3QnF8RjnOhnqg69nKT/viCQRLxf8A+4j1Yj5xc3Gl0wsp/vTs2IPjOYuPRWUeUDdrgJiJh4h82vM5vnHDwtTtsVXXVNe2gz2Q6qmZvaYU5fOODh7+2/qPyiaRzjoiPOZh0iJpJ4MfRTwpyhe3txPdlrqbk+VAPiYaKQjb1z/tyNcoAp4975x0+Exz4mL6XYslYYN1V+wDD7zE+lv+mKO5j5cOoOoaZXxM1yfO8E9jDJKRdO6PXU+8mBOwcMZbTU//ADTWHQPMaYPc4jpcMrKWLqvr/kD2A/01bPMzByp6+1Jm5f4Zi0P9SJGLSpGVanU6x+i9+cCZ2zMQq+0F7UDn2bCZT0UiPz4RHoWitlZZ+XSLeGGflXjA9xeCGzFJdQupNKc6wqZGazuvhCuElCwqCdaakn4fKKO85cy8pSh5llbWmnHgIYcHVQiKDSWoUEo1BTnVaV84r7TwpmktNniUmgYjM1OYUCoHU2jLVcd5F8HlMTxslixN7nz5xDJXib8Y1jae5SSVSbLbt0YDJM7uS/magi9eN4Wd7MHRZcygBoQ9BQA1qD538wYqVZSipR1T5hTVxJmEHWOglqx1Ok3txMfVFBfn+vlF1w2DW7gAYml7/Dj74s4qaa1qYi3emgTVLDuN3WNLj9peop53Ed7VkmW7I2qki2lQaW5jkY0YeomnHmZq0e9crYPEsWIZq9CK/KL011/CPOAhmZZgPOx8/wC8XK1r4xoi+RU0d4iZcUNIeMHgy2Hw5lnJNZQrKvsvU0UkHRqUvCNLlZrDUkAevDyjXdh7HHby2o7Ze8K1pVdPfSMmLklBt+JbSbjqgHvXh/q8qXJJq9M8wjmbBRzoLfxE2hMYtX2gOlob9+lZMQ4mEZic1Aa0U+yD1y0hPM797ypT4xmoxcaaUt+fmzXFtq7D4b86xYl4nmYGLNIsD1XqNSD6aR1Knh60swsflHQuZgyJgMFdlbaeTQDvL+A/I8IWEJHnFtGNOf64wlSlCrHLNXQBv2tihOlS3Q6YjDgrxXNORb9Dm1ibeXAHIhLccpHQivxUesJ2GxJVlZi1A6MRXXIyuBTTVBDBtbe3BzAZYml5jEKqrKmUU5h7TFcvAjWPN4jAyw9eHZpuN36J2HovLNMi2HsDtFmdm6jKxqpBtUAg+BNfQxLN2HiFuoFeBVgD5VpE+6cj7WZNqwogSle6SxJuONAtv3jDUhoKkrTxiqvxKtRquCs14otqxSmzLtpY2Zh5gJLS31BNQevjEeO3sxE1CiosxyKKaUNTYVpb4Q+7R2jJuMwY9BmHpS8JGKnqs9GAOUOrEaGgNTSNOGx86142tz8x499Wa2RpGzpATKo9lFCjwUUHuEKO8alsTM5d3/lEWpW9VyFl2IOrfkIo4zFmYxagFaaaWFPlCcKwVelVc6ismnzXVGeTNAwug8BHTGEVt5Z6lQGWlh7I5gfOJJW8s8qDVbivsxklwbEN8vf8DKSHaWYRd5cNmxhXQsUp4EBfiD6RYw2883LdUNKjQ8D4xR2jtbPPlTmQDKAtAdaElfexjTgcDiMPUcmuTW/sCTTG5W5RSx20pMmbWa+XOoamUkmndOg/ZEUhtyWb95fEVHuvATfjESpkuU6upIYrQEVowrprYp74yYOnXw9dOUWuXgGKTdmWdvfSC3ZTFkSgBlK5plSSDY90G1q8TGPzVtDW0nutU1qpEKjKzAAUuaC/E2vHqqFRzTuSvBRasDvvQ07k4YPipQ1oc/8AKKj3gQuTpBV3UfdYr6GlY0/6HNkS2mPOmucyqyqi2qO7mJOvHQdfK1uxWlcf9j7KzntJgOQHuila/kIYBOJ7tKchYD0FbDxjibilpThygLtHaWbuS+4vMe035CDGNggubNTDTjhwwbDT2IpwkTZhqpQ/gdzTLwZgRYkQmbwSA57N7LU5/wCHgOpYgQ37WwatIehpS6tr9oLy6c6OA3lC9vU6zJYnKKdsgmKOKs3tL4hgYxTgo1XFaZl/K5+bX0AtzJ56EEivGg8rRMyjNQj+9uHuj5j5RRyp4H/eI7nrETukzQmOez8Ohw2ZRq0vK1LClVK9NCadekV98ZOWcp4PKlOPJBLb+qW0MuxMCF2aQbnuNpp3wRQ+BFupgNvnMzLhhT2ZJqfGY9K+Q98UYCbdS6/5NelvwZajEvEgnTXh8oPbTwfYzZkuhGVjY601HuIgdgMN2k+Ui8XXXkDU+4GGnflR2wf8SiviKj4UjsJ96wjXduANmU7aXUE/aJpc+0NPKN32GQjsWCii1qKaA3qdYwPCYnspiOL5SCB4GvyjYsZNyYczQMvadygpSlm/6SPOM2KnGNnL9ZZSV9Cpi8WJsx5hAAJrenkPSkDZnYE+wh/hX8oE4ucXarezygjg9nS2QEiYK8stNbUq0YknJ3OpOpGCSFbtAenGvLjHEz8S2I9D+qRAampF+Y4jw5xH21DUeFPTUecdM5haXaTA3uDr/bqI+HaRzChtU8ddB/aKEycCOlq/2iphj3he2v5++sS5BslYqvtaH05emsVNoBg3ccrx0HxpXURHhJleXp+f60ifFSDQNao14WOht1+MBpPcD8DQt2ZzCxU1mIrqDzF6eNHr5QWOEZ7zLKPu1+MJu1saW7AyCSVo4Y8OIQjgtBlpyhg2JteTiFGSYpYm6FhmtwYagC5MeP4hh5Z+0toy6u5K0uqCsuQKCgKqdALVHMnXrCJtdk+uqGqULqDUmtDQE16Vr5Q17V3hkKCgmLXRjUgeApzPyhMGHM3FSxQVLcKAWuKekHAQcc09tAUJN3b6GhSd2sOKd2rc8zaesd/4XKJostacSRX4xLIDKAG1C/EjXrrF7CSrV5xgliq70c37siSZ8w+zZQH+Wnmq/lHD4GV/pp/Kv5ReY0EQtFbqz6v3CkDZmzJVKiUnW1PhFVtg4eZYoReoIZvzpBlDciK0xSprwho4qtHab92RpAXG7pi+WYwGtwD5WpCXvPsppXZ1YEFjSleAGv8ANGm4jEleFVPGFHfOjy8wAGU1+R+MdHB4/EVKmRyutenJESSkhHxc0BCehhWRTSpNeXiNIObYmUlnrb9ekL5maR6fCLutgrvVIiw7liSakkknzjRNz8S8mTLnIh7jNU61uag9KNSM7lWasalujNphUpxLE+v5RbUV4iU5WkPK40TpYmyjVG8SwPFSBxEUZsoSx2k85R91B7TnkBA7F4rESZXbSQMpOUi5B07x6C9xyiORgZeKYPPdxOX2CGIy/u8D4EGsUVMZGEHJLNbR21sB6Hx9oTJrVZcqiyqNF/v1gTiZebDSD90viGX90zSynwIavnDVtHZk5lyArkNmmAETSvECllY/iHkAbwN3hwdZciSi5LlFGgCgCtOgA+EcuWPpTrQad92/DRiX1M+3j2SWnEpUimb1/Rinu3sdpkwIReorWumah9KH1jXpGx0pWg/X+0TYHYspGzKorz4xz1xNqDil5D9pZWKW28MJWCZVsKrxJ48IzDeecWnBQAQktF/pDN/U5jTt8sQv1cywwzMygCorrfwjLt4Jg+sTWHsrb0GX4iOvwODdPNLq/sVPY9uggONl3plzGn8JFPfDPv6EMpCR3g1qVFQQa8eYWFjcYf8AEZjwVj60A+MEt+yzGWoNEoT4mor7qR196g+0RclIfaPs9L0jTNuMZeFwUtva7LO3mBT5xlwkAKTfQ3reNJ30nmdi+zlipGWUo6jX3kxjx980Fy1b9F+R8P8APfoDMLh3nlivspqTz4DxgrK2lNUBc+luH5QdwWzBJliSt6CrsRxOp/Lyj4uzEN8ovHD/ANUcZPKtOQtSs5SMifEZTSYpHOmhjmayjRzTr7qHyiVsf2ooQhPI2LeB4GK9gKFXVeRXMv8ACVuOPCPUDHMwganXqP1wgdLmUfoYvBENgWI5FPgaRTxEsKagEdDAZBgwYZrrQjxofPl/tBFJxHdIzV1p/eFvBsbMpvy4+Y4wZwmP5yhXmDSvlDIDDY24e27EoqmYag3p3hQEa10pSwBGkL219l5DYacDpFyZO+1w8y1UmKCOhIPyPvjSty935WIMyZOVWo2UKRVRTobE348oRU1HVDTqym0mZTsjspZE8oO4aKopXPwI6rrXgaGCu08R20k1zClCLAMKEHWNvxu6WEmqA8iWaaVRLeFreUJG+m47iUfqnA5in4qcFJ0500PMRTODbuPCUVFot/R/KP1FM8x3Lu7VmOzEAEIBUk27tadYbZXIcYz7dPeGVJkpIxP2LJUlmJC3ZjR6isttRQ2PA1qA1yd5cIxomKkG1qTUv/VHkcdQqLETbi7X005CRegYmNeI814q4fHy2PdmS2PJXU/AwGxW9eESYyNiZKuDQguoIPWuhjF2c5PRMe6GB7EGO56VFQaQLwO2JE4EJOlP+66n4GLo2hLUd90WnFmAHqTAyNOzQLo5ltSxuDCbv1iQgWXShetOulflB/Eb2YViUkvKnTQCaBwJY5Z5gqFFeFz0jNN4942nt2c8IpQ5kaUxdeIIBKra3XWOrw7B1VPtHHTXUaDTkgXtyiYerCrFlCjhoSa+UK/Zsb1EOu09iz2wRnsoCqVIDVqVNi4FLC48iTwunTJBC1BF+hv5x6qhZQsxKus9CAJU618P940H6PmIlzCzEpUBQdQfvcrUyxnklTWwAPvjQPozNZwkkgh2DXvWg7+v7K+7pDVZqMHJla3NhkYUCWiNplv53PvJhc2hu+61Ms51HD748vveXpDXPPGIgVY3bKw4848Vh8dVo1JTjzeqCxO2ft9pFVcFlHD7w6X+ECZe0pjzzPNzcKG0VeAAGkPO093xONXyk8xYnxI1jgbDw8sd5V8Kt+cdGOPwbbnKm7tWe1vqLYW5u8ExV0QeR/OB6YnEzhWsxq8FBC9NLQ0vgZJNpSgDzPvi6Gt+v16Qr4hh6b/o0lfx/WJmRnO28DMkSg7qSxYKqr3mza1NAbAA+dIStpTqtlaWVUHQXvzPMxsW2EDABgLGt/Ty1jLd4sB2M3LLIIIzXoTcm1dDHe4ZWnWp557v7BesUyPdyUonq6sbA1HShsR5+6CG883M6dB8f9oGbsPXFLnYKFBawuxFKD318oMb0TE7RXAzKVoSxIoRW3Hnp0jamu0C75BdmyuB428a2hpnbT7LELOJ75fMOVePlw84VnQlgzMMoIoF4HhQE1Jg2m8HZyZyBW+2yq2ZSpBWpFeFe9GbHJtKyv8Ancuw1rM1d6EAKa5qEnxuItphkAodYQt3N+sGqIJzvKYACjoxFdLFainjDZL23IcBlnSiDoRMW/vjxtbD1Kbs4v2M7Vmfn/EC5i7seYa0qaePUR6PR7hF4bUfr0gLtbWPR6GewvMr4EWEEsOxqPCPsegILOSbL++I3j6Of8qd/wCb/wBCx6PQX8onMaiYqYxiAKH7y/ER6PRWxjFt9DTaOIpbuLpbiIDbM74OfvfvX+Mej0O/lEW5NjsBKyn7JP5F/KH/AGNhk+rS1yLlyi2UU05R6PRXS3HYsb7bMkgAiTLB55F/KMxEsZtBryj0eiS3ByGnY6AaAaiCe78lWnrmUG3EAx6PQk/lJDdmu7aQHATagHuHXwMfnnEDut+6PiY9HoA8eYHQ93zHwh/+iM/+IL/5Mw/8g+Zj0einG/2J+TA9jasT7B/XGAeL9jzj0ejxcdyiqSrMOUXPrHIMej0LzJyO10PjHM/SPR6GW4j2FTbx+0H7nzMIu2GPbOv3QBQcNOUej0ez4b/Zh5F8fkPm6w+0J45TeLW9RvLHAhj8I9Ho6C/uEfyi7gv8wdCtOmmkH95tF849Horqj0xTncYqlRyj7HoqHkf/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data:image/jpeg;base64,/9j/4AAQSkZJRgABAQAAAQABAAD/2wCEAAkGBxQTEhUUExQWFhUXGRwWGBgYGBgcGRgdGh0cGBcbFx0dHCggGxolHBQXITEhJSkrLi4uGB8zODMsNygtLisBCgoKDg0OGxAQGywkHyYsLCwsLCwtLCwsLywsLCw0LCwsLCwsLCwsLCwsLC8sLCwsLCwsLCwsLCwsLCwsLCwsLP/AABEIALIBGwMBIgACEQEDEQH/xAAcAAACAwEBAQEAAAAAAAAAAAAFBgMEBwIAAQj/xABJEAACAAQDBQUEBwYEBAUFAAABAgADESEEEjEFBkFRYRMicYGRMqGxwQcUI0JS0fBicoKSouEVM1PxJLLC0iVzo8PTFkNjg4T/xAAaAQACAwEBAAAAAAAAAAAAAAABAgADBAUG/8QANBEAAgECBAMGBgEDBQAAAAAAAAECAxEEEiExBUFREyJhcYGRFDKxweHwoSMz0RVCUmKy/9oADAMBAAIRAxEAPwC7iMECL97y/tFNtmS+Ese78oPzNmudH9RER2dMA9smDdAswKuxk1yD0EdjZaAaAH9dIMS9mnix/XlH07Hr94wLksCEw1BY09flFuQ72DBCOuvwi7/gv7R9P7x0ux6ffb9ecTQOpErpqcw8LiOWmLwb3j5398WV2UB95vWOjsxefvEAJVSao1zHwb5R8bKRx9fyi6uz15186x02CTjSIQCzpSnXXnm/OIii0pmMHvqcv9mOhs+XyX0EQgCkMeDkU5XgnKxTUuAw9/nFsYKWNKeUeOHTrAIUZ2I5Ag+JpEZdTqSD5QRGEXiI6+qrygkBvaD8R90RvlPBj8ILHDpyMdCWvI+kQgG0Gh8I6LClRXwqYMdmOXujnKOXuEQgIznUD1P6Efe3bilfOC/Zch7hHJlnkPnAICWm11X4xWmySdAR5mGASgOEey9INyCqcO3L0rHUuU3I/ryhotyMctTr6GIQBJKf9U/KOu/0Pp+UGTl/QjgTFqRUeoiEM23zr2t/wj4mId11JxQA/wBNvSoi19IRH1i34F+cR7jsBjATShlPx6rAYRw+rNyHp/ePNhn4W8v7wU+sp+Ieoj59aT8Q9f7wbgBhwr/oR9GEcaEjyEExPXnHw4hOfuMQgMbCudST6QGx+7bTJjNXWnwA+UNQxCc/dHu3SJchbzL/AKjfzR9XIf8A7jH+IxUAqLg9Lr77WjrsbakHxBEJnj1QbMvVXnX9dY5yp+16xUyNSzV/XhHBZhz8gCYHaw6olmXWC/7gREW/ZX9ecRjDlvvUHWg+UW5GFUC7g+Rg549UTKymXA1C+S1+cSJPThTyWLUtEBNC/kK+lRWOjMtQZz1IPyERzj1Jll0KrYpRqG/l/tHw41OZ/p/KOZ+GL8+epERjBtpkU9Sf7QvbQ6hyS6Eh2gv4v+X8ojO01/1P6REiYZTqqgjlf4rET4ZeBP8AKIjrU1zBlkfDtMfj/pMcf4uo+8T5GPPIFDx8VHzjhpS/hT0HyhfiKZMrJf8AF14V/XnH3/FeVf15xAoy6AeGnyj7MnAXpTzML8TAORkgxzm+b4fnHw4ibwzH+GsVzjARTTnp8xHUmetNRrSJ8THoyZGWZuOmKLy2r4U+URLtRzYSyT4/2jiZirUJPrX3aQJn7c7NxLl5WmG5qFQAcKkmggxrqTskHIw0cbP/ANJvX+0RPtGaDTsz6wEw28paYiuVBauVlaqkjUMKAg+OsXZ+LcU7+uhpanE62A+cGVbK7NEyFk7Sm/gPvidfrRAPZNfoT8DE2y8JNILNMcV0ocpp5XHh68hPjj2QzdpMJvrMcigFzQmkXK9tRY2lLKgXNGLUjLhpjVN6KRQcyflSPuFwuPmCpk9lc2apNAaAm41F/OKyYhn7zs9TfLmYADgKA8BTzrHMuaRNUKWFLtcmtahRfwJ8hDW0ClFyyo7nYHF1AYlQTQkClPDvivlEDbGmcZwr+1m+c2LX118ykNfKT/MQT8IlO0Zlu8bmnzP66wL6XGnDLPIgHtLYsvvN2iM6j2AStTwFRMoPGB0rDywyEqUFO8Q0zKDyLFSbdOYi1taU5reutq/rnF7YO78zHOJakBUIMwsaUBpUAC5YjMOVhUiBGVwThl3GrdLcKWyifiWmOHFZcrtWyBTozUCkk8BXx6HNr7hYGegXszLI0aWzK38V+8PGGYyyNNOUV5zEa0HiQIs2KmzAdtbDGFnNJmVDKdc0yjA3Vh39CIpjKPvsB0ab/wDJDn9MKfayZlAQUKFhzBzAHyJMZw2Ig2RLsLTSmU5Zs4PSxzMQD4F48uKNP8yZ/OYECdHfbjpAsQ059sqBXKT5LX3XiXB7UEyhCMakDlr6cSPWLm8vYTkaZNkgTFFQ6WavWtQR4+VIVMJjXmNlFVFAO6oUgKVFL6DuG/M8axheDS5l3a3GLF7RVBUq2vChiHD7VLMtlCn+aAO2Nqy5YCs6CaQDkzEm2tcoyrUE6kadIFti3fvqT+r8Ir+GQ6qaj0NqIDStQAanrH19tyxx06GEqXjppujAsBQihr43j3+LOtSxIbQdPKB8Ouo/aeA6ttxQAe9Q6cNIjG8CV+8fIwoyMeSpPtGutfhwEDzOa5JP65RPhl1FdRjtid6pSDvVPIAaxHL3ulNZc1eRIjPtnzTicQqMdTSoFT1hwk7mYcG8xmHEFgPfrDfDwSHipyV0E/8AHDQ91/C0dLtOYwqJbeB1hKxWIKOyhyxUlQ1bECwOtLjlFZ9oU++fT+0RYaJU5Mdpm2mIIEuhp96o05wLfeJwKdmhrrQkU8K6wGk7Tc2UAkimlK8Ip4hitgwJBFhmNOnLyhuwiTMMOK3gZhRKITzA9IiTbr07xU8K0Hvt1hdeYehPmI5AYitr21HwrrBVCItxjxO26iwBHPT06W4RCdvuKW8Ka2+UA5YJNFVq/sjWnG3CLmGwbOjsAQqgk+QqQLa9IZUl0JcvjbzcKerfnC/tCee0ZzVmfQA0rQAXI8o67QsAwNuo/PWLeEly5kuj/caxBJN9KX1qNPCHSUNUFd52A0rEnMpClXQhgrHMpoa3rwt0jS93dnzG78xs16ipJFjr4WtbrwEKWGw8tWLS1JchigIuxIIFbkGO9h7YxHZkuzq/JrV/hoKCHi8zErRyKyNPacVFBSFveDHEtl8F9bt7gYEytvTSKNY2NQDx6GtDFPaWKaqak94kip/ZFffFj5C0FbNLovqGfrsV8HjAWZuZY+QGUe4V84EHHTANG9Df3RoG6254REbF3egpKBoF09sj2jpUC3jDNNoFOWWSYAKzM4ARicoygKbi/rHTYV1zM+ZHIpQimUC9aG9e9DlIcMZTVokpWZm5JLmPT+lAISt5ZsxcjlPbzNNNe/mchgvgKsByjHGcqiypbLX3/WXRq3qZ3zBk+Y9FpOR2JNQwFaDQcxFQYgh6kCzA+4V+UVpWVmZlUilyacAONOPjDzsTCS58iW7S1pMlBHIRapmlgrNW1tK15y35wL5HexZXqd0AzdqT1ekvF4lFpWnazKX5VMC8fge17zlpjalnJJPiTB7F7LSWO+y/ZqFchgwMwAZltoa1trAlMQKVNgBf5wHPoy2GSS0QuY56tUaABR0C2AHSgEV4aJm6s+ZK+sSVM2WaksBlHXswxBmLexUGtIXpndJDWI1BsR4g6RrhKLVou9jA3dkNY9Ux5pq/iX1EfA8OA1rGYrMjLSpKkXrxEK2Gk5EdBMbUtmU3uBXTj1EOn+ETz2gVpZmICQlW75HAVUfoxmwxHcBWqgCnUU4Ecwag+EZ6s1L5Xtv67F+Ha1TRBhJSKSeyc0BozA0NRwJ+MTfWUy+1lqKFRf8AXvg1upKXGPOw82pZpJeW34WRlGmhqG0Ot9NYobwbvNhcpBWZLeyzFWgqLlWBJysOV6i4reiKUb2uSclmsDcViAqlq90UHWKmCxLTJioB7Rp6x82leVTWhHL4iLOz8G0t0qBelDyJuAesO2kiQTkxgn7CnoBkIYdCKiKkkAPlmqRwrU06+cEp+0ctAQ7E8FB+OkW9n7vPiJhz/Yy2JyuwNGNfu8DU1voNIpjPqX14Rirok2NgZeY4gD20KGv7Jp3acwNeginMm4ZWm0kzGBBRjeg4mh5eFYZMDu7iDLaTMAldnMcK1c2dCaqwC9CAa0ihjNwsQM5l4hGqa5SpHC9wxofKIpdBlVVriXj3UzGyAhTSla1Fhb3RWMpTz9D+ucTshRirAgjXjQ8jAjamPy91ag8T8POLkrmST5hbESHRKlGUsKqSpFeJpXW14ry8eqpSGjfDajzMPs2a1WLSVzsfxPLNKnq1fWEicoBIUAA+/wDt0hKcnOKbRIvS59k4lWtW9bdLxcVRQjXn+uMDpeEPIAcG4R3In17rajQg6/KLWgF9ZVeNBxF/PjYRLIlF2WVKBGdgFTMcpJNBbhcxQmd3hXkAb36cYefopwgfEtOy0EhLZh99+6pN9Qof3QIq7I3YKYHdCTJkyZk0CdMnKHANezQGhAAr3zRtTY8oIb6bI+2WVKVVR5fcUAKoaWTUigsaTF9IsYdx2eElEjNKUIwqCRlORcw4VVAfODu9eFrLWaNZLiZ4r7MwfykkdVEcypXcKlLtNryT97IkHJS8TLpexpsnNMm0UL94mttTTkIf5ez1+ptNny1d3VQiuoPZppLUVFQ3eLniGYjQCKeMkLicXIkG6D7d+qy8uUeBd0qDqCYYt6HpI8WA+J+UW42ajXhQhzab9wyquUEnv+/vqJm1dmy5eGzyZWacQ80oKFVloaMxqKjSwGprQWNEM7xmlAg90a9sCQFQnUzD3ib2HdVRyUCtuZY6kx+f8ZIMuY8s2KMyH+ElflG503BXbvdv8I0YOpmupGi/R2rYic86YoySQCORc+z/ACgFvHLDftDa+RWc1JJyrTgTW58BXzMDNysIJGzJWmadWcxH7VlHiFVR5GKe0pjO8qSvtTJgUeBIBPgBF0WoQuzNiJ5qjtsNMvDmXs3vjvzFRX69owX075PnATeWUWkuUFWQZwOZXvU86U84Yt7H+zlIKUaagodKIGmf+2IoCatL1r1NR5E3jn8IeaE6nWTKhZbsTKWYtPtQOzqaZiwqB40rYXtH3bsyckqTgsMMs3EKklWBpRVNyaXAUVv+1E2yNiZGaozKjt2IoDkVr2/mI8AIb9mbLUzknG5VKA8AD7NOpqWP8MbcTWjRpuTAI+8WyFl4jC7Oknuy8O00k6u5ajM3Viany5RV2futMebKUAOhchq+yQgOdjzRWyrTRmOU0AapzamGE7bmXPkph2zmpB7MCUe6QbEliK8BmOoEM+BxSCQcQi5VKhZQpQCWtpQA4A1zU69I40sU4UoQgrzfPz/I3aSSsmU9qOuZZC9yTJWrZdFVFvQdFFB1iltPZErFS/tQA9O5lC/Z8hXLmfhWpvc2sBBj8wkr+Kc9SePZyu+x85mQGO8LPJJHAU/Xu98dLCYeKjbktPXm/fT0FUmndGTTMMVLdoCpBy5AKEEVDVPKvwj7iZmGLGi/1wx74YfJOYm4c5geh4HwgCzS63UV8ItzZW0bKkpT7xqu7+1zNlyZ5NZi/ZTeZZKXPVpbKfOF3fPdsysYzyv8vEgzVQCxmL3pypTR2SrgXqQ4poIrfR7NLNiEGmQTegMtgnvWa38oh9xuE+tYMqpAnSyHkt+CbL70pvDQHoTGHFP4aeaOyeV+T1XotjCm7CP9H7qNoSgtiZb34GgrT0IP8Jhu3p2WjCZKe0tyswN+Ag+15AvbkYEboTZb46XNlywomyXmuCKGRNByT5a14Fr9MpGhAhy2/h+0lGjBWuATwzCmmp4GM9TEx+KjZWTilbxu3/DGzOTu9zEpmw3LtL7OYGUhTa3e9kjmDqDBTEUlgBgL0FfDSsaViNmyZ5PZzCs0qLsoIfLWhYanU6EW50jN94MHMR3lzFyutyNRQ6Mp+8h59CDQ1A1yqqUsuzXJm2hUSuupG2OFKBqV9fKGXdGa5VizO8tR3ka6szezl0ysOYp1rCvu1sATUnP2hDyincBpZ6gFuQJWgPChra8Mjp2chJWbIz1LWNascor1oPfDRccsub28hpT7WWTpuEtsbRbKWcnNcAA+NAfD5eES7EfIobMSzahjUG1TQcKEiFbEEM7CtQthmN2tc6cgLRN9d7wWnHs6nS9XHvoIQa3I5+kfEpLIm9mmdwVNtSApVj1oxvxyiMkxMwk3N9SepjUPpVk1w2EnDQko3PMoND6LTyEIe7G7szHYhJa2ViS7fhRadow5kVAHVgIvpVIKlmeyvf0MMtG0zTZkkf4dIDWphZJvzyKQPUiM+nca2jW9tYQzO0ly19kAKOFJYFB/TSFXFboVByuNbV5QlKqsqXgn7l1KnmheO4kdqctK1ivwLDgCflDXiN1GUWKk8bwL27hvq+HcfeYpLYj9r7QgdKS6ecWqor2QzptXuVMJig6iwzDW3zhw3c2w+HkMq+27BqDiKUFgDmFBofxQh7vEGZkYVDA2rS4uPdX0i5tWZWlbVND0Ua+6JPewtKSWvQbcNvcUmLLnKkpApmysq0sW7wPEksrECnTlGjPvThsXhZ7SJmbLLYnMrKRQXs6ioGYV1FxXWPz/AI3aTzzLMwLVJSSVyigyyxQed9YJ7vbceVWUSOzmK8s1qcnaUBPtAZaqpPG1ehzV8EqsE9mvbcSMu/mfU1/6O5JZp85q2KSUNa1VVE3MP3hPUfwCCe+M8URepPpSnxjjcQUw1SACWFQNLS5YHuAgXvbiWaZkTUCnre/ujmUJOpjc0uX2RJvtJu3Nl/8A+oZEiWuYPRQK0APzrCTtrdrC4idMnqMYBNPaVWWMveuaBkrqeccbdxigZa34wIwu0yFFHYWGhP5x3o1XNd4tnTVGXcZLtHaM2Q3ZoWVFAVVYWKgUUlTatBw5Qa3BwLYvtZztleU+RCK00VjUfxDTkIX9oTzNFWcsQLEkkjp4Rpm5Wxlw2Elm/aTB2ky9iXAYCmlVXKtdbGOZxCvKjC8Xz0KqrTV3uBt4Em9rJlFyxUO7EMTSpCpqOj6xcwOEb7zkjkdfRgwPkYqYvEg42exsUCIvMDKGP9TtFn67zpHRwF+wjJ7vX3KUFRXLX6qAi1pNrUkgCjZQLAk+oibZ215ElHzsEINWoGNlRRWwtZdIDPjwFJPAVghh93JeSUj5neawLtU2C99gB+Gyy/4uEU8TnRyKFW+vTcNtLi7vbKMx8EJTjtcSZsmca94LOVGmciMqSyoPJVho2/MA7OQlAABb+lR8fWLGL3VVqFHIpfvCoFj4c4B4vZGIlsGWjU0Km45agRjpxoRcJ5raOykrb+PgIfd7wyJJeWMwlAy2H7EzKC3kyKfWK+DP2ZJ5n3W+UDtpbUnAFXJ0ocwijP3nlqkuUis0xwQLALUmhuTwJ5Rt4cqlKDjUaavdNPruGKbZHtza6pmQnPW5sLV1EKUzESyTb3xQx+JbO2aoIN6616xQM6Lmk3dG1ydrM2z6K9gHDyXmzv8AMnimStcqAkgEi2ZixJ6BeRghgdqS5EyYs2YqL1JqSppwvoYWdqbYxGEwgmM1KqqpTLdmHqRYt5GM6O02Zi7sWZjck3J51jn08PKt2kqkk1Lp4GOMbmp4TbmBk4iZNluCJrl2FGFCUuTmA1Zanq5j21d9JxxBTBzZYTIKDKj1NAWYGmoLZaEkW0jLXxAYcjziCTjCrA1IYGxGsWx4fSTu7t2tqPkUTYdi7Ymz0cTmriJGVhMAALy2NBUAAZkYUsNGHWCu9Ow12jhFdRSegzIRY5h7SV4AlbHgQDpWud7C2tTHSOCzKyH8J3cH/qCWfKNP3Sn0DyjqO8P+VveF9Yy4qDhHNDeLTXk9176+oHuIn0cyXXGOs0d2bLMprUzAVYFhwYZGWnAsYLbylkmi1coozcLWDVFbte2sNO1cLLkuZygB3tfQNzpzPxvxMKe08apNCCSDlYAjvZhbLz0h6dSM32i5paGqlCTWe4s4idUDvAkmgY5QB43ubG3WJ5lpYNRYg3IFSTSpP698M+w9w5GIQzWLKHJ7mWXQUNKiqZgbc4glbn4dJuSTMmuhN1bKRmIKEppbKTalK3FIalUhVk4xe2+mw0qij5lf6ScL/wCGyJTjvpMq1KHKcrEi37/uiTcrDrhlQZe80tBUD71MzjXianyg7sfd9JxnysYgd8OyKcpYK9ZKPXgfadh5C0Xd2532ygaUPADgeUUSpZoShfSOr5XvrpqZJLNbxKwnNLZ3eWwLKxSquFYk1ALZSqjx98LO3toTUVDJbDBtGWc6IBa5VzNFRW11Ea4Wjhozw4lGMruF9lvyXoWwzU/lZkzy8Q8oPJWVOewZBNw6iv3iswYhhlrWlQDpCrv/AIdnEqShRirO8wo6sqmiqgZlJGb27VrG8zdlyHNXkymPNpan4iLIkrlyZVy6ZaDLTlTSkWvitPRxhZ+f4GlKU/meh+U9nbKnduioMxrUUqa8xQXNqxPt9gZhX8JOb97Qj8+vhGw4fYmHOLMyXKAZmIUCoQVPtZa0FuXWMt3+2Q+Gxs1GVVDHOgUggqbA2uKkMaG8daEr1Epb2uiuSja8WL1Y7Q++IqjSI3nUNBwt4xqENc3SlF8IJhnUlBz3e8SWCqCAula9eFYjxGOWUlK1Y1950HrA3YmGmy8Kko17QkvlrYFuHjlUV8IZdibBEtlmzDnevkoIoQo8DrHIxGJVG+Z310SNKaoK7+ZiPt+aZUwJPOQsomAVGhqBXhWxgauIlcHr6Q+b/bYmS3OGzp2RlqWR1rU1IqDSoso05Qjs0kgBshA4An45Y24aeelGT5oocnLVlmVNShoeHL+5htxf0mMQolykVVsSxJJpawFKD1hD25tGRRFw8hZVB3irOxc8K5jbjpzgOs+JWw1OrbOr2DZPccX3mJmPMdRV2LGh0qdB0Ap5CCuF2oJi5lPiOI8Yzpp0X9hbSMuaDWgPdbwJ4+EXU+4rLYjjHkP02cSlOLEKPO3xMaTs4EOAxLGTKCZjSpDsa1oNaSEPnGZY2YVeUQjFA697Kae0Lk6dYepW2pCYnsFmo7dlLsrAmq5swJFq0Kmmup4RxOKOU3dLr9iV+4oxGRsaACKGvO3HTjA/EYi1wSDyuQY4eejd3NQ/dPyjytfK9idOR6iORVrzqqMZf7VZGRtsoYtZc0d6p87HxGkI+2NnSO0k5bd9ixXUCq5fOtb+MOe2x2asxOW3L2jwpCBNm9pMVAasxoT+uQHujbw+nJyzckasJSblmeyKe3dkrNnq4rl0fm1Oo4wnYjAOHYBSQCQDa4BsY1HbeyZ8th9mcr95StDbLnNhcUAPDhAaXgRSO1Gv0dzV3Z7AfejbTvhpGHahWWzMp40pRQfCrDwMKvaw179YKWJjth8xlBygzKQa6mgN8lagGg084T2i/DxSgrK3h5mWdr3XMlD9YklAkxDIlFiAIO4XZrBu5fu0qSLsbW5Ur7oslJIKg2s3In2SzNicMF1M+So8nVj6a+UbHMndjjAdATXyfX0NT5Qr7gbqCTMWfMo7qCEAuELWLdWpUeBMNO25AabKDcTRgNcoNa+HtRyfiYVcT2S2cWn++hVF5pWRLvVPJll1oaEgeIBB6WufKEHDEzJ7cQrJUcyRfQ140h9TClsKqNTMrOt6XoxWvnQwC2LsV+2LUouYk25Go94EUdtCmpK+2xupVEoDdin7HCKgsWAT/u/LzgjuxgQiZyO82h5Dh8K+cA9p1mT5cocAB5sb+4CG9mCgAaAUHlHQ4Zh/6EW+fef2/wAmOTuwBgDTG4/qZJ8zKA+QgHuzM/4hOJNRX+E6QS2TOrj8f/8Az++WR8BAXYj0xMscQ1PcRFT1qYmPgv8AyydB+rHJaKeImvbJTW9+F62oa8OXlrFE4h1I4A1qe6KNQ1pb2QaU4muvPzOW6GzBzNFfaE/JKmNyU08aW98VFxT5h3RTSx5kEHyBIPWnCK28WKph21qxC++vwWLaFNzqxj1aJm0BG6qVn14KpNPRbfzRT2nuqu0pOPbu9v8AWW7Bzw7FJcrIT+BmRweVa6iC+5yg9o/gvxJ+USbgzf8AhmJ+9iMS/riJv5R6ihLPjp/9Ype+or2PzLilZGZWBVlJVgbFSDQg9QRBzY+xQCpnCjNkaWK6d8lsw55UrTkecNP0ybCEjHjES6AT17SlAftF7rmhFL1Rr8WMIszHTWcMzl2UGhaopXX2aGNlanN6Rdl/P71Bc1vdabLm4jLmBcJVV51sxA6Vp0qYd5GEFKcPhH53wuOmVGUKhFSGTMrA8wQ1Qb69YkXaWIvmxWI8e2me/vRy8TwqdaeZSJUnnldj/wDSlsd5mIlMi1pJCk+DPT4wgztjzBqD6Q97oS3mYcszzHOYgF5jPYAaVJAFSdIm2/LEuUx6RtoQVKCpN3aGjB2uZRiNT6REoiztBDnYHWsQqkX3DY5ZePnH2Uw1jkrrHaraIQccBtx0VKTASy0AHeIIpZhyiq8qYMxzDvMWIyjKL5hQUtQ8oGbNlZslDdXBIvWnGD1a28YuoUo2ZXXrSbSZDgdu41dJxaXaqOA9ed2BI9Yd9j7zM60JIt/lzADQ9G5QjFtNR4j+0U8ZiXGhijEcOozjpFXFpThe01oOW8W3CwpmsP1z8qxT3Zln7SewIFMqV41FWI9wr4wqyC71LfrwjSdjrKEuUKA5KVvY86jje8ZnQVGmkjoUJxk8sdkaHgdoS3TtgbZAy9FKhvyFOkIU3Ys12LpLfKxJFENL8qDSLGP22EVhLFeOU6eBp92oqR4wmYzaU93ZmxE+pN8s50XwVVIVR0AjDhMJOm2ypQdJtblzacknr8YW8XsxWq3LUGxhrLE6Hy/WvviCdgw1yL8+UeglBMzqbQpy5SrS2l4ct0t3mxCCbmoM9rfhN69NfSAmM2KwqU05cuo+YjZNg4FZMpZcuhRRRTzFBRupOtescPidWeHSy7vn5FtSs5RstBfm7qTw1VKEC9mIPw8Yt7G2UUdndgSARQXubanU0rBfaePEpRmVmDMEAUVLFtAPTjAvae0ay6CU8sCtmAFev65xlwnEMROrHNa31Fw7bqoP4NAUUkAk3NuPH31iWZg0t3V56CsA909rS2wyF5qVDODVgCKO1K1PKGDOCbGo6RycRGUaktHa7sPO2Z2K+ysFWfNnNwoieIUZj76eZi3i8QIh2dtVZiuq0DS2ZSOYzGjDx+NYFbUxGt7iPbYVKFCK6JfQoYM3QnF8RjnOhnqg69nKT/viCQRLxf8A+4j1Yj5xc3Gl0wsp/vTs2IPjOYuPRWUeUDdrgJiJh4h82vM5vnHDwtTtsVXXVNe2gz2Q6qmZvaYU5fOODh7+2/qPyiaRzjoiPOZh0iJpJ4MfRTwpyhe3txPdlrqbk+VAPiYaKQjb1z/tyNcoAp4975x0+Exz4mL6XYslYYN1V+wDD7zE+lv+mKO5j5cOoOoaZXxM1yfO8E9jDJKRdO6PXU+8mBOwcMZbTU//ADTWHQPMaYPc4jpcMrKWLqvr/kD2A/01bPMzByp6+1Jm5f4Zi0P9SJGLSpGVanU6x+i9+cCZ2zMQq+0F7UDn2bCZT0UiPz4RHoWitlZZ+XSLeGGflXjA9xeCGzFJdQupNKc6wqZGazuvhCuElCwqCdaakn4fKKO85cy8pSh5llbWmnHgIYcHVQiKDSWoUEo1BTnVaV84r7TwpmktNniUmgYjM1OYUCoHU2jLVcd5F8HlMTxslixN7nz5xDJXib8Y1jae5SSVSbLbt0YDJM7uS/magi9eN4Wd7MHRZcygBoQ9BQA1qD538wYqVZSipR1T5hTVxJmEHWOglqx1Ok3txMfVFBfn+vlF1w2DW7gAYml7/Dj74s4qaa1qYi3emgTVLDuN3WNLj9peop53Ed7VkmW7I2qki2lQaW5jkY0YeomnHmZq0e9crYPEsWIZq9CK/KL011/CPOAhmZZgPOx8/wC8XK1r4xoi+RU0d4iZcUNIeMHgy2Hw5lnJNZQrKvsvU0UkHRqUvCNLlZrDUkAevDyjXdh7HHby2o7Ze8K1pVdPfSMmLklBt+JbSbjqgHvXh/q8qXJJq9M8wjmbBRzoLfxE2hMYtX2gOlob9+lZMQ4mEZic1Aa0U+yD1y0hPM797ypT4xmoxcaaUt+fmzXFtq7D4b86xYl4nmYGLNIsD1XqNSD6aR1Knh60swsflHQuZgyJgMFdlbaeTQDvL+A/I8IWEJHnFtGNOf64wlSlCrHLNXQBv2tihOlS3Q6YjDgrxXNORb9Dm1ibeXAHIhLccpHQivxUesJ2GxJVlZi1A6MRXXIyuBTTVBDBtbe3BzAZYml5jEKqrKmUU5h7TFcvAjWPN4jAyw9eHZpuN36J2HovLNMi2HsDtFmdm6jKxqpBtUAg+BNfQxLN2HiFuoFeBVgD5VpE+6cj7WZNqwogSle6SxJuONAtv3jDUhoKkrTxiqvxKtRquCs14otqxSmzLtpY2Zh5gJLS31BNQevjEeO3sxE1CiosxyKKaUNTYVpb4Q+7R2jJuMwY9BmHpS8JGKnqs9GAOUOrEaGgNTSNOGx86142tz8x499Wa2RpGzpATKo9lFCjwUUHuEKO8alsTM5d3/lEWpW9VyFl2IOrfkIo4zFmYxagFaaaWFPlCcKwVelVc6ismnzXVGeTNAwug8BHTGEVt5Z6lQGWlh7I5gfOJJW8s8qDVbivsxklwbEN8vf8DKSHaWYRd5cNmxhXQsUp4EBfiD6RYw2883LdUNKjQ8D4xR2jtbPPlTmQDKAtAdaElfexjTgcDiMPUcmuTW/sCTTG5W5RSx20pMmbWa+XOoamUkmndOg/ZEUhtyWb95fEVHuvATfjESpkuU6upIYrQEVowrprYp74yYOnXw9dOUWuXgGKTdmWdvfSC3ZTFkSgBlK5plSSDY90G1q8TGPzVtDW0nutU1qpEKjKzAAUuaC/E2vHqqFRzTuSvBRasDvvQ07k4YPipQ1oc/8AKKj3gQuTpBV3UfdYr6GlY0/6HNkS2mPOmucyqyqi2qO7mJOvHQdfK1uxWlcf9j7KzntJgOQHuila/kIYBOJ7tKchYD0FbDxjibilpThygLtHaWbuS+4vMe035CDGNggubNTDTjhwwbDT2IpwkTZhqpQ/gdzTLwZgRYkQmbwSA57N7LU5/wCHgOpYgQ37WwatIehpS6tr9oLy6c6OA3lC9vU6zJYnKKdsgmKOKs3tL4hgYxTgo1XFaZl/K5+bX0AtzJ56EEivGg8rRMyjNQj+9uHuj5j5RRyp4H/eI7nrETukzQmOez8Ohw2ZRq0vK1LClVK9NCadekV98ZOWcp4PKlOPJBLb+qW0MuxMCF2aQbnuNpp3wRQ+BFupgNvnMzLhhT2ZJqfGY9K+Q98UYCbdS6/5NelvwZajEvEgnTXh8oPbTwfYzZkuhGVjY601HuIgdgMN2k+Ui8XXXkDU+4GGnflR2wf8SiviKj4UjsJ96wjXduANmU7aXUE/aJpc+0NPKN32GQjsWCii1qKaA3qdYwPCYnspiOL5SCB4GvyjYsZNyYczQMvadygpSlm/6SPOM2KnGNnL9ZZSV9Cpi8WJsx5hAAJrenkPSkDZnYE+wh/hX8oE4ucXarezygjg9nS2QEiYK8stNbUq0YknJ3OpOpGCSFbtAenGvLjHEz8S2I9D+qRAampF+Y4jw5xH21DUeFPTUecdM5haXaTA3uDr/bqI+HaRzChtU8ddB/aKEycCOlq/2iphj3he2v5++sS5BslYqvtaH05emsVNoBg3ccrx0HxpXURHhJleXp+f60ifFSDQNao14WOht1+MBpPcD8DQt2ZzCxU1mIrqDzF6eNHr5QWOEZ7zLKPu1+MJu1saW7AyCSVo4Y8OIQjgtBlpyhg2JteTiFGSYpYm6FhmtwYagC5MeP4hh5Z+0toy6u5K0uqCsuQKCgKqdALVHMnXrCJtdk+uqGqULqDUmtDQE16Vr5Q17V3hkKCgmLXRjUgeApzPyhMGHM3FSxQVLcKAWuKekHAQcc09tAUJN3b6GhSd2sOKd2rc8zaesd/4XKJostacSRX4xLIDKAG1C/EjXrrF7CSrV5xgliq70c37siSZ8w+zZQH+Wnmq/lHD4GV/pp/Kv5ReY0EQtFbqz6v3CkDZmzJVKiUnW1PhFVtg4eZYoReoIZvzpBlDciK0xSprwho4qtHab92RpAXG7pi+WYwGtwD5WpCXvPsppXZ1YEFjSleAGv8ANGm4jEleFVPGFHfOjy8wAGU1+R+MdHB4/EVKmRyutenJESSkhHxc0BCehhWRTSpNeXiNIObYmUlnrb9ekL5maR6fCLutgrvVIiw7liSakkknzjRNz8S8mTLnIh7jNU61uag9KNSM7lWasalujNphUpxLE+v5RbUV4iU5WkPK40TpYmyjVG8SwPFSBxEUZsoSx2k85R91B7TnkBA7F4rESZXbSQMpOUi5B07x6C9xyiORgZeKYPPdxOX2CGIy/u8D4EGsUVMZGEHJLNbR21sB6Hx9oTJrVZcqiyqNF/v1gTiZebDSD90viGX90zSynwIavnDVtHZk5lyArkNmmAETSvECllY/iHkAbwN3hwdZciSi5LlFGgCgCtOgA+EcuWPpTrQad92/DRiX1M+3j2SWnEpUimb1/Rinu3sdpkwIReorWumah9KH1jXpGx0pWg/X+0TYHYspGzKorz4xz1xNqDil5D9pZWKW28MJWCZVsKrxJ48IzDeecWnBQAQktF/pDN/U5jTt8sQv1cywwzMygCorrfwjLt4Jg+sTWHsrb0GX4iOvwODdPNLq/sVPY9uggONl3plzGn8JFPfDPv6EMpCR3g1qVFQQa8eYWFjcYf8AEZjwVj60A+MEt+yzGWoNEoT4mor7qR196g+0RclIfaPs9L0jTNuMZeFwUtva7LO3mBT5xlwkAKTfQ3reNJ30nmdi+zlipGWUo6jX3kxjx980Fy1b9F+R8P8APfoDMLh3nlivspqTz4DxgrK2lNUBc+luH5QdwWzBJliSt6CrsRxOp/Lyj4uzEN8ovHD/ANUcZPKtOQtSs5SMifEZTSYpHOmhjmayjRzTr7qHyiVsf2ooQhPI2LeB4GK9gKFXVeRXMv8ACVuOPCPUDHMwganXqP1wgdLmUfoYvBENgWI5FPgaRTxEsKagEdDAZBgwYZrrQjxofPl/tBFJxHdIzV1p/eFvBsbMpvy4+Y4wZwmP5yhXmDSvlDIDDY24e27EoqmYag3p3hQEa10pSwBGkL219l5DYacDpFyZO+1w8y1UmKCOhIPyPvjSty935WIMyZOVWo2UKRVRTobE348oRU1HVDTqym0mZTsjspZE8oO4aKopXPwI6rrXgaGCu08R20k1zClCLAMKEHWNvxu6WEmqA8iWaaVRLeFreUJG+m47iUfqnA5in4qcFJ0500PMRTODbuPCUVFot/R/KP1FM8x3Lu7VmOzEAEIBUk27tadYbZXIcYz7dPeGVJkpIxP2LJUlmJC3ZjR6isttRQ2PA1qA1yd5cIxomKkG1qTUv/VHkcdQqLETbi7X005CRegYmNeI814q4fHy2PdmS2PJXU/AwGxW9eESYyNiZKuDQguoIPWuhjF2c5PRMe6GB7EGO56VFQaQLwO2JE4EJOlP+66n4GLo2hLUd90WnFmAHqTAyNOzQLo5ltSxuDCbv1iQgWXShetOulflB/Eb2YViUkvKnTQCaBwJY5Z5gqFFeFz0jNN4942nt2c8IpQ5kaUxdeIIBKra3XWOrw7B1VPtHHTXUaDTkgXtyiYerCrFlCjhoSa+UK/Zsb1EOu09iz2wRnsoCqVIDVqVNi4FLC48iTwunTJBC1BF+hv5x6qhZQsxKus9CAJU618P940H6PmIlzCzEpUBQdQfvcrUyxnklTWwAPvjQPozNZwkkgh2DXvWg7+v7K+7pDVZqMHJla3NhkYUCWiNplv53PvJhc2hu+61Ms51HD748vveXpDXPPGIgVY3bKw4848Vh8dVo1JTjzeqCxO2ft9pFVcFlHD7w6X+ECZe0pjzzPNzcKG0VeAAGkPO093xONXyk8xYnxI1jgbDw8sd5V8Kt+cdGOPwbbnKm7tWe1vqLYW5u8ExV0QeR/OB6YnEzhWsxq8FBC9NLQ0vgZJNpSgDzPvi6Gt+v16Qr4hh6b/o0lfx/WJmRnO28DMkSg7qSxYKqr3mza1NAbAA+dIStpTqtlaWVUHQXvzPMxsW2EDABgLGt/Ty1jLd4sB2M3LLIIIzXoTcm1dDHe4ZWnWp557v7BesUyPdyUonq6sbA1HShsR5+6CG883M6dB8f9oGbsPXFLnYKFBawuxFKD318oMb0TE7RXAzKVoSxIoRW3Hnp0jamu0C75BdmyuB428a2hpnbT7LELOJ75fMOVePlw84VnQlgzMMoIoF4HhQE1Jg2m8HZyZyBW+2yq2ZSpBWpFeFe9GbHJtKyv8Ancuw1rM1d6EAKa5qEnxuItphkAodYQt3N+sGqIJzvKYACjoxFdLFainjDZL23IcBlnSiDoRMW/vjxtbD1Kbs4v2M7Vmfn/EC5i7seYa0qaePUR6PR7hF4bUfr0gLtbWPR6GewvMr4EWEEsOxqPCPsegILOSbL++I3j6Of8qd/wCb/wBCx6PQX8onMaiYqYxiAKH7y/ER6PRWxjFt9DTaOIpbuLpbiIDbM74OfvfvX+Mej0O/lEW5NjsBKyn7JP5F/KH/AGNhk+rS1yLlyi2UU05R6PRXS3HYsb7bMkgAiTLB55F/KMxEsZtBryj0eiS3ByGnY6AaAaiCe78lWnrmUG3EAx6PQk/lJDdmu7aQHATagHuHXwMfnnEDut+6PiY9HoA8eYHQ93zHwh/+iM/+IL/5Mw/8g+Zj0einG/2J+TA9jasT7B/XGAeL9jzj0ejxcdyiqSrMOUXPrHIMej0LzJyO10PjHM/SPR6GW4j2FTbx+0H7nzMIu2GPbOv3QBQcNOUej0ez4b/Zh5F8fkPm6w+0J45TeLW9RvLHAhj8I9Ho6C/uEfyi7gv8wdCtOmmkH95tF849Horqj0xTncYqlRyj7HoqHkf/2Q=="/>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8" name="Content Placeholder 7"/>
          <p:cNvSpPr>
            <a:spLocks noGrp="1"/>
          </p:cNvSpPr>
          <p:nvPr>
            <p:ph idx="1"/>
          </p:nvPr>
        </p:nvSpPr>
        <p:spPr>
          <a:xfrm>
            <a:off x="457947" y="148104"/>
            <a:ext cx="8229600" cy="877210"/>
          </a:xfrm>
        </p:spPr>
        <p:txBody>
          <a:bodyPr>
            <a:normAutofit/>
          </a:bodyPr>
          <a:lstStyle/>
          <a:p>
            <a:pPr marL="0" indent="0" algn="ctr">
              <a:buNone/>
            </a:pPr>
            <a:r>
              <a:rPr lang="en-US" sz="4400" b="1" dirty="0" smtClean="0"/>
              <a:t>Relationships</a:t>
            </a:r>
            <a:endParaRPr lang="en-US" sz="4400" b="1" dirty="0"/>
          </a:p>
        </p:txBody>
      </p:sp>
      <p:pic>
        <p:nvPicPr>
          <p:cNvPr id="12" name="Picture 11" descr="http://www.slld.org/images/120_goldtrans.gif"/>
          <p:cNvPicPr/>
          <p:nvPr/>
        </p:nvPicPr>
        <p:blipFill>
          <a:blip r:embed="rId3" cstate="print"/>
          <a:srcRect/>
          <a:stretch>
            <a:fillRect/>
          </a:stretch>
        </p:blipFill>
        <p:spPr bwMode="auto">
          <a:xfrm>
            <a:off x="1528618" y="1235075"/>
            <a:ext cx="1595582" cy="1574799"/>
          </a:xfrm>
          <a:prstGeom prst="rect">
            <a:avLst/>
          </a:prstGeom>
          <a:noFill/>
          <a:ln w="9525">
            <a:noFill/>
            <a:miter lim="800000"/>
            <a:headEnd/>
            <a:tailEnd/>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1311275"/>
            <a:ext cx="1969412" cy="1498599"/>
          </a:xfrm>
          <a:prstGeom prst="rect">
            <a:avLst/>
          </a:prstGeom>
        </p:spPr>
      </p:pic>
      <p:grpSp>
        <p:nvGrpSpPr>
          <p:cNvPr id="5" name="Group 4"/>
          <p:cNvGrpSpPr/>
          <p:nvPr/>
        </p:nvGrpSpPr>
        <p:grpSpPr>
          <a:xfrm>
            <a:off x="3124200" y="1447800"/>
            <a:ext cx="2819400" cy="1200329"/>
            <a:chOff x="3124200" y="1447800"/>
            <a:chExt cx="2819400" cy="1200329"/>
          </a:xfrm>
        </p:grpSpPr>
        <p:sp>
          <p:nvSpPr>
            <p:cNvPr id="4" name="TextBox 3"/>
            <p:cNvSpPr txBox="1"/>
            <p:nvPr/>
          </p:nvSpPr>
          <p:spPr>
            <a:xfrm>
              <a:off x="3124200" y="1447800"/>
              <a:ext cx="2819400" cy="1200329"/>
            </a:xfrm>
            <a:prstGeom prst="rect">
              <a:avLst/>
            </a:prstGeom>
            <a:noFill/>
          </p:spPr>
          <p:txBody>
            <a:bodyPr wrap="square" rtlCol="0">
              <a:spAutoFit/>
            </a:bodyPr>
            <a:lstStyle/>
            <a:p>
              <a:pPr algn="ctr"/>
              <a:r>
                <a:rPr lang="en-US" b="1" dirty="0" smtClean="0"/>
                <a:t>Permit</a:t>
              </a:r>
            </a:p>
            <a:p>
              <a:endParaRPr lang="en-US" dirty="0" smtClean="0"/>
            </a:p>
            <a:p>
              <a:endParaRPr lang="en-US" dirty="0"/>
            </a:p>
            <a:p>
              <a:endParaRPr lang="en-US" dirty="0"/>
            </a:p>
          </p:txBody>
        </p:sp>
        <p:cxnSp>
          <p:nvCxnSpPr>
            <p:cNvPr id="17" name="Straight Arrow Connector 16"/>
            <p:cNvCxnSpPr/>
            <p:nvPr/>
          </p:nvCxnSpPr>
          <p:spPr>
            <a:xfrm>
              <a:off x="3623408" y="1905000"/>
              <a:ext cx="2015392"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623408" y="2197099"/>
              <a:ext cx="2015392" cy="436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 y="4504169"/>
            <a:ext cx="2209800" cy="1457325"/>
          </a:xfrm>
          <a:prstGeom prst="rect">
            <a:avLst/>
          </a:prstGeom>
        </p:spPr>
      </p:pic>
      <p:pic>
        <p:nvPicPr>
          <p:cNvPr id="36" name="Picture 35"/>
          <p:cNvPicPr/>
          <p:nvPr/>
        </p:nvPicPr>
        <p:blipFill>
          <a:blip r:embed="rId6">
            <a:extLst>
              <a:ext uri="{28A0092B-C50C-407E-A947-70E740481C1C}">
                <a14:useLocalDpi xmlns:a14="http://schemas.microsoft.com/office/drawing/2010/main" val="0"/>
              </a:ext>
            </a:extLst>
          </a:blip>
          <a:stretch>
            <a:fillRect/>
          </a:stretch>
        </p:blipFill>
        <p:spPr>
          <a:xfrm>
            <a:off x="6128535" y="4558584"/>
            <a:ext cx="2284343" cy="1087405"/>
          </a:xfrm>
          <a:prstGeom prst="rect">
            <a:avLst/>
          </a:prstGeom>
        </p:spPr>
      </p:pic>
      <p:grpSp>
        <p:nvGrpSpPr>
          <p:cNvPr id="9" name="Group 8"/>
          <p:cNvGrpSpPr/>
          <p:nvPr/>
        </p:nvGrpSpPr>
        <p:grpSpPr>
          <a:xfrm>
            <a:off x="3354457" y="4769143"/>
            <a:ext cx="2819400" cy="2031325"/>
            <a:chOff x="3354457" y="4769143"/>
            <a:chExt cx="2819400" cy="2031325"/>
          </a:xfrm>
        </p:grpSpPr>
        <p:sp>
          <p:nvSpPr>
            <p:cNvPr id="37" name="TextBox 36"/>
            <p:cNvSpPr txBox="1"/>
            <p:nvPr/>
          </p:nvSpPr>
          <p:spPr>
            <a:xfrm>
              <a:off x="3354457" y="4769143"/>
              <a:ext cx="2819400" cy="2031325"/>
            </a:xfrm>
            <a:prstGeom prst="rect">
              <a:avLst/>
            </a:prstGeom>
            <a:noFill/>
          </p:spPr>
          <p:txBody>
            <a:bodyPr wrap="square" rtlCol="0">
              <a:spAutoFit/>
            </a:bodyPr>
            <a:lstStyle/>
            <a:p>
              <a:pPr algn="ctr"/>
              <a:endParaRPr lang="en-US" b="1" dirty="0" smtClean="0"/>
            </a:p>
            <a:p>
              <a:pPr algn="ctr"/>
              <a:endParaRPr lang="en-US" b="1" dirty="0" smtClean="0"/>
            </a:p>
            <a:p>
              <a:pPr algn="ctr"/>
              <a:endParaRPr lang="en-US" b="1" dirty="0" smtClean="0"/>
            </a:p>
            <a:p>
              <a:pPr algn="ctr"/>
              <a:r>
                <a:rPr lang="en-US" b="1" dirty="0" smtClean="0"/>
                <a:t>Conservation Servitude</a:t>
              </a:r>
            </a:p>
            <a:p>
              <a:endParaRPr lang="en-US" dirty="0" smtClean="0"/>
            </a:p>
            <a:p>
              <a:endParaRPr lang="en-US" dirty="0"/>
            </a:p>
            <a:p>
              <a:endParaRPr lang="en-US" dirty="0"/>
            </a:p>
          </p:txBody>
        </p:sp>
        <p:cxnSp>
          <p:nvCxnSpPr>
            <p:cNvPr id="38" name="Straight Arrow Connector 37"/>
            <p:cNvCxnSpPr/>
            <p:nvPr/>
          </p:nvCxnSpPr>
          <p:spPr>
            <a:xfrm>
              <a:off x="3733800" y="5105400"/>
              <a:ext cx="2015392"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706732" y="5430344"/>
              <a:ext cx="2015392" cy="4367"/>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62453" y="2946399"/>
            <a:ext cx="3488592" cy="1701801"/>
            <a:chOff x="262453" y="2946399"/>
            <a:chExt cx="3488592" cy="1701801"/>
          </a:xfrm>
        </p:grpSpPr>
        <p:sp>
          <p:nvSpPr>
            <p:cNvPr id="24" name="TextBox 23"/>
            <p:cNvSpPr txBox="1"/>
            <p:nvPr/>
          </p:nvSpPr>
          <p:spPr>
            <a:xfrm>
              <a:off x="262453" y="3013469"/>
              <a:ext cx="3488592" cy="1477328"/>
            </a:xfrm>
            <a:prstGeom prst="rect">
              <a:avLst/>
            </a:prstGeom>
            <a:noFill/>
          </p:spPr>
          <p:txBody>
            <a:bodyPr wrap="square" rtlCol="0">
              <a:spAutoFit/>
            </a:bodyPr>
            <a:lstStyle/>
            <a:p>
              <a:r>
                <a:rPr lang="en-US" b="1" dirty="0" smtClean="0"/>
                <a:t>Levee and</a:t>
              </a:r>
            </a:p>
            <a:p>
              <a:r>
                <a:rPr lang="en-US" b="1" dirty="0" smtClean="0"/>
                <a:t>Mitigation ROW</a:t>
              </a:r>
            </a:p>
            <a:p>
              <a:endParaRPr lang="en-US" dirty="0" smtClean="0"/>
            </a:p>
            <a:p>
              <a:endParaRPr lang="en-US" dirty="0"/>
            </a:p>
            <a:p>
              <a:endParaRPr lang="en-US" dirty="0"/>
            </a:p>
          </p:txBody>
        </p:sp>
        <p:cxnSp>
          <p:nvCxnSpPr>
            <p:cNvPr id="35" name="Straight Arrow Connector 34"/>
            <p:cNvCxnSpPr/>
            <p:nvPr/>
          </p:nvCxnSpPr>
          <p:spPr>
            <a:xfrm>
              <a:off x="2133600" y="2946399"/>
              <a:ext cx="0" cy="170180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2439677" y="2952228"/>
              <a:ext cx="1" cy="159981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7777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500"/>
                            </p:stCondLst>
                            <p:childTnLst>
                              <p:par>
                                <p:cTn id="13" presetID="10" presetClass="entr" presetSubtype="0" fill="hold" nodeType="afterEffect">
                                  <p:stCondLst>
                                    <p:cond delay="2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500"/>
                            </p:stCondLst>
                            <p:childTnLst>
                              <p:par>
                                <p:cTn id="17" presetID="10" presetClass="entr" presetSubtype="0" fill="hold" nodeType="afterEffect">
                                  <p:stCondLst>
                                    <p:cond delay="5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par>
                          <p:cTn id="20" fill="hold">
                            <p:stCondLst>
                              <p:cond delay="12500"/>
                            </p:stCondLst>
                            <p:childTnLst>
                              <p:par>
                                <p:cTn id="21" presetID="10" presetClass="entr" presetSubtype="0" fill="hold" nodeType="after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6500"/>
                            </p:stCondLst>
                            <p:childTnLst>
                              <p:par>
                                <p:cTn id="25" presetID="10" presetClass="entr" presetSubtype="0" fill="hold" nodeType="afterEffect">
                                  <p:stCondLst>
                                    <p:cond delay="50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childTnLst>
                                </p:cTn>
                              </p:par>
                            </p:childTnLst>
                          </p:cTn>
                        </p:par>
                        <p:par>
                          <p:cTn id="28" fill="hold">
                            <p:stCondLst>
                              <p:cond delay="22500"/>
                            </p:stCondLst>
                            <p:childTnLst>
                              <p:par>
                                <p:cTn id="29" presetID="10" presetClass="entr" presetSubtype="0" fill="hold" nodeType="afterEffect">
                                  <p:stCondLst>
                                    <p:cond delay="2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2107</TotalTime>
  <Words>407</Words>
  <Application>Microsoft Office PowerPoint</Application>
  <PresentationFormat>On-screen Show (4:3)</PresentationFormat>
  <Paragraphs>78</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Conservation servitudes   December 2, 2015   </vt:lpstr>
      <vt:lpstr>PowerPoint Presentation</vt:lpstr>
      <vt:lpstr>Acreage Summary</vt:lpstr>
      <vt:lpstr>PowerPoint Presentation</vt:lpstr>
      <vt:lpstr>PowerPoint Presentation</vt:lpstr>
      <vt:lpstr>Landowners</vt:lpstr>
      <vt:lpstr>PowerPoint Presentation</vt:lpstr>
      <vt:lpstr>Mitigation Servitude</vt:lpstr>
      <vt:lpstr> </vt:lpstr>
      <vt:lpstr>Conservation Servitude </vt:lpstr>
      <vt:lpstr>Landowner Perspective</vt:lpstr>
      <vt:lpstr>What to do</vt:lpstr>
      <vt:lpstr>PowerPoint Presentation</vt:lpstr>
      <vt:lpstr>PowerPoint Presentation</vt:lpstr>
      <vt:lpstr> Conservation servitudes   December 2, 2015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Gina Curley</dc:creator>
  <cp:lastModifiedBy>Amber</cp:lastModifiedBy>
  <cp:revision>202</cp:revision>
  <cp:lastPrinted>2014-04-29T18:18:43Z</cp:lastPrinted>
  <dcterms:created xsi:type="dcterms:W3CDTF">2006-08-16T00:00:00Z</dcterms:created>
  <dcterms:modified xsi:type="dcterms:W3CDTF">2015-12-01T21:17:24Z</dcterms:modified>
</cp:coreProperties>
</file>