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2" r:id="rId2"/>
    <p:sldMasterId id="2147483689" r:id="rId3"/>
    <p:sldMasterId id="2147483722" r:id="rId4"/>
    <p:sldMasterId id="2147483755" r:id="rId5"/>
    <p:sldMasterId id="2147483826" r:id="rId6"/>
    <p:sldMasterId id="2147483841" r:id="rId7"/>
    <p:sldMasterId id="2147483854" r:id="rId8"/>
  </p:sldMasterIdLst>
  <p:notesMasterIdLst>
    <p:notesMasterId r:id="rId22"/>
  </p:notesMasterIdLst>
  <p:handoutMasterIdLst>
    <p:handoutMasterId r:id="rId23"/>
  </p:handoutMasterIdLst>
  <p:sldIdLst>
    <p:sldId id="451" r:id="rId9"/>
    <p:sldId id="459" r:id="rId10"/>
    <p:sldId id="431" r:id="rId11"/>
    <p:sldId id="418" r:id="rId12"/>
    <p:sldId id="432" r:id="rId13"/>
    <p:sldId id="442" r:id="rId14"/>
    <p:sldId id="444" r:id="rId15"/>
    <p:sldId id="433" r:id="rId16"/>
    <p:sldId id="446" r:id="rId17"/>
    <p:sldId id="458" r:id="rId18"/>
    <p:sldId id="453" r:id="rId19"/>
    <p:sldId id="454" r:id="rId20"/>
    <p:sldId id="42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Sutcliffe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0D6"/>
    <a:srgbClr val="0000CC"/>
    <a:srgbClr val="D9D9D9"/>
    <a:srgbClr val="FFFFFF"/>
    <a:srgbClr val="00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85339" autoAdjust="0"/>
  </p:normalViewPr>
  <p:slideViewPr>
    <p:cSldViewPr snapToGrid="0">
      <p:cViewPr varScale="1">
        <p:scale>
          <a:sx n="63" d="100"/>
          <a:sy n="63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08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6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latin typeface="Century Gothic" panose="020B0502020202020204" pitchFamily="34" charset="0"/>
                      </a:rPr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latin typeface="Century Gothic" panose="020B0502020202020204" pitchFamily="34" charset="0"/>
                      </a:rPr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U.S. Treasury General Fund</c:v>
                </c:pt>
                <c:pt idx="1">
                  <c:v>Land and Water Conservation Fund</c:v>
                </c:pt>
                <c:pt idx="2">
                  <c:v>Gulf Producing States</c:v>
                </c:pt>
                <c:pt idx="3">
                  <c:v>CPS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</c:v>
                </c:pt>
                <c:pt idx="1">
                  <c:v>0.125</c:v>
                </c:pt>
                <c:pt idx="2">
                  <c:v>0.3</c:v>
                </c:pt>
                <c:pt idx="3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5568678915135611E-2"/>
          <c:y val="0.77695067967250364"/>
          <c:w val="0.86330708661417321"/>
          <c:h val="0.14842245465585457"/>
        </c:manualLayout>
      </c:layout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0C786099-F4A1-43AE-A122-7FA92107BF47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1E318A80-74B0-4B22-9B32-0F1E59C7DE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0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593" tIns="48299" rIns="96593" bIns="482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593" tIns="48299" rIns="96593" bIns="48299" rtlCol="0"/>
          <a:lstStyle>
            <a:lvl1pPr algn="r">
              <a:defRPr sz="1200"/>
            </a:lvl1pPr>
          </a:lstStyle>
          <a:p>
            <a:fld id="{5121B55F-2801-4C99-84E5-3EA030DCEA6F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9" rIns="96593" bIns="482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593" tIns="48299" rIns="96593" bIns="48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593" tIns="48299" rIns="96593" bIns="482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593" tIns="48299" rIns="96593" bIns="48299" rtlCol="0" anchor="b"/>
          <a:lstStyle>
            <a:lvl1pPr algn="r">
              <a:defRPr sz="1200"/>
            </a:lvl1pPr>
          </a:lstStyle>
          <a:p>
            <a:fld id="{B682695A-B955-411B-9A44-DB402DBCC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146" indent="-30197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7918" indent="-241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084" indent="-241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251" indent="-24158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417" indent="-241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0583" indent="-241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3750" indent="-241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6919" indent="-241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CFC9AB-3283-4C25-9306-072B03A34D2E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6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8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latin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0557" indent="-29636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5473" indent="-23709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9663" indent="-23709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3853" indent="-23709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8041" indent="-237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2230" indent="-237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6420" indent="-237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0610" indent="-237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35D22D9-1A96-4D70-957D-8BEEC6B943DD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4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0444" indent="-2963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5299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942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354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765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1778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589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001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0A6E2F0-C4EA-4A58-801E-E6B6571B966C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788" name="Notes Placeholder 1"/>
          <p:cNvSpPr>
            <a:spLocks noGrp="1"/>
          </p:cNvSpPr>
          <p:nvPr/>
        </p:nvSpPr>
        <p:spPr bwMode="auto">
          <a:xfrm>
            <a:off x="732185" y="4561228"/>
            <a:ext cx="5850835" cy="43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4" tIns="48313" rIns="96624" bIns="48313"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9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sz="1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1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700" dirty="0">
              <a:latin typeface="Arial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0444" indent="-2963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5299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942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354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765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1778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589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001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CFF845F-646F-4D61-8EF9-6551E2100E5D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0444" indent="-2963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5299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942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3540" indent="-23706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765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1778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589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0019" indent="-2370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4B27F0-BE3C-42FC-8E1D-D41C79929CA3}" type="slidenum">
              <a:rPr 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7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695A-B955-411B-9A44-DB402DBCC1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png"/><Relationship Id="rId5" Type="http://schemas.microsoft.com/office/2007/relationships/hdphoto" Target="../media/hdphoto17.wdp"/><Relationship Id="rId4" Type="http://schemas.openxmlformats.org/officeDocument/2006/relationships/image" Target="../media/image29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8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brook Sector Gate Complex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1215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klin Floodgat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47244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5676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7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9899" cy="47274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466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2" t="28786" r="-92" b="2326"/>
          <a:stretch/>
        </p:blipFill>
        <p:spPr>
          <a:xfrm>
            <a:off x="0" y="-4412"/>
            <a:ext cx="9152408" cy="472881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6190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3168">
          <p15:clr>
            <a:srgbClr val="FBAE40"/>
          </p15:clr>
        </p15:guide>
        <p15:guide id="3" orient="horz" pos="2064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357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9" b="40347"/>
          <a:stretch/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/>
              <a:t>2017 Coastal Master Plan | CPRA Board Meeting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3672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field Island Restoratio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678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969" t="10086" r="15817"/>
          <a:stretch/>
        </p:blipFill>
        <p:spPr>
          <a:xfrm>
            <a:off x="4659086" y="0"/>
            <a:ext cx="450420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969" t="10086" r="15817"/>
          <a:stretch/>
        </p:blipFill>
        <p:spPr>
          <a:xfrm>
            <a:off x="0" y="0"/>
            <a:ext cx="450420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761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orgne Surge Barri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1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200" y="1"/>
            <a:ext cx="4495800" cy="61722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95800" cy="61722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8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600202"/>
            <a:ext cx="9144000" cy="3502025"/>
          </a:xfrm>
          <a:solidFill>
            <a:schemeClr val="accent3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744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orient="horz" pos="331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3483"/>
            <a:ext cx="9144000" cy="355191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6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2739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orient="horz" pos="153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Bleed Image +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leans Land Bridge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1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-1"/>
            <a:ext cx="9144000" cy="625882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9556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ee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oxi Marsh 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001215" y="272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7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1217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048000" cy="129540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48000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0" y="304800"/>
            <a:ext cx="5029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42642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20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4501358"/>
            <a:ext cx="5562600" cy="451644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304802"/>
            <a:ext cx="5562600" cy="4044156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562600" cy="1066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7587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104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3216">
          <p15:clr>
            <a:srgbClr val="FBAE40"/>
          </p15:clr>
        </p15:guide>
        <p15:guide id="6" orient="horz" pos="283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29158" y="3124403"/>
            <a:ext cx="2261191" cy="6093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2400" dirty="0">
                <a:solidFill>
                  <a:srgbClr val="5A5A5B"/>
                </a:solidFill>
              </a:rPr>
              <a:t>coastal.la.gov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649" y="3239823"/>
            <a:ext cx="457200" cy="457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41848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016">
          <p15:clr>
            <a:srgbClr val="FBAE40"/>
          </p15:clr>
        </p15:guide>
        <p15:guide id="3" orient="horz" pos="1392">
          <p15:clr>
            <a:srgbClr val="FBAE40"/>
          </p15:clr>
        </p15:guide>
        <p15:guide id="4" orient="horz" pos="235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pPr defTabSz="457200"/>
            <a:r>
              <a:rPr lang="en-US" dirty="0"/>
              <a:t>2017 Coastal Master Plan | CPRA Board Meeting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20" name="Picture Placeholder 12" descr="Current 100yr Depth P9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284796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57201" y="4112234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902720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876802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79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816">
          <p15:clr>
            <a:srgbClr val="FBAE40"/>
          </p15:clr>
        </p15:guide>
        <p15:guide id="6" pos="4944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9144000" cy="4762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9796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53737"/>
            <a:ext cx="64008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356191"/>
            <a:ext cx="747131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1573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" y="683845"/>
            <a:ext cx="9144000" cy="3634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/>
              <a:t>2017 Coastal Master Plan | CPRA Board Meeting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4876802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pPr defTabSz="457200"/>
            <a:r>
              <a:rPr lang="en-US" dirty="0"/>
              <a:t>2017 Coastal Master Plan | CPRA Board Meeting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4876802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5" name="Picture Placeholder 12" descr="Current 100yr Depth P9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28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4CCF-4E1A-4BF0-9CD0-8E9B0A5D700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751A-8FAE-420B-AAD4-DB6DE65E8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1763"/>
      </p:ext>
    </p:extLst>
  </p:cSld>
  <p:clrMapOvr>
    <a:masterClrMapping/>
  </p:clrMapOvr>
  <p:transition spd="med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C_logo_1Line_prple_webP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 bwMode="auto">
          <a:xfrm>
            <a:off x="7086600" y="0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/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2743203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477098" y="4724401"/>
            <a:ext cx="22860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381000" y="2743200"/>
            <a:ext cx="5943600" cy="3733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81000" y="76202"/>
            <a:ext cx="5943600" cy="180108"/>
          </a:xfrm>
        </p:spPr>
        <p:txBody>
          <a:bodyPr lIns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990602"/>
            <a:ext cx="2362200" cy="1143001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81000" y="457203"/>
            <a:ext cx="5943600" cy="228599"/>
          </a:xfrm>
        </p:spPr>
        <p:txBody>
          <a:bodyPr lIns="0"/>
          <a:lstStyle>
            <a:lvl1pPr marL="0" indent="0">
              <a:buNone/>
              <a:defRPr sz="1600" b="1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81000" y="2438400"/>
            <a:ext cx="5943600" cy="228600"/>
          </a:xfrm>
        </p:spPr>
        <p:txBody>
          <a:bodyPr lIns="0"/>
          <a:lstStyle>
            <a:lvl1pPr marL="0" indent="0">
              <a:buNone/>
              <a:defRPr sz="1200" b="0">
                <a:solidFill>
                  <a:srgbClr val="7C93A0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7373305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07C7-27C7-4BF9-8E9F-7899B6DBBDA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095A-363E-4E80-A3A5-1EC6AE735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81265"/>
      </p:ext>
    </p:extLst>
  </p:cSld>
  <p:clrMapOvr>
    <a:masterClrMapping/>
  </p:clrMapOvr>
  <p:transition spd="med" advTm="300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12EC-FD1F-47E2-98DB-3A43001B4AA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6F4E-217B-4B18-9AC5-164ED2FA00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36551"/>
      </p:ext>
    </p:extLst>
  </p:cSld>
  <p:clrMapOvr>
    <a:masterClrMapping/>
  </p:clrMapOvr>
  <p:transition spd="med" advTm="300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417B-B170-4898-88A0-7FFF695864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0B8A-1CDD-4F24-94E5-AA4EE8322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28124"/>
      </p:ext>
    </p:extLst>
  </p:cSld>
  <p:clrMapOvr>
    <a:masterClrMapping/>
  </p:clrMapOvr>
  <p:transition spd="med" advTm="300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62C0-EDF4-4B0A-8F3D-C857B9582B9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45A9-268F-4D4F-BBAA-E4D6B62D05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8874"/>
      </p:ext>
    </p:extLst>
  </p:cSld>
  <p:clrMapOvr>
    <a:masterClrMapping/>
  </p:clrMapOvr>
  <p:transition spd="med" advTm="300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16B5-C6F9-47DE-AC79-5A51921AC2B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3973-16E1-4C43-B26A-D660BBD38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9010"/>
      </p:ext>
    </p:extLst>
  </p:cSld>
  <p:clrMapOvr>
    <a:masterClrMapping/>
  </p:clrMapOvr>
  <p:transition spd="med" advTm="300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5EC-C433-430F-8B77-DC940D64D6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3732-6358-4C53-B4AD-BD78B0AD64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0862"/>
      </p:ext>
    </p:extLst>
  </p:cSld>
  <p:clrMapOvr>
    <a:masterClrMapping/>
  </p:clrMapOvr>
  <p:transition spd="med" advTm="300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58EA-006D-40D6-900D-51E22DB36D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3DDC-184C-4BC4-A245-DBA6AB605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2761"/>
      </p:ext>
    </p:extLst>
  </p:cSld>
  <p:clrMapOvr>
    <a:masterClrMapping/>
  </p:clrMapOvr>
  <p:transition spd="med" advTm="300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0644-9141-4FA6-BF99-32FCD74C9C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2C19-2754-4640-A9A8-EA81F62F4C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85928"/>
      </p:ext>
    </p:extLst>
  </p:cSld>
  <p:clrMapOvr>
    <a:masterClrMapping/>
  </p:clrMapOvr>
  <p:transition spd="med" advTm="300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9A98-B400-4BCE-B94A-857CB9F8A2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1473-98A9-44B9-84D9-0837FCA40C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71999"/>
      </p:ext>
    </p:extLst>
  </p:cSld>
  <p:clrMapOvr>
    <a:masterClrMapping/>
  </p:clrMapOvr>
  <p:transition spd="med" advTm="300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D046-A1F7-4F53-984E-4C68BF5EF1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68DB-D9E7-4EA4-A8BA-307C8F3704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3015"/>
      </p:ext>
    </p:extLst>
  </p:cSld>
  <p:clrMapOvr>
    <a:masterClrMapping/>
  </p:clrMapOvr>
  <p:transition spd="med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6CA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99708" y="2514600"/>
            <a:ext cx="7772400" cy="1828800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0703" y="4495800"/>
            <a:ext cx="7772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477000" y="304800"/>
            <a:ext cx="2133600" cy="1904999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606184A-3E7E-46AF-AA68-983C22F9C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0705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FA8C6FB-7920-44BD-8362-AB04FDD46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2017 Coastal Master Plan | Sportsman's Meeting</a:t>
            </a:r>
          </a:p>
        </p:txBody>
      </p:sp>
    </p:spTree>
    <p:extLst>
      <p:ext uri="{BB962C8B-B14F-4D97-AF65-F5344CB8AC3E}">
        <p14:creationId xmlns:p14="http://schemas.microsoft.com/office/powerpoint/2010/main" val="13230477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2400" y="6356352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CA75-9854-4945-95EC-4DDEA728D0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2"/>
            <a:ext cx="731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2017 Coastal Master Plan | FDT Meeting #10</a:t>
            </a:r>
          </a:p>
        </p:txBody>
      </p:sp>
    </p:spTree>
    <p:extLst>
      <p:ext uri="{BB962C8B-B14F-4D97-AF65-F5344CB8AC3E}">
        <p14:creationId xmlns:p14="http://schemas.microsoft.com/office/powerpoint/2010/main" val="1807103925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2400" y="6356352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B678-05F7-42F9-B6D3-8E5D65246F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2"/>
            <a:ext cx="731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CPRA | AGC CONFERENCE</a:t>
            </a:r>
          </a:p>
        </p:txBody>
      </p:sp>
    </p:spTree>
    <p:extLst>
      <p:ext uri="{BB962C8B-B14F-4D97-AF65-F5344CB8AC3E}">
        <p14:creationId xmlns:p14="http://schemas.microsoft.com/office/powerpoint/2010/main" val="561929704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CBFD-FDDC-49E6-A9EC-F3917AD8FA6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BB84-DED2-4BD4-B362-03B529E615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781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621-6445-4FF7-81F1-9531386E2EF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028F-4397-46ED-AF32-F6BCE650E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8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7F2A-803D-4791-9C35-EA18349342B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8C91-C833-4883-8568-176E9368C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634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927A-EF70-4136-A7F2-F3697BCA1A7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0341-8FBC-497B-8C81-5EEB4737F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226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C818-19C2-4292-AF1B-6559F26EFA8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7CB2-1AF0-4F5E-A333-4196FE531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05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4358-1C2B-4685-81AB-DD62364018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7C4-BA06-457F-8B00-C0BE31CDD2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773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949A-2BA9-4317-ACB9-41EF2C7CCB7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E90F-BBE1-4987-A43C-866AEBFDFB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2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/>
          <a:lstStyle>
            <a:lvl1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rgbClr val="7C93A0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610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DFB488E2-E5C4-44B9-9C41-A4C42F9AC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3655455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82E8-99DF-46D8-9B1D-3865D6D15C9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112C-54C8-4BD0-9FFA-F72DF6C969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852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76D7-1BCB-4B2D-95E5-F942C8FF66C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5CDB-8FAA-4DDC-8F96-F30609A05E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75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2400" y="6356352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C253-378A-4061-9FC4-36CA4F20E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2"/>
            <a:ext cx="731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2017 Coastal Master Plan | FDT Meeting #10</a:t>
            </a:r>
          </a:p>
        </p:txBody>
      </p:sp>
    </p:spTree>
    <p:extLst>
      <p:ext uri="{BB962C8B-B14F-4D97-AF65-F5344CB8AC3E}">
        <p14:creationId xmlns:p14="http://schemas.microsoft.com/office/powerpoint/2010/main" val="1510765863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671380-C950-4187-8582-01C93E54D1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2017 Coastal Master Plan | Sportsman's Meeting</a:t>
            </a:r>
          </a:p>
        </p:txBody>
      </p:sp>
    </p:spTree>
    <p:extLst>
      <p:ext uri="{BB962C8B-B14F-4D97-AF65-F5344CB8AC3E}">
        <p14:creationId xmlns:p14="http://schemas.microsoft.com/office/powerpoint/2010/main" val="2292425298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CPRA | AGC CONFERENCE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0" y="683845"/>
            <a:ext cx="9144000" cy="2821355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21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5860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32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20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orient="horz" pos="2784">
          <p15:clr>
            <a:srgbClr val="FBAE40"/>
          </p15:clr>
        </p15:guide>
        <p15:guide id="6" pos="43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2699" y="-26612"/>
            <a:ext cx="9134475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21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507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orient="horz" pos="3600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5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133600"/>
            <a:ext cx="7772400" cy="13716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3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21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1016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356687"/>
            <a:ext cx="7772400" cy="114851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3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5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21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685800" y="1747087"/>
            <a:ext cx="7772400" cy="615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C6C5">
                    <a:lumMod val="75000"/>
                  </a:srgbClr>
                </a:solidFill>
              </a:rPr>
              <a:t>2017 Coastal Master Plan</a:t>
            </a:r>
            <a:endParaRPr lang="en-US" sz="4000" dirty="0">
              <a:solidFill>
                <a:srgbClr val="5A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0867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3600">
          <p15:clr>
            <a:srgbClr val="FBAE40"/>
          </p15:clr>
        </p15:guide>
        <p15:guide id="6" orient="horz" pos="20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10600" cy="25146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2"/>
            <a:ext cx="8620125" cy="4572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64B00EA-15EB-4026-9091-8906C5A3F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45441681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10"/>
          </p:nvPr>
        </p:nvSpPr>
        <p:spPr>
          <a:xfrm>
            <a:off x="0" y="4"/>
            <a:ext cx="9144000" cy="47244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7298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1402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2064">
          <p15:clr>
            <a:srgbClr val="FBAE4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5255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brook Sector Gate Complex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31050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klin Floodgat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47244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11343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7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9899" cy="472744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42753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/>
        </p:blipFill>
        <p:spPr>
          <a:xfrm>
            <a:off x="0" y="-4412"/>
            <a:ext cx="9152408" cy="472881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4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18678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3168">
          <p15:clr>
            <a:srgbClr val="FBAE40"/>
          </p15:clr>
        </p15:guide>
        <p15:guide id="3" orient="horz" pos="2064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6732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70"/>
          <a:stretch/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/>
              <a:t>2017 Coastal Master Plan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6296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24000"/>
            <a:ext cx="6019801" cy="742189"/>
          </a:xfrm>
        </p:spPr>
        <p:txBody>
          <a:bodyPr tIns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3"/>
            <a:ext cx="6019800" cy="4038599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77000" y="6086573"/>
            <a:ext cx="2438400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581350"/>
            <a:ext cx="2438400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D3A21F70-CEC8-4067-A365-13F2B416A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82463486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field Island Restoratio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6840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086" y="0"/>
            <a:ext cx="450420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0420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orgne Surge Barri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200" y="2"/>
            <a:ext cx="4495800" cy="61722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2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495800" cy="61722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9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5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600203"/>
            <a:ext cx="9144000" cy="3502025"/>
          </a:xfrm>
          <a:solidFill>
            <a:schemeClr val="accent3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715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orient="horz" pos="3312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3485"/>
            <a:ext cx="9144000" cy="355191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5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1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15578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orient="horz" pos="1536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Bleed Image +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leans Land Bridge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9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98" y="34136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477098" y="6029228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6019800" cy="48768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477000" y="1600201"/>
            <a:ext cx="2438400" cy="173374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477000" y="4209853"/>
            <a:ext cx="2438400" cy="173374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5FEAE27F-9DD1-44EB-9D5F-702036F2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71991967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-1"/>
            <a:ext cx="9144000" cy="625882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1380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ee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oxi Marsh 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001217" y="272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35742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048000" cy="129540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48000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0" y="304800"/>
            <a:ext cx="5029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426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20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4501359"/>
            <a:ext cx="5562600" cy="451644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304803"/>
            <a:ext cx="5562600" cy="4044156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562600" cy="1066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2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40664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104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3216">
          <p15:clr>
            <a:srgbClr val="FBAE40"/>
          </p15:clr>
        </p15:guide>
        <p15:guide id="6" orient="horz" pos="2832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1" y="2209804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29163" y="3124405"/>
            <a:ext cx="2261191" cy="6093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2400" dirty="0">
                <a:solidFill>
                  <a:srgbClr val="5A5A5B"/>
                </a:solidFill>
              </a:rPr>
              <a:t>coastal.la.gov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649" y="3239823"/>
            <a:ext cx="457200" cy="457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5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21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1262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016">
          <p15:clr>
            <a:srgbClr val="FBAE40"/>
          </p15:clr>
        </p15:guide>
        <p15:guide id="3" orient="horz" pos="1392">
          <p15:clr>
            <a:srgbClr val="FBAE40"/>
          </p15:clr>
        </p15:guide>
        <p15:guide id="4" orient="horz" pos="2352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pPr defTabSz="457200"/>
            <a:r>
              <a:rPr lang="en-US" dirty="0"/>
              <a:t>2017 Coastal Master Plan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20" name="Picture Placeholder 12" descr="Current 100yr Depth P9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284796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57201" y="4112235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9222518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876804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1" y="2209804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0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816">
          <p15:clr>
            <a:srgbClr val="FBAE40"/>
          </p15:clr>
        </p15:guide>
        <p15:guide id="6" pos="494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9144000" cy="4762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9796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53737"/>
            <a:ext cx="64008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356192"/>
            <a:ext cx="7471317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2720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D9DEF49E-CF7A-4C6E-AF47-333CE0C84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86794383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" y="683847"/>
            <a:ext cx="9144000" cy="3634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/>
              <a:t>2017 Coastal Master Plan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4876804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pPr defTabSz="457200"/>
            <a:r>
              <a:rPr lang="en-US" dirty="0"/>
              <a:t>2017 Coastal Master Plan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4876804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5" name="Picture Placeholder 12" descr="Current 100yr Depth P9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28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A5A5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68F-E001-4D39-BE8C-3FDD70658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74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3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CPRA | SEDIMENT DIVERSION PROGRAM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3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3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7680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42872" y="1524002"/>
            <a:ext cx="4191000" cy="4876801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DBF030D-F0D3-4852-A2F3-80C611219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29914276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513896"/>
            <a:ext cx="4191001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91000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1" y="1520343"/>
            <a:ext cx="4191000" cy="54350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724405" y="2140047"/>
            <a:ext cx="4190999" cy="42672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4160116-A145-4D1E-9583-0D6D90E0F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1748271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524000"/>
            <a:ext cx="8610600" cy="48768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74F06BF-FA07-42B3-BBC3-8D3F2D9B6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</p:spTree>
    <p:extLst>
      <p:ext uri="{BB962C8B-B14F-4D97-AF65-F5344CB8AC3E}">
        <p14:creationId xmlns:p14="http://schemas.microsoft.com/office/powerpoint/2010/main" val="33374129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21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295400"/>
            <a:ext cx="7543800" cy="5181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99863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0E0A4C-E8AD-4742-8C46-2DEBC49B4C2A}" type="datetimeFigureOut">
              <a:rPr 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12/6/2017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459-DEC4-465A-849D-17CA92B9B0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72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2400" y="6356352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CA75-9854-4945-95EC-4DDEA728D0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2"/>
            <a:ext cx="731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2017 Coastal Master Plan | FDT Meeting #10</a:t>
            </a:r>
          </a:p>
        </p:txBody>
      </p:sp>
    </p:spTree>
    <p:extLst>
      <p:ext uri="{BB962C8B-B14F-4D97-AF65-F5344CB8AC3E}">
        <p14:creationId xmlns:p14="http://schemas.microsoft.com/office/powerpoint/2010/main" val="151419703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2400" y="6356352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B678-05F7-42F9-B6D3-8E5D65246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2"/>
            <a:ext cx="731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CPRA | AGC CONFERENCE</a:t>
            </a:r>
          </a:p>
        </p:txBody>
      </p:sp>
    </p:spTree>
    <p:extLst>
      <p:ext uri="{BB962C8B-B14F-4D97-AF65-F5344CB8AC3E}">
        <p14:creationId xmlns:p14="http://schemas.microsoft.com/office/powerpoint/2010/main" val="58170817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0" y="683845"/>
            <a:ext cx="9144000" cy="2821355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891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32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20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orient="horz" pos="2784">
          <p15:clr>
            <a:srgbClr val="FBAE40"/>
          </p15:clr>
        </p15:guide>
        <p15:guide id="6" pos="4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2699" y="-26612"/>
            <a:ext cx="9134475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685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orient="horz" pos="3600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905000"/>
            <a:ext cx="7772400" cy="16002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538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356686"/>
            <a:ext cx="7772400" cy="114851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685800" y="1747086"/>
            <a:ext cx="7772400" cy="615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C6C5">
                    <a:lumMod val="75000"/>
                  </a:srgbClr>
                </a:solidFill>
              </a:rPr>
              <a:t>2017 Coastal Master Plan</a:t>
            </a:r>
            <a:endParaRPr lang="en-US" sz="4000" dirty="0">
              <a:solidFill>
                <a:srgbClr val="5A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9003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3600">
          <p15:clr>
            <a:srgbClr val="FBAE40"/>
          </p15:clr>
        </p15:guide>
        <p15:guide id="6" orient="horz" pos="20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10"/>
          </p:nvPr>
        </p:nvSpPr>
        <p:spPr>
          <a:xfrm>
            <a:off x="0" y="2"/>
            <a:ext cx="9144000" cy="4724401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5998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13814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2064">
          <p15:clr>
            <a:srgbClr val="FBAE4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9135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brook Sector Gate Complex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0130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klin Floodgat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47244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8808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3272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6669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3168">
          <p15:clr>
            <a:srgbClr val="FBAE40"/>
          </p15:clr>
        </p15:guide>
        <p15:guide id="3" orient="horz" pos="2064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47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15559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8773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field Island Restoratio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1467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0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orgne Surge Barri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200" y="1"/>
            <a:ext cx="4495800" cy="6172201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3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95800" cy="6172201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7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600202"/>
            <a:ext cx="9144000" cy="3502025"/>
          </a:xfrm>
          <a:solidFill>
            <a:schemeClr val="accent5"/>
          </a:solidFill>
        </p:spPr>
      </p:sp>
    </p:spTree>
    <p:extLst>
      <p:ext uri="{BB962C8B-B14F-4D97-AF65-F5344CB8AC3E}">
        <p14:creationId xmlns:p14="http://schemas.microsoft.com/office/powerpoint/2010/main" val="29731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orient="horz" pos="33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3483"/>
            <a:ext cx="9144000" cy="355191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20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9374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orient="horz" pos="15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Bleed Image +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leans Land Bridge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95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-1"/>
            <a:ext cx="9144000" cy="6258821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8921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ee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oxi Marsh 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001215" y="272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16891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048000" cy="129540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48000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0" y="304800"/>
            <a:ext cx="5029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27438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20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4501358"/>
            <a:ext cx="5562600" cy="451644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304802"/>
            <a:ext cx="5562600" cy="4044156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562600" cy="1066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19984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104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3216">
          <p15:clr>
            <a:srgbClr val="FBAE40"/>
          </p15:clr>
        </p15:guide>
        <p15:guide id="6" orient="horz" pos="283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29158" y="3124403"/>
            <a:ext cx="2261191" cy="6093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2400" dirty="0">
                <a:solidFill>
                  <a:srgbClr val="5A5A5B"/>
                </a:solidFill>
              </a:rPr>
              <a:t>coastal.la.gov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649" y="3239823"/>
            <a:ext cx="457200" cy="457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7932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016">
          <p15:clr>
            <a:srgbClr val="FBAE40"/>
          </p15:clr>
        </p15:guide>
        <p15:guide id="3" orient="horz" pos="1392">
          <p15:clr>
            <a:srgbClr val="FBAE40"/>
          </p15:clr>
        </p15:guide>
        <p15:guide id="4" orient="horz" pos="235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876802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49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816">
          <p15:clr>
            <a:srgbClr val="FBAE40"/>
          </p15:clr>
        </p15:guide>
        <p15:guide id="6" pos="4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1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0" y="683845"/>
            <a:ext cx="9144000" cy="2821355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5142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32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20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orient="horz" pos="2784">
          <p15:clr>
            <a:srgbClr val="FBAE40"/>
          </p15:clr>
        </p15:guide>
        <p15:guide id="6" pos="4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2699" y="-26612"/>
            <a:ext cx="9134475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454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orient="horz" pos="3600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905000"/>
            <a:ext cx="7772400" cy="16002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4478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356686"/>
            <a:ext cx="7772400" cy="114851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685800" y="1747086"/>
            <a:ext cx="7772400" cy="615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C6C5">
                    <a:lumMod val="75000"/>
                  </a:srgbClr>
                </a:solidFill>
              </a:rPr>
              <a:t>2017 Coastal Master Plan</a:t>
            </a:r>
            <a:endParaRPr lang="en-US" sz="4000" dirty="0">
              <a:solidFill>
                <a:srgbClr val="5A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2846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3600">
          <p15:clr>
            <a:srgbClr val="FBAE40"/>
          </p15:clr>
        </p15:guide>
        <p15:guide id="6" orient="horz" pos="206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10"/>
          </p:nvPr>
        </p:nvSpPr>
        <p:spPr>
          <a:xfrm>
            <a:off x="0" y="2"/>
            <a:ext cx="9144000" cy="4724401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7682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2258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2064">
          <p15:clr>
            <a:srgbClr val="FBAE4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3685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brook Sector Gate Complex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5539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klin Floodgat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47244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7503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89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9319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4483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3168">
          <p15:clr>
            <a:srgbClr val="FBAE40"/>
          </p15:clr>
        </p15:guide>
        <p15:guide id="3" orient="horz" pos="2064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6900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888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5473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field Island Restoratio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42755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6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Cameron Shoreline Restore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orgne Surge Barri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2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200" y="1"/>
            <a:ext cx="4495800" cy="6172201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32">
          <p15:clr>
            <a:srgbClr val="FBAE40"/>
          </p15:clr>
        </p15:guide>
        <p15:guide id="2" pos="292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ertical Content Gener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04800"/>
            <a:ext cx="4038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95800" cy="6172201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pos="28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13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7315200" cy="365125"/>
          </a:xfr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600202"/>
            <a:ext cx="9144000" cy="3502025"/>
          </a:xfrm>
          <a:solidFill>
            <a:schemeClr val="accent5"/>
          </a:solidFill>
        </p:spPr>
      </p:sp>
    </p:spTree>
    <p:extLst>
      <p:ext uri="{BB962C8B-B14F-4D97-AF65-F5344CB8AC3E}">
        <p14:creationId xmlns:p14="http://schemas.microsoft.com/office/powerpoint/2010/main" val="17753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orient="horz" pos="331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3483"/>
            <a:ext cx="9144000" cy="355191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257803"/>
            <a:ext cx="8229600" cy="91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6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31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8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3515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56">
          <p15:clr>
            <a:srgbClr val="FBAE40"/>
          </p15:clr>
        </p15:guide>
        <p15:guide id="2" orient="horz" pos="153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Bleed Image +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leans Land Bridge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7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-1"/>
            <a:ext cx="9144000" cy="6258821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1678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ee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oxi Marsh 2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001215" y="272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8923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048000" cy="129540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48000" cy="441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0" y="304800"/>
            <a:ext cx="5029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9754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20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4501358"/>
            <a:ext cx="5562600" cy="451644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304802"/>
            <a:ext cx="5562600" cy="4044156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562600" cy="1066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6024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104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3216">
          <p15:clr>
            <a:srgbClr val="FBAE40"/>
          </p15:clr>
        </p15:guide>
        <p15:guide id="6" orient="horz" pos="28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384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5A5A5B"/>
                </a:solidFill>
              </a:rPr>
              <a:t>QUESTIONS?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29158" y="3124403"/>
            <a:ext cx="2261191" cy="60939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2400" dirty="0">
                <a:solidFill>
                  <a:srgbClr val="5A5A5B"/>
                </a:solidFill>
              </a:rPr>
              <a:t>coastal.la.gov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649" y="3239823"/>
            <a:ext cx="457200" cy="4572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9192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016">
          <p15:clr>
            <a:srgbClr val="FBAE40"/>
          </p15:clr>
        </p15:guide>
        <p15:guide id="3" orient="horz" pos="1392">
          <p15:clr>
            <a:srgbClr val="FBAE40"/>
          </p15:clr>
        </p15:guide>
        <p15:guide id="4" orient="horz" pos="235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876802"/>
            <a:ext cx="6553200" cy="457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Email Address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1" y="2209802"/>
            <a:ext cx="8229601" cy="9931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40000"/>
              </a:lnSpc>
            </a:pPr>
            <a:r>
              <a:rPr lang="en-US" sz="40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755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297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pos="816">
          <p15:clr>
            <a:srgbClr val="FBAE40"/>
          </p15:clr>
        </p15:guide>
        <p15:guide id="6" pos="494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0" y="683845"/>
            <a:ext cx="9144000" cy="2821355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1114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32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20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orient="horz" pos="2784">
          <p15:clr>
            <a:srgbClr val="FBAE40"/>
          </p15:clr>
        </p15:guide>
        <p15:guide id="6" pos="43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2699" y="-26612"/>
            <a:ext cx="9134475" cy="352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4419600"/>
            <a:ext cx="7772400" cy="12954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789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orient="horz" pos="3600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133600"/>
            <a:ext cx="7772400" cy="13716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8717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"/>
            <a:ext cx="9144000" cy="617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356686"/>
            <a:ext cx="7772400" cy="114851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Slideshow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521771"/>
            <a:ext cx="7772400" cy="440631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"/>
            <a:ext cx="9144000" cy="6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spc="300" dirty="0">
                <a:solidFill>
                  <a:srgbClr val="747575"/>
                </a:solidFill>
              </a:rPr>
              <a:t>2017 COASTAL MASTER PLAN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13" y="152400"/>
            <a:ext cx="500881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52400"/>
            <a:ext cx="457200" cy="457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8" b="28417"/>
          <a:stretch/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330119"/>
            <a:ext cx="6553200" cy="41065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 | Presentation Date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685800" y="1747086"/>
            <a:ext cx="7772400" cy="615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5FC6C5">
                    <a:lumMod val="75000"/>
                  </a:srgbClr>
                </a:solidFill>
              </a:rPr>
              <a:t>2017 Coastal Master Plan</a:t>
            </a:r>
            <a:endParaRPr lang="en-US" sz="4000" dirty="0">
              <a:solidFill>
                <a:srgbClr val="5A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2208">
          <p15:clr>
            <a:srgbClr val="FBAE40"/>
          </p15:clr>
        </p15:guide>
        <p15:guide id="3" orient="horz" pos="2496">
          <p15:clr>
            <a:srgbClr val="FBAE40"/>
          </p15:clr>
        </p15:guide>
        <p15:guide id="4" pos="432">
          <p15:clr>
            <a:srgbClr val="FBAE40"/>
          </p15:clr>
        </p15:guide>
        <p15:guide id="5" pos="5328">
          <p15:clr>
            <a:srgbClr val="FBAE40"/>
          </p15:clr>
        </p15:guide>
        <p15:guide id="6" orient="horz" pos="43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4724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9168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3600">
          <p15:clr>
            <a:srgbClr val="FBAE40"/>
          </p15:clr>
        </p15:guide>
        <p15:guide id="6" orient="horz" pos="206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10"/>
          </p:nvPr>
        </p:nvSpPr>
        <p:spPr>
          <a:xfrm>
            <a:off x="0" y="2"/>
            <a:ext cx="9144000" cy="4724401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4497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25863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pos="432">
          <p15:clr>
            <a:srgbClr val="FBAE40"/>
          </p15:clr>
        </p15:guide>
        <p15:guide id="3" pos="5328">
          <p15:clr>
            <a:srgbClr val="FBAE40"/>
          </p15:clr>
        </p15:guide>
        <p15:guide id="4" orient="horz" pos="3168">
          <p15:clr>
            <a:srgbClr val="FBAE40"/>
          </p15:clr>
        </p15:guide>
        <p15:guide id="5" orient="horz" pos="2064">
          <p15:clr>
            <a:srgbClr val="FBAE4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2"/>
            <a:ext cx="7772400" cy="144780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043709"/>
            <a:ext cx="7772400" cy="67129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2"/>
            <a:ext cx="914400" cy="365125"/>
          </a:xfrm>
        </p:spPr>
        <p:txBody>
          <a:bodyPr/>
          <a:lstStyle/>
          <a:p>
            <a:fld id="{0580405D-A643-224E-BD86-D482C39E22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191"/>
            <a:ext cx="731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4335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orient="horz" pos="3168">
          <p15:clr>
            <a:srgbClr val="FBAE40"/>
          </p15:clr>
        </p15:guide>
        <p15:guide id="4" orient="horz" pos="3600">
          <p15:clr>
            <a:srgbClr val="FBAE40"/>
          </p15:clr>
        </p15:guide>
        <p15:guide id="5" pos="432">
          <p15:clr>
            <a:srgbClr val="FBAE40"/>
          </p15:clr>
        </p15:guide>
        <p15:guide id="6" pos="53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slideLayout" Target="../slideLayouts/slideLayout124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37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35" Type="http://schemas.openxmlformats.org/officeDocument/2006/relationships/slideLayout" Target="../slideLayouts/slideLayout1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3A27-8E53-42FF-87D3-19E3DAF39D74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2C66-94E2-4039-9AAF-1C51DAD937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6CA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81000" y="6537325"/>
            <a:ext cx="81534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 dirty="0"/>
              <a:t>Brown and Caldwell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C97BF70-8B57-4AF8-98B8-E8A2298CBDF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93" r:id="rId14"/>
    <p:sldLayoutId id="2147483794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Arial"/>
          <a:ea typeface="+mj-ea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Franklin Gothic Dem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800">
          <a:solidFill>
            <a:srgbClr val="262626"/>
          </a:solidFill>
          <a:latin typeface="Arial"/>
          <a:ea typeface="+mn-ea"/>
          <a:cs typeface="Arial"/>
        </a:defRPr>
      </a:lvl1pPr>
      <a:lvl2pPr marL="515938" indent="-2651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600">
          <a:solidFill>
            <a:srgbClr val="262626"/>
          </a:solidFill>
          <a:latin typeface="Arial"/>
          <a:cs typeface="Arial"/>
        </a:defRPr>
      </a:lvl2pPr>
      <a:lvl3pPr marL="7445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400">
          <a:solidFill>
            <a:srgbClr val="262626"/>
          </a:solidFill>
          <a:latin typeface="Arial"/>
          <a:cs typeface="Arial"/>
        </a:defRPr>
      </a:lvl3pPr>
      <a:lvl4pPr marL="973138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rgbClr val="262626"/>
          </a:solidFill>
          <a:latin typeface="Arial"/>
          <a:cs typeface="Arial"/>
        </a:defRPr>
      </a:lvl4pPr>
      <a:lvl5pPr marL="1143000" indent="-169863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dirty="0"/>
              <a:t>2017 Coastal Master Plan </a:t>
            </a:r>
          </a:p>
        </p:txBody>
      </p:sp>
    </p:spTree>
    <p:extLst>
      <p:ext uri="{BB962C8B-B14F-4D97-AF65-F5344CB8AC3E}">
        <p14:creationId xmlns:p14="http://schemas.microsoft.com/office/powerpoint/2010/main" val="33747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8047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2017 Coastal Master Plan | CPRA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3433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2400" b="1" i="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200" b="0" i="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8BF3C2E-9A18-4818-8370-104933AA61F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BCBCE75-B1DB-4AEE-ADF5-B4634BD87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ransition spd="med" advTm="3000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902DF41-9549-4F2C-A956-8190E2F342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Coastal Protection and Restoration Authority of Louisiana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8070CA0-43B2-434B-833C-B771E8DB6E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65333"/>
            <a:ext cx="9144000" cy="592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0580405D-A643-224E-BD86-D482C39E2277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2017 Coastal Master Plan</a:t>
            </a:r>
          </a:p>
        </p:txBody>
      </p:sp>
    </p:spTree>
    <p:extLst>
      <p:ext uri="{BB962C8B-B14F-4D97-AF65-F5344CB8AC3E}">
        <p14:creationId xmlns:p14="http://schemas.microsoft.com/office/powerpoint/2010/main" val="40037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2400" b="1" i="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200" b="0" i="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b="0" i="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7462838" y="0"/>
            <a:ext cx="1681162" cy="68580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86022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13" y="4102101"/>
            <a:ext cx="9276913" cy="27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6048375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committed to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our coast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13" y="247650"/>
            <a:ext cx="1616087" cy="1616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103" y="1826893"/>
            <a:ext cx="1373507" cy="1373507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39288" y="4087875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ALBL Annual Meeting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Johnny Bradberry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December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2017</a:t>
            </a:r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613" y="24765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COASTAL PROTECTION </a:t>
            </a:r>
            <a:b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RESTORATION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1268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0" y="1517515"/>
            <a:ext cx="466927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latin typeface="Century Gothic" pitchFamily="34" charset="0"/>
              </a:rPr>
              <a:t>The four states share </a:t>
            </a:r>
            <a:r>
              <a:rPr lang="en-US" sz="2400" b="1" dirty="0">
                <a:solidFill>
                  <a:srgbClr val="5B9BD5"/>
                </a:solidFill>
                <a:latin typeface="Century Gothic"/>
                <a:ea typeface="Calibri"/>
                <a:cs typeface="Times New Roman"/>
              </a:rPr>
              <a:t>37.5%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5B9BD5"/>
                </a:solidFill>
                <a:latin typeface="Century Gothic"/>
                <a:ea typeface="Calibri"/>
                <a:cs typeface="Times New Roman"/>
              </a:rPr>
              <a:t>50%</a:t>
            </a:r>
            <a:r>
              <a:rPr lang="en-US" sz="2400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 of qualified revenues </a:t>
            </a:r>
            <a:r>
              <a:rPr lang="en-US" i="1" dirty="0" smtClean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capped at $500 million until  2055) </a:t>
            </a:r>
            <a:endParaRPr lang="en-US" sz="2000" i="1" dirty="0">
              <a:solidFill>
                <a:srgbClr val="000000"/>
              </a:solidFill>
              <a:latin typeface="Century Gothic"/>
              <a:ea typeface="Calibri"/>
              <a:cs typeface="Times New Roman"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endParaRPr lang="en-US" sz="2000" i="1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latin typeface="Century Gothic" pitchFamily="34" charset="0"/>
              </a:rPr>
              <a:t>First Phase 2 disbursement expected in </a:t>
            </a:r>
            <a:r>
              <a:rPr lang="en-US" sz="2400" dirty="0" smtClean="0">
                <a:latin typeface="Century Gothic" pitchFamily="34" charset="0"/>
              </a:rPr>
              <a:t>2018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Century Gothic" pitchFamily="34" charset="0"/>
              </a:rPr>
              <a:t>	</a:t>
            </a:r>
            <a:r>
              <a:rPr lang="en-US" i="1" dirty="0" smtClean="0">
                <a:latin typeface="Century Gothic" pitchFamily="34" charset="0"/>
              </a:rPr>
              <a:t>(March-September)</a:t>
            </a:r>
            <a:endParaRPr lang="en-US" i="1" dirty="0">
              <a:latin typeface="Century Gothic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sz="2400" dirty="0">
              <a:latin typeface="Century Gothic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 smtClean="0">
                <a:latin typeface="Century Gothic" pitchFamily="34" charset="0"/>
              </a:rPr>
              <a:t>$</a:t>
            </a:r>
            <a:r>
              <a:rPr lang="en-US" sz="2400" dirty="0">
                <a:latin typeface="Century Gothic" pitchFamily="34" charset="0"/>
              </a:rPr>
              <a:t>500 Million cap </a:t>
            </a:r>
            <a:r>
              <a:rPr lang="en-US" sz="2400" dirty="0" smtClean="0">
                <a:latin typeface="Century Gothic" pitchFamily="34" charset="0"/>
              </a:rPr>
              <a:t>not </a:t>
            </a:r>
            <a:r>
              <a:rPr lang="en-US" sz="2400" dirty="0">
                <a:latin typeface="Century Gothic" pitchFamily="34" charset="0"/>
              </a:rPr>
              <a:t>met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smtClean="0">
                <a:latin typeface="Century Gothic" pitchFamily="34" charset="0"/>
              </a:rPr>
              <a:t>	-</a:t>
            </a:r>
            <a:r>
              <a:rPr lang="en-US" sz="2000" dirty="0" smtClean="0">
                <a:latin typeface="Century Gothic" pitchFamily="34" charset="0"/>
              </a:rPr>
              <a:t>$</a:t>
            </a:r>
            <a:r>
              <a:rPr lang="en-US" sz="2000" dirty="0">
                <a:latin typeface="Century Gothic" pitchFamily="34" charset="0"/>
              </a:rPr>
              <a:t>60-$70 million ~ next five </a:t>
            </a:r>
            <a:r>
              <a:rPr lang="en-US" sz="2000" dirty="0" smtClean="0">
                <a:latin typeface="Century Gothic" pitchFamily="34" charset="0"/>
              </a:rPr>
              <a:t>years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3924"/>
            <a:ext cx="9144000" cy="584775"/>
          </a:xfrm>
          <a:prstGeom prst="rect">
            <a:avLst/>
          </a:prstGeom>
          <a:solidFill>
            <a:srgbClr val="0096D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1392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Our Issues and Initiatives</a:t>
            </a:r>
            <a:endParaRPr lang="en-US" altLang="en-US" sz="32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280" y="770751"/>
            <a:ext cx="8375515" cy="3576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GOMESA Revenue Sharing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93845"/>
              </p:ext>
            </p:extLst>
          </p:nvPr>
        </p:nvGraphicFramePr>
        <p:xfrm>
          <a:off x="5116749" y="1060315"/>
          <a:ext cx="3787302" cy="531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85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013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Cash Flow: 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Crucial revenue stream for LA coastal program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Flexible revenue stream 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pPr lvl="2"/>
            <a:r>
              <a:rPr lang="en-US" sz="1800" dirty="0" smtClean="0">
                <a:latin typeface="Century Gothic" panose="020B0502020202020204" pitchFamily="34" charset="0"/>
              </a:rPr>
              <a:t>cash </a:t>
            </a:r>
            <a:r>
              <a:rPr lang="en-US" sz="1800" dirty="0">
                <a:latin typeface="Century Gothic" panose="020B0502020202020204" pitchFamily="34" charset="0"/>
              </a:rPr>
              <a:t>flow large projects, ability to operate an integrated coastal program (restoration/protection/resilience</a:t>
            </a:r>
            <a:r>
              <a:rPr lang="en-US" sz="1800" dirty="0" smtClean="0">
                <a:latin typeface="Century Gothic" panose="020B0502020202020204" pitchFamily="34" charset="0"/>
              </a:rPr>
              <a:t>)</a:t>
            </a:r>
            <a:endParaRPr lang="en-US" sz="1800" dirty="0">
              <a:latin typeface="Century Gothic" panose="020B0502020202020204" pitchFamily="34" charset="0"/>
            </a:endParaRP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Potential to leverage these revenues to accomplish priority </a:t>
            </a:r>
            <a:r>
              <a:rPr lang="en-US" sz="2200" dirty="0" smtClean="0">
                <a:latin typeface="Century Gothic" panose="020B0502020202020204" pitchFamily="34" charset="0"/>
              </a:rPr>
              <a:t>projects</a:t>
            </a:r>
          </a:p>
          <a:p>
            <a:pPr lvl="1"/>
            <a:endParaRPr lang="en-US" sz="2200" dirty="0"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Hurricane Protection</a:t>
            </a:r>
            <a:r>
              <a:rPr lang="en-US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</a:p>
          <a:p>
            <a:pPr lvl="1"/>
            <a:r>
              <a:rPr lang="en-US" sz="2200" dirty="0" smtClean="0">
                <a:latin typeface="Century Gothic" panose="020B0502020202020204" pitchFamily="34" charset="0"/>
              </a:rPr>
              <a:t>Can fund </a:t>
            </a:r>
            <a:r>
              <a:rPr lang="en-US" sz="2200" dirty="0">
                <a:latin typeface="Century Gothic" panose="020B0502020202020204" pitchFamily="34" charset="0"/>
              </a:rPr>
              <a:t>necessary protection projects (levees, flood gates, etc</a:t>
            </a:r>
            <a:r>
              <a:rPr lang="en-US" sz="2200" dirty="0" smtClean="0">
                <a:latin typeface="Century Gothic" panose="020B0502020202020204" pitchFamily="34" charset="0"/>
              </a:rPr>
              <a:t>.), that </a:t>
            </a:r>
            <a:r>
              <a:rPr lang="en-US" sz="2200" dirty="0">
                <a:latin typeface="Century Gothic" panose="020B0502020202020204" pitchFamily="34" charset="0"/>
              </a:rPr>
              <a:t>are ineligible for </a:t>
            </a:r>
            <a:r>
              <a:rPr lang="en-US" sz="2200" i="1" dirty="0">
                <a:latin typeface="Century Gothic" panose="020B0502020202020204" pitchFamily="34" charset="0"/>
              </a:rPr>
              <a:t>Deepwater Horizon</a:t>
            </a:r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latin typeface="Century Gothic" panose="020B0502020202020204" pitchFamily="34" charset="0"/>
              </a:rPr>
              <a:t>funding</a:t>
            </a:r>
          </a:p>
          <a:p>
            <a:pPr marL="0" indent="0">
              <a:buNone/>
            </a:pPr>
            <a:endParaRPr lang="en-US" sz="3100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Resilience: </a:t>
            </a:r>
          </a:p>
          <a:p>
            <a:pPr lvl="1"/>
            <a:r>
              <a:rPr lang="en-US" sz="2200" dirty="0" smtClean="0">
                <a:latin typeface="Century Gothic" panose="020B0502020202020204" pitchFamily="34" charset="0"/>
              </a:rPr>
              <a:t>Can </a:t>
            </a:r>
            <a:r>
              <a:rPr lang="en-US" sz="2200" dirty="0">
                <a:latin typeface="Century Gothic" panose="020B0502020202020204" pitchFamily="34" charset="0"/>
              </a:rPr>
              <a:t>fund proactive flood risk and resilience activities such as home elevation, flood proofing businesses, or voluntary </a:t>
            </a:r>
            <a:r>
              <a:rPr lang="en-US" sz="2200" dirty="0" smtClean="0">
                <a:latin typeface="Century Gothic" panose="020B0502020202020204" pitchFamily="34" charset="0"/>
              </a:rPr>
              <a:t>acquisitions, actions </a:t>
            </a:r>
            <a:r>
              <a:rPr lang="en-US" sz="2200" dirty="0">
                <a:latin typeface="Century Gothic" panose="020B0502020202020204" pitchFamily="34" charset="0"/>
              </a:rPr>
              <a:t>that currently have no </a:t>
            </a:r>
            <a:r>
              <a:rPr lang="en-US" sz="2200" dirty="0" smtClean="0">
                <a:latin typeface="Century Gothic" panose="020B0502020202020204" pitchFamily="34" charset="0"/>
              </a:rPr>
              <a:t>dedicated funding</a:t>
            </a:r>
            <a:endParaRPr lang="en-US" sz="2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8834" y="570852"/>
            <a:ext cx="8346332" cy="73704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entury Gothic" panose="020B0502020202020204" pitchFamily="34" charset="0"/>
              </a:rPr>
              <a:t>GOMESA and LA’s Coastal Program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3923"/>
            <a:ext cx="9144000" cy="584775"/>
            <a:chOff x="0" y="-13926"/>
            <a:chExt cx="9144000" cy="584775"/>
          </a:xfrm>
        </p:grpSpPr>
        <p:sp>
          <p:nvSpPr>
            <p:cNvPr id="7" name="Rectangle 6"/>
            <p:cNvSpPr/>
            <p:nvPr/>
          </p:nvSpPr>
          <p:spPr>
            <a:xfrm>
              <a:off x="0" y="-13926"/>
              <a:ext cx="9144000" cy="584775"/>
            </a:xfrm>
            <a:prstGeom prst="rect">
              <a:avLst/>
            </a:prstGeom>
            <a:solidFill>
              <a:srgbClr val="0096D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0" y="-13926"/>
              <a:ext cx="708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charset="0"/>
                </a:rPr>
                <a:t>Our Issues and Initiatives</a:t>
              </a:r>
              <a:endParaRPr lang="en-US" alt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1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Century Gothic" panose="020B0502020202020204" pitchFamily="34" charset="0"/>
              </a:rPr>
              <a:t>Path Forward</a:t>
            </a:r>
            <a:br>
              <a:rPr lang="en-US" sz="3600" dirty="0" smtClean="0">
                <a:latin typeface="Century Gothic" panose="020B0502020202020204" pitchFamily="34" charset="0"/>
              </a:rPr>
            </a:br>
            <a:endParaRPr lang="en-US" sz="3600" i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6931"/>
            <a:ext cx="8229600" cy="3321996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CPRA </a:t>
            </a:r>
            <a:r>
              <a:rPr lang="en-US" sz="2100" dirty="0">
                <a:latin typeface="Century Gothic" pitchFamily="34" charset="0"/>
              </a:rPr>
              <a:t>has been working with levee districts for several years prior to receiving the GOMESA revenues</a:t>
            </a:r>
          </a:p>
          <a:p>
            <a:endParaRPr lang="en-US" sz="2100" dirty="0">
              <a:latin typeface="Century Gothic" pitchFamily="34" charset="0"/>
            </a:endParaRPr>
          </a:p>
          <a:p>
            <a:r>
              <a:rPr lang="en-US" sz="1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CPRA </a:t>
            </a:r>
            <a:r>
              <a:rPr lang="en-US" sz="2100" dirty="0">
                <a:latin typeface="Century Gothic" pitchFamily="34" charset="0"/>
              </a:rPr>
              <a:t>plan for GOMESA revenues has been to support levee districts and provide much needed funding for flood protection </a:t>
            </a:r>
          </a:p>
          <a:p>
            <a:endParaRPr lang="en-US" sz="2100" dirty="0">
              <a:latin typeface="Century Gothic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CPRA </a:t>
            </a:r>
            <a:r>
              <a:rPr lang="en-US" sz="2100" dirty="0">
                <a:latin typeface="Century Gothic" pitchFamily="34" charset="0"/>
              </a:rPr>
              <a:t>has projects planned for the GOMESA revenues; but these revenues  may fluctuate from year to year. Therefore,  adjustments may have to be on a year to year basis.</a:t>
            </a:r>
          </a:p>
          <a:p>
            <a:endParaRPr lang="en-US" sz="2100" dirty="0">
              <a:latin typeface="Century Gothic" pitchFamily="34" charset="0"/>
            </a:endParaRPr>
          </a:p>
          <a:p>
            <a:r>
              <a:rPr lang="en-US" sz="1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CPRA </a:t>
            </a:r>
            <a:r>
              <a:rPr lang="en-US" sz="2100" dirty="0">
                <a:latin typeface="Century Gothic" pitchFamily="34" charset="0"/>
              </a:rPr>
              <a:t>will continue to work with the levee districts to ensure that we identify and invest in projects that are priorities and that are in line with CPRA’s mission</a:t>
            </a:r>
          </a:p>
          <a:p>
            <a:endParaRPr lang="en-US" sz="2900" b="1" dirty="0" smtClean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3923"/>
            <a:ext cx="9144000" cy="584775"/>
            <a:chOff x="0" y="-13926"/>
            <a:chExt cx="9144000" cy="584775"/>
          </a:xfrm>
        </p:grpSpPr>
        <p:sp>
          <p:nvSpPr>
            <p:cNvPr id="6" name="Rectangle 5"/>
            <p:cNvSpPr/>
            <p:nvPr/>
          </p:nvSpPr>
          <p:spPr>
            <a:xfrm>
              <a:off x="0" y="-13926"/>
              <a:ext cx="9144000" cy="584775"/>
            </a:xfrm>
            <a:prstGeom prst="rect">
              <a:avLst/>
            </a:prstGeom>
            <a:solidFill>
              <a:srgbClr val="0096D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0" y="-13926"/>
              <a:ext cx="708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charset="0"/>
                </a:rPr>
                <a:t>Our Issues and Initiatives</a:t>
              </a:r>
              <a:endParaRPr lang="en-US" alt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8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5378"/>
            <a:ext cx="91440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33339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541BB64-4C83-4BAD-8D2F-6DD04EC42025}" type="slidenum">
              <a:rPr lang="en-US">
                <a:solidFill>
                  <a:srgbClr val="FFFFFF"/>
                </a:solidFill>
              </a:rPr>
              <a:pPr eaLnBrk="1" hangingPunct="1"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3186" name="Footer Placeholder 5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2017 Coastal Master Plan</a:t>
            </a:r>
          </a:p>
        </p:txBody>
      </p:sp>
      <p:pic>
        <p:nvPicPr>
          <p:cNvPr id="93188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" t="-526" r="1265" b="3568"/>
          <a:stretch/>
        </p:blipFill>
        <p:spPr bwMode="auto">
          <a:xfrm>
            <a:off x="0" y="990601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5"/>
          <p:cNvSpPr txBox="1">
            <a:spLocks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Project Types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3926"/>
            <a:ext cx="9144000" cy="548640"/>
          </a:xfrm>
          <a:prstGeom prst="rect">
            <a:avLst/>
          </a:prstGeom>
          <a:solidFill>
            <a:srgbClr val="0096D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-62662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Our Plan</a:t>
            </a:r>
            <a:endParaRPr lang="en-US" altLang="en-US" sz="32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67765"/>
            <a:ext cx="9144000" cy="49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28222"/>
            <a:ext cx="9144000" cy="14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359" y="5344549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86" t="-526" r="30593" b="76912"/>
          <a:stretch/>
        </p:blipFill>
        <p:spPr bwMode="auto">
          <a:xfrm>
            <a:off x="0" y="1018860"/>
            <a:ext cx="6363476" cy="142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TextBox 1"/>
          <p:cNvSpPr txBox="1">
            <a:spLocks noChangeArrowheads="1"/>
          </p:cNvSpPr>
          <p:nvPr/>
        </p:nvSpPr>
        <p:spPr bwMode="auto">
          <a:xfrm>
            <a:off x="155917" y="1235616"/>
            <a:ext cx="1731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2D2D2E"/>
                </a:solidFill>
                <a:latin typeface="Arial Narrow" pitchFamily="34" charset="0"/>
              </a:rPr>
              <a:t>124</a:t>
            </a:r>
            <a:r>
              <a:rPr lang="en-US" sz="4800" b="1" dirty="0">
                <a:solidFill>
                  <a:srgbClr val="2D2D2E"/>
                </a:solidFill>
                <a:latin typeface="Arial" charset="0"/>
              </a:rPr>
              <a:t> 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D2D2E"/>
                </a:solidFill>
                <a:latin typeface="Arial Narrow" pitchFamily="34" charset="0"/>
              </a:rPr>
              <a:t>PROJECTS</a:t>
            </a:r>
          </a:p>
        </p:txBody>
      </p:sp>
      <p:sp>
        <p:nvSpPr>
          <p:cNvPr id="93191" name="TextBox 8"/>
          <p:cNvSpPr txBox="1">
            <a:spLocks noChangeArrowheads="1"/>
          </p:cNvSpPr>
          <p:nvPr/>
        </p:nvSpPr>
        <p:spPr bwMode="auto">
          <a:xfrm>
            <a:off x="1719263" y="1235615"/>
            <a:ext cx="26670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D2D2E"/>
                </a:solidFill>
                <a:latin typeface="Arial Narrow" pitchFamily="34" charset="0"/>
              </a:rPr>
              <a:t>FLOOD DAMAGES </a:t>
            </a:r>
            <a:r>
              <a:rPr lang="en-US" sz="2600" b="1" dirty="0">
                <a:solidFill>
                  <a:srgbClr val="2D2D2E"/>
                </a:solidFill>
                <a:latin typeface="Arial Narrow" pitchFamily="34" charset="0"/>
              </a:rPr>
              <a:t>REDUCED BY </a:t>
            </a:r>
            <a:r>
              <a:rPr lang="en-US" sz="6000" b="1" dirty="0">
                <a:solidFill>
                  <a:srgbClr val="2D2D2E"/>
                </a:solidFill>
                <a:latin typeface="Arial Narrow" pitchFamily="34" charset="0"/>
              </a:rPr>
              <a:t>$150B </a:t>
            </a:r>
            <a:endParaRPr lang="en-US" sz="5000" b="1" dirty="0">
              <a:solidFill>
                <a:srgbClr val="2D2D2E"/>
              </a:solidFill>
              <a:latin typeface="Arial Narrow" pitchFamily="34" charset="0"/>
            </a:endParaRP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D2D2E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3192" name="TextBox 9"/>
          <p:cNvSpPr txBox="1">
            <a:spLocks noChangeArrowheads="1"/>
          </p:cNvSpPr>
          <p:nvPr/>
        </p:nvSpPr>
        <p:spPr bwMode="auto">
          <a:xfrm>
            <a:off x="4133039" y="1235616"/>
            <a:ext cx="22304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2D2D2E"/>
                </a:solidFill>
                <a:latin typeface="Arial Narrow" pitchFamily="34" charset="0"/>
              </a:rPr>
              <a:t>802</a:t>
            </a:r>
            <a:r>
              <a:rPr lang="en-US" sz="4800" b="1" dirty="0">
                <a:solidFill>
                  <a:srgbClr val="2D2D2E"/>
                </a:solidFill>
                <a:latin typeface="Arial" charset="0"/>
              </a:rPr>
              <a:t> </a:t>
            </a: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2D2D2E"/>
                </a:solidFill>
                <a:latin typeface="Arial Narrow" pitchFamily="34" charset="0"/>
              </a:rPr>
              <a:t>LAND CREATED</a:t>
            </a:r>
          </a:p>
        </p:txBody>
      </p:sp>
      <p:sp>
        <p:nvSpPr>
          <p:cNvPr id="93193" name="TextBox 10"/>
          <p:cNvSpPr txBox="1">
            <a:spLocks noChangeArrowheads="1"/>
          </p:cNvSpPr>
          <p:nvPr/>
        </p:nvSpPr>
        <p:spPr bwMode="auto">
          <a:xfrm>
            <a:off x="5082364" y="1235616"/>
            <a:ext cx="1217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D2D2E"/>
                </a:solidFill>
                <a:latin typeface="Arial Narrow" pitchFamily="34" charset="0"/>
              </a:rPr>
              <a:t>SQUARE </a:t>
            </a:r>
          </a:p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2D2D2E"/>
                </a:solidFill>
                <a:latin typeface="Arial Narrow" pitchFamily="34" charset="0"/>
              </a:rPr>
              <a:t>MILES OF</a:t>
            </a:r>
          </a:p>
        </p:txBody>
      </p:sp>
    </p:spTree>
    <p:extLst>
      <p:ext uri="{BB962C8B-B14F-4D97-AF65-F5344CB8AC3E}">
        <p14:creationId xmlns:p14="http://schemas.microsoft.com/office/powerpoint/2010/main" val="4127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676904"/>
            <a:ext cx="46482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25"/>
            <a:ext cx="9144000" cy="548640"/>
          </a:xfrm>
          <a:prstGeom prst="rect">
            <a:avLst/>
          </a:prstGeom>
          <a:solidFill>
            <a:srgbClr val="0096D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33829" y="1181100"/>
            <a:ext cx="8610600" cy="51332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Timeline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b="1" dirty="0" smtClean="0">
                <a:latin typeface="Century Gothic" pitchFamily="34" charset="0"/>
              </a:rPr>
              <a:t>December 13 </a:t>
            </a:r>
            <a:r>
              <a:rPr lang="en-US" altLang="en-US" sz="2000" dirty="0" smtClean="0">
                <a:latin typeface="Century Gothic" pitchFamily="34" charset="0"/>
              </a:rPr>
              <a:t>–Draft Annual Plan FY19 presented to Board</a:t>
            </a:r>
            <a:br>
              <a:rPr lang="en-US" altLang="en-US" sz="2000" dirty="0" smtClean="0">
                <a:latin typeface="Century Gothic" pitchFamily="34" charset="0"/>
              </a:rPr>
            </a:br>
            <a:endParaRPr lang="en-US" altLang="en-US" sz="20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2000" b="1" dirty="0" smtClean="0">
                <a:latin typeface="Century Gothic" pitchFamily="34" charset="0"/>
              </a:rPr>
              <a:t>Public Hearings </a:t>
            </a:r>
            <a:r>
              <a:rPr lang="en-US" altLang="en-US" sz="2000" dirty="0" smtClean="0">
                <a:latin typeface="Century Gothic" pitchFamily="34" charset="0"/>
              </a:rPr>
              <a:t>- Open house at 5:30 pm; Meetings at 6:30 pm</a:t>
            </a:r>
          </a:p>
          <a:p>
            <a:pPr lvl="2"/>
            <a:r>
              <a:rPr lang="en-US" altLang="en-US" sz="2000" b="1" dirty="0" smtClean="0">
                <a:latin typeface="Century Gothic" pitchFamily="34" charset="0"/>
              </a:rPr>
              <a:t>January 8 </a:t>
            </a:r>
            <a:r>
              <a:rPr lang="en-US" altLang="en-US" sz="2000" dirty="0" smtClean="0">
                <a:latin typeface="Century Gothic" pitchFamily="34" charset="0"/>
              </a:rPr>
              <a:t>– Belle Chasse Auditorium</a:t>
            </a:r>
          </a:p>
          <a:p>
            <a:pPr lvl="2"/>
            <a:r>
              <a:rPr lang="en-US" altLang="en-US" sz="2000" b="1" dirty="0" smtClean="0">
                <a:latin typeface="Century Gothic" pitchFamily="34" charset="0"/>
              </a:rPr>
              <a:t>January 9 </a:t>
            </a:r>
            <a:r>
              <a:rPr lang="en-US" altLang="en-US" sz="2000" dirty="0" smtClean="0">
                <a:latin typeface="Century Gothic" pitchFamily="34" charset="0"/>
              </a:rPr>
              <a:t>– Houma Terrebonne Civic Center</a:t>
            </a:r>
          </a:p>
          <a:p>
            <a:pPr lvl="2"/>
            <a:r>
              <a:rPr lang="en-US" altLang="en-US" sz="2000" b="1" dirty="0" smtClean="0">
                <a:latin typeface="Century Gothic" pitchFamily="34" charset="0"/>
              </a:rPr>
              <a:t>January 10 </a:t>
            </a:r>
            <a:r>
              <a:rPr lang="en-US" altLang="en-US" sz="2000" dirty="0" smtClean="0">
                <a:latin typeface="Century Gothic" pitchFamily="34" charset="0"/>
              </a:rPr>
              <a:t>– Lake Charles Civic Center</a:t>
            </a:r>
            <a:br>
              <a:rPr lang="en-US" altLang="en-US" sz="2000" dirty="0" smtClean="0">
                <a:latin typeface="Century Gothic" pitchFamily="34" charset="0"/>
              </a:rPr>
            </a:br>
            <a:endParaRPr lang="en-US" altLang="en-US" sz="2000" dirty="0" smtClean="0">
              <a:latin typeface="Century Gothic" pitchFamily="34" charset="0"/>
            </a:endParaRPr>
          </a:p>
          <a:p>
            <a:pPr marL="858838" lvl="2" indent="-342900"/>
            <a:r>
              <a:rPr lang="en-US" altLang="en-US" sz="2000" b="1" dirty="0" smtClean="0">
                <a:latin typeface="Century Gothic" pitchFamily="34" charset="0"/>
              </a:rPr>
              <a:t>December 13-February 12 </a:t>
            </a:r>
            <a:r>
              <a:rPr lang="en-US" altLang="en-US" sz="2000" dirty="0" smtClean="0">
                <a:latin typeface="Century Gothic" pitchFamily="34" charset="0"/>
              </a:rPr>
              <a:t>– Receive public comments</a:t>
            </a:r>
            <a:br>
              <a:rPr lang="en-US" altLang="en-US" sz="2000" dirty="0" smtClean="0">
                <a:latin typeface="Century Gothic" pitchFamily="34" charset="0"/>
              </a:rPr>
            </a:br>
            <a:endParaRPr lang="en-US" altLang="en-US" sz="2000" dirty="0" smtClean="0">
              <a:latin typeface="Century Gothic" pitchFamily="34" charset="0"/>
            </a:endParaRPr>
          </a:p>
          <a:p>
            <a:pPr marL="858838" lvl="2" indent="-342900"/>
            <a:r>
              <a:rPr lang="en-US" altLang="en-US" sz="2000" b="1" dirty="0" smtClean="0">
                <a:latin typeface="Century Gothic" pitchFamily="34" charset="0"/>
              </a:rPr>
              <a:t>February 21 </a:t>
            </a:r>
            <a:r>
              <a:rPr lang="en-US" altLang="en-US" sz="2000" dirty="0" smtClean="0">
                <a:latin typeface="Century Gothic" pitchFamily="34" charset="0"/>
              </a:rPr>
              <a:t>– Final Annual Plan FY19 presented to Board</a:t>
            </a:r>
            <a:br>
              <a:rPr lang="en-US" altLang="en-US" sz="2000" dirty="0" smtClean="0">
                <a:latin typeface="Century Gothic" pitchFamily="34" charset="0"/>
              </a:rPr>
            </a:br>
            <a:endParaRPr lang="en-US" altLang="en-US" sz="2000" dirty="0" smtClean="0">
              <a:latin typeface="Century Gothic" pitchFamily="34" charset="0"/>
            </a:endParaRPr>
          </a:p>
          <a:p>
            <a:pPr marL="858838" lvl="2" indent="-342900"/>
            <a:r>
              <a:rPr lang="en-US" altLang="en-US" sz="2000" b="1" dirty="0" smtClean="0">
                <a:latin typeface="Century Gothic" pitchFamily="34" charset="0"/>
              </a:rPr>
              <a:t>March 14 </a:t>
            </a:r>
            <a:r>
              <a:rPr lang="en-US" altLang="en-US" sz="2000" dirty="0" smtClean="0">
                <a:latin typeface="Century Gothic" pitchFamily="34" charset="0"/>
              </a:rPr>
              <a:t>– Final Annual Plan FY19 presented to Legislature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28116" y="669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en-US" sz="2400" b="1" dirty="0" smtClean="0">
                <a:solidFill>
                  <a:prstClr val="white"/>
                </a:solidFill>
                <a:latin typeface="Century Gothic" pitchFamily="34" charset="0"/>
              </a:rPr>
              <a:t>Annual Plan FY19</a:t>
            </a:r>
          </a:p>
        </p:txBody>
      </p:sp>
    </p:spTree>
    <p:extLst>
      <p:ext uri="{BB962C8B-B14F-4D97-AF65-F5344CB8AC3E}">
        <p14:creationId xmlns:p14="http://schemas.microsoft.com/office/powerpoint/2010/main" val="12597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63" y="914400"/>
            <a:ext cx="93392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4429125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" charset="0"/>
              </a:rPr>
              <a:t>committed to </a:t>
            </a:r>
            <a:r>
              <a:rPr lang="en-US" sz="2800" b="1" dirty="0">
                <a:latin typeface="Arial" charset="0"/>
              </a:rPr>
              <a:t>our coast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-85725" y="1752602"/>
            <a:ext cx="9347200" cy="769441"/>
          </a:xfrm>
          <a:prstGeom prst="rect">
            <a:avLst/>
          </a:prstGeom>
          <a:solidFill>
            <a:srgbClr val="009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FFFF"/>
                </a:solidFill>
                <a:latin typeface="Century Gothic" pitchFamily="34" charset="0"/>
              </a:rPr>
              <a:t>Our Projects</a:t>
            </a:r>
          </a:p>
        </p:txBody>
      </p:sp>
    </p:spTree>
    <p:extLst>
      <p:ext uri="{BB962C8B-B14F-4D97-AF65-F5344CB8AC3E}">
        <p14:creationId xmlns:p14="http://schemas.microsoft.com/office/powerpoint/2010/main" val="36689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9" name="TextBox 1"/>
          <p:cNvSpPr txBox="1">
            <a:spLocks noChangeArrowheads="1"/>
          </p:cNvSpPr>
          <p:nvPr/>
        </p:nvSpPr>
        <p:spPr bwMode="auto">
          <a:xfrm>
            <a:off x="4476465" y="6131633"/>
            <a:ext cx="1629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$353 Million</a:t>
            </a:r>
          </a:p>
        </p:txBody>
      </p:sp>
      <p:sp>
        <p:nvSpPr>
          <p:cNvPr id="99380" name="TextBox 6"/>
          <p:cNvSpPr txBox="1">
            <a:spLocks noChangeArrowheads="1"/>
          </p:cNvSpPr>
          <p:nvPr/>
        </p:nvSpPr>
        <p:spPr bwMode="auto">
          <a:xfrm>
            <a:off x="7721262" y="6131633"/>
            <a:ext cx="1397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$</a:t>
            </a:r>
            <a:r>
              <a:rPr lang="en-US" sz="2000" b="1" dirty="0" smtClean="0">
                <a:solidFill>
                  <a:prstClr val="black"/>
                </a:solidFill>
              </a:rPr>
              <a:t>3.7 </a:t>
            </a:r>
            <a:r>
              <a:rPr lang="en-US" sz="2000" b="1" dirty="0">
                <a:solidFill>
                  <a:prstClr val="black"/>
                </a:solidFill>
              </a:rPr>
              <a:t>Billion</a:t>
            </a:r>
          </a:p>
        </p:txBody>
      </p:sp>
      <p:sp>
        <p:nvSpPr>
          <p:cNvPr id="99381" name="TextBox 7"/>
          <p:cNvSpPr txBox="1">
            <a:spLocks noChangeArrowheads="1"/>
          </p:cNvSpPr>
          <p:nvPr/>
        </p:nvSpPr>
        <p:spPr bwMode="auto">
          <a:xfrm>
            <a:off x="6049114" y="6131633"/>
            <a:ext cx="1523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</a:rPr>
              <a:t>$3.3 Billion</a:t>
            </a:r>
          </a:p>
        </p:txBody>
      </p:sp>
      <p:sp>
        <p:nvSpPr>
          <p:cNvPr id="99382" name="TextBox 8"/>
          <p:cNvSpPr txBox="1">
            <a:spLocks noChangeArrowheads="1"/>
          </p:cNvSpPr>
          <p:nvPr/>
        </p:nvSpPr>
        <p:spPr bwMode="auto">
          <a:xfrm>
            <a:off x="1549992" y="6133213"/>
            <a:ext cx="290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Life of project TOTALS: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Title 15"/>
          <p:cNvSpPr txBox="1">
            <a:spLocks/>
          </p:cNvSpPr>
          <p:nvPr/>
        </p:nvSpPr>
        <p:spPr bwMode="auto">
          <a:xfrm>
            <a:off x="-11130" y="641249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Unprecedented Scope and Scale</a:t>
            </a:r>
            <a:endParaRPr lang="en-US" sz="2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3923"/>
            <a:ext cx="9144000" cy="584775"/>
            <a:chOff x="0" y="-13926"/>
            <a:chExt cx="9144000" cy="584775"/>
          </a:xfrm>
        </p:grpSpPr>
        <p:sp>
          <p:nvSpPr>
            <p:cNvPr id="10" name="Rectangle 9"/>
            <p:cNvSpPr/>
            <p:nvPr/>
          </p:nvSpPr>
          <p:spPr>
            <a:xfrm>
              <a:off x="0" y="-13926"/>
              <a:ext cx="9144000" cy="584775"/>
            </a:xfrm>
            <a:prstGeom prst="rect">
              <a:avLst/>
            </a:prstGeom>
            <a:solidFill>
              <a:srgbClr val="0096D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0" y="-13926"/>
              <a:ext cx="708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charset="0"/>
                </a:rPr>
                <a:t>Our Projects</a:t>
              </a:r>
              <a:endParaRPr lang="en-US" alt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5151"/>
              </p:ext>
            </p:extLst>
          </p:nvPr>
        </p:nvGraphicFramePr>
        <p:xfrm>
          <a:off x="94736" y="1200664"/>
          <a:ext cx="8954531" cy="4924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3309"/>
                <a:gridCol w="1446125"/>
                <a:gridCol w="1642208"/>
                <a:gridCol w="1482889"/>
              </a:tblGrid>
              <a:tr h="393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Cornerstone Project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E&amp;D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Construction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Total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Calcasieu </a:t>
                      </a:r>
                      <a:r>
                        <a:rPr lang="en-US" sz="1900" dirty="0">
                          <a:effectLst/>
                        </a:rPr>
                        <a:t>Salinity Control Measures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36.4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263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299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Increase </a:t>
                      </a:r>
                      <a:r>
                        <a:rPr lang="en-US" sz="1900" dirty="0">
                          <a:effectLst/>
                        </a:rPr>
                        <a:t>Atchafalaya Flow to Terrebonne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37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431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468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East </a:t>
                      </a:r>
                      <a:r>
                        <a:rPr lang="en-US" sz="1900" dirty="0" err="1">
                          <a:effectLst/>
                        </a:rPr>
                        <a:t>Timbalier</a:t>
                      </a:r>
                      <a:r>
                        <a:rPr lang="en-US" sz="1900" dirty="0">
                          <a:effectLst/>
                        </a:rPr>
                        <a:t> Island Restoration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5.6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160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166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Houma </a:t>
                      </a:r>
                      <a:r>
                        <a:rPr lang="en-US" sz="1900" dirty="0">
                          <a:effectLst/>
                        </a:rPr>
                        <a:t>Navigation Lock Complex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34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323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357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Mid-Barataria </a:t>
                      </a:r>
                      <a:r>
                        <a:rPr lang="en-US" sz="1900" dirty="0">
                          <a:effectLst/>
                        </a:rPr>
                        <a:t>Sediment Diversion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127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1.3 billion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1.4 billion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Mid-Breton </a:t>
                      </a:r>
                      <a:r>
                        <a:rPr lang="en-US" sz="1900" dirty="0">
                          <a:effectLst/>
                        </a:rPr>
                        <a:t>Sediment Diversion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99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660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759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River </a:t>
                      </a:r>
                      <a:r>
                        <a:rPr lang="en-US" sz="1900" dirty="0">
                          <a:effectLst/>
                        </a:rPr>
                        <a:t>Reintroduction into </a:t>
                      </a:r>
                      <a:r>
                        <a:rPr lang="en-US" sz="1900" dirty="0" err="1">
                          <a:effectLst/>
                        </a:rPr>
                        <a:t>Maurepas</a:t>
                      </a:r>
                      <a:r>
                        <a:rPr lang="en-US" sz="1900" dirty="0">
                          <a:effectLst/>
                        </a:rPr>
                        <a:t> Swamp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14.2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186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</a:rPr>
                        <a:t>$</a:t>
                      </a:r>
                      <a:r>
                        <a:rPr lang="en-US" sz="1900" b="1" dirty="0">
                          <a:effectLst/>
                        </a:rPr>
                        <a:t>200 million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B488E2-E5C4-44B9-9C41-A4C42F9ACA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13923"/>
            <a:ext cx="9144000" cy="584775"/>
            <a:chOff x="0" y="-13926"/>
            <a:chExt cx="9144000" cy="584775"/>
          </a:xfrm>
        </p:grpSpPr>
        <p:sp>
          <p:nvSpPr>
            <p:cNvPr id="6" name="Rectangle 5"/>
            <p:cNvSpPr/>
            <p:nvPr/>
          </p:nvSpPr>
          <p:spPr>
            <a:xfrm>
              <a:off x="0" y="-13926"/>
              <a:ext cx="9144000" cy="584775"/>
            </a:xfrm>
            <a:prstGeom prst="rect">
              <a:avLst/>
            </a:prstGeom>
            <a:solidFill>
              <a:srgbClr val="0096D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0" y="-13926"/>
              <a:ext cx="708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charset="0"/>
                </a:rPr>
                <a:t>Our Projects</a:t>
              </a:r>
              <a:endParaRPr lang="en-US" alt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8" name="Title 15"/>
          <p:cNvSpPr txBox="1">
            <a:spLocks/>
          </p:cNvSpPr>
          <p:nvPr/>
        </p:nvSpPr>
        <p:spPr bwMode="auto">
          <a:xfrm>
            <a:off x="-11130" y="641249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Notable Protection Projects - Federal and State Focus 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55570" y="1098449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 smtClean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smtClean="0">
                <a:latin typeface="Century Gothic" pitchFamily="34" charset="0"/>
              </a:rPr>
              <a:t>Jean </a:t>
            </a:r>
            <a:r>
              <a:rPr lang="en-US" sz="1300" b="1" dirty="0">
                <a:latin typeface="Century Gothic" pitchFamily="34" charset="0"/>
              </a:rPr>
              <a:t>Lafitte Tidal Protection – </a:t>
            </a:r>
            <a:r>
              <a:rPr lang="en-US" sz="1300" b="1" dirty="0" smtClean="0">
                <a:latin typeface="Century Gothic" pitchFamily="34" charset="0"/>
              </a:rPr>
              <a:t>$29.4M; </a:t>
            </a:r>
            <a:r>
              <a:rPr lang="en-US" sz="1300" dirty="0" smtClean="0">
                <a:latin typeface="Century Gothic" pitchFamily="34" charset="0"/>
              </a:rPr>
              <a:t>Phase 1 is complete; Phase 2 </a:t>
            </a:r>
            <a:r>
              <a:rPr lang="en-US" sz="1300" dirty="0" smtClean="0">
                <a:latin typeface="Century Gothic" pitchFamily="34" charset="0"/>
                <a:cs typeface="Arial" pitchFamily="34" charset="0"/>
              </a:rPr>
              <a:t>is </a:t>
            </a:r>
            <a:r>
              <a:rPr lang="en-US" sz="1300" dirty="0">
                <a:latin typeface="Century Gothic" pitchFamily="34" charset="0"/>
                <a:cs typeface="Arial" pitchFamily="34" charset="0"/>
              </a:rPr>
              <a:t>headed to </a:t>
            </a:r>
            <a:r>
              <a:rPr lang="en-US" sz="1300" dirty="0" smtClean="0">
                <a:latin typeface="Century Gothic" pitchFamily="34" charset="0"/>
                <a:cs typeface="Arial" pitchFamily="34" charset="0"/>
              </a:rPr>
              <a:t>bid </a:t>
            </a:r>
            <a:r>
              <a:rPr lang="en-US" sz="1300" dirty="0">
                <a:latin typeface="Century Gothic" pitchFamily="34" charset="0"/>
              </a:rPr>
              <a:t>as soon as January </a:t>
            </a:r>
            <a:r>
              <a:rPr lang="en-US" sz="1300" dirty="0" smtClean="0">
                <a:latin typeface="Century Gothic" pitchFamily="34" charset="0"/>
              </a:rPr>
              <a:t>’18. </a:t>
            </a:r>
            <a:r>
              <a:rPr lang="en-US" sz="1300" dirty="0" smtClean="0">
                <a:latin typeface="Century Gothic" pitchFamily="34" charset="0"/>
                <a:cs typeface="Arial" pitchFamily="34" charset="0"/>
              </a:rPr>
              <a:t> Construction </a:t>
            </a:r>
            <a:r>
              <a:rPr lang="en-US" sz="1300" dirty="0">
                <a:latin typeface="Century Gothic" pitchFamily="34" charset="0"/>
                <a:cs typeface="Arial" pitchFamily="34" charset="0"/>
              </a:rPr>
              <a:t>will take about 18 months.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err="1">
                <a:latin typeface="Century Gothic" pitchFamily="34" charset="0"/>
              </a:rPr>
              <a:t>Rosethorne</a:t>
            </a:r>
            <a:r>
              <a:rPr lang="en-US" sz="1300" b="1" dirty="0">
                <a:latin typeface="Century Gothic" pitchFamily="34" charset="0"/>
              </a:rPr>
              <a:t> Tidal Protection </a:t>
            </a:r>
            <a:r>
              <a:rPr lang="en-US" sz="1300" b="1" dirty="0" smtClean="0">
                <a:latin typeface="Century Gothic" pitchFamily="34" charset="0"/>
              </a:rPr>
              <a:t>– $22.9M; </a:t>
            </a:r>
            <a:r>
              <a:rPr lang="en-US" sz="1300" dirty="0" smtClean="0">
                <a:latin typeface="Century Gothic" pitchFamily="34" charset="0"/>
              </a:rPr>
              <a:t>Work </a:t>
            </a:r>
            <a:r>
              <a:rPr lang="en-US" sz="1300" dirty="0">
                <a:latin typeface="Century Gothic" pitchFamily="34" charset="0"/>
              </a:rPr>
              <a:t>continues on land rights and </a:t>
            </a:r>
            <a:r>
              <a:rPr lang="en-US" sz="1300" dirty="0" smtClean="0">
                <a:latin typeface="Century Gothic" pitchFamily="34" charset="0"/>
              </a:rPr>
              <a:t>E &amp; D. </a:t>
            </a:r>
            <a:r>
              <a:rPr lang="en-US" sz="1300" dirty="0">
                <a:latin typeface="Century Gothic" pitchFamily="34" charset="0"/>
              </a:rPr>
              <a:t>Phase 1 </a:t>
            </a:r>
            <a:r>
              <a:rPr lang="en-US" sz="1300" dirty="0" smtClean="0">
                <a:latin typeface="Century Gothic" pitchFamily="34" charset="0"/>
              </a:rPr>
              <a:t>is </a:t>
            </a:r>
            <a:r>
              <a:rPr lang="en-US" sz="1300" dirty="0">
                <a:latin typeface="Century Gothic" pitchFamily="34" charset="0"/>
              </a:rPr>
              <a:t>scheduled for advertisement in August </a:t>
            </a:r>
            <a:r>
              <a:rPr lang="en-US" sz="1300" dirty="0" smtClean="0">
                <a:latin typeface="Century Gothic" pitchFamily="34" charset="0"/>
              </a:rPr>
              <a:t>‘18.</a:t>
            </a: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entury Gothic" pitchFamily="34" charset="0"/>
              </a:rPr>
              <a:t>Kraemer Bayou </a:t>
            </a:r>
            <a:r>
              <a:rPr lang="en-US" sz="1300" b="1" dirty="0" smtClean="0">
                <a:latin typeface="Century Gothic" pitchFamily="34" charset="0"/>
              </a:rPr>
              <a:t>Boeuf Levee </a:t>
            </a:r>
            <a:r>
              <a:rPr lang="en-US" sz="1300" b="1" dirty="0">
                <a:latin typeface="Century Gothic" pitchFamily="34" charset="0"/>
              </a:rPr>
              <a:t>Lift – </a:t>
            </a:r>
            <a:r>
              <a:rPr lang="en-US" sz="1300" b="1" dirty="0" smtClean="0">
                <a:latin typeface="Century Gothic" pitchFamily="34" charset="0"/>
              </a:rPr>
              <a:t>$1M; </a:t>
            </a:r>
            <a:r>
              <a:rPr lang="en-US" sz="1300" dirty="0" smtClean="0">
                <a:latin typeface="Century Gothic" pitchFamily="34" charset="0"/>
              </a:rPr>
              <a:t>Approximately </a:t>
            </a:r>
            <a:r>
              <a:rPr lang="en-US" sz="1300" dirty="0">
                <a:latin typeface="Century Gothic" pitchFamily="34" charset="0"/>
              </a:rPr>
              <a:t>15% </a:t>
            </a:r>
            <a:r>
              <a:rPr lang="en-US" sz="1300" dirty="0" smtClean="0">
                <a:latin typeface="Century Gothic" pitchFamily="34" charset="0"/>
              </a:rPr>
              <a:t>complete; estimated completion in Feb. ‘18.  </a:t>
            </a: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err="1">
                <a:latin typeface="Century Gothic" pitchFamily="34" charset="0"/>
              </a:rPr>
              <a:t>Falgout</a:t>
            </a:r>
            <a:r>
              <a:rPr lang="en-US" sz="1300" b="1" dirty="0">
                <a:latin typeface="Century Gothic" pitchFamily="34" charset="0"/>
              </a:rPr>
              <a:t> Canal Road </a:t>
            </a:r>
            <a:r>
              <a:rPr lang="en-US" sz="1300" b="1" dirty="0" smtClean="0">
                <a:latin typeface="Century Gothic" pitchFamily="34" charset="0"/>
              </a:rPr>
              <a:t>Levee- $24.8M; </a:t>
            </a:r>
            <a:r>
              <a:rPr lang="en-US" sz="1300" dirty="0" smtClean="0">
                <a:latin typeface="Century Gothic" pitchFamily="34" charset="0"/>
              </a:rPr>
              <a:t>Scheduled to complete by Jan’18.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 smtClean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smtClean="0">
                <a:latin typeface="Century Gothic" pitchFamily="34" charset="0"/>
              </a:rPr>
              <a:t>St</a:t>
            </a:r>
            <a:r>
              <a:rPr lang="en-US" sz="1300" b="1" dirty="0">
                <a:latin typeface="Century Gothic" pitchFamily="34" charset="0"/>
              </a:rPr>
              <a:t>. Tammany Coastal Reconnaissance Study – </a:t>
            </a:r>
            <a:r>
              <a:rPr lang="en-US" sz="1300" b="1" dirty="0" smtClean="0">
                <a:latin typeface="Century Gothic" pitchFamily="34" charset="0"/>
              </a:rPr>
              <a:t>$2M; </a:t>
            </a:r>
            <a:r>
              <a:rPr lang="en-US" sz="1300" dirty="0" smtClean="0">
                <a:latin typeface="Century Gothic" pitchFamily="34" charset="0"/>
              </a:rPr>
              <a:t>Contract to be awarded in December, this month.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entury Gothic" pitchFamily="34" charset="0"/>
              </a:rPr>
              <a:t>St. Mary Backwater Flooding - $</a:t>
            </a:r>
            <a:r>
              <a:rPr lang="en-US" sz="1300" b="1" dirty="0" smtClean="0">
                <a:latin typeface="Century Gothic" pitchFamily="34" charset="0"/>
              </a:rPr>
              <a:t>10.4M</a:t>
            </a:r>
            <a:r>
              <a:rPr lang="en-US" sz="1300" dirty="0" smtClean="0">
                <a:latin typeface="Century Gothic" pitchFamily="34" charset="0"/>
              </a:rPr>
              <a:t>; </a:t>
            </a:r>
            <a:r>
              <a:rPr lang="en-US" sz="1300" dirty="0">
                <a:latin typeface="Century Gothic" pitchFamily="34" charset="0"/>
              </a:rPr>
              <a:t>Phase 1, LA 70 improvements, construction began </a:t>
            </a:r>
            <a:r>
              <a:rPr lang="en-US" sz="1300" dirty="0" smtClean="0">
                <a:latin typeface="Century Gothic" pitchFamily="34" charset="0"/>
              </a:rPr>
              <a:t>Oct. ‘17. </a:t>
            </a:r>
            <a:r>
              <a:rPr lang="en-US" sz="1300" dirty="0">
                <a:latin typeface="Century Gothic" pitchFamily="34" charset="0"/>
              </a:rPr>
              <a:t>and  scheduled to </a:t>
            </a:r>
            <a:r>
              <a:rPr lang="en-US" sz="1300" dirty="0" smtClean="0">
                <a:latin typeface="Century Gothic" pitchFamily="34" charset="0"/>
              </a:rPr>
              <a:t>complete July ‘18; </a:t>
            </a:r>
            <a:r>
              <a:rPr lang="en-US" sz="1300" dirty="0">
                <a:latin typeface="Century Gothic" pitchFamily="34" charset="0"/>
              </a:rPr>
              <a:t>Phase 2, pump station,  RFQ has been </a:t>
            </a:r>
            <a:r>
              <a:rPr lang="en-US" sz="1300" dirty="0" smtClean="0">
                <a:latin typeface="Century Gothic" pitchFamily="34" charset="0"/>
              </a:rPr>
              <a:t>issued.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 smtClean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smtClean="0">
                <a:latin typeface="Century Gothic" pitchFamily="34" charset="0"/>
              </a:rPr>
              <a:t>Morgan </a:t>
            </a:r>
            <a:r>
              <a:rPr lang="en-US" sz="1300" b="1" dirty="0">
                <a:latin typeface="Century Gothic" pitchFamily="34" charset="0"/>
              </a:rPr>
              <a:t>City/St. Mary Parish Flood Protection - $</a:t>
            </a:r>
            <a:r>
              <a:rPr lang="en-US" sz="1300" b="1" dirty="0" smtClean="0">
                <a:latin typeface="Century Gothic" pitchFamily="34" charset="0"/>
              </a:rPr>
              <a:t>11.1M; </a:t>
            </a:r>
            <a:r>
              <a:rPr lang="en-US" sz="1300" dirty="0" smtClean="0">
                <a:latin typeface="Century Gothic" pitchFamily="34" charset="0"/>
              </a:rPr>
              <a:t>Construction </a:t>
            </a:r>
            <a:r>
              <a:rPr lang="en-US" sz="1300" dirty="0">
                <a:latin typeface="Century Gothic" pitchFamily="34" charset="0"/>
              </a:rPr>
              <a:t>of 2.5 miles of levee improvements scheduled to </a:t>
            </a:r>
            <a:r>
              <a:rPr lang="en-US" sz="1300" dirty="0" smtClean="0">
                <a:latin typeface="Century Gothic" pitchFamily="34" charset="0"/>
              </a:rPr>
              <a:t>complete </a:t>
            </a:r>
            <a:r>
              <a:rPr lang="en-US" sz="1300" dirty="0">
                <a:latin typeface="Century Gothic" pitchFamily="34" charset="0"/>
              </a:rPr>
              <a:t>in </a:t>
            </a:r>
            <a:r>
              <a:rPr lang="en-US" sz="1300" dirty="0" smtClean="0">
                <a:latin typeface="Century Gothic" pitchFamily="34" charset="0"/>
              </a:rPr>
              <a:t>January ‘18.</a:t>
            </a: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entury Gothic" pitchFamily="34" charset="0"/>
              </a:rPr>
              <a:t>Violet Canal North Levee Alignment – </a:t>
            </a:r>
            <a:r>
              <a:rPr lang="en-US" sz="1300" b="1" dirty="0" smtClean="0">
                <a:latin typeface="Century Gothic" pitchFamily="34" charset="0"/>
              </a:rPr>
              <a:t>$4M; </a:t>
            </a:r>
            <a:r>
              <a:rPr lang="en-US" sz="1300" dirty="0" smtClean="0">
                <a:latin typeface="Century Gothic" pitchFamily="34" charset="0"/>
              </a:rPr>
              <a:t>Advertised for construction Nov. ‘17.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dirty="0">
                <a:latin typeface="Century Gothic" pitchFamily="34" charset="0"/>
              </a:rPr>
              <a:t>	</a:t>
            </a:r>
            <a:endParaRPr lang="en-US" sz="1300" dirty="0" smtClean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smtClean="0">
                <a:latin typeface="Century Gothic" pitchFamily="34" charset="0"/>
              </a:rPr>
              <a:t>South </a:t>
            </a:r>
            <a:r>
              <a:rPr lang="en-US" sz="1300" b="1" dirty="0">
                <a:latin typeface="Century Gothic" pitchFamily="34" charset="0"/>
              </a:rPr>
              <a:t>Central Coastal </a:t>
            </a:r>
            <a:r>
              <a:rPr lang="en-US" sz="1300" b="1" dirty="0" smtClean="0">
                <a:latin typeface="Century Gothic" pitchFamily="34" charset="0"/>
              </a:rPr>
              <a:t>Plan - $970 thousand</a:t>
            </a:r>
            <a:r>
              <a:rPr lang="en-US" sz="1300" dirty="0" smtClean="0">
                <a:latin typeface="Century Gothic" pitchFamily="34" charset="0"/>
              </a:rPr>
              <a:t>; Draft report will be finalized in January ‘18.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dirty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 smtClean="0">
                <a:latin typeface="Century Gothic" pitchFamily="34" charset="0"/>
              </a:rPr>
              <a:t>Houma </a:t>
            </a:r>
            <a:r>
              <a:rPr lang="en-US" sz="1300" b="1" dirty="0">
                <a:latin typeface="Century Gothic" pitchFamily="34" charset="0"/>
              </a:rPr>
              <a:t>Navigation </a:t>
            </a:r>
            <a:r>
              <a:rPr lang="en-US" sz="1300" b="1" dirty="0" smtClean="0">
                <a:latin typeface="Century Gothic" pitchFamily="34" charset="0"/>
              </a:rPr>
              <a:t>Canal - $366M;  </a:t>
            </a:r>
            <a:r>
              <a:rPr lang="en-US" sz="1300" dirty="0" smtClean="0">
                <a:latin typeface="Century Gothic" pitchFamily="34" charset="0"/>
              </a:rPr>
              <a:t>At 30% design; Final design by Spring ’19; to advertise for </a:t>
            </a:r>
            <a:r>
              <a:rPr lang="en-US" sz="1300" dirty="0">
                <a:latin typeface="Century Gothic" pitchFamily="34" charset="0"/>
              </a:rPr>
              <a:t>construction </a:t>
            </a:r>
            <a:r>
              <a:rPr lang="en-US" sz="1300" dirty="0" smtClean="0">
                <a:latin typeface="Century Gothic" pitchFamily="34" charset="0"/>
              </a:rPr>
              <a:t>Summer ‘19.</a:t>
            </a:r>
            <a:endParaRPr lang="en-US" sz="1300" b="1" dirty="0" smtClean="0">
              <a:latin typeface="Century Gothic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dirty="0" smtClean="0">
                <a:latin typeface="Century Gothic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50846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213B678-05F7-42F9-B6D3-8E5D65246F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103"/>
            <a:ext cx="4563354" cy="35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76" y="3846683"/>
            <a:ext cx="4762581" cy="30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13923"/>
            <a:ext cx="9144000" cy="584775"/>
            <a:chOff x="0" y="-13926"/>
            <a:chExt cx="9144000" cy="584775"/>
          </a:xfrm>
        </p:grpSpPr>
        <p:sp>
          <p:nvSpPr>
            <p:cNvPr id="8" name="Rectangle 7"/>
            <p:cNvSpPr/>
            <p:nvPr/>
          </p:nvSpPr>
          <p:spPr>
            <a:xfrm>
              <a:off x="0" y="-13926"/>
              <a:ext cx="9144000" cy="584775"/>
            </a:xfrm>
            <a:prstGeom prst="rect">
              <a:avLst/>
            </a:prstGeom>
            <a:solidFill>
              <a:srgbClr val="0096D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0" y="-13926"/>
              <a:ext cx="708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charset="0"/>
                </a:rPr>
                <a:t>Our Projects</a:t>
              </a:r>
              <a:endParaRPr lang="en-US" altLang="en-US" sz="3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1" y="894945"/>
            <a:ext cx="6400799" cy="62257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B0F0"/>
                </a:solidFill>
                <a:latin typeface="Century Gothic" pitchFamily="34" charset="0"/>
              </a:rPr>
              <a:t>Falgout</a:t>
            </a:r>
            <a:r>
              <a:rPr lang="en-US" sz="3600" b="1" dirty="0" smtClean="0">
                <a:solidFill>
                  <a:srgbClr val="00B0F0"/>
                </a:solidFill>
                <a:latin typeface="Century Gothic" pitchFamily="34" charset="0"/>
              </a:rPr>
              <a:t> Canal Road Levee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64635" y="5501604"/>
            <a:ext cx="7558391" cy="53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800" b="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515938" indent="-265113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600">
                <a:solidFill>
                  <a:srgbClr val="262626"/>
                </a:solidFill>
                <a:latin typeface="Arial"/>
                <a:cs typeface="Arial"/>
              </a:defRPr>
            </a:lvl2pPr>
            <a:lvl3pPr marL="744538" indent="-228600" algn="l" rtl="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400">
                <a:solidFill>
                  <a:srgbClr val="262626"/>
                </a:solidFill>
                <a:latin typeface="Arial"/>
                <a:cs typeface="Arial"/>
              </a:defRPr>
            </a:lvl3pPr>
            <a:lvl4pPr marL="973138" indent="-228600" algn="l" rtl="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rgbClr val="262626"/>
                </a:solidFill>
                <a:latin typeface="Arial"/>
                <a:cs typeface="Arial"/>
              </a:defRPr>
            </a:lvl4pPr>
            <a:lvl5pPr marL="1143000" indent="-169863" algn="l" rtl="0" eaLnBrk="0" fontAlgn="base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7C93A0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1732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6304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876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44888" indent="-225425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61781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Century Gothic" pitchFamily="34" charset="0"/>
              </a:rPr>
              <a:t>Jean Lafitte Tidal Protection</a:t>
            </a:r>
          </a:p>
        </p:txBody>
      </p:sp>
    </p:spTree>
    <p:extLst>
      <p:ext uri="{BB962C8B-B14F-4D97-AF65-F5344CB8AC3E}">
        <p14:creationId xmlns:p14="http://schemas.microsoft.com/office/powerpoint/2010/main" val="28222211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943" y="914400"/>
            <a:ext cx="9339943" cy="5029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442978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" charset="0"/>
                <a:cs typeface="Arial" charset="0"/>
              </a:rPr>
              <a:t>committed to </a:t>
            </a:r>
            <a:r>
              <a:rPr lang="en-US" sz="2800" b="1" dirty="0">
                <a:latin typeface="Arial" charset="0"/>
                <a:cs typeface="Arial" charset="0"/>
              </a:rPr>
              <a:t>our coast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85725" y="1752602"/>
            <a:ext cx="9347200" cy="769441"/>
          </a:xfrm>
          <a:prstGeom prst="rect">
            <a:avLst/>
          </a:prstGeom>
          <a:solidFill>
            <a:srgbClr val="0096D7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Our Issues and Initiatives</a:t>
            </a:r>
            <a:endParaRPr lang="en-US" altLang="en-US" sz="44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1" y="1458674"/>
            <a:ext cx="8482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Revenue sharing with Gulf producing states and their eligible political subdivisions (TX, LA, MS, </a:t>
            </a:r>
            <a:r>
              <a:rPr lang="en-US" sz="2000" dirty="0" smtClean="0">
                <a:latin typeface="Century Gothic" panose="020B0502020202020204" pitchFamily="34" charset="0"/>
              </a:rPr>
              <a:t>AL)</a:t>
            </a:r>
          </a:p>
          <a:p>
            <a:pPr marL="457200" lvl="2"/>
            <a:endParaRPr lang="en-US" sz="2000" dirty="0" smtClean="0">
              <a:latin typeface="Century Gothic" panose="020B0502020202020204" pitchFamily="34" charset="0"/>
            </a:endParaRPr>
          </a:p>
          <a:p>
            <a:pPr marL="457200" lvl="2"/>
            <a:r>
              <a:rPr lang="en-US" sz="2000" dirty="0" smtClean="0">
                <a:latin typeface="Century Gothic" panose="020B0502020202020204" pitchFamily="34" charset="0"/>
              </a:rPr>
              <a:t>Phase </a:t>
            </a:r>
            <a:r>
              <a:rPr lang="en-US" sz="2000" dirty="0">
                <a:latin typeface="Century Gothic" panose="020B0502020202020204" pitchFamily="34" charset="0"/>
              </a:rPr>
              <a:t>I </a:t>
            </a:r>
            <a:r>
              <a:rPr lang="en-US" sz="2000" dirty="0" smtClean="0">
                <a:latin typeface="Century Gothic" panose="020B0502020202020204" pitchFamily="34" charset="0"/>
              </a:rPr>
              <a:t>(2006-2016) 		     Phase </a:t>
            </a:r>
            <a:r>
              <a:rPr lang="en-US" sz="2000" dirty="0">
                <a:latin typeface="Century Gothic" panose="020B0502020202020204" pitchFamily="34" charset="0"/>
              </a:rPr>
              <a:t>II (2017-2055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-13924"/>
            <a:ext cx="9144000" cy="584775"/>
          </a:xfrm>
          <a:prstGeom prst="rect">
            <a:avLst/>
          </a:prstGeom>
          <a:solidFill>
            <a:srgbClr val="0096D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1392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Our Issues and Initiatives</a:t>
            </a:r>
            <a:endParaRPr lang="en-US" altLang="en-US" sz="32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4280" y="770751"/>
            <a:ext cx="8375515" cy="3576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Gulf of Mexico Energy Security Act of 2006 (GOMESA)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" y="2801564"/>
            <a:ext cx="4357993" cy="3268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51" y="2869658"/>
            <a:ext cx="42672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jasonl\AppData\Local\Temp\~Ca51C2\data\asimages\{C05877BC-2DFA-450A-AB69-8D80A1CF8B8F}_1.png&quot;/&gt;&lt;left val=&quot;470&quot;/&gt;&lt;top val=&quot;473&quot;/&gt;&lt;width val=&quot;236&quot;/&gt;&lt;height val=&quot;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Custom Design">
  <a:themeElements>
    <a:clrScheme name="BC PowerPoint Color Theme 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86"/>
      </a:accent1>
      <a:accent2>
        <a:srgbClr val="4A7591"/>
      </a:accent2>
      <a:accent3>
        <a:srgbClr val="A5B75E"/>
      </a:accent3>
      <a:accent4>
        <a:srgbClr val="C06735"/>
      </a:accent4>
      <a:accent5>
        <a:srgbClr val="625345"/>
      </a:accent5>
      <a:accent6>
        <a:srgbClr val="6CA8C8"/>
      </a:accent6>
      <a:hlink>
        <a:srgbClr val="71110A"/>
      </a:hlink>
      <a:folHlink>
        <a:srgbClr val="7B7C46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Custom Design 1">
        <a:dk1>
          <a:srgbClr val="000000"/>
        </a:dk1>
        <a:lt1>
          <a:srgbClr val="FFFFFF"/>
        </a:lt1>
        <a:dk2>
          <a:srgbClr val="BF3B00"/>
        </a:dk2>
        <a:lt2>
          <a:srgbClr val="B7B7A9"/>
        </a:lt2>
        <a:accent1>
          <a:srgbClr val="1F546E"/>
        </a:accent1>
        <a:accent2>
          <a:srgbClr val="817DAD"/>
        </a:accent2>
        <a:accent3>
          <a:srgbClr val="FFFFFF"/>
        </a:accent3>
        <a:accent4>
          <a:srgbClr val="000000"/>
        </a:accent4>
        <a:accent5>
          <a:srgbClr val="ABB3BA"/>
        </a:accent5>
        <a:accent6>
          <a:srgbClr val="74719C"/>
        </a:accent6>
        <a:hlink>
          <a:srgbClr val="61781F"/>
        </a:hlink>
        <a:folHlink>
          <a:srgbClr val="72B7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10">
      <a:dk1>
        <a:srgbClr val="5A5A5B"/>
      </a:dk1>
      <a:lt1>
        <a:srgbClr val="FFFFFF"/>
      </a:lt1>
      <a:dk2>
        <a:srgbClr val="747575"/>
      </a:dk2>
      <a:lt2>
        <a:srgbClr val="C5C3C4"/>
      </a:lt2>
      <a:accent1>
        <a:srgbClr val="B4D447"/>
      </a:accent1>
      <a:accent2>
        <a:srgbClr val="5FC6C5"/>
      </a:accent2>
      <a:accent3>
        <a:srgbClr val="5B967D"/>
      </a:accent3>
      <a:accent4>
        <a:srgbClr val="009966"/>
      </a:accent4>
      <a:accent5>
        <a:srgbClr val="719C9D"/>
      </a:accent5>
      <a:accent6>
        <a:srgbClr val="CF6567"/>
      </a:accent6>
      <a:hlink>
        <a:srgbClr val="FFFFFF"/>
      </a:hlink>
      <a:folHlink>
        <a:srgbClr val="98989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RA_library_Template" id="{1B5656E6-C2B1-DC4C-B8A1-9068AB8B8E67}" vid="{4556DD04-2DDD-7547-84FB-9FC5128F8B97}"/>
    </a:ext>
  </a:extLst>
</a:theme>
</file>

<file path=ppt/theme/theme4.xml><?xml version="1.0" encoding="utf-8"?>
<a:theme xmlns:a="http://schemas.openxmlformats.org/drawingml/2006/main" name="2_Office Theme">
  <a:themeElements>
    <a:clrScheme name="Custom 10">
      <a:dk1>
        <a:srgbClr val="5A5A5B"/>
      </a:dk1>
      <a:lt1>
        <a:srgbClr val="FFFFFF"/>
      </a:lt1>
      <a:dk2>
        <a:srgbClr val="747575"/>
      </a:dk2>
      <a:lt2>
        <a:srgbClr val="C5C3C4"/>
      </a:lt2>
      <a:accent1>
        <a:srgbClr val="B4D447"/>
      </a:accent1>
      <a:accent2>
        <a:srgbClr val="5FC6C5"/>
      </a:accent2>
      <a:accent3>
        <a:srgbClr val="5B967D"/>
      </a:accent3>
      <a:accent4>
        <a:srgbClr val="009966"/>
      </a:accent4>
      <a:accent5>
        <a:srgbClr val="719C9D"/>
      </a:accent5>
      <a:accent6>
        <a:srgbClr val="CF6567"/>
      </a:accent6>
      <a:hlink>
        <a:srgbClr val="FFFFFF"/>
      </a:hlink>
      <a:folHlink>
        <a:srgbClr val="98989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RA_library_Template" id="{1B5656E6-C2B1-DC4C-B8A1-9068AB8B8E67}" vid="{4556DD04-2DDD-7547-84FB-9FC5128F8B97}"/>
    </a:ext>
  </a:extLst>
</a:theme>
</file>

<file path=ppt/theme/theme5.xml><?xml version="1.0" encoding="utf-8"?>
<a:theme xmlns:a="http://schemas.openxmlformats.org/drawingml/2006/main" name="12_Office Theme">
  <a:themeElements>
    <a:clrScheme name="Custom 17">
      <a:dk1>
        <a:srgbClr val="5A5A5B"/>
      </a:dk1>
      <a:lt1>
        <a:srgbClr val="FFFFFF"/>
      </a:lt1>
      <a:dk2>
        <a:srgbClr val="747575"/>
      </a:dk2>
      <a:lt2>
        <a:srgbClr val="C5C3C4"/>
      </a:lt2>
      <a:accent1>
        <a:srgbClr val="B4D447"/>
      </a:accent1>
      <a:accent2>
        <a:srgbClr val="5FC6C5"/>
      </a:accent2>
      <a:accent3>
        <a:srgbClr val="00A8C8"/>
      </a:accent3>
      <a:accent4>
        <a:srgbClr val="74BF58"/>
      </a:accent4>
      <a:accent5>
        <a:srgbClr val="C7925A"/>
      </a:accent5>
      <a:accent6>
        <a:srgbClr val="CF6567"/>
      </a:accent6>
      <a:hlink>
        <a:srgbClr val="FFFFFF"/>
      </a:hlink>
      <a:folHlink>
        <a:srgbClr val="98989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RA_Template" id="{BA2BFC59-02CE-FA49-BEDC-79C22A05C430}" vid="{59508DED-55CA-4146-923B-DB9A8B44743F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Custom 17">
      <a:dk1>
        <a:srgbClr val="5A5A5B"/>
      </a:dk1>
      <a:lt1>
        <a:srgbClr val="FFFFFF"/>
      </a:lt1>
      <a:dk2>
        <a:srgbClr val="747575"/>
      </a:dk2>
      <a:lt2>
        <a:srgbClr val="C5C3C4"/>
      </a:lt2>
      <a:accent1>
        <a:srgbClr val="B4D447"/>
      </a:accent1>
      <a:accent2>
        <a:srgbClr val="5FC6C5"/>
      </a:accent2>
      <a:accent3>
        <a:srgbClr val="00A8C8"/>
      </a:accent3>
      <a:accent4>
        <a:srgbClr val="74BF58"/>
      </a:accent4>
      <a:accent5>
        <a:srgbClr val="C7925A"/>
      </a:accent5>
      <a:accent6>
        <a:srgbClr val="CF6567"/>
      </a:accent6>
      <a:hlink>
        <a:srgbClr val="FFFFFF"/>
      </a:hlink>
      <a:folHlink>
        <a:srgbClr val="98989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PRA_Template" id="{BA2BFC59-02CE-FA49-BEDC-79C22A05C430}" vid="{59508DED-55CA-4146-923B-DB9A8B44743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7360</TotalTime>
  <Words>640</Words>
  <Application>Microsoft Office PowerPoint</Application>
  <PresentationFormat>On-screen Show (4:3)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Franklin Gothic Book</vt:lpstr>
      <vt:lpstr>Franklin Gothic Demi</vt:lpstr>
      <vt:lpstr>Times New Roman</vt:lpstr>
      <vt:lpstr>Wingdings</vt:lpstr>
      <vt:lpstr>Office Theme</vt:lpstr>
      <vt:lpstr>41_Custom Design</vt:lpstr>
      <vt:lpstr>1_Office Theme</vt:lpstr>
      <vt:lpstr>2_Office Theme</vt:lpstr>
      <vt:lpstr>12_Office Theme</vt:lpstr>
      <vt:lpstr>6_Office Theme</vt:lpstr>
      <vt:lpstr>7_Office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GOMESA and LA’s Coastal Program</vt:lpstr>
      <vt:lpstr>Path Forward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Sutcliffe</dc:creator>
  <cp:lastModifiedBy>Amber</cp:lastModifiedBy>
  <cp:revision>270</cp:revision>
  <cp:lastPrinted>2017-12-04T22:16:15Z</cp:lastPrinted>
  <dcterms:created xsi:type="dcterms:W3CDTF">2015-02-05T17:41:28Z</dcterms:created>
  <dcterms:modified xsi:type="dcterms:W3CDTF">2017-12-06T18:52:42Z</dcterms:modified>
</cp:coreProperties>
</file>