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15" r:id="rId2"/>
    <p:sldMasterId id="2147483746" r:id="rId3"/>
    <p:sldMasterId id="2147483764" r:id="rId4"/>
  </p:sldMasterIdLst>
  <p:notesMasterIdLst>
    <p:notesMasterId r:id="rId30"/>
  </p:notesMasterIdLst>
  <p:sldIdLst>
    <p:sldId id="474" r:id="rId5"/>
    <p:sldId id="475" r:id="rId6"/>
    <p:sldId id="442" r:id="rId7"/>
    <p:sldId id="443" r:id="rId8"/>
    <p:sldId id="415" r:id="rId9"/>
    <p:sldId id="444" r:id="rId10"/>
    <p:sldId id="460" r:id="rId11"/>
    <p:sldId id="446" r:id="rId12"/>
    <p:sldId id="447" r:id="rId13"/>
    <p:sldId id="448" r:id="rId14"/>
    <p:sldId id="467" r:id="rId15"/>
    <p:sldId id="465" r:id="rId16"/>
    <p:sldId id="451" r:id="rId17"/>
    <p:sldId id="468" r:id="rId18"/>
    <p:sldId id="469" r:id="rId19"/>
    <p:sldId id="470" r:id="rId20"/>
    <p:sldId id="461" r:id="rId21"/>
    <p:sldId id="437" r:id="rId22"/>
    <p:sldId id="466" r:id="rId23"/>
    <p:sldId id="462" r:id="rId24"/>
    <p:sldId id="414" r:id="rId25"/>
    <p:sldId id="472" r:id="rId26"/>
    <p:sldId id="473" r:id="rId27"/>
    <p:sldId id="463" r:id="rId28"/>
    <p:sldId id="400" r:id="rId2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615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1983">
          <p15:clr>
            <a:srgbClr val="A4A3A4"/>
          </p15:clr>
        </p15:guide>
        <p15:guide id="4" pos="288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F6228"/>
    <a:srgbClr val="FFFFFF"/>
    <a:srgbClr val="6F6F6F"/>
    <a:srgbClr val="4A5C26"/>
    <a:srgbClr val="FFD243"/>
    <a:srgbClr val="FFE38B"/>
    <a:srgbClr val="769DCC"/>
    <a:srgbClr val="FFDD71"/>
    <a:srgbClr val="EEB500"/>
    <a:srgbClr val="FFD3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4132" autoAdjust="0"/>
  </p:normalViewPr>
  <p:slideViewPr>
    <p:cSldViewPr snapToGrid="0">
      <p:cViewPr varScale="1">
        <p:scale>
          <a:sx n="63" d="100"/>
          <a:sy n="63" d="100"/>
        </p:scale>
        <p:origin x="1596" y="60"/>
      </p:cViewPr>
      <p:guideLst>
        <p:guide orient="horz" pos="2615"/>
        <p:guide pos="2880"/>
        <p:guide orient="horz" pos="1983"/>
        <p:guide pos="288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E70F01-9E24-4493-8F18-BB2B57610D94}" type="datetimeFigureOut">
              <a:rPr lang="en-US" smtClean="0"/>
              <a:t>4/30/2018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9ECE14-5218-4038-B533-171DECA177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5850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E970D0E-8BDD-4EDB-BC2C-BF61411FA49B}" type="slidenum">
              <a:rPr lang="en-US">
                <a:solidFill>
                  <a:prstClr val="black"/>
                </a:solidFill>
              </a:rPr>
              <a:pPr/>
              <a:t>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26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66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714" y="4344027"/>
            <a:ext cx="5028579" cy="4112926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44208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4316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598630"/>
            <a:ext cx="2971800" cy="452642"/>
          </a:xfrm>
          <a:prstGeom prst="rect">
            <a:avLst/>
          </a:prstGeom>
        </p:spPr>
        <p:txBody>
          <a:bodyPr/>
          <a:lstStyle/>
          <a:p>
            <a:fld id="{8747AD6D-D2AA-437C-AA75-546511939527}" type="slidenum">
              <a:rPr lang="en-US" smtClean="0">
                <a:solidFill>
                  <a:prstClr val="black"/>
                </a:solidFill>
              </a:rPr>
              <a:pPr/>
              <a:t>12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162078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47AD6D-D2AA-437C-AA75-546511939527}" type="slidenum">
              <a:rPr lang="en-US" smtClean="0">
                <a:solidFill>
                  <a:prstClr val="black"/>
                </a:solidFill>
              </a:rPr>
              <a:pPr/>
              <a:t>13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356978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E970D0E-8BDD-4EDB-BC2C-BF61411FA49B}" type="slidenum">
              <a:rPr lang="en-US">
                <a:solidFill>
                  <a:prstClr val="black"/>
                </a:solidFill>
              </a:rPr>
              <a:pPr/>
              <a:t>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26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66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714" y="4344027"/>
            <a:ext cx="5028579" cy="4112926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442087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719477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815530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E970D0E-8BDD-4EDB-BC2C-BF61411FA49B}" type="slidenum">
              <a:rPr lang="en-US">
                <a:solidFill>
                  <a:prstClr val="black"/>
                </a:solidFill>
              </a:rPr>
              <a:pPr/>
              <a:t>20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26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66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714" y="4344027"/>
            <a:ext cx="5028579" cy="4112926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442087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E970D0E-8BDD-4EDB-BC2C-BF61411FA49B}" type="slidenum">
              <a:rPr lang="en-US">
                <a:solidFill>
                  <a:prstClr val="black"/>
                </a:solidFill>
              </a:rPr>
              <a:pPr/>
              <a:t>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26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66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714" y="4344027"/>
            <a:ext cx="5028579" cy="4112926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442087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4183E0-83A0-4B60-9B22-EBEA5E163979}" type="slidenum">
              <a:rPr lang="en-US" smtClean="0">
                <a:solidFill>
                  <a:prstClr val="black"/>
                </a:solidFill>
              </a:rPr>
              <a:pPr/>
              <a:t>25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19600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01050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47AD6D-D2AA-437C-AA75-546511939527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62929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68947" indent="-168947">
              <a:buFont typeface="Arial" charset="0"/>
              <a:buChar char="•"/>
            </a:pPr>
            <a:r>
              <a:rPr lang="en-US" i="1" dirty="0" smtClean="0"/>
              <a:t>Pre-Season</a:t>
            </a:r>
            <a:r>
              <a:rPr lang="en-US" i="1" baseline="0" dirty="0" smtClean="0"/>
              <a:t> outlook only &amp; does not reflect subsequent forecast changes</a:t>
            </a:r>
            <a:endParaRPr lang="en-US" i="0" baseline="0" dirty="0"/>
          </a:p>
          <a:p>
            <a:pPr marL="168947" indent="-168947">
              <a:buFont typeface="Arial" charset="0"/>
              <a:buChar char="•"/>
            </a:pPr>
            <a:r>
              <a:rPr lang="en-US" i="0" baseline="0" dirty="0" smtClean="0"/>
              <a:t>3 Storms that directly affected Louisiana – Hurricane Harvey, TS Cindy &amp; Hurricane Nate</a:t>
            </a:r>
            <a:endParaRPr lang="en-US" i="1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47AD6D-D2AA-437C-AA75-546511939527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75127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47AD6D-D2AA-437C-AA75-546511939527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35707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Atlantic hurricane forecasts from </a:t>
            </a:r>
            <a:r>
              <a:rPr lang="en-US" dirty="0" smtClean="0"/>
              <a:t>Colorado State</a:t>
            </a:r>
            <a:r>
              <a:rPr lang="en-US" baseline="0" dirty="0" smtClean="0"/>
              <a:t> - </a:t>
            </a:r>
            <a:r>
              <a:rPr lang="en-US" baseline="0" dirty="0" smtClean="0">
                <a:latin typeface="Arial" pitchFamily="34" charset="0"/>
                <a:cs typeface="Arial" pitchFamily="34" charset="0"/>
              </a:rPr>
              <a:t>f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orecast </a:t>
            </a:r>
            <a:r>
              <a:rPr lang="en-US" dirty="0">
                <a:latin typeface="Arial" pitchFamily="34" charset="0"/>
                <a:cs typeface="Arial" pitchFamily="34" charset="0"/>
              </a:rPr>
              <a:t>released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April 5, 2018</a:t>
            </a:r>
          </a:p>
          <a:p>
            <a:endParaRPr lang="en-US" dirty="0" smtClean="0"/>
          </a:p>
          <a:p>
            <a:r>
              <a:rPr lang="en-US" dirty="0" smtClean="0"/>
              <a:t>PROBABILITIES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1) Entire continental U.S. coastline - 63% (average for last century is 52%)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2)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U.S. East Coast Including Peninsula Florida - 39% (average for last century is 31%)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3)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Gulf Coast from the Florida Panhandle westward to Brownsville - 38% (average for last century is 30%</a:t>
            </a:r>
            <a:endParaRPr lang="en-US" dirty="0" smtClean="0"/>
          </a:p>
          <a:p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47AD6D-D2AA-437C-AA75-546511939527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35707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E970D0E-8BDD-4EDB-BC2C-BF61411FA49B}" type="slidenum">
              <a:rPr lang="en-US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26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66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714" y="4344027"/>
            <a:ext cx="5028579" cy="4112926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44208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47AD6D-D2AA-437C-AA75-546511939527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35707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47AD6D-D2AA-437C-AA75-546511939527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00995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DD529B-8113-4CD4-98C1-F25A148984FC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36636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>
            <a:normAutofit/>
          </a:bodyPr>
          <a:lstStyle>
            <a:lvl1pPr>
              <a:defRPr sz="44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89522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524000"/>
            <a:ext cx="5334000" cy="4602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43600" y="1523999"/>
            <a:ext cx="2855915" cy="4602165"/>
          </a:xfrm>
        </p:spPr>
        <p:txBody>
          <a:bodyPr/>
          <a:lstStyle>
            <a:lvl1pPr marL="0" indent="0">
              <a:lnSpc>
                <a:spcPts val="1600"/>
              </a:lnSpc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fld id="{81582BD6-FC20-4557-852B-8433F8572D30}" type="slidenum">
              <a:rPr lang="en-US" sz="2800" b="1">
                <a:solidFill>
                  <a:prstClr val="white"/>
                </a:solidFill>
                <a:latin typeface="Times New Roman" pitchFamily="18" charset="0"/>
              </a:rPr>
              <a:pPr algn="ctr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2800" b="1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5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800" b="1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452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73795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524000"/>
            <a:ext cx="5334000" cy="4602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43600" y="1523999"/>
            <a:ext cx="2855915" cy="4602165"/>
          </a:xfrm>
        </p:spPr>
        <p:txBody>
          <a:bodyPr/>
          <a:lstStyle>
            <a:lvl1pPr marL="0" indent="0">
              <a:lnSpc>
                <a:spcPts val="1600"/>
              </a:lnSpc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fld id="{81582BD6-FC20-4557-852B-8433F8572D30}" type="slidenum">
              <a:rPr lang="en-US" sz="2800" b="1" smtClean="0">
                <a:solidFill>
                  <a:prstClr val="white"/>
                </a:solidFill>
                <a:latin typeface="Times New Roman" pitchFamily="18" charset="0"/>
              </a:rPr>
              <a:pPr algn="ctr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2800" b="1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5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800" b="1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474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>
            <a:normAutofit/>
          </a:bodyPr>
          <a:lstStyle>
            <a:lvl1pPr>
              <a:defRPr sz="44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67523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3718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ctr">
              <a:defRPr sz="4000" b="0" cap="all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004385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8884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884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4727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099608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623071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540" y="1304765"/>
            <a:ext cx="3008313" cy="811762"/>
          </a:xfrm>
        </p:spPr>
        <p:txBody>
          <a:bodyPr anchor="b">
            <a:normAutofit/>
          </a:bodyPr>
          <a:lstStyle>
            <a:lvl1pPr algn="ctr">
              <a:lnSpc>
                <a:spcPts val="2700"/>
              </a:lnSpc>
              <a:defRPr sz="2800" b="0">
                <a:solidFill>
                  <a:srgbClr val="1C437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49390" y="1304764"/>
            <a:ext cx="5111750" cy="538427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31540" y="2224539"/>
            <a:ext cx="3008313" cy="447101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429663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704468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5900" y="5216426"/>
            <a:ext cx="5486400" cy="46805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85900" y="1544017"/>
            <a:ext cx="5486400" cy="363640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85900" y="568447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6256729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524000"/>
            <a:ext cx="5334000" cy="4602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43600" y="1523999"/>
            <a:ext cx="2855915" cy="4602165"/>
          </a:xfrm>
        </p:spPr>
        <p:txBody>
          <a:bodyPr/>
          <a:lstStyle>
            <a:lvl1pPr marL="0" indent="0">
              <a:lnSpc>
                <a:spcPts val="1600"/>
              </a:lnSpc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fld id="{81582BD6-FC20-4557-852B-8433F8572D30}" type="slidenum">
              <a:rPr lang="en-US" sz="2800" b="1">
                <a:solidFill>
                  <a:prstClr val="white"/>
                </a:solidFill>
                <a:latin typeface="Times New Roman" pitchFamily="18" charset="0"/>
              </a:rPr>
              <a:pPr algn="ctr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2800" b="1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5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800" b="1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2133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795016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524000"/>
            <a:ext cx="5334000" cy="4602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43600" y="1523999"/>
            <a:ext cx="2855915" cy="4602165"/>
          </a:xfrm>
        </p:spPr>
        <p:txBody>
          <a:bodyPr/>
          <a:lstStyle>
            <a:lvl1pPr marL="0" indent="0">
              <a:lnSpc>
                <a:spcPts val="1600"/>
              </a:lnSpc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fld id="{81582BD6-FC20-4557-852B-8433F8572D30}" type="slidenum">
              <a:rPr lang="en-US" sz="2800" b="1" smtClean="0">
                <a:solidFill>
                  <a:prstClr val="white"/>
                </a:solidFill>
                <a:latin typeface="Times New Roman" pitchFamily="18" charset="0"/>
              </a:rPr>
              <a:pPr algn="ctr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2800" b="1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5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800" b="1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222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7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7BA4DC43-7860-45DE-8402-67C2259056A9}" type="slidenum">
              <a:rPr lang="en-US" sz="2800" b="1">
                <a:solidFill>
                  <a:srgbClr val="000000"/>
                </a:solidFill>
                <a:latin typeface="Times New Roman" pitchFamily="18" charset="0"/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2800" b="1" dirty="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3287523"/>
      </p:ext>
    </p:extLst>
  </p:cSld>
  <p:clrMapOvr>
    <a:masterClrMapping/>
  </p:clrMapOvr>
  <p:transition advTm="1300">
    <p:random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7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6FDF6C19-F10F-4E72-B746-0BD0839392A7}" type="slidenum">
              <a:rPr lang="en-US" sz="2800" b="1">
                <a:solidFill>
                  <a:srgbClr val="000000"/>
                </a:solidFill>
                <a:latin typeface="Times New Roman" pitchFamily="18" charset="0"/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2800" b="1" dirty="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8602882"/>
      </p:ext>
    </p:extLst>
  </p:cSld>
  <p:clrMapOvr>
    <a:masterClrMapping/>
  </p:clrMapOvr>
  <p:transition advTm="1300">
    <p:random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7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3F771E19-9171-4B69-A5FE-3A9C4A8EBF52}" type="slidenum">
              <a:rPr lang="en-US" sz="2800" b="1">
                <a:solidFill>
                  <a:srgbClr val="000000"/>
                </a:solidFill>
                <a:latin typeface="Times New Roman" pitchFamily="18" charset="0"/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2800" b="1" dirty="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3433168"/>
      </p:ext>
    </p:extLst>
  </p:cSld>
  <p:clrMapOvr>
    <a:masterClrMapping/>
  </p:clrMapOvr>
  <p:transition advTm="1300">
    <p:random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779588"/>
            <a:ext cx="3810000" cy="444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79588"/>
            <a:ext cx="3810000" cy="444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7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B2CE8356-6A19-4605-B9DE-732594FCC24A}" type="slidenum">
              <a:rPr lang="en-US" sz="2800" b="1">
                <a:solidFill>
                  <a:srgbClr val="000000"/>
                </a:solidFill>
                <a:latin typeface="Times New Roman" pitchFamily="18" charset="0"/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2800" b="1" dirty="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7851495"/>
      </p:ext>
    </p:extLst>
  </p:cSld>
  <p:clrMapOvr>
    <a:masterClrMapping/>
  </p:clrMapOvr>
  <p:transition advTm="1300">
    <p:random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7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8CDE4F54-FF5B-4532-A415-FC38992256E1}" type="slidenum">
              <a:rPr lang="en-US" sz="2800" b="1">
                <a:solidFill>
                  <a:srgbClr val="000000"/>
                </a:solidFill>
                <a:latin typeface="Times New Roman" pitchFamily="18" charset="0"/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2800" b="1" dirty="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9597258"/>
      </p:ext>
    </p:extLst>
  </p:cSld>
  <p:clrMapOvr>
    <a:masterClrMapping/>
  </p:clrMapOvr>
  <p:transition advTm="1300">
    <p:random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7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83FF048F-207C-4B87-91FF-3873D77D1A21}" type="slidenum">
              <a:rPr lang="en-US" sz="2800" b="1">
                <a:solidFill>
                  <a:srgbClr val="000000"/>
                </a:solidFill>
                <a:latin typeface="Times New Roman" pitchFamily="18" charset="0"/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2800" b="1" dirty="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6423036"/>
      </p:ext>
    </p:extLst>
  </p:cSld>
  <p:clrMapOvr>
    <a:masterClrMapping/>
  </p:clrMapOvr>
  <p:transition advTm="1300"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ctr">
              <a:defRPr sz="4000" b="0" cap="all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5025126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7429868"/>
      </p:ext>
    </p:extLst>
  </p:cSld>
  <p:clrMapOvr>
    <a:masterClrMapping/>
  </p:clrMapOvr>
  <p:transition advTm="1300">
    <p:random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7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15918E37-2720-4190-ACD7-03F70B7FAB5B}" type="slidenum">
              <a:rPr lang="en-US" sz="2800" b="1">
                <a:solidFill>
                  <a:srgbClr val="000000"/>
                </a:solidFill>
                <a:latin typeface="Times New Roman" pitchFamily="18" charset="0"/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2800" b="1" dirty="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5707288"/>
      </p:ext>
    </p:extLst>
  </p:cSld>
  <p:clrMapOvr>
    <a:masterClrMapping/>
  </p:clrMapOvr>
  <p:transition advTm="1300">
    <p:random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7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93F1F7F5-2D2E-4E1A-A23B-FC05F2B7AC42}" type="slidenum">
              <a:rPr lang="en-US" sz="2800" b="1">
                <a:solidFill>
                  <a:srgbClr val="000000"/>
                </a:solidFill>
                <a:latin typeface="Times New Roman" pitchFamily="18" charset="0"/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2800" b="1" dirty="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32913"/>
      </p:ext>
    </p:extLst>
  </p:cSld>
  <p:clrMapOvr>
    <a:masterClrMapping/>
  </p:clrMapOvr>
  <p:transition advTm="1300">
    <p:random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7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094C520A-9563-403F-8729-6E4DDA0B5D36}" type="slidenum">
              <a:rPr lang="en-US" sz="2800" b="1">
                <a:solidFill>
                  <a:srgbClr val="000000"/>
                </a:solidFill>
                <a:latin typeface="Times New Roman" pitchFamily="18" charset="0"/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2800" b="1" dirty="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1466034"/>
      </p:ext>
    </p:extLst>
  </p:cSld>
  <p:clrMapOvr>
    <a:masterClrMapping/>
  </p:clrMapOvr>
  <p:transition advTm="1300">
    <p:random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863600"/>
            <a:ext cx="2286000" cy="53609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863600"/>
            <a:ext cx="6705600" cy="53609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7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F0F7DB7B-F0E3-4DD5-9C5C-3D0AEFCB32FF}" type="slidenum">
              <a:rPr lang="en-US" sz="2800" b="1">
                <a:solidFill>
                  <a:srgbClr val="000000"/>
                </a:solidFill>
                <a:latin typeface="Times New Roman" pitchFamily="18" charset="0"/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2800" b="1" dirty="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2335063"/>
      </p:ext>
    </p:extLst>
  </p:cSld>
  <p:clrMapOvr>
    <a:masterClrMapping/>
  </p:clrMapOvr>
  <p:transition advTm="1300">
    <p:random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127596" y="980563"/>
            <a:ext cx="9144000" cy="5360988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3" name="Rectangle 47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FC7F9A07-1150-4F4C-8A19-0A5503826A36}" type="slidenum">
              <a:rPr lang="en-US" sz="2800" b="1">
                <a:solidFill>
                  <a:srgbClr val="000000"/>
                </a:solidFill>
                <a:latin typeface="Times New Roman" pitchFamily="18" charset="0"/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2800" b="1" dirty="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2458335"/>
      </p:ext>
    </p:extLst>
  </p:cSld>
  <p:clrMapOvr>
    <a:masterClrMapping/>
  </p:clrMapOvr>
  <p:transition advTm="1300">
    <p:random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938031"/>
            <a:ext cx="9144000" cy="6016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685800" y="1779588"/>
            <a:ext cx="7772400" cy="4445000"/>
          </a:xfrm>
        </p:spPr>
        <p:txBody>
          <a:bodyPr/>
          <a:lstStyle/>
          <a:p>
            <a:pPr lvl="0"/>
            <a:endParaRPr lang="en-US" noProof="0" dirty="0" smtClean="0"/>
          </a:p>
        </p:txBody>
      </p:sp>
      <p:sp>
        <p:nvSpPr>
          <p:cNvPr id="4" name="Rectangle 47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BE7A8175-C93D-4127-B502-B305CA7EDEC8}" type="slidenum">
              <a:rPr lang="en-US" sz="2800" b="1">
                <a:solidFill>
                  <a:srgbClr val="000000"/>
                </a:solidFill>
                <a:latin typeface="Times New Roman" pitchFamily="18" charset="0"/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2800" b="1" dirty="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6996699"/>
      </p:ext>
    </p:extLst>
  </p:cSld>
  <p:clrMapOvr>
    <a:masterClrMapping/>
  </p:clrMapOvr>
  <p:transition advTm="1300">
    <p:random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524000"/>
            <a:ext cx="5334000" cy="4602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43600" y="1523999"/>
            <a:ext cx="2855915" cy="4602165"/>
          </a:xfrm>
        </p:spPr>
        <p:txBody>
          <a:bodyPr/>
          <a:lstStyle>
            <a:lvl1pPr marL="0" indent="0">
              <a:lnSpc>
                <a:spcPts val="1600"/>
              </a:lnSpc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fld id="{81582BD6-FC20-4557-852B-8433F8572D30}" type="slidenum">
              <a:rPr lang="en-US" sz="2800" b="1" smtClean="0">
                <a:solidFill>
                  <a:prstClr val="white"/>
                </a:solidFill>
                <a:latin typeface="Times New Roman" pitchFamily="18" charset="0"/>
              </a:rPr>
              <a:pPr algn="ctr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2800" b="1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5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800" b="1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471243"/>
      </p:ext>
    </p:extLst>
  </p:cSld>
  <p:clrMapOvr>
    <a:masterClrMapping/>
  </p:clrMapOvr>
  <p:transition advTm="1300">
    <p:random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371600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942684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927398"/>
            <a:ext cx="9144000" cy="6016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779588"/>
            <a:ext cx="3810000" cy="4445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79588"/>
            <a:ext cx="3810000" cy="4445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7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DCE6127A-4197-4185-AAB8-BB29E5E0B605}" type="slidenum">
              <a:rPr lang="en-US" sz="2800" b="1">
                <a:solidFill>
                  <a:srgbClr val="000000"/>
                </a:solidFill>
                <a:latin typeface="Times New Roman" pitchFamily="18" charset="0"/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2800" b="1" dirty="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5066142"/>
      </p:ext>
    </p:extLst>
  </p:cSld>
  <p:clrMapOvr>
    <a:masterClrMapping/>
  </p:clrMapOvr>
  <p:transition advTm="1300">
    <p:random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8884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884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46354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524000"/>
            <a:ext cx="5334000" cy="4602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43600" y="1523999"/>
            <a:ext cx="2855915" cy="4602165"/>
          </a:xfrm>
        </p:spPr>
        <p:txBody>
          <a:bodyPr/>
          <a:lstStyle>
            <a:lvl1pPr marL="0" indent="0">
              <a:lnSpc>
                <a:spcPts val="1600"/>
              </a:lnSpc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fld id="{81582BD6-FC20-4557-852B-8433F8572D30}" type="slidenum">
              <a:rPr lang="en-US" sz="2800" b="1" smtClean="0">
                <a:solidFill>
                  <a:prstClr val="white"/>
                </a:solidFill>
                <a:latin typeface="Times New Roman" pitchFamily="18" charset="0"/>
              </a:rPr>
              <a:pPr algn="ctr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2800" b="1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5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800" b="1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218445"/>
      </p:ext>
    </p:extLst>
  </p:cSld>
  <p:clrMapOvr>
    <a:masterClrMapping/>
  </p:clrMapOvr>
  <p:transition advTm="1300">
    <p:random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7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7BA4DC43-7860-45DE-8402-67C2259056A9}" type="slidenum">
              <a:rPr lang="en-US" sz="2800" b="1">
                <a:solidFill>
                  <a:srgbClr val="000000"/>
                </a:solidFill>
                <a:latin typeface="Times New Roman" pitchFamily="18" charset="0"/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2800" b="1" dirty="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6286303"/>
      </p:ext>
    </p:extLst>
  </p:cSld>
  <p:clrMapOvr>
    <a:masterClrMapping/>
  </p:clrMapOvr>
  <p:transition advTm="1300">
    <p:random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7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6FDF6C19-F10F-4E72-B746-0BD0839392A7}" type="slidenum">
              <a:rPr lang="en-US" sz="2800" b="1">
                <a:solidFill>
                  <a:srgbClr val="000000"/>
                </a:solidFill>
                <a:latin typeface="Times New Roman" pitchFamily="18" charset="0"/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2800" b="1" dirty="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3030717"/>
      </p:ext>
    </p:extLst>
  </p:cSld>
  <p:clrMapOvr>
    <a:masterClrMapping/>
  </p:clrMapOvr>
  <p:transition advTm="1300">
    <p:random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7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3F771E19-9171-4B69-A5FE-3A9C4A8EBF52}" type="slidenum">
              <a:rPr lang="en-US" sz="2800" b="1">
                <a:solidFill>
                  <a:srgbClr val="000000"/>
                </a:solidFill>
                <a:latin typeface="Times New Roman" pitchFamily="18" charset="0"/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2800" b="1" dirty="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7818098"/>
      </p:ext>
    </p:extLst>
  </p:cSld>
  <p:clrMapOvr>
    <a:masterClrMapping/>
  </p:clrMapOvr>
  <p:transition advTm="1300">
    <p:random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779588"/>
            <a:ext cx="3810000" cy="444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79588"/>
            <a:ext cx="3810000" cy="444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7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B2CE8356-6A19-4605-B9DE-732594FCC24A}" type="slidenum">
              <a:rPr lang="en-US" sz="2800" b="1">
                <a:solidFill>
                  <a:srgbClr val="000000"/>
                </a:solidFill>
                <a:latin typeface="Times New Roman" pitchFamily="18" charset="0"/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2800" b="1" dirty="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8694784"/>
      </p:ext>
    </p:extLst>
  </p:cSld>
  <p:clrMapOvr>
    <a:masterClrMapping/>
  </p:clrMapOvr>
  <p:transition advTm="1300">
    <p:random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7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8CDE4F54-FF5B-4532-A415-FC38992256E1}" type="slidenum">
              <a:rPr lang="en-US" sz="2800" b="1">
                <a:solidFill>
                  <a:srgbClr val="000000"/>
                </a:solidFill>
                <a:latin typeface="Times New Roman" pitchFamily="18" charset="0"/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2800" b="1" dirty="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4024803"/>
      </p:ext>
    </p:extLst>
  </p:cSld>
  <p:clrMapOvr>
    <a:masterClrMapping/>
  </p:clrMapOvr>
  <p:transition advTm="1300">
    <p:random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7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83FF048F-207C-4B87-91FF-3873D77D1A21}" type="slidenum">
              <a:rPr lang="en-US" sz="2800" b="1">
                <a:solidFill>
                  <a:srgbClr val="000000"/>
                </a:solidFill>
                <a:latin typeface="Times New Roman" pitchFamily="18" charset="0"/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2800" b="1" dirty="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2134427"/>
      </p:ext>
    </p:extLst>
  </p:cSld>
  <p:clrMapOvr>
    <a:masterClrMapping/>
  </p:clrMapOvr>
  <p:transition advTm="1300">
    <p:random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9233715"/>
      </p:ext>
    </p:extLst>
  </p:cSld>
  <p:clrMapOvr>
    <a:masterClrMapping/>
  </p:clrMapOvr>
  <p:transition advTm="1300">
    <p:random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7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15918E37-2720-4190-ACD7-03F70B7FAB5B}" type="slidenum">
              <a:rPr lang="en-US" sz="2800" b="1">
                <a:solidFill>
                  <a:srgbClr val="000000"/>
                </a:solidFill>
                <a:latin typeface="Times New Roman" pitchFamily="18" charset="0"/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2800" b="1" dirty="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7017498"/>
      </p:ext>
    </p:extLst>
  </p:cSld>
  <p:clrMapOvr>
    <a:masterClrMapping/>
  </p:clrMapOvr>
  <p:transition advTm="1300">
    <p:random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7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93F1F7F5-2D2E-4E1A-A23B-FC05F2B7AC42}" type="slidenum">
              <a:rPr lang="en-US" sz="2800" b="1">
                <a:solidFill>
                  <a:srgbClr val="000000"/>
                </a:solidFill>
                <a:latin typeface="Times New Roman" pitchFamily="18" charset="0"/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2800" b="1" dirty="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3917494"/>
      </p:ext>
    </p:extLst>
  </p:cSld>
  <p:clrMapOvr>
    <a:masterClrMapping/>
  </p:clrMapOvr>
  <p:transition advTm="1300"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880729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7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094C520A-9563-403F-8729-6E4DDA0B5D36}" type="slidenum">
              <a:rPr lang="en-US" sz="2800" b="1">
                <a:solidFill>
                  <a:srgbClr val="000000"/>
                </a:solidFill>
                <a:latin typeface="Times New Roman" pitchFamily="18" charset="0"/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2800" b="1" dirty="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6178121"/>
      </p:ext>
    </p:extLst>
  </p:cSld>
  <p:clrMapOvr>
    <a:masterClrMapping/>
  </p:clrMapOvr>
  <p:transition advTm="1300">
    <p:random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863600"/>
            <a:ext cx="2286000" cy="53609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863600"/>
            <a:ext cx="6705600" cy="53609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7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F0F7DB7B-F0E3-4DD5-9C5C-3D0AEFCB32FF}" type="slidenum">
              <a:rPr lang="en-US" sz="2800" b="1">
                <a:solidFill>
                  <a:srgbClr val="000000"/>
                </a:solidFill>
                <a:latin typeface="Times New Roman" pitchFamily="18" charset="0"/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2800" b="1" dirty="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2982660"/>
      </p:ext>
    </p:extLst>
  </p:cSld>
  <p:clrMapOvr>
    <a:masterClrMapping/>
  </p:clrMapOvr>
  <p:transition advTm="1300">
    <p:random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127596" y="980563"/>
            <a:ext cx="9144000" cy="5360988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3" name="Rectangle 47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FC7F9A07-1150-4F4C-8A19-0A5503826A36}" type="slidenum">
              <a:rPr lang="en-US" sz="2800" b="1">
                <a:solidFill>
                  <a:srgbClr val="000000"/>
                </a:solidFill>
                <a:latin typeface="Times New Roman" pitchFamily="18" charset="0"/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2800" b="1" dirty="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7521276"/>
      </p:ext>
    </p:extLst>
  </p:cSld>
  <p:clrMapOvr>
    <a:masterClrMapping/>
  </p:clrMapOvr>
  <p:transition advTm="1300">
    <p:random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938031"/>
            <a:ext cx="9144000" cy="6016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685800" y="1779588"/>
            <a:ext cx="7772400" cy="4445000"/>
          </a:xfrm>
        </p:spPr>
        <p:txBody>
          <a:bodyPr/>
          <a:lstStyle/>
          <a:p>
            <a:pPr lvl="0"/>
            <a:endParaRPr lang="en-US" noProof="0" dirty="0" smtClean="0"/>
          </a:p>
        </p:txBody>
      </p:sp>
      <p:sp>
        <p:nvSpPr>
          <p:cNvPr id="4" name="Rectangle 47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BE7A8175-C93D-4127-B502-B305CA7EDEC8}" type="slidenum">
              <a:rPr lang="en-US" sz="2800" b="1">
                <a:solidFill>
                  <a:srgbClr val="000000"/>
                </a:solidFill>
                <a:latin typeface="Times New Roman" pitchFamily="18" charset="0"/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2800" b="1" dirty="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6804910"/>
      </p:ext>
    </p:extLst>
  </p:cSld>
  <p:clrMapOvr>
    <a:masterClrMapping/>
  </p:clrMapOvr>
  <p:transition advTm="1300">
    <p:random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524000"/>
            <a:ext cx="5334000" cy="4602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43600" y="1523999"/>
            <a:ext cx="2855915" cy="4602165"/>
          </a:xfrm>
        </p:spPr>
        <p:txBody>
          <a:bodyPr/>
          <a:lstStyle>
            <a:lvl1pPr marL="0" indent="0">
              <a:lnSpc>
                <a:spcPts val="1600"/>
              </a:lnSpc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fld id="{81582BD6-FC20-4557-852B-8433F8572D30}" type="slidenum">
              <a:rPr lang="en-US" sz="2800" b="1" smtClean="0">
                <a:solidFill>
                  <a:prstClr val="white"/>
                </a:solidFill>
                <a:latin typeface="Times New Roman" pitchFamily="18" charset="0"/>
              </a:rPr>
              <a:pPr algn="ctr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2800" b="1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5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800" b="1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876021"/>
      </p:ext>
    </p:extLst>
  </p:cSld>
  <p:clrMapOvr>
    <a:masterClrMapping/>
  </p:clrMapOvr>
  <p:transition advTm="1300">
    <p:random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371600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89745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927398"/>
            <a:ext cx="9144000" cy="6016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779588"/>
            <a:ext cx="3810000" cy="4445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79588"/>
            <a:ext cx="3810000" cy="4445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7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DCE6127A-4197-4185-AAB8-BB29E5E0B605}" type="slidenum">
              <a:rPr lang="en-US" sz="2800" b="1">
                <a:solidFill>
                  <a:srgbClr val="000000"/>
                </a:solidFill>
                <a:latin typeface="Times New Roman" pitchFamily="18" charset="0"/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2800" b="1" dirty="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8254377"/>
      </p:ext>
    </p:extLst>
  </p:cSld>
  <p:clrMapOvr>
    <a:masterClrMapping/>
  </p:clrMapOvr>
  <p:transition advTm="1300">
    <p:random/>
  </p:transition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524000"/>
            <a:ext cx="5334000" cy="4602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43600" y="1523999"/>
            <a:ext cx="2855915" cy="4602165"/>
          </a:xfrm>
        </p:spPr>
        <p:txBody>
          <a:bodyPr/>
          <a:lstStyle>
            <a:lvl1pPr marL="0" indent="0">
              <a:lnSpc>
                <a:spcPts val="1600"/>
              </a:lnSpc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fld id="{81582BD6-FC20-4557-852B-8433F8572D30}" type="slidenum">
              <a:rPr lang="en-US" sz="2800" b="1" smtClean="0">
                <a:solidFill>
                  <a:prstClr val="white"/>
                </a:solidFill>
                <a:latin typeface="Times New Roman" pitchFamily="18" charset="0"/>
              </a:rPr>
              <a:pPr algn="ctr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2800" b="1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5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800" b="1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458326"/>
      </p:ext>
    </p:extLst>
  </p:cSld>
  <p:clrMapOvr>
    <a:masterClrMapping/>
  </p:clrMapOvr>
  <p:transition advTm="1300"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522027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540" y="1304765"/>
            <a:ext cx="3008313" cy="811762"/>
          </a:xfrm>
        </p:spPr>
        <p:txBody>
          <a:bodyPr anchor="b">
            <a:normAutofit/>
          </a:bodyPr>
          <a:lstStyle>
            <a:lvl1pPr algn="ctr">
              <a:lnSpc>
                <a:spcPts val="2700"/>
              </a:lnSpc>
              <a:defRPr sz="2800" b="0">
                <a:solidFill>
                  <a:srgbClr val="1C437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49390" y="1304764"/>
            <a:ext cx="5111750" cy="538427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31540" y="2224539"/>
            <a:ext cx="3008313" cy="447101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237276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5900" y="5216426"/>
            <a:ext cx="5486400" cy="46805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85900" y="1544017"/>
            <a:ext cx="5486400" cy="363640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85900" y="568447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216049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0513" y="1066800"/>
            <a:ext cx="8853487" cy="685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905000"/>
            <a:ext cx="4038600" cy="4221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05000"/>
            <a:ext cx="4038600" cy="4221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193928"/>
      </p:ext>
    </p:extLst>
  </p:cSld>
  <p:clrMapOvr>
    <a:masterClrMapping/>
  </p:clrMapOvr>
  <p:transition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17" Type="http://schemas.openxmlformats.org/officeDocument/2006/relationships/slideLayout" Target="../slideLayouts/slideLayout40.xml"/><Relationship Id="rId2" Type="http://schemas.openxmlformats.org/officeDocument/2006/relationships/slideLayout" Target="../slideLayouts/slideLayout25.xml"/><Relationship Id="rId16" Type="http://schemas.openxmlformats.org/officeDocument/2006/relationships/slideLayout" Target="../slideLayouts/slideLayout39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33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slideLayout" Target="../slideLayouts/slideLayout53.xml"/><Relationship Id="rId18" Type="http://schemas.openxmlformats.org/officeDocument/2006/relationships/theme" Target="../theme/theme4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17" Type="http://schemas.openxmlformats.org/officeDocument/2006/relationships/slideLayout" Target="../slideLayouts/slideLayout57.xml"/><Relationship Id="rId2" Type="http://schemas.openxmlformats.org/officeDocument/2006/relationships/slideLayout" Target="../slideLayouts/slideLayout42.xml"/><Relationship Id="rId16" Type="http://schemas.openxmlformats.org/officeDocument/2006/relationships/slideLayout" Target="../slideLayouts/slideLayout56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5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14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46856" y="1376772"/>
            <a:ext cx="8229600" cy="6389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540" y="2132856"/>
            <a:ext cx="8229600" cy="4248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 userDrawn="1"/>
        </p:nvPicPr>
        <p:blipFill rotWithShape="1"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9524" y="-1"/>
            <a:ext cx="9153524" cy="1262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892666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4" r:id="rId5"/>
    <p:sldLayoutId id="2147483655" r:id="rId6"/>
    <p:sldLayoutId id="2147483656" r:id="rId7"/>
    <p:sldLayoutId id="2147483657" r:id="rId8"/>
    <p:sldLayoutId id="2147483659" r:id="rId9"/>
    <p:sldLayoutId id="2147483712" r:id="rId10"/>
    <p:sldLayoutId id="2147483714" r:id="rId11"/>
    <p:sldLayoutId id="2147483697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3400" kern="1200">
          <a:solidFill>
            <a:srgbClr val="1C4372"/>
          </a:solidFill>
          <a:latin typeface="+mj-lt"/>
          <a:ea typeface="+mj-ea"/>
          <a:cs typeface="+mj-cs"/>
        </a:defRPr>
      </a:lvl1pPr>
    </p:titleStyle>
    <p:bodyStyle>
      <a:lvl1pPr marL="233363" indent="-233363" algn="l" defTabSz="914400" rtl="0" eaLnBrk="1" latinLnBrk="0" hangingPunct="1">
        <a:spcBef>
          <a:spcPct val="20000"/>
        </a:spcBef>
        <a:buClr>
          <a:srgbClr val="214F87"/>
        </a:buClr>
        <a:buSzPct val="90000"/>
        <a:buFont typeface="Wingdings" panose="05000000000000000000" pitchFamily="2" charset="2"/>
        <a:buChar char="§"/>
        <a:defRPr sz="2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69913" indent="-233363" algn="l" defTabSz="914400" rtl="0" eaLnBrk="1" latinLnBrk="0" hangingPunct="1">
        <a:spcBef>
          <a:spcPct val="20000"/>
        </a:spcBef>
        <a:buClr>
          <a:srgbClr val="FFC000"/>
        </a:buClr>
        <a:buSzPct val="56000"/>
        <a:buFont typeface="Arial" panose="020B0604020202020204" pitchFamily="34" charset="0"/>
        <a:buChar char="►"/>
        <a:defRPr sz="25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54075" indent="-233363" algn="l" defTabSz="914400" rtl="0" eaLnBrk="1" latinLnBrk="0" hangingPunct="1">
        <a:spcBef>
          <a:spcPct val="20000"/>
        </a:spcBef>
        <a:buClr>
          <a:schemeClr val="accent1">
            <a:lumMod val="75000"/>
          </a:schemeClr>
        </a:buClr>
        <a:buSzPct val="109000"/>
        <a:buFont typeface="Calibri" panose="020F0502020204030204" pitchFamily="34" charset="0"/>
        <a:buChar char="+"/>
        <a:tabLst>
          <a:tab pos="284163" algn="l"/>
        </a:tabLst>
        <a:defRPr sz="23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147763" indent="-231775" algn="l" defTabSz="914400" rtl="0" eaLnBrk="1" latinLnBrk="0" hangingPunct="1">
        <a:spcBef>
          <a:spcPct val="20000"/>
        </a:spcBef>
        <a:buClr>
          <a:srgbClr val="FFC000"/>
        </a:buClr>
        <a:buFont typeface="Arial" panose="020B0604020202020204" pitchFamily="34" charset="0"/>
        <a:buChar char="»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435100" indent="-228600" algn="l" defTabSz="914400" rtl="0" eaLnBrk="1" latinLnBrk="0" hangingPunct="1">
        <a:spcBef>
          <a:spcPct val="20000"/>
        </a:spcBef>
        <a:buClr>
          <a:srgbClr val="245794"/>
        </a:buClr>
        <a:buSzPct val="88000"/>
        <a:buFont typeface="Arial" panose="020B0604020202020204" pitchFamily="34" charset="0"/>
        <a:buChar char="Ⱶ"/>
        <a:defRPr sz="2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46856" y="1376772"/>
            <a:ext cx="8229600" cy="6389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540" y="2132856"/>
            <a:ext cx="8229600" cy="4248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 userDrawn="1"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308" r="8308" b="81600"/>
          <a:stretch/>
        </p:blipFill>
        <p:spPr bwMode="auto">
          <a:xfrm>
            <a:off x="-9524" y="-1"/>
            <a:ext cx="9153524" cy="1262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63111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5" r:id="rId9"/>
    <p:sldLayoutId id="2147483726" r:id="rId10"/>
    <p:sldLayoutId id="214748372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3400" kern="1200">
          <a:solidFill>
            <a:srgbClr val="1C4372"/>
          </a:solidFill>
          <a:latin typeface="+mj-lt"/>
          <a:ea typeface="+mj-ea"/>
          <a:cs typeface="+mj-cs"/>
        </a:defRPr>
      </a:lvl1pPr>
    </p:titleStyle>
    <p:bodyStyle>
      <a:lvl1pPr marL="233363" indent="-233363" algn="l" defTabSz="914400" rtl="0" eaLnBrk="1" latinLnBrk="0" hangingPunct="1">
        <a:spcBef>
          <a:spcPct val="20000"/>
        </a:spcBef>
        <a:buClr>
          <a:srgbClr val="214F87"/>
        </a:buClr>
        <a:buSzPct val="90000"/>
        <a:buFont typeface="Wingdings" panose="05000000000000000000" pitchFamily="2" charset="2"/>
        <a:buChar char="§"/>
        <a:defRPr sz="2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69913" indent="-233363" algn="l" defTabSz="914400" rtl="0" eaLnBrk="1" latinLnBrk="0" hangingPunct="1">
        <a:spcBef>
          <a:spcPct val="20000"/>
        </a:spcBef>
        <a:buClr>
          <a:srgbClr val="FFC000"/>
        </a:buClr>
        <a:buSzPct val="56000"/>
        <a:buFont typeface="Arial" panose="020B0604020202020204" pitchFamily="34" charset="0"/>
        <a:buChar char="►"/>
        <a:defRPr sz="25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54075" indent="-233363" algn="l" defTabSz="914400" rtl="0" eaLnBrk="1" latinLnBrk="0" hangingPunct="1">
        <a:spcBef>
          <a:spcPct val="20000"/>
        </a:spcBef>
        <a:buClr>
          <a:schemeClr val="accent1">
            <a:lumMod val="75000"/>
          </a:schemeClr>
        </a:buClr>
        <a:buSzPct val="109000"/>
        <a:buFont typeface="Calibri" panose="020F0502020204030204" pitchFamily="34" charset="0"/>
        <a:buChar char="+"/>
        <a:tabLst>
          <a:tab pos="284163" algn="l"/>
        </a:tabLst>
        <a:defRPr sz="23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147763" indent="-231775" algn="l" defTabSz="914400" rtl="0" eaLnBrk="1" latinLnBrk="0" hangingPunct="1">
        <a:spcBef>
          <a:spcPct val="20000"/>
        </a:spcBef>
        <a:buClr>
          <a:srgbClr val="FFC000"/>
        </a:buClr>
        <a:buFont typeface="Arial" panose="020B0604020202020204" pitchFamily="34" charset="0"/>
        <a:buChar char="»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435100" indent="-228600" algn="l" defTabSz="914400" rtl="0" eaLnBrk="1" latinLnBrk="0" hangingPunct="1">
        <a:spcBef>
          <a:spcPct val="20000"/>
        </a:spcBef>
        <a:buClr>
          <a:srgbClr val="245794"/>
        </a:buClr>
        <a:buSzPct val="88000"/>
        <a:buFont typeface="Arial" panose="020B0604020202020204" pitchFamily="34" charset="0"/>
        <a:buChar char="Ⱶ"/>
        <a:defRPr sz="2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2169041"/>
            <a:ext cx="7772400" cy="43638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marL="233363" marR="0" lvl="0" indent="-23336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214F87"/>
              </a:buClr>
              <a:buSzPct val="9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to edit Master text styles</a:t>
            </a:r>
          </a:p>
          <a:p>
            <a:pPr marL="569913" marR="0" lvl="1" indent="-23336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FC000"/>
              </a:buClr>
              <a:buSzPct val="56000"/>
              <a:buFont typeface="Arial" panose="020B0604020202020204" pitchFamily="34" charset="0"/>
              <a:buChar char="►"/>
              <a:tabLst/>
              <a:defRPr/>
            </a:pPr>
            <a:r>
              <a:rPr kumimoji="0" lang="en-US" sz="25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Second level</a:t>
            </a:r>
          </a:p>
          <a:p>
            <a:pPr marL="854075" marR="0" lvl="2" indent="-23336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4F81BD">
                  <a:lumMod val="75000"/>
                </a:srgbClr>
              </a:buClr>
              <a:buSzPct val="109000"/>
              <a:buFont typeface="Calibri" panose="020F0502020204030204" pitchFamily="34" charset="0"/>
              <a:buChar char="+"/>
              <a:tabLst>
                <a:tab pos="284163" algn="l"/>
              </a:tabLst>
              <a:defRPr/>
            </a:pPr>
            <a:r>
              <a:rPr kumimoji="0" lang="en-US" sz="23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Third level</a:t>
            </a:r>
          </a:p>
          <a:p>
            <a:pPr marL="1147763" marR="0" lvl="3" indent="-231775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FC000"/>
              </a:buClr>
              <a:buSzTx/>
              <a:buFont typeface="Arial" panose="020B0604020202020204" pitchFamily="34" charset="0"/>
              <a:buChar char="»"/>
              <a:tabLst/>
              <a:defRPr/>
            </a:pP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Fourth level</a:t>
            </a:r>
          </a:p>
          <a:p>
            <a:pPr marL="1435100" marR="0" lvl="4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245794"/>
              </a:buClr>
              <a:buSzPct val="88000"/>
              <a:buFont typeface="Arial" panose="020B0604020202020204" pitchFamily="34" charset="0"/>
              <a:buChar char="Ⱶ"/>
              <a:tabLst/>
              <a:defRPr/>
            </a:pPr>
            <a:r>
              <a:rPr kumimoji="0" lang="en-US" sz="2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Fifth level</a:t>
            </a: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27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0" y="1437555"/>
            <a:ext cx="9144000" cy="60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pic>
        <p:nvPicPr>
          <p:cNvPr id="7" name="Picture 3"/>
          <p:cNvPicPr>
            <a:picLocks noChangeAspect="1" noChangeArrowheads="1"/>
          </p:cNvPicPr>
          <p:nvPr userDrawn="1"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9524" y="-1"/>
            <a:ext cx="9153524" cy="1262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823723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  <p:sldLayoutId id="2147483758" r:id="rId12"/>
    <p:sldLayoutId id="2147483759" r:id="rId13"/>
    <p:sldLayoutId id="2147483760" r:id="rId14"/>
    <p:sldLayoutId id="2147483761" r:id="rId15"/>
    <p:sldLayoutId id="2147483762" r:id="rId16"/>
    <p:sldLayoutId id="2147483763" r:id="rId17"/>
  </p:sldLayoutIdLst>
  <p:transition advTm="1300">
    <p:random/>
  </p:transition>
  <p:hf sldNum="0"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i="1">
          <a:solidFill>
            <a:srgbClr val="101D5C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800" i="1">
          <a:solidFill>
            <a:srgbClr val="000066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800" i="1">
          <a:solidFill>
            <a:srgbClr val="000066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800" i="1">
          <a:solidFill>
            <a:srgbClr val="000066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800" i="1">
          <a:solidFill>
            <a:srgbClr val="000066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800" i="1">
          <a:solidFill>
            <a:srgbClr val="000066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800" i="1">
          <a:solidFill>
            <a:srgbClr val="000066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800" i="1">
          <a:solidFill>
            <a:srgbClr val="000066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800" i="1">
          <a:solidFill>
            <a:srgbClr val="000066"/>
          </a:solidFill>
          <a:latin typeface="Arial" charset="0"/>
        </a:defRPr>
      </a:lvl9pPr>
    </p:titleStyle>
    <p:bodyStyle>
      <a:lvl1pPr marL="233363" marR="0" indent="-233363" algn="l" defTabSz="914400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>
          <a:srgbClr val="214F87"/>
        </a:buClr>
        <a:buSzPct val="90000"/>
        <a:buFont typeface="Wingdings" panose="05000000000000000000" pitchFamily="2" charset="2"/>
        <a:buChar char="§"/>
        <a:tabLst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569913" marR="0" indent="-233363" algn="l" defTabSz="914400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>
          <a:srgbClr val="FFC000"/>
        </a:buClr>
        <a:buSzPct val="56000"/>
        <a:buFont typeface="Arial" panose="020B0604020202020204" pitchFamily="34" charset="0"/>
        <a:buChar char="►"/>
        <a:tabLst/>
        <a:defRPr sz="2800">
          <a:solidFill>
            <a:schemeClr val="tx1"/>
          </a:solidFill>
          <a:latin typeface="+mn-lt"/>
        </a:defRPr>
      </a:lvl2pPr>
      <a:lvl3pPr marL="854075" marR="0" indent="-233363" algn="l" defTabSz="914400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>
          <a:srgbClr val="4F81BD">
            <a:lumMod val="75000"/>
          </a:srgbClr>
        </a:buClr>
        <a:buSzPct val="109000"/>
        <a:buFont typeface="Calibri" panose="020F0502020204030204" pitchFamily="34" charset="0"/>
        <a:buChar char="+"/>
        <a:tabLst>
          <a:tab pos="284163" algn="l"/>
        </a:tabLst>
        <a:defRPr sz="2400">
          <a:solidFill>
            <a:schemeClr val="tx1"/>
          </a:solidFill>
          <a:latin typeface="+mn-lt"/>
        </a:defRPr>
      </a:lvl3pPr>
      <a:lvl4pPr marL="1147763" marR="0" indent="-231775" algn="l" defTabSz="914400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>
          <a:srgbClr val="FFC000"/>
        </a:buClr>
        <a:buSzTx/>
        <a:buFont typeface="Arial" panose="020B0604020202020204" pitchFamily="34" charset="0"/>
        <a:buChar char="»"/>
        <a:tabLst/>
        <a:defRPr sz="2000">
          <a:solidFill>
            <a:schemeClr val="tx1"/>
          </a:solidFill>
          <a:latin typeface="+mn-lt"/>
        </a:defRPr>
      </a:lvl4pPr>
      <a:lvl5pPr marL="1435100" marR="0" indent="-228600" algn="l" defTabSz="914400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>
          <a:srgbClr val="245794"/>
        </a:buClr>
        <a:buSzPct val="88000"/>
        <a:buFont typeface="Arial" panose="020B0604020202020204" pitchFamily="34" charset="0"/>
        <a:buChar char="Ⱶ"/>
        <a:tabLst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lnSpc>
          <a:spcPct val="90000"/>
        </a:lnSpc>
        <a:spcBef>
          <a:spcPct val="45000"/>
        </a:spcBef>
        <a:spcAft>
          <a:spcPct val="0"/>
        </a:spcAft>
        <a:buClr>
          <a:schemeClr val="tx2"/>
        </a:buClr>
        <a:buChar char="–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lnSpc>
          <a:spcPct val="90000"/>
        </a:lnSpc>
        <a:spcBef>
          <a:spcPct val="45000"/>
        </a:spcBef>
        <a:spcAft>
          <a:spcPct val="0"/>
        </a:spcAft>
        <a:buClr>
          <a:schemeClr val="tx2"/>
        </a:buClr>
        <a:buChar char="–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lnSpc>
          <a:spcPct val="90000"/>
        </a:lnSpc>
        <a:spcBef>
          <a:spcPct val="45000"/>
        </a:spcBef>
        <a:spcAft>
          <a:spcPct val="0"/>
        </a:spcAft>
        <a:buClr>
          <a:schemeClr val="tx2"/>
        </a:buClr>
        <a:buChar char="–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lnSpc>
          <a:spcPct val="90000"/>
        </a:lnSpc>
        <a:spcBef>
          <a:spcPct val="45000"/>
        </a:spcBef>
        <a:spcAft>
          <a:spcPct val="0"/>
        </a:spcAft>
        <a:buClr>
          <a:schemeClr val="tx2"/>
        </a:buClr>
        <a:buChar char="–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2169041"/>
            <a:ext cx="7772400" cy="43638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marL="233363" marR="0" lvl="0" indent="-23336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214F87"/>
              </a:buClr>
              <a:buSzPct val="9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to edit Master text styles</a:t>
            </a:r>
          </a:p>
          <a:p>
            <a:pPr marL="569913" marR="0" lvl="1" indent="-23336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FC000"/>
              </a:buClr>
              <a:buSzPct val="56000"/>
              <a:buFont typeface="Arial" panose="020B0604020202020204" pitchFamily="34" charset="0"/>
              <a:buChar char="►"/>
              <a:tabLst/>
              <a:defRPr/>
            </a:pPr>
            <a:r>
              <a:rPr kumimoji="0" lang="en-US" sz="25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Second level</a:t>
            </a:r>
          </a:p>
          <a:p>
            <a:pPr marL="854075" marR="0" lvl="2" indent="-23336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4F81BD">
                  <a:lumMod val="75000"/>
                </a:srgbClr>
              </a:buClr>
              <a:buSzPct val="109000"/>
              <a:buFont typeface="Calibri" panose="020F0502020204030204" pitchFamily="34" charset="0"/>
              <a:buChar char="+"/>
              <a:tabLst>
                <a:tab pos="284163" algn="l"/>
              </a:tabLst>
              <a:defRPr/>
            </a:pPr>
            <a:r>
              <a:rPr kumimoji="0" lang="en-US" sz="23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Third level</a:t>
            </a:r>
          </a:p>
          <a:p>
            <a:pPr marL="1147763" marR="0" lvl="3" indent="-231775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FC000"/>
              </a:buClr>
              <a:buSzTx/>
              <a:buFont typeface="Arial" panose="020B0604020202020204" pitchFamily="34" charset="0"/>
              <a:buChar char="»"/>
              <a:tabLst/>
              <a:defRPr/>
            </a:pP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Fourth level</a:t>
            </a:r>
          </a:p>
          <a:p>
            <a:pPr marL="1435100" marR="0" lvl="4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245794"/>
              </a:buClr>
              <a:buSzPct val="88000"/>
              <a:buFont typeface="Arial" panose="020B0604020202020204" pitchFamily="34" charset="0"/>
              <a:buChar char="Ⱶ"/>
              <a:tabLst/>
              <a:defRPr/>
            </a:pPr>
            <a:r>
              <a:rPr kumimoji="0" lang="en-US" sz="2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Fifth level</a:t>
            </a: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27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0" y="1437555"/>
            <a:ext cx="9144000" cy="60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pic>
        <p:nvPicPr>
          <p:cNvPr id="7" name="Picture 3"/>
          <p:cNvPicPr>
            <a:picLocks noChangeAspect="1" noChangeArrowheads="1"/>
          </p:cNvPicPr>
          <p:nvPr userDrawn="1"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9524" y="-1"/>
            <a:ext cx="9153524" cy="1262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591465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  <p:sldLayoutId id="2147483776" r:id="rId12"/>
    <p:sldLayoutId id="2147483777" r:id="rId13"/>
    <p:sldLayoutId id="2147483778" r:id="rId14"/>
    <p:sldLayoutId id="2147483779" r:id="rId15"/>
    <p:sldLayoutId id="2147483780" r:id="rId16"/>
    <p:sldLayoutId id="2147483781" r:id="rId17"/>
  </p:sldLayoutIdLst>
  <p:transition advTm="1300">
    <p:random/>
  </p:transition>
  <p:hf sldNum="0"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i="1">
          <a:solidFill>
            <a:srgbClr val="101D5C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800" i="1">
          <a:solidFill>
            <a:srgbClr val="000066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800" i="1">
          <a:solidFill>
            <a:srgbClr val="000066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800" i="1">
          <a:solidFill>
            <a:srgbClr val="000066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800" i="1">
          <a:solidFill>
            <a:srgbClr val="000066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800" i="1">
          <a:solidFill>
            <a:srgbClr val="000066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800" i="1">
          <a:solidFill>
            <a:srgbClr val="000066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800" i="1">
          <a:solidFill>
            <a:srgbClr val="000066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800" i="1">
          <a:solidFill>
            <a:srgbClr val="000066"/>
          </a:solidFill>
          <a:latin typeface="Arial" charset="0"/>
        </a:defRPr>
      </a:lvl9pPr>
    </p:titleStyle>
    <p:bodyStyle>
      <a:lvl1pPr marL="233363" marR="0" indent="-233363" algn="l" defTabSz="914400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>
          <a:srgbClr val="214F87"/>
        </a:buClr>
        <a:buSzPct val="90000"/>
        <a:buFont typeface="Wingdings" panose="05000000000000000000" pitchFamily="2" charset="2"/>
        <a:buChar char="§"/>
        <a:tabLst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569913" marR="0" indent="-233363" algn="l" defTabSz="914400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>
          <a:srgbClr val="FFC000"/>
        </a:buClr>
        <a:buSzPct val="56000"/>
        <a:buFont typeface="Arial" panose="020B0604020202020204" pitchFamily="34" charset="0"/>
        <a:buChar char="►"/>
        <a:tabLst/>
        <a:defRPr sz="2800">
          <a:solidFill>
            <a:schemeClr val="tx1"/>
          </a:solidFill>
          <a:latin typeface="+mn-lt"/>
        </a:defRPr>
      </a:lvl2pPr>
      <a:lvl3pPr marL="854075" marR="0" indent="-233363" algn="l" defTabSz="914400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>
          <a:srgbClr val="4F81BD">
            <a:lumMod val="75000"/>
          </a:srgbClr>
        </a:buClr>
        <a:buSzPct val="109000"/>
        <a:buFont typeface="Calibri" panose="020F0502020204030204" pitchFamily="34" charset="0"/>
        <a:buChar char="+"/>
        <a:tabLst>
          <a:tab pos="284163" algn="l"/>
        </a:tabLst>
        <a:defRPr sz="2400">
          <a:solidFill>
            <a:schemeClr val="tx1"/>
          </a:solidFill>
          <a:latin typeface="+mn-lt"/>
        </a:defRPr>
      </a:lvl3pPr>
      <a:lvl4pPr marL="1147763" marR="0" indent="-231775" algn="l" defTabSz="914400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>
          <a:srgbClr val="FFC000"/>
        </a:buClr>
        <a:buSzTx/>
        <a:buFont typeface="Arial" panose="020B0604020202020204" pitchFamily="34" charset="0"/>
        <a:buChar char="»"/>
        <a:tabLst/>
        <a:defRPr sz="2000">
          <a:solidFill>
            <a:schemeClr val="tx1"/>
          </a:solidFill>
          <a:latin typeface="+mn-lt"/>
        </a:defRPr>
      </a:lvl4pPr>
      <a:lvl5pPr marL="1435100" marR="0" indent="-228600" algn="l" defTabSz="914400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>
          <a:srgbClr val="245794"/>
        </a:buClr>
        <a:buSzPct val="88000"/>
        <a:buFont typeface="Arial" panose="020B0604020202020204" pitchFamily="34" charset="0"/>
        <a:buChar char="Ⱶ"/>
        <a:tabLst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lnSpc>
          <a:spcPct val="90000"/>
        </a:lnSpc>
        <a:spcBef>
          <a:spcPct val="45000"/>
        </a:spcBef>
        <a:spcAft>
          <a:spcPct val="0"/>
        </a:spcAft>
        <a:buClr>
          <a:schemeClr val="tx2"/>
        </a:buClr>
        <a:buChar char="–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lnSpc>
          <a:spcPct val="90000"/>
        </a:lnSpc>
        <a:spcBef>
          <a:spcPct val="45000"/>
        </a:spcBef>
        <a:spcAft>
          <a:spcPct val="0"/>
        </a:spcAft>
        <a:buClr>
          <a:schemeClr val="tx2"/>
        </a:buClr>
        <a:buChar char="–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lnSpc>
          <a:spcPct val="90000"/>
        </a:lnSpc>
        <a:spcBef>
          <a:spcPct val="45000"/>
        </a:spcBef>
        <a:spcAft>
          <a:spcPct val="0"/>
        </a:spcAft>
        <a:buClr>
          <a:schemeClr val="tx2"/>
        </a:buClr>
        <a:buChar char="–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lnSpc>
          <a:spcPct val="90000"/>
        </a:lnSpc>
        <a:spcBef>
          <a:spcPct val="45000"/>
        </a:spcBef>
        <a:spcAft>
          <a:spcPct val="0"/>
        </a:spcAft>
        <a:buClr>
          <a:schemeClr val="tx2"/>
        </a:buClr>
        <a:buChar char="–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2.png"/><Relationship Id="rId7" Type="http://schemas.openxmlformats.org/officeDocument/2006/relationships/hyperlink" Target="http://www.google.com/url?sa=i&amp;rct=j&amp;q=&amp;esrc=s&amp;frm=1&amp;source=images&amp;cd=&amp;cad=rja&amp;uact=8&amp;docid=CPjXb0yV68R5xM&amp;tbnid=_6CiqSJaC7V15M:&amp;ved=0CAUQjRw&amp;url=http://wxedge.com/articles/20130531more_deadly_tornadoes&amp;ei=EtGNU_PyOKjIsATjvYL4DA&amp;bvm=bv.68191837,d.b2k&amp;psig=AFQjCNE4irrI8yeGqtiv4ueFzuvcX9Ztlg&amp;ust=1401889377517611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4.jpeg"/><Relationship Id="rId5" Type="http://schemas.openxmlformats.org/officeDocument/2006/relationships/hyperlink" Target="http://www.google.com/url?sa=i&amp;rct=j&amp;q=&amp;esrc=s&amp;frm=1&amp;source=images&amp;cd=&amp;cad=rja&amp;uact=8&amp;docid=8mmPj7vOuwh8IM&amp;tbnid=2Jr8v41LJMyMoM:&amp;ved=0CAUQjRw&amp;url=http://www.gadgetreview.com/2011/10/samsung-pn43d490-43-inch-3d-plasma-tv-with-a-samsung-ln19c450-19-inch-lcd-tv-550-delivered.html&amp;ei=jdGNU82NJ-HKsQSiioG4CQ&amp;bvm=bv.68191837,d.b2k&amp;psig=AFQjCNEAOKwpmxGy4cwfIYfl46H9bzkbYw&amp;ust=1401889519403159" TargetMode="External"/><Relationship Id="rId10" Type="http://schemas.openxmlformats.org/officeDocument/2006/relationships/image" Target="../media/image16.jpeg"/><Relationship Id="rId4" Type="http://schemas.openxmlformats.org/officeDocument/2006/relationships/image" Target="../media/image13.png"/><Relationship Id="rId9" Type="http://schemas.microsoft.com/office/2007/relationships/hdphoto" Target="../media/hdphoto6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Relationship Id="rId4" Type="http://schemas.microsoft.com/office/2007/relationships/hdphoto" Target="../media/hdphoto7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microsoft.com/office/2007/relationships/hdphoto" Target="../media/hdphoto8.wdp"/><Relationship Id="rId7" Type="http://schemas.openxmlformats.org/officeDocument/2006/relationships/image" Target="../media/image29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28.jpeg"/><Relationship Id="rId11" Type="http://schemas.microsoft.com/office/2007/relationships/hdphoto" Target="../media/hdphoto9.wdp"/><Relationship Id="rId5" Type="http://schemas.openxmlformats.org/officeDocument/2006/relationships/image" Target="../media/image27.jpeg"/><Relationship Id="rId10" Type="http://schemas.openxmlformats.org/officeDocument/2006/relationships/image" Target="../media/image32.png"/><Relationship Id="rId4" Type="http://schemas.openxmlformats.org/officeDocument/2006/relationships/image" Target="../media/image26.jpeg"/><Relationship Id="rId9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Relationship Id="rId4" Type="http://schemas.microsoft.com/office/2007/relationships/hdphoto" Target="../media/hdphoto10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13" Type="http://schemas.microsoft.com/office/2007/relationships/hdphoto" Target="../media/hdphoto14.wdp"/><Relationship Id="rId3" Type="http://schemas.openxmlformats.org/officeDocument/2006/relationships/image" Target="../media/image37.png"/><Relationship Id="rId7" Type="http://schemas.openxmlformats.org/officeDocument/2006/relationships/image" Target="../media/image40.png"/><Relationship Id="rId12" Type="http://schemas.openxmlformats.org/officeDocument/2006/relationships/image" Target="../media/image42.png"/><Relationship Id="rId17" Type="http://schemas.microsoft.com/office/2007/relationships/hdphoto" Target="../media/hdphoto16.wdp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44.png"/><Relationship Id="rId1" Type="http://schemas.openxmlformats.org/officeDocument/2006/relationships/slideLayout" Target="../slideLayouts/slideLayout6.xml"/><Relationship Id="rId6" Type="http://schemas.microsoft.com/office/2007/relationships/hdphoto" Target="../media/hdphoto11.wdp"/><Relationship Id="rId11" Type="http://schemas.microsoft.com/office/2007/relationships/hdphoto" Target="../media/hdphoto13.wdp"/><Relationship Id="rId5" Type="http://schemas.openxmlformats.org/officeDocument/2006/relationships/image" Target="../media/image39.png"/><Relationship Id="rId15" Type="http://schemas.microsoft.com/office/2007/relationships/hdphoto" Target="../media/hdphoto15.wdp"/><Relationship Id="rId10" Type="http://schemas.openxmlformats.org/officeDocument/2006/relationships/image" Target="../media/image41.png"/><Relationship Id="rId4" Type="http://schemas.openxmlformats.org/officeDocument/2006/relationships/image" Target="../media/image38.png"/><Relationship Id="rId9" Type="http://schemas.openxmlformats.org/officeDocument/2006/relationships/hyperlink" Target="http://www.google.com/url?sa=i&amp;rct=j&amp;q=&amp;esrc=s&amp;frm=1&amp;source=images&amp;cd=&amp;cad=rja&amp;uact=8&amp;docid=RVvTvTnQVn74SM&amp;tbnid=XL40ZW5WkROWnM:&amp;ved=0CAUQjRw&amp;url=http://en.wikipedia.org/wiki/Seal_of_Louisiana&amp;ei=IvCNU6u0BPa-sQTV1IHQAQ&amp;bvm=bv.68191837,d.b2k&amp;psig=AFQjCNEAHDm4hLnDcY_l_FknzzvhPznEIA&amp;ust=1401897151563607" TargetMode="External"/><Relationship Id="rId1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Relationship Id="rId4" Type="http://schemas.microsoft.com/office/2007/relationships/hdphoto" Target="../media/hdphoto10.wdp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0.wdp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gif"/><Relationship Id="rId3" Type="http://schemas.openxmlformats.org/officeDocument/2006/relationships/image" Target="../media/image4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6" Type="http://schemas.microsoft.com/office/2007/relationships/hdphoto" Target="../media/hdphoto17.wdp"/><Relationship Id="rId5" Type="http://schemas.openxmlformats.org/officeDocument/2006/relationships/image" Target="../media/image45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4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4" Type="http://schemas.microsoft.com/office/2007/relationships/hdphoto" Target="../media/hdphoto4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4" Type="http://schemas.microsoft.com/office/2007/relationships/hdphoto" Target="../media/hdphoto5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E:\2018HurriSeaCvr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294"/>
          <a:stretch/>
        </p:blipFill>
        <p:spPr bwMode="auto">
          <a:xfrm>
            <a:off x="5092" y="29969"/>
            <a:ext cx="9144769" cy="6828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00392" y="4863830"/>
            <a:ext cx="760702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FFFF00"/>
                </a:solidFill>
              </a:rPr>
              <a:t>Association of Levee Boards of Louisiana</a:t>
            </a:r>
          </a:p>
          <a:p>
            <a:pPr algn="ctr"/>
            <a:r>
              <a:rPr lang="en-US" sz="3200" dirty="0" smtClean="0">
                <a:solidFill>
                  <a:srgbClr val="FFFF00"/>
                </a:solidFill>
              </a:rPr>
              <a:t>May 3, 2018</a:t>
            </a:r>
            <a:endParaRPr lang="en-US" sz="3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0922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 bwMode="auto">
          <a:xfrm>
            <a:off x="0" y="1285876"/>
            <a:ext cx="9144000" cy="726028"/>
          </a:xfrm>
          <a:prstGeom prst="rect">
            <a:avLst/>
          </a:prstGeom>
          <a:solidFill>
            <a:schemeClr val="tx2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10800000"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800" b="1" smtClean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024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1377952"/>
            <a:ext cx="9144000" cy="601662"/>
          </a:xfrm>
          <a:noFill/>
        </p:spPr>
        <p:txBody>
          <a:bodyPr lIns="0" tIns="45720" rIns="0" bIns="182880">
            <a:noAutofit/>
          </a:bodyPr>
          <a:lstStyle/>
          <a:p>
            <a:r>
              <a:rPr lang="en-US" sz="4400" i="0" spc="240" dirty="0" smtClean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Emergency Public Information </a:t>
            </a:r>
          </a:p>
        </p:txBody>
      </p:sp>
      <p:sp>
        <p:nvSpPr>
          <p:cNvPr id="10245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186344" y="2298659"/>
            <a:ext cx="4650413" cy="4387500"/>
          </a:xfrm>
        </p:spPr>
        <p:txBody>
          <a:bodyPr>
            <a:noAutofit/>
          </a:bodyPr>
          <a:lstStyle/>
          <a:p>
            <a:pPr marL="285750" indent="-285750">
              <a:lnSpc>
                <a:spcPts val="3400"/>
              </a:lnSpc>
              <a:spcBef>
                <a:spcPts val="1800"/>
              </a:spcBef>
              <a:buClr>
                <a:srgbClr val="1C4372"/>
              </a:buClr>
              <a:buSzPct val="93000"/>
              <a:tabLst>
                <a:tab pos="627063" algn="l"/>
              </a:tabLst>
            </a:pPr>
            <a:r>
              <a:rPr lang="en-US" sz="32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Louisiana Preparedness Guides</a:t>
            </a:r>
          </a:p>
          <a:p>
            <a:pPr marL="285750" indent="-285750">
              <a:lnSpc>
                <a:spcPts val="3400"/>
              </a:lnSpc>
              <a:spcBef>
                <a:spcPts val="1800"/>
              </a:spcBef>
              <a:buClr>
                <a:srgbClr val="1C4372"/>
              </a:buClr>
              <a:buSzPct val="93000"/>
              <a:tabLst>
                <a:tab pos="627063" algn="l"/>
              </a:tabLst>
            </a:pPr>
            <a:r>
              <a:rPr lang="en-US" sz="32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The State’s Joint Information Center </a:t>
            </a:r>
            <a:r>
              <a:rPr lang="en-US" sz="3200" i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(JIC</a:t>
            </a:r>
            <a:r>
              <a:rPr lang="en-US" sz="320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) 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“Press </a:t>
            </a:r>
            <a:r>
              <a:rPr lang="en-US" sz="32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Staff”</a:t>
            </a:r>
          </a:p>
          <a:p>
            <a:pPr marL="285750" indent="-285750">
              <a:lnSpc>
                <a:spcPts val="3400"/>
              </a:lnSpc>
              <a:spcBef>
                <a:spcPts val="1800"/>
              </a:spcBef>
              <a:buClr>
                <a:srgbClr val="1C4372"/>
              </a:buClr>
              <a:buSzPct val="93000"/>
              <a:tabLst>
                <a:tab pos="627063" algn="l"/>
              </a:tabLst>
            </a:pPr>
            <a:r>
              <a:rPr lang="en-US" sz="32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The Louisiana Emergency Alert System </a:t>
            </a:r>
            <a:r>
              <a:rPr lang="en-US" sz="3200" i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(EAS) </a:t>
            </a:r>
            <a:r>
              <a:rPr lang="en-US" sz="32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&amp; NOAA Weather Radio</a:t>
            </a:r>
          </a:p>
        </p:txBody>
      </p:sp>
      <p:sp>
        <p:nvSpPr>
          <p:cNvPr id="18" name="Rectangle 17"/>
          <p:cNvSpPr/>
          <p:nvPr/>
        </p:nvSpPr>
        <p:spPr bwMode="auto">
          <a:xfrm>
            <a:off x="-17252" y="6699496"/>
            <a:ext cx="9161252" cy="77638"/>
          </a:xfrm>
          <a:prstGeom prst="rect">
            <a:avLst/>
          </a:prstGeom>
          <a:solidFill>
            <a:schemeClr val="tx2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10800000"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800" b="1" smtClean="0">
              <a:solidFill>
                <a:prstClr val="black"/>
              </a:solidFill>
              <a:latin typeface="Times New Roman" pitchFamily="18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4940426" y="2209064"/>
            <a:ext cx="3680882" cy="4403212"/>
            <a:chOff x="4996083" y="2151914"/>
            <a:chExt cx="3680882" cy="4403212"/>
          </a:xfrm>
        </p:grpSpPr>
        <p:pic>
          <p:nvPicPr>
            <p:cNvPr id="48" name="Picture 2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642665">
              <a:off x="5294125" y="2151914"/>
              <a:ext cx="3382840" cy="3182848"/>
            </a:xfrm>
            <a:prstGeom prst="rect">
              <a:avLst/>
            </a:prstGeom>
            <a:ln w="3175">
              <a:solidFill>
                <a:schemeClr val="bg1">
                  <a:lumMod val="8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" name="Picture 2"/>
            <p:cNvPicPr>
              <a:picLocks noChangeAspect="1" noChangeArrowheads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5106390" y="2329793"/>
              <a:ext cx="3276638" cy="4109413"/>
            </a:xfrm>
            <a:prstGeom prst="rect">
              <a:avLst/>
            </a:prstGeom>
            <a:noFill/>
            <a:ln w="3175">
              <a:solidFill>
                <a:schemeClr val="accent3">
                  <a:lumMod val="75000"/>
                </a:schemeClr>
              </a:solidFill>
              <a:miter lim="800000"/>
              <a:headEnd/>
              <a:tailEnd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grpSp>
          <p:nvGrpSpPr>
            <p:cNvPr id="19" name="Group 18"/>
            <p:cNvGrpSpPr/>
            <p:nvPr/>
          </p:nvGrpSpPr>
          <p:grpSpPr>
            <a:xfrm>
              <a:off x="4996083" y="4277624"/>
              <a:ext cx="3677725" cy="2277502"/>
              <a:chOff x="5072307" y="4224633"/>
              <a:chExt cx="3677725" cy="2277502"/>
            </a:xfrm>
          </p:grpSpPr>
          <p:grpSp>
            <p:nvGrpSpPr>
              <p:cNvPr id="21" name="Group 20"/>
              <p:cNvGrpSpPr/>
              <p:nvPr/>
            </p:nvGrpSpPr>
            <p:grpSpPr>
              <a:xfrm>
                <a:off x="5466243" y="4224633"/>
                <a:ext cx="3283789" cy="2193585"/>
                <a:chOff x="4512277" y="2114247"/>
                <a:chExt cx="3283789" cy="2193585"/>
              </a:xfrm>
            </p:grpSpPr>
            <p:grpSp>
              <p:nvGrpSpPr>
                <p:cNvPr id="26" name="Group 25"/>
                <p:cNvGrpSpPr/>
                <p:nvPr/>
              </p:nvGrpSpPr>
              <p:grpSpPr>
                <a:xfrm>
                  <a:off x="4512277" y="2114247"/>
                  <a:ext cx="3283789" cy="2193585"/>
                  <a:chOff x="5215667" y="3631990"/>
                  <a:chExt cx="3283789" cy="2193585"/>
                </a:xfrm>
              </p:grpSpPr>
              <p:pic>
                <p:nvPicPr>
                  <p:cNvPr id="38" name="Picture 4" descr="http://www.gadgetreview.com/wp-content/uploads/2011/10/Samsung-PN43D490-43-Inch-3D-Plasma-TV-with-a-Samsung-LN19C450-19-inch-LCD-TV.jpg">
                    <a:hlinkClick r:id="rId5"/>
                  </p:cNvPr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6" cstate="email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/>
                </p:blipFill>
                <p:spPr bwMode="auto">
                  <a:xfrm>
                    <a:off x="5215667" y="3631990"/>
                    <a:ext cx="3283789" cy="2193585"/>
                  </a:xfrm>
                  <a:prstGeom prst="rect">
                    <a:avLst/>
                  </a:prstGeom>
                  <a:noFill/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39" name="Picture 2" descr="http://wxedgect.s3.amazonaws.com/lglead/2013/05/wxedge_map_4f7e1cadf55ca1bd_9b948213907b5541_08e306f9e99fb03a.jpg">
                    <a:hlinkClick r:id="rId7"/>
                  </p:cNvPr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8" cstate="email">
                    <a:grayscl/>
                    <a:extLst>
                      <a:ext uri="{BEBA8EAE-BF5A-486C-A8C5-ECC9F3942E4B}">
                        <a14:imgProps xmlns:a14="http://schemas.microsoft.com/office/drawing/2010/main">
                          <a14:imgLayer r:embed="rId9">
                            <a14:imgEffect>
                              <a14:colorTemperature colorTemp="4375"/>
                            </a14:imgEffect>
                            <a14:imgEffect>
                              <a14:saturation sat="33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/>
                </p:blipFill>
                <p:spPr bwMode="auto">
                  <a:xfrm>
                    <a:off x="5302243" y="3700731"/>
                    <a:ext cx="3091260" cy="1813134"/>
                  </a:xfrm>
                  <a:prstGeom prst="rect">
                    <a:avLst/>
                  </a:prstGeom>
                  <a:noFill/>
                  <a:effectLst>
                    <a:glow rad="127000">
                      <a:schemeClr val="accent1">
                        <a:alpha val="0"/>
                      </a:schemeClr>
                    </a:glow>
                    <a:innerShdw blurRad="63500" dist="50800" dir="13500000">
                      <a:prstClr val="black">
                        <a:alpha val="50000"/>
                      </a:prstClr>
                    </a:innerShdw>
                    <a:softEdge rad="38100"/>
                  </a:effectLst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  <p:sp>
              <p:nvSpPr>
                <p:cNvPr id="27" name="Rectangle 26"/>
                <p:cNvSpPr/>
                <p:nvPr/>
              </p:nvSpPr>
              <p:spPr>
                <a:xfrm>
                  <a:off x="4640722" y="3675173"/>
                  <a:ext cx="3049391" cy="230832"/>
                </a:xfrm>
                <a:prstGeom prst="rect">
                  <a:avLst/>
                </a:prstGeom>
                <a:solidFill>
                  <a:schemeClr val="bg1">
                    <a:alpha val="69020"/>
                  </a:schemeClr>
                </a:solidFill>
                <a:ln>
                  <a:noFill/>
                </a:ln>
                <a:effectLst>
                  <a:softEdge rad="3175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8" name="Rectangle 27"/>
                <p:cNvSpPr/>
                <p:nvPr/>
              </p:nvSpPr>
              <p:spPr>
                <a:xfrm>
                  <a:off x="4555407" y="3683799"/>
                  <a:ext cx="3205063" cy="2308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900" b="1" kern="10" dirty="0" smtClean="0">
                      <a:ln w="9525">
                        <a:noFill/>
                        <a:round/>
                        <a:headEnd/>
                        <a:tailEnd/>
                      </a:ln>
                      <a:solidFill>
                        <a:sysClr val="windowText" lastClr="000000"/>
                      </a:solidFill>
                      <a:latin typeface="Arial"/>
                      <a:cs typeface="Arial"/>
                    </a:rPr>
                    <a:t>A BROADCAST </a:t>
                  </a:r>
                  <a:r>
                    <a:rPr lang="en-US" sz="900" b="1" kern="10" dirty="0">
                      <a:ln w="9525">
                        <a:noFill/>
                        <a:round/>
                        <a:headEnd/>
                        <a:tailEnd/>
                      </a:ln>
                      <a:solidFill>
                        <a:sysClr val="windowText" lastClr="000000"/>
                      </a:solidFill>
                      <a:latin typeface="Arial"/>
                      <a:cs typeface="Arial"/>
                    </a:rPr>
                    <a:t>BY THE EMERGENCY ALERT SYSTEM</a:t>
                  </a:r>
                </a:p>
              </p:txBody>
            </p:sp>
            <p:grpSp>
              <p:nvGrpSpPr>
                <p:cNvPr id="29" name="Group 28"/>
                <p:cNvGrpSpPr/>
                <p:nvPr/>
              </p:nvGrpSpPr>
              <p:grpSpPr>
                <a:xfrm>
                  <a:off x="5495024" y="2543898"/>
                  <a:ext cx="1399166" cy="839425"/>
                  <a:chOff x="5486398" y="2500768"/>
                  <a:chExt cx="1399166" cy="839425"/>
                </a:xfrm>
              </p:grpSpPr>
              <p:sp>
                <p:nvSpPr>
                  <p:cNvPr id="33" name="Rectangle 32"/>
                  <p:cNvSpPr/>
                  <p:nvPr/>
                </p:nvSpPr>
                <p:spPr>
                  <a:xfrm>
                    <a:off x="5557254" y="2527540"/>
                    <a:ext cx="1250830" cy="237875"/>
                  </a:xfrm>
                  <a:prstGeom prst="rect">
                    <a:avLst/>
                  </a:prstGeom>
                  <a:solidFill>
                    <a:srgbClr val="8E0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4" name="Rectangle 33"/>
                  <p:cNvSpPr/>
                  <p:nvPr/>
                </p:nvSpPr>
                <p:spPr>
                  <a:xfrm>
                    <a:off x="5486398" y="2500768"/>
                    <a:ext cx="1399166" cy="307777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 algn="ctr"/>
                    <a:r>
                      <a:rPr lang="en-US" sz="1400" b="1" kern="10" dirty="0" smtClean="0">
                        <a:ln w="9525">
                          <a:noFill/>
                          <a:round/>
                          <a:headEnd/>
                          <a:tailEnd/>
                        </a:ln>
                        <a:solidFill>
                          <a:prstClr val="white"/>
                        </a:solidFill>
                        <a:latin typeface="Arial"/>
                        <a:cs typeface="Arial"/>
                      </a:rPr>
                      <a:t>EMERGENCY</a:t>
                    </a:r>
                    <a:endParaRPr lang="en-US" sz="1400" b="1" kern="10" dirty="0">
                      <a:ln w="9525">
                        <a:noFill/>
                        <a:round/>
                        <a:headEnd/>
                        <a:tailEnd/>
                      </a:ln>
                      <a:solidFill>
                        <a:prstClr val="white"/>
                      </a:solidFill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35" name="Rectangle 34"/>
                  <p:cNvSpPr/>
                  <p:nvPr/>
                </p:nvSpPr>
                <p:spPr>
                  <a:xfrm>
                    <a:off x="5502169" y="2639217"/>
                    <a:ext cx="1370888" cy="553998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algn="ctr"/>
                    <a:r>
                      <a:rPr lang="en-US" sz="3000" b="1" kern="10" spc="-150" dirty="0" smtClean="0">
                        <a:ln w="3175">
                          <a:solidFill>
                            <a:prstClr val="black">
                              <a:lumMod val="50000"/>
                              <a:lumOff val="50000"/>
                            </a:prstClr>
                          </a:solidFill>
                          <a:round/>
                          <a:headEnd/>
                          <a:tailEnd/>
                        </a:ln>
                        <a:solidFill>
                          <a:prstClr val="white"/>
                        </a:solidFill>
                        <a:latin typeface="Arial"/>
                        <a:cs typeface="Arial"/>
                      </a:rPr>
                      <a:t>ALERT</a:t>
                    </a:r>
                    <a:endParaRPr lang="en-US" sz="3000" b="1" kern="10" spc="-150" dirty="0">
                      <a:ln w="3175">
                        <a:solidFill>
                          <a:prstClr val="black">
                            <a:lumMod val="50000"/>
                            <a:lumOff val="50000"/>
                          </a:prstClr>
                        </a:solidFill>
                        <a:round/>
                        <a:headEnd/>
                        <a:tailEnd/>
                      </a:ln>
                      <a:solidFill>
                        <a:prstClr val="white"/>
                      </a:solidFill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36" name="Rectangle 35"/>
                  <p:cNvSpPr/>
                  <p:nvPr/>
                </p:nvSpPr>
                <p:spPr>
                  <a:xfrm>
                    <a:off x="5559027" y="3075585"/>
                    <a:ext cx="1250830" cy="236960"/>
                  </a:xfrm>
                  <a:prstGeom prst="rect">
                    <a:avLst/>
                  </a:prstGeom>
                  <a:solidFill>
                    <a:srgbClr val="8E0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7" name="Rectangle 36"/>
                  <p:cNvSpPr/>
                  <p:nvPr/>
                </p:nvSpPr>
                <p:spPr>
                  <a:xfrm>
                    <a:off x="5556554" y="3032416"/>
                    <a:ext cx="1277253" cy="307777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 algn="ctr"/>
                    <a:r>
                      <a:rPr lang="en-US" sz="1400" b="1" kern="10" dirty="0">
                        <a:ln w="9525">
                          <a:noFill/>
                          <a:round/>
                          <a:headEnd/>
                          <a:tailEnd/>
                        </a:ln>
                        <a:solidFill>
                          <a:prstClr val="white"/>
                        </a:solidFill>
                        <a:latin typeface="Arial"/>
                        <a:cs typeface="Arial"/>
                      </a:rPr>
                      <a:t>SYSTEM</a:t>
                    </a:r>
                  </a:p>
                </p:txBody>
              </p:sp>
            </p:grpSp>
            <p:sp>
              <p:nvSpPr>
                <p:cNvPr id="30" name="Rectangle 29"/>
                <p:cNvSpPr/>
                <p:nvPr/>
              </p:nvSpPr>
              <p:spPr>
                <a:xfrm rot="4687770">
                  <a:off x="6805004" y="2561376"/>
                  <a:ext cx="564001" cy="33855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800" kern="10" dirty="0" smtClean="0">
                      <a:ln w="9525">
                        <a:noFill/>
                        <a:round/>
                        <a:headEnd/>
                        <a:tailEnd/>
                      </a:ln>
                      <a:solidFill>
                        <a:prstClr val="white"/>
                      </a:solidFill>
                      <a:latin typeface="Arial"/>
                      <a:cs typeface="Arial"/>
                    </a:rPr>
                    <a:t>Tornado</a:t>
                  </a:r>
                </a:p>
                <a:p>
                  <a:r>
                    <a:rPr lang="en-US" sz="800" kern="10" dirty="0" smtClean="0">
                      <a:ln w="9525">
                        <a:noFill/>
                        <a:round/>
                        <a:headEnd/>
                        <a:tailEnd/>
                      </a:ln>
                      <a:solidFill>
                        <a:prstClr val="white"/>
                      </a:solidFill>
                      <a:latin typeface="Arial"/>
                      <a:cs typeface="Arial"/>
                    </a:rPr>
                    <a:t>Warning</a:t>
                  </a:r>
                  <a:endParaRPr lang="en-US" sz="800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1" name="Rectangle 30"/>
                <p:cNvSpPr/>
                <p:nvPr/>
              </p:nvSpPr>
              <p:spPr>
                <a:xfrm rot="21353827">
                  <a:off x="7204196" y="3106472"/>
                  <a:ext cx="413896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>
                    <a:lnSpc>
                      <a:spcPts val="700"/>
                    </a:lnSpc>
                  </a:pPr>
                  <a:r>
                    <a:rPr lang="en-US" sz="600" kern="10" dirty="0" smtClean="0">
                      <a:ln w="9525">
                        <a:noFill/>
                        <a:round/>
                        <a:headEnd/>
                        <a:tailEnd/>
                      </a:ln>
                      <a:solidFill>
                        <a:prstClr val="white"/>
                      </a:solidFill>
                      <a:latin typeface="Arial"/>
                      <a:cs typeface="Arial"/>
                    </a:rPr>
                    <a:t>Baton </a:t>
                  </a:r>
                </a:p>
                <a:p>
                  <a:pPr>
                    <a:lnSpc>
                      <a:spcPts val="700"/>
                    </a:lnSpc>
                  </a:pPr>
                  <a:r>
                    <a:rPr lang="en-US" sz="600" kern="10" dirty="0" smtClean="0">
                      <a:ln w="9525">
                        <a:noFill/>
                        <a:round/>
                        <a:headEnd/>
                        <a:tailEnd/>
                      </a:ln>
                      <a:solidFill>
                        <a:prstClr val="white"/>
                      </a:solidFill>
                      <a:latin typeface="Arial"/>
                      <a:cs typeface="Arial"/>
                    </a:rPr>
                    <a:t>Rouge</a:t>
                  </a:r>
                  <a:endParaRPr lang="en-US" sz="600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2" name="Regular Pentagon 31"/>
                <p:cNvSpPr/>
                <p:nvPr/>
              </p:nvSpPr>
              <p:spPr>
                <a:xfrm rot="2216894">
                  <a:off x="7050165" y="2927677"/>
                  <a:ext cx="313839" cy="323754"/>
                </a:xfrm>
                <a:prstGeom prst="pentagon">
                  <a:avLst/>
                </a:prstGeom>
                <a:solidFill>
                  <a:srgbClr val="C4BD97">
                    <a:alpha val="34902"/>
                  </a:srgbClr>
                </a:solidFill>
                <a:ln w="6350"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22" name="Group 15"/>
              <p:cNvGrpSpPr/>
              <p:nvPr/>
            </p:nvGrpSpPr>
            <p:grpSpPr>
              <a:xfrm>
                <a:off x="5072307" y="5087784"/>
                <a:ext cx="1562634" cy="1414351"/>
                <a:chOff x="2252618" y="4728265"/>
                <a:chExt cx="1376923" cy="1235520"/>
              </a:xfr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grpSpPr>
            <p:pic>
              <p:nvPicPr>
                <p:cNvPr id="23" name="Picture 7" descr="radiofront_web"/>
                <p:cNvPicPr>
                  <a:picLocks noChangeAspect="1" noChangeArrowheads="1"/>
                </p:cNvPicPr>
                <p:nvPr/>
              </p:nvPicPr>
              <p:blipFill>
                <a:blip r:embed="rId10" cstate="email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252618" y="4728265"/>
                  <a:ext cx="1376923" cy="123552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softEdge rad="12700"/>
                </a:effectLst>
              </p:spPr>
            </p:pic>
            <p:sp>
              <p:nvSpPr>
                <p:cNvPr id="24" name="Rectangle 8"/>
                <p:cNvSpPr>
                  <a:spLocks noChangeArrowheads="1"/>
                </p:cNvSpPr>
                <p:nvPr/>
              </p:nvSpPr>
              <p:spPr bwMode="auto">
                <a:xfrm>
                  <a:off x="2842269" y="5200028"/>
                  <a:ext cx="541472" cy="407779"/>
                </a:xfrm>
                <a:prstGeom prst="rect">
                  <a:avLst/>
                </a:prstGeom>
                <a:solidFill>
                  <a:schemeClr val="bg1"/>
                </a:solidFill>
                <a:ln w="3175">
                  <a:solidFill>
                    <a:schemeClr val="bg1">
                      <a:lumMod val="50000"/>
                    </a:schemeClr>
                  </a:solidFill>
                  <a:miter lim="800000"/>
                  <a:headEnd/>
                  <a:tailEnd/>
                </a:ln>
                <a:effectLst>
                  <a:innerShdw blurRad="63500" dist="50800" dir="13500000">
                    <a:prstClr val="black">
                      <a:alpha val="50000"/>
                    </a:prstClr>
                  </a:innerShdw>
                  <a:softEdge rad="12700"/>
                </a:effectLst>
              </p:spPr>
              <p:txBody>
                <a:bodyPr wrap="none" anchor="ctr"/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</p:grpSp>
        </p:grpSp>
        <p:grpSp>
          <p:nvGrpSpPr>
            <p:cNvPr id="7" name="Group 6"/>
            <p:cNvGrpSpPr/>
            <p:nvPr/>
          </p:nvGrpSpPr>
          <p:grpSpPr>
            <a:xfrm>
              <a:off x="5674063" y="5638427"/>
              <a:ext cx="611962" cy="556751"/>
              <a:chOff x="-1867971" y="-261610"/>
              <a:chExt cx="611962" cy="556751"/>
            </a:xfrm>
          </p:grpSpPr>
          <p:sp>
            <p:nvSpPr>
              <p:cNvPr id="6" name="Rectangle 5"/>
              <p:cNvSpPr/>
              <p:nvPr/>
            </p:nvSpPr>
            <p:spPr>
              <a:xfrm>
                <a:off x="-1867971" y="-261610"/>
                <a:ext cx="611962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600" spc="-150" dirty="0" smtClean="0">
                    <a:solidFill>
                      <a:srgbClr val="4F81BD">
                        <a:lumMod val="75000"/>
                      </a:srgbClr>
                    </a:solidFill>
                  </a:rPr>
                  <a:t>NOAA</a:t>
                </a:r>
                <a:endParaRPr lang="en-US" sz="1600" spc="-150" dirty="0">
                  <a:solidFill>
                    <a:srgbClr val="4F81BD">
                      <a:lumMod val="75000"/>
                    </a:srgbClr>
                  </a:solidFill>
                </a:endParaRPr>
              </a:p>
            </p:txBody>
          </p:sp>
          <p:sp>
            <p:nvSpPr>
              <p:cNvPr id="44" name="Rectangle 43"/>
              <p:cNvSpPr/>
              <p:nvPr/>
            </p:nvSpPr>
            <p:spPr>
              <a:xfrm>
                <a:off x="-1832368" y="33531"/>
                <a:ext cx="508473" cy="2616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100" dirty="0" smtClean="0">
                    <a:solidFill>
                      <a:srgbClr val="4F81BD">
                        <a:lumMod val="75000"/>
                      </a:srgbClr>
                    </a:solidFill>
                  </a:rPr>
                  <a:t>Radio</a:t>
                </a:r>
                <a:endParaRPr lang="en-US" sz="1100" dirty="0">
                  <a:solidFill>
                    <a:srgbClr val="4F81BD">
                      <a:lumMod val="75000"/>
                    </a:srgbClr>
                  </a:solidFill>
                </a:endParaRPr>
              </a:p>
            </p:txBody>
          </p:sp>
        </p:grpSp>
        <p:sp>
          <p:nvSpPr>
            <p:cNvPr id="46" name="Rectangle 45"/>
            <p:cNvSpPr/>
            <p:nvPr/>
          </p:nvSpPr>
          <p:spPr>
            <a:xfrm>
              <a:off x="5663794" y="5821477"/>
              <a:ext cx="616194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100" spc="-80" dirty="0" smtClean="0">
                  <a:solidFill>
                    <a:srgbClr val="C0504D">
                      <a:lumMod val="75000"/>
                    </a:srgbClr>
                  </a:solidFill>
                </a:rPr>
                <a:t>Weather</a:t>
              </a:r>
              <a:endParaRPr lang="en-US" sz="1100" spc="-80" dirty="0">
                <a:solidFill>
                  <a:srgbClr val="C0504D">
                    <a:lumMod val="75000"/>
                  </a:srgb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3209683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 bwMode="auto">
          <a:xfrm flipV="1">
            <a:off x="0" y="1375314"/>
            <a:ext cx="9144000" cy="45719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10800000"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8" name="Rectangle 17"/>
          <p:cNvSpPr/>
          <p:nvPr/>
        </p:nvSpPr>
        <p:spPr bwMode="auto">
          <a:xfrm>
            <a:off x="0" y="6564560"/>
            <a:ext cx="9144000" cy="272956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10800000"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0" y="1253068"/>
            <a:ext cx="9144000" cy="5417206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75000"/>
                  <a:shade val="30000"/>
                  <a:satMod val="115000"/>
                </a:schemeClr>
              </a:gs>
              <a:gs pos="50000">
                <a:schemeClr val="bg1">
                  <a:lumMod val="75000"/>
                  <a:shade val="67500"/>
                  <a:satMod val="115000"/>
                </a:schemeClr>
              </a:gs>
              <a:gs pos="100000">
                <a:schemeClr val="bg1">
                  <a:lumMod val="7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0" y="3827721"/>
            <a:ext cx="9144000" cy="2915397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</a:schemeClr>
              </a:gs>
              <a:gs pos="50000">
                <a:schemeClr val="bg1">
                  <a:lumMod val="85000"/>
                  <a:shade val="67500"/>
                  <a:satMod val="115000"/>
                </a:schemeClr>
              </a:gs>
              <a:gs pos="100000">
                <a:schemeClr val="bg1">
                  <a:lumMod val="8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-81889" y="4468022"/>
            <a:ext cx="9307773" cy="479946"/>
          </a:xfrm>
          <a:prstGeom prst="rect">
            <a:avLst/>
          </a:prstGeom>
          <a:solidFill>
            <a:schemeClr val="bg1">
              <a:lumMod val="50000"/>
              <a:alpha val="16078"/>
            </a:schemeClr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-81889" y="5994955"/>
            <a:ext cx="9307773" cy="479946"/>
          </a:xfrm>
          <a:prstGeom prst="rect">
            <a:avLst/>
          </a:prstGeom>
          <a:solidFill>
            <a:schemeClr val="bg1">
              <a:lumMod val="50000"/>
              <a:alpha val="16078"/>
            </a:schemeClr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6" name="Rectangle 15"/>
          <p:cNvSpPr/>
          <p:nvPr/>
        </p:nvSpPr>
        <p:spPr bwMode="auto">
          <a:xfrm>
            <a:off x="-59375" y="1253068"/>
            <a:ext cx="9285259" cy="5584447"/>
          </a:xfrm>
          <a:prstGeom prst="rect">
            <a:avLst/>
          </a:prstGeom>
          <a:solidFill>
            <a:schemeClr val="tx1">
              <a:lumMod val="65000"/>
              <a:lumOff val="35000"/>
              <a:alpha val="15686"/>
            </a:schemeClr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>
          <a:xfrm>
            <a:off x="-287866" y="1409710"/>
            <a:ext cx="9728200" cy="601662"/>
          </a:xfrm>
          <a:noFill/>
        </p:spPr>
        <p:txBody>
          <a:bodyPr>
            <a:noAutofit/>
          </a:bodyPr>
          <a:lstStyle/>
          <a:p>
            <a:pPr eaLnBrk="1" hangingPunct="1">
              <a:lnSpc>
                <a:spcPct val="80000"/>
              </a:lnSpc>
            </a:pPr>
            <a:r>
              <a:rPr lang="en-US" sz="5800" b="1" i="0" spc="-150" dirty="0" smtClean="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Emergency Public Information </a:t>
            </a:r>
          </a:p>
        </p:txBody>
      </p:sp>
      <p:sp>
        <p:nvSpPr>
          <p:cNvPr id="15" name="Rectangle 14"/>
          <p:cNvSpPr/>
          <p:nvPr/>
        </p:nvSpPr>
        <p:spPr bwMode="auto">
          <a:xfrm>
            <a:off x="273134" y="2108199"/>
            <a:ext cx="8609610" cy="1617133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030147" name="Rectangle 3"/>
          <p:cNvSpPr>
            <a:spLocks noGrp="1" noChangeArrowheads="1"/>
          </p:cNvSpPr>
          <p:nvPr>
            <p:ph idx="1"/>
          </p:nvPr>
        </p:nvSpPr>
        <p:spPr>
          <a:xfrm>
            <a:off x="477657" y="2220962"/>
            <a:ext cx="8157420" cy="1510671"/>
          </a:xfrm>
        </p:spPr>
        <p:txBody>
          <a:bodyPr>
            <a:normAutofit/>
          </a:bodyPr>
          <a:lstStyle/>
          <a:p>
            <a:pPr marL="287338" indent="-287338">
              <a:lnSpc>
                <a:spcPts val="35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Tx/>
              <a:tabLst>
                <a:tab pos="627063" algn="l"/>
              </a:tabLst>
            </a:pPr>
            <a:r>
              <a:rPr lang="en-US" sz="3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Public service announcements via </a:t>
            </a:r>
            <a:br>
              <a:rPr lang="en-US" sz="3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US" sz="3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television, radio, print, web &amp; social media platforms</a:t>
            </a:r>
            <a:endParaRPr lang="en-US" sz="4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228600" indent="-228600">
              <a:buFont typeface="Wingdings" pitchFamily="2" charset="2"/>
              <a:buNone/>
            </a:pPr>
            <a:endParaRPr lang="en-US" sz="1200" dirty="0"/>
          </a:p>
        </p:txBody>
      </p:sp>
      <p:sp>
        <p:nvSpPr>
          <p:cNvPr id="19" name="Rectangle 18"/>
          <p:cNvSpPr/>
          <p:nvPr/>
        </p:nvSpPr>
        <p:spPr bwMode="auto">
          <a:xfrm>
            <a:off x="347566" y="3922034"/>
            <a:ext cx="3985782" cy="2712919"/>
          </a:xfrm>
          <a:prstGeom prst="rect">
            <a:avLst/>
          </a:prstGeom>
          <a:solidFill>
            <a:schemeClr val="bg1"/>
          </a:solidFill>
          <a:ln w="3175" cap="flat" cmpd="sng" algn="ctr">
            <a:noFill/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10457" y="3987215"/>
            <a:ext cx="3859092" cy="2589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Rectangle 5"/>
          <p:cNvSpPr>
            <a:spLocks noChangeArrowheads="1"/>
          </p:cNvSpPr>
          <p:nvPr/>
        </p:nvSpPr>
        <p:spPr bwMode="auto">
          <a:xfrm>
            <a:off x="1859321" y="6229573"/>
            <a:ext cx="1366683" cy="259444"/>
          </a:xfrm>
          <a:prstGeom prst="rect">
            <a:avLst/>
          </a:prstGeom>
          <a:noFill/>
          <a:ln w="3175">
            <a:noFill/>
            <a:miter lim="800000"/>
            <a:headEnd type="none" w="sm" len="sm"/>
            <a:tailEnd type="none" w="sm" len="sm"/>
          </a:ln>
        </p:spPr>
        <p:txBody>
          <a:bodyPr tIns="91440" bIns="45720" anchor="ctr"/>
          <a:lstStyle/>
          <a:p>
            <a:pPr>
              <a:lnSpc>
                <a:spcPts val="900"/>
              </a:lnSpc>
              <a:spcBef>
                <a:spcPts val="600"/>
              </a:spcBef>
            </a:pPr>
            <a:r>
              <a:rPr lang="en-US" sz="1300" dirty="0" smtClean="0">
                <a:solidFill>
                  <a:schemeClr val="bg2">
                    <a:lumMod val="90000"/>
                  </a:schemeClr>
                </a:solidFill>
                <a:latin typeface="+mj-lt"/>
              </a:rPr>
              <a:t>Former </a:t>
            </a:r>
          </a:p>
          <a:p>
            <a:pPr>
              <a:lnSpc>
                <a:spcPts val="900"/>
              </a:lnSpc>
              <a:spcBef>
                <a:spcPts val="600"/>
              </a:spcBef>
            </a:pPr>
            <a:r>
              <a:rPr lang="en-US" sz="1300" dirty="0" smtClean="0">
                <a:solidFill>
                  <a:schemeClr val="bg2">
                    <a:lumMod val="90000"/>
                  </a:schemeClr>
                </a:solidFill>
                <a:latin typeface="+mj-lt"/>
              </a:rPr>
              <a:t>Saints</a:t>
            </a:r>
            <a:endParaRPr lang="en-US" sz="1300" dirty="0">
              <a:solidFill>
                <a:schemeClr val="bg2">
                  <a:lumMod val="90000"/>
                </a:schemeClr>
              </a:solidFill>
              <a:latin typeface="+mj-lt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4780892" y="3925456"/>
            <a:ext cx="3985782" cy="2712919"/>
            <a:chOff x="4780892" y="3925456"/>
            <a:chExt cx="3985782" cy="2712919"/>
          </a:xfrm>
        </p:grpSpPr>
        <p:sp>
          <p:nvSpPr>
            <p:cNvPr id="23" name="Rectangle 22"/>
            <p:cNvSpPr/>
            <p:nvPr/>
          </p:nvSpPr>
          <p:spPr bwMode="auto">
            <a:xfrm>
              <a:off x="4780892" y="3925456"/>
              <a:ext cx="3985782" cy="2712919"/>
            </a:xfrm>
            <a:prstGeom prst="rect">
              <a:avLst/>
            </a:prstGeom>
            <a:solidFill>
              <a:schemeClr val="bg1"/>
            </a:solidFill>
            <a:ln w="3175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pic>
          <p:nvPicPr>
            <p:cNvPr id="1029" name="Picture 5"/>
            <p:cNvPicPr>
              <a:picLocks noChangeAspect="1" noChangeArrowheads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4857293" y="3996535"/>
              <a:ext cx="3833795" cy="25826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9473189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0" y="1319479"/>
            <a:ext cx="9144000" cy="616692"/>
          </a:xfrm>
          <a:prstGeom prst="rect">
            <a:avLst/>
          </a:prstGeom>
          <a:solidFill>
            <a:srgbClr val="2540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0" y="1367185"/>
            <a:ext cx="9144000" cy="64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algn="ctr">
              <a:lnSpc>
                <a:spcPct val="80000"/>
              </a:lnSpc>
              <a:defRPr/>
            </a:pPr>
            <a:r>
              <a:rPr lang="en-US" sz="4600" kern="0" spc="300" dirty="0" smtClean="0">
                <a:solidFill>
                  <a:prstClr val="white"/>
                </a:solidFill>
                <a:cs typeface="Arial" pitchFamily="34" charset="0"/>
              </a:rPr>
              <a:t>L</a:t>
            </a:r>
            <a:r>
              <a:rPr lang="en-US" sz="3700" kern="0" spc="300" dirty="0" smtClean="0">
                <a:solidFill>
                  <a:prstClr val="white"/>
                </a:solidFill>
                <a:cs typeface="Arial" pitchFamily="34" charset="0"/>
              </a:rPr>
              <a:t>A</a:t>
            </a:r>
            <a:r>
              <a:rPr lang="en-US" sz="4600" kern="0" spc="300" dirty="0" smtClean="0">
                <a:solidFill>
                  <a:prstClr val="white"/>
                </a:solidFill>
                <a:cs typeface="Arial" pitchFamily="34" charset="0"/>
              </a:rPr>
              <a:t> G</a:t>
            </a:r>
            <a:r>
              <a:rPr lang="en-US" sz="3700" kern="0" spc="300" dirty="0" smtClean="0">
                <a:solidFill>
                  <a:prstClr val="white"/>
                </a:solidFill>
                <a:cs typeface="Arial" pitchFamily="34" charset="0"/>
              </a:rPr>
              <a:t>ET</a:t>
            </a:r>
            <a:r>
              <a:rPr lang="en-US" sz="4600" kern="0" spc="300" dirty="0" smtClean="0">
                <a:solidFill>
                  <a:prstClr val="white"/>
                </a:solidFill>
                <a:cs typeface="Arial" pitchFamily="34" charset="0"/>
              </a:rPr>
              <a:t> A G</a:t>
            </a:r>
            <a:r>
              <a:rPr lang="en-US" sz="3700" kern="0" spc="300" dirty="0" smtClean="0">
                <a:solidFill>
                  <a:prstClr val="white"/>
                </a:solidFill>
                <a:cs typeface="Arial" pitchFamily="34" charset="0"/>
              </a:rPr>
              <a:t>AME</a:t>
            </a:r>
            <a:r>
              <a:rPr lang="en-US" sz="4600" kern="0" spc="300" dirty="0" smtClean="0">
                <a:solidFill>
                  <a:prstClr val="white"/>
                </a:solidFill>
                <a:cs typeface="Arial" pitchFamily="34" charset="0"/>
              </a:rPr>
              <a:t> P</a:t>
            </a:r>
            <a:r>
              <a:rPr lang="en-US" sz="3700" kern="0" spc="300" dirty="0" smtClean="0">
                <a:solidFill>
                  <a:prstClr val="white"/>
                </a:solidFill>
                <a:cs typeface="Arial" pitchFamily="34" charset="0"/>
              </a:rPr>
              <a:t>LAN</a:t>
            </a:r>
            <a:r>
              <a:rPr lang="en-US" sz="4600" kern="0" spc="300" dirty="0" smtClean="0">
                <a:solidFill>
                  <a:prstClr val="white"/>
                </a:solidFill>
                <a:cs typeface="Arial" pitchFamily="34" charset="0"/>
              </a:rPr>
              <a:t> A</a:t>
            </a:r>
            <a:r>
              <a:rPr lang="en-US" sz="3700" kern="0" spc="300" dirty="0" smtClean="0">
                <a:solidFill>
                  <a:prstClr val="white"/>
                </a:solidFill>
                <a:cs typeface="Arial" pitchFamily="34" charset="0"/>
              </a:rPr>
              <a:t>PP</a:t>
            </a:r>
            <a:r>
              <a:rPr lang="en-US" sz="4600" kern="0" spc="300" dirty="0" smtClean="0">
                <a:solidFill>
                  <a:prstClr val="white"/>
                </a:solidFill>
                <a:cs typeface="Arial" pitchFamily="34" charset="0"/>
              </a:rPr>
              <a:t> 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0" y="6701942"/>
            <a:ext cx="9144000" cy="177359"/>
            <a:chOff x="0" y="6730517"/>
            <a:chExt cx="9144000" cy="177359"/>
          </a:xfrm>
        </p:grpSpPr>
        <p:sp>
          <p:nvSpPr>
            <p:cNvPr id="21" name="Rectangle 20"/>
            <p:cNvSpPr/>
            <p:nvPr/>
          </p:nvSpPr>
          <p:spPr bwMode="auto">
            <a:xfrm>
              <a:off x="0" y="6770001"/>
              <a:ext cx="9144000" cy="137875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10800000"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2800" smtClean="0">
                <a:solidFill>
                  <a:prstClr val="black"/>
                </a:solidFill>
                <a:latin typeface="Times New Roman" pitchFamily="18" charset="0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0" y="6730517"/>
              <a:ext cx="9144000" cy="45719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56" name="Rectangle 55"/>
          <p:cNvSpPr/>
          <p:nvPr/>
        </p:nvSpPr>
        <p:spPr>
          <a:xfrm>
            <a:off x="226840" y="2194997"/>
            <a:ext cx="2899987" cy="33304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600"/>
              </a:lnSpc>
              <a:spcBef>
                <a:spcPts val="1200"/>
              </a:spcBef>
              <a:buClr>
                <a:srgbClr val="1C4372"/>
              </a:buClr>
              <a:buSzPct val="93000"/>
              <a:tabLst>
                <a:tab pos="627063" algn="l"/>
              </a:tabLst>
            </a:pPr>
            <a:r>
              <a:rPr lang="en-US" sz="36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Calibri"/>
              </a:rPr>
              <a:t>The new </a:t>
            </a:r>
            <a:br>
              <a:rPr lang="en-US" sz="36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Calibri"/>
              </a:rPr>
            </a:br>
            <a:r>
              <a:rPr lang="en-US" sz="36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Calibri"/>
              </a:rPr>
              <a:t>Louisiana </a:t>
            </a:r>
            <a:br>
              <a:rPr lang="en-US" sz="36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Calibri"/>
              </a:rPr>
            </a:br>
            <a:r>
              <a:rPr lang="en-US" sz="3600" b="1" dirty="0" smtClean="0">
                <a:solidFill>
                  <a:srgbClr val="C0504D">
                    <a:lumMod val="75000"/>
                  </a:srgbClr>
                </a:solidFill>
                <a:latin typeface="Calibri"/>
              </a:rPr>
              <a:t>Get A Game Plan</a:t>
            </a:r>
            <a:r>
              <a:rPr lang="en-US" sz="3600" dirty="0" smtClean="0">
                <a:solidFill>
                  <a:srgbClr val="C0504D">
                    <a:lumMod val="75000"/>
                  </a:srgbClr>
                </a:solidFill>
                <a:latin typeface="Calibri"/>
              </a:rPr>
              <a:t> </a:t>
            </a:r>
            <a:r>
              <a:rPr lang="en-US" sz="3600" b="1" dirty="0" smtClean="0">
                <a:solidFill>
                  <a:srgbClr val="C0504D">
                    <a:lumMod val="75000"/>
                  </a:srgbClr>
                </a:solidFill>
                <a:latin typeface="Calibri"/>
              </a:rPr>
              <a:t>App</a:t>
            </a:r>
            <a:r>
              <a:rPr lang="en-US" sz="36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Calibri"/>
              </a:rPr>
              <a:t> upgrade is now publically available</a:t>
            </a:r>
            <a:endParaRPr lang="en-US" sz="3600" dirty="0">
              <a:solidFill>
                <a:prstClr val="black">
                  <a:lumMod val="85000"/>
                  <a:lumOff val="15000"/>
                </a:prstClr>
              </a:solidFill>
              <a:latin typeface="Calibri"/>
            </a:endParaRPr>
          </a:p>
        </p:txBody>
      </p:sp>
      <p:pic>
        <p:nvPicPr>
          <p:cNvPr id="58" name="Picture 2" descr="C:\Users\SBurr\Desktop\Graphics\GohsepLogos_final_large.pn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74466" y="5702628"/>
            <a:ext cx="885291" cy="900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3" descr="gagplogo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13850" y="5755913"/>
            <a:ext cx="1678326" cy="837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3088009" y="1970446"/>
            <a:ext cx="5902623" cy="4728026"/>
            <a:chOff x="3049909" y="1979971"/>
            <a:chExt cx="5902623" cy="4728026"/>
          </a:xfrm>
        </p:grpSpPr>
        <p:grpSp>
          <p:nvGrpSpPr>
            <p:cNvPr id="8" name="Group 7"/>
            <p:cNvGrpSpPr/>
            <p:nvPr/>
          </p:nvGrpSpPr>
          <p:grpSpPr>
            <a:xfrm>
              <a:off x="3260604" y="2847754"/>
              <a:ext cx="2243832" cy="2863106"/>
              <a:chOff x="3260604" y="2847754"/>
              <a:chExt cx="2243832" cy="2863106"/>
            </a:xfrm>
          </p:grpSpPr>
          <p:sp>
            <p:nvSpPr>
              <p:cNvPr id="6" name="Rectangle 5"/>
              <p:cNvSpPr/>
              <p:nvPr/>
            </p:nvSpPr>
            <p:spPr>
              <a:xfrm>
                <a:off x="3260604" y="2847754"/>
                <a:ext cx="1099377" cy="982638"/>
              </a:xfrm>
              <a:prstGeom prst="rect">
                <a:avLst/>
              </a:prstGeom>
              <a:solidFill>
                <a:srgbClr val="85312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51" name="Rectangle 50"/>
              <p:cNvSpPr/>
              <p:nvPr/>
            </p:nvSpPr>
            <p:spPr>
              <a:xfrm>
                <a:off x="4387277" y="2847754"/>
                <a:ext cx="1117159" cy="982638"/>
              </a:xfrm>
              <a:prstGeom prst="rect">
                <a:avLst/>
              </a:prstGeom>
              <a:solidFill>
                <a:schemeClr val="accent3">
                  <a:lumMod val="5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53" name="Rectangle 52"/>
              <p:cNvSpPr/>
              <p:nvPr/>
            </p:nvSpPr>
            <p:spPr>
              <a:xfrm>
                <a:off x="3260604" y="3821371"/>
                <a:ext cx="1099377" cy="982638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54" name="Rectangle 53"/>
              <p:cNvSpPr/>
              <p:nvPr/>
            </p:nvSpPr>
            <p:spPr>
              <a:xfrm>
                <a:off x="4387277" y="3821371"/>
                <a:ext cx="1117159" cy="982638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55" name="Rectangle 54"/>
              <p:cNvSpPr/>
              <p:nvPr/>
            </p:nvSpPr>
            <p:spPr>
              <a:xfrm>
                <a:off x="3260604" y="4809711"/>
                <a:ext cx="2243832" cy="901149"/>
              </a:xfrm>
              <a:prstGeom prst="rect">
                <a:avLst/>
              </a:prstGeom>
              <a:solidFill>
                <a:schemeClr val="accent6">
                  <a:lumMod val="5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pic>
          <p:nvPicPr>
            <p:cNvPr id="11267" name="Picture 3" descr="E:\GraphicsMaster\Tech_machine_tool\iPad_Vector.png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3682425" y="1437890"/>
              <a:ext cx="4728026" cy="5812188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Rectangle 9"/>
            <p:cNvSpPr/>
            <p:nvPr/>
          </p:nvSpPr>
          <p:spPr>
            <a:xfrm>
              <a:off x="3427488" y="2759624"/>
              <a:ext cx="2028761" cy="48026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342900" indent="-342900">
                <a:lnSpc>
                  <a:spcPts val="3400"/>
                </a:lnSpc>
                <a:spcBef>
                  <a:spcPts val="1200"/>
                </a:spcBef>
                <a:buClr>
                  <a:srgbClr val="1C4372"/>
                </a:buClr>
                <a:buSzPct val="93000"/>
                <a:tabLst>
                  <a:tab pos="627063" algn="l"/>
                </a:tabLst>
              </a:pPr>
              <a:r>
                <a:rPr lang="en-US" dirty="0">
                  <a:ln w="12700">
                    <a:solidFill>
                      <a:prstClr val="white"/>
                    </a:solidFill>
                  </a:ln>
                  <a:solidFill>
                    <a:prstClr val="white"/>
                  </a:solidFill>
                  <a:latin typeface="Calibri"/>
                </a:rPr>
                <a:t>U</a:t>
              </a:r>
              <a:r>
                <a:rPr lang="en-US" dirty="0" smtClean="0">
                  <a:ln w="12700">
                    <a:solidFill>
                      <a:prstClr val="white"/>
                    </a:solidFill>
                  </a:ln>
                  <a:solidFill>
                    <a:prstClr val="white"/>
                  </a:solidFill>
                  <a:latin typeface="Calibri"/>
                </a:rPr>
                <a:t>nder Construction</a:t>
              </a:r>
              <a:endParaRPr lang="en-US" dirty="0">
                <a:ln w="12700">
                  <a:solidFill>
                    <a:prstClr val="white"/>
                  </a:solidFill>
                </a:ln>
                <a:solidFill>
                  <a:prstClr val="white"/>
                </a:solidFill>
                <a:latin typeface="Calibri"/>
              </a:endParaRPr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3049909" y="2090182"/>
              <a:ext cx="2324347" cy="4496640"/>
              <a:chOff x="3180089" y="2078894"/>
              <a:chExt cx="2324347" cy="4496640"/>
            </a:xfrm>
          </p:grpSpPr>
          <p:pic>
            <p:nvPicPr>
              <p:cNvPr id="43" name="Picture 42" descr="GaGP_YFP_ShltrPets_BeforeDis.png"/>
              <p:cNvPicPr>
                <a:picLocks noChangeAspect="1"/>
              </p:cNvPicPr>
              <p:nvPr/>
            </p:nvPicPr>
            <p:blipFill>
              <a:blip r:embed="rId6" cstate="email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180089" y="2078894"/>
                <a:ext cx="2324347" cy="4496640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</p:pic>
          <p:sp>
            <p:nvSpPr>
              <p:cNvPr id="2" name="Rectangle 1"/>
              <p:cNvSpPr/>
              <p:nvPr/>
            </p:nvSpPr>
            <p:spPr>
              <a:xfrm>
                <a:off x="3295108" y="2639683"/>
                <a:ext cx="2130905" cy="3355675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800" b="1">
                  <a:solidFill>
                    <a:prstClr val="white"/>
                  </a:solidFill>
                </a:endParaRPr>
              </a:p>
            </p:txBody>
          </p:sp>
        </p:grpSp>
        <p:pic>
          <p:nvPicPr>
            <p:cNvPr id="1026" name="Picture 2" descr="F:\Presentations\SlideOriginals\BewGAGPAppPic.PNG"/>
            <p:cNvPicPr>
              <a:picLocks noChangeAspect="1" noChangeArrowheads="1"/>
            </p:cNvPicPr>
            <p:nvPr/>
          </p:nvPicPr>
          <p:blipFill rotWithShape="1"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234207" y="2370683"/>
              <a:ext cx="2021395" cy="3587976"/>
            </a:xfrm>
            <a:prstGeom prst="rect">
              <a:avLst/>
            </a:prstGeom>
            <a:noFill/>
            <a:effectLst>
              <a:innerShdw blurRad="63500" dist="50800" dir="5400000">
                <a:prstClr val="black">
                  <a:alpha val="50000"/>
                </a:prstClr>
              </a:inn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61356952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/>
          <p:cNvPicPr>
            <a:picLocks noGrp="1"/>
          </p:cNvPicPr>
          <p:nvPr>
            <p:ph idx="1"/>
          </p:nvPr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7668" y="1942412"/>
            <a:ext cx="8741599" cy="4861864"/>
          </a:xfrm>
        </p:spPr>
      </p:pic>
      <p:sp>
        <p:nvSpPr>
          <p:cNvPr id="13317" name="Rectangle 5"/>
          <p:cNvSpPr>
            <a:spLocks noChangeArrowheads="1"/>
          </p:cNvSpPr>
          <p:nvPr/>
        </p:nvSpPr>
        <p:spPr bwMode="auto">
          <a:xfrm>
            <a:off x="0" y="6080707"/>
            <a:ext cx="9144000" cy="780841"/>
          </a:xfrm>
          <a:prstGeom prst="rect">
            <a:avLst/>
          </a:prstGeom>
          <a:solidFill>
            <a:srgbClr val="632523">
              <a:alpha val="70980"/>
            </a:srgbClr>
          </a:solidFill>
          <a:ln w="3175">
            <a:noFill/>
            <a:miter lim="800000"/>
            <a:headEnd type="none" w="sm" len="sm"/>
            <a:tailEnd type="none" w="sm" len="sm"/>
          </a:ln>
        </p:spPr>
        <p:txBody>
          <a:bodyPr tIns="0" anchor="ctr"/>
          <a:lstStyle/>
          <a:p>
            <a:pPr algn="ctr"/>
            <a:endParaRPr lang="en-US" sz="4300" spc="640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0" y="1276350"/>
            <a:ext cx="9144000" cy="676686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0" numCol="1" anchor="ctr" anchorCtr="0" compatLnSpc="1">
            <a:prstTxWarp prst="textNoShape">
              <a:avLst/>
            </a:prstTxWarp>
          </a:bodyPr>
          <a:lstStyle/>
          <a:p>
            <a:pPr algn="ctr">
              <a:lnSpc>
                <a:spcPct val="80000"/>
              </a:lnSpc>
              <a:defRPr/>
            </a:pPr>
            <a:r>
              <a:rPr lang="en-US" sz="4400" kern="0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Emergency</a:t>
            </a:r>
            <a:r>
              <a:rPr lang="en-US" sz="4400" kern="0" dirty="0" smtClean="0">
                <a:solidFill>
                  <a:srgbClr val="714B25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400" kern="0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Public Information </a:t>
            </a: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0" y="6064805"/>
            <a:ext cx="9144000" cy="731520"/>
          </a:xfrm>
          <a:prstGeom prst="rect">
            <a:avLst/>
          </a:prstGeom>
          <a:noFill/>
          <a:ln w="3175">
            <a:noFill/>
            <a:miter lim="800000"/>
            <a:headEnd type="none" w="sm" len="sm"/>
            <a:tailEnd type="none" w="sm" len="sm"/>
          </a:ln>
        </p:spPr>
        <p:txBody>
          <a:bodyPr tIns="0" anchor="ctr"/>
          <a:lstStyle/>
          <a:p>
            <a:pPr algn="ctr"/>
            <a:r>
              <a:rPr lang="en-US" sz="4300" spc="640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emergency.la.gov</a:t>
            </a:r>
            <a:r>
              <a:rPr lang="en-US" sz="4300" spc="600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 </a:t>
            </a:r>
            <a:endParaRPr lang="en-US" sz="4300" spc="600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001971" y="4378303"/>
            <a:ext cx="1160980" cy="3287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982249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 bwMode="auto">
          <a:xfrm>
            <a:off x="268234" y="6058065"/>
            <a:ext cx="4758386" cy="56596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4400" smtClean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68234" y="895350"/>
            <a:ext cx="4753803" cy="5090987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>
                <a:lumMod val="50000"/>
                <a:lumOff val="50000"/>
              </a:schemeClr>
            </a:solidFill>
          </a:ln>
          <a:effectLst>
            <a:outerShdw blurRad="63500" sx="102000" sy="102000" algn="ctr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800" b="1">
              <a:solidFill>
                <a:prstClr val="white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268234" y="1056773"/>
            <a:ext cx="4753803" cy="4720060"/>
            <a:chOff x="242259" y="1746418"/>
            <a:chExt cx="4911648" cy="4876785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 rotWithShape="1">
            <a:blip r:embed="rId2" cstate="email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242259" y="1746418"/>
              <a:ext cx="4911648" cy="4758291"/>
            </a:xfrm>
            <a:prstGeom prst="rect">
              <a:avLst/>
            </a:prstGeom>
            <a:noFill/>
            <a:ln>
              <a:noFill/>
            </a:ln>
            <a:effectLst>
              <a:softEdge rad="31750"/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Rectangle 6"/>
            <p:cNvSpPr/>
            <p:nvPr/>
          </p:nvSpPr>
          <p:spPr>
            <a:xfrm>
              <a:off x="1452046" y="3952713"/>
              <a:ext cx="3464341" cy="267049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800" b="1">
                <a:solidFill>
                  <a:prstClr val="white"/>
                </a:solidFill>
              </a:endParaRPr>
            </a:p>
          </p:txBody>
        </p:sp>
        <p:pic>
          <p:nvPicPr>
            <p:cNvPr id="1032" name="Picture 8" descr="https://lh6.ggpht.com/lN4pTHQ8P89L1gXghyq0hjxVc3h1OD2SCZdu8-5DzyEeQES4dEO0kEl-FmwQHne_v3p5=h230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67435" y="4046535"/>
              <a:ext cx="1338549" cy="2348148"/>
            </a:xfrm>
            <a:prstGeom prst="rect">
              <a:avLst/>
            </a:prstGeom>
            <a:noFill/>
            <a:ln w="3175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8" name="Picture 14" descr="https://lh6.ggpht.com/puXPjBtuKRCF5kMPkTidEmAjpOehFkdSuHLO-v_oAdyzJOuRLzEi9BfOVGsSkI5YyJE=h230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65706" y="4054293"/>
              <a:ext cx="1334529" cy="2341096"/>
            </a:xfrm>
            <a:prstGeom prst="rect">
              <a:avLst/>
            </a:prstGeom>
            <a:noFill/>
            <a:ln w="3175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1" name="Group 20"/>
          <p:cNvGrpSpPr/>
          <p:nvPr/>
        </p:nvGrpSpPr>
        <p:grpSpPr>
          <a:xfrm>
            <a:off x="7800054" y="4570223"/>
            <a:ext cx="983572" cy="1839566"/>
            <a:chOff x="4697166" y="4129371"/>
            <a:chExt cx="1418546" cy="2653092"/>
          </a:xfrm>
        </p:grpSpPr>
        <p:pic>
          <p:nvPicPr>
            <p:cNvPr id="22" name="Picture 12" descr="http://ts1.mm.bing.net/th?id=H.4665847341449512&amp;pid=15.1"/>
            <p:cNvPicPr>
              <a:picLocks noChangeAspect="1" noChangeArrowheads="1"/>
            </p:cNvPicPr>
            <p:nvPr/>
          </p:nvPicPr>
          <p:blipFill rotWithShape="1">
            <a:blip r:embed="rId6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4697166" y="4129371"/>
              <a:ext cx="1418546" cy="2653092"/>
            </a:xfrm>
            <a:prstGeom prst="rect">
              <a:avLst/>
            </a:prstGeom>
            <a:noFill/>
            <a:effectLst>
              <a:softEdge rad="3175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Rectangle 22"/>
            <p:cNvSpPr/>
            <p:nvPr/>
          </p:nvSpPr>
          <p:spPr>
            <a:xfrm>
              <a:off x="5648547" y="4575759"/>
              <a:ext cx="306980" cy="172690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800" b="1">
                <a:solidFill>
                  <a:prstClr val="white"/>
                </a:solidFill>
              </a:endParaRPr>
            </a:p>
          </p:txBody>
        </p:sp>
        <p:pic>
          <p:nvPicPr>
            <p:cNvPr id="24" name="Picture 10" descr="https://lh6.ggpht.com/xjeHiZa7ZWjG7wuqLWa8m1CPV3pz4LWAqSPJlZyM2tRva0gKXXZfq4fZMOAZH6hDFA=h230"/>
            <p:cNvPicPr>
              <a:picLocks noChangeAspect="1" noChangeArrowheads="1"/>
            </p:cNvPicPr>
            <p:nvPr/>
          </p:nvPicPr>
          <p:blipFill rotWithShape="1"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4802590" y="4575760"/>
              <a:ext cx="1001862" cy="17269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5126574" y="919696"/>
            <a:ext cx="3682943" cy="34317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5750" lvl="1" indent="-285750" fontAlgn="base">
              <a:spcBef>
                <a:spcPts val="1800"/>
              </a:spcBef>
              <a:spcAft>
                <a:spcPct val="0"/>
              </a:spcAft>
              <a:buClr>
                <a:srgbClr val="4F81BD">
                  <a:lumMod val="75000"/>
                </a:srgbClr>
              </a:buClr>
              <a:buSzPct val="104000"/>
              <a:buFont typeface="Wingdings" pitchFamily="2" charset="2"/>
              <a:buChar char="ü"/>
            </a:pPr>
            <a:r>
              <a:rPr lang="en-US" sz="1700" dirty="0" smtClean="0">
                <a:solidFill>
                  <a:prstClr val="black">
                    <a:lumMod val="65000"/>
                    <a:lumOff val="35000"/>
                  </a:prstClr>
                </a:solidFill>
                <a:cs typeface="Arial" pitchFamily="34" charset="0"/>
              </a:rPr>
              <a:t>Transmit </a:t>
            </a:r>
            <a:r>
              <a:rPr lang="en-US" sz="1700" dirty="0">
                <a:solidFill>
                  <a:prstClr val="black">
                    <a:lumMod val="65000"/>
                    <a:lumOff val="35000"/>
                  </a:prstClr>
                </a:solidFill>
                <a:cs typeface="Arial" pitchFamily="34" charset="0"/>
              </a:rPr>
              <a:t>digital </a:t>
            </a:r>
            <a:r>
              <a:rPr lang="en-US" sz="1700" dirty="0" smtClean="0">
                <a:solidFill>
                  <a:prstClr val="black">
                    <a:lumMod val="65000"/>
                    <a:lumOff val="35000"/>
                  </a:prstClr>
                </a:solidFill>
                <a:cs typeface="Arial" pitchFamily="34" charset="0"/>
              </a:rPr>
              <a:t>messages based </a:t>
            </a:r>
            <a:br>
              <a:rPr lang="en-US" sz="1700" dirty="0" smtClean="0">
                <a:solidFill>
                  <a:prstClr val="black">
                    <a:lumMod val="65000"/>
                    <a:lumOff val="35000"/>
                  </a:prstClr>
                </a:solidFill>
                <a:cs typeface="Arial" pitchFamily="34" charset="0"/>
              </a:rPr>
            </a:br>
            <a:r>
              <a:rPr lang="en-US" sz="1700" dirty="0" smtClean="0">
                <a:solidFill>
                  <a:prstClr val="black">
                    <a:lumMod val="65000"/>
                    <a:lumOff val="35000"/>
                  </a:prstClr>
                </a:solidFill>
                <a:cs typeface="Arial" pitchFamily="34" charset="0"/>
              </a:rPr>
              <a:t>on </a:t>
            </a:r>
            <a:r>
              <a:rPr lang="en-US" sz="1700" dirty="0">
                <a:solidFill>
                  <a:prstClr val="black">
                    <a:lumMod val="65000"/>
                    <a:lumOff val="35000"/>
                  </a:prstClr>
                </a:solidFill>
                <a:cs typeface="Arial" pitchFamily="34" charset="0"/>
              </a:rPr>
              <a:t>geographic or organizational </a:t>
            </a:r>
            <a:r>
              <a:rPr lang="en-US" sz="1700" dirty="0" smtClean="0">
                <a:solidFill>
                  <a:prstClr val="black">
                    <a:lumMod val="65000"/>
                    <a:lumOff val="35000"/>
                  </a:prstClr>
                </a:solidFill>
                <a:cs typeface="Arial" pitchFamily="34" charset="0"/>
              </a:rPr>
              <a:t>groupings</a:t>
            </a:r>
            <a:endParaRPr lang="en-US" sz="1700" dirty="0">
              <a:solidFill>
                <a:prstClr val="black">
                  <a:lumMod val="65000"/>
                  <a:lumOff val="35000"/>
                </a:prstClr>
              </a:solidFill>
              <a:cs typeface="Arial" pitchFamily="34" charset="0"/>
            </a:endParaRPr>
          </a:p>
          <a:p>
            <a:pPr marL="285750" lvl="1" indent="-285750" fontAlgn="base">
              <a:spcBef>
                <a:spcPts val="1800"/>
              </a:spcBef>
              <a:spcAft>
                <a:spcPct val="0"/>
              </a:spcAft>
              <a:buClr>
                <a:srgbClr val="4F81BD">
                  <a:lumMod val="75000"/>
                </a:srgbClr>
              </a:buClr>
              <a:buSzPct val="104000"/>
              <a:buFont typeface="Wingdings" pitchFamily="2" charset="2"/>
              <a:buChar char="ü"/>
            </a:pPr>
            <a:r>
              <a:rPr lang="en-US" sz="1700" dirty="0" smtClean="0">
                <a:solidFill>
                  <a:prstClr val="black">
                    <a:lumMod val="65000"/>
                    <a:lumOff val="35000"/>
                  </a:prstClr>
                </a:solidFill>
                <a:cs typeface="Arial" pitchFamily="34" charset="0"/>
              </a:rPr>
              <a:t>Messages delivered via data </a:t>
            </a:r>
            <a:r>
              <a:rPr lang="en-US" sz="1700" dirty="0">
                <a:solidFill>
                  <a:prstClr val="black">
                    <a:lumMod val="65000"/>
                    <a:lumOff val="35000"/>
                  </a:prstClr>
                </a:solidFill>
                <a:cs typeface="Arial" pitchFamily="34" charset="0"/>
              </a:rPr>
              <a:t>subcarrier of existing FM transmitters </a:t>
            </a:r>
            <a:r>
              <a:rPr lang="en-US" sz="1700" dirty="0" smtClean="0">
                <a:solidFill>
                  <a:prstClr val="black">
                    <a:lumMod val="65000"/>
                    <a:lumOff val="35000"/>
                  </a:prstClr>
                </a:solidFill>
                <a:cs typeface="Arial" pitchFamily="34" charset="0"/>
              </a:rPr>
              <a:t>to </a:t>
            </a:r>
            <a:r>
              <a:rPr lang="en-US" sz="1700" dirty="0">
                <a:solidFill>
                  <a:prstClr val="black">
                    <a:lumMod val="65000"/>
                    <a:lumOff val="35000"/>
                  </a:prstClr>
                </a:solidFill>
                <a:cs typeface="Arial" pitchFamily="34" charset="0"/>
              </a:rPr>
              <a:t>multiple receiving </a:t>
            </a:r>
            <a:r>
              <a:rPr lang="en-US" sz="1700" dirty="0" smtClean="0">
                <a:solidFill>
                  <a:prstClr val="black">
                    <a:lumMod val="65000"/>
                    <a:lumOff val="35000"/>
                  </a:prstClr>
                </a:solidFill>
                <a:cs typeface="Arial" pitchFamily="34" charset="0"/>
              </a:rPr>
              <a:t>FM devices &amp; to a downloadable  Apple or Google smartphone App</a:t>
            </a:r>
            <a:endParaRPr lang="en-US" sz="1700" dirty="0">
              <a:solidFill>
                <a:prstClr val="black">
                  <a:lumMod val="65000"/>
                  <a:lumOff val="35000"/>
                </a:prstClr>
              </a:solidFill>
              <a:cs typeface="Arial" pitchFamily="34" charset="0"/>
            </a:endParaRPr>
          </a:p>
          <a:p>
            <a:pPr marL="285750" lvl="1" indent="-285750" fontAlgn="base">
              <a:spcBef>
                <a:spcPts val="1800"/>
              </a:spcBef>
              <a:spcAft>
                <a:spcPct val="0"/>
              </a:spcAft>
              <a:buClr>
                <a:srgbClr val="4F81BD">
                  <a:lumMod val="75000"/>
                </a:srgbClr>
              </a:buClr>
              <a:buSzPct val="104000"/>
              <a:buFont typeface="Wingdings" pitchFamily="2" charset="2"/>
              <a:buChar char="ü"/>
            </a:pPr>
            <a:r>
              <a:rPr lang="en-US" sz="1700" dirty="0" smtClean="0">
                <a:solidFill>
                  <a:prstClr val="black">
                    <a:lumMod val="65000"/>
                    <a:lumOff val="35000"/>
                  </a:prstClr>
                </a:solidFill>
                <a:cs typeface="Arial" pitchFamily="34" charset="0"/>
              </a:rPr>
              <a:t>No </a:t>
            </a:r>
            <a:r>
              <a:rPr lang="en-US" sz="1700" dirty="0">
                <a:solidFill>
                  <a:prstClr val="black">
                    <a:lumMod val="65000"/>
                    <a:lumOff val="35000"/>
                  </a:prstClr>
                </a:solidFill>
                <a:cs typeface="Arial" pitchFamily="34" charset="0"/>
              </a:rPr>
              <a:t>recurring usage fees paid by </a:t>
            </a:r>
            <a:r>
              <a:rPr lang="en-US" sz="1700" dirty="0" smtClean="0">
                <a:solidFill>
                  <a:prstClr val="black">
                    <a:lumMod val="65000"/>
                    <a:lumOff val="35000"/>
                  </a:prstClr>
                </a:solidFill>
                <a:cs typeface="Arial" pitchFamily="34" charset="0"/>
              </a:rPr>
              <a:t>government </a:t>
            </a:r>
            <a:r>
              <a:rPr lang="en-US" sz="1700" dirty="0">
                <a:solidFill>
                  <a:prstClr val="black">
                    <a:lumMod val="65000"/>
                    <a:lumOff val="35000"/>
                  </a:prstClr>
                </a:solidFill>
                <a:cs typeface="Arial" pitchFamily="34" charset="0"/>
              </a:rPr>
              <a:t>customers after </a:t>
            </a:r>
            <a:r>
              <a:rPr lang="en-US" sz="1700" dirty="0" smtClean="0">
                <a:solidFill>
                  <a:prstClr val="black">
                    <a:lumMod val="65000"/>
                    <a:lumOff val="35000"/>
                  </a:prstClr>
                </a:solidFill>
                <a:cs typeface="Arial" pitchFamily="34" charset="0"/>
              </a:rPr>
              <a:t>initial </a:t>
            </a:r>
            <a:r>
              <a:rPr lang="en-US" sz="1700" dirty="0">
                <a:solidFill>
                  <a:prstClr val="black">
                    <a:lumMod val="65000"/>
                    <a:lumOff val="35000"/>
                  </a:prstClr>
                </a:solidFill>
                <a:cs typeface="Arial" pitchFamily="34" charset="0"/>
              </a:rPr>
              <a:t>license </a:t>
            </a:r>
            <a:r>
              <a:rPr lang="en-US" sz="1700" dirty="0" smtClean="0">
                <a:solidFill>
                  <a:prstClr val="black">
                    <a:lumMod val="65000"/>
                    <a:lumOff val="35000"/>
                  </a:prstClr>
                </a:solidFill>
                <a:cs typeface="Arial" pitchFamily="34" charset="0"/>
              </a:rPr>
              <a:t>fee</a:t>
            </a:r>
          </a:p>
        </p:txBody>
      </p:sp>
      <p:pic>
        <p:nvPicPr>
          <p:cNvPr id="1030" name="Picture 6" descr="http://www.alertfm.com/wp-content/themes/alertfm/images/google_play.png"/>
          <p:cNvPicPr>
            <a:picLocks noChangeAspect="1" noChangeArrowheads="1"/>
          </p:cNvPicPr>
          <p:nvPr/>
        </p:nvPicPr>
        <p:blipFill>
          <a:blip r:embed="rId8" cstate="email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71765" y="6119687"/>
            <a:ext cx="1310637" cy="457200"/>
          </a:xfrm>
          <a:prstGeom prst="rect">
            <a:avLst/>
          </a:prstGeom>
          <a:noFill/>
          <a:ln w="3175">
            <a:noFill/>
          </a:ln>
          <a:extLst/>
        </p:spPr>
      </p:pic>
      <p:pic>
        <p:nvPicPr>
          <p:cNvPr id="11" name="Picture 11" descr="portable.jpg"/>
          <p:cNvPicPr>
            <a:picLocks noChangeAspect="1"/>
          </p:cNvPicPr>
          <p:nvPr/>
        </p:nvPicPr>
        <p:blipFill>
          <a:blip r:embed="rId9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22497" y="5741992"/>
            <a:ext cx="877536" cy="90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  <a:softEdge rad="12700"/>
          </a:effectLst>
        </p:spPr>
      </p:pic>
      <p:pic>
        <p:nvPicPr>
          <p:cNvPr id="1028" name="Picture 4" descr="http://www.alertfm.com/wp-content/themes/alertfm/images/apple_app_store.png"/>
          <p:cNvPicPr>
            <a:picLocks noChangeAspect="1" noChangeArrowheads="1"/>
          </p:cNvPicPr>
          <p:nvPr/>
        </p:nvPicPr>
        <p:blipFill>
          <a:blip r:embed="rId10" cstate="email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94970" y="6119687"/>
            <a:ext cx="1563624" cy="457200"/>
          </a:xfrm>
          <a:prstGeom prst="rect">
            <a:avLst/>
          </a:prstGeom>
          <a:noFill/>
          <a:ln w="3175">
            <a:noFill/>
          </a:ln>
          <a:extLst/>
        </p:spPr>
      </p:pic>
      <p:sp>
        <p:nvSpPr>
          <p:cNvPr id="19" name="Rectangle 4"/>
          <p:cNvSpPr>
            <a:spLocks noChangeArrowheads="1"/>
          </p:cNvSpPr>
          <p:nvPr/>
        </p:nvSpPr>
        <p:spPr bwMode="auto">
          <a:xfrm>
            <a:off x="5124914" y="4438460"/>
            <a:ext cx="2436827" cy="2185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5750" lvl="1" indent="-285750" fontAlgn="base">
              <a:spcBef>
                <a:spcPts val="1200"/>
              </a:spcBef>
              <a:spcAft>
                <a:spcPct val="0"/>
              </a:spcAft>
              <a:buClr>
                <a:srgbClr val="4F81BD">
                  <a:lumMod val="75000"/>
                </a:srgbClr>
              </a:buClr>
              <a:buSzPct val="104000"/>
              <a:buFont typeface="Wingdings" pitchFamily="2" charset="2"/>
              <a:buChar char="ü"/>
            </a:pPr>
            <a:r>
              <a:rPr lang="en-US" sz="1700" dirty="0" smtClean="0">
                <a:solidFill>
                  <a:prstClr val="black">
                    <a:lumMod val="65000"/>
                    <a:lumOff val="35000"/>
                  </a:prstClr>
                </a:solidFill>
                <a:cs typeface="Arial" pitchFamily="34" charset="0"/>
              </a:rPr>
              <a:t>App based emergency notifications for a user’s current geo-specific location &amp; </a:t>
            </a:r>
            <a:br>
              <a:rPr lang="en-US" sz="1700" dirty="0" smtClean="0">
                <a:solidFill>
                  <a:prstClr val="black">
                    <a:lumMod val="65000"/>
                    <a:lumOff val="35000"/>
                  </a:prstClr>
                </a:solidFill>
                <a:cs typeface="Arial" pitchFamily="34" charset="0"/>
              </a:rPr>
            </a:br>
            <a:r>
              <a:rPr lang="en-US" sz="1700" dirty="0" smtClean="0">
                <a:solidFill>
                  <a:prstClr val="black">
                    <a:lumMod val="65000"/>
                    <a:lumOff val="35000"/>
                  </a:prstClr>
                </a:solidFill>
                <a:cs typeface="Arial" pitchFamily="34" charset="0"/>
              </a:rPr>
              <a:t>a single bookmarked </a:t>
            </a:r>
            <a:r>
              <a:rPr lang="en-US" sz="1700" dirty="0">
                <a:solidFill>
                  <a:prstClr val="black">
                    <a:lumMod val="65000"/>
                    <a:lumOff val="35000"/>
                  </a:prstClr>
                </a:solidFill>
                <a:cs typeface="Arial" pitchFamily="34" charset="0"/>
              </a:rPr>
              <a:t>location are free</a:t>
            </a:r>
            <a:r>
              <a:rPr lang="en-US" sz="1700" dirty="0" smtClean="0">
                <a:solidFill>
                  <a:prstClr val="black">
                    <a:lumMod val="65000"/>
                    <a:lumOff val="35000"/>
                  </a:prstClr>
                </a:solidFill>
                <a:cs typeface="Arial" pitchFamily="34" charset="0"/>
              </a:rPr>
              <a:t> </a:t>
            </a:r>
            <a:endParaRPr lang="en-US" sz="1700" dirty="0">
              <a:solidFill>
                <a:prstClr val="black">
                  <a:lumMod val="65000"/>
                  <a:lumOff val="35000"/>
                </a:prstClr>
              </a:solidFill>
              <a:cs typeface="Arial" pitchFamily="34" charset="0"/>
            </a:endParaRPr>
          </a:p>
        </p:txBody>
      </p:sp>
      <p:sp>
        <p:nvSpPr>
          <p:cNvPr id="18" name="Rectangle 17"/>
          <p:cNvSpPr/>
          <p:nvPr/>
        </p:nvSpPr>
        <p:spPr bwMode="auto">
          <a:xfrm>
            <a:off x="-8626" y="78545"/>
            <a:ext cx="9152626" cy="691808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10800000"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800" b="1" smtClean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29727" y="69020"/>
            <a:ext cx="7365143" cy="707886"/>
          </a:xfrm>
          <a:prstGeom prst="rect">
            <a:avLst/>
          </a:prstGeom>
          <a:noFill/>
        </p:spPr>
        <p:txBody>
          <a:bodyPr wrap="square" tIns="0" bIns="0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600" spc="160" dirty="0" smtClean="0">
                <a:solidFill>
                  <a:prstClr val="white">
                    <a:lumMod val="95000"/>
                  </a:prstClr>
                </a:solidFill>
                <a:cs typeface="Arial" pitchFamily="34" charset="0"/>
              </a:rPr>
              <a:t>Louisiana Alert FM</a:t>
            </a:r>
            <a:endParaRPr lang="en-US" sz="4600" spc="160" dirty="0">
              <a:solidFill>
                <a:prstClr val="white">
                  <a:lumMod val="95000"/>
                </a:prstClr>
              </a:solidFill>
              <a:cs typeface="Arial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0" y="762734"/>
            <a:ext cx="9144000" cy="45719"/>
          </a:xfrm>
          <a:prstGeom prst="rect">
            <a:avLst/>
          </a:prstGeom>
          <a:solidFill>
            <a:srgbClr val="A1A1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800" b="1">
              <a:solidFill>
                <a:prstClr val="white"/>
              </a:solidFill>
            </a:endParaRPr>
          </a:p>
        </p:txBody>
      </p:sp>
      <p:sp>
        <p:nvSpPr>
          <p:cNvPr id="2" name="Rectangle 1"/>
          <p:cNvSpPr/>
          <p:nvPr/>
        </p:nvSpPr>
        <p:spPr bwMode="auto">
          <a:xfrm>
            <a:off x="1448667" y="2962275"/>
            <a:ext cx="3353008" cy="2814558"/>
          </a:xfrm>
          <a:prstGeom prst="rect">
            <a:avLst/>
          </a:prstGeom>
          <a:noFill/>
          <a:ln w="317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4400" smtClean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0" y="6736815"/>
            <a:ext cx="9144000" cy="45719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800" b="1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9041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88187" y="0"/>
            <a:ext cx="8289497" cy="6866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4"/>
          <p:cNvSpPr txBox="1">
            <a:spLocks noChangeArrowheads="1"/>
          </p:cNvSpPr>
          <p:nvPr/>
        </p:nvSpPr>
        <p:spPr>
          <a:xfrm>
            <a:off x="0" y="6057900"/>
            <a:ext cx="9144000" cy="822200"/>
          </a:xfrm>
          <a:prstGeom prst="rect">
            <a:avLst/>
          </a:prstGeom>
          <a:solidFill>
            <a:srgbClr val="435422">
              <a:alpha val="85882"/>
            </a:srgbClr>
          </a:solidFill>
        </p:spPr>
        <p:txBody>
          <a:bodyPr lIns="0" rIns="0"/>
          <a:lstStyle/>
          <a:p>
            <a:pPr algn="ctr" fontAlgn="base">
              <a:lnSpc>
                <a:spcPts val="52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900" kern="0" spc="300" dirty="0" smtClean="0">
                <a:solidFill>
                  <a:prstClr val="white"/>
                </a:solidFill>
              </a:rPr>
              <a:t>Social Media-Facebook</a:t>
            </a:r>
          </a:p>
        </p:txBody>
      </p:sp>
    </p:spTree>
    <p:extLst>
      <p:ext uri="{BB962C8B-B14F-4D97-AF65-F5344CB8AC3E}">
        <p14:creationId xmlns:p14="http://schemas.microsoft.com/office/powerpoint/2010/main" val="331263677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371596" y="0"/>
            <a:ext cx="6590581" cy="6835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 bwMode="auto">
          <a:xfrm>
            <a:off x="0" y="103691"/>
            <a:ext cx="9144000" cy="655613"/>
          </a:xfrm>
          <a:prstGeom prst="rect">
            <a:avLst/>
          </a:prstGeom>
          <a:solidFill>
            <a:srgbClr val="254061">
              <a:alpha val="63922"/>
            </a:srgbClr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4400" smtClean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3" name="Rectangle 4"/>
          <p:cNvSpPr txBox="1">
            <a:spLocks noChangeArrowheads="1"/>
          </p:cNvSpPr>
          <p:nvPr/>
        </p:nvSpPr>
        <p:spPr>
          <a:xfrm>
            <a:off x="0" y="11130"/>
            <a:ext cx="9144000" cy="733245"/>
          </a:xfrm>
          <a:prstGeom prst="rect">
            <a:avLst/>
          </a:prstGeom>
          <a:solidFill>
            <a:srgbClr val="435422">
              <a:alpha val="69804"/>
            </a:srgbClr>
          </a:solidFill>
        </p:spPr>
        <p:txBody>
          <a:bodyPr lIns="0" rIns="0" anchor="t" anchorCtr="0"/>
          <a:lstStyle/>
          <a:p>
            <a:pPr algn="ctr" fontAlgn="base">
              <a:lnSpc>
                <a:spcPts val="52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000" kern="0" spc="300" dirty="0" smtClean="0">
                <a:solidFill>
                  <a:prstClr val="white"/>
                </a:solidFill>
              </a:rPr>
              <a:t>Social Media - Twitter</a:t>
            </a:r>
          </a:p>
        </p:txBody>
      </p:sp>
      <p:sp>
        <p:nvSpPr>
          <p:cNvPr id="6" name="Rectangle 5"/>
          <p:cNvSpPr/>
          <p:nvPr/>
        </p:nvSpPr>
        <p:spPr bwMode="auto">
          <a:xfrm>
            <a:off x="0" y="6241161"/>
            <a:ext cx="9144000" cy="592343"/>
          </a:xfrm>
          <a:prstGeom prst="rect">
            <a:avLst/>
          </a:prstGeom>
          <a:solidFill>
            <a:srgbClr val="254061">
              <a:alpha val="63922"/>
            </a:srgbClr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4400" smtClean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5" name="Rectangle 4"/>
          <p:cNvSpPr txBox="1">
            <a:spLocks noChangeArrowheads="1"/>
          </p:cNvSpPr>
          <p:nvPr/>
        </p:nvSpPr>
        <p:spPr>
          <a:xfrm>
            <a:off x="0" y="6153196"/>
            <a:ext cx="9144000" cy="698740"/>
          </a:xfrm>
          <a:prstGeom prst="rect">
            <a:avLst/>
          </a:prstGeom>
          <a:solidFill>
            <a:schemeClr val="tx2">
              <a:lumMod val="50000"/>
              <a:alpha val="83922"/>
            </a:schemeClr>
          </a:solidFill>
        </p:spPr>
        <p:txBody>
          <a:bodyPr lIns="0" rIns="0" anchor="ctr" anchorCtr="0"/>
          <a:lstStyle/>
          <a:p>
            <a:pPr algn="ctr" fontAlgn="base">
              <a:lnSpc>
                <a:spcPts val="52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kern="0" spc="300" dirty="0" smtClean="0">
                <a:solidFill>
                  <a:prstClr val="white"/>
                </a:solidFill>
              </a:rPr>
              <a:t>@GOHSEP</a:t>
            </a:r>
          </a:p>
        </p:txBody>
      </p:sp>
    </p:spTree>
    <p:extLst>
      <p:ext uri="{BB962C8B-B14F-4D97-AF65-F5344CB8AC3E}">
        <p14:creationId xmlns:p14="http://schemas.microsoft.com/office/powerpoint/2010/main" val="266415698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2879" y="-28956"/>
            <a:ext cx="9155507" cy="6886956"/>
            <a:chOff x="2879" y="-28956"/>
            <a:chExt cx="9155507" cy="6886956"/>
          </a:xfrm>
        </p:grpSpPr>
        <p:pic>
          <p:nvPicPr>
            <p:cNvPr id="18" name="Picture 2" descr="E:\2018HurriSeaCvr_wotext.png"/>
            <p:cNvPicPr>
              <a:picLocks noChangeAspect="1" noChangeArrowheads="1"/>
            </p:cNvPicPr>
            <p:nvPr/>
          </p:nvPicPr>
          <p:blipFill rotWithShape="1">
            <a:blip r:embed="rId3" cstate="email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2879" y="-28956"/>
              <a:ext cx="9155507" cy="68869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Oval 18"/>
            <p:cNvSpPr/>
            <p:nvPr/>
          </p:nvSpPr>
          <p:spPr>
            <a:xfrm rot="339334">
              <a:off x="5246617" y="4048794"/>
              <a:ext cx="209632" cy="127424"/>
            </a:xfrm>
            <a:prstGeom prst="ellipse">
              <a:avLst/>
            </a:prstGeom>
            <a:solidFill>
              <a:srgbClr val="FFFFFF">
                <a:alpha val="83922"/>
              </a:srgbClr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933801" y="1837604"/>
            <a:ext cx="7444476" cy="1469217"/>
            <a:chOff x="1530351" y="3302131"/>
            <a:chExt cx="7444476" cy="1469217"/>
          </a:xfrm>
        </p:grpSpPr>
        <p:grpSp>
          <p:nvGrpSpPr>
            <p:cNvPr id="16" name="Group 15"/>
            <p:cNvGrpSpPr/>
            <p:nvPr/>
          </p:nvGrpSpPr>
          <p:grpSpPr>
            <a:xfrm>
              <a:off x="1530351" y="3302131"/>
              <a:ext cx="7444476" cy="1416895"/>
              <a:chOff x="1380223" y="3060470"/>
              <a:chExt cx="7444476" cy="1416895"/>
            </a:xfrm>
          </p:grpSpPr>
          <p:sp>
            <p:nvSpPr>
              <p:cNvPr id="30" name="Rectangle 4"/>
              <p:cNvSpPr txBox="1">
                <a:spLocks noChangeArrowheads="1"/>
              </p:cNvSpPr>
              <p:nvPr/>
            </p:nvSpPr>
            <p:spPr>
              <a:xfrm flipH="1">
                <a:off x="1380223" y="3060470"/>
                <a:ext cx="284671" cy="1416895"/>
              </a:xfrm>
              <a:prstGeom prst="rect">
                <a:avLst/>
              </a:prstGeom>
              <a:solidFill>
                <a:schemeClr val="accent6">
                  <a:lumMod val="75000"/>
                  <a:alpha val="65098"/>
                </a:schemeClr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lIns="0" tIns="0" rIns="0" bIns="0" anchor="ctr" anchorCtr="0"/>
              <a:lstStyle/>
              <a:p>
                <a:pPr algn="ctr" eaLnBrk="0" hangingPunct="0">
                  <a:defRPr/>
                </a:pPr>
                <a:endParaRPr lang="en-US" sz="5400" kern="0" dirty="0">
                  <a:solidFill>
                    <a:prstClr val="white">
                      <a:lumMod val="85000"/>
                    </a:prstClr>
                  </a:solidFill>
                </a:endParaRPr>
              </a:p>
            </p:txBody>
          </p:sp>
          <p:sp>
            <p:nvSpPr>
              <p:cNvPr id="31" name="Rectangle 4"/>
              <p:cNvSpPr txBox="1">
                <a:spLocks noChangeArrowheads="1"/>
              </p:cNvSpPr>
              <p:nvPr/>
            </p:nvSpPr>
            <p:spPr>
              <a:xfrm flipV="1">
                <a:off x="1664904" y="4200681"/>
                <a:ext cx="7159795" cy="276684"/>
              </a:xfrm>
              <a:prstGeom prst="round1Rect">
                <a:avLst/>
              </a:prstGeom>
              <a:solidFill>
                <a:schemeClr val="accent1">
                  <a:lumMod val="75000"/>
                  <a:alpha val="65098"/>
                </a:schemeClr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lIns="0" tIns="0" rIns="0" bIns="0" anchor="ctr" anchorCtr="0"/>
              <a:lstStyle/>
              <a:p>
                <a:pPr algn="ctr" eaLnBrk="0" hangingPunct="0">
                  <a:defRPr/>
                </a:pPr>
                <a:endParaRPr lang="en-US" sz="5400" kern="0" dirty="0">
                  <a:solidFill>
                    <a:prstClr val="white">
                      <a:lumMod val="85000"/>
                    </a:prstClr>
                  </a:solidFill>
                </a:endParaRPr>
              </a:p>
            </p:txBody>
          </p:sp>
          <p:sp>
            <p:nvSpPr>
              <p:cNvPr id="32" name="Rectangle 4"/>
              <p:cNvSpPr txBox="1">
                <a:spLocks noChangeArrowheads="1"/>
              </p:cNvSpPr>
              <p:nvPr/>
            </p:nvSpPr>
            <p:spPr>
              <a:xfrm>
                <a:off x="1664904" y="3060470"/>
                <a:ext cx="7159795" cy="1147008"/>
              </a:xfrm>
              <a:prstGeom prst="round1Rect">
                <a:avLst/>
              </a:prstGeom>
              <a:solidFill>
                <a:schemeClr val="accent3">
                  <a:lumMod val="50000"/>
                  <a:alpha val="65098"/>
                </a:schemeClr>
              </a:solidFill>
              <a:ln>
                <a:noFill/>
              </a:ln>
              <a:effectLst/>
            </p:spPr>
            <p:txBody>
              <a:bodyPr lIns="0" tIns="0" rIns="0" bIns="0" anchor="ctr" anchorCtr="0"/>
              <a:lstStyle/>
              <a:p>
                <a:pPr algn="ctr" eaLnBrk="0" hangingPunct="0">
                  <a:defRPr/>
                </a:pPr>
                <a:endParaRPr lang="en-US" sz="5400" kern="0" dirty="0">
                  <a:solidFill>
                    <a:prstClr val="white">
                      <a:lumMod val="85000"/>
                    </a:prstClr>
                  </a:solidFill>
                </a:endParaRPr>
              </a:p>
            </p:txBody>
          </p:sp>
        </p:grpSp>
        <p:sp>
          <p:nvSpPr>
            <p:cNvPr id="28" name="Rectangle 2"/>
            <p:cNvSpPr txBox="1">
              <a:spLocks noChangeArrowheads="1"/>
            </p:cNvSpPr>
            <p:nvPr/>
          </p:nvSpPr>
          <p:spPr>
            <a:xfrm>
              <a:off x="1824934" y="3768631"/>
              <a:ext cx="7128707" cy="891466"/>
            </a:xfrm>
            <a:prstGeom prst="rect">
              <a:avLst/>
            </a:prstGeom>
            <a:ln/>
          </p:spPr>
          <p:txBody>
            <a:bodyPr vert="horz" lIns="0" tIns="0" rIns="0" bIns="0" rtlCol="0">
              <a:noAutofit/>
            </a:bodyPr>
            <a:lstStyle>
              <a:lvl1pPr marL="404813" indent="-404813" algn="l" defTabSz="914400" rtl="0" eaLnBrk="1" latinLnBrk="0" hangingPunct="1">
                <a:spcBef>
                  <a:spcPct val="20000"/>
                </a:spcBef>
                <a:buClr>
                  <a:srgbClr val="996633"/>
                </a:buClr>
                <a:buFont typeface="Wingdings" pitchFamily="2" charset="2"/>
                <a:buChar char="ü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862013" indent="-287338" algn="l" defTabSz="914400" rtl="0" eaLnBrk="1" latinLnBrk="0" hangingPunct="1">
                <a:spcBef>
                  <a:spcPct val="20000"/>
                </a:spcBef>
                <a:buClr>
                  <a:schemeClr val="tx1">
                    <a:lumMod val="65000"/>
                    <a:lumOff val="35000"/>
                  </a:schemeClr>
                </a:buClr>
                <a:buFont typeface="Wingdings" pitchFamily="2" charset="2"/>
                <a:buChar char="§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50938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60325">
                <a:lnSpc>
                  <a:spcPts val="6100"/>
                </a:lnSpc>
                <a:spcBef>
                  <a:spcPts val="1200"/>
                </a:spcBef>
                <a:buFont typeface="Wingdings" pitchFamily="2" charset="2"/>
                <a:buNone/>
              </a:pPr>
              <a:r>
                <a:rPr lang="en-US" sz="11500" spc="-90" dirty="0" smtClean="0">
                  <a:ln w="4445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cs typeface="Arial" panose="020B0604020202020204" pitchFamily="34" charset="0"/>
                </a:rPr>
                <a:t>R</a:t>
              </a:r>
              <a:r>
                <a:rPr lang="en-US" sz="7300" spc="-90" dirty="0" smtClean="0">
                  <a:ln w="4445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cs typeface="Arial" panose="020B0604020202020204" pitchFamily="34" charset="0"/>
                </a:rPr>
                <a:t>ESOURCES</a:t>
              </a:r>
              <a:endParaRPr lang="en-US" sz="7300" spc="-90" dirty="0">
                <a:ln w="4445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Arial" panose="020B0604020202020204" pitchFamily="34" charset="0"/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1961122" y="4443566"/>
              <a:ext cx="6944143" cy="327782"/>
            </a:xfrm>
            <a:prstGeom prst="rect">
              <a:avLst/>
            </a:prstGeom>
          </p:spPr>
          <p:txBody>
            <a:bodyPr wrap="square" lIns="0" rIns="0">
              <a:spAutoFit/>
            </a:bodyPr>
            <a:lstStyle/>
            <a:p>
              <a:pPr>
                <a:lnSpc>
                  <a:spcPct val="85000"/>
                </a:lnSpc>
                <a:spcBef>
                  <a:spcPct val="45000"/>
                </a:spcBef>
                <a:buClr>
                  <a:srgbClr val="A50021"/>
                </a:buClr>
                <a:buSzPct val="90000"/>
              </a:pPr>
              <a:r>
                <a:rPr lang="en-US" spc="70" dirty="0" smtClean="0">
                  <a:solidFill>
                    <a:prstClr val="white"/>
                  </a:solidFill>
                </a:rPr>
                <a:t>G</a:t>
              </a:r>
              <a:r>
                <a:rPr lang="en-US" sz="1400" spc="70" dirty="0" smtClean="0">
                  <a:solidFill>
                    <a:prstClr val="white"/>
                  </a:solidFill>
                </a:rPr>
                <a:t>OVERNOR’S</a:t>
              </a:r>
              <a:r>
                <a:rPr lang="en-US" spc="70" dirty="0" smtClean="0">
                  <a:solidFill>
                    <a:prstClr val="white"/>
                  </a:solidFill>
                </a:rPr>
                <a:t> O</a:t>
              </a:r>
              <a:r>
                <a:rPr lang="en-US" sz="1400" spc="70" dirty="0" smtClean="0">
                  <a:solidFill>
                    <a:prstClr val="white"/>
                  </a:solidFill>
                </a:rPr>
                <a:t>FFICE</a:t>
              </a:r>
              <a:r>
                <a:rPr lang="en-US" spc="70" dirty="0" smtClean="0">
                  <a:solidFill>
                    <a:prstClr val="white"/>
                  </a:solidFill>
                </a:rPr>
                <a:t> O</a:t>
              </a:r>
              <a:r>
                <a:rPr lang="en-US" sz="1400" spc="70" dirty="0" smtClean="0">
                  <a:solidFill>
                    <a:prstClr val="white"/>
                  </a:solidFill>
                </a:rPr>
                <a:t>F</a:t>
              </a:r>
              <a:r>
                <a:rPr lang="en-US" spc="70" dirty="0" smtClean="0">
                  <a:solidFill>
                    <a:prstClr val="white"/>
                  </a:solidFill>
                </a:rPr>
                <a:t> H</a:t>
              </a:r>
              <a:r>
                <a:rPr lang="en-US" sz="1400" spc="70" dirty="0" smtClean="0">
                  <a:solidFill>
                    <a:prstClr val="white"/>
                  </a:solidFill>
                </a:rPr>
                <a:t>OMELAND </a:t>
              </a:r>
              <a:r>
                <a:rPr lang="en-US" spc="70" dirty="0" smtClean="0">
                  <a:solidFill>
                    <a:prstClr val="white"/>
                  </a:solidFill>
                </a:rPr>
                <a:t>S</a:t>
              </a:r>
              <a:r>
                <a:rPr lang="en-US" sz="1400" spc="70" dirty="0" smtClean="0">
                  <a:solidFill>
                    <a:prstClr val="white"/>
                  </a:solidFill>
                </a:rPr>
                <a:t>ECURITY</a:t>
              </a:r>
              <a:r>
                <a:rPr lang="en-US" spc="70" dirty="0" smtClean="0">
                  <a:solidFill>
                    <a:prstClr val="white"/>
                  </a:solidFill>
                </a:rPr>
                <a:t> &amp; E</a:t>
              </a:r>
              <a:r>
                <a:rPr lang="en-US" sz="1400" spc="70" dirty="0" smtClean="0">
                  <a:solidFill>
                    <a:prstClr val="white"/>
                  </a:solidFill>
                </a:rPr>
                <a:t>MERGENCY </a:t>
              </a:r>
              <a:r>
                <a:rPr lang="en-US" spc="70" dirty="0" smtClean="0">
                  <a:solidFill>
                    <a:prstClr val="white"/>
                  </a:solidFill>
                </a:rPr>
                <a:t>P</a:t>
              </a:r>
              <a:r>
                <a:rPr lang="en-US" sz="1400" spc="70" dirty="0" smtClean="0">
                  <a:solidFill>
                    <a:prstClr val="white"/>
                  </a:solidFill>
                </a:rPr>
                <a:t>REPAREDNESS</a:t>
              </a:r>
              <a:endParaRPr lang="en-US" sz="1400" spc="70" dirty="0">
                <a:solidFill>
                  <a:prstClr val="white"/>
                </a:solidFill>
              </a:endParaRPr>
            </a:p>
          </p:txBody>
        </p:sp>
      </p:grpSp>
      <p:sp>
        <p:nvSpPr>
          <p:cNvPr id="33" name="Rectangle 4"/>
          <p:cNvSpPr txBox="1">
            <a:spLocks noChangeArrowheads="1"/>
          </p:cNvSpPr>
          <p:nvPr/>
        </p:nvSpPr>
        <p:spPr>
          <a:xfrm rot="5400000" flipH="1">
            <a:off x="4445328" y="-3020989"/>
            <a:ext cx="253348" cy="9144000"/>
          </a:xfrm>
          <a:prstGeom prst="rect">
            <a:avLst/>
          </a:prstGeom>
          <a:solidFill>
            <a:srgbClr val="E46C0A">
              <a:alpha val="50196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tIns="0" rIns="0" bIns="0" anchor="ctr" anchorCtr="0"/>
          <a:lstStyle/>
          <a:p>
            <a:pPr algn="ctr" eaLnBrk="0" hangingPunct="0">
              <a:defRPr/>
            </a:pPr>
            <a:endParaRPr lang="en-US" sz="5400" kern="0" dirty="0">
              <a:solidFill>
                <a:prstClr val="white">
                  <a:lumMod val="85000"/>
                </a:prstClr>
              </a:solidFill>
            </a:endParaRPr>
          </a:p>
        </p:txBody>
      </p:sp>
      <p:sp>
        <p:nvSpPr>
          <p:cNvPr id="34" name="Rectangle 4"/>
          <p:cNvSpPr txBox="1">
            <a:spLocks noChangeArrowheads="1"/>
          </p:cNvSpPr>
          <p:nvPr/>
        </p:nvSpPr>
        <p:spPr>
          <a:xfrm rot="5400000" flipH="1">
            <a:off x="4466895" y="-1041854"/>
            <a:ext cx="210213" cy="9144000"/>
          </a:xfrm>
          <a:prstGeom prst="rect">
            <a:avLst/>
          </a:prstGeom>
          <a:solidFill>
            <a:srgbClr val="77933C">
              <a:alpha val="50980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tIns="0" rIns="0" bIns="0" anchor="ctr" anchorCtr="0"/>
          <a:lstStyle/>
          <a:p>
            <a:pPr algn="ctr" eaLnBrk="0" hangingPunct="0">
              <a:defRPr/>
            </a:pPr>
            <a:endParaRPr lang="en-US" sz="5400" kern="0" dirty="0">
              <a:solidFill>
                <a:prstClr val="white">
                  <a:lumMod val="85000"/>
                </a:prstClr>
              </a:solidFill>
            </a:endParaRPr>
          </a:p>
        </p:txBody>
      </p:sp>
      <p:sp>
        <p:nvSpPr>
          <p:cNvPr id="35" name="Rectangle 4"/>
          <p:cNvSpPr txBox="1">
            <a:spLocks noChangeArrowheads="1"/>
          </p:cNvSpPr>
          <p:nvPr/>
        </p:nvSpPr>
        <p:spPr>
          <a:xfrm rot="5400000" flipH="1">
            <a:off x="4561149" y="-3023064"/>
            <a:ext cx="50474" cy="9144000"/>
          </a:xfrm>
          <a:prstGeom prst="rect">
            <a:avLst/>
          </a:prstGeom>
          <a:solidFill>
            <a:srgbClr val="E46C0A">
              <a:alpha val="50196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tIns="0" rIns="0" bIns="0" anchor="ctr" anchorCtr="0"/>
          <a:lstStyle/>
          <a:p>
            <a:pPr algn="ctr" eaLnBrk="0" hangingPunct="0">
              <a:defRPr/>
            </a:pPr>
            <a:endParaRPr lang="en-US" sz="5400" kern="0" dirty="0">
              <a:solidFill>
                <a:prstClr val="white">
                  <a:lumMod val="85000"/>
                </a:prstClr>
              </a:solidFill>
            </a:endParaRPr>
          </a:p>
        </p:txBody>
      </p:sp>
      <p:sp>
        <p:nvSpPr>
          <p:cNvPr id="36" name="Rectangle 4"/>
          <p:cNvSpPr txBox="1">
            <a:spLocks noChangeArrowheads="1"/>
          </p:cNvSpPr>
          <p:nvPr/>
        </p:nvSpPr>
        <p:spPr>
          <a:xfrm rot="5400000" flipH="1">
            <a:off x="4549642" y="-1042495"/>
            <a:ext cx="50474" cy="9144000"/>
          </a:xfrm>
          <a:prstGeom prst="rect">
            <a:avLst/>
          </a:prstGeom>
          <a:solidFill>
            <a:srgbClr val="77933C">
              <a:alpha val="50196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tIns="0" rIns="0" bIns="0" anchor="ctr" anchorCtr="0"/>
          <a:lstStyle/>
          <a:p>
            <a:pPr algn="ctr" eaLnBrk="0" hangingPunct="0">
              <a:defRPr/>
            </a:pPr>
            <a:endParaRPr lang="en-US" sz="5400" kern="0" dirty="0">
              <a:solidFill>
                <a:prstClr val="white">
                  <a:lumMod val="8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540146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71561" y="2428875"/>
            <a:ext cx="8784976" cy="4152422"/>
          </a:xfrm>
          <a:prstGeom prst="rect">
            <a:avLst/>
          </a:prstGeom>
          <a:solidFill>
            <a:srgbClr val="E6E3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Text Placeholder 2"/>
          <p:cNvSpPr txBox="1">
            <a:spLocks/>
          </p:cNvSpPr>
          <p:nvPr/>
        </p:nvSpPr>
        <p:spPr bwMode="auto">
          <a:xfrm>
            <a:off x="222423" y="2529612"/>
            <a:ext cx="8604956" cy="38858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69850" indent="-14288">
              <a:lnSpc>
                <a:spcPts val="3300"/>
              </a:lnSpc>
              <a:spcBef>
                <a:spcPts val="1000"/>
              </a:spcBef>
              <a:buClr>
                <a:srgbClr val="F0A22E"/>
              </a:buClr>
              <a:buSzPct val="70000"/>
            </a:pPr>
            <a:r>
              <a:rPr lang="en-US" sz="31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Arial" pitchFamily="34" charset="0"/>
                <a:cs typeface="Arial" pitchFamily="34" charset="0"/>
              </a:rPr>
              <a:t>An annex of the State’s Emergency </a:t>
            </a:r>
            <a:br>
              <a:rPr lang="en-US" sz="31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Arial" pitchFamily="34" charset="0"/>
                <a:cs typeface="Arial" pitchFamily="34" charset="0"/>
              </a:rPr>
            </a:br>
            <a:r>
              <a:rPr lang="en-US" sz="31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Arial" pitchFamily="34" charset="0"/>
                <a:cs typeface="Arial" pitchFamily="34" charset="0"/>
              </a:rPr>
              <a:t>Operations Center:</a:t>
            </a:r>
          </a:p>
          <a:p>
            <a:pPr marL="574675" lvl="1" indent="-234950">
              <a:spcBef>
                <a:spcPts val="800"/>
              </a:spcBef>
              <a:buClr>
                <a:schemeClr val="tx2">
                  <a:lumMod val="75000"/>
                </a:schemeClr>
              </a:buClr>
              <a:buSzPct val="94000"/>
              <a:buFont typeface="Wingdings" pitchFamily="2" charset="2"/>
              <a:buChar char="§"/>
              <a:defRPr/>
            </a:pPr>
            <a:r>
              <a:rPr lang="en-US" sz="23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Arial" pitchFamily="34" charset="0"/>
                <a:cs typeface="Arial" pitchFamily="34" charset="0"/>
              </a:rPr>
              <a:t>Facilitates communication with Louisiana's major economic driver industries, operators of critical infrastructures &amp; key resources to enhance Louisiana's emergency management efforts</a:t>
            </a:r>
          </a:p>
          <a:p>
            <a:pPr marL="574675" lvl="1" indent="-234950">
              <a:spcBef>
                <a:spcPts val="1000"/>
              </a:spcBef>
              <a:buClr>
                <a:schemeClr val="tx2">
                  <a:lumMod val="75000"/>
                </a:schemeClr>
              </a:buClr>
              <a:buSzPct val="94000"/>
              <a:buFont typeface="Wingdings" pitchFamily="2" charset="2"/>
              <a:buChar char="§"/>
              <a:defRPr/>
            </a:pPr>
            <a:r>
              <a:rPr lang="en-US" sz="23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Arial" pitchFamily="34" charset="0"/>
                <a:cs typeface="Arial" pitchFamily="34" charset="0"/>
              </a:rPr>
              <a:t>The Louisiana BEOC is housed at the University of Louisiana at Lafayette &amp; is under the leadership of Louisiana Economic Development &amp; the Governor’s Office of Homeland Security &amp; Emergency Preparedness</a:t>
            </a:r>
            <a:endParaRPr lang="en-US" sz="2300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673100" lvl="1" indent="-285750">
              <a:spcAft>
                <a:spcPts val="600"/>
              </a:spcAft>
              <a:buClr>
                <a:srgbClr val="4F81BD"/>
              </a:buClr>
              <a:buSzPct val="70000"/>
              <a:buFont typeface="Wingdings" pitchFamily="2" charset="2"/>
              <a:buChar char="§"/>
              <a:defRPr/>
            </a:pPr>
            <a:endParaRPr lang="en-US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10" descr="Official-LA-BEOC-Logo.png"/>
          <p:cNvPicPr>
            <a:picLocks noChangeAspect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0484" y="1211946"/>
            <a:ext cx="4658381" cy="13103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5104109" y="1339385"/>
            <a:ext cx="3852428" cy="1044116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71561" y="1337578"/>
            <a:ext cx="396044" cy="1044116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71561" y="6548170"/>
            <a:ext cx="8784976" cy="90616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0" y="6730517"/>
            <a:ext cx="9144000" cy="177359"/>
            <a:chOff x="0" y="6730517"/>
            <a:chExt cx="9144000" cy="177359"/>
          </a:xfrm>
        </p:grpSpPr>
        <p:sp>
          <p:nvSpPr>
            <p:cNvPr id="12" name="Rectangle 11"/>
            <p:cNvSpPr/>
            <p:nvPr/>
          </p:nvSpPr>
          <p:spPr bwMode="auto">
            <a:xfrm>
              <a:off x="0" y="6770001"/>
              <a:ext cx="9144000" cy="137875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10800000"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2800" smtClean="0">
                <a:solidFill>
                  <a:prstClr val="black"/>
                </a:solidFill>
                <a:latin typeface="Times New Roman" pitchFamily="18" charset="0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0" y="6730517"/>
              <a:ext cx="9144000" cy="45719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856501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9"/>
          <p:cNvGrpSpPr>
            <a:grpSpLocks/>
          </p:cNvGrpSpPr>
          <p:nvPr/>
        </p:nvGrpSpPr>
        <p:grpSpPr bwMode="auto">
          <a:xfrm>
            <a:off x="0" y="0"/>
            <a:ext cx="9155874" cy="6858000"/>
            <a:chOff x="340" y="-9"/>
            <a:chExt cx="5169" cy="4329"/>
          </a:xfrm>
        </p:grpSpPr>
        <p:pic>
          <p:nvPicPr>
            <p:cNvPr id="26638" name="Picture 40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60" y="-9"/>
              <a:ext cx="549" cy="1752"/>
            </a:xfrm>
            <a:prstGeom prst="rect">
              <a:avLst/>
            </a:prstGeom>
            <a:solidFill>
              <a:srgbClr val="A50021"/>
            </a:solidFill>
            <a:ln w="9525">
              <a:noFill/>
              <a:miter lim="800000"/>
              <a:headEnd/>
              <a:tailEnd/>
            </a:ln>
          </p:spPr>
        </p:pic>
        <p:pic>
          <p:nvPicPr>
            <p:cNvPr id="26639" name="Picture 41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0" y="1095"/>
              <a:ext cx="4255" cy="3225"/>
            </a:xfrm>
            <a:prstGeom prst="rect">
              <a:avLst/>
            </a:prstGeom>
            <a:solidFill>
              <a:srgbClr val="A50021"/>
            </a:solidFill>
            <a:ln w="9525">
              <a:noFill/>
              <a:miter lim="800000"/>
              <a:headEnd/>
              <a:tailEnd/>
            </a:ln>
          </p:spPr>
        </p:pic>
        <p:pic>
          <p:nvPicPr>
            <p:cNvPr id="26640" name="Picture 42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" y="555"/>
              <a:ext cx="4255" cy="3225"/>
            </a:xfrm>
            <a:prstGeom prst="rect">
              <a:avLst/>
            </a:prstGeom>
            <a:solidFill>
              <a:srgbClr val="A50021"/>
            </a:solidFill>
            <a:ln w="9525">
              <a:noFill/>
              <a:miter lim="800000"/>
              <a:headEnd/>
              <a:tailEnd/>
            </a:ln>
          </p:spPr>
        </p:pic>
        <p:pic>
          <p:nvPicPr>
            <p:cNvPr id="26641" name="Picture 43"/>
            <p:cNvPicPr>
              <a:picLocks noChangeAspect="1" noChangeArrowheads="1"/>
            </p:cNvPicPr>
            <p:nvPr/>
          </p:nvPicPr>
          <p:blipFill>
            <a:blip r:embed="rId7" cstate="email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3" y="0"/>
              <a:ext cx="4642" cy="3536"/>
            </a:xfrm>
            <a:prstGeom prst="rect">
              <a:avLst/>
            </a:prstGeom>
            <a:solidFill>
              <a:srgbClr val="A50021"/>
            </a:solidFill>
            <a:ln w="9525">
              <a:noFill/>
              <a:miter lim="800000"/>
              <a:headEnd/>
              <a:tailEnd/>
            </a:ln>
          </p:spPr>
        </p:pic>
        <p:pic>
          <p:nvPicPr>
            <p:cNvPr id="26642" name="Picture 44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46" y="1095"/>
              <a:ext cx="4255" cy="3225"/>
            </a:xfrm>
            <a:prstGeom prst="rect">
              <a:avLst/>
            </a:prstGeom>
            <a:solidFill>
              <a:srgbClr val="A50021"/>
            </a:solidFill>
            <a:ln w="9525">
              <a:noFill/>
              <a:miter lim="800000"/>
              <a:headEnd/>
              <a:tailEnd/>
            </a:ln>
          </p:spPr>
        </p:pic>
      </p:grpSp>
      <p:sp>
        <p:nvSpPr>
          <p:cNvPr id="34819" name="Rectangle 8"/>
          <p:cNvSpPr>
            <a:spLocks noChangeArrowheads="1"/>
          </p:cNvSpPr>
          <p:nvPr/>
        </p:nvSpPr>
        <p:spPr bwMode="auto">
          <a:xfrm>
            <a:off x="6853265" y="122449"/>
            <a:ext cx="2007230" cy="1763501"/>
          </a:xfrm>
          <a:prstGeom prst="rect">
            <a:avLst/>
          </a:prstGeom>
          <a:solidFill>
            <a:schemeClr val="bg1"/>
          </a:solidFill>
          <a:ln w="6350" cmpd="dbl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algn="ctr">
              <a:defRPr/>
            </a:pP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958330" y="195862"/>
            <a:ext cx="1781092" cy="206734"/>
          </a:xfrm>
          <a:prstGeom prst="rect">
            <a:avLst/>
          </a:prstGeom>
          <a:solidFill>
            <a:srgbClr val="667F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800" b="1">
              <a:solidFill>
                <a:prstClr val="white"/>
              </a:solidFill>
            </a:endParaRPr>
          </a:p>
        </p:txBody>
      </p:sp>
      <p:sp>
        <p:nvSpPr>
          <p:cNvPr id="26629" name="Text Box 36"/>
          <p:cNvSpPr txBox="1">
            <a:spLocks noChangeArrowheads="1"/>
          </p:cNvSpPr>
          <p:nvPr/>
        </p:nvSpPr>
        <p:spPr bwMode="auto">
          <a:xfrm>
            <a:off x="6953959" y="196628"/>
            <a:ext cx="1797050" cy="160864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ts val="1150"/>
              </a:lnSpc>
              <a:spcBef>
                <a:spcPts val="400"/>
              </a:spcBef>
            </a:pPr>
            <a:r>
              <a:rPr lang="en-US" sz="1100" b="1" dirty="0" smtClean="0">
                <a:solidFill>
                  <a:prstClr val="black"/>
                </a:solidFill>
                <a:latin typeface="Calibri"/>
              </a:rPr>
              <a:t>  </a:t>
            </a:r>
            <a:r>
              <a:rPr lang="en-US" sz="1200" b="1" dirty="0" smtClean="0">
                <a:solidFill>
                  <a:prstClr val="black"/>
                </a:solidFill>
                <a:latin typeface="Calibri"/>
              </a:rPr>
              <a:t>GOHSEP Totals:</a:t>
            </a:r>
          </a:p>
          <a:p>
            <a:pPr>
              <a:lnSpc>
                <a:spcPts val="950"/>
              </a:lnSpc>
              <a:spcBef>
                <a:spcPct val="30000"/>
              </a:spcBef>
            </a:pPr>
            <a:r>
              <a:rPr lang="en-US" sz="1050" dirty="0" smtClean="0">
                <a:solidFill>
                  <a:prstClr val="black"/>
                </a:solidFill>
                <a:latin typeface="Calibri"/>
              </a:rPr>
              <a:t>MRE’s:                           </a:t>
            </a:r>
            <a:r>
              <a:rPr lang="en-US" sz="1050" dirty="0" smtClean="0">
                <a:solidFill>
                  <a:prstClr val="black"/>
                </a:solidFill>
              </a:rPr>
              <a:t>46,080</a:t>
            </a:r>
          </a:p>
          <a:p>
            <a:pPr>
              <a:lnSpc>
                <a:spcPts val="950"/>
              </a:lnSpc>
              <a:spcBef>
                <a:spcPct val="30000"/>
              </a:spcBef>
            </a:pPr>
            <a:r>
              <a:rPr lang="en-US" sz="1050" dirty="0" smtClean="0">
                <a:solidFill>
                  <a:prstClr val="black"/>
                </a:solidFill>
                <a:latin typeface="Calibri"/>
              </a:rPr>
              <a:t>Blankets:                             </a:t>
            </a:r>
            <a:r>
              <a:rPr lang="en-US" sz="1050" dirty="0" smtClean="0">
                <a:solidFill>
                  <a:prstClr val="black"/>
                </a:solidFill>
              </a:rPr>
              <a:t>876</a:t>
            </a:r>
            <a:endParaRPr lang="en-US" sz="1050" dirty="0">
              <a:solidFill>
                <a:prstClr val="black"/>
              </a:solidFill>
            </a:endParaRPr>
          </a:p>
          <a:p>
            <a:pPr>
              <a:lnSpc>
                <a:spcPts val="800"/>
              </a:lnSpc>
              <a:spcBef>
                <a:spcPct val="30000"/>
              </a:spcBef>
            </a:pPr>
            <a:r>
              <a:rPr lang="en-US" sz="1050" dirty="0" smtClean="0">
                <a:solidFill>
                  <a:prstClr val="black"/>
                </a:solidFill>
                <a:latin typeface="Calibri"/>
              </a:rPr>
              <a:t>Water:                         </a:t>
            </a:r>
            <a:r>
              <a:rPr lang="en-US" sz="1050" dirty="0" smtClean="0">
                <a:solidFill>
                  <a:prstClr val="black"/>
                </a:solidFill>
              </a:rPr>
              <a:t>551,742</a:t>
            </a:r>
          </a:p>
          <a:p>
            <a:pPr>
              <a:lnSpc>
                <a:spcPts val="800"/>
              </a:lnSpc>
              <a:spcBef>
                <a:spcPct val="30000"/>
              </a:spcBef>
            </a:pPr>
            <a:r>
              <a:rPr lang="en-US" sz="1050" dirty="0" smtClean="0">
                <a:solidFill>
                  <a:prstClr val="black"/>
                </a:solidFill>
                <a:latin typeface="Calibri"/>
              </a:rPr>
              <a:t>Tarps: </a:t>
            </a:r>
            <a:r>
              <a:rPr lang="en-US" sz="1050" dirty="0" smtClean="0">
                <a:solidFill>
                  <a:prstClr val="black"/>
                </a:solidFill>
              </a:rPr>
              <a:t>                            39,170</a:t>
            </a:r>
            <a:endParaRPr lang="en-US" sz="1050" dirty="0" smtClean="0">
              <a:solidFill>
                <a:prstClr val="black"/>
              </a:solidFill>
              <a:latin typeface="Calibri"/>
            </a:endParaRPr>
          </a:p>
          <a:p>
            <a:pPr>
              <a:lnSpc>
                <a:spcPts val="950"/>
              </a:lnSpc>
              <a:spcBef>
                <a:spcPct val="30000"/>
              </a:spcBef>
            </a:pPr>
            <a:r>
              <a:rPr lang="en-US" sz="1050" dirty="0" smtClean="0">
                <a:solidFill>
                  <a:prstClr val="black"/>
                </a:solidFill>
                <a:latin typeface="Calibri"/>
              </a:rPr>
              <a:t>Lg. Tarps/Rolls                      51</a:t>
            </a:r>
          </a:p>
          <a:p>
            <a:pPr>
              <a:lnSpc>
                <a:spcPts val="950"/>
              </a:lnSpc>
              <a:spcBef>
                <a:spcPct val="30000"/>
              </a:spcBef>
            </a:pPr>
            <a:r>
              <a:rPr lang="en-US" sz="1050" dirty="0" smtClean="0">
                <a:solidFill>
                  <a:prstClr val="black"/>
                </a:solidFill>
                <a:latin typeface="Calibri"/>
              </a:rPr>
              <a:t>Cots	            </a:t>
            </a:r>
            <a:r>
              <a:rPr lang="en-US" sz="1050" dirty="0" smtClean="0">
                <a:solidFill>
                  <a:prstClr val="black"/>
                </a:solidFill>
              </a:rPr>
              <a:t>3,633</a:t>
            </a:r>
            <a:endParaRPr lang="en-US" sz="1050" dirty="0">
              <a:solidFill>
                <a:prstClr val="black"/>
              </a:solidFill>
            </a:endParaRPr>
          </a:p>
          <a:p>
            <a:pPr>
              <a:lnSpc>
                <a:spcPts val="950"/>
              </a:lnSpc>
              <a:spcBef>
                <a:spcPct val="30000"/>
              </a:spcBef>
            </a:pPr>
            <a:r>
              <a:rPr lang="en-US" sz="1050" dirty="0" smtClean="0">
                <a:solidFill>
                  <a:prstClr val="black"/>
                </a:solidFill>
                <a:latin typeface="Calibri"/>
              </a:rPr>
              <a:t>Sandbags                     </a:t>
            </a:r>
            <a:r>
              <a:rPr lang="en-US" sz="1050" dirty="0" smtClean="0">
                <a:solidFill>
                  <a:prstClr val="black"/>
                </a:solidFill>
              </a:rPr>
              <a:t>935,500</a:t>
            </a:r>
          </a:p>
          <a:p>
            <a:pPr>
              <a:lnSpc>
                <a:spcPts val="950"/>
              </a:lnSpc>
              <a:spcBef>
                <a:spcPct val="30000"/>
              </a:spcBef>
            </a:pPr>
            <a:r>
              <a:rPr lang="en-US" sz="1050" dirty="0" smtClean="0">
                <a:solidFill>
                  <a:prstClr val="black"/>
                </a:solidFill>
              </a:rPr>
              <a:t>Sand bag chutes                     8</a:t>
            </a:r>
            <a:endParaRPr lang="en-US" sz="1050" dirty="0">
              <a:solidFill>
                <a:prstClr val="black"/>
              </a:solidFill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272561" y="148836"/>
            <a:ext cx="2080245" cy="1105431"/>
            <a:chOff x="190102" y="174714"/>
            <a:chExt cx="2080245" cy="1105431"/>
          </a:xfrm>
        </p:grpSpPr>
        <p:sp>
          <p:nvSpPr>
            <p:cNvPr id="34826" name="Text Box 25"/>
            <p:cNvSpPr txBox="1">
              <a:spLocks noChangeArrowheads="1"/>
            </p:cNvSpPr>
            <p:nvPr/>
          </p:nvSpPr>
          <p:spPr bwMode="auto">
            <a:xfrm>
              <a:off x="190102" y="174714"/>
              <a:ext cx="2080245" cy="1105431"/>
            </a:xfrm>
            <a:prstGeom prst="round1Rect">
              <a:avLst/>
            </a:prstGeom>
            <a:solidFill>
              <a:srgbClr val="B3CC82"/>
            </a:solidFill>
            <a:ln w="19050">
              <a:solidFill>
                <a:schemeClr val="bg1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algn="r">
                <a:lnSpc>
                  <a:spcPts val="900"/>
                </a:lnSpc>
                <a:spcBef>
                  <a:spcPts val="400"/>
                </a:spcBef>
                <a:defRPr/>
              </a:pPr>
              <a:endParaRPr lang="en-US" sz="900" dirty="0" smtClean="0">
                <a:solidFill>
                  <a:prstClr val="black"/>
                </a:solidFill>
                <a:latin typeface="Calibri"/>
              </a:endParaRPr>
            </a:p>
            <a:p>
              <a:pPr>
                <a:lnSpc>
                  <a:spcPts val="900"/>
                </a:lnSpc>
                <a:spcBef>
                  <a:spcPts val="400"/>
                </a:spcBef>
                <a:defRPr/>
              </a:pPr>
              <a:r>
                <a:rPr lang="en-US" sz="900" dirty="0" smtClean="0">
                  <a:solidFill>
                    <a:prstClr val="black"/>
                  </a:solidFill>
                  <a:latin typeface="Calibri"/>
                </a:rPr>
                <a:t>                                 </a:t>
              </a:r>
              <a:r>
                <a:rPr lang="en-US" sz="900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n-US" sz="900" dirty="0" smtClean="0">
                  <a:solidFill>
                    <a:prstClr val="black"/>
                  </a:solidFill>
                  <a:latin typeface="Calibri"/>
                </a:rPr>
                <a:t>              </a:t>
              </a:r>
              <a:r>
                <a:rPr lang="en-US" sz="950" dirty="0" smtClean="0">
                  <a:solidFill>
                    <a:prstClr val="black"/>
                  </a:solidFill>
                  <a:latin typeface="Calibri"/>
                </a:rPr>
                <a:t>0    MRE’s</a:t>
              </a:r>
            </a:p>
            <a:p>
              <a:pPr>
                <a:defRPr/>
              </a:pPr>
              <a:r>
                <a:rPr lang="en-US" sz="950" dirty="0" smtClean="0">
                  <a:solidFill>
                    <a:prstClr val="black"/>
                  </a:solidFill>
                  <a:latin typeface="Calibri"/>
                </a:rPr>
                <a:t>           </a:t>
              </a:r>
              <a:r>
                <a:rPr lang="en-US" sz="950" dirty="0">
                  <a:solidFill>
                    <a:prstClr val="black"/>
                  </a:solidFill>
                  <a:latin typeface="Calibri"/>
                </a:rPr>
                <a:t>                     </a:t>
              </a:r>
              <a:r>
                <a:rPr lang="en-US" sz="950" dirty="0" smtClean="0">
                  <a:solidFill>
                    <a:prstClr val="black"/>
                  </a:solidFill>
                  <a:latin typeface="Calibri"/>
                </a:rPr>
                <a:t>   96,330   Water </a:t>
              </a:r>
            </a:p>
            <a:p>
              <a:pPr>
                <a:defRPr/>
              </a:pPr>
              <a:r>
                <a:rPr lang="en-US" sz="950" dirty="0" smtClean="0">
                  <a:solidFill>
                    <a:prstClr val="black"/>
                  </a:solidFill>
                  <a:latin typeface="Calibri"/>
                </a:rPr>
                <a:t>  </a:t>
              </a:r>
              <a:r>
                <a:rPr lang="en-US" sz="950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n-US" sz="950" dirty="0" smtClean="0">
                  <a:solidFill>
                    <a:prstClr val="black"/>
                  </a:solidFill>
                  <a:latin typeface="Calibri"/>
                </a:rPr>
                <a:t>                                </a:t>
              </a:r>
              <a:r>
                <a:rPr lang="en-US" sz="950" dirty="0" smtClean="0">
                  <a:solidFill>
                    <a:prstClr val="black"/>
                  </a:solidFill>
                </a:rPr>
                <a:t>33,622   </a:t>
              </a:r>
              <a:r>
                <a:rPr lang="en-US" sz="950" dirty="0" smtClean="0">
                  <a:solidFill>
                    <a:prstClr val="black"/>
                  </a:solidFill>
                  <a:latin typeface="Calibri"/>
                </a:rPr>
                <a:t>Tarps</a:t>
              </a:r>
              <a:br>
                <a:rPr lang="en-US" sz="950" dirty="0" smtClean="0">
                  <a:solidFill>
                    <a:prstClr val="black"/>
                  </a:solidFill>
                  <a:latin typeface="Calibri"/>
                </a:rPr>
              </a:br>
              <a:r>
                <a:rPr lang="en-US" sz="950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n-US" sz="950" dirty="0" smtClean="0">
                  <a:solidFill>
                    <a:prstClr val="black"/>
                  </a:solidFill>
                  <a:latin typeface="Calibri"/>
                </a:rPr>
                <a:t>                                </a:t>
              </a:r>
              <a:r>
                <a:rPr lang="en-US" sz="950" dirty="0" smtClean="0">
                  <a:solidFill>
                    <a:prstClr val="black"/>
                  </a:solidFill>
                </a:rPr>
                <a:t>249,500   Sandbags     </a:t>
              </a:r>
              <a:r>
                <a:rPr lang="en-US" sz="950" dirty="0" smtClean="0">
                  <a:solidFill>
                    <a:prstClr val="black"/>
                  </a:solidFill>
                  <a:latin typeface="Calibri"/>
                </a:rPr>
                <a:t>	 </a:t>
              </a:r>
              <a:r>
                <a:rPr lang="en-US" sz="950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n-US" sz="950" dirty="0" smtClean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n-US" sz="950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n-US" sz="950" dirty="0" smtClean="0">
                  <a:solidFill>
                    <a:prstClr val="black"/>
                  </a:solidFill>
                  <a:latin typeface="Calibri"/>
                </a:rPr>
                <a:t>   876   Blankets</a:t>
              </a:r>
              <a:br>
                <a:rPr lang="en-US" sz="950" dirty="0" smtClean="0">
                  <a:solidFill>
                    <a:prstClr val="black"/>
                  </a:solidFill>
                  <a:latin typeface="Calibri"/>
                </a:rPr>
              </a:br>
              <a:r>
                <a:rPr lang="en-US" sz="950" dirty="0" smtClean="0">
                  <a:solidFill>
                    <a:prstClr val="black"/>
                  </a:solidFill>
                  <a:latin typeface="Calibri"/>
                </a:rPr>
                <a:t>	    2,970   Cots</a:t>
              </a:r>
            </a:p>
          </p:txBody>
        </p:sp>
        <p:grpSp>
          <p:nvGrpSpPr>
            <p:cNvPr id="10" name="Group 9"/>
            <p:cNvGrpSpPr/>
            <p:nvPr/>
          </p:nvGrpSpPr>
          <p:grpSpPr>
            <a:xfrm>
              <a:off x="311899" y="396349"/>
              <a:ext cx="724464" cy="724464"/>
              <a:chOff x="346859" y="387723"/>
              <a:chExt cx="724464" cy="724464"/>
            </a:xfrm>
          </p:grpSpPr>
          <p:sp>
            <p:nvSpPr>
              <p:cNvPr id="75" name="Oval 74"/>
              <p:cNvSpPr/>
              <p:nvPr/>
            </p:nvSpPr>
            <p:spPr bwMode="auto">
              <a:xfrm>
                <a:off x="405313" y="434556"/>
                <a:ext cx="574986" cy="574980"/>
              </a:xfrm>
              <a:prstGeom prst="ellipse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algn="ctr">
                  <a:defRPr/>
                </a:pPr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pic>
            <p:nvPicPr>
              <p:cNvPr id="2056" name="Picture 8" descr="http://upload.wikimedia.org/wikipedia/commons/b/b4/Seal_of_Louisiana_2010.png">
                <a:hlinkClick r:id="rId9"/>
              </p:cNvPr>
              <p:cNvPicPr>
                <a:picLocks noChangeAspect="1" noChangeArrowheads="1"/>
              </p:cNvPicPr>
              <p:nvPr/>
            </p:nvPicPr>
            <p:blipFill>
              <a:blip r:embed="rId10" cstate="email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sharpenSoften amount="50000"/>
                        </a14:imgEffect>
                        <a14:imgEffect>
                          <a14:saturation sat="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6859" y="387723"/>
                <a:ext cx="724464" cy="72446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68" name="Rectangle 9"/>
          <p:cNvSpPr>
            <a:spLocks noChangeArrowheads="1"/>
          </p:cNvSpPr>
          <p:nvPr/>
        </p:nvSpPr>
        <p:spPr bwMode="auto">
          <a:xfrm>
            <a:off x="-7176" y="6276975"/>
            <a:ext cx="9163050" cy="590746"/>
          </a:xfrm>
          <a:prstGeom prst="rect">
            <a:avLst/>
          </a:prstGeom>
          <a:solidFill>
            <a:schemeClr val="accent1">
              <a:lumMod val="50000"/>
              <a:alpha val="69000"/>
            </a:schemeClr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tIns="91440" bIns="182880" anchor="ctr"/>
          <a:lstStyle/>
          <a:p>
            <a:pPr algn="ctr">
              <a:defRPr/>
            </a:pPr>
            <a:r>
              <a:rPr lang="en-US" sz="3600" dirty="0" smtClean="0">
                <a:solidFill>
                  <a:prstClr val="white"/>
                </a:solidFill>
                <a:cs typeface="Arial" pitchFamily="34" charset="0"/>
              </a:rPr>
              <a:t>State Warehouse/RSA Resources</a:t>
            </a:r>
            <a:endParaRPr lang="en-US" sz="3600" dirty="0">
              <a:solidFill>
                <a:prstClr val="white"/>
              </a:solidFill>
              <a:cs typeface="Arial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3233115" y="2227686"/>
            <a:ext cx="2086367" cy="1177245"/>
            <a:chOff x="3118566" y="2078403"/>
            <a:chExt cx="2086367" cy="1177245"/>
          </a:xfrm>
        </p:grpSpPr>
        <p:sp>
          <p:nvSpPr>
            <p:cNvPr id="77" name="Text Box 25"/>
            <p:cNvSpPr txBox="1">
              <a:spLocks noChangeArrowheads="1"/>
            </p:cNvSpPr>
            <p:nvPr/>
          </p:nvSpPr>
          <p:spPr bwMode="auto">
            <a:xfrm>
              <a:off x="3118566" y="2078403"/>
              <a:ext cx="2086367" cy="1177245"/>
            </a:xfrm>
            <a:prstGeom prst="round1Rect">
              <a:avLst/>
            </a:prstGeom>
            <a:solidFill>
              <a:srgbClr val="B3CC82"/>
            </a:solidFill>
            <a:ln w="19050">
              <a:solidFill>
                <a:schemeClr val="bg1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lIns="0" rIns="0">
              <a:spAutoFit/>
            </a:bodyPr>
            <a:lstStyle/>
            <a:p>
              <a:pPr algn="r">
                <a:lnSpc>
                  <a:spcPts val="900"/>
                </a:lnSpc>
                <a:defRPr/>
              </a:pPr>
              <a:endParaRPr lang="en-US" sz="900" dirty="0" smtClean="0">
                <a:solidFill>
                  <a:prstClr val="black"/>
                </a:solidFill>
                <a:latin typeface="Calibri"/>
              </a:endParaRPr>
            </a:p>
            <a:p>
              <a:pPr>
                <a:lnSpc>
                  <a:spcPts val="900"/>
                </a:lnSpc>
                <a:spcBef>
                  <a:spcPts val="600"/>
                </a:spcBef>
                <a:defRPr/>
              </a:pPr>
              <a:r>
                <a:rPr lang="en-US" sz="900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n-US" sz="900" dirty="0" smtClean="0">
                  <a:solidFill>
                    <a:prstClr val="black"/>
                  </a:solidFill>
                  <a:latin typeface="Calibri"/>
                </a:rPr>
                <a:t>                         </a:t>
              </a:r>
              <a:r>
                <a:rPr lang="en-US" sz="900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n-US" sz="900" dirty="0" smtClean="0">
                  <a:solidFill>
                    <a:prstClr val="black"/>
                  </a:solidFill>
                  <a:latin typeface="Calibri"/>
                </a:rPr>
                <a:t>         16,128   MRE’s</a:t>
              </a:r>
            </a:p>
            <a:p>
              <a:pPr>
                <a:lnSpc>
                  <a:spcPts val="900"/>
                </a:lnSpc>
                <a:spcBef>
                  <a:spcPts val="600"/>
                </a:spcBef>
                <a:defRPr/>
              </a:pPr>
              <a:r>
                <a:rPr lang="en-US" sz="900" dirty="0" smtClean="0">
                  <a:solidFill>
                    <a:prstClr val="black"/>
                  </a:solidFill>
                  <a:latin typeface="Calibri"/>
                </a:rPr>
                <a:t>                                </a:t>
              </a:r>
              <a:r>
                <a:rPr lang="en-US" sz="950" dirty="0" smtClean="0">
                  <a:solidFill>
                    <a:prstClr val="black"/>
                  </a:solidFill>
                </a:rPr>
                <a:t>75,600     </a:t>
              </a:r>
              <a:r>
                <a:rPr lang="en-US" sz="950" dirty="0" smtClean="0">
                  <a:solidFill>
                    <a:prstClr val="black"/>
                  </a:solidFill>
                  <a:latin typeface="Calibri"/>
                </a:rPr>
                <a:t>Water</a:t>
              </a:r>
            </a:p>
            <a:p>
              <a:pPr>
                <a:defRPr/>
              </a:pPr>
              <a:r>
                <a:rPr lang="en-US" sz="950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n-US" sz="950" dirty="0" smtClean="0">
                  <a:solidFill>
                    <a:prstClr val="black"/>
                  </a:solidFill>
                  <a:latin typeface="Calibri"/>
                </a:rPr>
                <a:t>                      </a:t>
              </a:r>
              <a:r>
                <a:rPr lang="en-US" sz="950" dirty="0">
                  <a:solidFill>
                    <a:prstClr val="black"/>
                  </a:solidFill>
                  <a:latin typeface="Calibri"/>
                </a:rPr>
                <a:t>         </a:t>
              </a:r>
              <a:r>
                <a:rPr lang="en-US" sz="950" dirty="0" smtClean="0">
                  <a:solidFill>
                    <a:prstClr val="black"/>
                  </a:solidFill>
                  <a:latin typeface="Calibri"/>
                </a:rPr>
                <a:t>      70     Tarps</a:t>
              </a:r>
            </a:p>
            <a:p>
              <a:pPr>
                <a:defRPr/>
              </a:pPr>
              <a:r>
                <a:rPr lang="en-US" sz="950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n-US" sz="950" dirty="0" smtClean="0">
                  <a:solidFill>
                    <a:prstClr val="black"/>
                  </a:solidFill>
                  <a:latin typeface="Calibri"/>
                </a:rPr>
                <a:t>                                     51     </a:t>
              </a:r>
              <a:r>
                <a:rPr lang="en-US" sz="950" dirty="0" err="1" smtClean="0">
                  <a:solidFill>
                    <a:prstClr val="black"/>
                  </a:solidFill>
                  <a:latin typeface="Calibri"/>
                </a:rPr>
                <a:t>Lg.Tarps</a:t>
              </a:r>
              <a:r>
                <a:rPr lang="en-US" sz="950" dirty="0" smtClean="0">
                  <a:solidFill>
                    <a:prstClr val="black"/>
                  </a:solidFill>
                  <a:latin typeface="Calibri"/>
                </a:rPr>
                <a:t>/Rolls</a:t>
              </a:r>
            </a:p>
            <a:p>
              <a:pPr>
                <a:defRPr/>
              </a:pPr>
              <a:r>
                <a:rPr lang="en-US" sz="950" dirty="0" smtClean="0">
                  <a:solidFill>
                    <a:prstClr val="black"/>
                  </a:solidFill>
                  <a:latin typeface="Calibri"/>
                </a:rPr>
                <a:t>                        </a:t>
              </a:r>
              <a:r>
                <a:rPr lang="en-US" sz="950" dirty="0">
                  <a:solidFill>
                    <a:prstClr val="black"/>
                  </a:solidFill>
                  <a:latin typeface="Calibri"/>
                </a:rPr>
                <a:t>   </a:t>
              </a:r>
              <a:r>
                <a:rPr lang="en-US" sz="950" dirty="0" smtClean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n-US" sz="950" dirty="0" smtClean="0">
                  <a:solidFill>
                    <a:prstClr val="black"/>
                  </a:solidFill>
                </a:rPr>
                <a:t>643,000     Sandbags</a:t>
              </a:r>
              <a:endParaRPr lang="en-US" sz="950" dirty="0">
                <a:solidFill>
                  <a:prstClr val="black"/>
                </a:solidFill>
                <a:latin typeface="Calibri"/>
              </a:endParaRPr>
            </a:p>
            <a:p>
              <a:pPr>
                <a:defRPr/>
              </a:pPr>
              <a:r>
                <a:rPr lang="en-US" sz="950" dirty="0">
                  <a:solidFill>
                    <a:prstClr val="black"/>
                  </a:solidFill>
                  <a:latin typeface="Calibri"/>
                </a:rPr>
                <a:t>     </a:t>
              </a:r>
              <a:r>
                <a:rPr lang="en-US" sz="950" dirty="0" smtClean="0">
                  <a:solidFill>
                    <a:prstClr val="black"/>
                  </a:solidFill>
                  <a:latin typeface="Calibri"/>
                </a:rPr>
                <a:t>                               195     Cots</a:t>
              </a:r>
              <a:endParaRPr lang="en-US" sz="950" dirty="0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78" name="Group 77"/>
            <p:cNvGrpSpPr/>
            <p:nvPr/>
          </p:nvGrpSpPr>
          <p:grpSpPr>
            <a:xfrm>
              <a:off x="3230107" y="2315968"/>
              <a:ext cx="596825" cy="596825"/>
              <a:chOff x="308230" y="406721"/>
              <a:chExt cx="596825" cy="596825"/>
            </a:xfrm>
          </p:grpSpPr>
          <p:sp>
            <p:nvSpPr>
              <p:cNvPr id="83" name="Oval 82"/>
              <p:cNvSpPr/>
              <p:nvPr/>
            </p:nvSpPr>
            <p:spPr bwMode="auto">
              <a:xfrm>
                <a:off x="405313" y="434556"/>
                <a:ext cx="475606" cy="475601"/>
              </a:xfrm>
              <a:prstGeom prst="ellipse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algn="ctr">
                  <a:defRPr/>
                </a:pPr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pic>
            <p:nvPicPr>
              <p:cNvPr id="87" name="Picture 8" descr="http://upload.wikimedia.org/wikipedia/commons/b/b4/Seal_of_Louisiana_2010.png">
                <a:hlinkClick r:id="rId9"/>
              </p:cNvPr>
              <p:cNvPicPr>
                <a:picLocks noChangeAspect="1" noChangeArrowheads="1"/>
              </p:cNvPicPr>
              <p:nvPr/>
            </p:nvPicPr>
            <p:blipFill>
              <a:blip r:embed="rId12" cstate="email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sharpenSoften amount="50000"/>
                        </a14:imgEffect>
                        <a14:imgEffect>
                          <a14:saturation sat="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8230" y="406721"/>
                <a:ext cx="596825" cy="59682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99" name="Group 98"/>
          <p:cNvGrpSpPr/>
          <p:nvPr/>
        </p:nvGrpSpPr>
        <p:grpSpPr>
          <a:xfrm>
            <a:off x="6851247" y="5032857"/>
            <a:ext cx="2086367" cy="553998"/>
            <a:chOff x="3192573" y="2132509"/>
            <a:chExt cx="2086367" cy="553998"/>
          </a:xfrm>
        </p:grpSpPr>
        <p:sp>
          <p:nvSpPr>
            <p:cNvPr id="100" name="Text Box 25"/>
            <p:cNvSpPr txBox="1">
              <a:spLocks noChangeArrowheads="1"/>
            </p:cNvSpPr>
            <p:nvPr/>
          </p:nvSpPr>
          <p:spPr bwMode="auto">
            <a:xfrm>
              <a:off x="3192573" y="2132509"/>
              <a:ext cx="2086367" cy="553998"/>
            </a:xfrm>
            <a:prstGeom prst="round1Rect">
              <a:avLst/>
            </a:prstGeom>
            <a:solidFill>
              <a:srgbClr val="B3CC82"/>
            </a:solidFill>
            <a:ln w="19050">
              <a:solidFill>
                <a:schemeClr val="bg1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lIns="0" rIns="0">
              <a:spAutoFit/>
            </a:bodyPr>
            <a:lstStyle/>
            <a:p>
              <a:pPr algn="ctr">
                <a:lnSpc>
                  <a:spcPts val="900"/>
                </a:lnSpc>
                <a:defRPr/>
              </a:pPr>
              <a:endParaRPr lang="en-US" sz="1000" dirty="0" smtClean="0">
                <a:solidFill>
                  <a:prstClr val="black"/>
                </a:solidFill>
                <a:latin typeface="Calibri"/>
              </a:endParaRPr>
            </a:p>
            <a:p>
              <a:pPr>
                <a:lnSpc>
                  <a:spcPts val="900"/>
                </a:lnSpc>
                <a:spcBef>
                  <a:spcPts val="600"/>
                </a:spcBef>
                <a:defRPr/>
              </a:pPr>
              <a:r>
                <a:rPr lang="en-US" sz="1000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n-US" sz="1000" dirty="0" smtClean="0">
                  <a:solidFill>
                    <a:prstClr val="black"/>
                  </a:solidFill>
                  <a:latin typeface="Calibri"/>
                </a:rPr>
                <a:t>                                       </a:t>
              </a:r>
              <a:r>
                <a:rPr lang="en-US" sz="950" dirty="0" smtClean="0">
                  <a:solidFill>
                    <a:prstClr val="black"/>
                  </a:solidFill>
                  <a:latin typeface="Calibri"/>
                </a:rPr>
                <a:t>468      Cots</a:t>
              </a:r>
              <a:endParaRPr lang="en-US" sz="950" dirty="0">
                <a:solidFill>
                  <a:prstClr val="black"/>
                </a:solidFill>
                <a:latin typeface="Calibri"/>
              </a:endParaRPr>
            </a:p>
            <a:p>
              <a:pPr>
                <a:lnSpc>
                  <a:spcPts val="1200"/>
                </a:lnSpc>
                <a:defRPr/>
              </a:pPr>
              <a:r>
                <a:rPr lang="en-US" sz="950" dirty="0" smtClean="0">
                  <a:solidFill>
                    <a:prstClr val="black"/>
                  </a:solidFill>
                  <a:latin typeface="Calibri"/>
                </a:rPr>
                <a:t>                                       4,604      Tarps</a:t>
              </a:r>
              <a:endParaRPr lang="en-US" sz="950" dirty="0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101" name="Group 100"/>
            <p:cNvGrpSpPr/>
            <p:nvPr/>
          </p:nvGrpSpPr>
          <p:grpSpPr>
            <a:xfrm>
              <a:off x="3361673" y="2319121"/>
              <a:ext cx="346717" cy="346717"/>
              <a:chOff x="439796" y="409874"/>
              <a:chExt cx="346717" cy="346717"/>
            </a:xfrm>
          </p:grpSpPr>
          <p:sp>
            <p:nvSpPr>
              <p:cNvPr id="102" name="Oval 101"/>
              <p:cNvSpPr/>
              <p:nvPr/>
            </p:nvSpPr>
            <p:spPr bwMode="auto">
              <a:xfrm>
                <a:off x="495627" y="443182"/>
                <a:ext cx="247275" cy="247273"/>
              </a:xfrm>
              <a:prstGeom prst="ellipse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algn="ctr">
                  <a:defRPr/>
                </a:pPr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pic>
            <p:nvPicPr>
              <p:cNvPr id="103" name="Picture 8" descr="http://upload.wikimedia.org/wikipedia/commons/b/b4/Seal_of_Louisiana_2010.png">
                <a:hlinkClick r:id="rId9"/>
              </p:cNvPr>
              <p:cNvPicPr>
                <a:picLocks noChangeAspect="1" noChangeArrowheads="1"/>
              </p:cNvPicPr>
              <p:nvPr/>
            </p:nvPicPr>
            <p:blipFill>
              <a:blip r:embed="rId14" cstate="email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sharpenSoften amount="50000"/>
                        </a14:imgEffect>
                        <a14:imgEffect>
                          <a14:saturation sat="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9796" y="409874"/>
                <a:ext cx="346717" cy="34671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127" name="Group 126"/>
          <p:cNvGrpSpPr/>
          <p:nvPr/>
        </p:nvGrpSpPr>
        <p:grpSpPr>
          <a:xfrm>
            <a:off x="6836536" y="3050777"/>
            <a:ext cx="2080245" cy="810478"/>
            <a:chOff x="190102" y="201942"/>
            <a:chExt cx="2080245" cy="8104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28" name="Text Box 25"/>
            <p:cNvSpPr txBox="1">
              <a:spLocks noChangeArrowheads="1"/>
            </p:cNvSpPr>
            <p:nvPr/>
          </p:nvSpPr>
          <p:spPr bwMode="auto">
            <a:xfrm>
              <a:off x="190102" y="201942"/>
              <a:ext cx="2080245" cy="810478"/>
            </a:xfrm>
            <a:prstGeom prst="round1Rect">
              <a:avLst/>
            </a:prstGeom>
            <a:solidFill>
              <a:srgbClr val="B3CC82"/>
            </a:solidFill>
            <a:ln w="19050">
              <a:solidFill>
                <a:schemeClr val="bg1"/>
              </a:solidFill>
              <a:miter lim="800000"/>
              <a:headEnd/>
              <a:tailEnd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algn="ctr">
                <a:lnSpc>
                  <a:spcPts val="900"/>
                </a:lnSpc>
                <a:defRPr/>
              </a:pPr>
              <a:endParaRPr lang="en-US" sz="900" dirty="0" smtClean="0">
                <a:solidFill>
                  <a:prstClr val="black"/>
                </a:solidFill>
                <a:latin typeface="Calibri"/>
              </a:endParaRPr>
            </a:p>
            <a:p>
              <a:pPr>
                <a:lnSpc>
                  <a:spcPts val="900"/>
                </a:lnSpc>
                <a:spcBef>
                  <a:spcPts val="500"/>
                </a:spcBef>
                <a:defRPr/>
              </a:pPr>
              <a:r>
                <a:rPr lang="en-US" sz="900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n-US" sz="900" dirty="0" smtClean="0">
                  <a:solidFill>
                    <a:prstClr val="black"/>
                  </a:solidFill>
                  <a:latin typeface="Calibri"/>
                </a:rPr>
                <a:t>                                   </a:t>
              </a:r>
              <a:r>
                <a:rPr lang="en-US" sz="950" dirty="0" smtClean="0">
                  <a:solidFill>
                    <a:prstClr val="black"/>
                  </a:solidFill>
                </a:rPr>
                <a:t>29,952    </a:t>
              </a:r>
              <a:r>
                <a:rPr lang="en-US" sz="950" dirty="0" smtClean="0">
                  <a:solidFill>
                    <a:prstClr val="black"/>
                  </a:solidFill>
                  <a:latin typeface="Calibri"/>
                </a:rPr>
                <a:t>MRE’s</a:t>
              </a:r>
              <a:endParaRPr lang="en-US" sz="950" dirty="0">
                <a:solidFill>
                  <a:prstClr val="black"/>
                </a:solidFill>
                <a:latin typeface="Calibri"/>
              </a:endParaRPr>
            </a:p>
            <a:p>
              <a:pPr>
                <a:lnSpc>
                  <a:spcPts val="1100"/>
                </a:lnSpc>
                <a:defRPr/>
              </a:pPr>
              <a:r>
                <a:rPr lang="en-US" sz="950" dirty="0" smtClean="0">
                  <a:solidFill>
                    <a:prstClr val="black"/>
                  </a:solidFill>
                  <a:latin typeface="Calibri"/>
                </a:rPr>
                <a:t>                               </a:t>
              </a:r>
              <a:r>
                <a:rPr lang="en-US" sz="950" dirty="0" smtClean="0">
                  <a:solidFill>
                    <a:prstClr val="black"/>
                  </a:solidFill>
                </a:rPr>
                <a:t>359,672    </a:t>
              </a:r>
              <a:r>
                <a:rPr lang="en-US" sz="950" dirty="0" smtClean="0">
                  <a:solidFill>
                    <a:prstClr val="black"/>
                  </a:solidFill>
                  <a:latin typeface="Calibri"/>
                </a:rPr>
                <a:t>Water</a:t>
              </a:r>
              <a:r>
                <a:rPr lang="en-US" sz="950" dirty="0">
                  <a:solidFill>
                    <a:prstClr val="black"/>
                  </a:solidFill>
                  <a:latin typeface="Calibri"/>
                </a:rPr>
                <a:t/>
              </a:r>
              <a:br>
                <a:rPr lang="en-US" sz="950" dirty="0">
                  <a:solidFill>
                    <a:prstClr val="black"/>
                  </a:solidFill>
                  <a:latin typeface="Calibri"/>
                </a:rPr>
              </a:br>
              <a:r>
                <a:rPr lang="en-US" sz="950" dirty="0">
                  <a:solidFill>
                    <a:prstClr val="black"/>
                  </a:solidFill>
                  <a:latin typeface="Calibri"/>
                </a:rPr>
                <a:t>   </a:t>
              </a:r>
              <a:r>
                <a:rPr lang="en-US" sz="950" dirty="0" smtClean="0">
                  <a:solidFill>
                    <a:prstClr val="black"/>
                  </a:solidFill>
                  <a:latin typeface="Calibri"/>
                </a:rPr>
                <a:t>                                    </a:t>
              </a:r>
              <a:r>
                <a:rPr lang="en-US" sz="950" dirty="0" smtClean="0">
                  <a:solidFill>
                    <a:prstClr val="black"/>
                  </a:solidFill>
                </a:rPr>
                <a:t>714     </a:t>
              </a:r>
              <a:r>
                <a:rPr lang="en-US" sz="950" dirty="0" smtClean="0">
                  <a:solidFill>
                    <a:prstClr val="black"/>
                  </a:solidFill>
                  <a:latin typeface="Calibri"/>
                </a:rPr>
                <a:t>Tarps</a:t>
              </a:r>
              <a:endParaRPr lang="en-US" sz="950" dirty="0">
                <a:solidFill>
                  <a:prstClr val="black"/>
                </a:solidFill>
                <a:latin typeface="Calibri"/>
              </a:endParaRPr>
            </a:p>
            <a:p>
              <a:pPr>
                <a:lnSpc>
                  <a:spcPts val="1100"/>
                </a:lnSpc>
                <a:defRPr/>
              </a:pPr>
              <a:r>
                <a:rPr lang="en-US" sz="950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n-US" sz="950" dirty="0" smtClean="0">
                  <a:solidFill>
                    <a:prstClr val="black"/>
                  </a:solidFill>
                  <a:latin typeface="Calibri"/>
                </a:rPr>
                <a:t>                              </a:t>
              </a:r>
              <a:r>
                <a:rPr lang="en-US" sz="950" dirty="0" smtClean="0">
                  <a:solidFill>
                    <a:prstClr val="black"/>
                  </a:solidFill>
                </a:rPr>
                <a:t>143,000    </a:t>
              </a:r>
              <a:r>
                <a:rPr lang="en-US" sz="950" dirty="0" smtClean="0">
                  <a:solidFill>
                    <a:prstClr val="black"/>
                  </a:solidFill>
                  <a:latin typeface="Calibri"/>
                </a:rPr>
                <a:t>Sandbags </a:t>
              </a:r>
              <a:endParaRPr lang="en-US" sz="950" dirty="0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129" name="Group 128"/>
            <p:cNvGrpSpPr/>
            <p:nvPr/>
          </p:nvGrpSpPr>
          <p:grpSpPr>
            <a:xfrm>
              <a:off x="343926" y="426604"/>
              <a:ext cx="524027" cy="524027"/>
              <a:chOff x="378886" y="417978"/>
              <a:chExt cx="524027" cy="524027"/>
            </a:xfrm>
          </p:grpSpPr>
          <p:sp>
            <p:nvSpPr>
              <p:cNvPr id="130" name="Oval 129"/>
              <p:cNvSpPr/>
              <p:nvPr/>
            </p:nvSpPr>
            <p:spPr bwMode="auto">
              <a:xfrm>
                <a:off x="405313" y="434556"/>
                <a:ext cx="475606" cy="475601"/>
              </a:xfrm>
              <a:prstGeom prst="ellipse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algn="ctr">
                  <a:defRPr/>
                </a:pPr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pic>
            <p:nvPicPr>
              <p:cNvPr id="131" name="Picture 8" descr="http://upload.wikimedia.org/wikipedia/commons/b/b4/Seal_of_Louisiana_2010.png">
                <a:hlinkClick r:id="rId9"/>
              </p:cNvPr>
              <p:cNvPicPr>
                <a:picLocks noChangeAspect="1" noChangeArrowheads="1"/>
              </p:cNvPicPr>
              <p:nvPr/>
            </p:nvPicPr>
            <p:blipFill>
              <a:blip r:embed="rId16" cstate="email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7">
                        <a14:imgEffect>
                          <a14:sharpenSoften amount="50000"/>
                        </a14:imgEffect>
                        <a14:imgEffect>
                          <a14:saturation sat="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8886" y="417978"/>
                <a:ext cx="524027" cy="52402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15" name="Round Single Corner Rectangle 14"/>
          <p:cNvSpPr/>
          <p:nvPr/>
        </p:nvSpPr>
        <p:spPr>
          <a:xfrm>
            <a:off x="298439" y="128070"/>
            <a:ext cx="2050263" cy="203336"/>
          </a:xfrm>
          <a:prstGeom prst="round1Rect">
            <a:avLst/>
          </a:prstGeom>
          <a:solidFill>
            <a:srgbClr val="2B3616">
              <a:alpha val="2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98438" y="159763"/>
            <a:ext cx="2050263" cy="2144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900"/>
              </a:lnSpc>
              <a:defRPr/>
            </a:pPr>
            <a:r>
              <a:rPr lang="en-US" sz="1050" b="1" dirty="0" smtClean="0">
                <a:solidFill>
                  <a:prstClr val="white"/>
                </a:solidFill>
                <a:latin typeface="Calibri"/>
                <a:cs typeface="Arial" charset="0"/>
              </a:rPr>
              <a:t> </a:t>
            </a:r>
            <a:r>
              <a:rPr lang="en-US" sz="1100" b="1" dirty="0" smtClean="0">
                <a:solidFill>
                  <a:prstClr val="white"/>
                </a:solidFill>
                <a:latin typeface="Calibri"/>
                <a:cs typeface="Arial" charset="0"/>
              </a:rPr>
              <a:t>Minden</a:t>
            </a:r>
            <a:endParaRPr lang="en-US" sz="1100" b="1" dirty="0">
              <a:solidFill>
                <a:prstClr val="white"/>
              </a:solidFill>
              <a:latin typeface="Calibri"/>
              <a:cs typeface="Arial" charset="0"/>
            </a:endParaRPr>
          </a:p>
        </p:txBody>
      </p:sp>
      <p:sp>
        <p:nvSpPr>
          <p:cNvPr id="135" name="Round Single Corner Rectangle 134"/>
          <p:cNvSpPr/>
          <p:nvPr/>
        </p:nvSpPr>
        <p:spPr>
          <a:xfrm>
            <a:off x="3269219" y="2235569"/>
            <a:ext cx="2050263" cy="188041"/>
          </a:xfrm>
          <a:prstGeom prst="round1Rect">
            <a:avLst>
              <a:gd name="adj" fmla="val 50000"/>
            </a:avLst>
          </a:prstGeom>
          <a:solidFill>
            <a:srgbClr val="2B3616">
              <a:alpha val="2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6" name="Rectangle 135"/>
          <p:cNvSpPr/>
          <p:nvPr/>
        </p:nvSpPr>
        <p:spPr>
          <a:xfrm>
            <a:off x="3194034" y="2220140"/>
            <a:ext cx="2214487" cy="2144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900"/>
              </a:lnSpc>
              <a:defRPr/>
            </a:pPr>
            <a:r>
              <a:rPr lang="en-US" sz="1100" b="1" dirty="0">
                <a:solidFill>
                  <a:prstClr val="white"/>
                </a:solidFill>
                <a:latin typeface="Calibri"/>
                <a:cs typeface="Arial" charset="0"/>
              </a:rPr>
              <a:t>Camp </a:t>
            </a:r>
            <a:r>
              <a:rPr lang="en-US" sz="1100" b="1" dirty="0" smtClean="0">
                <a:solidFill>
                  <a:prstClr val="white"/>
                </a:solidFill>
                <a:latin typeface="Calibri"/>
                <a:cs typeface="Arial" charset="0"/>
              </a:rPr>
              <a:t>Beauregard</a:t>
            </a:r>
            <a:endParaRPr lang="en-US" sz="1100" b="1" dirty="0">
              <a:solidFill>
                <a:prstClr val="white"/>
              </a:solidFill>
              <a:latin typeface="Calibri"/>
              <a:cs typeface="Arial" charset="0"/>
            </a:endParaRPr>
          </a:p>
        </p:txBody>
      </p:sp>
      <p:sp>
        <p:nvSpPr>
          <p:cNvPr id="137" name="Round Single Corner Rectangle 136"/>
          <p:cNvSpPr/>
          <p:nvPr/>
        </p:nvSpPr>
        <p:spPr>
          <a:xfrm>
            <a:off x="6855556" y="3064859"/>
            <a:ext cx="2050263" cy="188041"/>
          </a:xfrm>
          <a:prstGeom prst="round1Rect">
            <a:avLst>
              <a:gd name="adj" fmla="val 50000"/>
            </a:avLst>
          </a:prstGeom>
          <a:solidFill>
            <a:srgbClr val="2B3616">
              <a:alpha val="2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8" name="Rectangle 137"/>
          <p:cNvSpPr/>
          <p:nvPr/>
        </p:nvSpPr>
        <p:spPr>
          <a:xfrm>
            <a:off x="6788202" y="3062077"/>
            <a:ext cx="2214487" cy="2144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900"/>
              </a:lnSpc>
              <a:defRPr/>
            </a:pPr>
            <a:r>
              <a:rPr lang="en-US" sz="1100" b="1" dirty="0">
                <a:solidFill>
                  <a:prstClr val="white"/>
                </a:solidFill>
                <a:latin typeface="Calibri"/>
                <a:cs typeface="Arial" charset="0"/>
              </a:rPr>
              <a:t>Camp </a:t>
            </a:r>
            <a:r>
              <a:rPr lang="en-US" sz="1100" b="1" dirty="0" err="1" smtClean="0">
                <a:solidFill>
                  <a:prstClr val="white"/>
                </a:solidFill>
                <a:latin typeface="Calibri"/>
                <a:cs typeface="Arial" charset="0"/>
              </a:rPr>
              <a:t>Villere</a:t>
            </a:r>
            <a:endParaRPr lang="en-US" sz="1100" b="1" dirty="0">
              <a:solidFill>
                <a:prstClr val="white"/>
              </a:solidFill>
              <a:latin typeface="Calibri"/>
              <a:cs typeface="Arial" charset="0"/>
            </a:endParaRPr>
          </a:p>
        </p:txBody>
      </p:sp>
      <p:sp>
        <p:nvSpPr>
          <p:cNvPr id="139" name="Round Single Corner Rectangle 138"/>
          <p:cNvSpPr/>
          <p:nvPr/>
        </p:nvSpPr>
        <p:spPr>
          <a:xfrm>
            <a:off x="6861614" y="5022758"/>
            <a:ext cx="2070761" cy="196667"/>
          </a:xfrm>
          <a:prstGeom prst="round1Rect">
            <a:avLst>
              <a:gd name="adj" fmla="val 50000"/>
            </a:avLst>
          </a:prstGeom>
          <a:solidFill>
            <a:srgbClr val="2B3616">
              <a:alpha val="2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0" name="Rectangle 139"/>
          <p:cNvSpPr/>
          <p:nvPr/>
        </p:nvSpPr>
        <p:spPr>
          <a:xfrm>
            <a:off x="6808189" y="5030962"/>
            <a:ext cx="2214487" cy="2161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900"/>
              </a:lnSpc>
              <a:defRPr/>
            </a:pPr>
            <a:r>
              <a:rPr lang="en-US" sz="1100" b="1" dirty="0">
                <a:solidFill>
                  <a:prstClr val="white"/>
                </a:solidFill>
                <a:latin typeface="Calibri"/>
                <a:cs typeface="Arial" charset="0"/>
              </a:rPr>
              <a:t>New </a:t>
            </a:r>
            <a:r>
              <a:rPr lang="en-US" sz="1100" b="1" dirty="0" smtClean="0">
                <a:solidFill>
                  <a:prstClr val="white"/>
                </a:solidFill>
                <a:latin typeface="Calibri"/>
                <a:cs typeface="Arial" charset="0"/>
              </a:rPr>
              <a:t>Orleans</a:t>
            </a:r>
            <a:endParaRPr lang="en-US" sz="1100" b="1" dirty="0">
              <a:solidFill>
                <a:prstClr val="white"/>
              </a:solidFill>
              <a:latin typeface="Calibri"/>
              <a:cs typeface="Arial" charset="0"/>
            </a:endParaRPr>
          </a:p>
        </p:txBody>
      </p:sp>
      <p:sp>
        <p:nvSpPr>
          <p:cNvPr id="142" name="Rectangle 141"/>
          <p:cNvSpPr/>
          <p:nvPr/>
        </p:nvSpPr>
        <p:spPr>
          <a:xfrm>
            <a:off x="2895252" y="4438700"/>
            <a:ext cx="2380676" cy="3057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800"/>
              </a:lnSpc>
              <a:defRPr/>
            </a:pPr>
            <a:r>
              <a:rPr lang="en-US" sz="1000" b="1" dirty="0" smtClean="0">
                <a:solidFill>
                  <a:prstClr val="white"/>
                </a:solidFill>
                <a:latin typeface="Calibri"/>
                <a:cs typeface="Arial" charset="0"/>
              </a:rPr>
              <a:t>                                    BTR </a:t>
            </a:r>
            <a:r>
              <a:rPr lang="en-US" sz="1000" b="1" dirty="0">
                <a:solidFill>
                  <a:prstClr val="white"/>
                </a:solidFill>
                <a:latin typeface="Calibri"/>
                <a:cs typeface="Arial" charset="0"/>
              </a:rPr>
              <a:t>Terminal Transfer</a:t>
            </a:r>
          </a:p>
          <a:p>
            <a:pPr algn="ctr">
              <a:lnSpc>
                <a:spcPts val="800"/>
              </a:lnSpc>
              <a:defRPr/>
            </a:pPr>
            <a:r>
              <a:rPr lang="en-US" sz="1000" b="1" dirty="0" smtClean="0">
                <a:solidFill>
                  <a:prstClr val="white"/>
                </a:solidFill>
                <a:latin typeface="Calibri"/>
                <a:cs typeface="Arial" charset="0"/>
              </a:rPr>
              <a:t>                                   - State </a:t>
            </a:r>
            <a:r>
              <a:rPr lang="en-US" sz="1000" b="1" dirty="0">
                <a:solidFill>
                  <a:prstClr val="white"/>
                </a:solidFill>
                <a:latin typeface="Calibri"/>
                <a:cs typeface="Arial" charset="0"/>
              </a:rPr>
              <a:t>of </a:t>
            </a:r>
            <a:r>
              <a:rPr lang="en-US" sz="1000" b="1" dirty="0" smtClean="0">
                <a:solidFill>
                  <a:prstClr val="white"/>
                </a:solidFill>
                <a:latin typeface="Calibri"/>
                <a:cs typeface="Arial" charset="0"/>
              </a:rPr>
              <a:t>Louisiana</a:t>
            </a:r>
            <a:endParaRPr lang="en-US" sz="1000" b="1" dirty="0">
              <a:solidFill>
                <a:prstClr val="white"/>
              </a:solidFill>
              <a:latin typeface="Calibri"/>
              <a:cs typeface="Arial" charset="0"/>
            </a:endParaRPr>
          </a:p>
        </p:txBody>
      </p:sp>
      <p:sp>
        <p:nvSpPr>
          <p:cNvPr id="61" name="Left-Right Arrow Callout 60"/>
          <p:cNvSpPr/>
          <p:nvPr/>
        </p:nvSpPr>
        <p:spPr bwMode="auto">
          <a:xfrm>
            <a:off x="1837698" y="4407981"/>
            <a:ext cx="240382" cy="237744"/>
          </a:xfrm>
          <a:prstGeom prst="leftRightArrowCallout">
            <a:avLst/>
          </a:prstGeom>
          <a:solidFill>
            <a:schemeClr val="accent2">
              <a:lumMod val="75000"/>
            </a:schemeClr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4400" smtClean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701371" y="4124375"/>
            <a:ext cx="5053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pc="-100" dirty="0" smtClean="0">
                <a:solidFill>
                  <a:prstClr val="black"/>
                </a:solidFill>
                <a:latin typeface="Calibri"/>
              </a:rPr>
              <a:t>RSA</a:t>
            </a:r>
            <a:endParaRPr lang="en-US" spc="-1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4" name="Rectangle 63"/>
          <p:cNvSpPr/>
          <p:nvPr/>
        </p:nvSpPr>
        <p:spPr>
          <a:xfrm>
            <a:off x="6303204" y="3441711"/>
            <a:ext cx="5053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pc="-100" dirty="0" smtClean="0">
                <a:solidFill>
                  <a:prstClr val="black"/>
                </a:solidFill>
                <a:latin typeface="Calibri"/>
              </a:rPr>
              <a:t>RSA</a:t>
            </a:r>
            <a:endParaRPr lang="en-US" spc="-1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7" name="Rectangle 9"/>
          <p:cNvSpPr>
            <a:spLocks noChangeArrowheads="1"/>
          </p:cNvSpPr>
          <p:nvPr/>
        </p:nvSpPr>
        <p:spPr bwMode="auto">
          <a:xfrm>
            <a:off x="-7176" y="5715361"/>
            <a:ext cx="9163050" cy="571498"/>
          </a:xfrm>
          <a:prstGeom prst="rect">
            <a:avLst/>
          </a:prstGeom>
          <a:solidFill>
            <a:schemeClr val="accent2">
              <a:lumMod val="75000"/>
              <a:alpha val="69000"/>
            </a:schemeClr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tIns="91440" bIns="91440" anchor="ctr"/>
          <a:lstStyle/>
          <a:p>
            <a:pPr algn="ctr">
              <a:defRPr/>
            </a:pPr>
            <a:r>
              <a:rPr lang="en-US" sz="4400" dirty="0" smtClean="0">
                <a:solidFill>
                  <a:prstClr val="white"/>
                </a:solidFill>
                <a:cs typeface="Arial" pitchFamily="34" charset="0"/>
              </a:rPr>
              <a:t>L</a:t>
            </a:r>
            <a:r>
              <a:rPr lang="en-US" sz="3600" dirty="0" smtClean="0">
                <a:solidFill>
                  <a:prstClr val="white"/>
                </a:solidFill>
                <a:cs typeface="Arial" pitchFamily="34" charset="0"/>
              </a:rPr>
              <a:t>OGISTICS</a:t>
            </a:r>
            <a:endParaRPr lang="en-US" sz="3600" dirty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3" name="Rectangle 2"/>
          <p:cNvSpPr/>
          <p:nvPr/>
        </p:nvSpPr>
        <p:spPr bwMode="auto">
          <a:xfrm>
            <a:off x="6949196" y="204564"/>
            <a:ext cx="1797050" cy="190079"/>
          </a:xfrm>
          <a:prstGeom prst="rect">
            <a:avLst/>
          </a:prstGeom>
          <a:solidFill>
            <a:srgbClr val="435422">
              <a:alpha val="41176"/>
            </a:srgbClr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4400" smtClean="0">
              <a:solidFill>
                <a:prstClr val="black"/>
              </a:solidFill>
              <a:latin typeface="Times New Roman" pitchFamily="18" charset="0"/>
            </a:endParaRPr>
          </a:p>
        </p:txBody>
      </p:sp>
      <p:cxnSp>
        <p:nvCxnSpPr>
          <p:cNvPr id="8" name="Straight Connector 7"/>
          <p:cNvCxnSpPr/>
          <p:nvPr/>
        </p:nvCxnSpPr>
        <p:spPr bwMode="auto">
          <a:xfrm>
            <a:off x="6942427" y="394643"/>
            <a:ext cx="1804946" cy="0"/>
          </a:xfrm>
          <a:prstGeom prst="line">
            <a:avLst/>
          </a:prstGeom>
          <a:solidFill>
            <a:schemeClr val="accent1"/>
          </a:solidFill>
          <a:ln w="3175" cap="flat" cmpd="sng" algn="ctr">
            <a:solidFill>
              <a:schemeClr val="accent3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sp>
        <p:nvSpPr>
          <p:cNvPr id="69" name="Left-Right Arrow Callout 68"/>
          <p:cNvSpPr/>
          <p:nvPr/>
        </p:nvSpPr>
        <p:spPr bwMode="auto">
          <a:xfrm>
            <a:off x="6455210" y="3729559"/>
            <a:ext cx="240382" cy="237744"/>
          </a:xfrm>
          <a:prstGeom prst="leftRightArrowCallout">
            <a:avLst/>
          </a:prstGeom>
          <a:solidFill>
            <a:schemeClr val="accent2">
              <a:lumMod val="75000"/>
            </a:schemeClr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4400" smtClean="0">
              <a:solidFill>
                <a:prstClr val="black"/>
              </a:solidFill>
              <a:latin typeface="Times New Roman" pitchFamily="18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298438" y="324582"/>
            <a:ext cx="203533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>
            <a:off x="3269219" y="2409962"/>
            <a:ext cx="2081773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 flipV="1">
            <a:off x="6851247" y="3239252"/>
            <a:ext cx="2062626" cy="6824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 flipV="1">
            <a:off x="6870015" y="5205777"/>
            <a:ext cx="2062626" cy="6824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184027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2879" y="-28956"/>
            <a:ext cx="9155507" cy="6886956"/>
            <a:chOff x="2879" y="-28956"/>
            <a:chExt cx="9155507" cy="6886956"/>
          </a:xfrm>
        </p:grpSpPr>
        <p:pic>
          <p:nvPicPr>
            <p:cNvPr id="4098" name="Picture 2" descr="E:\2018HurriSeaCvr_wotext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2879" y="-28956"/>
              <a:ext cx="9155507" cy="68869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Oval 4"/>
            <p:cNvSpPr/>
            <p:nvPr/>
          </p:nvSpPr>
          <p:spPr>
            <a:xfrm rot="339334">
              <a:off x="5246617" y="4048794"/>
              <a:ext cx="209632" cy="127424"/>
            </a:xfrm>
            <a:prstGeom prst="ellipse">
              <a:avLst/>
            </a:prstGeom>
            <a:solidFill>
              <a:srgbClr val="FFFFFF">
                <a:alpha val="83922"/>
              </a:srgbClr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838684" y="1843471"/>
            <a:ext cx="7444476" cy="1469217"/>
            <a:chOff x="1530351" y="3302131"/>
            <a:chExt cx="7444476" cy="1469217"/>
          </a:xfrm>
        </p:grpSpPr>
        <p:grpSp>
          <p:nvGrpSpPr>
            <p:cNvPr id="3" name="Group 2"/>
            <p:cNvGrpSpPr/>
            <p:nvPr/>
          </p:nvGrpSpPr>
          <p:grpSpPr>
            <a:xfrm>
              <a:off x="1530351" y="3302131"/>
              <a:ext cx="7444476" cy="1416895"/>
              <a:chOff x="1380223" y="3060470"/>
              <a:chExt cx="7444476" cy="1416895"/>
            </a:xfrm>
          </p:grpSpPr>
          <p:sp>
            <p:nvSpPr>
              <p:cNvPr id="8" name="Rectangle 4"/>
              <p:cNvSpPr txBox="1">
                <a:spLocks noChangeArrowheads="1"/>
              </p:cNvSpPr>
              <p:nvPr/>
            </p:nvSpPr>
            <p:spPr>
              <a:xfrm flipH="1">
                <a:off x="1380223" y="3060470"/>
                <a:ext cx="284671" cy="1416895"/>
              </a:xfrm>
              <a:prstGeom prst="rect">
                <a:avLst/>
              </a:prstGeom>
              <a:solidFill>
                <a:schemeClr val="accent6">
                  <a:lumMod val="75000"/>
                  <a:alpha val="65098"/>
                </a:schemeClr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lIns="0" tIns="0" rIns="0" bIns="0" anchor="ctr" anchorCtr="0"/>
              <a:lstStyle/>
              <a:p>
                <a:pPr algn="ctr" eaLnBrk="0" hangingPunct="0">
                  <a:defRPr/>
                </a:pPr>
                <a:endParaRPr lang="en-US" sz="5400" kern="0" dirty="0">
                  <a:solidFill>
                    <a:prstClr val="white">
                      <a:lumMod val="85000"/>
                    </a:prstClr>
                  </a:solidFill>
                </a:endParaRPr>
              </a:p>
            </p:txBody>
          </p:sp>
          <p:sp>
            <p:nvSpPr>
              <p:cNvPr id="10" name="Rectangle 4"/>
              <p:cNvSpPr txBox="1">
                <a:spLocks noChangeArrowheads="1"/>
              </p:cNvSpPr>
              <p:nvPr/>
            </p:nvSpPr>
            <p:spPr>
              <a:xfrm flipV="1">
                <a:off x="1664904" y="4200681"/>
                <a:ext cx="7159795" cy="276684"/>
              </a:xfrm>
              <a:prstGeom prst="round1Rect">
                <a:avLst/>
              </a:prstGeom>
              <a:solidFill>
                <a:schemeClr val="accent1">
                  <a:lumMod val="75000"/>
                  <a:alpha val="65098"/>
                </a:schemeClr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lIns="0" tIns="0" rIns="0" bIns="0" anchor="ctr" anchorCtr="0"/>
              <a:lstStyle/>
              <a:p>
                <a:pPr algn="ctr" eaLnBrk="0" hangingPunct="0">
                  <a:defRPr/>
                </a:pPr>
                <a:endParaRPr lang="en-US" sz="5400" kern="0" dirty="0">
                  <a:solidFill>
                    <a:prstClr val="white">
                      <a:lumMod val="85000"/>
                    </a:prstClr>
                  </a:solidFill>
                </a:endParaRPr>
              </a:p>
            </p:txBody>
          </p:sp>
          <p:sp>
            <p:nvSpPr>
              <p:cNvPr id="7" name="Rectangle 4"/>
              <p:cNvSpPr txBox="1">
                <a:spLocks noChangeArrowheads="1"/>
              </p:cNvSpPr>
              <p:nvPr/>
            </p:nvSpPr>
            <p:spPr>
              <a:xfrm>
                <a:off x="1664904" y="3060470"/>
                <a:ext cx="7159795" cy="1147008"/>
              </a:xfrm>
              <a:prstGeom prst="round1Rect">
                <a:avLst/>
              </a:prstGeom>
              <a:solidFill>
                <a:srgbClr val="4F6228">
                  <a:alpha val="76078"/>
                </a:srgbClr>
              </a:solidFill>
              <a:ln>
                <a:noFill/>
              </a:ln>
              <a:effectLst/>
            </p:spPr>
            <p:txBody>
              <a:bodyPr lIns="0" tIns="0" rIns="0" bIns="0" anchor="ctr" anchorCtr="0"/>
              <a:lstStyle/>
              <a:p>
                <a:pPr algn="ctr" eaLnBrk="0" hangingPunct="0">
                  <a:defRPr/>
                </a:pPr>
                <a:endParaRPr lang="en-US" sz="5400" kern="0" dirty="0">
                  <a:solidFill>
                    <a:prstClr val="white">
                      <a:lumMod val="85000"/>
                    </a:prstClr>
                  </a:solidFill>
                </a:endParaRPr>
              </a:p>
            </p:txBody>
          </p:sp>
        </p:grpSp>
        <p:sp>
          <p:nvSpPr>
            <p:cNvPr id="158" name="Rectangle 2"/>
            <p:cNvSpPr txBox="1">
              <a:spLocks noChangeArrowheads="1"/>
            </p:cNvSpPr>
            <p:nvPr/>
          </p:nvSpPr>
          <p:spPr>
            <a:xfrm>
              <a:off x="1846120" y="3699623"/>
              <a:ext cx="6947556" cy="891466"/>
            </a:xfrm>
            <a:prstGeom prst="rect">
              <a:avLst/>
            </a:prstGeom>
            <a:ln/>
          </p:spPr>
          <p:txBody>
            <a:bodyPr vert="horz" lIns="0" tIns="0" rIns="0" bIns="0" rtlCol="0">
              <a:noAutofit/>
            </a:bodyPr>
            <a:lstStyle>
              <a:lvl1pPr marL="404813" indent="-404813" algn="l" defTabSz="914400" rtl="0" eaLnBrk="1" latinLnBrk="0" hangingPunct="1">
                <a:spcBef>
                  <a:spcPct val="20000"/>
                </a:spcBef>
                <a:buClr>
                  <a:srgbClr val="996633"/>
                </a:buClr>
                <a:buFont typeface="Wingdings" pitchFamily="2" charset="2"/>
                <a:buChar char="ü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862013" indent="-287338" algn="l" defTabSz="914400" rtl="0" eaLnBrk="1" latinLnBrk="0" hangingPunct="1">
                <a:spcBef>
                  <a:spcPct val="20000"/>
                </a:spcBef>
                <a:buClr>
                  <a:schemeClr val="tx1">
                    <a:lumMod val="65000"/>
                    <a:lumOff val="35000"/>
                  </a:schemeClr>
                </a:buClr>
                <a:buFont typeface="Wingdings" pitchFamily="2" charset="2"/>
                <a:buChar char="§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50938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60325">
                <a:lnSpc>
                  <a:spcPts val="6100"/>
                </a:lnSpc>
                <a:spcBef>
                  <a:spcPts val="1200"/>
                </a:spcBef>
                <a:buFont typeface="Wingdings" pitchFamily="2" charset="2"/>
                <a:buNone/>
              </a:pPr>
              <a:r>
                <a:rPr lang="en-US" sz="8800" spc="-100" dirty="0" smtClean="0">
                  <a:ln w="4445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cs typeface="Arial" panose="020B0604020202020204" pitchFamily="34" charset="0"/>
                </a:rPr>
                <a:t>S</a:t>
              </a:r>
              <a:r>
                <a:rPr lang="en-US" sz="6000" spc="-100" dirty="0" smtClean="0">
                  <a:ln w="4445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cs typeface="Arial" panose="020B0604020202020204" pitchFamily="34" charset="0"/>
                </a:rPr>
                <a:t>EASONAL</a:t>
              </a:r>
              <a:r>
                <a:rPr lang="en-US" sz="8800" spc="-100" dirty="0" smtClean="0">
                  <a:ln w="4445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cs typeface="Arial" panose="020B0604020202020204" pitchFamily="34" charset="0"/>
                </a:rPr>
                <a:t>O</a:t>
              </a:r>
              <a:r>
                <a:rPr lang="en-US" sz="6000" spc="-100" dirty="0" smtClean="0">
                  <a:ln w="4445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cs typeface="Arial" panose="020B0604020202020204" pitchFamily="34" charset="0"/>
                </a:rPr>
                <a:t>VERVIEW</a:t>
              </a:r>
              <a:endParaRPr lang="en-US" sz="6600" spc="-100" dirty="0">
                <a:ln w="4445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Arial" panose="020B0604020202020204" pitchFamily="34" charset="0"/>
              </a:endParaRPr>
            </a:p>
          </p:txBody>
        </p:sp>
        <p:sp>
          <p:nvSpPr>
            <p:cNvPr id="2" name="Rectangle 1"/>
            <p:cNvSpPr/>
            <p:nvPr/>
          </p:nvSpPr>
          <p:spPr>
            <a:xfrm>
              <a:off x="1909917" y="4443566"/>
              <a:ext cx="6944143" cy="327782"/>
            </a:xfrm>
            <a:prstGeom prst="rect">
              <a:avLst/>
            </a:prstGeom>
          </p:spPr>
          <p:txBody>
            <a:bodyPr wrap="square" lIns="0" rIns="0">
              <a:spAutoFit/>
            </a:bodyPr>
            <a:lstStyle/>
            <a:p>
              <a:pPr>
                <a:lnSpc>
                  <a:spcPct val="85000"/>
                </a:lnSpc>
                <a:spcBef>
                  <a:spcPct val="45000"/>
                </a:spcBef>
                <a:buClr>
                  <a:srgbClr val="A50021"/>
                </a:buClr>
                <a:buSzPct val="90000"/>
              </a:pPr>
              <a:r>
                <a:rPr lang="en-US" spc="70" dirty="0" smtClean="0">
                  <a:solidFill>
                    <a:prstClr val="white"/>
                  </a:solidFill>
                </a:rPr>
                <a:t>G</a:t>
              </a:r>
              <a:r>
                <a:rPr lang="en-US" sz="1400" spc="70" dirty="0" smtClean="0">
                  <a:solidFill>
                    <a:prstClr val="white"/>
                  </a:solidFill>
                </a:rPr>
                <a:t>OVERNOR’S</a:t>
              </a:r>
              <a:r>
                <a:rPr lang="en-US" spc="70" dirty="0" smtClean="0">
                  <a:solidFill>
                    <a:prstClr val="white"/>
                  </a:solidFill>
                </a:rPr>
                <a:t> O</a:t>
              </a:r>
              <a:r>
                <a:rPr lang="en-US" sz="1400" spc="70" dirty="0" smtClean="0">
                  <a:solidFill>
                    <a:prstClr val="white"/>
                  </a:solidFill>
                </a:rPr>
                <a:t>FFICE</a:t>
              </a:r>
              <a:r>
                <a:rPr lang="en-US" spc="70" dirty="0" smtClean="0">
                  <a:solidFill>
                    <a:prstClr val="white"/>
                  </a:solidFill>
                </a:rPr>
                <a:t> O</a:t>
              </a:r>
              <a:r>
                <a:rPr lang="en-US" sz="1400" spc="70" dirty="0" smtClean="0">
                  <a:solidFill>
                    <a:prstClr val="white"/>
                  </a:solidFill>
                </a:rPr>
                <a:t>F</a:t>
              </a:r>
              <a:r>
                <a:rPr lang="en-US" spc="70" dirty="0" smtClean="0">
                  <a:solidFill>
                    <a:prstClr val="white"/>
                  </a:solidFill>
                </a:rPr>
                <a:t> H</a:t>
              </a:r>
              <a:r>
                <a:rPr lang="en-US" sz="1400" spc="70" dirty="0" smtClean="0">
                  <a:solidFill>
                    <a:prstClr val="white"/>
                  </a:solidFill>
                </a:rPr>
                <a:t>OMELAND </a:t>
              </a:r>
              <a:r>
                <a:rPr lang="en-US" spc="70" dirty="0" smtClean="0">
                  <a:solidFill>
                    <a:prstClr val="white"/>
                  </a:solidFill>
                </a:rPr>
                <a:t>S</a:t>
              </a:r>
              <a:r>
                <a:rPr lang="en-US" sz="1400" spc="70" dirty="0" smtClean="0">
                  <a:solidFill>
                    <a:prstClr val="white"/>
                  </a:solidFill>
                </a:rPr>
                <a:t>ECURITY</a:t>
              </a:r>
              <a:r>
                <a:rPr lang="en-US" spc="70" dirty="0" smtClean="0">
                  <a:solidFill>
                    <a:prstClr val="white"/>
                  </a:solidFill>
                </a:rPr>
                <a:t> &amp; E</a:t>
              </a:r>
              <a:r>
                <a:rPr lang="en-US" sz="1400" spc="70" dirty="0" smtClean="0">
                  <a:solidFill>
                    <a:prstClr val="white"/>
                  </a:solidFill>
                </a:rPr>
                <a:t>MERGENCY </a:t>
              </a:r>
              <a:r>
                <a:rPr lang="en-US" spc="70" dirty="0" smtClean="0">
                  <a:solidFill>
                    <a:prstClr val="white"/>
                  </a:solidFill>
                </a:rPr>
                <a:t>P</a:t>
              </a:r>
              <a:r>
                <a:rPr lang="en-US" sz="1400" spc="70" dirty="0" smtClean="0">
                  <a:solidFill>
                    <a:prstClr val="white"/>
                  </a:solidFill>
                </a:rPr>
                <a:t>REPAREDNESS</a:t>
              </a:r>
              <a:endParaRPr lang="en-US" sz="1400" spc="70" dirty="0">
                <a:solidFill>
                  <a:prstClr val="white"/>
                </a:solidFill>
              </a:endParaRPr>
            </a:p>
          </p:txBody>
        </p:sp>
      </p:grpSp>
      <p:sp>
        <p:nvSpPr>
          <p:cNvPr id="12" name="Rectangle 4"/>
          <p:cNvSpPr txBox="1">
            <a:spLocks noChangeArrowheads="1"/>
          </p:cNvSpPr>
          <p:nvPr/>
        </p:nvSpPr>
        <p:spPr>
          <a:xfrm rot="5400000" flipH="1">
            <a:off x="4445328" y="-3015122"/>
            <a:ext cx="253348" cy="9144000"/>
          </a:xfrm>
          <a:prstGeom prst="rect">
            <a:avLst/>
          </a:prstGeom>
          <a:solidFill>
            <a:srgbClr val="E46C0A">
              <a:alpha val="50196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tIns="0" rIns="0" bIns="0" anchor="ctr" anchorCtr="0"/>
          <a:lstStyle/>
          <a:p>
            <a:pPr algn="ctr" eaLnBrk="0" hangingPunct="0">
              <a:defRPr/>
            </a:pPr>
            <a:endParaRPr lang="en-US" sz="5400" kern="0" dirty="0">
              <a:solidFill>
                <a:prstClr val="white">
                  <a:lumMod val="85000"/>
                </a:prstClr>
              </a:solidFill>
            </a:endParaRPr>
          </a:p>
        </p:txBody>
      </p:sp>
      <p:sp>
        <p:nvSpPr>
          <p:cNvPr id="13" name="Rectangle 4"/>
          <p:cNvSpPr txBox="1">
            <a:spLocks noChangeArrowheads="1"/>
          </p:cNvSpPr>
          <p:nvPr/>
        </p:nvSpPr>
        <p:spPr>
          <a:xfrm rot="5400000" flipH="1">
            <a:off x="4466895" y="-1033400"/>
            <a:ext cx="210213" cy="9144000"/>
          </a:xfrm>
          <a:prstGeom prst="rect">
            <a:avLst/>
          </a:prstGeom>
          <a:solidFill>
            <a:srgbClr val="77933C">
              <a:alpha val="50980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tIns="0" rIns="0" bIns="0" anchor="ctr" anchorCtr="0"/>
          <a:lstStyle/>
          <a:p>
            <a:pPr algn="ctr" eaLnBrk="0" hangingPunct="0">
              <a:defRPr/>
            </a:pPr>
            <a:endParaRPr lang="en-US" sz="5400" kern="0" dirty="0">
              <a:solidFill>
                <a:prstClr val="white">
                  <a:lumMod val="85000"/>
                </a:prstClr>
              </a:solidFill>
            </a:endParaRPr>
          </a:p>
        </p:txBody>
      </p:sp>
      <p:sp>
        <p:nvSpPr>
          <p:cNvPr id="15" name="Rectangle 4"/>
          <p:cNvSpPr txBox="1">
            <a:spLocks noChangeArrowheads="1"/>
          </p:cNvSpPr>
          <p:nvPr/>
        </p:nvSpPr>
        <p:spPr>
          <a:xfrm rot="5400000" flipH="1">
            <a:off x="4561149" y="-3017197"/>
            <a:ext cx="50474" cy="9144000"/>
          </a:xfrm>
          <a:prstGeom prst="rect">
            <a:avLst/>
          </a:prstGeom>
          <a:solidFill>
            <a:srgbClr val="E46C0A">
              <a:alpha val="50196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tIns="0" rIns="0" bIns="0" anchor="ctr" anchorCtr="0"/>
          <a:lstStyle/>
          <a:p>
            <a:pPr algn="ctr" eaLnBrk="0" hangingPunct="0">
              <a:defRPr/>
            </a:pPr>
            <a:endParaRPr lang="en-US" sz="5400" kern="0" dirty="0">
              <a:solidFill>
                <a:prstClr val="white">
                  <a:lumMod val="85000"/>
                </a:prstClr>
              </a:solidFill>
            </a:endParaRPr>
          </a:p>
        </p:txBody>
      </p:sp>
      <p:sp>
        <p:nvSpPr>
          <p:cNvPr id="16" name="Rectangle 4"/>
          <p:cNvSpPr txBox="1">
            <a:spLocks noChangeArrowheads="1"/>
          </p:cNvSpPr>
          <p:nvPr/>
        </p:nvSpPr>
        <p:spPr>
          <a:xfrm rot="5400000" flipH="1">
            <a:off x="4549642" y="-1034041"/>
            <a:ext cx="50474" cy="9144000"/>
          </a:xfrm>
          <a:prstGeom prst="rect">
            <a:avLst/>
          </a:prstGeom>
          <a:solidFill>
            <a:srgbClr val="77933C">
              <a:alpha val="50196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tIns="0" rIns="0" bIns="0" anchor="ctr" anchorCtr="0"/>
          <a:lstStyle/>
          <a:p>
            <a:pPr algn="ctr" eaLnBrk="0" hangingPunct="0">
              <a:defRPr/>
            </a:pPr>
            <a:endParaRPr lang="en-US" sz="5400" kern="0" dirty="0">
              <a:solidFill>
                <a:prstClr val="white">
                  <a:lumMod val="8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160782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2879" y="-28956"/>
            <a:ext cx="9155507" cy="6886956"/>
            <a:chOff x="2879" y="-28956"/>
            <a:chExt cx="9155507" cy="6886956"/>
          </a:xfrm>
        </p:grpSpPr>
        <p:pic>
          <p:nvPicPr>
            <p:cNvPr id="27" name="Picture 2" descr="E:\2018HurriSeaCvr_wotext.png"/>
            <p:cNvPicPr>
              <a:picLocks noChangeAspect="1" noChangeArrowheads="1"/>
            </p:cNvPicPr>
            <p:nvPr/>
          </p:nvPicPr>
          <p:blipFill rotWithShape="1">
            <a:blip r:embed="rId3" cstate="email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2879" y="-28956"/>
              <a:ext cx="9155507" cy="68869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Oval 27"/>
            <p:cNvSpPr/>
            <p:nvPr/>
          </p:nvSpPr>
          <p:spPr>
            <a:xfrm rot="339334">
              <a:off x="5246617" y="4048794"/>
              <a:ext cx="209632" cy="127424"/>
            </a:xfrm>
            <a:prstGeom prst="ellipse">
              <a:avLst/>
            </a:prstGeom>
            <a:solidFill>
              <a:srgbClr val="FFFFFF">
                <a:alpha val="83922"/>
              </a:srgbClr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854681" y="1838777"/>
            <a:ext cx="7444476" cy="1469217"/>
            <a:chOff x="1530351" y="3302131"/>
            <a:chExt cx="7444476" cy="1469217"/>
          </a:xfrm>
        </p:grpSpPr>
        <p:grpSp>
          <p:nvGrpSpPr>
            <p:cNvPr id="17" name="Group 16"/>
            <p:cNvGrpSpPr/>
            <p:nvPr/>
          </p:nvGrpSpPr>
          <p:grpSpPr>
            <a:xfrm>
              <a:off x="1530351" y="3302131"/>
              <a:ext cx="7444476" cy="1416895"/>
              <a:chOff x="1380223" y="3060470"/>
              <a:chExt cx="7444476" cy="1416895"/>
            </a:xfrm>
          </p:grpSpPr>
          <p:sp>
            <p:nvSpPr>
              <p:cNvPr id="20" name="Rectangle 4"/>
              <p:cNvSpPr txBox="1">
                <a:spLocks noChangeArrowheads="1"/>
              </p:cNvSpPr>
              <p:nvPr/>
            </p:nvSpPr>
            <p:spPr>
              <a:xfrm flipH="1">
                <a:off x="1380223" y="3060470"/>
                <a:ext cx="284671" cy="1416895"/>
              </a:xfrm>
              <a:prstGeom prst="rect">
                <a:avLst/>
              </a:prstGeom>
              <a:solidFill>
                <a:schemeClr val="accent6">
                  <a:lumMod val="75000"/>
                  <a:alpha val="65098"/>
                </a:schemeClr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lIns="0" tIns="0" rIns="0" bIns="0" anchor="ctr" anchorCtr="0"/>
              <a:lstStyle/>
              <a:p>
                <a:pPr algn="ctr" eaLnBrk="0" hangingPunct="0">
                  <a:defRPr/>
                </a:pPr>
                <a:endParaRPr lang="en-US" sz="5400" kern="0" dirty="0">
                  <a:solidFill>
                    <a:prstClr val="white">
                      <a:lumMod val="85000"/>
                    </a:prstClr>
                  </a:solidFill>
                </a:endParaRPr>
              </a:p>
            </p:txBody>
          </p:sp>
          <p:sp>
            <p:nvSpPr>
              <p:cNvPr id="21" name="Rectangle 4"/>
              <p:cNvSpPr txBox="1">
                <a:spLocks noChangeArrowheads="1"/>
              </p:cNvSpPr>
              <p:nvPr/>
            </p:nvSpPr>
            <p:spPr>
              <a:xfrm flipV="1">
                <a:off x="1664904" y="4200681"/>
                <a:ext cx="7159795" cy="276684"/>
              </a:xfrm>
              <a:prstGeom prst="round1Rect">
                <a:avLst/>
              </a:prstGeom>
              <a:solidFill>
                <a:schemeClr val="accent1">
                  <a:lumMod val="75000"/>
                  <a:alpha val="65098"/>
                </a:schemeClr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lIns="0" tIns="0" rIns="0" bIns="0" anchor="ctr" anchorCtr="0"/>
              <a:lstStyle/>
              <a:p>
                <a:pPr algn="ctr" eaLnBrk="0" hangingPunct="0">
                  <a:defRPr/>
                </a:pPr>
                <a:endParaRPr lang="en-US" sz="5400" kern="0" dirty="0">
                  <a:solidFill>
                    <a:prstClr val="white">
                      <a:lumMod val="85000"/>
                    </a:prstClr>
                  </a:solidFill>
                </a:endParaRPr>
              </a:p>
            </p:txBody>
          </p:sp>
          <p:sp>
            <p:nvSpPr>
              <p:cNvPr id="22" name="Rectangle 4"/>
              <p:cNvSpPr txBox="1">
                <a:spLocks noChangeArrowheads="1"/>
              </p:cNvSpPr>
              <p:nvPr/>
            </p:nvSpPr>
            <p:spPr>
              <a:xfrm>
                <a:off x="1664904" y="3060470"/>
                <a:ext cx="7159795" cy="1147008"/>
              </a:xfrm>
              <a:prstGeom prst="round1Rect">
                <a:avLst/>
              </a:prstGeom>
              <a:solidFill>
                <a:schemeClr val="accent3">
                  <a:lumMod val="50000"/>
                  <a:alpha val="65098"/>
                </a:schemeClr>
              </a:solidFill>
              <a:ln>
                <a:noFill/>
              </a:ln>
              <a:effectLst/>
            </p:spPr>
            <p:txBody>
              <a:bodyPr lIns="0" tIns="0" rIns="0" bIns="0" anchor="ctr" anchorCtr="0"/>
              <a:lstStyle/>
              <a:p>
                <a:pPr algn="ctr" eaLnBrk="0" hangingPunct="0">
                  <a:defRPr/>
                </a:pPr>
                <a:endParaRPr lang="en-US" sz="5400" kern="0" dirty="0">
                  <a:solidFill>
                    <a:prstClr val="white">
                      <a:lumMod val="85000"/>
                    </a:prstClr>
                  </a:solidFill>
                </a:endParaRPr>
              </a:p>
            </p:txBody>
          </p:sp>
        </p:grpSp>
        <p:sp>
          <p:nvSpPr>
            <p:cNvPr id="18" name="Rectangle 2"/>
            <p:cNvSpPr txBox="1">
              <a:spLocks noChangeArrowheads="1"/>
            </p:cNvSpPr>
            <p:nvPr/>
          </p:nvSpPr>
          <p:spPr>
            <a:xfrm>
              <a:off x="1811615" y="3665119"/>
              <a:ext cx="7128707" cy="891466"/>
            </a:xfrm>
            <a:prstGeom prst="rect">
              <a:avLst/>
            </a:prstGeom>
            <a:ln/>
          </p:spPr>
          <p:txBody>
            <a:bodyPr vert="horz" lIns="0" tIns="0" rIns="0" bIns="0" rtlCol="0">
              <a:noAutofit/>
            </a:bodyPr>
            <a:lstStyle>
              <a:lvl1pPr marL="404813" indent="-404813" algn="l" defTabSz="914400" rtl="0" eaLnBrk="1" latinLnBrk="0" hangingPunct="1">
                <a:spcBef>
                  <a:spcPct val="20000"/>
                </a:spcBef>
                <a:buClr>
                  <a:srgbClr val="996633"/>
                </a:buClr>
                <a:buFont typeface="Wingdings" pitchFamily="2" charset="2"/>
                <a:buChar char="ü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862013" indent="-287338" algn="l" defTabSz="914400" rtl="0" eaLnBrk="1" latinLnBrk="0" hangingPunct="1">
                <a:spcBef>
                  <a:spcPct val="20000"/>
                </a:spcBef>
                <a:buClr>
                  <a:schemeClr val="tx1">
                    <a:lumMod val="65000"/>
                    <a:lumOff val="35000"/>
                  </a:schemeClr>
                </a:buClr>
                <a:buFont typeface="Wingdings" pitchFamily="2" charset="2"/>
                <a:buChar char="§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50938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60325">
                <a:lnSpc>
                  <a:spcPts val="6100"/>
                </a:lnSpc>
                <a:spcBef>
                  <a:spcPts val="1200"/>
                </a:spcBef>
                <a:buFont typeface="Wingdings" pitchFamily="2" charset="2"/>
                <a:buNone/>
              </a:pPr>
              <a:r>
                <a:rPr lang="en-US" sz="8000" spc="-130" dirty="0" smtClean="0">
                  <a:ln w="4445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cs typeface="Arial" panose="020B0604020202020204" pitchFamily="34" charset="0"/>
                </a:rPr>
                <a:t>P</a:t>
              </a:r>
              <a:r>
                <a:rPr lang="en-US" sz="5800" spc="-130" dirty="0" smtClean="0">
                  <a:ln w="4445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cs typeface="Arial" panose="020B0604020202020204" pitchFamily="34" charset="0"/>
                </a:rPr>
                <a:t>EPAREDNESS </a:t>
              </a:r>
              <a:r>
                <a:rPr lang="en-US" sz="8000" spc="-130" dirty="0" smtClean="0">
                  <a:ln w="4445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cs typeface="Arial" panose="020B0604020202020204" pitchFamily="34" charset="0"/>
                </a:rPr>
                <a:t>E</a:t>
              </a:r>
              <a:r>
                <a:rPr lang="en-US" sz="5800" spc="-130" dirty="0" smtClean="0">
                  <a:ln w="4445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cs typeface="Arial" panose="020B0604020202020204" pitchFamily="34" charset="0"/>
                </a:rPr>
                <a:t>FFORTS</a:t>
              </a:r>
              <a:endParaRPr lang="en-US" sz="5800" spc="-130" dirty="0">
                <a:ln w="4445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Arial" panose="020B0604020202020204" pitchFamily="34" charset="0"/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1909917" y="4443566"/>
              <a:ext cx="6944143" cy="327782"/>
            </a:xfrm>
            <a:prstGeom prst="rect">
              <a:avLst/>
            </a:prstGeom>
          </p:spPr>
          <p:txBody>
            <a:bodyPr wrap="square" lIns="0" rIns="0">
              <a:spAutoFit/>
            </a:bodyPr>
            <a:lstStyle/>
            <a:p>
              <a:pPr>
                <a:lnSpc>
                  <a:spcPct val="85000"/>
                </a:lnSpc>
                <a:spcBef>
                  <a:spcPct val="45000"/>
                </a:spcBef>
                <a:buClr>
                  <a:srgbClr val="A50021"/>
                </a:buClr>
                <a:buSzPct val="90000"/>
              </a:pPr>
              <a:r>
                <a:rPr lang="en-US" spc="70" dirty="0" smtClean="0">
                  <a:solidFill>
                    <a:prstClr val="white"/>
                  </a:solidFill>
                </a:rPr>
                <a:t>G</a:t>
              </a:r>
              <a:r>
                <a:rPr lang="en-US" sz="1400" spc="70" dirty="0" smtClean="0">
                  <a:solidFill>
                    <a:prstClr val="white"/>
                  </a:solidFill>
                </a:rPr>
                <a:t>OVERNOR’S</a:t>
              </a:r>
              <a:r>
                <a:rPr lang="en-US" spc="70" dirty="0" smtClean="0">
                  <a:solidFill>
                    <a:prstClr val="white"/>
                  </a:solidFill>
                </a:rPr>
                <a:t> O</a:t>
              </a:r>
              <a:r>
                <a:rPr lang="en-US" sz="1400" spc="70" dirty="0" smtClean="0">
                  <a:solidFill>
                    <a:prstClr val="white"/>
                  </a:solidFill>
                </a:rPr>
                <a:t>FFICE</a:t>
              </a:r>
              <a:r>
                <a:rPr lang="en-US" spc="70" dirty="0" smtClean="0">
                  <a:solidFill>
                    <a:prstClr val="white"/>
                  </a:solidFill>
                </a:rPr>
                <a:t> O</a:t>
              </a:r>
              <a:r>
                <a:rPr lang="en-US" sz="1400" spc="70" dirty="0" smtClean="0">
                  <a:solidFill>
                    <a:prstClr val="white"/>
                  </a:solidFill>
                </a:rPr>
                <a:t>F</a:t>
              </a:r>
              <a:r>
                <a:rPr lang="en-US" spc="70" dirty="0" smtClean="0">
                  <a:solidFill>
                    <a:prstClr val="white"/>
                  </a:solidFill>
                </a:rPr>
                <a:t> H</a:t>
              </a:r>
              <a:r>
                <a:rPr lang="en-US" sz="1400" spc="70" dirty="0" smtClean="0">
                  <a:solidFill>
                    <a:prstClr val="white"/>
                  </a:solidFill>
                </a:rPr>
                <a:t>OMELAND </a:t>
              </a:r>
              <a:r>
                <a:rPr lang="en-US" spc="70" dirty="0" smtClean="0">
                  <a:solidFill>
                    <a:prstClr val="white"/>
                  </a:solidFill>
                </a:rPr>
                <a:t>S</a:t>
              </a:r>
              <a:r>
                <a:rPr lang="en-US" sz="1400" spc="70" dirty="0" smtClean="0">
                  <a:solidFill>
                    <a:prstClr val="white"/>
                  </a:solidFill>
                </a:rPr>
                <a:t>ECURITY</a:t>
              </a:r>
              <a:r>
                <a:rPr lang="en-US" spc="70" dirty="0" smtClean="0">
                  <a:solidFill>
                    <a:prstClr val="white"/>
                  </a:solidFill>
                </a:rPr>
                <a:t> &amp; E</a:t>
              </a:r>
              <a:r>
                <a:rPr lang="en-US" sz="1400" spc="70" dirty="0" smtClean="0">
                  <a:solidFill>
                    <a:prstClr val="white"/>
                  </a:solidFill>
                </a:rPr>
                <a:t>MERGENCY </a:t>
              </a:r>
              <a:r>
                <a:rPr lang="en-US" spc="70" dirty="0" smtClean="0">
                  <a:solidFill>
                    <a:prstClr val="white"/>
                  </a:solidFill>
                </a:rPr>
                <a:t>P</a:t>
              </a:r>
              <a:r>
                <a:rPr lang="en-US" sz="1400" spc="70" dirty="0" smtClean="0">
                  <a:solidFill>
                    <a:prstClr val="white"/>
                  </a:solidFill>
                </a:rPr>
                <a:t>REPAREDNESS</a:t>
              </a:r>
              <a:endParaRPr lang="en-US" sz="1400" spc="70" dirty="0">
                <a:solidFill>
                  <a:prstClr val="white"/>
                </a:solidFill>
              </a:endParaRPr>
            </a:p>
          </p:txBody>
        </p:sp>
      </p:grpSp>
      <p:sp>
        <p:nvSpPr>
          <p:cNvPr id="23" name="Rectangle 4"/>
          <p:cNvSpPr txBox="1">
            <a:spLocks noChangeArrowheads="1"/>
          </p:cNvSpPr>
          <p:nvPr/>
        </p:nvSpPr>
        <p:spPr>
          <a:xfrm rot="5400000" flipH="1">
            <a:off x="4445328" y="-3019816"/>
            <a:ext cx="253348" cy="9144000"/>
          </a:xfrm>
          <a:prstGeom prst="rect">
            <a:avLst/>
          </a:prstGeom>
          <a:solidFill>
            <a:srgbClr val="E46C0A">
              <a:alpha val="50196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tIns="0" rIns="0" bIns="0" anchor="ctr" anchorCtr="0"/>
          <a:lstStyle/>
          <a:p>
            <a:pPr algn="ctr" eaLnBrk="0" hangingPunct="0">
              <a:defRPr/>
            </a:pPr>
            <a:endParaRPr lang="en-US" sz="5400" kern="0" dirty="0">
              <a:solidFill>
                <a:prstClr val="white">
                  <a:lumMod val="85000"/>
                </a:prstClr>
              </a:solidFill>
            </a:endParaRPr>
          </a:p>
        </p:txBody>
      </p:sp>
      <p:sp>
        <p:nvSpPr>
          <p:cNvPr id="24" name="Rectangle 4"/>
          <p:cNvSpPr txBox="1">
            <a:spLocks noChangeArrowheads="1"/>
          </p:cNvSpPr>
          <p:nvPr/>
        </p:nvSpPr>
        <p:spPr>
          <a:xfrm rot="5400000" flipH="1">
            <a:off x="4466895" y="-1024779"/>
            <a:ext cx="210213" cy="9144000"/>
          </a:xfrm>
          <a:prstGeom prst="rect">
            <a:avLst/>
          </a:prstGeom>
          <a:solidFill>
            <a:srgbClr val="77933C">
              <a:alpha val="50980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tIns="0" rIns="0" bIns="0" anchor="ctr" anchorCtr="0"/>
          <a:lstStyle/>
          <a:p>
            <a:pPr algn="ctr" eaLnBrk="0" hangingPunct="0">
              <a:defRPr/>
            </a:pPr>
            <a:endParaRPr lang="en-US" sz="5400" kern="0" dirty="0">
              <a:solidFill>
                <a:prstClr val="white">
                  <a:lumMod val="85000"/>
                </a:prstClr>
              </a:solidFill>
            </a:endParaRPr>
          </a:p>
        </p:txBody>
      </p:sp>
      <p:sp>
        <p:nvSpPr>
          <p:cNvPr id="25" name="Rectangle 4"/>
          <p:cNvSpPr txBox="1">
            <a:spLocks noChangeArrowheads="1"/>
          </p:cNvSpPr>
          <p:nvPr/>
        </p:nvSpPr>
        <p:spPr>
          <a:xfrm rot="5400000" flipH="1">
            <a:off x="4561149" y="-3021891"/>
            <a:ext cx="50474" cy="9144000"/>
          </a:xfrm>
          <a:prstGeom prst="rect">
            <a:avLst/>
          </a:prstGeom>
          <a:solidFill>
            <a:srgbClr val="E46C0A">
              <a:alpha val="50196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tIns="0" rIns="0" bIns="0" anchor="ctr" anchorCtr="0"/>
          <a:lstStyle/>
          <a:p>
            <a:pPr algn="ctr" eaLnBrk="0" hangingPunct="0">
              <a:defRPr/>
            </a:pPr>
            <a:endParaRPr lang="en-US" sz="5400" kern="0" dirty="0">
              <a:solidFill>
                <a:prstClr val="white">
                  <a:lumMod val="85000"/>
                </a:prstClr>
              </a:solidFill>
            </a:endParaRPr>
          </a:p>
        </p:txBody>
      </p:sp>
      <p:sp>
        <p:nvSpPr>
          <p:cNvPr id="26" name="Rectangle 4"/>
          <p:cNvSpPr txBox="1">
            <a:spLocks noChangeArrowheads="1"/>
          </p:cNvSpPr>
          <p:nvPr/>
        </p:nvSpPr>
        <p:spPr>
          <a:xfrm rot="5400000" flipH="1">
            <a:off x="4549642" y="-1025420"/>
            <a:ext cx="50474" cy="9144000"/>
          </a:xfrm>
          <a:prstGeom prst="rect">
            <a:avLst/>
          </a:prstGeom>
          <a:solidFill>
            <a:srgbClr val="77933C">
              <a:alpha val="50196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tIns="0" rIns="0" bIns="0" anchor="ctr" anchorCtr="0"/>
          <a:lstStyle/>
          <a:p>
            <a:pPr algn="ctr" eaLnBrk="0" hangingPunct="0">
              <a:defRPr/>
            </a:pPr>
            <a:endParaRPr lang="en-US" sz="5400" kern="0" dirty="0">
              <a:solidFill>
                <a:prstClr val="white">
                  <a:lumMod val="8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24805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1265277"/>
            <a:ext cx="9144000" cy="691116"/>
          </a:xfrm>
          <a:prstGeom prst="rect">
            <a:avLst/>
          </a:prstGeom>
          <a:solidFill>
            <a:srgbClr val="2540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259082"/>
            <a:ext cx="9144000" cy="640080"/>
          </a:xfrm>
          <a:noFill/>
        </p:spPr>
        <p:txBody>
          <a:bodyPr>
            <a:noAutofit/>
          </a:bodyPr>
          <a:lstStyle/>
          <a:p>
            <a:pPr algn="ctr"/>
            <a:r>
              <a:rPr lang="en-US" sz="4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2018 Preparedness Efforts</a:t>
            </a:r>
            <a:endParaRPr lang="en-US" sz="4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74185" y="2167248"/>
            <a:ext cx="8746469" cy="437555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284163" indent="-284163">
              <a:lnSpc>
                <a:spcPts val="26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2500" dirty="0" smtClean="0">
                <a:ln w="3175">
                  <a:solidFill>
                    <a:srgbClr val="85312F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February 27 - March 2, 2018</a:t>
            </a:r>
            <a:r>
              <a:rPr lang="en-US" sz="2500" dirty="0">
                <a:ln w="3175">
                  <a:solidFill>
                    <a:srgbClr val="85312F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500" b="1" dirty="0" smtClean="0">
                <a:ln w="3175">
                  <a:noFill/>
                </a:ln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Interagency </a:t>
            </a:r>
            <a:r>
              <a:rPr lang="en-US" sz="2500" b="1" dirty="0">
                <a:ln w="3175">
                  <a:noFill/>
                </a:ln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Coordinating Committee on Hurricanes (ICCOH) Annual </a:t>
            </a:r>
            <a:r>
              <a:rPr lang="en-US" sz="2500" b="1" dirty="0" smtClean="0">
                <a:ln w="3175">
                  <a:noFill/>
                </a:ln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Meeting - </a:t>
            </a:r>
            <a:endParaRPr lang="en-US" sz="2500" b="1" dirty="0">
              <a:ln w="3175">
                <a:noFill/>
              </a:ln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4163" indent="-284163">
              <a:lnSpc>
                <a:spcPts val="26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2500" dirty="0" smtClean="0">
                <a:ln w="3175">
                  <a:solidFill>
                    <a:srgbClr val="85312F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March 14, </a:t>
            </a:r>
            <a:r>
              <a:rPr lang="en-US" sz="2500" dirty="0">
                <a:ln w="3175">
                  <a:solidFill>
                    <a:srgbClr val="85312F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2018: </a:t>
            </a:r>
            <a:r>
              <a:rPr lang="en-US" sz="2500" b="1" dirty="0"/>
              <a:t>Rehearsal of Concept </a:t>
            </a:r>
            <a:r>
              <a:rPr lang="en-US" sz="2800" dirty="0"/>
              <a:t>(</a:t>
            </a:r>
            <a:r>
              <a:rPr lang="en-US" sz="25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ROC) Drill - </a:t>
            </a:r>
            <a:r>
              <a: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Hurricane related exercise </a:t>
            </a:r>
            <a:r>
              <a: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 conjunction with state &amp; federal partners </a:t>
            </a:r>
            <a:endParaRPr lang="en-US" sz="2500" dirty="0" smtClean="0">
              <a:ln w="3175">
                <a:solidFill>
                  <a:srgbClr val="85312F"/>
                </a:solidFill>
              </a:ln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4163" indent="-284163">
              <a:lnSpc>
                <a:spcPts val="26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2500" dirty="0" smtClean="0">
                <a:ln w="3175">
                  <a:solidFill>
                    <a:srgbClr val="85312F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April 3 </a:t>
            </a:r>
            <a:r>
              <a:rPr lang="en-US" sz="2500" dirty="0">
                <a:ln w="3175">
                  <a:solidFill>
                    <a:srgbClr val="85312F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- 5</a:t>
            </a:r>
            <a:r>
              <a:rPr lang="en-US" sz="2500" dirty="0" smtClean="0">
                <a:ln w="3175">
                  <a:solidFill>
                    <a:srgbClr val="85312F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500" dirty="0">
                <a:ln w="3175">
                  <a:solidFill>
                    <a:srgbClr val="85312F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2018</a:t>
            </a:r>
            <a:r>
              <a:rPr lang="en-US" sz="2500" b="1" dirty="0">
                <a:ln w="3175">
                  <a:noFill/>
                </a:ln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en-US" sz="2500" b="1" dirty="0">
                <a:ln w="3175">
                  <a:noFill/>
                </a:ln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National Sheltering </a:t>
            </a:r>
            <a:r>
              <a:rPr lang="en-US" sz="2500" b="1" dirty="0" smtClean="0">
                <a:ln w="3175">
                  <a:noFill/>
                </a:ln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&amp; </a:t>
            </a:r>
            <a:r>
              <a:rPr lang="en-US" sz="2500" b="1" dirty="0">
                <a:ln w="3175">
                  <a:noFill/>
                </a:ln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Housing </a:t>
            </a:r>
            <a:r>
              <a:rPr lang="en-US" sz="2500" b="1" dirty="0" smtClean="0">
                <a:ln w="3175">
                  <a:noFill/>
                </a:ln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Workshop: </a:t>
            </a:r>
            <a:r>
              <a:rPr lang="en-US" sz="2500" dirty="0">
                <a:ln w="3175">
                  <a:noFill/>
                </a:ln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</a:t>
            </a:r>
            <a:r>
              <a:rPr lang="en-US" sz="2500" dirty="0" smtClean="0">
                <a:ln w="3175">
                  <a:noFill/>
                </a:ln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ponsored by the State of Louisiana with select state &amp; federal agencies in attendance</a:t>
            </a:r>
          </a:p>
          <a:p>
            <a:pPr marL="284163" indent="-284163">
              <a:lnSpc>
                <a:spcPts val="26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2500" dirty="0">
                <a:ln w="3175">
                  <a:solidFill>
                    <a:srgbClr val="85312F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April 11 - 12, 2018: </a:t>
            </a:r>
            <a:r>
              <a:rPr lang="en-US" sz="2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Annual State Hurricane Exercise </a:t>
            </a:r>
            <a:endParaRPr lang="en-US" sz="2500" dirty="0" smtClean="0">
              <a:ln w="3175">
                <a:noFill/>
              </a:ln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4163" indent="-284163">
              <a:lnSpc>
                <a:spcPts val="26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2500" dirty="0" smtClean="0">
                <a:ln w="3175">
                  <a:solidFill>
                    <a:srgbClr val="85312F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April 25, 2018: </a:t>
            </a:r>
            <a:r>
              <a:rPr lang="en-US" sz="2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Region 3 Tropical </a:t>
            </a:r>
            <a:r>
              <a:rPr lang="en-US" sz="25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Coordination Meeting </a:t>
            </a:r>
            <a:r>
              <a: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with select state &amp; parish </a:t>
            </a:r>
            <a:r>
              <a: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agencies </a:t>
            </a:r>
            <a:r>
              <a: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 </a:t>
            </a:r>
            <a:r>
              <a:rPr lang="en-US" sz="2500" dirty="0"/>
              <a:t>Thibodaux </a:t>
            </a:r>
            <a:r>
              <a: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 review </a:t>
            </a:r>
            <a:r>
              <a: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current plans &amp; discuss </a:t>
            </a:r>
            <a:r>
              <a: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outstanding issues</a:t>
            </a:r>
            <a:endParaRPr lang="en-US" sz="2500" b="1" dirty="0" smtClean="0">
              <a:solidFill>
                <a:schemeClr val="tx1">
                  <a:lumMod val="85000"/>
                  <a:lumOff val="1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0" y="6733789"/>
            <a:ext cx="9144000" cy="137875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10800000"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 sz="2800" i="0" smtClean="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15268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1265277"/>
            <a:ext cx="9144000" cy="691116"/>
          </a:xfrm>
          <a:prstGeom prst="rect">
            <a:avLst/>
          </a:prstGeom>
          <a:solidFill>
            <a:srgbClr val="2540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259082"/>
            <a:ext cx="9144000" cy="640080"/>
          </a:xfrm>
          <a:noFill/>
        </p:spPr>
        <p:txBody>
          <a:bodyPr>
            <a:noAutofit/>
          </a:bodyPr>
          <a:lstStyle/>
          <a:p>
            <a:pPr algn="ctr"/>
            <a:r>
              <a:rPr lang="en-US" sz="4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2018 Preparedness Efforts</a:t>
            </a:r>
            <a:endParaRPr lang="en-US" sz="4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74185" y="2224398"/>
            <a:ext cx="8746469" cy="437555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284163" indent="-284163">
              <a:lnSpc>
                <a:spcPts val="2600"/>
              </a:lnSpc>
              <a:spcBef>
                <a:spcPts val="2000"/>
              </a:spcBef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2500" dirty="0" smtClean="0">
                <a:ln w="3175">
                  <a:solidFill>
                    <a:srgbClr val="85312F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May 9, 2018: </a:t>
            </a:r>
            <a:r>
              <a:rPr lang="en-US" sz="2500" b="1" dirty="0" smtClean="0">
                <a:ln w="3175">
                  <a:noFill/>
                </a:ln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Baton Rouge Annual Hurricane Awareness Day </a:t>
            </a:r>
            <a:br>
              <a:rPr lang="en-US" sz="2500" b="1" dirty="0" smtClean="0">
                <a:ln w="3175">
                  <a:noFill/>
                </a:ln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500" dirty="0" smtClean="0">
                <a:ln w="3175">
                  <a:noFill/>
                </a:ln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 </a:t>
            </a:r>
            <a:r>
              <a:rPr lang="en-US" sz="2500" dirty="0" smtClean="0"/>
              <a:t>the Baton Rouge Metropolitan Airport Multiplex Building</a:t>
            </a:r>
            <a:r>
              <a:rPr lang="en-US" sz="2500" b="1" dirty="0" smtClean="0">
                <a:ln w="3175">
                  <a:noFill/>
                </a:ln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</a:p>
          <a:p>
            <a:pPr marL="284163" indent="-284163">
              <a:lnSpc>
                <a:spcPts val="2600"/>
              </a:lnSpc>
              <a:spcBef>
                <a:spcPts val="2000"/>
              </a:spcBef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2500" dirty="0">
                <a:ln w="3175">
                  <a:solidFill>
                    <a:srgbClr val="85312F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May </a:t>
            </a:r>
            <a:r>
              <a:rPr lang="en-US" sz="2500" dirty="0" smtClean="0">
                <a:ln w="3175">
                  <a:solidFill>
                    <a:srgbClr val="85312F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22 - 23, 2018</a:t>
            </a:r>
            <a:r>
              <a:rPr lang="en-US" sz="2500" dirty="0">
                <a:ln w="3175">
                  <a:solidFill>
                    <a:srgbClr val="85312F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500" dirty="0" smtClean="0">
                <a:ln w="3175">
                  <a:noFill/>
                </a:ln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en-US" sz="2500" dirty="0" smtClean="0">
                <a:ln w="3175">
                  <a:solidFill>
                    <a:srgbClr val="85312F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smtClean="0"/>
              <a:t>2018 </a:t>
            </a:r>
            <a:r>
              <a:rPr lang="en-US" sz="2500" b="1" dirty="0"/>
              <a:t>MSY CTN Air Evacuation </a:t>
            </a:r>
            <a:r>
              <a:rPr lang="en-US" sz="2500" b="1" dirty="0" smtClean="0"/>
              <a:t>Workshop</a:t>
            </a:r>
            <a:r>
              <a:rPr lang="en-US" sz="2500" b="1" dirty="0" smtClean="0">
                <a:ln w="3175">
                  <a:noFill/>
                </a:ln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smtClean="0">
                <a:ln w="3175">
                  <a:noFill/>
                </a:ln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 New </a:t>
            </a:r>
            <a:r>
              <a:rPr lang="en-US" sz="2500" dirty="0">
                <a:ln w="3175">
                  <a:noFill/>
                </a:ln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Orleans </a:t>
            </a:r>
            <a:r>
              <a:rPr lang="en-US" sz="2500" dirty="0" smtClean="0">
                <a:ln w="3175">
                  <a:noFill/>
                </a:ln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will review </a:t>
            </a:r>
            <a:r>
              <a:rPr lang="en-US" sz="2500" dirty="0">
                <a:ln w="3175">
                  <a:noFill/>
                </a:ln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Louisiana MSY General Population Air Evacuation </a:t>
            </a:r>
            <a:r>
              <a:rPr lang="en-US" sz="2500" dirty="0" smtClean="0">
                <a:ln w="3175">
                  <a:noFill/>
                </a:ln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mission, concept </a:t>
            </a:r>
            <a:r>
              <a:rPr lang="en-US" sz="2500" dirty="0">
                <a:ln w="3175">
                  <a:noFill/>
                </a:ln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 </a:t>
            </a:r>
            <a:r>
              <a:rPr lang="en-US" sz="2500" dirty="0" smtClean="0">
                <a:ln w="3175">
                  <a:noFill/>
                </a:ln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operations, H-Hour Timeline, stakeholder roles &amp; exercise the related manifesting &amp; screening process</a:t>
            </a:r>
          </a:p>
          <a:p>
            <a:pPr marL="284163" indent="-284163">
              <a:lnSpc>
                <a:spcPts val="2600"/>
              </a:lnSpc>
              <a:spcBef>
                <a:spcPts val="2000"/>
              </a:spcBef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2500" dirty="0" smtClean="0">
                <a:ln w="3175">
                  <a:solidFill>
                    <a:srgbClr val="85312F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June 5, 2018: </a:t>
            </a:r>
            <a:r>
              <a:rPr lang="en-US" sz="2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Regions 6, 7 </a:t>
            </a:r>
            <a:r>
              <a:rPr lang="en-US" sz="25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&amp; </a:t>
            </a:r>
            <a:r>
              <a:rPr lang="en-US" sz="2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8  </a:t>
            </a:r>
            <a:r>
              <a: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Parishes </a:t>
            </a:r>
            <a:r>
              <a: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will participate</a:t>
            </a:r>
            <a:r>
              <a: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 a </a:t>
            </a:r>
            <a:r>
              <a:rPr lang="en-US" sz="2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Hurricane Season </a:t>
            </a:r>
            <a:r>
              <a:rPr lang="en-US" sz="25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2018 </a:t>
            </a:r>
            <a:r>
              <a:rPr lang="en-US" sz="2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Preparation Meeting </a:t>
            </a:r>
            <a:r>
              <a: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with </a:t>
            </a:r>
            <a:r>
              <a: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select state agencies in </a:t>
            </a:r>
            <a:r>
              <a: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Alexandria </a:t>
            </a:r>
            <a:r>
              <a: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 </a:t>
            </a:r>
            <a:r>
              <a: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review </a:t>
            </a:r>
            <a:r>
              <a: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current plans &amp; discuss outstanding issues </a:t>
            </a:r>
            <a:endParaRPr lang="en-US" sz="2500" dirty="0" smtClean="0">
              <a:solidFill>
                <a:schemeClr val="tx1">
                  <a:lumMod val="85000"/>
                  <a:lumOff val="1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0" y="6733789"/>
            <a:ext cx="9144000" cy="137875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10800000"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 sz="2800" i="0" smtClean="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24034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1265277"/>
            <a:ext cx="9144000" cy="691116"/>
          </a:xfrm>
          <a:prstGeom prst="rect">
            <a:avLst/>
          </a:prstGeom>
          <a:solidFill>
            <a:srgbClr val="2540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259082"/>
            <a:ext cx="9144000" cy="640080"/>
          </a:xfrm>
          <a:noFill/>
        </p:spPr>
        <p:txBody>
          <a:bodyPr>
            <a:noAutofit/>
          </a:bodyPr>
          <a:lstStyle/>
          <a:p>
            <a:pPr algn="ctr"/>
            <a:r>
              <a:rPr lang="en-US" sz="4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2018 Preparedness Efforts</a:t>
            </a:r>
            <a:endParaRPr lang="en-US" sz="4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74185" y="2224398"/>
            <a:ext cx="8641215" cy="4119076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284163" indent="-284163">
              <a:lnSpc>
                <a:spcPts val="2600"/>
              </a:lnSpc>
              <a:spcBef>
                <a:spcPts val="2400"/>
              </a:spcBef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2500" dirty="0">
                <a:ln w="3175">
                  <a:solidFill>
                    <a:srgbClr val="85312F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June 14, 2018: </a:t>
            </a:r>
            <a:r>
              <a:rPr lang="en-US" sz="2500" b="1" dirty="0"/>
              <a:t>Mississippi Valley Division </a:t>
            </a:r>
            <a:r>
              <a:rPr lang="en-US" sz="2500" b="1" dirty="0">
                <a:ln w="3175">
                  <a:noFill/>
                </a:ln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Hurricane Table-Top Exercise: </a:t>
            </a:r>
            <a:r>
              <a:rPr lang="en-US" sz="2500" dirty="0">
                <a:ln w="3175">
                  <a:noFill/>
                </a:ln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GOHSEP will participate in an </a:t>
            </a:r>
            <a:r>
              <a:rPr lang="en-US" sz="2500" dirty="0"/>
              <a:t>interagency hurricane exercise </a:t>
            </a:r>
            <a:r>
              <a:rPr lang="en-US" sz="2500" dirty="0">
                <a:ln w="3175">
                  <a:noFill/>
                </a:ln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 </a:t>
            </a:r>
            <a:r>
              <a:rPr lang="en-US" sz="2500" dirty="0"/>
              <a:t>Vicksburg, MS in conjunction with the U.S. Army Corps of Engineers &amp; other select </a:t>
            </a:r>
            <a:r>
              <a:rPr lang="en-US" sz="2500" dirty="0" smtClean="0"/>
              <a:t>agencies</a:t>
            </a:r>
            <a:endParaRPr lang="en-US" sz="2500" dirty="0">
              <a:solidFill>
                <a:schemeClr val="tx1">
                  <a:lumMod val="85000"/>
                  <a:lumOff val="1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4163" indent="-284163">
              <a:lnSpc>
                <a:spcPts val="2600"/>
              </a:lnSpc>
              <a:spcBef>
                <a:spcPts val="1800"/>
              </a:spcBef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2500" b="1" dirty="0" smtClean="0">
                <a:ln w="3175">
                  <a:noFill/>
                </a:ln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June 26 - 28, 2018: </a:t>
            </a:r>
            <a:r>
              <a:rPr lang="en-US" sz="2500" b="1" dirty="0" smtClean="0">
                <a:ln w="3175">
                  <a:noFill/>
                </a:ln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Flood </a:t>
            </a:r>
            <a:r>
              <a:rPr lang="en-US" sz="2500" b="1" dirty="0">
                <a:ln w="3175">
                  <a:noFill/>
                </a:ln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Fight 101 </a:t>
            </a:r>
            <a:r>
              <a:rPr lang="en-US" sz="2500" b="1" dirty="0" smtClean="0">
                <a:ln w="3175">
                  <a:noFill/>
                </a:ln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Workshops - </a:t>
            </a:r>
            <a:br>
              <a:rPr lang="en-US" sz="2500" b="1" dirty="0" smtClean="0">
                <a:ln w="3175">
                  <a:noFill/>
                </a:ln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500" dirty="0" smtClean="0">
                <a:ln w="3175">
                  <a:noFill/>
                </a:ln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 conjunction with GOHSEP &amp; </a:t>
            </a:r>
            <a:r>
              <a:rPr lang="en-US" sz="2500" dirty="0" smtClean="0"/>
              <a:t>the </a:t>
            </a:r>
            <a:r>
              <a:rPr lang="en-US" sz="2500" dirty="0"/>
              <a:t>U.S. Army Corps of Engineers </a:t>
            </a:r>
            <a:r>
              <a:rPr lang="en-US" sz="2500" dirty="0" smtClean="0"/>
              <a:t>&amp; </a:t>
            </a:r>
            <a:r>
              <a:rPr lang="en-US" sz="2500" dirty="0"/>
              <a:t>other select </a:t>
            </a:r>
            <a:r>
              <a:rPr lang="en-US" sz="2500" dirty="0" smtClean="0"/>
              <a:t>agencies</a:t>
            </a:r>
            <a:endParaRPr lang="en-US" sz="2500" b="1" dirty="0" smtClean="0">
              <a:ln w="3175">
                <a:noFill/>
              </a:ln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628650" lvl="1" indent="-228600">
              <a:lnSpc>
                <a:spcPts val="2600"/>
              </a:lnSpc>
              <a:spcBef>
                <a:spcPts val="1200"/>
              </a:spcBef>
              <a:buClr>
                <a:srgbClr val="FFC000"/>
              </a:buClr>
              <a:buSzPct val="110000"/>
              <a:buFont typeface="Arial" panose="020B0604020202020204" pitchFamily="34" charset="0"/>
              <a:buChar char="•"/>
            </a:pPr>
            <a:r>
              <a:rPr lang="en-US" sz="2500" b="1" dirty="0" smtClean="0">
                <a:ln w="3175">
                  <a:noFill/>
                </a:ln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June 26, 2018: </a:t>
            </a:r>
            <a:r>
              <a:rPr lang="en-US" sz="2500" dirty="0" smtClean="0"/>
              <a:t>Ouachita River Parishes - </a:t>
            </a:r>
            <a:r>
              <a:rPr lang="en-US" sz="2500" dirty="0" smtClean="0">
                <a:ln w="3175">
                  <a:noFill/>
                </a:ln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West Monroe</a:t>
            </a:r>
          </a:p>
          <a:p>
            <a:pPr marL="628650" lvl="1" indent="-228600">
              <a:lnSpc>
                <a:spcPts val="2600"/>
              </a:lnSpc>
              <a:spcBef>
                <a:spcPts val="1200"/>
              </a:spcBef>
              <a:buClr>
                <a:srgbClr val="FFC000"/>
              </a:buClr>
              <a:buSzPct val="110000"/>
              <a:buFont typeface="Arial" panose="020B0604020202020204" pitchFamily="34" charset="0"/>
              <a:buChar char="•"/>
            </a:pPr>
            <a:r>
              <a:rPr lang="en-US" sz="2500" b="1" dirty="0" smtClean="0">
                <a:ln w="3175">
                  <a:noFill/>
                </a:ln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June 27, </a:t>
            </a:r>
            <a:r>
              <a:rPr lang="en-US" sz="2500" b="1" dirty="0">
                <a:ln w="3175">
                  <a:noFill/>
                </a:ln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2018: </a:t>
            </a:r>
            <a:r>
              <a:rPr lang="en-US" sz="2500" dirty="0" smtClean="0"/>
              <a:t>Red </a:t>
            </a:r>
            <a:r>
              <a:rPr lang="en-US" sz="2500" dirty="0"/>
              <a:t>River Parishes </a:t>
            </a:r>
            <a:r>
              <a:rPr lang="en-US" sz="2500" dirty="0" smtClean="0"/>
              <a:t>- </a:t>
            </a:r>
            <a:r>
              <a:rPr lang="en-US" sz="2500" dirty="0" smtClean="0">
                <a:ln w="3175">
                  <a:noFill/>
                </a:ln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Natchitoches</a:t>
            </a:r>
          </a:p>
          <a:p>
            <a:pPr marL="628650" lvl="1" indent="-228600">
              <a:lnSpc>
                <a:spcPts val="2600"/>
              </a:lnSpc>
              <a:spcBef>
                <a:spcPts val="1200"/>
              </a:spcBef>
              <a:buClr>
                <a:srgbClr val="FFC000"/>
              </a:buClr>
              <a:buSzPct val="110000"/>
              <a:buFont typeface="Arial" panose="020B0604020202020204" pitchFamily="34" charset="0"/>
              <a:buChar char="•"/>
            </a:pPr>
            <a:r>
              <a:rPr lang="en-US" sz="2500" b="1" dirty="0">
                <a:ln w="3175">
                  <a:noFill/>
                </a:ln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June </a:t>
            </a:r>
            <a:r>
              <a:rPr lang="en-US" sz="2500" b="1" dirty="0" smtClean="0">
                <a:ln w="3175">
                  <a:noFill/>
                </a:ln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28, </a:t>
            </a:r>
            <a:r>
              <a:rPr lang="en-US" sz="2500" b="1" dirty="0">
                <a:ln w="3175">
                  <a:noFill/>
                </a:ln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2018: </a:t>
            </a:r>
            <a:r>
              <a:rPr lang="en-US" sz="2500" dirty="0" smtClean="0"/>
              <a:t>Mississippi </a:t>
            </a:r>
            <a:r>
              <a:rPr lang="en-US" sz="2500" dirty="0"/>
              <a:t>River </a:t>
            </a:r>
            <a:r>
              <a:rPr lang="en-US" sz="2500" dirty="0" smtClean="0"/>
              <a:t>Parishes - </a:t>
            </a:r>
            <a:r>
              <a:rPr lang="en-US" sz="2500" dirty="0" smtClean="0">
                <a:ln w="3175">
                  <a:noFill/>
                </a:ln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Vidalia</a:t>
            </a:r>
          </a:p>
        </p:txBody>
      </p:sp>
      <p:sp>
        <p:nvSpPr>
          <p:cNvPr id="6" name="Rectangle 5"/>
          <p:cNvSpPr/>
          <p:nvPr/>
        </p:nvSpPr>
        <p:spPr bwMode="auto">
          <a:xfrm>
            <a:off x="0" y="6733789"/>
            <a:ext cx="9144000" cy="137875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10800000"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 sz="2800" i="0" smtClean="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917454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2879" y="-28956"/>
            <a:ext cx="9155507" cy="6886956"/>
            <a:chOff x="2879" y="-28956"/>
            <a:chExt cx="9155507" cy="6886956"/>
          </a:xfrm>
        </p:grpSpPr>
        <p:pic>
          <p:nvPicPr>
            <p:cNvPr id="18" name="Picture 2" descr="E:\2018HurriSeaCvr_wotext.png"/>
            <p:cNvPicPr>
              <a:picLocks noChangeAspect="1" noChangeArrowheads="1"/>
            </p:cNvPicPr>
            <p:nvPr/>
          </p:nvPicPr>
          <p:blipFill rotWithShape="1">
            <a:blip r:embed="rId3" cstate="email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2879" y="-28956"/>
              <a:ext cx="9155507" cy="68869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Oval 18"/>
            <p:cNvSpPr/>
            <p:nvPr/>
          </p:nvSpPr>
          <p:spPr>
            <a:xfrm rot="339334">
              <a:off x="5246617" y="4048794"/>
              <a:ext cx="209632" cy="127424"/>
            </a:xfrm>
            <a:prstGeom prst="ellipse">
              <a:avLst/>
            </a:prstGeom>
            <a:solidFill>
              <a:srgbClr val="FFFFFF">
                <a:alpha val="83922"/>
              </a:srgbClr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861957" y="1832367"/>
            <a:ext cx="7444476" cy="1469500"/>
            <a:chOff x="1530351" y="3302131"/>
            <a:chExt cx="7444476" cy="1469500"/>
          </a:xfrm>
        </p:grpSpPr>
        <p:grpSp>
          <p:nvGrpSpPr>
            <p:cNvPr id="16" name="Group 15"/>
            <p:cNvGrpSpPr/>
            <p:nvPr/>
          </p:nvGrpSpPr>
          <p:grpSpPr>
            <a:xfrm>
              <a:off x="1530351" y="3302131"/>
              <a:ext cx="7444476" cy="1416895"/>
              <a:chOff x="1380223" y="3060470"/>
              <a:chExt cx="7444476" cy="1416895"/>
            </a:xfrm>
          </p:grpSpPr>
          <p:sp>
            <p:nvSpPr>
              <p:cNvPr id="29" name="Rectangle 4"/>
              <p:cNvSpPr txBox="1">
                <a:spLocks noChangeArrowheads="1"/>
              </p:cNvSpPr>
              <p:nvPr/>
            </p:nvSpPr>
            <p:spPr>
              <a:xfrm flipH="1">
                <a:off x="1380223" y="3060470"/>
                <a:ext cx="284671" cy="1416895"/>
              </a:xfrm>
              <a:prstGeom prst="rect">
                <a:avLst/>
              </a:prstGeom>
              <a:solidFill>
                <a:schemeClr val="accent6">
                  <a:lumMod val="75000"/>
                  <a:alpha val="65098"/>
                </a:schemeClr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lIns="0" tIns="0" rIns="0" bIns="0" anchor="ctr" anchorCtr="0"/>
              <a:lstStyle/>
              <a:p>
                <a:pPr algn="ctr" eaLnBrk="0" hangingPunct="0">
                  <a:defRPr/>
                </a:pPr>
                <a:endParaRPr lang="en-US" sz="5400" kern="0" dirty="0">
                  <a:solidFill>
                    <a:prstClr val="white">
                      <a:lumMod val="85000"/>
                    </a:prstClr>
                  </a:solidFill>
                </a:endParaRPr>
              </a:p>
            </p:txBody>
          </p:sp>
          <p:sp>
            <p:nvSpPr>
              <p:cNvPr id="30" name="Rectangle 4"/>
              <p:cNvSpPr txBox="1">
                <a:spLocks noChangeArrowheads="1"/>
              </p:cNvSpPr>
              <p:nvPr/>
            </p:nvSpPr>
            <p:spPr>
              <a:xfrm flipV="1">
                <a:off x="1664904" y="4200681"/>
                <a:ext cx="7159795" cy="276684"/>
              </a:xfrm>
              <a:prstGeom prst="round1Rect">
                <a:avLst/>
              </a:prstGeom>
              <a:solidFill>
                <a:schemeClr val="accent1">
                  <a:lumMod val="75000"/>
                  <a:alpha val="65098"/>
                </a:schemeClr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lIns="0" tIns="0" rIns="0" bIns="0" anchor="ctr" anchorCtr="0"/>
              <a:lstStyle/>
              <a:p>
                <a:pPr algn="ctr" eaLnBrk="0" hangingPunct="0">
                  <a:defRPr/>
                </a:pPr>
                <a:endParaRPr lang="en-US" sz="5400" kern="0" dirty="0">
                  <a:solidFill>
                    <a:prstClr val="white">
                      <a:lumMod val="85000"/>
                    </a:prstClr>
                  </a:solidFill>
                </a:endParaRPr>
              </a:p>
            </p:txBody>
          </p:sp>
          <p:sp>
            <p:nvSpPr>
              <p:cNvPr id="31" name="Rectangle 4"/>
              <p:cNvSpPr txBox="1">
                <a:spLocks noChangeArrowheads="1"/>
              </p:cNvSpPr>
              <p:nvPr/>
            </p:nvSpPr>
            <p:spPr>
              <a:xfrm>
                <a:off x="1664904" y="3060470"/>
                <a:ext cx="7159795" cy="1147008"/>
              </a:xfrm>
              <a:prstGeom prst="round1Rect">
                <a:avLst/>
              </a:prstGeom>
              <a:solidFill>
                <a:schemeClr val="accent3">
                  <a:lumMod val="50000"/>
                  <a:alpha val="65098"/>
                </a:schemeClr>
              </a:solidFill>
              <a:ln>
                <a:noFill/>
              </a:ln>
              <a:effectLst/>
            </p:spPr>
            <p:txBody>
              <a:bodyPr lIns="0" tIns="0" rIns="0" bIns="0" anchor="ctr" anchorCtr="0"/>
              <a:lstStyle/>
              <a:p>
                <a:pPr algn="ctr" eaLnBrk="0" hangingPunct="0">
                  <a:defRPr/>
                </a:pPr>
                <a:endParaRPr lang="en-US" sz="5400" kern="0" dirty="0">
                  <a:solidFill>
                    <a:prstClr val="white">
                      <a:lumMod val="85000"/>
                    </a:prstClr>
                  </a:solidFill>
                </a:endParaRPr>
              </a:p>
            </p:txBody>
          </p:sp>
        </p:grpSp>
        <p:sp>
          <p:nvSpPr>
            <p:cNvPr id="27" name="Rectangle 2"/>
            <p:cNvSpPr txBox="1">
              <a:spLocks noChangeArrowheads="1"/>
            </p:cNvSpPr>
            <p:nvPr/>
          </p:nvSpPr>
          <p:spPr>
            <a:xfrm>
              <a:off x="1817619" y="3716875"/>
              <a:ext cx="7128707" cy="891466"/>
            </a:xfrm>
            <a:prstGeom prst="rect">
              <a:avLst/>
            </a:prstGeom>
            <a:ln/>
          </p:spPr>
          <p:txBody>
            <a:bodyPr vert="horz" lIns="0" tIns="0" rIns="0" bIns="0" rtlCol="0">
              <a:noAutofit/>
            </a:bodyPr>
            <a:lstStyle>
              <a:lvl1pPr marL="404813" indent="-404813" algn="l" defTabSz="914400" rtl="0" eaLnBrk="1" latinLnBrk="0" hangingPunct="1">
                <a:spcBef>
                  <a:spcPct val="20000"/>
                </a:spcBef>
                <a:buClr>
                  <a:srgbClr val="996633"/>
                </a:buClr>
                <a:buFont typeface="Wingdings" pitchFamily="2" charset="2"/>
                <a:buChar char="ü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862013" indent="-287338" algn="l" defTabSz="914400" rtl="0" eaLnBrk="1" latinLnBrk="0" hangingPunct="1">
                <a:spcBef>
                  <a:spcPct val="20000"/>
                </a:spcBef>
                <a:buClr>
                  <a:schemeClr val="tx1">
                    <a:lumMod val="65000"/>
                    <a:lumOff val="35000"/>
                  </a:schemeClr>
                </a:buClr>
                <a:buFont typeface="Wingdings" pitchFamily="2" charset="2"/>
                <a:buChar char="§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50938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60325">
                <a:lnSpc>
                  <a:spcPts val="6100"/>
                </a:lnSpc>
                <a:spcBef>
                  <a:spcPts val="1200"/>
                </a:spcBef>
                <a:buFont typeface="Wingdings" pitchFamily="2" charset="2"/>
                <a:buNone/>
              </a:pPr>
              <a:r>
                <a:rPr lang="en-US" sz="8800" spc="-90" dirty="0" smtClean="0">
                  <a:ln w="4445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cs typeface="Arial" panose="020B0604020202020204" pitchFamily="34" charset="0"/>
                </a:rPr>
                <a:t>C</a:t>
              </a:r>
              <a:r>
                <a:rPr lang="en-US" sz="6000" spc="-90" dirty="0" smtClean="0">
                  <a:ln w="4445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cs typeface="Arial" panose="020B0604020202020204" pitchFamily="34" charset="0"/>
                </a:rPr>
                <a:t>LOSING </a:t>
              </a:r>
              <a:r>
                <a:rPr lang="en-US" sz="8800" spc="-90" dirty="0" smtClean="0">
                  <a:ln w="4445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cs typeface="Arial" panose="020B0604020202020204" pitchFamily="34" charset="0"/>
                </a:rPr>
                <a:t>C</a:t>
              </a:r>
              <a:r>
                <a:rPr lang="en-US" sz="6000" spc="-90" dirty="0" smtClean="0">
                  <a:ln w="4445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cs typeface="Arial" panose="020B0604020202020204" pitchFamily="34" charset="0"/>
                </a:rPr>
                <a:t>OMMENTS</a:t>
              </a:r>
              <a:endParaRPr lang="en-US" sz="6000" spc="-90" dirty="0">
                <a:ln w="4445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Arial" panose="020B0604020202020204" pitchFamily="34" charset="0"/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1901291" y="4417688"/>
              <a:ext cx="6944143" cy="353943"/>
            </a:xfrm>
            <a:prstGeom prst="rect">
              <a:avLst/>
            </a:prstGeom>
          </p:spPr>
          <p:txBody>
            <a:bodyPr wrap="square" lIns="0" rIns="0">
              <a:spAutoFit/>
            </a:bodyPr>
            <a:lstStyle/>
            <a:p>
              <a:pPr>
                <a:lnSpc>
                  <a:spcPct val="85000"/>
                </a:lnSpc>
                <a:spcBef>
                  <a:spcPct val="45000"/>
                </a:spcBef>
                <a:buClr>
                  <a:srgbClr val="A50021"/>
                </a:buClr>
                <a:buSzPct val="90000"/>
              </a:pPr>
              <a:r>
                <a:rPr lang="en-US" sz="2000" spc="10" dirty="0" smtClean="0">
                  <a:solidFill>
                    <a:prstClr val="white"/>
                  </a:solidFill>
                </a:rPr>
                <a:t>G</a:t>
              </a:r>
              <a:r>
                <a:rPr lang="en-US" sz="1600" spc="10" dirty="0" smtClean="0">
                  <a:solidFill>
                    <a:prstClr val="white"/>
                  </a:solidFill>
                </a:rPr>
                <a:t>OVERNOR’S</a:t>
              </a:r>
              <a:r>
                <a:rPr lang="en-US" sz="2000" spc="10" dirty="0" smtClean="0">
                  <a:solidFill>
                    <a:prstClr val="white"/>
                  </a:solidFill>
                </a:rPr>
                <a:t> O</a:t>
              </a:r>
              <a:r>
                <a:rPr lang="en-US" sz="1600" spc="10" dirty="0" smtClean="0">
                  <a:solidFill>
                    <a:prstClr val="white"/>
                  </a:solidFill>
                </a:rPr>
                <a:t>FFICE</a:t>
              </a:r>
              <a:r>
                <a:rPr lang="en-US" sz="2000" spc="10" dirty="0" smtClean="0">
                  <a:solidFill>
                    <a:prstClr val="white"/>
                  </a:solidFill>
                </a:rPr>
                <a:t> O</a:t>
              </a:r>
              <a:r>
                <a:rPr lang="en-US" sz="1600" spc="10" dirty="0" smtClean="0">
                  <a:solidFill>
                    <a:prstClr val="white"/>
                  </a:solidFill>
                </a:rPr>
                <a:t>F</a:t>
              </a:r>
              <a:r>
                <a:rPr lang="en-US" sz="2000" spc="10" dirty="0" smtClean="0">
                  <a:solidFill>
                    <a:prstClr val="white"/>
                  </a:solidFill>
                </a:rPr>
                <a:t> H</a:t>
              </a:r>
              <a:r>
                <a:rPr lang="en-US" sz="1600" spc="10" dirty="0" smtClean="0">
                  <a:solidFill>
                    <a:prstClr val="white"/>
                  </a:solidFill>
                </a:rPr>
                <a:t>OMELAND </a:t>
              </a:r>
              <a:r>
                <a:rPr lang="en-US" sz="2000" spc="10" dirty="0" smtClean="0">
                  <a:solidFill>
                    <a:prstClr val="white"/>
                  </a:solidFill>
                </a:rPr>
                <a:t>S</a:t>
              </a:r>
              <a:r>
                <a:rPr lang="en-US" sz="1600" spc="10" dirty="0" smtClean="0">
                  <a:solidFill>
                    <a:prstClr val="white"/>
                  </a:solidFill>
                </a:rPr>
                <a:t>ECURITY</a:t>
              </a:r>
              <a:r>
                <a:rPr lang="en-US" sz="2000" spc="10" dirty="0" smtClean="0">
                  <a:solidFill>
                    <a:prstClr val="white"/>
                  </a:solidFill>
                </a:rPr>
                <a:t> &amp; E</a:t>
              </a:r>
              <a:r>
                <a:rPr lang="en-US" sz="1600" spc="10" dirty="0" smtClean="0">
                  <a:solidFill>
                    <a:prstClr val="white"/>
                  </a:solidFill>
                </a:rPr>
                <a:t>MERGENCY </a:t>
              </a:r>
              <a:r>
                <a:rPr lang="en-US" sz="2000" spc="10" dirty="0" smtClean="0">
                  <a:solidFill>
                    <a:prstClr val="white"/>
                  </a:solidFill>
                </a:rPr>
                <a:t>P</a:t>
              </a:r>
              <a:r>
                <a:rPr lang="en-US" sz="1600" spc="10" dirty="0" smtClean="0">
                  <a:solidFill>
                    <a:prstClr val="white"/>
                  </a:solidFill>
                </a:rPr>
                <a:t>REPAREDNESS</a:t>
              </a:r>
              <a:endParaRPr lang="en-US" sz="1600" spc="10" dirty="0">
                <a:solidFill>
                  <a:prstClr val="white"/>
                </a:solidFill>
              </a:endParaRPr>
            </a:p>
          </p:txBody>
        </p:sp>
      </p:grpSp>
      <p:sp>
        <p:nvSpPr>
          <p:cNvPr id="32" name="Rectangle 4"/>
          <p:cNvSpPr txBox="1">
            <a:spLocks noChangeArrowheads="1"/>
          </p:cNvSpPr>
          <p:nvPr/>
        </p:nvSpPr>
        <p:spPr>
          <a:xfrm rot="5400000" flipH="1">
            <a:off x="4445328" y="-3026226"/>
            <a:ext cx="253348" cy="9144000"/>
          </a:xfrm>
          <a:prstGeom prst="rect">
            <a:avLst/>
          </a:prstGeom>
          <a:solidFill>
            <a:srgbClr val="E46C0A">
              <a:alpha val="50196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tIns="0" rIns="0" bIns="0" anchor="ctr" anchorCtr="0"/>
          <a:lstStyle/>
          <a:p>
            <a:pPr algn="ctr" eaLnBrk="0" hangingPunct="0">
              <a:defRPr/>
            </a:pPr>
            <a:endParaRPr lang="en-US" sz="5400" kern="0" dirty="0">
              <a:solidFill>
                <a:prstClr val="white">
                  <a:lumMod val="85000"/>
                </a:prstClr>
              </a:solidFill>
            </a:endParaRPr>
          </a:p>
        </p:txBody>
      </p:sp>
      <p:sp>
        <p:nvSpPr>
          <p:cNvPr id="33" name="Rectangle 4"/>
          <p:cNvSpPr txBox="1">
            <a:spLocks noChangeArrowheads="1"/>
          </p:cNvSpPr>
          <p:nvPr/>
        </p:nvSpPr>
        <p:spPr>
          <a:xfrm rot="5400000" flipH="1">
            <a:off x="4466895" y="-1023238"/>
            <a:ext cx="210213" cy="9144000"/>
          </a:xfrm>
          <a:prstGeom prst="rect">
            <a:avLst/>
          </a:prstGeom>
          <a:solidFill>
            <a:srgbClr val="77933C">
              <a:alpha val="50980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tIns="0" rIns="0" bIns="0" anchor="ctr" anchorCtr="0"/>
          <a:lstStyle/>
          <a:p>
            <a:pPr algn="ctr" eaLnBrk="0" hangingPunct="0">
              <a:defRPr/>
            </a:pPr>
            <a:endParaRPr lang="en-US" sz="5400" kern="0" dirty="0">
              <a:solidFill>
                <a:prstClr val="white">
                  <a:lumMod val="85000"/>
                </a:prstClr>
              </a:solidFill>
            </a:endParaRPr>
          </a:p>
        </p:txBody>
      </p:sp>
      <p:sp>
        <p:nvSpPr>
          <p:cNvPr id="34" name="Rectangle 4"/>
          <p:cNvSpPr txBox="1">
            <a:spLocks noChangeArrowheads="1"/>
          </p:cNvSpPr>
          <p:nvPr/>
        </p:nvSpPr>
        <p:spPr>
          <a:xfrm rot="5400000" flipH="1">
            <a:off x="4561149" y="-3028301"/>
            <a:ext cx="50474" cy="9144000"/>
          </a:xfrm>
          <a:prstGeom prst="rect">
            <a:avLst/>
          </a:prstGeom>
          <a:solidFill>
            <a:srgbClr val="E46C0A">
              <a:alpha val="50196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tIns="0" rIns="0" bIns="0" anchor="ctr" anchorCtr="0"/>
          <a:lstStyle/>
          <a:p>
            <a:pPr algn="ctr" eaLnBrk="0" hangingPunct="0">
              <a:defRPr/>
            </a:pPr>
            <a:endParaRPr lang="en-US" sz="5400" kern="0" dirty="0">
              <a:solidFill>
                <a:prstClr val="white">
                  <a:lumMod val="85000"/>
                </a:prstClr>
              </a:solidFill>
            </a:endParaRPr>
          </a:p>
        </p:txBody>
      </p:sp>
      <p:sp>
        <p:nvSpPr>
          <p:cNvPr id="35" name="Rectangle 4"/>
          <p:cNvSpPr txBox="1">
            <a:spLocks noChangeArrowheads="1"/>
          </p:cNvSpPr>
          <p:nvPr/>
        </p:nvSpPr>
        <p:spPr>
          <a:xfrm rot="5400000" flipH="1">
            <a:off x="4549642" y="-1023879"/>
            <a:ext cx="50474" cy="9144000"/>
          </a:xfrm>
          <a:prstGeom prst="rect">
            <a:avLst/>
          </a:prstGeom>
          <a:solidFill>
            <a:srgbClr val="77933C">
              <a:alpha val="50196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tIns="0" rIns="0" bIns="0" anchor="ctr" anchorCtr="0"/>
          <a:lstStyle/>
          <a:p>
            <a:pPr algn="ctr" eaLnBrk="0" hangingPunct="0">
              <a:defRPr/>
            </a:pPr>
            <a:endParaRPr lang="en-US" sz="5400" kern="0" dirty="0">
              <a:solidFill>
                <a:prstClr val="white">
                  <a:lumMod val="8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57540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2879" y="-28956"/>
            <a:ext cx="9155507" cy="6886956"/>
            <a:chOff x="2879" y="-28956"/>
            <a:chExt cx="9155507" cy="6886956"/>
          </a:xfrm>
        </p:grpSpPr>
        <p:pic>
          <p:nvPicPr>
            <p:cNvPr id="20" name="Picture 2" descr="E:\2018HurriSeaCvr_wotext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2879" y="-28956"/>
              <a:ext cx="9155507" cy="68869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Oval 20"/>
            <p:cNvSpPr/>
            <p:nvPr/>
          </p:nvSpPr>
          <p:spPr>
            <a:xfrm rot="339334">
              <a:off x="5246617" y="4048794"/>
              <a:ext cx="209632" cy="127424"/>
            </a:xfrm>
            <a:prstGeom prst="ellipse">
              <a:avLst/>
            </a:prstGeom>
            <a:solidFill>
              <a:srgbClr val="FFFFFF">
                <a:alpha val="83922"/>
              </a:srgbClr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Control 9"/>
          <p:cNvSpPr>
            <a:spLocks noChangeArrowheads="1" noChangeShapeType="1"/>
          </p:cNvSpPr>
          <p:nvPr/>
        </p:nvSpPr>
        <p:spPr bwMode="auto">
          <a:xfrm>
            <a:off x="12758" y="477895"/>
            <a:ext cx="7342187" cy="2212584"/>
          </a:xfrm>
          <a:prstGeom prst="rect">
            <a:avLst/>
          </a:prstGeo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1000" smtClean="0">
              <a:solidFill>
                <a:srgbClr val="000000"/>
              </a:solidFill>
              <a:cs typeface="Arial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1000" smtClean="0">
              <a:solidFill>
                <a:srgbClr val="000000"/>
              </a:solidFill>
              <a:cs typeface="Arial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1000" smtClean="0">
              <a:solidFill>
                <a:srgbClr val="000000"/>
              </a:solidFill>
              <a:cs typeface="Arial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1000" smtClean="0">
              <a:solidFill>
                <a:srgbClr val="000000"/>
              </a:solidFill>
              <a:cs typeface="Arial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1000" smtClean="0">
              <a:solidFill>
                <a:srgbClr val="000000"/>
              </a:solidFill>
              <a:cs typeface="Arial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1000" smtClean="0">
              <a:solidFill>
                <a:srgbClr val="000000"/>
              </a:solidFill>
              <a:cs typeface="Arial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1000" smtClean="0">
              <a:solidFill>
                <a:srgbClr val="000000"/>
              </a:solidFill>
              <a:cs typeface="Arial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1000" smtClean="0">
              <a:solidFill>
                <a:srgbClr val="000000"/>
              </a:solidFill>
              <a:cs typeface="Arial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1000" smtClean="0">
              <a:solidFill>
                <a:srgbClr val="000000"/>
              </a:solidFill>
              <a:cs typeface="Arial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1000" smtClean="0">
              <a:solidFill>
                <a:srgbClr val="000000"/>
              </a:solidFill>
              <a:cs typeface="Arial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1000" smtClean="0">
              <a:solidFill>
                <a:srgbClr val="000000"/>
              </a:solidFill>
              <a:cs typeface="Arial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1000" smtClean="0">
              <a:solidFill>
                <a:srgbClr val="000000"/>
              </a:solidFill>
              <a:cs typeface="Arial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1000" smtClean="0">
              <a:solidFill>
                <a:srgbClr val="000000"/>
              </a:solidFill>
              <a:cs typeface="Arial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1000" smtClean="0">
              <a:solidFill>
                <a:srgbClr val="000000"/>
              </a:solidFill>
              <a:cs typeface="Arial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Control 10"/>
          <p:cNvSpPr>
            <a:spLocks noChangeArrowheads="1" noChangeShapeType="1"/>
          </p:cNvSpPr>
          <p:nvPr/>
        </p:nvSpPr>
        <p:spPr bwMode="auto">
          <a:xfrm>
            <a:off x="1108075" y="4794250"/>
            <a:ext cx="7340600" cy="2260600"/>
          </a:xfrm>
          <a:prstGeom prst="rect">
            <a:avLst/>
          </a:prstGeo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9525" y="1142121"/>
            <a:ext cx="9144000" cy="4582514"/>
            <a:chOff x="0" y="1173189"/>
            <a:chExt cx="9144000" cy="4582514"/>
          </a:xfrm>
        </p:grpSpPr>
        <p:pic>
          <p:nvPicPr>
            <p:cNvPr id="29" name="Picture 2" descr="L:\Graphics\__la_mer____11___by_figueline-d5hk4kv.jpg"/>
            <p:cNvPicPr>
              <a:picLocks noChangeAspect="1" noChangeArrowheads="1"/>
            </p:cNvPicPr>
            <p:nvPr/>
          </p:nvPicPr>
          <p:blipFill rotWithShape="1">
            <a:blip r:embed="rId5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Glass/>
                      </a14:imgEffect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0" y="2027201"/>
              <a:ext cx="9144000" cy="29896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" name="Rectangle 4"/>
            <p:cNvSpPr txBox="1">
              <a:spLocks noChangeArrowheads="1"/>
            </p:cNvSpPr>
            <p:nvPr/>
          </p:nvSpPr>
          <p:spPr>
            <a:xfrm>
              <a:off x="0" y="5016824"/>
              <a:ext cx="9144000" cy="738879"/>
            </a:xfrm>
            <a:prstGeom prst="rect">
              <a:avLst/>
            </a:prstGeom>
            <a:solidFill>
              <a:srgbClr val="455624">
                <a:alpha val="64706"/>
              </a:srgbClr>
            </a:solidFill>
            <a:ln>
              <a:noFill/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txBody>
            <a:bodyPr lIns="92075" tIns="46038" rIns="92075" bIns="46038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6000" kern="0" spc="300" dirty="0">
                <a:solidFill>
                  <a:prstClr val="white">
                    <a:lumMod val="75000"/>
                  </a:prstClr>
                </a:solidFill>
              </a:endParaRPr>
            </a:p>
          </p:txBody>
        </p:sp>
        <p:sp>
          <p:nvSpPr>
            <p:cNvPr id="31" name="Rectangle 4"/>
            <p:cNvSpPr txBox="1">
              <a:spLocks noChangeArrowheads="1"/>
            </p:cNvSpPr>
            <p:nvPr/>
          </p:nvSpPr>
          <p:spPr>
            <a:xfrm>
              <a:off x="0" y="1173189"/>
              <a:ext cx="9144000" cy="854013"/>
            </a:xfrm>
            <a:prstGeom prst="rect">
              <a:avLst/>
            </a:prstGeom>
            <a:solidFill>
              <a:srgbClr val="002060">
                <a:alpha val="65098"/>
              </a:srgbClr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lIns="0" tIns="0" rIns="0" bIns="0" anchor="ctr" anchorCtr="0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6600" kern="0" dirty="0" smtClean="0">
                  <a:solidFill>
                    <a:prstClr val="white">
                      <a:lumMod val="85000"/>
                    </a:prstClr>
                  </a:solidFill>
                </a:rPr>
                <a:t>F</a:t>
              </a:r>
              <a:r>
                <a:rPr lang="en-US" sz="5400" kern="0" dirty="0" smtClean="0">
                  <a:solidFill>
                    <a:prstClr val="white">
                      <a:lumMod val="85000"/>
                    </a:prstClr>
                  </a:solidFill>
                </a:rPr>
                <a:t>IND </a:t>
              </a:r>
              <a:r>
                <a:rPr lang="en-US" sz="6600" kern="0" dirty="0" smtClean="0">
                  <a:solidFill>
                    <a:prstClr val="white">
                      <a:lumMod val="85000"/>
                    </a:prstClr>
                  </a:solidFill>
                </a:rPr>
                <a:t>U</a:t>
              </a:r>
              <a:r>
                <a:rPr lang="en-US" sz="5400" kern="0" dirty="0" smtClean="0">
                  <a:solidFill>
                    <a:prstClr val="white">
                      <a:lumMod val="85000"/>
                    </a:prstClr>
                  </a:solidFill>
                </a:rPr>
                <a:t>S</a:t>
              </a:r>
              <a:r>
                <a:rPr lang="en-US" sz="6600" kern="0" dirty="0" smtClean="0">
                  <a:solidFill>
                    <a:prstClr val="white">
                      <a:lumMod val="85000"/>
                    </a:prstClr>
                  </a:solidFill>
                </a:rPr>
                <a:t> O</a:t>
              </a:r>
              <a:r>
                <a:rPr lang="en-US" sz="5400" kern="0" dirty="0" smtClean="0">
                  <a:solidFill>
                    <a:prstClr val="white">
                      <a:lumMod val="85000"/>
                    </a:prstClr>
                  </a:solidFill>
                </a:rPr>
                <a:t>N</a:t>
              </a:r>
              <a:r>
                <a:rPr lang="en-US" sz="6600" kern="0" dirty="0" smtClean="0">
                  <a:solidFill>
                    <a:prstClr val="white">
                      <a:lumMod val="85000"/>
                    </a:prstClr>
                  </a:solidFill>
                </a:rPr>
                <a:t> T</a:t>
              </a:r>
              <a:r>
                <a:rPr lang="en-US" sz="5400" kern="0" dirty="0" smtClean="0">
                  <a:solidFill>
                    <a:prstClr val="white">
                      <a:lumMod val="85000"/>
                    </a:prstClr>
                  </a:solidFill>
                </a:rPr>
                <a:t>HE</a:t>
              </a:r>
              <a:r>
                <a:rPr lang="en-US" sz="6600" kern="0" dirty="0" smtClean="0">
                  <a:solidFill>
                    <a:prstClr val="white">
                      <a:lumMod val="85000"/>
                    </a:prstClr>
                  </a:solidFill>
                </a:rPr>
                <a:t> W</a:t>
              </a:r>
              <a:r>
                <a:rPr lang="en-US" sz="5400" kern="0" dirty="0" smtClean="0">
                  <a:solidFill>
                    <a:prstClr val="white">
                      <a:lumMod val="85000"/>
                    </a:prstClr>
                  </a:solidFill>
                </a:rPr>
                <a:t>EB</a:t>
              </a:r>
              <a:endParaRPr lang="en-US" sz="5400" kern="0" dirty="0">
                <a:solidFill>
                  <a:prstClr val="white">
                    <a:lumMod val="85000"/>
                  </a:prstClr>
                </a:solidFill>
              </a:endParaRPr>
            </a:p>
          </p:txBody>
        </p:sp>
        <p:sp>
          <p:nvSpPr>
            <p:cNvPr id="32" name="Text Box 3"/>
            <p:cNvSpPr txBox="1">
              <a:spLocks noChangeArrowheads="1"/>
            </p:cNvSpPr>
            <p:nvPr/>
          </p:nvSpPr>
          <p:spPr bwMode="auto">
            <a:xfrm>
              <a:off x="755153" y="5084547"/>
              <a:ext cx="2944417" cy="5247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87944A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ts val="400"/>
                </a:spcAft>
              </a:pPr>
              <a:r>
                <a:rPr lang="en-US" altLang="en-US" sz="3600" dirty="0" smtClean="0">
                  <a:solidFill>
                    <a:prstClr val="white">
                      <a:lumMod val="75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gohsep.la.gov</a:t>
              </a:r>
              <a:endParaRPr lang="en-US" altLang="en-US" sz="6600" dirty="0" smtClean="0">
                <a:solidFill>
                  <a:prstClr val="white">
                    <a:lumMod val="75000"/>
                  </a:prstClr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" name="Text Box 4"/>
            <p:cNvSpPr txBox="1">
              <a:spLocks noChangeArrowheads="1"/>
            </p:cNvSpPr>
            <p:nvPr/>
          </p:nvSpPr>
          <p:spPr bwMode="auto">
            <a:xfrm>
              <a:off x="4701385" y="5075402"/>
              <a:ext cx="4176838" cy="3729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87944A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ts val="400"/>
                </a:spcAft>
              </a:pPr>
              <a:r>
                <a:rPr lang="en-US" altLang="en-US" sz="3600" dirty="0" smtClean="0">
                  <a:solidFill>
                    <a:prstClr val="white">
                      <a:lumMod val="75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getagameplan.org</a:t>
              </a:r>
              <a:endParaRPr lang="en-US" altLang="en-US" sz="6600" dirty="0" smtClean="0">
                <a:solidFill>
                  <a:prstClr val="white">
                    <a:lumMod val="75000"/>
                  </a:prstClr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4" name="Text Box 7"/>
            <p:cNvSpPr txBox="1">
              <a:spLocks noChangeArrowheads="1"/>
            </p:cNvSpPr>
            <p:nvPr/>
          </p:nvSpPr>
          <p:spPr bwMode="auto">
            <a:xfrm>
              <a:off x="3936311" y="4934343"/>
              <a:ext cx="390525" cy="3349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5400" dirty="0" smtClean="0">
                  <a:solidFill>
                    <a:prstClr val="white">
                      <a:lumMod val="75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+  </a:t>
              </a:r>
              <a:endParaRPr lang="en-US" altLang="en-US" sz="6600" dirty="0" smtClean="0">
                <a:solidFill>
                  <a:prstClr val="white">
                    <a:lumMod val="75000"/>
                  </a:prstClr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15" name="Picture 2" descr="C:\Users\SBurr\Desktop\Graphics\GohsepLogos_final_large.png"/>
          <p:cNvPicPr>
            <a:picLocks noChangeAspect="1" noChangeArrowheads="1"/>
          </p:cNvPicPr>
          <p:nvPr/>
        </p:nvPicPr>
        <p:blipFill rotWithShape="1">
          <a:blip r:embed="rId7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44183" y="2184494"/>
            <a:ext cx="2623195" cy="26681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F:\GetAGamePlan\GAGP Logo\GAGP_Hurricane_Extra.gif"/>
          <p:cNvPicPr>
            <a:picLocks noChangeAspect="1" noChangeArrowheads="1"/>
          </p:cNvPicPr>
          <p:nvPr/>
        </p:nvPicPr>
        <p:blipFill>
          <a:blip r:embed="rId8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83851" y="2248292"/>
            <a:ext cx="4924660" cy="2465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306248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4"/>
          <p:cNvSpPr txBox="1">
            <a:spLocks noChangeArrowheads="1"/>
          </p:cNvSpPr>
          <p:nvPr/>
        </p:nvSpPr>
        <p:spPr>
          <a:xfrm rot="5400000" flipH="1">
            <a:off x="4446766" y="1909635"/>
            <a:ext cx="253348" cy="9144000"/>
          </a:xfrm>
          <a:prstGeom prst="rect">
            <a:avLst/>
          </a:prstGeom>
          <a:solidFill>
            <a:srgbClr val="E46C0A">
              <a:alpha val="50196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tIns="0" rIns="0" bIns="0" anchor="ctr" anchorCtr="0"/>
          <a:lstStyle/>
          <a:p>
            <a:pPr algn="ctr" eaLnBrk="0" hangingPunct="0">
              <a:defRPr/>
            </a:pPr>
            <a:endParaRPr lang="en-US" sz="5400" kern="0" dirty="0">
              <a:solidFill>
                <a:prstClr val="white">
                  <a:lumMod val="85000"/>
                </a:prstClr>
              </a:solidFill>
            </a:endParaRPr>
          </a:p>
        </p:txBody>
      </p:sp>
      <p:sp>
        <p:nvSpPr>
          <p:cNvPr id="42" name="Rectangle 4"/>
          <p:cNvSpPr txBox="1">
            <a:spLocks noChangeArrowheads="1"/>
          </p:cNvSpPr>
          <p:nvPr/>
        </p:nvSpPr>
        <p:spPr>
          <a:xfrm rot="5400000" flipH="1">
            <a:off x="4446766" y="-4167018"/>
            <a:ext cx="253348" cy="9144000"/>
          </a:xfrm>
          <a:prstGeom prst="rect">
            <a:avLst/>
          </a:prstGeom>
          <a:solidFill>
            <a:srgbClr val="E46C0A">
              <a:alpha val="50196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tIns="0" rIns="0" bIns="0" anchor="ctr" anchorCtr="0"/>
          <a:lstStyle/>
          <a:p>
            <a:pPr algn="ctr" eaLnBrk="0" hangingPunct="0">
              <a:defRPr/>
            </a:pPr>
            <a:endParaRPr lang="en-US" sz="5400" kern="0" dirty="0">
              <a:solidFill>
                <a:prstClr val="white">
                  <a:lumMod val="85000"/>
                </a:prstClr>
              </a:solidFill>
            </a:endParaRPr>
          </a:p>
        </p:txBody>
      </p:sp>
      <p:sp>
        <p:nvSpPr>
          <p:cNvPr id="41" name="Rectangle 40"/>
          <p:cNvSpPr/>
          <p:nvPr/>
        </p:nvSpPr>
        <p:spPr bwMode="auto">
          <a:xfrm flipH="1">
            <a:off x="1440" y="6284048"/>
            <a:ext cx="9144000" cy="15948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10800000"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 sz="2800" smtClean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287524" y="575885"/>
            <a:ext cx="8568952" cy="72008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259306" y="2985782"/>
            <a:ext cx="4170149" cy="1280065"/>
          </a:xfrm>
          <a:prstGeom prst="rect">
            <a:avLst/>
          </a:prstGeom>
          <a:solidFill>
            <a:srgbClr val="FFED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113" name="TextBox 4"/>
          <p:cNvSpPr txBox="1">
            <a:spLocks noChangeArrowheads="1"/>
          </p:cNvSpPr>
          <p:nvPr/>
        </p:nvSpPr>
        <p:spPr bwMode="auto">
          <a:xfrm>
            <a:off x="244677" y="3088130"/>
            <a:ext cx="4336848" cy="887422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68275" indent="-168275">
              <a:lnSpc>
                <a:spcPts val="1600"/>
              </a:lnSpc>
              <a:spcBef>
                <a:spcPts val="700"/>
              </a:spcBef>
              <a:buClr>
                <a:srgbClr val="1C4372"/>
              </a:buClr>
              <a:buFont typeface="Wingdings" pitchFamily="2" charset="2"/>
              <a:buChar char="§"/>
              <a:tabLst>
                <a:tab pos="168275" algn="l"/>
              </a:tabLst>
            </a:pPr>
            <a:r>
              <a:rPr lang="en-US" sz="165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rial" pitchFamily="34" charset="0"/>
                <a:cs typeface="Arial" pitchFamily="34" charset="0"/>
              </a:rPr>
              <a:t>3 direct threats to Louisiana </a:t>
            </a:r>
          </a:p>
          <a:p>
            <a:pPr marL="168275" indent="-168275">
              <a:lnSpc>
                <a:spcPts val="1600"/>
              </a:lnSpc>
              <a:spcBef>
                <a:spcPts val="700"/>
              </a:spcBef>
              <a:buClr>
                <a:srgbClr val="1C4372"/>
              </a:buClr>
              <a:buFont typeface="Wingdings" pitchFamily="2" charset="2"/>
              <a:buChar char="§"/>
              <a:tabLst>
                <a:tab pos="168275" algn="l"/>
              </a:tabLst>
            </a:pPr>
            <a:r>
              <a:rPr lang="en-US" sz="165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rial" pitchFamily="34" charset="0"/>
                <a:cs typeface="Arial" pitchFamily="34" charset="0"/>
              </a:rPr>
              <a:t>Pre-seasonal start - April 19</a:t>
            </a:r>
            <a:r>
              <a:rPr lang="en-US" sz="1650" baseline="300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rial" pitchFamily="34" charset="0"/>
                <a:cs typeface="Arial" pitchFamily="34" charset="0"/>
              </a:rPr>
              <a:t>th </a:t>
            </a:r>
            <a:r>
              <a:rPr lang="en-US" sz="1650" i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rial" pitchFamily="34" charset="0"/>
                <a:cs typeface="Arial" pitchFamily="34" charset="0"/>
              </a:rPr>
              <a:t>(TS Arlene) </a:t>
            </a:r>
            <a:endParaRPr lang="en-US" sz="1650" baseline="30000" dirty="0" smtClean="0">
              <a:solidFill>
                <a:prstClr val="black">
                  <a:lumMod val="75000"/>
                  <a:lumOff val="25000"/>
                </a:prstClr>
              </a:solidFill>
              <a:latin typeface="Arial" pitchFamily="34" charset="0"/>
              <a:cs typeface="Arial" pitchFamily="34" charset="0"/>
            </a:endParaRPr>
          </a:p>
          <a:p>
            <a:pPr marL="168275" indent="-168275">
              <a:lnSpc>
                <a:spcPts val="1600"/>
              </a:lnSpc>
              <a:spcBef>
                <a:spcPts val="700"/>
              </a:spcBef>
              <a:buClr>
                <a:srgbClr val="1C4372"/>
              </a:buClr>
              <a:buFont typeface="Wingdings" pitchFamily="2" charset="2"/>
              <a:buChar char="§"/>
              <a:tabLst>
                <a:tab pos="168275" algn="l"/>
              </a:tabLst>
            </a:pPr>
            <a:r>
              <a:rPr lang="en-US" sz="165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rial" pitchFamily="34" charset="0"/>
                <a:cs typeface="Arial" pitchFamily="34" charset="0"/>
              </a:rPr>
              <a:t>Overall: Well above seasonal average</a:t>
            </a:r>
          </a:p>
        </p:txBody>
      </p:sp>
      <p:sp>
        <p:nvSpPr>
          <p:cNvPr id="7" name="Rectangle 6"/>
          <p:cNvSpPr/>
          <p:nvPr/>
        </p:nvSpPr>
        <p:spPr>
          <a:xfrm>
            <a:off x="4441564" y="3011283"/>
            <a:ext cx="4428758" cy="3257345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432938" y="2996779"/>
            <a:ext cx="4414912" cy="428934"/>
          </a:xfrm>
          <a:prstGeom prst="rect">
            <a:avLst/>
          </a:prstGeom>
          <a:solidFill>
            <a:srgbClr val="4556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7982270"/>
              </p:ext>
            </p:extLst>
          </p:nvPr>
        </p:nvGraphicFramePr>
        <p:xfrm>
          <a:off x="253691" y="1304591"/>
          <a:ext cx="8603706" cy="16704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52943"/>
                <a:gridCol w="2050763"/>
              </a:tblGrid>
              <a:tr h="368490"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latin typeface="Arial" pitchFamily="34" charset="0"/>
                          <a:cs typeface="Arial" pitchFamily="34" charset="0"/>
                        </a:rPr>
                        <a:t>Storm Type</a:t>
                      </a:r>
                      <a:endParaRPr lang="en-US" sz="2400" b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latin typeface="Arial" pitchFamily="34" charset="0"/>
                          <a:cs typeface="Arial" pitchFamily="34" charset="0"/>
                        </a:rPr>
                        <a:t>2017</a:t>
                      </a:r>
                      <a:endParaRPr lang="en-US" sz="2400" b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</a:tr>
              <a:tr h="381682">
                <a:tc>
                  <a:txBody>
                    <a:bodyPr/>
                    <a:lstStyle/>
                    <a:p>
                      <a:r>
                        <a:rPr lang="en-US" sz="2000" b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Named Storms</a:t>
                      </a:r>
                      <a:endParaRPr lang="en-US" sz="20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17</a:t>
                      </a:r>
                      <a:endParaRPr lang="en-US" sz="18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393270">
                <a:tc>
                  <a:txBody>
                    <a:bodyPr/>
                    <a:lstStyle/>
                    <a:p>
                      <a:r>
                        <a:rPr lang="en-US" sz="2000" b="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Hurricanes </a:t>
                      </a:r>
                      <a:r>
                        <a:rPr lang="en-US" sz="2000" b="0" i="1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(CAT 1, 2)</a:t>
                      </a:r>
                      <a:endParaRPr lang="en-US" sz="2000" b="0" i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 4</a:t>
                      </a:r>
                      <a:endParaRPr lang="en-US" sz="20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420795">
                <a:tc>
                  <a:txBody>
                    <a:bodyPr/>
                    <a:lstStyle/>
                    <a:p>
                      <a:r>
                        <a:rPr lang="en-US" sz="2000" b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Major</a:t>
                      </a:r>
                      <a:r>
                        <a:rPr lang="en-US" sz="2000" b="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Hurricanes </a:t>
                      </a:r>
                      <a:r>
                        <a:rPr lang="en-US" sz="2000" b="0" i="1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(CAT 3, 4, 5)</a:t>
                      </a:r>
                      <a:endParaRPr lang="en-US" sz="2000" b="0" i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 6</a:t>
                      </a:r>
                      <a:endParaRPr lang="en-US" sz="20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3114" name="TextBox 4"/>
          <p:cNvSpPr txBox="1">
            <a:spLocks noChangeArrowheads="1"/>
          </p:cNvSpPr>
          <p:nvPr/>
        </p:nvSpPr>
        <p:spPr bwMode="auto">
          <a:xfrm>
            <a:off x="4652776" y="3008654"/>
            <a:ext cx="4203700" cy="2952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ts val="2700"/>
              </a:lnSpc>
              <a:spcBef>
                <a:spcPts val="800"/>
              </a:spcBef>
              <a:tabLst>
                <a:tab pos="3370263" algn="l"/>
              </a:tabLst>
            </a:pPr>
            <a:r>
              <a:rPr lang="en-US" spc="50" dirty="0" smtClean="0">
                <a:ln w="9525">
                  <a:solidFill>
                    <a:prstClr val="white"/>
                  </a:solidFill>
                </a:ln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Peak Intensity</a:t>
            </a:r>
            <a:r>
              <a:rPr lang="en-US" spc="50" dirty="0">
                <a:ln w="9525">
                  <a:solidFill>
                    <a:prstClr val="white"/>
                  </a:solidFill>
                </a:ln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pc="50" dirty="0" smtClean="0">
                <a:ln w="9525">
                  <a:solidFill>
                    <a:prstClr val="white"/>
                  </a:solidFill>
                </a:ln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                Category</a:t>
            </a:r>
            <a:endParaRPr lang="en-US" spc="50" dirty="0">
              <a:ln w="9525">
                <a:solidFill>
                  <a:prstClr val="white"/>
                </a:solidFill>
              </a:ln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ts val="2400"/>
              </a:lnSpc>
              <a:spcBef>
                <a:spcPts val="400"/>
              </a:spcBef>
              <a:tabLst>
                <a:tab pos="3433763" algn="l"/>
              </a:tabLst>
            </a:pPr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rial" pitchFamily="34" charset="0"/>
                <a:cs typeface="Arial" pitchFamily="34" charset="0"/>
              </a:rPr>
              <a:t>Tropical </a:t>
            </a: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Arial" pitchFamily="34" charset="0"/>
                <a:cs typeface="Arial" pitchFamily="34" charset="0"/>
              </a:rPr>
              <a:t>Depressions             </a:t>
            </a:r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rial" pitchFamily="34" charset="0"/>
                <a:cs typeface="Arial" pitchFamily="34" charset="0"/>
              </a:rPr>
              <a:t>   1</a:t>
            </a:r>
            <a:endParaRPr lang="en-US" dirty="0">
              <a:solidFill>
                <a:prstClr val="black">
                  <a:lumMod val="75000"/>
                  <a:lumOff val="25000"/>
                </a:prstClr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ts val="2400"/>
              </a:lnSpc>
              <a:spcBef>
                <a:spcPts val="400"/>
              </a:spcBef>
              <a:tabLst>
                <a:tab pos="3433763" algn="l"/>
              </a:tabLst>
            </a:pP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Arial" pitchFamily="34" charset="0"/>
                <a:cs typeface="Arial" pitchFamily="34" charset="0"/>
              </a:rPr>
              <a:t>Tropical Storms </a:t>
            </a:r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rial" pitchFamily="34" charset="0"/>
                <a:cs typeface="Arial" pitchFamily="34" charset="0"/>
              </a:rPr>
              <a:t>                        7</a:t>
            </a:r>
            <a:endParaRPr lang="en-US" dirty="0">
              <a:solidFill>
                <a:prstClr val="black">
                  <a:lumMod val="75000"/>
                  <a:lumOff val="25000"/>
                </a:prstClr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ts val="2400"/>
              </a:lnSpc>
              <a:spcBef>
                <a:spcPts val="400"/>
              </a:spcBef>
            </a:pP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Arial" pitchFamily="34" charset="0"/>
                <a:cs typeface="Arial" pitchFamily="34" charset="0"/>
              </a:rPr>
              <a:t>Category  </a:t>
            </a:r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rial" pitchFamily="34" charset="0"/>
                <a:cs typeface="Arial" pitchFamily="34" charset="0"/>
              </a:rPr>
              <a:t> 1                               2</a:t>
            </a:r>
            <a:endParaRPr lang="en-US" dirty="0">
              <a:solidFill>
                <a:prstClr val="black">
                  <a:lumMod val="75000"/>
                  <a:lumOff val="25000"/>
                </a:prstClr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ts val="2400"/>
              </a:lnSpc>
              <a:spcBef>
                <a:spcPts val="400"/>
              </a:spcBef>
            </a:pP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Arial" pitchFamily="34" charset="0"/>
                <a:cs typeface="Arial" pitchFamily="34" charset="0"/>
              </a:rPr>
              <a:t>Category  </a:t>
            </a:r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rial" pitchFamily="34" charset="0"/>
                <a:cs typeface="Arial" pitchFamily="34" charset="0"/>
              </a:rPr>
              <a:t> 2                               2</a:t>
            </a:r>
            <a:endParaRPr lang="en-US" dirty="0">
              <a:solidFill>
                <a:prstClr val="black">
                  <a:lumMod val="75000"/>
                  <a:lumOff val="25000"/>
                </a:prstClr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ts val="2400"/>
              </a:lnSpc>
              <a:spcBef>
                <a:spcPts val="400"/>
              </a:spcBef>
            </a:pP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Arial" pitchFamily="34" charset="0"/>
                <a:cs typeface="Arial" pitchFamily="34" charset="0"/>
              </a:rPr>
              <a:t>Category  </a:t>
            </a:r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rial" pitchFamily="34" charset="0"/>
                <a:cs typeface="Arial" pitchFamily="34" charset="0"/>
              </a:rPr>
              <a:t> 3                               2</a:t>
            </a:r>
            <a:endParaRPr lang="en-US" dirty="0">
              <a:solidFill>
                <a:prstClr val="black">
                  <a:lumMod val="75000"/>
                  <a:lumOff val="25000"/>
                </a:prstClr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ts val="2400"/>
              </a:lnSpc>
              <a:spcBef>
                <a:spcPts val="400"/>
              </a:spcBef>
            </a:pP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Arial" pitchFamily="34" charset="0"/>
                <a:cs typeface="Arial" pitchFamily="34" charset="0"/>
              </a:rPr>
              <a:t>Category  </a:t>
            </a:r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rial" pitchFamily="34" charset="0"/>
                <a:cs typeface="Arial" pitchFamily="34" charset="0"/>
              </a:rPr>
              <a:t> 4                               2</a:t>
            </a:r>
            <a:endParaRPr lang="en-US" dirty="0">
              <a:solidFill>
                <a:prstClr val="black">
                  <a:lumMod val="75000"/>
                  <a:lumOff val="25000"/>
                </a:prstClr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ts val="2400"/>
              </a:lnSpc>
              <a:spcBef>
                <a:spcPts val="400"/>
              </a:spcBef>
            </a:pPr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Category  5                              </a:t>
            </a:r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2</a:t>
            </a:r>
            <a:endParaRPr lang="en-US" b="1" dirty="0">
              <a:solidFill>
                <a:schemeClr val="accent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16"/>
          <p:cNvSpPr>
            <a:spLocks noGrp="1" noChangeArrowheads="1"/>
          </p:cNvSpPr>
          <p:nvPr>
            <p:ph type="subTitle" idx="1"/>
          </p:nvPr>
        </p:nvSpPr>
        <p:spPr>
          <a:xfrm>
            <a:off x="0" y="539881"/>
            <a:ext cx="9144000" cy="914400"/>
          </a:xfrm>
          <a:noFill/>
        </p:spPr>
        <p:txBody>
          <a:bodyPr anchor="ctr">
            <a:normAutofit/>
          </a:bodyPr>
          <a:lstStyle/>
          <a:p>
            <a:pPr>
              <a:lnSpc>
                <a:spcPct val="8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sz="5300" spc="3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2017 Hurricane Season</a:t>
            </a:r>
          </a:p>
        </p:txBody>
      </p:sp>
      <p:cxnSp>
        <p:nvCxnSpPr>
          <p:cNvPr id="24" name="Straight Connector 23"/>
          <p:cNvCxnSpPr/>
          <p:nvPr/>
        </p:nvCxnSpPr>
        <p:spPr>
          <a:xfrm>
            <a:off x="259307" y="2985781"/>
            <a:ext cx="8611015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/>
          <p:cNvSpPr/>
          <p:nvPr/>
        </p:nvSpPr>
        <p:spPr>
          <a:xfrm>
            <a:off x="259306" y="1304591"/>
            <a:ext cx="8611016" cy="4964037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316539" y="4352823"/>
            <a:ext cx="40062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pc="-60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2016 Gulf of Mexico/Local Storm Activity</a:t>
            </a:r>
            <a:endParaRPr lang="en-US" spc="-60" dirty="0">
              <a:solidFill>
                <a:prstClr val="white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85184" y="1253249"/>
            <a:ext cx="8568952" cy="45719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0" y="6298296"/>
            <a:ext cx="9144000" cy="190871"/>
            <a:chOff x="0" y="6473342"/>
            <a:chExt cx="9144000" cy="190871"/>
          </a:xfrm>
        </p:grpSpPr>
        <p:sp>
          <p:nvSpPr>
            <p:cNvPr id="9" name="Rectangle 8"/>
            <p:cNvSpPr/>
            <p:nvPr/>
          </p:nvSpPr>
          <p:spPr bwMode="auto">
            <a:xfrm>
              <a:off x="0" y="6504726"/>
              <a:ext cx="9144000" cy="159487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10800000"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2800" smtClean="0">
                <a:solidFill>
                  <a:prstClr val="black"/>
                </a:solidFill>
                <a:latin typeface="Times New Roman" pitchFamily="18" charset="0"/>
              </a:endParaRPr>
            </a:p>
          </p:txBody>
        </p:sp>
        <p:grpSp>
          <p:nvGrpSpPr>
            <p:cNvPr id="31" name="Group 30"/>
            <p:cNvGrpSpPr/>
            <p:nvPr/>
          </p:nvGrpSpPr>
          <p:grpSpPr>
            <a:xfrm>
              <a:off x="0" y="6473342"/>
              <a:ext cx="9144000" cy="177359"/>
              <a:chOff x="0" y="6730517"/>
              <a:chExt cx="9144000" cy="177359"/>
            </a:xfrm>
          </p:grpSpPr>
          <p:sp>
            <p:nvSpPr>
              <p:cNvPr id="32" name="Rectangle 31"/>
              <p:cNvSpPr/>
              <p:nvPr/>
            </p:nvSpPr>
            <p:spPr bwMode="auto">
              <a:xfrm>
                <a:off x="0" y="6770001"/>
                <a:ext cx="9144000" cy="137875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ot="10800000"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US" sz="2800" smtClean="0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3" name="Rectangle 32"/>
              <p:cNvSpPr/>
              <p:nvPr/>
            </p:nvSpPr>
            <p:spPr>
              <a:xfrm>
                <a:off x="0" y="6730517"/>
                <a:ext cx="9144000" cy="45719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</p:grpSp>
      <p:grpSp>
        <p:nvGrpSpPr>
          <p:cNvPr id="29" name="Group 28"/>
          <p:cNvGrpSpPr/>
          <p:nvPr/>
        </p:nvGrpSpPr>
        <p:grpSpPr>
          <a:xfrm flipH="1">
            <a:off x="0" y="376388"/>
            <a:ext cx="9144000" cy="190871"/>
            <a:chOff x="0" y="6473342"/>
            <a:chExt cx="9144000" cy="190871"/>
          </a:xfrm>
        </p:grpSpPr>
        <p:sp>
          <p:nvSpPr>
            <p:cNvPr id="30" name="Rectangle 29"/>
            <p:cNvSpPr/>
            <p:nvPr/>
          </p:nvSpPr>
          <p:spPr bwMode="auto">
            <a:xfrm>
              <a:off x="0" y="6504726"/>
              <a:ext cx="9144000" cy="159487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10800000"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2800" smtClean="0">
                <a:solidFill>
                  <a:prstClr val="black"/>
                </a:solidFill>
                <a:latin typeface="Times New Roman" pitchFamily="18" charset="0"/>
              </a:endParaRPr>
            </a:p>
          </p:txBody>
        </p:sp>
        <p:grpSp>
          <p:nvGrpSpPr>
            <p:cNvPr id="34" name="Group 33"/>
            <p:cNvGrpSpPr/>
            <p:nvPr/>
          </p:nvGrpSpPr>
          <p:grpSpPr>
            <a:xfrm>
              <a:off x="0" y="6473342"/>
              <a:ext cx="9144000" cy="177359"/>
              <a:chOff x="0" y="6730517"/>
              <a:chExt cx="9144000" cy="177359"/>
            </a:xfrm>
          </p:grpSpPr>
          <p:sp>
            <p:nvSpPr>
              <p:cNvPr id="35" name="Rectangle 34"/>
              <p:cNvSpPr/>
              <p:nvPr/>
            </p:nvSpPr>
            <p:spPr bwMode="auto">
              <a:xfrm>
                <a:off x="0" y="6770001"/>
                <a:ext cx="9144000" cy="137875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ot="10800000"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US" sz="2800" smtClean="0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6" name="Rectangle 35"/>
              <p:cNvSpPr/>
              <p:nvPr/>
            </p:nvSpPr>
            <p:spPr>
              <a:xfrm>
                <a:off x="0" y="6730517"/>
                <a:ext cx="9144000" cy="45719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</p:grpSp>
      <p:sp>
        <p:nvSpPr>
          <p:cNvPr id="12" name="Rectangle 11"/>
          <p:cNvSpPr/>
          <p:nvPr/>
        </p:nvSpPr>
        <p:spPr>
          <a:xfrm>
            <a:off x="259306" y="566360"/>
            <a:ext cx="8611016" cy="728706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 flipV="1">
            <a:off x="4464685" y="6268628"/>
            <a:ext cx="108755" cy="753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4429455" y="2994031"/>
            <a:ext cx="3483" cy="3274597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ectangle 43"/>
          <p:cNvSpPr/>
          <p:nvPr/>
        </p:nvSpPr>
        <p:spPr>
          <a:xfrm>
            <a:off x="4448487" y="5960744"/>
            <a:ext cx="4414912" cy="295595"/>
          </a:xfrm>
          <a:prstGeom prst="rect">
            <a:avLst/>
          </a:prstGeom>
          <a:solidFill>
            <a:srgbClr val="4556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2177675" y="5473338"/>
            <a:ext cx="32573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 smtClean="0">
                <a:solidFill>
                  <a:prstClr val="white"/>
                </a:solidFill>
              </a:rPr>
              <a:t>LA</a:t>
            </a:r>
            <a:endParaRPr lang="en-US" sz="1100" dirty="0">
              <a:solidFill>
                <a:prstClr val="white"/>
              </a:solidFill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1579013" y="5473338"/>
            <a:ext cx="327334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 smtClean="0">
                <a:solidFill>
                  <a:prstClr val="white"/>
                </a:solidFill>
              </a:rPr>
              <a:t>TX</a:t>
            </a:r>
            <a:endParaRPr lang="en-US" sz="1100" dirty="0">
              <a:solidFill>
                <a:prstClr val="white"/>
              </a:solidFill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290657" y="4007119"/>
            <a:ext cx="4131804" cy="258728"/>
          </a:xfrm>
          <a:prstGeom prst="rect">
            <a:avLst/>
          </a:prstGeom>
          <a:solidFill>
            <a:srgbClr val="FFE3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86941" y="3973459"/>
            <a:ext cx="3876574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00" i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rial" pitchFamily="34" charset="0"/>
                <a:cs typeface="Arial" pitchFamily="34" charset="0"/>
              </a:rPr>
              <a:t>(Average season 1981-2010 = 12</a:t>
            </a:r>
            <a:r>
              <a:rPr lang="en-US" sz="1300" i="1" dirty="0">
                <a:solidFill>
                  <a:prstClr val="black">
                    <a:lumMod val="75000"/>
                    <a:lumOff val="2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300" i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rial" pitchFamily="34" charset="0"/>
                <a:cs typeface="Arial" pitchFamily="34" charset="0"/>
              </a:rPr>
              <a:t>named storms) </a:t>
            </a:r>
            <a:endParaRPr lang="en-US" sz="1300" i="1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pic>
        <p:nvPicPr>
          <p:cNvPr id="38" name="Picture 2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85184" y="4265847"/>
            <a:ext cx="4135644" cy="1981867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9" name="Rectangle 38"/>
          <p:cNvSpPr/>
          <p:nvPr/>
        </p:nvSpPr>
        <p:spPr>
          <a:xfrm>
            <a:off x="1033280" y="4659312"/>
            <a:ext cx="328936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b="1" dirty="0" smtClean="0">
                <a:solidFill>
                  <a:prstClr val="white"/>
                </a:solidFill>
              </a:rPr>
              <a:t>LA</a:t>
            </a:r>
            <a:endParaRPr lang="en-US" sz="1100" b="1" dirty="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670305" y="5911520"/>
            <a:ext cx="416802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400"/>
              </a:lnSpc>
              <a:spcBef>
                <a:spcPts val="400"/>
              </a:spcBef>
              <a:tabLst>
                <a:tab pos="3433763" algn="l"/>
              </a:tabLst>
            </a:pPr>
            <a:r>
              <a:rPr lang="en-US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Tropical </a:t>
            </a:r>
            <a:r>
              <a:rPr lang="en-US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Systems                     18</a:t>
            </a:r>
            <a:endParaRPr lang="en-US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918142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6348" y="13647"/>
            <a:ext cx="9130353" cy="6844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0" y="0"/>
            <a:ext cx="9144000" cy="771277"/>
          </a:xfrm>
          <a:prstGeom prst="rect">
            <a:avLst/>
          </a:prstGeom>
          <a:solidFill>
            <a:srgbClr val="000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pic>
        <p:nvPicPr>
          <p:cNvPr id="48134" name="Picture 6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1997" y="5956300"/>
            <a:ext cx="5381261" cy="7342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1223709" y="15519"/>
            <a:ext cx="6928500" cy="8002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600" spc="200" dirty="0" smtClean="0">
                <a:ln w="1905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2017 Hurricane Season</a:t>
            </a:r>
            <a:endParaRPr lang="en-US" sz="4600" spc="200" dirty="0">
              <a:ln w="19050">
                <a:solidFill>
                  <a:prstClr val="white"/>
                </a:solidFill>
              </a:ln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9627223"/>
              </p:ext>
            </p:extLst>
          </p:nvPr>
        </p:nvGraphicFramePr>
        <p:xfrm>
          <a:off x="5537013" y="882785"/>
          <a:ext cx="3403600" cy="1416050"/>
        </p:xfrm>
        <a:graphic>
          <a:graphicData uri="http://schemas.openxmlformats.org/drawingml/2006/table">
            <a:tbl>
              <a:tblPr/>
              <a:tblGrid>
                <a:gridCol w="2738473"/>
                <a:gridCol w="665127"/>
              </a:tblGrid>
              <a:tr h="315020"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Actual</a:t>
                      </a:r>
                      <a:r>
                        <a:rPr lang="en-US" sz="1600" b="0" baseline="0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 Storms</a:t>
                      </a:r>
                      <a:endParaRPr lang="en-US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9050" marR="19050" marT="19050" marB="19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5406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 marL="19050" marR="19050" marT="19050" marB="19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1642"/>
                    </a:solidFill>
                  </a:tcPr>
                </a:tc>
              </a:tr>
              <a:tr h="263228">
                <a:tc>
                  <a:txBody>
                    <a:bodyPr/>
                    <a:lstStyle/>
                    <a:p>
                      <a:pPr algn="l"/>
                      <a:r>
                        <a:rPr lang="en-US" sz="14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 Depressions:</a:t>
                      </a:r>
                      <a:endParaRPr lang="en-US" sz="14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9050" marR="19050" marT="19050" marB="19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endParaRPr lang="en-US" sz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9050" marR="19050" marT="19050" marB="19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273473">
                <a:tc>
                  <a:txBody>
                    <a:bodyPr/>
                    <a:lstStyle/>
                    <a:p>
                      <a:pPr algn="l"/>
                      <a:r>
                        <a:rPr lang="en-US" sz="14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 Total Named Storms</a:t>
                      </a:r>
                      <a:r>
                        <a:rPr lang="en-US" sz="14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:</a:t>
                      </a:r>
                    </a:p>
                  </a:txBody>
                  <a:tcPr marL="19050" marR="19050" marT="19050" marB="19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929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17</a:t>
                      </a:r>
                      <a:endParaRPr lang="en-US" sz="14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9050" marR="19050" marT="19050" marB="19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9292"/>
                    </a:solidFill>
                  </a:tcPr>
                </a:tc>
              </a:tr>
              <a:tr h="285838">
                <a:tc>
                  <a:txBody>
                    <a:bodyPr/>
                    <a:lstStyle/>
                    <a:p>
                      <a:pPr algn="l"/>
                      <a:r>
                        <a:rPr lang="en-US" sz="14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 Hurricanes </a:t>
                      </a:r>
                      <a:r>
                        <a:rPr lang="en-US" sz="1400" i="1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(Cat </a:t>
                      </a:r>
                      <a:r>
                        <a:rPr lang="en-US" sz="1400" i="1" spc="-15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 &amp;</a:t>
                      </a:r>
                      <a:r>
                        <a:rPr lang="en-US" sz="1400" i="1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2):</a:t>
                      </a:r>
                      <a:endParaRPr lang="en-US" sz="1400" i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9050" marR="19050" marT="19050" marB="19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10</a:t>
                      </a:r>
                      <a:endParaRPr lang="en-US" sz="14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9050" marR="19050" marT="19050" marB="19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278491">
                <a:tc>
                  <a:txBody>
                    <a:bodyPr/>
                    <a:lstStyle/>
                    <a:p>
                      <a:pPr algn="l"/>
                      <a:r>
                        <a:rPr lang="en-US" sz="14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 Major</a:t>
                      </a:r>
                      <a:r>
                        <a:rPr lang="en-US" sz="14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r>
                        <a:rPr lang="en-US" sz="14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Hurricanes </a:t>
                      </a:r>
                      <a:r>
                        <a:rPr lang="en-US" sz="1400" i="1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(Cat</a:t>
                      </a:r>
                      <a:r>
                        <a:rPr lang="en-US" sz="1400" i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. </a:t>
                      </a:r>
                      <a:r>
                        <a:rPr lang="en-US" sz="1400" i="1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3+):</a:t>
                      </a:r>
                      <a:endParaRPr lang="en-US" sz="1400" i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9050" marR="19050" marT="19050" marB="19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929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6</a:t>
                      </a:r>
                      <a:endParaRPr lang="en-US" sz="14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9050" marR="19050" marT="19050" marB="19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9292"/>
                    </a:solidFill>
                  </a:tcPr>
                </a:tc>
              </a:tr>
            </a:tbl>
          </a:graphicData>
        </a:graphic>
      </p:graphicFrame>
      <p:sp>
        <p:nvSpPr>
          <p:cNvPr id="10" name="Rectangle 9"/>
          <p:cNvSpPr/>
          <p:nvPr/>
        </p:nvSpPr>
        <p:spPr>
          <a:xfrm>
            <a:off x="5537013" y="874833"/>
            <a:ext cx="3403600" cy="1425575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black">
                  <a:lumMod val="75000"/>
                  <a:lumOff val="25000"/>
                </a:prstClr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3255982"/>
              </p:ext>
            </p:extLst>
          </p:nvPr>
        </p:nvGraphicFramePr>
        <p:xfrm>
          <a:off x="239672" y="877531"/>
          <a:ext cx="3403600" cy="1353909"/>
        </p:xfrm>
        <a:graphic>
          <a:graphicData uri="http://schemas.openxmlformats.org/drawingml/2006/table">
            <a:tbl>
              <a:tblPr/>
              <a:tblGrid>
                <a:gridCol w="2603500"/>
                <a:gridCol w="800100"/>
              </a:tblGrid>
              <a:tr h="315259"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* NOAA Pre-Season Outlook</a:t>
                      </a:r>
                      <a:endParaRPr lang="en-US" sz="1600" b="0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" marR="9144" marT="19050" marB="19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5406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 marL="19050" marR="19050" marT="19050" marB="19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47119">
                <a:tc>
                  <a:txBody>
                    <a:bodyPr/>
                    <a:lstStyle/>
                    <a:p>
                      <a:pPr algn="l"/>
                      <a:r>
                        <a:rPr lang="en-US" sz="14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 Named Storms</a:t>
                      </a:r>
                      <a:r>
                        <a:rPr lang="en-US" sz="14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:</a:t>
                      </a:r>
                    </a:p>
                  </a:txBody>
                  <a:tcPr marL="19050" marR="19050" marT="19050" marB="19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929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11 - 17</a:t>
                      </a:r>
                      <a:endParaRPr lang="en-US" sz="14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9050" marR="19050" marT="19050" marB="19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9292"/>
                    </a:solidFill>
                  </a:tcPr>
                </a:tc>
              </a:tr>
              <a:tr h="294895">
                <a:tc>
                  <a:txBody>
                    <a:bodyPr/>
                    <a:lstStyle/>
                    <a:p>
                      <a:pPr algn="l"/>
                      <a:r>
                        <a:rPr lang="en-US" sz="14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 Anticipated Hurricanes:</a:t>
                      </a:r>
                      <a:endParaRPr lang="en-US" sz="14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9050" marR="19050" marT="19050" marB="19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 5</a:t>
                      </a:r>
                      <a:r>
                        <a:rPr lang="en-US" sz="1400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14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-</a:t>
                      </a:r>
                      <a:r>
                        <a:rPr lang="en-US" sz="1400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9</a:t>
                      </a:r>
                      <a:r>
                        <a:rPr lang="en-US" sz="14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 </a:t>
                      </a:r>
                      <a:endParaRPr lang="en-US" sz="14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9050" marR="19050" marT="19050" marB="19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96636">
                <a:tc>
                  <a:txBody>
                    <a:bodyPr/>
                    <a:lstStyle/>
                    <a:p>
                      <a:pPr algn="l"/>
                      <a:r>
                        <a:rPr lang="en-US" sz="14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 Major</a:t>
                      </a:r>
                      <a:r>
                        <a:rPr lang="en-US" sz="14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r>
                        <a:rPr lang="en-US" sz="14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Hurricanes:</a:t>
                      </a:r>
                      <a:endParaRPr lang="en-US" sz="1400" i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9050" marR="19050" marT="19050" marB="19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929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Arial" pitchFamily="34" charset="0"/>
                          <a:cs typeface="Arial" pitchFamily="34" charset="0"/>
                        </a:rPr>
                        <a:t>  2</a:t>
                      </a:r>
                      <a:r>
                        <a:rPr lang="en-US" sz="1400" baseline="0" dirty="0" smtClean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1400" dirty="0" smtClean="0">
                          <a:latin typeface="Arial" pitchFamily="34" charset="0"/>
                          <a:cs typeface="Arial" pitchFamily="34" charset="0"/>
                        </a:rPr>
                        <a:t>- 4 </a:t>
                      </a:r>
                      <a:endParaRPr lang="en-US" sz="14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9050" marR="19050" marT="19050" marB="19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9292"/>
                    </a:solidFill>
                  </a:tcPr>
                </a:tc>
              </a:tr>
            </a:tbl>
          </a:graphicData>
        </a:graphic>
      </p:graphicFrame>
      <p:sp>
        <p:nvSpPr>
          <p:cNvPr id="13" name="Rectangle 12"/>
          <p:cNvSpPr/>
          <p:nvPr/>
        </p:nvSpPr>
        <p:spPr>
          <a:xfrm>
            <a:off x="239672" y="865506"/>
            <a:ext cx="3403600" cy="1365630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62546" y="2256052"/>
            <a:ext cx="3532907" cy="3281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900"/>
              </a:lnSpc>
              <a:tabLst>
                <a:tab pos="112713" algn="l"/>
              </a:tabLst>
            </a:pPr>
            <a:r>
              <a:rPr lang="en-US" sz="1000" i="1" dirty="0" smtClean="0">
                <a:solidFill>
                  <a:prstClr val="white"/>
                </a:solidFill>
              </a:rPr>
              <a:t>*  </a:t>
            </a:r>
            <a:r>
              <a:rPr lang="en-US" sz="1000" i="1" dirty="0">
                <a:solidFill>
                  <a:prstClr val="white"/>
                </a:solidFill>
              </a:rPr>
              <a:t>Pre-Season outlook only &amp; does not </a:t>
            </a:r>
            <a:r>
              <a:rPr lang="en-US" sz="1000" i="1" dirty="0" smtClean="0">
                <a:solidFill>
                  <a:prstClr val="white"/>
                </a:solidFill>
              </a:rPr>
              <a:t>reflect subsequent     	forecast </a:t>
            </a:r>
            <a:r>
              <a:rPr lang="en-US" sz="1000" i="1" dirty="0">
                <a:solidFill>
                  <a:prstClr val="white"/>
                </a:solidFill>
              </a:rPr>
              <a:t>changes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1723159"/>
              </p:ext>
            </p:extLst>
          </p:nvPr>
        </p:nvGraphicFramePr>
        <p:xfrm>
          <a:off x="7068684" y="3926562"/>
          <a:ext cx="1827666" cy="2753286"/>
        </p:xfrm>
        <a:graphic>
          <a:graphicData uri="http://schemas.openxmlformats.org/drawingml/2006/table">
            <a:tbl>
              <a:tblPr/>
              <a:tblGrid>
                <a:gridCol w="398916"/>
                <a:gridCol w="666750"/>
                <a:gridCol w="762000"/>
              </a:tblGrid>
              <a:tr h="242213">
                <a:tc>
                  <a:txBody>
                    <a:bodyPr/>
                    <a:lstStyle/>
                    <a:p>
                      <a:pPr algn="ctr">
                        <a:lnSpc>
                          <a:spcPts val="650"/>
                        </a:lnSpc>
                      </a:pPr>
                      <a:r>
                        <a:rPr lang="en-US" sz="65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Storm</a:t>
                      </a:r>
                      <a:br>
                        <a:rPr lang="en-US" sz="65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650" b="1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Name</a:t>
                      </a:r>
                      <a:endParaRPr lang="en-US" sz="65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898" marR="9898" marT="9898" marB="989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650"/>
                        </a:lnSpc>
                      </a:pPr>
                      <a:r>
                        <a:rPr lang="en-US" sz="65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Dates </a:t>
                      </a:r>
                      <a:r>
                        <a:rPr lang="en-US" sz="650" b="1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/>
                      </a:r>
                      <a:br>
                        <a:rPr lang="en-US" sz="650" b="1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650" b="1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Active</a:t>
                      </a:r>
                      <a:endParaRPr lang="en-US" sz="65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898" marR="9898" marT="9898" marB="9898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650"/>
                        </a:lnSpc>
                      </a:pPr>
                      <a:r>
                        <a:rPr lang="en-US" sz="650" b="1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Peak Storm Category </a:t>
                      </a:r>
                      <a:endParaRPr lang="en-US" sz="65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898" marR="9898" marT="9898" marB="9898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  <a:tr h="143776">
                <a:tc>
                  <a:txBody>
                    <a:bodyPr/>
                    <a:lstStyle/>
                    <a:p>
                      <a:pPr algn="l"/>
                      <a:r>
                        <a:rPr lang="en-US" sz="6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Arlene</a:t>
                      </a:r>
                    </a:p>
                  </a:txBody>
                  <a:tcPr marL="9898" marR="9898" marT="9898" marB="989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6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April 19 - 21</a:t>
                      </a:r>
                      <a:endParaRPr lang="en-US" sz="6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898" marR="9898" marT="9898" marB="989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Tropical Storm</a:t>
                      </a:r>
                    </a:p>
                  </a:txBody>
                  <a:tcPr marL="9898" marR="9898" marT="9898" marB="9898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5E4ED"/>
                    </a:solidFill>
                  </a:tcPr>
                </a:tc>
              </a:tr>
              <a:tr h="149437">
                <a:tc>
                  <a:txBody>
                    <a:bodyPr/>
                    <a:lstStyle/>
                    <a:p>
                      <a:pPr algn="l"/>
                      <a:r>
                        <a:rPr lang="en-US" sz="6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Bret</a:t>
                      </a:r>
                    </a:p>
                  </a:txBody>
                  <a:tcPr marL="9898" marR="9898" marT="9898" marB="989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6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June 19 - 20</a:t>
                      </a:r>
                    </a:p>
                  </a:txBody>
                  <a:tcPr marL="9898" marR="9898" marT="9898" marB="989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Tropical Storm</a:t>
                      </a:r>
                      <a:endParaRPr lang="en-US" sz="6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898" marR="9898" marT="9898" marB="9898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5E4ED"/>
                    </a:solidFill>
                  </a:tcPr>
                </a:tc>
              </a:tr>
              <a:tr h="140393">
                <a:tc>
                  <a:txBody>
                    <a:bodyPr/>
                    <a:lstStyle/>
                    <a:p>
                      <a:pPr algn="l"/>
                      <a:r>
                        <a:rPr lang="en-US" sz="6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Cindy</a:t>
                      </a:r>
                    </a:p>
                  </a:txBody>
                  <a:tcPr marL="9898" marR="9898" marT="9898" marB="989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6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June 20 - 23</a:t>
                      </a:r>
                    </a:p>
                  </a:txBody>
                  <a:tcPr marL="9898" marR="9898" marT="9898" marB="989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Tropical Storm</a:t>
                      </a:r>
                      <a:endParaRPr lang="en-US" sz="6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898" marR="9898" marT="9898" marB="9898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5E4ED"/>
                    </a:solidFill>
                  </a:tcPr>
                </a:tc>
              </a:tr>
              <a:tr h="134452">
                <a:tc>
                  <a:txBody>
                    <a:bodyPr/>
                    <a:lstStyle/>
                    <a:p>
                      <a:pPr algn="l"/>
                      <a:r>
                        <a:rPr lang="en-US" sz="6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Don</a:t>
                      </a:r>
                    </a:p>
                  </a:txBody>
                  <a:tcPr marL="9898" marR="9898" marT="9898" marB="989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6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July 17 -</a:t>
                      </a:r>
                      <a:r>
                        <a:rPr lang="en-US" sz="600" baseline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6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</a:t>
                      </a:r>
                    </a:p>
                  </a:txBody>
                  <a:tcPr marL="9898" marR="9898" marT="9898" marB="989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Tropical Storm</a:t>
                      </a:r>
                    </a:p>
                  </a:txBody>
                  <a:tcPr marL="9898" marR="9898" marT="9898" marB="9898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5E4ED"/>
                    </a:solidFill>
                  </a:tcPr>
                </a:tc>
              </a:tr>
              <a:tr h="150955">
                <a:tc>
                  <a:txBody>
                    <a:bodyPr/>
                    <a:lstStyle/>
                    <a:p>
                      <a:pPr algn="l"/>
                      <a:r>
                        <a:rPr lang="en-US" sz="6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Emily</a:t>
                      </a:r>
                    </a:p>
                  </a:txBody>
                  <a:tcPr marL="9898" marR="9898" marT="9898" marB="989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6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July 30 - August 1</a:t>
                      </a:r>
                    </a:p>
                  </a:txBody>
                  <a:tcPr marL="9898" marR="9898" marT="9898" marB="989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Tropical Storm</a:t>
                      </a:r>
                    </a:p>
                  </a:txBody>
                  <a:tcPr marL="9898" marR="9898" marT="9898" marB="9898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5E4ED"/>
                    </a:solidFill>
                  </a:tcPr>
                </a:tc>
              </a:tr>
              <a:tr h="147336">
                <a:tc>
                  <a:txBody>
                    <a:bodyPr/>
                    <a:lstStyle/>
                    <a:p>
                      <a:pPr algn="l"/>
                      <a:r>
                        <a:rPr lang="en-US" sz="6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Four</a:t>
                      </a:r>
                    </a:p>
                  </a:txBody>
                  <a:tcPr marL="9898" marR="9898" marT="9898" marB="989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July 5 – 7</a:t>
                      </a:r>
                      <a:endParaRPr lang="en-US" sz="600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898" marR="9898" marT="9898" marB="989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Tropical Depression</a:t>
                      </a:r>
                      <a:endParaRPr lang="en-US" sz="6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898" marR="9898" marT="9898" marB="9898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69DCC"/>
                    </a:solidFill>
                  </a:tcPr>
                </a:tc>
              </a:tr>
              <a:tr h="138989">
                <a:tc>
                  <a:txBody>
                    <a:bodyPr/>
                    <a:lstStyle/>
                    <a:p>
                      <a:pPr algn="l"/>
                      <a:r>
                        <a:rPr lang="en-US" sz="6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Franklin</a:t>
                      </a:r>
                    </a:p>
                  </a:txBody>
                  <a:tcPr marL="9898" marR="9898" marT="9898" marB="989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6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August 7 - 10</a:t>
                      </a:r>
                    </a:p>
                  </a:txBody>
                  <a:tcPr marL="9898" marR="9898" marT="9898" marB="989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Cat 1 Hurricane</a:t>
                      </a:r>
                      <a:endParaRPr lang="en-US" sz="6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898" marR="9898" marT="9898" marB="9898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DB3"/>
                    </a:solidFill>
                  </a:tcPr>
                </a:tc>
              </a:tr>
              <a:tr h="128626">
                <a:tc>
                  <a:txBody>
                    <a:bodyPr/>
                    <a:lstStyle/>
                    <a:p>
                      <a:pPr algn="l"/>
                      <a:r>
                        <a:rPr lang="en-US" sz="6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600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Gert</a:t>
                      </a:r>
                      <a:endParaRPr lang="en-US" sz="600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898" marR="9898" marT="9898" marB="989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6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August 12 -</a:t>
                      </a:r>
                      <a:r>
                        <a:rPr lang="en-US" sz="600" baseline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6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</a:t>
                      </a:r>
                    </a:p>
                  </a:txBody>
                  <a:tcPr marL="9898" marR="9898" marT="9898" marB="989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Cat 2 Hurricane</a:t>
                      </a:r>
                    </a:p>
                  </a:txBody>
                  <a:tcPr marL="9898" marR="9898" marT="9898" marB="9898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DD71"/>
                    </a:solidFill>
                  </a:tcPr>
                </a:tc>
              </a:tr>
              <a:tr h="133819">
                <a:tc>
                  <a:txBody>
                    <a:bodyPr/>
                    <a:lstStyle/>
                    <a:p>
                      <a:pPr algn="l"/>
                      <a:r>
                        <a:rPr lang="en-US" sz="6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Harvey</a:t>
                      </a:r>
                    </a:p>
                  </a:txBody>
                  <a:tcPr marL="9898" marR="9898" marT="9898" marB="989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6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Aug 17</a:t>
                      </a:r>
                      <a:r>
                        <a:rPr lang="en-US" sz="600" baseline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6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Sep 1</a:t>
                      </a:r>
                    </a:p>
                  </a:txBody>
                  <a:tcPr marL="9898" marR="9898" marT="9898" marB="989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Cat 4 Hurricane</a:t>
                      </a:r>
                      <a:endParaRPr lang="en-US" sz="6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898" marR="9898" marT="9898" marB="9898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</a:tr>
              <a:tr h="134487">
                <a:tc>
                  <a:txBody>
                    <a:bodyPr/>
                    <a:lstStyle/>
                    <a:p>
                      <a:pPr algn="l"/>
                      <a:r>
                        <a:rPr lang="en-US" sz="6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Irma</a:t>
                      </a:r>
                    </a:p>
                  </a:txBody>
                  <a:tcPr marL="9898" marR="9898" marT="9898" marB="989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6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Aug 30</a:t>
                      </a:r>
                      <a:r>
                        <a:rPr lang="en-US" sz="600" baseline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6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Sep12</a:t>
                      </a:r>
                    </a:p>
                  </a:txBody>
                  <a:tcPr marL="9898" marR="9898" marT="9898" marB="989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Cat 5 Hurricane</a:t>
                      </a:r>
                    </a:p>
                  </a:txBody>
                  <a:tcPr marL="9898" marR="9898" marT="9898" marB="9898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0000"/>
                    </a:solidFill>
                  </a:tcPr>
                </a:tc>
              </a:tr>
              <a:tr h="131673">
                <a:tc>
                  <a:txBody>
                    <a:bodyPr/>
                    <a:lstStyle/>
                    <a:p>
                      <a:pPr algn="l"/>
                      <a:r>
                        <a:rPr lang="en-US" sz="6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Jose</a:t>
                      </a:r>
                    </a:p>
                  </a:txBody>
                  <a:tcPr marL="9898" marR="9898" marT="9898" marB="989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6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Sep 5</a:t>
                      </a:r>
                      <a:r>
                        <a:rPr lang="en-US" sz="600" baseline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6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r>
                        <a:rPr lang="en-US" sz="600" baseline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22</a:t>
                      </a:r>
                      <a:endParaRPr lang="en-US" sz="600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898" marR="9898" marT="9898" marB="989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Cat 4 Hurricane</a:t>
                      </a:r>
                      <a:endParaRPr lang="en-US" sz="6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898" marR="9898" marT="9898" marB="9898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</a:tr>
              <a:tr h="138989">
                <a:tc>
                  <a:txBody>
                    <a:bodyPr/>
                    <a:lstStyle/>
                    <a:p>
                      <a:pPr algn="l"/>
                      <a:r>
                        <a:rPr lang="en-US" sz="6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Katia</a:t>
                      </a:r>
                    </a:p>
                  </a:txBody>
                  <a:tcPr marL="9898" marR="9898" marT="9898" marB="989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6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Sep 5</a:t>
                      </a:r>
                      <a:r>
                        <a:rPr lang="en-US" sz="600" baseline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6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r>
                        <a:rPr lang="en-US" sz="600" baseline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9</a:t>
                      </a:r>
                      <a:endParaRPr lang="en-US" sz="600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898" marR="9898" marT="9898" marB="989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Cat 2 Hurricane</a:t>
                      </a:r>
                    </a:p>
                  </a:txBody>
                  <a:tcPr marL="9898" marR="9898" marT="9898" marB="9898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D71"/>
                    </a:solidFill>
                  </a:tcPr>
                </a:tc>
              </a:tr>
              <a:tr h="143196">
                <a:tc>
                  <a:txBody>
                    <a:bodyPr/>
                    <a:lstStyle/>
                    <a:p>
                      <a:pPr algn="l"/>
                      <a:r>
                        <a:rPr lang="en-US" sz="6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Lee</a:t>
                      </a:r>
                    </a:p>
                  </a:txBody>
                  <a:tcPr marL="9898" marR="9898" marT="9898" marB="989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6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Sep 15 - 30</a:t>
                      </a:r>
                    </a:p>
                  </a:txBody>
                  <a:tcPr marL="9898" marR="9898" marT="9898" marB="989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Cat 3 Hurricane</a:t>
                      </a:r>
                    </a:p>
                  </a:txBody>
                  <a:tcPr marL="9898" marR="9898" marT="9898" marB="9898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B500"/>
                    </a:solidFill>
                  </a:tcPr>
                </a:tc>
              </a:tr>
              <a:tr h="138989">
                <a:tc>
                  <a:txBody>
                    <a:bodyPr/>
                    <a:lstStyle/>
                    <a:p>
                      <a:pPr algn="l"/>
                      <a:r>
                        <a:rPr lang="en-US" sz="6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Maria</a:t>
                      </a:r>
                    </a:p>
                  </a:txBody>
                  <a:tcPr marL="9898" marR="9898" marT="9898" marB="989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6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Sep 16</a:t>
                      </a:r>
                      <a:r>
                        <a:rPr lang="en-US" sz="600" baseline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6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-30</a:t>
                      </a:r>
                    </a:p>
                  </a:txBody>
                  <a:tcPr marL="9898" marR="9898" marT="9898" marB="989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Cat 5 Hurricane</a:t>
                      </a:r>
                    </a:p>
                  </a:txBody>
                  <a:tcPr marL="9898" marR="9898" marT="9898" marB="9898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</a:tr>
              <a:tr h="138989">
                <a:tc>
                  <a:txBody>
                    <a:bodyPr/>
                    <a:lstStyle/>
                    <a:p>
                      <a:pPr algn="l"/>
                      <a:r>
                        <a:rPr lang="en-US" sz="6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Nate</a:t>
                      </a:r>
                    </a:p>
                  </a:txBody>
                  <a:tcPr marL="9898" marR="9898" marT="9898" marB="989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6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Oct 4 - 9</a:t>
                      </a:r>
                    </a:p>
                  </a:txBody>
                  <a:tcPr marL="9898" marR="9898" marT="9898" marB="989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Cat 1 Hurricane</a:t>
                      </a:r>
                      <a:endParaRPr lang="en-US" sz="6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898" marR="9898" marT="9898" marB="9898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DB3"/>
                    </a:solidFill>
                  </a:tcPr>
                </a:tc>
              </a:tr>
              <a:tr h="138989">
                <a:tc>
                  <a:txBody>
                    <a:bodyPr/>
                    <a:lstStyle/>
                    <a:p>
                      <a:pPr algn="l"/>
                      <a:r>
                        <a:rPr lang="en-US" sz="6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Ophelia</a:t>
                      </a:r>
                    </a:p>
                  </a:txBody>
                  <a:tcPr marL="9898" marR="9898" marT="9898" marB="989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6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Oct 9 - 16</a:t>
                      </a:r>
                    </a:p>
                  </a:txBody>
                  <a:tcPr marL="9898" marR="9898" marT="9898" marB="989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Cat 3 Hurricane</a:t>
                      </a:r>
                    </a:p>
                  </a:txBody>
                  <a:tcPr marL="9898" marR="9898" marT="9898" marB="9898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B500"/>
                    </a:solidFill>
                  </a:tcPr>
                </a:tc>
              </a:tr>
              <a:tr h="138989">
                <a:tc>
                  <a:txBody>
                    <a:bodyPr/>
                    <a:lstStyle/>
                    <a:p>
                      <a:pPr algn="l"/>
                      <a:r>
                        <a:rPr lang="en-US" sz="6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Philippe</a:t>
                      </a:r>
                    </a:p>
                  </a:txBody>
                  <a:tcPr marL="9898" marR="9898" marT="9898" marB="989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Oct 28 - 29</a:t>
                      </a:r>
                    </a:p>
                  </a:txBody>
                  <a:tcPr marL="9898" marR="9898" marT="9898" marB="989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Tropical Storm</a:t>
                      </a:r>
                      <a:endParaRPr lang="en-US" sz="600" dirty="0" smtClean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898" marR="9898" marT="9898" marB="9898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4ED"/>
                    </a:solidFill>
                  </a:tcPr>
                </a:tc>
              </a:tr>
              <a:tr h="138989">
                <a:tc>
                  <a:txBody>
                    <a:bodyPr/>
                    <a:lstStyle/>
                    <a:p>
                      <a:pPr algn="l"/>
                      <a:r>
                        <a:rPr lang="en-US" sz="6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Rina</a:t>
                      </a:r>
                    </a:p>
                  </a:txBody>
                  <a:tcPr marL="9898" marR="9898" marT="9898" marB="989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Nov 5 - 9</a:t>
                      </a:r>
                    </a:p>
                  </a:txBody>
                  <a:tcPr marL="9898" marR="9898" marT="9898" marB="989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Tropical Storm</a:t>
                      </a:r>
                    </a:p>
                  </a:txBody>
                  <a:tcPr marL="9898" marR="9898" marT="9898" marB="9898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4ED"/>
                    </a:solidFill>
                  </a:tcPr>
                </a:tc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7035614" y="3898497"/>
            <a:ext cx="1886136" cy="2810278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29125" y="5941670"/>
            <a:ext cx="5398763" cy="756176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105870" y="3435921"/>
            <a:ext cx="32573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 smtClean="0">
                <a:solidFill>
                  <a:prstClr val="white"/>
                </a:solidFill>
              </a:rPr>
              <a:t>LA</a:t>
            </a:r>
            <a:endParaRPr lang="en-US" sz="1100" dirty="0">
              <a:solidFill>
                <a:prstClr val="white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71291" y="4143573"/>
            <a:ext cx="1197444" cy="138499"/>
          </a:xfrm>
          <a:prstGeom prst="rect">
            <a:avLst/>
          </a:prstGeom>
          <a:solidFill>
            <a:schemeClr val="tx1">
              <a:alpha val="43922"/>
            </a:schemeClr>
          </a:solidFill>
        </p:spPr>
        <p:txBody>
          <a:bodyPr wrap="none" lIns="0" tIns="0" rIns="0" bIns="0">
            <a:spAutoFit/>
          </a:bodyPr>
          <a:lstStyle/>
          <a:p>
            <a:r>
              <a:rPr lang="en-US" sz="900" dirty="0" smtClean="0">
                <a:solidFill>
                  <a:prstClr val="white"/>
                </a:solidFill>
              </a:rPr>
              <a:t>Hurricane </a:t>
            </a:r>
            <a:r>
              <a:rPr lang="en-US" sz="900" dirty="0">
                <a:solidFill>
                  <a:prstClr val="white"/>
                </a:solidFill>
              </a:rPr>
              <a:t>Harvey </a:t>
            </a:r>
            <a:r>
              <a:rPr lang="en-US" sz="900" dirty="0" smtClean="0">
                <a:solidFill>
                  <a:prstClr val="white"/>
                </a:solidFill>
              </a:rPr>
              <a:t>- CAT 4 </a:t>
            </a:r>
            <a:endParaRPr lang="en-US" sz="900" dirty="0">
              <a:solidFill>
                <a:prstClr val="white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487341" y="4056276"/>
            <a:ext cx="1091646" cy="138499"/>
          </a:xfrm>
          <a:prstGeom prst="rect">
            <a:avLst/>
          </a:prstGeom>
          <a:solidFill>
            <a:schemeClr val="tx1">
              <a:alpha val="43922"/>
            </a:schemeClr>
          </a:solidFill>
        </p:spPr>
        <p:txBody>
          <a:bodyPr wrap="none" lIns="0" tIns="0" rIns="0" bIns="0">
            <a:spAutoFit/>
          </a:bodyPr>
          <a:lstStyle/>
          <a:p>
            <a:r>
              <a:rPr lang="en-US" sz="900" dirty="0" smtClean="0">
                <a:solidFill>
                  <a:prstClr val="white"/>
                </a:solidFill>
              </a:rPr>
              <a:t>Hurricane Nate - CAT 1 </a:t>
            </a:r>
            <a:endParaRPr lang="en-US" sz="900" dirty="0">
              <a:solidFill>
                <a:prstClr val="white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03645" y="3072413"/>
            <a:ext cx="945772" cy="138499"/>
          </a:xfrm>
          <a:prstGeom prst="rect">
            <a:avLst/>
          </a:prstGeom>
          <a:solidFill>
            <a:schemeClr val="tx1">
              <a:alpha val="43922"/>
            </a:schemeClr>
          </a:solidFill>
        </p:spPr>
        <p:txBody>
          <a:bodyPr wrap="none" lIns="0" tIns="0" rIns="0" bIns="0">
            <a:spAutoFit/>
          </a:bodyPr>
          <a:lstStyle/>
          <a:p>
            <a:r>
              <a:rPr lang="en-US" sz="900" dirty="0" smtClean="0">
                <a:solidFill>
                  <a:prstClr val="white"/>
                </a:solidFill>
              </a:rPr>
              <a:t>Hurricane Cindy - TS</a:t>
            </a:r>
            <a:endParaRPr lang="en-US" sz="9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000248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urricane Joaquin reaches Category 4 strength near the Central Bahamas on October 1, 2015. &#10;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-482"/>
          <a:stretch/>
        </p:blipFill>
        <p:spPr bwMode="auto">
          <a:xfrm>
            <a:off x="-9525" y="1279015"/>
            <a:ext cx="9167173" cy="5627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 bwMode="auto">
          <a:xfrm>
            <a:off x="-9525" y="1252866"/>
            <a:ext cx="9153525" cy="903479"/>
          </a:xfrm>
          <a:prstGeom prst="rect">
            <a:avLst/>
          </a:prstGeom>
          <a:solidFill>
            <a:schemeClr val="tx2">
              <a:alpha val="45882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10800000"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 sz="3200" dirty="0" smtClean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534" y="1236400"/>
            <a:ext cx="9007522" cy="640080"/>
          </a:xfrm>
        </p:spPr>
        <p:txBody>
          <a:bodyPr>
            <a:noAutofit/>
          </a:bodyPr>
          <a:lstStyle/>
          <a:p>
            <a:r>
              <a:rPr lang="en-US" sz="3600" i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2018 Atlantic Tropical Cyclone Names</a:t>
            </a:r>
            <a:endParaRPr lang="en-US" sz="3600" i="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-9537" y="1751573"/>
            <a:ext cx="915352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7475" algn="ctr">
              <a:spcBef>
                <a:spcPts val="1200"/>
              </a:spcBef>
            </a:pPr>
            <a:r>
              <a:rPr lang="en-US" sz="2000" spc="2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Hurricane season runs from June 1</a:t>
            </a:r>
            <a:r>
              <a:rPr lang="en-US" sz="2000" spc="20" baseline="300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st</a:t>
            </a:r>
            <a:r>
              <a:rPr lang="en-US" sz="2000" spc="2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 to November 30</a:t>
            </a:r>
            <a:r>
              <a:rPr lang="en-US" sz="2000" spc="20" baseline="300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th</a:t>
            </a:r>
            <a:r>
              <a:rPr lang="en-US" sz="2000" spc="2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 annually  </a:t>
            </a:r>
            <a:endParaRPr lang="en-US" sz="2000" spc="20" dirty="0">
              <a:solidFill>
                <a:schemeClr val="accent6">
                  <a:lumMod val="60000"/>
                  <a:lumOff val="4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156323" y="2355357"/>
            <a:ext cx="2116385" cy="41319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300"/>
              </a:lnSpc>
              <a:spcBef>
                <a:spcPts val="1400"/>
              </a:spcBef>
            </a:pPr>
            <a:r>
              <a:rPr lang="en-US" sz="34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Oscar</a:t>
            </a:r>
          </a:p>
          <a:p>
            <a:pPr>
              <a:lnSpc>
                <a:spcPts val="3300"/>
              </a:lnSpc>
              <a:spcBef>
                <a:spcPts val="1400"/>
              </a:spcBef>
            </a:pPr>
            <a:r>
              <a:rPr lang="en-US" sz="34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Patty</a:t>
            </a:r>
          </a:p>
          <a:p>
            <a:pPr>
              <a:lnSpc>
                <a:spcPts val="3300"/>
              </a:lnSpc>
              <a:spcBef>
                <a:spcPts val="1400"/>
              </a:spcBef>
            </a:pPr>
            <a:r>
              <a:rPr lang="en-US" sz="34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Rafael</a:t>
            </a:r>
          </a:p>
          <a:p>
            <a:pPr>
              <a:lnSpc>
                <a:spcPts val="3300"/>
              </a:lnSpc>
              <a:spcBef>
                <a:spcPts val="1400"/>
              </a:spcBef>
            </a:pPr>
            <a:r>
              <a:rPr lang="en-US" sz="34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Sara</a:t>
            </a:r>
          </a:p>
          <a:p>
            <a:pPr>
              <a:lnSpc>
                <a:spcPts val="3300"/>
              </a:lnSpc>
              <a:spcBef>
                <a:spcPts val="1400"/>
              </a:spcBef>
            </a:pPr>
            <a:r>
              <a:rPr lang="en-US" sz="34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Tony</a:t>
            </a:r>
          </a:p>
          <a:p>
            <a:pPr>
              <a:lnSpc>
                <a:spcPts val="3300"/>
              </a:lnSpc>
              <a:spcBef>
                <a:spcPts val="1400"/>
              </a:spcBef>
            </a:pPr>
            <a:r>
              <a:rPr lang="en-US" sz="34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Valerie</a:t>
            </a:r>
          </a:p>
          <a:p>
            <a:pPr>
              <a:lnSpc>
                <a:spcPts val="3300"/>
              </a:lnSpc>
              <a:spcBef>
                <a:spcPts val="1400"/>
              </a:spcBef>
            </a:pPr>
            <a:r>
              <a:rPr lang="en-US" sz="3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William</a:t>
            </a:r>
          </a:p>
        </p:txBody>
      </p:sp>
      <p:sp>
        <p:nvSpPr>
          <p:cNvPr id="15" name="Rectangle 14"/>
          <p:cNvSpPr/>
          <p:nvPr/>
        </p:nvSpPr>
        <p:spPr bwMode="auto">
          <a:xfrm>
            <a:off x="4123" y="6592185"/>
            <a:ext cx="9153525" cy="327163"/>
          </a:xfrm>
          <a:prstGeom prst="rect">
            <a:avLst/>
          </a:prstGeom>
          <a:solidFill>
            <a:schemeClr val="tx2">
              <a:alpha val="45882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10800000"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 sz="3200" dirty="0" smtClean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984682" y="2355357"/>
            <a:ext cx="2116385" cy="41319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300"/>
              </a:lnSpc>
              <a:spcBef>
                <a:spcPts val="1400"/>
              </a:spcBef>
            </a:pPr>
            <a:r>
              <a:rPr lang="en-US" sz="34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Alberto</a:t>
            </a:r>
          </a:p>
          <a:p>
            <a:pPr>
              <a:lnSpc>
                <a:spcPts val="3300"/>
              </a:lnSpc>
              <a:spcBef>
                <a:spcPts val="1400"/>
              </a:spcBef>
            </a:pPr>
            <a:r>
              <a:rPr lang="en-US" sz="34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Beryl</a:t>
            </a:r>
          </a:p>
          <a:p>
            <a:pPr>
              <a:lnSpc>
                <a:spcPts val="3300"/>
              </a:lnSpc>
              <a:spcBef>
                <a:spcPts val="1400"/>
              </a:spcBef>
            </a:pPr>
            <a:r>
              <a:rPr lang="en-US" sz="34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Chris</a:t>
            </a:r>
          </a:p>
          <a:p>
            <a:pPr>
              <a:lnSpc>
                <a:spcPts val="3300"/>
              </a:lnSpc>
              <a:spcBef>
                <a:spcPts val="1400"/>
              </a:spcBef>
            </a:pPr>
            <a:r>
              <a:rPr lang="en-US" sz="34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Debby</a:t>
            </a:r>
          </a:p>
          <a:p>
            <a:pPr>
              <a:lnSpc>
                <a:spcPts val="3300"/>
              </a:lnSpc>
              <a:spcBef>
                <a:spcPts val="1400"/>
              </a:spcBef>
            </a:pPr>
            <a:r>
              <a:rPr lang="en-US" sz="34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Ernesto</a:t>
            </a:r>
          </a:p>
          <a:p>
            <a:pPr>
              <a:lnSpc>
                <a:spcPts val="3300"/>
              </a:lnSpc>
              <a:spcBef>
                <a:spcPts val="1400"/>
              </a:spcBef>
            </a:pPr>
            <a:r>
              <a:rPr lang="en-US" sz="34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Florence</a:t>
            </a:r>
          </a:p>
          <a:p>
            <a:pPr>
              <a:lnSpc>
                <a:spcPts val="3300"/>
              </a:lnSpc>
              <a:spcBef>
                <a:spcPts val="1400"/>
              </a:spcBef>
            </a:pPr>
            <a:r>
              <a:rPr lang="en-US" sz="3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Gordon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686912" y="2345832"/>
            <a:ext cx="2116385" cy="41319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300"/>
              </a:lnSpc>
              <a:spcBef>
                <a:spcPts val="1400"/>
              </a:spcBef>
            </a:pPr>
            <a:r>
              <a:rPr lang="fi-FI" sz="34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Helen</a:t>
            </a:r>
          </a:p>
          <a:p>
            <a:pPr>
              <a:lnSpc>
                <a:spcPts val="3300"/>
              </a:lnSpc>
              <a:spcBef>
                <a:spcPts val="1400"/>
              </a:spcBef>
            </a:pPr>
            <a:r>
              <a:rPr lang="fi-FI" sz="34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Isaac</a:t>
            </a:r>
          </a:p>
          <a:p>
            <a:pPr>
              <a:lnSpc>
                <a:spcPts val="3300"/>
              </a:lnSpc>
              <a:spcBef>
                <a:spcPts val="1400"/>
              </a:spcBef>
            </a:pPr>
            <a:r>
              <a:rPr lang="fi-FI" sz="34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Joyce</a:t>
            </a:r>
          </a:p>
          <a:p>
            <a:pPr>
              <a:lnSpc>
                <a:spcPts val="3300"/>
              </a:lnSpc>
              <a:spcBef>
                <a:spcPts val="1400"/>
              </a:spcBef>
            </a:pPr>
            <a:r>
              <a:rPr lang="fi-FI" sz="3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Kirk</a:t>
            </a:r>
          </a:p>
          <a:p>
            <a:pPr>
              <a:lnSpc>
                <a:spcPts val="3300"/>
              </a:lnSpc>
              <a:spcBef>
                <a:spcPts val="1400"/>
              </a:spcBef>
            </a:pPr>
            <a:r>
              <a:rPr lang="fi-FI" sz="34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Leslie</a:t>
            </a:r>
          </a:p>
          <a:p>
            <a:pPr>
              <a:lnSpc>
                <a:spcPts val="3300"/>
              </a:lnSpc>
              <a:spcBef>
                <a:spcPts val="1400"/>
              </a:spcBef>
            </a:pPr>
            <a:r>
              <a:rPr lang="fi-FI" sz="34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Michael</a:t>
            </a:r>
          </a:p>
          <a:p>
            <a:pPr>
              <a:lnSpc>
                <a:spcPts val="3300"/>
              </a:lnSpc>
              <a:spcBef>
                <a:spcPts val="1400"/>
              </a:spcBef>
            </a:pPr>
            <a:r>
              <a:rPr lang="fi-FI" sz="3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Nadine</a:t>
            </a:r>
            <a:endParaRPr lang="en-US" sz="34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543959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2929932" y="4949617"/>
            <a:ext cx="2327868" cy="304800"/>
          </a:xfrm>
          <a:prstGeom prst="rect">
            <a:avLst/>
          </a:prstGeom>
          <a:solidFill>
            <a:srgbClr val="FFD243">
              <a:alpha val="5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50400" y="3765008"/>
            <a:ext cx="360613" cy="304800"/>
          </a:xfrm>
          <a:prstGeom prst="rect">
            <a:avLst/>
          </a:prstGeom>
          <a:solidFill>
            <a:srgbClr val="4A5C26">
              <a:alpha val="7098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850400" y="4147062"/>
            <a:ext cx="360613" cy="304800"/>
          </a:xfrm>
          <a:prstGeom prst="rect">
            <a:avLst/>
          </a:prstGeom>
          <a:solidFill>
            <a:srgbClr val="4A5C26">
              <a:alpha val="7098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629025" y="4147062"/>
            <a:ext cx="327094" cy="304800"/>
          </a:xfrm>
          <a:prstGeom prst="rect">
            <a:avLst/>
          </a:prstGeom>
          <a:solidFill>
            <a:srgbClr val="4A5C26">
              <a:alpha val="7098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3128962" y="2305050"/>
            <a:ext cx="3233738" cy="295275"/>
          </a:xfrm>
          <a:prstGeom prst="rect">
            <a:avLst/>
          </a:prstGeom>
          <a:solidFill>
            <a:srgbClr val="FFD243">
              <a:alpha val="5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6338619"/>
            <a:ext cx="9144000" cy="45719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810376" y="4975121"/>
            <a:ext cx="2038350" cy="304800"/>
          </a:xfrm>
          <a:prstGeom prst="rect">
            <a:avLst/>
          </a:prstGeom>
          <a:solidFill>
            <a:srgbClr val="FFD243">
              <a:alpha val="5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739182" y="5238594"/>
            <a:ext cx="2061168" cy="304800"/>
          </a:xfrm>
          <a:prstGeom prst="rect">
            <a:avLst/>
          </a:prstGeom>
          <a:solidFill>
            <a:srgbClr val="FFD243">
              <a:alpha val="5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228975" y="2009115"/>
            <a:ext cx="2867025" cy="267360"/>
          </a:xfrm>
          <a:prstGeom prst="rect">
            <a:avLst/>
          </a:prstGeom>
          <a:solidFill>
            <a:srgbClr val="FFD243">
              <a:alpha val="5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1805464"/>
            <a:ext cx="9144000" cy="45719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0" y="1268081"/>
            <a:ext cx="9144000" cy="552425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10800000"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 sz="3200" dirty="0" smtClean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0" y="6374813"/>
            <a:ext cx="9144000" cy="353342"/>
          </a:xfrm>
          <a:prstGeom prst="rect">
            <a:avLst/>
          </a:prstGeom>
          <a:solidFill>
            <a:srgbClr val="39471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10800000"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 sz="2800" dirty="0" smtClean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218629"/>
            <a:ext cx="9144000" cy="640080"/>
          </a:xfrm>
        </p:spPr>
        <p:txBody>
          <a:bodyPr>
            <a:noAutofit/>
          </a:bodyPr>
          <a:lstStyle/>
          <a:p>
            <a:r>
              <a:rPr lang="en-US" sz="3500" i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2018 Pre-Seasona</a:t>
            </a:r>
            <a:r>
              <a:rPr lang="en-US" sz="35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</a:t>
            </a:r>
            <a:r>
              <a:rPr lang="en-US" sz="3500" i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Colorado State Outlook</a:t>
            </a:r>
            <a:endParaRPr lang="en-US" sz="3500" i="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1925" y="1927420"/>
            <a:ext cx="8848725" cy="5359205"/>
          </a:xfrm>
        </p:spPr>
        <p:txBody>
          <a:bodyPr>
            <a:noAutofit/>
          </a:bodyPr>
          <a:lstStyle/>
          <a:p>
            <a:pPr marL="228600" indent="-228600">
              <a:lnSpc>
                <a:spcPts val="2500"/>
              </a:lnSpc>
              <a:spcBef>
                <a:spcPts val="800"/>
              </a:spcBef>
              <a:buClr>
                <a:srgbClr val="254061"/>
              </a:buClr>
            </a:pPr>
            <a:r>
              <a:rPr lang="en-US" sz="2200" dirty="0" smtClean="0">
                <a:latin typeface="Arial" pitchFamily="34" charset="0"/>
                <a:cs typeface="Arial" pitchFamily="34" charset="0"/>
              </a:rPr>
              <a:t>Forecasters 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predict a  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slightly above-average season &amp; are anticipating 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a slightly 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above-average 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probability for major hurricanes making landfall along the continental United States 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coastline</a:t>
            </a:r>
            <a:endParaRPr lang="en-US" sz="2200" dirty="0">
              <a:latin typeface="Arial" pitchFamily="34" charset="0"/>
              <a:cs typeface="Arial" pitchFamily="34" charset="0"/>
            </a:endParaRPr>
          </a:p>
          <a:p>
            <a:pPr marL="228600" indent="-228600">
              <a:lnSpc>
                <a:spcPts val="2500"/>
              </a:lnSpc>
              <a:spcBef>
                <a:spcPts val="800"/>
              </a:spcBef>
              <a:buClr>
                <a:srgbClr val="254061"/>
              </a:buClr>
            </a:pPr>
            <a:r>
              <a:rPr lang="en-US" sz="2200" dirty="0" smtClean="0">
                <a:latin typeface="Arial" pitchFamily="34" charset="0"/>
                <a:cs typeface="Arial" pitchFamily="34" charset="0"/>
              </a:rPr>
              <a:t>Predictions:</a:t>
            </a:r>
          </a:p>
          <a:p>
            <a:pPr marL="628650" lvl="1" indent="-227013" defTabSz="796925">
              <a:spcBef>
                <a:spcPts val="800"/>
              </a:spcBef>
              <a:buClr>
                <a:srgbClr val="FFC000"/>
              </a:buClr>
            </a:pPr>
            <a:r>
              <a:rPr lang="en-US" sz="195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14</a:t>
            </a:r>
            <a:r>
              <a:rPr lang="en-US" sz="1950" dirty="0" smtClean="0">
                <a:latin typeface="Arial" pitchFamily="34" charset="0"/>
                <a:cs typeface="Arial" pitchFamily="34" charset="0"/>
              </a:rPr>
              <a:t>  Named </a:t>
            </a:r>
            <a:r>
              <a:rPr lang="en-US" sz="1950" dirty="0">
                <a:latin typeface="Arial" pitchFamily="34" charset="0"/>
                <a:cs typeface="Arial" pitchFamily="34" charset="0"/>
              </a:rPr>
              <a:t>Storms </a:t>
            </a:r>
          </a:p>
          <a:p>
            <a:pPr marL="628650" lvl="1" indent="-227013" defTabSz="796925">
              <a:spcBef>
                <a:spcPts val="800"/>
              </a:spcBef>
              <a:buClr>
                <a:srgbClr val="FFC000"/>
              </a:buClr>
            </a:pPr>
            <a:r>
              <a:rPr lang="en-US" sz="195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5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7</a:t>
            </a:r>
            <a:r>
              <a:rPr lang="en-US" sz="195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 </a:t>
            </a:r>
            <a:r>
              <a:rPr lang="en-US" sz="1950" dirty="0" smtClean="0">
                <a:latin typeface="Arial" pitchFamily="34" charset="0"/>
                <a:cs typeface="Arial" pitchFamily="34" charset="0"/>
              </a:rPr>
              <a:t>Hurricanes </a:t>
            </a:r>
            <a:endParaRPr lang="en-US" sz="1950" dirty="0">
              <a:latin typeface="Arial" pitchFamily="34" charset="0"/>
              <a:cs typeface="Arial" pitchFamily="34" charset="0"/>
            </a:endParaRPr>
          </a:p>
          <a:p>
            <a:pPr marL="228600" indent="-228600">
              <a:lnSpc>
                <a:spcPts val="2500"/>
              </a:lnSpc>
              <a:spcBef>
                <a:spcPts val="800"/>
              </a:spcBef>
              <a:buClr>
                <a:srgbClr val="254061"/>
              </a:buClr>
            </a:pPr>
            <a:r>
              <a:rPr lang="en-US" sz="2200" dirty="0" smtClean="0">
                <a:latin typeface="Arial" pitchFamily="34" charset="0"/>
                <a:cs typeface="Arial" pitchFamily="34" charset="0"/>
              </a:rPr>
              <a:t>Forecast Basics:</a:t>
            </a:r>
          </a:p>
          <a:p>
            <a:pPr marL="565150" lvl="1" indent="-228600">
              <a:lnSpc>
                <a:spcPts val="2100"/>
              </a:lnSpc>
              <a:spcBef>
                <a:spcPts val="800"/>
              </a:spcBef>
              <a:buClr>
                <a:srgbClr val="254061"/>
              </a:buClr>
            </a:pPr>
            <a:r>
              <a:rPr lang="en-US" sz="1900" dirty="0" smtClean="0">
                <a:latin typeface="Arial" pitchFamily="34" charset="0"/>
                <a:cs typeface="Arial" pitchFamily="34" charset="0"/>
              </a:rPr>
              <a:t>Outlook reflects the current weak El Nino &amp;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forecasters</a:t>
            </a:r>
            <a:r>
              <a:rPr lang="en-US" sz="19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900" dirty="0">
                <a:latin typeface="Arial" pitchFamily="34" charset="0"/>
                <a:cs typeface="Arial" pitchFamily="34" charset="0"/>
              </a:rPr>
              <a:t>do not anticipate a significant </a:t>
            </a:r>
            <a:r>
              <a:rPr lang="en-US" sz="1900" dirty="0" smtClean="0">
                <a:latin typeface="Arial" pitchFamily="34" charset="0"/>
                <a:cs typeface="Arial" pitchFamily="34" charset="0"/>
              </a:rPr>
              <a:t>El Niño event this summer/fall</a:t>
            </a:r>
          </a:p>
          <a:p>
            <a:pPr marL="565150" lvl="1" indent="-228600">
              <a:lnSpc>
                <a:spcPts val="2100"/>
              </a:lnSpc>
              <a:spcBef>
                <a:spcPts val="1000"/>
              </a:spcBef>
              <a:buClr>
                <a:srgbClr val="254061"/>
              </a:buClr>
            </a:pPr>
            <a:r>
              <a:rPr lang="en-US" sz="1900" dirty="0">
                <a:latin typeface="Arial" pitchFamily="34" charset="0"/>
                <a:cs typeface="Arial" pitchFamily="34" charset="0"/>
              </a:rPr>
              <a:t>The </a:t>
            </a:r>
            <a:r>
              <a:rPr lang="en-US" sz="1900" dirty="0" smtClean="0">
                <a:latin typeface="Arial" pitchFamily="34" charset="0"/>
                <a:cs typeface="Arial" pitchFamily="34" charset="0"/>
              </a:rPr>
              <a:t>western tropical </a:t>
            </a:r>
            <a:r>
              <a:rPr lang="en-US" sz="1900" dirty="0">
                <a:latin typeface="Arial" pitchFamily="34" charset="0"/>
                <a:cs typeface="Arial" pitchFamily="34" charset="0"/>
              </a:rPr>
              <a:t>Atlantic </a:t>
            </a:r>
            <a:r>
              <a:rPr lang="en-US" sz="1900" dirty="0" smtClean="0">
                <a:latin typeface="Arial" pitchFamily="34" charset="0"/>
                <a:cs typeface="Arial" pitchFamily="34" charset="0"/>
              </a:rPr>
              <a:t>is </a:t>
            </a:r>
            <a:r>
              <a:rPr lang="en-US" sz="1900" dirty="0">
                <a:latin typeface="Arial" pitchFamily="34" charset="0"/>
                <a:cs typeface="Arial" pitchFamily="34" charset="0"/>
              </a:rPr>
              <a:t>anomalously warm right </a:t>
            </a:r>
            <a:r>
              <a:rPr lang="en-US" sz="1900" dirty="0" smtClean="0">
                <a:latin typeface="Arial" pitchFamily="34" charset="0"/>
                <a:cs typeface="Arial" pitchFamily="34" charset="0"/>
              </a:rPr>
              <a:t>now</a:t>
            </a:r>
            <a:r>
              <a:rPr lang="en-US" sz="1900" dirty="0">
                <a:latin typeface="Arial" pitchFamily="34" charset="0"/>
                <a:cs typeface="Arial" pitchFamily="34" charset="0"/>
              </a:rPr>
              <a:t>, while </a:t>
            </a:r>
            <a:r>
              <a:rPr lang="en-US" sz="1900" dirty="0" smtClean="0">
                <a:latin typeface="Arial" pitchFamily="34" charset="0"/>
                <a:cs typeface="Arial" pitchFamily="34" charset="0"/>
              </a:rPr>
              <a:t>portions of the </a:t>
            </a:r>
            <a:r>
              <a:rPr lang="en-US" sz="1900" dirty="0">
                <a:latin typeface="Arial" pitchFamily="34" charset="0"/>
                <a:cs typeface="Arial" pitchFamily="34" charset="0"/>
              </a:rPr>
              <a:t>eastern tropical Atlantic </a:t>
            </a:r>
            <a:r>
              <a:rPr lang="en-US" sz="1900" dirty="0" smtClean="0">
                <a:latin typeface="Arial" pitchFamily="34" charset="0"/>
                <a:cs typeface="Arial" pitchFamily="34" charset="0"/>
              </a:rPr>
              <a:t>&amp; </a:t>
            </a:r>
            <a:r>
              <a:rPr lang="en-US" sz="1900" dirty="0">
                <a:latin typeface="Arial" pitchFamily="34" charset="0"/>
                <a:cs typeface="Arial" pitchFamily="34" charset="0"/>
              </a:rPr>
              <a:t>far North Atlantic are </a:t>
            </a:r>
            <a:r>
              <a:rPr lang="en-US" sz="1900" dirty="0" smtClean="0">
                <a:latin typeface="Arial" pitchFamily="34" charset="0"/>
                <a:cs typeface="Arial" pitchFamily="34" charset="0"/>
              </a:rPr>
              <a:t>anomalously cool</a:t>
            </a:r>
            <a:endParaRPr lang="en-US" sz="19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-371647" y="6346399"/>
            <a:ext cx="907749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4675" lvl="1">
              <a:spcBef>
                <a:spcPts val="1200"/>
              </a:spcBef>
            </a:pPr>
            <a:r>
              <a:rPr lang="en-US" i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* </a:t>
            </a:r>
            <a:r>
              <a:rPr lang="en-US" i="1" dirty="0" err="1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Saffir</a:t>
            </a:r>
            <a:r>
              <a:rPr lang="en-US" i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/Simpson </a:t>
            </a:r>
            <a:r>
              <a:rPr lang="en-US" i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category </a:t>
            </a:r>
            <a:r>
              <a:rPr lang="en-US" i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3 - 5 </a:t>
            </a:r>
            <a:r>
              <a:rPr lang="en-US" i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are considered major </a:t>
            </a:r>
            <a:r>
              <a:rPr lang="en-US" i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hurricanes</a:t>
            </a:r>
            <a:endParaRPr lang="en-US" i="1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0" y="6730517"/>
            <a:ext cx="9144000" cy="177359"/>
            <a:chOff x="0" y="6730517"/>
            <a:chExt cx="9144000" cy="177359"/>
          </a:xfrm>
        </p:grpSpPr>
        <p:sp>
          <p:nvSpPr>
            <p:cNvPr id="11" name="Rectangle 10"/>
            <p:cNvSpPr/>
            <p:nvPr/>
          </p:nvSpPr>
          <p:spPr bwMode="auto">
            <a:xfrm>
              <a:off x="0" y="6770001"/>
              <a:ext cx="9144000" cy="137875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10800000"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2800" smtClean="0">
                <a:solidFill>
                  <a:prstClr val="black"/>
                </a:solidFill>
                <a:latin typeface="Times New Roman" pitchFamily="18" charset="0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0" y="6730517"/>
              <a:ext cx="9144000" cy="45719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16" name="Content Placeholder 2"/>
          <p:cNvSpPr txBox="1">
            <a:spLocks/>
          </p:cNvSpPr>
          <p:nvPr/>
        </p:nvSpPr>
        <p:spPr>
          <a:xfrm>
            <a:off x="2777532" y="4099043"/>
            <a:ext cx="6093548" cy="56691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33363" indent="-233363" algn="l" defTabSz="914400" rtl="0" eaLnBrk="1" latinLnBrk="0" hangingPunct="1">
              <a:spcBef>
                <a:spcPct val="20000"/>
              </a:spcBef>
              <a:buClr>
                <a:srgbClr val="214F87"/>
              </a:buClr>
              <a:buSzPct val="90000"/>
              <a:buFont typeface="Wingdings" panose="05000000000000000000" pitchFamily="2" charset="2"/>
              <a:buChar char="§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69913" indent="-233363" algn="l" defTabSz="914400" rtl="0" eaLnBrk="1" latinLnBrk="0" hangingPunct="1">
              <a:spcBef>
                <a:spcPct val="20000"/>
              </a:spcBef>
              <a:buClr>
                <a:srgbClr val="FFC000"/>
              </a:buClr>
              <a:buSzPct val="56000"/>
              <a:buFont typeface="Arial" panose="020B0604020202020204" pitchFamily="34" charset="0"/>
              <a:buChar char="►"/>
              <a:defRPr sz="2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54075" indent="-233363" algn="l" defTabSz="914400" rtl="0" eaLnBrk="1" latinLnBrk="0" hangingPunct="1">
              <a:spcBef>
                <a:spcPct val="20000"/>
              </a:spcBef>
              <a:buClr>
                <a:schemeClr val="accent1">
                  <a:lumMod val="75000"/>
                </a:schemeClr>
              </a:buClr>
              <a:buSzPct val="109000"/>
              <a:buFont typeface="Calibri" panose="020F0502020204030204" pitchFamily="34" charset="0"/>
              <a:buChar char="+"/>
              <a:tabLst>
                <a:tab pos="284163" algn="l"/>
              </a:tabLst>
              <a:defRPr sz="2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147763" indent="-231775" algn="l" defTabSz="914400" rtl="0" eaLnBrk="1" latinLnBrk="0" hangingPunct="1">
              <a:spcBef>
                <a:spcPct val="20000"/>
              </a:spcBef>
              <a:buClr>
                <a:srgbClr val="FFC000"/>
              </a:buClr>
              <a:buFont typeface="Arial" panose="020B0604020202020204" pitchFamily="34" charset="0"/>
              <a:buChar char="»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435100" indent="-228600" algn="l" defTabSz="914400" rtl="0" eaLnBrk="1" latinLnBrk="0" hangingPunct="1">
              <a:spcBef>
                <a:spcPct val="20000"/>
              </a:spcBef>
              <a:buClr>
                <a:srgbClr val="245794"/>
              </a:buClr>
              <a:buSzPct val="88000"/>
              <a:buFont typeface="Arial" panose="020B0604020202020204" pitchFamily="34" charset="0"/>
              <a:buChar char="Ⱶ"/>
              <a:defRPr sz="21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00100" lvl="1" indent="-230188">
              <a:spcBef>
                <a:spcPts val="600"/>
              </a:spcBef>
            </a:pPr>
            <a:r>
              <a:rPr lang="en-US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5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</a:t>
            </a:r>
            <a:r>
              <a:rPr lang="en-US" sz="195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sz="195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rial" pitchFamily="34" charset="0"/>
                <a:cs typeface="Arial" pitchFamily="34" charset="0"/>
              </a:rPr>
              <a:t>Major Hurricane </a:t>
            </a:r>
            <a:r>
              <a:rPr lang="en-US" sz="1900" i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rial" pitchFamily="34" charset="0"/>
                <a:cs typeface="Arial" pitchFamily="34" charset="0"/>
              </a:rPr>
              <a:t>(Category 3 or greater)</a:t>
            </a:r>
            <a:endParaRPr lang="en-US" sz="1900" dirty="0" smtClean="0">
              <a:solidFill>
                <a:prstClr val="black">
                  <a:lumMod val="75000"/>
                  <a:lumOff val="25000"/>
                </a:prst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472588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2879" y="-28956"/>
            <a:ext cx="9155507" cy="6886956"/>
            <a:chOff x="2879" y="-28956"/>
            <a:chExt cx="9155507" cy="6886956"/>
          </a:xfrm>
        </p:grpSpPr>
        <p:pic>
          <p:nvPicPr>
            <p:cNvPr id="28" name="Picture 2" descr="E:\2018HurriSeaCvr_wotext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6913"/>
            <a:stretch/>
          </p:blipFill>
          <p:spPr bwMode="auto">
            <a:xfrm>
              <a:off x="2879" y="-28956"/>
              <a:ext cx="9155507" cy="68869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" name="Oval 28"/>
            <p:cNvSpPr/>
            <p:nvPr/>
          </p:nvSpPr>
          <p:spPr>
            <a:xfrm rot="339334">
              <a:off x="5246617" y="4048794"/>
              <a:ext cx="209632" cy="127424"/>
            </a:xfrm>
            <a:prstGeom prst="ellipse">
              <a:avLst/>
            </a:prstGeom>
            <a:solidFill>
              <a:srgbClr val="FFFFFF">
                <a:alpha val="83922"/>
              </a:srgbClr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873882" y="1843707"/>
            <a:ext cx="7459086" cy="1477843"/>
            <a:chOff x="1530352" y="3293505"/>
            <a:chExt cx="7459086" cy="1477843"/>
          </a:xfrm>
        </p:grpSpPr>
        <p:grpSp>
          <p:nvGrpSpPr>
            <p:cNvPr id="17" name="Group 16"/>
            <p:cNvGrpSpPr/>
            <p:nvPr/>
          </p:nvGrpSpPr>
          <p:grpSpPr>
            <a:xfrm>
              <a:off x="1530352" y="3293505"/>
              <a:ext cx="7459086" cy="1425521"/>
              <a:chOff x="1380224" y="3051844"/>
              <a:chExt cx="7459086" cy="1425521"/>
            </a:xfrm>
          </p:grpSpPr>
          <p:sp>
            <p:nvSpPr>
              <p:cNvPr id="20" name="Rectangle 4"/>
              <p:cNvSpPr txBox="1">
                <a:spLocks noChangeArrowheads="1"/>
              </p:cNvSpPr>
              <p:nvPr/>
            </p:nvSpPr>
            <p:spPr>
              <a:xfrm flipH="1">
                <a:off x="1380224" y="3051844"/>
                <a:ext cx="284671" cy="1425521"/>
              </a:xfrm>
              <a:prstGeom prst="rect">
                <a:avLst/>
              </a:prstGeom>
              <a:solidFill>
                <a:schemeClr val="accent6">
                  <a:lumMod val="75000"/>
                  <a:alpha val="65098"/>
                </a:schemeClr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lIns="0" tIns="0" rIns="0" bIns="0" anchor="ctr" anchorCtr="0"/>
              <a:lstStyle/>
              <a:p>
                <a:pPr algn="ctr" eaLnBrk="0" hangingPunct="0">
                  <a:defRPr/>
                </a:pPr>
                <a:endParaRPr lang="en-US" sz="5400" kern="0" dirty="0">
                  <a:solidFill>
                    <a:prstClr val="white">
                      <a:lumMod val="85000"/>
                    </a:prstClr>
                  </a:solidFill>
                </a:endParaRPr>
              </a:p>
            </p:txBody>
          </p:sp>
          <p:sp>
            <p:nvSpPr>
              <p:cNvPr id="21" name="Rectangle 4"/>
              <p:cNvSpPr txBox="1">
                <a:spLocks noChangeArrowheads="1"/>
              </p:cNvSpPr>
              <p:nvPr/>
            </p:nvSpPr>
            <p:spPr>
              <a:xfrm flipV="1">
                <a:off x="1664904" y="4200681"/>
                <a:ext cx="7174406" cy="276684"/>
              </a:xfrm>
              <a:prstGeom prst="round1Rect">
                <a:avLst/>
              </a:prstGeom>
              <a:solidFill>
                <a:schemeClr val="accent1">
                  <a:lumMod val="75000"/>
                  <a:alpha val="65098"/>
                </a:schemeClr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lIns="0" tIns="0" rIns="0" bIns="0" anchor="ctr" anchorCtr="0"/>
              <a:lstStyle/>
              <a:p>
                <a:pPr algn="ctr" eaLnBrk="0" hangingPunct="0">
                  <a:defRPr/>
                </a:pPr>
                <a:endParaRPr lang="en-US" sz="5400" kern="0" dirty="0">
                  <a:solidFill>
                    <a:prstClr val="white">
                      <a:lumMod val="85000"/>
                    </a:prstClr>
                  </a:solidFill>
                </a:endParaRPr>
              </a:p>
            </p:txBody>
          </p:sp>
          <p:sp>
            <p:nvSpPr>
              <p:cNvPr id="22" name="Rectangle 4"/>
              <p:cNvSpPr txBox="1">
                <a:spLocks noChangeArrowheads="1"/>
              </p:cNvSpPr>
              <p:nvPr/>
            </p:nvSpPr>
            <p:spPr>
              <a:xfrm>
                <a:off x="1664904" y="3060470"/>
                <a:ext cx="7174406" cy="1147008"/>
              </a:xfrm>
              <a:prstGeom prst="round1Rect">
                <a:avLst/>
              </a:prstGeom>
              <a:solidFill>
                <a:schemeClr val="accent3">
                  <a:lumMod val="50000"/>
                  <a:alpha val="65098"/>
                </a:schemeClr>
              </a:solidFill>
              <a:ln>
                <a:noFill/>
              </a:ln>
              <a:effectLst/>
            </p:spPr>
            <p:txBody>
              <a:bodyPr lIns="0" tIns="0" rIns="0" bIns="0" anchor="ctr" anchorCtr="0"/>
              <a:lstStyle/>
              <a:p>
                <a:pPr algn="ctr" eaLnBrk="0" hangingPunct="0">
                  <a:defRPr/>
                </a:pPr>
                <a:endParaRPr lang="en-US" sz="5400" kern="0" dirty="0">
                  <a:solidFill>
                    <a:prstClr val="white">
                      <a:lumMod val="85000"/>
                    </a:prstClr>
                  </a:solidFill>
                </a:endParaRPr>
              </a:p>
            </p:txBody>
          </p:sp>
        </p:grpSp>
        <p:sp>
          <p:nvSpPr>
            <p:cNvPr id="18" name="Rectangle 2"/>
            <p:cNvSpPr txBox="1">
              <a:spLocks noChangeArrowheads="1"/>
            </p:cNvSpPr>
            <p:nvPr/>
          </p:nvSpPr>
          <p:spPr>
            <a:xfrm>
              <a:off x="1876574" y="3724151"/>
              <a:ext cx="6545899" cy="891466"/>
            </a:xfrm>
            <a:prstGeom prst="rect">
              <a:avLst/>
            </a:prstGeom>
            <a:ln/>
          </p:spPr>
          <p:txBody>
            <a:bodyPr vert="horz" lIns="0" tIns="0" rIns="0" bIns="0" rtlCol="0">
              <a:noAutofit/>
            </a:bodyPr>
            <a:lstStyle>
              <a:lvl1pPr marL="404813" indent="-404813" algn="l" defTabSz="914400" rtl="0" eaLnBrk="1" latinLnBrk="0" hangingPunct="1">
                <a:spcBef>
                  <a:spcPct val="20000"/>
                </a:spcBef>
                <a:buClr>
                  <a:srgbClr val="996633"/>
                </a:buClr>
                <a:buFont typeface="Wingdings" pitchFamily="2" charset="2"/>
                <a:buChar char="ü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862013" indent="-287338" algn="l" defTabSz="914400" rtl="0" eaLnBrk="1" latinLnBrk="0" hangingPunct="1">
                <a:spcBef>
                  <a:spcPct val="20000"/>
                </a:spcBef>
                <a:buClr>
                  <a:schemeClr val="tx1">
                    <a:lumMod val="65000"/>
                    <a:lumOff val="35000"/>
                  </a:schemeClr>
                </a:buClr>
                <a:buFont typeface="Wingdings" pitchFamily="2" charset="2"/>
                <a:buChar char="§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50938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60325">
                <a:lnSpc>
                  <a:spcPts val="6100"/>
                </a:lnSpc>
                <a:spcBef>
                  <a:spcPts val="1200"/>
                </a:spcBef>
                <a:buFont typeface="Wingdings" pitchFamily="2" charset="2"/>
                <a:buNone/>
              </a:pPr>
              <a:r>
                <a:rPr lang="en-US" sz="9600" spc="-150" dirty="0" smtClean="0">
                  <a:ln w="4445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cs typeface="Arial" panose="020B0604020202020204" pitchFamily="34" charset="0"/>
                </a:rPr>
                <a:t>A</a:t>
              </a:r>
              <a:r>
                <a:rPr lang="en-US" sz="7200" spc="-150" dirty="0" smtClean="0">
                  <a:ln w="4445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cs typeface="Arial" panose="020B0604020202020204" pitchFamily="34" charset="0"/>
                </a:rPr>
                <a:t>RE </a:t>
              </a:r>
              <a:r>
                <a:rPr lang="en-US" sz="9600" spc="-150" dirty="0" smtClean="0">
                  <a:ln w="4445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cs typeface="Arial" panose="020B0604020202020204" pitchFamily="34" charset="0"/>
                </a:rPr>
                <a:t>Y</a:t>
              </a:r>
              <a:r>
                <a:rPr lang="en-US" sz="7200" spc="-150" dirty="0" smtClean="0">
                  <a:ln w="4445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cs typeface="Arial" panose="020B0604020202020204" pitchFamily="34" charset="0"/>
                </a:rPr>
                <a:t>OU </a:t>
              </a:r>
              <a:r>
                <a:rPr lang="en-US" sz="9600" spc="-150" dirty="0" smtClean="0">
                  <a:ln w="4445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cs typeface="Arial" panose="020B0604020202020204" pitchFamily="34" charset="0"/>
                </a:rPr>
                <a:t>R</a:t>
              </a:r>
              <a:r>
                <a:rPr lang="en-US" sz="7200" spc="-150" dirty="0" smtClean="0">
                  <a:ln w="4445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cs typeface="Arial" panose="020B0604020202020204" pitchFamily="34" charset="0"/>
                </a:rPr>
                <a:t>EADY </a:t>
              </a:r>
              <a:endParaRPr lang="en-US" sz="11500" spc="-150" dirty="0">
                <a:ln w="4445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Arial" panose="020B0604020202020204" pitchFamily="34" charset="0"/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1878035" y="4443566"/>
              <a:ext cx="6944143" cy="327782"/>
            </a:xfrm>
            <a:prstGeom prst="rect">
              <a:avLst/>
            </a:prstGeom>
          </p:spPr>
          <p:txBody>
            <a:bodyPr wrap="square" lIns="0" rIns="0">
              <a:spAutoFit/>
            </a:bodyPr>
            <a:lstStyle/>
            <a:p>
              <a:pPr>
                <a:lnSpc>
                  <a:spcPct val="85000"/>
                </a:lnSpc>
                <a:spcBef>
                  <a:spcPct val="45000"/>
                </a:spcBef>
                <a:buClr>
                  <a:srgbClr val="A50021"/>
                </a:buClr>
                <a:buSzPct val="90000"/>
              </a:pPr>
              <a:r>
                <a:rPr lang="en-US" spc="70" dirty="0" smtClean="0">
                  <a:solidFill>
                    <a:prstClr val="white"/>
                  </a:solidFill>
                </a:rPr>
                <a:t>G</a:t>
              </a:r>
              <a:r>
                <a:rPr lang="en-US" sz="1400" spc="70" dirty="0" smtClean="0">
                  <a:solidFill>
                    <a:prstClr val="white"/>
                  </a:solidFill>
                </a:rPr>
                <a:t>OVERNOR’S</a:t>
              </a:r>
              <a:r>
                <a:rPr lang="en-US" spc="70" dirty="0" smtClean="0">
                  <a:solidFill>
                    <a:prstClr val="white"/>
                  </a:solidFill>
                </a:rPr>
                <a:t> O</a:t>
              </a:r>
              <a:r>
                <a:rPr lang="en-US" sz="1400" spc="70" dirty="0" smtClean="0">
                  <a:solidFill>
                    <a:prstClr val="white"/>
                  </a:solidFill>
                </a:rPr>
                <a:t>FFICE</a:t>
              </a:r>
              <a:r>
                <a:rPr lang="en-US" spc="70" dirty="0" smtClean="0">
                  <a:solidFill>
                    <a:prstClr val="white"/>
                  </a:solidFill>
                </a:rPr>
                <a:t> O</a:t>
              </a:r>
              <a:r>
                <a:rPr lang="en-US" sz="1400" spc="70" dirty="0" smtClean="0">
                  <a:solidFill>
                    <a:prstClr val="white"/>
                  </a:solidFill>
                </a:rPr>
                <a:t>F</a:t>
              </a:r>
              <a:r>
                <a:rPr lang="en-US" spc="70" dirty="0" smtClean="0">
                  <a:solidFill>
                    <a:prstClr val="white"/>
                  </a:solidFill>
                </a:rPr>
                <a:t> H</a:t>
              </a:r>
              <a:r>
                <a:rPr lang="en-US" sz="1400" spc="70" dirty="0" smtClean="0">
                  <a:solidFill>
                    <a:prstClr val="white"/>
                  </a:solidFill>
                </a:rPr>
                <a:t>OMELAND </a:t>
              </a:r>
              <a:r>
                <a:rPr lang="en-US" spc="70" dirty="0" smtClean="0">
                  <a:solidFill>
                    <a:prstClr val="white"/>
                  </a:solidFill>
                </a:rPr>
                <a:t>S</a:t>
              </a:r>
              <a:r>
                <a:rPr lang="en-US" sz="1400" spc="70" dirty="0" smtClean="0">
                  <a:solidFill>
                    <a:prstClr val="white"/>
                  </a:solidFill>
                </a:rPr>
                <a:t>ECURITY</a:t>
              </a:r>
              <a:r>
                <a:rPr lang="en-US" spc="70" dirty="0" smtClean="0">
                  <a:solidFill>
                    <a:prstClr val="white"/>
                  </a:solidFill>
                </a:rPr>
                <a:t> &amp; E</a:t>
              </a:r>
              <a:r>
                <a:rPr lang="en-US" sz="1400" spc="70" dirty="0" smtClean="0">
                  <a:solidFill>
                    <a:prstClr val="white"/>
                  </a:solidFill>
                </a:rPr>
                <a:t>MERGENCY </a:t>
              </a:r>
              <a:r>
                <a:rPr lang="en-US" spc="70" dirty="0" smtClean="0">
                  <a:solidFill>
                    <a:prstClr val="white"/>
                  </a:solidFill>
                </a:rPr>
                <a:t>P</a:t>
              </a:r>
              <a:r>
                <a:rPr lang="en-US" sz="1400" spc="70" dirty="0" smtClean="0">
                  <a:solidFill>
                    <a:prstClr val="white"/>
                  </a:solidFill>
                </a:rPr>
                <a:t>REPAREDNESS</a:t>
              </a:r>
              <a:endParaRPr lang="en-US" sz="1400" spc="70" dirty="0">
                <a:solidFill>
                  <a:prstClr val="white"/>
                </a:solidFill>
              </a:endParaRPr>
            </a:p>
          </p:txBody>
        </p:sp>
      </p:grpSp>
      <p:sp>
        <p:nvSpPr>
          <p:cNvPr id="23" name="Rectangle 2"/>
          <p:cNvSpPr txBox="1">
            <a:spLocks noChangeArrowheads="1"/>
          </p:cNvSpPr>
          <p:nvPr/>
        </p:nvSpPr>
        <p:spPr>
          <a:xfrm>
            <a:off x="7619565" y="2282773"/>
            <a:ext cx="1205244" cy="891466"/>
          </a:xfrm>
          <a:prstGeom prst="rect">
            <a:avLst/>
          </a:prstGeom>
          <a:ln/>
        </p:spPr>
        <p:txBody>
          <a:bodyPr vert="horz" lIns="0" tIns="0" rIns="0" bIns="0" rtlCol="0">
            <a:noAutofit/>
          </a:bodyPr>
          <a:lstStyle>
            <a:lvl1pPr marL="404813" indent="-404813" algn="l" defTabSz="914400" rtl="0" eaLnBrk="1" latinLnBrk="0" hangingPunct="1">
              <a:spcBef>
                <a:spcPct val="20000"/>
              </a:spcBef>
              <a:buClr>
                <a:srgbClr val="996633"/>
              </a:buClr>
              <a:buFont typeface="Wingdings" pitchFamily="2" charset="2"/>
              <a:buChar char="ü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62013" indent="-287338" algn="l" defTabSz="914400" rtl="0" eaLnBrk="1" latinLnBrk="0" hangingPunct="1">
              <a:spcBef>
                <a:spcPct val="20000"/>
              </a:spcBef>
              <a:buClr>
                <a:schemeClr val="tx1">
                  <a:lumMod val="65000"/>
                  <a:lumOff val="35000"/>
                </a:schemeClr>
              </a:buClr>
              <a:buFont typeface="Wingdings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50938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60325">
              <a:lnSpc>
                <a:spcPts val="6100"/>
              </a:lnSpc>
              <a:spcBef>
                <a:spcPts val="1200"/>
              </a:spcBef>
              <a:buFont typeface="Wingdings" pitchFamily="2" charset="2"/>
              <a:buNone/>
            </a:pPr>
            <a:r>
              <a:rPr lang="en-US" sz="9600" spc="-150" dirty="0" smtClean="0">
                <a:ln w="4445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Arial" panose="020B0604020202020204" pitchFamily="34" charset="0"/>
              </a:rPr>
              <a:t>?</a:t>
            </a:r>
            <a:endParaRPr lang="en-US" sz="11500" spc="-150" dirty="0">
              <a:ln w="44450">
                <a:solidFill>
                  <a:prstClr val="white"/>
                </a:solidFill>
              </a:ln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cs typeface="Arial" panose="020B0604020202020204" pitchFamily="34" charset="0"/>
            </a:endParaRPr>
          </a:p>
        </p:txBody>
      </p:sp>
      <p:sp>
        <p:nvSpPr>
          <p:cNvPr id="24" name="Rectangle 4"/>
          <p:cNvSpPr txBox="1">
            <a:spLocks noChangeArrowheads="1"/>
          </p:cNvSpPr>
          <p:nvPr/>
        </p:nvSpPr>
        <p:spPr>
          <a:xfrm rot="5400000" flipH="1">
            <a:off x="4445328" y="-2998309"/>
            <a:ext cx="253348" cy="9144000"/>
          </a:xfrm>
          <a:prstGeom prst="rect">
            <a:avLst/>
          </a:prstGeom>
          <a:solidFill>
            <a:srgbClr val="E46C0A">
              <a:alpha val="50196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tIns="0" rIns="0" bIns="0" anchor="ctr" anchorCtr="0"/>
          <a:lstStyle/>
          <a:p>
            <a:pPr algn="ctr" eaLnBrk="0" hangingPunct="0">
              <a:defRPr/>
            </a:pPr>
            <a:endParaRPr lang="en-US" sz="5400" kern="0" dirty="0">
              <a:solidFill>
                <a:prstClr val="white">
                  <a:lumMod val="85000"/>
                </a:prstClr>
              </a:solidFill>
            </a:endParaRPr>
          </a:p>
        </p:txBody>
      </p:sp>
      <p:sp>
        <p:nvSpPr>
          <p:cNvPr id="25" name="Rectangle 4"/>
          <p:cNvSpPr txBox="1">
            <a:spLocks noChangeArrowheads="1"/>
          </p:cNvSpPr>
          <p:nvPr/>
        </p:nvSpPr>
        <p:spPr>
          <a:xfrm rot="5400000" flipH="1">
            <a:off x="4466895" y="-1028475"/>
            <a:ext cx="210213" cy="9144000"/>
          </a:xfrm>
          <a:prstGeom prst="rect">
            <a:avLst/>
          </a:prstGeom>
          <a:solidFill>
            <a:srgbClr val="77933C">
              <a:alpha val="50980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tIns="0" rIns="0" bIns="0" anchor="ctr" anchorCtr="0"/>
          <a:lstStyle/>
          <a:p>
            <a:pPr algn="ctr" eaLnBrk="0" hangingPunct="0">
              <a:defRPr/>
            </a:pPr>
            <a:endParaRPr lang="en-US" sz="5400" kern="0" dirty="0">
              <a:solidFill>
                <a:prstClr val="white">
                  <a:lumMod val="85000"/>
                </a:prstClr>
              </a:solidFill>
            </a:endParaRPr>
          </a:p>
        </p:txBody>
      </p:sp>
      <p:sp>
        <p:nvSpPr>
          <p:cNvPr id="26" name="Rectangle 4"/>
          <p:cNvSpPr txBox="1">
            <a:spLocks noChangeArrowheads="1"/>
          </p:cNvSpPr>
          <p:nvPr/>
        </p:nvSpPr>
        <p:spPr>
          <a:xfrm rot="5400000" flipH="1">
            <a:off x="4561149" y="-3000384"/>
            <a:ext cx="50474" cy="9144000"/>
          </a:xfrm>
          <a:prstGeom prst="rect">
            <a:avLst/>
          </a:prstGeom>
          <a:solidFill>
            <a:srgbClr val="E46C0A">
              <a:alpha val="50196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tIns="0" rIns="0" bIns="0" anchor="ctr" anchorCtr="0"/>
          <a:lstStyle/>
          <a:p>
            <a:pPr algn="ctr" eaLnBrk="0" hangingPunct="0">
              <a:defRPr/>
            </a:pPr>
            <a:endParaRPr lang="en-US" sz="5400" kern="0" dirty="0">
              <a:solidFill>
                <a:prstClr val="white">
                  <a:lumMod val="85000"/>
                </a:prstClr>
              </a:solidFill>
            </a:endParaRPr>
          </a:p>
        </p:txBody>
      </p:sp>
      <p:sp>
        <p:nvSpPr>
          <p:cNvPr id="27" name="Rectangle 4"/>
          <p:cNvSpPr txBox="1">
            <a:spLocks noChangeArrowheads="1"/>
          </p:cNvSpPr>
          <p:nvPr/>
        </p:nvSpPr>
        <p:spPr>
          <a:xfrm rot="5400000" flipH="1">
            <a:off x="4549642" y="-1029116"/>
            <a:ext cx="50474" cy="9144000"/>
          </a:xfrm>
          <a:prstGeom prst="rect">
            <a:avLst/>
          </a:prstGeom>
          <a:solidFill>
            <a:srgbClr val="77933C">
              <a:alpha val="50196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tIns="0" rIns="0" bIns="0" anchor="ctr" anchorCtr="0"/>
          <a:lstStyle/>
          <a:p>
            <a:pPr algn="ctr" eaLnBrk="0" hangingPunct="0">
              <a:defRPr/>
            </a:pPr>
            <a:endParaRPr lang="en-US" sz="5400" kern="0" dirty="0">
              <a:solidFill>
                <a:prstClr val="white">
                  <a:lumMod val="8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05737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http://www.shop4emergencysupplies.com/files/2024883/uploaded/homekit4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6557974" y="3016570"/>
            <a:ext cx="2176451" cy="2155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9075" y="2794725"/>
            <a:ext cx="8791575" cy="3758475"/>
          </a:xfrm>
        </p:spPr>
        <p:txBody>
          <a:bodyPr>
            <a:noAutofit/>
          </a:bodyPr>
          <a:lstStyle/>
          <a:p>
            <a:pPr marL="285750" indent="-285750">
              <a:spcBef>
                <a:spcPts val="1400"/>
              </a:spcBef>
              <a:buClr>
                <a:srgbClr val="254061"/>
              </a:buClr>
              <a:buSzPct val="83000"/>
            </a:pPr>
            <a:r>
              <a:rPr lang="en-US" sz="3600" dirty="0">
                <a:latin typeface="Arial" pitchFamily="34" charset="0"/>
                <a:cs typeface="Arial" pitchFamily="34" charset="0"/>
              </a:rPr>
              <a:t>Plan ahead</a:t>
            </a:r>
          </a:p>
          <a:p>
            <a:pPr marL="514350" lvl="1" indent="-234950">
              <a:spcBef>
                <a:spcPts val="1500"/>
              </a:spcBef>
            </a:pPr>
            <a:r>
              <a:rPr lang="en-US" sz="2700" dirty="0" smtClean="0">
                <a:latin typeface="Arial" pitchFamily="34" charset="0"/>
                <a:cs typeface="Arial" pitchFamily="34" charset="0"/>
              </a:rPr>
              <a:t>Prepare </a:t>
            </a:r>
            <a:r>
              <a:rPr lang="en-US" sz="2700" dirty="0">
                <a:latin typeface="Arial" pitchFamily="34" charset="0"/>
                <a:cs typeface="Arial" pitchFamily="34" charset="0"/>
              </a:rPr>
              <a:t>a Family Disaster Plan</a:t>
            </a:r>
          </a:p>
          <a:p>
            <a:pPr marL="514350" lvl="1" indent="-234950">
              <a:spcBef>
                <a:spcPts val="1500"/>
              </a:spcBef>
            </a:pPr>
            <a:r>
              <a:rPr lang="en-US" sz="2700" dirty="0">
                <a:latin typeface="Arial" pitchFamily="34" charset="0"/>
                <a:cs typeface="Arial" pitchFamily="34" charset="0"/>
              </a:rPr>
              <a:t>Maintain a Disaster Supply Kit</a:t>
            </a:r>
          </a:p>
          <a:p>
            <a:pPr marL="514350" lvl="1" indent="-234950">
              <a:spcBef>
                <a:spcPts val="1500"/>
              </a:spcBef>
            </a:pPr>
            <a:r>
              <a:rPr lang="en-US" sz="2700" dirty="0">
                <a:latin typeface="Arial" pitchFamily="34" charset="0"/>
                <a:cs typeface="Arial" pitchFamily="34" charset="0"/>
              </a:rPr>
              <a:t>Stock essentials for at least </a:t>
            </a:r>
            <a:r>
              <a:rPr lang="en-US" sz="2700" b="1" dirty="0">
                <a:latin typeface="Arial" pitchFamily="34" charset="0"/>
                <a:cs typeface="Arial" pitchFamily="34" charset="0"/>
              </a:rPr>
              <a:t>72 hours</a:t>
            </a:r>
          </a:p>
          <a:p>
            <a:pPr marL="514350" lvl="1" indent="-234950">
              <a:spcBef>
                <a:spcPts val="1500"/>
              </a:spcBef>
            </a:pPr>
            <a:r>
              <a:rPr lang="en-US" sz="2700" dirty="0">
                <a:latin typeface="Arial" pitchFamily="34" charset="0"/>
                <a:cs typeface="Arial" pitchFamily="34" charset="0"/>
              </a:rPr>
              <a:t>Stay aware - watch/listen to your local news</a:t>
            </a:r>
          </a:p>
          <a:p>
            <a:pPr marL="514350" lvl="1" indent="-234950">
              <a:spcBef>
                <a:spcPts val="1500"/>
              </a:spcBef>
            </a:pPr>
            <a:r>
              <a:rPr lang="en-US" sz="2700" dirty="0">
                <a:latin typeface="Arial" pitchFamily="34" charset="0"/>
                <a:cs typeface="Arial" pitchFamily="34" charset="0"/>
              </a:rPr>
              <a:t>Listen to your public </a:t>
            </a:r>
            <a:r>
              <a:rPr lang="en-US" sz="2700" dirty="0" smtClean="0">
                <a:latin typeface="Arial" pitchFamily="34" charset="0"/>
                <a:cs typeface="Arial" pitchFamily="34" charset="0"/>
              </a:rPr>
              <a:t>officials</a:t>
            </a:r>
            <a:endParaRPr lang="en-US" sz="27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9525" y="2571590"/>
            <a:ext cx="9144000" cy="45719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0" y="1257301"/>
            <a:ext cx="9153525" cy="676274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0" y="1933574"/>
            <a:ext cx="9153525" cy="660875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3"/>
          <p:cNvSpPr>
            <a:spLocks noChangeArrowheads="1"/>
          </p:cNvSpPr>
          <p:nvPr/>
        </p:nvSpPr>
        <p:spPr bwMode="auto">
          <a:xfrm>
            <a:off x="9525" y="1615738"/>
            <a:ext cx="9144000" cy="614363"/>
          </a:xfrm>
          <a:prstGeom prst="rect">
            <a:avLst/>
          </a:prstGeom>
          <a:noFill/>
          <a:ln w="9525" algn="ctr">
            <a:noFill/>
            <a:miter lim="800000"/>
            <a:headEnd type="none" w="sm" len="sm"/>
            <a:tailEnd type="none" w="sm" len="sm"/>
          </a:ln>
          <a:effectLst/>
        </p:spPr>
        <p:txBody>
          <a:bodyPr lIns="92075" tIns="46038" rIns="92075" bIns="46038" anchor="ctr"/>
          <a:lstStyle/>
          <a:p>
            <a:pPr algn="ctr">
              <a:lnSpc>
                <a:spcPts val="4900"/>
              </a:lnSpc>
            </a:pPr>
            <a:r>
              <a:rPr lang="en-US" sz="4600" spc="280" dirty="0">
                <a:solidFill>
                  <a:prstClr val="white"/>
                </a:solidFill>
                <a:latin typeface="Arial" pitchFamily="34" charset="0"/>
              </a:rPr>
              <a:t>Hurricane Preparedness </a:t>
            </a:r>
            <a:r>
              <a:rPr lang="en-US" sz="4600" spc="250" dirty="0" smtClean="0">
                <a:solidFill>
                  <a:prstClr val="white"/>
                </a:solidFill>
                <a:latin typeface="Arial" pitchFamily="34" charset="0"/>
              </a:rPr>
              <a:t>Individual </a:t>
            </a:r>
            <a:r>
              <a:rPr lang="en-US" sz="4600" spc="250" dirty="0">
                <a:solidFill>
                  <a:prstClr val="white"/>
                </a:solidFill>
                <a:latin typeface="Arial" pitchFamily="34" charset="0"/>
              </a:rPr>
              <a:t>Responsibility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0" y="6730517"/>
            <a:ext cx="9144000" cy="177359"/>
            <a:chOff x="0" y="6730517"/>
            <a:chExt cx="9144000" cy="177359"/>
          </a:xfrm>
        </p:grpSpPr>
        <p:sp>
          <p:nvSpPr>
            <p:cNvPr id="20" name="Rectangle 19"/>
            <p:cNvSpPr/>
            <p:nvPr/>
          </p:nvSpPr>
          <p:spPr bwMode="auto">
            <a:xfrm>
              <a:off x="0" y="6770001"/>
              <a:ext cx="9144000" cy="137875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10800000"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2800" smtClean="0">
                <a:solidFill>
                  <a:prstClr val="black"/>
                </a:solidFill>
                <a:latin typeface="Times New Roman" pitchFamily="18" charset="0"/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0" y="6730517"/>
              <a:ext cx="9144000" cy="45719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671159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6"/>
          <p:cNvPicPr>
            <a:picLocks noChangeArrowheads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4784" y="1949497"/>
            <a:ext cx="8107183" cy="4905738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</p:pic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0" y="1248041"/>
            <a:ext cx="9163223" cy="72388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/>
          <a:lstStyle>
            <a:defPPr>
              <a:defRPr lang="en-US"/>
            </a:defPPr>
            <a:lvl1pPr algn="ctr">
              <a:defRPr>
                <a:solidFill>
                  <a:schemeClr val="lt1"/>
                </a:solidFill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r>
              <a:rPr lang="en-US" sz="4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Get A Game Plan Campaign </a:t>
            </a:r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0" y="6220890"/>
            <a:ext cx="9144000" cy="632875"/>
          </a:xfrm>
          <a:prstGeom prst="rect">
            <a:avLst/>
          </a:prstGeom>
          <a:solidFill>
            <a:schemeClr val="accent1">
              <a:lumMod val="50000"/>
              <a:alpha val="74902"/>
            </a:schemeClr>
          </a:solidFill>
          <a:ln w="3175">
            <a:noFill/>
            <a:miter lim="800000"/>
            <a:headEnd type="none" w="sm" len="sm"/>
            <a:tailEnd type="none" w="sm" len="sm"/>
          </a:ln>
        </p:spPr>
        <p:txBody>
          <a:bodyPr tIns="0" anchor="ctr"/>
          <a:lstStyle/>
          <a:p>
            <a:pPr algn="ctr"/>
            <a:endParaRPr lang="en-US" sz="4300" spc="600" dirty="0">
              <a:solidFill>
                <a:prstClr val="white"/>
              </a:solidFill>
            </a:endParaRPr>
          </a:p>
        </p:txBody>
      </p:sp>
      <p:sp>
        <p:nvSpPr>
          <p:cNvPr id="13317" name="Rectangle 5"/>
          <p:cNvSpPr>
            <a:spLocks noChangeArrowheads="1"/>
          </p:cNvSpPr>
          <p:nvPr/>
        </p:nvSpPr>
        <p:spPr bwMode="auto">
          <a:xfrm>
            <a:off x="0" y="6163739"/>
            <a:ext cx="9144000" cy="690026"/>
          </a:xfrm>
          <a:prstGeom prst="rect">
            <a:avLst/>
          </a:prstGeom>
          <a:noFill/>
          <a:ln w="3175">
            <a:noFill/>
            <a:miter lim="800000"/>
            <a:headEnd type="none" w="sm" len="sm"/>
            <a:tailEnd type="none" w="sm" len="sm"/>
          </a:ln>
        </p:spPr>
        <p:txBody>
          <a:bodyPr tIns="0" bIns="91440" anchor="ctr"/>
          <a:lstStyle/>
          <a:p>
            <a:pPr algn="ctr"/>
            <a:r>
              <a:rPr lang="en-US" sz="4300" spc="640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100" spc="640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www.getagameplan.org</a:t>
            </a:r>
            <a:r>
              <a:rPr lang="en-US" sz="4100" spc="600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</a:t>
            </a:r>
            <a:endParaRPr lang="en-US" sz="4100" spc="600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356177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Global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Glob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Global 1">
        <a:dk1>
          <a:srgbClr val="000000"/>
        </a:dk1>
        <a:lt1>
          <a:srgbClr val="FFFFCC"/>
        </a:lt1>
        <a:dk2>
          <a:srgbClr val="4D4D4D"/>
        </a:dk2>
        <a:lt2>
          <a:srgbClr val="FFCC00"/>
        </a:lt2>
        <a:accent1>
          <a:srgbClr val="FF9900"/>
        </a:accent1>
        <a:accent2>
          <a:srgbClr val="CC9900"/>
        </a:accent2>
        <a:accent3>
          <a:srgbClr val="B2B2B2"/>
        </a:accent3>
        <a:accent4>
          <a:srgbClr val="DADAAE"/>
        </a:accent4>
        <a:accent5>
          <a:srgbClr val="FFCAAA"/>
        </a:accent5>
        <a:accent6>
          <a:srgbClr val="B98A00"/>
        </a:accent6>
        <a:hlink>
          <a:srgbClr val="898743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al 2">
        <a:dk1>
          <a:srgbClr val="000000"/>
        </a:dk1>
        <a:lt1>
          <a:srgbClr val="FFFFFF"/>
        </a:lt1>
        <a:dk2>
          <a:srgbClr val="CC6600"/>
        </a:dk2>
        <a:lt2>
          <a:srgbClr val="FFFFFF"/>
        </a:lt2>
        <a:accent1>
          <a:srgbClr val="FFFFCC"/>
        </a:accent1>
        <a:accent2>
          <a:srgbClr val="B5E0E3"/>
        </a:accent2>
        <a:accent3>
          <a:srgbClr val="FFFFFF"/>
        </a:accent3>
        <a:accent4>
          <a:srgbClr val="000000"/>
        </a:accent4>
        <a:accent5>
          <a:srgbClr val="FFFFE2"/>
        </a:accent5>
        <a:accent6>
          <a:srgbClr val="A4CBCE"/>
        </a:accent6>
        <a:hlink>
          <a:srgbClr val="E5D093"/>
        </a:hlink>
        <a:folHlink>
          <a:srgbClr val="CCB37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lobal 3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F8F8F8"/>
        </a:accent1>
        <a:accent2>
          <a:srgbClr val="969696"/>
        </a:accent2>
        <a:accent3>
          <a:srgbClr val="FFFFFF"/>
        </a:accent3>
        <a:accent4>
          <a:srgbClr val="000000"/>
        </a:accent4>
        <a:accent5>
          <a:srgbClr val="FBFBFB"/>
        </a:accent5>
        <a:accent6>
          <a:srgbClr val="878787"/>
        </a:accent6>
        <a:hlink>
          <a:srgbClr val="DDDDDD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lobal 4">
        <a:dk1>
          <a:srgbClr val="000000"/>
        </a:dk1>
        <a:lt1>
          <a:srgbClr val="FFFFFF"/>
        </a:lt1>
        <a:dk2>
          <a:srgbClr val="000066"/>
        </a:dk2>
        <a:lt2>
          <a:srgbClr val="FFFFFF"/>
        </a:lt2>
        <a:accent1>
          <a:srgbClr val="FFFFCC"/>
        </a:accent1>
        <a:accent2>
          <a:srgbClr val="B5E0E3"/>
        </a:accent2>
        <a:accent3>
          <a:srgbClr val="FFFFFF"/>
        </a:accent3>
        <a:accent4>
          <a:srgbClr val="000000"/>
        </a:accent4>
        <a:accent5>
          <a:srgbClr val="FFFFE2"/>
        </a:accent5>
        <a:accent6>
          <a:srgbClr val="A4CBCE"/>
        </a:accent6>
        <a:hlink>
          <a:srgbClr val="BFDF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lobal 5">
        <a:dk1>
          <a:srgbClr val="000000"/>
        </a:dk1>
        <a:lt1>
          <a:srgbClr val="E9E6D9"/>
        </a:lt1>
        <a:dk2>
          <a:srgbClr val="666633"/>
        </a:dk2>
        <a:lt2>
          <a:srgbClr val="CEC7AA"/>
        </a:lt2>
        <a:accent1>
          <a:srgbClr val="FFFFCC"/>
        </a:accent1>
        <a:accent2>
          <a:srgbClr val="B5E0E3"/>
        </a:accent2>
        <a:accent3>
          <a:srgbClr val="F2F0E9"/>
        </a:accent3>
        <a:accent4>
          <a:srgbClr val="000000"/>
        </a:accent4>
        <a:accent5>
          <a:srgbClr val="FFFFE2"/>
        </a:accent5>
        <a:accent6>
          <a:srgbClr val="A4CBCE"/>
        </a:accent6>
        <a:hlink>
          <a:srgbClr val="B6AB82"/>
        </a:hlink>
        <a:folHlink>
          <a:srgbClr val="A0925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lobal 6">
        <a:dk1>
          <a:srgbClr val="1B3753"/>
        </a:dk1>
        <a:lt1>
          <a:srgbClr val="EAEAEA"/>
        </a:lt1>
        <a:dk2>
          <a:srgbClr val="336699"/>
        </a:dk2>
        <a:lt2>
          <a:srgbClr val="FFFFCC"/>
        </a:lt2>
        <a:accent1>
          <a:srgbClr val="BA8E46"/>
        </a:accent1>
        <a:accent2>
          <a:srgbClr val="46C0AF"/>
        </a:accent2>
        <a:accent3>
          <a:srgbClr val="ADB8CA"/>
        </a:accent3>
        <a:accent4>
          <a:srgbClr val="C8C8C8"/>
        </a:accent4>
        <a:accent5>
          <a:srgbClr val="D9C6B0"/>
        </a:accent5>
        <a:accent6>
          <a:srgbClr val="3FAE9E"/>
        </a:accent6>
        <a:hlink>
          <a:srgbClr val="93ACC3"/>
        </a:hlink>
        <a:folHlink>
          <a:srgbClr val="7897B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al 7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FFFFCC"/>
        </a:accent1>
        <a:accent2>
          <a:srgbClr val="FFCC99"/>
        </a:accent2>
        <a:accent3>
          <a:srgbClr val="FFFFFF"/>
        </a:accent3>
        <a:accent4>
          <a:srgbClr val="000000"/>
        </a:accent4>
        <a:accent5>
          <a:srgbClr val="FFFFE2"/>
        </a:accent5>
        <a:accent6>
          <a:srgbClr val="E7B98A"/>
        </a:accent6>
        <a:hlink>
          <a:srgbClr val="FF9999"/>
        </a:hlink>
        <a:folHlink>
          <a:srgbClr val="E0636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lobal 8">
        <a:dk1>
          <a:srgbClr val="000000"/>
        </a:dk1>
        <a:lt1>
          <a:srgbClr val="EAEAEA"/>
        </a:lt1>
        <a:dk2>
          <a:srgbClr val="17118B"/>
        </a:dk2>
        <a:lt2>
          <a:srgbClr val="FFFFCC"/>
        </a:lt2>
        <a:accent1>
          <a:srgbClr val="B2B2B2"/>
        </a:accent1>
        <a:accent2>
          <a:srgbClr val="54ABB2"/>
        </a:accent2>
        <a:accent3>
          <a:srgbClr val="ABAAC4"/>
        </a:accent3>
        <a:accent4>
          <a:srgbClr val="C8C8C8"/>
        </a:accent4>
        <a:accent5>
          <a:srgbClr val="D5D5D5"/>
        </a:accent5>
        <a:accent6>
          <a:srgbClr val="4B9BA1"/>
        </a:accent6>
        <a:hlink>
          <a:srgbClr val="4F49A3"/>
        </a:hlink>
        <a:folHlink>
          <a:srgbClr val="2E2573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Global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Glob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Global 1">
        <a:dk1>
          <a:srgbClr val="000000"/>
        </a:dk1>
        <a:lt1>
          <a:srgbClr val="FFFFCC"/>
        </a:lt1>
        <a:dk2>
          <a:srgbClr val="4D4D4D"/>
        </a:dk2>
        <a:lt2>
          <a:srgbClr val="FFCC00"/>
        </a:lt2>
        <a:accent1>
          <a:srgbClr val="FF9900"/>
        </a:accent1>
        <a:accent2>
          <a:srgbClr val="CC9900"/>
        </a:accent2>
        <a:accent3>
          <a:srgbClr val="B2B2B2"/>
        </a:accent3>
        <a:accent4>
          <a:srgbClr val="DADAAE"/>
        </a:accent4>
        <a:accent5>
          <a:srgbClr val="FFCAAA"/>
        </a:accent5>
        <a:accent6>
          <a:srgbClr val="B98A00"/>
        </a:accent6>
        <a:hlink>
          <a:srgbClr val="898743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al 2">
        <a:dk1>
          <a:srgbClr val="000000"/>
        </a:dk1>
        <a:lt1>
          <a:srgbClr val="FFFFFF"/>
        </a:lt1>
        <a:dk2>
          <a:srgbClr val="CC6600"/>
        </a:dk2>
        <a:lt2>
          <a:srgbClr val="FFFFFF"/>
        </a:lt2>
        <a:accent1>
          <a:srgbClr val="FFFFCC"/>
        </a:accent1>
        <a:accent2>
          <a:srgbClr val="B5E0E3"/>
        </a:accent2>
        <a:accent3>
          <a:srgbClr val="FFFFFF"/>
        </a:accent3>
        <a:accent4>
          <a:srgbClr val="000000"/>
        </a:accent4>
        <a:accent5>
          <a:srgbClr val="FFFFE2"/>
        </a:accent5>
        <a:accent6>
          <a:srgbClr val="A4CBCE"/>
        </a:accent6>
        <a:hlink>
          <a:srgbClr val="E5D093"/>
        </a:hlink>
        <a:folHlink>
          <a:srgbClr val="CCB37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lobal 3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F8F8F8"/>
        </a:accent1>
        <a:accent2>
          <a:srgbClr val="969696"/>
        </a:accent2>
        <a:accent3>
          <a:srgbClr val="FFFFFF"/>
        </a:accent3>
        <a:accent4>
          <a:srgbClr val="000000"/>
        </a:accent4>
        <a:accent5>
          <a:srgbClr val="FBFBFB"/>
        </a:accent5>
        <a:accent6>
          <a:srgbClr val="878787"/>
        </a:accent6>
        <a:hlink>
          <a:srgbClr val="DDDDDD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lobal 4">
        <a:dk1>
          <a:srgbClr val="000000"/>
        </a:dk1>
        <a:lt1>
          <a:srgbClr val="FFFFFF"/>
        </a:lt1>
        <a:dk2>
          <a:srgbClr val="000066"/>
        </a:dk2>
        <a:lt2>
          <a:srgbClr val="FFFFFF"/>
        </a:lt2>
        <a:accent1>
          <a:srgbClr val="FFFFCC"/>
        </a:accent1>
        <a:accent2>
          <a:srgbClr val="B5E0E3"/>
        </a:accent2>
        <a:accent3>
          <a:srgbClr val="FFFFFF"/>
        </a:accent3>
        <a:accent4>
          <a:srgbClr val="000000"/>
        </a:accent4>
        <a:accent5>
          <a:srgbClr val="FFFFE2"/>
        </a:accent5>
        <a:accent6>
          <a:srgbClr val="A4CBCE"/>
        </a:accent6>
        <a:hlink>
          <a:srgbClr val="BFDF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lobal 5">
        <a:dk1>
          <a:srgbClr val="000000"/>
        </a:dk1>
        <a:lt1>
          <a:srgbClr val="E9E6D9"/>
        </a:lt1>
        <a:dk2>
          <a:srgbClr val="666633"/>
        </a:dk2>
        <a:lt2>
          <a:srgbClr val="CEC7AA"/>
        </a:lt2>
        <a:accent1>
          <a:srgbClr val="FFFFCC"/>
        </a:accent1>
        <a:accent2>
          <a:srgbClr val="B5E0E3"/>
        </a:accent2>
        <a:accent3>
          <a:srgbClr val="F2F0E9"/>
        </a:accent3>
        <a:accent4>
          <a:srgbClr val="000000"/>
        </a:accent4>
        <a:accent5>
          <a:srgbClr val="FFFFE2"/>
        </a:accent5>
        <a:accent6>
          <a:srgbClr val="A4CBCE"/>
        </a:accent6>
        <a:hlink>
          <a:srgbClr val="B6AB82"/>
        </a:hlink>
        <a:folHlink>
          <a:srgbClr val="A0925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lobal 6">
        <a:dk1>
          <a:srgbClr val="1B3753"/>
        </a:dk1>
        <a:lt1>
          <a:srgbClr val="EAEAEA"/>
        </a:lt1>
        <a:dk2>
          <a:srgbClr val="336699"/>
        </a:dk2>
        <a:lt2>
          <a:srgbClr val="FFFFCC"/>
        </a:lt2>
        <a:accent1>
          <a:srgbClr val="BA8E46"/>
        </a:accent1>
        <a:accent2>
          <a:srgbClr val="46C0AF"/>
        </a:accent2>
        <a:accent3>
          <a:srgbClr val="ADB8CA"/>
        </a:accent3>
        <a:accent4>
          <a:srgbClr val="C8C8C8"/>
        </a:accent4>
        <a:accent5>
          <a:srgbClr val="D9C6B0"/>
        </a:accent5>
        <a:accent6>
          <a:srgbClr val="3FAE9E"/>
        </a:accent6>
        <a:hlink>
          <a:srgbClr val="93ACC3"/>
        </a:hlink>
        <a:folHlink>
          <a:srgbClr val="7897B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al 7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FFFFCC"/>
        </a:accent1>
        <a:accent2>
          <a:srgbClr val="FFCC99"/>
        </a:accent2>
        <a:accent3>
          <a:srgbClr val="FFFFFF"/>
        </a:accent3>
        <a:accent4>
          <a:srgbClr val="000000"/>
        </a:accent4>
        <a:accent5>
          <a:srgbClr val="FFFFE2"/>
        </a:accent5>
        <a:accent6>
          <a:srgbClr val="E7B98A"/>
        </a:accent6>
        <a:hlink>
          <a:srgbClr val="FF9999"/>
        </a:hlink>
        <a:folHlink>
          <a:srgbClr val="E0636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lobal 8">
        <a:dk1>
          <a:srgbClr val="000000"/>
        </a:dk1>
        <a:lt1>
          <a:srgbClr val="EAEAEA"/>
        </a:lt1>
        <a:dk2>
          <a:srgbClr val="17118B"/>
        </a:dk2>
        <a:lt2>
          <a:srgbClr val="FFFFCC"/>
        </a:lt2>
        <a:accent1>
          <a:srgbClr val="B2B2B2"/>
        </a:accent1>
        <a:accent2>
          <a:srgbClr val="54ABB2"/>
        </a:accent2>
        <a:accent3>
          <a:srgbClr val="ABAAC4"/>
        </a:accent3>
        <a:accent4>
          <a:srgbClr val="C8C8C8"/>
        </a:accent4>
        <a:accent5>
          <a:srgbClr val="D5D5D5"/>
        </a:accent5>
        <a:accent6>
          <a:srgbClr val="4B9BA1"/>
        </a:accent6>
        <a:hlink>
          <a:srgbClr val="4F49A3"/>
        </a:hlink>
        <a:folHlink>
          <a:srgbClr val="2E2573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45860</TotalTime>
  <Words>997</Words>
  <Application>Microsoft Office PowerPoint</Application>
  <PresentationFormat>On-screen Show (4:3)</PresentationFormat>
  <Paragraphs>289</Paragraphs>
  <Slides>25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25</vt:i4>
      </vt:variant>
    </vt:vector>
  </HeadingPairs>
  <TitlesOfParts>
    <vt:vector size="33" baseType="lpstr">
      <vt:lpstr>Arial</vt:lpstr>
      <vt:lpstr>Calibri</vt:lpstr>
      <vt:lpstr>Times New Roman</vt:lpstr>
      <vt:lpstr>Wingdings</vt:lpstr>
      <vt:lpstr>Office Theme</vt:lpstr>
      <vt:lpstr>1_Office Theme</vt:lpstr>
      <vt:lpstr>2_Global</vt:lpstr>
      <vt:lpstr>1_Global</vt:lpstr>
      <vt:lpstr>PowerPoint Presentation</vt:lpstr>
      <vt:lpstr>PowerPoint Presentation</vt:lpstr>
      <vt:lpstr>PowerPoint Presentation</vt:lpstr>
      <vt:lpstr>PowerPoint Presentation</vt:lpstr>
      <vt:lpstr>2018 Atlantic Tropical Cyclone Names</vt:lpstr>
      <vt:lpstr>2018 Pre-Seasonal Colorado State Outlook</vt:lpstr>
      <vt:lpstr>PowerPoint Presentation</vt:lpstr>
      <vt:lpstr>PowerPoint Presentation</vt:lpstr>
      <vt:lpstr>PowerPoint Presentation</vt:lpstr>
      <vt:lpstr>Emergency Public Information </vt:lpstr>
      <vt:lpstr>Emergency Public Information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2018 Preparedness Efforts</vt:lpstr>
      <vt:lpstr>2018 Preparedness Efforts</vt:lpstr>
      <vt:lpstr>2018 Preparedness Efforts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swb</dc:creator>
  <cp:lastModifiedBy>Amber</cp:lastModifiedBy>
  <cp:revision>558</cp:revision>
  <dcterms:created xsi:type="dcterms:W3CDTF">2015-09-22T16:44:38Z</dcterms:created>
  <dcterms:modified xsi:type="dcterms:W3CDTF">2018-04-30T18:50:41Z</dcterms:modified>
</cp:coreProperties>
</file>