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1204" r:id="rId2"/>
    <p:sldId id="1215" r:id="rId3"/>
    <p:sldId id="1216" r:id="rId4"/>
    <p:sldId id="1205" r:id="rId5"/>
    <p:sldId id="1226" r:id="rId6"/>
    <p:sldId id="1206" r:id="rId7"/>
    <p:sldId id="1207" r:id="rId8"/>
    <p:sldId id="1208" r:id="rId9"/>
    <p:sldId id="1209" r:id="rId10"/>
    <p:sldId id="1210" r:id="rId11"/>
    <p:sldId id="1211" r:id="rId12"/>
    <p:sldId id="1212" r:id="rId13"/>
    <p:sldId id="1213" r:id="rId14"/>
    <p:sldId id="1225" r:id="rId15"/>
    <p:sldId id="1214" r:id="rId16"/>
    <p:sldId id="1219" r:id="rId17"/>
    <p:sldId id="1220" r:id="rId18"/>
    <p:sldId id="1160" r:id="rId19"/>
    <p:sldId id="1174" r:id="rId20"/>
    <p:sldId id="1221" r:id="rId21"/>
    <p:sldId id="1224" r:id="rId22"/>
    <p:sldId id="1175" r:id="rId23"/>
    <p:sldId id="1102" r:id="rId24"/>
    <p:sldId id="1103" r:id="rId25"/>
    <p:sldId id="1217" r:id="rId26"/>
    <p:sldId id="1218" r:id="rId27"/>
    <p:sldId id="1182" r:id="rId28"/>
    <p:sldId id="1184" r:id="rId29"/>
    <p:sldId id="1185" r:id="rId30"/>
    <p:sldId id="1186" r:id="rId31"/>
    <p:sldId id="1187" r:id="rId32"/>
    <p:sldId id="1188" r:id="rId33"/>
    <p:sldId id="1189" r:id="rId34"/>
    <p:sldId id="1190" r:id="rId35"/>
    <p:sldId id="1113" r:id="rId36"/>
    <p:sldId id="1194" r:id="rId37"/>
  </p:sldIdLst>
  <p:sldSz cx="9144000" cy="6858000" type="screen4x3"/>
  <p:notesSz cx="6935788" cy="92217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66"/>
    <a:srgbClr val="00FFFF"/>
    <a:srgbClr val="000000"/>
    <a:srgbClr val="66FFFF"/>
    <a:srgbClr val="002060"/>
    <a:srgbClr val="D34DB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7" autoAdjust="0"/>
    <p:restoredTop sz="94737" autoAdjust="0"/>
  </p:normalViewPr>
  <p:slideViewPr>
    <p:cSldViewPr>
      <p:cViewPr varScale="1">
        <p:scale>
          <a:sx n="70" d="100"/>
          <a:sy n="70" d="100"/>
        </p:scale>
        <p:origin x="3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065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0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1413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0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0650" y="8761413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CC8EB5-65F5-4D95-B9ED-31E5CC033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81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065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9913"/>
            <a:ext cx="508476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1413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0650" y="8761413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A400A00-5A51-4154-A788-F57FA999A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9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0B6BB5-3AAE-4BB4-8A1B-8F17EE67360A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7417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F9B7CC-6C0F-4C67-AEEF-426860063921}" type="slidenum">
              <a:rPr lang="en-US" altLang="en-US" sz="1200" smtClean="0">
                <a:latin typeface="Times New Roman" panose="02020603050405020304" pitchFamily="18" charset="0"/>
              </a:rPr>
              <a:pPr/>
              <a:t>30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7276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6CFD24-ECF8-44E9-BAC6-08A517502CCD}" type="slidenum">
              <a:rPr lang="en-US" altLang="en-US" sz="1200" smtClean="0">
                <a:latin typeface="Times New Roman" panose="02020603050405020304" pitchFamily="18" charset="0"/>
              </a:rPr>
              <a:pPr/>
              <a:t>31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6081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9C67572-79F4-48D8-996C-10B4FD69D5E0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0463" y="692150"/>
            <a:ext cx="4610100" cy="3457575"/>
          </a:xfrm>
          <a:solidFill>
            <a:srgbClr val="FFFFFF"/>
          </a:solidFill>
          <a:ln/>
        </p:spPr>
      </p:sp>
      <p:sp>
        <p:nvSpPr>
          <p:cNvPr id="624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3687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576AF8B-4625-4890-B16C-F7C47C37D699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9385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1AD487-B5D3-47CA-965E-1AB0537C8718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6641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5B90E0-086B-438E-A92A-842D64AB1485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2532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AA9BD4-F4C7-43A2-BA38-697456C61489}" type="slidenum">
              <a:rPr lang="en-US" altLang="en-US" sz="1200" smtClean="0">
                <a:latin typeface="Times New Roman" panose="02020603050405020304" pitchFamily="18" charset="0"/>
              </a:rPr>
              <a:pPr/>
              <a:t>19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63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AAF51F-7625-4D5A-9B3E-7700CB06BD2A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9419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93621BB-F6D3-43D7-A96D-8D6E6627D498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89013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902C2A-F699-4124-A1F5-368837C8B2E6}" type="slidenum">
              <a:rPr lang="en-US" altLang="en-US" sz="1200" smtClean="0">
                <a:latin typeface="Times New Roman" panose="02020603050405020304" pitchFamily="18" charset="0"/>
              </a:rPr>
              <a:pPr/>
              <a:t>27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89616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448D7D-00A0-4B30-A37E-CA45D5E92679}" type="slidenum">
              <a:rPr lang="en-US" altLang="en-US" sz="1200" smtClean="0">
                <a:latin typeface="Times New Roman" panose="02020603050405020304" pitchFamily="18" charset="0"/>
              </a:rPr>
              <a:pPr/>
              <a:t>29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122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DDA32-37D1-4FBF-9A34-86E93E6074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766781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0D971-0530-4AB7-A4E9-0F50507064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5241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52323-9A8D-4F37-B9BD-18A87EF371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197640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4A0F-D791-4552-8A57-F50DC9AD75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439925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7FBC2-E7A0-44B0-8215-1C54C8680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598575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FF10C-5261-4405-AA72-5EC6F58717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598886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02683-E500-447F-94E9-7D4A33A7F1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053884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F09B4-EE38-4294-AA1E-72598FC183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779713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C15FB-03E1-4F7F-B0EA-E20D3F883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069629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9F058-D0AE-4BA2-8138-6D60779798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216109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723C0-1EFE-4244-A2EC-B807D835E2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118052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4CBEF0F-F08F-4714-A3FB-BC529CBAF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36560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49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-22225"/>
            <a:ext cx="9144000" cy="13906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“Effective Communication” </a:t>
            </a:r>
            <a:endParaRPr lang="en-US" sz="2400" b="1" i="1" dirty="0" smtClean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88491" name="Text Box 11"/>
          <p:cNvSpPr txBox="1">
            <a:spLocks noChangeArrowheads="1"/>
          </p:cNvSpPr>
          <p:nvPr/>
        </p:nvSpPr>
        <p:spPr bwMode="auto">
          <a:xfrm>
            <a:off x="2438400" y="3913188"/>
            <a:ext cx="4191000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200" b="1" i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Jay Grymes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22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WAFB Chief Meteorologist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22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LSU </a:t>
            </a:r>
            <a:r>
              <a:rPr lang="en-US" sz="2200" b="1" dirty="0" err="1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AgCenter</a:t>
            </a:r>
            <a:r>
              <a:rPr lang="en-US" sz="22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Climatologist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en-US" sz="2200" dirty="0">
              <a:latin typeface="Arial" charset="0"/>
            </a:endParaRPr>
          </a:p>
        </p:txBody>
      </p:sp>
      <p:sp>
        <p:nvSpPr>
          <p:cNvPr id="788492" name="Text Box 12"/>
          <p:cNvSpPr txBox="1">
            <a:spLocks noChangeArrowheads="1"/>
          </p:cNvSpPr>
          <p:nvPr/>
        </p:nvSpPr>
        <p:spPr bwMode="auto">
          <a:xfrm>
            <a:off x="25400" y="1871663"/>
            <a:ext cx="52212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ALBL Conference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Baton Rouge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 May 2018</a:t>
            </a:r>
            <a:endParaRPr lang="en-US" dirty="0">
              <a:latin typeface="Arial" charset="0"/>
            </a:endParaRPr>
          </a:p>
        </p:txBody>
      </p:sp>
      <p:pic>
        <p:nvPicPr>
          <p:cNvPr id="15366" name="Picture 7" descr="agct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43525"/>
            <a:ext cx="18288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43525"/>
            <a:ext cx="167322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2354263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AutoShape 2" descr="Image result for effective communicati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-225425"/>
            <a:ext cx="9761538" cy="730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650" y="-42863"/>
            <a:ext cx="10098088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896225" y="4084638"/>
            <a:ext cx="809625" cy="1573212"/>
            <a:chOff x="7591475" y="4333496"/>
            <a:chExt cx="809409" cy="1573324"/>
          </a:xfrm>
        </p:grpSpPr>
        <p:sp>
          <p:nvSpPr>
            <p:cNvPr id="2" name="Freeform 1"/>
            <p:cNvSpPr/>
            <p:nvPr/>
          </p:nvSpPr>
          <p:spPr>
            <a:xfrm>
              <a:off x="7964438" y="4687533"/>
              <a:ext cx="106334" cy="1219287"/>
            </a:xfrm>
            <a:custGeom>
              <a:avLst/>
              <a:gdLst>
                <a:gd name="connsiteX0" fmla="*/ 0 w 101118"/>
                <a:gd name="connsiteY0" fmla="*/ 1094509 h 1094509"/>
                <a:gd name="connsiteX1" fmla="*/ 83127 w 101118"/>
                <a:gd name="connsiteY1" fmla="*/ 762000 h 1094509"/>
                <a:gd name="connsiteX2" fmla="*/ 96982 w 101118"/>
                <a:gd name="connsiteY2" fmla="*/ 415636 h 1094509"/>
                <a:gd name="connsiteX3" fmla="*/ 27709 w 101118"/>
                <a:gd name="connsiteY3" fmla="*/ 0 h 1094509"/>
                <a:gd name="connsiteX0" fmla="*/ 0 w 132540"/>
                <a:gd name="connsiteY0" fmla="*/ 1094509 h 1094509"/>
                <a:gd name="connsiteX1" fmla="*/ 128630 w 132540"/>
                <a:gd name="connsiteY1" fmla="*/ 762000 h 1094509"/>
                <a:gd name="connsiteX2" fmla="*/ 96982 w 132540"/>
                <a:gd name="connsiteY2" fmla="*/ 415636 h 1094509"/>
                <a:gd name="connsiteX3" fmla="*/ 27709 w 132540"/>
                <a:gd name="connsiteY3" fmla="*/ 0 h 1094509"/>
                <a:gd name="connsiteX0" fmla="*/ 86049 w 107091"/>
                <a:gd name="connsiteY0" fmla="*/ 1220322 h 1220322"/>
                <a:gd name="connsiteX1" fmla="*/ 100921 w 107091"/>
                <a:gd name="connsiteY1" fmla="*/ 762000 h 1220322"/>
                <a:gd name="connsiteX2" fmla="*/ 69273 w 107091"/>
                <a:gd name="connsiteY2" fmla="*/ 415636 h 1220322"/>
                <a:gd name="connsiteX3" fmla="*/ 0 w 107091"/>
                <a:gd name="connsiteY3" fmla="*/ 0 h 122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91" h="1220322">
                  <a:moveTo>
                    <a:pt x="86049" y="1220322"/>
                  </a:moveTo>
                  <a:cubicBezTo>
                    <a:pt x="119530" y="1110640"/>
                    <a:pt x="103717" y="896114"/>
                    <a:pt x="100921" y="762000"/>
                  </a:cubicBezTo>
                  <a:cubicBezTo>
                    <a:pt x="98125" y="627886"/>
                    <a:pt x="78509" y="542636"/>
                    <a:pt x="69273" y="415636"/>
                  </a:cubicBezTo>
                  <a:cubicBezTo>
                    <a:pt x="60037" y="288636"/>
                    <a:pt x="30018" y="144318"/>
                    <a:pt x="0" y="0"/>
                  </a:cubicBezTo>
                </a:path>
              </a:pathLst>
            </a:custGeom>
            <a:noFill/>
            <a:ln w="38100">
              <a:solidFill>
                <a:schemeClr val="bg2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9722" name="TextBox 7"/>
            <p:cNvSpPr txBox="1">
              <a:spLocks noChangeArrowheads="1"/>
            </p:cNvSpPr>
            <p:nvPr/>
          </p:nvSpPr>
          <p:spPr bwMode="auto">
            <a:xfrm>
              <a:off x="7591475" y="4333496"/>
              <a:ext cx="809409" cy="307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2"/>
                  </a:solidFill>
                  <a:latin typeface="Arial" panose="020B0604020202020204" pitchFamily="34" charset="0"/>
                </a:rPr>
                <a:t>4 Years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65163" y="4346575"/>
            <a:ext cx="6473825" cy="987425"/>
            <a:chOff x="898759" y="4345810"/>
            <a:chExt cx="6182246" cy="988190"/>
          </a:xfrm>
        </p:grpSpPr>
        <p:grpSp>
          <p:nvGrpSpPr>
            <p:cNvPr id="29703" name="Group 11"/>
            <p:cNvGrpSpPr>
              <a:grpSpLocks/>
            </p:cNvGrpSpPr>
            <p:nvPr/>
          </p:nvGrpSpPr>
          <p:grpSpPr bwMode="auto">
            <a:xfrm>
              <a:off x="6796953" y="4359716"/>
              <a:ext cx="284052" cy="974284"/>
              <a:chOff x="6796953" y="4359716"/>
              <a:chExt cx="284052" cy="974284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6943049" y="4641314"/>
                <a:ext cx="0" cy="692686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20" name="TextBox 12"/>
              <p:cNvSpPr txBox="1">
                <a:spLocks noChangeArrowheads="1"/>
              </p:cNvSpPr>
              <p:nvPr/>
            </p:nvSpPr>
            <p:spPr bwMode="auto">
              <a:xfrm>
                <a:off x="6796953" y="4359716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29704" name="Group 17"/>
            <p:cNvGrpSpPr>
              <a:grpSpLocks/>
            </p:cNvGrpSpPr>
            <p:nvPr/>
          </p:nvGrpSpPr>
          <p:grpSpPr bwMode="auto">
            <a:xfrm>
              <a:off x="2530190" y="4357255"/>
              <a:ext cx="284052" cy="973568"/>
              <a:chOff x="6594040" y="4359716"/>
              <a:chExt cx="284052" cy="973568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6728748" y="4640598"/>
                <a:ext cx="0" cy="692686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18" name="TextBox 19"/>
              <p:cNvSpPr txBox="1">
                <a:spLocks noChangeArrowheads="1"/>
              </p:cNvSpPr>
              <p:nvPr/>
            </p:nvSpPr>
            <p:spPr bwMode="auto">
              <a:xfrm>
                <a:off x="6594040" y="4359716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29705" name="Group 20"/>
            <p:cNvGrpSpPr>
              <a:grpSpLocks/>
            </p:cNvGrpSpPr>
            <p:nvPr/>
          </p:nvGrpSpPr>
          <p:grpSpPr bwMode="auto">
            <a:xfrm>
              <a:off x="4037881" y="4357250"/>
              <a:ext cx="284052" cy="973573"/>
              <a:chOff x="6695496" y="4359716"/>
              <a:chExt cx="284052" cy="973573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6833965" y="4640603"/>
                <a:ext cx="0" cy="692686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16" name="TextBox 22"/>
              <p:cNvSpPr txBox="1">
                <a:spLocks noChangeArrowheads="1"/>
              </p:cNvSpPr>
              <p:nvPr/>
            </p:nvSpPr>
            <p:spPr bwMode="auto">
              <a:xfrm>
                <a:off x="6695496" y="4359716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29706" name="Group 23"/>
            <p:cNvGrpSpPr>
              <a:grpSpLocks/>
            </p:cNvGrpSpPr>
            <p:nvPr/>
          </p:nvGrpSpPr>
          <p:grpSpPr bwMode="auto">
            <a:xfrm>
              <a:off x="898759" y="4345810"/>
              <a:ext cx="284052" cy="985013"/>
              <a:chOff x="6548947" y="4348281"/>
              <a:chExt cx="284052" cy="985013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6683870" y="4640607"/>
                <a:ext cx="0" cy="692687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14" name="TextBox 25"/>
              <p:cNvSpPr txBox="1">
                <a:spLocks noChangeArrowheads="1"/>
              </p:cNvSpPr>
              <p:nvPr/>
            </p:nvSpPr>
            <p:spPr bwMode="auto">
              <a:xfrm>
                <a:off x="6548947" y="4348281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29707" name="Group 27"/>
            <p:cNvGrpSpPr>
              <a:grpSpLocks/>
            </p:cNvGrpSpPr>
            <p:nvPr/>
          </p:nvGrpSpPr>
          <p:grpSpPr bwMode="auto">
            <a:xfrm>
              <a:off x="4704662" y="4357240"/>
              <a:ext cx="284052" cy="973583"/>
              <a:chOff x="6718042" y="4359716"/>
              <a:chExt cx="284052" cy="973583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>
                <a:off x="6853738" y="4640613"/>
                <a:ext cx="0" cy="692686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12" name="TextBox 29"/>
              <p:cNvSpPr txBox="1">
                <a:spLocks noChangeArrowheads="1"/>
              </p:cNvSpPr>
              <p:nvPr/>
            </p:nvSpPr>
            <p:spPr bwMode="auto">
              <a:xfrm>
                <a:off x="6718042" y="4359716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29708" name="Group 36"/>
            <p:cNvGrpSpPr>
              <a:grpSpLocks/>
            </p:cNvGrpSpPr>
            <p:nvPr/>
          </p:nvGrpSpPr>
          <p:grpSpPr bwMode="auto">
            <a:xfrm>
              <a:off x="5043286" y="4357235"/>
              <a:ext cx="284052" cy="973588"/>
              <a:chOff x="6751861" y="4359716"/>
              <a:chExt cx="284052" cy="973588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6887000" y="4640618"/>
                <a:ext cx="0" cy="692686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10" name="TextBox 38"/>
              <p:cNvSpPr txBox="1">
                <a:spLocks noChangeArrowheads="1"/>
              </p:cNvSpPr>
              <p:nvPr/>
            </p:nvSpPr>
            <p:spPr bwMode="auto">
              <a:xfrm>
                <a:off x="6751861" y="4359716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57513" y="2078038"/>
            <a:ext cx="3454400" cy="646112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bg2"/>
                </a:solidFill>
                <a:latin typeface="Arial" panose="020B0604020202020204" pitchFamily="34" charset="0"/>
              </a:rPr>
              <a:t>runs of 3 to 4 years without 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bg2"/>
                </a:solidFill>
                <a:latin typeface="Arial" panose="020B0604020202020204" pitchFamily="34" charset="0"/>
              </a:rPr>
              <a:t>Louisiana ‘hit’ are uncommon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957513" y="1333500"/>
            <a:ext cx="3432175" cy="646113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bg2"/>
                </a:solidFill>
                <a:latin typeface="Arial" panose="020B0604020202020204" pitchFamily="34" charset="0"/>
              </a:rPr>
              <a:t> multiple ‘hits’ occur in 1-in-6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bg2"/>
                </a:solidFill>
                <a:latin typeface="Arial" panose="020B0604020202020204" pitchFamily="34" charset="0"/>
              </a:rPr>
              <a:t>seasons, on average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9410700" cy="735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29400" y="1970088"/>
            <a:ext cx="2028825" cy="1077912"/>
          </a:xfrm>
          <a:prstGeom prst="rect">
            <a:avLst/>
          </a:prstGeom>
          <a:solidFill>
            <a:srgbClr val="000066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>
                <a:latin typeface="Arial" panose="020B0604020202020204" pitchFamily="34" charset="0"/>
              </a:rPr>
              <a:t>90 Total Storms: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>
                <a:latin typeface="Arial" panose="020B0604020202020204" pitchFamily="34" charset="0"/>
              </a:rPr>
              <a:t>51 Tropical Storms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>
                <a:latin typeface="Arial" panose="020B0604020202020204" pitchFamily="34" charset="0"/>
              </a:rPr>
              <a:t>39 Hurricanes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>
                <a:latin typeface="Arial" panose="020B0604020202020204" pitchFamily="34" charset="0"/>
              </a:rPr>
              <a:t>13 ‘Majors’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1143000"/>
            <a:ext cx="64611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cs typeface="Arial" pitchFamily="34" charset="0"/>
              </a:rPr>
              <a:t>44%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51325" y="2801938"/>
            <a:ext cx="6461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76200" dist="38100" dir="2700000" algn="tl" rotWithShape="0">
                    <a:prstClr val="black"/>
                  </a:outerShdw>
                </a:effectLst>
                <a:cs typeface="Arial" pitchFamily="34" charset="0"/>
              </a:rPr>
              <a:t>22%</a:t>
            </a: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3"/>
          <p:cNvGrpSpPr>
            <a:grpSpLocks/>
          </p:cNvGrpSpPr>
          <p:nvPr/>
        </p:nvGrpSpPr>
        <p:grpSpPr bwMode="auto">
          <a:xfrm>
            <a:off x="-2590800" y="-906463"/>
            <a:ext cx="14574838" cy="8755063"/>
            <a:chOff x="-2590800" y="-905670"/>
            <a:chExt cx="14574726" cy="875426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90800" y="-121613"/>
              <a:ext cx="14574726" cy="7253625"/>
            </a:xfrm>
            <a:prstGeom prst="rect">
              <a:avLst/>
            </a:prstGeom>
            <a:effectLst>
              <a:glow rad="127000">
                <a:schemeClr val="accent1"/>
              </a:glo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-100032" y="-905670"/>
              <a:ext cx="10158335" cy="8754269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40355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239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Louisiana Tropical Cyclone</a:t>
            </a:r>
            <a:br>
              <a:rPr lang="en-US" sz="32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en-US" sz="32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Take-Home Numbers*</a:t>
            </a:r>
          </a:p>
        </p:txBody>
      </p:sp>
      <p:sp>
        <p:nvSpPr>
          <p:cNvPr id="740357" name="Text Box 5"/>
          <p:cNvSpPr txBox="1">
            <a:spLocks noChangeArrowheads="1"/>
          </p:cNvSpPr>
          <p:nvPr/>
        </p:nvSpPr>
        <p:spPr bwMode="auto">
          <a:xfrm>
            <a:off x="4357688" y="6338888"/>
            <a:ext cx="4633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*Based on a review of storms since 1900</a:t>
            </a: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87325" y="1792288"/>
            <a:ext cx="8116888" cy="1384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 b="1" i="1">
                <a:solidFill>
                  <a:srgbClr val="FFFFCC"/>
                </a:solidFill>
                <a:latin typeface="Arial" panose="020B0604020202020204" pitchFamily="34" charset="0"/>
              </a:rPr>
              <a:t>. . .  better than a </a:t>
            </a:r>
            <a:r>
              <a:rPr lang="en-US" altLang="en-US" sz="2800" b="1" i="1">
                <a:latin typeface="Arial" panose="020B0604020202020204" pitchFamily="34" charset="0"/>
              </a:rPr>
              <a:t>50-50 </a:t>
            </a:r>
            <a:r>
              <a:rPr lang="en-US" altLang="en-US" sz="2800" b="1" i="1">
                <a:solidFill>
                  <a:srgbClr val="FFFFCC"/>
                </a:solidFill>
                <a:latin typeface="Arial" panose="020B0604020202020204" pitchFamily="34" charset="0"/>
              </a:rPr>
              <a:t>chance of </a:t>
            </a:r>
            <a:r>
              <a:rPr lang="en-US" altLang="en-US" sz="2800" b="1" i="1" u="sng">
                <a:solidFill>
                  <a:srgbClr val="FFFFCC"/>
                </a:solidFill>
                <a:latin typeface="Arial" panose="020B0604020202020204" pitchFamily="34" charset="0"/>
              </a:rPr>
              <a:t>at least 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FFFFCC"/>
                </a:solidFill>
                <a:latin typeface="Arial" panose="020B0604020202020204" pitchFamily="34" charset="0"/>
              </a:rPr>
              <a:t>          ‘</a:t>
            </a:r>
            <a:r>
              <a:rPr lang="en-US" altLang="en-US" sz="2800" b="1" i="1">
                <a:latin typeface="Arial" panose="020B0604020202020204" pitchFamily="34" charset="0"/>
              </a:rPr>
              <a:t>Named Storm’ </a:t>
            </a:r>
            <a:r>
              <a:rPr lang="en-US" altLang="en-US" sz="2800" b="1" i="1">
                <a:solidFill>
                  <a:srgbClr val="FFFFCC"/>
                </a:solidFill>
                <a:latin typeface="Arial" panose="020B0604020202020204" pitchFamily="34" charset="0"/>
              </a:rPr>
              <a:t>impacting Louisiana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FFFFCC"/>
                </a:solidFill>
                <a:latin typeface="Arial" panose="020B0604020202020204" pitchFamily="34" charset="0"/>
              </a:rPr>
              <a:t>          in any given year  . . .</a:t>
            </a:r>
            <a:r>
              <a:rPr lang="en-US" altLang="en-US" sz="2800">
                <a:solidFill>
                  <a:srgbClr val="FFFFCC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740362" name="Text Box 10"/>
          <p:cNvSpPr txBox="1">
            <a:spLocks noChangeArrowheads="1"/>
          </p:cNvSpPr>
          <p:nvPr/>
        </p:nvSpPr>
        <p:spPr bwMode="auto">
          <a:xfrm>
            <a:off x="277813" y="3505200"/>
            <a:ext cx="8686800" cy="954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FFFFCC"/>
                </a:solidFill>
                <a:latin typeface="Arial" panose="020B0604020202020204" pitchFamily="34" charset="0"/>
              </a:rPr>
              <a:t>. . .  Louisiana averages </a:t>
            </a:r>
            <a:r>
              <a:rPr lang="en-US" altLang="en-US" sz="2800" b="1" i="1">
                <a:latin typeface="Arial" panose="020B0604020202020204" pitchFamily="34" charset="0"/>
              </a:rPr>
              <a:t>7</a:t>
            </a:r>
            <a:r>
              <a:rPr lang="en-US" altLang="en-US" sz="2800" b="1" i="1">
                <a:solidFill>
                  <a:srgbClr val="FFFF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>
                <a:latin typeface="Arial" panose="020B0604020202020204" pitchFamily="34" charset="0"/>
              </a:rPr>
              <a:t>‘named storm’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latin typeface="Arial" panose="020B0604020202020204" pitchFamily="34" charset="0"/>
              </a:rPr>
              <a:t>	</a:t>
            </a:r>
            <a:r>
              <a:rPr lang="en-US" altLang="en-US" sz="2800" b="1" i="1">
                <a:solidFill>
                  <a:srgbClr val="FFFFCC"/>
                </a:solidFill>
                <a:latin typeface="Arial" panose="020B0604020202020204" pitchFamily="34" charset="0"/>
              </a:rPr>
              <a:t>landfalls per decade  . . .</a:t>
            </a:r>
            <a:r>
              <a:rPr lang="en-US" altLang="en-US" sz="2800">
                <a:solidFill>
                  <a:srgbClr val="FFFFCC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38200" y="4408488"/>
            <a:ext cx="7116763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FFFFCC"/>
                </a:solidFill>
                <a:latin typeface="Arial" panose="020B0604020202020204" pitchFamily="34" charset="0"/>
              </a:rPr>
              <a:t>. . .  3 hurricanes / 4 tropical storms</a:t>
            </a:r>
            <a:endParaRPr lang="en-US" altLang="en-US" sz="280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5" grpId="0"/>
      <p:bldP spid="740360" grpId="0"/>
      <p:bldP spid="74036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848600" y="5257800"/>
            <a:ext cx="609600" cy="838200"/>
          </a:xfrm>
          <a:prstGeom prst="ellipse">
            <a:avLst/>
          </a:prstGeom>
          <a:noFill/>
          <a:ln w="825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-2895600"/>
            <a:ext cx="762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463" y="5016500"/>
            <a:ext cx="8361362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" charset="0"/>
              </a:rPr>
              <a:t>Forecasting </a:t>
            </a:r>
            <a:r>
              <a:rPr lang="en-US" i="1" dirty="0">
                <a:solidFill>
                  <a:srgbClr val="CCFFFF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" charset="0"/>
              </a:rPr>
              <a:t>“where will it go?” 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" charset="0"/>
              </a:rPr>
              <a:t>for tropical systems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" charset="0"/>
              </a:rPr>
              <a:t>     requires a broad, regional modeling effort  . . .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" charset="0"/>
              </a:rPr>
              <a:t>     tropical cyclones are </a:t>
            </a:r>
            <a:r>
              <a:rPr lang="en-US" i="1" dirty="0">
                <a:solidFill>
                  <a:srgbClr val="CCFFFF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" charset="0"/>
              </a:rPr>
              <a:t>“corks in the stream.”</a:t>
            </a:r>
          </a:p>
        </p:txBody>
      </p:sp>
      <p:sp>
        <p:nvSpPr>
          <p:cNvPr id="3" name="Freeform 2"/>
          <p:cNvSpPr/>
          <p:nvPr/>
        </p:nvSpPr>
        <p:spPr>
          <a:xfrm>
            <a:off x="2700338" y="1871663"/>
            <a:ext cx="5168900" cy="2789237"/>
          </a:xfrm>
          <a:custGeom>
            <a:avLst/>
            <a:gdLst>
              <a:gd name="connsiteX0" fmla="*/ 45450 w 6658753"/>
              <a:gd name="connsiteY0" fmla="*/ 1555251 h 3097180"/>
              <a:gd name="connsiteX1" fmla="*/ 1157074 w 6658753"/>
              <a:gd name="connsiteY1" fmla="*/ 2595157 h 3097180"/>
              <a:gd name="connsiteX2" fmla="*/ 3039662 w 6658753"/>
              <a:gd name="connsiteY2" fmla="*/ 3097180 h 3097180"/>
              <a:gd name="connsiteX3" fmla="*/ 4922250 w 6658753"/>
              <a:gd name="connsiteY3" fmla="*/ 2595157 h 3097180"/>
              <a:gd name="connsiteX4" fmla="*/ 6284886 w 6658753"/>
              <a:gd name="connsiteY4" fmla="*/ 1196662 h 3097180"/>
              <a:gd name="connsiteX5" fmla="*/ 6625545 w 6658753"/>
              <a:gd name="connsiteY5" fmla="*/ 300192 h 3097180"/>
              <a:gd name="connsiteX6" fmla="*/ 5639427 w 6658753"/>
              <a:gd name="connsiteY6" fmla="*/ 13321 h 3097180"/>
              <a:gd name="connsiteX7" fmla="*/ 4635380 w 6658753"/>
              <a:gd name="connsiteY7" fmla="*/ 658780 h 3097180"/>
              <a:gd name="connsiteX8" fmla="*/ 3900274 w 6658753"/>
              <a:gd name="connsiteY8" fmla="*/ 1214592 h 3097180"/>
              <a:gd name="connsiteX9" fmla="*/ 2824509 w 6658753"/>
              <a:gd name="connsiteY9" fmla="*/ 1358027 h 3097180"/>
              <a:gd name="connsiteX10" fmla="*/ 1587380 w 6658753"/>
              <a:gd name="connsiteY10" fmla="*/ 784286 h 3097180"/>
              <a:gd name="connsiteX11" fmla="*/ 1013639 w 6658753"/>
              <a:gd name="connsiteY11" fmla="*/ 694639 h 3097180"/>
              <a:gd name="connsiteX12" fmla="*/ 296462 w 6658753"/>
              <a:gd name="connsiteY12" fmla="*/ 945651 h 3097180"/>
              <a:gd name="connsiteX13" fmla="*/ 45450 w 6658753"/>
              <a:gd name="connsiteY13" fmla="*/ 1555251 h 3097180"/>
              <a:gd name="connsiteX0" fmla="*/ 936784 w 6364042"/>
              <a:gd name="connsiteY0" fmla="*/ 1798698 h 3097180"/>
              <a:gd name="connsiteX1" fmla="*/ 862363 w 6364042"/>
              <a:gd name="connsiteY1" fmla="*/ 2595157 h 3097180"/>
              <a:gd name="connsiteX2" fmla="*/ 2744951 w 6364042"/>
              <a:gd name="connsiteY2" fmla="*/ 3097180 h 3097180"/>
              <a:gd name="connsiteX3" fmla="*/ 4627539 w 6364042"/>
              <a:gd name="connsiteY3" fmla="*/ 2595157 h 3097180"/>
              <a:gd name="connsiteX4" fmla="*/ 5990175 w 6364042"/>
              <a:gd name="connsiteY4" fmla="*/ 1196662 h 3097180"/>
              <a:gd name="connsiteX5" fmla="*/ 6330834 w 6364042"/>
              <a:gd name="connsiteY5" fmla="*/ 300192 h 3097180"/>
              <a:gd name="connsiteX6" fmla="*/ 5344716 w 6364042"/>
              <a:gd name="connsiteY6" fmla="*/ 13321 h 3097180"/>
              <a:gd name="connsiteX7" fmla="*/ 4340669 w 6364042"/>
              <a:gd name="connsiteY7" fmla="*/ 658780 h 3097180"/>
              <a:gd name="connsiteX8" fmla="*/ 3605563 w 6364042"/>
              <a:gd name="connsiteY8" fmla="*/ 1214592 h 3097180"/>
              <a:gd name="connsiteX9" fmla="*/ 2529798 w 6364042"/>
              <a:gd name="connsiteY9" fmla="*/ 1358027 h 3097180"/>
              <a:gd name="connsiteX10" fmla="*/ 1292669 w 6364042"/>
              <a:gd name="connsiteY10" fmla="*/ 784286 h 3097180"/>
              <a:gd name="connsiteX11" fmla="*/ 718928 w 6364042"/>
              <a:gd name="connsiteY11" fmla="*/ 694639 h 3097180"/>
              <a:gd name="connsiteX12" fmla="*/ 1751 w 6364042"/>
              <a:gd name="connsiteY12" fmla="*/ 945651 h 3097180"/>
              <a:gd name="connsiteX13" fmla="*/ 936784 w 6364042"/>
              <a:gd name="connsiteY13" fmla="*/ 1798698 h 3097180"/>
              <a:gd name="connsiteX0" fmla="*/ 936784 w 6364042"/>
              <a:gd name="connsiteY0" fmla="*/ 1798698 h 3098557"/>
              <a:gd name="connsiteX1" fmla="*/ 1563787 w 6364042"/>
              <a:gd name="connsiteY1" fmla="*/ 2473434 h 3098557"/>
              <a:gd name="connsiteX2" fmla="*/ 2744951 w 6364042"/>
              <a:gd name="connsiteY2" fmla="*/ 3097180 h 3098557"/>
              <a:gd name="connsiteX3" fmla="*/ 4627539 w 6364042"/>
              <a:gd name="connsiteY3" fmla="*/ 2595157 h 3098557"/>
              <a:gd name="connsiteX4" fmla="*/ 5990175 w 6364042"/>
              <a:gd name="connsiteY4" fmla="*/ 1196662 h 3098557"/>
              <a:gd name="connsiteX5" fmla="*/ 6330834 w 6364042"/>
              <a:gd name="connsiteY5" fmla="*/ 300192 h 3098557"/>
              <a:gd name="connsiteX6" fmla="*/ 5344716 w 6364042"/>
              <a:gd name="connsiteY6" fmla="*/ 13321 h 3098557"/>
              <a:gd name="connsiteX7" fmla="*/ 4340669 w 6364042"/>
              <a:gd name="connsiteY7" fmla="*/ 658780 h 3098557"/>
              <a:gd name="connsiteX8" fmla="*/ 3605563 w 6364042"/>
              <a:gd name="connsiteY8" fmla="*/ 1214592 h 3098557"/>
              <a:gd name="connsiteX9" fmla="*/ 2529798 w 6364042"/>
              <a:gd name="connsiteY9" fmla="*/ 1358027 h 3098557"/>
              <a:gd name="connsiteX10" fmla="*/ 1292669 w 6364042"/>
              <a:gd name="connsiteY10" fmla="*/ 784286 h 3098557"/>
              <a:gd name="connsiteX11" fmla="*/ 718928 w 6364042"/>
              <a:gd name="connsiteY11" fmla="*/ 694639 h 3098557"/>
              <a:gd name="connsiteX12" fmla="*/ 1751 w 6364042"/>
              <a:gd name="connsiteY12" fmla="*/ 945651 h 3098557"/>
              <a:gd name="connsiteX13" fmla="*/ 936784 w 6364042"/>
              <a:gd name="connsiteY13" fmla="*/ 1798698 h 3098557"/>
              <a:gd name="connsiteX0" fmla="*/ 936784 w 6364042"/>
              <a:gd name="connsiteY0" fmla="*/ 1798698 h 3098557"/>
              <a:gd name="connsiteX1" fmla="*/ 1563787 w 6364042"/>
              <a:gd name="connsiteY1" fmla="*/ 2473434 h 3098557"/>
              <a:gd name="connsiteX2" fmla="*/ 2744951 w 6364042"/>
              <a:gd name="connsiteY2" fmla="*/ 3097180 h 3098557"/>
              <a:gd name="connsiteX3" fmla="*/ 4627539 w 6364042"/>
              <a:gd name="connsiteY3" fmla="*/ 2595157 h 3098557"/>
              <a:gd name="connsiteX4" fmla="*/ 5990175 w 6364042"/>
              <a:gd name="connsiteY4" fmla="*/ 1196662 h 3098557"/>
              <a:gd name="connsiteX5" fmla="*/ 6330834 w 6364042"/>
              <a:gd name="connsiteY5" fmla="*/ 300192 h 3098557"/>
              <a:gd name="connsiteX6" fmla="*/ 5344716 w 6364042"/>
              <a:gd name="connsiteY6" fmla="*/ 13321 h 3098557"/>
              <a:gd name="connsiteX7" fmla="*/ 4340669 w 6364042"/>
              <a:gd name="connsiteY7" fmla="*/ 658780 h 3098557"/>
              <a:gd name="connsiteX8" fmla="*/ 3580057 w 6364042"/>
              <a:gd name="connsiteY8" fmla="*/ 971146 h 3098557"/>
              <a:gd name="connsiteX9" fmla="*/ 2529798 w 6364042"/>
              <a:gd name="connsiteY9" fmla="*/ 1358027 h 3098557"/>
              <a:gd name="connsiteX10" fmla="*/ 1292669 w 6364042"/>
              <a:gd name="connsiteY10" fmla="*/ 784286 h 3098557"/>
              <a:gd name="connsiteX11" fmla="*/ 718928 w 6364042"/>
              <a:gd name="connsiteY11" fmla="*/ 694639 h 3098557"/>
              <a:gd name="connsiteX12" fmla="*/ 1751 w 6364042"/>
              <a:gd name="connsiteY12" fmla="*/ 945651 h 3098557"/>
              <a:gd name="connsiteX13" fmla="*/ 936784 w 6364042"/>
              <a:gd name="connsiteY13" fmla="*/ 1798698 h 3098557"/>
              <a:gd name="connsiteX0" fmla="*/ 936784 w 6364042"/>
              <a:gd name="connsiteY0" fmla="*/ 1798698 h 3098557"/>
              <a:gd name="connsiteX1" fmla="*/ 1563787 w 6364042"/>
              <a:gd name="connsiteY1" fmla="*/ 2473434 h 3098557"/>
              <a:gd name="connsiteX2" fmla="*/ 2744951 w 6364042"/>
              <a:gd name="connsiteY2" fmla="*/ 3097180 h 3098557"/>
              <a:gd name="connsiteX3" fmla="*/ 4627539 w 6364042"/>
              <a:gd name="connsiteY3" fmla="*/ 2595157 h 3098557"/>
              <a:gd name="connsiteX4" fmla="*/ 5990175 w 6364042"/>
              <a:gd name="connsiteY4" fmla="*/ 1196662 h 3098557"/>
              <a:gd name="connsiteX5" fmla="*/ 6330834 w 6364042"/>
              <a:gd name="connsiteY5" fmla="*/ 300192 h 3098557"/>
              <a:gd name="connsiteX6" fmla="*/ 5344716 w 6364042"/>
              <a:gd name="connsiteY6" fmla="*/ 13321 h 3098557"/>
              <a:gd name="connsiteX7" fmla="*/ 4340669 w 6364042"/>
              <a:gd name="connsiteY7" fmla="*/ 658780 h 3098557"/>
              <a:gd name="connsiteX8" fmla="*/ 3580057 w 6364042"/>
              <a:gd name="connsiteY8" fmla="*/ 971146 h 3098557"/>
              <a:gd name="connsiteX9" fmla="*/ 2644577 w 6364042"/>
              <a:gd name="connsiteY9" fmla="*/ 1046956 h 3098557"/>
              <a:gd name="connsiteX10" fmla="*/ 1292669 w 6364042"/>
              <a:gd name="connsiteY10" fmla="*/ 784286 h 3098557"/>
              <a:gd name="connsiteX11" fmla="*/ 718928 w 6364042"/>
              <a:gd name="connsiteY11" fmla="*/ 694639 h 3098557"/>
              <a:gd name="connsiteX12" fmla="*/ 1751 w 6364042"/>
              <a:gd name="connsiteY12" fmla="*/ 945651 h 3098557"/>
              <a:gd name="connsiteX13" fmla="*/ 936784 w 6364042"/>
              <a:gd name="connsiteY13" fmla="*/ 1798698 h 3098557"/>
              <a:gd name="connsiteX0" fmla="*/ 936784 w 6364042"/>
              <a:gd name="connsiteY0" fmla="*/ 1798698 h 3098557"/>
              <a:gd name="connsiteX1" fmla="*/ 1563787 w 6364042"/>
              <a:gd name="connsiteY1" fmla="*/ 2473434 h 3098557"/>
              <a:gd name="connsiteX2" fmla="*/ 2744951 w 6364042"/>
              <a:gd name="connsiteY2" fmla="*/ 3097180 h 3098557"/>
              <a:gd name="connsiteX3" fmla="*/ 4627539 w 6364042"/>
              <a:gd name="connsiteY3" fmla="*/ 2595157 h 3098557"/>
              <a:gd name="connsiteX4" fmla="*/ 5990175 w 6364042"/>
              <a:gd name="connsiteY4" fmla="*/ 1196662 h 3098557"/>
              <a:gd name="connsiteX5" fmla="*/ 6330834 w 6364042"/>
              <a:gd name="connsiteY5" fmla="*/ 300192 h 3098557"/>
              <a:gd name="connsiteX6" fmla="*/ 5344716 w 6364042"/>
              <a:gd name="connsiteY6" fmla="*/ 13321 h 3098557"/>
              <a:gd name="connsiteX7" fmla="*/ 4340669 w 6364042"/>
              <a:gd name="connsiteY7" fmla="*/ 658780 h 3098557"/>
              <a:gd name="connsiteX8" fmla="*/ 3580057 w 6364042"/>
              <a:gd name="connsiteY8" fmla="*/ 971146 h 3098557"/>
              <a:gd name="connsiteX9" fmla="*/ 2644577 w 6364042"/>
              <a:gd name="connsiteY9" fmla="*/ 1046956 h 3098557"/>
              <a:gd name="connsiteX10" fmla="*/ 1649758 w 6364042"/>
              <a:gd name="connsiteY10" fmla="*/ 662563 h 3098557"/>
              <a:gd name="connsiteX11" fmla="*/ 718928 w 6364042"/>
              <a:gd name="connsiteY11" fmla="*/ 694639 h 3098557"/>
              <a:gd name="connsiteX12" fmla="*/ 1751 w 6364042"/>
              <a:gd name="connsiteY12" fmla="*/ 945651 h 3098557"/>
              <a:gd name="connsiteX13" fmla="*/ 936784 w 6364042"/>
              <a:gd name="connsiteY13" fmla="*/ 1798698 h 3098557"/>
              <a:gd name="connsiteX0" fmla="*/ 935414 w 6362672"/>
              <a:gd name="connsiteY0" fmla="*/ 1798698 h 3098557"/>
              <a:gd name="connsiteX1" fmla="*/ 1562417 w 6362672"/>
              <a:gd name="connsiteY1" fmla="*/ 2473434 h 3098557"/>
              <a:gd name="connsiteX2" fmla="*/ 2743581 w 6362672"/>
              <a:gd name="connsiteY2" fmla="*/ 3097180 h 3098557"/>
              <a:gd name="connsiteX3" fmla="*/ 4626169 w 6362672"/>
              <a:gd name="connsiteY3" fmla="*/ 2595157 h 3098557"/>
              <a:gd name="connsiteX4" fmla="*/ 5988805 w 6362672"/>
              <a:gd name="connsiteY4" fmla="*/ 1196662 h 3098557"/>
              <a:gd name="connsiteX5" fmla="*/ 6329464 w 6362672"/>
              <a:gd name="connsiteY5" fmla="*/ 300192 h 3098557"/>
              <a:gd name="connsiteX6" fmla="*/ 5343346 w 6362672"/>
              <a:gd name="connsiteY6" fmla="*/ 13321 h 3098557"/>
              <a:gd name="connsiteX7" fmla="*/ 4339299 w 6362672"/>
              <a:gd name="connsiteY7" fmla="*/ 658780 h 3098557"/>
              <a:gd name="connsiteX8" fmla="*/ 3578687 w 6362672"/>
              <a:gd name="connsiteY8" fmla="*/ 971146 h 3098557"/>
              <a:gd name="connsiteX9" fmla="*/ 2643207 w 6362672"/>
              <a:gd name="connsiteY9" fmla="*/ 1046956 h 3098557"/>
              <a:gd name="connsiteX10" fmla="*/ 1648388 w 6362672"/>
              <a:gd name="connsiteY10" fmla="*/ 662563 h 3098557"/>
              <a:gd name="connsiteX11" fmla="*/ 1049140 w 6362672"/>
              <a:gd name="connsiteY11" fmla="*/ 897511 h 3098557"/>
              <a:gd name="connsiteX12" fmla="*/ 381 w 6362672"/>
              <a:gd name="connsiteY12" fmla="*/ 945651 h 3098557"/>
              <a:gd name="connsiteX13" fmla="*/ 935414 w 6362672"/>
              <a:gd name="connsiteY13" fmla="*/ 1798698 h 3098557"/>
              <a:gd name="connsiteX0" fmla="*/ 52500 w 5479758"/>
              <a:gd name="connsiteY0" fmla="*/ 1798698 h 3098557"/>
              <a:gd name="connsiteX1" fmla="*/ 679503 w 5479758"/>
              <a:gd name="connsiteY1" fmla="*/ 2473434 h 3098557"/>
              <a:gd name="connsiteX2" fmla="*/ 1860667 w 5479758"/>
              <a:gd name="connsiteY2" fmla="*/ 3097180 h 3098557"/>
              <a:gd name="connsiteX3" fmla="*/ 3743255 w 5479758"/>
              <a:gd name="connsiteY3" fmla="*/ 2595157 h 3098557"/>
              <a:gd name="connsiteX4" fmla="*/ 5105891 w 5479758"/>
              <a:gd name="connsiteY4" fmla="*/ 1196662 h 3098557"/>
              <a:gd name="connsiteX5" fmla="*/ 5446550 w 5479758"/>
              <a:gd name="connsiteY5" fmla="*/ 300192 h 3098557"/>
              <a:gd name="connsiteX6" fmla="*/ 4460432 w 5479758"/>
              <a:gd name="connsiteY6" fmla="*/ 13321 h 3098557"/>
              <a:gd name="connsiteX7" fmla="*/ 3456385 w 5479758"/>
              <a:gd name="connsiteY7" fmla="*/ 658780 h 3098557"/>
              <a:gd name="connsiteX8" fmla="*/ 2695773 w 5479758"/>
              <a:gd name="connsiteY8" fmla="*/ 971146 h 3098557"/>
              <a:gd name="connsiteX9" fmla="*/ 1760293 w 5479758"/>
              <a:gd name="connsiteY9" fmla="*/ 1046956 h 3098557"/>
              <a:gd name="connsiteX10" fmla="*/ 765474 w 5479758"/>
              <a:gd name="connsiteY10" fmla="*/ 662563 h 3098557"/>
              <a:gd name="connsiteX11" fmla="*/ 166226 w 5479758"/>
              <a:gd name="connsiteY11" fmla="*/ 897511 h 3098557"/>
              <a:gd name="connsiteX12" fmla="*/ 48448 w 5479758"/>
              <a:gd name="connsiteY12" fmla="*/ 1391970 h 3098557"/>
              <a:gd name="connsiteX13" fmla="*/ 52500 w 5479758"/>
              <a:gd name="connsiteY13" fmla="*/ 1798698 h 3098557"/>
              <a:gd name="connsiteX0" fmla="*/ 57224 w 5484482"/>
              <a:gd name="connsiteY0" fmla="*/ 1798698 h 3098557"/>
              <a:gd name="connsiteX1" fmla="*/ 684227 w 5484482"/>
              <a:gd name="connsiteY1" fmla="*/ 2473434 h 3098557"/>
              <a:gd name="connsiteX2" fmla="*/ 1865391 w 5484482"/>
              <a:gd name="connsiteY2" fmla="*/ 3097180 h 3098557"/>
              <a:gd name="connsiteX3" fmla="*/ 3747979 w 5484482"/>
              <a:gd name="connsiteY3" fmla="*/ 2595157 h 3098557"/>
              <a:gd name="connsiteX4" fmla="*/ 5110615 w 5484482"/>
              <a:gd name="connsiteY4" fmla="*/ 1196662 h 3098557"/>
              <a:gd name="connsiteX5" fmla="*/ 5451274 w 5484482"/>
              <a:gd name="connsiteY5" fmla="*/ 300192 h 3098557"/>
              <a:gd name="connsiteX6" fmla="*/ 4465156 w 5484482"/>
              <a:gd name="connsiteY6" fmla="*/ 13321 h 3098557"/>
              <a:gd name="connsiteX7" fmla="*/ 3461109 w 5484482"/>
              <a:gd name="connsiteY7" fmla="*/ 658780 h 3098557"/>
              <a:gd name="connsiteX8" fmla="*/ 2700497 w 5484482"/>
              <a:gd name="connsiteY8" fmla="*/ 971146 h 3098557"/>
              <a:gd name="connsiteX9" fmla="*/ 1765017 w 5484482"/>
              <a:gd name="connsiteY9" fmla="*/ 1046956 h 3098557"/>
              <a:gd name="connsiteX10" fmla="*/ 770198 w 5484482"/>
              <a:gd name="connsiteY10" fmla="*/ 662563 h 3098557"/>
              <a:gd name="connsiteX11" fmla="*/ 272976 w 5484482"/>
              <a:gd name="connsiteY11" fmla="*/ 938086 h 3098557"/>
              <a:gd name="connsiteX12" fmla="*/ 53172 w 5484482"/>
              <a:gd name="connsiteY12" fmla="*/ 1391970 h 3098557"/>
              <a:gd name="connsiteX13" fmla="*/ 57224 w 5484482"/>
              <a:gd name="connsiteY13" fmla="*/ 1798698 h 3098557"/>
              <a:gd name="connsiteX0" fmla="*/ 57224 w 5484482"/>
              <a:gd name="connsiteY0" fmla="*/ 1798698 h 3098557"/>
              <a:gd name="connsiteX1" fmla="*/ 684227 w 5484482"/>
              <a:gd name="connsiteY1" fmla="*/ 2473434 h 3098557"/>
              <a:gd name="connsiteX2" fmla="*/ 1865391 w 5484482"/>
              <a:gd name="connsiteY2" fmla="*/ 3097180 h 3098557"/>
              <a:gd name="connsiteX3" fmla="*/ 3747979 w 5484482"/>
              <a:gd name="connsiteY3" fmla="*/ 2595157 h 3098557"/>
              <a:gd name="connsiteX4" fmla="*/ 5110615 w 5484482"/>
              <a:gd name="connsiteY4" fmla="*/ 1196662 h 3098557"/>
              <a:gd name="connsiteX5" fmla="*/ 5451274 w 5484482"/>
              <a:gd name="connsiteY5" fmla="*/ 300192 h 3098557"/>
              <a:gd name="connsiteX6" fmla="*/ 4465156 w 5484482"/>
              <a:gd name="connsiteY6" fmla="*/ 13321 h 3098557"/>
              <a:gd name="connsiteX7" fmla="*/ 3461109 w 5484482"/>
              <a:gd name="connsiteY7" fmla="*/ 658780 h 3098557"/>
              <a:gd name="connsiteX8" fmla="*/ 2700497 w 5484482"/>
              <a:gd name="connsiteY8" fmla="*/ 971146 h 3098557"/>
              <a:gd name="connsiteX9" fmla="*/ 1765017 w 5484482"/>
              <a:gd name="connsiteY9" fmla="*/ 1046956 h 3098557"/>
              <a:gd name="connsiteX10" fmla="*/ 770198 w 5484482"/>
              <a:gd name="connsiteY10" fmla="*/ 662563 h 3098557"/>
              <a:gd name="connsiteX11" fmla="*/ 272976 w 5484482"/>
              <a:gd name="connsiteY11" fmla="*/ 938086 h 3098557"/>
              <a:gd name="connsiteX12" fmla="*/ 53172 w 5484482"/>
              <a:gd name="connsiteY12" fmla="*/ 1391970 h 3098557"/>
              <a:gd name="connsiteX13" fmla="*/ 57224 w 5484482"/>
              <a:gd name="connsiteY13" fmla="*/ 1798698 h 3098557"/>
              <a:gd name="connsiteX0" fmla="*/ 57224 w 5484482"/>
              <a:gd name="connsiteY0" fmla="*/ 1798698 h 3098557"/>
              <a:gd name="connsiteX1" fmla="*/ 684227 w 5484482"/>
              <a:gd name="connsiteY1" fmla="*/ 2473434 h 3098557"/>
              <a:gd name="connsiteX2" fmla="*/ 1865391 w 5484482"/>
              <a:gd name="connsiteY2" fmla="*/ 3097180 h 3098557"/>
              <a:gd name="connsiteX3" fmla="*/ 3747979 w 5484482"/>
              <a:gd name="connsiteY3" fmla="*/ 2595157 h 3098557"/>
              <a:gd name="connsiteX4" fmla="*/ 5110615 w 5484482"/>
              <a:gd name="connsiteY4" fmla="*/ 1196662 h 3098557"/>
              <a:gd name="connsiteX5" fmla="*/ 5451274 w 5484482"/>
              <a:gd name="connsiteY5" fmla="*/ 300192 h 3098557"/>
              <a:gd name="connsiteX6" fmla="*/ 4465156 w 5484482"/>
              <a:gd name="connsiteY6" fmla="*/ 13321 h 3098557"/>
              <a:gd name="connsiteX7" fmla="*/ 3461109 w 5484482"/>
              <a:gd name="connsiteY7" fmla="*/ 658780 h 3098557"/>
              <a:gd name="connsiteX8" fmla="*/ 2700497 w 5484482"/>
              <a:gd name="connsiteY8" fmla="*/ 971146 h 3098557"/>
              <a:gd name="connsiteX9" fmla="*/ 1765017 w 5484482"/>
              <a:gd name="connsiteY9" fmla="*/ 1046956 h 3098557"/>
              <a:gd name="connsiteX10" fmla="*/ 770198 w 5484482"/>
              <a:gd name="connsiteY10" fmla="*/ 662563 h 3098557"/>
              <a:gd name="connsiteX11" fmla="*/ 272976 w 5484482"/>
              <a:gd name="connsiteY11" fmla="*/ 938086 h 3098557"/>
              <a:gd name="connsiteX12" fmla="*/ 53172 w 5484482"/>
              <a:gd name="connsiteY12" fmla="*/ 1391970 h 3098557"/>
              <a:gd name="connsiteX13" fmla="*/ 57224 w 5484482"/>
              <a:gd name="connsiteY13" fmla="*/ 1798698 h 3098557"/>
              <a:gd name="connsiteX0" fmla="*/ 49955 w 5477213"/>
              <a:gd name="connsiteY0" fmla="*/ 1798698 h 3097258"/>
              <a:gd name="connsiteX1" fmla="*/ 574933 w 5477213"/>
              <a:gd name="connsiteY1" fmla="*/ 2568108 h 3097258"/>
              <a:gd name="connsiteX2" fmla="*/ 1858122 w 5477213"/>
              <a:gd name="connsiteY2" fmla="*/ 3097180 h 3097258"/>
              <a:gd name="connsiteX3" fmla="*/ 3740710 w 5477213"/>
              <a:gd name="connsiteY3" fmla="*/ 2595157 h 3097258"/>
              <a:gd name="connsiteX4" fmla="*/ 5103346 w 5477213"/>
              <a:gd name="connsiteY4" fmla="*/ 1196662 h 3097258"/>
              <a:gd name="connsiteX5" fmla="*/ 5444005 w 5477213"/>
              <a:gd name="connsiteY5" fmla="*/ 300192 h 3097258"/>
              <a:gd name="connsiteX6" fmla="*/ 4457887 w 5477213"/>
              <a:gd name="connsiteY6" fmla="*/ 13321 h 3097258"/>
              <a:gd name="connsiteX7" fmla="*/ 3453840 w 5477213"/>
              <a:gd name="connsiteY7" fmla="*/ 658780 h 3097258"/>
              <a:gd name="connsiteX8" fmla="*/ 2693228 w 5477213"/>
              <a:gd name="connsiteY8" fmla="*/ 971146 h 3097258"/>
              <a:gd name="connsiteX9" fmla="*/ 1757748 w 5477213"/>
              <a:gd name="connsiteY9" fmla="*/ 1046956 h 3097258"/>
              <a:gd name="connsiteX10" fmla="*/ 762929 w 5477213"/>
              <a:gd name="connsiteY10" fmla="*/ 662563 h 3097258"/>
              <a:gd name="connsiteX11" fmla="*/ 265707 w 5477213"/>
              <a:gd name="connsiteY11" fmla="*/ 938086 h 3097258"/>
              <a:gd name="connsiteX12" fmla="*/ 45903 w 5477213"/>
              <a:gd name="connsiteY12" fmla="*/ 1391970 h 3097258"/>
              <a:gd name="connsiteX13" fmla="*/ 49955 w 5477213"/>
              <a:gd name="connsiteY13" fmla="*/ 1798698 h 3097258"/>
              <a:gd name="connsiteX0" fmla="*/ 49955 w 5494324"/>
              <a:gd name="connsiteY0" fmla="*/ 1688083 h 2986643"/>
              <a:gd name="connsiteX1" fmla="*/ 574933 w 5494324"/>
              <a:gd name="connsiteY1" fmla="*/ 2457493 h 2986643"/>
              <a:gd name="connsiteX2" fmla="*/ 1858122 w 5494324"/>
              <a:gd name="connsiteY2" fmla="*/ 2986565 h 2986643"/>
              <a:gd name="connsiteX3" fmla="*/ 3740710 w 5494324"/>
              <a:gd name="connsiteY3" fmla="*/ 2484542 h 2986643"/>
              <a:gd name="connsiteX4" fmla="*/ 5103346 w 5494324"/>
              <a:gd name="connsiteY4" fmla="*/ 1086047 h 2986643"/>
              <a:gd name="connsiteX5" fmla="*/ 5444005 w 5494324"/>
              <a:gd name="connsiteY5" fmla="*/ 189577 h 2986643"/>
              <a:gd name="connsiteX6" fmla="*/ 4202824 w 5494324"/>
              <a:gd name="connsiteY6" fmla="*/ 24430 h 2986643"/>
              <a:gd name="connsiteX7" fmla="*/ 3453840 w 5494324"/>
              <a:gd name="connsiteY7" fmla="*/ 548165 h 2986643"/>
              <a:gd name="connsiteX8" fmla="*/ 2693228 w 5494324"/>
              <a:gd name="connsiteY8" fmla="*/ 860531 h 2986643"/>
              <a:gd name="connsiteX9" fmla="*/ 1757748 w 5494324"/>
              <a:gd name="connsiteY9" fmla="*/ 936341 h 2986643"/>
              <a:gd name="connsiteX10" fmla="*/ 762929 w 5494324"/>
              <a:gd name="connsiteY10" fmla="*/ 551948 h 2986643"/>
              <a:gd name="connsiteX11" fmla="*/ 265707 w 5494324"/>
              <a:gd name="connsiteY11" fmla="*/ 827471 h 2986643"/>
              <a:gd name="connsiteX12" fmla="*/ 45903 w 5494324"/>
              <a:gd name="connsiteY12" fmla="*/ 1281355 h 2986643"/>
              <a:gd name="connsiteX13" fmla="*/ 49955 w 5494324"/>
              <a:gd name="connsiteY13" fmla="*/ 1688083 h 2986643"/>
              <a:gd name="connsiteX0" fmla="*/ 49955 w 5216444"/>
              <a:gd name="connsiteY0" fmla="*/ 1672423 h 2970983"/>
              <a:gd name="connsiteX1" fmla="*/ 574933 w 5216444"/>
              <a:gd name="connsiteY1" fmla="*/ 2441833 h 2970983"/>
              <a:gd name="connsiteX2" fmla="*/ 1858122 w 5216444"/>
              <a:gd name="connsiteY2" fmla="*/ 2970905 h 2970983"/>
              <a:gd name="connsiteX3" fmla="*/ 3740710 w 5216444"/>
              <a:gd name="connsiteY3" fmla="*/ 2468882 h 2970983"/>
              <a:gd name="connsiteX4" fmla="*/ 5103346 w 5216444"/>
              <a:gd name="connsiteY4" fmla="*/ 1070387 h 2970983"/>
              <a:gd name="connsiteX5" fmla="*/ 5035903 w 5216444"/>
              <a:gd name="connsiteY5" fmla="*/ 268591 h 2970983"/>
              <a:gd name="connsiteX6" fmla="*/ 4202824 w 5216444"/>
              <a:gd name="connsiteY6" fmla="*/ 8770 h 2970983"/>
              <a:gd name="connsiteX7" fmla="*/ 3453840 w 5216444"/>
              <a:gd name="connsiteY7" fmla="*/ 532505 h 2970983"/>
              <a:gd name="connsiteX8" fmla="*/ 2693228 w 5216444"/>
              <a:gd name="connsiteY8" fmla="*/ 844871 h 2970983"/>
              <a:gd name="connsiteX9" fmla="*/ 1757748 w 5216444"/>
              <a:gd name="connsiteY9" fmla="*/ 920681 h 2970983"/>
              <a:gd name="connsiteX10" fmla="*/ 762929 w 5216444"/>
              <a:gd name="connsiteY10" fmla="*/ 536288 h 2970983"/>
              <a:gd name="connsiteX11" fmla="*/ 265707 w 5216444"/>
              <a:gd name="connsiteY11" fmla="*/ 811811 h 2970983"/>
              <a:gd name="connsiteX12" fmla="*/ 45903 w 5216444"/>
              <a:gd name="connsiteY12" fmla="*/ 1265695 h 2970983"/>
              <a:gd name="connsiteX13" fmla="*/ 49955 w 5216444"/>
              <a:gd name="connsiteY13" fmla="*/ 1672423 h 2970983"/>
              <a:gd name="connsiteX0" fmla="*/ 49955 w 5189590"/>
              <a:gd name="connsiteY0" fmla="*/ 1672113 h 2970676"/>
              <a:gd name="connsiteX1" fmla="*/ 574933 w 5189590"/>
              <a:gd name="connsiteY1" fmla="*/ 2441523 h 2970676"/>
              <a:gd name="connsiteX2" fmla="*/ 1858122 w 5189590"/>
              <a:gd name="connsiteY2" fmla="*/ 2970595 h 2970676"/>
              <a:gd name="connsiteX3" fmla="*/ 3740710 w 5189590"/>
              <a:gd name="connsiteY3" fmla="*/ 2468572 h 2970676"/>
              <a:gd name="connsiteX4" fmla="*/ 5065087 w 5189590"/>
              <a:gd name="connsiteY4" fmla="*/ 1029503 h 2970676"/>
              <a:gd name="connsiteX5" fmla="*/ 5035903 w 5189590"/>
              <a:gd name="connsiteY5" fmla="*/ 268281 h 2970676"/>
              <a:gd name="connsiteX6" fmla="*/ 4202824 w 5189590"/>
              <a:gd name="connsiteY6" fmla="*/ 8460 h 2970676"/>
              <a:gd name="connsiteX7" fmla="*/ 3453840 w 5189590"/>
              <a:gd name="connsiteY7" fmla="*/ 532195 h 2970676"/>
              <a:gd name="connsiteX8" fmla="*/ 2693228 w 5189590"/>
              <a:gd name="connsiteY8" fmla="*/ 844561 h 2970676"/>
              <a:gd name="connsiteX9" fmla="*/ 1757748 w 5189590"/>
              <a:gd name="connsiteY9" fmla="*/ 920371 h 2970676"/>
              <a:gd name="connsiteX10" fmla="*/ 762929 w 5189590"/>
              <a:gd name="connsiteY10" fmla="*/ 535978 h 2970676"/>
              <a:gd name="connsiteX11" fmla="*/ 265707 w 5189590"/>
              <a:gd name="connsiteY11" fmla="*/ 811501 h 2970676"/>
              <a:gd name="connsiteX12" fmla="*/ 45903 w 5189590"/>
              <a:gd name="connsiteY12" fmla="*/ 1265385 h 2970676"/>
              <a:gd name="connsiteX13" fmla="*/ 49955 w 5189590"/>
              <a:gd name="connsiteY13" fmla="*/ 1672113 h 297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89590" h="2970676">
                <a:moveTo>
                  <a:pt x="49955" y="1672113"/>
                </a:moveTo>
                <a:cubicBezTo>
                  <a:pt x="138127" y="1868136"/>
                  <a:pt x="273572" y="2225109"/>
                  <a:pt x="574933" y="2441523"/>
                </a:cubicBezTo>
                <a:cubicBezTo>
                  <a:pt x="876294" y="2657937"/>
                  <a:pt x="1330493" y="2966087"/>
                  <a:pt x="1858122" y="2970595"/>
                </a:cubicBezTo>
                <a:cubicBezTo>
                  <a:pt x="2385751" y="2975103"/>
                  <a:pt x="3206216" y="2792087"/>
                  <a:pt x="3740710" y="2468572"/>
                </a:cubicBezTo>
                <a:cubicBezTo>
                  <a:pt x="4275204" y="2145057"/>
                  <a:pt x="4849222" y="1396218"/>
                  <a:pt x="5065087" y="1029503"/>
                </a:cubicBezTo>
                <a:cubicBezTo>
                  <a:pt x="5280952" y="662788"/>
                  <a:pt x="5179613" y="438455"/>
                  <a:pt x="5035903" y="268281"/>
                </a:cubicBezTo>
                <a:cubicBezTo>
                  <a:pt x="4892193" y="98107"/>
                  <a:pt x="4466501" y="-35526"/>
                  <a:pt x="4202824" y="8460"/>
                </a:cubicBezTo>
                <a:cubicBezTo>
                  <a:pt x="3939147" y="52446"/>
                  <a:pt x="3705439" y="392845"/>
                  <a:pt x="3453840" y="532195"/>
                </a:cubicBezTo>
                <a:cubicBezTo>
                  <a:pt x="3202241" y="671545"/>
                  <a:pt x="2975910" y="779865"/>
                  <a:pt x="2693228" y="844561"/>
                </a:cubicBezTo>
                <a:cubicBezTo>
                  <a:pt x="2410546" y="909257"/>
                  <a:pt x="2079465" y="971802"/>
                  <a:pt x="1757748" y="920371"/>
                </a:cubicBezTo>
                <a:cubicBezTo>
                  <a:pt x="1436032" y="868941"/>
                  <a:pt x="1011602" y="554123"/>
                  <a:pt x="762929" y="535978"/>
                </a:cubicBezTo>
                <a:cubicBezTo>
                  <a:pt x="514256" y="517833"/>
                  <a:pt x="417094" y="716983"/>
                  <a:pt x="265707" y="811501"/>
                </a:cubicBezTo>
                <a:cubicBezTo>
                  <a:pt x="114320" y="973643"/>
                  <a:pt x="81862" y="1121950"/>
                  <a:pt x="45903" y="1265385"/>
                </a:cubicBezTo>
                <a:cubicBezTo>
                  <a:pt x="9944" y="1408820"/>
                  <a:pt x="-38217" y="1476090"/>
                  <a:pt x="49955" y="1672113"/>
                </a:cubicBezTo>
                <a:close/>
              </a:path>
            </a:pathLst>
          </a:custGeom>
          <a:solidFill>
            <a:srgbClr val="FFCC99">
              <a:alpha val="50196"/>
            </a:srgb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57400"/>
            <a:ext cx="60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09045 0.17199 L -0.22275 0.24815 L -0.28681 0.21412 C -0.29202 0.20579 -0.29375 0.20069 -0.29896 0.19167 C -0.29931 0.17477 -0.29566 0.17616 -0.29601 0.15856 " pathEditMode="relative" rAng="0" ptsTypes="AAAAAA">
                                      <p:cBhvr>
                                        <p:cTn id="1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1240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0671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33800" y="631825"/>
            <a:ext cx="5638800" cy="5873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200" b="1" i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What is Risk?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0" y="1774825"/>
            <a:ext cx="5638800" cy="5873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200" b="1" i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Does the public</a:t>
            </a:r>
          </a:p>
          <a:p>
            <a:pPr eaLnBrk="1" hangingPunct="1">
              <a:defRPr/>
            </a:pPr>
            <a:r>
              <a:rPr lang="en-US" sz="3200" b="1" i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u</a:t>
            </a:r>
            <a:r>
              <a:rPr lang="en-US" sz="3200" b="1" i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nderstand?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3827463"/>
            <a:ext cx="7315200" cy="5857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sz="3200" b="1" i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Risk =</a:t>
            </a:r>
          </a:p>
          <a:p>
            <a:pPr algn="l" eaLnBrk="1" hangingPunct="1">
              <a:defRPr/>
            </a:pPr>
            <a:r>
              <a:rPr lang="en-US" sz="3200" b="1" i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the chance “it” will occur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414588" y="5143500"/>
            <a:ext cx="7315200" cy="5873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sz="3200" b="1" i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*   what “it” will cost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0671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33800" y="631825"/>
            <a:ext cx="5638800" cy="5873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200" b="1" i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What is Risk?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0" y="1774825"/>
            <a:ext cx="5638800" cy="5873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200" b="1" i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Does the public</a:t>
            </a:r>
          </a:p>
          <a:p>
            <a:pPr eaLnBrk="1" hangingPunct="1">
              <a:defRPr/>
            </a:pPr>
            <a:r>
              <a:rPr lang="en-US" sz="3200" b="1" i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u</a:t>
            </a:r>
            <a:r>
              <a:rPr lang="en-US" sz="3200" b="1" i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nderstand?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3810000"/>
            <a:ext cx="8077200" cy="5873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sz="3200" b="1" i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Defining the 100-year,</a:t>
            </a:r>
          </a:p>
          <a:p>
            <a:pPr algn="l" eaLnBrk="1" hangingPunct="1">
              <a:defRPr/>
            </a:pPr>
            <a:r>
              <a:rPr lang="en-US" sz="3200" b="1" i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en-US" sz="3200" b="1" i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500-year, or 1000-year event?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5584825"/>
            <a:ext cx="8077200" cy="5873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sz="3200" b="1" i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“Easy-to-Use” terms that mislead the public …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64198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6138" y="4114800"/>
            <a:ext cx="7165975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 Events with One or More Sites</a:t>
            </a:r>
          </a:p>
          <a:p>
            <a:pPr algn="ctr">
              <a:defRPr/>
            </a:pPr>
            <a:r>
              <a:rPr lang="en-US" sz="22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Recording ≥ 20” in Two Days in Louisiana:</a:t>
            </a:r>
          </a:p>
          <a:p>
            <a:pPr algn="ctr">
              <a:defRPr/>
            </a:pPr>
            <a:r>
              <a:rPr lang="en-US" sz="22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1930 – 2016 </a:t>
            </a:r>
            <a:r>
              <a:rPr lang="en-US" sz="24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(87 years)</a:t>
            </a:r>
          </a:p>
          <a:p>
            <a:pPr algn="ctr">
              <a:defRPr/>
            </a:pPr>
            <a:endParaRPr lang="en-US" sz="2400" b="1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5943600"/>
            <a:ext cx="32004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6613" y="5572125"/>
            <a:ext cx="71659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 1940,  Aug 1962,  Sep 1998</a:t>
            </a:r>
            <a:r>
              <a:rPr lang="en-US" sz="24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en-US" sz="24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1995,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 2016,  Aug 2016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0" y="533400"/>
            <a:ext cx="11430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070225" y="495300"/>
            <a:ext cx="1143000" cy="114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-244787">
            <a:off x="2909888" y="185738"/>
            <a:ext cx="1633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2"/>
                </a:solidFill>
                <a:latin typeface="Comic Sans MS" panose="030F0702030302020204" pitchFamily="66" charset="0"/>
              </a:rPr>
              <a:t>climate change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71525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59400" y="300038"/>
            <a:ext cx="240665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Elizabeth Crisp</a:t>
            </a:r>
          </a:p>
          <a:p>
            <a:pPr algn="ctr"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Advocate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19600" y="3130550"/>
            <a:ext cx="1568450" cy="914400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19600" y="3079750"/>
            <a:ext cx="15684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90,389</a:t>
            </a:r>
          </a:p>
          <a:p>
            <a:pPr algn="ctr"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“inside”</a:t>
            </a:r>
          </a:p>
          <a:p>
            <a:pPr algn="ctr"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 Zone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53200" y="3138488"/>
            <a:ext cx="1524000" cy="9144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35738" y="3082925"/>
            <a:ext cx="1609725" cy="1014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98,429</a:t>
            </a:r>
          </a:p>
          <a:p>
            <a:pPr algn="ctr"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“outside”</a:t>
            </a:r>
          </a:p>
          <a:p>
            <a:pPr algn="ctr"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 Zone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03863" y="1733550"/>
            <a:ext cx="1524000" cy="914400"/>
          </a:xfrm>
          <a:prstGeom prst="round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83225" y="1908175"/>
            <a:ext cx="148590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188,818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9900" y="1131888"/>
            <a:ext cx="5884863" cy="461962"/>
          </a:xfrm>
          <a:prstGeom prst="rect">
            <a:avLst/>
          </a:prstGeom>
          <a:noFill/>
          <a:effectLst>
            <a:outerShdw blurRad="38100" dir="54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August 2016 – Greater Baton Rouge area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23988" y="4745038"/>
            <a:ext cx="6200775" cy="5873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200" b="1" i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Many defined this as the </a:t>
            </a:r>
          </a:p>
          <a:p>
            <a:pPr eaLnBrk="1" hangingPunct="1">
              <a:defRPr/>
            </a:pPr>
            <a:r>
              <a:rPr lang="en-US" sz="3200" b="1" i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1000-year flood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36560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49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-22225"/>
            <a:ext cx="9144000" cy="13906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“Does My Wife Understand Me?”</a:t>
            </a:r>
            <a:endParaRPr lang="en-US" sz="2400" b="1" i="1" dirty="0" smtClean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88491" name="Text Box 11"/>
          <p:cNvSpPr txBox="1">
            <a:spLocks noChangeArrowheads="1"/>
          </p:cNvSpPr>
          <p:nvPr/>
        </p:nvSpPr>
        <p:spPr bwMode="auto">
          <a:xfrm>
            <a:off x="2438400" y="3913188"/>
            <a:ext cx="4191000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200" b="1" i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Jay Grymes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22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WAFB Chief Meteorologist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22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LSU </a:t>
            </a:r>
            <a:r>
              <a:rPr lang="en-US" sz="2200" b="1" dirty="0" err="1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AgCenter</a:t>
            </a:r>
            <a:r>
              <a:rPr lang="en-US" sz="22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Climatologist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en-US" sz="2200" dirty="0">
              <a:latin typeface="Arial" charset="0"/>
            </a:endParaRPr>
          </a:p>
        </p:txBody>
      </p:sp>
      <p:sp>
        <p:nvSpPr>
          <p:cNvPr id="788492" name="Text Box 12"/>
          <p:cNvSpPr txBox="1">
            <a:spLocks noChangeArrowheads="1"/>
          </p:cNvSpPr>
          <p:nvPr/>
        </p:nvSpPr>
        <p:spPr bwMode="auto">
          <a:xfrm>
            <a:off x="25400" y="1871663"/>
            <a:ext cx="52212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ALBL Conference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Baton Rouge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 May 2018</a:t>
            </a:r>
            <a:endParaRPr lang="en-US" dirty="0">
              <a:latin typeface="Arial" charset="0"/>
            </a:endParaRPr>
          </a:p>
        </p:txBody>
      </p:sp>
      <p:pic>
        <p:nvPicPr>
          <p:cNvPr id="17414" name="Picture 7" descr="agct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43525"/>
            <a:ext cx="18288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43525"/>
            <a:ext cx="167322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2354263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AutoShape 2" descr="Image result for effective communicati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0"/>
            <a:ext cx="89916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 rot="1234218">
            <a:off x="3916363" y="1643063"/>
            <a:ext cx="1743075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 rot="1234218">
            <a:off x="2300288" y="2714625"/>
            <a:ext cx="1287462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085975" y="1371600"/>
            <a:ext cx="2624138" cy="1876425"/>
            <a:chOff x="2085395" y="1371600"/>
            <a:chExt cx="2625383" cy="1876104"/>
          </a:xfrm>
        </p:grpSpPr>
        <p:sp>
          <p:nvSpPr>
            <p:cNvPr id="2" name="TextBox 1"/>
            <p:cNvSpPr txBox="1"/>
            <p:nvPr/>
          </p:nvSpPr>
          <p:spPr>
            <a:xfrm>
              <a:off x="2085395" y="1371600"/>
              <a:ext cx="1029188" cy="55394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C00000"/>
              </a:solidFill>
            </a:ln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  <a:defRPr/>
              </a:pPr>
              <a:r>
                <a:rPr lang="en-US" sz="1600" b="1" dirty="0">
                  <a:solidFill>
                    <a:schemeClr val="bg2"/>
                  </a:solidFill>
                </a:rPr>
                <a:t>&gt; 24”</a:t>
              </a:r>
            </a:p>
            <a:p>
              <a:pPr algn="ctr">
                <a:lnSpc>
                  <a:spcPts val="1800"/>
                </a:lnSpc>
                <a:defRPr/>
              </a:pPr>
              <a:r>
                <a:rPr lang="en-US" sz="1600" b="1" dirty="0">
                  <a:solidFill>
                    <a:schemeClr val="bg2"/>
                  </a:solidFill>
                </a:rPr>
                <a:t>in 48 </a:t>
              </a:r>
              <a:r>
                <a:rPr lang="en-US" sz="1600" b="1" dirty="0" err="1">
                  <a:solidFill>
                    <a:schemeClr val="bg2"/>
                  </a:solidFill>
                </a:rPr>
                <a:t>hrs</a:t>
              </a:r>
              <a:endParaRPr lang="en-US" sz="1600" b="1" dirty="0">
                <a:solidFill>
                  <a:schemeClr val="bg2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217820" y="1752535"/>
              <a:ext cx="1492958" cy="471407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599989" y="1987445"/>
              <a:ext cx="130237" cy="1260259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0"/>
            <a:ext cx="8988425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743200" y="1828800"/>
            <a:ext cx="3001963" cy="1987550"/>
            <a:chOff x="2743200" y="1828801"/>
            <a:chExt cx="3002520" cy="1986972"/>
          </a:xfrm>
        </p:grpSpPr>
        <p:grpSp>
          <p:nvGrpSpPr>
            <p:cNvPr id="40965" name="Group 3"/>
            <p:cNvGrpSpPr>
              <a:grpSpLocks/>
            </p:cNvGrpSpPr>
            <p:nvPr/>
          </p:nvGrpSpPr>
          <p:grpSpPr bwMode="auto">
            <a:xfrm>
              <a:off x="2743200" y="1828801"/>
              <a:ext cx="3002520" cy="1986972"/>
              <a:chOff x="561395" y="-230980"/>
              <a:chExt cx="3002520" cy="1986972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311145" y="1202116"/>
                <a:ext cx="1252770" cy="55387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800"/>
                  </a:lnSpc>
                  <a:defRPr/>
                </a:pPr>
                <a:r>
                  <a:rPr lang="en-US" sz="1600" b="1" dirty="0">
                    <a:solidFill>
                      <a:schemeClr val="bg2"/>
                    </a:solidFill>
                  </a:rPr>
                  <a:t>&lt; 1-in-1000</a:t>
                </a:r>
              </a:p>
              <a:p>
                <a:pPr algn="ctr">
                  <a:lnSpc>
                    <a:spcPts val="1800"/>
                  </a:lnSpc>
                  <a:defRPr/>
                </a:pPr>
                <a:r>
                  <a:rPr lang="en-US" sz="1600" b="1" dirty="0">
                    <a:solidFill>
                      <a:schemeClr val="bg2"/>
                    </a:solidFill>
                  </a:rPr>
                  <a:t>“chance”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V="1">
                <a:off x="3076462" y="-230980"/>
                <a:ext cx="76214" cy="1201389"/>
              </a:xfrm>
              <a:prstGeom prst="straightConnector1">
                <a:avLst/>
              </a:prstGeom>
              <a:ln w="38100">
                <a:solidFill>
                  <a:srgbClr val="FFFFFF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H="1" flipV="1">
                <a:off x="561395" y="1202116"/>
                <a:ext cx="1633841" cy="255513"/>
              </a:xfrm>
              <a:prstGeom prst="straightConnector1">
                <a:avLst/>
              </a:prstGeom>
              <a:ln w="38100">
                <a:solidFill>
                  <a:srgbClr val="FFFFFF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Arrow Connector 10"/>
            <p:cNvCxnSpPr/>
            <p:nvPr/>
          </p:nvCxnSpPr>
          <p:spPr>
            <a:xfrm flipH="1" flipV="1">
              <a:off x="4953410" y="2285868"/>
              <a:ext cx="76214" cy="744321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71525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59400" y="300038"/>
            <a:ext cx="240665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Elizabeth Crisp</a:t>
            </a:r>
          </a:p>
          <a:p>
            <a:pPr algn="ctr"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Advocate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19600" y="3130550"/>
            <a:ext cx="1568450" cy="914400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19600" y="3079750"/>
            <a:ext cx="15684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90,389</a:t>
            </a:r>
          </a:p>
          <a:p>
            <a:pPr algn="ctr"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“inside”</a:t>
            </a:r>
          </a:p>
          <a:p>
            <a:pPr algn="ctr"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 Zone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53200" y="3138488"/>
            <a:ext cx="1524000" cy="9144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35738" y="3082925"/>
            <a:ext cx="1609725" cy="1014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98,429</a:t>
            </a:r>
          </a:p>
          <a:p>
            <a:pPr algn="ctr"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“outside”</a:t>
            </a:r>
          </a:p>
          <a:p>
            <a:pPr algn="ctr"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 Zone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03863" y="1733550"/>
            <a:ext cx="1524000" cy="914400"/>
          </a:xfrm>
          <a:prstGeom prst="round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83225" y="1908175"/>
            <a:ext cx="148590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188,818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700" y="4419600"/>
            <a:ext cx="8431213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Jay’s </a:t>
            </a:r>
            <a:r>
              <a:rPr lang="en-US" sz="2400" b="1" i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Take-Home </a:t>
            </a:r>
            <a:r>
              <a:rPr lang="en-US" sz="2400" b="1" i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Quiz:</a:t>
            </a:r>
          </a:p>
          <a:p>
            <a:pPr algn="ctr">
              <a:defRPr/>
            </a:pP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I</a:t>
            </a: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seriously consider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 Insurance?”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0388" y="5422900"/>
            <a:ext cx="4435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 Do you live in Louisiana?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9275" y="5867400"/>
            <a:ext cx="61356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 Has it ever rained in your backyard?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9900" y="1131888"/>
            <a:ext cx="5884863" cy="461962"/>
          </a:xfrm>
          <a:prstGeom prst="rect">
            <a:avLst/>
          </a:prstGeom>
          <a:noFill/>
          <a:effectLst>
            <a:outerShdw blurRad="38100" dir="54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August 2016 – Greater Baton Rouge area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 descr="http://image.nola.com/home/nola-media/width960/img/tpphotos/photo/2012/08/-cf46f3188e651e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300" y="0"/>
            <a:ext cx="104013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254125" y="0"/>
            <a:ext cx="10398125" cy="69342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8492" name="Text Box 12"/>
          <p:cNvSpPr txBox="1">
            <a:spLocks noChangeArrowheads="1"/>
          </p:cNvSpPr>
          <p:nvPr/>
        </p:nvSpPr>
        <p:spPr bwMode="auto">
          <a:xfrm>
            <a:off x="838200" y="762000"/>
            <a:ext cx="7467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ts val="2400"/>
              </a:lnSpc>
              <a:spcBef>
                <a:spcPct val="20000"/>
              </a:spcBef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 you understand the </a:t>
            </a:r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“hurricane/named-storm” deductibles </a:t>
            </a:r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attached </a:t>
            </a:r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 your policy?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90600" y="3124200"/>
            <a:ext cx="7391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for many homes outside of the ‘High Risk’ zones,</a:t>
            </a:r>
          </a:p>
          <a:p>
            <a:pPr eaLnBrk="1" hangingPunct="1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NFIP annual policies are 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under $500/year</a:t>
            </a:r>
            <a:endParaRPr lang="en-US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838200" y="1981200"/>
            <a:ext cx="7315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ts val="2400"/>
              </a:lnSpc>
              <a:spcBef>
                <a:spcPct val="20000"/>
              </a:spcBef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Have you given Flood Insurance (NFIP) a really</a:t>
            </a:r>
          </a:p>
          <a:p>
            <a:pPr eaLnBrk="1" hangingPunct="1">
              <a:lnSpc>
                <a:spcPts val="2400"/>
              </a:lnSpc>
              <a:spcBef>
                <a:spcPct val="20000"/>
              </a:spcBef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good ‘think’?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990600" y="4191000"/>
            <a:ext cx="754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on average, 20% - 25% of all NFIP claims each year</a:t>
            </a:r>
          </a:p>
          <a:p>
            <a:pPr eaLnBrk="1" hangingPunct="1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are 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 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properties </a:t>
            </a:r>
            <a:r>
              <a:rPr lang="en-US" sz="22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OUTSIDE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of the ‘High Risk’ zones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990600" y="5257800"/>
            <a:ext cx="73914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nearly one-third of the annual NFIP dollars paid-out</a:t>
            </a:r>
          </a:p>
          <a:p>
            <a:pPr eaLnBrk="1" hangingPunct="1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each year are for properties </a:t>
            </a:r>
            <a:r>
              <a:rPr lang="en-US" sz="22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OUTSIDE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of the</a:t>
            </a:r>
          </a:p>
          <a:p>
            <a:pPr eaLnBrk="1" hangingPunct="1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‘High Risk’ zones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88492" grpId="0" autoUpdateAnimBg="0"/>
      <p:bldP spid="13" grpId="0" autoUpdateAnimBg="0"/>
      <p:bldP spid="8" grpId="0" autoUpdateAnimBg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katrina-satelli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788492" name="Text Box 12"/>
          <p:cNvSpPr txBox="1">
            <a:spLocks noChangeArrowheads="1"/>
          </p:cNvSpPr>
          <p:nvPr/>
        </p:nvSpPr>
        <p:spPr bwMode="auto">
          <a:xfrm>
            <a:off x="457200" y="457200"/>
            <a:ext cx="8001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Jay –</a:t>
            </a:r>
          </a:p>
          <a:p>
            <a:pPr>
              <a:defRPr/>
            </a:pPr>
            <a:endParaRPr lang="en-US" sz="2400" b="1" dirty="0"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we first moved here (in 2011) you began hurricane season readiness with,</a:t>
            </a:r>
          </a:p>
          <a:p>
            <a:pPr>
              <a:defRPr/>
            </a:pPr>
            <a:r>
              <a:rPr lang="en-US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 matter where you live in LA, get flood insurance."</a:t>
            </a:r>
            <a:endParaRPr lang="en-US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33400" y="274320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Well, my wife heard that and made me get it, even though we live in Zone X. </a:t>
            </a:r>
            <a:endParaRPr lang="en-US" sz="2400" b="1" dirty="0"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09600" y="3962400"/>
            <a:ext cx="723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Thank-you! You saved us. </a:t>
            </a:r>
          </a:p>
          <a:p>
            <a:pPr>
              <a:defRPr/>
            </a:pPr>
            <a:r>
              <a:rPr lang="en-US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defRPr/>
            </a:pPr>
            <a:r>
              <a:rPr lang="en-US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 &amp; Jackie </a:t>
            </a:r>
            <a:r>
              <a:rPr lang="en-US" sz="2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Braumuller</a:t>
            </a:r>
            <a:endParaRPr lang="en-US" sz="2400" b="1" dirty="0"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92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838200"/>
            <a:ext cx="8763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1066800" y="3276600"/>
            <a:ext cx="7380288" cy="304800"/>
          </a:xfrm>
          <a:prstGeom prst="line">
            <a:avLst/>
          </a:prstGeom>
          <a:ln w="381000">
            <a:solidFill>
              <a:srgbClr val="9999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9388" y="152400"/>
            <a:ext cx="8769350" cy="99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9" name="TextBox 6"/>
          <p:cNvSpPr txBox="1">
            <a:spLocks noChangeArrowheads="1"/>
          </p:cNvSpPr>
          <p:nvPr/>
        </p:nvSpPr>
        <p:spPr bwMode="auto">
          <a:xfrm>
            <a:off x="1447800" y="312738"/>
            <a:ext cx="69992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LOUISIANA STATEWIDE AVERAGE RAINFALL: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1900-2015</a:t>
            </a:r>
          </a:p>
        </p:txBody>
      </p:sp>
      <p:sp>
        <p:nvSpPr>
          <p:cNvPr id="2" name="Rectangle 1"/>
          <p:cNvSpPr/>
          <p:nvPr/>
        </p:nvSpPr>
        <p:spPr>
          <a:xfrm>
            <a:off x="6662738" y="1520825"/>
            <a:ext cx="1127125" cy="2822575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57150"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  <p:pic>
        <p:nvPicPr>
          <p:cNvPr id="471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24600"/>
            <a:ext cx="24955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838200"/>
            <a:ext cx="8763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388" y="152400"/>
            <a:ext cx="8769350" cy="99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2" name="TextBox 6"/>
          <p:cNvSpPr txBox="1">
            <a:spLocks noChangeArrowheads="1"/>
          </p:cNvSpPr>
          <p:nvPr/>
        </p:nvSpPr>
        <p:spPr bwMode="auto">
          <a:xfrm>
            <a:off x="685800" y="312738"/>
            <a:ext cx="8191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LOUISIANA STATEWIDE AVERAGE TEMPERATURES: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1900-2015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5688" y="1273175"/>
            <a:ext cx="5105400" cy="4357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184275" y="2720975"/>
            <a:ext cx="7359650" cy="1822450"/>
          </a:xfrm>
          <a:custGeom>
            <a:avLst/>
            <a:gdLst>
              <a:gd name="connsiteX0" fmla="*/ 0 w 7360170"/>
              <a:gd name="connsiteY0" fmla="*/ 1424065 h 1775501"/>
              <a:gd name="connsiteX1" fmla="*/ 1259174 w 7360170"/>
              <a:gd name="connsiteY1" fmla="*/ 644577 h 1775501"/>
              <a:gd name="connsiteX2" fmla="*/ 2158584 w 7360170"/>
              <a:gd name="connsiteY2" fmla="*/ 434715 h 1775501"/>
              <a:gd name="connsiteX3" fmla="*/ 2863121 w 7360170"/>
              <a:gd name="connsiteY3" fmla="*/ 644577 h 1775501"/>
              <a:gd name="connsiteX4" fmla="*/ 3792511 w 7360170"/>
              <a:gd name="connsiteY4" fmla="*/ 1259174 h 1775501"/>
              <a:gd name="connsiteX5" fmla="*/ 4497049 w 7360170"/>
              <a:gd name="connsiteY5" fmla="*/ 1678898 h 1775501"/>
              <a:gd name="connsiteX6" fmla="*/ 5051685 w 7360170"/>
              <a:gd name="connsiteY6" fmla="*/ 1738859 h 1775501"/>
              <a:gd name="connsiteX7" fmla="*/ 5771213 w 7360170"/>
              <a:gd name="connsiteY7" fmla="*/ 1214203 h 1775501"/>
              <a:gd name="connsiteX8" fmla="*/ 6640643 w 7360170"/>
              <a:gd name="connsiteY8" fmla="*/ 374754 h 1775501"/>
              <a:gd name="connsiteX9" fmla="*/ 7360170 w 7360170"/>
              <a:gd name="connsiteY9" fmla="*/ 0 h 1775501"/>
              <a:gd name="connsiteX0" fmla="*/ 0 w 7360170"/>
              <a:gd name="connsiteY0" fmla="*/ 1424065 h 1819711"/>
              <a:gd name="connsiteX1" fmla="*/ 1259174 w 7360170"/>
              <a:gd name="connsiteY1" fmla="*/ 644577 h 1819711"/>
              <a:gd name="connsiteX2" fmla="*/ 2158584 w 7360170"/>
              <a:gd name="connsiteY2" fmla="*/ 434715 h 1819711"/>
              <a:gd name="connsiteX3" fmla="*/ 2863121 w 7360170"/>
              <a:gd name="connsiteY3" fmla="*/ 644577 h 1819711"/>
              <a:gd name="connsiteX4" fmla="*/ 3792511 w 7360170"/>
              <a:gd name="connsiteY4" fmla="*/ 1259174 h 1819711"/>
              <a:gd name="connsiteX5" fmla="*/ 4377128 w 7360170"/>
              <a:gd name="connsiteY5" fmla="*/ 1768839 h 1819711"/>
              <a:gd name="connsiteX6" fmla="*/ 5051685 w 7360170"/>
              <a:gd name="connsiteY6" fmla="*/ 1738859 h 1819711"/>
              <a:gd name="connsiteX7" fmla="*/ 5771213 w 7360170"/>
              <a:gd name="connsiteY7" fmla="*/ 1214203 h 1819711"/>
              <a:gd name="connsiteX8" fmla="*/ 6640643 w 7360170"/>
              <a:gd name="connsiteY8" fmla="*/ 374754 h 1819711"/>
              <a:gd name="connsiteX9" fmla="*/ 7360170 w 7360170"/>
              <a:gd name="connsiteY9" fmla="*/ 0 h 1819711"/>
              <a:gd name="connsiteX0" fmla="*/ 0 w 7360170"/>
              <a:gd name="connsiteY0" fmla="*/ 1424065 h 1826029"/>
              <a:gd name="connsiteX1" fmla="*/ 1259174 w 7360170"/>
              <a:gd name="connsiteY1" fmla="*/ 644577 h 1826029"/>
              <a:gd name="connsiteX2" fmla="*/ 2158584 w 7360170"/>
              <a:gd name="connsiteY2" fmla="*/ 434715 h 1826029"/>
              <a:gd name="connsiteX3" fmla="*/ 2863121 w 7360170"/>
              <a:gd name="connsiteY3" fmla="*/ 644577 h 1826029"/>
              <a:gd name="connsiteX4" fmla="*/ 3642609 w 7360170"/>
              <a:gd name="connsiteY4" fmla="*/ 1169233 h 1826029"/>
              <a:gd name="connsiteX5" fmla="*/ 4377128 w 7360170"/>
              <a:gd name="connsiteY5" fmla="*/ 1768839 h 1826029"/>
              <a:gd name="connsiteX6" fmla="*/ 5051685 w 7360170"/>
              <a:gd name="connsiteY6" fmla="*/ 1738859 h 1826029"/>
              <a:gd name="connsiteX7" fmla="*/ 5771213 w 7360170"/>
              <a:gd name="connsiteY7" fmla="*/ 1214203 h 1826029"/>
              <a:gd name="connsiteX8" fmla="*/ 6640643 w 7360170"/>
              <a:gd name="connsiteY8" fmla="*/ 374754 h 1826029"/>
              <a:gd name="connsiteX9" fmla="*/ 7360170 w 7360170"/>
              <a:gd name="connsiteY9" fmla="*/ 0 h 1826029"/>
              <a:gd name="connsiteX0" fmla="*/ 0 w 7360170"/>
              <a:gd name="connsiteY0" fmla="*/ 1424065 h 1823913"/>
              <a:gd name="connsiteX1" fmla="*/ 1259174 w 7360170"/>
              <a:gd name="connsiteY1" fmla="*/ 644577 h 1823913"/>
              <a:gd name="connsiteX2" fmla="*/ 2158584 w 7360170"/>
              <a:gd name="connsiteY2" fmla="*/ 434715 h 1823913"/>
              <a:gd name="connsiteX3" fmla="*/ 2863121 w 7360170"/>
              <a:gd name="connsiteY3" fmla="*/ 644577 h 1823913"/>
              <a:gd name="connsiteX4" fmla="*/ 3627618 w 7360170"/>
              <a:gd name="connsiteY4" fmla="*/ 1199214 h 1823913"/>
              <a:gd name="connsiteX5" fmla="*/ 4377128 w 7360170"/>
              <a:gd name="connsiteY5" fmla="*/ 1768839 h 1823913"/>
              <a:gd name="connsiteX6" fmla="*/ 5051685 w 7360170"/>
              <a:gd name="connsiteY6" fmla="*/ 1738859 h 1823913"/>
              <a:gd name="connsiteX7" fmla="*/ 5771213 w 7360170"/>
              <a:gd name="connsiteY7" fmla="*/ 1214203 h 1823913"/>
              <a:gd name="connsiteX8" fmla="*/ 6640643 w 7360170"/>
              <a:gd name="connsiteY8" fmla="*/ 374754 h 1823913"/>
              <a:gd name="connsiteX9" fmla="*/ 7360170 w 7360170"/>
              <a:gd name="connsiteY9" fmla="*/ 0 h 182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60170" h="1823913">
                <a:moveTo>
                  <a:pt x="0" y="1424065"/>
                </a:moveTo>
                <a:cubicBezTo>
                  <a:pt x="449705" y="1116767"/>
                  <a:pt x="899410" y="809469"/>
                  <a:pt x="1259174" y="644577"/>
                </a:cubicBezTo>
                <a:cubicBezTo>
                  <a:pt x="1618938" y="479685"/>
                  <a:pt x="1891260" y="434715"/>
                  <a:pt x="2158584" y="434715"/>
                </a:cubicBezTo>
                <a:cubicBezTo>
                  <a:pt x="2425908" y="434715"/>
                  <a:pt x="2618282" y="517161"/>
                  <a:pt x="2863121" y="644577"/>
                </a:cubicBezTo>
                <a:cubicBezTo>
                  <a:pt x="3107960" y="771993"/>
                  <a:pt x="3375284" y="1011837"/>
                  <a:pt x="3627618" y="1199214"/>
                </a:cubicBezTo>
                <a:cubicBezTo>
                  <a:pt x="3879953" y="1386591"/>
                  <a:pt x="4139784" y="1678898"/>
                  <a:pt x="4377128" y="1768839"/>
                </a:cubicBezTo>
                <a:cubicBezTo>
                  <a:pt x="4614472" y="1858780"/>
                  <a:pt x="4819338" y="1831298"/>
                  <a:pt x="5051685" y="1738859"/>
                </a:cubicBezTo>
                <a:cubicBezTo>
                  <a:pt x="5284032" y="1646420"/>
                  <a:pt x="5506387" y="1441554"/>
                  <a:pt x="5771213" y="1214203"/>
                </a:cubicBezTo>
                <a:cubicBezTo>
                  <a:pt x="6036039" y="986852"/>
                  <a:pt x="6375817" y="577121"/>
                  <a:pt x="6640643" y="374754"/>
                </a:cubicBezTo>
                <a:cubicBezTo>
                  <a:pt x="6905469" y="172387"/>
                  <a:pt x="7132819" y="86193"/>
                  <a:pt x="7360170" y="0"/>
                </a:cubicBezTo>
              </a:path>
            </a:pathLst>
          </a:custGeom>
          <a:noFill/>
          <a:ln w="444500">
            <a:solidFill>
              <a:srgbClr val="FFC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813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24600"/>
            <a:ext cx="24955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5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381000"/>
            <a:ext cx="4687887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3953" name="Text Box 17"/>
          <p:cNvSpPr txBox="1">
            <a:spLocks noChangeArrowheads="1"/>
          </p:cNvSpPr>
          <p:nvPr/>
        </p:nvSpPr>
        <p:spPr bwMode="auto">
          <a:xfrm>
            <a:off x="342900" y="3048000"/>
            <a:ext cx="37687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 a climate scientist,</a:t>
            </a:r>
          </a:p>
          <a:p>
            <a:pPr algn="ctr">
              <a:defRPr/>
            </a:pPr>
            <a:r>
              <a:rPr lang="en-US" sz="2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 say,</a:t>
            </a:r>
          </a:p>
          <a:p>
            <a:pPr algn="ctr">
              <a:defRPr/>
            </a:pPr>
            <a:endParaRPr lang="en-US" sz="26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2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600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“A virtual certainly . . .</a:t>
            </a:r>
          </a:p>
          <a:p>
            <a:pPr algn="ctr">
              <a:defRPr/>
            </a:pPr>
            <a:r>
              <a:rPr lang="en-US" sz="2600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. . but?”</a:t>
            </a:r>
          </a:p>
        </p:txBody>
      </p:sp>
      <p:sp>
        <p:nvSpPr>
          <p:cNvPr id="423949" name="Text Box 13"/>
          <p:cNvSpPr txBox="1">
            <a:spLocks noChangeArrowheads="1"/>
          </p:cNvSpPr>
          <p:nvPr/>
        </p:nvSpPr>
        <p:spPr bwMode="auto">
          <a:xfrm>
            <a:off x="-76200" y="914400"/>
            <a:ext cx="46482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>
                    <a:alpha val="6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 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human-induced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‘Climate Change’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scientific reality?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2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3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3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53" grpId="0"/>
      <p:bldP spid="4239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1913" y="-228600"/>
            <a:ext cx="9525001" cy="7391400"/>
          </a:xfrm>
          <a:prstGeom prst="rect">
            <a:avLst/>
          </a:prstGeom>
          <a:solidFill>
            <a:srgbClr val="0808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03" name="Picture 4" descr="Earth_on_Fire_Anim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77313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2978" name="Text Box 2"/>
          <p:cNvSpPr txBox="1">
            <a:spLocks noChangeArrowheads="1"/>
          </p:cNvSpPr>
          <p:nvPr/>
        </p:nvSpPr>
        <p:spPr bwMode="auto">
          <a:xfrm>
            <a:off x="457200" y="363538"/>
            <a:ext cx="8305800" cy="6494462"/>
          </a:xfrm>
          <a:prstGeom prst="rect">
            <a:avLst/>
          </a:prstGeom>
          <a:solidFill>
            <a:srgbClr val="080808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Climate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Forcings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/ Climate ‘Controls’: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”natural”   vs.   ”human”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     “greenhouse gases”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          “landscape change”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               “solar variability”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                    “clouds &amp; aerosols”</a:t>
            </a:r>
          </a:p>
          <a:p>
            <a:pPr eaLnBrk="1" hangingPunct="1">
              <a:defRPr/>
            </a:pP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… we have a (very) limited understanding</a:t>
            </a:r>
          </a:p>
          <a:p>
            <a:pPr eaLnBrk="1" hangingPunct="1">
              <a:defRPr/>
            </a:pPr>
            <a:r>
              <a:rPr lang="en-US" sz="3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of these factors. </a:t>
            </a:r>
          </a:p>
          <a:p>
            <a:pPr eaLnBrk="1" hangingPunct="1">
              <a:defRPr/>
            </a:pPr>
            <a:endParaRPr lang="en-US" sz="320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endParaRPr lang="en-US" sz="320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297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297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29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2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2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2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2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2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2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2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2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2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2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2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2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2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2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2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29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29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29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29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29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29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29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29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29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29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29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29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8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2307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7439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 I believe that the climate has changed?</a:t>
            </a:r>
          </a:p>
        </p:txBody>
      </p:sp>
      <p:sp>
        <p:nvSpPr>
          <p:cNvPr id="482308" name="Text Box 4"/>
          <p:cNvSpPr txBox="1">
            <a:spLocks noChangeArrowheads="1"/>
          </p:cNvSpPr>
          <p:nvPr/>
        </p:nvSpPr>
        <p:spPr bwMode="auto">
          <a:xfrm>
            <a:off x="709613" y="1436688"/>
            <a:ext cx="63769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US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 the planet “warmer” than it was</a:t>
            </a:r>
          </a:p>
          <a:p>
            <a:pPr>
              <a:defRPr/>
            </a:pPr>
            <a:r>
              <a:rPr lang="en-US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100-150 years ago?</a:t>
            </a: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696913" y="4616450"/>
            <a:ext cx="62611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  Are human activities contributing to</a:t>
            </a:r>
          </a:p>
          <a:p>
            <a:pPr>
              <a:defRPr/>
            </a:pPr>
            <a:r>
              <a:rPr lang="en-US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this “change?”</a:t>
            </a:r>
          </a:p>
        </p:txBody>
      </p:sp>
      <p:sp>
        <p:nvSpPr>
          <p:cNvPr id="482310" name="Text Box 6"/>
          <p:cNvSpPr txBox="1">
            <a:spLocks noChangeArrowheads="1"/>
          </p:cNvSpPr>
          <p:nvPr/>
        </p:nvSpPr>
        <p:spPr bwMode="auto">
          <a:xfrm>
            <a:off x="914400" y="2514600"/>
            <a:ext cx="25146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en-US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Yes.</a:t>
            </a:r>
          </a:p>
        </p:txBody>
      </p:sp>
      <p:sp>
        <p:nvSpPr>
          <p:cNvPr id="482311" name="Text Box 7"/>
          <p:cNvSpPr txBox="1">
            <a:spLocks noChangeArrowheads="1"/>
          </p:cNvSpPr>
          <p:nvPr/>
        </p:nvSpPr>
        <p:spPr bwMode="auto">
          <a:xfrm>
            <a:off x="914400" y="5648325"/>
            <a:ext cx="7086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human influence </a:t>
            </a:r>
            <a:r>
              <a:rPr lang="en-US" b="1" i="1" u="sng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</a:t>
            </a:r>
            <a:r>
              <a:rPr lang="en-US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 certainly!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14400" y="3228975"/>
            <a:ext cx="75438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3300"/>
              </a:lnSpc>
              <a:defRPr/>
            </a:pPr>
            <a:r>
              <a:rPr lang="en-US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Let’s also stop calling it “global warming” and call it “climate change.”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8" grpId="0"/>
      <p:bldP spid="482309" grpId="0"/>
      <p:bldP spid="482310" grpId="0"/>
      <p:bldP spid="482311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5" name="Rectangle 3"/>
          <p:cNvSpPr>
            <a:spLocks noGrp="1" noChangeArrowheads="1"/>
          </p:cNvSpPr>
          <p:nvPr>
            <p:ph type="title"/>
          </p:nvPr>
        </p:nvSpPr>
        <p:spPr>
          <a:xfrm>
            <a:off x="287338" y="233363"/>
            <a:ext cx="5638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Who are we talking to:</a:t>
            </a: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274638" y="1219200"/>
            <a:ext cx="7826375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 b="1" i="1">
                <a:solidFill>
                  <a:srgbClr val="FFFFCC"/>
                </a:solidFill>
                <a:latin typeface="Arial" panose="020B0604020202020204" pitchFamily="34" charset="0"/>
              </a:rPr>
              <a:t>. . .  dialog with your professional peers  . . .</a:t>
            </a:r>
            <a:endParaRPr lang="en-US" altLang="en-US" sz="280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40362" name="Text Box 10"/>
          <p:cNvSpPr txBox="1">
            <a:spLocks noChangeArrowheads="1"/>
          </p:cNvSpPr>
          <p:nvPr/>
        </p:nvSpPr>
        <p:spPr bwMode="auto">
          <a:xfrm>
            <a:off x="457200" y="1905000"/>
            <a:ext cx="5648325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FFFFCC"/>
                </a:solidFill>
                <a:latin typeface="Arial" panose="020B0604020202020204" pitchFamily="34" charset="0"/>
              </a:rPr>
              <a:t>. . .  dialog with the public  . . .</a:t>
            </a:r>
            <a:endParaRPr lang="en-US" altLang="en-US" sz="280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57200" y="2590800"/>
            <a:ext cx="8686800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FFFFCC"/>
                </a:solidFill>
                <a:latin typeface="Arial" panose="020B0604020202020204" pitchFamily="34" charset="0"/>
              </a:rPr>
              <a:t>. . .  interacting with the media  . . . </a:t>
            </a:r>
            <a:endParaRPr lang="en-US" altLang="en-US" sz="280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pic>
        <p:nvPicPr>
          <p:cNvPr id="19462" name="Picture 2" descr="Image result for speaking with the publ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38600"/>
            <a:ext cx="44958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57200" y="3352800"/>
            <a:ext cx="8686800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FFFFCC"/>
                </a:solidFill>
                <a:latin typeface="Arial" panose="020B0604020202020204" pitchFamily="34" charset="0"/>
              </a:rPr>
              <a:t>. . .  my role at GOHSEP </a:t>
            </a:r>
            <a:endParaRPr lang="en-US" altLang="en-US" sz="280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5" grpId="0" autoUpdateAnimBg="0"/>
      <p:bldP spid="740360" grpId="0" autoUpdateAnimBg="0"/>
      <p:bldP spid="740362" grpId="0" autoUpdateAnimBg="0"/>
      <p:bldP spid="7" grpId="0" autoUpdateAnimBg="0"/>
      <p:bldP spid="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4356" name="Text Box 4"/>
          <p:cNvSpPr txBox="1">
            <a:spLocks noChangeArrowheads="1"/>
          </p:cNvSpPr>
          <p:nvPr/>
        </p:nvSpPr>
        <p:spPr bwMode="auto">
          <a:xfrm>
            <a:off x="696913" y="1447800"/>
            <a:ext cx="59213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  Are human activities the </a:t>
            </a:r>
            <a:r>
              <a:rPr lang="en-US" sz="2800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primary </a:t>
            </a:r>
          </a:p>
          <a:p>
            <a:pPr>
              <a:defRPr/>
            </a:pPr>
            <a:r>
              <a:rPr lang="en-US" sz="2800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drivers</a:t>
            </a:r>
            <a:r>
              <a:rPr lang="en-US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behind this “change?”</a:t>
            </a:r>
          </a:p>
        </p:txBody>
      </p:sp>
      <p:sp>
        <p:nvSpPr>
          <p:cNvPr id="484357" name="Text Box 5"/>
          <p:cNvSpPr txBox="1">
            <a:spLocks noChangeArrowheads="1"/>
          </p:cNvSpPr>
          <p:nvPr/>
        </p:nvSpPr>
        <p:spPr bwMode="auto">
          <a:xfrm>
            <a:off x="790575" y="2682875"/>
            <a:ext cx="67532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Humans responsible for “how much?”</a:t>
            </a:r>
          </a:p>
          <a:p>
            <a:pPr>
              <a:defRPr/>
            </a:pPr>
            <a:r>
              <a:rPr lang="en-US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. . . I doubt we can quantify . . 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7439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 I believe that the climate has changed?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6" grpId="0"/>
      <p:bldP spid="4843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6404" name="Text Box 4"/>
          <p:cNvSpPr txBox="1">
            <a:spLocks noChangeArrowheads="1"/>
          </p:cNvSpPr>
          <p:nvPr/>
        </p:nvSpPr>
        <p:spPr bwMode="auto">
          <a:xfrm>
            <a:off x="709613" y="1219200"/>
            <a:ext cx="7102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eriod" startAt="5"/>
              <a:defRPr/>
            </a:pPr>
            <a:r>
              <a:rPr lang="en-US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Should we take actions to reduce the</a:t>
            </a:r>
          </a:p>
          <a:p>
            <a:pPr>
              <a:defRPr/>
            </a:pPr>
            <a:r>
              <a:rPr lang="en-US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human impact on the environment?</a:t>
            </a:r>
          </a:p>
        </p:txBody>
      </p:sp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696913" y="3895725"/>
            <a:ext cx="6877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6.  Can “climate change” be stopped?</a:t>
            </a:r>
          </a:p>
        </p:txBody>
      </p:sp>
      <p:sp>
        <p:nvSpPr>
          <p:cNvPr id="486406" name="Rectangle 6"/>
          <p:cNvSpPr>
            <a:spLocks noChangeArrowheads="1"/>
          </p:cNvSpPr>
          <p:nvPr/>
        </p:nvSpPr>
        <p:spPr bwMode="auto">
          <a:xfrm>
            <a:off x="838200" y="2286000"/>
            <a:ext cx="6669088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 course!</a:t>
            </a:r>
          </a:p>
          <a:p>
            <a:pPr>
              <a:defRPr/>
            </a:pPr>
            <a:r>
              <a:rPr lang="en-US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This should not be a point of debate!</a:t>
            </a:r>
          </a:p>
        </p:txBody>
      </p:sp>
      <p:sp>
        <p:nvSpPr>
          <p:cNvPr id="486407" name="Rectangle 7"/>
          <p:cNvSpPr>
            <a:spLocks noChangeArrowheads="1"/>
          </p:cNvSpPr>
          <p:nvPr/>
        </p:nvSpPr>
        <p:spPr bwMode="auto">
          <a:xfrm>
            <a:off x="914400" y="4572000"/>
            <a:ext cx="7391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Impacts can be mitigated but “change” cannot be controlled …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7439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 I believe that the climate has changed?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8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6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5" grpId="0"/>
      <p:bldP spid="486406" grpId="0"/>
      <p:bldP spid="48640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5800" y="1447800"/>
            <a:ext cx="8229600" cy="2246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my opinion, the ‘science’ is </a:t>
            </a:r>
            <a:r>
              <a:rPr lang="en-US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not settled </a:t>
            </a:r>
            <a:r>
              <a:rPr lang="en-US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... </a:t>
            </a:r>
          </a:p>
          <a:p>
            <a:pPr eaLnBrk="1" hangingPunct="1">
              <a:defRPr/>
            </a:pPr>
            <a:endParaRPr lang="en-US" b="1" i="1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en-US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… but </a:t>
            </a:r>
            <a:r>
              <a:rPr lang="en-US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politics </a:t>
            </a:r>
            <a:r>
              <a:rPr lang="en-US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 climate change in </a:t>
            </a:r>
            <a:r>
              <a:rPr lang="en-US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recent years have </a:t>
            </a:r>
            <a:r>
              <a:rPr lang="en-US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been so </a:t>
            </a:r>
            <a:r>
              <a:rPr lang="en-US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contentious that it </a:t>
            </a:r>
            <a:r>
              <a:rPr lang="en-US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doesn’t </a:t>
            </a:r>
            <a:r>
              <a:rPr lang="en-US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matter.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7439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 I believe that the climate has changed?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28600"/>
            <a:ext cx="9829800" cy="897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8034" name="Text Box 2"/>
          <p:cNvSpPr txBox="1">
            <a:spLocks noChangeArrowheads="1"/>
          </p:cNvSpPr>
          <p:nvPr/>
        </p:nvSpPr>
        <p:spPr bwMode="auto">
          <a:xfrm>
            <a:off x="304800" y="2895600"/>
            <a:ext cx="8229600" cy="954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discussions </a:t>
            </a:r>
            <a:r>
              <a:rPr lang="en-US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should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get back to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examining the “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knowns” and “unknowns.”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There is clearly an on-going shift in the context and content of climate change discussions due to the change in the D.C. political “climate.”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04800" y="4419600"/>
            <a:ext cx="8077200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Unfortunately, these discussions will likely remain driven by political perspectives rather than the state of the science.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7439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 I believe that the climate has changed?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28600"/>
            <a:ext cx="9829800" cy="897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8034" name="Text Box 2"/>
          <p:cNvSpPr txBox="1">
            <a:spLocks noChangeArrowheads="1"/>
          </p:cNvSpPr>
          <p:nvPr/>
        </p:nvSpPr>
        <p:spPr bwMode="auto">
          <a:xfrm>
            <a:off x="457200" y="3717925"/>
            <a:ext cx="8077200" cy="1385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the decades to come, Louisiana</a:t>
            </a:r>
          </a:p>
          <a:p>
            <a:pPr eaLnBrk="1" hangingPunct="1"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may become the most adversely impacted</a:t>
            </a:r>
          </a:p>
          <a:p>
            <a:pPr eaLnBrk="1" hangingPunct="1"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 any of the lower 48 states.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17526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Even if the threats of climate change</a:t>
            </a:r>
          </a:p>
          <a:p>
            <a:pPr eaLnBrk="1" hangingPunct="1"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 being overstated, just modest impacts could have dire effects on Louisiana ...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7439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 I believe that the climate has changed?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54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5175" y="490538"/>
            <a:ext cx="4572000" cy="5605462"/>
          </a:xfrm>
          <a:prstGeom prst="rect">
            <a:avLst/>
          </a:prstGeom>
          <a:solidFill>
            <a:srgbClr val="0000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162050" y="4027488"/>
            <a:ext cx="35433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jgrymes@wafb.com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225 /  505-6916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Jay Grymes WAFB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@</a:t>
            </a:r>
            <a:r>
              <a:rPr lang="en-US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Jay_WAFB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76300" y="490538"/>
            <a:ext cx="4114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i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“Thank You!”</a:t>
            </a: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533400" y="1296988"/>
            <a:ext cx="4800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Jay Grymes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WAFB Chief Meteorologist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LSU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AgCenter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Climatologist </a:t>
            </a:r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(Ret.)</a:t>
            </a:r>
            <a:endParaRPr lang="en-US" sz="1800" b="1" i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74758" name="Picture 13" descr="agct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5275" y="2663825"/>
            <a:ext cx="1974850" cy="1263650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663825"/>
            <a:ext cx="1692275" cy="1230313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4953000"/>
            <a:ext cx="407988" cy="407988"/>
          </a:xfrm>
          <a:prstGeom prst="rect">
            <a:avLst/>
          </a:prstGeom>
          <a:effectLst>
            <a:outerShdw blurRad="63500" dist="50800" dir="2700000" algn="tl" rotWithShape="0">
              <a:prstClr val="black"/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5451475"/>
            <a:ext cx="454025" cy="320675"/>
          </a:xfrm>
          <a:prstGeom prst="rect">
            <a:avLst/>
          </a:prstGeom>
          <a:effectLst>
            <a:outerShdw blurRad="63500" dist="63500" dir="2700000" algn="ctr" rotWithShape="0">
              <a:schemeClr val="bg2"/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22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1913" y="-228600"/>
            <a:ext cx="9525001" cy="7391400"/>
          </a:xfrm>
          <a:prstGeom prst="rect">
            <a:avLst/>
          </a:prstGeom>
          <a:solidFill>
            <a:srgbClr val="0808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3491" name="Picture 4" descr="Earth_on_Fire_Anim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77313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6250" y="130175"/>
            <a:ext cx="3689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GLOBAL WARMING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03713" y="549275"/>
            <a:ext cx="45894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Think: CLIMATE CHANGE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atrina-satelli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9363"/>
            <a:ext cx="25146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30275" y="1652588"/>
            <a:ext cx="2303463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ts val="3000"/>
              </a:lnSpc>
              <a:defRPr/>
            </a:pPr>
            <a:r>
              <a:rPr lang="en-US" altLang="en-US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a</a:t>
            </a:r>
          </a:p>
          <a:p>
            <a:pPr algn="ctr" eaLnBrk="1" hangingPunct="1">
              <a:lnSpc>
                <a:spcPts val="3000"/>
              </a:lnSpc>
              <a:defRPr/>
            </a:pPr>
            <a:r>
              <a:rPr lang="en-US" altLang="en-US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hurricane?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876800" y="2414588"/>
            <a:ext cx="3008313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ts val="3000"/>
              </a:lnSpc>
              <a:defRPr/>
            </a:pPr>
            <a:r>
              <a:rPr lang="en-US" altLang="en-US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Where do they</a:t>
            </a:r>
          </a:p>
          <a:p>
            <a:pPr algn="ctr" eaLnBrk="1" hangingPunct="1">
              <a:lnSpc>
                <a:spcPts val="3000"/>
              </a:lnSpc>
              <a:defRPr/>
            </a:pPr>
            <a:r>
              <a:rPr lang="en-US" altLang="en-US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come from?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09600" y="255588"/>
            <a:ext cx="6483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Understanding </a:t>
            </a:r>
            <a:r>
              <a:rPr lang="en-US" alt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Hurricanes 101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3398838"/>
            <a:ext cx="4657725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atrina-satellit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150813"/>
          <a:ext cx="6792913" cy="6156325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129400"/>
                <a:gridCol w="1554504"/>
                <a:gridCol w="1554504"/>
                <a:gridCol w="1554504"/>
              </a:tblGrid>
              <a:tr h="70102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Forecast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Group</a:t>
                      </a:r>
                      <a:endParaRPr lang="en-US" sz="20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‘Named’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Storms</a:t>
                      </a:r>
                      <a:endParaRPr lang="en-US" sz="20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Hurricanes</a:t>
                      </a:r>
                      <a:endParaRPr lang="en-US" sz="20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‘Major’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Hurricanes</a:t>
                      </a:r>
                      <a:endParaRPr lang="en-US" sz="20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594284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US" sz="24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US" sz="24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US" sz="24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594284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24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4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4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594284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24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4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4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594284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14 - 18</a:t>
                      </a:r>
                      <a:endParaRPr lang="en-US" sz="24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7 - 11</a:t>
                      </a:r>
                      <a:endParaRPr lang="en-US" sz="24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3 - 5 </a:t>
                      </a:r>
                      <a:endParaRPr lang="en-US" sz="24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594284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12 - 15</a:t>
                      </a:r>
                      <a:endParaRPr lang="en-US" sz="24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6 - 8</a:t>
                      </a:r>
                      <a:endParaRPr lang="en-US" sz="24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3 - 5</a:t>
                      </a:r>
                      <a:endParaRPr lang="en-US" sz="24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594284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24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4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4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594284"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US" sz="24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US" sz="24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US" sz="24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594284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lnT w="12700" cmpd="sng">
                      <a:noFill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11 - 15</a:t>
                      </a:r>
                      <a:endParaRPr lang="en-US" sz="24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- 7</a:t>
                      </a:r>
                      <a:endParaRPr lang="en-US" sz="24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1 - 3</a:t>
                      </a:r>
                      <a:endParaRPr lang="en-US" sz="24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70102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1995 - </a:t>
                      </a:r>
                      <a:r>
                        <a:rPr lang="en-US" sz="2000" b="1" baseline="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1981 - 2010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4" marB="45714" anchor="ctr" anchorCtr="1">
                    <a:solidFill>
                      <a:schemeClr val="bg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589" name="Picture 9" descr="TSR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979613"/>
            <a:ext cx="8763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0" name="Picture 8" descr="accuweather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3151188"/>
            <a:ext cx="1079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1" name="Picture 10" descr="CSU_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484313"/>
            <a:ext cx="11398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2" name="Picture 11" descr="NCSU-log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2590800"/>
            <a:ext cx="5937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93" name="TextBox 9"/>
          <p:cNvSpPr txBox="1">
            <a:spLocks noChangeArrowheads="1"/>
          </p:cNvSpPr>
          <p:nvPr/>
        </p:nvSpPr>
        <p:spPr bwMode="auto">
          <a:xfrm>
            <a:off x="1981200" y="27543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Arial" panose="020B0604020202020204" pitchFamily="34" charset="0"/>
              </a:rPr>
              <a:t>NCSU</a:t>
            </a:r>
          </a:p>
        </p:txBody>
      </p:sp>
      <p:pic>
        <p:nvPicPr>
          <p:cNvPr id="22594" name="Picture 10" descr="weatherbel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973638"/>
            <a:ext cx="9477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5" name="Picture 66" descr="http://t3.gstatic.com/images?q=tbn:ANd9GcRq_Zm2-JUS98yCnOkuLpOoUWKtcSFELOSFZn75Yc9xSgoDv3PP6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914400"/>
            <a:ext cx="5365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54213" y="1014413"/>
            <a:ext cx="8651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NOAA</a:t>
            </a:r>
          </a:p>
        </p:txBody>
      </p:sp>
      <p:pic>
        <p:nvPicPr>
          <p:cNvPr id="22597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4603750"/>
            <a:ext cx="1085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8" name="Picture 71" descr="http://www.ibm.com/analytics/us/en/business/images/weather-insight/TWC_logo_MAI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3795713"/>
            <a:ext cx="8302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farm6.staticflickr.com/5065/5666047820_f41647b8d4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0813"/>
            <a:ext cx="4733925" cy="66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42884" y="5142607"/>
            <a:ext cx="4114800" cy="137473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/>
            </a:scene3d>
            <a:sp3d z="44450"/>
          </a:bodyPr>
          <a:lstStyle/>
          <a:p>
            <a:pPr algn="ctr" eaLnBrk="1" hangingPunct="1">
              <a:lnSpc>
                <a:spcPts val="5000"/>
              </a:lnSpc>
              <a:defRPr/>
            </a:pPr>
            <a:r>
              <a:rPr lang="en-US" sz="5200" b="1" dirty="0">
                <a:ln w="25400">
                  <a:solidFill>
                    <a:schemeClr val="bg2"/>
                  </a:solidFill>
                </a:ln>
                <a:solidFill>
                  <a:srgbClr val="D20000"/>
                </a:solidFill>
                <a:latin typeface="Impact" pitchFamily="34" charset="0"/>
                <a:cs typeface="Calibri" pitchFamily="34" charset="0"/>
              </a:rPr>
              <a:t>HURRICANE READY!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2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-228600"/>
            <a:ext cx="9761538" cy="730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-228600"/>
            <a:ext cx="9761538" cy="730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81800" y="1371600"/>
            <a:ext cx="1600200" cy="4876800"/>
          </a:xfrm>
          <a:prstGeom prst="rect">
            <a:avLst/>
          </a:prstGeom>
          <a:noFill/>
          <a:ln w="47625">
            <a:solidFill>
              <a:srgbClr val="FFFF66"/>
            </a:solidFill>
            <a:prstDash val="sysDash"/>
          </a:ln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114800" y="1371600"/>
            <a:ext cx="2098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“Hyper-Active”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since 1995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-228600"/>
            <a:ext cx="9761538" cy="730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3"/>
          <p:cNvSpPr>
            <a:spLocks noChangeShapeType="1"/>
          </p:cNvSpPr>
          <p:nvPr/>
        </p:nvSpPr>
        <p:spPr bwMode="auto">
          <a:xfrm flipV="1">
            <a:off x="685800" y="4038600"/>
            <a:ext cx="7507288" cy="914400"/>
          </a:xfrm>
          <a:prstGeom prst="line">
            <a:avLst/>
          </a:prstGeom>
          <a:noFill/>
          <a:ln w="76200">
            <a:solidFill>
              <a:srgbClr val="FFFF00"/>
            </a:solidFill>
            <a:prstDash val="lg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V="1">
            <a:off x="3733800" y="1739900"/>
            <a:ext cx="4459288" cy="12700"/>
          </a:xfrm>
          <a:prstGeom prst="line">
            <a:avLst/>
          </a:prstGeom>
          <a:noFill/>
          <a:ln w="127000">
            <a:solidFill>
              <a:srgbClr val="FFFF00">
                <a:alpha val="79999"/>
              </a:srgbClr>
            </a:solidFill>
            <a:round/>
            <a:headEnd type="oval" w="sm" len="sm"/>
            <a:tailEnd type="triangle" w="sm" len="sm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5334000" y="2667000"/>
            <a:ext cx="2840038" cy="12700"/>
          </a:xfrm>
          <a:prstGeom prst="line">
            <a:avLst/>
          </a:prstGeom>
          <a:noFill/>
          <a:ln w="127000">
            <a:solidFill>
              <a:srgbClr val="FFFF00">
                <a:alpha val="79999"/>
              </a:srgbClr>
            </a:solidFill>
            <a:round/>
            <a:headEnd type="oval" w="sm" len="sm"/>
            <a:tailEnd type="triangle" w="sm" len="sm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48200" y="1562100"/>
            <a:ext cx="1976438" cy="396875"/>
          </a:xfrm>
          <a:prstGeom prst="rect">
            <a:avLst/>
          </a:prstGeom>
          <a:solidFill>
            <a:srgbClr val="000066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Aircraft </a:t>
            </a:r>
            <a:r>
              <a:rPr lang="en-US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ReCon</a:t>
            </a:r>
            <a:endParaRPr lang="en-US" sz="2000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67400" y="2476500"/>
            <a:ext cx="1819275" cy="396875"/>
          </a:xfrm>
          <a:prstGeom prst="rect">
            <a:avLst/>
          </a:prstGeom>
          <a:solidFill>
            <a:srgbClr val="000066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Satellite Tech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38200" y="2209800"/>
            <a:ext cx="3962400" cy="1108075"/>
          </a:xfrm>
          <a:prstGeom prst="rect">
            <a:avLst/>
          </a:prstGeom>
          <a:solidFill>
            <a:srgbClr val="0000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The long-term upward trend</a:t>
            </a:r>
          </a:p>
          <a:p>
            <a:pPr algn="ctr">
              <a:defRPr/>
            </a:pPr>
            <a:r>
              <a:rPr lang="en-US" sz="2200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is a result, at least in part,</a:t>
            </a:r>
          </a:p>
          <a:p>
            <a:pPr algn="ctr">
              <a:defRPr/>
            </a:pPr>
            <a:r>
              <a:rPr lang="en-US" sz="2200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of improved observations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00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00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40633</TotalTime>
  <Words>1103</Words>
  <Application>Microsoft Office PowerPoint</Application>
  <PresentationFormat>On-screen Show (4:3)</PresentationFormat>
  <Paragraphs>247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Times New Roman</vt:lpstr>
      <vt:lpstr>Verdana</vt:lpstr>
      <vt:lpstr>Tahoma</vt:lpstr>
      <vt:lpstr>Calibri</vt:lpstr>
      <vt:lpstr>Comic Sans MS</vt:lpstr>
      <vt:lpstr>Arial Narrow</vt:lpstr>
      <vt:lpstr>Default Design</vt:lpstr>
      <vt:lpstr>“Effective Communication” </vt:lpstr>
      <vt:lpstr>“Does My Wife Understand Me?”</vt:lpstr>
      <vt:lpstr>Who are we talking to: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Louisiana Tropical Cyclone Take-Home Numbers*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“Thank You!”</vt:lpstr>
      <vt:lpstr>PowerPoint Presentation</vt:lpstr>
    </vt:vector>
  </TitlesOfParts>
  <Company>LSU SRCC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Doze</dc:creator>
  <cp:lastModifiedBy>Amber</cp:lastModifiedBy>
  <cp:revision>492</cp:revision>
  <dcterms:created xsi:type="dcterms:W3CDTF">2001-02-12T22:59:06Z</dcterms:created>
  <dcterms:modified xsi:type="dcterms:W3CDTF">2018-05-03T14:50:53Z</dcterms:modified>
</cp:coreProperties>
</file>