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9" r:id="rId3"/>
  </p:sldMasterIdLst>
  <p:notesMasterIdLst>
    <p:notesMasterId r:id="rId27"/>
  </p:notesMasterIdLst>
  <p:sldIdLst>
    <p:sldId id="256" r:id="rId4"/>
    <p:sldId id="315" r:id="rId5"/>
    <p:sldId id="257" r:id="rId6"/>
    <p:sldId id="292" r:id="rId7"/>
    <p:sldId id="303" r:id="rId8"/>
    <p:sldId id="290" r:id="rId9"/>
    <p:sldId id="304" r:id="rId10"/>
    <p:sldId id="305" r:id="rId11"/>
    <p:sldId id="289" r:id="rId12"/>
    <p:sldId id="306" r:id="rId13"/>
    <p:sldId id="302" r:id="rId14"/>
    <p:sldId id="275" r:id="rId15"/>
    <p:sldId id="301" r:id="rId16"/>
    <p:sldId id="300" r:id="rId17"/>
    <p:sldId id="307" r:id="rId18"/>
    <p:sldId id="309" r:id="rId19"/>
    <p:sldId id="310" r:id="rId20"/>
    <p:sldId id="311" r:id="rId21"/>
    <p:sldId id="312" r:id="rId22"/>
    <p:sldId id="314" r:id="rId23"/>
    <p:sldId id="294" r:id="rId24"/>
    <p:sldId id="313" r:id="rId25"/>
    <p:sldId id="291"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pine Group Administrator" initials="AGA"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0" d="100"/>
          <a:sy n="70" d="100"/>
        </p:scale>
        <p:origin x="138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4793EBF-924E-8644-8FEF-50C98DD55EB9}" type="datetimeFigureOut">
              <a:rPr lang="en-US" smtClean="0"/>
              <a:t>5/1/2018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3B0A085-056E-7D44-8C93-CF660AC8A550}" type="slidenum">
              <a:rPr lang="en-US" smtClean="0"/>
              <a:t>‹#›</a:t>
            </a:fld>
            <a:endParaRPr lang="en-US" dirty="0"/>
          </a:p>
        </p:txBody>
      </p:sp>
    </p:spTree>
    <p:extLst>
      <p:ext uri="{BB962C8B-B14F-4D97-AF65-F5344CB8AC3E}">
        <p14:creationId xmlns:p14="http://schemas.microsoft.com/office/powerpoint/2010/main" val="38008626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0A085-056E-7D44-8C93-CF660AC8A550}" type="slidenum">
              <a:rPr lang="en-US" smtClean="0"/>
              <a:t>3</a:t>
            </a:fld>
            <a:endParaRPr lang="en-US" dirty="0"/>
          </a:p>
        </p:txBody>
      </p:sp>
    </p:spTree>
    <p:extLst>
      <p:ext uri="{BB962C8B-B14F-4D97-AF65-F5344CB8AC3E}">
        <p14:creationId xmlns:p14="http://schemas.microsoft.com/office/powerpoint/2010/main" val="3744664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LA, we have better than 85% compliance with this requirement.</a:t>
            </a:r>
          </a:p>
          <a:p>
            <a:r>
              <a:rPr lang="en-US" dirty="0" smtClean="0"/>
              <a:t>But, nationally, a study done in 2006 showed that only 49% of those required to have flood insurance actually had it.</a:t>
            </a:r>
          </a:p>
          <a:p>
            <a:r>
              <a:rPr lang="en-US" dirty="0" smtClean="0"/>
              <a:t>Further, it is estimated that when “Super-storm Sandy” was heading up the eastern seaboard of the US, only 15-25%  of the at risk population had flood insurance. </a:t>
            </a:r>
          </a:p>
          <a:p>
            <a:r>
              <a:rPr lang="en-US" dirty="0" smtClean="0"/>
              <a:t>increased the penalties to lending institutions for non-compliance. But, this law must be enforced.</a:t>
            </a:r>
          </a:p>
          <a:p>
            <a:endParaRPr lang="en-US" dirty="0"/>
          </a:p>
        </p:txBody>
      </p:sp>
      <p:sp>
        <p:nvSpPr>
          <p:cNvPr id="4" name="Slide Number Placeholder 3"/>
          <p:cNvSpPr>
            <a:spLocks noGrp="1"/>
          </p:cNvSpPr>
          <p:nvPr>
            <p:ph type="sldNum" sz="quarter" idx="10"/>
          </p:nvPr>
        </p:nvSpPr>
        <p:spPr/>
        <p:txBody>
          <a:bodyPr/>
          <a:lstStyle/>
          <a:p>
            <a:fld id="{83B0A085-056E-7D44-8C93-CF660AC8A550}" type="slidenum">
              <a:rPr lang="en-US" smtClean="0"/>
              <a:t>6</a:t>
            </a:fld>
            <a:endParaRPr lang="en-US" dirty="0"/>
          </a:p>
        </p:txBody>
      </p:sp>
    </p:spTree>
    <p:extLst>
      <p:ext uri="{BB962C8B-B14F-4D97-AF65-F5344CB8AC3E}">
        <p14:creationId xmlns:p14="http://schemas.microsoft.com/office/powerpoint/2010/main" val="2425430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0A085-056E-7D44-8C93-CF660AC8A550}" type="slidenum">
              <a:rPr lang="en-US" smtClean="0"/>
              <a:t>10</a:t>
            </a:fld>
            <a:endParaRPr lang="en-US" dirty="0"/>
          </a:p>
        </p:txBody>
      </p:sp>
    </p:spTree>
    <p:extLst>
      <p:ext uri="{BB962C8B-B14F-4D97-AF65-F5344CB8AC3E}">
        <p14:creationId xmlns:p14="http://schemas.microsoft.com/office/powerpoint/2010/main" val="1183910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7.png"/><Relationship Id="rId5" Type="http://schemas.microsoft.com/office/2007/relationships/hdphoto" Target="../media/hdphoto10.wdp"/><Relationship Id="rId4" Type="http://schemas.openxmlformats.org/officeDocument/2006/relationships/image" Target="../media/image1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486873" y="411480"/>
            <a:ext cx="8170254" cy="6035040"/>
            <a:chOff x="486873" y="411480"/>
            <a:chExt cx="8170254" cy="6035040"/>
          </a:xfrm>
        </p:grpSpPr>
        <p:sp>
          <p:nvSpPr>
            <p:cNvPr id="8" name="Rectangle 7"/>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15" name="Straight Connector 14"/>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562843" y="457200"/>
              <a:ext cx="7982712" cy="25786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Title 1"/>
          <p:cNvSpPr>
            <a:spLocks noGrp="1"/>
          </p:cNvSpPr>
          <p:nvPr>
            <p:ph type="ctrTitle"/>
          </p:nvPr>
        </p:nvSpPr>
        <p:spPr>
          <a:xfrm>
            <a:off x="914400" y="1123950"/>
            <a:ext cx="7342188" cy="1924050"/>
          </a:xfrm>
        </p:spPr>
        <p:txBody>
          <a:bodyPr anchor="b" anchorCtr="0">
            <a:noAutofit/>
          </a:bodyPr>
          <a:lstStyle>
            <a:lvl1pPr>
              <a:defRPr sz="5400" kern="1200">
                <a:solidFill>
                  <a:schemeClr val="tx1">
                    <a:lumMod val="75000"/>
                    <a:lumOff val="25000"/>
                  </a:schemeClr>
                </a:solidFill>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914400" y="3429000"/>
            <a:ext cx="7342188" cy="1752600"/>
          </a:xfrm>
        </p:spPr>
        <p:txBody>
          <a:bodyPr vert="horz" lIns="91440" tIns="45720" rIns="91440" bIns="45720" rtlCol="0">
            <a:norm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573741" y="6122894"/>
            <a:ext cx="2133600" cy="259317"/>
          </a:xfrm>
        </p:spPr>
        <p:txBody>
          <a:bodyPr/>
          <a:lstStyle/>
          <a:p>
            <a:fld id="{7D290233-0DD1-4A80-BB1E-9ADC3556DBB6}" type="datetimeFigureOut">
              <a:rPr lang="en-US" smtClean="0"/>
              <a:t>5/1/2018</a:t>
            </a:fld>
            <a:endParaRPr lang="en-US" dirty="0"/>
          </a:p>
        </p:txBody>
      </p:sp>
      <p:sp>
        <p:nvSpPr>
          <p:cNvPr id="5" name="Footer Placeholder 4"/>
          <p:cNvSpPr>
            <a:spLocks noGrp="1"/>
          </p:cNvSpPr>
          <p:nvPr>
            <p:ph type="ftr" sz="quarter" idx="11"/>
          </p:nvPr>
        </p:nvSpPr>
        <p:spPr>
          <a:xfrm>
            <a:off x="5638800" y="6122894"/>
            <a:ext cx="2895600" cy="257810"/>
          </a:xfrm>
        </p:spPr>
        <p:txBody>
          <a:bodyPr/>
          <a:lstStyle/>
          <a:p>
            <a:endParaRPr lang="en-US" dirty="0"/>
          </a:p>
        </p:txBody>
      </p:sp>
      <p:sp>
        <p:nvSpPr>
          <p:cNvPr id="6" name="Slide Number Placeholder 5"/>
          <p:cNvSpPr>
            <a:spLocks noGrp="1"/>
          </p:cNvSpPr>
          <p:nvPr>
            <p:ph type="sldNum" sz="quarter" idx="12"/>
          </p:nvPr>
        </p:nvSpPr>
        <p:spPr>
          <a:xfrm>
            <a:off x="4191000" y="6122894"/>
            <a:ext cx="762000" cy="271463"/>
          </a:xfrm>
        </p:spPr>
        <p:txBody>
          <a:bodyPr/>
          <a:lstStyle/>
          <a:p>
            <a:fld id="{CFE4BAC9-6D41-4691-9299-18EF07EF0177}"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grpSp>
        <p:nvGrpSpPr>
          <p:cNvPr id="8" name="Group 7"/>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grpSp>
            <p:nvGrpSpPr>
              <p:cNvPr id="27" name="Group 26"/>
              <p:cNvGrpSpPr/>
              <p:nvPr/>
            </p:nvGrpSpPr>
            <p:grpSpPr>
              <a:xfrm>
                <a:off x="182880" y="173699"/>
                <a:ext cx="8778240" cy="6510602"/>
                <a:chOff x="182880" y="173699"/>
                <a:chExt cx="8778240" cy="6510602"/>
              </a:xfrm>
            </p:grpSpPr>
            <p:sp>
              <p:nvSpPr>
                <p:cNvPr id="29" name="Rectangle 2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0" name="Group 10"/>
                <p:cNvGrpSpPr/>
                <p:nvPr/>
              </p:nvGrpSpPr>
              <p:grpSpPr>
                <a:xfrm>
                  <a:off x="256032" y="237744"/>
                  <a:ext cx="8622792" cy="6364224"/>
                  <a:chOff x="247157" y="247430"/>
                  <a:chExt cx="8622792" cy="6364224"/>
                </a:xfrm>
              </p:grpSpPr>
              <p:sp>
                <p:nvSpPr>
                  <p:cNvPr id="31" name="Rectangle 30"/>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32" name="Straight Connector 31"/>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8" name="Rectangle 27"/>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5" name="Rectangle 24"/>
            <p:cNvSpPr/>
            <p:nvPr/>
          </p:nvSpPr>
          <p:spPr>
            <a:xfrm rot="10800000">
              <a:off x="258763" y="1594462"/>
              <a:ext cx="357530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Title 1"/>
          <p:cNvSpPr>
            <a:spLocks noGrp="1"/>
          </p:cNvSpPr>
          <p:nvPr>
            <p:ph type="title"/>
          </p:nvPr>
        </p:nvSpPr>
        <p:spPr>
          <a:xfrm>
            <a:off x="530225" y="1694329"/>
            <a:ext cx="3008313" cy="914400"/>
          </a:xfrm>
        </p:spPr>
        <p:txBody>
          <a:bodyPr anchor="b">
            <a:normAutofit/>
          </a:bodyPr>
          <a:lstStyle>
            <a:lvl1pPr algn="l">
              <a:defRPr sz="2800" b="0"/>
            </a:lvl1pPr>
          </a:lstStyle>
          <a:p>
            <a:r>
              <a:rPr lang="en-US" smtClean="0"/>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0225" y="2672323"/>
            <a:ext cx="3008313" cy="3403040"/>
          </a:xfrm>
        </p:spPr>
        <p:txBody>
          <a:bodyPr>
            <a:normAutofit/>
          </a:bodyPr>
          <a:lstStyle>
            <a:lvl1pPr marL="0" indent="0">
              <a:lnSpc>
                <a:spcPct val="120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290233-0DD1-4A80-BB1E-9ADC3556DBB6}" type="datetimeFigureOut">
              <a:rPr lang="en-US" smtClean="0"/>
              <a:t>5/1/2018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dirty="0"/>
          </a:p>
        </p:txBody>
      </p:sp>
      <p:sp>
        <p:nvSpPr>
          <p:cNvPr id="17" name="Picture Placeholder 16"/>
          <p:cNvSpPr>
            <a:spLocks noGrp="1"/>
          </p:cNvSpPr>
          <p:nvPr>
            <p:ph type="pic" sz="quarter" idx="13"/>
          </p:nvPr>
        </p:nvSpPr>
        <p:spPr>
          <a:xfrm>
            <a:off x="352892" y="310123"/>
            <a:ext cx="3398837" cy="1204912"/>
          </a:xfrm>
        </p:spPr>
        <p:txBody>
          <a:bodyPr>
            <a:normAutofit/>
          </a:bodyPr>
          <a:lstStyle>
            <a:lvl1pPr>
              <a:buNone/>
              <a:defRPr sz="1800"/>
            </a:lvl1pPr>
          </a:lstStyle>
          <a:p>
            <a:r>
              <a:rPr lang="en-US" dirty="0" smtClean="0"/>
              <a:t>Drag picture to placeholder or click icon to add</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5" name="Group 14"/>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8" name="Rectangle 1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9" name="Group 10"/>
              <p:cNvGrpSpPr/>
              <p:nvPr/>
            </p:nvGrpSpPr>
            <p:grpSpPr>
              <a:xfrm>
                <a:off x="256032" y="237744"/>
                <a:ext cx="8622792" cy="6364224"/>
                <a:chOff x="247157" y="247430"/>
                <a:chExt cx="8622792" cy="6364224"/>
              </a:xfrm>
            </p:grpSpPr>
            <p:sp>
              <p:nvSpPr>
                <p:cNvPr id="20" name="Rectangle 19"/>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21" name="Straight Connector 2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7" name="Rectangle 16"/>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Title 1"/>
          <p:cNvSpPr>
            <a:spLocks noGrp="1"/>
          </p:cNvSpPr>
          <p:nvPr>
            <p:ph type="title"/>
          </p:nvPr>
        </p:nvSpPr>
        <p:spPr>
          <a:xfrm>
            <a:off x="530352" y="1691640"/>
            <a:ext cx="3008376" cy="914400"/>
          </a:xfrm>
        </p:spPr>
        <p:txBody>
          <a:bodyPr anchor="b">
            <a:noAutofit/>
          </a:bodyPr>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4338559" y="612775"/>
            <a:ext cx="4114800" cy="54681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530352" y="2670048"/>
            <a:ext cx="3008376" cy="3401568"/>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7D290233-0DD1-4A80-BB1E-9ADC3556DBB6}" type="datetimeFigureOut">
              <a:rPr lang="en-US" smtClean="0"/>
              <a:t>5/1/2018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17" name="Group 16"/>
            <p:cNvGrpSpPr/>
            <p:nvPr/>
          </p:nvGrpSpPr>
          <p:grpSpPr>
            <a:xfrm>
              <a:off x="182880" y="173699"/>
              <a:ext cx="8778240" cy="6510602"/>
              <a:chOff x="182880" y="173699"/>
              <a:chExt cx="8778240" cy="6510602"/>
            </a:xfrm>
          </p:grpSpPr>
          <p:sp>
            <p:nvSpPr>
              <p:cNvPr id="19" name="Rectangle 1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1" name="Group 10"/>
              <p:cNvGrpSpPr/>
              <p:nvPr/>
            </p:nvGrpSpPr>
            <p:grpSpPr>
              <a:xfrm>
                <a:off x="256032" y="237744"/>
                <a:ext cx="8622792" cy="6364224"/>
                <a:chOff x="247157" y="247430"/>
                <a:chExt cx="8622792" cy="6364224"/>
              </a:xfrm>
            </p:grpSpPr>
            <p:sp>
              <p:nvSpPr>
                <p:cNvPr id="22" name="Rectangle 21"/>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23" name="Straight Connector 22"/>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0" name="Rectangle 19"/>
            <p:cNvSpPr/>
            <p:nvPr/>
          </p:nvSpPr>
          <p:spPr>
            <a:xfrm>
              <a:off x="256032" y="42031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Title 1"/>
          <p:cNvSpPr>
            <a:spLocks noGrp="1"/>
          </p:cNvSpPr>
          <p:nvPr>
            <p:ph type="title"/>
          </p:nvPr>
        </p:nvSpPr>
        <p:spPr>
          <a:xfrm>
            <a:off x="530351" y="4287819"/>
            <a:ext cx="8021977" cy="916193"/>
          </a:xfrm>
        </p:spPr>
        <p:txBody>
          <a:bodyPr anchor="b">
            <a:noAutofit/>
          </a:bodyPr>
          <a:lstStyle>
            <a:lvl1pPr algn="l">
              <a:defRPr sz="3600" b="0"/>
            </a:lvl1pPr>
          </a:lstStyle>
          <a:p>
            <a:r>
              <a:rPr lang="en-US" smtClean="0"/>
              <a:t>Click to edit Master title style</a:t>
            </a:r>
            <a:endParaRPr dirty="0"/>
          </a:p>
        </p:txBody>
      </p:sp>
      <p:sp>
        <p:nvSpPr>
          <p:cNvPr id="3" name="Picture Placeholder 2"/>
          <p:cNvSpPr>
            <a:spLocks noGrp="1"/>
          </p:cNvSpPr>
          <p:nvPr>
            <p:ph type="pic" idx="1"/>
          </p:nvPr>
        </p:nvSpPr>
        <p:spPr>
          <a:xfrm>
            <a:off x="356347" y="331694"/>
            <a:ext cx="8421624" cy="3783106"/>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530351" y="5271247"/>
            <a:ext cx="8021977" cy="1013011"/>
          </a:xfrm>
        </p:spPr>
        <p:txBody>
          <a:bodyPr vert="horz" lIns="91440" tIns="45720" rIns="91440" bIns="45720" rtlCol="0">
            <a:normAutofit/>
          </a:bodyPr>
          <a:lstStyle>
            <a:lvl1pPr marL="0" indent="0">
              <a:spcBef>
                <a:spcPts val="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7D290233-0DD1-4A80-BB1E-9ADC3556DBB6}" type="datetimeFigureOut">
              <a:rPr lang="en-US" smtClean="0"/>
              <a:t>5/1/2018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3" name="Group 12"/>
          <p:cNvGrpSpPr/>
          <p:nvPr/>
        </p:nvGrpSpPr>
        <p:grpSpPr>
          <a:xfrm>
            <a:off x="182880" y="173699"/>
            <a:ext cx="8778240" cy="6510602"/>
            <a:chOff x="182880" y="173699"/>
            <a:chExt cx="8778240" cy="6510602"/>
          </a:xfrm>
        </p:grpSpPr>
        <p:sp>
          <p:nvSpPr>
            <p:cNvPr id="14" name="Rectangle 13"/>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Group 10"/>
            <p:cNvGrpSpPr/>
            <p:nvPr/>
          </p:nvGrpSpPr>
          <p:grpSpPr>
            <a:xfrm>
              <a:off x="256032" y="237744"/>
              <a:ext cx="8622792" cy="6364224"/>
              <a:chOff x="247157" y="247430"/>
              <a:chExt cx="8622792" cy="6364224"/>
            </a:xfrm>
          </p:grpSpPr>
          <p:sp>
            <p:nvSpPr>
              <p:cNvPr id="16" name="Rectangle 15"/>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17" name="Straight Connector 16"/>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Rectangle 17"/>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D290233-0DD1-4A80-BB1E-9ADC3556DBB6}" type="datetimeFigureOut">
              <a:rPr lang="en-US" smtClean="0"/>
              <a:t>5/1/2018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grpSp>
          <p:nvGrpSpPr>
            <p:cNvPr id="14" name="Group 13"/>
            <p:cNvGrpSpPr/>
            <p:nvPr/>
          </p:nvGrpSpPr>
          <p:grpSpPr>
            <a:xfrm>
              <a:off x="182880" y="173699"/>
              <a:ext cx="8778240" cy="6510602"/>
              <a:chOff x="182880" y="173699"/>
              <a:chExt cx="8778240" cy="6510602"/>
            </a:xfrm>
          </p:grpSpPr>
          <p:sp>
            <p:nvSpPr>
              <p:cNvPr id="15" name="Rectangle 1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6" name="Group 10"/>
              <p:cNvGrpSpPr/>
              <p:nvPr/>
            </p:nvGrpSpPr>
            <p:grpSpPr>
              <a:xfrm>
                <a:off x="256032" y="237744"/>
                <a:ext cx="8622792" cy="6364224"/>
                <a:chOff x="247157" y="247430"/>
                <a:chExt cx="8622792" cy="6364224"/>
              </a:xfrm>
            </p:grpSpPr>
            <p:sp>
              <p:nvSpPr>
                <p:cNvPr id="17" name="Rectangle 1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19" name="Straight Connector 18"/>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8" name="Rectangle 17"/>
            <p:cNvSpPr/>
            <p:nvPr/>
          </p:nvSpPr>
          <p:spPr>
            <a:xfrm rot="5400000">
              <a:off x="4242277"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Vertical Title 1"/>
          <p:cNvSpPr>
            <a:spLocks noGrp="1"/>
          </p:cNvSpPr>
          <p:nvPr>
            <p:ph type="title" orient="vert"/>
          </p:nvPr>
        </p:nvSpPr>
        <p:spPr>
          <a:xfrm>
            <a:off x="7391399" y="609600"/>
            <a:ext cx="1416423" cy="5516563"/>
          </a:xfrm>
        </p:spPr>
        <p:txBody>
          <a:bodyPr vert="eaVert">
            <a:normAutofit/>
          </a:bodyPr>
          <a:lstStyle>
            <a:lvl1pPr>
              <a:defRPr sz="3600"/>
            </a:lvl1pPr>
          </a:lstStyle>
          <a:p>
            <a:r>
              <a:rPr lang="en-US" smtClean="0"/>
              <a:t>Click to edit Master title style</a:t>
            </a:r>
            <a:endParaRPr/>
          </a:p>
        </p:txBody>
      </p:sp>
      <p:sp>
        <p:nvSpPr>
          <p:cNvPr id="3" name="Vertical Text Placeholder 2"/>
          <p:cNvSpPr>
            <a:spLocks noGrp="1"/>
          </p:cNvSpPr>
          <p:nvPr>
            <p:ph type="body" orient="vert" idx="1"/>
          </p:nvPr>
        </p:nvSpPr>
        <p:spPr>
          <a:xfrm>
            <a:off x="578222" y="609600"/>
            <a:ext cx="6279777" cy="55165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D290233-0DD1-4A80-BB1E-9ADC3556DBB6}" type="datetimeFigureOut">
              <a:rPr lang="en-US" smtClean="0"/>
              <a:t>5/1/2018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B43858-9006-4A41-907E-C1B486AD08BF}" type="datetimeFigureOut">
              <a:rPr lang="en-US" smtClean="0">
                <a:solidFill>
                  <a:prstClr val="black">
                    <a:tint val="75000"/>
                  </a:prstClr>
                </a:solidFill>
              </a:rPr>
              <a:pPr/>
              <a:t>5/1/2018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E80C869-3D1C-A24C-BED2-D8FAFC7BCEB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7224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B43858-9006-4A41-907E-C1B486AD08BF}" type="datetimeFigureOut">
              <a:rPr lang="en-US" smtClean="0">
                <a:solidFill>
                  <a:prstClr val="black">
                    <a:tint val="75000"/>
                  </a:prstClr>
                </a:solidFill>
              </a:rPr>
              <a:pPr/>
              <a:t>5/1/2018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E80C869-3D1C-A24C-BED2-D8FAFC7BCEB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9984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B43858-9006-4A41-907E-C1B486AD08BF}" type="datetimeFigureOut">
              <a:rPr lang="en-US" smtClean="0">
                <a:solidFill>
                  <a:prstClr val="black">
                    <a:tint val="75000"/>
                  </a:prstClr>
                </a:solidFill>
              </a:rPr>
              <a:pPr/>
              <a:t>5/1/2018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E80C869-3D1C-A24C-BED2-D8FAFC7BCEB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9076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B43858-9006-4A41-907E-C1B486AD08BF}" type="datetimeFigureOut">
              <a:rPr lang="en-US" smtClean="0">
                <a:solidFill>
                  <a:prstClr val="black">
                    <a:tint val="75000"/>
                  </a:prstClr>
                </a:solidFill>
              </a:rPr>
              <a:pPr/>
              <a:t>5/1/2018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E80C869-3D1C-A24C-BED2-D8FAFC7BCEB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1357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B43858-9006-4A41-907E-C1B486AD08BF}" type="datetimeFigureOut">
              <a:rPr lang="en-US" smtClean="0">
                <a:solidFill>
                  <a:prstClr val="black">
                    <a:tint val="75000"/>
                  </a:prstClr>
                </a:solidFill>
              </a:rPr>
              <a:pPr/>
              <a:t>5/1/2018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E80C869-3D1C-A24C-BED2-D8FAFC7BCEB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6746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tangle 20"/>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D290233-0DD1-4A80-BB1E-9ADC3556DBB6}" type="datetimeFigureOut">
              <a:rPr lang="en-US" smtClean="0"/>
              <a:t>5/1/2018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B43858-9006-4A41-907E-C1B486AD08BF}" type="datetimeFigureOut">
              <a:rPr lang="en-US" smtClean="0">
                <a:solidFill>
                  <a:prstClr val="black">
                    <a:tint val="75000"/>
                  </a:prstClr>
                </a:solidFill>
              </a:rPr>
              <a:pPr/>
              <a:t>5/1/2018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E80C869-3D1C-A24C-BED2-D8FAFC7BCEB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7691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B43858-9006-4A41-907E-C1B486AD08BF}" type="datetimeFigureOut">
              <a:rPr lang="en-US" smtClean="0">
                <a:solidFill>
                  <a:prstClr val="black">
                    <a:tint val="75000"/>
                  </a:prstClr>
                </a:solidFill>
              </a:rPr>
              <a:pPr/>
              <a:t>5/1/2018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E80C869-3D1C-A24C-BED2-D8FAFC7BCEB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0374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B43858-9006-4A41-907E-C1B486AD08BF}" type="datetimeFigureOut">
              <a:rPr lang="en-US" smtClean="0">
                <a:solidFill>
                  <a:prstClr val="black">
                    <a:tint val="75000"/>
                  </a:prstClr>
                </a:solidFill>
              </a:rPr>
              <a:pPr/>
              <a:t>5/1/2018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E80C869-3D1C-A24C-BED2-D8FAFC7BCEB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3604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B43858-9006-4A41-907E-C1B486AD08BF}" type="datetimeFigureOut">
              <a:rPr lang="en-US" smtClean="0">
                <a:solidFill>
                  <a:prstClr val="black">
                    <a:tint val="75000"/>
                  </a:prstClr>
                </a:solidFill>
              </a:rPr>
              <a:pPr/>
              <a:t>5/1/2018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E80C869-3D1C-A24C-BED2-D8FAFC7BCEB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5897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B43858-9006-4A41-907E-C1B486AD08BF}" type="datetimeFigureOut">
              <a:rPr lang="en-US" smtClean="0">
                <a:solidFill>
                  <a:prstClr val="black">
                    <a:tint val="75000"/>
                  </a:prstClr>
                </a:solidFill>
              </a:rPr>
              <a:pPr/>
              <a:t>5/1/2018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E80C869-3D1C-A24C-BED2-D8FAFC7BCEB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9401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B43858-9006-4A41-907E-C1B486AD08BF}" type="datetimeFigureOut">
              <a:rPr lang="en-US" smtClean="0">
                <a:solidFill>
                  <a:prstClr val="black">
                    <a:tint val="75000"/>
                  </a:prstClr>
                </a:solidFill>
              </a:rPr>
              <a:pPr/>
              <a:t>5/1/2018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E80C869-3D1C-A24C-BED2-D8FAFC7BCEB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00490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Generic">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85801" y="4419600"/>
            <a:ext cx="7772400" cy="1295400"/>
          </a:xfrm>
        </p:spPr>
        <p:txBody>
          <a:bodyPr anchor="t"/>
          <a:lstStyle>
            <a:lvl1pPr algn="l">
              <a:defRPr sz="4000" b="1" cap="all"/>
            </a:lvl1pPr>
          </a:lstStyle>
          <a:p>
            <a:r>
              <a:rPr lang="en-US" dirty="0"/>
              <a:t>Slideshow Title</a:t>
            </a:r>
          </a:p>
        </p:txBody>
      </p:sp>
      <p:sp>
        <p:nvSpPr>
          <p:cNvPr id="14" name="Text Placeholder 2"/>
          <p:cNvSpPr>
            <a:spLocks noGrp="1"/>
          </p:cNvSpPr>
          <p:nvPr>
            <p:ph type="body" idx="1" hasCustomPrompt="1"/>
          </p:nvPr>
        </p:nvSpPr>
        <p:spPr>
          <a:xfrm>
            <a:off x="685801"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Subtitle</a:t>
            </a:r>
          </a:p>
        </p:txBody>
      </p:sp>
      <p:sp>
        <p:nvSpPr>
          <p:cNvPr id="16" name="Picture Placeholder 2"/>
          <p:cNvSpPr>
            <a:spLocks noGrp="1"/>
          </p:cNvSpPr>
          <p:nvPr>
            <p:ph type="pic" idx="10"/>
          </p:nvPr>
        </p:nvSpPr>
        <p:spPr>
          <a:xfrm>
            <a:off x="0" y="683845"/>
            <a:ext cx="9144000" cy="2821355"/>
          </a:xfrm>
          <a:solidFill>
            <a:schemeClr val="accent3">
              <a:lumMod val="75000"/>
            </a:schemeClr>
          </a:solidFill>
        </p:spPr>
        <p:txBody>
          <a:bodyPr/>
          <a:lstStyle>
            <a:lvl1pPr marL="0" indent="0">
              <a:buNone/>
              <a:defRPr sz="3200">
                <a:solidFill>
                  <a:schemeClr val="tx1">
                    <a:lumMod val="20000"/>
                    <a:lumOff val="8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7" name="Rectangle 16"/>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rgbClr val="747575"/>
                </a:solidFill>
              </a:rPr>
              <a:t>2017 COASTAL MASTER PLAN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
        <p:nvSpPr>
          <p:cNvPr id="20"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179089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pos="5328">
          <p15:clr>
            <a:srgbClr val="FBAE40"/>
          </p15:clr>
        </p15:guide>
        <p15:guide id="2" orient="horz" pos="432">
          <p15:clr>
            <a:srgbClr val="FBAE40"/>
          </p15:clr>
        </p15:guide>
        <p15:guide id="3" orient="horz" pos="2208">
          <p15:clr>
            <a:srgbClr val="FBAE40"/>
          </p15:clr>
        </p15:guide>
        <p15:guide id="4" orient="horz" pos="3600">
          <p15:clr>
            <a:srgbClr val="FBAE40"/>
          </p15:clr>
        </p15:guide>
        <p15:guide id="5" orient="horz" pos="2784">
          <p15:clr>
            <a:srgbClr val="FBAE40"/>
          </p15:clr>
        </p15:guide>
        <p15:guide id="6" pos="43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12700" y="-26611"/>
            <a:ext cx="9134475" cy="3524250"/>
          </a:xfrm>
          <a:prstGeom prst="rect">
            <a:avLst/>
          </a:prstGeom>
          <a:noFill/>
          <a:ln>
            <a:noFill/>
          </a:ln>
        </p:spPr>
      </p:pic>
      <p:sp>
        <p:nvSpPr>
          <p:cNvPr id="10" name="Rectangle 9"/>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rgbClr val="747575"/>
                </a:solidFill>
              </a:rPr>
              <a:t>2017 COASTAL MASTER PLAN</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
        <p:nvSpPr>
          <p:cNvPr id="13" name="Title 1"/>
          <p:cNvSpPr>
            <a:spLocks noGrp="1"/>
          </p:cNvSpPr>
          <p:nvPr>
            <p:ph type="title" hasCustomPrompt="1"/>
          </p:nvPr>
        </p:nvSpPr>
        <p:spPr>
          <a:xfrm>
            <a:off x="685801" y="4419600"/>
            <a:ext cx="7772400" cy="1295400"/>
          </a:xfrm>
        </p:spPr>
        <p:txBody>
          <a:bodyPr anchor="t"/>
          <a:lstStyle>
            <a:lvl1pPr algn="l">
              <a:defRPr sz="4000" b="1" cap="all">
                <a:solidFill>
                  <a:schemeClr val="tx1"/>
                </a:solidFill>
              </a:defRPr>
            </a:lvl1pPr>
          </a:lstStyle>
          <a:p>
            <a:r>
              <a:rPr lang="en-US" dirty="0"/>
              <a:t>Slideshow Title</a:t>
            </a:r>
          </a:p>
        </p:txBody>
      </p:sp>
      <p:sp>
        <p:nvSpPr>
          <p:cNvPr id="14" name="Text Placeholder 2"/>
          <p:cNvSpPr>
            <a:spLocks noGrp="1"/>
          </p:cNvSpPr>
          <p:nvPr>
            <p:ph type="body" idx="1" hasCustomPrompt="1"/>
          </p:nvPr>
        </p:nvSpPr>
        <p:spPr>
          <a:xfrm>
            <a:off x="685801"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Subtitle</a:t>
            </a:r>
          </a:p>
        </p:txBody>
      </p:sp>
      <p:sp>
        <p:nvSpPr>
          <p:cNvPr id="15"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98316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2208">
          <p15:clr>
            <a:srgbClr val="FBAE40"/>
          </p15:clr>
        </p15:guide>
        <p15:guide id="2" orient="horz" pos="3600">
          <p15:clr>
            <a:srgbClr val="FBAE40"/>
          </p15:clr>
        </p15:guide>
        <p15:guide id="3" orient="horz" pos="2784">
          <p15:clr>
            <a:srgbClr val="FBAE40"/>
          </p15:clr>
        </p15:guide>
        <p15:guide id="4" pos="432">
          <p15:clr>
            <a:srgbClr val="FBAE40"/>
          </p15:clr>
        </p15:guide>
        <p15:guide id="5" pos="5328">
          <p15:clr>
            <a:srgbClr val="FBAE40"/>
          </p15:clr>
        </p15:guide>
        <p15:guide id="6" orient="horz" pos="43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17" name="Rectangle 16"/>
          <p:cNvSpPr/>
          <p:nvPr userDrawn="1"/>
        </p:nvSpPr>
        <p:spPr>
          <a:xfrm>
            <a:off x="0" y="-1"/>
            <a:ext cx="9144000" cy="6172201"/>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2"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t="-3978" b="28417"/>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685801" y="2133600"/>
            <a:ext cx="7772400" cy="1371600"/>
          </a:xfrm>
        </p:spPr>
        <p:txBody>
          <a:bodyPr anchor="t">
            <a:normAutofit/>
          </a:bodyPr>
          <a:lstStyle>
            <a:lvl1pPr algn="l">
              <a:defRPr sz="3600" b="1" cap="all"/>
            </a:lvl1pPr>
          </a:lstStyle>
          <a:p>
            <a:r>
              <a:rPr lang="en-US" dirty="0"/>
              <a:t>Slideshow Title</a:t>
            </a:r>
          </a:p>
        </p:txBody>
      </p:sp>
      <p:sp>
        <p:nvSpPr>
          <p:cNvPr id="3" name="Text Placeholder 2"/>
          <p:cNvSpPr>
            <a:spLocks noGrp="1"/>
          </p:cNvSpPr>
          <p:nvPr>
            <p:ph type="body" idx="1" hasCustomPrompt="1"/>
          </p:nvPr>
        </p:nvSpPr>
        <p:spPr>
          <a:xfrm>
            <a:off x="685801" y="3521770"/>
            <a:ext cx="7772400" cy="440630"/>
          </a:xfrm>
        </p:spPr>
        <p:txBody>
          <a:bodyPr anchor="b">
            <a:noAutofit/>
          </a:bodyPr>
          <a:lstStyle>
            <a:lvl1pPr marL="0" indent="0">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Subtitle</a:t>
            </a:r>
          </a:p>
        </p:txBody>
      </p:sp>
      <p:sp>
        <p:nvSpPr>
          <p:cNvPr id="11" name="Rectangle 10"/>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rgbClr val="747575"/>
                </a:solidFill>
              </a:rPr>
              <a:t>2017 COASTAL MASTER PLAN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
        <p:nvSpPr>
          <p:cNvPr id="10" name="Rectangle 9"/>
          <p:cNvSpPr/>
          <p:nvPr userDrawn="1"/>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31"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219009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1344">
          <p15:clr>
            <a:srgbClr val="FBAE40"/>
          </p15:clr>
        </p15:guide>
        <p15:guide id="2" orient="horz" pos="2208">
          <p15:clr>
            <a:srgbClr val="FBAE40"/>
          </p15:clr>
        </p15:guide>
        <p15:guide id="3" orient="horz" pos="2496">
          <p15:clr>
            <a:srgbClr val="FBAE40"/>
          </p15:clr>
        </p15:guide>
        <p15:guide id="4" pos="432">
          <p15:clr>
            <a:srgbClr val="FBAE40"/>
          </p15:clr>
        </p15:guide>
        <p15:guide id="5" pos="5328">
          <p15:clr>
            <a:srgbClr val="FBAE40"/>
          </p15:clr>
        </p15:guide>
        <p15:guide id="6" orient="horz" pos="43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Option 2">
    <p:spTree>
      <p:nvGrpSpPr>
        <p:cNvPr id="1" name=""/>
        <p:cNvGrpSpPr/>
        <p:nvPr/>
      </p:nvGrpSpPr>
      <p:grpSpPr>
        <a:xfrm>
          <a:off x="0" y="0"/>
          <a:ext cx="0" cy="0"/>
          <a:chOff x="0" y="0"/>
          <a:chExt cx="0" cy="0"/>
        </a:xfrm>
      </p:grpSpPr>
      <p:sp>
        <p:nvSpPr>
          <p:cNvPr id="17" name="Rectangle 16"/>
          <p:cNvSpPr/>
          <p:nvPr userDrawn="1"/>
        </p:nvSpPr>
        <p:spPr>
          <a:xfrm>
            <a:off x="0" y="-1"/>
            <a:ext cx="9144000" cy="6172201"/>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685801" y="2356684"/>
            <a:ext cx="7772400" cy="1148516"/>
          </a:xfrm>
        </p:spPr>
        <p:txBody>
          <a:bodyPr anchor="t">
            <a:normAutofit/>
          </a:bodyPr>
          <a:lstStyle>
            <a:lvl1pPr algn="l">
              <a:defRPr sz="3200" b="1" cap="all"/>
            </a:lvl1pPr>
          </a:lstStyle>
          <a:p>
            <a:r>
              <a:rPr lang="en-US" dirty="0"/>
              <a:t>Slideshow Title</a:t>
            </a:r>
          </a:p>
        </p:txBody>
      </p:sp>
      <p:sp>
        <p:nvSpPr>
          <p:cNvPr id="3" name="Text Placeholder 2"/>
          <p:cNvSpPr>
            <a:spLocks noGrp="1"/>
          </p:cNvSpPr>
          <p:nvPr>
            <p:ph type="body" idx="1" hasCustomPrompt="1"/>
          </p:nvPr>
        </p:nvSpPr>
        <p:spPr>
          <a:xfrm>
            <a:off x="685801" y="3521770"/>
            <a:ext cx="7772400" cy="440630"/>
          </a:xfrm>
        </p:spPr>
        <p:txBody>
          <a:bodyPr anchor="b">
            <a:noAutofit/>
          </a:bodyPr>
          <a:lstStyle>
            <a:lvl1pPr marL="0" indent="0">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Subtitle</a:t>
            </a:r>
          </a:p>
        </p:txBody>
      </p:sp>
      <p:sp>
        <p:nvSpPr>
          <p:cNvPr id="11" name="Rectangle 10"/>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rgbClr val="747575"/>
                </a:solidFill>
              </a:rPr>
              <a:t>2017 COASTAL MASTER PLAN</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pic>
        <p:nvPicPr>
          <p:cNvPr id="13"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t="-3978" b="28417"/>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userDrawn="1"/>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31"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
        <p:nvSpPr>
          <p:cNvPr id="15" name="Title 5"/>
          <p:cNvSpPr txBox="1">
            <a:spLocks/>
          </p:cNvSpPr>
          <p:nvPr userDrawn="1"/>
        </p:nvSpPr>
        <p:spPr>
          <a:xfrm>
            <a:off x="685800" y="1747084"/>
            <a:ext cx="7772400" cy="6151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cap="all" baseline="0">
                <a:solidFill>
                  <a:schemeClr val="tx1"/>
                </a:solidFill>
                <a:latin typeface="+mj-lt"/>
                <a:ea typeface="+mj-ea"/>
                <a:cs typeface="+mj-cs"/>
              </a:defRPr>
            </a:lvl1pPr>
          </a:lstStyle>
          <a:p>
            <a:r>
              <a:rPr lang="en-US" sz="4000" dirty="0">
                <a:solidFill>
                  <a:srgbClr val="5FC6C5">
                    <a:lumMod val="75000"/>
                  </a:srgbClr>
                </a:solidFill>
              </a:rPr>
              <a:t>2017 Coastal Master Plan</a:t>
            </a:r>
            <a:endParaRPr lang="en-US" sz="4000" dirty="0">
              <a:solidFill>
                <a:srgbClr val="5A5A5B"/>
              </a:solidFill>
            </a:endParaRPr>
          </a:p>
        </p:txBody>
      </p:sp>
    </p:spTree>
    <p:extLst>
      <p:ext uri="{BB962C8B-B14F-4D97-AF65-F5344CB8AC3E}">
        <p14:creationId xmlns:p14="http://schemas.microsoft.com/office/powerpoint/2010/main" val="124293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1488">
          <p15:clr>
            <a:srgbClr val="FBAE40"/>
          </p15:clr>
        </p15:guide>
        <p15:guide id="2" orient="horz" pos="2208">
          <p15:clr>
            <a:srgbClr val="FBAE40"/>
          </p15:clr>
        </p15:guide>
        <p15:guide id="3" orient="horz" pos="2496">
          <p15:clr>
            <a:srgbClr val="FBAE40"/>
          </p15:clr>
        </p15:guide>
        <p15:guide id="4" pos="432">
          <p15:clr>
            <a:srgbClr val="FBAE40"/>
          </p15:clr>
        </p15:guide>
        <p15:guide id="5" pos="5328">
          <p15:clr>
            <a:srgbClr val="FBAE40"/>
          </p15:clr>
        </p15:guide>
        <p15:guide id="6" orient="horz" pos="4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10" name="Group 9"/>
          <p:cNvGrpSpPr/>
          <p:nvPr/>
        </p:nvGrpSpPr>
        <p:grpSpPr>
          <a:xfrm>
            <a:off x="486873" y="411480"/>
            <a:ext cx="8170254" cy="6035040"/>
            <a:chOff x="486873" y="411480"/>
            <a:chExt cx="8170254" cy="6035040"/>
          </a:xfrm>
        </p:grpSpPr>
        <p:sp>
          <p:nvSpPr>
            <p:cNvPr id="12" name="Rectangle 11"/>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 name="Group 11"/>
            <p:cNvGrpSpPr/>
            <p:nvPr/>
          </p:nvGrpSpPr>
          <p:grpSpPr>
            <a:xfrm>
              <a:off x="562842" y="475488"/>
              <a:ext cx="7982713" cy="5888736"/>
              <a:chOff x="562842" y="475488"/>
              <a:chExt cx="7982713" cy="5888736"/>
            </a:xfrm>
          </p:grpSpPr>
          <p:sp>
            <p:nvSpPr>
              <p:cNvPr id="8" name="Rectangle 7"/>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9" name="Straight Connector 8"/>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562842" y="3427528"/>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ctrTitle"/>
          </p:nvPr>
        </p:nvSpPr>
        <p:spPr>
          <a:xfrm>
            <a:off x="900113" y="3442447"/>
            <a:ext cx="7345362" cy="1532965"/>
          </a:xfrm>
        </p:spPr>
        <p:txBody>
          <a:bodyPr anchor="b" anchorCtr="0">
            <a:norm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900113" y="5029200"/>
            <a:ext cx="7345362" cy="990600"/>
          </a:xfrm>
        </p:spPr>
        <p:txBody>
          <a:bodyPr>
            <a:normAutofit/>
          </a:bodyPr>
          <a:lstStyle>
            <a:lvl1pPr marL="0" indent="0" algn="ctr">
              <a:spcBef>
                <a:spcPts val="300"/>
              </a:spcBef>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569259" y="6122894"/>
            <a:ext cx="2133600" cy="259317"/>
          </a:xfrm>
        </p:spPr>
        <p:txBody>
          <a:bodyPr/>
          <a:lstStyle/>
          <a:p>
            <a:fld id="{7D290233-0DD1-4A80-BB1E-9ADC3556DBB6}" type="datetimeFigureOut">
              <a:rPr lang="en-US" smtClean="0"/>
              <a:t>5/1/2018</a:t>
            </a:fld>
            <a:endParaRPr lang="en-US" dirty="0"/>
          </a:p>
        </p:txBody>
      </p:sp>
      <p:sp>
        <p:nvSpPr>
          <p:cNvPr id="5" name="Footer Placeholder 4"/>
          <p:cNvSpPr>
            <a:spLocks noGrp="1"/>
          </p:cNvSpPr>
          <p:nvPr>
            <p:ph type="ftr" sz="quarter" idx="11"/>
          </p:nvPr>
        </p:nvSpPr>
        <p:spPr>
          <a:xfrm>
            <a:off x="5638800" y="6124401"/>
            <a:ext cx="2895600" cy="257810"/>
          </a:xfrm>
        </p:spPr>
        <p:txBody>
          <a:bodyPr/>
          <a:lstStyle/>
          <a:p>
            <a:endParaRPr lang="en-US" dirty="0"/>
          </a:p>
        </p:txBody>
      </p:sp>
      <p:sp>
        <p:nvSpPr>
          <p:cNvPr id="14" name="Picture Placeholder 13"/>
          <p:cNvSpPr>
            <a:spLocks noGrp="1"/>
          </p:cNvSpPr>
          <p:nvPr>
            <p:ph type="pic" sz="quarter" idx="12"/>
          </p:nvPr>
        </p:nvSpPr>
        <p:spPr>
          <a:xfrm>
            <a:off x="636493" y="533400"/>
            <a:ext cx="7836408" cy="2828925"/>
          </a:xfrm>
        </p:spPr>
        <p:txBody>
          <a:bodyPr>
            <a:normAutofit/>
          </a:bodyPr>
          <a:lstStyle>
            <a:lvl1pPr>
              <a:buNone/>
              <a:defRPr sz="2000"/>
            </a:lvl1pPr>
          </a:lstStyle>
          <a:p>
            <a:r>
              <a:rPr lang="en-US" dirty="0" smtClean="0"/>
              <a:t>Drag picture to placeholder or click icon to add</a:t>
            </a:r>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Section Title Solid Color">
    <p:spTree>
      <p:nvGrpSpPr>
        <p:cNvPr id="1" name=""/>
        <p:cNvGrpSpPr/>
        <p:nvPr/>
      </p:nvGrpSpPr>
      <p:grpSpPr>
        <a:xfrm>
          <a:off x="0" y="0"/>
          <a:ext cx="0" cy="0"/>
          <a:chOff x="0" y="0"/>
          <a:chExt cx="0" cy="0"/>
        </a:xfrm>
      </p:grpSpPr>
      <p:sp>
        <p:nvSpPr>
          <p:cNvPr id="7" name="Rectangle 6"/>
          <p:cNvSpPr/>
          <p:nvPr userDrawn="1"/>
        </p:nvSpPr>
        <p:spPr>
          <a:xfrm>
            <a:off x="0" y="-1"/>
            <a:ext cx="9144000" cy="47244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6"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180515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pos="432">
          <p15:clr>
            <a:srgbClr val="FBAE40"/>
          </p15:clr>
        </p15:guide>
        <p15:guide id="2" pos="5328">
          <p15:clr>
            <a:srgbClr val="FBAE40"/>
          </p15:clr>
        </p15:guide>
        <p15:guide id="3" orient="horz" pos="2976">
          <p15:clr>
            <a:srgbClr val="FBAE40"/>
          </p15:clr>
        </p15:guide>
        <p15:guide id="4" orient="horz" pos="3168">
          <p15:clr>
            <a:srgbClr val="FBAE40"/>
          </p15:clr>
        </p15:guide>
        <p15:guide id="5" orient="horz" pos="3600">
          <p15:clr>
            <a:srgbClr val="FBAE40"/>
          </p15:clr>
        </p15:guide>
        <p15:guide id="6" orient="horz" pos="206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Generic">
    <p:spTree>
      <p:nvGrpSpPr>
        <p:cNvPr id="1" name=""/>
        <p:cNvGrpSpPr/>
        <p:nvPr/>
      </p:nvGrpSpPr>
      <p:grpSpPr>
        <a:xfrm>
          <a:off x="0" y="0"/>
          <a:ext cx="0" cy="0"/>
          <a:chOff x="0" y="0"/>
          <a:chExt cx="0" cy="0"/>
        </a:xfrm>
      </p:grpSpPr>
      <p:sp>
        <p:nvSpPr>
          <p:cNvPr id="23" name="Picture Placeholder 2"/>
          <p:cNvSpPr>
            <a:spLocks noGrp="1"/>
          </p:cNvSpPr>
          <p:nvPr>
            <p:ph type="pic" idx="10"/>
          </p:nvPr>
        </p:nvSpPr>
        <p:spPr>
          <a:xfrm>
            <a:off x="0" y="0"/>
            <a:ext cx="9144000" cy="4724401"/>
          </a:xfrm>
          <a:solidFill>
            <a:schemeClr val="accent3">
              <a:lumMod val="75000"/>
            </a:schemeClr>
          </a:solidFill>
        </p:spPr>
        <p:txBody>
          <a:bodyPr/>
          <a:lstStyle>
            <a:lvl1pPr marL="0" indent="0">
              <a:buNone/>
              <a:defRPr sz="3200">
                <a:solidFill>
                  <a:schemeClr val="tx1">
                    <a:lumMod val="20000"/>
                    <a:lumOff val="8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9"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20"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21"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22"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19569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Option 1">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4724402"/>
          </a:xfrm>
          <a:prstGeom prst="rect">
            <a:avLst/>
          </a:prstGeom>
        </p:spPr>
      </p:pic>
      <p:sp>
        <p:nvSpPr>
          <p:cNvPr id="16"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7"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18"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9"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338385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2976">
          <p15:clr>
            <a:srgbClr val="FBAE40"/>
          </p15:clr>
        </p15:guide>
        <p15:guide id="2" pos="432">
          <p15:clr>
            <a:srgbClr val="FBAE40"/>
          </p15:clr>
        </p15:guide>
        <p15:guide id="3" pos="5328">
          <p15:clr>
            <a:srgbClr val="FBAE40"/>
          </p15:clr>
        </p15:guide>
        <p15:guide id="4" orient="horz" pos="3168">
          <p15:clr>
            <a:srgbClr val="FBAE40"/>
          </p15:clr>
        </p15:guide>
        <p15:guide id="5" orient="horz" pos="2064">
          <p15:clr>
            <a:srgbClr val="FBAE40"/>
          </p15:clr>
        </p15:guide>
        <p15:guide id="6" orient="horz" pos="360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Option 2">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9144000" cy="4724402"/>
          </a:xfrm>
          <a:prstGeom prst="rect">
            <a:avLst/>
          </a:prstGeom>
          <a:noFill/>
          <a:ln>
            <a:noFill/>
          </a:ln>
        </p:spPr>
      </p:pic>
      <p:sp>
        <p:nvSpPr>
          <p:cNvPr id="15"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6"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1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08980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Option 3">
    <p:spTree>
      <p:nvGrpSpPr>
        <p:cNvPr id="1" name=""/>
        <p:cNvGrpSpPr/>
        <p:nvPr/>
      </p:nvGrpSpPr>
      <p:grpSpPr>
        <a:xfrm>
          <a:off x="0" y="0"/>
          <a:ext cx="0" cy="0"/>
          <a:chOff x="0" y="0"/>
          <a:chExt cx="0" cy="0"/>
        </a:xfrm>
      </p:grpSpPr>
      <p:pic>
        <p:nvPicPr>
          <p:cNvPr id="3" name="Picture 2" descr="Seabrook Sector Gate Complex.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9144000" cy="4724400"/>
          </a:xfrm>
          <a:prstGeom prst="rect">
            <a:avLst/>
          </a:prstGeom>
        </p:spPr>
      </p:pic>
      <p:sp>
        <p:nvSpPr>
          <p:cNvPr id="1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8"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9"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302135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Option 4">
    <p:spTree>
      <p:nvGrpSpPr>
        <p:cNvPr id="1" name=""/>
        <p:cNvGrpSpPr/>
        <p:nvPr/>
      </p:nvGrpSpPr>
      <p:grpSpPr>
        <a:xfrm>
          <a:off x="0" y="0"/>
          <a:ext cx="0" cy="0"/>
          <a:chOff x="0" y="0"/>
          <a:chExt cx="0" cy="0"/>
        </a:xfrm>
      </p:grpSpPr>
      <p:pic>
        <p:nvPicPr>
          <p:cNvPr id="3" name="Picture 2" descr="Franklin Floodgate3.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9144000" cy="4724401"/>
          </a:xfrm>
          <a:prstGeom prst="rect">
            <a:avLst/>
          </a:prstGeom>
        </p:spPr>
      </p:pic>
      <p:sp>
        <p:nvSpPr>
          <p:cNvPr id="1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60852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7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Option 5">
    <p:spTree>
      <p:nvGrpSpPr>
        <p:cNvPr id="1" name=""/>
        <p:cNvGrpSpPr/>
        <p:nvPr/>
      </p:nvGrpSpPr>
      <p:grpSpPr>
        <a:xfrm>
          <a:off x="0" y="0"/>
          <a:ext cx="0" cy="0"/>
          <a:chOff x="0" y="0"/>
          <a:chExt cx="0" cy="0"/>
        </a:xfrm>
      </p:grpSpPr>
      <p:pic>
        <p:nvPicPr>
          <p:cNvPr id="3" name="Picture 2" descr="Cameron Shoreline Restore2.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1000" contrast="40000"/>
                    </a14:imgEffect>
                  </a14:imgLayer>
                </a14:imgProps>
              </a:ext>
              <a:ext uri="{28A0092B-C50C-407E-A947-70E740481C1C}">
                <a14:useLocalDpi xmlns:a14="http://schemas.microsoft.com/office/drawing/2010/main"/>
              </a:ext>
            </a:extLst>
          </a:blip>
          <a:srcRect/>
          <a:stretch/>
        </p:blipFill>
        <p:spPr>
          <a:xfrm>
            <a:off x="0" y="0"/>
            <a:ext cx="9149899" cy="4727448"/>
          </a:xfrm>
          <a:prstGeom prst="rect">
            <a:avLst/>
          </a:prstGeom>
        </p:spPr>
      </p:pic>
      <p:sp>
        <p:nvSpPr>
          <p:cNvPr id="1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48544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Option 6">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l="92" t="28786" r="-92" b="2326"/>
          <a:stretch/>
        </p:blipFill>
        <p:spPr>
          <a:xfrm>
            <a:off x="0" y="-4414"/>
            <a:ext cx="9152408" cy="4728815"/>
          </a:xfrm>
          <a:prstGeom prst="rect">
            <a:avLst/>
          </a:prstGeom>
        </p:spPr>
      </p:pic>
      <p:sp>
        <p:nvSpPr>
          <p:cNvPr id="1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75684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2976">
          <p15:clr>
            <a:srgbClr val="FBAE40"/>
          </p15:clr>
        </p15:guide>
        <p15:guide id="2" orient="horz" pos="3168">
          <p15:clr>
            <a:srgbClr val="FBAE40"/>
          </p15:clr>
        </p15:guide>
        <p15:guide id="3" orient="horz" pos="2064">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 Generic 1">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57200" y="304800"/>
            <a:ext cx="8229600" cy="1066800"/>
          </a:xfrm>
        </p:spPr>
        <p:txBody>
          <a:bodyPr/>
          <a:lstStyle/>
          <a:p>
            <a:r>
              <a:rPr lang="en-US" dirty="0"/>
              <a:t>CLICK TO EDIT MASTER TITLE STYLE</a:t>
            </a:r>
          </a:p>
        </p:txBody>
      </p:sp>
      <p:sp>
        <p:nvSpPr>
          <p:cNvPr id="16" name="Content Placeholder 5"/>
          <p:cNvSpPr>
            <a:spLocks noGrp="1"/>
          </p:cNvSpPr>
          <p:nvPr>
            <p:ph sz="quarter" idx="13"/>
          </p:nvPr>
        </p:nvSpPr>
        <p:spPr>
          <a:xfrm>
            <a:off x="457200" y="1600200"/>
            <a:ext cx="8229600" cy="4572000"/>
          </a:xfrm>
        </p:spPr>
        <p:txBody>
          <a:bodyPr/>
          <a:lstStyle>
            <a:lvl1pPr>
              <a:defRPr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7"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183628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2" pos="288">
          <p15:clr>
            <a:srgbClr val="FBAE40"/>
          </p15:clr>
        </p15:guide>
        <p15:guide id="3" pos="5472">
          <p15:clr>
            <a:srgbClr val="FBAE40"/>
          </p15:clr>
        </p15:guide>
        <p15:guide id="4" orient="horz" pos="3888">
          <p15:clr>
            <a:srgbClr val="FBAE40"/>
          </p15:clr>
        </p15:guide>
        <p15:guide id="6" orient="horz" pos="100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t="-3979" b="40347"/>
          <a:stretch/>
        </p:blipFill>
        <p:spPr bwMode="auto">
          <a:xfrm>
            <a:off x="0" y="4419600"/>
            <a:ext cx="9144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defTabSz="457200"/>
            <a:fld id="{0580405D-A643-224E-BD86-D482C39E2277}" type="slidenum">
              <a:rPr lang="en-US" smtClean="0"/>
              <a:pPr defTabSz="457200"/>
              <a:t>‹#›</a:t>
            </a:fld>
            <a:endParaRPr lang="en-US" dirty="0"/>
          </a:p>
        </p:txBody>
      </p:sp>
      <p:sp>
        <p:nvSpPr>
          <p:cNvPr id="4" name="Footer Placeholder 3"/>
          <p:cNvSpPr>
            <a:spLocks noGrp="1"/>
          </p:cNvSpPr>
          <p:nvPr>
            <p:ph type="ftr" sz="quarter" idx="11"/>
          </p:nvPr>
        </p:nvSpPr>
        <p:spPr/>
        <p:txBody>
          <a:bodyPr/>
          <a:lstStyle/>
          <a:p>
            <a:pPr defTabSz="457200"/>
            <a:r>
              <a:rPr lang="en-US" dirty="0"/>
              <a:t>2017 Coastal Master Plan</a:t>
            </a:r>
          </a:p>
        </p:txBody>
      </p:sp>
      <p:sp>
        <p:nvSpPr>
          <p:cNvPr id="7" name="Content Placeholder 5"/>
          <p:cNvSpPr>
            <a:spLocks noGrp="1"/>
          </p:cNvSpPr>
          <p:nvPr>
            <p:ph sz="quarter" idx="13"/>
          </p:nvPr>
        </p:nvSpPr>
        <p:spPr>
          <a:xfrm>
            <a:off x="457200" y="16002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592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2" name="Rectangle 11"/>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10"/>
            <p:cNvGrpSpPr/>
            <p:nvPr/>
          </p:nvGrpSpPr>
          <p:grpSpPr>
            <a:xfrm>
              <a:off x="256032" y="237744"/>
              <a:ext cx="8622792" cy="6364224"/>
              <a:chOff x="247157" y="247430"/>
              <a:chExt cx="8622792" cy="6364224"/>
            </a:xfrm>
          </p:grpSpPr>
          <p:sp>
            <p:nvSpPr>
              <p:cNvPr id="27" name="Rectangle 2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28" name="Straight Connector 27"/>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900113" y="1371600"/>
            <a:ext cx="7345362" cy="1676400"/>
          </a:xfrm>
        </p:spPr>
        <p:txBody>
          <a:bodyPr anchor="b" anchorCtr="0">
            <a:noAutofit/>
          </a:bodyPr>
          <a:lstStyle>
            <a:lvl1pPr algn="ctr">
              <a:defRPr sz="5400" b="0" i="0" cap="none" baseline="0">
                <a:solidFill>
                  <a:schemeClr val="tx1">
                    <a:lumMod val="75000"/>
                    <a:lumOff val="25000"/>
                  </a:schemeClr>
                </a:solidFill>
              </a:defRPr>
            </a:lvl1pPr>
          </a:lstStyle>
          <a:p>
            <a:r>
              <a:rPr lang="en-US" smtClean="0"/>
              <a:t>Click to edit Master title style</a:t>
            </a:r>
            <a:endParaRPr dirty="0"/>
          </a:p>
        </p:txBody>
      </p:sp>
      <p:sp>
        <p:nvSpPr>
          <p:cNvPr id="3" name="Text Placeholder 2"/>
          <p:cNvSpPr>
            <a:spLocks noGrp="1"/>
          </p:cNvSpPr>
          <p:nvPr>
            <p:ph type="body" idx="1"/>
          </p:nvPr>
        </p:nvSpPr>
        <p:spPr>
          <a:xfrm>
            <a:off x="900113" y="3134566"/>
            <a:ext cx="7345362" cy="1500187"/>
          </a:xfrm>
        </p:spPr>
        <p:txBody>
          <a:bodyPr anchor="t" anchorCtr="0"/>
          <a:lstStyle>
            <a:lvl1pPr marL="0" indent="0" algn="ctr">
              <a:spcBef>
                <a:spcPts val="300"/>
              </a:spcBef>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290233-0DD1-4A80-BB1E-9ADC3556DBB6}" type="datetimeFigureOut">
              <a:rPr lang="en-US" smtClean="0"/>
              <a:t>5/1/2018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 Generic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3"/>
          </p:nvPr>
        </p:nvSpPr>
        <p:spPr>
          <a:xfrm>
            <a:off x="457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p:cNvSpPr>
            <a:spLocks noGrp="1"/>
          </p:cNvSpPr>
          <p:nvPr>
            <p:ph sz="quarter" idx="14"/>
          </p:nvPr>
        </p:nvSpPr>
        <p:spPr>
          <a:xfrm>
            <a:off x="4648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1"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118217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pos="2832">
          <p15:clr>
            <a:srgbClr val="FBAE40"/>
          </p15:clr>
        </p15:guide>
        <p15:guide id="2" pos="292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1">
    <p:spTree>
      <p:nvGrpSpPr>
        <p:cNvPr id="1" name=""/>
        <p:cNvGrpSpPr/>
        <p:nvPr/>
      </p:nvGrpSpPr>
      <p:grpSpPr>
        <a:xfrm>
          <a:off x="0" y="0"/>
          <a:ext cx="0" cy="0"/>
          <a:chOff x="0" y="0"/>
          <a:chExt cx="0" cy="0"/>
        </a:xfrm>
      </p:grpSpPr>
      <p:pic>
        <p:nvPicPr>
          <p:cNvPr id="3" name="Picture 2" descr="Scofield Island Restoration3.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4648200" y="0"/>
            <a:ext cx="4495800" cy="6172200"/>
          </a:xfrm>
          <a:prstGeom prst="rect">
            <a:avLst/>
          </a:prstGeom>
        </p:spPr>
      </p:pic>
      <p:sp>
        <p:nvSpPr>
          <p:cNvPr id="2" name="Title 1"/>
          <p:cNvSpPr>
            <a:spLocks noGrp="1"/>
          </p:cNvSpPr>
          <p:nvPr>
            <p:ph type="title" hasCustomPrompt="1"/>
          </p:nvPr>
        </p:nvSpPr>
        <p:spPr>
          <a:xfrm>
            <a:off x="457200" y="304800"/>
            <a:ext cx="4038600" cy="1066800"/>
          </a:xfrm>
        </p:spPr>
        <p:txBody>
          <a:bodyPr>
            <a:noAutofit/>
          </a:bodyPr>
          <a:lstStyle>
            <a:lvl1pPr>
              <a:defRPr sz="2800"/>
            </a:lvl1pPr>
          </a:lstStyle>
          <a:p>
            <a:r>
              <a:rPr lang="en-US" dirty="0"/>
              <a:t>CLICK TO EDIT MASTER TITLE STYLE</a:t>
            </a:r>
          </a:p>
        </p:txBody>
      </p:sp>
      <p:sp>
        <p:nvSpPr>
          <p:cNvPr id="5" name="Content Placeholder 4"/>
          <p:cNvSpPr>
            <a:spLocks noGrp="1"/>
          </p:cNvSpPr>
          <p:nvPr>
            <p:ph sz="quarter" idx="13"/>
          </p:nvPr>
        </p:nvSpPr>
        <p:spPr>
          <a:xfrm>
            <a:off x="457200" y="1600200"/>
            <a:ext cx="403860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0"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341663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pos="2832">
          <p15:clr>
            <a:srgbClr val="FBAE40"/>
          </p15:clr>
        </p15:guide>
        <p15:guide id="2" pos="292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
        <p:nvSpPr>
          <p:cNvPr id="6" name="Content Placeholder 5"/>
          <p:cNvSpPr>
            <a:spLocks noGrp="1"/>
          </p:cNvSpPr>
          <p:nvPr>
            <p:ph sz="quarter" idx="13"/>
          </p:nvPr>
        </p:nvSpPr>
        <p:spPr>
          <a:xfrm>
            <a:off x="457200" y="1600200"/>
            <a:ext cx="4038600" cy="4572000"/>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l="34969" t="10086" r="15817"/>
          <a:stretch/>
        </p:blipFill>
        <p:spPr>
          <a:xfrm>
            <a:off x="4659086" y="0"/>
            <a:ext cx="4504208" cy="6172200"/>
          </a:xfrm>
          <a:prstGeom prst="rect">
            <a:avLst/>
          </a:prstGeom>
        </p:spPr>
      </p:pic>
    </p:spTree>
    <p:extLst>
      <p:ext uri="{BB962C8B-B14F-4D97-AF65-F5344CB8AC3E}">
        <p14:creationId xmlns:p14="http://schemas.microsoft.com/office/powerpoint/2010/main" val="294837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pos="2832">
          <p15:clr>
            <a:srgbClr val="FBAE40"/>
          </p15:clr>
        </p15:guide>
        <p15:guide id="2" pos="292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48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
        <p:nvSpPr>
          <p:cNvPr id="6" name="Content Placeholder 5"/>
          <p:cNvSpPr>
            <a:spLocks noGrp="1"/>
          </p:cNvSpPr>
          <p:nvPr>
            <p:ph sz="quarter" idx="13"/>
          </p:nvPr>
        </p:nvSpPr>
        <p:spPr>
          <a:xfrm>
            <a:off x="4648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l="34969" t="10086" r="15817"/>
          <a:stretch/>
        </p:blipFill>
        <p:spPr>
          <a:xfrm>
            <a:off x="0" y="0"/>
            <a:ext cx="4504208" cy="6172200"/>
          </a:xfrm>
          <a:prstGeom prst="rect">
            <a:avLst/>
          </a:prstGeom>
        </p:spPr>
      </p:pic>
    </p:spTree>
    <p:extLst>
      <p:ext uri="{BB962C8B-B14F-4D97-AF65-F5344CB8AC3E}">
        <p14:creationId xmlns:p14="http://schemas.microsoft.com/office/powerpoint/2010/main" val="343491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pos="2928">
          <p15:clr>
            <a:srgbClr val="FBAE40"/>
          </p15:clr>
        </p15:guide>
        <p15:guide id="2" pos="283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4">
    <p:spTree>
      <p:nvGrpSpPr>
        <p:cNvPr id="1" name=""/>
        <p:cNvGrpSpPr/>
        <p:nvPr/>
      </p:nvGrpSpPr>
      <p:grpSpPr>
        <a:xfrm>
          <a:off x="0" y="0"/>
          <a:ext cx="0" cy="0"/>
          <a:chOff x="0" y="0"/>
          <a:chExt cx="0" cy="0"/>
        </a:xfrm>
      </p:grpSpPr>
      <p:pic>
        <p:nvPicPr>
          <p:cNvPr id="3" name="Picture 2" descr="Lake Borgne Surge Barrier.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7000" contrast="35000"/>
                    </a14:imgEffect>
                  </a14:imgLayer>
                </a14:imgProps>
              </a:ext>
              <a:ext uri="{28A0092B-C50C-407E-A947-70E740481C1C}">
                <a14:useLocalDpi xmlns:a14="http://schemas.microsoft.com/office/drawing/2010/main"/>
              </a:ext>
            </a:extLst>
          </a:blip>
          <a:srcRect/>
          <a:stretch/>
        </p:blipFill>
        <p:spPr>
          <a:xfrm>
            <a:off x="0" y="0"/>
            <a:ext cx="4495800" cy="6172200"/>
          </a:xfrm>
          <a:prstGeom prst="rect">
            <a:avLst/>
          </a:prstGeom>
        </p:spPr>
      </p:pic>
      <p:sp>
        <p:nvSpPr>
          <p:cNvPr id="2" name="Title 1"/>
          <p:cNvSpPr>
            <a:spLocks noGrp="1"/>
          </p:cNvSpPr>
          <p:nvPr>
            <p:ph type="title" hasCustomPrompt="1"/>
          </p:nvPr>
        </p:nvSpPr>
        <p:spPr>
          <a:xfrm>
            <a:off x="4648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9"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
        <p:nvSpPr>
          <p:cNvPr id="6" name="Content Placeholder 5"/>
          <p:cNvSpPr>
            <a:spLocks noGrp="1"/>
          </p:cNvSpPr>
          <p:nvPr>
            <p:ph sz="quarter" idx="13"/>
          </p:nvPr>
        </p:nvSpPr>
        <p:spPr>
          <a:xfrm>
            <a:off x="4648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997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pos="2928">
          <p15:clr>
            <a:srgbClr val="FBAE40"/>
          </p15:clr>
        </p15:guide>
        <p15:guide id="2" pos="283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Bleed Vertical Content Generic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9" name="Picture Placeholder 8"/>
          <p:cNvSpPr>
            <a:spLocks noGrp="1"/>
          </p:cNvSpPr>
          <p:nvPr>
            <p:ph type="pic" sz="quarter" idx="13"/>
          </p:nvPr>
        </p:nvSpPr>
        <p:spPr>
          <a:xfrm>
            <a:off x="4648200" y="-2"/>
            <a:ext cx="4495800" cy="6172201"/>
          </a:xfrm>
          <a:solidFill>
            <a:schemeClr val="accent3">
              <a:lumMod val="75000"/>
            </a:schemeClr>
          </a:solidFill>
        </p:spPr>
        <p:txBody>
          <a:bodyPr/>
          <a:lstStyle>
            <a:lvl1pPr>
              <a:defRPr>
                <a:solidFill>
                  <a:schemeClr val="tx1">
                    <a:lumMod val="20000"/>
                    <a:lumOff val="80000"/>
                  </a:schemeClr>
                </a:solidFill>
              </a:defRPr>
            </a:lvl1pPr>
          </a:lstStyle>
          <a:p>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
        <p:nvSpPr>
          <p:cNvPr id="5" name="Content Placeholder 4"/>
          <p:cNvSpPr>
            <a:spLocks noGrp="1"/>
          </p:cNvSpPr>
          <p:nvPr>
            <p:ph sz="quarter" idx="14"/>
          </p:nvPr>
        </p:nvSpPr>
        <p:spPr>
          <a:xfrm>
            <a:off x="457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595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pos="2832">
          <p15:clr>
            <a:srgbClr val="FBAE40"/>
          </p15:clr>
        </p15:guide>
        <p15:guide id="2" pos="292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Bleed Vertical Content Gener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48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9" name="Picture Placeholder 8"/>
          <p:cNvSpPr>
            <a:spLocks noGrp="1"/>
          </p:cNvSpPr>
          <p:nvPr>
            <p:ph type="pic" sz="quarter" idx="13"/>
          </p:nvPr>
        </p:nvSpPr>
        <p:spPr>
          <a:xfrm>
            <a:off x="0" y="-2"/>
            <a:ext cx="4495800" cy="6172201"/>
          </a:xfrm>
          <a:solidFill>
            <a:schemeClr val="accent3">
              <a:lumMod val="75000"/>
            </a:schemeClr>
          </a:solidFill>
        </p:spPr>
        <p:txBody>
          <a:bodyPr/>
          <a:lstStyle>
            <a:lvl1pPr>
              <a:defRPr>
                <a:solidFill>
                  <a:schemeClr val="tx1">
                    <a:lumMod val="20000"/>
                    <a:lumOff val="80000"/>
                  </a:schemeClr>
                </a:solidFill>
              </a:defRPr>
            </a:lvl1pPr>
          </a:lstStyle>
          <a:p>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
        <p:nvSpPr>
          <p:cNvPr id="5" name="Content Placeholder 4"/>
          <p:cNvSpPr>
            <a:spLocks noGrp="1"/>
          </p:cNvSpPr>
          <p:nvPr>
            <p:ph sz="quarter" idx="14"/>
          </p:nvPr>
        </p:nvSpPr>
        <p:spPr>
          <a:xfrm>
            <a:off x="4648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013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pos="2928">
          <p15:clr>
            <a:srgbClr val="FBAE40"/>
          </p15:clr>
        </p15:guide>
        <p15:guide id="2" pos="283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0580405D-A643-224E-BD86-D482C39E2277}" type="slidenum">
              <a:rPr lang="en-US" smtClean="0"/>
              <a:pPr/>
              <a:t>‹#›</a:t>
            </a:fld>
            <a:endParaRPr lang="en-US" dirty="0"/>
          </a:p>
        </p:txBody>
      </p:sp>
      <p:sp>
        <p:nvSpPr>
          <p:cNvPr id="4" name="Footer Placeholder 3"/>
          <p:cNvSpPr>
            <a:spLocks noGrp="1"/>
          </p:cNvSpPr>
          <p:nvPr>
            <p:ph type="ftr" sz="quarter" idx="11"/>
          </p:nvPr>
        </p:nvSpPr>
        <p:spPr>
          <a:xfrm>
            <a:off x="457200" y="6356350"/>
            <a:ext cx="7315200" cy="365125"/>
          </a:xfrm>
        </p:spPr>
        <p:txBody>
          <a:bodyPr/>
          <a:lstStyle/>
          <a:p>
            <a:r>
              <a:rPr lang="en-US" dirty="0"/>
              <a:t>2017 Coastal Master Plan</a:t>
            </a:r>
          </a:p>
        </p:txBody>
      </p:sp>
      <p:sp>
        <p:nvSpPr>
          <p:cNvPr id="5" name="Text Placeholder 3"/>
          <p:cNvSpPr>
            <a:spLocks noGrp="1"/>
          </p:cNvSpPr>
          <p:nvPr>
            <p:ph type="body" sz="quarter" idx="12"/>
          </p:nvPr>
        </p:nvSpPr>
        <p:spPr>
          <a:xfrm>
            <a:off x="457200" y="5257800"/>
            <a:ext cx="8229600" cy="914399"/>
          </a:xfrm>
        </p:spPr>
        <p:txBody>
          <a:bodyPr/>
          <a:lstStyle/>
          <a:p>
            <a:pPr lvl="0"/>
            <a:r>
              <a:rPr lang="en-US"/>
              <a:t>Click to edit Master text styles</a:t>
            </a:r>
          </a:p>
        </p:txBody>
      </p:sp>
      <p:sp>
        <p:nvSpPr>
          <p:cNvPr id="6" name="Picture Placeholder 4"/>
          <p:cNvSpPr>
            <a:spLocks noGrp="1"/>
          </p:cNvSpPr>
          <p:nvPr>
            <p:ph type="pic" sz="quarter" idx="13"/>
          </p:nvPr>
        </p:nvSpPr>
        <p:spPr>
          <a:xfrm>
            <a:off x="0" y="1600200"/>
            <a:ext cx="9144000" cy="3502025"/>
          </a:xfrm>
          <a:solidFill>
            <a:schemeClr val="accent3">
              <a:lumMod val="75000"/>
            </a:schemeClr>
          </a:solidFill>
        </p:spPr>
      </p:sp>
    </p:spTree>
    <p:extLst>
      <p:ext uri="{BB962C8B-B14F-4D97-AF65-F5344CB8AC3E}">
        <p14:creationId xmlns:p14="http://schemas.microsoft.com/office/powerpoint/2010/main" val="197267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3216">
          <p15:clr>
            <a:srgbClr val="FBAE40"/>
          </p15:clr>
        </p15:guide>
        <p15:guide id="2" orient="horz" pos="331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0580405D-A643-224E-BD86-D482C39E2277}" type="slidenum">
              <a:rPr lang="en-US" smtClean="0"/>
              <a:pPr/>
              <a:t>‹#›</a:t>
            </a:fld>
            <a:endParaRPr lang="en-US" dirty="0"/>
          </a:p>
        </p:txBody>
      </p:sp>
      <p:sp>
        <p:nvSpPr>
          <p:cNvPr id="4" name="Footer Placeholder 3"/>
          <p:cNvSpPr>
            <a:spLocks noGrp="1"/>
          </p:cNvSpPr>
          <p:nvPr>
            <p:ph type="ftr" sz="quarter" idx="11"/>
          </p:nvPr>
        </p:nvSpPr>
        <p:spPr/>
        <p:txBody>
          <a:bodyPr/>
          <a:lstStyle/>
          <a:p>
            <a:r>
              <a:rPr lang="en-US" dirty="0"/>
              <a:t>2017 Coastal Master Plan</a:t>
            </a:r>
          </a:p>
        </p:txBody>
      </p:sp>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53481"/>
            <a:ext cx="9144000" cy="3551919"/>
          </a:xfrm>
          <a:prstGeom prst="rect">
            <a:avLst/>
          </a:prstGeom>
        </p:spPr>
      </p:pic>
      <p:sp>
        <p:nvSpPr>
          <p:cNvPr id="9" name="Text Placeholder 3"/>
          <p:cNvSpPr>
            <a:spLocks noGrp="1"/>
          </p:cNvSpPr>
          <p:nvPr>
            <p:ph type="body" sz="quarter" idx="12"/>
          </p:nvPr>
        </p:nvSpPr>
        <p:spPr>
          <a:xfrm>
            <a:off x="457200" y="5257800"/>
            <a:ext cx="8229600" cy="914399"/>
          </a:xfrm>
        </p:spPr>
        <p:txBody>
          <a:bodyPr/>
          <a:lstStyle/>
          <a:p>
            <a:pPr lvl="0"/>
            <a:r>
              <a:rPr lang="en-US"/>
              <a:t>Click to edit Master text styles</a:t>
            </a:r>
          </a:p>
        </p:txBody>
      </p:sp>
    </p:spTree>
    <p:extLst>
      <p:ext uri="{BB962C8B-B14F-4D97-AF65-F5344CB8AC3E}">
        <p14:creationId xmlns:p14="http://schemas.microsoft.com/office/powerpoint/2010/main" val="248055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3312">
          <p15:clr>
            <a:srgbClr val="FBAE40"/>
          </p15:clr>
        </p15:guide>
        <p15:guide id="2" orient="horz" pos="321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80405D-A643-224E-BD86-D482C39E2277}" type="slidenum">
              <a:rPr lang="en-US" smtClean="0"/>
              <a:pPr/>
              <a:t>‹#›</a:t>
            </a:fld>
            <a:endParaRPr lang="en-US" dirty="0"/>
          </a:p>
        </p:txBody>
      </p:sp>
      <p:sp>
        <p:nvSpPr>
          <p:cNvPr id="6"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
        <p:nvSpPr>
          <p:cNvPr id="7" name="Title 1"/>
          <p:cNvSpPr>
            <a:spLocks noGrp="1"/>
          </p:cNvSpPr>
          <p:nvPr>
            <p:ph type="title" hasCustomPrompt="1"/>
          </p:nvPr>
        </p:nvSpPr>
        <p:spPr>
          <a:xfrm>
            <a:off x="457200" y="304800"/>
            <a:ext cx="8229600" cy="1066800"/>
          </a:xfrm>
        </p:spPr>
        <p:txBody>
          <a:bodyPr/>
          <a:lstStyle/>
          <a:p>
            <a:r>
              <a:rPr lang="en-US" dirty="0"/>
              <a:t>CLICK TO EDIT MASTER TITLE STYLE</a:t>
            </a:r>
          </a:p>
        </p:txBody>
      </p:sp>
    </p:spTree>
    <p:extLst>
      <p:ext uri="{BB962C8B-B14F-4D97-AF65-F5344CB8AC3E}">
        <p14:creationId xmlns:p14="http://schemas.microsoft.com/office/powerpoint/2010/main" val="101926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2256">
          <p15:clr>
            <a:srgbClr val="FBAE40"/>
          </p15:clr>
        </p15:guide>
        <p15:guide id="2" orient="horz" pos="15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20" name="Group 19"/>
          <p:cNvGrpSpPr/>
          <p:nvPr/>
        </p:nvGrpSpPr>
        <p:grpSpPr>
          <a:xfrm>
            <a:off x="182880" y="173699"/>
            <a:ext cx="8778240" cy="6510602"/>
            <a:chOff x="182880" y="173699"/>
            <a:chExt cx="8778240" cy="6510602"/>
          </a:xfrm>
        </p:grpSpPr>
        <p:sp>
          <p:nvSpPr>
            <p:cNvPr id="21" name="Rectangle 2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2" name="Group 10"/>
            <p:cNvGrpSpPr/>
            <p:nvPr/>
          </p:nvGrpSpPr>
          <p:grpSpPr>
            <a:xfrm>
              <a:off x="256032" y="237744"/>
              <a:ext cx="8622792" cy="6364224"/>
              <a:chOff x="247157" y="247430"/>
              <a:chExt cx="8622792" cy="6364224"/>
            </a:xfrm>
          </p:grpSpPr>
          <p:sp>
            <p:nvSpPr>
              <p:cNvPr id="23" name="Rectangle 2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24" name="Straight Connector 2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5" name="Rectangle 24"/>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00111"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199"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7D290233-0DD1-4A80-BB1E-9ADC3556DBB6}" type="datetimeFigureOut">
              <a:rPr lang="en-US" smtClean="0"/>
              <a:t>5/1/2018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Full Bleed Image + Title Option 1">
    <p:spTree>
      <p:nvGrpSpPr>
        <p:cNvPr id="1" name=""/>
        <p:cNvGrpSpPr/>
        <p:nvPr/>
      </p:nvGrpSpPr>
      <p:grpSpPr>
        <a:xfrm>
          <a:off x="0" y="0"/>
          <a:ext cx="0" cy="0"/>
          <a:chOff x="0" y="0"/>
          <a:chExt cx="0" cy="0"/>
        </a:xfrm>
      </p:grpSpPr>
      <p:pic>
        <p:nvPicPr>
          <p:cNvPr id="3" name="Picture 2" descr="Orleans Land Bridge 1.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65862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Bleed Image + Title Generic">
    <p:spTree>
      <p:nvGrpSpPr>
        <p:cNvPr id="1" name=""/>
        <p:cNvGrpSpPr/>
        <p:nvPr/>
      </p:nvGrpSpPr>
      <p:grpSpPr>
        <a:xfrm>
          <a:off x="0" y="0"/>
          <a:ext cx="0" cy="0"/>
          <a:chOff x="0" y="0"/>
          <a:chExt cx="0" cy="0"/>
        </a:xfrm>
      </p:grpSpPr>
      <p:sp>
        <p:nvSpPr>
          <p:cNvPr id="5" name="Picture Placeholder 2"/>
          <p:cNvSpPr>
            <a:spLocks noGrp="1"/>
          </p:cNvSpPr>
          <p:nvPr>
            <p:ph type="pic" idx="10"/>
          </p:nvPr>
        </p:nvSpPr>
        <p:spPr>
          <a:xfrm>
            <a:off x="0" y="-1"/>
            <a:ext cx="9144000" cy="6258821"/>
          </a:xfrm>
          <a:solidFill>
            <a:schemeClr val="accent3">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p>
        </p:txBody>
      </p:sp>
      <p:sp>
        <p:nvSpPr>
          <p:cNvPr id="8"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9"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01255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Full Bleed Image Option 1">
    <p:spTree>
      <p:nvGrpSpPr>
        <p:cNvPr id="1" name=""/>
        <p:cNvGrpSpPr/>
        <p:nvPr/>
      </p:nvGrpSpPr>
      <p:grpSpPr>
        <a:xfrm>
          <a:off x="0" y="0"/>
          <a:ext cx="0" cy="0"/>
          <a:chOff x="0" y="0"/>
          <a:chExt cx="0" cy="0"/>
        </a:xfrm>
      </p:grpSpPr>
      <p:pic>
        <p:nvPicPr>
          <p:cNvPr id="6" name="Picture 5" descr="Biloxi Marsh 2.jpg"/>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561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Bleed Image Generic">
    <p:spTree>
      <p:nvGrpSpPr>
        <p:cNvPr id="1" name=""/>
        <p:cNvGrpSpPr/>
        <p:nvPr/>
      </p:nvGrpSpPr>
      <p:grpSpPr>
        <a:xfrm>
          <a:off x="0" y="0"/>
          <a:ext cx="0" cy="0"/>
          <a:chOff x="0" y="0"/>
          <a:chExt cx="0" cy="0"/>
        </a:xfrm>
      </p:grpSpPr>
      <p:sp>
        <p:nvSpPr>
          <p:cNvPr id="6" name="TextBox 5"/>
          <p:cNvSpPr txBox="1"/>
          <p:nvPr userDrawn="1"/>
        </p:nvSpPr>
        <p:spPr>
          <a:xfrm>
            <a:off x="2001212" y="2724727"/>
            <a:ext cx="184666" cy="369332"/>
          </a:xfrm>
          <a:prstGeom prst="rect">
            <a:avLst/>
          </a:prstGeom>
          <a:noFill/>
        </p:spPr>
        <p:txBody>
          <a:bodyPr wrap="none" rtlCol="0">
            <a:spAutoFit/>
          </a:bodyPr>
          <a:lstStyle/>
          <a:p>
            <a:pPr defTabSz="457200"/>
            <a:endParaRPr lang="en-US" dirty="0">
              <a:solidFill>
                <a:srgbClr val="3D3D3D"/>
              </a:solidFill>
            </a:endParaRPr>
          </a:p>
        </p:txBody>
      </p:sp>
      <p:sp>
        <p:nvSpPr>
          <p:cNvPr id="8" name="Picture Placeholder 2"/>
          <p:cNvSpPr>
            <a:spLocks noGrp="1"/>
          </p:cNvSpPr>
          <p:nvPr>
            <p:ph type="pic" idx="10"/>
          </p:nvPr>
        </p:nvSpPr>
        <p:spPr>
          <a:xfrm>
            <a:off x="0" y="0"/>
            <a:ext cx="9144000" cy="6858000"/>
          </a:xfrm>
          <a:solidFill>
            <a:schemeClr val="accent3">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36480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5"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78838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3048000" cy="1295400"/>
          </a:xfrm>
        </p:spPr>
        <p:txBody>
          <a:bodyPr anchor="b">
            <a:noAutofit/>
          </a:bodyPr>
          <a:lstStyle>
            <a:lvl1pPr algn="l">
              <a:defRPr sz="2800" b="1"/>
            </a:lvl1pPr>
          </a:lstStyle>
          <a:p>
            <a:r>
              <a:rPr lang="en-US" dirty="0"/>
              <a:t>CLICK TO EDIT MASTER TITLE STYLE</a:t>
            </a:r>
          </a:p>
        </p:txBody>
      </p:sp>
      <p:sp>
        <p:nvSpPr>
          <p:cNvPr id="4" name="Text Placeholder 3"/>
          <p:cNvSpPr>
            <a:spLocks noGrp="1"/>
          </p:cNvSpPr>
          <p:nvPr>
            <p:ph type="body" sz="half" idx="2"/>
          </p:nvPr>
        </p:nvSpPr>
        <p:spPr>
          <a:xfrm>
            <a:off x="457200" y="1752600"/>
            <a:ext cx="3048000" cy="4419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Content Placeholder 5"/>
          <p:cNvSpPr>
            <a:spLocks noGrp="1"/>
          </p:cNvSpPr>
          <p:nvPr>
            <p:ph sz="quarter" idx="13"/>
          </p:nvPr>
        </p:nvSpPr>
        <p:spPr>
          <a:xfrm>
            <a:off x="3657600" y="304800"/>
            <a:ext cx="5029200" cy="5867400"/>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0"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48186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1104">
          <p15:clr>
            <a:srgbClr val="FBAE40"/>
          </p15:clr>
        </p15:guide>
        <p15:guide id="2" pos="2208">
          <p15:clr>
            <a:srgbClr val="FBAE40"/>
          </p15:clr>
        </p15:guide>
        <p15:guide id="3" pos="230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52600" y="4501356"/>
            <a:ext cx="5562600" cy="451644"/>
          </a:xfrm>
        </p:spPr>
        <p:txBody>
          <a:bodyPr anchor="b">
            <a:noAutofit/>
          </a:bodyPr>
          <a:lstStyle>
            <a:lvl1pPr algn="l">
              <a:defRPr sz="2200" b="1">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1752600" y="304800"/>
            <a:ext cx="5562600" cy="4044156"/>
          </a:xfrm>
          <a:solidFill>
            <a:schemeClr val="accent3">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52600" y="5105400"/>
            <a:ext cx="5562600" cy="10668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0"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381142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pos="1104">
          <p15:clr>
            <a:srgbClr val="FBAE40"/>
          </p15:clr>
        </p15:guide>
        <p15:guide id="2" pos="4608">
          <p15:clr>
            <a:srgbClr val="FBAE40"/>
          </p15:clr>
        </p15:guide>
        <p15:guide id="3" orient="horz" pos="2736">
          <p15:clr>
            <a:srgbClr val="FBAE40"/>
          </p15:clr>
        </p15:guide>
        <p15:guide id="4" orient="horz" pos="3120">
          <p15:clr>
            <a:srgbClr val="FBAE40"/>
          </p15:clr>
        </p15:guide>
        <p15:guide id="5" orient="horz" pos="3216">
          <p15:clr>
            <a:srgbClr val="FBAE40"/>
          </p15:clr>
        </p15:guide>
        <p15:guide id="6" orient="horz" pos="283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17" name="Rectangle 16"/>
          <p:cNvSpPr/>
          <p:nvPr userDrawn="1"/>
        </p:nvSpPr>
        <p:spPr>
          <a:xfrm>
            <a:off x="0" y="-1"/>
            <a:ext cx="9144000" cy="6172201"/>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TextBox 17"/>
          <p:cNvSpPr txBox="1"/>
          <p:nvPr userDrawn="1"/>
        </p:nvSpPr>
        <p:spPr>
          <a:xfrm>
            <a:off x="457199" y="2209800"/>
            <a:ext cx="8229601" cy="993169"/>
          </a:xfrm>
          <a:prstGeom prst="rect">
            <a:avLst/>
          </a:prstGeom>
          <a:noFill/>
        </p:spPr>
        <p:txBody>
          <a:bodyPr wrap="square" rtlCol="0">
            <a:normAutofit/>
          </a:bodyPr>
          <a:lstStyle/>
          <a:p>
            <a:pPr algn="ctr" defTabSz="457200">
              <a:lnSpc>
                <a:spcPct val="140000"/>
              </a:lnSpc>
            </a:pPr>
            <a:r>
              <a:rPr lang="en-US" sz="4000" dirty="0">
                <a:solidFill>
                  <a:srgbClr val="5A5A5B"/>
                </a:solidFill>
              </a:rPr>
              <a:t>QUESTIONS?</a:t>
            </a:r>
          </a:p>
        </p:txBody>
      </p:sp>
      <p:sp>
        <p:nvSpPr>
          <p:cNvPr id="11" name="Rectangle 10"/>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rgbClr val="747575"/>
                </a:solidFill>
              </a:rPr>
              <a:t>2017 COASTAL MASTER PLAN</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
        <p:nvSpPr>
          <p:cNvPr id="3" name="Rectangle 2"/>
          <p:cNvSpPr/>
          <p:nvPr userDrawn="1"/>
        </p:nvSpPr>
        <p:spPr>
          <a:xfrm>
            <a:off x="3629157" y="3124402"/>
            <a:ext cx="2261191" cy="609398"/>
          </a:xfrm>
          <a:prstGeom prst="rect">
            <a:avLst/>
          </a:prstGeom>
        </p:spPr>
        <p:txBody>
          <a:bodyPr wrap="square">
            <a:normAutofit/>
          </a:bodyPr>
          <a:lstStyle/>
          <a:p>
            <a:pPr algn="ctr" defTabSz="457200">
              <a:lnSpc>
                <a:spcPct val="140000"/>
              </a:lnSpc>
            </a:pPr>
            <a:r>
              <a:rPr lang="en-US" sz="2400" dirty="0">
                <a:solidFill>
                  <a:srgbClr val="5A5A5B"/>
                </a:solidFill>
              </a:rPr>
              <a:t>coastal.la.gov</a:t>
            </a:r>
          </a:p>
        </p:txBody>
      </p:sp>
      <p:pic>
        <p:nvPicPr>
          <p:cNvPr id="4" name="Picture 3"/>
          <p:cNvPicPr>
            <a:picLocks noChangeAspect="1"/>
          </p:cNvPicPr>
          <p:nvPr userDrawn="1"/>
        </p:nvPicPr>
        <p:blipFill>
          <a:blip r:embed="rId4" cstate="print">
            <a:duotone>
              <a:prstClr val="black"/>
              <a:schemeClr val="tx1">
                <a:tint val="45000"/>
                <a:satMod val="400000"/>
              </a:schemeClr>
            </a:duotone>
            <a:extLst>
              <a:ext uri="{BEBA8EAE-BF5A-486C-A8C5-ECC9F3942E4B}">
                <a14:imgProps xmlns:a14="http://schemas.microsoft.com/office/drawing/2010/main">
                  <a14:imgLayer r:embed="rId5">
                    <a14:imgEffect>
                      <a14:saturation sat="40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3253649" y="3239823"/>
            <a:ext cx="457200" cy="457200"/>
          </a:xfrm>
          <a:prstGeom prst="rect">
            <a:avLst/>
          </a:prstGeom>
        </p:spPr>
      </p:pic>
      <p:pic>
        <p:nvPicPr>
          <p:cNvPr id="12" name="Picture 3"/>
          <p:cNvPicPr>
            <a:picLocks noChangeAspect="1"/>
          </p:cNvPicPr>
          <p:nvPr userDrawn="1"/>
        </p:nvPicPr>
        <p:blipFill rotWithShape="1">
          <a:blip r:embed="rId6" cstate="print">
            <a:extLst>
              <a:ext uri="{28A0092B-C50C-407E-A947-70E740481C1C}">
                <a14:useLocalDpi xmlns:a14="http://schemas.microsoft.com/office/drawing/2010/main"/>
              </a:ext>
            </a:extLst>
          </a:blip>
          <a:srcRect t="-3978" b="28417"/>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userDrawn="1"/>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1"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206608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432">
          <p15:clr>
            <a:srgbClr val="FBAE40"/>
          </p15:clr>
        </p15:guide>
        <p15:guide id="2" orient="horz" pos="2016">
          <p15:clr>
            <a:srgbClr val="FBAE40"/>
          </p15:clr>
        </p15:guide>
        <p15:guide id="3" orient="horz" pos="1392">
          <p15:clr>
            <a:srgbClr val="FBAE40"/>
          </p15:clr>
        </p15:guide>
        <p15:guide id="4" orient="horz" pos="235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Slide Number Placeholder 2"/>
          <p:cNvSpPr>
            <a:spLocks noGrp="1"/>
          </p:cNvSpPr>
          <p:nvPr>
            <p:ph type="sldNum" sz="quarter" idx="10"/>
          </p:nvPr>
        </p:nvSpPr>
        <p:spPr>
          <a:xfrm>
            <a:off x="7772400" y="6356350"/>
            <a:ext cx="914400" cy="365125"/>
          </a:xfrm>
        </p:spPr>
        <p:txBody>
          <a:bodyPr/>
          <a:lstStyle/>
          <a:p>
            <a:pPr defTabSz="457200"/>
            <a:fld id="{0580405D-A643-224E-BD86-D482C39E2277}" type="slidenum">
              <a:rPr lang="en-US" smtClean="0"/>
              <a:pPr defTabSz="457200"/>
              <a:t>‹#›</a:t>
            </a:fld>
            <a:endParaRPr lang="en-US" dirty="0"/>
          </a:p>
        </p:txBody>
      </p:sp>
      <p:sp>
        <p:nvSpPr>
          <p:cNvPr id="15" name="Footer Placeholder 3"/>
          <p:cNvSpPr>
            <a:spLocks noGrp="1"/>
          </p:cNvSpPr>
          <p:nvPr>
            <p:ph type="ftr" sz="quarter" idx="11"/>
          </p:nvPr>
        </p:nvSpPr>
        <p:spPr>
          <a:xfrm>
            <a:off x="457200" y="6356350"/>
            <a:ext cx="7315200" cy="365125"/>
          </a:xfrm>
        </p:spPr>
        <p:txBody>
          <a:bodyPr/>
          <a:lstStyle/>
          <a:p>
            <a:pPr defTabSz="457200"/>
            <a:r>
              <a:rPr lang="en-US" dirty="0"/>
              <a:t>2017 Coastal Master Plan</a:t>
            </a:r>
          </a:p>
        </p:txBody>
      </p:sp>
      <p:sp>
        <p:nvSpPr>
          <p:cNvPr id="17" name="Rectangle 16"/>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spc="300" dirty="0">
                <a:solidFill>
                  <a:srgbClr val="747575"/>
                </a:solidFill>
              </a:rPr>
              <a:t>2017 COASTAL MASTER PLAN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pic>
        <p:nvPicPr>
          <p:cNvPr id="20" name="Picture Placeholder 12" descr="Current 100yr Depth P90.png"/>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0" y="685800"/>
            <a:ext cx="9144000" cy="2847965"/>
          </a:xfrm>
          <a:prstGeom prst="rect">
            <a:avLst/>
          </a:prstGeom>
        </p:spPr>
      </p:pic>
      <p:sp>
        <p:nvSpPr>
          <p:cNvPr id="21" name="TextBox 20"/>
          <p:cNvSpPr txBox="1"/>
          <p:nvPr userDrawn="1"/>
        </p:nvSpPr>
        <p:spPr>
          <a:xfrm>
            <a:off x="457199" y="4112231"/>
            <a:ext cx="8229601" cy="993169"/>
          </a:xfrm>
          <a:prstGeom prst="rect">
            <a:avLst/>
          </a:prstGeom>
          <a:noFill/>
        </p:spPr>
        <p:txBody>
          <a:bodyPr wrap="square" rtlCol="0">
            <a:normAutofit/>
          </a:bodyPr>
          <a:lstStyle/>
          <a:p>
            <a:pPr algn="ctr" defTabSz="457200">
              <a:lnSpc>
                <a:spcPct val="140000"/>
              </a:lnSpc>
            </a:pPr>
            <a:r>
              <a:rPr lang="en-US" sz="4000" dirty="0">
                <a:solidFill>
                  <a:srgbClr val="5A5A5B"/>
                </a:solidFill>
              </a:rPr>
              <a:t>QUESTIONS?</a:t>
            </a:r>
          </a:p>
        </p:txBody>
      </p:sp>
    </p:spTree>
    <p:extLst>
      <p:ext uri="{BB962C8B-B14F-4D97-AF65-F5344CB8AC3E}">
        <p14:creationId xmlns:p14="http://schemas.microsoft.com/office/powerpoint/2010/main" val="258976081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1" name="Rectangle 10"/>
          <p:cNvSpPr/>
          <p:nvPr userDrawn="1"/>
        </p:nvSpPr>
        <p:spPr>
          <a:xfrm>
            <a:off x="0" y="-1"/>
            <a:ext cx="9144000" cy="47244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Text Placeholder 9"/>
          <p:cNvSpPr>
            <a:spLocks noGrp="1"/>
          </p:cNvSpPr>
          <p:nvPr>
            <p:ph type="body" sz="quarter" idx="10" hasCustomPrompt="1"/>
          </p:nvPr>
        </p:nvSpPr>
        <p:spPr>
          <a:xfrm>
            <a:off x="1295400" y="4876800"/>
            <a:ext cx="6553200" cy="457201"/>
          </a:xfrm>
        </p:spPr>
        <p:txBody>
          <a:bodyPr anchor="ctr">
            <a:normAutofit/>
          </a:bodyPr>
          <a:lstStyle>
            <a:lvl1pPr marL="0" indent="0" algn="ctr">
              <a:buNone/>
              <a:defRPr sz="1800" b="1">
                <a:solidFill>
                  <a:schemeClr val="tx1"/>
                </a:solidFill>
                <a:latin typeface="+mn-lt"/>
              </a:defRPr>
            </a:lvl1pPr>
          </a:lstStyle>
          <a:p>
            <a:pPr lvl="0"/>
            <a:r>
              <a:rPr lang="en-US" dirty="0"/>
              <a:t>Presenter Name | Email Address</a:t>
            </a:r>
          </a:p>
        </p:txBody>
      </p:sp>
      <p:sp>
        <p:nvSpPr>
          <p:cNvPr id="8" name="Rectangle 7"/>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rgbClr val="747575"/>
                </a:solidFill>
              </a:rPr>
              <a:t>2017 COASTAL MASTER PLAN</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
        <p:nvSpPr>
          <p:cNvPr id="13" name="TextBox 12"/>
          <p:cNvSpPr txBox="1"/>
          <p:nvPr userDrawn="1"/>
        </p:nvSpPr>
        <p:spPr>
          <a:xfrm>
            <a:off x="457199" y="2209800"/>
            <a:ext cx="8229601" cy="993169"/>
          </a:xfrm>
          <a:prstGeom prst="rect">
            <a:avLst/>
          </a:prstGeom>
          <a:noFill/>
        </p:spPr>
        <p:txBody>
          <a:bodyPr wrap="square" rtlCol="0">
            <a:normAutofit/>
          </a:bodyPr>
          <a:lstStyle/>
          <a:p>
            <a:pPr algn="ctr" defTabSz="457200">
              <a:lnSpc>
                <a:spcPct val="140000"/>
              </a:lnSpc>
            </a:pPr>
            <a:r>
              <a:rPr lang="en-US" sz="4000" dirty="0">
                <a:solidFill>
                  <a:srgbClr val="FFFFFF"/>
                </a:solidFill>
              </a:rPr>
              <a:t>THANK YOU</a:t>
            </a:r>
          </a:p>
        </p:txBody>
      </p:sp>
    </p:spTree>
    <p:extLst>
      <p:ext uri="{BB962C8B-B14F-4D97-AF65-F5344CB8AC3E}">
        <p14:creationId xmlns:p14="http://schemas.microsoft.com/office/powerpoint/2010/main" val="1556748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15:guide id="1" orient="horz" pos="432">
          <p15:clr>
            <a:srgbClr val="FBAE40"/>
          </p15:clr>
        </p15:guide>
        <p15:guide id="2" orient="horz" pos="2976">
          <p15:clr>
            <a:srgbClr val="FBAE40"/>
          </p15:clr>
        </p15:guide>
        <p15:guide id="3" orient="horz" pos="3360">
          <p15:clr>
            <a:srgbClr val="FBAE40"/>
          </p15:clr>
        </p15:guide>
        <p15:guide id="4" orient="horz" pos="3072">
          <p15:clr>
            <a:srgbClr val="FBAE40"/>
          </p15:clr>
        </p15:guide>
        <p15:guide id="5" pos="816">
          <p15:clr>
            <a:srgbClr val="FBAE40"/>
          </p15:clr>
        </p15:guide>
        <p15:guide id="6" pos="49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sp>
            <p:nvSpPr>
              <p:cNvPr id="27" name="Rectangle 2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8" name="Group 10"/>
              <p:cNvGrpSpPr/>
              <p:nvPr/>
            </p:nvGrpSpPr>
            <p:grpSpPr>
              <a:xfrm>
                <a:off x="256032" y="237744"/>
                <a:ext cx="8622792" cy="6364224"/>
                <a:chOff x="247157" y="247430"/>
                <a:chExt cx="8622792" cy="6364224"/>
              </a:xfrm>
            </p:grpSpPr>
            <p:sp>
              <p:nvSpPr>
                <p:cNvPr id="29" name="Rectangle 2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31" name="Straight Connector 3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2" name="Rectangle 31"/>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grpSp>
        <p:cxnSp>
          <p:nvCxnSpPr>
            <p:cNvPr id="23" name="Straight Connector 22"/>
            <p:cNvCxnSpPr/>
            <p:nvPr/>
          </p:nvCxnSpPr>
          <p:spPr>
            <a:xfrm rot="16200000" flipH="1">
              <a:off x="2217480" y="4026438"/>
              <a:ext cx="4711326" cy="228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32301"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2301"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45539"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45539"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7D290233-0DD1-4A80-BB1E-9ADC3556DBB6}" type="datetimeFigureOut">
              <a:rPr lang="en-US" smtClean="0"/>
              <a:t>5/1/2018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ection Title Option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9144000" cy="4762831"/>
          </a:xfrm>
          <a:prstGeom prst="rect">
            <a:avLst/>
          </a:prstGeom>
          <a:noFill/>
          <a:ln>
            <a:noFill/>
          </a:ln>
        </p:spPr>
      </p:pic>
      <p:sp>
        <p:nvSpPr>
          <p:cNvPr id="2" name="Title 1"/>
          <p:cNvSpPr>
            <a:spLocks noGrp="1"/>
          </p:cNvSpPr>
          <p:nvPr>
            <p:ph type="ctrTitle" hasCustomPrompt="1"/>
          </p:nvPr>
        </p:nvSpPr>
        <p:spPr>
          <a:xfrm>
            <a:off x="685800" y="3297962"/>
            <a:ext cx="7772400" cy="1470025"/>
          </a:xfrm>
        </p:spPr>
        <p:txBody>
          <a:bodyPr/>
          <a:lstStyle>
            <a:lvl1pPr>
              <a:defRPr>
                <a:solidFill>
                  <a:schemeClr val="bg1"/>
                </a:solidFill>
              </a:defRPr>
            </a:lvl1pPr>
          </a:lstStyle>
          <a:p>
            <a:r>
              <a:rPr lang="en-US" dirty="0"/>
              <a:t>Section title</a:t>
            </a:r>
          </a:p>
        </p:txBody>
      </p:sp>
      <p:sp>
        <p:nvSpPr>
          <p:cNvPr id="6" name="Slide Number Placeholder 5"/>
          <p:cNvSpPr>
            <a:spLocks noGrp="1"/>
          </p:cNvSpPr>
          <p:nvPr>
            <p:ph type="sldNum" sz="quarter" idx="12"/>
          </p:nvPr>
        </p:nvSpPr>
        <p:spPr/>
        <p:txBody>
          <a:bodyPr/>
          <a:lstStyle/>
          <a:p>
            <a:fld id="{0580405D-A643-224E-BD86-D482C39E2277}" type="slidenum">
              <a:rPr lang="en-US" smtClean="0"/>
              <a:pPr/>
              <a:t>‹#›</a:t>
            </a:fld>
            <a:endParaRPr lang="en-US" dirty="0"/>
          </a:p>
        </p:txBody>
      </p:sp>
      <p:sp>
        <p:nvSpPr>
          <p:cNvPr id="8" name="Subtitle 2"/>
          <p:cNvSpPr>
            <a:spLocks noGrp="1"/>
          </p:cNvSpPr>
          <p:nvPr>
            <p:ph type="subTitle" idx="1" hasCustomPrompt="1"/>
          </p:nvPr>
        </p:nvSpPr>
        <p:spPr>
          <a:xfrm>
            <a:off x="685800" y="5053737"/>
            <a:ext cx="64008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11" name="Footer Placeholder 4"/>
          <p:cNvSpPr>
            <a:spLocks noGrp="1"/>
          </p:cNvSpPr>
          <p:nvPr>
            <p:ph type="ftr" sz="quarter" idx="11"/>
          </p:nvPr>
        </p:nvSpPr>
        <p:spPr>
          <a:xfrm>
            <a:off x="457199" y="6356189"/>
            <a:ext cx="7471317"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36794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293" y="683846"/>
            <a:ext cx="9144000" cy="3634152"/>
          </a:xfrm>
          <a:prstGeom prst="rect">
            <a:avLst/>
          </a:prstGeom>
          <a:ln>
            <a:noFill/>
          </a:ln>
          <a:effectLst/>
        </p:spPr>
      </p:pic>
      <p:sp>
        <p:nvSpPr>
          <p:cNvPr id="3" name="Slide Number Placeholder 2"/>
          <p:cNvSpPr>
            <a:spLocks noGrp="1"/>
          </p:cNvSpPr>
          <p:nvPr>
            <p:ph type="sldNum" sz="quarter" idx="10"/>
          </p:nvPr>
        </p:nvSpPr>
        <p:spPr/>
        <p:txBody>
          <a:bodyPr/>
          <a:lstStyle/>
          <a:p>
            <a:pPr defTabSz="457200"/>
            <a:fld id="{0580405D-A643-224E-BD86-D482C39E2277}" type="slidenum">
              <a:rPr lang="en-US" smtClean="0"/>
              <a:pPr defTabSz="457200"/>
              <a:t>‹#›</a:t>
            </a:fld>
            <a:endParaRPr lang="en-US" dirty="0"/>
          </a:p>
        </p:txBody>
      </p:sp>
      <p:sp>
        <p:nvSpPr>
          <p:cNvPr id="4" name="Footer Placeholder 3"/>
          <p:cNvSpPr>
            <a:spLocks noGrp="1"/>
          </p:cNvSpPr>
          <p:nvPr>
            <p:ph type="ftr" sz="quarter" idx="11"/>
          </p:nvPr>
        </p:nvSpPr>
        <p:spPr/>
        <p:txBody>
          <a:bodyPr/>
          <a:lstStyle/>
          <a:p>
            <a:pPr defTabSz="457200"/>
            <a:r>
              <a:rPr lang="en-US" dirty="0"/>
              <a:t>2017 Coastal Master Plan</a:t>
            </a:r>
          </a:p>
        </p:txBody>
      </p:sp>
      <p:sp>
        <p:nvSpPr>
          <p:cNvPr id="6" name="Text Placeholder 9"/>
          <p:cNvSpPr>
            <a:spLocks noGrp="1"/>
          </p:cNvSpPr>
          <p:nvPr>
            <p:ph type="body" sz="quarter" idx="12" hasCustomPrompt="1"/>
          </p:nvPr>
        </p:nvSpPr>
        <p:spPr>
          <a:xfrm>
            <a:off x="1295400" y="4876800"/>
            <a:ext cx="6553200" cy="457201"/>
          </a:xfrm>
        </p:spPr>
        <p:txBody>
          <a:bodyPr anchor="ctr">
            <a:normAutofit/>
          </a:bodyPr>
          <a:lstStyle>
            <a:lvl1pPr marL="0" indent="0" algn="ctr">
              <a:buNone/>
              <a:defRPr sz="1800" b="1">
                <a:solidFill>
                  <a:schemeClr val="tx1"/>
                </a:solidFill>
                <a:latin typeface="+mn-lt"/>
              </a:defRPr>
            </a:lvl1pPr>
          </a:lstStyle>
          <a:p>
            <a:pPr lvl="0"/>
            <a:r>
              <a:rPr lang="en-US" dirty="0"/>
              <a:t>Presenter Name | Email Address</a:t>
            </a:r>
          </a:p>
        </p:txBody>
      </p:sp>
      <p:sp>
        <p:nvSpPr>
          <p:cNvPr id="7" name="Rectangle 6"/>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spc="300" dirty="0">
                <a:solidFill>
                  <a:srgbClr val="747575"/>
                </a:solidFill>
              </a:rPr>
              <a:t>2017 COASTAL MASTER PLAN</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Tree>
    <p:extLst>
      <p:ext uri="{BB962C8B-B14F-4D97-AF65-F5344CB8AC3E}">
        <p14:creationId xmlns:p14="http://schemas.microsoft.com/office/powerpoint/2010/main" val="329216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Full Bleed Image + Title Generic">
    <p:spTree>
      <p:nvGrpSpPr>
        <p:cNvPr id="1" name=""/>
        <p:cNvGrpSpPr/>
        <p:nvPr/>
      </p:nvGrpSpPr>
      <p:grpSpPr>
        <a:xfrm>
          <a:off x="0" y="0"/>
          <a:ext cx="0" cy="0"/>
          <a:chOff x="0" y="0"/>
          <a:chExt cx="0" cy="0"/>
        </a:xfrm>
      </p:grpSpPr>
      <p:sp>
        <p:nvSpPr>
          <p:cNvPr id="9" name="Slide Number Placeholder 2"/>
          <p:cNvSpPr>
            <a:spLocks noGrp="1"/>
          </p:cNvSpPr>
          <p:nvPr>
            <p:ph type="sldNum" sz="quarter" idx="10"/>
          </p:nvPr>
        </p:nvSpPr>
        <p:spPr>
          <a:xfrm>
            <a:off x="7772400" y="6356350"/>
            <a:ext cx="914400" cy="365125"/>
          </a:xfrm>
        </p:spPr>
        <p:txBody>
          <a:bodyPr/>
          <a:lstStyle/>
          <a:p>
            <a:pPr defTabSz="457200"/>
            <a:fld id="{0580405D-A643-224E-BD86-D482C39E2277}" type="slidenum">
              <a:rPr lang="en-US" smtClean="0"/>
              <a:pPr defTabSz="457200"/>
              <a:t>‹#›</a:t>
            </a:fld>
            <a:endParaRPr lang="en-US" dirty="0"/>
          </a:p>
        </p:txBody>
      </p:sp>
      <p:sp>
        <p:nvSpPr>
          <p:cNvPr id="10" name="Footer Placeholder 3"/>
          <p:cNvSpPr>
            <a:spLocks noGrp="1"/>
          </p:cNvSpPr>
          <p:nvPr>
            <p:ph type="ftr" sz="quarter" idx="11"/>
          </p:nvPr>
        </p:nvSpPr>
        <p:spPr>
          <a:xfrm>
            <a:off x="457200" y="6356350"/>
            <a:ext cx="7315200" cy="365125"/>
          </a:xfrm>
        </p:spPr>
        <p:txBody>
          <a:bodyPr/>
          <a:lstStyle/>
          <a:p>
            <a:pPr defTabSz="457200"/>
            <a:r>
              <a:rPr lang="en-US" dirty="0"/>
              <a:t>2017 Coastal Master Plan</a:t>
            </a:r>
          </a:p>
        </p:txBody>
      </p:sp>
      <p:sp>
        <p:nvSpPr>
          <p:cNvPr id="11" name="Text Placeholder 9"/>
          <p:cNvSpPr>
            <a:spLocks noGrp="1"/>
          </p:cNvSpPr>
          <p:nvPr>
            <p:ph type="body" sz="quarter" idx="12" hasCustomPrompt="1"/>
          </p:nvPr>
        </p:nvSpPr>
        <p:spPr>
          <a:xfrm>
            <a:off x="1295400" y="4876800"/>
            <a:ext cx="6553200" cy="457201"/>
          </a:xfrm>
        </p:spPr>
        <p:txBody>
          <a:bodyPr anchor="ctr">
            <a:normAutofit/>
          </a:bodyPr>
          <a:lstStyle>
            <a:lvl1pPr marL="0" indent="0" algn="ctr">
              <a:buNone/>
              <a:defRPr sz="1800" b="1">
                <a:solidFill>
                  <a:schemeClr val="tx1"/>
                </a:solidFill>
                <a:latin typeface="+mn-lt"/>
              </a:defRPr>
            </a:lvl1pPr>
          </a:lstStyle>
          <a:p>
            <a:pPr lvl="0"/>
            <a:r>
              <a:rPr lang="en-US" dirty="0"/>
              <a:t>Presenter Name | Email Address</a:t>
            </a:r>
          </a:p>
        </p:txBody>
      </p:sp>
      <p:sp>
        <p:nvSpPr>
          <p:cNvPr id="12" name="Rectangle 11"/>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spc="300" dirty="0">
                <a:solidFill>
                  <a:srgbClr val="747575"/>
                </a:solidFill>
              </a:rPr>
              <a:t>2017 COASTAL MASTER PLAN</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pic>
        <p:nvPicPr>
          <p:cNvPr id="15" name="Picture Placeholder 12" descr="Current 100yr Depth P90.png"/>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0" y="685800"/>
            <a:ext cx="9144000" cy="2847965"/>
          </a:xfrm>
          <a:prstGeom prst="rect">
            <a:avLst/>
          </a:prstGeom>
        </p:spPr>
      </p:pic>
    </p:spTree>
    <p:extLst>
      <p:ext uri="{BB962C8B-B14F-4D97-AF65-F5344CB8AC3E}">
        <p14:creationId xmlns:p14="http://schemas.microsoft.com/office/powerpoint/2010/main" val="422727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2" name="Group 11"/>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4" name="Group 10"/>
            <p:cNvGrpSpPr/>
            <p:nvPr/>
          </p:nvGrpSpPr>
          <p:grpSpPr>
            <a:xfrm>
              <a:off x="256032" y="237744"/>
              <a:ext cx="8622792" cy="6364224"/>
              <a:chOff x="247157" y="247430"/>
              <a:chExt cx="8622792" cy="6364224"/>
            </a:xfrm>
          </p:grpSpPr>
          <p:sp>
            <p:nvSpPr>
              <p:cNvPr id="15" name="Rectangle 14"/>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16" name="Straight Connector 15"/>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D290233-0DD1-4A80-BB1E-9ADC3556DBB6}" type="datetimeFigureOut">
              <a:rPr lang="en-US" smtClean="0"/>
              <a:t>5/1/2018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sp>
          <p:nvSpPr>
            <p:cNvPr id="11" name="Rectangle 1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 name="Group 10"/>
            <p:cNvGrpSpPr/>
            <p:nvPr/>
          </p:nvGrpSpPr>
          <p:grpSpPr>
            <a:xfrm>
              <a:off x="256032" y="237744"/>
              <a:ext cx="8622792" cy="6364224"/>
              <a:chOff x="247157" y="247430"/>
              <a:chExt cx="8622792" cy="6364224"/>
            </a:xfrm>
          </p:grpSpPr>
          <p:sp>
            <p:nvSpPr>
              <p:cNvPr id="13" name="Rectangle 1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14" name="Straight Connector 1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Date Placeholder 1"/>
          <p:cNvSpPr>
            <a:spLocks noGrp="1"/>
          </p:cNvSpPr>
          <p:nvPr>
            <p:ph type="dt" sz="half" idx="10"/>
          </p:nvPr>
        </p:nvSpPr>
        <p:spPr/>
        <p:txBody>
          <a:bodyPr/>
          <a:lstStyle/>
          <a:p>
            <a:fld id="{7D290233-0DD1-4A80-BB1E-9ADC3556DBB6}" type="datetimeFigureOut">
              <a:rPr lang="en-US" smtClean="0"/>
              <a:t>5/1/2018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7" name="Rectangle 1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3" name="Rectangle 32"/>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Title 1"/>
          <p:cNvSpPr>
            <a:spLocks noGrp="1"/>
          </p:cNvSpPr>
          <p:nvPr>
            <p:ph type="title"/>
          </p:nvPr>
        </p:nvSpPr>
        <p:spPr>
          <a:xfrm>
            <a:off x="530225" y="1169892"/>
            <a:ext cx="3008313" cy="914400"/>
          </a:xfrm>
        </p:spPr>
        <p:txBody>
          <a:bodyPr anchor="b">
            <a:normAutofit/>
          </a:bodyPr>
          <a:lstStyle>
            <a:lvl1pPr algn="l">
              <a:defRPr sz="2800" b="0"/>
            </a:lvl1pPr>
          </a:lstStyle>
          <a:p>
            <a:r>
              <a:rPr lang="en-US" smtClean="0"/>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0225" y="2147888"/>
            <a:ext cx="3008313" cy="3262313"/>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7D290233-0DD1-4A80-BB1E-9ADC3556DBB6}" type="datetimeFigureOut">
              <a:rPr lang="en-US" smtClean="0"/>
              <a:t>5/1/2018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theme" Target="../theme/theme3.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113" y="244158"/>
            <a:ext cx="7345362" cy="1339850"/>
          </a:xfrm>
          <a:prstGeom prst="rect">
            <a:avLst/>
          </a:prstGeom>
        </p:spPr>
        <p:txBody>
          <a:bodyPr vert="horz" lIns="91440" tIns="45720" rIns="91440" bIns="45720" rtlCol="0" anchor="ctr">
            <a:normAutofit/>
          </a:bodyPr>
          <a:lstStyle/>
          <a:p>
            <a:r>
              <a:rPr lang="en-US" smtClean="0"/>
              <a:t>Click to edit Master title style</a:t>
            </a:r>
            <a:endParaRPr dirty="0"/>
          </a:p>
        </p:txBody>
      </p:sp>
      <p:sp>
        <p:nvSpPr>
          <p:cNvPr id="3" name="Text Placeholder 2"/>
          <p:cNvSpPr>
            <a:spLocks noGrp="1"/>
          </p:cNvSpPr>
          <p:nvPr>
            <p:ph type="body" idx="1"/>
          </p:nvPr>
        </p:nvSpPr>
        <p:spPr>
          <a:xfrm>
            <a:off x="900112" y="2133601"/>
            <a:ext cx="7345363"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243840" y="6371591"/>
            <a:ext cx="2133600" cy="259317"/>
          </a:xfrm>
          <a:prstGeom prst="rect">
            <a:avLst/>
          </a:prstGeom>
        </p:spPr>
        <p:txBody>
          <a:bodyPr vert="horz" lIns="91440" tIns="45720" rIns="91440" bIns="45720" rtlCol="0" anchor="ctr"/>
          <a:lstStyle>
            <a:lvl1pPr algn="l">
              <a:defRPr sz="1200">
                <a:solidFill>
                  <a:schemeClr val="bg2">
                    <a:lumMod val="60000"/>
                    <a:lumOff val="40000"/>
                  </a:schemeClr>
                </a:solidFill>
                <a:latin typeface="Brush Script MT" pitchFamily="66" charset="0"/>
              </a:defRPr>
            </a:lvl1pPr>
          </a:lstStyle>
          <a:p>
            <a:fld id="{7D290233-0DD1-4A80-BB1E-9ADC3556DBB6}" type="datetimeFigureOut">
              <a:rPr lang="en-US" smtClean="0"/>
              <a:t>5/1/2018</a:t>
            </a:fld>
            <a:endParaRPr lang="en-US" dirty="0"/>
          </a:p>
        </p:txBody>
      </p:sp>
      <p:sp>
        <p:nvSpPr>
          <p:cNvPr id="5" name="Footer Placeholder 4"/>
          <p:cNvSpPr>
            <a:spLocks noGrp="1"/>
          </p:cNvSpPr>
          <p:nvPr>
            <p:ph type="ftr" sz="quarter" idx="3"/>
          </p:nvPr>
        </p:nvSpPr>
        <p:spPr>
          <a:xfrm>
            <a:off x="5958840" y="6371591"/>
            <a:ext cx="2895600" cy="257810"/>
          </a:xfrm>
          <a:prstGeom prst="rect">
            <a:avLst/>
          </a:prstGeom>
        </p:spPr>
        <p:txBody>
          <a:bodyPr vert="horz" lIns="91440" tIns="45720" rIns="91440" bIns="45720" rtlCol="0" anchor="ctr"/>
          <a:lstStyle>
            <a:lvl1pPr marL="0" algn="r" defTabSz="914400" rtl="0" eaLnBrk="1" latinLnBrk="0" hangingPunct="1">
              <a:defRPr sz="1200" kern="1200">
                <a:solidFill>
                  <a:schemeClr val="bg2">
                    <a:lumMod val="60000"/>
                    <a:lumOff val="40000"/>
                  </a:schemeClr>
                </a:solidFill>
                <a:latin typeface="Brush Script MT" pitchFamily="66" charset="0"/>
                <a:ea typeface="+mn-ea"/>
                <a:cs typeface="+mn-cs"/>
              </a:defRPr>
            </a:lvl1pPr>
          </a:lstStyle>
          <a:p>
            <a:endParaRPr lang="en-US" dirty="0"/>
          </a:p>
        </p:txBody>
      </p:sp>
      <p:sp>
        <p:nvSpPr>
          <p:cNvPr id="6" name="Slide Number Placeholder 5"/>
          <p:cNvSpPr>
            <a:spLocks noGrp="1"/>
          </p:cNvSpPr>
          <p:nvPr>
            <p:ph type="sldNum" sz="quarter" idx="4"/>
          </p:nvPr>
        </p:nvSpPr>
        <p:spPr>
          <a:xfrm>
            <a:off x="4191000" y="6356350"/>
            <a:ext cx="762000" cy="271463"/>
          </a:xfrm>
          <a:prstGeom prst="rect">
            <a:avLst/>
          </a:prstGeom>
        </p:spPr>
        <p:txBody>
          <a:bodyPr vert="horz" lIns="91440" tIns="45720" rIns="91440" bIns="45720" rtlCol="0" anchor="ctr"/>
          <a:lstStyle>
            <a:lvl1pPr marL="0" algn="ctr" defTabSz="914400" rtl="0" eaLnBrk="1" latinLnBrk="0" hangingPunct="1">
              <a:defRPr sz="1200" kern="1200">
                <a:solidFill>
                  <a:schemeClr val="bg2">
                    <a:lumMod val="60000"/>
                    <a:lumOff val="40000"/>
                  </a:schemeClr>
                </a:solidFill>
                <a:latin typeface="+mn-lt"/>
                <a:ea typeface="+mn-ea"/>
                <a:cs typeface="+mn-cs"/>
              </a:defRPr>
            </a:lvl1pPr>
          </a:lstStyle>
          <a:p>
            <a:fld id="{CFE4BAC9-6D41-4691-9299-18EF07EF0177}"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8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6B43858-9006-4A41-907E-C1B486AD08BF}" type="datetimeFigureOut">
              <a:rPr lang="en-US" smtClean="0">
                <a:solidFill>
                  <a:prstClr val="black">
                    <a:tint val="75000"/>
                  </a:prstClr>
                </a:solidFill>
              </a:rPr>
              <a:pPr defTabSz="457200"/>
              <a:t>5/1/2018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E80C869-3D1C-A24C-BED2-D8FAFC7BCEB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0212176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Placeholder 1"/>
          <p:cNvSpPr>
            <a:spLocks noGrp="1"/>
          </p:cNvSpPr>
          <p:nvPr>
            <p:ph type="title"/>
          </p:nvPr>
        </p:nvSpPr>
        <p:spPr>
          <a:xfrm>
            <a:off x="457200" y="304800"/>
            <a:ext cx="8229600" cy="1066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7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772400" y="6356350"/>
            <a:ext cx="914400" cy="365125"/>
          </a:xfrm>
          <a:prstGeom prst="rect">
            <a:avLst/>
          </a:prstGeom>
        </p:spPr>
        <p:txBody>
          <a:bodyPr vert="horz" lIns="91440" tIns="45720" rIns="91440" bIns="45720" rtlCol="0" anchor="ctr"/>
          <a:lstStyle>
            <a:lvl1pPr algn="r">
              <a:defRPr sz="1200">
                <a:solidFill>
                  <a:srgbClr val="FFFFFF"/>
                </a:solidFill>
              </a:defRPr>
            </a:lvl1pPr>
          </a:lstStyle>
          <a:p>
            <a:pPr defTabSz="457200"/>
            <a:fld id="{0580405D-A643-224E-BD86-D482C39E2277}" type="slidenum">
              <a:rPr lang="en-US" smtClean="0"/>
              <a:pPr defTabSz="457200"/>
              <a:t>‹#›</a:t>
            </a:fld>
            <a:endParaRPr lang="en-US" dirty="0"/>
          </a:p>
        </p:txBody>
      </p:sp>
      <p:sp>
        <p:nvSpPr>
          <p:cNvPr id="8" name="Footer Placeholder 4"/>
          <p:cNvSpPr>
            <a:spLocks noGrp="1"/>
          </p:cNvSpPr>
          <p:nvPr>
            <p:ph type="ftr" sz="quarter" idx="3"/>
          </p:nvPr>
        </p:nvSpPr>
        <p:spPr>
          <a:xfrm>
            <a:off x="457200" y="6356350"/>
            <a:ext cx="7315200" cy="365125"/>
          </a:xfrm>
          <a:prstGeom prst="rect">
            <a:avLst/>
          </a:prstGeom>
        </p:spPr>
        <p:txBody>
          <a:bodyPr vert="horz" lIns="91440" tIns="45720" rIns="91440" bIns="45720" rtlCol="0" anchor="ctr"/>
          <a:lstStyle>
            <a:lvl1pPr algn="l">
              <a:defRPr sz="1200">
                <a:solidFill>
                  <a:srgbClr val="FFFFFF"/>
                </a:solidFill>
              </a:defRPr>
            </a:lvl1pPr>
          </a:lstStyle>
          <a:p>
            <a:r>
              <a:rPr lang="en-US" dirty="0"/>
              <a:t>2017 Coastal Master Plan</a:t>
            </a:r>
          </a:p>
        </p:txBody>
      </p:sp>
    </p:spTree>
    <p:extLst>
      <p:ext uri="{BB962C8B-B14F-4D97-AF65-F5344CB8AC3E}">
        <p14:creationId xmlns:p14="http://schemas.microsoft.com/office/powerpoint/2010/main" val="169912700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dt="0"/>
  <p:txStyles>
    <p:titleStyle>
      <a:lvl1pPr algn="l" defTabSz="457200" rtl="0" eaLnBrk="1" latinLnBrk="0" hangingPunct="1">
        <a:spcBef>
          <a:spcPct val="0"/>
        </a:spcBef>
        <a:buNone/>
        <a:defRPr sz="2800" b="1" kern="1200" cap="all" baseline="0">
          <a:solidFill>
            <a:schemeClr val="tx1"/>
          </a:solidFill>
          <a:latin typeface="+mj-lt"/>
          <a:ea typeface="+mj-ea"/>
          <a:cs typeface="+mj-cs"/>
        </a:defRPr>
      </a:lvl1pPr>
    </p:titleStyle>
    <p:bodyStyle>
      <a:lvl1pPr marL="342900" indent="-342900" algn="l" defTabSz="457200" rtl="0" eaLnBrk="1" latinLnBrk="0" hangingPunct="1">
        <a:spcBef>
          <a:spcPct val="20000"/>
        </a:spcBef>
        <a:buClr>
          <a:schemeClr val="tx1"/>
        </a:buClr>
        <a:buSzPct val="90000"/>
        <a:buFont typeface="Arial"/>
        <a:buChar char="•"/>
        <a:defRPr sz="2400" b="1" i="0" kern="1200">
          <a:solidFill>
            <a:schemeClr val="tx1"/>
          </a:solidFill>
          <a:latin typeface="+mn-lt"/>
          <a:ea typeface="+mn-ea"/>
          <a:cs typeface="Arial" charset="0"/>
        </a:defRPr>
      </a:lvl1pPr>
      <a:lvl2pPr marL="742950" indent="-285750" algn="l" defTabSz="457200" rtl="0" eaLnBrk="1" latinLnBrk="0" hangingPunct="1">
        <a:spcBef>
          <a:spcPct val="20000"/>
        </a:spcBef>
        <a:buClr>
          <a:schemeClr val="tx1"/>
        </a:buClr>
        <a:buFont typeface="Arial"/>
        <a:buChar char="–"/>
        <a:defRPr sz="2200" b="0" i="0" kern="1200">
          <a:solidFill>
            <a:schemeClr val="tx1"/>
          </a:solidFill>
          <a:latin typeface="+mn-lt"/>
          <a:ea typeface="+mn-ea"/>
          <a:cs typeface="Arial" charset="0"/>
        </a:defRPr>
      </a:lvl2pPr>
      <a:lvl3pPr marL="1143000" indent="-228600" algn="l" defTabSz="457200" rtl="0" eaLnBrk="1" latinLnBrk="0" hangingPunct="1">
        <a:spcBef>
          <a:spcPct val="20000"/>
        </a:spcBef>
        <a:buClr>
          <a:schemeClr val="tx1"/>
        </a:buClr>
        <a:buFont typeface="Arial"/>
        <a:buChar char="•"/>
        <a:defRPr sz="2000" b="0" i="0" kern="1200">
          <a:solidFill>
            <a:schemeClr val="tx1"/>
          </a:solidFill>
          <a:latin typeface="+mn-lt"/>
          <a:ea typeface="+mn-ea"/>
          <a:cs typeface="Arial" charset="0"/>
        </a:defRPr>
      </a:lvl3pPr>
      <a:lvl4pPr marL="1600200" indent="-228600" algn="l" defTabSz="457200" rtl="0" eaLnBrk="1" latinLnBrk="0" hangingPunct="1">
        <a:spcBef>
          <a:spcPct val="20000"/>
        </a:spcBef>
        <a:buClr>
          <a:schemeClr val="tx1"/>
        </a:buClr>
        <a:buFont typeface="Arial"/>
        <a:buChar char="–"/>
        <a:defRPr sz="1800" b="0" i="0" kern="1200">
          <a:solidFill>
            <a:schemeClr val="tx1"/>
          </a:solidFill>
          <a:latin typeface="+mn-lt"/>
          <a:ea typeface="+mn-ea"/>
          <a:cs typeface="Arial" charset="0"/>
        </a:defRPr>
      </a:lvl4pPr>
      <a:lvl5pPr marL="2057400" indent="-228600" algn="l" defTabSz="457200" rtl="0" eaLnBrk="1" latinLnBrk="0" hangingPunct="1">
        <a:spcBef>
          <a:spcPct val="20000"/>
        </a:spcBef>
        <a:buClr>
          <a:schemeClr val="tx1"/>
        </a:buClr>
        <a:buFont typeface="Arial"/>
        <a:buChar char="»"/>
        <a:defRPr sz="1600" b="0" i="0" kern="1200">
          <a:solidFill>
            <a:schemeClr val="tx1"/>
          </a:solidFill>
          <a:latin typeface="+mn-lt"/>
          <a:ea typeface="+mn-ea"/>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p15:clr>
            <a:srgbClr val="F26B43"/>
          </p15:clr>
        </p15:guide>
        <p15:guide id="2" pos="5472">
          <p15:clr>
            <a:srgbClr val="F26B43"/>
          </p15:clr>
        </p15:guide>
        <p15:guide id="3" orient="horz" pos="192">
          <p15:clr>
            <a:srgbClr val="F26B43"/>
          </p15:clr>
        </p15:guide>
        <p15:guide id="4" orient="horz" pos="3888">
          <p15:clr>
            <a:srgbClr val="F26B43"/>
          </p15:clr>
        </p15:guide>
        <p15:guide id="5" orient="horz" pos="864">
          <p15:clr>
            <a:srgbClr val="F26B43"/>
          </p15:clr>
        </p15:guide>
        <p15:guide id="6" orient="horz" pos="1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599" y="-54737"/>
            <a:ext cx="8015705" cy="1589432"/>
          </a:xfrm>
        </p:spPr>
        <p:txBody>
          <a:bodyPr/>
          <a:lstStyle/>
          <a:p>
            <a:r>
              <a:rPr lang="en-US" sz="4400" dirty="0" smtClean="0">
                <a:solidFill>
                  <a:srgbClr val="0D0D0D"/>
                </a:solidFill>
              </a:rPr>
              <a:t>Louisiana Flood Risk Coalition </a:t>
            </a:r>
            <a:endParaRPr lang="en-US" sz="4400" dirty="0">
              <a:solidFill>
                <a:srgbClr val="0D0D0D"/>
              </a:solidFill>
            </a:endParaRPr>
          </a:p>
        </p:txBody>
      </p:sp>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94526" y="1923406"/>
            <a:ext cx="2297661" cy="2297661"/>
          </a:xfrm>
          <a:prstGeom prst="rect">
            <a:avLst/>
          </a:prstGeom>
        </p:spPr>
      </p:pic>
      <p:sp>
        <p:nvSpPr>
          <p:cNvPr id="5" name="TextBox 4"/>
          <p:cNvSpPr txBox="1"/>
          <p:nvPr/>
        </p:nvSpPr>
        <p:spPr>
          <a:xfrm>
            <a:off x="695159" y="4530863"/>
            <a:ext cx="7716252" cy="1046440"/>
          </a:xfrm>
          <a:prstGeom prst="rect">
            <a:avLst/>
          </a:prstGeom>
          <a:noFill/>
        </p:spPr>
        <p:txBody>
          <a:bodyPr wrap="square" rtlCol="0">
            <a:spAutoFit/>
          </a:bodyPr>
          <a:lstStyle/>
          <a:p>
            <a:pPr algn="ctr"/>
            <a:r>
              <a:rPr lang="en-US" sz="2800" b="1" dirty="0" smtClean="0"/>
              <a:t>Association of Levee Boards of Louisiana</a:t>
            </a:r>
          </a:p>
          <a:p>
            <a:pPr algn="ctr"/>
            <a:r>
              <a:rPr lang="en-US" sz="2000" b="1" dirty="0" smtClean="0"/>
              <a:t>May 2018 </a:t>
            </a:r>
            <a:r>
              <a:rPr lang="en-US" sz="2000" b="1" dirty="0" smtClean="0"/>
              <a:t>Workshop</a:t>
            </a:r>
            <a:endParaRPr lang="en-US" sz="2000" b="1" dirty="0" smtClean="0"/>
          </a:p>
          <a:p>
            <a:pPr algn="ctr"/>
            <a:r>
              <a:rPr lang="en-US" sz="1400" b="1" dirty="0" smtClean="0"/>
              <a:t>Baton Rouge, LA</a:t>
            </a:r>
            <a:endParaRPr lang="en-US" sz="1200" b="1" dirty="0"/>
          </a:p>
        </p:txBody>
      </p:sp>
    </p:spTree>
    <p:extLst>
      <p:ext uri="{BB962C8B-B14F-4D97-AF65-F5344CB8AC3E}">
        <p14:creationId xmlns:p14="http://schemas.microsoft.com/office/powerpoint/2010/main" val="42939233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3" name="TextBox 2"/>
          <p:cNvSpPr txBox="1"/>
          <p:nvPr/>
        </p:nvSpPr>
        <p:spPr>
          <a:xfrm>
            <a:off x="396376" y="507101"/>
            <a:ext cx="8333585" cy="769441"/>
          </a:xfrm>
          <a:prstGeom prst="rect">
            <a:avLst/>
          </a:prstGeom>
          <a:noFill/>
        </p:spPr>
        <p:txBody>
          <a:bodyPr wrap="square" rtlCol="0">
            <a:spAutoFit/>
          </a:bodyPr>
          <a:lstStyle/>
          <a:p>
            <a:r>
              <a:rPr lang="en-US" sz="4400" dirty="0" smtClean="0"/>
              <a:t>Mitigation\Risk Reduction</a:t>
            </a:r>
            <a:endParaRPr lang="en-US" sz="3600" dirty="0"/>
          </a:p>
        </p:txBody>
      </p:sp>
      <p:sp>
        <p:nvSpPr>
          <p:cNvPr id="2" name="Rectangle 1"/>
          <p:cNvSpPr/>
          <p:nvPr/>
        </p:nvSpPr>
        <p:spPr>
          <a:xfrm>
            <a:off x="303989" y="1695166"/>
            <a:ext cx="8518358" cy="4816703"/>
          </a:xfrm>
          <a:prstGeom prst="rect">
            <a:avLst/>
          </a:prstGeom>
          <a:solidFill>
            <a:schemeClr val="accent6"/>
          </a:solidFill>
        </p:spPr>
        <p:txBody>
          <a:bodyPr wrap="square">
            <a:spAutoFit/>
          </a:bodyPr>
          <a:lstStyle/>
          <a:p>
            <a:pPr marL="342900" indent="-342900">
              <a:buFont typeface="Wingdings" pitchFamily="2" charset="2"/>
              <a:buChar char="Ø"/>
            </a:pPr>
            <a:r>
              <a:rPr lang="en-US" sz="2000" dirty="0" smtClean="0"/>
              <a:t>FEMA </a:t>
            </a:r>
            <a:r>
              <a:rPr lang="en-US" sz="2000" dirty="0"/>
              <a:t>should recognize the difference between riverine and coastal levees within the LAMP process and allow for a new zone designation such as a new, </a:t>
            </a:r>
            <a:r>
              <a:rPr lang="en-US" sz="2000" dirty="0" smtClean="0"/>
              <a:t>AL. As compared to the LAMP proposed Zone D:</a:t>
            </a:r>
          </a:p>
          <a:p>
            <a:pPr marL="1257300" lvl="2" indent="-342900">
              <a:buFont typeface="Wingdings" pitchFamily="2" charset="2"/>
              <a:buChar char="§"/>
            </a:pPr>
            <a:r>
              <a:rPr lang="en-US" sz="2000" dirty="0" smtClean="0"/>
              <a:t>This AL zone would </a:t>
            </a:r>
            <a:r>
              <a:rPr lang="en-US" sz="2000" dirty="0"/>
              <a:t>recognize reduced residual risk </a:t>
            </a:r>
            <a:r>
              <a:rPr lang="en-US" sz="2000" dirty="0" smtClean="0"/>
              <a:t>on the basis of the LAMP study.</a:t>
            </a:r>
          </a:p>
          <a:p>
            <a:pPr marL="1257300" lvl="2" indent="-342900">
              <a:buFont typeface="Wingdings" pitchFamily="2" charset="2"/>
              <a:buChar char="§"/>
            </a:pPr>
            <a:r>
              <a:rPr lang="en-US" sz="2000" dirty="0" smtClean="0"/>
              <a:t>The AL zone would carry mandatory purchase </a:t>
            </a:r>
            <a:r>
              <a:rPr lang="en-US" sz="2000" dirty="0"/>
              <a:t>of </a:t>
            </a:r>
            <a:r>
              <a:rPr lang="en-US" sz="2000" dirty="0" smtClean="0"/>
              <a:t>flood  </a:t>
            </a:r>
            <a:r>
              <a:rPr lang="en-US" sz="2000" dirty="0"/>
              <a:t>insurance </a:t>
            </a:r>
            <a:r>
              <a:rPr lang="en-US" sz="2000" dirty="0" smtClean="0"/>
              <a:t>as is required in all SFHAs.</a:t>
            </a:r>
          </a:p>
          <a:p>
            <a:pPr marL="1257300" lvl="2" indent="-342900">
              <a:buFont typeface="Wingdings" pitchFamily="2" charset="2"/>
              <a:buChar char="§"/>
            </a:pPr>
            <a:r>
              <a:rPr lang="en-US" sz="2000" dirty="0" smtClean="0"/>
              <a:t>The AL zone would include an elevation evaluation that can be used by communities for flood plain management. </a:t>
            </a:r>
          </a:p>
          <a:p>
            <a:pPr lvl="2"/>
            <a:endParaRPr lang="en-US" sz="700" dirty="0"/>
          </a:p>
          <a:p>
            <a:pPr marL="342900" indent="-342900">
              <a:buFont typeface="Wingdings" pitchFamily="2" charset="2"/>
              <a:buChar char="Ø"/>
            </a:pPr>
            <a:r>
              <a:rPr lang="en-US" sz="2000" dirty="0"/>
              <a:t>Reauthorization should recognize the fiscal responsibility of investments in mitigation, including structural flood protection.</a:t>
            </a:r>
          </a:p>
          <a:p>
            <a:pPr marL="1257300" lvl="2" indent="-342900">
              <a:buFont typeface="Arial" panose="020B0604020202020204" pitchFamily="34" charset="0"/>
              <a:buChar char="•"/>
            </a:pPr>
            <a:r>
              <a:rPr lang="en-US" sz="2000" dirty="0"/>
              <a:t>Is it desirable to simply elevate individual homes and tolerate flooding in the area?	</a:t>
            </a:r>
          </a:p>
          <a:p>
            <a:pPr marL="1257300" lvl="2" indent="-342900">
              <a:buFont typeface="Arial" panose="020B0604020202020204" pitchFamily="34" charset="0"/>
              <a:buChar char="•"/>
            </a:pPr>
            <a:r>
              <a:rPr lang="en-US" sz="2000" dirty="0"/>
              <a:t>Is it practical to elevate individual homes as compared to structural flood protection for a community</a:t>
            </a:r>
            <a:r>
              <a:rPr lang="en-US" sz="2000" dirty="0" smtClean="0"/>
              <a:t>?</a:t>
            </a:r>
            <a:endParaRPr lang="en-US" sz="2000" dirty="0"/>
          </a:p>
        </p:txBody>
      </p:sp>
    </p:spTree>
    <p:extLst>
      <p:ext uri="{BB962C8B-B14F-4D97-AF65-F5344CB8AC3E}">
        <p14:creationId xmlns:p14="http://schemas.microsoft.com/office/powerpoint/2010/main" val="19709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fade">
                                      <p:cBhvr>
                                        <p:cTn id="23" dur="500"/>
                                        <p:tgtEl>
                                          <p:spTgt spid="2">
                                            <p:txEl>
                                              <p:pRg st="5" end="5"/>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Effect transition="in" filter="fade">
                                      <p:cBhvr>
                                        <p:cTn id="3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5" name="TextBox 4"/>
          <p:cNvSpPr txBox="1"/>
          <p:nvPr/>
        </p:nvSpPr>
        <p:spPr>
          <a:xfrm>
            <a:off x="504361" y="468658"/>
            <a:ext cx="6818274" cy="1015663"/>
          </a:xfrm>
          <a:prstGeom prst="rect">
            <a:avLst/>
          </a:prstGeom>
          <a:noFill/>
        </p:spPr>
        <p:txBody>
          <a:bodyPr wrap="square" rtlCol="0">
            <a:spAutoFit/>
          </a:bodyPr>
          <a:lstStyle/>
          <a:p>
            <a:r>
              <a:rPr lang="en-US" sz="6000" dirty="0" smtClean="0"/>
              <a:t>Mitigation</a:t>
            </a:r>
          </a:p>
        </p:txBody>
      </p:sp>
      <p:sp>
        <p:nvSpPr>
          <p:cNvPr id="8" name="TextBox 7"/>
          <p:cNvSpPr txBox="1"/>
          <p:nvPr/>
        </p:nvSpPr>
        <p:spPr>
          <a:xfrm>
            <a:off x="433136" y="1937506"/>
            <a:ext cx="8296823" cy="489364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342900" indent="-342900" algn="just">
              <a:buFont typeface="Wingdings" pitchFamily="2" charset="2"/>
              <a:buChar char="Ø"/>
            </a:pPr>
            <a:r>
              <a:rPr lang="en-US" sz="2400" dirty="0" smtClean="0">
                <a:solidFill>
                  <a:schemeClr val="tx1"/>
                </a:solidFill>
              </a:rPr>
              <a:t>“Investment </a:t>
            </a:r>
            <a:r>
              <a:rPr lang="en-US" sz="2400" dirty="0">
                <a:solidFill>
                  <a:schemeClr val="tx1"/>
                </a:solidFill>
              </a:rPr>
              <a:t>before the disaster is imperative. The GAO report </a:t>
            </a:r>
            <a:r>
              <a:rPr lang="en-US" sz="2400" dirty="0" smtClean="0">
                <a:solidFill>
                  <a:schemeClr val="tx1"/>
                </a:solidFill>
              </a:rPr>
              <a:t>in 2016 stressed </a:t>
            </a:r>
            <a:r>
              <a:rPr lang="en-US" sz="2400" dirty="0">
                <a:solidFill>
                  <a:schemeClr val="tx1"/>
                </a:solidFill>
              </a:rPr>
              <a:t>a national mitigation strategy – to harmonize federal investments and incentivize private investments in that budget space</a:t>
            </a:r>
            <a:r>
              <a:rPr lang="en-US" sz="2400" dirty="0" smtClean="0">
                <a:solidFill>
                  <a:schemeClr val="tx1"/>
                </a:solidFill>
              </a:rPr>
              <a:t>.”, Roy Wright, FEMA</a:t>
            </a:r>
          </a:p>
          <a:p>
            <a:pPr algn="just"/>
            <a:endParaRPr lang="en-US" sz="2400" dirty="0">
              <a:solidFill>
                <a:schemeClr val="tx1"/>
              </a:solidFill>
            </a:endParaRPr>
          </a:p>
          <a:p>
            <a:pPr marL="342900" indent="-342900" algn="just">
              <a:buFont typeface="Wingdings" pitchFamily="2" charset="2"/>
              <a:buChar char="Ø"/>
            </a:pPr>
            <a:r>
              <a:rPr lang="en-US" sz="2400" dirty="0" smtClean="0">
                <a:solidFill>
                  <a:schemeClr val="tx1"/>
                </a:solidFill>
              </a:rPr>
              <a:t>It was said at a recent Congressional hearing that mitigation </a:t>
            </a:r>
            <a:r>
              <a:rPr lang="en-US" sz="2400" dirty="0">
                <a:solidFill>
                  <a:schemeClr val="tx1"/>
                </a:solidFill>
              </a:rPr>
              <a:t>investments cannot be overstated or </a:t>
            </a:r>
            <a:r>
              <a:rPr lang="en-US" sz="2400" dirty="0" smtClean="0">
                <a:solidFill>
                  <a:schemeClr val="tx1"/>
                </a:solidFill>
              </a:rPr>
              <a:t>under-looked.</a:t>
            </a:r>
          </a:p>
          <a:p>
            <a:pPr algn="just"/>
            <a:endParaRPr lang="en-US" sz="2400" dirty="0">
              <a:solidFill>
                <a:schemeClr val="tx1"/>
              </a:solidFill>
            </a:endParaRPr>
          </a:p>
          <a:p>
            <a:pPr marL="342900" indent="-342900" algn="just">
              <a:buFont typeface="Wingdings" pitchFamily="2" charset="2"/>
              <a:buChar char="Ø"/>
            </a:pPr>
            <a:r>
              <a:rPr lang="en-US" sz="2400" dirty="0">
                <a:solidFill>
                  <a:schemeClr val="tx1"/>
                </a:solidFill>
              </a:rPr>
              <a:t>GAO report indicated that for every one dollar in mitigating, a community realizes four in savings during disaster relief. </a:t>
            </a:r>
          </a:p>
          <a:p>
            <a:pPr algn="just"/>
            <a:endParaRPr lang="en-US" sz="2400" dirty="0">
              <a:solidFill>
                <a:schemeClr val="tx1"/>
              </a:solidFill>
            </a:endParaRPr>
          </a:p>
        </p:txBody>
      </p:sp>
    </p:spTree>
    <p:extLst>
      <p:ext uri="{BB962C8B-B14F-4D97-AF65-F5344CB8AC3E}">
        <p14:creationId xmlns:p14="http://schemas.microsoft.com/office/powerpoint/2010/main" val="275894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12530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Title 6"/>
          <p:cNvSpPr>
            <a:spLocks noGrp="1"/>
          </p:cNvSpPr>
          <p:nvPr>
            <p:ph type="title"/>
          </p:nvPr>
        </p:nvSpPr>
        <p:spPr>
          <a:xfrm>
            <a:off x="457200" y="110066"/>
            <a:ext cx="8229600" cy="1143000"/>
          </a:xfrm>
        </p:spPr>
        <p:txBody>
          <a:bodyPr>
            <a:normAutofit/>
          </a:bodyPr>
          <a:lstStyle/>
          <a:p>
            <a:r>
              <a:rPr lang="en-US" b="1" dirty="0" smtClean="0">
                <a:solidFill>
                  <a:schemeClr val="bg1"/>
                </a:solidFill>
              </a:rPr>
              <a:t>LAMP</a:t>
            </a:r>
            <a:endParaRPr lang="en-US" b="1" dirty="0">
              <a:solidFill>
                <a:schemeClr val="bg1"/>
              </a:solidFill>
            </a:endParaRP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254" y="76200"/>
            <a:ext cx="9122767" cy="6410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03152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12" y="100106"/>
            <a:ext cx="7982093" cy="6155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43695" y="6327463"/>
            <a:ext cx="5892036" cy="400110"/>
          </a:xfrm>
          <a:prstGeom prst="rect">
            <a:avLst/>
          </a:prstGeom>
          <a:noFill/>
        </p:spPr>
        <p:txBody>
          <a:bodyPr wrap="square" rtlCol="0">
            <a:spAutoFit/>
          </a:bodyPr>
          <a:lstStyle/>
          <a:p>
            <a:r>
              <a:rPr lang="en-US" sz="2000" b="1" dirty="0"/>
              <a:t>Presidential Flood Disasters since 1965 – black to red</a:t>
            </a:r>
          </a:p>
        </p:txBody>
      </p:sp>
    </p:spTree>
    <p:extLst>
      <p:ext uri="{BB962C8B-B14F-4D97-AF65-F5344CB8AC3E}">
        <p14:creationId xmlns:p14="http://schemas.microsoft.com/office/powerpoint/2010/main" val="21933345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5" name="TextBox 4"/>
          <p:cNvSpPr txBox="1"/>
          <p:nvPr/>
        </p:nvSpPr>
        <p:spPr>
          <a:xfrm>
            <a:off x="504361" y="468658"/>
            <a:ext cx="6818274" cy="1015663"/>
          </a:xfrm>
          <a:prstGeom prst="rect">
            <a:avLst/>
          </a:prstGeom>
          <a:noFill/>
        </p:spPr>
        <p:txBody>
          <a:bodyPr wrap="square" rtlCol="0">
            <a:spAutoFit/>
          </a:bodyPr>
          <a:lstStyle/>
          <a:p>
            <a:r>
              <a:rPr lang="en-US" sz="6000" dirty="0" smtClean="0">
                <a:solidFill>
                  <a:srgbClr val="000000"/>
                </a:solidFill>
              </a:rPr>
              <a:t>NFIP Legislation</a:t>
            </a:r>
          </a:p>
        </p:txBody>
      </p:sp>
      <p:sp>
        <p:nvSpPr>
          <p:cNvPr id="8" name="TextBox 7"/>
          <p:cNvSpPr txBox="1"/>
          <p:nvPr/>
        </p:nvSpPr>
        <p:spPr>
          <a:xfrm>
            <a:off x="357511" y="1710625"/>
            <a:ext cx="8372450" cy="486287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342900" indent="-342900" algn="just">
              <a:buFont typeface="Wingdings" pitchFamily="2" charset="2"/>
              <a:buChar char="Ø"/>
            </a:pPr>
            <a:endParaRPr lang="en-US" sz="2200" dirty="0" smtClean="0">
              <a:solidFill>
                <a:srgbClr val="000000"/>
              </a:solidFill>
            </a:endParaRPr>
          </a:p>
          <a:p>
            <a:pPr marL="342900" indent="-342900" algn="just">
              <a:buFont typeface="Wingdings" pitchFamily="2" charset="2"/>
              <a:buChar char="Ø"/>
            </a:pPr>
            <a:r>
              <a:rPr lang="en-US" sz="2200" dirty="0" smtClean="0">
                <a:solidFill>
                  <a:srgbClr val="000000"/>
                </a:solidFill>
              </a:rPr>
              <a:t>H.R.2246 </a:t>
            </a:r>
            <a:r>
              <a:rPr lang="en-US" sz="2200" u="sng" dirty="0" err="1" smtClean="0">
                <a:solidFill>
                  <a:srgbClr val="000000"/>
                </a:solidFill>
              </a:rPr>
              <a:t>Luetkemeyer</a:t>
            </a:r>
            <a:r>
              <a:rPr lang="en-US" sz="2200" dirty="0" smtClean="0">
                <a:solidFill>
                  <a:srgbClr val="000000"/>
                </a:solidFill>
              </a:rPr>
              <a:t> – Repeal mandatory Flood Insurance coverage req. for commercial Property, increase private capital and reinsurance</a:t>
            </a:r>
          </a:p>
          <a:p>
            <a:pPr algn="just"/>
            <a:endParaRPr lang="en-US" sz="2200" dirty="0" smtClean="0">
              <a:solidFill>
                <a:srgbClr val="000000"/>
              </a:solidFill>
            </a:endParaRPr>
          </a:p>
          <a:p>
            <a:pPr marL="342900" indent="-342900" algn="just">
              <a:buFont typeface="Wingdings" pitchFamily="2" charset="2"/>
              <a:buChar char="Ø"/>
            </a:pPr>
            <a:r>
              <a:rPr lang="en-US" sz="2200" dirty="0" smtClean="0">
                <a:solidFill>
                  <a:srgbClr val="000000"/>
                </a:solidFill>
              </a:rPr>
              <a:t>H.R.2874 	</a:t>
            </a:r>
            <a:r>
              <a:rPr lang="en-US" sz="2200" u="sng" dirty="0" smtClean="0">
                <a:solidFill>
                  <a:srgbClr val="000000"/>
                </a:solidFill>
              </a:rPr>
              <a:t>Duffy</a:t>
            </a:r>
            <a:r>
              <a:rPr lang="en-US" sz="2200" dirty="0" smtClean="0">
                <a:solidFill>
                  <a:srgbClr val="000000"/>
                </a:solidFill>
              </a:rPr>
              <a:t> - 21st </a:t>
            </a:r>
            <a:r>
              <a:rPr lang="en-US" sz="2200" dirty="0">
                <a:solidFill>
                  <a:srgbClr val="000000"/>
                </a:solidFill>
              </a:rPr>
              <a:t>Century Flood Reform </a:t>
            </a:r>
            <a:r>
              <a:rPr lang="en-US" sz="2200" dirty="0" smtClean="0">
                <a:solidFill>
                  <a:srgbClr val="000000"/>
                </a:solidFill>
              </a:rPr>
              <a:t>Act</a:t>
            </a:r>
          </a:p>
          <a:p>
            <a:pPr marL="342900" indent="-342900" algn="just">
              <a:buFont typeface="Wingdings" pitchFamily="2" charset="2"/>
              <a:buChar char="Ø"/>
            </a:pPr>
            <a:endParaRPr lang="en-US" sz="2200" dirty="0">
              <a:solidFill>
                <a:srgbClr val="000000"/>
              </a:solidFill>
            </a:endParaRPr>
          </a:p>
          <a:p>
            <a:pPr marL="342900" indent="-342900" algn="just">
              <a:buFont typeface="Wingdings" pitchFamily="2" charset="2"/>
              <a:buChar char="Ø"/>
            </a:pPr>
            <a:r>
              <a:rPr lang="en-US" sz="2200" dirty="0" smtClean="0">
                <a:solidFill>
                  <a:srgbClr val="000000"/>
                </a:solidFill>
              </a:rPr>
              <a:t>S.1368 </a:t>
            </a:r>
            <a:r>
              <a:rPr lang="en-US" sz="2200" u="sng" dirty="0" smtClean="0">
                <a:solidFill>
                  <a:srgbClr val="000000"/>
                </a:solidFill>
              </a:rPr>
              <a:t>Menendez</a:t>
            </a:r>
            <a:r>
              <a:rPr lang="en-US" sz="2200" dirty="0" smtClean="0">
                <a:solidFill>
                  <a:srgbClr val="000000"/>
                </a:solidFill>
              </a:rPr>
              <a:t> - </a:t>
            </a:r>
            <a:r>
              <a:rPr lang="en-US" sz="2200" dirty="0">
                <a:solidFill>
                  <a:srgbClr val="000000"/>
                </a:solidFill>
              </a:rPr>
              <a:t>Sustainable, Affordable, Fair, and Efficient (SAFE) National Flood Insurance Program Reauthorization Act of </a:t>
            </a:r>
            <a:r>
              <a:rPr lang="en-US" sz="2200" dirty="0" smtClean="0">
                <a:solidFill>
                  <a:srgbClr val="000000"/>
                </a:solidFill>
              </a:rPr>
              <a:t>2017</a:t>
            </a:r>
          </a:p>
          <a:p>
            <a:pPr marL="342900" indent="-342900" algn="just">
              <a:buFont typeface="Wingdings" pitchFamily="2" charset="2"/>
              <a:buChar char="Ø"/>
            </a:pPr>
            <a:endParaRPr lang="en-US" sz="2200" dirty="0">
              <a:solidFill>
                <a:srgbClr val="000000"/>
              </a:solidFill>
            </a:endParaRPr>
          </a:p>
          <a:p>
            <a:pPr marL="342900" indent="-342900" algn="just">
              <a:buFont typeface="Wingdings" pitchFamily="2" charset="2"/>
              <a:buChar char="Ø"/>
            </a:pPr>
            <a:r>
              <a:rPr lang="en-US" sz="2200" dirty="0" smtClean="0">
                <a:solidFill>
                  <a:srgbClr val="000000"/>
                </a:solidFill>
              </a:rPr>
              <a:t>S.1571 </a:t>
            </a:r>
            <a:r>
              <a:rPr lang="en-US" sz="2200" u="sng" dirty="0" smtClean="0">
                <a:solidFill>
                  <a:srgbClr val="000000"/>
                </a:solidFill>
              </a:rPr>
              <a:t>Crapo</a:t>
            </a:r>
            <a:r>
              <a:rPr lang="en-US" sz="2200" dirty="0" smtClean="0">
                <a:solidFill>
                  <a:srgbClr val="000000"/>
                </a:solidFill>
              </a:rPr>
              <a:t> - </a:t>
            </a:r>
            <a:r>
              <a:rPr lang="en-US" sz="2200" dirty="0">
                <a:solidFill>
                  <a:srgbClr val="000000"/>
                </a:solidFill>
              </a:rPr>
              <a:t>A bill to reauthorize the National Flood Insurance Program, and for other </a:t>
            </a:r>
            <a:r>
              <a:rPr lang="en-US" sz="2200" dirty="0" smtClean="0">
                <a:solidFill>
                  <a:srgbClr val="000000"/>
                </a:solidFill>
              </a:rPr>
              <a:t>purposes</a:t>
            </a:r>
            <a:endParaRPr lang="en-US" sz="2400" dirty="0">
              <a:solidFill>
                <a:srgbClr val="000000"/>
              </a:solidFill>
            </a:endParaRPr>
          </a:p>
          <a:p>
            <a:pPr algn="just"/>
            <a:endParaRPr lang="en-US" sz="2400" dirty="0">
              <a:solidFill>
                <a:srgbClr val="000000"/>
              </a:solidFill>
            </a:endParaRPr>
          </a:p>
        </p:txBody>
      </p:sp>
    </p:spTree>
    <p:extLst>
      <p:ext uri="{BB962C8B-B14F-4D97-AF65-F5344CB8AC3E}">
        <p14:creationId xmlns:p14="http://schemas.microsoft.com/office/powerpoint/2010/main" val="141345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5" name="TextBox 4"/>
          <p:cNvSpPr txBox="1"/>
          <p:nvPr/>
        </p:nvSpPr>
        <p:spPr>
          <a:xfrm>
            <a:off x="504361" y="468658"/>
            <a:ext cx="6818274" cy="1015663"/>
          </a:xfrm>
          <a:prstGeom prst="rect">
            <a:avLst/>
          </a:prstGeom>
          <a:noFill/>
        </p:spPr>
        <p:txBody>
          <a:bodyPr wrap="square" rtlCol="0">
            <a:spAutoFit/>
          </a:bodyPr>
          <a:lstStyle/>
          <a:p>
            <a:r>
              <a:rPr lang="en-US" sz="6000" dirty="0" smtClean="0">
                <a:solidFill>
                  <a:srgbClr val="000000"/>
                </a:solidFill>
              </a:rPr>
              <a:t>NFIP Legislation</a:t>
            </a:r>
          </a:p>
        </p:txBody>
      </p:sp>
      <p:sp>
        <p:nvSpPr>
          <p:cNvPr id="2" name="Rectangle 1"/>
          <p:cNvSpPr/>
          <p:nvPr/>
        </p:nvSpPr>
        <p:spPr>
          <a:xfrm>
            <a:off x="453763" y="1950615"/>
            <a:ext cx="8422104" cy="3139321"/>
          </a:xfrm>
          <a:prstGeom prst="rect">
            <a:avLst/>
          </a:prstGeom>
          <a:solidFill>
            <a:schemeClr val="accent6"/>
          </a:solidFill>
        </p:spPr>
        <p:txBody>
          <a:bodyPr wrap="square">
            <a:spAutoFit/>
          </a:bodyPr>
          <a:lstStyle/>
          <a:p>
            <a:pPr marL="342900" indent="-342900" algn="just">
              <a:buFont typeface="Wingdings" pitchFamily="2" charset="2"/>
              <a:buChar char="Ø"/>
            </a:pPr>
            <a:r>
              <a:rPr lang="en-US" sz="2000" dirty="0">
                <a:solidFill>
                  <a:srgbClr val="0070C0"/>
                </a:solidFill>
              </a:rPr>
              <a:t>H.R.2246 </a:t>
            </a:r>
            <a:r>
              <a:rPr lang="en-US" sz="2000" dirty="0" smtClean="0">
                <a:solidFill>
                  <a:srgbClr val="0070C0"/>
                </a:solidFill>
              </a:rPr>
              <a:t>	</a:t>
            </a:r>
            <a:r>
              <a:rPr lang="en-US" sz="2000" u="sng" dirty="0" err="1" smtClean="0">
                <a:solidFill>
                  <a:srgbClr val="0070C0"/>
                </a:solidFill>
              </a:rPr>
              <a:t>Luetkemeyer</a:t>
            </a:r>
            <a:r>
              <a:rPr lang="en-US" sz="2000" dirty="0" smtClean="0">
                <a:solidFill>
                  <a:srgbClr val="0070C0"/>
                </a:solidFill>
              </a:rPr>
              <a:t> </a:t>
            </a:r>
            <a:r>
              <a:rPr lang="en-US" sz="2000" dirty="0">
                <a:solidFill>
                  <a:srgbClr val="0070C0"/>
                </a:solidFill>
              </a:rPr>
              <a:t>– Repeal mandatory Flood Insurance </a:t>
            </a:r>
            <a:r>
              <a:rPr lang="en-US" sz="2000" dirty="0" smtClean="0">
                <a:solidFill>
                  <a:srgbClr val="0070C0"/>
                </a:solidFill>
              </a:rPr>
              <a:t>			coverage req. for </a:t>
            </a:r>
            <a:r>
              <a:rPr lang="en-US" sz="2000" dirty="0">
                <a:solidFill>
                  <a:srgbClr val="0070C0"/>
                </a:solidFill>
              </a:rPr>
              <a:t>commercial Property, increase private </a:t>
            </a:r>
            <a:r>
              <a:rPr lang="en-US" sz="2000" dirty="0" smtClean="0">
                <a:solidFill>
                  <a:srgbClr val="0070C0"/>
                </a:solidFill>
              </a:rPr>
              <a:t>			capital </a:t>
            </a:r>
            <a:r>
              <a:rPr lang="en-US" sz="2000" dirty="0">
                <a:solidFill>
                  <a:srgbClr val="0070C0"/>
                </a:solidFill>
              </a:rPr>
              <a:t>and </a:t>
            </a:r>
            <a:r>
              <a:rPr lang="en-US" sz="2000" dirty="0" smtClean="0">
                <a:solidFill>
                  <a:srgbClr val="0070C0"/>
                </a:solidFill>
              </a:rPr>
              <a:t>reinsurance</a:t>
            </a:r>
          </a:p>
          <a:p>
            <a:pPr marL="2114550" lvl="4" indent="-285750" algn="just">
              <a:buFont typeface="Arial" pitchFamily="34" charset="0"/>
              <a:buChar char="•"/>
            </a:pPr>
            <a:r>
              <a:rPr lang="en-US" sz="2000" dirty="0" smtClean="0">
                <a:solidFill>
                  <a:srgbClr val="0070C0"/>
                </a:solidFill>
              </a:rPr>
              <a:t>Repeal mandatory </a:t>
            </a:r>
            <a:r>
              <a:rPr lang="en-US" sz="2000" dirty="0">
                <a:solidFill>
                  <a:srgbClr val="0070C0"/>
                </a:solidFill>
              </a:rPr>
              <a:t>flood insurance coverage requirement for commercial properties located in flood hazard </a:t>
            </a:r>
            <a:r>
              <a:rPr lang="en-US" sz="2000" dirty="0" smtClean="0">
                <a:solidFill>
                  <a:srgbClr val="0070C0"/>
                </a:solidFill>
              </a:rPr>
              <a:t>areas</a:t>
            </a:r>
          </a:p>
          <a:p>
            <a:pPr marL="2114550" lvl="4" indent="-285750" algn="just">
              <a:buFont typeface="Arial" pitchFamily="34" charset="0"/>
              <a:buChar char="•"/>
            </a:pPr>
            <a:r>
              <a:rPr lang="en-US" sz="2000" dirty="0" smtClean="0">
                <a:solidFill>
                  <a:srgbClr val="0070C0"/>
                </a:solidFill>
              </a:rPr>
              <a:t>Provide </a:t>
            </a:r>
            <a:r>
              <a:rPr lang="en-US" sz="2000" dirty="0">
                <a:solidFill>
                  <a:srgbClr val="0070C0"/>
                </a:solidFill>
              </a:rPr>
              <a:t>for greater transfer of risk under the National Flood Insurance Program to private capital and reinsurance markets, and for other purposes.</a:t>
            </a:r>
          </a:p>
          <a:p>
            <a:pPr algn="just"/>
            <a:endParaRPr lang="en-US" dirty="0">
              <a:solidFill>
                <a:srgbClr val="0070C0"/>
              </a:solidFill>
            </a:endParaRPr>
          </a:p>
        </p:txBody>
      </p:sp>
    </p:spTree>
    <p:extLst>
      <p:ext uri="{BB962C8B-B14F-4D97-AF65-F5344CB8AC3E}">
        <p14:creationId xmlns:p14="http://schemas.microsoft.com/office/powerpoint/2010/main" val="20207452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5" name="TextBox 4"/>
          <p:cNvSpPr txBox="1"/>
          <p:nvPr/>
        </p:nvSpPr>
        <p:spPr>
          <a:xfrm>
            <a:off x="504361" y="468658"/>
            <a:ext cx="6818274" cy="1015663"/>
          </a:xfrm>
          <a:prstGeom prst="rect">
            <a:avLst/>
          </a:prstGeom>
          <a:noFill/>
        </p:spPr>
        <p:txBody>
          <a:bodyPr wrap="square" rtlCol="0">
            <a:spAutoFit/>
          </a:bodyPr>
          <a:lstStyle/>
          <a:p>
            <a:r>
              <a:rPr lang="en-US" sz="6000" dirty="0" smtClean="0">
                <a:solidFill>
                  <a:srgbClr val="000000"/>
                </a:solidFill>
              </a:rPr>
              <a:t>NFIP Legislation</a:t>
            </a:r>
          </a:p>
        </p:txBody>
      </p:sp>
      <p:sp>
        <p:nvSpPr>
          <p:cNvPr id="2" name="Rectangle 1"/>
          <p:cNvSpPr/>
          <p:nvPr/>
        </p:nvSpPr>
        <p:spPr>
          <a:xfrm>
            <a:off x="330009" y="1950615"/>
            <a:ext cx="8545858" cy="3139321"/>
          </a:xfrm>
          <a:prstGeom prst="rect">
            <a:avLst/>
          </a:prstGeom>
          <a:solidFill>
            <a:schemeClr val="accent6"/>
          </a:solidFill>
        </p:spPr>
        <p:txBody>
          <a:bodyPr wrap="square">
            <a:spAutoFit/>
          </a:bodyPr>
          <a:lstStyle/>
          <a:p>
            <a:pPr marL="342900" indent="-342900" algn="just">
              <a:buFont typeface="Wingdings" pitchFamily="2" charset="2"/>
              <a:buChar char="Ø"/>
            </a:pPr>
            <a:r>
              <a:rPr lang="en-US" dirty="0" smtClean="0">
                <a:solidFill>
                  <a:srgbClr val="000000"/>
                </a:solidFill>
              </a:rPr>
              <a:t>H.R.2874 	</a:t>
            </a:r>
            <a:r>
              <a:rPr lang="en-US" sz="2000" u="sng" dirty="0" smtClean="0">
                <a:solidFill>
                  <a:srgbClr val="0070C0"/>
                </a:solidFill>
              </a:rPr>
              <a:t>Duffy</a:t>
            </a:r>
            <a:r>
              <a:rPr lang="en-US" sz="2000" dirty="0" smtClean="0">
                <a:solidFill>
                  <a:srgbClr val="0070C0"/>
                </a:solidFill>
              </a:rPr>
              <a:t> </a:t>
            </a:r>
            <a:r>
              <a:rPr lang="en-US" sz="2000" dirty="0">
                <a:solidFill>
                  <a:srgbClr val="0070C0"/>
                </a:solidFill>
              </a:rPr>
              <a:t>- 21st Century Flood Reform </a:t>
            </a:r>
            <a:r>
              <a:rPr lang="en-US" sz="2000" dirty="0" smtClean="0">
                <a:solidFill>
                  <a:srgbClr val="0070C0"/>
                </a:solidFill>
              </a:rPr>
              <a:t>Act</a:t>
            </a:r>
          </a:p>
          <a:p>
            <a:pPr marL="2171700" lvl="4" indent="-342900" algn="just">
              <a:buFont typeface="Wingdings" pitchFamily="2" charset="2"/>
              <a:buChar char="§"/>
            </a:pPr>
            <a:r>
              <a:rPr lang="en-US" sz="2000" dirty="0">
                <a:solidFill>
                  <a:srgbClr val="0070C0"/>
                </a:solidFill>
              </a:rPr>
              <a:t>Removal of the prohibition on offering new coverage for new construction in the Special Flood Hazard </a:t>
            </a:r>
            <a:r>
              <a:rPr lang="en-US" sz="2000" dirty="0" smtClean="0">
                <a:solidFill>
                  <a:srgbClr val="0070C0"/>
                </a:solidFill>
              </a:rPr>
              <a:t>Area</a:t>
            </a:r>
          </a:p>
          <a:p>
            <a:pPr marL="2171700" lvl="4" indent="-342900" algn="just">
              <a:buFont typeface="Wingdings" pitchFamily="2" charset="2"/>
              <a:buChar char="§"/>
            </a:pPr>
            <a:r>
              <a:rPr lang="en-US" sz="2000" dirty="0" smtClean="0">
                <a:solidFill>
                  <a:srgbClr val="0070C0"/>
                </a:solidFill>
              </a:rPr>
              <a:t>Preservation </a:t>
            </a:r>
            <a:r>
              <a:rPr lang="en-US" sz="2000" dirty="0">
                <a:solidFill>
                  <a:srgbClr val="0070C0"/>
                </a:solidFill>
              </a:rPr>
              <a:t>of grandfathering for properties in communities who have adopted updated </a:t>
            </a:r>
            <a:r>
              <a:rPr lang="en-US" sz="2000" dirty="0" smtClean="0">
                <a:solidFill>
                  <a:srgbClr val="0070C0"/>
                </a:solidFill>
              </a:rPr>
              <a:t>maps</a:t>
            </a:r>
          </a:p>
          <a:p>
            <a:pPr marL="2171700" lvl="4" indent="-342900" algn="just">
              <a:buFont typeface="Wingdings" pitchFamily="2" charset="2"/>
              <a:buChar char="§"/>
            </a:pPr>
            <a:r>
              <a:rPr lang="en-US" sz="2000" dirty="0" smtClean="0">
                <a:solidFill>
                  <a:srgbClr val="0070C0"/>
                </a:solidFill>
              </a:rPr>
              <a:t>Decreasing </a:t>
            </a:r>
            <a:r>
              <a:rPr lang="en-US" sz="2000" dirty="0">
                <a:solidFill>
                  <a:srgbClr val="0070C0"/>
                </a:solidFill>
              </a:rPr>
              <a:t>the proposed floor of annual premium increases for pre-FIRM properties from 8% to 6.5% (current law is 5</a:t>
            </a:r>
            <a:r>
              <a:rPr lang="en-US" sz="2000" dirty="0" smtClean="0">
                <a:solidFill>
                  <a:srgbClr val="0070C0"/>
                </a:solidFill>
              </a:rPr>
              <a:t>%)</a:t>
            </a:r>
          </a:p>
          <a:p>
            <a:pPr marL="342900" indent="-342900" algn="just">
              <a:buFont typeface="Wingdings" pitchFamily="2" charset="2"/>
              <a:buChar char="Ø"/>
            </a:pPr>
            <a:endParaRPr lang="en-US" sz="2000" dirty="0">
              <a:solidFill>
                <a:srgbClr val="000000"/>
              </a:solidFill>
            </a:endParaRPr>
          </a:p>
          <a:p>
            <a:pPr algn="just"/>
            <a:endParaRPr lang="en-US" dirty="0">
              <a:solidFill>
                <a:srgbClr val="000000"/>
              </a:solidFill>
            </a:endParaRPr>
          </a:p>
        </p:txBody>
      </p:sp>
    </p:spTree>
    <p:extLst>
      <p:ext uri="{BB962C8B-B14F-4D97-AF65-F5344CB8AC3E}">
        <p14:creationId xmlns:p14="http://schemas.microsoft.com/office/powerpoint/2010/main" val="8142734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5" name="TextBox 4"/>
          <p:cNvSpPr txBox="1"/>
          <p:nvPr/>
        </p:nvSpPr>
        <p:spPr>
          <a:xfrm>
            <a:off x="504361" y="468658"/>
            <a:ext cx="6818274" cy="1015663"/>
          </a:xfrm>
          <a:prstGeom prst="rect">
            <a:avLst/>
          </a:prstGeom>
          <a:noFill/>
        </p:spPr>
        <p:txBody>
          <a:bodyPr wrap="square" rtlCol="0">
            <a:spAutoFit/>
          </a:bodyPr>
          <a:lstStyle/>
          <a:p>
            <a:r>
              <a:rPr lang="en-US" sz="6000" dirty="0" smtClean="0">
                <a:solidFill>
                  <a:srgbClr val="000000"/>
                </a:solidFill>
              </a:rPr>
              <a:t>NFIP Legislation</a:t>
            </a:r>
          </a:p>
        </p:txBody>
      </p:sp>
      <p:sp>
        <p:nvSpPr>
          <p:cNvPr id="2" name="Rectangle 1"/>
          <p:cNvSpPr/>
          <p:nvPr/>
        </p:nvSpPr>
        <p:spPr>
          <a:xfrm>
            <a:off x="330009" y="1779687"/>
            <a:ext cx="8545858" cy="4524315"/>
          </a:xfrm>
          <a:prstGeom prst="rect">
            <a:avLst/>
          </a:prstGeom>
          <a:solidFill>
            <a:schemeClr val="accent6"/>
          </a:solidFill>
        </p:spPr>
        <p:txBody>
          <a:bodyPr wrap="square">
            <a:spAutoFit/>
          </a:bodyPr>
          <a:lstStyle/>
          <a:p>
            <a:pPr marL="342900" indent="-342900" algn="just">
              <a:buFont typeface="Wingdings" pitchFamily="2" charset="2"/>
              <a:buChar char="Ø"/>
            </a:pPr>
            <a:r>
              <a:rPr lang="en-US" dirty="0" smtClean="0">
                <a:solidFill>
                  <a:srgbClr val="000000"/>
                </a:solidFill>
              </a:rPr>
              <a:t>H.R.2874 	</a:t>
            </a:r>
            <a:r>
              <a:rPr lang="en-US" u="sng" dirty="0" smtClean="0">
                <a:solidFill>
                  <a:srgbClr val="0070C0"/>
                </a:solidFill>
              </a:rPr>
              <a:t>Duffy</a:t>
            </a:r>
            <a:r>
              <a:rPr lang="en-US" dirty="0" smtClean="0">
                <a:solidFill>
                  <a:srgbClr val="0070C0"/>
                </a:solidFill>
              </a:rPr>
              <a:t> </a:t>
            </a:r>
            <a:r>
              <a:rPr lang="en-US" dirty="0">
                <a:solidFill>
                  <a:srgbClr val="0070C0"/>
                </a:solidFill>
              </a:rPr>
              <a:t>- 21st Century Flood Reform </a:t>
            </a:r>
            <a:r>
              <a:rPr lang="en-US" dirty="0" smtClean="0">
                <a:solidFill>
                  <a:srgbClr val="0070C0"/>
                </a:solidFill>
              </a:rPr>
              <a:t>Act</a:t>
            </a:r>
          </a:p>
          <a:p>
            <a:pPr marL="2171700" lvl="4" indent="-342900" algn="just">
              <a:buFont typeface="Wingdings" pitchFamily="2" charset="2"/>
              <a:buChar char="§"/>
            </a:pPr>
            <a:r>
              <a:rPr lang="en-US" dirty="0" smtClean="0">
                <a:solidFill>
                  <a:srgbClr val="FF0000"/>
                </a:solidFill>
              </a:rPr>
              <a:t>Section </a:t>
            </a:r>
            <a:r>
              <a:rPr lang="en-US" dirty="0">
                <a:solidFill>
                  <a:srgbClr val="FF0000"/>
                </a:solidFill>
              </a:rPr>
              <a:t>504 </a:t>
            </a:r>
            <a:r>
              <a:rPr lang="en-US" dirty="0" smtClean="0">
                <a:solidFill>
                  <a:srgbClr val="FF0000"/>
                </a:solidFill>
              </a:rPr>
              <a:t>any </a:t>
            </a:r>
            <a:r>
              <a:rPr lang="en-US" dirty="0">
                <a:solidFill>
                  <a:srgbClr val="FF0000"/>
                </a:solidFill>
              </a:rPr>
              <a:t>property will lose grandfathered status or pre-FIRM subsidies upon the filing of its second claim, no matter the amount of the claim. </a:t>
            </a:r>
            <a:endParaRPr lang="en-US" dirty="0" smtClean="0">
              <a:solidFill>
                <a:srgbClr val="FF0000"/>
              </a:solidFill>
            </a:endParaRPr>
          </a:p>
          <a:p>
            <a:pPr marL="2171700" lvl="4" indent="-342900" algn="just">
              <a:buFont typeface="Wingdings" pitchFamily="2" charset="2"/>
              <a:buChar char="§"/>
            </a:pPr>
            <a:r>
              <a:rPr lang="en-US" dirty="0" smtClean="0">
                <a:solidFill>
                  <a:srgbClr val="FF0000"/>
                </a:solidFill>
              </a:rPr>
              <a:t>Increases </a:t>
            </a:r>
            <a:r>
              <a:rPr lang="en-US" dirty="0">
                <a:solidFill>
                  <a:srgbClr val="FF0000"/>
                </a:solidFill>
              </a:rPr>
              <a:t>surcharges for most </a:t>
            </a:r>
            <a:r>
              <a:rPr lang="en-US" dirty="0" smtClean="0">
                <a:solidFill>
                  <a:srgbClr val="FF0000"/>
                </a:solidFill>
              </a:rPr>
              <a:t>policy holders</a:t>
            </a:r>
          </a:p>
          <a:p>
            <a:pPr marL="2628900" lvl="5" indent="-342900" algn="just">
              <a:buFont typeface="Courier New" pitchFamily="49" charset="0"/>
              <a:buChar char="o"/>
            </a:pPr>
            <a:r>
              <a:rPr lang="en-US" dirty="0" smtClean="0">
                <a:solidFill>
                  <a:srgbClr val="FF0000"/>
                </a:solidFill>
              </a:rPr>
              <a:t>primary </a:t>
            </a:r>
            <a:r>
              <a:rPr lang="en-US" dirty="0">
                <a:solidFill>
                  <a:srgbClr val="FF0000"/>
                </a:solidFill>
              </a:rPr>
              <a:t>homeowners from $25 to $</a:t>
            </a:r>
            <a:r>
              <a:rPr lang="en-US" dirty="0" smtClean="0">
                <a:solidFill>
                  <a:srgbClr val="FF0000"/>
                </a:solidFill>
              </a:rPr>
              <a:t>40</a:t>
            </a:r>
          </a:p>
          <a:p>
            <a:pPr marL="2628900" lvl="5" indent="-342900" algn="just">
              <a:buFont typeface="Courier New" pitchFamily="49" charset="0"/>
              <a:buChar char="o"/>
            </a:pPr>
            <a:r>
              <a:rPr lang="en-US" dirty="0" smtClean="0">
                <a:solidFill>
                  <a:srgbClr val="FF0000"/>
                </a:solidFill>
              </a:rPr>
              <a:t>for </a:t>
            </a:r>
            <a:r>
              <a:rPr lang="en-US" dirty="0">
                <a:solidFill>
                  <a:srgbClr val="FF0000"/>
                </a:solidFill>
              </a:rPr>
              <a:t>all second homes and businesses that are not Preferred Risk Policies from $250 to $</a:t>
            </a:r>
            <a:r>
              <a:rPr lang="en-US" dirty="0" smtClean="0">
                <a:solidFill>
                  <a:srgbClr val="FF0000"/>
                </a:solidFill>
              </a:rPr>
              <a:t>275</a:t>
            </a:r>
          </a:p>
          <a:p>
            <a:pPr marL="2171700" lvl="4" indent="-342900" algn="just">
              <a:buFont typeface="Wingdings" pitchFamily="2" charset="2"/>
              <a:buChar char="§"/>
            </a:pPr>
            <a:r>
              <a:rPr lang="en-US" dirty="0">
                <a:solidFill>
                  <a:srgbClr val="FF0000"/>
                </a:solidFill>
              </a:rPr>
              <a:t>Section 505 prohibits any new or renewal of coverage for any multiple loss property where the aggregate amount in claims exceeds twice the replacement cost of the structure</a:t>
            </a:r>
            <a:r>
              <a:rPr lang="en-US" dirty="0" smtClean="0">
                <a:solidFill>
                  <a:srgbClr val="FF0000"/>
                </a:solidFill>
              </a:rPr>
              <a:t>.</a:t>
            </a:r>
          </a:p>
          <a:p>
            <a:pPr marL="2171700" lvl="4" indent="-342900" algn="just">
              <a:buFont typeface="Wingdings" pitchFamily="2" charset="2"/>
              <a:buChar char="§"/>
            </a:pPr>
            <a:r>
              <a:rPr lang="en-US" dirty="0">
                <a:solidFill>
                  <a:srgbClr val="FF0000"/>
                </a:solidFill>
              </a:rPr>
              <a:t>The bill puts in place a $10,000 annual premium </a:t>
            </a:r>
            <a:r>
              <a:rPr lang="en-US" dirty="0" smtClean="0">
                <a:solidFill>
                  <a:srgbClr val="FF0000"/>
                </a:solidFill>
              </a:rPr>
              <a:t>cap</a:t>
            </a:r>
          </a:p>
          <a:p>
            <a:pPr marL="2628900" lvl="5" indent="-342900" algn="just">
              <a:buFont typeface="Courier New" pitchFamily="49" charset="0"/>
              <a:buChar char="o"/>
            </a:pPr>
            <a:r>
              <a:rPr lang="en-US" dirty="0" smtClean="0">
                <a:solidFill>
                  <a:srgbClr val="FF0000"/>
                </a:solidFill>
              </a:rPr>
              <a:t> </a:t>
            </a:r>
            <a:r>
              <a:rPr lang="en-US" dirty="0">
                <a:solidFill>
                  <a:srgbClr val="FF0000"/>
                </a:solidFill>
              </a:rPr>
              <a:t>should be lowered and aligned with the value of the policy</a:t>
            </a:r>
          </a:p>
          <a:p>
            <a:pPr marL="342900" indent="-342900" algn="just">
              <a:buFont typeface="Wingdings" pitchFamily="2" charset="2"/>
              <a:buChar char="Ø"/>
            </a:pPr>
            <a:endParaRPr lang="en-US" dirty="0">
              <a:solidFill>
                <a:srgbClr val="000000"/>
              </a:solidFill>
            </a:endParaRPr>
          </a:p>
          <a:p>
            <a:pPr algn="just"/>
            <a:endParaRPr lang="en-US" dirty="0">
              <a:solidFill>
                <a:srgbClr val="000000"/>
              </a:solidFill>
            </a:endParaRPr>
          </a:p>
        </p:txBody>
      </p:sp>
    </p:spTree>
    <p:extLst>
      <p:ext uri="{BB962C8B-B14F-4D97-AF65-F5344CB8AC3E}">
        <p14:creationId xmlns:p14="http://schemas.microsoft.com/office/powerpoint/2010/main" val="12108713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5" name="TextBox 4"/>
          <p:cNvSpPr txBox="1"/>
          <p:nvPr/>
        </p:nvSpPr>
        <p:spPr>
          <a:xfrm>
            <a:off x="504361" y="468658"/>
            <a:ext cx="6818274" cy="1015663"/>
          </a:xfrm>
          <a:prstGeom prst="rect">
            <a:avLst/>
          </a:prstGeom>
          <a:noFill/>
        </p:spPr>
        <p:txBody>
          <a:bodyPr wrap="square" rtlCol="0">
            <a:spAutoFit/>
          </a:bodyPr>
          <a:lstStyle/>
          <a:p>
            <a:r>
              <a:rPr lang="en-US" sz="6000" dirty="0" smtClean="0">
                <a:solidFill>
                  <a:srgbClr val="000000"/>
                </a:solidFill>
              </a:rPr>
              <a:t>NFIP Legislation</a:t>
            </a:r>
          </a:p>
        </p:txBody>
      </p:sp>
      <p:sp>
        <p:nvSpPr>
          <p:cNvPr id="2" name="Rectangle 1"/>
          <p:cNvSpPr/>
          <p:nvPr/>
        </p:nvSpPr>
        <p:spPr>
          <a:xfrm>
            <a:off x="453763" y="1950615"/>
            <a:ext cx="8422104" cy="3693319"/>
          </a:xfrm>
          <a:prstGeom prst="rect">
            <a:avLst/>
          </a:prstGeom>
          <a:solidFill>
            <a:schemeClr val="accent6"/>
          </a:solidFill>
        </p:spPr>
        <p:txBody>
          <a:bodyPr wrap="square">
            <a:spAutoFit/>
          </a:bodyPr>
          <a:lstStyle/>
          <a:p>
            <a:pPr marL="342900" indent="-342900" algn="just">
              <a:buFont typeface="Wingdings" pitchFamily="2" charset="2"/>
              <a:buChar char="Ø"/>
            </a:pPr>
            <a:r>
              <a:rPr lang="en-US" dirty="0" smtClean="0">
                <a:solidFill>
                  <a:srgbClr val="0070C0"/>
                </a:solidFill>
              </a:rPr>
              <a:t>S.1368 	</a:t>
            </a:r>
            <a:r>
              <a:rPr lang="en-US" u="sng" dirty="0" smtClean="0">
                <a:solidFill>
                  <a:srgbClr val="0070C0"/>
                </a:solidFill>
              </a:rPr>
              <a:t>Menendez</a:t>
            </a:r>
            <a:r>
              <a:rPr lang="en-US" dirty="0" smtClean="0">
                <a:solidFill>
                  <a:srgbClr val="0070C0"/>
                </a:solidFill>
              </a:rPr>
              <a:t> </a:t>
            </a:r>
            <a:r>
              <a:rPr lang="en-US" dirty="0">
                <a:solidFill>
                  <a:srgbClr val="0070C0"/>
                </a:solidFill>
              </a:rPr>
              <a:t>- Sustainable, Affordable, Fair, and Efficient (SAFE) </a:t>
            </a:r>
            <a:r>
              <a:rPr lang="en-US" dirty="0" smtClean="0">
                <a:solidFill>
                  <a:srgbClr val="0070C0"/>
                </a:solidFill>
              </a:rPr>
              <a:t>			National </a:t>
            </a:r>
            <a:r>
              <a:rPr lang="en-US" dirty="0">
                <a:solidFill>
                  <a:srgbClr val="0070C0"/>
                </a:solidFill>
              </a:rPr>
              <a:t>Flood Insurance Program Reauthorization Act of </a:t>
            </a:r>
            <a:r>
              <a:rPr lang="en-US" dirty="0" smtClean="0">
                <a:solidFill>
                  <a:srgbClr val="0070C0"/>
                </a:solidFill>
              </a:rPr>
              <a:t>2017</a:t>
            </a:r>
          </a:p>
          <a:p>
            <a:pPr marL="2171700" lvl="4" indent="-342900" algn="just">
              <a:buFont typeface="Wingdings" pitchFamily="2" charset="2"/>
              <a:buChar char="§"/>
            </a:pPr>
            <a:r>
              <a:rPr lang="en-US" dirty="0" smtClean="0">
                <a:solidFill>
                  <a:srgbClr val="0070C0"/>
                </a:solidFill>
              </a:rPr>
              <a:t>6 Year Reauthorization</a:t>
            </a:r>
          </a:p>
          <a:p>
            <a:pPr marL="2171700" lvl="4" indent="-342900" algn="just">
              <a:buFont typeface="Wingdings" pitchFamily="2" charset="2"/>
              <a:buChar char="§"/>
            </a:pPr>
            <a:r>
              <a:rPr lang="en-US" dirty="0">
                <a:solidFill>
                  <a:srgbClr val="0070C0"/>
                </a:solidFill>
              </a:rPr>
              <a:t>Cap All Premium Rate Hikes to 10% </a:t>
            </a:r>
            <a:endParaRPr lang="en-US" dirty="0" smtClean="0">
              <a:solidFill>
                <a:srgbClr val="0070C0"/>
              </a:solidFill>
            </a:endParaRPr>
          </a:p>
          <a:p>
            <a:pPr marL="2628900" lvl="5" indent="-342900" algn="just">
              <a:buFont typeface="Courier New" pitchFamily="49" charset="0"/>
              <a:buChar char="o"/>
            </a:pPr>
            <a:r>
              <a:rPr lang="en-US" dirty="0">
                <a:solidFill>
                  <a:srgbClr val="0070C0"/>
                </a:solidFill>
              </a:rPr>
              <a:t>•	Prohibit FEMA from increasing premium rates above 10% per year on any policy holder for 6 years.</a:t>
            </a:r>
            <a:endParaRPr lang="en-US" dirty="0" smtClean="0">
              <a:solidFill>
                <a:srgbClr val="0070C0"/>
              </a:solidFill>
            </a:endParaRPr>
          </a:p>
          <a:p>
            <a:pPr marL="2171700" lvl="4" indent="-342900" algn="just">
              <a:buFont typeface="Wingdings" pitchFamily="2" charset="2"/>
              <a:buChar char="§"/>
            </a:pPr>
            <a:r>
              <a:rPr lang="en-US" dirty="0" smtClean="0">
                <a:solidFill>
                  <a:srgbClr val="0070C0"/>
                </a:solidFill>
              </a:rPr>
              <a:t>Increase </a:t>
            </a:r>
            <a:r>
              <a:rPr lang="en-US" dirty="0">
                <a:solidFill>
                  <a:srgbClr val="0070C0"/>
                </a:solidFill>
              </a:rPr>
              <a:t>the maximum Increased Cost of Compliance payment from $30,000 to </a:t>
            </a:r>
            <a:r>
              <a:rPr lang="en-US" dirty="0" smtClean="0">
                <a:solidFill>
                  <a:srgbClr val="0070C0"/>
                </a:solidFill>
              </a:rPr>
              <a:t>$100,000</a:t>
            </a:r>
          </a:p>
          <a:p>
            <a:pPr marL="2171700" lvl="4" indent="-342900" algn="just">
              <a:buFont typeface="Wingdings" pitchFamily="2" charset="2"/>
              <a:buChar char="§"/>
            </a:pPr>
            <a:r>
              <a:rPr lang="en-US" dirty="0" smtClean="0">
                <a:solidFill>
                  <a:srgbClr val="0070C0"/>
                </a:solidFill>
              </a:rPr>
              <a:t>Authorize </a:t>
            </a:r>
            <a:r>
              <a:rPr lang="en-US" dirty="0">
                <a:solidFill>
                  <a:srgbClr val="0070C0"/>
                </a:solidFill>
              </a:rPr>
              <a:t>$1 billion to be appropriated to fund the </a:t>
            </a:r>
            <a:r>
              <a:rPr lang="en-US" dirty="0" smtClean="0">
                <a:solidFill>
                  <a:srgbClr val="0070C0"/>
                </a:solidFill>
              </a:rPr>
              <a:t>FMA</a:t>
            </a:r>
          </a:p>
          <a:p>
            <a:pPr marL="2171700" lvl="4" indent="-342900" algn="just">
              <a:buFont typeface="Wingdings" pitchFamily="2" charset="2"/>
              <a:buChar char="§"/>
            </a:pPr>
            <a:r>
              <a:rPr lang="en-US" dirty="0" smtClean="0">
                <a:solidFill>
                  <a:srgbClr val="0070C0"/>
                </a:solidFill>
              </a:rPr>
              <a:t>Cap </a:t>
            </a:r>
            <a:r>
              <a:rPr lang="en-US" dirty="0">
                <a:solidFill>
                  <a:srgbClr val="0070C0"/>
                </a:solidFill>
              </a:rPr>
              <a:t>all WYO compensation at 22.46% of written premiums while maintaining agent commission at 15% of written premiums</a:t>
            </a:r>
          </a:p>
          <a:p>
            <a:pPr algn="just"/>
            <a:endParaRPr lang="en-US" dirty="0">
              <a:solidFill>
                <a:srgbClr val="000000"/>
              </a:solidFill>
            </a:endParaRPr>
          </a:p>
        </p:txBody>
      </p:sp>
    </p:spTree>
    <p:extLst>
      <p:ext uri="{BB962C8B-B14F-4D97-AF65-F5344CB8AC3E}">
        <p14:creationId xmlns:p14="http://schemas.microsoft.com/office/powerpoint/2010/main" val="8931135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5" name="TextBox 4"/>
          <p:cNvSpPr txBox="1"/>
          <p:nvPr/>
        </p:nvSpPr>
        <p:spPr>
          <a:xfrm>
            <a:off x="504361" y="468658"/>
            <a:ext cx="6818274" cy="1015663"/>
          </a:xfrm>
          <a:prstGeom prst="rect">
            <a:avLst/>
          </a:prstGeom>
          <a:noFill/>
        </p:spPr>
        <p:txBody>
          <a:bodyPr wrap="square" rtlCol="0">
            <a:spAutoFit/>
          </a:bodyPr>
          <a:lstStyle/>
          <a:p>
            <a:r>
              <a:rPr lang="en-US" sz="6000" dirty="0" smtClean="0">
                <a:solidFill>
                  <a:srgbClr val="000000"/>
                </a:solidFill>
              </a:rPr>
              <a:t>NFIP Legislation</a:t>
            </a:r>
          </a:p>
        </p:txBody>
      </p:sp>
      <p:sp>
        <p:nvSpPr>
          <p:cNvPr id="2" name="Rectangle 1"/>
          <p:cNvSpPr/>
          <p:nvPr/>
        </p:nvSpPr>
        <p:spPr>
          <a:xfrm>
            <a:off x="453763" y="1950615"/>
            <a:ext cx="8422104" cy="3416320"/>
          </a:xfrm>
          <a:prstGeom prst="rect">
            <a:avLst/>
          </a:prstGeom>
          <a:solidFill>
            <a:schemeClr val="accent6"/>
          </a:solidFill>
        </p:spPr>
        <p:txBody>
          <a:bodyPr wrap="square">
            <a:spAutoFit/>
          </a:bodyPr>
          <a:lstStyle/>
          <a:p>
            <a:pPr marL="342900" indent="-342900" algn="just">
              <a:buFont typeface="Wingdings" pitchFamily="2" charset="2"/>
              <a:buChar char="Ø"/>
            </a:pPr>
            <a:r>
              <a:rPr lang="en-US" dirty="0" smtClean="0">
                <a:solidFill>
                  <a:srgbClr val="0070C0"/>
                </a:solidFill>
              </a:rPr>
              <a:t>S.1571 	</a:t>
            </a:r>
            <a:r>
              <a:rPr lang="en-US" u="sng" dirty="0" smtClean="0">
                <a:solidFill>
                  <a:srgbClr val="0070C0"/>
                </a:solidFill>
              </a:rPr>
              <a:t>Crapo</a:t>
            </a:r>
            <a:r>
              <a:rPr lang="en-US" dirty="0" smtClean="0">
                <a:solidFill>
                  <a:srgbClr val="0070C0"/>
                </a:solidFill>
              </a:rPr>
              <a:t> </a:t>
            </a:r>
            <a:r>
              <a:rPr lang="en-US" dirty="0">
                <a:solidFill>
                  <a:srgbClr val="0070C0"/>
                </a:solidFill>
              </a:rPr>
              <a:t>- A bill to reauthorize the National Flood Insurance </a:t>
            </a:r>
            <a:r>
              <a:rPr lang="en-US" dirty="0" smtClean="0">
                <a:solidFill>
                  <a:srgbClr val="0070C0"/>
                </a:solidFill>
              </a:rPr>
              <a:t>			Program</a:t>
            </a:r>
            <a:r>
              <a:rPr lang="en-US" dirty="0">
                <a:solidFill>
                  <a:srgbClr val="0070C0"/>
                </a:solidFill>
              </a:rPr>
              <a:t>, and for other </a:t>
            </a:r>
            <a:r>
              <a:rPr lang="en-US" dirty="0" smtClean="0">
                <a:solidFill>
                  <a:srgbClr val="0070C0"/>
                </a:solidFill>
              </a:rPr>
              <a:t>purposes</a:t>
            </a:r>
          </a:p>
          <a:p>
            <a:pPr marL="2171700" lvl="4" indent="-342900" algn="just">
              <a:buFont typeface="Courier New" pitchFamily="49" charset="0"/>
              <a:buChar char="o"/>
            </a:pPr>
            <a:r>
              <a:rPr lang="en-US" dirty="0" smtClean="0">
                <a:solidFill>
                  <a:srgbClr val="0070C0"/>
                </a:solidFill>
              </a:rPr>
              <a:t>Short Term Authorization ~ 3years</a:t>
            </a:r>
          </a:p>
          <a:p>
            <a:pPr marL="2171700" lvl="4" indent="-342900" algn="just">
              <a:buFont typeface="Courier New" pitchFamily="49" charset="0"/>
              <a:buChar char="o"/>
            </a:pPr>
            <a:r>
              <a:rPr lang="en-US" dirty="0">
                <a:solidFill>
                  <a:srgbClr val="0070C0"/>
                </a:solidFill>
              </a:rPr>
              <a:t>Increase the maximum Increased Cost of Compliance payment from $30,000 to </a:t>
            </a:r>
            <a:r>
              <a:rPr lang="en-US" dirty="0" smtClean="0">
                <a:solidFill>
                  <a:srgbClr val="0070C0"/>
                </a:solidFill>
              </a:rPr>
              <a:t>$100,000</a:t>
            </a:r>
          </a:p>
          <a:p>
            <a:pPr marL="2171700" lvl="4" indent="-342900" algn="just">
              <a:buFont typeface="Courier New" pitchFamily="49" charset="0"/>
              <a:buChar char="o"/>
            </a:pPr>
            <a:r>
              <a:rPr lang="en-US" dirty="0">
                <a:solidFill>
                  <a:srgbClr val="0070C0"/>
                </a:solidFill>
              </a:rPr>
              <a:t>For each </a:t>
            </a:r>
            <a:r>
              <a:rPr lang="en-US" dirty="0" smtClean="0">
                <a:solidFill>
                  <a:srgbClr val="0070C0"/>
                </a:solidFill>
              </a:rPr>
              <a:t>first </a:t>
            </a:r>
            <a:r>
              <a:rPr lang="en-US" dirty="0">
                <a:solidFill>
                  <a:srgbClr val="0070C0"/>
                </a:solidFill>
              </a:rPr>
              <a:t>6 full fiscal </a:t>
            </a:r>
            <a:r>
              <a:rPr lang="en-US" dirty="0" smtClean="0">
                <a:solidFill>
                  <a:srgbClr val="0070C0"/>
                </a:solidFill>
              </a:rPr>
              <a:t>year </a:t>
            </a:r>
            <a:r>
              <a:rPr lang="en-US" dirty="0">
                <a:solidFill>
                  <a:srgbClr val="0070C0"/>
                </a:solidFill>
              </a:rPr>
              <a:t>authorized </a:t>
            </a:r>
            <a:r>
              <a:rPr lang="en-US" dirty="0" smtClean="0">
                <a:solidFill>
                  <a:srgbClr val="0070C0"/>
                </a:solidFill>
              </a:rPr>
              <a:t>appropriation </a:t>
            </a:r>
            <a:r>
              <a:rPr lang="en-US" dirty="0">
                <a:solidFill>
                  <a:srgbClr val="0070C0"/>
                </a:solidFill>
              </a:rPr>
              <a:t>$200,000,000 to carry out the </a:t>
            </a:r>
            <a:r>
              <a:rPr lang="en-US" dirty="0" err="1">
                <a:solidFill>
                  <a:srgbClr val="0070C0"/>
                </a:solidFill>
              </a:rPr>
              <a:t>predisaster</a:t>
            </a:r>
            <a:r>
              <a:rPr lang="en-US" dirty="0">
                <a:solidFill>
                  <a:srgbClr val="0070C0"/>
                </a:solidFill>
              </a:rPr>
              <a:t> hazard mitigation program under section 203 of the Robert T. Stafford Disaster Assistance and Emergency Relief Act </a:t>
            </a:r>
            <a:endParaRPr lang="en-US" dirty="0" smtClean="0">
              <a:solidFill>
                <a:srgbClr val="0070C0"/>
              </a:solidFill>
            </a:endParaRPr>
          </a:p>
          <a:p>
            <a:pPr marL="2171700" lvl="4" indent="-342900" algn="just">
              <a:buFont typeface="Courier New" pitchFamily="49" charset="0"/>
              <a:buChar char="o"/>
            </a:pPr>
            <a:r>
              <a:rPr lang="en-US" dirty="0" smtClean="0">
                <a:solidFill>
                  <a:srgbClr val="0070C0"/>
                </a:solidFill>
              </a:rPr>
              <a:t>major </a:t>
            </a:r>
            <a:r>
              <a:rPr lang="en-US" dirty="0">
                <a:solidFill>
                  <a:srgbClr val="0070C0"/>
                </a:solidFill>
              </a:rPr>
              <a:t>disaster for wildfire on Federal land </a:t>
            </a:r>
            <a:r>
              <a:rPr lang="en-US" dirty="0" smtClean="0">
                <a:solidFill>
                  <a:srgbClr val="0070C0"/>
                </a:solidFill>
              </a:rPr>
              <a:t>President </a:t>
            </a:r>
            <a:r>
              <a:rPr lang="en-US" dirty="0">
                <a:solidFill>
                  <a:srgbClr val="0070C0"/>
                </a:solidFill>
              </a:rPr>
              <a:t>may transfer funds </a:t>
            </a:r>
            <a:r>
              <a:rPr lang="en-US" dirty="0" smtClean="0">
                <a:solidFill>
                  <a:srgbClr val="0070C0"/>
                </a:solidFill>
              </a:rPr>
              <a:t>conduct </a:t>
            </a:r>
            <a:r>
              <a:rPr lang="en-US" dirty="0">
                <a:solidFill>
                  <a:srgbClr val="0070C0"/>
                </a:solidFill>
              </a:rPr>
              <a:t>wildfire suppression </a:t>
            </a:r>
          </a:p>
          <a:p>
            <a:pPr marL="2171700" lvl="4" indent="-342900" algn="just">
              <a:buFont typeface="Courier New" pitchFamily="49" charset="0"/>
              <a:buChar char="o"/>
            </a:pPr>
            <a:endParaRPr lang="en-US" dirty="0">
              <a:solidFill>
                <a:srgbClr val="0070C0"/>
              </a:solidFill>
            </a:endParaRPr>
          </a:p>
        </p:txBody>
      </p:sp>
    </p:spTree>
    <p:extLst>
      <p:ext uri="{BB962C8B-B14F-4D97-AF65-F5344CB8AC3E}">
        <p14:creationId xmlns:p14="http://schemas.microsoft.com/office/powerpoint/2010/main" val="5389533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599" y="-54737"/>
            <a:ext cx="8015705" cy="1589432"/>
          </a:xfrm>
        </p:spPr>
        <p:txBody>
          <a:bodyPr/>
          <a:lstStyle/>
          <a:p>
            <a:r>
              <a:rPr lang="en-US" sz="4400" dirty="0" smtClean="0">
                <a:solidFill>
                  <a:srgbClr val="0D0D0D"/>
                </a:solidFill>
              </a:rPr>
              <a:t>Louisiana Flood Risk Coalition </a:t>
            </a:r>
            <a:endParaRPr lang="en-US" sz="4400" dirty="0">
              <a:solidFill>
                <a:srgbClr val="0D0D0D"/>
              </a:solidFill>
            </a:endParaRPr>
          </a:p>
        </p:txBody>
      </p:sp>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94526" y="1923406"/>
            <a:ext cx="2297661" cy="2297661"/>
          </a:xfrm>
          <a:prstGeom prst="rect">
            <a:avLst/>
          </a:prstGeom>
        </p:spPr>
      </p:pic>
      <p:sp>
        <p:nvSpPr>
          <p:cNvPr id="5" name="TextBox 4"/>
          <p:cNvSpPr txBox="1"/>
          <p:nvPr/>
        </p:nvSpPr>
        <p:spPr>
          <a:xfrm>
            <a:off x="695159" y="4530863"/>
            <a:ext cx="7716252" cy="954107"/>
          </a:xfrm>
          <a:prstGeom prst="rect">
            <a:avLst/>
          </a:prstGeom>
          <a:noFill/>
        </p:spPr>
        <p:txBody>
          <a:bodyPr wrap="square" rtlCol="0">
            <a:spAutoFit/>
          </a:bodyPr>
          <a:lstStyle/>
          <a:p>
            <a:pPr algn="ctr"/>
            <a:r>
              <a:rPr lang="en-US" sz="2800" b="1" dirty="0" smtClean="0"/>
              <a:t>National Flood Insurance Program</a:t>
            </a:r>
          </a:p>
          <a:p>
            <a:pPr algn="ctr"/>
            <a:r>
              <a:rPr lang="en-US" sz="2800" b="1" dirty="0" smtClean="0"/>
              <a:t>Reauthorization &amp; Reform</a:t>
            </a:r>
          </a:p>
        </p:txBody>
      </p:sp>
    </p:spTree>
    <p:extLst>
      <p:ext uri="{BB962C8B-B14F-4D97-AF65-F5344CB8AC3E}">
        <p14:creationId xmlns:p14="http://schemas.microsoft.com/office/powerpoint/2010/main" val="606768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5" name="TextBox 4"/>
          <p:cNvSpPr txBox="1"/>
          <p:nvPr/>
        </p:nvSpPr>
        <p:spPr>
          <a:xfrm>
            <a:off x="504361" y="468658"/>
            <a:ext cx="6818274" cy="615553"/>
          </a:xfrm>
          <a:prstGeom prst="rect">
            <a:avLst/>
          </a:prstGeom>
          <a:noFill/>
        </p:spPr>
        <p:txBody>
          <a:bodyPr wrap="square" rtlCol="0">
            <a:spAutoFit/>
          </a:bodyPr>
          <a:lstStyle/>
          <a:p>
            <a:r>
              <a:rPr lang="en-US" sz="3400" dirty="0" smtClean="0">
                <a:solidFill>
                  <a:srgbClr val="000000"/>
                </a:solidFill>
              </a:rPr>
              <a:t>LFRC-Proposed NFIP Legislation</a:t>
            </a:r>
          </a:p>
        </p:txBody>
      </p:sp>
      <p:sp>
        <p:nvSpPr>
          <p:cNvPr id="2" name="Rectangle 1"/>
          <p:cNvSpPr/>
          <p:nvPr/>
        </p:nvSpPr>
        <p:spPr>
          <a:xfrm>
            <a:off x="453763" y="1950615"/>
            <a:ext cx="8422104" cy="677108"/>
          </a:xfrm>
          <a:prstGeom prst="rect">
            <a:avLst/>
          </a:prstGeom>
        </p:spPr>
        <p:txBody>
          <a:bodyPr wrap="square">
            <a:spAutoFit/>
          </a:bodyPr>
          <a:lstStyle/>
          <a:p>
            <a:pPr algn="just"/>
            <a:endParaRPr lang="en-US" sz="2000" dirty="0">
              <a:solidFill>
                <a:srgbClr val="0070C0"/>
              </a:solidFill>
            </a:endParaRPr>
          </a:p>
          <a:p>
            <a:pPr algn="just"/>
            <a:endParaRPr lang="en-US" dirty="0">
              <a:solidFill>
                <a:srgbClr val="000000"/>
              </a:solidFill>
            </a:endParaRPr>
          </a:p>
        </p:txBody>
      </p:sp>
      <p:sp>
        <p:nvSpPr>
          <p:cNvPr id="3" name="Rectangle 2"/>
          <p:cNvSpPr/>
          <p:nvPr/>
        </p:nvSpPr>
        <p:spPr>
          <a:xfrm>
            <a:off x="453763" y="1997839"/>
            <a:ext cx="8188349" cy="4062651"/>
          </a:xfrm>
          <a:prstGeom prst="rect">
            <a:avLst/>
          </a:prstGeom>
          <a:solidFill>
            <a:schemeClr val="accent6"/>
          </a:solidFill>
        </p:spPr>
        <p:txBody>
          <a:bodyPr wrap="square">
            <a:spAutoFit/>
          </a:bodyPr>
          <a:lstStyle/>
          <a:p>
            <a:r>
              <a:rPr lang="en-US" sz="2400" b="1" u="sng" dirty="0" smtClean="0"/>
              <a:t>Proposed Amendment</a:t>
            </a:r>
            <a:r>
              <a:rPr lang="en-US" dirty="0" smtClean="0"/>
              <a:t>:</a:t>
            </a:r>
          </a:p>
          <a:p>
            <a:r>
              <a:rPr lang="en-US" u="sng" dirty="0" smtClean="0"/>
              <a:t>GAO STUDY</a:t>
            </a:r>
            <a:r>
              <a:rPr lang="en-US" dirty="0" smtClean="0"/>
              <a:t> - reconcile </a:t>
            </a:r>
            <a:r>
              <a:rPr lang="en-US" dirty="0"/>
              <a:t>all properties </a:t>
            </a:r>
            <a:r>
              <a:rPr lang="en-US" dirty="0" smtClean="0"/>
              <a:t>in SFHA </a:t>
            </a:r>
            <a:r>
              <a:rPr lang="en-US" dirty="0"/>
              <a:t>and existing policies </a:t>
            </a:r>
            <a:r>
              <a:rPr lang="en-US" dirty="0" smtClean="0"/>
              <a:t>for flood insurance </a:t>
            </a:r>
            <a:r>
              <a:rPr lang="en-US" dirty="0"/>
              <a:t>to determine the </a:t>
            </a:r>
            <a:r>
              <a:rPr lang="en-US" dirty="0" smtClean="0"/>
              <a:t>extent </a:t>
            </a:r>
            <a:r>
              <a:rPr lang="en-US" dirty="0"/>
              <a:t>of current compliance with such </a:t>
            </a:r>
            <a:r>
              <a:rPr lang="en-US" dirty="0" smtClean="0"/>
              <a:t>mandatory purchase requirements.</a:t>
            </a:r>
          </a:p>
          <a:p>
            <a:r>
              <a:rPr lang="en-US" u="sng" dirty="0" smtClean="0"/>
              <a:t>EVALUATE EFFECTIVENESS OF</a:t>
            </a:r>
            <a:r>
              <a:rPr lang="en-US" dirty="0" smtClean="0"/>
              <a:t>:</a:t>
            </a:r>
          </a:p>
          <a:p>
            <a:pPr marL="742950" lvl="1" indent="-285750">
              <a:buFont typeface="Arial" pitchFamily="34" charset="0"/>
              <a:buChar char="•"/>
            </a:pPr>
            <a:r>
              <a:rPr lang="en-US" dirty="0" smtClean="0"/>
              <a:t>Current oversight by FEMA, Federal </a:t>
            </a:r>
            <a:r>
              <a:rPr lang="en-US" dirty="0"/>
              <a:t>agency </a:t>
            </a:r>
            <a:r>
              <a:rPr lang="en-US" dirty="0" smtClean="0"/>
              <a:t>lenders, </a:t>
            </a:r>
            <a:r>
              <a:rPr lang="en-US" dirty="0"/>
              <a:t>Director of the </a:t>
            </a:r>
            <a:r>
              <a:rPr lang="en-US" dirty="0" smtClean="0"/>
              <a:t>Federal Housing Finance Agency</a:t>
            </a:r>
          </a:p>
          <a:p>
            <a:pPr marL="742950" lvl="1" indent="-285750">
              <a:buFont typeface="Arial" pitchFamily="34" charset="0"/>
              <a:buChar char="•"/>
            </a:pPr>
            <a:r>
              <a:rPr lang="en-US" dirty="0" smtClean="0"/>
              <a:t>Penalties </a:t>
            </a:r>
            <a:r>
              <a:rPr lang="en-US" dirty="0"/>
              <a:t>for violation </a:t>
            </a:r>
            <a:r>
              <a:rPr lang="en-US" dirty="0" smtClean="0"/>
              <a:t>mandatory </a:t>
            </a:r>
            <a:r>
              <a:rPr lang="en-US" dirty="0"/>
              <a:t>purchase </a:t>
            </a:r>
            <a:r>
              <a:rPr lang="en-US" dirty="0" smtClean="0"/>
              <a:t>requirements</a:t>
            </a:r>
            <a:endParaRPr lang="en-US" dirty="0"/>
          </a:p>
          <a:p>
            <a:pPr marL="742950" lvl="1" indent="-285750">
              <a:buFont typeface="Arial" pitchFamily="34" charset="0"/>
              <a:buChar char="•"/>
            </a:pPr>
            <a:r>
              <a:rPr lang="en-US" dirty="0" smtClean="0"/>
              <a:t>Providing </a:t>
            </a:r>
            <a:r>
              <a:rPr lang="en-US" dirty="0"/>
              <a:t>for routine third party </a:t>
            </a:r>
            <a:r>
              <a:rPr lang="en-US" dirty="0" smtClean="0"/>
              <a:t>oversight </a:t>
            </a:r>
            <a:r>
              <a:rPr lang="en-US" dirty="0"/>
              <a:t>of compliance with such mandatory </a:t>
            </a:r>
            <a:r>
              <a:rPr lang="en-US" dirty="0" smtClean="0"/>
              <a:t>purchase </a:t>
            </a:r>
            <a:r>
              <a:rPr lang="en-US" dirty="0"/>
              <a:t>requirements</a:t>
            </a:r>
            <a:r>
              <a:rPr lang="en-US" dirty="0" smtClean="0"/>
              <a:t>;</a:t>
            </a:r>
          </a:p>
          <a:p>
            <a:pPr marL="742950" lvl="1" indent="-285750">
              <a:buFont typeface="Arial" pitchFamily="34" charset="0"/>
              <a:buChar char="•"/>
            </a:pPr>
            <a:r>
              <a:rPr lang="en-US" dirty="0" smtClean="0"/>
              <a:t>Whether </a:t>
            </a:r>
            <a:r>
              <a:rPr lang="en-US" dirty="0"/>
              <a:t>framework for </a:t>
            </a:r>
            <a:r>
              <a:rPr lang="en-US" dirty="0" smtClean="0"/>
              <a:t>compliance </a:t>
            </a:r>
            <a:r>
              <a:rPr lang="en-US" dirty="0"/>
              <a:t>and enforcement </a:t>
            </a:r>
            <a:r>
              <a:rPr lang="en-US" dirty="0" smtClean="0"/>
              <a:t>under existing </a:t>
            </a:r>
            <a:r>
              <a:rPr lang="en-US" dirty="0"/>
              <a:t>laws and regulations is </a:t>
            </a:r>
            <a:r>
              <a:rPr lang="en-US" dirty="0" smtClean="0"/>
              <a:t>sufficient regarding:</a:t>
            </a:r>
          </a:p>
          <a:p>
            <a:pPr marL="1200150" lvl="2" indent="-285750">
              <a:buFont typeface="Wingdings" pitchFamily="2" charset="2"/>
              <a:buChar char="Ø"/>
            </a:pPr>
            <a:r>
              <a:rPr lang="en-US" dirty="0" smtClean="0"/>
              <a:t>FEMA, lending institutions, </a:t>
            </a:r>
            <a:r>
              <a:rPr lang="en-US" dirty="0"/>
              <a:t>private insurance </a:t>
            </a:r>
            <a:r>
              <a:rPr lang="en-US" dirty="0" smtClean="0"/>
              <a:t>providers </a:t>
            </a:r>
            <a:r>
              <a:rPr lang="en-US" dirty="0"/>
              <a:t>and other institutions.</a:t>
            </a:r>
          </a:p>
        </p:txBody>
      </p:sp>
    </p:spTree>
    <p:extLst>
      <p:ext uri="{BB962C8B-B14F-4D97-AF65-F5344CB8AC3E}">
        <p14:creationId xmlns:p14="http://schemas.microsoft.com/office/powerpoint/2010/main" val="18997309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duotone>
              <a:schemeClr val="accent4">
                <a:shade val="45000"/>
                <a:satMod val="135000"/>
              </a:schemeClr>
              <a:prstClr val="white"/>
            </a:duotone>
          </a:blip>
          <a:stretch>
            <a:fillRect/>
          </a:stretch>
        </p:blipFill>
        <p:spPr>
          <a:xfrm>
            <a:off x="215728" y="1639046"/>
            <a:ext cx="8701391" cy="5405576"/>
          </a:xfrm>
          <a:prstGeom prst="rect">
            <a:avLst/>
          </a:prstGeom>
        </p:spPr>
      </p:pic>
      <p:sp>
        <p:nvSpPr>
          <p:cNvPr id="2" name="Title 1"/>
          <p:cNvSpPr>
            <a:spLocks noGrp="1"/>
          </p:cNvSpPr>
          <p:nvPr>
            <p:ph type="title"/>
          </p:nvPr>
        </p:nvSpPr>
        <p:spPr>
          <a:xfrm>
            <a:off x="309383" y="244158"/>
            <a:ext cx="7936092" cy="1339850"/>
          </a:xfrm>
        </p:spPr>
        <p:txBody>
          <a:bodyPr/>
          <a:lstStyle/>
          <a:p>
            <a:pPr algn="l"/>
            <a:r>
              <a:rPr lang="en-US" sz="2800" dirty="0" smtClean="0">
                <a:solidFill>
                  <a:srgbClr val="000000">
                    <a:lumMod val="95000"/>
                    <a:lumOff val="5000"/>
                  </a:srgbClr>
                </a:solidFill>
                <a:ea typeface="+mn-ea"/>
                <a:cs typeface="+mn-cs"/>
              </a:rPr>
              <a:t>LFRC URGES CONGRESS TO CONSIDER:</a:t>
            </a:r>
            <a:endParaRPr lang="en-US" dirty="0">
              <a:solidFill>
                <a:schemeClr val="tx1"/>
              </a:solidFill>
            </a:endParaRPr>
          </a:p>
        </p:txBody>
      </p:sp>
      <p:sp>
        <p:nvSpPr>
          <p:cNvPr id="5" name="TextBox 4"/>
          <p:cNvSpPr txBox="1"/>
          <p:nvPr/>
        </p:nvSpPr>
        <p:spPr>
          <a:xfrm>
            <a:off x="529771" y="1711923"/>
            <a:ext cx="8165432" cy="5447645"/>
          </a:xfrm>
          <a:prstGeom prst="rect">
            <a:avLst/>
          </a:prstGeom>
          <a:noFill/>
        </p:spPr>
        <p:txBody>
          <a:bodyPr wrap="square" rtlCol="0">
            <a:spAutoFit/>
          </a:bodyPr>
          <a:lstStyle/>
          <a:p>
            <a:endParaRPr lang="en-US" sz="2800" dirty="0" smtClean="0">
              <a:solidFill>
                <a:schemeClr val="tx1">
                  <a:lumMod val="95000"/>
                  <a:lumOff val="5000"/>
                </a:schemeClr>
              </a:solidFill>
            </a:endParaRPr>
          </a:p>
          <a:p>
            <a:pPr marL="800100" lvl="1" indent="-342900">
              <a:buFont typeface="Arial" panose="020B0604020202020204" pitchFamily="34" charset="0"/>
              <a:buChar char="•"/>
            </a:pPr>
            <a:r>
              <a:rPr lang="en-US" sz="2800" dirty="0">
                <a:solidFill>
                  <a:schemeClr val="tx1">
                    <a:lumMod val="95000"/>
                    <a:lumOff val="5000"/>
                  </a:schemeClr>
                </a:solidFill>
              </a:rPr>
              <a:t>Utilizing mitigation </a:t>
            </a:r>
            <a:r>
              <a:rPr lang="en-US" sz="2800" dirty="0" smtClean="0">
                <a:solidFill>
                  <a:schemeClr val="tx1">
                    <a:lumMod val="95000"/>
                    <a:lumOff val="5000"/>
                  </a:schemeClr>
                </a:solidFill>
              </a:rPr>
              <a:t>to </a:t>
            </a:r>
            <a:r>
              <a:rPr lang="en-US" sz="2800" dirty="0">
                <a:solidFill>
                  <a:schemeClr val="tx1">
                    <a:lumMod val="95000"/>
                    <a:lumOff val="5000"/>
                  </a:schemeClr>
                </a:solidFill>
              </a:rPr>
              <a:t>protect </a:t>
            </a:r>
            <a:r>
              <a:rPr lang="en-US" sz="2800" dirty="0" smtClean="0">
                <a:solidFill>
                  <a:schemeClr val="tx1">
                    <a:lumMod val="95000"/>
                    <a:lumOff val="5000"/>
                  </a:schemeClr>
                </a:solidFill>
              </a:rPr>
              <a:t>taxpayer liabilities </a:t>
            </a:r>
            <a:r>
              <a:rPr lang="en-US" sz="2800" dirty="0">
                <a:solidFill>
                  <a:schemeClr val="tx1">
                    <a:lumMod val="95000"/>
                    <a:lumOff val="5000"/>
                  </a:schemeClr>
                </a:solidFill>
              </a:rPr>
              <a:t>and reduce </a:t>
            </a:r>
            <a:r>
              <a:rPr lang="en-US" sz="2800" dirty="0" err="1">
                <a:solidFill>
                  <a:schemeClr val="tx1">
                    <a:lumMod val="95000"/>
                    <a:lumOff val="5000"/>
                  </a:schemeClr>
                </a:solidFill>
              </a:rPr>
              <a:t>NFIP</a:t>
            </a:r>
            <a:r>
              <a:rPr lang="en-US" sz="2800" dirty="0">
                <a:solidFill>
                  <a:schemeClr val="tx1">
                    <a:lumMod val="95000"/>
                    <a:lumOff val="5000"/>
                  </a:schemeClr>
                </a:solidFill>
              </a:rPr>
              <a:t> costs;</a:t>
            </a:r>
          </a:p>
          <a:p>
            <a:pPr marL="800100" lvl="1" indent="-342900">
              <a:buFont typeface="Arial" panose="020B0604020202020204" pitchFamily="34" charset="0"/>
              <a:buChar char="•"/>
            </a:pPr>
            <a:endParaRPr lang="en-US" sz="2800" dirty="0" smtClean="0">
              <a:solidFill>
                <a:schemeClr val="tx1">
                  <a:lumMod val="95000"/>
                  <a:lumOff val="5000"/>
                </a:schemeClr>
              </a:solidFill>
            </a:endParaRPr>
          </a:p>
          <a:p>
            <a:pPr marL="800100" lvl="1" indent="-342900">
              <a:buFont typeface="Arial" panose="020B0604020202020204" pitchFamily="34" charset="0"/>
              <a:buChar char="•"/>
            </a:pPr>
            <a:r>
              <a:rPr lang="en-US" sz="2800" dirty="0" smtClean="0">
                <a:solidFill>
                  <a:schemeClr val="tx1">
                    <a:lumMod val="95000"/>
                    <a:lumOff val="5000"/>
                  </a:schemeClr>
                </a:solidFill>
              </a:rPr>
              <a:t>Focusing upon increasing participation;</a:t>
            </a:r>
          </a:p>
          <a:p>
            <a:pPr marL="800100" lvl="1" indent="-342900">
              <a:buFont typeface="Arial" panose="020B0604020202020204" pitchFamily="34" charset="0"/>
              <a:buChar char="•"/>
            </a:pPr>
            <a:endParaRPr lang="en-US" sz="2800" dirty="0" smtClean="0">
              <a:solidFill>
                <a:schemeClr val="tx1">
                  <a:lumMod val="95000"/>
                  <a:lumOff val="5000"/>
                </a:schemeClr>
              </a:solidFill>
            </a:endParaRPr>
          </a:p>
          <a:p>
            <a:pPr marL="800100" lvl="1" indent="-342900">
              <a:buFont typeface="Arial" panose="020B0604020202020204" pitchFamily="34" charset="0"/>
              <a:buChar char="•"/>
            </a:pPr>
            <a:r>
              <a:rPr lang="en-US" sz="2800" dirty="0" smtClean="0">
                <a:solidFill>
                  <a:schemeClr val="tx1">
                    <a:lumMod val="95000"/>
                    <a:lumOff val="5000"/>
                  </a:schemeClr>
                </a:solidFill>
              </a:rPr>
              <a:t>Expanding NFIP policyholders.</a:t>
            </a:r>
          </a:p>
          <a:p>
            <a:pPr marL="800100" lvl="1" indent="-342900">
              <a:buFont typeface="Arial" panose="020B0604020202020204" pitchFamily="34" charset="0"/>
              <a:buChar char="•"/>
            </a:pPr>
            <a:endParaRPr lang="en-US" sz="2800" dirty="0">
              <a:solidFill>
                <a:schemeClr val="tx1">
                  <a:lumMod val="95000"/>
                  <a:lumOff val="5000"/>
                </a:schemeClr>
              </a:solidFill>
            </a:endParaRPr>
          </a:p>
          <a:p>
            <a:pPr marL="800100" lvl="1" indent="-342900">
              <a:buFont typeface="Arial" panose="020B0604020202020204" pitchFamily="34" charset="0"/>
              <a:buChar char="•"/>
            </a:pPr>
            <a:r>
              <a:rPr lang="en-US" sz="2800" dirty="0" smtClean="0">
                <a:solidFill>
                  <a:schemeClr val="tx1">
                    <a:lumMod val="95000"/>
                    <a:lumOff val="5000"/>
                  </a:schemeClr>
                </a:solidFill>
              </a:rPr>
              <a:t>Grandfathering – Pre-BW</a:t>
            </a:r>
          </a:p>
          <a:p>
            <a:endParaRPr lang="en-US" sz="2400" dirty="0"/>
          </a:p>
          <a:p>
            <a:endParaRPr lang="en-US" sz="2400" dirty="0" smtClean="0"/>
          </a:p>
          <a:p>
            <a:endParaRPr lang="en-US" sz="2400" dirty="0"/>
          </a:p>
          <a:p>
            <a:endParaRPr lang="en-US" sz="2400" dirty="0" smtClean="0"/>
          </a:p>
        </p:txBody>
      </p:sp>
      <p:pic>
        <p:nvPicPr>
          <p:cNvPr id="6" name="Picture 5" descr="Feb 6 Louisiana Flood Risk Coalition Log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Tree>
    <p:extLst>
      <p:ext uri="{BB962C8B-B14F-4D97-AF65-F5344CB8AC3E}">
        <p14:creationId xmlns:p14="http://schemas.microsoft.com/office/powerpoint/2010/main" val="20051082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duotone>
              <a:schemeClr val="accent4">
                <a:shade val="45000"/>
                <a:satMod val="135000"/>
              </a:schemeClr>
              <a:prstClr val="white"/>
            </a:duotone>
          </a:blip>
          <a:stretch>
            <a:fillRect/>
          </a:stretch>
        </p:blipFill>
        <p:spPr>
          <a:xfrm>
            <a:off x="215728" y="1639046"/>
            <a:ext cx="8701391" cy="5405576"/>
          </a:xfrm>
          <a:prstGeom prst="rect">
            <a:avLst/>
          </a:prstGeom>
        </p:spPr>
      </p:pic>
      <p:sp>
        <p:nvSpPr>
          <p:cNvPr id="2" name="Title 1"/>
          <p:cNvSpPr>
            <a:spLocks noGrp="1"/>
          </p:cNvSpPr>
          <p:nvPr>
            <p:ph type="title"/>
          </p:nvPr>
        </p:nvSpPr>
        <p:spPr>
          <a:xfrm>
            <a:off x="309383" y="244158"/>
            <a:ext cx="7936092" cy="1339850"/>
          </a:xfrm>
        </p:spPr>
        <p:txBody>
          <a:bodyPr/>
          <a:lstStyle/>
          <a:p>
            <a:pPr algn="l"/>
            <a:r>
              <a:rPr lang="en-US" dirty="0" smtClean="0">
                <a:solidFill>
                  <a:schemeClr val="tx1"/>
                </a:solidFill>
              </a:rPr>
              <a:t>Questions?</a:t>
            </a:r>
            <a:endParaRPr lang="en-US" dirty="0">
              <a:solidFill>
                <a:schemeClr val="tx1"/>
              </a:solidFill>
            </a:endParaRPr>
          </a:p>
        </p:txBody>
      </p:sp>
      <p:sp>
        <p:nvSpPr>
          <p:cNvPr id="5" name="TextBox 4"/>
          <p:cNvSpPr txBox="1"/>
          <p:nvPr/>
        </p:nvSpPr>
        <p:spPr>
          <a:xfrm>
            <a:off x="529771" y="1711923"/>
            <a:ext cx="8165432" cy="1631216"/>
          </a:xfrm>
          <a:prstGeom prst="rect">
            <a:avLst/>
          </a:prstGeom>
          <a:noFill/>
        </p:spPr>
        <p:txBody>
          <a:bodyPr wrap="square" rtlCol="0">
            <a:spAutoFit/>
          </a:bodyPr>
          <a:lstStyle/>
          <a:p>
            <a:endParaRPr lang="en-US" sz="2800" dirty="0" smtClean="0">
              <a:solidFill>
                <a:schemeClr val="tx1">
                  <a:lumMod val="95000"/>
                  <a:lumOff val="5000"/>
                </a:schemeClr>
              </a:solidFill>
            </a:endParaRPr>
          </a:p>
          <a:p>
            <a:endParaRPr lang="en-US" sz="2400" dirty="0" smtClean="0"/>
          </a:p>
          <a:p>
            <a:endParaRPr lang="en-US" sz="2400" dirty="0"/>
          </a:p>
          <a:p>
            <a:endParaRPr lang="en-US" sz="2400" dirty="0" smtClean="0"/>
          </a:p>
        </p:txBody>
      </p:sp>
      <p:pic>
        <p:nvPicPr>
          <p:cNvPr id="6" name="Picture 5" descr="Feb 6 Louisiana Flood Risk Coalition Log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Tree>
    <p:extLst>
      <p:ext uri="{BB962C8B-B14F-4D97-AF65-F5344CB8AC3E}">
        <p14:creationId xmlns:p14="http://schemas.microsoft.com/office/powerpoint/2010/main" val="35816321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3893" y="244158"/>
            <a:ext cx="8732254" cy="6482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072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5" name="TextBox 4"/>
          <p:cNvSpPr txBox="1"/>
          <p:nvPr/>
        </p:nvSpPr>
        <p:spPr>
          <a:xfrm>
            <a:off x="504361" y="468658"/>
            <a:ext cx="6818274" cy="1015663"/>
          </a:xfrm>
          <a:prstGeom prst="rect">
            <a:avLst/>
          </a:prstGeom>
          <a:noFill/>
        </p:spPr>
        <p:txBody>
          <a:bodyPr wrap="square" rtlCol="0">
            <a:spAutoFit/>
          </a:bodyPr>
          <a:lstStyle/>
          <a:p>
            <a:r>
              <a:rPr lang="en-US" sz="6000" dirty="0" smtClean="0"/>
              <a:t>Who We Are</a:t>
            </a:r>
          </a:p>
        </p:txBody>
      </p:sp>
      <p:sp>
        <p:nvSpPr>
          <p:cNvPr id="7" name="TextBox 6"/>
          <p:cNvSpPr txBox="1"/>
          <p:nvPr/>
        </p:nvSpPr>
        <p:spPr>
          <a:xfrm>
            <a:off x="504361" y="1773332"/>
            <a:ext cx="8106280" cy="2246769"/>
          </a:xfrm>
          <a:prstGeom prst="rect">
            <a:avLst/>
          </a:prstGeom>
          <a:noFill/>
        </p:spPr>
        <p:txBody>
          <a:bodyPr wrap="square" rtlCol="0">
            <a:spAutoFit/>
          </a:bodyPr>
          <a:lstStyle/>
          <a:p>
            <a:pPr algn="ctr"/>
            <a:r>
              <a:rPr lang="en-US" sz="2800" dirty="0" smtClean="0"/>
              <a:t>Louisiana Flood Risk Coalition (LFRC) was established in 2016 to advocate for reform of the National Flood Insurance Program (NFIP) in order to develop responsible floodplain management within coastal and riverine communities.  </a:t>
            </a:r>
          </a:p>
        </p:txBody>
      </p:sp>
      <p:sp>
        <p:nvSpPr>
          <p:cNvPr id="8" name="TextBox 7"/>
          <p:cNvSpPr txBox="1"/>
          <p:nvPr/>
        </p:nvSpPr>
        <p:spPr>
          <a:xfrm>
            <a:off x="656761" y="4290348"/>
            <a:ext cx="7953880" cy="193899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400" dirty="0" smtClean="0">
                <a:solidFill>
                  <a:schemeClr val="tx1"/>
                </a:solidFill>
              </a:rPr>
              <a:t>The Coalition is comprised of </a:t>
            </a:r>
            <a:r>
              <a:rPr lang="en-US" sz="2400" b="1" dirty="0" smtClean="0">
                <a:solidFill>
                  <a:schemeClr val="tx1"/>
                </a:solidFill>
              </a:rPr>
              <a:t>levee districts</a:t>
            </a:r>
            <a:r>
              <a:rPr lang="en-US" sz="2400" dirty="0" smtClean="0">
                <a:solidFill>
                  <a:schemeClr val="tx1"/>
                </a:solidFill>
              </a:rPr>
              <a:t> spread across Louisiana, but welcomes input and engagement from others working to ensure Americans have a NFIP that is both </a:t>
            </a:r>
            <a:r>
              <a:rPr lang="en-US" sz="2400" b="1" dirty="0" smtClean="0">
                <a:solidFill>
                  <a:schemeClr val="tx1"/>
                </a:solidFill>
              </a:rPr>
              <a:t>sustainable</a:t>
            </a:r>
            <a:r>
              <a:rPr lang="en-US" sz="2400" dirty="0" smtClean="0">
                <a:solidFill>
                  <a:schemeClr val="tx1"/>
                </a:solidFill>
              </a:rPr>
              <a:t> and </a:t>
            </a:r>
            <a:r>
              <a:rPr lang="en-US" sz="2400" b="1" dirty="0" smtClean="0">
                <a:solidFill>
                  <a:schemeClr val="tx1"/>
                </a:solidFill>
              </a:rPr>
              <a:t>fiscally responsible</a:t>
            </a:r>
            <a:r>
              <a:rPr lang="en-US" sz="2400" dirty="0" smtClean="0">
                <a:solidFill>
                  <a:schemeClr val="tx1"/>
                </a:solidFill>
              </a:rPr>
              <a:t> in working to mitigate flood loss.</a:t>
            </a:r>
          </a:p>
        </p:txBody>
      </p:sp>
    </p:spTree>
    <p:extLst>
      <p:ext uri="{BB962C8B-B14F-4D97-AF65-F5344CB8AC3E}">
        <p14:creationId xmlns:p14="http://schemas.microsoft.com/office/powerpoint/2010/main" val="39324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5" name="TextBox 4"/>
          <p:cNvSpPr txBox="1"/>
          <p:nvPr/>
        </p:nvSpPr>
        <p:spPr>
          <a:xfrm>
            <a:off x="504361" y="468658"/>
            <a:ext cx="6818274" cy="923330"/>
          </a:xfrm>
          <a:prstGeom prst="rect">
            <a:avLst/>
          </a:prstGeom>
          <a:noFill/>
        </p:spPr>
        <p:txBody>
          <a:bodyPr wrap="square" rtlCol="0">
            <a:spAutoFit/>
          </a:bodyPr>
          <a:lstStyle/>
          <a:p>
            <a:r>
              <a:rPr lang="en-US" sz="5400" dirty="0" smtClean="0"/>
              <a:t>LFRC Critical Issues</a:t>
            </a:r>
          </a:p>
        </p:txBody>
      </p:sp>
      <p:sp>
        <p:nvSpPr>
          <p:cNvPr id="8" name="TextBox 7"/>
          <p:cNvSpPr txBox="1"/>
          <p:nvPr/>
        </p:nvSpPr>
        <p:spPr>
          <a:xfrm>
            <a:off x="433136" y="1937506"/>
            <a:ext cx="8296823" cy="440120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342900" indent="-342900" algn="just">
              <a:buFont typeface="Wingdings" pitchFamily="2" charset="2"/>
              <a:buChar char="Ø"/>
            </a:pPr>
            <a:r>
              <a:rPr lang="en-US" sz="4000" dirty="0" smtClean="0">
                <a:solidFill>
                  <a:schemeClr val="tx1"/>
                </a:solidFill>
              </a:rPr>
              <a:t>Participation</a:t>
            </a:r>
          </a:p>
          <a:p>
            <a:pPr algn="just"/>
            <a:endParaRPr lang="en-US" sz="4000" dirty="0">
              <a:solidFill>
                <a:schemeClr val="tx1"/>
              </a:solidFill>
            </a:endParaRPr>
          </a:p>
          <a:p>
            <a:pPr marL="342900" indent="-342900" algn="just">
              <a:buFont typeface="Wingdings" pitchFamily="2" charset="2"/>
              <a:buChar char="Ø"/>
            </a:pPr>
            <a:r>
              <a:rPr lang="en-US" sz="4000" dirty="0" smtClean="0">
                <a:solidFill>
                  <a:schemeClr val="tx1"/>
                </a:solidFill>
              </a:rPr>
              <a:t>Grandfathering/Affordability</a:t>
            </a:r>
          </a:p>
          <a:p>
            <a:pPr algn="just"/>
            <a:endParaRPr lang="en-US" sz="4000" dirty="0">
              <a:solidFill>
                <a:schemeClr val="tx1"/>
              </a:solidFill>
            </a:endParaRPr>
          </a:p>
          <a:p>
            <a:pPr marL="342900" indent="-342900" algn="just">
              <a:buFont typeface="Wingdings" pitchFamily="2" charset="2"/>
              <a:buChar char="Ø"/>
            </a:pPr>
            <a:r>
              <a:rPr lang="en-US" sz="4000" dirty="0" smtClean="0">
                <a:solidFill>
                  <a:schemeClr val="tx1"/>
                </a:solidFill>
              </a:rPr>
              <a:t>Cost Reduction</a:t>
            </a:r>
          </a:p>
          <a:p>
            <a:pPr algn="just"/>
            <a:endParaRPr lang="en-US" sz="4000" dirty="0">
              <a:solidFill>
                <a:schemeClr val="tx1"/>
              </a:solidFill>
            </a:endParaRPr>
          </a:p>
          <a:p>
            <a:pPr marL="342900" indent="-342900" algn="just">
              <a:buFont typeface="Wingdings" pitchFamily="2" charset="2"/>
              <a:buChar char="Ø"/>
            </a:pPr>
            <a:r>
              <a:rPr lang="en-US" sz="4000" dirty="0" smtClean="0">
                <a:solidFill>
                  <a:schemeClr val="tx1"/>
                </a:solidFill>
              </a:rPr>
              <a:t>Mitigation/Risk </a:t>
            </a:r>
            <a:r>
              <a:rPr lang="en-US" sz="4000" dirty="0">
                <a:solidFill>
                  <a:schemeClr val="tx1"/>
                </a:solidFill>
              </a:rPr>
              <a:t>Reduction</a:t>
            </a:r>
          </a:p>
        </p:txBody>
      </p:sp>
    </p:spTree>
    <p:extLst>
      <p:ext uri="{BB962C8B-B14F-4D97-AF65-F5344CB8AC3E}">
        <p14:creationId xmlns:p14="http://schemas.microsoft.com/office/powerpoint/2010/main" val="160646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5" name="TextBox 4"/>
          <p:cNvSpPr txBox="1"/>
          <p:nvPr/>
        </p:nvSpPr>
        <p:spPr>
          <a:xfrm>
            <a:off x="504361" y="468658"/>
            <a:ext cx="6818274" cy="923330"/>
          </a:xfrm>
          <a:prstGeom prst="rect">
            <a:avLst/>
          </a:prstGeom>
          <a:noFill/>
        </p:spPr>
        <p:txBody>
          <a:bodyPr wrap="square" rtlCol="0">
            <a:spAutoFit/>
          </a:bodyPr>
          <a:lstStyle/>
          <a:p>
            <a:r>
              <a:rPr lang="en-US" sz="5400" dirty="0" smtClean="0"/>
              <a:t>Participation</a:t>
            </a:r>
          </a:p>
        </p:txBody>
      </p:sp>
      <p:sp>
        <p:nvSpPr>
          <p:cNvPr id="8" name="TextBox 7"/>
          <p:cNvSpPr txBox="1"/>
          <p:nvPr/>
        </p:nvSpPr>
        <p:spPr>
          <a:xfrm>
            <a:off x="433136" y="1937506"/>
            <a:ext cx="8296823" cy="4493538"/>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342900" indent="-342900" algn="just">
              <a:buFont typeface="Wingdings" pitchFamily="2" charset="2"/>
              <a:buChar char="Ø"/>
            </a:pPr>
            <a:r>
              <a:rPr lang="en-US" sz="2200" dirty="0">
                <a:solidFill>
                  <a:schemeClr val="tx1"/>
                </a:solidFill>
              </a:rPr>
              <a:t>The NFIP has had a mandatory participation requirement since 1973.</a:t>
            </a:r>
          </a:p>
          <a:p>
            <a:pPr marL="342900" indent="-342900" algn="just">
              <a:buFont typeface="Wingdings" pitchFamily="2" charset="2"/>
              <a:buChar char="Ø"/>
            </a:pPr>
            <a:endParaRPr lang="en-US" sz="2200" dirty="0">
              <a:solidFill>
                <a:schemeClr val="tx1"/>
              </a:solidFill>
            </a:endParaRPr>
          </a:p>
          <a:p>
            <a:pPr marL="342900" indent="-342900" algn="just">
              <a:buFont typeface="Wingdings" pitchFamily="2" charset="2"/>
              <a:buChar char="Ø"/>
            </a:pPr>
            <a:r>
              <a:rPr lang="en-US" sz="2200" dirty="0">
                <a:solidFill>
                  <a:schemeClr val="tx1"/>
                </a:solidFill>
              </a:rPr>
              <a:t>A 2006 study by the Rand Corporation identified that only 49% of the homeowners that were required to have insurance, were actually participating in the program.</a:t>
            </a:r>
          </a:p>
          <a:p>
            <a:pPr marL="342900" indent="-342900" algn="just">
              <a:buFont typeface="Wingdings" pitchFamily="2" charset="2"/>
              <a:buChar char="Ø"/>
            </a:pPr>
            <a:endParaRPr lang="en-US" sz="2200" dirty="0">
              <a:solidFill>
                <a:schemeClr val="tx1"/>
              </a:solidFill>
            </a:endParaRPr>
          </a:p>
          <a:p>
            <a:pPr marL="342900" indent="-342900" algn="just">
              <a:buFont typeface="Wingdings" pitchFamily="2" charset="2"/>
              <a:buChar char="Ø"/>
            </a:pPr>
            <a:r>
              <a:rPr lang="en-US" sz="2200" dirty="0">
                <a:solidFill>
                  <a:schemeClr val="tx1"/>
                </a:solidFill>
              </a:rPr>
              <a:t>FEMA’s Roy Wright has testified that he has seen participation estimates between 35-55%.</a:t>
            </a:r>
          </a:p>
          <a:p>
            <a:pPr marL="342900" indent="-342900" algn="just">
              <a:buFont typeface="Wingdings" pitchFamily="2" charset="2"/>
              <a:buChar char="Ø"/>
            </a:pPr>
            <a:endParaRPr lang="en-US" sz="2200" dirty="0">
              <a:solidFill>
                <a:schemeClr val="tx1"/>
              </a:solidFill>
            </a:endParaRPr>
          </a:p>
          <a:p>
            <a:pPr marL="342900" indent="-342900" algn="just">
              <a:buFont typeface="Wingdings" pitchFamily="2" charset="2"/>
              <a:buChar char="Ø"/>
            </a:pPr>
            <a:r>
              <a:rPr lang="en-US" sz="2200" dirty="0">
                <a:solidFill>
                  <a:schemeClr val="tx1"/>
                </a:solidFill>
              </a:rPr>
              <a:t>GAO Report (GAO-17-425) - Increasing consumer participation could help ensure more consumers would be better protected from the financial risk of </a:t>
            </a:r>
            <a:r>
              <a:rPr lang="en-US" sz="2200" dirty="0" smtClean="0">
                <a:solidFill>
                  <a:schemeClr val="tx1"/>
                </a:solidFill>
              </a:rPr>
              <a:t>flooding.</a:t>
            </a:r>
            <a:endParaRPr lang="en-US" sz="2200" dirty="0">
              <a:solidFill>
                <a:schemeClr val="tx1"/>
              </a:solidFill>
            </a:endParaRPr>
          </a:p>
        </p:txBody>
      </p:sp>
    </p:spTree>
    <p:extLst>
      <p:ext uri="{BB962C8B-B14F-4D97-AF65-F5344CB8AC3E}">
        <p14:creationId xmlns:p14="http://schemas.microsoft.com/office/powerpoint/2010/main" val="393108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5400000">
            <a:off x="1319887" y="-909965"/>
            <a:ext cx="6429358" cy="8737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87809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3" name="TextBox 2"/>
          <p:cNvSpPr txBox="1"/>
          <p:nvPr/>
        </p:nvSpPr>
        <p:spPr>
          <a:xfrm>
            <a:off x="396376" y="507101"/>
            <a:ext cx="8333585" cy="830997"/>
          </a:xfrm>
          <a:prstGeom prst="rect">
            <a:avLst/>
          </a:prstGeom>
          <a:noFill/>
        </p:spPr>
        <p:txBody>
          <a:bodyPr wrap="square" rtlCol="0">
            <a:spAutoFit/>
          </a:bodyPr>
          <a:lstStyle/>
          <a:p>
            <a:r>
              <a:rPr lang="en-US" sz="4400" dirty="0" smtClean="0"/>
              <a:t>Affordability/Grandfathering</a:t>
            </a:r>
            <a:r>
              <a:rPr lang="en-US" sz="4800" dirty="0" smtClean="0"/>
              <a:t> </a:t>
            </a:r>
            <a:endParaRPr lang="en-US" sz="3600" dirty="0"/>
          </a:p>
        </p:txBody>
      </p:sp>
      <p:sp>
        <p:nvSpPr>
          <p:cNvPr id="2" name="Rectangle 1"/>
          <p:cNvSpPr/>
          <p:nvPr/>
        </p:nvSpPr>
        <p:spPr>
          <a:xfrm>
            <a:off x="256584" y="1694532"/>
            <a:ext cx="8569894" cy="4154984"/>
          </a:xfrm>
          <a:prstGeom prst="rect">
            <a:avLst/>
          </a:prstGeom>
          <a:solidFill>
            <a:schemeClr val="accent6"/>
          </a:solidFill>
        </p:spPr>
        <p:txBody>
          <a:bodyPr wrap="square">
            <a:spAutoFit/>
          </a:bodyPr>
          <a:lstStyle/>
          <a:p>
            <a:pPr marL="342900" indent="-342900">
              <a:buFont typeface="Wingdings" pitchFamily="2" charset="2"/>
              <a:buChar char="Ø"/>
            </a:pPr>
            <a:r>
              <a:rPr lang="en-US" sz="2400" dirty="0" smtClean="0"/>
              <a:t>The </a:t>
            </a:r>
            <a:r>
              <a:rPr lang="en-US" sz="2400" dirty="0"/>
              <a:t>federal government invited all of today’s policyholders to become policyholders at some point in the past – pre and post firm</a:t>
            </a:r>
            <a:r>
              <a:rPr lang="en-US" sz="2400" dirty="0" smtClean="0"/>
              <a:t>.</a:t>
            </a:r>
          </a:p>
          <a:p>
            <a:endParaRPr lang="en-US" sz="2400" dirty="0" smtClean="0"/>
          </a:p>
          <a:p>
            <a:pPr marL="342900" indent="-342900">
              <a:buFont typeface="Wingdings" pitchFamily="2" charset="2"/>
              <a:buChar char="Ø"/>
            </a:pPr>
            <a:r>
              <a:rPr lang="en-US" sz="2400" dirty="0" smtClean="0"/>
              <a:t>These </a:t>
            </a:r>
            <a:r>
              <a:rPr lang="en-US" sz="2400" dirty="0"/>
              <a:t>homeowners should not be penalized for the past poor performance of our </a:t>
            </a:r>
            <a:r>
              <a:rPr lang="en-US" sz="2400" dirty="0" smtClean="0"/>
              <a:t>government.</a:t>
            </a:r>
          </a:p>
          <a:p>
            <a:pPr marL="1200150" lvl="2" indent="-285750">
              <a:buFont typeface="Arial"/>
              <a:buChar char="•"/>
            </a:pPr>
            <a:r>
              <a:rPr lang="en-US" sz="2400" dirty="0" smtClean="0"/>
              <a:t>future </a:t>
            </a:r>
            <a:r>
              <a:rPr lang="en-US" sz="2400" dirty="0"/>
              <a:t>and continued participation should be the program’s </a:t>
            </a:r>
            <a:r>
              <a:rPr lang="en-US" sz="2400" dirty="0" smtClean="0"/>
              <a:t>focus.</a:t>
            </a:r>
          </a:p>
          <a:p>
            <a:pPr marL="1200150" lvl="2" indent="-285750">
              <a:buFont typeface="Arial"/>
              <a:buChar char="•"/>
            </a:pPr>
            <a:endParaRPr lang="en-US" sz="2400" dirty="0" smtClean="0"/>
          </a:p>
          <a:p>
            <a:pPr marL="342900" indent="-342900">
              <a:buFont typeface="Wingdings" pitchFamily="2" charset="2"/>
              <a:buChar char="Ø"/>
            </a:pPr>
            <a:r>
              <a:rPr lang="en-US" sz="2400" dirty="0" smtClean="0"/>
              <a:t>Why </a:t>
            </a:r>
            <a:r>
              <a:rPr lang="en-US" sz="2400" dirty="0"/>
              <a:t>are we saddling those who are following the rules with burden of maintaining the program’s solvency? </a:t>
            </a:r>
          </a:p>
        </p:txBody>
      </p:sp>
    </p:spTree>
    <p:extLst>
      <p:ext uri="{BB962C8B-B14F-4D97-AF65-F5344CB8AC3E}">
        <p14:creationId xmlns:p14="http://schemas.microsoft.com/office/powerpoint/2010/main" val="158793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3" name="TextBox 2"/>
          <p:cNvSpPr txBox="1"/>
          <p:nvPr/>
        </p:nvSpPr>
        <p:spPr>
          <a:xfrm>
            <a:off x="396376" y="507101"/>
            <a:ext cx="8333585" cy="830997"/>
          </a:xfrm>
          <a:prstGeom prst="rect">
            <a:avLst/>
          </a:prstGeom>
          <a:noFill/>
        </p:spPr>
        <p:txBody>
          <a:bodyPr wrap="square" rtlCol="0">
            <a:spAutoFit/>
          </a:bodyPr>
          <a:lstStyle/>
          <a:p>
            <a:r>
              <a:rPr lang="en-US" sz="4400" dirty="0" smtClean="0"/>
              <a:t>Cost Reduction</a:t>
            </a:r>
            <a:r>
              <a:rPr lang="en-US" sz="4800" dirty="0" smtClean="0"/>
              <a:t> </a:t>
            </a:r>
            <a:endParaRPr lang="en-US" sz="3600" dirty="0"/>
          </a:p>
        </p:txBody>
      </p:sp>
      <p:sp>
        <p:nvSpPr>
          <p:cNvPr id="5" name="Rectangle 4"/>
          <p:cNvSpPr/>
          <p:nvPr/>
        </p:nvSpPr>
        <p:spPr>
          <a:xfrm>
            <a:off x="396377" y="1636346"/>
            <a:ext cx="8333584" cy="4970591"/>
          </a:xfrm>
          <a:prstGeom prst="rect">
            <a:avLst/>
          </a:prstGeom>
          <a:solidFill>
            <a:schemeClr val="accent6"/>
          </a:solidFill>
        </p:spPr>
        <p:txBody>
          <a:bodyPr wrap="square">
            <a:spAutoFit/>
          </a:bodyPr>
          <a:lstStyle/>
          <a:p>
            <a:pPr marL="285750" lvl="0" indent="-285750">
              <a:buFont typeface="Wingdings" pitchFamily="2" charset="2"/>
              <a:buChar char="Ø"/>
            </a:pPr>
            <a:r>
              <a:rPr lang="en-US" sz="2400" dirty="0"/>
              <a:t>Increasing revenues/solvency of the NFIP is the critical element of this reauthorization</a:t>
            </a:r>
            <a:r>
              <a:rPr lang="en-US" sz="2400" dirty="0" smtClean="0"/>
              <a:t>.</a:t>
            </a:r>
            <a:endParaRPr lang="en-US" sz="500" dirty="0" smtClean="0"/>
          </a:p>
          <a:p>
            <a:pPr lvl="0"/>
            <a:endParaRPr lang="en-US" sz="1000" dirty="0" smtClean="0"/>
          </a:p>
          <a:p>
            <a:pPr marL="285750" lvl="0" indent="-285750">
              <a:buFont typeface="Wingdings" pitchFamily="2" charset="2"/>
              <a:buChar char="Ø"/>
            </a:pPr>
            <a:r>
              <a:rPr lang="en-US" sz="2400" dirty="0" smtClean="0"/>
              <a:t>Policymakers </a:t>
            </a:r>
            <a:r>
              <a:rPr lang="en-US" sz="2400" dirty="0"/>
              <a:t>must seek to reduce the cost of government operations (e.g., administration reforms, WYO, etc</a:t>
            </a:r>
            <a:r>
              <a:rPr lang="en-US" sz="2400" dirty="0" smtClean="0"/>
              <a:t>.)</a:t>
            </a:r>
            <a:endParaRPr lang="en-US" sz="500" dirty="0" smtClean="0"/>
          </a:p>
          <a:p>
            <a:pPr lvl="0"/>
            <a:endParaRPr lang="en-US" sz="1000" dirty="0" smtClean="0"/>
          </a:p>
          <a:p>
            <a:pPr marL="285750" lvl="0" indent="-285750">
              <a:buFont typeface="Wingdings" pitchFamily="2" charset="2"/>
              <a:buChar char="Ø"/>
            </a:pPr>
            <a:r>
              <a:rPr lang="en-US" sz="2400" dirty="0" smtClean="0"/>
              <a:t>Raising </a:t>
            </a:r>
            <a:r>
              <a:rPr lang="en-US" sz="2400" dirty="0"/>
              <a:t>rates to carry a bloated operational budget is not </a:t>
            </a:r>
            <a:r>
              <a:rPr lang="en-US" sz="2400" dirty="0" smtClean="0"/>
              <a:t>sustainable</a:t>
            </a:r>
            <a:r>
              <a:rPr lang="en-US" sz="400" dirty="0" smtClean="0"/>
              <a:t> </a:t>
            </a:r>
          </a:p>
          <a:p>
            <a:pPr lvl="0"/>
            <a:endParaRPr lang="en-US" sz="500" dirty="0" smtClean="0"/>
          </a:p>
          <a:p>
            <a:pPr marL="285750" lvl="0" indent="-285750">
              <a:buFont typeface="Wingdings" pitchFamily="2" charset="2"/>
              <a:buChar char="Ø"/>
            </a:pPr>
            <a:r>
              <a:rPr lang="en-US" sz="2400" dirty="0" smtClean="0"/>
              <a:t>The program is strapped with cost for events &gt;100yr return.</a:t>
            </a:r>
            <a:endParaRPr lang="en-US" sz="500" dirty="0" smtClean="0"/>
          </a:p>
          <a:p>
            <a:pPr lvl="0"/>
            <a:endParaRPr lang="en-US" sz="400" dirty="0"/>
          </a:p>
          <a:p>
            <a:pPr marL="285750" lvl="0" indent="-285750">
              <a:buFont typeface="Wingdings" pitchFamily="2" charset="2"/>
              <a:buChar char="Ø"/>
            </a:pPr>
            <a:r>
              <a:rPr lang="en-US" sz="2400" dirty="0" smtClean="0"/>
              <a:t>Future </a:t>
            </a:r>
            <a:r>
              <a:rPr lang="en-US" sz="2400" dirty="0"/>
              <a:t>claims cost can be reduced with the establishment of other initiatives, </a:t>
            </a:r>
            <a:r>
              <a:rPr lang="en-US" sz="2400" dirty="0" smtClean="0"/>
              <a:t>improved </a:t>
            </a:r>
            <a:r>
              <a:rPr lang="en-US" sz="2400" dirty="0"/>
              <a:t>mapping, the fairness of 2.4% of the program’s budget being spent on state sales taxes, etc</a:t>
            </a:r>
            <a:r>
              <a:rPr lang="en-US" sz="2400" dirty="0" smtClean="0"/>
              <a:t>.</a:t>
            </a:r>
            <a:endParaRPr lang="en-US" dirty="0"/>
          </a:p>
        </p:txBody>
      </p:sp>
    </p:spTree>
    <p:extLst>
      <p:ext uri="{BB962C8B-B14F-4D97-AF65-F5344CB8AC3E}">
        <p14:creationId xmlns:p14="http://schemas.microsoft.com/office/powerpoint/2010/main" val="52696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NFIP Premiums vs. Loss Dollars Paid</a:t>
            </a:r>
          </a:p>
        </p:txBody>
      </p:sp>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198086" y="2085474"/>
            <a:ext cx="8784487" cy="4551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682879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apital">
  <a:themeElements>
    <a:clrScheme name="Capital">
      <a:dk1>
        <a:srgbClr val="000000"/>
      </a:dk1>
      <a:lt1>
        <a:srgbClr val="FFFFFF"/>
      </a:lt1>
      <a:dk2>
        <a:srgbClr val="6F6D5D"/>
      </a:dk2>
      <a:lt2>
        <a:srgbClr val="7C8F97"/>
      </a:lt2>
      <a:accent1>
        <a:srgbClr val="4B5A60"/>
      </a:accent1>
      <a:accent2>
        <a:srgbClr val="9C5238"/>
      </a:accent2>
      <a:accent3>
        <a:srgbClr val="504539"/>
      </a:accent3>
      <a:accent4>
        <a:srgbClr val="C1AD79"/>
      </a:accent4>
      <a:accent5>
        <a:srgbClr val="667559"/>
      </a:accent5>
      <a:accent6>
        <a:srgbClr val="BAD6AD"/>
      </a:accent6>
      <a:hlink>
        <a:srgbClr val="524A82"/>
      </a:hlink>
      <a:folHlink>
        <a:srgbClr val="8F9954"/>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0_Office Theme">
  <a:themeElements>
    <a:clrScheme name="Custom 17">
      <a:dk1>
        <a:srgbClr val="5A5A5B"/>
      </a:dk1>
      <a:lt1>
        <a:srgbClr val="FFFFFF"/>
      </a:lt1>
      <a:dk2>
        <a:srgbClr val="747575"/>
      </a:dk2>
      <a:lt2>
        <a:srgbClr val="C5C3C4"/>
      </a:lt2>
      <a:accent1>
        <a:srgbClr val="B4D447"/>
      </a:accent1>
      <a:accent2>
        <a:srgbClr val="5FC6C5"/>
      </a:accent2>
      <a:accent3>
        <a:srgbClr val="00A8C8"/>
      </a:accent3>
      <a:accent4>
        <a:srgbClr val="74BF58"/>
      </a:accent4>
      <a:accent5>
        <a:srgbClr val="C7925A"/>
      </a:accent5>
      <a:accent6>
        <a:srgbClr val="CF6567"/>
      </a:accent6>
      <a:hlink>
        <a:srgbClr val="FFFFFF"/>
      </a:hlink>
      <a:folHlink>
        <a:srgbClr val="98989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PRA_Template" id="{BA2BFC59-02CE-FA49-BEDC-79C22A05C430}" vid="{59508DED-55CA-4146-923B-DB9A8B44743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Capital.thmx</Template>
  <TotalTime>2728</TotalTime>
  <Words>829</Words>
  <Application>Microsoft Office PowerPoint</Application>
  <PresentationFormat>On-screen Show (4:3)</PresentationFormat>
  <Paragraphs>132</Paragraphs>
  <Slides>23</Slides>
  <Notes>3</Notes>
  <HiddenSlides>1</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23</vt:i4>
      </vt:variant>
    </vt:vector>
  </HeadingPairs>
  <TitlesOfParts>
    <vt:vector size="32" baseType="lpstr">
      <vt:lpstr>Arial</vt:lpstr>
      <vt:lpstr>Brush Script MT</vt:lpstr>
      <vt:lpstr>Calibri</vt:lpstr>
      <vt:lpstr>Calisto MT</vt:lpstr>
      <vt:lpstr>Courier New</vt:lpstr>
      <vt:lpstr>Wingdings</vt:lpstr>
      <vt:lpstr>Capital</vt:lpstr>
      <vt:lpstr>4_Office Theme</vt:lpstr>
      <vt:lpstr>10_Office Theme</vt:lpstr>
      <vt:lpstr>Louisiana Flood Risk Coalition </vt:lpstr>
      <vt:lpstr>Louisiana Flood Risk Coalition </vt:lpstr>
      <vt:lpstr>PowerPoint Presentation</vt:lpstr>
      <vt:lpstr>PowerPoint Presentation</vt:lpstr>
      <vt:lpstr>PowerPoint Presentation</vt:lpstr>
      <vt:lpstr>PowerPoint Presentation</vt:lpstr>
      <vt:lpstr>PowerPoint Presentation</vt:lpstr>
      <vt:lpstr>PowerPoint Presentation</vt:lpstr>
      <vt:lpstr>NFIP Premiums vs. Loss Dollars Paid</vt:lpstr>
      <vt:lpstr>PowerPoint Presentation</vt:lpstr>
      <vt:lpstr>PowerPoint Presentation</vt:lpstr>
      <vt:lpstr>LAMP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LFRC URGES CONGRESS TO CONSIDER:</vt:lpstr>
      <vt:lpstr>Questions?</vt:lpstr>
      <vt:lpstr>PowerPoint Presentation</vt:lpstr>
    </vt:vector>
  </TitlesOfParts>
  <Company>Lori LeBlanc, LLC.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Louisiana Flood Risk Coalition</dc:title>
  <dc:creator>Melissa Cloutet</dc:creator>
  <cp:lastModifiedBy>Amber</cp:lastModifiedBy>
  <cp:revision>110</cp:revision>
  <cp:lastPrinted>2017-03-29T13:22:39Z</cp:lastPrinted>
  <dcterms:created xsi:type="dcterms:W3CDTF">2017-02-16T15:49:40Z</dcterms:created>
  <dcterms:modified xsi:type="dcterms:W3CDTF">2018-05-01T22:49:42Z</dcterms:modified>
</cp:coreProperties>
</file>