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4.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8.xml" ContentType="application/vnd.openxmlformats-officedocument.drawingml.chart+xml"/>
  <Override PartName="/ppt/drawings/drawing2.xml" ContentType="application/vnd.openxmlformats-officedocument.drawingml.chartshapes+xml"/>
  <Override PartName="/ppt/notesSlides/notesSlide16.xml" ContentType="application/vnd.openxmlformats-officedocument.presentationml.notesSlide+xml"/>
  <Override PartName="/ppt/charts/chart9.xml" ContentType="application/vnd.openxmlformats-officedocument.drawingml.chart+xml"/>
  <Override PartName="/ppt/notesSlides/notesSlide17.xml" ContentType="application/vnd.openxmlformats-officedocument.presentationml.notesSlide+xml"/>
  <Override PartName="/ppt/charts/chart10.xml" ContentType="application/vnd.openxmlformats-officedocument.drawingml.chart+xml"/>
  <Override PartName="/ppt/notesSlides/notesSlide18.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drawings/drawing3.xml" ContentType="application/vnd.openxmlformats-officedocument.drawingml.chartshapes+xml"/>
  <Override PartName="/ppt/notesSlides/notesSlide19.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drawings/drawing4.xml" ContentType="application/vnd.openxmlformats-officedocument.drawingml.chartshapes+xml"/>
  <Override PartName="/ppt/charts/chart15.xml" ContentType="application/vnd.openxmlformats-officedocument.drawingml.chart+xml"/>
  <Override PartName="/ppt/drawings/drawing5.xml" ContentType="application/vnd.openxmlformats-officedocument.drawingml.chartshapes+xml"/>
  <Override PartName="/ppt/charts/chart16.xml" ContentType="application/vnd.openxmlformats-officedocument.drawingml.chart+xml"/>
  <Override PartName="/ppt/drawings/drawing6.xml" ContentType="application/vnd.openxmlformats-officedocument.drawingml.chartshapes+xml"/>
  <Override PartName="/ppt/charts/chart17.xml" ContentType="application/vnd.openxmlformats-officedocument.drawingml.chart+xml"/>
  <Override PartName="/ppt/drawings/drawing7.xml" ContentType="application/vnd.openxmlformats-officedocument.drawingml.chartshapes+xml"/>
  <Override PartName="/ppt/charts/chart18.xml" ContentType="application/vnd.openxmlformats-officedocument.drawingml.chart+xml"/>
  <Override PartName="/ppt/drawings/drawing8.xml" ContentType="application/vnd.openxmlformats-officedocument.drawingml.chartshapes+xml"/>
  <Override PartName="/ppt/charts/chart19.xml" ContentType="application/vnd.openxmlformats-officedocument.drawingml.chart+xml"/>
  <Override PartName="/ppt/drawings/drawing9.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410" r:id="rId2"/>
    <p:sldId id="355" r:id="rId3"/>
    <p:sldId id="256" r:id="rId4"/>
    <p:sldId id="411" r:id="rId5"/>
    <p:sldId id="269" r:id="rId6"/>
    <p:sldId id="420" r:id="rId7"/>
    <p:sldId id="423" r:id="rId8"/>
    <p:sldId id="356" r:id="rId9"/>
    <p:sldId id="357" r:id="rId10"/>
    <p:sldId id="277" r:id="rId11"/>
    <p:sldId id="278" r:id="rId12"/>
    <p:sldId id="361" r:id="rId13"/>
    <p:sldId id="414" r:id="rId14"/>
    <p:sldId id="362" r:id="rId15"/>
    <p:sldId id="360" r:id="rId16"/>
    <p:sldId id="273" r:id="rId17"/>
    <p:sldId id="272" r:id="rId18"/>
    <p:sldId id="348" r:id="rId19"/>
    <p:sldId id="380" r:id="rId20"/>
    <p:sldId id="274" r:id="rId21"/>
    <p:sldId id="413" r:id="rId22"/>
    <p:sldId id="394" r:id="rId23"/>
    <p:sldId id="375" r:id="rId24"/>
    <p:sldId id="376" r:id="rId25"/>
    <p:sldId id="378" r:id="rId26"/>
    <p:sldId id="379" r:id="rId27"/>
    <p:sldId id="374" r:id="rId28"/>
    <p:sldId id="395" r:id="rId29"/>
    <p:sldId id="349" r:id="rId30"/>
    <p:sldId id="350" r:id="rId31"/>
    <p:sldId id="283" r:id="rId32"/>
    <p:sldId id="397" r:id="rId33"/>
    <p:sldId id="284" r:id="rId34"/>
    <p:sldId id="398" r:id="rId35"/>
    <p:sldId id="400" r:id="rId36"/>
    <p:sldId id="421" r:id="rId37"/>
    <p:sldId id="399" r:id="rId38"/>
    <p:sldId id="424" r:id="rId39"/>
    <p:sldId id="389" r:id="rId40"/>
    <p:sldId id="381" r:id="rId41"/>
    <p:sldId id="365" r:id="rId42"/>
    <p:sldId id="366" r:id="rId43"/>
    <p:sldId id="292" r:id="rId44"/>
    <p:sldId id="293" r:id="rId45"/>
    <p:sldId id="294" r:id="rId46"/>
    <p:sldId id="295" r:id="rId47"/>
    <p:sldId id="396" r:id="rId48"/>
    <p:sldId id="422" r:id="rId49"/>
    <p:sldId id="367" r:id="rId50"/>
    <p:sldId id="430" r:id="rId51"/>
    <p:sldId id="431" r:id="rId52"/>
    <p:sldId id="401" r:id="rId53"/>
    <p:sldId id="405" r:id="rId54"/>
    <p:sldId id="402" r:id="rId55"/>
    <p:sldId id="403" r:id="rId56"/>
    <p:sldId id="404" r:id="rId57"/>
    <p:sldId id="408" r:id="rId58"/>
    <p:sldId id="417" r:id="rId59"/>
    <p:sldId id="429" r:id="rId60"/>
    <p:sldId id="418" r:id="rId61"/>
    <p:sldId id="392" r:id="rId62"/>
    <p:sldId id="419" r:id="rId6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C2BA"/>
    <a:srgbClr val="1B6763"/>
    <a:srgbClr val="3AC0B0"/>
    <a:srgbClr val="3FBB89"/>
    <a:srgbClr val="6AC482"/>
    <a:srgbClr val="B29320"/>
    <a:srgbClr val="F3F599"/>
    <a:srgbClr val="90E0C7"/>
    <a:srgbClr val="99D7C4"/>
    <a:srgbClr val="D6FA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8" autoAdjust="0"/>
    <p:restoredTop sz="94680" autoAdjust="0"/>
  </p:normalViewPr>
  <p:slideViewPr>
    <p:cSldViewPr>
      <p:cViewPr varScale="1">
        <p:scale>
          <a:sx n="85" d="100"/>
          <a:sy n="85" d="100"/>
        </p:scale>
        <p:origin x="111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4EDHDRJ\Documents\Hydraulics%20Branch\World%20Water%20Use\WaterUse.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mvk-fs-san01\commoned\GENERAL\Quiver\Groundwater\GroundwaterData.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B4EDHDRJ\Documents\Quiver%20River\DSS_Stage2.xlsx"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B4EDHDRJ\Documents\Quiver%20River\DSS_Stage2.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D:\U\jbarlow\AlternativeWaterSupply\MRVA_Summary.xlsx" TargetMode="Externa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2.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Users\B4EDHDRJ\Documents\Hydraulics%20Branch\Flood%20Freq.%20Analysis\Tensas_discharge.xlsx" TargetMode="External"/></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Users\B4EDHDRJ\Documents\Hydraulics%20Branch\Flood%20Freq.%20Analysis\Tensas_discharge.xlsx" TargetMode="External"/></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C:\Users\B4EDHDRJ\Documents\Hydraulics%20Branch\Flood%20Freq.%20Analysis\Tensas_discharge.xlsx" TargetMode="External"/></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C:\Users\B4EDHDRJ\Documents\Hydraulics%20Branch\Flood%20Freq.%20Analysis\Tensas_discharge.xlsx" TargetMode="External"/></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C:\Users\B4EDHDRJ\Documents\Hydraulics%20Branch\Flood%20Freq.%20Analysis\Tensas_discharg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B4EDHDRJ\Documents\Hydraulics%20Branch\WaterUse.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B4EDHDRJ\Documents\Hydraulics%20Branch\WaterUs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B4EDHDRJ\Documents\Hydraulics%20Branch\WaterUs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B4EDHDRJ\Documents\Hydraulics%20Branch\WaterUse.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9.xml.rels><?xml version="1.0" encoding="UTF-8" standalone="yes"?>
<Relationships xmlns="http://schemas.openxmlformats.org/package/2006/relationships"><Relationship Id="rId1" Type="http://schemas.openxmlformats.org/officeDocument/2006/relationships/oleObject" Target="file:///C:\Users\B4EDHDRJ\Documents\Quiver%20River\DSS_Stage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cked"/>
        <c:varyColors val="0"/>
        <c:ser>
          <c:idx val="1"/>
          <c:order val="0"/>
          <c:tx>
            <c:v>Precipitation</c:v>
          </c:tx>
          <c:spPr>
            <a:solidFill>
              <a:srgbClr val="00B050"/>
            </a:solidFill>
          </c:spPr>
          <c:cat>
            <c:numRef>
              <c:f>WaterUse!$A$3:$A$123</c:f>
              <c:numCache>
                <c:formatCode>General</c:formatCode>
                <c:ptCount val="12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pt idx="64">
                  <c:v>2024</c:v>
                </c:pt>
                <c:pt idx="65">
                  <c:v>2025</c:v>
                </c:pt>
                <c:pt idx="66">
                  <c:v>2026</c:v>
                </c:pt>
                <c:pt idx="67">
                  <c:v>2027</c:v>
                </c:pt>
                <c:pt idx="68">
                  <c:v>2028</c:v>
                </c:pt>
                <c:pt idx="69">
                  <c:v>2029</c:v>
                </c:pt>
                <c:pt idx="70">
                  <c:v>2030</c:v>
                </c:pt>
                <c:pt idx="71">
                  <c:v>2031</c:v>
                </c:pt>
                <c:pt idx="72">
                  <c:v>2032</c:v>
                </c:pt>
                <c:pt idx="73">
                  <c:v>2033</c:v>
                </c:pt>
                <c:pt idx="74">
                  <c:v>2034</c:v>
                </c:pt>
                <c:pt idx="75">
                  <c:v>2035</c:v>
                </c:pt>
                <c:pt idx="76">
                  <c:v>2036</c:v>
                </c:pt>
                <c:pt idx="77">
                  <c:v>2037</c:v>
                </c:pt>
                <c:pt idx="78">
                  <c:v>2038</c:v>
                </c:pt>
                <c:pt idx="79">
                  <c:v>2039</c:v>
                </c:pt>
                <c:pt idx="80">
                  <c:v>2040</c:v>
                </c:pt>
                <c:pt idx="81">
                  <c:v>2041</c:v>
                </c:pt>
                <c:pt idx="82">
                  <c:v>2042</c:v>
                </c:pt>
                <c:pt idx="83">
                  <c:v>2043</c:v>
                </c:pt>
                <c:pt idx="84">
                  <c:v>2044</c:v>
                </c:pt>
                <c:pt idx="85">
                  <c:v>2045</c:v>
                </c:pt>
                <c:pt idx="86">
                  <c:v>2046</c:v>
                </c:pt>
                <c:pt idx="87">
                  <c:v>2047</c:v>
                </c:pt>
                <c:pt idx="88">
                  <c:v>2048</c:v>
                </c:pt>
                <c:pt idx="89">
                  <c:v>2049</c:v>
                </c:pt>
                <c:pt idx="90">
                  <c:v>2050</c:v>
                </c:pt>
                <c:pt idx="91">
                  <c:v>2051</c:v>
                </c:pt>
                <c:pt idx="92">
                  <c:v>2052</c:v>
                </c:pt>
                <c:pt idx="93">
                  <c:v>2053</c:v>
                </c:pt>
                <c:pt idx="94">
                  <c:v>2054</c:v>
                </c:pt>
                <c:pt idx="95">
                  <c:v>2055</c:v>
                </c:pt>
                <c:pt idx="96">
                  <c:v>2056</c:v>
                </c:pt>
                <c:pt idx="97">
                  <c:v>2057</c:v>
                </c:pt>
                <c:pt idx="98">
                  <c:v>2058</c:v>
                </c:pt>
                <c:pt idx="99">
                  <c:v>2059</c:v>
                </c:pt>
                <c:pt idx="100">
                  <c:v>2060</c:v>
                </c:pt>
                <c:pt idx="101">
                  <c:v>2061</c:v>
                </c:pt>
                <c:pt idx="102">
                  <c:v>2062</c:v>
                </c:pt>
                <c:pt idx="103">
                  <c:v>2063</c:v>
                </c:pt>
                <c:pt idx="104">
                  <c:v>2064</c:v>
                </c:pt>
                <c:pt idx="105">
                  <c:v>2065</c:v>
                </c:pt>
                <c:pt idx="106">
                  <c:v>2066</c:v>
                </c:pt>
                <c:pt idx="107">
                  <c:v>2067</c:v>
                </c:pt>
                <c:pt idx="108">
                  <c:v>2068</c:v>
                </c:pt>
                <c:pt idx="109">
                  <c:v>2069</c:v>
                </c:pt>
                <c:pt idx="110">
                  <c:v>2070</c:v>
                </c:pt>
                <c:pt idx="111">
                  <c:v>2071</c:v>
                </c:pt>
                <c:pt idx="112">
                  <c:v>2072</c:v>
                </c:pt>
                <c:pt idx="113">
                  <c:v>2073</c:v>
                </c:pt>
                <c:pt idx="114">
                  <c:v>2074</c:v>
                </c:pt>
                <c:pt idx="115">
                  <c:v>2075</c:v>
                </c:pt>
                <c:pt idx="116">
                  <c:v>2076</c:v>
                </c:pt>
                <c:pt idx="117">
                  <c:v>2077</c:v>
                </c:pt>
                <c:pt idx="118">
                  <c:v>2078</c:v>
                </c:pt>
                <c:pt idx="119">
                  <c:v>2079</c:v>
                </c:pt>
                <c:pt idx="120">
                  <c:v>2080</c:v>
                </c:pt>
              </c:numCache>
            </c:numRef>
          </c:cat>
          <c:val>
            <c:numRef>
              <c:f>WaterUse!$D$3:$D$123</c:f>
              <c:numCache>
                <c:formatCode>General</c:formatCode>
                <c:ptCount val="121"/>
                <c:pt idx="0">
                  <c:v>600</c:v>
                </c:pt>
                <c:pt idx="1">
                  <c:v>615</c:v>
                </c:pt>
                <c:pt idx="2">
                  <c:v>630</c:v>
                </c:pt>
                <c:pt idx="3">
                  <c:v>645</c:v>
                </c:pt>
                <c:pt idx="4">
                  <c:v>660</c:v>
                </c:pt>
                <c:pt idx="5">
                  <c:v>675</c:v>
                </c:pt>
                <c:pt idx="6">
                  <c:v>690</c:v>
                </c:pt>
                <c:pt idx="7">
                  <c:v>705</c:v>
                </c:pt>
                <c:pt idx="8">
                  <c:v>720</c:v>
                </c:pt>
                <c:pt idx="9">
                  <c:v>735</c:v>
                </c:pt>
                <c:pt idx="10">
                  <c:v>750</c:v>
                </c:pt>
                <c:pt idx="11">
                  <c:v>765</c:v>
                </c:pt>
                <c:pt idx="12">
                  <c:v>780</c:v>
                </c:pt>
                <c:pt idx="13">
                  <c:v>795</c:v>
                </c:pt>
                <c:pt idx="14">
                  <c:v>810</c:v>
                </c:pt>
                <c:pt idx="15">
                  <c:v>825</c:v>
                </c:pt>
                <c:pt idx="16">
                  <c:v>840</c:v>
                </c:pt>
                <c:pt idx="17">
                  <c:v>855</c:v>
                </c:pt>
                <c:pt idx="18">
                  <c:v>870</c:v>
                </c:pt>
                <c:pt idx="19">
                  <c:v>885</c:v>
                </c:pt>
                <c:pt idx="20">
                  <c:v>900</c:v>
                </c:pt>
                <c:pt idx="21">
                  <c:v>915</c:v>
                </c:pt>
                <c:pt idx="22">
                  <c:v>930</c:v>
                </c:pt>
                <c:pt idx="23">
                  <c:v>945</c:v>
                </c:pt>
                <c:pt idx="24">
                  <c:v>960</c:v>
                </c:pt>
                <c:pt idx="25">
                  <c:v>975</c:v>
                </c:pt>
                <c:pt idx="26">
                  <c:v>990</c:v>
                </c:pt>
                <c:pt idx="27">
                  <c:v>1005</c:v>
                </c:pt>
                <c:pt idx="28">
                  <c:v>1020</c:v>
                </c:pt>
                <c:pt idx="29">
                  <c:v>1035</c:v>
                </c:pt>
                <c:pt idx="30">
                  <c:v>1050</c:v>
                </c:pt>
                <c:pt idx="31">
                  <c:v>1065</c:v>
                </c:pt>
                <c:pt idx="32">
                  <c:v>1080</c:v>
                </c:pt>
                <c:pt idx="33">
                  <c:v>1095</c:v>
                </c:pt>
                <c:pt idx="34">
                  <c:v>1110</c:v>
                </c:pt>
                <c:pt idx="35">
                  <c:v>1125</c:v>
                </c:pt>
                <c:pt idx="36">
                  <c:v>1140</c:v>
                </c:pt>
                <c:pt idx="37">
                  <c:v>1155</c:v>
                </c:pt>
                <c:pt idx="38">
                  <c:v>1170</c:v>
                </c:pt>
                <c:pt idx="39">
                  <c:v>1185</c:v>
                </c:pt>
                <c:pt idx="40">
                  <c:v>1200</c:v>
                </c:pt>
                <c:pt idx="41">
                  <c:v>1215</c:v>
                </c:pt>
                <c:pt idx="42">
                  <c:v>1230</c:v>
                </c:pt>
                <c:pt idx="43">
                  <c:v>1245</c:v>
                </c:pt>
                <c:pt idx="44">
                  <c:v>1260</c:v>
                </c:pt>
                <c:pt idx="45">
                  <c:v>1275</c:v>
                </c:pt>
                <c:pt idx="46">
                  <c:v>1290</c:v>
                </c:pt>
                <c:pt idx="47">
                  <c:v>1305</c:v>
                </c:pt>
                <c:pt idx="48">
                  <c:v>1320</c:v>
                </c:pt>
                <c:pt idx="49">
                  <c:v>1335</c:v>
                </c:pt>
                <c:pt idx="50">
                  <c:v>1350</c:v>
                </c:pt>
                <c:pt idx="51">
                  <c:v>1365</c:v>
                </c:pt>
                <c:pt idx="52">
                  <c:v>1380</c:v>
                </c:pt>
                <c:pt idx="53">
                  <c:v>1395</c:v>
                </c:pt>
                <c:pt idx="54">
                  <c:v>1410</c:v>
                </c:pt>
                <c:pt idx="55">
                  <c:v>1425</c:v>
                </c:pt>
                <c:pt idx="56">
                  <c:v>1440</c:v>
                </c:pt>
                <c:pt idx="57">
                  <c:v>1455</c:v>
                </c:pt>
                <c:pt idx="58">
                  <c:v>1470</c:v>
                </c:pt>
                <c:pt idx="59">
                  <c:v>1485</c:v>
                </c:pt>
                <c:pt idx="60">
                  <c:v>1500</c:v>
                </c:pt>
                <c:pt idx="61">
                  <c:v>1515</c:v>
                </c:pt>
                <c:pt idx="62">
                  <c:v>1530</c:v>
                </c:pt>
                <c:pt idx="63">
                  <c:v>1545</c:v>
                </c:pt>
                <c:pt idx="64">
                  <c:v>1560</c:v>
                </c:pt>
                <c:pt idx="65">
                  <c:v>1575</c:v>
                </c:pt>
                <c:pt idx="66">
                  <c:v>1590</c:v>
                </c:pt>
                <c:pt idx="67">
                  <c:v>1605</c:v>
                </c:pt>
                <c:pt idx="68">
                  <c:v>1620</c:v>
                </c:pt>
                <c:pt idx="69">
                  <c:v>1635</c:v>
                </c:pt>
                <c:pt idx="70">
                  <c:v>1650</c:v>
                </c:pt>
                <c:pt idx="71">
                  <c:v>1665</c:v>
                </c:pt>
                <c:pt idx="72">
                  <c:v>1680</c:v>
                </c:pt>
                <c:pt idx="73">
                  <c:v>1695</c:v>
                </c:pt>
                <c:pt idx="74">
                  <c:v>1710</c:v>
                </c:pt>
                <c:pt idx="75">
                  <c:v>1725</c:v>
                </c:pt>
                <c:pt idx="76">
                  <c:v>1740</c:v>
                </c:pt>
                <c:pt idx="77">
                  <c:v>1755</c:v>
                </c:pt>
                <c:pt idx="78">
                  <c:v>1770</c:v>
                </c:pt>
                <c:pt idx="79">
                  <c:v>1785</c:v>
                </c:pt>
                <c:pt idx="80">
                  <c:v>1800</c:v>
                </c:pt>
                <c:pt idx="81">
                  <c:v>1815</c:v>
                </c:pt>
                <c:pt idx="82">
                  <c:v>1830</c:v>
                </c:pt>
                <c:pt idx="83">
                  <c:v>1845</c:v>
                </c:pt>
                <c:pt idx="84">
                  <c:v>1860</c:v>
                </c:pt>
                <c:pt idx="85">
                  <c:v>1875</c:v>
                </c:pt>
                <c:pt idx="86">
                  <c:v>1890</c:v>
                </c:pt>
                <c:pt idx="87">
                  <c:v>1905</c:v>
                </c:pt>
                <c:pt idx="88">
                  <c:v>1920</c:v>
                </c:pt>
                <c:pt idx="89">
                  <c:v>1935</c:v>
                </c:pt>
                <c:pt idx="90">
                  <c:v>1950</c:v>
                </c:pt>
                <c:pt idx="91">
                  <c:v>1965</c:v>
                </c:pt>
                <c:pt idx="92">
                  <c:v>1980</c:v>
                </c:pt>
                <c:pt idx="93">
                  <c:v>1995</c:v>
                </c:pt>
                <c:pt idx="94">
                  <c:v>2010</c:v>
                </c:pt>
                <c:pt idx="95">
                  <c:v>2025</c:v>
                </c:pt>
                <c:pt idx="96">
                  <c:v>2040</c:v>
                </c:pt>
                <c:pt idx="97">
                  <c:v>2055</c:v>
                </c:pt>
                <c:pt idx="98">
                  <c:v>2070</c:v>
                </c:pt>
                <c:pt idx="99">
                  <c:v>2085</c:v>
                </c:pt>
                <c:pt idx="100">
                  <c:v>2100</c:v>
                </c:pt>
                <c:pt idx="101">
                  <c:v>2115</c:v>
                </c:pt>
                <c:pt idx="102">
                  <c:v>2130</c:v>
                </c:pt>
                <c:pt idx="103">
                  <c:v>2145</c:v>
                </c:pt>
                <c:pt idx="104">
                  <c:v>2160</c:v>
                </c:pt>
                <c:pt idx="105">
                  <c:v>2175</c:v>
                </c:pt>
                <c:pt idx="106">
                  <c:v>2190</c:v>
                </c:pt>
                <c:pt idx="107">
                  <c:v>2205</c:v>
                </c:pt>
                <c:pt idx="108">
                  <c:v>2220</c:v>
                </c:pt>
                <c:pt idx="109">
                  <c:v>2235</c:v>
                </c:pt>
                <c:pt idx="110">
                  <c:v>2250</c:v>
                </c:pt>
                <c:pt idx="111">
                  <c:v>2265</c:v>
                </c:pt>
                <c:pt idx="112">
                  <c:v>2280</c:v>
                </c:pt>
                <c:pt idx="113">
                  <c:v>2295</c:v>
                </c:pt>
                <c:pt idx="114">
                  <c:v>2310</c:v>
                </c:pt>
                <c:pt idx="115">
                  <c:v>2325</c:v>
                </c:pt>
                <c:pt idx="116">
                  <c:v>2340</c:v>
                </c:pt>
                <c:pt idx="117">
                  <c:v>2355</c:v>
                </c:pt>
                <c:pt idx="118">
                  <c:v>2370</c:v>
                </c:pt>
                <c:pt idx="119">
                  <c:v>2385</c:v>
                </c:pt>
                <c:pt idx="120">
                  <c:v>2400</c:v>
                </c:pt>
              </c:numCache>
            </c:numRef>
          </c:val>
        </c:ser>
        <c:ser>
          <c:idx val="2"/>
          <c:order val="1"/>
          <c:tx>
            <c:v>Ground</c:v>
          </c:tx>
          <c:spPr>
            <a:solidFill>
              <a:srgbClr val="0070C0"/>
            </a:solidFill>
          </c:spPr>
          <c:cat>
            <c:numRef>
              <c:f>WaterUse!$A$3:$A$123</c:f>
              <c:numCache>
                <c:formatCode>General</c:formatCode>
                <c:ptCount val="12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pt idx="64">
                  <c:v>2024</c:v>
                </c:pt>
                <c:pt idx="65">
                  <c:v>2025</c:v>
                </c:pt>
                <c:pt idx="66">
                  <c:v>2026</c:v>
                </c:pt>
                <c:pt idx="67">
                  <c:v>2027</c:v>
                </c:pt>
                <c:pt idx="68">
                  <c:v>2028</c:v>
                </c:pt>
                <c:pt idx="69">
                  <c:v>2029</c:v>
                </c:pt>
                <c:pt idx="70">
                  <c:v>2030</c:v>
                </c:pt>
                <c:pt idx="71">
                  <c:v>2031</c:v>
                </c:pt>
                <c:pt idx="72">
                  <c:v>2032</c:v>
                </c:pt>
                <c:pt idx="73">
                  <c:v>2033</c:v>
                </c:pt>
                <c:pt idx="74">
                  <c:v>2034</c:v>
                </c:pt>
                <c:pt idx="75">
                  <c:v>2035</c:v>
                </c:pt>
                <c:pt idx="76">
                  <c:v>2036</c:v>
                </c:pt>
                <c:pt idx="77">
                  <c:v>2037</c:v>
                </c:pt>
                <c:pt idx="78">
                  <c:v>2038</c:v>
                </c:pt>
                <c:pt idx="79">
                  <c:v>2039</c:v>
                </c:pt>
                <c:pt idx="80">
                  <c:v>2040</c:v>
                </c:pt>
                <c:pt idx="81">
                  <c:v>2041</c:v>
                </c:pt>
                <c:pt idx="82">
                  <c:v>2042</c:v>
                </c:pt>
                <c:pt idx="83">
                  <c:v>2043</c:v>
                </c:pt>
                <c:pt idx="84">
                  <c:v>2044</c:v>
                </c:pt>
                <c:pt idx="85">
                  <c:v>2045</c:v>
                </c:pt>
                <c:pt idx="86">
                  <c:v>2046</c:v>
                </c:pt>
                <c:pt idx="87">
                  <c:v>2047</c:v>
                </c:pt>
                <c:pt idx="88">
                  <c:v>2048</c:v>
                </c:pt>
                <c:pt idx="89">
                  <c:v>2049</c:v>
                </c:pt>
                <c:pt idx="90">
                  <c:v>2050</c:v>
                </c:pt>
                <c:pt idx="91">
                  <c:v>2051</c:v>
                </c:pt>
                <c:pt idx="92">
                  <c:v>2052</c:v>
                </c:pt>
                <c:pt idx="93">
                  <c:v>2053</c:v>
                </c:pt>
                <c:pt idx="94">
                  <c:v>2054</c:v>
                </c:pt>
                <c:pt idx="95">
                  <c:v>2055</c:v>
                </c:pt>
                <c:pt idx="96">
                  <c:v>2056</c:v>
                </c:pt>
                <c:pt idx="97">
                  <c:v>2057</c:v>
                </c:pt>
                <c:pt idx="98">
                  <c:v>2058</c:v>
                </c:pt>
                <c:pt idx="99">
                  <c:v>2059</c:v>
                </c:pt>
                <c:pt idx="100">
                  <c:v>2060</c:v>
                </c:pt>
                <c:pt idx="101">
                  <c:v>2061</c:v>
                </c:pt>
                <c:pt idx="102">
                  <c:v>2062</c:v>
                </c:pt>
                <c:pt idx="103">
                  <c:v>2063</c:v>
                </c:pt>
                <c:pt idx="104">
                  <c:v>2064</c:v>
                </c:pt>
                <c:pt idx="105">
                  <c:v>2065</c:v>
                </c:pt>
                <c:pt idx="106">
                  <c:v>2066</c:v>
                </c:pt>
                <c:pt idx="107">
                  <c:v>2067</c:v>
                </c:pt>
                <c:pt idx="108">
                  <c:v>2068</c:v>
                </c:pt>
                <c:pt idx="109">
                  <c:v>2069</c:v>
                </c:pt>
                <c:pt idx="110">
                  <c:v>2070</c:v>
                </c:pt>
                <c:pt idx="111">
                  <c:v>2071</c:v>
                </c:pt>
                <c:pt idx="112">
                  <c:v>2072</c:v>
                </c:pt>
                <c:pt idx="113">
                  <c:v>2073</c:v>
                </c:pt>
                <c:pt idx="114">
                  <c:v>2074</c:v>
                </c:pt>
                <c:pt idx="115">
                  <c:v>2075</c:v>
                </c:pt>
                <c:pt idx="116">
                  <c:v>2076</c:v>
                </c:pt>
                <c:pt idx="117">
                  <c:v>2077</c:v>
                </c:pt>
                <c:pt idx="118">
                  <c:v>2078</c:v>
                </c:pt>
                <c:pt idx="119">
                  <c:v>2079</c:v>
                </c:pt>
                <c:pt idx="120">
                  <c:v>2080</c:v>
                </c:pt>
              </c:numCache>
            </c:numRef>
          </c:cat>
          <c:val>
            <c:numRef>
              <c:f>WaterUse!$E$3:$E$123</c:f>
              <c:numCache>
                <c:formatCode>General</c:formatCode>
                <c:ptCount val="121"/>
                <c:pt idx="0">
                  <c:v>400</c:v>
                </c:pt>
                <c:pt idx="1">
                  <c:v>410</c:v>
                </c:pt>
                <c:pt idx="2">
                  <c:v>420</c:v>
                </c:pt>
                <c:pt idx="3">
                  <c:v>430</c:v>
                </c:pt>
                <c:pt idx="4">
                  <c:v>440</c:v>
                </c:pt>
                <c:pt idx="5">
                  <c:v>450</c:v>
                </c:pt>
                <c:pt idx="6">
                  <c:v>460</c:v>
                </c:pt>
                <c:pt idx="7">
                  <c:v>470</c:v>
                </c:pt>
                <c:pt idx="8">
                  <c:v>480</c:v>
                </c:pt>
                <c:pt idx="9">
                  <c:v>490</c:v>
                </c:pt>
                <c:pt idx="10">
                  <c:v>500</c:v>
                </c:pt>
                <c:pt idx="11">
                  <c:v>510</c:v>
                </c:pt>
                <c:pt idx="12">
                  <c:v>520</c:v>
                </c:pt>
                <c:pt idx="13">
                  <c:v>530</c:v>
                </c:pt>
                <c:pt idx="14">
                  <c:v>540</c:v>
                </c:pt>
                <c:pt idx="15">
                  <c:v>550</c:v>
                </c:pt>
                <c:pt idx="16">
                  <c:v>560</c:v>
                </c:pt>
                <c:pt idx="17">
                  <c:v>570</c:v>
                </c:pt>
                <c:pt idx="18">
                  <c:v>580</c:v>
                </c:pt>
                <c:pt idx="19">
                  <c:v>590</c:v>
                </c:pt>
                <c:pt idx="20">
                  <c:v>600</c:v>
                </c:pt>
                <c:pt idx="21">
                  <c:v>610</c:v>
                </c:pt>
                <c:pt idx="22">
                  <c:v>620</c:v>
                </c:pt>
                <c:pt idx="23">
                  <c:v>630</c:v>
                </c:pt>
                <c:pt idx="24">
                  <c:v>640</c:v>
                </c:pt>
                <c:pt idx="25">
                  <c:v>650</c:v>
                </c:pt>
                <c:pt idx="26">
                  <c:v>660</c:v>
                </c:pt>
                <c:pt idx="27">
                  <c:v>670</c:v>
                </c:pt>
                <c:pt idx="28">
                  <c:v>680</c:v>
                </c:pt>
                <c:pt idx="29">
                  <c:v>690</c:v>
                </c:pt>
                <c:pt idx="30">
                  <c:v>700</c:v>
                </c:pt>
                <c:pt idx="31">
                  <c:v>710</c:v>
                </c:pt>
                <c:pt idx="32">
                  <c:v>720</c:v>
                </c:pt>
                <c:pt idx="33">
                  <c:v>730</c:v>
                </c:pt>
                <c:pt idx="34">
                  <c:v>740</c:v>
                </c:pt>
                <c:pt idx="35">
                  <c:v>750</c:v>
                </c:pt>
                <c:pt idx="36">
                  <c:v>760</c:v>
                </c:pt>
                <c:pt idx="37">
                  <c:v>770</c:v>
                </c:pt>
                <c:pt idx="38">
                  <c:v>780</c:v>
                </c:pt>
                <c:pt idx="39">
                  <c:v>790</c:v>
                </c:pt>
                <c:pt idx="40">
                  <c:v>800</c:v>
                </c:pt>
                <c:pt idx="41">
                  <c:v>810</c:v>
                </c:pt>
                <c:pt idx="42">
                  <c:v>820</c:v>
                </c:pt>
                <c:pt idx="43">
                  <c:v>830</c:v>
                </c:pt>
                <c:pt idx="44">
                  <c:v>840</c:v>
                </c:pt>
                <c:pt idx="45">
                  <c:v>850</c:v>
                </c:pt>
                <c:pt idx="46">
                  <c:v>860</c:v>
                </c:pt>
                <c:pt idx="47">
                  <c:v>870</c:v>
                </c:pt>
                <c:pt idx="48">
                  <c:v>880</c:v>
                </c:pt>
                <c:pt idx="49">
                  <c:v>890</c:v>
                </c:pt>
                <c:pt idx="50">
                  <c:v>900</c:v>
                </c:pt>
                <c:pt idx="51">
                  <c:v>910</c:v>
                </c:pt>
                <c:pt idx="52">
                  <c:v>920</c:v>
                </c:pt>
                <c:pt idx="53">
                  <c:v>930</c:v>
                </c:pt>
                <c:pt idx="54">
                  <c:v>940</c:v>
                </c:pt>
                <c:pt idx="55">
                  <c:v>950</c:v>
                </c:pt>
                <c:pt idx="56">
                  <c:v>960</c:v>
                </c:pt>
                <c:pt idx="57">
                  <c:v>970</c:v>
                </c:pt>
                <c:pt idx="58">
                  <c:v>980</c:v>
                </c:pt>
                <c:pt idx="59">
                  <c:v>990</c:v>
                </c:pt>
                <c:pt idx="60">
                  <c:v>1000</c:v>
                </c:pt>
                <c:pt idx="61">
                  <c:v>1010</c:v>
                </c:pt>
                <c:pt idx="62">
                  <c:v>1020</c:v>
                </c:pt>
                <c:pt idx="63">
                  <c:v>1030</c:v>
                </c:pt>
                <c:pt idx="64">
                  <c:v>1040</c:v>
                </c:pt>
                <c:pt idx="65">
                  <c:v>1050</c:v>
                </c:pt>
                <c:pt idx="66">
                  <c:v>1060</c:v>
                </c:pt>
                <c:pt idx="67">
                  <c:v>1070</c:v>
                </c:pt>
                <c:pt idx="68">
                  <c:v>1080</c:v>
                </c:pt>
                <c:pt idx="69">
                  <c:v>1090</c:v>
                </c:pt>
                <c:pt idx="70">
                  <c:v>1100</c:v>
                </c:pt>
                <c:pt idx="71">
                  <c:v>1110</c:v>
                </c:pt>
                <c:pt idx="72">
                  <c:v>1120</c:v>
                </c:pt>
                <c:pt idx="73">
                  <c:v>1130</c:v>
                </c:pt>
                <c:pt idx="74">
                  <c:v>1140</c:v>
                </c:pt>
                <c:pt idx="75">
                  <c:v>1150</c:v>
                </c:pt>
                <c:pt idx="76">
                  <c:v>1160</c:v>
                </c:pt>
                <c:pt idx="77">
                  <c:v>1170</c:v>
                </c:pt>
                <c:pt idx="78">
                  <c:v>1180</c:v>
                </c:pt>
                <c:pt idx="79">
                  <c:v>1190</c:v>
                </c:pt>
                <c:pt idx="80">
                  <c:v>1200</c:v>
                </c:pt>
                <c:pt idx="81">
                  <c:v>1210</c:v>
                </c:pt>
                <c:pt idx="82">
                  <c:v>1220</c:v>
                </c:pt>
                <c:pt idx="83">
                  <c:v>1230</c:v>
                </c:pt>
                <c:pt idx="84">
                  <c:v>1240</c:v>
                </c:pt>
                <c:pt idx="85">
                  <c:v>1250</c:v>
                </c:pt>
                <c:pt idx="86">
                  <c:v>1260</c:v>
                </c:pt>
                <c:pt idx="87">
                  <c:v>1270</c:v>
                </c:pt>
                <c:pt idx="88">
                  <c:v>1280</c:v>
                </c:pt>
                <c:pt idx="89">
                  <c:v>1290</c:v>
                </c:pt>
                <c:pt idx="90">
                  <c:v>1300</c:v>
                </c:pt>
                <c:pt idx="91">
                  <c:v>1310</c:v>
                </c:pt>
                <c:pt idx="92">
                  <c:v>1320</c:v>
                </c:pt>
                <c:pt idx="93">
                  <c:v>1330</c:v>
                </c:pt>
                <c:pt idx="94">
                  <c:v>1340</c:v>
                </c:pt>
                <c:pt idx="95">
                  <c:v>1350</c:v>
                </c:pt>
                <c:pt idx="96">
                  <c:v>1360</c:v>
                </c:pt>
                <c:pt idx="97">
                  <c:v>1370</c:v>
                </c:pt>
                <c:pt idx="98">
                  <c:v>1380</c:v>
                </c:pt>
                <c:pt idx="99">
                  <c:v>1390</c:v>
                </c:pt>
                <c:pt idx="100">
                  <c:v>1400</c:v>
                </c:pt>
                <c:pt idx="101">
                  <c:v>1410</c:v>
                </c:pt>
                <c:pt idx="102">
                  <c:v>1420</c:v>
                </c:pt>
                <c:pt idx="103">
                  <c:v>1430</c:v>
                </c:pt>
                <c:pt idx="104">
                  <c:v>1440</c:v>
                </c:pt>
                <c:pt idx="105">
                  <c:v>1450</c:v>
                </c:pt>
                <c:pt idx="106">
                  <c:v>1460</c:v>
                </c:pt>
                <c:pt idx="107">
                  <c:v>1470</c:v>
                </c:pt>
                <c:pt idx="108">
                  <c:v>1480</c:v>
                </c:pt>
                <c:pt idx="109">
                  <c:v>1490</c:v>
                </c:pt>
                <c:pt idx="110">
                  <c:v>1500</c:v>
                </c:pt>
                <c:pt idx="111">
                  <c:v>1510</c:v>
                </c:pt>
                <c:pt idx="112">
                  <c:v>1520</c:v>
                </c:pt>
                <c:pt idx="113">
                  <c:v>1530</c:v>
                </c:pt>
                <c:pt idx="114">
                  <c:v>1540</c:v>
                </c:pt>
                <c:pt idx="115">
                  <c:v>1550</c:v>
                </c:pt>
                <c:pt idx="116">
                  <c:v>1560</c:v>
                </c:pt>
                <c:pt idx="117">
                  <c:v>1570</c:v>
                </c:pt>
                <c:pt idx="118">
                  <c:v>1580</c:v>
                </c:pt>
                <c:pt idx="119">
                  <c:v>1590</c:v>
                </c:pt>
                <c:pt idx="120">
                  <c:v>1600</c:v>
                </c:pt>
              </c:numCache>
            </c:numRef>
          </c:val>
        </c:ser>
        <c:ser>
          <c:idx val="0"/>
          <c:order val="2"/>
          <c:tx>
            <c:v>Non-renew</c:v>
          </c:tx>
          <c:spPr>
            <a:solidFill>
              <a:schemeClr val="tx2">
                <a:lumMod val="75000"/>
              </a:schemeClr>
            </a:solidFill>
            <a:ln w="25400">
              <a:noFill/>
            </a:ln>
          </c:spPr>
          <c:val>
            <c:numRef>
              <c:f>WaterUse!$F$3:$F$123</c:f>
              <c:numCache>
                <c:formatCode>General</c:formatCode>
                <c:ptCount val="121"/>
                <c:pt idx="0">
                  <c:v>100</c:v>
                </c:pt>
                <c:pt idx="1">
                  <c:v>103</c:v>
                </c:pt>
                <c:pt idx="2">
                  <c:v>106</c:v>
                </c:pt>
                <c:pt idx="3">
                  <c:v>109</c:v>
                </c:pt>
                <c:pt idx="4">
                  <c:v>112</c:v>
                </c:pt>
                <c:pt idx="5">
                  <c:v>115</c:v>
                </c:pt>
                <c:pt idx="6">
                  <c:v>118</c:v>
                </c:pt>
                <c:pt idx="7">
                  <c:v>121</c:v>
                </c:pt>
                <c:pt idx="8">
                  <c:v>124</c:v>
                </c:pt>
                <c:pt idx="9">
                  <c:v>127</c:v>
                </c:pt>
                <c:pt idx="10">
                  <c:v>130</c:v>
                </c:pt>
                <c:pt idx="11">
                  <c:v>133</c:v>
                </c:pt>
                <c:pt idx="12">
                  <c:v>136</c:v>
                </c:pt>
                <c:pt idx="13">
                  <c:v>139</c:v>
                </c:pt>
                <c:pt idx="14">
                  <c:v>142</c:v>
                </c:pt>
                <c:pt idx="15">
                  <c:v>145</c:v>
                </c:pt>
                <c:pt idx="16">
                  <c:v>148</c:v>
                </c:pt>
                <c:pt idx="17">
                  <c:v>151</c:v>
                </c:pt>
                <c:pt idx="18">
                  <c:v>154</c:v>
                </c:pt>
                <c:pt idx="19">
                  <c:v>157</c:v>
                </c:pt>
                <c:pt idx="20">
                  <c:v>160</c:v>
                </c:pt>
                <c:pt idx="21">
                  <c:v>163</c:v>
                </c:pt>
                <c:pt idx="22">
                  <c:v>166</c:v>
                </c:pt>
                <c:pt idx="23">
                  <c:v>169</c:v>
                </c:pt>
                <c:pt idx="24">
                  <c:v>172</c:v>
                </c:pt>
                <c:pt idx="25">
                  <c:v>175</c:v>
                </c:pt>
                <c:pt idx="26">
                  <c:v>178</c:v>
                </c:pt>
                <c:pt idx="27">
                  <c:v>181</c:v>
                </c:pt>
                <c:pt idx="28">
                  <c:v>184</c:v>
                </c:pt>
                <c:pt idx="29">
                  <c:v>187</c:v>
                </c:pt>
                <c:pt idx="30">
                  <c:v>190</c:v>
                </c:pt>
                <c:pt idx="31">
                  <c:v>193</c:v>
                </c:pt>
                <c:pt idx="32">
                  <c:v>196</c:v>
                </c:pt>
                <c:pt idx="33">
                  <c:v>199</c:v>
                </c:pt>
                <c:pt idx="34">
                  <c:v>202</c:v>
                </c:pt>
                <c:pt idx="35">
                  <c:v>205</c:v>
                </c:pt>
                <c:pt idx="36">
                  <c:v>208</c:v>
                </c:pt>
                <c:pt idx="37">
                  <c:v>211</c:v>
                </c:pt>
                <c:pt idx="38">
                  <c:v>214</c:v>
                </c:pt>
                <c:pt idx="39">
                  <c:v>217</c:v>
                </c:pt>
                <c:pt idx="40">
                  <c:v>220</c:v>
                </c:pt>
                <c:pt idx="41">
                  <c:v>223</c:v>
                </c:pt>
                <c:pt idx="42">
                  <c:v>226</c:v>
                </c:pt>
                <c:pt idx="43">
                  <c:v>229</c:v>
                </c:pt>
                <c:pt idx="44">
                  <c:v>232</c:v>
                </c:pt>
                <c:pt idx="45">
                  <c:v>235</c:v>
                </c:pt>
                <c:pt idx="46">
                  <c:v>238</c:v>
                </c:pt>
                <c:pt idx="47">
                  <c:v>241</c:v>
                </c:pt>
                <c:pt idx="48">
                  <c:v>244</c:v>
                </c:pt>
                <c:pt idx="49">
                  <c:v>247</c:v>
                </c:pt>
                <c:pt idx="50">
                  <c:v>250</c:v>
                </c:pt>
                <c:pt idx="51">
                  <c:v>253</c:v>
                </c:pt>
                <c:pt idx="52">
                  <c:v>256</c:v>
                </c:pt>
                <c:pt idx="53">
                  <c:v>259</c:v>
                </c:pt>
                <c:pt idx="54">
                  <c:v>262</c:v>
                </c:pt>
                <c:pt idx="55">
                  <c:v>265</c:v>
                </c:pt>
                <c:pt idx="56">
                  <c:v>268</c:v>
                </c:pt>
                <c:pt idx="57">
                  <c:v>271</c:v>
                </c:pt>
                <c:pt idx="58">
                  <c:v>274</c:v>
                </c:pt>
                <c:pt idx="59">
                  <c:v>277</c:v>
                </c:pt>
                <c:pt idx="60">
                  <c:v>280</c:v>
                </c:pt>
                <c:pt idx="61">
                  <c:v>283</c:v>
                </c:pt>
                <c:pt idx="62">
                  <c:v>286</c:v>
                </c:pt>
                <c:pt idx="63">
                  <c:v>289</c:v>
                </c:pt>
                <c:pt idx="64">
                  <c:v>292</c:v>
                </c:pt>
                <c:pt idx="65">
                  <c:v>295</c:v>
                </c:pt>
                <c:pt idx="66">
                  <c:v>298</c:v>
                </c:pt>
                <c:pt idx="67">
                  <c:v>301</c:v>
                </c:pt>
                <c:pt idx="68">
                  <c:v>304</c:v>
                </c:pt>
                <c:pt idx="69">
                  <c:v>307</c:v>
                </c:pt>
                <c:pt idx="70">
                  <c:v>310</c:v>
                </c:pt>
                <c:pt idx="71">
                  <c:v>313</c:v>
                </c:pt>
                <c:pt idx="72">
                  <c:v>316</c:v>
                </c:pt>
                <c:pt idx="73">
                  <c:v>319</c:v>
                </c:pt>
                <c:pt idx="74">
                  <c:v>322</c:v>
                </c:pt>
                <c:pt idx="75">
                  <c:v>325</c:v>
                </c:pt>
                <c:pt idx="76">
                  <c:v>328</c:v>
                </c:pt>
                <c:pt idx="77">
                  <c:v>331</c:v>
                </c:pt>
                <c:pt idx="78">
                  <c:v>334</c:v>
                </c:pt>
                <c:pt idx="79">
                  <c:v>337</c:v>
                </c:pt>
                <c:pt idx="80">
                  <c:v>340</c:v>
                </c:pt>
                <c:pt idx="81">
                  <c:v>343</c:v>
                </c:pt>
                <c:pt idx="82">
                  <c:v>346</c:v>
                </c:pt>
                <c:pt idx="83">
                  <c:v>349</c:v>
                </c:pt>
                <c:pt idx="84">
                  <c:v>352</c:v>
                </c:pt>
                <c:pt idx="85">
                  <c:v>355</c:v>
                </c:pt>
                <c:pt idx="86">
                  <c:v>358</c:v>
                </c:pt>
                <c:pt idx="87">
                  <c:v>361</c:v>
                </c:pt>
                <c:pt idx="88">
                  <c:v>364</c:v>
                </c:pt>
                <c:pt idx="89">
                  <c:v>367</c:v>
                </c:pt>
                <c:pt idx="90">
                  <c:v>370</c:v>
                </c:pt>
                <c:pt idx="91">
                  <c:v>373</c:v>
                </c:pt>
                <c:pt idx="92">
                  <c:v>376</c:v>
                </c:pt>
                <c:pt idx="93">
                  <c:v>379</c:v>
                </c:pt>
                <c:pt idx="94">
                  <c:v>382</c:v>
                </c:pt>
                <c:pt idx="95">
                  <c:v>385</c:v>
                </c:pt>
                <c:pt idx="96">
                  <c:v>388</c:v>
                </c:pt>
                <c:pt idx="97">
                  <c:v>391</c:v>
                </c:pt>
                <c:pt idx="98">
                  <c:v>394</c:v>
                </c:pt>
                <c:pt idx="99">
                  <c:v>397</c:v>
                </c:pt>
                <c:pt idx="100">
                  <c:v>400</c:v>
                </c:pt>
                <c:pt idx="101">
                  <c:v>403</c:v>
                </c:pt>
                <c:pt idx="102">
                  <c:v>406</c:v>
                </c:pt>
                <c:pt idx="103">
                  <c:v>409</c:v>
                </c:pt>
                <c:pt idx="104">
                  <c:v>412</c:v>
                </c:pt>
                <c:pt idx="105">
                  <c:v>415</c:v>
                </c:pt>
                <c:pt idx="106">
                  <c:v>418</c:v>
                </c:pt>
                <c:pt idx="107">
                  <c:v>421</c:v>
                </c:pt>
                <c:pt idx="108">
                  <c:v>424</c:v>
                </c:pt>
                <c:pt idx="109">
                  <c:v>427</c:v>
                </c:pt>
                <c:pt idx="110">
                  <c:v>430</c:v>
                </c:pt>
                <c:pt idx="111">
                  <c:v>433</c:v>
                </c:pt>
                <c:pt idx="112">
                  <c:v>436</c:v>
                </c:pt>
                <c:pt idx="113">
                  <c:v>439</c:v>
                </c:pt>
                <c:pt idx="114">
                  <c:v>442</c:v>
                </c:pt>
                <c:pt idx="115">
                  <c:v>445</c:v>
                </c:pt>
                <c:pt idx="116">
                  <c:v>448</c:v>
                </c:pt>
                <c:pt idx="117">
                  <c:v>451</c:v>
                </c:pt>
                <c:pt idx="118">
                  <c:v>454</c:v>
                </c:pt>
                <c:pt idx="119">
                  <c:v>457</c:v>
                </c:pt>
                <c:pt idx="120">
                  <c:v>460</c:v>
                </c:pt>
              </c:numCache>
            </c:numRef>
          </c:val>
        </c:ser>
        <c:dLbls>
          <c:showLegendKey val="0"/>
          <c:showVal val="0"/>
          <c:showCatName val="0"/>
          <c:showSerName val="0"/>
          <c:showPercent val="0"/>
          <c:showBubbleSize val="0"/>
        </c:dLbls>
        <c:axId val="8099928"/>
        <c:axId val="217558056"/>
      </c:areaChart>
      <c:catAx>
        <c:axId val="8099928"/>
        <c:scaling>
          <c:orientation val="minMax"/>
        </c:scaling>
        <c:delete val="0"/>
        <c:axPos val="b"/>
        <c:numFmt formatCode="General" sourceLinked="1"/>
        <c:majorTickMark val="out"/>
        <c:minorTickMark val="none"/>
        <c:tickLblPos val="nextTo"/>
        <c:crossAx val="217558056"/>
        <c:crosses val="autoZero"/>
        <c:auto val="1"/>
        <c:lblAlgn val="ctr"/>
        <c:lblOffset val="100"/>
        <c:noMultiLvlLbl val="0"/>
      </c:catAx>
      <c:valAx>
        <c:axId val="217558056"/>
        <c:scaling>
          <c:orientation val="minMax"/>
        </c:scaling>
        <c:delete val="0"/>
        <c:axPos val="l"/>
        <c:majorGridlines/>
        <c:numFmt formatCode="General" sourceLinked="1"/>
        <c:majorTickMark val="out"/>
        <c:minorTickMark val="none"/>
        <c:tickLblPos val="nextTo"/>
        <c:crossAx val="8099928"/>
        <c:crosses val="autoZero"/>
        <c:crossBetween val="midCat"/>
      </c:valAx>
    </c:plotArea>
    <c:legend>
      <c:legendPos val="r"/>
      <c:overlay val="0"/>
    </c:legend>
    <c:plotVisOnly val="1"/>
    <c:dispBlanksAs val="zero"/>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scatterChart>
        <c:scatterStyle val="smoothMarker"/>
        <c:varyColors val="0"/>
        <c:ser>
          <c:idx val="0"/>
          <c:order val="0"/>
          <c:tx>
            <c:v>Leflore A053</c:v>
          </c:tx>
          <c:marker>
            <c:symbol val="none"/>
          </c:marker>
          <c:xVal>
            <c:numRef>
              <c:f>LefloreA053!$C$47:$C$137</c:f>
              <c:numCache>
                <c:formatCode>m/d/yyyy</c:formatCode>
                <c:ptCount val="91"/>
                <c:pt idx="0">
                  <c:v>28114</c:v>
                </c:pt>
                <c:pt idx="1">
                  <c:v>29488</c:v>
                </c:pt>
                <c:pt idx="2">
                  <c:v>29690</c:v>
                </c:pt>
                <c:pt idx="3">
                  <c:v>29844</c:v>
                </c:pt>
                <c:pt idx="4">
                  <c:v>30051</c:v>
                </c:pt>
                <c:pt idx="5">
                  <c:v>30054</c:v>
                </c:pt>
                <c:pt idx="6">
                  <c:v>30208</c:v>
                </c:pt>
                <c:pt idx="7">
                  <c:v>30234</c:v>
                </c:pt>
                <c:pt idx="8">
                  <c:v>30416</c:v>
                </c:pt>
                <c:pt idx="9">
                  <c:v>30427</c:v>
                </c:pt>
                <c:pt idx="10">
                  <c:v>30580</c:v>
                </c:pt>
                <c:pt idx="11">
                  <c:v>30599</c:v>
                </c:pt>
                <c:pt idx="12">
                  <c:v>30782</c:v>
                </c:pt>
                <c:pt idx="13">
                  <c:v>30802</c:v>
                </c:pt>
                <c:pt idx="14">
                  <c:v>30945</c:v>
                </c:pt>
                <c:pt idx="15">
                  <c:v>30965</c:v>
                </c:pt>
                <c:pt idx="16">
                  <c:v>31147</c:v>
                </c:pt>
                <c:pt idx="17">
                  <c:v>31316</c:v>
                </c:pt>
                <c:pt idx="18">
                  <c:v>31330</c:v>
                </c:pt>
                <c:pt idx="19">
                  <c:v>31512</c:v>
                </c:pt>
                <c:pt idx="20">
                  <c:v>31517</c:v>
                </c:pt>
                <c:pt idx="21">
                  <c:v>31686</c:v>
                </c:pt>
                <c:pt idx="22">
                  <c:v>31695</c:v>
                </c:pt>
                <c:pt idx="23">
                  <c:v>32057</c:v>
                </c:pt>
                <c:pt idx="24">
                  <c:v>32060</c:v>
                </c:pt>
                <c:pt idx="25">
                  <c:v>32324</c:v>
                </c:pt>
                <c:pt idx="26">
                  <c:v>32426</c:v>
                </c:pt>
                <c:pt idx="27">
                  <c:v>32427</c:v>
                </c:pt>
                <c:pt idx="28">
                  <c:v>32608</c:v>
                </c:pt>
                <c:pt idx="29">
                  <c:v>32609</c:v>
                </c:pt>
                <c:pt idx="30">
                  <c:v>32791</c:v>
                </c:pt>
                <c:pt idx="31">
                  <c:v>32812</c:v>
                </c:pt>
                <c:pt idx="32">
                  <c:v>32973</c:v>
                </c:pt>
                <c:pt idx="33">
                  <c:v>32988</c:v>
                </c:pt>
                <c:pt idx="34">
                  <c:v>33155</c:v>
                </c:pt>
                <c:pt idx="35">
                  <c:v>33156</c:v>
                </c:pt>
                <c:pt idx="36">
                  <c:v>33330</c:v>
                </c:pt>
                <c:pt idx="37">
                  <c:v>33338</c:v>
                </c:pt>
                <c:pt idx="38">
                  <c:v>33521</c:v>
                </c:pt>
                <c:pt idx="39">
                  <c:v>33536</c:v>
                </c:pt>
                <c:pt idx="40">
                  <c:v>33688</c:v>
                </c:pt>
                <c:pt idx="41">
                  <c:v>33704</c:v>
                </c:pt>
                <c:pt idx="42">
                  <c:v>33884</c:v>
                </c:pt>
                <c:pt idx="43">
                  <c:v>33887</c:v>
                </c:pt>
                <c:pt idx="44">
                  <c:v>34057</c:v>
                </c:pt>
                <c:pt idx="45">
                  <c:v>34069</c:v>
                </c:pt>
                <c:pt idx="46">
                  <c:v>34252</c:v>
                </c:pt>
                <c:pt idx="47">
                  <c:v>34256</c:v>
                </c:pt>
                <c:pt idx="48">
                  <c:v>34429</c:v>
                </c:pt>
                <c:pt idx="49">
                  <c:v>34434</c:v>
                </c:pt>
                <c:pt idx="50">
                  <c:v>34612</c:v>
                </c:pt>
                <c:pt idx="51">
                  <c:v>34617</c:v>
                </c:pt>
                <c:pt idx="52">
                  <c:v>34788</c:v>
                </c:pt>
                <c:pt idx="53">
                  <c:v>34799</c:v>
                </c:pt>
                <c:pt idx="54">
                  <c:v>34977</c:v>
                </c:pt>
                <c:pt idx="55">
                  <c:v>34982</c:v>
                </c:pt>
                <c:pt idx="56">
                  <c:v>35159</c:v>
                </c:pt>
                <c:pt idx="57">
                  <c:v>35165</c:v>
                </c:pt>
                <c:pt idx="58">
                  <c:v>35339</c:v>
                </c:pt>
                <c:pt idx="59">
                  <c:v>35348</c:v>
                </c:pt>
                <c:pt idx="60">
                  <c:v>35531</c:v>
                </c:pt>
                <c:pt idx="61">
                  <c:v>35705</c:v>
                </c:pt>
                <c:pt idx="62">
                  <c:v>35713</c:v>
                </c:pt>
                <c:pt idx="63">
                  <c:v>35886</c:v>
                </c:pt>
                <c:pt idx="64">
                  <c:v>35888</c:v>
                </c:pt>
                <c:pt idx="65">
                  <c:v>36068</c:v>
                </c:pt>
                <c:pt idx="66">
                  <c:v>36069</c:v>
                </c:pt>
                <c:pt idx="67">
                  <c:v>36248</c:v>
                </c:pt>
                <c:pt idx="68">
                  <c:v>36251</c:v>
                </c:pt>
                <c:pt idx="69">
                  <c:v>36430</c:v>
                </c:pt>
                <c:pt idx="70">
                  <c:v>36434</c:v>
                </c:pt>
                <c:pt idx="71">
                  <c:v>36617</c:v>
                </c:pt>
                <c:pt idx="72">
                  <c:v>36620</c:v>
                </c:pt>
                <c:pt idx="73">
                  <c:v>36801</c:v>
                </c:pt>
                <c:pt idx="74">
                  <c:v>36983</c:v>
                </c:pt>
                <c:pt idx="75">
                  <c:v>37165</c:v>
                </c:pt>
                <c:pt idx="76">
                  <c:v>37347</c:v>
                </c:pt>
                <c:pt idx="77">
                  <c:v>37529</c:v>
                </c:pt>
                <c:pt idx="78">
                  <c:v>37712</c:v>
                </c:pt>
                <c:pt idx="79">
                  <c:v>37895</c:v>
                </c:pt>
                <c:pt idx="80">
                  <c:v>38078</c:v>
                </c:pt>
                <c:pt idx="81">
                  <c:v>38257</c:v>
                </c:pt>
                <c:pt idx="82">
                  <c:v>38446</c:v>
                </c:pt>
                <c:pt idx="83">
                  <c:v>38631</c:v>
                </c:pt>
                <c:pt idx="84">
                  <c:v>38810</c:v>
                </c:pt>
                <c:pt idx="85">
                  <c:v>38992</c:v>
                </c:pt>
                <c:pt idx="86">
                  <c:v>39174</c:v>
                </c:pt>
                <c:pt idx="87">
                  <c:v>39532</c:v>
                </c:pt>
                <c:pt idx="88">
                  <c:v>39720</c:v>
                </c:pt>
                <c:pt idx="89">
                  <c:v>39902</c:v>
                </c:pt>
                <c:pt idx="90">
                  <c:v>40084</c:v>
                </c:pt>
              </c:numCache>
            </c:numRef>
          </c:xVal>
          <c:yVal>
            <c:numRef>
              <c:f>LefloreA053!$F$47:$F$137</c:f>
              <c:numCache>
                <c:formatCode>General</c:formatCode>
                <c:ptCount val="91"/>
                <c:pt idx="0">
                  <c:v>12</c:v>
                </c:pt>
                <c:pt idx="1">
                  <c:v>28</c:v>
                </c:pt>
                <c:pt idx="2">
                  <c:v>24.919999999999987</c:v>
                </c:pt>
                <c:pt idx="3">
                  <c:v>30.68</c:v>
                </c:pt>
                <c:pt idx="4">
                  <c:v>29.02</c:v>
                </c:pt>
                <c:pt idx="5">
                  <c:v>29.02</c:v>
                </c:pt>
                <c:pt idx="6">
                  <c:v>32.28</c:v>
                </c:pt>
                <c:pt idx="7">
                  <c:v>32.28</c:v>
                </c:pt>
                <c:pt idx="8">
                  <c:v>29.479999999999986</c:v>
                </c:pt>
                <c:pt idx="9">
                  <c:v>29.479999999999986</c:v>
                </c:pt>
                <c:pt idx="10">
                  <c:v>32</c:v>
                </c:pt>
                <c:pt idx="11">
                  <c:v>32</c:v>
                </c:pt>
                <c:pt idx="12">
                  <c:v>29.73</c:v>
                </c:pt>
                <c:pt idx="13">
                  <c:v>29.73</c:v>
                </c:pt>
                <c:pt idx="14">
                  <c:v>33.839999999999996</c:v>
                </c:pt>
                <c:pt idx="15">
                  <c:v>33.839999999999996</c:v>
                </c:pt>
                <c:pt idx="16">
                  <c:v>33.520000000000003</c:v>
                </c:pt>
                <c:pt idx="17">
                  <c:v>33.630000000000003</c:v>
                </c:pt>
                <c:pt idx="18">
                  <c:v>33.630000000000003</c:v>
                </c:pt>
                <c:pt idx="19">
                  <c:v>37.770000000000003</c:v>
                </c:pt>
                <c:pt idx="20">
                  <c:v>37.770000000000003</c:v>
                </c:pt>
                <c:pt idx="21">
                  <c:v>32.910000000000004</c:v>
                </c:pt>
                <c:pt idx="22">
                  <c:v>32.910000000000004</c:v>
                </c:pt>
                <c:pt idx="23">
                  <c:v>33.290000000000013</c:v>
                </c:pt>
                <c:pt idx="24">
                  <c:v>33.290000000000013</c:v>
                </c:pt>
                <c:pt idx="25">
                  <c:v>34</c:v>
                </c:pt>
                <c:pt idx="26">
                  <c:v>33.879999999999995</c:v>
                </c:pt>
                <c:pt idx="27">
                  <c:v>33.879999999999995</c:v>
                </c:pt>
                <c:pt idx="28">
                  <c:v>32.980000000000004</c:v>
                </c:pt>
                <c:pt idx="29">
                  <c:v>32.980000000000004</c:v>
                </c:pt>
                <c:pt idx="30">
                  <c:v>34.550000000000004</c:v>
                </c:pt>
                <c:pt idx="31">
                  <c:v>34</c:v>
                </c:pt>
                <c:pt idx="32">
                  <c:v>33.08</c:v>
                </c:pt>
                <c:pt idx="33">
                  <c:v>32.53</c:v>
                </c:pt>
                <c:pt idx="34">
                  <c:v>35.309999999999995</c:v>
                </c:pt>
                <c:pt idx="35">
                  <c:v>35.86</c:v>
                </c:pt>
                <c:pt idx="36">
                  <c:v>34.690000000000012</c:v>
                </c:pt>
                <c:pt idx="37">
                  <c:v>35.24</c:v>
                </c:pt>
                <c:pt idx="38">
                  <c:v>35.32</c:v>
                </c:pt>
                <c:pt idx="39">
                  <c:v>34.770000000000003</c:v>
                </c:pt>
                <c:pt idx="40">
                  <c:v>33.56</c:v>
                </c:pt>
                <c:pt idx="41">
                  <c:v>34.11</c:v>
                </c:pt>
                <c:pt idx="42">
                  <c:v>35.18</c:v>
                </c:pt>
                <c:pt idx="43">
                  <c:v>35.730000000000011</c:v>
                </c:pt>
                <c:pt idx="44">
                  <c:v>34.050000000000004</c:v>
                </c:pt>
                <c:pt idx="45">
                  <c:v>34.6</c:v>
                </c:pt>
                <c:pt idx="46">
                  <c:v>37</c:v>
                </c:pt>
                <c:pt idx="47">
                  <c:v>36.449999999999996</c:v>
                </c:pt>
                <c:pt idx="48">
                  <c:v>34.790000000000013</c:v>
                </c:pt>
                <c:pt idx="49">
                  <c:v>35.339999999999996</c:v>
                </c:pt>
                <c:pt idx="50">
                  <c:v>36.01</c:v>
                </c:pt>
                <c:pt idx="51">
                  <c:v>36.56</c:v>
                </c:pt>
                <c:pt idx="52">
                  <c:v>36.9</c:v>
                </c:pt>
                <c:pt idx="53">
                  <c:v>37.46</c:v>
                </c:pt>
                <c:pt idx="54">
                  <c:v>37.630000000000003</c:v>
                </c:pt>
                <c:pt idx="55">
                  <c:v>38.18</c:v>
                </c:pt>
                <c:pt idx="56">
                  <c:v>36.050000000000004</c:v>
                </c:pt>
                <c:pt idx="57">
                  <c:v>36.6</c:v>
                </c:pt>
                <c:pt idx="58">
                  <c:v>37.96</c:v>
                </c:pt>
                <c:pt idx="59">
                  <c:v>37.96</c:v>
                </c:pt>
                <c:pt idx="60">
                  <c:v>36.71</c:v>
                </c:pt>
                <c:pt idx="61">
                  <c:v>37.78</c:v>
                </c:pt>
                <c:pt idx="62">
                  <c:v>38.33</c:v>
                </c:pt>
                <c:pt idx="63">
                  <c:v>36.71</c:v>
                </c:pt>
                <c:pt idx="64">
                  <c:v>36.160000000000011</c:v>
                </c:pt>
                <c:pt idx="65">
                  <c:v>38.83</c:v>
                </c:pt>
                <c:pt idx="66">
                  <c:v>39.379999999999995</c:v>
                </c:pt>
                <c:pt idx="67">
                  <c:v>37.720000000000013</c:v>
                </c:pt>
                <c:pt idx="68">
                  <c:v>38.270000000000003</c:v>
                </c:pt>
                <c:pt idx="69">
                  <c:v>40.67</c:v>
                </c:pt>
                <c:pt idx="70">
                  <c:v>41.220000000000013</c:v>
                </c:pt>
                <c:pt idx="71">
                  <c:v>40.230000000000011</c:v>
                </c:pt>
                <c:pt idx="72">
                  <c:v>39.68</c:v>
                </c:pt>
                <c:pt idx="73">
                  <c:v>42.99</c:v>
                </c:pt>
                <c:pt idx="74">
                  <c:v>42.809999999999995</c:v>
                </c:pt>
                <c:pt idx="75">
                  <c:v>43.3</c:v>
                </c:pt>
                <c:pt idx="76">
                  <c:v>42.15</c:v>
                </c:pt>
                <c:pt idx="77">
                  <c:v>44.53</c:v>
                </c:pt>
                <c:pt idx="78">
                  <c:v>42.949999999999996</c:v>
                </c:pt>
                <c:pt idx="79">
                  <c:v>44.449999999999996</c:v>
                </c:pt>
                <c:pt idx="80">
                  <c:v>43.11</c:v>
                </c:pt>
                <c:pt idx="81">
                  <c:v>44.51</c:v>
                </c:pt>
                <c:pt idx="82">
                  <c:v>42.849999999999994</c:v>
                </c:pt>
                <c:pt idx="83">
                  <c:v>44.160000000000011</c:v>
                </c:pt>
                <c:pt idx="84">
                  <c:v>43.65</c:v>
                </c:pt>
                <c:pt idx="85">
                  <c:v>46.09</c:v>
                </c:pt>
                <c:pt idx="86">
                  <c:v>44.63</c:v>
                </c:pt>
                <c:pt idx="87">
                  <c:v>45.28</c:v>
                </c:pt>
                <c:pt idx="88">
                  <c:v>47.18</c:v>
                </c:pt>
                <c:pt idx="89">
                  <c:v>45.690000000000012</c:v>
                </c:pt>
                <c:pt idx="90">
                  <c:v>47.83</c:v>
                </c:pt>
              </c:numCache>
            </c:numRef>
          </c:yVal>
          <c:smooth val="1"/>
        </c:ser>
        <c:dLbls>
          <c:showLegendKey val="0"/>
          <c:showVal val="0"/>
          <c:showCatName val="0"/>
          <c:showSerName val="0"/>
          <c:showPercent val="0"/>
          <c:showBubbleSize val="0"/>
        </c:dLbls>
        <c:axId val="215130408"/>
        <c:axId val="215130016"/>
      </c:scatterChart>
      <c:valAx>
        <c:axId val="215130408"/>
        <c:scaling>
          <c:orientation val="minMax"/>
          <c:max val="40000"/>
          <c:min val="28000"/>
        </c:scaling>
        <c:delete val="0"/>
        <c:axPos val="b"/>
        <c:numFmt formatCode="m/d/yyyy" sourceLinked="1"/>
        <c:majorTickMark val="out"/>
        <c:minorTickMark val="none"/>
        <c:tickLblPos val="nextTo"/>
        <c:txPr>
          <a:bodyPr rot="1920000" vert="horz"/>
          <a:lstStyle/>
          <a:p>
            <a:pPr>
              <a:defRPr/>
            </a:pPr>
            <a:endParaRPr lang="en-US"/>
          </a:p>
        </c:txPr>
        <c:crossAx val="215130016"/>
        <c:crosses val="max"/>
        <c:crossBetween val="midCat"/>
      </c:valAx>
      <c:valAx>
        <c:axId val="215130016"/>
        <c:scaling>
          <c:orientation val="maxMin"/>
          <c:max val="50"/>
          <c:min val="10"/>
        </c:scaling>
        <c:delete val="0"/>
        <c:axPos val="l"/>
        <c:majorGridlines/>
        <c:numFmt formatCode="General" sourceLinked="1"/>
        <c:majorTickMark val="out"/>
        <c:minorTickMark val="none"/>
        <c:tickLblPos val="nextTo"/>
        <c:crossAx val="215130408"/>
        <c:crosses val="autoZero"/>
        <c:crossBetween val="midCat"/>
      </c:valAx>
      <c:spPr>
        <a:solidFill>
          <a:srgbClr val="FFFFFF">
            <a:lumMod val="85000"/>
          </a:srgbClr>
        </a:solidFill>
      </c:spPr>
    </c:plotArea>
    <c:legend>
      <c:legendPos val="r"/>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89938256285298"/>
          <c:y val="3.917888001226124E-2"/>
          <c:w val="0.71570516436161813"/>
          <c:h val="0.91203364178017898"/>
        </c:manualLayout>
      </c:layout>
      <c:scatterChart>
        <c:scatterStyle val="smoothMarker"/>
        <c:varyColors val="0"/>
        <c:ser>
          <c:idx val="0"/>
          <c:order val="0"/>
          <c:tx>
            <c:v>5-Year min</c:v>
          </c:tx>
          <c:marker>
            <c:symbol val="none"/>
          </c:marker>
          <c:xVal>
            <c:numRef>
              <c:f>Sun_DailyFlow!$V$4:$V$72</c:f>
              <c:numCache>
                <c:formatCode>General</c:formatCode>
                <c:ptCount val="69"/>
                <c:pt idx="0">
                  <c:v>1936</c:v>
                </c:pt>
                <c:pt idx="1">
                  <c:v>1937</c:v>
                </c:pt>
                <c:pt idx="2">
                  <c:v>1938</c:v>
                </c:pt>
                <c:pt idx="3">
                  <c:v>1939</c:v>
                </c:pt>
                <c:pt idx="4">
                  <c:v>1940</c:v>
                </c:pt>
                <c:pt idx="5">
                  <c:v>1941</c:v>
                </c:pt>
                <c:pt idx="6">
                  <c:v>1942</c:v>
                </c:pt>
                <c:pt idx="7">
                  <c:v>1943</c:v>
                </c:pt>
                <c:pt idx="8">
                  <c:v>1944</c:v>
                </c:pt>
                <c:pt idx="9">
                  <c:v>1945</c:v>
                </c:pt>
                <c:pt idx="10">
                  <c:v>1946</c:v>
                </c:pt>
                <c:pt idx="11">
                  <c:v>1947</c:v>
                </c:pt>
                <c:pt idx="12">
                  <c:v>1948</c:v>
                </c:pt>
                <c:pt idx="13">
                  <c:v>1949</c:v>
                </c:pt>
                <c:pt idx="14">
                  <c:v>1950</c:v>
                </c:pt>
                <c:pt idx="15">
                  <c:v>1951</c:v>
                </c:pt>
                <c:pt idx="16">
                  <c:v>1952</c:v>
                </c:pt>
                <c:pt idx="17">
                  <c:v>1953</c:v>
                </c:pt>
                <c:pt idx="18">
                  <c:v>1954</c:v>
                </c:pt>
                <c:pt idx="19">
                  <c:v>1955</c:v>
                </c:pt>
                <c:pt idx="20">
                  <c:v>1956</c:v>
                </c:pt>
                <c:pt idx="21">
                  <c:v>1957</c:v>
                </c:pt>
                <c:pt idx="22">
                  <c:v>1958</c:v>
                </c:pt>
                <c:pt idx="23">
                  <c:v>1959</c:v>
                </c:pt>
                <c:pt idx="24">
                  <c:v>1960</c:v>
                </c:pt>
                <c:pt idx="25">
                  <c:v>1961</c:v>
                </c:pt>
                <c:pt idx="26">
                  <c:v>1962</c:v>
                </c:pt>
                <c:pt idx="27">
                  <c:v>1963</c:v>
                </c:pt>
                <c:pt idx="28">
                  <c:v>1964</c:v>
                </c:pt>
                <c:pt idx="29">
                  <c:v>1965</c:v>
                </c:pt>
                <c:pt idx="30">
                  <c:v>1966</c:v>
                </c:pt>
                <c:pt idx="31">
                  <c:v>1967</c:v>
                </c:pt>
                <c:pt idx="32">
                  <c:v>1968</c:v>
                </c:pt>
                <c:pt idx="33">
                  <c:v>1969</c:v>
                </c:pt>
                <c:pt idx="34">
                  <c:v>1970</c:v>
                </c:pt>
                <c:pt idx="35">
                  <c:v>1971</c:v>
                </c:pt>
                <c:pt idx="36">
                  <c:v>1972</c:v>
                </c:pt>
                <c:pt idx="37">
                  <c:v>1973</c:v>
                </c:pt>
                <c:pt idx="38">
                  <c:v>1974</c:v>
                </c:pt>
                <c:pt idx="39">
                  <c:v>1975</c:v>
                </c:pt>
                <c:pt idx="40">
                  <c:v>1976</c:v>
                </c:pt>
                <c:pt idx="41">
                  <c:v>1977</c:v>
                </c:pt>
                <c:pt idx="42">
                  <c:v>1978</c:v>
                </c:pt>
                <c:pt idx="43">
                  <c:v>1979</c:v>
                </c:pt>
                <c:pt idx="44">
                  <c:v>1980</c:v>
                </c:pt>
                <c:pt idx="45">
                  <c:v>1981</c:v>
                </c:pt>
                <c:pt idx="46">
                  <c:v>1982</c:v>
                </c:pt>
                <c:pt idx="47">
                  <c:v>1983</c:v>
                </c:pt>
                <c:pt idx="48">
                  <c:v>1984</c:v>
                </c:pt>
                <c:pt idx="49">
                  <c:v>1985</c:v>
                </c:pt>
                <c:pt idx="50">
                  <c:v>1986</c:v>
                </c:pt>
                <c:pt idx="51">
                  <c:v>1987</c:v>
                </c:pt>
                <c:pt idx="52">
                  <c:v>1988</c:v>
                </c:pt>
                <c:pt idx="53">
                  <c:v>1989</c:v>
                </c:pt>
                <c:pt idx="54">
                  <c:v>1990</c:v>
                </c:pt>
                <c:pt idx="55">
                  <c:v>1991</c:v>
                </c:pt>
                <c:pt idx="56">
                  <c:v>1992</c:v>
                </c:pt>
                <c:pt idx="57">
                  <c:v>1993</c:v>
                </c:pt>
                <c:pt idx="58">
                  <c:v>1994</c:v>
                </c:pt>
                <c:pt idx="59">
                  <c:v>1995</c:v>
                </c:pt>
                <c:pt idx="60">
                  <c:v>1996</c:v>
                </c:pt>
                <c:pt idx="61">
                  <c:v>1997</c:v>
                </c:pt>
                <c:pt idx="62">
                  <c:v>1998</c:v>
                </c:pt>
                <c:pt idx="63">
                  <c:v>1999</c:v>
                </c:pt>
                <c:pt idx="64">
                  <c:v>2000</c:v>
                </c:pt>
                <c:pt idx="65">
                  <c:v>2001</c:v>
                </c:pt>
                <c:pt idx="66">
                  <c:v>2002</c:v>
                </c:pt>
                <c:pt idx="67">
                  <c:v>2003</c:v>
                </c:pt>
                <c:pt idx="68">
                  <c:v>2004</c:v>
                </c:pt>
              </c:numCache>
            </c:numRef>
          </c:xVal>
          <c:yVal>
            <c:numRef>
              <c:f>Sun_DailyFlow!$AU$4:$AU$72</c:f>
              <c:numCache>
                <c:formatCode>General</c:formatCode>
                <c:ptCount val="69"/>
                <c:pt idx="0">
                  <c:v>184.8</c:v>
                </c:pt>
                <c:pt idx="1">
                  <c:v>186.2</c:v>
                </c:pt>
                <c:pt idx="2">
                  <c:v>187.2</c:v>
                </c:pt>
                <c:pt idx="3">
                  <c:v>177.6</c:v>
                </c:pt>
                <c:pt idx="4">
                  <c:v>167.6</c:v>
                </c:pt>
                <c:pt idx="5">
                  <c:v>168.6</c:v>
                </c:pt>
                <c:pt idx="6">
                  <c:v>174.8</c:v>
                </c:pt>
                <c:pt idx="7">
                  <c:v>177.4</c:v>
                </c:pt>
                <c:pt idx="8">
                  <c:v>180.8</c:v>
                </c:pt>
                <c:pt idx="9">
                  <c:v>193.2</c:v>
                </c:pt>
                <c:pt idx="10">
                  <c:v>192.4</c:v>
                </c:pt>
                <c:pt idx="11">
                  <c:v>186.6</c:v>
                </c:pt>
                <c:pt idx="12">
                  <c:v>181.4</c:v>
                </c:pt>
                <c:pt idx="13">
                  <c:v>172.8</c:v>
                </c:pt>
                <c:pt idx="14">
                  <c:v>145</c:v>
                </c:pt>
                <c:pt idx="15">
                  <c:v>126.4</c:v>
                </c:pt>
                <c:pt idx="16">
                  <c:v>107.6</c:v>
                </c:pt>
                <c:pt idx="17">
                  <c:v>99</c:v>
                </c:pt>
                <c:pt idx="18">
                  <c:v>117.2</c:v>
                </c:pt>
                <c:pt idx="19">
                  <c:v>129.6</c:v>
                </c:pt>
                <c:pt idx="20">
                  <c:v>135</c:v>
                </c:pt>
                <c:pt idx="21">
                  <c:v>142</c:v>
                </c:pt>
                <c:pt idx="22">
                  <c:v>144.19999999999999</c:v>
                </c:pt>
                <c:pt idx="23">
                  <c:v>120.2</c:v>
                </c:pt>
                <c:pt idx="24">
                  <c:v>112.6</c:v>
                </c:pt>
                <c:pt idx="25">
                  <c:v>107.8</c:v>
                </c:pt>
                <c:pt idx="26">
                  <c:v>106.6</c:v>
                </c:pt>
                <c:pt idx="27">
                  <c:v>100.6</c:v>
                </c:pt>
                <c:pt idx="28">
                  <c:v>109</c:v>
                </c:pt>
                <c:pt idx="29">
                  <c:v>106.4</c:v>
                </c:pt>
                <c:pt idx="30">
                  <c:v>108.4</c:v>
                </c:pt>
                <c:pt idx="31">
                  <c:v>105.6</c:v>
                </c:pt>
                <c:pt idx="32">
                  <c:v>106.8</c:v>
                </c:pt>
                <c:pt idx="33">
                  <c:v>101</c:v>
                </c:pt>
                <c:pt idx="34">
                  <c:v>111.8</c:v>
                </c:pt>
                <c:pt idx="35">
                  <c:v>112.8</c:v>
                </c:pt>
                <c:pt idx="36">
                  <c:v>110.4</c:v>
                </c:pt>
                <c:pt idx="37">
                  <c:v>105.8</c:v>
                </c:pt>
                <c:pt idx="38">
                  <c:v>97.4</c:v>
                </c:pt>
                <c:pt idx="39">
                  <c:v>84</c:v>
                </c:pt>
                <c:pt idx="40">
                  <c:v>76.8</c:v>
                </c:pt>
                <c:pt idx="41">
                  <c:v>62</c:v>
                </c:pt>
                <c:pt idx="42">
                  <c:v>59.4</c:v>
                </c:pt>
                <c:pt idx="43">
                  <c:v>56.4</c:v>
                </c:pt>
                <c:pt idx="44">
                  <c:v>46</c:v>
                </c:pt>
                <c:pt idx="45">
                  <c:v>40.4</c:v>
                </c:pt>
                <c:pt idx="46">
                  <c:v>42.4</c:v>
                </c:pt>
                <c:pt idx="47">
                  <c:v>32.4</c:v>
                </c:pt>
                <c:pt idx="48">
                  <c:v>23.4</c:v>
                </c:pt>
                <c:pt idx="49">
                  <c:v>19.600000000000001</c:v>
                </c:pt>
                <c:pt idx="50">
                  <c:v>13.8</c:v>
                </c:pt>
                <c:pt idx="51">
                  <c:v>11.8</c:v>
                </c:pt>
                <c:pt idx="52">
                  <c:v>11.8</c:v>
                </c:pt>
                <c:pt idx="53">
                  <c:v>12.7</c:v>
                </c:pt>
                <c:pt idx="54">
                  <c:v>15.5</c:v>
                </c:pt>
                <c:pt idx="55">
                  <c:v>13.52</c:v>
                </c:pt>
                <c:pt idx="56">
                  <c:v>15.940000000000001</c:v>
                </c:pt>
                <c:pt idx="57">
                  <c:v>18.2</c:v>
                </c:pt>
                <c:pt idx="58">
                  <c:v>26.9</c:v>
                </c:pt>
                <c:pt idx="59">
                  <c:v>33.800000000000004</c:v>
                </c:pt>
                <c:pt idx="60">
                  <c:v>42.36</c:v>
                </c:pt>
                <c:pt idx="61">
                  <c:v>46.34</c:v>
                </c:pt>
                <c:pt idx="62">
                  <c:v>53.780000000000008</c:v>
                </c:pt>
                <c:pt idx="63">
                  <c:v>52.68</c:v>
                </c:pt>
                <c:pt idx="64">
                  <c:v>49.820000000000007</c:v>
                </c:pt>
                <c:pt idx="65">
                  <c:v>48.18</c:v>
                </c:pt>
                <c:pt idx="66">
                  <c:v>45.760000000000012</c:v>
                </c:pt>
                <c:pt idx="67">
                  <c:v>40.96</c:v>
                </c:pt>
                <c:pt idx="68">
                  <c:v>38.86</c:v>
                </c:pt>
              </c:numCache>
            </c:numRef>
          </c:yVal>
          <c:smooth val="1"/>
        </c:ser>
        <c:ser>
          <c:idx val="1"/>
          <c:order val="1"/>
          <c:tx>
            <c:v>5-year 10%</c:v>
          </c:tx>
          <c:marker>
            <c:symbol val="none"/>
          </c:marker>
          <c:xVal>
            <c:numRef>
              <c:f>Sun_DailyFlow!$V$4:$V$72</c:f>
              <c:numCache>
                <c:formatCode>General</c:formatCode>
                <c:ptCount val="69"/>
                <c:pt idx="0">
                  <c:v>1936</c:v>
                </c:pt>
                <c:pt idx="1">
                  <c:v>1937</c:v>
                </c:pt>
                <c:pt idx="2">
                  <c:v>1938</c:v>
                </c:pt>
                <c:pt idx="3">
                  <c:v>1939</c:v>
                </c:pt>
                <c:pt idx="4">
                  <c:v>1940</c:v>
                </c:pt>
                <c:pt idx="5">
                  <c:v>1941</c:v>
                </c:pt>
                <c:pt idx="6">
                  <c:v>1942</c:v>
                </c:pt>
                <c:pt idx="7">
                  <c:v>1943</c:v>
                </c:pt>
                <c:pt idx="8">
                  <c:v>1944</c:v>
                </c:pt>
                <c:pt idx="9">
                  <c:v>1945</c:v>
                </c:pt>
                <c:pt idx="10">
                  <c:v>1946</c:v>
                </c:pt>
                <c:pt idx="11">
                  <c:v>1947</c:v>
                </c:pt>
                <c:pt idx="12">
                  <c:v>1948</c:v>
                </c:pt>
                <c:pt idx="13">
                  <c:v>1949</c:v>
                </c:pt>
                <c:pt idx="14">
                  <c:v>1950</c:v>
                </c:pt>
                <c:pt idx="15">
                  <c:v>1951</c:v>
                </c:pt>
                <c:pt idx="16">
                  <c:v>1952</c:v>
                </c:pt>
                <c:pt idx="17">
                  <c:v>1953</c:v>
                </c:pt>
                <c:pt idx="18">
                  <c:v>1954</c:v>
                </c:pt>
                <c:pt idx="19">
                  <c:v>1955</c:v>
                </c:pt>
                <c:pt idx="20">
                  <c:v>1956</c:v>
                </c:pt>
                <c:pt idx="21">
                  <c:v>1957</c:v>
                </c:pt>
                <c:pt idx="22">
                  <c:v>1958</c:v>
                </c:pt>
                <c:pt idx="23">
                  <c:v>1959</c:v>
                </c:pt>
                <c:pt idx="24">
                  <c:v>1960</c:v>
                </c:pt>
                <c:pt idx="25">
                  <c:v>1961</c:v>
                </c:pt>
                <c:pt idx="26">
                  <c:v>1962</c:v>
                </c:pt>
                <c:pt idx="27">
                  <c:v>1963</c:v>
                </c:pt>
                <c:pt idx="28">
                  <c:v>1964</c:v>
                </c:pt>
                <c:pt idx="29">
                  <c:v>1965</c:v>
                </c:pt>
                <c:pt idx="30">
                  <c:v>1966</c:v>
                </c:pt>
                <c:pt idx="31">
                  <c:v>1967</c:v>
                </c:pt>
                <c:pt idx="32">
                  <c:v>1968</c:v>
                </c:pt>
                <c:pt idx="33">
                  <c:v>1969</c:v>
                </c:pt>
                <c:pt idx="34">
                  <c:v>1970</c:v>
                </c:pt>
                <c:pt idx="35">
                  <c:v>1971</c:v>
                </c:pt>
                <c:pt idx="36">
                  <c:v>1972</c:v>
                </c:pt>
                <c:pt idx="37">
                  <c:v>1973</c:v>
                </c:pt>
                <c:pt idx="38">
                  <c:v>1974</c:v>
                </c:pt>
                <c:pt idx="39">
                  <c:v>1975</c:v>
                </c:pt>
                <c:pt idx="40">
                  <c:v>1976</c:v>
                </c:pt>
                <c:pt idx="41">
                  <c:v>1977</c:v>
                </c:pt>
                <c:pt idx="42">
                  <c:v>1978</c:v>
                </c:pt>
                <c:pt idx="43">
                  <c:v>1979</c:v>
                </c:pt>
                <c:pt idx="44">
                  <c:v>1980</c:v>
                </c:pt>
                <c:pt idx="45">
                  <c:v>1981</c:v>
                </c:pt>
                <c:pt idx="46">
                  <c:v>1982</c:v>
                </c:pt>
                <c:pt idx="47">
                  <c:v>1983</c:v>
                </c:pt>
                <c:pt idx="48">
                  <c:v>1984</c:v>
                </c:pt>
                <c:pt idx="49">
                  <c:v>1985</c:v>
                </c:pt>
                <c:pt idx="50">
                  <c:v>1986</c:v>
                </c:pt>
                <c:pt idx="51">
                  <c:v>1987</c:v>
                </c:pt>
                <c:pt idx="52">
                  <c:v>1988</c:v>
                </c:pt>
                <c:pt idx="53">
                  <c:v>1989</c:v>
                </c:pt>
                <c:pt idx="54">
                  <c:v>1990</c:v>
                </c:pt>
                <c:pt idx="55">
                  <c:v>1991</c:v>
                </c:pt>
                <c:pt idx="56">
                  <c:v>1992</c:v>
                </c:pt>
                <c:pt idx="57">
                  <c:v>1993</c:v>
                </c:pt>
                <c:pt idx="58">
                  <c:v>1994</c:v>
                </c:pt>
                <c:pt idx="59">
                  <c:v>1995</c:v>
                </c:pt>
                <c:pt idx="60">
                  <c:v>1996</c:v>
                </c:pt>
                <c:pt idx="61">
                  <c:v>1997</c:v>
                </c:pt>
                <c:pt idx="62">
                  <c:v>1998</c:v>
                </c:pt>
                <c:pt idx="63">
                  <c:v>1999</c:v>
                </c:pt>
                <c:pt idx="64">
                  <c:v>2000</c:v>
                </c:pt>
                <c:pt idx="65">
                  <c:v>2001</c:v>
                </c:pt>
                <c:pt idx="66">
                  <c:v>2002</c:v>
                </c:pt>
                <c:pt idx="67">
                  <c:v>2003</c:v>
                </c:pt>
                <c:pt idx="68">
                  <c:v>2004</c:v>
                </c:pt>
              </c:numCache>
            </c:numRef>
          </c:xVal>
          <c:yVal>
            <c:numRef>
              <c:f>Sun_DailyFlow!$AV$4:$AV$72</c:f>
              <c:numCache>
                <c:formatCode>General</c:formatCode>
                <c:ptCount val="69"/>
                <c:pt idx="0">
                  <c:v>202</c:v>
                </c:pt>
                <c:pt idx="1">
                  <c:v>207</c:v>
                </c:pt>
                <c:pt idx="2">
                  <c:v>207</c:v>
                </c:pt>
                <c:pt idx="3">
                  <c:v>195.4</c:v>
                </c:pt>
                <c:pt idx="4">
                  <c:v>185.2</c:v>
                </c:pt>
                <c:pt idx="5">
                  <c:v>198.8</c:v>
                </c:pt>
                <c:pt idx="6">
                  <c:v>206.4</c:v>
                </c:pt>
                <c:pt idx="7">
                  <c:v>208</c:v>
                </c:pt>
                <c:pt idx="8">
                  <c:v>216.2</c:v>
                </c:pt>
                <c:pt idx="9">
                  <c:v>227.8</c:v>
                </c:pt>
                <c:pt idx="10">
                  <c:v>219</c:v>
                </c:pt>
                <c:pt idx="11">
                  <c:v>208.2</c:v>
                </c:pt>
                <c:pt idx="12">
                  <c:v>200.6</c:v>
                </c:pt>
                <c:pt idx="13">
                  <c:v>187</c:v>
                </c:pt>
                <c:pt idx="14">
                  <c:v>161.4</c:v>
                </c:pt>
                <c:pt idx="15">
                  <c:v>138.80000000000001</c:v>
                </c:pt>
                <c:pt idx="16">
                  <c:v>120.4</c:v>
                </c:pt>
                <c:pt idx="17">
                  <c:v>118.8</c:v>
                </c:pt>
                <c:pt idx="18">
                  <c:v>153.6</c:v>
                </c:pt>
                <c:pt idx="19">
                  <c:v>166.6</c:v>
                </c:pt>
                <c:pt idx="20">
                  <c:v>171</c:v>
                </c:pt>
                <c:pt idx="21">
                  <c:v>181</c:v>
                </c:pt>
                <c:pt idx="22">
                  <c:v>178.4</c:v>
                </c:pt>
                <c:pt idx="23">
                  <c:v>138.19999999999999</c:v>
                </c:pt>
                <c:pt idx="24">
                  <c:v>127.2</c:v>
                </c:pt>
                <c:pt idx="25">
                  <c:v>122.2</c:v>
                </c:pt>
                <c:pt idx="26">
                  <c:v>118.6</c:v>
                </c:pt>
                <c:pt idx="27">
                  <c:v>111.4</c:v>
                </c:pt>
                <c:pt idx="28">
                  <c:v>124</c:v>
                </c:pt>
                <c:pt idx="29">
                  <c:v>125</c:v>
                </c:pt>
                <c:pt idx="30">
                  <c:v>133.80000000000001</c:v>
                </c:pt>
                <c:pt idx="31">
                  <c:v>131.6</c:v>
                </c:pt>
                <c:pt idx="32">
                  <c:v>133</c:v>
                </c:pt>
                <c:pt idx="33">
                  <c:v>130.4</c:v>
                </c:pt>
                <c:pt idx="34">
                  <c:v>169.6</c:v>
                </c:pt>
                <c:pt idx="35">
                  <c:v>177.8</c:v>
                </c:pt>
                <c:pt idx="36">
                  <c:v>179.2</c:v>
                </c:pt>
                <c:pt idx="37">
                  <c:v>181</c:v>
                </c:pt>
                <c:pt idx="38">
                  <c:v>163.4</c:v>
                </c:pt>
                <c:pt idx="39">
                  <c:v>141.4</c:v>
                </c:pt>
                <c:pt idx="40">
                  <c:v>138</c:v>
                </c:pt>
                <c:pt idx="41">
                  <c:v>128.4</c:v>
                </c:pt>
                <c:pt idx="42">
                  <c:v>125</c:v>
                </c:pt>
                <c:pt idx="43">
                  <c:v>132</c:v>
                </c:pt>
                <c:pt idx="44">
                  <c:v>122</c:v>
                </c:pt>
                <c:pt idx="45">
                  <c:v>100</c:v>
                </c:pt>
                <c:pt idx="46">
                  <c:v>95.4</c:v>
                </c:pt>
                <c:pt idx="47">
                  <c:v>80.599999999999994</c:v>
                </c:pt>
                <c:pt idx="48">
                  <c:v>75</c:v>
                </c:pt>
                <c:pt idx="49">
                  <c:v>51.4</c:v>
                </c:pt>
                <c:pt idx="50">
                  <c:v>56.260000000000012</c:v>
                </c:pt>
                <c:pt idx="51">
                  <c:v>64.86</c:v>
                </c:pt>
                <c:pt idx="52">
                  <c:v>64.460000000000022</c:v>
                </c:pt>
                <c:pt idx="53">
                  <c:v>57.260000000000012</c:v>
                </c:pt>
                <c:pt idx="54">
                  <c:v>58.339999999999996</c:v>
                </c:pt>
                <c:pt idx="55">
                  <c:v>45.74</c:v>
                </c:pt>
                <c:pt idx="56">
                  <c:v>36.780000000000008</c:v>
                </c:pt>
                <c:pt idx="57">
                  <c:v>40.78</c:v>
                </c:pt>
                <c:pt idx="58">
                  <c:v>46.14</c:v>
                </c:pt>
                <c:pt idx="59">
                  <c:v>51.56</c:v>
                </c:pt>
                <c:pt idx="60">
                  <c:v>59.2</c:v>
                </c:pt>
                <c:pt idx="61">
                  <c:v>63.820000000000007</c:v>
                </c:pt>
                <c:pt idx="62">
                  <c:v>81.88000000000001</c:v>
                </c:pt>
                <c:pt idx="63">
                  <c:v>81.099999999999994</c:v>
                </c:pt>
                <c:pt idx="64">
                  <c:v>82.460000000000022</c:v>
                </c:pt>
                <c:pt idx="65">
                  <c:v>81.11999999999999</c:v>
                </c:pt>
                <c:pt idx="66">
                  <c:v>80.679999999999978</c:v>
                </c:pt>
                <c:pt idx="67">
                  <c:v>62.720000000000013</c:v>
                </c:pt>
                <c:pt idx="68">
                  <c:v>60.4</c:v>
                </c:pt>
              </c:numCache>
            </c:numRef>
          </c:yVal>
          <c:smooth val="1"/>
        </c:ser>
        <c:ser>
          <c:idx val="3"/>
          <c:order val="2"/>
          <c:tx>
            <c:v>5-year 25%</c:v>
          </c:tx>
          <c:marker>
            <c:symbol val="none"/>
          </c:marker>
          <c:xVal>
            <c:numRef>
              <c:f>Sun_DailyFlow!$V$4:$V$72</c:f>
              <c:numCache>
                <c:formatCode>General</c:formatCode>
                <c:ptCount val="69"/>
                <c:pt idx="0">
                  <c:v>1936</c:v>
                </c:pt>
                <c:pt idx="1">
                  <c:v>1937</c:v>
                </c:pt>
                <c:pt idx="2">
                  <c:v>1938</c:v>
                </c:pt>
                <c:pt idx="3">
                  <c:v>1939</c:v>
                </c:pt>
                <c:pt idx="4">
                  <c:v>1940</c:v>
                </c:pt>
                <c:pt idx="5">
                  <c:v>1941</c:v>
                </c:pt>
                <c:pt idx="6">
                  <c:v>1942</c:v>
                </c:pt>
                <c:pt idx="7">
                  <c:v>1943</c:v>
                </c:pt>
                <c:pt idx="8">
                  <c:v>1944</c:v>
                </c:pt>
                <c:pt idx="9">
                  <c:v>1945</c:v>
                </c:pt>
                <c:pt idx="10">
                  <c:v>1946</c:v>
                </c:pt>
                <c:pt idx="11">
                  <c:v>1947</c:v>
                </c:pt>
                <c:pt idx="12">
                  <c:v>1948</c:v>
                </c:pt>
                <c:pt idx="13">
                  <c:v>1949</c:v>
                </c:pt>
                <c:pt idx="14">
                  <c:v>1950</c:v>
                </c:pt>
                <c:pt idx="15">
                  <c:v>1951</c:v>
                </c:pt>
                <c:pt idx="16">
                  <c:v>1952</c:v>
                </c:pt>
                <c:pt idx="17">
                  <c:v>1953</c:v>
                </c:pt>
                <c:pt idx="18">
                  <c:v>1954</c:v>
                </c:pt>
                <c:pt idx="19">
                  <c:v>1955</c:v>
                </c:pt>
                <c:pt idx="20">
                  <c:v>1956</c:v>
                </c:pt>
                <c:pt idx="21">
                  <c:v>1957</c:v>
                </c:pt>
                <c:pt idx="22">
                  <c:v>1958</c:v>
                </c:pt>
                <c:pt idx="23">
                  <c:v>1959</c:v>
                </c:pt>
                <c:pt idx="24">
                  <c:v>1960</c:v>
                </c:pt>
                <c:pt idx="25">
                  <c:v>1961</c:v>
                </c:pt>
                <c:pt idx="26">
                  <c:v>1962</c:v>
                </c:pt>
                <c:pt idx="27">
                  <c:v>1963</c:v>
                </c:pt>
                <c:pt idx="28">
                  <c:v>1964</c:v>
                </c:pt>
                <c:pt idx="29">
                  <c:v>1965</c:v>
                </c:pt>
                <c:pt idx="30">
                  <c:v>1966</c:v>
                </c:pt>
                <c:pt idx="31">
                  <c:v>1967</c:v>
                </c:pt>
                <c:pt idx="32">
                  <c:v>1968</c:v>
                </c:pt>
                <c:pt idx="33">
                  <c:v>1969</c:v>
                </c:pt>
                <c:pt idx="34">
                  <c:v>1970</c:v>
                </c:pt>
                <c:pt idx="35">
                  <c:v>1971</c:v>
                </c:pt>
                <c:pt idx="36">
                  <c:v>1972</c:v>
                </c:pt>
                <c:pt idx="37">
                  <c:v>1973</c:v>
                </c:pt>
                <c:pt idx="38">
                  <c:v>1974</c:v>
                </c:pt>
                <c:pt idx="39">
                  <c:v>1975</c:v>
                </c:pt>
                <c:pt idx="40">
                  <c:v>1976</c:v>
                </c:pt>
                <c:pt idx="41">
                  <c:v>1977</c:v>
                </c:pt>
                <c:pt idx="42">
                  <c:v>1978</c:v>
                </c:pt>
                <c:pt idx="43">
                  <c:v>1979</c:v>
                </c:pt>
                <c:pt idx="44">
                  <c:v>1980</c:v>
                </c:pt>
                <c:pt idx="45">
                  <c:v>1981</c:v>
                </c:pt>
                <c:pt idx="46">
                  <c:v>1982</c:v>
                </c:pt>
                <c:pt idx="47">
                  <c:v>1983</c:v>
                </c:pt>
                <c:pt idx="48">
                  <c:v>1984</c:v>
                </c:pt>
                <c:pt idx="49">
                  <c:v>1985</c:v>
                </c:pt>
                <c:pt idx="50">
                  <c:v>1986</c:v>
                </c:pt>
                <c:pt idx="51">
                  <c:v>1987</c:v>
                </c:pt>
                <c:pt idx="52">
                  <c:v>1988</c:v>
                </c:pt>
                <c:pt idx="53">
                  <c:v>1989</c:v>
                </c:pt>
                <c:pt idx="54">
                  <c:v>1990</c:v>
                </c:pt>
                <c:pt idx="55">
                  <c:v>1991</c:v>
                </c:pt>
                <c:pt idx="56">
                  <c:v>1992</c:v>
                </c:pt>
                <c:pt idx="57">
                  <c:v>1993</c:v>
                </c:pt>
                <c:pt idx="58">
                  <c:v>1994</c:v>
                </c:pt>
                <c:pt idx="59">
                  <c:v>1995</c:v>
                </c:pt>
                <c:pt idx="60">
                  <c:v>1996</c:v>
                </c:pt>
                <c:pt idx="61">
                  <c:v>1997</c:v>
                </c:pt>
                <c:pt idx="62">
                  <c:v>1998</c:v>
                </c:pt>
                <c:pt idx="63">
                  <c:v>1999</c:v>
                </c:pt>
                <c:pt idx="64">
                  <c:v>2000</c:v>
                </c:pt>
                <c:pt idx="65">
                  <c:v>2001</c:v>
                </c:pt>
                <c:pt idx="66">
                  <c:v>2002</c:v>
                </c:pt>
                <c:pt idx="67">
                  <c:v>2003</c:v>
                </c:pt>
                <c:pt idx="68">
                  <c:v>2004</c:v>
                </c:pt>
              </c:numCache>
            </c:numRef>
          </c:xVal>
          <c:yVal>
            <c:numRef>
              <c:f>Sun_DailyFlow!$AW$4:$AW$72</c:f>
              <c:numCache>
                <c:formatCode>General</c:formatCode>
                <c:ptCount val="69"/>
                <c:pt idx="0">
                  <c:v>233.8</c:v>
                </c:pt>
                <c:pt idx="1">
                  <c:v>241.2</c:v>
                </c:pt>
                <c:pt idx="2">
                  <c:v>231.8</c:v>
                </c:pt>
                <c:pt idx="3">
                  <c:v>219.6</c:v>
                </c:pt>
                <c:pt idx="4">
                  <c:v>212.4</c:v>
                </c:pt>
                <c:pt idx="5">
                  <c:v>234.8</c:v>
                </c:pt>
                <c:pt idx="6">
                  <c:v>254.6</c:v>
                </c:pt>
                <c:pt idx="7">
                  <c:v>258.60000000000002</c:v>
                </c:pt>
                <c:pt idx="8">
                  <c:v>281.2</c:v>
                </c:pt>
                <c:pt idx="9">
                  <c:v>304.39999999999969</c:v>
                </c:pt>
                <c:pt idx="10">
                  <c:v>288.8</c:v>
                </c:pt>
                <c:pt idx="11">
                  <c:v>264.8</c:v>
                </c:pt>
                <c:pt idx="12">
                  <c:v>253.6</c:v>
                </c:pt>
                <c:pt idx="13">
                  <c:v>230.6</c:v>
                </c:pt>
                <c:pt idx="14">
                  <c:v>189.6</c:v>
                </c:pt>
                <c:pt idx="15">
                  <c:v>156.80000000000001</c:v>
                </c:pt>
                <c:pt idx="16">
                  <c:v>135.6</c:v>
                </c:pt>
                <c:pt idx="17">
                  <c:v>168</c:v>
                </c:pt>
                <c:pt idx="18">
                  <c:v>230.6</c:v>
                </c:pt>
                <c:pt idx="19">
                  <c:v>250.2</c:v>
                </c:pt>
                <c:pt idx="20">
                  <c:v>256.60000000000002</c:v>
                </c:pt>
                <c:pt idx="21">
                  <c:v>282</c:v>
                </c:pt>
                <c:pt idx="22">
                  <c:v>252</c:v>
                </c:pt>
                <c:pt idx="23">
                  <c:v>182.2</c:v>
                </c:pt>
                <c:pt idx="24">
                  <c:v>168.4</c:v>
                </c:pt>
                <c:pt idx="25">
                  <c:v>159.80000000000001</c:v>
                </c:pt>
                <c:pt idx="26">
                  <c:v>141.4</c:v>
                </c:pt>
                <c:pt idx="27">
                  <c:v>129.4</c:v>
                </c:pt>
                <c:pt idx="28">
                  <c:v>152</c:v>
                </c:pt>
                <c:pt idx="29">
                  <c:v>153.80000000000001</c:v>
                </c:pt>
                <c:pt idx="30">
                  <c:v>170.4</c:v>
                </c:pt>
                <c:pt idx="31">
                  <c:v>173.8</c:v>
                </c:pt>
                <c:pt idx="32">
                  <c:v>179</c:v>
                </c:pt>
                <c:pt idx="33">
                  <c:v>189.6</c:v>
                </c:pt>
                <c:pt idx="34">
                  <c:v>265.8</c:v>
                </c:pt>
                <c:pt idx="35">
                  <c:v>333</c:v>
                </c:pt>
                <c:pt idx="36">
                  <c:v>349</c:v>
                </c:pt>
                <c:pt idx="37">
                  <c:v>352.4</c:v>
                </c:pt>
                <c:pt idx="38">
                  <c:v>325.39999999999969</c:v>
                </c:pt>
                <c:pt idx="39">
                  <c:v>314.2</c:v>
                </c:pt>
                <c:pt idx="40">
                  <c:v>259</c:v>
                </c:pt>
                <c:pt idx="41">
                  <c:v>232.4</c:v>
                </c:pt>
                <c:pt idx="42">
                  <c:v>241</c:v>
                </c:pt>
                <c:pt idx="43">
                  <c:v>257.39999999999969</c:v>
                </c:pt>
                <c:pt idx="44">
                  <c:v>215.2</c:v>
                </c:pt>
                <c:pt idx="45">
                  <c:v>181.6</c:v>
                </c:pt>
                <c:pt idx="46">
                  <c:v>175.8</c:v>
                </c:pt>
                <c:pt idx="47">
                  <c:v>167.8</c:v>
                </c:pt>
                <c:pt idx="48">
                  <c:v>152</c:v>
                </c:pt>
                <c:pt idx="49">
                  <c:v>127.6</c:v>
                </c:pt>
                <c:pt idx="50">
                  <c:v>150.78</c:v>
                </c:pt>
                <c:pt idx="51">
                  <c:v>194.07999999999998</c:v>
                </c:pt>
                <c:pt idx="52">
                  <c:v>172.07999999999998</c:v>
                </c:pt>
                <c:pt idx="53">
                  <c:v>164.07999999999998</c:v>
                </c:pt>
                <c:pt idx="54">
                  <c:v>162.78</c:v>
                </c:pt>
                <c:pt idx="55">
                  <c:v>133.23999999999998</c:v>
                </c:pt>
                <c:pt idx="56">
                  <c:v>101.34</c:v>
                </c:pt>
                <c:pt idx="57">
                  <c:v>111.34</c:v>
                </c:pt>
                <c:pt idx="58">
                  <c:v>111.34</c:v>
                </c:pt>
                <c:pt idx="59">
                  <c:v>112.14000000000001</c:v>
                </c:pt>
                <c:pt idx="60">
                  <c:v>119.46000000000002</c:v>
                </c:pt>
                <c:pt idx="61">
                  <c:v>133.26</c:v>
                </c:pt>
                <c:pt idx="62">
                  <c:v>172.56</c:v>
                </c:pt>
                <c:pt idx="63">
                  <c:v>178.56</c:v>
                </c:pt>
                <c:pt idx="64">
                  <c:v>198.26</c:v>
                </c:pt>
                <c:pt idx="65">
                  <c:v>197</c:v>
                </c:pt>
                <c:pt idx="66">
                  <c:v>187.5</c:v>
                </c:pt>
                <c:pt idx="67">
                  <c:v>137.23999999999998</c:v>
                </c:pt>
                <c:pt idx="68">
                  <c:v>140.06</c:v>
                </c:pt>
              </c:numCache>
            </c:numRef>
          </c:yVal>
          <c:smooth val="1"/>
        </c:ser>
        <c:ser>
          <c:idx val="2"/>
          <c:order val="3"/>
          <c:tx>
            <c:v>5-Year Medain</c:v>
          </c:tx>
          <c:spPr>
            <a:ln>
              <a:solidFill>
                <a:srgbClr val="FF0000"/>
              </a:solidFill>
            </a:ln>
          </c:spPr>
          <c:marker>
            <c:symbol val="none"/>
          </c:marker>
          <c:xVal>
            <c:numRef>
              <c:f>Sun_DailyFlow!$V$4:$V$72</c:f>
              <c:numCache>
                <c:formatCode>General</c:formatCode>
                <c:ptCount val="69"/>
                <c:pt idx="0">
                  <c:v>1936</c:v>
                </c:pt>
                <c:pt idx="1">
                  <c:v>1937</c:v>
                </c:pt>
                <c:pt idx="2">
                  <c:v>1938</c:v>
                </c:pt>
                <c:pt idx="3">
                  <c:v>1939</c:v>
                </c:pt>
                <c:pt idx="4">
                  <c:v>1940</c:v>
                </c:pt>
                <c:pt idx="5">
                  <c:v>1941</c:v>
                </c:pt>
                <c:pt idx="6">
                  <c:v>1942</c:v>
                </c:pt>
                <c:pt idx="7">
                  <c:v>1943</c:v>
                </c:pt>
                <c:pt idx="8">
                  <c:v>1944</c:v>
                </c:pt>
                <c:pt idx="9">
                  <c:v>1945</c:v>
                </c:pt>
                <c:pt idx="10">
                  <c:v>1946</c:v>
                </c:pt>
                <c:pt idx="11">
                  <c:v>1947</c:v>
                </c:pt>
                <c:pt idx="12">
                  <c:v>1948</c:v>
                </c:pt>
                <c:pt idx="13">
                  <c:v>1949</c:v>
                </c:pt>
                <c:pt idx="14">
                  <c:v>1950</c:v>
                </c:pt>
                <c:pt idx="15">
                  <c:v>1951</c:v>
                </c:pt>
                <c:pt idx="16">
                  <c:v>1952</c:v>
                </c:pt>
                <c:pt idx="17">
                  <c:v>1953</c:v>
                </c:pt>
                <c:pt idx="18">
                  <c:v>1954</c:v>
                </c:pt>
                <c:pt idx="19">
                  <c:v>1955</c:v>
                </c:pt>
                <c:pt idx="20">
                  <c:v>1956</c:v>
                </c:pt>
                <c:pt idx="21">
                  <c:v>1957</c:v>
                </c:pt>
                <c:pt idx="22">
                  <c:v>1958</c:v>
                </c:pt>
                <c:pt idx="23">
                  <c:v>1959</c:v>
                </c:pt>
                <c:pt idx="24">
                  <c:v>1960</c:v>
                </c:pt>
                <c:pt idx="25">
                  <c:v>1961</c:v>
                </c:pt>
                <c:pt idx="26">
                  <c:v>1962</c:v>
                </c:pt>
                <c:pt idx="27">
                  <c:v>1963</c:v>
                </c:pt>
                <c:pt idx="28">
                  <c:v>1964</c:v>
                </c:pt>
                <c:pt idx="29">
                  <c:v>1965</c:v>
                </c:pt>
                <c:pt idx="30">
                  <c:v>1966</c:v>
                </c:pt>
                <c:pt idx="31">
                  <c:v>1967</c:v>
                </c:pt>
                <c:pt idx="32">
                  <c:v>1968</c:v>
                </c:pt>
                <c:pt idx="33">
                  <c:v>1969</c:v>
                </c:pt>
                <c:pt idx="34">
                  <c:v>1970</c:v>
                </c:pt>
                <c:pt idx="35">
                  <c:v>1971</c:v>
                </c:pt>
                <c:pt idx="36">
                  <c:v>1972</c:v>
                </c:pt>
                <c:pt idx="37">
                  <c:v>1973</c:v>
                </c:pt>
                <c:pt idx="38">
                  <c:v>1974</c:v>
                </c:pt>
                <c:pt idx="39">
                  <c:v>1975</c:v>
                </c:pt>
                <c:pt idx="40">
                  <c:v>1976</c:v>
                </c:pt>
                <c:pt idx="41">
                  <c:v>1977</c:v>
                </c:pt>
                <c:pt idx="42">
                  <c:v>1978</c:v>
                </c:pt>
                <c:pt idx="43">
                  <c:v>1979</c:v>
                </c:pt>
                <c:pt idx="44">
                  <c:v>1980</c:v>
                </c:pt>
                <c:pt idx="45">
                  <c:v>1981</c:v>
                </c:pt>
                <c:pt idx="46">
                  <c:v>1982</c:v>
                </c:pt>
                <c:pt idx="47">
                  <c:v>1983</c:v>
                </c:pt>
                <c:pt idx="48">
                  <c:v>1984</c:v>
                </c:pt>
                <c:pt idx="49">
                  <c:v>1985</c:v>
                </c:pt>
                <c:pt idx="50">
                  <c:v>1986</c:v>
                </c:pt>
                <c:pt idx="51">
                  <c:v>1987</c:v>
                </c:pt>
                <c:pt idx="52">
                  <c:v>1988</c:v>
                </c:pt>
                <c:pt idx="53">
                  <c:v>1989</c:v>
                </c:pt>
                <c:pt idx="54">
                  <c:v>1990</c:v>
                </c:pt>
                <c:pt idx="55">
                  <c:v>1991</c:v>
                </c:pt>
                <c:pt idx="56">
                  <c:v>1992</c:v>
                </c:pt>
                <c:pt idx="57">
                  <c:v>1993</c:v>
                </c:pt>
                <c:pt idx="58">
                  <c:v>1994</c:v>
                </c:pt>
                <c:pt idx="59">
                  <c:v>1995</c:v>
                </c:pt>
                <c:pt idx="60">
                  <c:v>1996</c:v>
                </c:pt>
                <c:pt idx="61">
                  <c:v>1997</c:v>
                </c:pt>
                <c:pt idx="62">
                  <c:v>1998</c:v>
                </c:pt>
                <c:pt idx="63">
                  <c:v>1999</c:v>
                </c:pt>
                <c:pt idx="64">
                  <c:v>2000</c:v>
                </c:pt>
                <c:pt idx="65">
                  <c:v>2001</c:v>
                </c:pt>
                <c:pt idx="66">
                  <c:v>2002</c:v>
                </c:pt>
                <c:pt idx="67">
                  <c:v>2003</c:v>
                </c:pt>
                <c:pt idx="68">
                  <c:v>2004</c:v>
                </c:pt>
              </c:numCache>
            </c:numRef>
          </c:xVal>
          <c:yVal>
            <c:numRef>
              <c:f>Sun_DailyFlow!$AX$4:$AX$72</c:f>
              <c:numCache>
                <c:formatCode>General</c:formatCode>
                <c:ptCount val="69"/>
                <c:pt idx="0">
                  <c:v>386.4</c:v>
                </c:pt>
                <c:pt idx="1">
                  <c:v>418.8</c:v>
                </c:pt>
                <c:pt idx="2">
                  <c:v>368.8</c:v>
                </c:pt>
                <c:pt idx="3">
                  <c:v>352.6</c:v>
                </c:pt>
                <c:pt idx="4">
                  <c:v>347.7</c:v>
                </c:pt>
                <c:pt idx="5">
                  <c:v>408.1</c:v>
                </c:pt>
                <c:pt idx="6">
                  <c:v>497.3</c:v>
                </c:pt>
                <c:pt idx="7">
                  <c:v>563.5</c:v>
                </c:pt>
                <c:pt idx="8">
                  <c:v>666.6</c:v>
                </c:pt>
                <c:pt idx="9">
                  <c:v>752.3</c:v>
                </c:pt>
                <c:pt idx="10">
                  <c:v>726.7</c:v>
                </c:pt>
                <c:pt idx="11">
                  <c:v>635.1</c:v>
                </c:pt>
                <c:pt idx="12">
                  <c:v>564</c:v>
                </c:pt>
                <c:pt idx="13">
                  <c:v>484.1</c:v>
                </c:pt>
                <c:pt idx="14">
                  <c:v>356.1</c:v>
                </c:pt>
                <c:pt idx="15">
                  <c:v>268.5</c:v>
                </c:pt>
                <c:pt idx="16">
                  <c:v>219.9</c:v>
                </c:pt>
                <c:pt idx="17">
                  <c:v>341.2</c:v>
                </c:pt>
                <c:pt idx="18">
                  <c:v>470.6</c:v>
                </c:pt>
                <c:pt idx="19">
                  <c:v>508.8</c:v>
                </c:pt>
                <c:pt idx="20">
                  <c:v>530.20000000000005</c:v>
                </c:pt>
                <c:pt idx="21">
                  <c:v>612.79999999999995</c:v>
                </c:pt>
                <c:pt idx="22">
                  <c:v>508.2</c:v>
                </c:pt>
                <c:pt idx="23">
                  <c:v>344.2</c:v>
                </c:pt>
                <c:pt idx="24">
                  <c:v>330</c:v>
                </c:pt>
                <c:pt idx="25">
                  <c:v>300.8</c:v>
                </c:pt>
                <c:pt idx="26">
                  <c:v>224.8</c:v>
                </c:pt>
                <c:pt idx="27">
                  <c:v>184.4</c:v>
                </c:pt>
                <c:pt idx="28">
                  <c:v>254.6</c:v>
                </c:pt>
                <c:pt idx="29">
                  <c:v>251.2</c:v>
                </c:pt>
                <c:pt idx="30">
                  <c:v>318.39999999999969</c:v>
                </c:pt>
                <c:pt idx="31">
                  <c:v>351</c:v>
                </c:pt>
                <c:pt idx="32">
                  <c:v>373.3</c:v>
                </c:pt>
                <c:pt idx="33">
                  <c:v>452.1</c:v>
                </c:pt>
                <c:pt idx="34">
                  <c:v>577.29999999999995</c:v>
                </c:pt>
                <c:pt idx="35">
                  <c:v>687.5</c:v>
                </c:pt>
                <c:pt idx="36">
                  <c:v>690.8</c:v>
                </c:pt>
                <c:pt idx="37">
                  <c:v>692.5</c:v>
                </c:pt>
                <c:pt idx="38">
                  <c:v>585.5</c:v>
                </c:pt>
                <c:pt idx="39">
                  <c:v>665.7</c:v>
                </c:pt>
                <c:pt idx="40">
                  <c:v>559.9</c:v>
                </c:pt>
                <c:pt idx="41">
                  <c:v>542</c:v>
                </c:pt>
                <c:pt idx="42">
                  <c:v>591.20000000000005</c:v>
                </c:pt>
                <c:pt idx="43">
                  <c:v>643.79999999999995</c:v>
                </c:pt>
                <c:pt idx="44">
                  <c:v>502.8</c:v>
                </c:pt>
                <c:pt idx="45">
                  <c:v>450.4</c:v>
                </c:pt>
                <c:pt idx="46">
                  <c:v>436.4</c:v>
                </c:pt>
                <c:pt idx="47">
                  <c:v>405</c:v>
                </c:pt>
                <c:pt idx="48">
                  <c:v>346.65000000000032</c:v>
                </c:pt>
                <c:pt idx="49">
                  <c:v>351.25</c:v>
                </c:pt>
                <c:pt idx="50">
                  <c:v>396.28000000000003</c:v>
                </c:pt>
                <c:pt idx="51">
                  <c:v>474.88</c:v>
                </c:pt>
                <c:pt idx="52">
                  <c:v>447.47999999999894</c:v>
                </c:pt>
                <c:pt idx="53">
                  <c:v>430.15000000000032</c:v>
                </c:pt>
                <c:pt idx="54">
                  <c:v>420.38</c:v>
                </c:pt>
                <c:pt idx="55">
                  <c:v>389.5</c:v>
                </c:pt>
                <c:pt idx="56">
                  <c:v>346.5</c:v>
                </c:pt>
                <c:pt idx="57">
                  <c:v>433.31000000000006</c:v>
                </c:pt>
                <c:pt idx="58">
                  <c:v>445.39</c:v>
                </c:pt>
                <c:pt idx="59">
                  <c:v>426.56000000000006</c:v>
                </c:pt>
                <c:pt idx="60">
                  <c:v>420.31000000000006</c:v>
                </c:pt>
                <c:pt idx="61">
                  <c:v>450.51000000000005</c:v>
                </c:pt>
                <c:pt idx="62">
                  <c:v>507.1</c:v>
                </c:pt>
                <c:pt idx="63">
                  <c:v>523.75</c:v>
                </c:pt>
                <c:pt idx="64">
                  <c:v>532.29999999999995</c:v>
                </c:pt>
                <c:pt idx="65">
                  <c:v>531.4</c:v>
                </c:pt>
                <c:pt idx="66">
                  <c:v>488.8</c:v>
                </c:pt>
                <c:pt idx="67">
                  <c:v>339.5</c:v>
                </c:pt>
                <c:pt idx="68">
                  <c:v>336.35</c:v>
                </c:pt>
              </c:numCache>
            </c:numRef>
          </c:yVal>
          <c:smooth val="1"/>
        </c:ser>
        <c:dLbls>
          <c:showLegendKey val="0"/>
          <c:showVal val="0"/>
          <c:showCatName val="0"/>
          <c:showSerName val="0"/>
          <c:showPercent val="0"/>
          <c:showBubbleSize val="0"/>
        </c:dLbls>
        <c:axId val="215129232"/>
        <c:axId val="215128840"/>
      </c:scatterChart>
      <c:valAx>
        <c:axId val="215129232"/>
        <c:scaling>
          <c:orientation val="minMax"/>
        </c:scaling>
        <c:delete val="0"/>
        <c:axPos val="b"/>
        <c:numFmt formatCode="General" sourceLinked="1"/>
        <c:majorTickMark val="out"/>
        <c:minorTickMark val="none"/>
        <c:tickLblPos val="nextTo"/>
        <c:crossAx val="215128840"/>
        <c:crosses val="autoZero"/>
        <c:crossBetween val="midCat"/>
      </c:valAx>
      <c:valAx>
        <c:axId val="215128840"/>
        <c:scaling>
          <c:orientation val="minMax"/>
        </c:scaling>
        <c:delete val="0"/>
        <c:axPos val="l"/>
        <c:majorGridlines/>
        <c:numFmt formatCode="General" sourceLinked="1"/>
        <c:majorTickMark val="out"/>
        <c:minorTickMark val="none"/>
        <c:tickLblPos val="nextTo"/>
        <c:crossAx val="215129232"/>
        <c:crosses val="autoZero"/>
        <c:crossBetween val="midCat"/>
      </c:valAx>
      <c:spPr>
        <a:solidFill>
          <a:schemeClr val="bg1">
            <a:lumMod val="85000"/>
          </a:schemeClr>
        </a:solidFill>
      </c:spPr>
    </c:plotArea>
    <c:legend>
      <c:legendPos val="r"/>
      <c:overlay val="0"/>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v>%Runoff</c:v>
          </c:tx>
          <c:invertIfNegative val="0"/>
          <c:cat>
            <c:numRef>
              <c:f>Sun_DailyFlow!$AL$4:$AL$76</c:f>
              <c:numCache>
                <c:formatCode>General</c:formatCode>
                <c:ptCount val="73"/>
                <c:pt idx="0">
                  <c:v>1936</c:v>
                </c:pt>
                <c:pt idx="1">
                  <c:v>1937</c:v>
                </c:pt>
                <c:pt idx="2">
                  <c:v>1938</c:v>
                </c:pt>
                <c:pt idx="3">
                  <c:v>1939</c:v>
                </c:pt>
                <c:pt idx="4">
                  <c:v>1940</c:v>
                </c:pt>
                <c:pt idx="5">
                  <c:v>1941</c:v>
                </c:pt>
                <c:pt idx="6">
                  <c:v>1942</c:v>
                </c:pt>
                <c:pt idx="7">
                  <c:v>1943</c:v>
                </c:pt>
                <c:pt idx="8">
                  <c:v>1944</c:v>
                </c:pt>
                <c:pt idx="9">
                  <c:v>1945</c:v>
                </c:pt>
                <c:pt idx="10">
                  <c:v>1946</c:v>
                </c:pt>
                <c:pt idx="11">
                  <c:v>1947</c:v>
                </c:pt>
                <c:pt idx="12">
                  <c:v>1948</c:v>
                </c:pt>
                <c:pt idx="13">
                  <c:v>1949</c:v>
                </c:pt>
                <c:pt idx="14">
                  <c:v>1950</c:v>
                </c:pt>
                <c:pt idx="15">
                  <c:v>1951</c:v>
                </c:pt>
                <c:pt idx="16">
                  <c:v>1952</c:v>
                </c:pt>
                <c:pt idx="17">
                  <c:v>1953</c:v>
                </c:pt>
                <c:pt idx="18">
                  <c:v>1954</c:v>
                </c:pt>
                <c:pt idx="19">
                  <c:v>1955</c:v>
                </c:pt>
                <c:pt idx="20">
                  <c:v>1956</c:v>
                </c:pt>
                <c:pt idx="21">
                  <c:v>1957</c:v>
                </c:pt>
                <c:pt idx="22">
                  <c:v>1958</c:v>
                </c:pt>
                <c:pt idx="23">
                  <c:v>1959</c:v>
                </c:pt>
                <c:pt idx="24">
                  <c:v>1960</c:v>
                </c:pt>
                <c:pt idx="25">
                  <c:v>1961</c:v>
                </c:pt>
                <c:pt idx="26">
                  <c:v>1962</c:v>
                </c:pt>
                <c:pt idx="27">
                  <c:v>1963</c:v>
                </c:pt>
                <c:pt idx="28">
                  <c:v>1964</c:v>
                </c:pt>
                <c:pt idx="29">
                  <c:v>1965</c:v>
                </c:pt>
                <c:pt idx="30">
                  <c:v>1966</c:v>
                </c:pt>
                <c:pt idx="31">
                  <c:v>1967</c:v>
                </c:pt>
                <c:pt idx="32">
                  <c:v>1968</c:v>
                </c:pt>
                <c:pt idx="33">
                  <c:v>1969</c:v>
                </c:pt>
                <c:pt idx="34">
                  <c:v>1970</c:v>
                </c:pt>
                <c:pt idx="35">
                  <c:v>1971</c:v>
                </c:pt>
                <c:pt idx="36">
                  <c:v>1972</c:v>
                </c:pt>
                <c:pt idx="37">
                  <c:v>1973</c:v>
                </c:pt>
                <c:pt idx="38">
                  <c:v>1974</c:v>
                </c:pt>
                <c:pt idx="39">
                  <c:v>1975</c:v>
                </c:pt>
                <c:pt idx="40">
                  <c:v>1976</c:v>
                </c:pt>
                <c:pt idx="41">
                  <c:v>1977</c:v>
                </c:pt>
                <c:pt idx="42">
                  <c:v>1978</c:v>
                </c:pt>
                <c:pt idx="43">
                  <c:v>1979</c:v>
                </c:pt>
                <c:pt idx="44">
                  <c:v>1980</c:v>
                </c:pt>
                <c:pt idx="45">
                  <c:v>1981</c:v>
                </c:pt>
                <c:pt idx="46">
                  <c:v>1982</c:v>
                </c:pt>
                <c:pt idx="47">
                  <c:v>1983</c:v>
                </c:pt>
                <c:pt idx="48">
                  <c:v>1984</c:v>
                </c:pt>
                <c:pt idx="49">
                  <c:v>1985</c:v>
                </c:pt>
                <c:pt idx="50">
                  <c:v>1986</c:v>
                </c:pt>
                <c:pt idx="51">
                  <c:v>1987</c:v>
                </c:pt>
                <c:pt idx="52">
                  <c:v>1988</c:v>
                </c:pt>
                <c:pt idx="53">
                  <c:v>1989</c:v>
                </c:pt>
                <c:pt idx="54">
                  <c:v>1990</c:v>
                </c:pt>
                <c:pt idx="55">
                  <c:v>1991</c:v>
                </c:pt>
                <c:pt idx="56">
                  <c:v>1992</c:v>
                </c:pt>
                <c:pt idx="57">
                  <c:v>1993</c:v>
                </c:pt>
                <c:pt idx="58">
                  <c:v>1994</c:v>
                </c:pt>
                <c:pt idx="59">
                  <c:v>1995</c:v>
                </c:pt>
                <c:pt idx="60">
                  <c:v>1996</c:v>
                </c:pt>
                <c:pt idx="61">
                  <c:v>1997</c:v>
                </c:pt>
                <c:pt idx="62">
                  <c:v>1998</c:v>
                </c:pt>
                <c:pt idx="63">
                  <c:v>1999</c:v>
                </c:pt>
                <c:pt idx="64">
                  <c:v>2000</c:v>
                </c:pt>
                <c:pt idx="65">
                  <c:v>2001</c:v>
                </c:pt>
                <c:pt idx="66">
                  <c:v>2002</c:v>
                </c:pt>
                <c:pt idx="67">
                  <c:v>2003</c:v>
                </c:pt>
                <c:pt idx="68">
                  <c:v>2004</c:v>
                </c:pt>
                <c:pt idx="69">
                  <c:v>2005</c:v>
                </c:pt>
                <c:pt idx="70">
                  <c:v>2006</c:v>
                </c:pt>
                <c:pt idx="71">
                  <c:v>2007</c:v>
                </c:pt>
                <c:pt idx="72">
                  <c:v>2008</c:v>
                </c:pt>
              </c:numCache>
            </c:numRef>
          </c:cat>
          <c:val>
            <c:numRef>
              <c:f>Sun_DailyFlow!$AK$4:$AK$76</c:f>
              <c:numCache>
                <c:formatCode>0.0%</c:formatCode>
                <c:ptCount val="73"/>
                <c:pt idx="0">
                  <c:v>0.19225131769410836</c:v>
                </c:pt>
                <c:pt idx="1">
                  <c:v>0.35681836901947334</c:v>
                </c:pt>
                <c:pt idx="2">
                  <c:v>0.34525464780999082</c:v>
                </c:pt>
                <c:pt idx="3">
                  <c:v>0.46954467509531345</c:v>
                </c:pt>
                <c:pt idx="4">
                  <c:v>0.28609446657300208</c:v>
                </c:pt>
                <c:pt idx="5">
                  <c:v>0.34351227795688238</c:v>
                </c:pt>
                <c:pt idx="6">
                  <c:v>0.29829889832713946</c:v>
                </c:pt>
                <c:pt idx="7">
                  <c:v>0.26024141041377136</c:v>
                </c:pt>
                <c:pt idx="8">
                  <c:v>0.26525149264661424</c:v>
                </c:pt>
                <c:pt idx="9">
                  <c:v>0.4071692007275583</c:v>
                </c:pt>
                <c:pt idx="10">
                  <c:v>0.48003857940534322</c:v>
                </c:pt>
                <c:pt idx="11">
                  <c:v>0.31827414714278102</c:v>
                </c:pt>
                <c:pt idx="12">
                  <c:v>0.4187493231550678</c:v>
                </c:pt>
                <c:pt idx="13">
                  <c:v>0.46393151202748395</c:v>
                </c:pt>
                <c:pt idx="14">
                  <c:v>0.59180340861053105</c:v>
                </c:pt>
                <c:pt idx="15">
                  <c:v>0.3787476987554983</c:v>
                </c:pt>
                <c:pt idx="16">
                  <c:v>0.38134742441025282</c:v>
                </c:pt>
                <c:pt idx="17">
                  <c:v>0.39620893517028488</c:v>
                </c:pt>
                <c:pt idx="18">
                  <c:v>0.19922904982760511</c:v>
                </c:pt>
                <c:pt idx="19">
                  <c:v>0.25813713793071813</c:v>
                </c:pt>
                <c:pt idx="20">
                  <c:v>0.25506487678803197</c:v>
                </c:pt>
                <c:pt idx="21">
                  <c:v>0.36319509230346786</c:v>
                </c:pt>
                <c:pt idx="22">
                  <c:v>0.41947496226875486</c:v>
                </c:pt>
                <c:pt idx="23">
                  <c:v>0.23676463513482701</c:v>
                </c:pt>
                <c:pt idx="24">
                  <c:v>0.24680878251464641</c:v>
                </c:pt>
                <c:pt idx="25">
                  <c:v>0.41378361419625981</c:v>
                </c:pt>
                <c:pt idx="26">
                  <c:v>0.35076313003893678</c:v>
                </c:pt>
                <c:pt idx="27">
                  <c:v>0.21264651050998248</c:v>
                </c:pt>
                <c:pt idx="28">
                  <c:v>0.36347689017950485</c:v>
                </c:pt>
                <c:pt idx="29">
                  <c:v>0.33485479995736828</c:v>
                </c:pt>
                <c:pt idx="30">
                  <c:v>0.25311913188366481</c:v>
                </c:pt>
                <c:pt idx="31">
                  <c:v>0.19385832796670782</c:v>
                </c:pt>
                <c:pt idx="32">
                  <c:v>0.4001437242218947</c:v>
                </c:pt>
                <c:pt idx="33">
                  <c:v>0.34304564782596181</c:v>
                </c:pt>
                <c:pt idx="34">
                  <c:v>0.38065780603379701</c:v>
                </c:pt>
                <c:pt idx="35">
                  <c:v>0.28009169616605367</c:v>
                </c:pt>
                <c:pt idx="36">
                  <c:v>0.28623560764936667</c:v>
                </c:pt>
                <c:pt idx="37">
                  <c:v>0.55272778493620656</c:v>
                </c:pt>
                <c:pt idx="38">
                  <c:v>0.54250605644027372</c:v>
                </c:pt>
                <c:pt idx="39">
                  <c:v>0.48152560836211766</c:v>
                </c:pt>
                <c:pt idx="40">
                  <c:v>0.31212645920903537</c:v>
                </c:pt>
                <c:pt idx="41">
                  <c:v>0.27544906626490467</c:v>
                </c:pt>
                <c:pt idx="42">
                  <c:v>0.35798261044448704</c:v>
                </c:pt>
                <c:pt idx="43">
                  <c:v>0.52587745455415313</c:v>
                </c:pt>
                <c:pt idx="44">
                  <c:v>0.41812438248427053</c:v>
                </c:pt>
                <c:pt idx="45">
                  <c:v>0.31506056748905847</c:v>
                </c:pt>
                <c:pt idx="46">
                  <c:v>0.33651039925590759</c:v>
                </c:pt>
                <c:pt idx="47">
                  <c:v>0.40439248021781515</c:v>
                </c:pt>
                <c:pt idx="48">
                  <c:v>0.41465104635684641</c:v>
                </c:pt>
                <c:pt idx="49">
                  <c:v>0.23706490180978321</c:v>
                </c:pt>
                <c:pt idx="50">
                  <c:v>0.34140759429202538</c:v>
                </c:pt>
                <c:pt idx="51">
                  <c:v>0.40935069366697741</c:v>
                </c:pt>
                <c:pt idx="52">
                  <c:v>0.37185231721259843</c:v>
                </c:pt>
                <c:pt idx="53">
                  <c:v>0.65263069932132223</c:v>
                </c:pt>
                <c:pt idx="54">
                  <c:v>0.53730064685304313</c:v>
                </c:pt>
                <c:pt idx="55">
                  <c:v>0.61022066423511379</c:v>
                </c:pt>
                <c:pt idx="56">
                  <c:v>0.25033008526678757</c:v>
                </c:pt>
                <c:pt idx="57">
                  <c:v>0.30886790272583087</c:v>
                </c:pt>
                <c:pt idx="58">
                  <c:v>0.40884170475312476</c:v>
                </c:pt>
                <c:pt idx="59">
                  <c:v>0.31005387434069293</c:v>
                </c:pt>
                <c:pt idx="60">
                  <c:v>0.21826085630429995</c:v>
                </c:pt>
                <c:pt idx="61">
                  <c:v>0.4775931808160549</c:v>
                </c:pt>
                <c:pt idx="62">
                  <c:v>0.31126667187369039</c:v>
                </c:pt>
                <c:pt idx="63">
                  <c:v>0.40640908231437389</c:v>
                </c:pt>
                <c:pt idx="64">
                  <c:v>0.29792137302610788</c:v>
                </c:pt>
                <c:pt idx="65">
                  <c:v>0.4926172849513713</c:v>
                </c:pt>
                <c:pt idx="66">
                  <c:v>0.52981019434059962</c:v>
                </c:pt>
                <c:pt idx="67">
                  <c:v>0.44404400244405751</c:v>
                </c:pt>
                <c:pt idx="68">
                  <c:v>0.41195642983848296</c:v>
                </c:pt>
                <c:pt idx="69">
                  <c:v>0.27801385842221277</c:v>
                </c:pt>
                <c:pt idx="70">
                  <c:v>0.35264656174172732</c:v>
                </c:pt>
                <c:pt idx="71">
                  <c:v>0.22967164640292331</c:v>
                </c:pt>
                <c:pt idx="72">
                  <c:v>0.33505123297025841</c:v>
                </c:pt>
              </c:numCache>
            </c:numRef>
          </c:val>
        </c:ser>
        <c:dLbls>
          <c:showLegendKey val="0"/>
          <c:showVal val="0"/>
          <c:showCatName val="0"/>
          <c:showSerName val="0"/>
          <c:showPercent val="0"/>
          <c:showBubbleSize val="0"/>
        </c:dLbls>
        <c:gapWidth val="150"/>
        <c:axId val="215128056"/>
        <c:axId val="215127664"/>
      </c:barChart>
      <c:catAx>
        <c:axId val="215128056"/>
        <c:scaling>
          <c:orientation val="minMax"/>
        </c:scaling>
        <c:delete val="0"/>
        <c:axPos val="b"/>
        <c:numFmt formatCode="General" sourceLinked="1"/>
        <c:majorTickMark val="out"/>
        <c:minorTickMark val="none"/>
        <c:tickLblPos val="nextTo"/>
        <c:crossAx val="215127664"/>
        <c:crosses val="autoZero"/>
        <c:auto val="1"/>
        <c:lblAlgn val="ctr"/>
        <c:lblOffset val="100"/>
        <c:noMultiLvlLbl val="0"/>
      </c:catAx>
      <c:valAx>
        <c:axId val="215127664"/>
        <c:scaling>
          <c:orientation val="minMax"/>
        </c:scaling>
        <c:delete val="0"/>
        <c:axPos val="l"/>
        <c:majorGridlines/>
        <c:numFmt formatCode="0.0%" sourceLinked="1"/>
        <c:majorTickMark val="out"/>
        <c:minorTickMark val="none"/>
        <c:tickLblPos val="nextTo"/>
        <c:crossAx val="215128056"/>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Sheet1!$A$3</c:f>
              <c:strCache>
                <c:ptCount val="1"/>
                <c:pt idx="0">
                  <c:v>Sumner and Wasson, 1984, 1990 (1983)</c:v>
                </c:pt>
              </c:strCache>
            </c:strRef>
          </c:tx>
          <c:invertIfNegative val="0"/>
          <c:dLbls>
            <c:dLbl>
              <c:idx val="0"/>
              <c:tx>
                <c:rich>
                  <a:bodyPr/>
                  <a:lstStyle/>
                  <a:p>
                    <a:fld id="{D115B2C4-92EA-4B15-B99B-F7DCA7D4D938}" type="VALUE">
                      <a:rPr lang="en-US" sz="12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fld id="{ACD16689-9C0A-4D58-B743-BAC838986FB3}" type="VALUE">
                      <a:rPr lang="en-US" sz="12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fld id="{B4F1221C-BD5F-4B5B-A56A-D1E8CB53B757}" type="VALUE">
                      <a:rPr lang="en-US" sz="12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tx>
                <c:rich>
                  <a:bodyPr/>
                  <a:lstStyle/>
                  <a:p>
                    <a:fld id="{03C41383-1019-4624-BB50-64171BFD79A1}" type="VALUE">
                      <a:rPr lang="en-US" sz="12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Sheet1!$F$1:$I$2</c:f>
              <c:multiLvlStrCache>
                <c:ptCount val="4"/>
                <c:lvl>
                  <c:pt idx="0">
                    <c:v>Mississippi River</c:v>
                  </c:pt>
                  <c:pt idx="1">
                    <c:v>Interior Rivers and Lakes</c:v>
                  </c:pt>
                  <c:pt idx="2">
                    <c:v>Bluff Hills</c:v>
                  </c:pt>
                  <c:pt idx="3">
                    <c:v>Areal Recharge</c:v>
                  </c:pt>
                </c:lvl>
                <c:lvl>
                  <c:pt idx="0">
                    <c:v>Non-storage recharge component (percent of total)</c:v>
                  </c:pt>
                </c:lvl>
              </c:multiLvlStrCache>
            </c:multiLvlStrRef>
          </c:cat>
          <c:val>
            <c:numRef>
              <c:f>Sheet1!$F$3:$I$3</c:f>
              <c:numCache>
                <c:formatCode>0%</c:formatCode>
                <c:ptCount val="4"/>
                <c:pt idx="0">
                  <c:v>0.47503045066991478</c:v>
                </c:pt>
                <c:pt idx="1">
                  <c:v>9.8660170523751728E-2</c:v>
                </c:pt>
                <c:pt idx="2">
                  <c:v>0.20706455542021923</c:v>
                </c:pt>
                <c:pt idx="3">
                  <c:v>0.21924482338611503</c:v>
                </c:pt>
              </c:numCache>
            </c:numRef>
          </c:val>
        </c:ser>
        <c:ser>
          <c:idx val="2"/>
          <c:order val="1"/>
          <c:tx>
            <c:strRef>
              <c:f>Sheet1!$A$4</c:f>
              <c:strCache>
                <c:ptCount val="1"/>
                <c:pt idx="0">
                  <c:v>Ackerman, 1996 (MS MRVA, 1987)</c:v>
                </c:pt>
              </c:strCache>
            </c:strRef>
          </c:tx>
          <c:invertIfNegative val="0"/>
          <c:dLbls>
            <c:dLbl>
              <c:idx val="0"/>
              <c:tx>
                <c:rich>
                  <a:bodyPr/>
                  <a:lstStyle/>
                  <a:p>
                    <a:fld id="{A370DE05-1841-44A7-BBD5-BF86C2125161}" type="VALUE">
                      <a:rPr lang="en-US" sz="12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fld id="{3210A74A-B4C7-4EB3-A92D-13C1FEE990C1}" type="VALUE">
                      <a:rPr lang="en-US" sz="12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r>
                      <a:rPr lang="en-US" sz="1200" dirty="0" smtClean="0"/>
                      <a:t>NA</a:t>
                    </a:r>
                    <a:endParaRPr lang="en-US" sz="1200" dirty="0"/>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fld id="{54B1858E-EDBC-44E1-8FF4-54BFED27BB6A}" type="VALUE">
                      <a:rPr lang="en-US" sz="12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Sheet1!$F$1:$I$2</c:f>
              <c:multiLvlStrCache>
                <c:ptCount val="4"/>
                <c:lvl>
                  <c:pt idx="0">
                    <c:v>Mississippi River</c:v>
                  </c:pt>
                  <c:pt idx="1">
                    <c:v>Interior Rivers and Lakes</c:v>
                  </c:pt>
                  <c:pt idx="2">
                    <c:v>Bluff Hills</c:v>
                  </c:pt>
                  <c:pt idx="3">
                    <c:v>Areal Recharge</c:v>
                  </c:pt>
                </c:lvl>
                <c:lvl>
                  <c:pt idx="0">
                    <c:v>Non-storage recharge component (percent of total)</c:v>
                  </c:pt>
                </c:lvl>
              </c:multiLvlStrCache>
            </c:multiLvlStrRef>
          </c:cat>
          <c:val>
            <c:numRef>
              <c:f>Sheet1!$F$4:$I$4</c:f>
              <c:numCache>
                <c:formatCode>0%</c:formatCode>
                <c:ptCount val="4"/>
                <c:pt idx="0">
                  <c:v>0.13530326594090203</c:v>
                </c:pt>
                <c:pt idx="1">
                  <c:v>8.7091757387247282E-2</c:v>
                </c:pt>
                <c:pt idx="2">
                  <c:v>0</c:v>
                </c:pt>
                <c:pt idx="3">
                  <c:v>0.77760497667185402</c:v>
                </c:pt>
              </c:numCache>
            </c:numRef>
          </c:val>
        </c:ser>
        <c:ser>
          <c:idx val="1"/>
          <c:order val="2"/>
          <c:tx>
            <c:strRef>
              <c:f>Sheet1!$A$5</c:f>
              <c:strCache>
                <c:ptCount val="1"/>
                <c:pt idx="0">
                  <c:v>Arthur, 2001 (1996)</c:v>
                </c:pt>
              </c:strCache>
            </c:strRef>
          </c:tx>
          <c:invertIfNegative val="0"/>
          <c:dLbls>
            <c:dLbl>
              <c:idx val="0"/>
              <c:tx>
                <c:rich>
                  <a:bodyPr/>
                  <a:lstStyle/>
                  <a:p>
                    <a:fld id="{C3C33956-4172-4A79-B630-2CBB9C398CDC}" type="VALUE">
                      <a:rPr lang="en-US" sz="12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fld id="{CF1A0052-A189-449F-829C-6F56D2F7738A}" type="VALUE">
                      <a:rPr lang="en-US" sz="12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fld id="{B37005D8-7765-477E-83B1-57449C576CFA}" type="VALUE">
                      <a:rPr lang="en-US" sz="12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tx>
                <c:rich>
                  <a:bodyPr/>
                  <a:lstStyle/>
                  <a:p>
                    <a:fld id="{5A9A5DBE-9231-4E04-98FC-D38FD3B4F3F9}" type="VALUE">
                      <a:rPr lang="en-US" sz="12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Sheet1!$F$1:$I$2</c:f>
              <c:multiLvlStrCache>
                <c:ptCount val="4"/>
                <c:lvl>
                  <c:pt idx="0">
                    <c:v>Mississippi River</c:v>
                  </c:pt>
                  <c:pt idx="1">
                    <c:v>Interior Rivers and Lakes</c:v>
                  </c:pt>
                  <c:pt idx="2">
                    <c:v>Bluff Hills</c:v>
                  </c:pt>
                  <c:pt idx="3">
                    <c:v>Areal Recharge</c:v>
                  </c:pt>
                </c:lvl>
                <c:lvl>
                  <c:pt idx="0">
                    <c:v>Non-storage recharge component (percent of total)</c:v>
                  </c:pt>
                </c:lvl>
              </c:multiLvlStrCache>
            </c:multiLvlStrRef>
          </c:cat>
          <c:val>
            <c:numRef>
              <c:f>Sheet1!$F$5:$I$5</c:f>
              <c:numCache>
                <c:formatCode>0%</c:formatCode>
                <c:ptCount val="4"/>
                <c:pt idx="0">
                  <c:v>0</c:v>
                </c:pt>
                <c:pt idx="1">
                  <c:v>7.1219512195121973E-2</c:v>
                </c:pt>
                <c:pt idx="2">
                  <c:v>6.8292682926829579E-2</c:v>
                </c:pt>
                <c:pt idx="3">
                  <c:v>0.86048780487804877</c:v>
                </c:pt>
              </c:numCache>
            </c:numRef>
          </c:val>
        </c:ser>
        <c:ser>
          <c:idx val="3"/>
          <c:order val="3"/>
          <c:tx>
            <c:strRef>
              <c:f>Sheet1!$A$7</c:f>
              <c:strCache>
                <c:ptCount val="1"/>
                <c:pt idx="0">
                  <c:v>Barlow and Clark, 2011 (MS MRVA, 2007)</c:v>
                </c:pt>
              </c:strCache>
            </c:strRef>
          </c:tx>
          <c:invertIfNegative val="0"/>
          <c:dLbls>
            <c:dLbl>
              <c:idx val="0"/>
              <c:tx>
                <c:rich>
                  <a:bodyPr/>
                  <a:lstStyle/>
                  <a:p>
                    <a:fld id="{04405279-BB3B-4369-95A7-BA1EC438D341}" type="VALUE">
                      <a:rPr lang="en-US" sz="12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fld id="{87338856-7BB9-44ED-A113-CB6E465030D8}" type="VALUE">
                      <a:rPr lang="en-US" sz="12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fld id="{D36D5DCC-5D9E-424A-9503-DFEA76E4D061}" type="VALUE">
                      <a:rPr lang="en-US" sz="12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tx>
                <c:rich>
                  <a:bodyPr/>
                  <a:lstStyle/>
                  <a:p>
                    <a:fld id="{E0B2AEFF-4661-48C7-81A1-496BE30BE899}" type="VALUE">
                      <a:rPr lang="en-US" sz="12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Sheet1!$F$1:$I$2</c:f>
              <c:multiLvlStrCache>
                <c:ptCount val="4"/>
                <c:lvl>
                  <c:pt idx="0">
                    <c:v>Mississippi River</c:v>
                  </c:pt>
                  <c:pt idx="1">
                    <c:v>Interior Rivers and Lakes</c:v>
                  </c:pt>
                  <c:pt idx="2">
                    <c:v>Bluff Hills</c:v>
                  </c:pt>
                  <c:pt idx="3">
                    <c:v>Areal Recharge</c:v>
                  </c:pt>
                </c:lvl>
                <c:lvl>
                  <c:pt idx="0">
                    <c:v>Non-storage recharge component (percent of total)</c:v>
                  </c:pt>
                </c:lvl>
              </c:multiLvlStrCache>
            </c:multiLvlStrRef>
          </c:cat>
          <c:val>
            <c:numRef>
              <c:f>Sheet1!$F$7:$I$7</c:f>
              <c:numCache>
                <c:formatCode>0%</c:formatCode>
                <c:ptCount val="4"/>
                <c:pt idx="0">
                  <c:v>0.10714285714285714</c:v>
                </c:pt>
                <c:pt idx="1">
                  <c:v>0.3214285714285734</c:v>
                </c:pt>
                <c:pt idx="2">
                  <c:v>7.1428571428571494E-2</c:v>
                </c:pt>
                <c:pt idx="3">
                  <c:v>0.5</c:v>
                </c:pt>
              </c:numCache>
            </c:numRef>
          </c:val>
        </c:ser>
        <c:dLbls>
          <c:showLegendKey val="0"/>
          <c:showVal val="0"/>
          <c:showCatName val="0"/>
          <c:showSerName val="0"/>
          <c:showPercent val="0"/>
          <c:showBubbleSize val="0"/>
        </c:dLbls>
        <c:gapWidth val="150"/>
        <c:axId val="215127272"/>
        <c:axId val="215126880"/>
      </c:barChart>
      <c:catAx>
        <c:axId val="215127272"/>
        <c:scaling>
          <c:orientation val="minMax"/>
        </c:scaling>
        <c:delete val="0"/>
        <c:axPos val="b"/>
        <c:numFmt formatCode="General" sourceLinked="0"/>
        <c:majorTickMark val="out"/>
        <c:minorTickMark val="none"/>
        <c:tickLblPos val="nextTo"/>
        <c:crossAx val="215126880"/>
        <c:crosses val="autoZero"/>
        <c:auto val="1"/>
        <c:lblAlgn val="ctr"/>
        <c:lblOffset val="100"/>
        <c:noMultiLvlLbl val="0"/>
      </c:catAx>
      <c:valAx>
        <c:axId val="215126880"/>
        <c:scaling>
          <c:orientation val="minMax"/>
        </c:scaling>
        <c:delete val="0"/>
        <c:axPos val="l"/>
        <c:numFmt formatCode="0%" sourceLinked="1"/>
        <c:majorTickMark val="out"/>
        <c:minorTickMark val="none"/>
        <c:tickLblPos val="nextTo"/>
        <c:crossAx val="215127272"/>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Lonoke_out!$C$30</c:f>
              <c:strCache>
                <c:ptCount val="1"/>
                <c:pt idx="0">
                  <c:v>1960</c:v>
                </c:pt>
              </c:strCache>
            </c:strRef>
          </c:tx>
          <c:marker>
            <c:symbol val="none"/>
          </c:marker>
          <c:xVal>
            <c:numRef>
              <c:f>Lonoke_out!$I$14:$Q$14</c:f>
              <c:numCache>
                <c:formatCode>General</c:formatCode>
                <c:ptCount val="9"/>
                <c:pt idx="0">
                  <c:v>1</c:v>
                </c:pt>
                <c:pt idx="1">
                  <c:v>5</c:v>
                </c:pt>
                <c:pt idx="2">
                  <c:v>10</c:v>
                </c:pt>
                <c:pt idx="3">
                  <c:v>25</c:v>
                </c:pt>
                <c:pt idx="4">
                  <c:v>50</c:v>
                </c:pt>
                <c:pt idx="5">
                  <c:v>75</c:v>
                </c:pt>
                <c:pt idx="6">
                  <c:v>90</c:v>
                </c:pt>
                <c:pt idx="7">
                  <c:v>95</c:v>
                </c:pt>
                <c:pt idx="8">
                  <c:v>99</c:v>
                </c:pt>
              </c:numCache>
            </c:numRef>
          </c:xVal>
          <c:yVal>
            <c:numRef>
              <c:f>Lonoke_out!$I$30:$Q$30</c:f>
              <c:numCache>
                <c:formatCode>General</c:formatCode>
                <c:ptCount val="9"/>
                <c:pt idx="0">
                  <c:v>0</c:v>
                </c:pt>
                <c:pt idx="1">
                  <c:v>2.6</c:v>
                </c:pt>
                <c:pt idx="2">
                  <c:v>6</c:v>
                </c:pt>
                <c:pt idx="3">
                  <c:v>12</c:v>
                </c:pt>
                <c:pt idx="4">
                  <c:v>26</c:v>
                </c:pt>
                <c:pt idx="5">
                  <c:v>57</c:v>
                </c:pt>
                <c:pt idx="6">
                  <c:v>176</c:v>
                </c:pt>
                <c:pt idx="7">
                  <c:v>410</c:v>
                </c:pt>
                <c:pt idx="8">
                  <c:v>1130</c:v>
                </c:pt>
              </c:numCache>
            </c:numRef>
          </c:yVal>
          <c:smooth val="1"/>
        </c:ser>
        <c:ser>
          <c:idx val="1"/>
          <c:order val="1"/>
          <c:tx>
            <c:strRef>
              <c:f>Lonoke_out!$C$31</c:f>
              <c:strCache>
                <c:ptCount val="1"/>
                <c:pt idx="0">
                  <c:v>1970</c:v>
                </c:pt>
              </c:strCache>
            </c:strRef>
          </c:tx>
          <c:marker>
            <c:symbol val="none"/>
          </c:marker>
          <c:xVal>
            <c:numRef>
              <c:f>Lonoke_out!$I$14:$Q$14</c:f>
              <c:numCache>
                <c:formatCode>General</c:formatCode>
                <c:ptCount val="9"/>
                <c:pt idx="0">
                  <c:v>1</c:v>
                </c:pt>
                <c:pt idx="1">
                  <c:v>5</c:v>
                </c:pt>
                <c:pt idx="2">
                  <c:v>10</c:v>
                </c:pt>
                <c:pt idx="3">
                  <c:v>25</c:v>
                </c:pt>
                <c:pt idx="4">
                  <c:v>50</c:v>
                </c:pt>
                <c:pt idx="5">
                  <c:v>75</c:v>
                </c:pt>
                <c:pt idx="6">
                  <c:v>90</c:v>
                </c:pt>
                <c:pt idx="7">
                  <c:v>95</c:v>
                </c:pt>
                <c:pt idx="8">
                  <c:v>99</c:v>
                </c:pt>
              </c:numCache>
            </c:numRef>
          </c:xVal>
          <c:yVal>
            <c:numRef>
              <c:f>Lonoke_out!$I$31:$Q$31</c:f>
              <c:numCache>
                <c:formatCode>General</c:formatCode>
                <c:ptCount val="9"/>
                <c:pt idx="0">
                  <c:v>4</c:v>
                </c:pt>
                <c:pt idx="1">
                  <c:v>6.75</c:v>
                </c:pt>
                <c:pt idx="2">
                  <c:v>9</c:v>
                </c:pt>
                <c:pt idx="3">
                  <c:v>15</c:v>
                </c:pt>
                <c:pt idx="4">
                  <c:v>31</c:v>
                </c:pt>
                <c:pt idx="5">
                  <c:v>58.5</c:v>
                </c:pt>
                <c:pt idx="6">
                  <c:v>199.5</c:v>
                </c:pt>
                <c:pt idx="7">
                  <c:v>587.5</c:v>
                </c:pt>
                <c:pt idx="8">
                  <c:v>1690</c:v>
                </c:pt>
              </c:numCache>
            </c:numRef>
          </c:yVal>
          <c:smooth val="1"/>
        </c:ser>
        <c:ser>
          <c:idx val="2"/>
          <c:order val="2"/>
          <c:tx>
            <c:strRef>
              <c:f>Lonoke_out!$C$32</c:f>
              <c:strCache>
                <c:ptCount val="1"/>
                <c:pt idx="0">
                  <c:v>1980</c:v>
                </c:pt>
              </c:strCache>
            </c:strRef>
          </c:tx>
          <c:marker>
            <c:symbol val="none"/>
          </c:marker>
          <c:xVal>
            <c:numRef>
              <c:f>Lonoke_out!$I$14:$Q$14</c:f>
              <c:numCache>
                <c:formatCode>General</c:formatCode>
                <c:ptCount val="9"/>
                <c:pt idx="0">
                  <c:v>1</c:v>
                </c:pt>
                <c:pt idx="1">
                  <c:v>5</c:v>
                </c:pt>
                <c:pt idx="2">
                  <c:v>10</c:v>
                </c:pt>
                <c:pt idx="3">
                  <c:v>25</c:v>
                </c:pt>
                <c:pt idx="4">
                  <c:v>50</c:v>
                </c:pt>
                <c:pt idx="5">
                  <c:v>75</c:v>
                </c:pt>
                <c:pt idx="6">
                  <c:v>90</c:v>
                </c:pt>
                <c:pt idx="7">
                  <c:v>95</c:v>
                </c:pt>
                <c:pt idx="8">
                  <c:v>99</c:v>
                </c:pt>
              </c:numCache>
            </c:numRef>
          </c:xVal>
          <c:yVal>
            <c:numRef>
              <c:f>Lonoke_out!$I$32:$Q$32</c:f>
              <c:numCache>
                <c:formatCode>General</c:formatCode>
                <c:ptCount val="9"/>
                <c:pt idx="0">
                  <c:v>0.1</c:v>
                </c:pt>
                <c:pt idx="1">
                  <c:v>0.6</c:v>
                </c:pt>
                <c:pt idx="2">
                  <c:v>1.1499999999999999</c:v>
                </c:pt>
                <c:pt idx="3">
                  <c:v>5.05</c:v>
                </c:pt>
                <c:pt idx="4">
                  <c:v>15</c:v>
                </c:pt>
                <c:pt idx="5">
                  <c:v>51</c:v>
                </c:pt>
                <c:pt idx="6">
                  <c:v>163</c:v>
                </c:pt>
                <c:pt idx="7">
                  <c:v>427</c:v>
                </c:pt>
                <c:pt idx="8">
                  <c:v>1540</c:v>
                </c:pt>
              </c:numCache>
            </c:numRef>
          </c:yVal>
          <c:smooth val="1"/>
        </c:ser>
        <c:ser>
          <c:idx val="3"/>
          <c:order val="3"/>
          <c:tx>
            <c:strRef>
              <c:f>Lonoke_out!$C$33</c:f>
              <c:strCache>
                <c:ptCount val="1"/>
                <c:pt idx="0">
                  <c:v>1990</c:v>
                </c:pt>
              </c:strCache>
            </c:strRef>
          </c:tx>
          <c:marker>
            <c:symbol val="none"/>
          </c:marker>
          <c:xVal>
            <c:numRef>
              <c:f>Lonoke_out!$I$14:$Q$14</c:f>
              <c:numCache>
                <c:formatCode>General</c:formatCode>
                <c:ptCount val="9"/>
                <c:pt idx="0">
                  <c:v>1</c:v>
                </c:pt>
                <c:pt idx="1">
                  <c:v>5</c:v>
                </c:pt>
                <c:pt idx="2">
                  <c:v>10</c:v>
                </c:pt>
                <c:pt idx="3">
                  <c:v>25</c:v>
                </c:pt>
                <c:pt idx="4">
                  <c:v>50</c:v>
                </c:pt>
                <c:pt idx="5">
                  <c:v>75</c:v>
                </c:pt>
                <c:pt idx="6">
                  <c:v>90</c:v>
                </c:pt>
                <c:pt idx="7">
                  <c:v>95</c:v>
                </c:pt>
                <c:pt idx="8">
                  <c:v>99</c:v>
                </c:pt>
              </c:numCache>
            </c:numRef>
          </c:xVal>
          <c:yVal>
            <c:numRef>
              <c:f>Lonoke_out!$I$33:$Q$33</c:f>
              <c:numCache>
                <c:formatCode>General</c:formatCode>
                <c:ptCount val="9"/>
                <c:pt idx="0">
                  <c:v>0</c:v>
                </c:pt>
                <c:pt idx="1">
                  <c:v>0.2</c:v>
                </c:pt>
                <c:pt idx="2">
                  <c:v>0.6</c:v>
                </c:pt>
                <c:pt idx="3">
                  <c:v>3.5</c:v>
                </c:pt>
                <c:pt idx="4">
                  <c:v>15.5</c:v>
                </c:pt>
                <c:pt idx="5">
                  <c:v>49</c:v>
                </c:pt>
                <c:pt idx="6">
                  <c:v>145</c:v>
                </c:pt>
                <c:pt idx="7">
                  <c:v>248</c:v>
                </c:pt>
                <c:pt idx="8">
                  <c:v>381</c:v>
                </c:pt>
              </c:numCache>
            </c:numRef>
          </c:yVal>
          <c:smooth val="1"/>
        </c:ser>
        <c:ser>
          <c:idx val="4"/>
          <c:order val="4"/>
          <c:tx>
            <c:strRef>
              <c:f>Lonoke_out!$C$34</c:f>
              <c:strCache>
                <c:ptCount val="1"/>
                <c:pt idx="0">
                  <c:v>2000</c:v>
                </c:pt>
              </c:strCache>
            </c:strRef>
          </c:tx>
          <c:marker>
            <c:symbol val="none"/>
          </c:marker>
          <c:xVal>
            <c:numRef>
              <c:f>Lonoke_out!$I$14:$Q$14</c:f>
              <c:numCache>
                <c:formatCode>General</c:formatCode>
                <c:ptCount val="9"/>
                <c:pt idx="0">
                  <c:v>1</c:v>
                </c:pt>
                <c:pt idx="1">
                  <c:v>5</c:v>
                </c:pt>
                <c:pt idx="2">
                  <c:v>10</c:v>
                </c:pt>
                <c:pt idx="3">
                  <c:v>25</c:v>
                </c:pt>
                <c:pt idx="4">
                  <c:v>50</c:v>
                </c:pt>
                <c:pt idx="5">
                  <c:v>75</c:v>
                </c:pt>
                <c:pt idx="6">
                  <c:v>90</c:v>
                </c:pt>
                <c:pt idx="7">
                  <c:v>95</c:v>
                </c:pt>
                <c:pt idx="8">
                  <c:v>99</c:v>
                </c:pt>
              </c:numCache>
            </c:numRef>
          </c:xVal>
          <c:yVal>
            <c:numRef>
              <c:f>Lonoke_out!$I$34:$Q$34</c:f>
              <c:numCache>
                <c:formatCode>General</c:formatCode>
                <c:ptCount val="9"/>
                <c:pt idx="0">
                  <c:v>0</c:v>
                </c:pt>
                <c:pt idx="1">
                  <c:v>0.1</c:v>
                </c:pt>
                <c:pt idx="2">
                  <c:v>0.5</c:v>
                </c:pt>
                <c:pt idx="3">
                  <c:v>4.2</c:v>
                </c:pt>
                <c:pt idx="4">
                  <c:v>20</c:v>
                </c:pt>
                <c:pt idx="5">
                  <c:v>82.5</c:v>
                </c:pt>
                <c:pt idx="6">
                  <c:v>207.5</c:v>
                </c:pt>
                <c:pt idx="7">
                  <c:v>256.5</c:v>
                </c:pt>
                <c:pt idx="8">
                  <c:v>475</c:v>
                </c:pt>
              </c:numCache>
            </c:numRef>
          </c:yVal>
          <c:smooth val="1"/>
        </c:ser>
        <c:dLbls>
          <c:showLegendKey val="0"/>
          <c:showVal val="0"/>
          <c:showCatName val="0"/>
          <c:showSerName val="0"/>
          <c:showPercent val="0"/>
          <c:showBubbleSize val="0"/>
        </c:dLbls>
        <c:axId val="215126096"/>
        <c:axId val="215125704"/>
      </c:scatterChart>
      <c:valAx>
        <c:axId val="215126096"/>
        <c:scaling>
          <c:orientation val="minMax"/>
          <c:max val="100"/>
        </c:scaling>
        <c:delete val="0"/>
        <c:axPos val="b"/>
        <c:numFmt formatCode="General" sourceLinked="1"/>
        <c:majorTickMark val="out"/>
        <c:minorTickMark val="none"/>
        <c:tickLblPos val="nextTo"/>
        <c:crossAx val="215125704"/>
        <c:crossesAt val="0.1"/>
        <c:crossBetween val="midCat"/>
      </c:valAx>
      <c:valAx>
        <c:axId val="215125704"/>
        <c:scaling>
          <c:logBase val="10"/>
          <c:orientation val="minMax"/>
          <c:min val="0.1"/>
        </c:scaling>
        <c:delete val="0"/>
        <c:axPos val="l"/>
        <c:majorGridlines/>
        <c:minorGridlines/>
        <c:numFmt formatCode="General" sourceLinked="1"/>
        <c:majorTickMark val="out"/>
        <c:minorTickMark val="none"/>
        <c:tickLblPos val="nextTo"/>
        <c:crossAx val="215126096"/>
        <c:crosses val="autoZero"/>
        <c:crossBetween val="midCat"/>
      </c:valAx>
    </c:plotArea>
    <c:legend>
      <c:legendPos val="r"/>
      <c:overlay val="0"/>
    </c:legend>
    <c:plotVisOnly val="1"/>
    <c:dispBlanksAs val="gap"/>
    <c:showDLblsOverMax val="0"/>
  </c:chart>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1930</c:v>
          </c:tx>
          <c:marker>
            <c:symbol val="none"/>
          </c:marker>
          <c:xVal>
            <c:numRef>
              <c:f>Girard_out!$I$1:$Q$1</c:f>
              <c:numCache>
                <c:formatCode>General</c:formatCode>
                <c:ptCount val="9"/>
                <c:pt idx="0">
                  <c:v>1</c:v>
                </c:pt>
                <c:pt idx="1">
                  <c:v>5</c:v>
                </c:pt>
                <c:pt idx="2">
                  <c:v>10</c:v>
                </c:pt>
                <c:pt idx="3">
                  <c:v>25</c:v>
                </c:pt>
                <c:pt idx="4">
                  <c:v>50</c:v>
                </c:pt>
                <c:pt idx="5">
                  <c:v>75</c:v>
                </c:pt>
                <c:pt idx="6">
                  <c:v>90</c:v>
                </c:pt>
                <c:pt idx="7">
                  <c:v>95</c:v>
                </c:pt>
                <c:pt idx="8">
                  <c:v>99</c:v>
                </c:pt>
              </c:numCache>
            </c:numRef>
          </c:xVal>
          <c:yVal>
            <c:numRef>
              <c:f>Girard_out!$I$2:$Q$2</c:f>
              <c:numCache>
                <c:formatCode>General</c:formatCode>
                <c:ptCount val="9"/>
                <c:pt idx="0">
                  <c:v>30</c:v>
                </c:pt>
                <c:pt idx="1">
                  <c:v>41</c:v>
                </c:pt>
                <c:pt idx="2">
                  <c:v>41</c:v>
                </c:pt>
                <c:pt idx="3">
                  <c:v>62</c:v>
                </c:pt>
                <c:pt idx="4">
                  <c:v>91</c:v>
                </c:pt>
                <c:pt idx="5">
                  <c:v>607</c:v>
                </c:pt>
                <c:pt idx="6">
                  <c:v>1860</c:v>
                </c:pt>
                <c:pt idx="7">
                  <c:v>1990</c:v>
                </c:pt>
                <c:pt idx="8">
                  <c:v>2260</c:v>
                </c:pt>
              </c:numCache>
            </c:numRef>
          </c:yVal>
          <c:smooth val="1"/>
        </c:ser>
        <c:ser>
          <c:idx val="1"/>
          <c:order val="1"/>
          <c:tx>
            <c:v>1940</c:v>
          </c:tx>
          <c:marker>
            <c:symbol val="none"/>
          </c:marker>
          <c:xVal>
            <c:numRef>
              <c:f>Girard_out!$I$1:$Q$1</c:f>
              <c:numCache>
                <c:formatCode>General</c:formatCode>
                <c:ptCount val="9"/>
                <c:pt idx="0">
                  <c:v>1</c:v>
                </c:pt>
                <c:pt idx="1">
                  <c:v>5</c:v>
                </c:pt>
                <c:pt idx="2">
                  <c:v>10</c:v>
                </c:pt>
                <c:pt idx="3">
                  <c:v>25</c:v>
                </c:pt>
                <c:pt idx="4">
                  <c:v>50</c:v>
                </c:pt>
                <c:pt idx="5">
                  <c:v>75</c:v>
                </c:pt>
                <c:pt idx="6">
                  <c:v>90</c:v>
                </c:pt>
                <c:pt idx="7">
                  <c:v>95</c:v>
                </c:pt>
                <c:pt idx="8">
                  <c:v>99</c:v>
                </c:pt>
              </c:numCache>
            </c:numRef>
          </c:xVal>
          <c:yVal>
            <c:numRef>
              <c:f>Girard_out!$I$3:$Q$3</c:f>
              <c:numCache>
                <c:formatCode>General</c:formatCode>
                <c:ptCount val="9"/>
                <c:pt idx="0">
                  <c:v>36</c:v>
                </c:pt>
                <c:pt idx="1">
                  <c:v>64</c:v>
                </c:pt>
                <c:pt idx="2">
                  <c:v>76</c:v>
                </c:pt>
                <c:pt idx="3">
                  <c:v>116</c:v>
                </c:pt>
                <c:pt idx="4">
                  <c:v>454</c:v>
                </c:pt>
                <c:pt idx="5">
                  <c:v>1180</c:v>
                </c:pt>
                <c:pt idx="6">
                  <c:v>1830</c:v>
                </c:pt>
                <c:pt idx="7">
                  <c:v>2240</c:v>
                </c:pt>
                <c:pt idx="8">
                  <c:v>2650</c:v>
                </c:pt>
              </c:numCache>
            </c:numRef>
          </c:yVal>
          <c:smooth val="1"/>
        </c:ser>
        <c:ser>
          <c:idx val="2"/>
          <c:order val="2"/>
          <c:tx>
            <c:v>1950</c:v>
          </c:tx>
          <c:marker>
            <c:symbol val="none"/>
          </c:marker>
          <c:xVal>
            <c:numRef>
              <c:f>Girard_out!$I$1:$Q$1</c:f>
              <c:numCache>
                <c:formatCode>General</c:formatCode>
                <c:ptCount val="9"/>
                <c:pt idx="0">
                  <c:v>1</c:v>
                </c:pt>
                <c:pt idx="1">
                  <c:v>5</c:v>
                </c:pt>
                <c:pt idx="2">
                  <c:v>10</c:v>
                </c:pt>
                <c:pt idx="3">
                  <c:v>25</c:v>
                </c:pt>
                <c:pt idx="4">
                  <c:v>50</c:v>
                </c:pt>
                <c:pt idx="5">
                  <c:v>75</c:v>
                </c:pt>
                <c:pt idx="6">
                  <c:v>90</c:v>
                </c:pt>
                <c:pt idx="7">
                  <c:v>95</c:v>
                </c:pt>
                <c:pt idx="8">
                  <c:v>99</c:v>
                </c:pt>
              </c:numCache>
            </c:numRef>
          </c:xVal>
          <c:yVal>
            <c:numRef>
              <c:f>Girard_out!$I$4:$Q$4</c:f>
              <c:numCache>
                <c:formatCode>General</c:formatCode>
                <c:ptCount val="9"/>
                <c:pt idx="0">
                  <c:v>47</c:v>
                </c:pt>
                <c:pt idx="1">
                  <c:v>60</c:v>
                </c:pt>
                <c:pt idx="2">
                  <c:v>70</c:v>
                </c:pt>
                <c:pt idx="3">
                  <c:v>94</c:v>
                </c:pt>
                <c:pt idx="4">
                  <c:v>156.5</c:v>
                </c:pt>
                <c:pt idx="5">
                  <c:v>499</c:v>
                </c:pt>
                <c:pt idx="6">
                  <c:v>1330</c:v>
                </c:pt>
                <c:pt idx="7">
                  <c:v>1740</c:v>
                </c:pt>
                <c:pt idx="8">
                  <c:v>2260</c:v>
                </c:pt>
              </c:numCache>
            </c:numRef>
          </c:yVal>
          <c:smooth val="1"/>
        </c:ser>
        <c:ser>
          <c:idx val="3"/>
          <c:order val="3"/>
          <c:tx>
            <c:v>1960</c:v>
          </c:tx>
          <c:marker>
            <c:symbol val="none"/>
          </c:marker>
          <c:xVal>
            <c:numRef>
              <c:f>Girard_out!$I$1:$Q$1</c:f>
              <c:numCache>
                <c:formatCode>General</c:formatCode>
                <c:ptCount val="9"/>
                <c:pt idx="0">
                  <c:v>1</c:v>
                </c:pt>
                <c:pt idx="1">
                  <c:v>5</c:v>
                </c:pt>
                <c:pt idx="2">
                  <c:v>10</c:v>
                </c:pt>
                <c:pt idx="3">
                  <c:v>25</c:v>
                </c:pt>
                <c:pt idx="4">
                  <c:v>50</c:v>
                </c:pt>
                <c:pt idx="5">
                  <c:v>75</c:v>
                </c:pt>
                <c:pt idx="6">
                  <c:v>90</c:v>
                </c:pt>
                <c:pt idx="7">
                  <c:v>95</c:v>
                </c:pt>
                <c:pt idx="8">
                  <c:v>99</c:v>
                </c:pt>
              </c:numCache>
            </c:numRef>
          </c:xVal>
          <c:yVal>
            <c:numRef>
              <c:f>Girard_out!$I$5:$Q$5</c:f>
              <c:numCache>
                <c:formatCode>General</c:formatCode>
                <c:ptCount val="9"/>
                <c:pt idx="0">
                  <c:v>15</c:v>
                </c:pt>
                <c:pt idx="1">
                  <c:v>22</c:v>
                </c:pt>
                <c:pt idx="2">
                  <c:v>27</c:v>
                </c:pt>
                <c:pt idx="3">
                  <c:v>44</c:v>
                </c:pt>
                <c:pt idx="4">
                  <c:v>78</c:v>
                </c:pt>
                <c:pt idx="5">
                  <c:v>150</c:v>
                </c:pt>
                <c:pt idx="6">
                  <c:v>344</c:v>
                </c:pt>
                <c:pt idx="7">
                  <c:v>562</c:v>
                </c:pt>
                <c:pt idx="8">
                  <c:v>1570</c:v>
                </c:pt>
              </c:numCache>
            </c:numRef>
          </c:yVal>
          <c:smooth val="1"/>
        </c:ser>
        <c:ser>
          <c:idx val="4"/>
          <c:order val="4"/>
          <c:tx>
            <c:v>1970</c:v>
          </c:tx>
          <c:marker>
            <c:symbol val="none"/>
          </c:marker>
          <c:xVal>
            <c:numRef>
              <c:f>Girard_out!$I$1:$Q$1</c:f>
              <c:numCache>
                <c:formatCode>General</c:formatCode>
                <c:ptCount val="9"/>
                <c:pt idx="0">
                  <c:v>1</c:v>
                </c:pt>
                <c:pt idx="1">
                  <c:v>5</c:v>
                </c:pt>
                <c:pt idx="2">
                  <c:v>10</c:v>
                </c:pt>
                <c:pt idx="3">
                  <c:v>25</c:v>
                </c:pt>
                <c:pt idx="4">
                  <c:v>50</c:v>
                </c:pt>
                <c:pt idx="5">
                  <c:v>75</c:v>
                </c:pt>
                <c:pt idx="6">
                  <c:v>90</c:v>
                </c:pt>
                <c:pt idx="7">
                  <c:v>95</c:v>
                </c:pt>
                <c:pt idx="8">
                  <c:v>99</c:v>
                </c:pt>
              </c:numCache>
            </c:numRef>
          </c:xVal>
          <c:yVal>
            <c:numRef>
              <c:f>Girard_out!$I$6:$Q$6</c:f>
              <c:numCache>
                <c:formatCode>General</c:formatCode>
                <c:ptCount val="9"/>
                <c:pt idx="0">
                  <c:v>11</c:v>
                </c:pt>
                <c:pt idx="1">
                  <c:v>16</c:v>
                </c:pt>
                <c:pt idx="2">
                  <c:v>19</c:v>
                </c:pt>
                <c:pt idx="3">
                  <c:v>27</c:v>
                </c:pt>
                <c:pt idx="4">
                  <c:v>53</c:v>
                </c:pt>
                <c:pt idx="5">
                  <c:v>163</c:v>
                </c:pt>
                <c:pt idx="6">
                  <c:v>484</c:v>
                </c:pt>
                <c:pt idx="7">
                  <c:v>868</c:v>
                </c:pt>
                <c:pt idx="8">
                  <c:v>1470</c:v>
                </c:pt>
              </c:numCache>
            </c:numRef>
          </c:yVal>
          <c:smooth val="1"/>
        </c:ser>
        <c:ser>
          <c:idx val="5"/>
          <c:order val="5"/>
          <c:tx>
            <c:v>1980</c:v>
          </c:tx>
          <c:marker>
            <c:symbol val="none"/>
          </c:marker>
          <c:xVal>
            <c:numRef>
              <c:f>Girard_out!$I$1:$Q$1</c:f>
              <c:numCache>
                <c:formatCode>General</c:formatCode>
                <c:ptCount val="9"/>
                <c:pt idx="0">
                  <c:v>1</c:v>
                </c:pt>
                <c:pt idx="1">
                  <c:v>5</c:v>
                </c:pt>
                <c:pt idx="2">
                  <c:v>10</c:v>
                </c:pt>
                <c:pt idx="3">
                  <c:v>25</c:v>
                </c:pt>
                <c:pt idx="4">
                  <c:v>50</c:v>
                </c:pt>
                <c:pt idx="5">
                  <c:v>75</c:v>
                </c:pt>
                <c:pt idx="6">
                  <c:v>90</c:v>
                </c:pt>
                <c:pt idx="7">
                  <c:v>95</c:v>
                </c:pt>
                <c:pt idx="8">
                  <c:v>99</c:v>
                </c:pt>
              </c:numCache>
            </c:numRef>
          </c:xVal>
          <c:yVal>
            <c:numRef>
              <c:f>Girard_out!$I$7:$Q$7</c:f>
              <c:numCache>
                <c:formatCode>General</c:formatCode>
                <c:ptCount val="9"/>
                <c:pt idx="0">
                  <c:v>2.5</c:v>
                </c:pt>
                <c:pt idx="1">
                  <c:v>5.5</c:v>
                </c:pt>
                <c:pt idx="2">
                  <c:v>8</c:v>
                </c:pt>
                <c:pt idx="3">
                  <c:v>13</c:v>
                </c:pt>
                <c:pt idx="4">
                  <c:v>29</c:v>
                </c:pt>
                <c:pt idx="5">
                  <c:v>105</c:v>
                </c:pt>
                <c:pt idx="6">
                  <c:v>400</c:v>
                </c:pt>
                <c:pt idx="7">
                  <c:v>782</c:v>
                </c:pt>
                <c:pt idx="8">
                  <c:v>1380</c:v>
                </c:pt>
              </c:numCache>
            </c:numRef>
          </c:yVal>
          <c:smooth val="1"/>
        </c:ser>
        <c:ser>
          <c:idx val="6"/>
          <c:order val="6"/>
          <c:tx>
            <c:v>1990</c:v>
          </c:tx>
          <c:marker>
            <c:symbol val="none"/>
          </c:marker>
          <c:xVal>
            <c:numRef>
              <c:f>Girard_out!$I$1:$Q$1</c:f>
              <c:numCache>
                <c:formatCode>General</c:formatCode>
                <c:ptCount val="9"/>
                <c:pt idx="0">
                  <c:v>1</c:v>
                </c:pt>
                <c:pt idx="1">
                  <c:v>5</c:v>
                </c:pt>
                <c:pt idx="2">
                  <c:v>10</c:v>
                </c:pt>
                <c:pt idx="3">
                  <c:v>25</c:v>
                </c:pt>
                <c:pt idx="4">
                  <c:v>50</c:v>
                </c:pt>
                <c:pt idx="5">
                  <c:v>75</c:v>
                </c:pt>
                <c:pt idx="6">
                  <c:v>90</c:v>
                </c:pt>
                <c:pt idx="7">
                  <c:v>95</c:v>
                </c:pt>
                <c:pt idx="8">
                  <c:v>99</c:v>
                </c:pt>
              </c:numCache>
            </c:numRef>
          </c:xVal>
          <c:yVal>
            <c:numRef>
              <c:f>Girard_out!$I$8:$Q$8</c:f>
              <c:numCache>
                <c:formatCode>General</c:formatCode>
                <c:ptCount val="9"/>
                <c:pt idx="0">
                  <c:v>0</c:v>
                </c:pt>
                <c:pt idx="1">
                  <c:v>0.4</c:v>
                </c:pt>
                <c:pt idx="2">
                  <c:v>2.8</c:v>
                </c:pt>
                <c:pt idx="3">
                  <c:v>11</c:v>
                </c:pt>
                <c:pt idx="4">
                  <c:v>29</c:v>
                </c:pt>
                <c:pt idx="5">
                  <c:v>103</c:v>
                </c:pt>
                <c:pt idx="6">
                  <c:v>396</c:v>
                </c:pt>
                <c:pt idx="7">
                  <c:v>773</c:v>
                </c:pt>
                <c:pt idx="8">
                  <c:v>1420</c:v>
                </c:pt>
              </c:numCache>
            </c:numRef>
          </c:yVal>
          <c:smooth val="1"/>
        </c:ser>
        <c:ser>
          <c:idx val="7"/>
          <c:order val="7"/>
          <c:tx>
            <c:v>2000</c:v>
          </c:tx>
          <c:marker>
            <c:symbol val="none"/>
          </c:marker>
          <c:xVal>
            <c:numRef>
              <c:f>Girard_out!$I$1:$Q$1</c:f>
              <c:numCache>
                <c:formatCode>General</c:formatCode>
                <c:ptCount val="9"/>
                <c:pt idx="0">
                  <c:v>1</c:v>
                </c:pt>
                <c:pt idx="1">
                  <c:v>5</c:v>
                </c:pt>
                <c:pt idx="2">
                  <c:v>10</c:v>
                </c:pt>
                <c:pt idx="3">
                  <c:v>25</c:v>
                </c:pt>
                <c:pt idx="4">
                  <c:v>50</c:v>
                </c:pt>
                <c:pt idx="5">
                  <c:v>75</c:v>
                </c:pt>
                <c:pt idx="6">
                  <c:v>90</c:v>
                </c:pt>
                <c:pt idx="7">
                  <c:v>95</c:v>
                </c:pt>
                <c:pt idx="8">
                  <c:v>99</c:v>
                </c:pt>
              </c:numCache>
            </c:numRef>
          </c:xVal>
          <c:yVal>
            <c:numRef>
              <c:f>Girard_out!$I$9:$Q$9</c:f>
              <c:numCache>
                <c:formatCode>General</c:formatCode>
                <c:ptCount val="9"/>
                <c:pt idx="0">
                  <c:v>0</c:v>
                </c:pt>
                <c:pt idx="1">
                  <c:v>2.2999999999999998</c:v>
                </c:pt>
                <c:pt idx="2">
                  <c:v>4.8</c:v>
                </c:pt>
                <c:pt idx="3">
                  <c:v>15</c:v>
                </c:pt>
                <c:pt idx="4">
                  <c:v>36</c:v>
                </c:pt>
                <c:pt idx="5">
                  <c:v>111</c:v>
                </c:pt>
                <c:pt idx="6">
                  <c:v>476</c:v>
                </c:pt>
                <c:pt idx="7">
                  <c:v>834</c:v>
                </c:pt>
                <c:pt idx="8">
                  <c:v>1420</c:v>
                </c:pt>
              </c:numCache>
            </c:numRef>
          </c:yVal>
          <c:smooth val="1"/>
        </c:ser>
        <c:ser>
          <c:idx val="8"/>
          <c:order val="8"/>
          <c:tx>
            <c:v>2010</c:v>
          </c:tx>
          <c:marker>
            <c:symbol val="none"/>
          </c:marker>
          <c:xVal>
            <c:numRef>
              <c:f>Girard_out!$I$1:$Q$1</c:f>
              <c:numCache>
                <c:formatCode>General</c:formatCode>
                <c:ptCount val="9"/>
                <c:pt idx="0">
                  <c:v>1</c:v>
                </c:pt>
                <c:pt idx="1">
                  <c:v>5</c:v>
                </c:pt>
                <c:pt idx="2">
                  <c:v>10</c:v>
                </c:pt>
                <c:pt idx="3">
                  <c:v>25</c:v>
                </c:pt>
                <c:pt idx="4">
                  <c:v>50</c:v>
                </c:pt>
                <c:pt idx="5">
                  <c:v>75</c:v>
                </c:pt>
                <c:pt idx="6">
                  <c:v>90</c:v>
                </c:pt>
                <c:pt idx="7">
                  <c:v>95</c:v>
                </c:pt>
                <c:pt idx="8">
                  <c:v>99</c:v>
                </c:pt>
              </c:numCache>
            </c:numRef>
          </c:xVal>
          <c:yVal>
            <c:numRef>
              <c:f>Girard_out!$I$10:$Q$10</c:f>
              <c:numCache>
                <c:formatCode>General</c:formatCode>
                <c:ptCount val="9"/>
                <c:pt idx="0">
                  <c:v>0</c:v>
                </c:pt>
                <c:pt idx="1">
                  <c:v>0</c:v>
                </c:pt>
                <c:pt idx="2">
                  <c:v>0.2</c:v>
                </c:pt>
                <c:pt idx="3">
                  <c:v>3.2</c:v>
                </c:pt>
                <c:pt idx="4">
                  <c:v>15</c:v>
                </c:pt>
                <c:pt idx="5">
                  <c:v>64</c:v>
                </c:pt>
                <c:pt idx="6">
                  <c:v>272</c:v>
                </c:pt>
                <c:pt idx="7">
                  <c:v>597</c:v>
                </c:pt>
                <c:pt idx="8">
                  <c:v>1080</c:v>
                </c:pt>
              </c:numCache>
            </c:numRef>
          </c:yVal>
          <c:smooth val="1"/>
        </c:ser>
        <c:dLbls>
          <c:showLegendKey val="0"/>
          <c:showVal val="0"/>
          <c:showCatName val="0"/>
          <c:showSerName val="0"/>
          <c:showPercent val="0"/>
          <c:showBubbleSize val="0"/>
        </c:dLbls>
        <c:axId val="215124920"/>
        <c:axId val="215124528"/>
      </c:scatterChart>
      <c:valAx>
        <c:axId val="215124920"/>
        <c:scaling>
          <c:orientation val="minMax"/>
          <c:max val="100"/>
        </c:scaling>
        <c:delete val="0"/>
        <c:axPos val="b"/>
        <c:numFmt formatCode="General" sourceLinked="1"/>
        <c:majorTickMark val="out"/>
        <c:minorTickMark val="none"/>
        <c:tickLblPos val="nextTo"/>
        <c:crossAx val="215124528"/>
        <c:crossesAt val="1"/>
        <c:crossBetween val="midCat"/>
      </c:valAx>
      <c:valAx>
        <c:axId val="215124528"/>
        <c:scaling>
          <c:logBase val="10"/>
          <c:orientation val="minMax"/>
          <c:min val="1"/>
        </c:scaling>
        <c:delete val="0"/>
        <c:axPos val="l"/>
        <c:majorGridlines/>
        <c:minorGridlines/>
        <c:numFmt formatCode="General" sourceLinked="1"/>
        <c:majorTickMark val="out"/>
        <c:minorTickMark val="none"/>
        <c:tickLblPos val="nextTo"/>
        <c:crossAx val="215124920"/>
        <c:crosses val="autoZero"/>
        <c:crossBetween val="midCat"/>
      </c:valAx>
    </c:plotArea>
    <c:legend>
      <c:legendPos val="r"/>
      <c:overlay val="0"/>
    </c:legend>
    <c:plotVisOnly val="1"/>
    <c:dispBlanksAs val="gap"/>
    <c:showDLblsOverMax val="0"/>
  </c:chart>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Girard_out!$C$43</c:f>
              <c:strCache>
                <c:ptCount val="1"/>
                <c:pt idx="0">
                  <c:v>1940</c:v>
                </c:pt>
              </c:strCache>
            </c:strRef>
          </c:tx>
          <c:marker>
            <c:symbol val="none"/>
          </c:marker>
          <c:xVal>
            <c:numRef>
              <c:f>Girard_out!$I$77:$Q$77</c:f>
              <c:numCache>
                <c:formatCode>General</c:formatCode>
                <c:ptCount val="9"/>
                <c:pt idx="0">
                  <c:v>1</c:v>
                </c:pt>
                <c:pt idx="1">
                  <c:v>5</c:v>
                </c:pt>
                <c:pt idx="2">
                  <c:v>10</c:v>
                </c:pt>
                <c:pt idx="3">
                  <c:v>25</c:v>
                </c:pt>
                <c:pt idx="4">
                  <c:v>50</c:v>
                </c:pt>
                <c:pt idx="5">
                  <c:v>75</c:v>
                </c:pt>
                <c:pt idx="6">
                  <c:v>90</c:v>
                </c:pt>
                <c:pt idx="7">
                  <c:v>95</c:v>
                </c:pt>
                <c:pt idx="8">
                  <c:v>99</c:v>
                </c:pt>
              </c:numCache>
            </c:numRef>
          </c:xVal>
          <c:yVal>
            <c:numRef>
              <c:f>Girard_out!$I$43:$Q$43</c:f>
              <c:numCache>
                <c:formatCode>General</c:formatCode>
                <c:ptCount val="9"/>
                <c:pt idx="0">
                  <c:v>33</c:v>
                </c:pt>
                <c:pt idx="1">
                  <c:v>39</c:v>
                </c:pt>
                <c:pt idx="2">
                  <c:v>45</c:v>
                </c:pt>
                <c:pt idx="3">
                  <c:v>75</c:v>
                </c:pt>
                <c:pt idx="4">
                  <c:v>92</c:v>
                </c:pt>
                <c:pt idx="5">
                  <c:v>188</c:v>
                </c:pt>
                <c:pt idx="6">
                  <c:v>513</c:v>
                </c:pt>
                <c:pt idx="7">
                  <c:v>1140</c:v>
                </c:pt>
                <c:pt idx="8">
                  <c:v>1750</c:v>
                </c:pt>
              </c:numCache>
            </c:numRef>
          </c:yVal>
          <c:smooth val="1"/>
        </c:ser>
        <c:ser>
          <c:idx val="1"/>
          <c:order val="1"/>
          <c:tx>
            <c:strRef>
              <c:f>Girard_out!$C$44</c:f>
              <c:strCache>
                <c:ptCount val="1"/>
                <c:pt idx="0">
                  <c:v>1950</c:v>
                </c:pt>
              </c:strCache>
            </c:strRef>
          </c:tx>
          <c:marker>
            <c:symbol val="none"/>
          </c:marker>
          <c:xVal>
            <c:numRef>
              <c:f>Girard_out!$I$77:$Q$77</c:f>
              <c:numCache>
                <c:formatCode>General</c:formatCode>
                <c:ptCount val="9"/>
                <c:pt idx="0">
                  <c:v>1</c:v>
                </c:pt>
                <c:pt idx="1">
                  <c:v>5</c:v>
                </c:pt>
                <c:pt idx="2">
                  <c:v>10</c:v>
                </c:pt>
                <c:pt idx="3">
                  <c:v>25</c:v>
                </c:pt>
                <c:pt idx="4">
                  <c:v>50</c:v>
                </c:pt>
                <c:pt idx="5">
                  <c:v>75</c:v>
                </c:pt>
                <c:pt idx="6">
                  <c:v>90</c:v>
                </c:pt>
                <c:pt idx="7">
                  <c:v>95</c:v>
                </c:pt>
                <c:pt idx="8">
                  <c:v>99</c:v>
                </c:pt>
              </c:numCache>
            </c:numRef>
          </c:xVal>
          <c:yVal>
            <c:numRef>
              <c:f>Girard_out!$I$44:$Q$44</c:f>
              <c:numCache>
                <c:formatCode>General</c:formatCode>
                <c:ptCount val="9"/>
                <c:pt idx="0">
                  <c:v>46</c:v>
                </c:pt>
                <c:pt idx="1">
                  <c:v>52</c:v>
                </c:pt>
                <c:pt idx="2">
                  <c:v>58</c:v>
                </c:pt>
                <c:pt idx="3">
                  <c:v>67</c:v>
                </c:pt>
                <c:pt idx="4">
                  <c:v>100</c:v>
                </c:pt>
                <c:pt idx="5">
                  <c:v>145</c:v>
                </c:pt>
                <c:pt idx="6">
                  <c:v>344</c:v>
                </c:pt>
                <c:pt idx="7">
                  <c:v>890</c:v>
                </c:pt>
                <c:pt idx="8">
                  <c:v>1850</c:v>
                </c:pt>
              </c:numCache>
            </c:numRef>
          </c:yVal>
          <c:smooth val="1"/>
        </c:ser>
        <c:ser>
          <c:idx val="2"/>
          <c:order val="2"/>
          <c:tx>
            <c:strRef>
              <c:f>Girard_out!$C$45</c:f>
              <c:strCache>
                <c:ptCount val="1"/>
                <c:pt idx="0">
                  <c:v>1960</c:v>
                </c:pt>
              </c:strCache>
            </c:strRef>
          </c:tx>
          <c:marker>
            <c:symbol val="none"/>
          </c:marker>
          <c:xVal>
            <c:numRef>
              <c:f>Girard_out!$I$77:$Q$77</c:f>
              <c:numCache>
                <c:formatCode>General</c:formatCode>
                <c:ptCount val="9"/>
                <c:pt idx="0">
                  <c:v>1</c:v>
                </c:pt>
                <c:pt idx="1">
                  <c:v>5</c:v>
                </c:pt>
                <c:pt idx="2">
                  <c:v>10</c:v>
                </c:pt>
                <c:pt idx="3">
                  <c:v>25</c:v>
                </c:pt>
                <c:pt idx="4">
                  <c:v>50</c:v>
                </c:pt>
                <c:pt idx="5">
                  <c:v>75</c:v>
                </c:pt>
                <c:pt idx="6">
                  <c:v>90</c:v>
                </c:pt>
                <c:pt idx="7">
                  <c:v>95</c:v>
                </c:pt>
                <c:pt idx="8">
                  <c:v>99</c:v>
                </c:pt>
              </c:numCache>
            </c:numRef>
          </c:xVal>
          <c:yVal>
            <c:numRef>
              <c:f>Girard_out!$I$45:$Q$45</c:f>
              <c:numCache>
                <c:formatCode>General</c:formatCode>
                <c:ptCount val="9"/>
                <c:pt idx="0">
                  <c:v>14</c:v>
                </c:pt>
                <c:pt idx="1">
                  <c:v>19</c:v>
                </c:pt>
                <c:pt idx="2">
                  <c:v>22</c:v>
                </c:pt>
                <c:pt idx="3">
                  <c:v>28</c:v>
                </c:pt>
                <c:pt idx="4">
                  <c:v>46</c:v>
                </c:pt>
                <c:pt idx="5">
                  <c:v>72</c:v>
                </c:pt>
                <c:pt idx="6">
                  <c:v>103.5</c:v>
                </c:pt>
                <c:pt idx="7">
                  <c:v>166</c:v>
                </c:pt>
                <c:pt idx="8">
                  <c:v>371</c:v>
                </c:pt>
              </c:numCache>
            </c:numRef>
          </c:yVal>
          <c:smooth val="1"/>
        </c:ser>
        <c:ser>
          <c:idx val="3"/>
          <c:order val="3"/>
          <c:tx>
            <c:strRef>
              <c:f>Girard_out!$C$46</c:f>
              <c:strCache>
                <c:ptCount val="1"/>
                <c:pt idx="0">
                  <c:v>1970</c:v>
                </c:pt>
              </c:strCache>
            </c:strRef>
          </c:tx>
          <c:marker>
            <c:symbol val="none"/>
          </c:marker>
          <c:xVal>
            <c:numRef>
              <c:f>Girard_out!$I$77:$Q$77</c:f>
              <c:numCache>
                <c:formatCode>General</c:formatCode>
                <c:ptCount val="9"/>
                <c:pt idx="0">
                  <c:v>1</c:v>
                </c:pt>
                <c:pt idx="1">
                  <c:v>5</c:v>
                </c:pt>
                <c:pt idx="2">
                  <c:v>10</c:v>
                </c:pt>
                <c:pt idx="3">
                  <c:v>25</c:v>
                </c:pt>
                <c:pt idx="4">
                  <c:v>50</c:v>
                </c:pt>
                <c:pt idx="5">
                  <c:v>75</c:v>
                </c:pt>
                <c:pt idx="6">
                  <c:v>90</c:v>
                </c:pt>
                <c:pt idx="7">
                  <c:v>95</c:v>
                </c:pt>
                <c:pt idx="8">
                  <c:v>99</c:v>
                </c:pt>
              </c:numCache>
            </c:numRef>
          </c:xVal>
          <c:yVal>
            <c:numRef>
              <c:f>Girard_out!$I$46:$Q$46</c:f>
              <c:numCache>
                <c:formatCode>General</c:formatCode>
                <c:ptCount val="9"/>
                <c:pt idx="0">
                  <c:v>11</c:v>
                </c:pt>
                <c:pt idx="1">
                  <c:v>14</c:v>
                </c:pt>
                <c:pt idx="2">
                  <c:v>17</c:v>
                </c:pt>
                <c:pt idx="3">
                  <c:v>21</c:v>
                </c:pt>
                <c:pt idx="4">
                  <c:v>34</c:v>
                </c:pt>
                <c:pt idx="5">
                  <c:v>52</c:v>
                </c:pt>
                <c:pt idx="6">
                  <c:v>159</c:v>
                </c:pt>
                <c:pt idx="7">
                  <c:v>283</c:v>
                </c:pt>
                <c:pt idx="8">
                  <c:v>778</c:v>
                </c:pt>
              </c:numCache>
            </c:numRef>
          </c:yVal>
          <c:smooth val="1"/>
        </c:ser>
        <c:ser>
          <c:idx val="4"/>
          <c:order val="4"/>
          <c:tx>
            <c:strRef>
              <c:f>Girard_out!$C$47</c:f>
              <c:strCache>
                <c:ptCount val="1"/>
                <c:pt idx="0">
                  <c:v>1980</c:v>
                </c:pt>
              </c:strCache>
            </c:strRef>
          </c:tx>
          <c:marker>
            <c:symbol val="none"/>
          </c:marker>
          <c:xVal>
            <c:numRef>
              <c:f>Girard_out!$I$77:$Q$77</c:f>
              <c:numCache>
                <c:formatCode>General</c:formatCode>
                <c:ptCount val="9"/>
                <c:pt idx="0">
                  <c:v>1</c:v>
                </c:pt>
                <c:pt idx="1">
                  <c:v>5</c:v>
                </c:pt>
                <c:pt idx="2">
                  <c:v>10</c:v>
                </c:pt>
                <c:pt idx="3">
                  <c:v>25</c:v>
                </c:pt>
                <c:pt idx="4">
                  <c:v>50</c:v>
                </c:pt>
                <c:pt idx="5">
                  <c:v>75</c:v>
                </c:pt>
                <c:pt idx="6">
                  <c:v>90</c:v>
                </c:pt>
                <c:pt idx="7">
                  <c:v>95</c:v>
                </c:pt>
                <c:pt idx="8">
                  <c:v>99</c:v>
                </c:pt>
              </c:numCache>
            </c:numRef>
          </c:xVal>
          <c:yVal>
            <c:numRef>
              <c:f>Girard_out!$I$47:$Q$47</c:f>
              <c:numCache>
                <c:formatCode>General</c:formatCode>
                <c:ptCount val="9"/>
                <c:pt idx="0">
                  <c:v>2.7</c:v>
                </c:pt>
                <c:pt idx="1">
                  <c:v>6</c:v>
                </c:pt>
                <c:pt idx="2">
                  <c:v>8</c:v>
                </c:pt>
                <c:pt idx="3">
                  <c:v>10</c:v>
                </c:pt>
                <c:pt idx="4">
                  <c:v>18</c:v>
                </c:pt>
                <c:pt idx="5">
                  <c:v>41</c:v>
                </c:pt>
                <c:pt idx="6">
                  <c:v>228</c:v>
                </c:pt>
                <c:pt idx="7">
                  <c:v>500</c:v>
                </c:pt>
                <c:pt idx="8">
                  <c:v>1070</c:v>
                </c:pt>
              </c:numCache>
            </c:numRef>
          </c:yVal>
          <c:smooth val="1"/>
        </c:ser>
        <c:ser>
          <c:idx val="5"/>
          <c:order val="5"/>
          <c:tx>
            <c:strRef>
              <c:f>Girard_out!$C$48</c:f>
              <c:strCache>
                <c:ptCount val="1"/>
                <c:pt idx="0">
                  <c:v>1990</c:v>
                </c:pt>
              </c:strCache>
            </c:strRef>
          </c:tx>
          <c:marker>
            <c:symbol val="none"/>
          </c:marker>
          <c:xVal>
            <c:numRef>
              <c:f>Girard_out!$I$77:$Q$77</c:f>
              <c:numCache>
                <c:formatCode>General</c:formatCode>
                <c:ptCount val="9"/>
                <c:pt idx="0">
                  <c:v>1</c:v>
                </c:pt>
                <c:pt idx="1">
                  <c:v>5</c:v>
                </c:pt>
                <c:pt idx="2">
                  <c:v>10</c:v>
                </c:pt>
                <c:pt idx="3">
                  <c:v>25</c:v>
                </c:pt>
                <c:pt idx="4">
                  <c:v>50</c:v>
                </c:pt>
                <c:pt idx="5">
                  <c:v>75</c:v>
                </c:pt>
                <c:pt idx="6">
                  <c:v>90</c:v>
                </c:pt>
                <c:pt idx="7">
                  <c:v>95</c:v>
                </c:pt>
                <c:pt idx="8">
                  <c:v>99</c:v>
                </c:pt>
              </c:numCache>
            </c:numRef>
          </c:xVal>
          <c:yVal>
            <c:numRef>
              <c:f>Girard_out!$I$48:$Q$48</c:f>
              <c:numCache>
                <c:formatCode>General</c:formatCode>
                <c:ptCount val="9"/>
                <c:pt idx="0">
                  <c:v>0.1</c:v>
                </c:pt>
                <c:pt idx="1">
                  <c:v>0.2</c:v>
                </c:pt>
                <c:pt idx="2">
                  <c:v>1</c:v>
                </c:pt>
                <c:pt idx="3">
                  <c:v>4.4000000000000004</c:v>
                </c:pt>
                <c:pt idx="4">
                  <c:v>13</c:v>
                </c:pt>
                <c:pt idx="5">
                  <c:v>32</c:v>
                </c:pt>
                <c:pt idx="6">
                  <c:v>91</c:v>
                </c:pt>
                <c:pt idx="7">
                  <c:v>195</c:v>
                </c:pt>
                <c:pt idx="8">
                  <c:v>468</c:v>
                </c:pt>
              </c:numCache>
            </c:numRef>
          </c:yVal>
          <c:smooth val="1"/>
        </c:ser>
        <c:ser>
          <c:idx val="6"/>
          <c:order val="6"/>
          <c:tx>
            <c:strRef>
              <c:f>Girard_out!$C$49</c:f>
              <c:strCache>
                <c:ptCount val="1"/>
                <c:pt idx="0">
                  <c:v>2000</c:v>
                </c:pt>
              </c:strCache>
            </c:strRef>
          </c:tx>
          <c:marker>
            <c:symbol val="none"/>
          </c:marker>
          <c:xVal>
            <c:numRef>
              <c:f>Girard_out!$I$77:$Q$77</c:f>
              <c:numCache>
                <c:formatCode>General</c:formatCode>
                <c:ptCount val="9"/>
                <c:pt idx="0">
                  <c:v>1</c:v>
                </c:pt>
                <c:pt idx="1">
                  <c:v>5</c:v>
                </c:pt>
                <c:pt idx="2">
                  <c:v>10</c:v>
                </c:pt>
                <c:pt idx="3">
                  <c:v>25</c:v>
                </c:pt>
                <c:pt idx="4">
                  <c:v>50</c:v>
                </c:pt>
                <c:pt idx="5">
                  <c:v>75</c:v>
                </c:pt>
                <c:pt idx="6">
                  <c:v>90</c:v>
                </c:pt>
                <c:pt idx="7">
                  <c:v>95</c:v>
                </c:pt>
                <c:pt idx="8">
                  <c:v>99</c:v>
                </c:pt>
              </c:numCache>
            </c:numRef>
          </c:xVal>
          <c:yVal>
            <c:numRef>
              <c:f>Girard_out!$I$49:$Q$49</c:f>
              <c:numCache>
                <c:formatCode>General</c:formatCode>
                <c:ptCount val="9"/>
                <c:pt idx="0">
                  <c:v>0.1</c:v>
                </c:pt>
                <c:pt idx="1">
                  <c:v>0.2</c:v>
                </c:pt>
                <c:pt idx="2">
                  <c:v>2.7</c:v>
                </c:pt>
                <c:pt idx="3">
                  <c:v>7.5</c:v>
                </c:pt>
                <c:pt idx="4">
                  <c:v>21</c:v>
                </c:pt>
                <c:pt idx="5">
                  <c:v>55</c:v>
                </c:pt>
                <c:pt idx="6">
                  <c:v>440</c:v>
                </c:pt>
                <c:pt idx="7">
                  <c:v>1010</c:v>
                </c:pt>
                <c:pt idx="8">
                  <c:v>1740</c:v>
                </c:pt>
              </c:numCache>
            </c:numRef>
          </c:yVal>
          <c:smooth val="1"/>
        </c:ser>
        <c:dLbls>
          <c:showLegendKey val="0"/>
          <c:showVal val="0"/>
          <c:showCatName val="0"/>
          <c:showSerName val="0"/>
          <c:showPercent val="0"/>
          <c:showBubbleSize val="0"/>
        </c:dLbls>
        <c:axId val="215123744"/>
        <c:axId val="215123352"/>
      </c:scatterChart>
      <c:valAx>
        <c:axId val="215123744"/>
        <c:scaling>
          <c:orientation val="minMax"/>
          <c:max val="100"/>
        </c:scaling>
        <c:delete val="0"/>
        <c:axPos val="b"/>
        <c:numFmt formatCode="General" sourceLinked="1"/>
        <c:majorTickMark val="out"/>
        <c:minorTickMark val="none"/>
        <c:tickLblPos val="nextTo"/>
        <c:crossAx val="215123352"/>
        <c:crossesAt val="0.1"/>
        <c:crossBetween val="midCat"/>
      </c:valAx>
      <c:valAx>
        <c:axId val="215123352"/>
        <c:scaling>
          <c:logBase val="10"/>
          <c:orientation val="minMax"/>
          <c:min val="0.1"/>
        </c:scaling>
        <c:delete val="0"/>
        <c:axPos val="l"/>
        <c:majorGridlines/>
        <c:minorGridlines/>
        <c:numFmt formatCode="General" sourceLinked="1"/>
        <c:majorTickMark val="out"/>
        <c:minorTickMark val="none"/>
        <c:tickLblPos val="nextTo"/>
        <c:crossAx val="215123744"/>
        <c:crosses val="autoZero"/>
        <c:crossBetween val="midCat"/>
      </c:valAx>
    </c:plotArea>
    <c:legend>
      <c:legendPos val="r"/>
      <c:overlay val="0"/>
    </c:legend>
    <c:plotVisOnly val="1"/>
    <c:dispBlanksAs val="gap"/>
    <c:showDLblsOverMax val="0"/>
  </c:chart>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503309368937579E-2"/>
          <c:y val="2.8467999192408642E-2"/>
          <c:w val="0.78983553006961082"/>
          <c:h val="0.90729699172218858"/>
        </c:manualLayout>
      </c:layout>
      <c:scatterChart>
        <c:scatterStyle val="smoothMarker"/>
        <c:varyColors val="0"/>
        <c:ser>
          <c:idx val="0"/>
          <c:order val="0"/>
          <c:tx>
            <c:v>1950</c:v>
          </c:tx>
          <c:marker>
            <c:symbol val="none"/>
          </c:marker>
          <c:xVal>
            <c:numRef>
              <c:f>BB_Jones_out!$I$1:$Q$1</c:f>
              <c:numCache>
                <c:formatCode>General</c:formatCode>
                <c:ptCount val="9"/>
                <c:pt idx="0">
                  <c:v>1</c:v>
                </c:pt>
                <c:pt idx="1">
                  <c:v>5</c:v>
                </c:pt>
                <c:pt idx="2">
                  <c:v>10</c:v>
                </c:pt>
                <c:pt idx="3">
                  <c:v>25</c:v>
                </c:pt>
                <c:pt idx="4">
                  <c:v>50</c:v>
                </c:pt>
                <c:pt idx="5">
                  <c:v>75</c:v>
                </c:pt>
                <c:pt idx="6">
                  <c:v>90</c:v>
                </c:pt>
                <c:pt idx="7">
                  <c:v>95</c:v>
                </c:pt>
                <c:pt idx="8">
                  <c:v>99</c:v>
                </c:pt>
              </c:numCache>
            </c:numRef>
          </c:xVal>
          <c:yVal>
            <c:numRef>
              <c:f>BB_Jones_out!$I$2:$Q$2</c:f>
              <c:numCache>
                <c:formatCode>General</c:formatCode>
                <c:ptCount val="9"/>
                <c:pt idx="0">
                  <c:v>166</c:v>
                </c:pt>
                <c:pt idx="1">
                  <c:v>188</c:v>
                </c:pt>
                <c:pt idx="2">
                  <c:v>240</c:v>
                </c:pt>
                <c:pt idx="3">
                  <c:v>382</c:v>
                </c:pt>
                <c:pt idx="4">
                  <c:v>1335</c:v>
                </c:pt>
                <c:pt idx="5">
                  <c:v>2640</c:v>
                </c:pt>
                <c:pt idx="6">
                  <c:v>4800</c:v>
                </c:pt>
                <c:pt idx="7">
                  <c:v>5290</c:v>
                </c:pt>
                <c:pt idx="8">
                  <c:v>5600</c:v>
                </c:pt>
              </c:numCache>
            </c:numRef>
          </c:yVal>
          <c:smooth val="1"/>
        </c:ser>
        <c:ser>
          <c:idx val="1"/>
          <c:order val="1"/>
          <c:tx>
            <c:v>1960</c:v>
          </c:tx>
          <c:marker>
            <c:symbol val="none"/>
          </c:marker>
          <c:xVal>
            <c:numRef>
              <c:f>BB_Jones_out!$I$1:$Q$1</c:f>
              <c:numCache>
                <c:formatCode>General</c:formatCode>
                <c:ptCount val="9"/>
                <c:pt idx="0">
                  <c:v>1</c:v>
                </c:pt>
                <c:pt idx="1">
                  <c:v>5</c:v>
                </c:pt>
                <c:pt idx="2">
                  <c:v>10</c:v>
                </c:pt>
                <c:pt idx="3">
                  <c:v>25</c:v>
                </c:pt>
                <c:pt idx="4">
                  <c:v>50</c:v>
                </c:pt>
                <c:pt idx="5">
                  <c:v>75</c:v>
                </c:pt>
                <c:pt idx="6">
                  <c:v>90</c:v>
                </c:pt>
                <c:pt idx="7">
                  <c:v>95</c:v>
                </c:pt>
                <c:pt idx="8">
                  <c:v>99</c:v>
                </c:pt>
              </c:numCache>
            </c:numRef>
          </c:xVal>
          <c:yVal>
            <c:numRef>
              <c:f>BB_Jones_out!$I$3:$Q$3</c:f>
              <c:numCache>
                <c:formatCode>General</c:formatCode>
                <c:ptCount val="9"/>
                <c:pt idx="0">
                  <c:v>42</c:v>
                </c:pt>
                <c:pt idx="1">
                  <c:v>61</c:v>
                </c:pt>
                <c:pt idx="2">
                  <c:v>74</c:v>
                </c:pt>
                <c:pt idx="3">
                  <c:v>142</c:v>
                </c:pt>
                <c:pt idx="4">
                  <c:v>392</c:v>
                </c:pt>
                <c:pt idx="5">
                  <c:v>1380</c:v>
                </c:pt>
                <c:pt idx="6">
                  <c:v>2920</c:v>
                </c:pt>
                <c:pt idx="7">
                  <c:v>4030</c:v>
                </c:pt>
                <c:pt idx="8">
                  <c:v>6060</c:v>
                </c:pt>
              </c:numCache>
            </c:numRef>
          </c:yVal>
          <c:smooth val="1"/>
        </c:ser>
        <c:ser>
          <c:idx val="2"/>
          <c:order val="2"/>
          <c:tx>
            <c:v>1970</c:v>
          </c:tx>
          <c:marker>
            <c:symbol val="none"/>
          </c:marker>
          <c:xVal>
            <c:numRef>
              <c:f>BB_Jones_out!$I$1:$Q$1</c:f>
              <c:numCache>
                <c:formatCode>General</c:formatCode>
                <c:ptCount val="9"/>
                <c:pt idx="0">
                  <c:v>1</c:v>
                </c:pt>
                <c:pt idx="1">
                  <c:v>5</c:v>
                </c:pt>
                <c:pt idx="2">
                  <c:v>10</c:v>
                </c:pt>
                <c:pt idx="3">
                  <c:v>25</c:v>
                </c:pt>
                <c:pt idx="4">
                  <c:v>50</c:v>
                </c:pt>
                <c:pt idx="5">
                  <c:v>75</c:v>
                </c:pt>
                <c:pt idx="6">
                  <c:v>90</c:v>
                </c:pt>
                <c:pt idx="7">
                  <c:v>95</c:v>
                </c:pt>
                <c:pt idx="8">
                  <c:v>99</c:v>
                </c:pt>
              </c:numCache>
            </c:numRef>
          </c:xVal>
          <c:yVal>
            <c:numRef>
              <c:f>BB_Jones_out!$I$4:$Q$4</c:f>
              <c:numCache>
                <c:formatCode>General</c:formatCode>
                <c:ptCount val="9"/>
                <c:pt idx="0">
                  <c:v>60</c:v>
                </c:pt>
                <c:pt idx="1">
                  <c:v>91</c:v>
                </c:pt>
                <c:pt idx="2">
                  <c:v>111</c:v>
                </c:pt>
                <c:pt idx="3">
                  <c:v>205</c:v>
                </c:pt>
                <c:pt idx="4">
                  <c:v>607.5</c:v>
                </c:pt>
                <c:pt idx="5">
                  <c:v>2360</c:v>
                </c:pt>
                <c:pt idx="6">
                  <c:v>4130</c:v>
                </c:pt>
                <c:pt idx="7">
                  <c:v>4920</c:v>
                </c:pt>
                <c:pt idx="8">
                  <c:v>5980</c:v>
                </c:pt>
              </c:numCache>
            </c:numRef>
          </c:yVal>
          <c:smooth val="1"/>
        </c:ser>
        <c:ser>
          <c:idx val="3"/>
          <c:order val="3"/>
          <c:tx>
            <c:v>1980</c:v>
          </c:tx>
          <c:marker>
            <c:symbol val="none"/>
          </c:marker>
          <c:xVal>
            <c:numRef>
              <c:f>BB_Jones_out!$I$1:$Q$1</c:f>
              <c:numCache>
                <c:formatCode>General</c:formatCode>
                <c:ptCount val="9"/>
                <c:pt idx="0">
                  <c:v>1</c:v>
                </c:pt>
                <c:pt idx="1">
                  <c:v>5</c:v>
                </c:pt>
                <c:pt idx="2">
                  <c:v>10</c:v>
                </c:pt>
                <c:pt idx="3">
                  <c:v>25</c:v>
                </c:pt>
                <c:pt idx="4">
                  <c:v>50</c:v>
                </c:pt>
                <c:pt idx="5">
                  <c:v>75</c:v>
                </c:pt>
                <c:pt idx="6">
                  <c:v>90</c:v>
                </c:pt>
                <c:pt idx="7">
                  <c:v>95</c:v>
                </c:pt>
                <c:pt idx="8">
                  <c:v>99</c:v>
                </c:pt>
              </c:numCache>
            </c:numRef>
          </c:xVal>
          <c:yVal>
            <c:numRef>
              <c:f>BB_Jones_out!$I$5:$Q$5</c:f>
              <c:numCache>
                <c:formatCode>General</c:formatCode>
                <c:ptCount val="9"/>
                <c:pt idx="0">
                  <c:v>20</c:v>
                </c:pt>
                <c:pt idx="1">
                  <c:v>50</c:v>
                </c:pt>
                <c:pt idx="2">
                  <c:v>66</c:v>
                </c:pt>
                <c:pt idx="3">
                  <c:v>131</c:v>
                </c:pt>
                <c:pt idx="4">
                  <c:v>659</c:v>
                </c:pt>
                <c:pt idx="5">
                  <c:v>2220</c:v>
                </c:pt>
                <c:pt idx="6">
                  <c:v>3720</c:v>
                </c:pt>
                <c:pt idx="7">
                  <c:v>4960</c:v>
                </c:pt>
                <c:pt idx="8">
                  <c:v>6450</c:v>
                </c:pt>
              </c:numCache>
            </c:numRef>
          </c:yVal>
          <c:smooth val="1"/>
        </c:ser>
        <c:ser>
          <c:idx val="4"/>
          <c:order val="4"/>
          <c:tx>
            <c:v>1990</c:v>
          </c:tx>
          <c:marker>
            <c:symbol val="none"/>
          </c:marker>
          <c:xVal>
            <c:numRef>
              <c:f>BB_Jones_out!$I$1:$Q$1</c:f>
              <c:numCache>
                <c:formatCode>General</c:formatCode>
                <c:ptCount val="9"/>
                <c:pt idx="0">
                  <c:v>1</c:v>
                </c:pt>
                <c:pt idx="1">
                  <c:v>5</c:v>
                </c:pt>
                <c:pt idx="2">
                  <c:v>10</c:v>
                </c:pt>
                <c:pt idx="3">
                  <c:v>25</c:v>
                </c:pt>
                <c:pt idx="4">
                  <c:v>50</c:v>
                </c:pt>
                <c:pt idx="5">
                  <c:v>75</c:v>
                </c:pt>
                <c:pt idx="6">
                  <c:v>90</c:v>
                </c:pt>
                <c:pt idx="7">
                  <c:v>95</c:v>
                </c:pt>
                <c:pt idx="8">
                  <c:v>99</c:v>
                </c:pt>
              </c:numCache>
            </c:numRef>
          </c:xVal>
          <c:yVal>
            <c:numRef>
              <c:f>BB_Jones_out!$I$6:$Q$6</c:f>
              <c:numCache>
                <c:formatCode>General</c:formatCode>
                <c:ptCount val="9"/>
                <c:pt idx="0">
                  <c:v>19</c:v>
                </c:pt>
                <c:pt idx="1">
                  <c:v>36</c:v>
                </c:pt>
                <c:pt idx="2">
                  <c:v>62</c:v>
                </c:pt>
                <c:pt idx="3">
                  <c:v>153</c:v>
                </c:pt>
                <c:pt idx="4">
                  <c:v>573</c:v>
                </c:pt>
                <c:pt idx="5">
                  <c:v>2080</c:v>
                </c:pt>
                <c:pt idx="6">
                  <c:v>4060</c:v>
                </c:pt>
                <c:pt idx="7">
                  <c:v>5620</c:v>
                </c:pt>
                <c:pt idx="8">
                  <c:v>6800</c:v>
                </c:pt>
              </c:numCache>
            </c:numRef>
          </c:yVal>
          <c:smooth val="1"/>
        </c:ser>
        <c:ser>
          <c:idx val="5"/>
          <c:order val="5"/>
          <c:tx>
            <c:v>2000</c:v>
          </c:tx>
          <c:marker>
            <c:symbol val="none"/>
          </c:marker>
          <c:xVal>
            <c:numRef>
              <c:f>BB_Jones_out!$I$1:$Q$1</c:f>
              <c:numCache>
                <c:formatCode>General</c:formatCode>
                <c:ptCount val="9"/>
                <c:pt idx="0">
                  <c:v>1</c:v>
                </c:pt>
                <c:pt idx="1">
                  <c:v>5</c:v>
                </c:pt>
                <c:pt idx="2">
                  <c:v>10</c:v>
                </c:pt>
                <c:pt idx="3">
                  <c:v>25</c:v>
                </c:pt>
                <c:pt idx="4">
                  <c:v>50</c:v>
                </c:pt>
                <c:pt idx="5">
                  <c:v>75</c:v>
                </c:pt>
                <c:pt idx="6">
                  <c:v>90</c:v>
                </c:pt>
                <c:pt idx="7">
                  <c:v>95</c:v>
                </c:pt>
                <c:pt idx="8">
                  <c:v>99</c:v>
                </c:pt>
              </c:numCache>
            </c:numRef>
          </c:xVal>
          <c:yVal>
            <c:numRef>
              <c:f>BB_Jones_out!$I$7:$Q$7</c:f>
              <c:numCache>
                <c:formatCode>General</c:formatCode>
                <c:ptCount val="9"/>
                <c:pt idx="0">
                  <c:v>9.8000000000000007</c:v>
                </c:pt>
                <c:pt idx="1">
                  <c:v>25</c:v>
                </c:pt>
                <c:pt idx="2">
                  <c:v>44</c:v>
                </c:pt>
                <c:pt idx="3">
                  <c:v>123</c:v>
                </c:pt>
                <c:pt idx="4">
                  <c:v>650</c:v>
                </c:pt>
                <c:pt idx="5">
                  <c:v>1980</c:v>
                </c:pt>
                <c:pt idx="6">
                  <c:v>3920</c:v>
                </c:pt>
                <c:pt idx="7">
                  <c:v>5100</c:v>
                </c:pt>
                <c:pt idx="8">
                  <c:v>6370</c:v>
                </c:pt>
              </c:numCache>
            </c:numRef>
          </c:yVal>
          <c:smooth val="1"/>
        </c:ser>
        <c:ser>
          <c:idx val="6"/>
          <c:order val="6"/>
          <c:tx>
            <c:v>2010</c:v>
          </c:tx>
          <c:marker>
            <c:symbol val="none"/>
          </c:marker>
          <c:xVal>
            <c:numRef>
              <c:f>BB_Jones_out!$I$1:$Q$1</c:f>
              <c:numCache>
                <c:formatCode>General</c:formatCode>
                <c:ptCount val="9"/>
                <c:pt idx="0">
                  <c:v>1</c:v>
                </c:pt>
                <c:pt idx="1">
                  <c:v>5</c:v>
                </c:pt>
                <c:pt idx="2">
                  <c:v>10</c:v>
                </c:pt>
                <c:pt idx="3">
                  <c:v>25</c:v>
                </c:pt>
                <c:pt idx="4">
                  <c:v>50</c:v>
                </c:pt>
                <c:pt idx="5">
                  <c:v>75</c:v>
                </c:pt>
                <c:pt idx="6">
                  <c:v>90</c:v>
                </c:pt>
                <c:pt idx="7">
                  <c:v>95</c:v>
                </c:pt>
                <c:pt idx="8">
                  <c:v>99</c:v>
                </c:pt>
              </c:numCache>
            </c:numRef>
          </c:xVal>
          <c:yVal>
            <c:numRef>
              <c:f>BB_Jones_out!$I$8:$Q$8</c:f>
              <c:numCache>
                <c:formatCode>General</c:formatCode>
                <c:ptCount val="9"/>
                <c:pt idx="0">
                  <c:v>2.1</c:v>
                </c:pt>
                <c:pt idx="1">
                  <c:v>11</c:v>
                </c:pt>
                <c:pt idx="2">
                  <c:v>24</c:v>
                </c:pt>
                <c:pt idx="3">
                  <c:v>69</c:v>
                </c:pt>
                <c:pt idx="4">
                  <c:v>200</c:v>
                </c:pt>
                <c:pt idx="5">
                  <c:v>1170</c:v>
                </c:pt>
                <c:pt idx="6">
                  <c:v>2780</c:v>
                </c:pt>
                <c:pt idx="7">
                  <c:v>4540</c:v>
                </c:pt>
                <c:pt idx="8">
                  <c:v>5630</c:v>
                </c:pt>
              </c:numCache>
            </c:numRef>
          </c:yVal>
          <c:smooth val="1"/>
        </c:ser>
        <c:dLbls>
          <c:showLegendKey val="0"/>
          <c:showVal val="0"/>
          <c:showCatName val="0"/>
          <c:showSerName val="0"/>
          <c:showPercent val="0"/>
          <c:showBubbleSize val="0"/>
        </c:dLbls>
        <c:axId val="215122568"/>
        <c:axId val="215122176"/>
      </c:scatterChart>
      <c:valAx>
        <c:axId val="215122568"/>
        <c:scaling>
          <c:orientation val="minMax"/>
          <c:max val="100"/>
        </c:scaling>
        <c:delete val="0"/>
        <c:axPos val="b"/>
        <c:numFmt formatCode="General" sourceLinked="1"/>
        <c:majorTickMark val="out"/>
        <c:minorTickMark val="none"/>
        <c:tickLblPos val="nextTo"/>
        <c:crossAx val="215122176"/>
        <c:crosses val="autoZero"/>
        <c:crossBetween val="midCat"/>
      </c:valAx>
      <c:valAx>
        <c:axId val="215122176"/>
        <c:scaling>
          <c:logBase val="10"/>
          <c:orientation val="minMax"/>
        </c:scaling>
        <c:delete val="0"/>
        <c:axPos val="l"/>
        <c:majorGridlines/>
        <c:minorGridlines/>
        <c:numFmt formatCode="General" sourceLinked="1"/>
        <c:majorTickMark val="out"/>
        <c:minorTickMark val="none"/>
        <c:tickLblPos val="nextTo"/>
        <c:crossAx val="215122568"/>
        <c:crosses val="autoZero"/>
        <c:crossBetween val="midCat"/>
      </c:valAx>
    </c:plotArea>
    <c:legend>
      <c:legendPos val="r"/>
      <c:overlay val="0"/>
    </c:legend>
    <c:plotVisOnly val="1"/>
    <c:dispBlanksAs val="gap"/>
    <c:showDLblsOverMax val="0"/>
  </c:chart>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1"/>
          <c:order val="0"/>
          <c:tx>
            <c:strRef>
              <c:f>Delhi_out!$C$3</c:f>
              <c:strCache>
                <c:ptCount val="1"/>
                <c:pt idx="0">
                  <c:v>1940</c:v>
                </c:pt>
              </c:strCache>
            </c:strRef>
          </c:tx>
          <c:marker>
            <c:symbol val="none"/>
          </c:marker>
          <c:xVal>
            <c:numRef>
              <c:f>Delhi_out!$I$1:$Q$1</c:f>
              <c:numCache>
                <c:formatCode>General</c:formatCode>
                <c:ptCount val="9"/>
                <c:pt idx="0">
                  <c:v>1</c:v>
                </c:pt>
                <c:pt idx="1">
                  <c:v>5</c:v>
                </c:pt>
                <c:pt idx="2">
                  <c:v>10</c:v>
                </c:pt>
                <c:pt idx="3">
                  <c:v>25</c:v>
                </c:pt>
                <c:pt idx="4">
                  <c:v>50</c:v>
                </c:pt>
                <c:pt idx="5">
                  <c:v>75</c:v>
                </c:pt>
                <c:pt idx="6">
                  <c:v>90</c:v>
                </c:pt>
                <c:pt idx="7">
                  <c:v>95</c:v>
                </c:pt>
                <c:pt idx="8">
                  <c:v>99</c:v>
                </c:pt>
              </c:numCache>
            </c:numRef>
          </c:xVal>
          <c:yVal>
            <c:numRef>
              <c:f>Delhi_out!$I$3:$Q$3</c:f>
              <c:numCache>
                <c:formatCode>General</c:formatCode>
                <c:ptCount val="9"/>
                <c:pt idx="0">
                  <c:v>67</c:v>
                </c:pt>
                <c:pt idx="1">
                  <c:v>81</c:v>
                </c:pt>
                <c:pt idx="2">
                  <c:v>119</c:v>
                </c:pt>
                <c:pt idx="3">
                  <c:v>212</c:v>
                </c:pt>
                <c:pt idx="4">
                  <c:v>585</c:v>
                </c:pt>
                <c:pt idx="5">
                  <c:v>1510</c:v>
                </c:pt>
                <c:pt idx="6">
                  <c:v>2870</c:v>
                </c:pt>
                <c:pt idx="7">
                  <c:v>3630</c:v>
                </c:pt>
                <c:pt idx="8">
                  <c:v>4510</c:v>
                </c:pt>
              </c:numCache>
            </c:numRef>
          </c:yVal>
          <c:smooth val="1"/>
        </c:ser>
        <c:ser>
          <c:idx val="2"/>
          <c:order val="1"/>
          <c:tx>
            <c:strRef>
              <c:f>Delhi_out!$C$4</c:f>
              <c:strCache>
                <c:ptCount val="1"/>
                <c:pt idx="0">
                  <c:v>1950</c:v>
                </c:pt>
              </c:strCache>
            </c:strRef>
          </c:tx>
          <c:marker>
            <c:symbol val="none"/>
          </c:marker>
          <c:xVal>
            <c:numRef>
              <c:f>Delhi_out!$I$1:$Q$1</c:f>
              <c:numCache>
                <c:formatCode>General</c:formatCode>
                <c:ptCount val="9"/>
                <c:pt idx="0">
                  <c:v>1</c:v>
                </c:pt>
                <c:pt idx="1">
                  <c:v>5</c:v>
                </c:pt>
                <c:pt idx="2">
                  <c:v>10</c:v>
                </c:pt>
                <c:pt idx="3">
                  <c:v>25</c:v>
                </c:pt>
                <c:pt idx="4">
                  <c:v>50</c:v>
                </c:pt>
                <c:pt idx="5">
                  <c:v>75</c:v>
                </c:pt>
                <c:pt idx="6">
                  <c:v>90</c:v>
                </c:pt>
                <c:pt idx="7">
                  <c:v>95</c:v>
                </c:pt>
                <c:pt idx="8">
                  <c:v>99</c:v>
                </c:pt>
              </c:numCache>
            </c:numRef>
          </c:xVal>
          <c:yVal>
            <c:numRef>
              <c:f>Delhi_out!$I$4:$Q$4</c:f>
              <c:numCache>
                <c:formatCode>General</c:formatCode>
                <c:ptCount val="9"/>
                <c:pt idx="0">
                  <c:v>50</c:v>
                </c:pt>
                <c:pt idx="1">
                  <c:v>88</c:v>
                </c:pt>
                <c:pt idx="2">
                  <c:v>104</c:v>
                </c:pt>
                <c:pt idx="3">
                  <c:v>169</c:v>
                </c:pt>
                <c:pt idx="4">
                  <c:v>532</c:v>
                </c:pt>
                <c:pt idx="5">
                  <c:v>1460</c:v>
                </c:pt>
                <c:pt idx="6">
                  <c:v>2940</c:v>
                </c:pt>
                <c:pt idx="7">
                  <c:v>3400</c:v>
                </c:pt>
                <c:pt idx="8">
                  <c:v>4070</c:v>
                </c:pt>
              </c:numCache>
            </c:numRef>
          </c:yVal>
          <c:smooth val="1"/>
        </c:ser>
        <c:ser>
          <c:idx val="3"/>
          <c:order val="2"/>
          <c:tx>
            <c:strRef>
              <c:f>Delhi_out!$C$5</c:f>
              <c:strCache>
                <c:ptCount val="1"/>
                <c:pt idx="0">
                  <c:v>1960</c:v>
                </c:pt>
              </c:strCache>
            </c:strRef>
          </c:tx>
          <c:marker>
            <c:symbol val="none"/>
          </c:marker>
          <c:xVal>
            <c:numRef>
              <c:f>Delhi_out!$I$1:$Q$1</c:f>
              <c:numCache>
                <c:formatCode>General</c:formatCode>
                <c:ptCount val="9"/>
                <c:pt idx="0">
                  <c:v>1</c:v>
                </c:pt>
                <c:pt idx="1">
                  <c:v>5</c:v>
                </c:pt>
                <c:pt idx="2">
                  <c:v>10</c:v>
                </c:pt>
                <c:pt idx="3">
                  <c:v>25</c:v>
                </c:pt>
                <c:pt idx="4">
                  <c:v>50</c:v>
                </c:pt>
                <c:pt idx="5">
                  <c:v>75</c:v>
                </c:pt>
                <c:pt idx="6">
                  <c:v>90</c:v>
                </c:pt>
                <c:pt idx="7">
                  <c:v>95</c:v>
                </c:pt>
                <c:pt idx="8">
                  <c:v>99</c:v>
                </c:pt>
              </c:numCache>
            </c:numRef>
          </c:xVal>
          <c:yVal>
            <c:numRef>
              <c:f>Delhi_out!$I$5:$Q$5</c:f>
              <c:numCache>
                <c:formatCode>General</c:formatCode>
                <c:ptCount val="9"/>
                <c:pt idx="0">
                  <c:v>48</c:v>
                </c:pt>
                <c:pt idx="1">
                  <c:v>87</c:v>
                </c:pt>
                <c:pt idx="2">
                  <c:v>114</c:v>
                </c:pt>
                <c:pt idx="3">
                  <c:v>163</c:v>
                </c:pt>
                <c:pt idx="4">
                  <c:v>300</c:v>
                </c:pt>
                <c:pt idx="5">
                  <c:v>833</c:v>
                </c:pt>
                <c:pt idx="6">
                  <c:v>1940</c:v>
                </c:pt>
                <c:pt idx="7">
                  <c:v>2900</c:v>
                </c:pt>
                <c:pt idx="8">
                  <c:v>5460</c:v>
                </c:pt>
              </c:numCache>
            </c:numRef>
          </c:yVal>
          <c:smooth val="1"/>
        </c:ser>
        <c:ser>
          <c:idx val="4"/>
          <c:order val="3"/>
          <c:tx>
            <c:strRef>
              <c:f>Delhi_out!$C$6</c:f>
              <c:strCache>
                <c:ptCount val="1"/>
                <c:pt idx="0">
                  <c:v>1970</c:v>
                </c:pt>
              </c:strCache>
            </c:strRef>
          </c:tx>
          <c:marker>
            <c:symbol val="none"/>
          </c:marker>
          <c:xVal>
            <c:numRef>
              <c:f>Delhi_out!$I$1:$Q$1</c:f>
              <c:numCache>
                <c:formatCode>General</c:formatCode>
                <c:ptCount val="9"/>
                <c:pt idx="0">
                  <c:v>1</c:v>
                </c:pt>
                <c:pt idx="1">
                  <c:v>5</c:v>
                </c:pt>
                <c:pt idx="2">
                  <c:v>10</c:v>
                </c:pt>
                <c:pt idx="3">
                  <c:v>25</c:v>
                </c:pt>
                <c:pt idx="4">
                  <c:v>50</c:v>
                </c:pt>
                <c:pt idx="5">
                  <c:v>75</c:v>
                </c:pt>
                <c:pt idx="6">
                  <c:v>90</c:v>
                </c:pt>
                <c:pt idx="7">
                  <c:v>95</c:v>
                </c:pt>
                <c:pt idx="8">
                  <c:v>99</c:v>
                </c:pt>
              </c:numCache>
            </c:numRef>
          </c:xVal>
          <c:yVal>
            <c:numRef>
              <c:f>Delhi_out!$I$6:$Q$6</c:f>
              <c:numCache>
                <c:formatCode>General</c:formatCode>
                <c:ptCount val="9"/>
                <c:pt idx="0">
                  <c:v>96</c:v>
                </c:pt>
                <c:pt idx="1">
                  <c:v>122</c:v>
                </c:pt>
                <c:pt idx="2">
                  <c:v>153</c:v>
                </c:pt>
                <c:pt idx="3">
                  <c:v>255</c:v>
                </c:pt>
                <c:pt idx="4">
                  <c:v>568</c:v>
                </c:pt>
                <c:pt idx="5">
                  <c:v>1750</c:v>
                </c:pt>
                <c:pt idx="6">
                  <c:v>3400</c:v>
                </c:pt>
                <c:pt idx="7">
                  <c:v>5000</c:v>
                </c:pt>
                <c:pt idx="8">
                  <c:v>8110</c:v>
                </c:pt>
              </c:numCache>
            </c:numRef>
          </c:yVal>
          <c:smooth val="1"/>
        </c:ser>
        <c:ser>
          <c:idx val="5"/>
          <c:order val="4"/>
          <c:tx>
            <c:strRef>
              <c:f>Delhi_out!$C$7</c:f>
              <c:strCache>
                <c:ptCount val="1"/>
                <c:pt idx="0">
                  <c:v>1980</c:v>
                </c:pt>
              </c:strCache>
            </c:strRef>
          </c:tx>
          <c:marker>
            <c:symbol val="none"/>
          </c:marker>
          <c:xVal>
            <c:numRef>
              <c:f>Delhi_out!$I$1:$Q$1</c:f>
              <c:numCache>
                <c:formatCode>General</c:formatCode>
                <c:ptCount val="9"/>
                <c:pt idx="0">
                  <c:v>1</c:v>
                </c:pt>
                <c:pt idx="1">
                  <c:v>5</c:v>
                </c:pt>
                <c:pt idx="2">
                  <c:v>10</c:v>
                </c:pt>
                <c:pt idx="3">
                  <c:v>25</c:v>
                </c:pt>
                <c:pt idx="4">
                  <c:v>50</c:v>
                </c:pt>
                <c:pt idx="5">
                  <c:v>75</c:v>
                </c:pt>
                <c:pt idx="6">
                  <c:v>90</c:v>
                </c:pt>
                <c:pt idx="7">
                  <c:v>95</c:v>
                </c:pt>
                <c:pt idx="8">
                  <c:v>99</c:v>
                </c:pt>
              </c:numCache>
            </c:numRef>
          </c:xVal>
          <c:yVal>
            <c:numRef>
              <c:f>Delhi_out!$I$7:$Q$7</c:f>
              <c:numCache>
                <c:formatCode>General</c:formatCode>
                <c:ptCount val="9"/>
                <c:pt idx="0">
                  <c:v>10</c:v>
                </c:pt>
                <c:pt idx="1">
                  <c:v>74</c:v>
                </c:pt>
                <c:pt idx="2">
                  <c:v>100</c:v>
                </c:pt>
                <c:pt idx="3">
                  <c:v>141</c:v>
                </c:pt>
                <c:pt idx="4">
                  <c:v>297</c:v>
                </c:pt>
                <c:pt idx="5">
                  <c:v>997</c:v>
                </c:pt>
                <c:pt idx="6">
                  <c:v>2660</c:v>
                </c:pt>
                <c:pt idx="7">
                  <c:v>4180</c:v>
                </c:pt>
                <c:pt idx="8">
                  <c:v>7370</c:v>
                </c:pt>
              </c:numCache>
            </c:numRef>
          </c:yVal>
          <c:smooth val="1"/>
        </c:ser>
        <c:ser>
          <c:idx val="6"/>
          <c:order val="5"/>
          <c:tx>
            <c:strRef>
              <c:f>Delhi_out!$C$8</c:f>
              <c:strCache>
                <c:ptCount val="1"/>
                <c:pt idx="0">
                  <c:v>1990</c:v>
                </c:pt>
              </c:strCache>
            </c:strRef>
          </c:tx>
          <c:marker>
            <c:symbol val="none"/>
          </c:marker>
          <c:xVal>
            <c:numRef>
              <c:f>Delhi_out!$I$1:$Q$1</c:f>
              <c:numCache>
                <c:formatCode>General</c:formatCode>
                <c:ptCount val="9"/>
                <c:pt idx="0">
                  <c:v>1</c:v>
                </c:pt>
                <c:pt idx="1">
                  <c:v>5</c:v>
                </c:pt>
                <c:pt idx="2">
                  <c:v>10</c:v>
                </c:pt>
                <c:pt idx="3">
                  <c:v>25</c:v>
                </c:pt>
                <c:pt idx="4">
                  <c:v>50</c:v>
                </c:pt>
                <c:pt idx="5">
                  <c:v>75</c:v>
                </c:pt>
                <c:pt idx="6">
                  <c:v>90</c:v>
                </c:pt>
                <c:pt idx="7">
                  <c:v>95</c:v>
                </c:pt>
                <c:pt idx="8">
                  <c:v>99</c:v>
                </c:pt>
              </c:numCache>
            </c:numRef>
          </c:xVal>
          <c:yVal>
            <c:numRef>
              <c:f>Delhi_out!$I$8:$Q$8</c:f>
              <c:numCache>
                <c:formatCode>General</c:formatCode>
                <c:ptCount val="9"/>
                <c:pt idx="0">
                  <c:v>16</c:v>
                </c:pt>
                <c:pt idx="1">
                  <c:v>45</c:v>
                </c:pt>
                <c:pt idx="2">
                  <c:v>59</c:v>
                </c:pt>
                <c:pt idx="3">
                  <c:v>107</c:v>
                </c:pt>
                <c:pt idx="4">
                  <c:v>230</c:v>
                </c:pt>
                <c:pt idx="5">
                  <c:v>758.5</c:v>
                </c:pt>
                <c:pt idx="6">
                  <c:v>2480</c:v>
                </c:pt>
                <c:pt idx="7">
                  <c:v>3580</c:v>
                </c:pt>
                <c:pt idx="8">
                  <c:v>7030</c:v>
                </c:pt>
              </c:numCache>
            </c:numRef>
          </c:yVal>
          <c:smooth val="1"/>
        </c:ser>
        <c:dLbls>
          <c:showLegendKey val="0"/>
          <c:showVal val="0"/>
          <c:showCatName val="0"/>
          <c:showSerName val="0"/>
          <c:showPercent val="0"/>
          <c:showBubbleSize val="0"/>
        </c:dLbls>
        <c:axId val="215121392"/>
        <c:axId val="215121000"/>
      </c:scatterChart>
      <c:valAx>
        <c:axId val="215121392"/>
        <c:scaling>
          <c:orientation val="minMax"/>
          <c:max val="100"/>
        </c:scaling>
        <c:delete val="0"/>
        <c:axPos val="b"/>
        <c:numFmt formatCode="General" sourceLinked="1"/>
        <c:majorTickMark val="out"/>
        <c:minorTickMark val="none"/>
        <c:tickLblPos val="nextTo"/>
        <c:crossAx val="215121000"/>
        <c:crosses val="autoZero"/>
        <c:crossBetween val="midCat"/>
      </c:valAx>
      <c:valAx>
        <c:axId val="215121000"/>
        <c:scaling>
          <c:logBase val="10"/>
          <c:orientation val="minMax"/>
          <c:min val="10"/>
        </c:scaling>
        <c:delete val="0"/>
        <c:axPos val="l"/>
        <c:majorGridlines/>
        <c:minorGridlines/>
        <c:numFmt formatCode="General" sourceLinked="1"/>
        <c:majorTickMark val="out"/>
        <c:minorTickMark val="none"/>
        <c:tickLblPos val="nextTo"/>
        <c:crossAx val="215121392"/>
        <c:crosses val="autoZero"/>
        <c:crossBetween val="midCat"/>
      </c:valAx>
    </c:plotArea>
    <c:legend>
      <c:legendPos val="r"/>
      <c:overlay val="0"/>
    </c:legend>
    <c:plotVisOnly val="1"/>
    <c:dispBlanksAs val="gap"/>
    <c:showDLblsOverMax val="0"/>
  </c:chart>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1930</c:v>
          </c:tx>
          <c:marker>
            <c:symbol val="none"/>
          </c:marker>
          <c:xVal>
            <c:numRef>
              <c:f>Tensas_out!$I$24:$Q$24</c:f>
              <c:numCache>
                <c:formatCode>General</c:formatCode>
                <c:ptCount val="9"/>
                <c:pt idx="0">
                  <c:v>1</c:v>
                </c:pt>
                <c:pt idx="1">
                  <c:v>5</c:v>
                </c:pt>
                <c:pt idx="2">
                  <c:v>10</c:v>
                </c:pt>
                <c:pt idx="3">
                  <c:v>25</c:v>
                </c:pt>
                <c:pt idx="4">
                  <c:v>50</c:v>
                </c:pt>
                <c:pt idx="5">
                  <c:v>75</c:v>
                </c:pt>
                <c:pt idx="6">
                  <c:v>90</c:v>
                </c:pt>
                <c:pt idx="7">
                  <c:v>95</c:v>
                </c:pt>
                <c:pt idx="8">
                  <c:v>99</c:v>
                </c:pt>
              </c:numCache>
            </c:numRef>
          </c:xVal>
          <c:yVal>
            <c:numRef>
              <c:f>Tensas_out!$I$25:$Q$25</c:f>
              <c:numCache>
                <c:formatCode>General</c:formatCode>
                <c:ptCount val="9"/>
                <c:pt idx="0">
                  <c:v>53</c:v>
                </c:pt>
                <c:pt idx="1">
                  <c:v>87</c:v>
                </c:pt>
                <c:pt idx="2">
                  <c:v>111</c:v>
                </c:pt>
                <c:pt idx="3">
                  <c:v>140</c:v>
                </c:pt>
                <c:pt idx="4">
                  <c:v>377</c:v>
                </c:pt>
                <c:pt idx="5">
                  <c:v>971</c:v>
                </c:pt>
                <c:pt idx="6">
                  <c:v>1430</c:v>
                </c:pt>
                <c:pt idx="7">
                  <c:v>1990</c:v>
                </c:pt>
                <c:pt idx="8">
                  <c:v>2480</c:v>
                </c:pt>
              </c:numCache>
            </c:numRef>
          </c:yVal>
          <c:smooth val="1"/>
        </c:ser>
        <c:ser>
          <c:idx val="1"/>
          <c:order val="1"/>
          <c:tx>
            <c:v>1940</c:v>
          </c:tx>
          <c:marker>
            <c:symbol val="none"/>
          </c:marker>
          <c:xVal>
            <c:numRef>
              <c:f>Tensas_out!$I$24:$Q$24</c:f>
              <c:numCache>
                <c:formatCode>General</c:formatCode>
                <c:ptCount val="9"/>
                <c:pt idx="0">
                  <c:v>1</c:v>
                </c:pt>
                <c:pt idx="1">
                  <c:v>5</c:v>
                </c:pt>
                <c:pt idx="2">
                  <c:v>10</c:v>
                </c:pt>
                <c:pt idx="3">
                  <c:v>25</c:v>
                </c:pt>
                <c:pt idx="4">
                  <c:v>50</c:v>
                </c:pt>
                <c:pt idx="5">
                  <c:v>75</c:v>
                </c:pt>
                <c:pt idx="6">
                  <c:v>90</c:v>
                </c:pt>
                <c:pt idx="7">
                  <c:v>95</c:v>
                </c:pt>
                <c:pt idx="8">
                  <c:v>99</c:v>
                </c:pt>
              </c:numCache>
            </c:numRef>
          </c:xVal>
          <c:yVal>
            <c:numRef>
              <c:f>Tensas_out!$I$26:$Q$26</c:f>
              <c:numCache>
                <c:formatCode>General</c:formatCode>
                <c:ptCount val="9"/>
                <c:pt idx="0">
                  <c:v>34</c:v>
                </c:pt>
                <c:pt idx="1">
                  <c:v>71.5</c:v>
                </c:pt>
                <c:pt idx="2">
                  <c:v>115.5</c:v>
                </c:pt>
                <c:pt idx="3">
                  <c:v>242</c:v>
                </c:pt>
                <c:pt idx="4">
                  <c:v>487</c:v>
                </c:pt>
                <c:pt idx="5">
                  <c:v>983.5</c:v>
                </c:pt>
                <c:pt idx="6">
                  <c:v>1520</c:v>
                </c:pt>
                <c:pt idx="7">
                  <c:v>1860</c:v>
                </c:pt>
                <c:pt idx="8">
                  <c:v>2280</c:v>
                </c:pt>
              </c:numCache>
            </c:numRef>
          </c:yVal>
          <c:smooth val="1"/>
        </c:ser>
        <c:ser>
          <c:idx val="2"/>
          <c:order val="2"/>
          <c:tx>
            <c:v>1950</c:v>
          </c:tx>
          <c:marker>
            <c:symbol val="none"/>
          </c:marker>
          <c:xVal>
            <c:numRef>
              <c:f>Tensas_out!$I$24:$Q$24</c:f>
              <c:numCache>
                <c:formatCode>General</c:formatCode>
                <c:ptCount val="9"/>
                <c:pt idx="0">
                  <c:v>1</c:v>
                </c:pt>
                <c:pt idx="1">
                  <c:v>5</c:v>
                </c:pt>
                <c:pt idx="2">
                  <c:v>10</c:v>
                </c:pt>
                <c:pt idx="3">
                  <c:v>25</c:v>
                </c:pt>
                <c:pt idx="4">
                  <c:v>50</c:v>
                </c:pt>
                <c:pt idx="5">
                  <c:v>75</c:v>
                </c:pt>
                <c:pt idx="6">
                  <c:v>90</c:v>
                </c:pt>
                <c:pt idx="7">
                  <c:v>95</c:v>
                </c:pt>
                <c:pt idx="8">
                  <c:v>99</c:v>
                </c:pt>
              </c:numCache>
            </c:numRef>
          </c:xVal>
          <c:yVal>
            <c:numRef>
              <c:f>Tensas_out!$I$27:$Q$27</c:f>
              <c:numCache>
                <c:formatCode>General</c:formatCode>
                <c:ptCount val="9"/>
                <c:pt idx="0">
                  <c:v>19</c:v>
                </c:pt>
                <c:pt idx="1">
                  <c:v>26</c:v>
                </c:pt>
                <c:pt idx="2">
                  <c:v>38</c:v>
                </c:pt>
                <c:pt idx="3">
                  <c:v>68.5</c:v>
                </c:pt>
                <c:pt idx="4">
                  <c:v>183</c:v>
                </c:pt>
                <c:pt idx="5">
                  <c:v>607</c:v>
                </c:pt>
                <c:pt idx="6">
                  <c:v>1380</c:v>
                </c:pt>
                <c:pt idx="7">
                  <c:v>2000</c:v>
                </c:pt>
                <c:pt idx="8">
                  <c:v>3090</c:v>
                </c:pt>
              </c:numCache>
            </c:numRef>
          </c:yVal>
          <c:smooth val="1"/>
        </c:ser>
        <c:ser>
          <c:idx val="3"/>
          <c:order val="3"/>
          <c:tx>
            <c:v>1960</c:v>
          </c:tx>
          <c:marker>
            <c:symbol val="none"/>
          </c:marker>
          <c:xVal>
            <c:numRef>
              <c:f>Tensas_out!$I$24:$Q$24</c:f>
              <c:numCache>
                <c:formatCode>General</c:formatCode>
                <c:ptCount val="9"/>
                <c:pt idx="0">
                  <c:v>1</c:v>
                </c:pt>
                <c:pt idx="1">
                  <c:v>5</c:v>
                </c:pt>
                <c:pt idx="2">
                  <c:v>10</c:v>
                </c:pt>
                <c:pt idx="3">
                  <c:v>25</c:v>
                </c:pt>
                <c:pt idx="4">
                  <c:v>50</c:v>
                </c:pt>
                <c:pt idx="5">
                  <c:v>75</c:v>
                </c:pt>
                <c:pt idx="6">
                  <c:v>90</c:v>
                </c:pt>
                <c:pt idx="7">
                  <c:v>95</c:v>
                </c:pt>
                <c:pt idx="8">
                  <c:v>99</c:v>
                </c:pt>
              </c:numCache>
            </c:numRef>
          </c:xVal>
          <c:yVal>
            <c:numRef>
              <c:f>Tensas_out!$I$28:$Q$28</c:f>
              <c:numCache>
                <c:formatCode>General</c:formatCode>
                <c:ptCount val="9"/>
                <c:pt idx="0">
                  <c:v>13</c:v>
                </c:pt>
                <c:pt idx="1">
                  <c:v>19</c:v>
                </c:pt>
                <c:pt idx="2">
                  <c:v>22</c:v>
                </c:pt>
                <c:pt idx="3">
                  <c:v>45.5</c:v>
                </c:pt>
                <c:pt idx="4">
                  <c:v>176.5</c:v>
                </c:pt>
                <c:pt idx="5">
                  <c:v>639.5</c:v>
                </c:pt>
                <c:pt idx="6">
                  <c:v>1200</c:v>
                </c:pt>
                <c:pt idx="7">
                  <c:v>1785</c:v>
                </c:pt>
                <c:pt idx="8">
                  <c:v>2490</c:v>
                </c:pt>
              </c:numCache>
            </c:numRef>
          </c:yVal>
          <c:smooth val="1"/>
        </c:ser>
        <c:ser>
          <c:idx val="4"/>
          <c:order val="4"/>
          <c:tx>
            <c:v>1970</c:v>
          </c:tx>
          <c:marker>
            <c:symbol val="none"/>
          </c:marker>
          <c:xVal>
            <c:numRef>
              <c:f>Tensas_out!$I$24:$Q$24</c:f>
              <c:numCache>
                <c:formatCode>General</c:formatCode>
                <c:ptCount val="9"/>
                <c:pt idx="0">
                  <c:v>1</c:v>
                </c:pt>
                <c:pt idx="1">
                  <c:v>5</c:v>
                </c:pt>
                <c:pt idx="2">
                  <c:v>10</c:v>
                </c:pt>
                <c:pt idx="3">
                  <c:v>25</c:v>
                </c:pt>
                <c:pt idx="4">
                  <c:v>50</c:v>
                </c:pt>
                <c:pt idx="5">
                  <c:v>75</c:v>
                </c:pt>
                <c:pt idx="6">
                  <c:v>90</c:v>
                </c:pt>
                <c:pt idx="7">
                  <c:v>95</c:v>
                </c:pt>
                <c:pt idx="8">
                  <c:v>99</c:v>
                </c:pt>
              </c:numCache>
            </c:numRef>
          </c:xVal>
          <c:yVal>
            <c:numRef>
              <c:f>Tensas_out!$I$29:$Q$29</c:f>
              <c:numCache>
                <c:formatCode>General</c:formatCode>
                <c:ptCount val="9"/>
                <c:pt idx="0">
                  <c:v>16</c:v>
                </c:pt>
                <c:pt idx="1">
                  <c:v>27.5</c:v>
                </c:pt>
                <c:pt idx="2">
                  <c:v>38</c:v>
                </c:pt>
                <c:pt idx="3">
                  <c:v>85.5</c:v>
                </c:pt>
                <c:pt idx="4">
                  <c:v>272.5</c:v>
                </c:pt>
                <c:pt idx="5">
                  <c:v>754.5</c:v>
                </c:pt>
                <c:pt idx="6">
                  <c:v>1500</c:v>
                </c:pt>
                <c:pt idx="7">
                  <c:v>2175</c:v>
                </c:pt>
                <c:pt idx="8">
                  <c:v>2900</c:v>
                </c:pt>
              </c:numCache>
            </c:numRef>
          </c:yVal>
          <c:smooth val="1"/>
        </c:ser>
        <c:ser>
          <c:idx val="5"/>
          <c:order val="5"/>
          <c:tx>
            <c:v>1980</c:v>
          </c:tx>
          <c:marker>
            <c:symbol val="none"/>
          </c:marker>
          <c:xVal>
            <c:numRef>
              <c:f>Tensas_out!$I$24:$Q$24</c:f>
              <c:numCache>
                <c:formatCode>General</c:formatCode>
                <c:ptCount val="9"/>
                <c:pt idx="0">
                  <c:v>1</c:v>
                </c:pt>
                <c:pt idx="1">
                  <c:v>5</c:v>
                </c:pt>
                <c:pt idx="2">
                  <c:v>10</c:v>
                </c:pt>
                <c:pt idx="3">
                  <c:v>25</c:v>
                </c:pt>
                <c:pt idx="4">
                  <c:v>50</c:v>
                </c:pt>
                <c:pt idx="5">
                  <c:v>75</c:v>
                </c:pt>
                <c:pt idx="6">
                  <c:v>90</c:v>
                </c:pt>
                <c:pt idx="7">
                  <c:v>95</c:v>
                </c:pt>
                <c:pt idx="8">
                  <c:v>99</c:v>
                </c:pt>
              </c:numCache>
            </c:numRef>
          </c:xVal>
          <c:yVal>
            <c:numRef>
              <c:f>Tensas_out!$I$30:$Q$30</c:f>
              <c:numCache>
                <c:formatCode>General</c:formatCode>
                <c:ptCount val="9"/>
                <c:pt idx="0">
                  <c:v>12</c:v>
                </c:pt>
                <c:pt idx="1">
                  <c:v>16</c:v>
                </c:pt>
                <c:pt idx="2">
                  <c:v>21</c:v>
                </c:pt>
                <c:pt idx="3">
                  <c:v>40</c:v>
                </c:pt>
                <c:pt idx="4">
                  <c:v>207</c:v>
                </c:pt>
                <c:pt idx="5">
                  <c:v>730.5</c:v>
                </c:pt>
                <c:pt idx="6">
                  <c:v>1625</c:v>
                </c:pt>
                <c:pt idx="7">
                  <c:v>2265</c:v>
                </c:pt>
                <c:pt idx="8">
                  <c:v>3500</c:v>
                </c:pt>
              </c:numCache>
            </c:numRef>
          </c:yVal>
          <c:smooth val="1"/>
        </c:ser>
        <c:ser>
          <c:idx val="6"/>
          <c:order val="6"/>
          <c:tx>
            <c:v>1990</c:v>
          </c:tx>
          <c:marker>
            <c:symbol val="none"/>
          </c:marker>
          <c:xVal>
            <c:numRef>
              <c:f>Tensas_out!$I$24:$Q$24</c:f>
              <c:numCache>
                <c:formatCode>General</c:formatCode>
                <c:ptCount val="9"/>
                <c:pt idx="0">
                  <c:v>1</c:v>
                </c:pt>
                <c:pt idx="1">
                  <c:v>5</c:v>
                </c:pt>
                <c:pt idx="2">
                  <c:v>10</c:v>
                </c:pt>
                <c:pt idx="3">
                  <c:v>25</c:v>
                </c:pt>
                <c:pt idx="4">
                  <c:v>50</c:v>
                </c:pt>
                <c:pt idx="5">
                  <c:v>75</c:v>
                </c:pt>
                <c:pt idx="6">
                  <c:v>90</c:v>
                </c:pt>
                <c:pt idx="7">
                  <c:v>95</c:v>
                </c:pt>
                <c:pt idx="8">
                  <c:v>99</c:v>
                </c:pt>
              </c:numCache>
            </c:numRef>
          </c:xVal>
          <c:yVal>
            <c:numRef>
              <c:f>Tensas_out!$I$31:$Q$31</c:f>
              <c:numCache>
                <c:formatCode>General</c:formatCode>
                <c:ptCount val="9"/>
                <c:pt idx="0">
                  <c:v>12</c:v>
                </c:pt>
                <c:pt idx="1">
                  <c:v>27</c:v>
                </c:pt>
                <c:pt idx="2">
                  <c:v>35</c:v>
                </c:pt>
                <c:pt idx="3">
                  <c:v>71</c:v>
                </c:pt>
                <c:pt idx="4">
                  <c:v>369</c:v>
                </c:pt>
                <c:pt idx="5">
                  <c:v>838.5</c:v>
                </c:pt>
                <c:pt idx="6">
                  <c:v>1755</c:v>
                </c:pt>
                <c:pt idx="7">
                  <c:v>2190</c:v>
                </c:pt>
                <c:pt idx="8">
                  <c:v>3450</c:v>
                </c:pt>
              </c:numCache>
            </c:numRef>
          </c:yVal>
          <c:smooth val="1"/>
        </c:ser>
        <c:ser>
          <c:idx val="7"/>
          <c:order val="7"/>
          <c:tx>
            <c:v>2000</c:v>
          </c:tx>
          <c:marker>
            <c:symbol val="none"/>
          </c:marker>
          <c:xVal>
            <c:numRef>
              <c:f>Tensas_out!$I$24:$Q$24</c:f>
              <c:numCache>
                <c:formatCode>General</c:formatCode>
                <c:ptCount val="9"/>
                <c:pt idx="0">
                  <c:v>1</c:v>
                </c:pt>
                <c:pt idx="1">
                  <c:v>5</c:v>
                </c:pt>
                <c:pt idx="2">
                  <c:v>10</c:v>
                </c:pt>
                <c:pt idx="3">
                  <c:v>25</c:v>
                </c:pt>
                <c:pt idx="4">
                  <c:v>50</c:v>
                </c:pt>
                <c:pt idx="5">
                  <c:v>75</c:v>
                </c:pt>
                <c:pt idx="6">
                  <c:v>90</c:v>
                </c:pt>
                <c:pt idx="7">
                  <c:v>95</c:v>
                </c:pt>
                <c:pt idx="8">
                  <c:v>99</c:v>
                </c:pt>
              </c:numCache>
            </c:numRef>
          </c:xVal>
          <c:yVal>
            <c:numRef>
              <c:f>Tensas_out!$I$32:$Q$32</c:f>
              <c:numCache>
                <c:formatCode>General</c:formatCode>
                <c:ptCount val="9"/>
                <c:pt idx="0">
                  <c:v>6.7</c:v>
                </c:pt>
                <c:pt idx="1">
                  <c:v>10</c:v>
                </c:pt>
                <c:pt idx="2">
                  <c:v>17</c:v>
                </c:pt>
                <c:pt idx="3">
                  <c:v>39</c:v>
                </c:pt>
                <c:pt idx="4">
                  <c:v>152.5</c:v>
                </c:pt>
                <c:pt idx="5">
                  <c:v>508</c:v>
                </c:pt>
                <c:pt idx="6">
                  <c:v>1230</c:v>
                </c:pt>
                <c:pt idx="7">
                  <c:v>1790</c:v>
                </c:pt>
                <c:pt idx="8">
                  <c:v>2710</c:v>
                </c:pt>
              </c:numCache>
            </c:numRef>
          </c:yVal>
          <c:smooth val="1"/>
        </c:ser>
        <c:ser>
          <c:idx val="8"/>
          <c:order val="8"/>
          <c:tx>
            <c:v>2010</c:v>
          </c:tx>
          <c:marker>
            <c:symbol val="none"/>
          </c:marker>
          <c:xVal>
            <c:numRef>
              <c:f>Tensas_out!$I$24:$Q$24</c:f>
              <c:numCache>
                <c:formatCode>General</c:formatCode>
                <c:ptCount val="9"/>
                <c:pt idx="0">
                  <c:v>1</c:v>
                </c:pt>
                <c:pt idx="1">
                  <c:v>5</c:v>
                </c:pt>
                <c:pt idx="2">
                  <c:v>10</c:v>
                </c:pt>
                <c:pt idx="3">
                  <c:v>25</c:v>
                </c:pt>
                <c:pt idx="4">
                  <c:v>50</c:v>
                </c:pt>
                <c:pt idx="5">
                  <c:v>75</c:v>
                </c:pt>
                <c:pt idx="6">
                  <c:v>90</c:v>
                </c:pt>
                <c:pt idx="7">
                  <c:v>95</c:v>
                </c:pt>
                <c:pt idx="8">
                  <c:v>99</c:v>
                </c:pt>
              </c:numCache>
            </c:numRef>
          </c:xVal>
          <c:yVal>
            <c:numRef>
              <c:f>Tensas_out!$I$33:$Q$33</c:f>
              <c:numCache>
                <c:formatCode>General</c:formatCode>
                <c:ptCount val="9"/>
                <c:pt idx="0">
                  <c:v>17</c:v>
                </c:pt>
                <c:pt idx="1">
                  <c:v>23</c:v>
                </c:pt>
                <c:pt idx="2">
                  <c:v>28</c:v>
                </c:pt>
                <c:pt idx="3">
                  <c:v>46</c:v>
                </c:pt>
                <c:pt idx="4">
                  <c:v>110</c:v>
                </c:pt>
                <c:pt idx="5">
                  <c:v>290</c:v>
                </c:pt>
                <c:pt idx="6">
                  <c:v>805</c:v>
                </c:pt>
                <c:pt idx="7">
                  <c:v>1140</c:v>
                </c:pt>
                <c:pt idx="8">
                  <c:v>1770</c:v>
                </c:pt>
              </c:numCache>
            </c:numRef>
          </c:yVal>
          <c:smooth val="1"/>
        </c:ser>
        <c:dLbls>
          <c:showLegendKey val="0"/>
          <c:showVal val="0"/>
          <c:showCatName val="0"/>
          <c:showSerName val="0"/>
          <c:showPercent val="0"/>
          <c:showBubbleSize val="0"/>
        </c:dLbls>
        <c:axId val="215120216"/>
        <c:axId val="215119824"/>
      </c:scatterChart>
      <c:valAx>
        <c:axId val="215120216"/>
        <c:scaling>
          <c:orientation val="minMax"/>
          <c:max val="100"/>
        </c:scaling>
        <c:delete val="0"/>
        <c:axPos val="b"/>
        <c:numFmt formatCode="General" sourceLinked="1"/>
        <c:majorTickMark val="out"/>
        <c:minorTickMark val="none"/>
        <c:tickLblPos val="nextTo"/>
        <c:crossAx val="215119824"/>
        <c:crosses val="autoZero"/>
        <c:crossBetween val="midCat"/>
      </c:valAx>
      <c:valAx>
        <c:axId val="215119824"/>
        <c:scaling>
          <c:logBase val="10"/>
          <c:orientation val="minMax"/>
        </c:scaling>
        <c:delete val="0"/>
        <c:axPos val="l"/>
        <c:majorGridlines/>
        <c:minorGridlines/>
        <c:numFmt formatCode="General" sourceLinked="1"/>
        <c:majorTickMark val="out"/>
        <c:minorTickMark val="none"/>
        <c:tickLblPos val="nextTo"/>
        <c:crossAx val="215120216"/>
        <c:crosses val="autoZero"/>
        <c:crossBetween val="midCat"/>
      </c:valAx>
    </c:plotArea>
    <c:legend>
      <c:legendPos val="r"/>
      <c:overlay val="0"/>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Coutries!$B$2</c:f>
              <c:strCache>
                <c:ptCount val="1"/>
                <c:pt idx="0">
                  <c:v>Green</c:v>
                </c:pt>
              </c:strCache>
            </c:strRef>
          </c:tx>
          <c:spPr>
            <a:solidFill>
              <a:srgbClr val="92D050"/>
            </a:solidFill>
          </c:spPr>
          <c:invertIfNegative val="0"/>
          <c:cat>
            <c:strRef>
              <c:f>Coutries!$A$3:$A$12</c:f>
              <c:strCache>
                <c:ptCount val="10"/>
                <c:pt idx="0">
                  <c:v>India</c:v>
                </c:pt>
                <c:pt idx="1">
                  <c:v>China</c:v>
                </c:pt>
                <c:pt idx="2">
                  <c:v>USA</c:v>
                </c:pt>
                <c:pt idx="3">
                  <c:v>Brazil</c:v>
                </c:pt>
                <c:pt idx="4">
                  <c:v>Russia</c:v>
                </c:pt>
                <c:pt idx="5">
                  <c:v>Indonesia</c:v>
                </c:pt>
                <c:pt idx="6">
                  <c:v>Nigeria</c:v>
                </c:pt>
                <c:pt idx="7">
                  <c:v>Argentina</c:v>
                </c:pt>
                <c:pt idx="8">
                  <c:v>Canada</c:v>
                </c:pt>
                <c:pt idx="9">
                  <c:v>Pakistan</c:v>
                </c:pt>
              </c:strCache>
            </c:strRef>
          </c:cat>
          <c:val>
            <c:numRef>
              <c:f>Coutries!$B$3:$B$12</c:f>
              <c:numCache>
                <c:formatCode>General</c:formatCode>
                <c:ptCount val="10"/>
                <c:pt idx="0">
                  <c:v>716</c:v>
                </c:pt>
                <c:pt idx="1">
                  <c:v>623.9</c:v>
                </c:pt>
                <c:pt idx="2">
                  <c:v>612</c:v>
                </c:pt>
                <c:pt idx="3">
                  <c:v>303.7</c:v>
                </c:pt>
                <c:pt idx="4">
                  <c:v>304.8</c:v>
                </c:pt>
                <c:pt idx="5">
                  <c:v>285.5</c:v>
                </c:pt>
                <c:pt idx="6">
                  <c:v>190.6</c:v>
                </c:pt>
                <c:pt idx="7">
                  <c:v>157.6</c:v>
                </c:pt>
                <c:pt idx="8">
                  <c:v>120.3</c:v>
                </c:pt>
                <c:pt idx="9">
                  <c:v>40.6</c:v>
                </c:pt>
              </c:numCache>
            </c:numRef>
          </c:val>
        </c:ser>
        <c:ser>
          <c:idx val="1"/>
          <c:order val="1"/>
          <c:tx>
            <c:strRef>
              <c:f>Coutries!$C$2</c:f>
              <c:strCache>
                <c:ptCount val="1"/>
                <c:pt idx="0">
                  <c:v>Blue</c:v>
                </c:pt>
              </c:strCache>
            </c:strRef>
          </c:tx>
          <c:spPr>
            <a:solidFill>
              <a:srgbClr val="0070C0"/>
            </a:solidFill>
          </c:spPr>
          <c:invertIfNegative val="0"/>
          <c:cat>
            <c:strRef>
              <c:f>Coutries!$A$3:$A$12</c:f>
              <c:strCache>
                <c:ptCount val="10"/>
                <c:pt idx="0">
                  <c:v>India</c:v>
                </c:pt>
                <c:pt idx="1">
                  <c:v>China</c:v>
                </c:pt>
                <c:pt idx="2">
                  <c:v>USA</c:v>
                </c:pt>
                <c:pt idx="3">
                  <c:v>Brazil</c:v>
                </c:pt>
                <c:pt idx="4">
                  <c:v>Russia</c:v>
                </c:pt>
                <c:pt idx="5">
                  <c:v>Indonesia</c:v>
                </c:pt>
                <c:pt idx="6">
                  <c:v>Nigeria</c:v>
                </c:pt>
                <c:pt idx="7">
                  <c:v>Argentina</c:v>
                </c:pt>
                <c:pt idx="8">
                  <c:v>Canada</c:v>
                </c:pt>
                <c:pt idx="9">
                  <c:v>Pakistan</c:v>
                </c:pt>
              </c:strCache>
            </c:strRef>
          </c:cat>
          <c:val>
            <c:numRef>
              <c:f>Coutries!$C$3:$C$12</c:f>
              <c:numCache>
                <c:formatCode>General</c:formatCode>
                <c:ptCount val="10"/>
                <c:pt idx="0">
                  <c:v>231.4</c:v>
                </c:pt>
                <c:pt idx="1">
                  <c:v>118.9</c:v>
                </c:pt>
                <c:pt idx="2">
                  <c:v>95.9</c:v>
                </c:pt>
                <c:pt idx="3">
                  <c:v>8.9</c:v>
                </c:pt>
                <c:pt idx="4">
                  <c:v>10.4</c:v>
                </c:pt>
                <c:pt idx="5">
                  <c:v>11.5</c:v>
                </c:pt>
                <c:pt idx="6">
                  <c:v>1.1000000000000001</c:v>
                </c:pt>
                <c:pt idx="7">
                  <c:v>4.3</c:v>
                </c:pt>
                <c:pt idx="8">
                  <c:v>1.6</c:v>
                </c:pt>
                <c:pt idx="9">
                  <c:v>74.3</c:v>
                </c:pt>
              </c:numCache>
            </c:numRef>
          </c:val>
        </c:ser>
        <c:ser>
          <c:idx val="2"/>
          <c:order val="2"/>
          <c:tx>
            <c:strRef>
              <c:f>Coutries!$D$2</c:f>
              <c:strCache>
                <c:ptCount val="1"/>
                <c:pt idx="0">
                  <c:v>Grey</c:v>
                </c:pt>
              </c:strCache>
            </c:strRef>
          </c:tx>
          <c:spPr>
            <a:solidFill>
              <a:schemeClr val="bg1">
                <a:lumMod val="50000"/>
              </a:schemeClr>
            </a:solidFill>
          </c:spPr>
          <c:invertIfNegative val="0"/>
          <c:cat>
            <c:strRef>
              <c:f>Coutries!$A$3:$A$12</c:f>
              <c:strCache>
                <c:ptCount val="10"/>
                <c:pt idx="0">
                  <c:v>India</c:v>
                </c:pt>
                <c:pt idx="1">
                  <c:v>China</c:v>
                </c:pt>
                <c:pt idx="2">
                  <c:v>USA</c:v>
                </c:pt>
                <c:pt idx="3">
                  <c:v>Brazil</c:v>
                </c:pt>
                <c:pt idx="4">
                  <c:v>Russia</c:v>
                </c:pt>
                <c:pt idx="5">
                  <c:v>Indonesia</c:v>
                </c:pt>
                <c:pt idx="6">
                  <c:v>Nigeria</c:v>
                </c:pt>
                <c:pt idx="7">
                  <c:v>Argentina</c:v>
                </c:pt>
                <c:pt idx="8">
                  <c:v>Canada</c:v>
                </c:pt>
                <c:pt idx="9">
                  <c:v>Pakistan</c:v>
                </c:pt>
              </c:strCache>
            </c:strRef>
          </c:cat>
          <c:val>
            <c:numRef>
              <c:f>Coutries!$D$3:$D$12</c:f>
              <c:numCache>
                <c:formatCode>General</c:formatCode>
                <c:ptCount val="10"/>
                <c:pt idx="0">
                  <c:v>99.7</c:v>
                </c:pt>
                <c:pt idx="1">
                  <c:v>223.8</c:v>
                </c:pt>
                <c:pt idx="2">
                  <c:v>118.2</c:v>
                </c:pt>
                <c:pt idx="3">
                  <c:v>16</c:v>
                </c:pt>
                <c:pt idx="4">
                  <c:v>11.6</c:v>
                </c:pt>
                <c:pt idx="5">
                  <c:v>20.9</c:v>
                </c:pt>
                <c:pt idx="6">
                  <c:v>0.60000000000000064</c:v>
                </c:pt>
                <c:pt idx="7">
                  <c:v>5</c:v>
                </c:pt>
                <c:pt idx="8">
                  <c:v>18.2</c:v>
                </c:pt>
                <c:pt idx="9">
                  <c:v>21.8</c:v>
                </c:pt>
              </c:numCache>
            </c:numRef>
          </c:val>
        </c:ser>
        <c:dLbls>
          <c:showLegendKey val="0"/>
          <c:showVal val="0"/>
          <c:showCatName val="0"/>
          <c:showSerName val="0"/>
          <c:showPercent val="0"/>
          <c:showBubbleSize val="0"/>
        </c:dLbls>
        <c:gapWidth val="150"/>
        <c:axId val="217622896"/>
        <c:axId val="218410960"/>
      </c:barChart>
      <c:catAx>
        <c:axId val="217622896"/>
        <c:scaling>
          <c:orientation val="minMax"/>
        </c:scaling>
        <c:delete val="0"/>
        <c:axPos val="b"/>
        <c:numFmt formatCode="General" sourceLinked="0"/>
        <c:majorTickMark val="out"/>
        <c:minorTickMark val="none"/>
        <c:tickLblPos val="nextTo"/>
        <c:crossAx val="218410960"/>
        <c:crosses val="autoZero"/>
        <c:auto val="1"/>
        <c:lblAlgn val="ctr"/>
        <c:lblOffset val="100"/>
        <c:noMultiLvlLbl val="0"/>
      </c:catAx>
      <c:valAx>
        <c:axId val="218410960"/>
        <c:scaling>
          <c:orientation val="minMax"/>
        </c:scaling>
        <c:delete val="0"/>
        <c:axPos val="l"/>
        <c:majorGridlines/>
        <c:numFmt formatCode="General" sourceLinked="1"/>
        <c:majorTickMark val="out"/>
        <c:minorTickMark val="none"/>
        <c:tickLblPos val="nextTo"/>
        <c:crossAx val="217622896"/>
        <c:crosses val="autoZero"/>
        <c:crossBetween val="between"/>
      </c:valAx>
    </c:plotArea>
    <c:legend>
      <c:legendPos val="r"/>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Coutries!$B$29</c:f>
              <c:strCache>
                <c:ptCount val="1"/>
                <c:pt idx="0">
                  <c:v>Green</c:v>
                </c:pt>
              </c:strCache>
            </c:strRef>
          </c:tx>
          <c:spPr>
            <a:solidFill>
              <a:srgbClr val="92D050"/>
            </a:solidFill>
          </c:spPr>
          <c:invertIfNegative val="0"/>
          <c:cat>
            <c:strRef>
              <c:f>Coutries!$A$30:$A$42</c:f>
              <c:strCache>
                <c:ptCount val="13"/>
                <c:pt idx="0">
                  <c:v>Mississippi</c:v>
                </c:pt>
                <c:pt idx="1">
                  <c:v>Ganges</c:v>
                </c:pt>
                <c:pt idx="2">
                  <c:v>Yangtze </c:v>
                </c:pt>
                <c:pt idx="3">
                  <c:v>Indus</c:v>
                </c:pt>
                <c:pt idx="4">
                  <c:v>Parana</c:v>
                </c:pt>
                <c:pt idx="5">
                  <c:v>Niger</c:v>
                </c:pt>
                <c:pt idx="6">
                  <c:v>Nile</c:v>
                </c:pt>
                <c:pt idx="7">
                  <c:v>Nuang He </c:v>
                </c:pt>
                <c:pt idx="8">
                  <c:v>Nelson</c:v>
                </c:pt>
                <c:pt idx="9">
                  <c:v>Danube</c:v>
                </c:pt>
                <c:pt idx="10">
                  <c:v>Krishna</c:v>
                </c:pt>
                <c:pt idx="11">
                  <c:v>Volga</c:v>
                </c:pt>
                <c:pt idx="12">
                  <c:v>Ob</c:v>
                </c:pt>
              </c:strCache>
            </c:strRef>
          </c:cat>
          <c:val>
            <c:numRef>
              <c:f>Coutries!$B$30:$B$42</c:f>
              <c:numCache>
                <c:formatCode>General</c:formatCode>
                <c:ptCount val="13"/>
                <c:pt idx="0">
                  <c:v>424</c:v>
                </c:pt>
                <c:pt idx="1">
                  <c:v>260</c:v>
                </c:pt>
                <c:pt idx="2">
                  <c:v>177</c:v>
                </c:pt>
                <c:pt idx="3">
                  <c:v>102</c:v>
                </c:pt>
                <c:pt idx="4">
                  <c:v>237</c:v>
                </c:pt>
                <c:pt idx="5">
                  <c:v>186</c:v>
                </c:pt>
                <c:pt idx="6">
                  <c:v>131</c:v>
                </c:pt>
                <c:pt idx="7">
                  <c:v>80</c:v>
                </c:pt>
                <c:pt idx="8">
                  <c:v>108</c:v>
                </c:pt>
                <c:pt idx="9">
                  <c:v>106</c:v>
                </c:pt>
                <c:pt idx="10">
                  <c:v>89</c:v>
                </c:pt>
                <c:pt idx="11">
                  <c:v>101</c:v>
                </c:pt>
                <c:pt idx="12">
                  <c:v>92</c:v>
                </c:pt>
              </c:numCache>
            </c:numRef>
          </c:val>
        </c:ser>
        <c:ser>
          <c:idx val="1"/>
          <c:order val="1"/>
          <c:tx>
            <c:strRef>
              <c:f>Coutries!$C$29</c:f>
              <c:strCache>
                <c:ptCount val="1"/>
                <c:pt idx="0">
                  <c:v>Blue</c:v>
                </c:pt>
              </c:strCache>
            </c:strRef>
          </c:tx>
          <c:spPr>
            <a:solidFill>
              <a:srgbClr val="0070C0"/>
            </a:solidFill>
          </c:spPr>
          <c:invertIfNegative val="0"/>
          <c:cat>
            <c:strRef>
              <c:f>Coutries!$A$30:$A$42</c:f>
              <c:strCache>
                <c:ptCount val="13"/>
                <c:pt idx="0">
                  <c:v>Mississippi</c:v>
                </c:pt>
                <c:pt idx="1">
                  <c:v>Ganges</c:v>
                </c:pt>
                <c:pt idx="2">
                  <c:v>Yangtze </c:v>
                </c:pt>
                <c:pt idx="3">
                  <c:v>Indus</c:v>
                </c:pt>
                <c:pt idx="4">
                  <c:v>Parana</c:v>
                </c:pt>
                <c:pt idx="5">
                  <c:v>Niger</c:v>
                </c:pt>
                <c:pt idx="6">
                  <c:v>Nile</c:v>
                </c:pt>
                <c:pt idx="7">
                  <c:v>Nuang He </c:v>
                </c:pt>
                <c:pt idx="8">
                  <c:v>Nelson</c:v>
                </c:pt>
                <c:pt idx="9">
                  <c:v>Danube</c:v>
                </c:pt>
                <c:pt idx="10">
                  <c:v>Krishna</c:v>
                </c:pt>
                <c:pt idx="11">
                  <c:v>Volga</c:v>
                </c:pt>
                <c:pt idx="12">
                  <c:v>Ob</c:v>
                </c:pt>
              </c:strCache>
            </c:strRef>
          </c:cat>
          <c:val>
            <c:numRef>
              <c:f>Coutries!$C$30:$C$42</c:f>
              <c:numCache>
                <c:formatCode>General</c:formatCode>
                <c:ptCount val="13"/>
                <c:pt idx="0">
                  <c:v>40</c:v>
                </c:pt>
                <c:pt idx="1">
                  <c:v>108</c:v>
                </c:pt>
                <c:pt idx="2">
                  <c:v>18</c:v>
                </c:pt>
                <c:pt idx="3">
                  <c:v>117</c:v>
                </c:pt>
                <c:pt idx="4">
                  <c:v>3.2</c:v>
                </c:pt>
                <c:pt idx="5">
                  <c:v>1.7</c:v>
                </c:pt>
                <c:pt idx="6">
                  <c:v>29</c:v>
                </c:pt>
                <c:pt idx="7">
                  <c:v>21</c:v>
                </c:pt>
                <c:pt idx="8">
                  <c:v>1.5</c:v>
                </c:pt>
                <c:pt idx="9">
                  <c:v>1.8</c:v>
                </c:pt>
                <c:pt idx="10">
                  <c:v>21</c:v>
                </c:pt>
                <c:pt idx="11">
                  <c:v>3.4</c:v>
                </c:pt>
                <c:pt idx="12">
                  <c:v>1.8</c:v>
                </c:pt>
              </c:numCache>
            </c:numRef>
          </c:val>
        </c:ser>
        <c:ser>
          <c:idx val="2"/>
          <c:order val="2"/>
          <c:tx>
            <c:strRef>
              <c:f>Coutries!$D$29</c:f>
              <c:strCache>
                <c:ptCount val="1"/>
                <c:pt idx="0">
                  <c:v>Grey</c:v>
                </c:pt>
              </c:strCache>
            </c:strRef>
          </c:tx>
          <c:spPr>
            <a:solidFill>
              <a:schemeClr val="bg1">
                <a:lumMod val="50000"/>
              </a:schemeClr>
            </a:solidFill>
          </c:spPr>
          <c:invertIfNegative val="0"/>
          <c:cat>
            <c:strRef>
              <c:f>Coutries!$A$30:$A$42</c:f>
              <c:strCache>
                <c:ptCount val="13"/>
                <c:pt idx="0">
                  <c:v>Mississippi</c:v>
                </c:pt>
                <c:pt idx="1">
                  <c:v>Ganges</c:v>
                </c:pt>
                <c:pt idx="2">
                  <c:v>Yangtze </c:v>
                </c:pt>
                <c:pt idx="3">
                  <c:v>Indus</c:v>
                </c:pt>
                <c:pt idx="4">
                  <c:v>Parana</c:v>
                </c:pt>
                <c:pt idx="5">
                  <c:v>Niger</c:v>
                </c:pt>
                <c:pt idx="6">
                  <c:v>Nile</c:v>
                </c:pt>
                <c:pt idx="7">
                  <c:v>Nuang He </c:v>
                </c:pt>
                <c:pt idx="8">
                  <c:v>Nelson</c:v>
                </c:pt>
                <c:pt idx="9">
                  <c:v>Danube</c:v>
                </c:pt>
                <c:pt idx="10">
                  <c:v>Krishna</c:v>
                </c:pt>
                <c:pt idx="11">
                  <c:v>Volga</c:v>
                </c:pt>
                <c:pt idx="12">
                  <c:v>Ob</c:v>
                </c:pt>
              </c:strCache>
            </c:strRef>
          </c:cat>
          <c:val>
            <c:numRef>
              <c:f>Coutries!$D$30:$D$42</c:f>
              <c:numCache>
                <c:formatCode>General</c:formatCode>
                <c:ptCount val="13"/>
                <c:pt idx="0">
                  <c:v>70</c:v>
                </c:pt>
                <c:pt idx="1">
                  <c:v>39</c:v>
                </c:pt>
                <c:pt idx="2">
                  <c:v>61</c:v>
                </c:pt>
                <c:pt idx="3">
                  <c:v>34</c:v>
                </c:pt>
                <c:pt idx="4">
                  <c:v>9.4</c:v>
                </c:pt>
                <c:pt idx="5">
                  <c:v>0.5</c:v>
                </c:pt>
                <c:pt idx="6">
                  <c:v>6.9</c:v>
                </c:pt>
                <c:pt idx="7">
                  <c:v>31</c:v>
                </c:pt>
                <c:pt idx="8">
                  <c:v>18</c:v>
                </c:pt>
                <c:pt idx="9">
                  <c:v>11</c:v>
                </c:pt>
                <c:pt idx="10">
                  <c:v>8.7000000000000011</c:v>
                </c:pt>
                <c:pt idx="11">
                  <c:v>3.9</c:v>
                </c:pt>
                <c:pt idx="12">
                  <c:v>1.8</c:v>
                </c:pt>
              </c:numCache>
            </c:numRef>
          </c:val>
        </c:ser>
        <c:dLbls>
          <c:showLegendKey val="0"/>
          <c:showVal val="0"/>
          <c:showCatName val="0"/>
          <c:showSerName val="0"/>
          <c:showPercent val="0"/>
          <c:showBubbleSize val="0"/>
        </c:dLbls>
        <c:gapWidth val="150"/>
        <c:axId val="217972000"/>
        <c:axId val="217970376"/>
      </c:barChart>
      <c:catAx>
        <c:axId val="217972000"/>
        <c:scaling>
          <c:orientation val="minMax"/>
        </c:scaling>
        <c:delete val="0"/>
        <c:axPos val="b"/>
        <c:numFmt formatCode="General" sourceLinked="0"/>
        <c:majorTickMark val="out"/>
        <c:minorTickMark val="none"/>
        <c:tickLblPos val="nextTo"/>
        <c:crossAx val="217970376"/>
        <c:crosses val="autoZero"/>
        <c:auto val="1"/>
        <c:lblAlgn val="ctr"/>
        <c:lblOffset val="100"/>
        <c:noMultiLvlLbl val="0"/>
      </c:catAx>
      <c:valAx>
        <c:axId val="217970376"/>
        <c:scaling>
          <c:orientation val="minMax"/>
        </c:scaling>
        <c:delete val="0"/>
        <c:axPos val="l"/>
        <c:majorGridlines/>
        <c:numFmt formatCode="General" sourceLinked="1"/>
        <c:majorTickMark val="out"/>
        <c:minorTickMark val="none"/>
        <c:tickLblPos val="nextTo"/>
        <c:crossAx val="217972000"/>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Crop_Use!$D$28</c:f>
              <c:strCache>
                <c:ptCount val="1"/>
                <c:pt idx="0">
                  <c:v>Green</c:v>
                </c:pt>
              </c:strCache>
            </c:strRef>
          </c:tx>
          <c:spPr>
            <a:solidFill>
              <a:srgbClr val="92D050"/>
            </a:solidFill>
          </c:spPr>
          <c:invertIfNegative val="0"/>
          <c:cat>
            <c:strRef>
              <c:f>Crop_Use!$A$29:$A$37</c:f>
              <c:strCache>
                <c:ptCount val="9"/>
                <c:pt idx="0">
                  <c:v>Wheat</c:v>
                </c:pt>
                <c:pt idx="1">
                  <c:v>Maize</c:v>
                </c:pt>
                <c:pt idx="2">
                  <c:v>Rice</c:v>
                </c:pt>
                <c:pt idx="3">
                  <c:v>Apples</c:v>
                </c:pt>
                <c:pt idx="4">
                  <c:v>Soybean</c:v>
                </c:pt>
                <c:pt idx="5">
                  <c:v>Sugarcane</c:v>
                </c:pt>
                <c:pt idx="6">
                  <c:v>Coffee</c:v>
                </c:pt>
                <c:pt idx="7">
                  <c:v>Rapeseed</c:v>
                </c:pt>
                <c:pt idx="8">
                  <c:v>Cotton</c:v>
                </c:pt>
              </c:strCache>
            </c:strRef>
          </c:cat>
          <c:val>
            <c:numRef>
              <c:f>Crop_Use!$D$29:$D$37</c:f>
              <c:numCache>
                <c:formatCode>General</c:formatCode>
                <c:ptCount val="9"/>
                <c:pt idx="0">
                  <c:v>760</c:v>
                </c:pt>
                <c:pt idx="1">
                  <c:v>597</c:v>
                </c:pt>
                <c:pt idx="2">
                  <c:v>679</c:v>
                </c:pt>
                <c:pt idx="3">
                  <c:v>33</c:v>
                </c:pt>
                <c:pt idx="4">
                  <c:v>351</c:v>
                </c:pt>
                <c:pt idx="5">
                  <c:v>180</c:v>
                </c:pt>
                <c:pt idx="6">
                  <c:v>108</c:v>
                </c:pt>
                <c:pt idx="7">
                  <c:v>66</c:v>
                </c:pt>
                <c:pt idx="8">
                  <c:v>132</c:v>
                </c:pt>
              </c:numCache>
            </c:numRef>
          </c:val>
        </c:ser>
        <c:ser>
          <c:idx val="1"/>
          <c:order val="1"/>
          <c:tx>
            <c:strRef>
              <c:f>Crop_Use!$E$28</c:f>
              <c:strCache>
                <c:ptCount val="1"/>
                <c:pt idx="0">
                  <c:v>Blue</c:v>
                </c:pt>
              </c:strCache>
            </c:strRef>
          </c:tx>
          <c:spPr>
            <a:solidFill>
              <a:srgbClr val="0070C0"/>
            </a:solidFill>
          </c:spPr>
          <c:invertIfNegative val="0"/>
          <c:cat>
            <c:strRef>
              <c:f>Crop_Use!$A$29:$A$37</c:f>
              <c:strCache>
                <c:ptCount val="9"/>
                <c:pt idx="0">
                  <c:v>Wheat</c:v>
                </c:pt>
                <c:pt idx="1">
                  <c:v>Maize</c:v>
                </c:pt>
                <c:pt idx="2">
                  <c:v>Rice</c:v>
                </c:pt>
                <c:pt idx="3">
                  <c:v>Apples</c:v>
                </c:pt>
                <c:pt idx="4">
                  <c:v>Soybean</c:v>
                </c:pt>
                <c:pt idx="5">
                  <c:v>Sugarcane</c:v>
                </c:pt>
                <c:pt idx="6">
                  <c:v>Coffee</c:v>
                </c:pt>
                <c:pt idx="7">
                  <c:v>Rapeseed</c:v>
                </c:pt>
                <c:pt idx="8">
                  <c:v>Cotton</c:v>
                </c:pt>
              </c:strCache>
            </c:strRef>
          </c:cat>
          <c:val>
            <c:numRef>
              <c:f>Crop_Use!$E$29:$E$37</c:f>
              <c:numCache>
                <c:formatCode>General</c:formatCode>
                <c:ptCount val="9"/>
                <c:pt idx="0">
                  <c:v>204</c:v>
                </c:pt>
                <c:pt idx="1">
                  <c:v>51</c:v>
                </c:pt>
                <c:pt idx="2">
                  <c:v>202</c:v>
                </c:pt>
                <c:pt idx="3">
                  <c:v>8</c:v>
                </c:pt>
                <c:pt idx="4">
                  <c:v>12</c:v>
                </c:pt>
                <c:pt idx="5">
                  <c:v>74</c:v>
                </c:pt>
                <c:pt idx="6">
                  <c:v>1</c:v>
                </c:pt>
                <c:pt idx="7">
                  <c:v>9</c:v>
                </c:pt>
                <c:pt idx="8">
                  <c:v>75</c:v>
                </c:pt>
              </c:numCache>
            </c:numRef>
          </c:val>
        </c:ser>
        <c:ser>
          <c:idx val="2"/>
          <c:order val="2"/>
          <c:tx>
            <c:strRef>
              <c:f>Crop_Use!$F$28</c:f>
              <c:strCache>
                <c:ptCount val="1"/>
                <c:pt idx="0">
                  <c:v>Grey</c:v>
                </c:pt>
              </c:strCache>
            </c:strRef>
          </c:tx>
          <c:spPr>
            <a:solidFill>
              <a:schemeClr val="bg1">
                <a:lumMod val="50000"/>
              </a:schemeClr>
            </a:solidFill>
          </c:spPr>
          <c:invertIfNegative val="0"/>
          <c:cat>
            <c:strRef>
              <c:f>Crop_Use!$A$29:$A$37</c:f>
              <c:strCache>
                <c:ptCount val="9"/>
                <c:pt idx="0">
                  <c:v>Wheat</c:v>
                </c:pt>
                <c:pt idx="1">
                  <c:v>Maize</c:v>
                </c:pt>
                <c:pt idx="2">
                  <c:v>Rice</c:v>
                </c:pt>
                <c:pt idx="3">
                  <c:v>Apples</c:v>
                </c:pt>
                <c:pt idx="4">
                  <c:v>Soybean</c:v>
                </c:pt>
                <c:pt idx="5">
                  <c:v>Sugarcane</c:v>
                </c:pt>
                <c:pt idx="6">
                  <c:v>Coffee</c:v>
                </c:pt>
                <c:pt idx="7">
                  <c:v>Rapeseed</c:v>
                </c:pt>
                <c:pt idx="8">
                  <c:v>Cotton</c:v>
                </c:pt>
              </c:strCache>
            </c:strRef>
          </c:cat>
          <c:val>
            <c:numRef>
              <c:f>Crop_Use!$F$29:$F$37</c:f>
              <c:numCache>
                <c:formatCode>General</c:formatCode>
                <c:ptCount val="9"/>
                <c:pt idx="0">
                  <c:v>123</c:v>
                </c:pt>
                <c:pt idx="1">
                  <c:v>122</c:v>
                </c:pt>
                <c:pt idx="2">
                  <c:v>111</c:v>
                </c:pt>
                <c:pt idx="3">
                  <c:v>7</c:v>
                </c:pt>
                <c:pt idx="4">
                  <c:v>6</c:v>
                </c:pt>
                <c:pt idx="5">
                  <c:v>17</c:v>
                </c:pt>
                <c:pt idx="6">
                  <c:v>4</c:v>
                </c:pt>
                <c:pt idx="7">
                  <c:v>13</c:v>
                </c:pt>
                <c:pt idx="8">
                  <c:v>25</c:v>
                </c:pt>
              </c:numCache>
            </c:numRef>
          </c:val>
        </c:ser>
        <c:dLbls>
          <c:showLegendKey val="0"/>
          <c:showVal val="0"/>
          <c:showCatName val="0"/>
          <c:showSerName val="0"/>
          <c:showPercent val="0"/>
          <c:showBubbleSize val="0"/>
        </c:dLbls>
        <c:gapWidth val="150"/>
        <c:axId val="218078456"/>
        <c:axId val="217968992"/>
      </c:barChart>
      <c:catAx>
        <c:axId val="218078456"/>
        <c:scaling>
          <c:orientation val="minMax"/>
        </c:scaling>
        <c:delete val="0"/>
        <c:axPos val="b"/>
        <c:numFmt formatCode="General" sourceLinked="0"/>
        <c:majorTickMark val="out"/>
        <c:minorTickMark val="none"/>
        <c:tickLblPos val="nextTo"/>
        <c:crossAx val="217968992"/>
        <c:crosses val="autoZero"/>
        <c:auto val="1"/>
        <c:lblAlgn val="ctr"/>
        <c:lblOffset val="100"/>
        <c:noMultiLvlLbl val="0"/>
      </c:catAx>
      <c:valAx>
        <c:axId val="217968992"/>
        <c:scaling>
          <c:orientation val="minMax"/>
        </c:scaling>
        <c:delete val="0"/>
        <c:axPos val="l"/>
        <c:majorGridlines/>
        <c:numFmt formatCode="General" sourceLinked="1"/>
        <c:majorTickMark val="out"/>
        <c:minorTickMark val="none"/>
        <c:tickLblPos val="nextTo"/>
        <c:crossAx val="218078456"/>
        <c:crosses val="autoZero"/>
        <c:crossBetween val="between"/>
      </c:valAx>
    </c:plotArea>
    <c:legend>
      <c:legendPos val="r"/>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1"/>
        <c:ser>
          <c:idx val="0"/>
          <c:order val="0"/>
          <c:invertIfNegative val="0"/>
          <c:cat>
            <c:strRef>
              <c:f>Sheet1!$A$3:$A$5</c:f>
              <c:strCache>
                <c:ptCount val="3"/>
                <c:pt idx="0">
                  <c:v>Irrigation</c:v>
                </c:pt>
                <c:pt idx="1">
                  <c:v>Public Supply</c:v>
                </c:pt>
                <c:pt idx="2">
                  <c:v>Self-supplied Industrial</c:v>
                </c:pt>
              </c:strCache>
            </c:strRef>
          </c:cat>
          <c:val>
            <c:numRef>
              <c:f>Sheet1!$B$3:$B$5</c:f>
              <c:numCache>
                <c:formatCode>General</c:formatCode>
                <c:ptCount val="3"/>
                <c:pt idx="0">
                  <c:v>56900</c:v>
                </c:pt>
                <c:pt idx="1">
                  <c:v>16000</c:v>
                </c:pt>
                <c:pt idx="2">
                  <c:v>3570</c:v>
                </c:pt>
              </c:numCache>
            </c:numRef>
          </c:val>
        </c:ser>
        <c:dLbls>
          <c:showLegendKey val="0"/>
          <c:showVal val="0"/>
          <c:showCatName val="0"/>
          <c:showSerName val="0"/>
          <c:showPercent val="0"/>
          <c:showBubbleSize val="0"/>
        </c:dLbls>
        <c:gapWidth val="150"/>
        <c:axId val="218139824"/>
        <c:axId val="215135896"/>
      </c:barChart>
      <c:catAx>
        <c:axId val="218139824"/>
        <c:scaling>
          <c:orientation val="minMax"/>
        </c:scaling>
        <c:delete val="0"/>
        <c:axPos val="l"/>
        <c:numFmt formatCode="General" sourceLinked="0"/>
        <c:majorTickMark val="out"/>
        <c:minorTickMark val="none"/>
        <c:tickLblPos val="nextTo"/>
        <c:crossAx val="215135896"/>
        <c:crosses val="autoZero"/>
        <c:auto val="1"/>
        <c:lblAlgn val="ctr"/>
        <c:lblOffset val="100"/>
        <c:noMultiLvlLbl val="0"/>
      </c:catAx>
      <c:valAx>
        <c:axId val="215135896"/>
        <c:scaling>
          <c:orientation val="minMax"/>
        </c:scaling>
        <c:delete val="0"/>
        <c:axPos val="b"/>
        <c:majorGridlines/>
        <c:numFmt formatCode="General" sourceLinked="1"/>
        <c:majorTickMark val="out"/>
        <c:minorTickMark val="none"/>
        <c:tickLblPos val="nextTo"/>
        <c:crossAx val="218139824"/>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1"/>
        <c:ser>
          <c:idx val="0"/>
          <c:order val="0"/>
          <c:invertIfNegative val="0"/>
          <c:cat>
            <c:strRef>
              <c:f>Sheet1!$A$35:$A$54</c:f>
              <c:strCache>
                <c:ptCount val="20"/>
                <c:pt idx="0">
                  <c:v>High Plains</c:v>
                </c:pt>
                <c:pt idx="1">
                  <c:v>Central Valley</c:v>
                </c:pt>
                <c:pt idx="2">
                  <c:v>Mississippi River alluvial</c:v>
                </c:pt>
                <c:pt idx="3">
                  <c:v>Basin and Range basin-fill</c:v>
                </c:pt>
                <c:pt idx="4">
                  <c:v>Floridan </c:v>
                </c:pt>
                <c:pt idx="5">
                  <c:v>Glacial sand and gravel</c:v>
                </c:pt>
                <c:pt idx="6">
                  <c:v>California Coastal Basin</c:v>
                </c:pt>
                <c:pt idx="7">
                  <c:v>Snake River Plain basaltic-rock</c:v>
                </c:pt>
                <c:pt idx="8">
                  <c:v>Coastal lowlands </c:v>
                </c:pt>
                <c:pt idx="9">
                  <c:v>Alluvial aquifers</c:v>
                </c:pt>
                <c:pt idx="10">
                  <c:v>Rio Grande</c:v>
                </c:pt>
                <c:pt idx="11">
                  <c:v>Northern Atlantic Coastal Plain</c:v>
                </c:pt>
                <c:pt idx="12">
                  <c:v>Mississippi Embayment</c:v>
                </c:pt>
                <c:pt idx="13">
                  <c:v>Columbia Plateau basaltic-rock</c:v>
                </c:pt>
                <c:pt idx="14">
                  <c:v>Pacific Northwest basin-fill</c:v>
                </c:pt>
                <c:pt idx="15">
                  <c:v>Southeastern Coastal Plain</c:v>
                </c:pt>
                <c:pt idx="16">
                  <c:v>Biscayne</c:v>
                </c:pt>
                <c:pt idx="17">
                  <c:v>Edwards-Trinity </c:v>
                </c:pt>
                <c:pt idx="18">
                  <c:v>Surficial aquifer system</c:v>
                </c:pt>
                <c:pt idx="19">
                  <c:v>Pacific Northwest basaltic-rock</c:v>
                </c:pt>
              </c:strCache>
            </c:strRef>
          </c:cat>
          <c:val>
            <c:numRef>
              <c:f>Sheet1!$B$35:$B$54</c:f>
              <c:numCache>
                <c:formatCode>General</c:formatCode>
                <c:ptCount val="20"/>
                <c:pt idx="0">
                  <c:v>17500</c:v>
                </c:pt>
                <c:pt idx="1">
                  <c:v>9810</c:v>
                </c:pt>
                <c:pt idx="2">
                  <c:v>9290</c:v>
                </c:pt>
                <c:pt idx="3">
                  <c:v>5620</c:v>
                </c:pt>
                <c:pt idx="4">
                  <c:v>3640</c:v>
                </c:pt>
                <c:pt idx="5">
                  <c:v>3620</c:v>
                </c:pt>
                <c:pt idx="6">
                  <c:v>3440</c:v>
                </c:pt>
                <c:pt idx="7">
                  <c:v>2610</c:v>
                </c:pt>
                <c:pt idx="8">
                  <c:v>2370</c:v>
                </c:pt>
                <c:pt idx="9">
                  <c:v>1800</c:v>
                </c:pt>
                <c:pt idx="10">
                  <c:v>1120</c:v>
                </c:pt>
                <c:pt idx="11">
                  <c:v>1040</c:v>
                </c:pt>
                <c:pt idx="12">
                  <c:v>946</c:v>
                </c:pt>
                <c:pt idx="13">
                  <c:v>933</c:v>
                </c:pt>
                <c:pt idx="14">
                  <c:v>865</c:v>
                </c:pt>
                <c:pt idx="15">
                  <c:v>860</c:v>
                </c:pt>
                <c:pt idx="16">
                  <c:v>812</c:v>
                </c:pt>
                <c:pt idx="17">
                  <c:v>740</c:v>
                </c:pt>
                <c:pt idx="18">
                  <c:v>650</c:v>
                </c:pt>
                <c:pt idx="19">
                  <c:v>475</c:v>
                </c:pt>
              </c:numCache>
            </c:numRef>
          </c:val>
        </c:ser>
        <c:dLbls>
          <c:showLegendKey val="0"/>
          <c:showVal val="0"/>
          <c:showCatName val="0"/>
          <c:showSerName val="0"/>
          <c:showPercent val="0"/>
          <c:showBubbleSize val="0"/>
        </c:dLbls>
        <c:gapWidth val="150"/>
        <c:axId val="215135112"/>
        <c:axId val="215134720"/>
      </c:barChart>
      <c:catAx>
        <c:axId val="215135112"/>
        <c:scaling>
          <c:orientation val="minMax"/>
        </c:scaling>
        <c:delete val="0"/>
        <c:axPos val="l"/>
        <c:numFmt formatCode="General" sourceLinked="0"/>
        <c:majorTickMark val="out"/>
        <c:minorTickMark val="none"/>
        <c:tickLblPos val="nextTo"/>
        <c:crossAx val="215134720"/>
        <c:crosses val="autoZero"/>
        <c:auto val="1"/>
        <c:lblAlgn val="ctr"/>
        <c:lblOffset val="100"/>
        <c:noMultiLvlLbl val="0"/>
      </c:catAx>
      <c:valAx>
        <c:axId val="215134720"/>
        <c:scaling>
          <c:orientation val="minMax"/>
        </c:scaling>
        <c:delete val="0"/>
        <c:axPos val="b"/>
        <c:majorGridlines/>
        <c:numFmt formatCode="General" sourceLinked="1"/>
        <c:majorTickMark val="out"/>
        <c:minorTickMark val="none"/>
        <c:tickLblPos val="nextTo"/>
        <c:crossAx val="215135112"/>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Sheet1!$B$64</c:f>
              <c:strCache>
                <c:ptCount val="1"/>
                <c:pt idx="0">
                  <c:v>Irrigation</c:v>
                </c:pt>
              </c:strCache>
            </c:strRef>
          </c:tx>
          <c:invertIfNegative val="0"/>
          <c:cat>
            <c:strRef>
              <c:f>Sheet1!$A$65:$A$69</c:f>
              <c:strCache>
                <c:ptCount val="5"/>
                <c:pt idx="0">
                  <c:v>Arkansas</c:v>
                </c:pt>
                <c:pt idx="1">
                  <c:v>Louisiana</c:v>
                </c:pt>
                <c:pt idx="2">
                  <c:v>Mississippi</c:v>
                </c:pt>
                <c:pt idx="3">
                  <c:v>Missouri</c:v>
                </c:pt>
                <c:pt idx="4">
                  <c:v>Tennessee</c:v>
                </c:pt>
              </c:strCache>
            </c:strRef>
          </c:cat>
          <c:val>
            <c:numRef>
              <c:f>Sheet1!$B$65:$B$69</c:f>
              <c:numCache>
                <c:formatCode>General</c:formatCode>
                <c:ptCount val="5"/>
                <c:pt idx="0">
                  <c:v>6320</c:v>
                </c:pt>
                <c:pt idx="1">
                  <c:v>221</c:v>
                </c:pt>
                <c:pt idx="2">
                  <c:v>1310</c:v>
                </c:pt>
                <c:pt idx="3">
                  <c:v>1300</c:v>
                </c:pt>
                <c:pt idx="4">
                  <c:v>1.34</c:v>
                </c:pt>
              </c:numCache>
            </c:numRef>
          </c:val>
        </c:ser>
        <c:ser>
          <c:idx val="1"/>
          <c:order val="1"/>
          <c:tx>
            <c:strRef>
              <c:f>Sheet1!$C$64</c:f>
              <c:strCache>
                <c:ptCount val="1"/>
                <c:pt idx="0">
                  <c:v>Public</c:v>
                </c:pt>
              </c:strCache>
            </c:strRef>
          </c:tx>
          <c:invertIfNegative val="0"/>
          <c:val>
            <c:numRef>
              <c:f>Sheet1!$C$65:$C$69</c:f>
              <c:numCache>
                <c:formatCode>General</c:formatCode>
                <c:ptCount val="5"/>
                <c:pt idx="0">
                  <c:v>40.5</c:v>
                </c:pt>
                <c:pt idx="1">
                  <c:v>7.2700000000000014</c:v>
                </c:pt>
                <c:pt idx="2">
                  <c:v>10.4</c:v>
                </c:pt>
                <c:pt idx="3">
                  <c:v>11.7</c:v>
                </c:pt>
                <c:pt idx="4">
                  <c:v>0</c:v>
                </c:pt>
              </c:numCache>
            </c:numRef>
          </c:val>
        </c:ser>
        <c:ser>
          <c:idx val="2"/>
          <c:order val="2"/>
          <c:tx>
            <c:strRef>
              <c:f>Sheet1!$D$64</c:f>
              <c:strCache>
                <c:ptCount val="1"/>
                <c:pt idx="0">
                  <c:v>Industry</c:v>
                </c:pt>
              </c:strCache>
            </c:strRef>
          </c:tx>
          <c:invertIfNegative val="0"/>
          <c:val>
            <c:numRef>
              <c:f>Sheet1!$D$65:$D$69</c:f>
              <c:numCache>
                <c:formatCode>General</c:formatCode>
                <c:ptCount val="5"/>
                <c:pt idx="0">
                  <c:v>5.74</c:v>
                </c:pt>
                <c:pt idx="1">
                  <c:v>54.3</c:v>
                </c:pt>
                <c:pt idx="2">
                  <c:v>6.6899999999999995</c:v>
                </c:pt>
                <c:pt idx="3">
                  <c:v>3.68</c:v>
                </c:pt>
                <c:pt idx="4">
                  <c:v>0</c:v>
                </c:pt>
              </c:numCache>
            </c:numRef>
          </c:val>
        </c:ser>
        <c:dLbls>
          <c:showLegendKey val="0"/>
          <c:showVal val="0"/>
          <c:showCatName val="0"/>
          <c:showSerName val="0"/>
          <c:showPercent val="0"/>
          <c:showBubbleSize val="0"/>
        </c:dLbls>
        <c:gapWidth val="150"/>
        <c:axId val="215133936"/>
        <c:axId val="215133544"/>
      </c:barChart>
      <c:catAx>
        <c:axId val="215133936"/>
        <c:scaling>
          <c:orientation val="minMax"/>
        </c:scaling>
        <c:delete val="0"/>
        <c:axPos val="l"/>
        <c:numFmt formatCode="General" sourceLinked="0"/>
        <c:majorTickMark val="out"/>
        <c:minorTickMark val="none"/>
        <c:tickLblPos val="nextTo"/>
        <c:crossAx val="215133544"/>
        <c:crosses val="autoZero"/>
        <c:auto val="1"/>
        <c:lblAlgn val="ctr"/>
        <c:lblOffset val="100"/>
        <c:noMultiLvlLbl val="0"/>
      </c:catAx>
      <c:valAx>
        <c:axId val="215133544"/>
        <c:scaling>
          <c:orientation val="minMax"/>
        </c:scaling>
        <c:delete val="0"/>
        <c:axPos val="b"/>
        <c:majorGridlines/>
        <c:numFmt formatCode="General" sourceLinked="1"/>
        <c:majorTickMark val="out"/>
        <c:minorTickMark val="none"/>
        <c:tickLblPos val="nextTo"/>
        <c:crossAx val="215133936"/>
        <c:crosses val="autoZero"/>
        <c:crossBetween val="between"/>
      </c:valAx>
    </c:plotArea>
    <c:legend>
      <c:legendPos val="r"/>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Sunflower_Flow!$D$47</c:f>
              <c:strCache>
                <c:ptCount val="1"/>
                <c:pt idx="0">
                  <c:v>30s</c:v>
                </c:pt>
              </c:strCache>
            </c:strRef>
          </c:tx>
          <c:marker>
            <c:symbol val="none"/>
          </c:marker>
          <c:xVal>
            <c:numRef>
              <c:f>Sunflower_Flow!$E$46:$M$46</c:f>
              <c:numCache>
                <c:formatCode>General</c:formatCode>
                <c:ptCount val="9"/>
                <c:pt idx="0">
                  <c:v>1</c:v>
                </c:pt>
                <c:pt idx="1">
                  <c:v>5</c:v>
                </c:pt>
                <c:pt idx="2">
                  <c:v>10</c:v>
                </c:pt>
                <c:pt idx="3">
                  <c:v>25</c:v>
                </c:pt>
                <c:pt idx="4">
                  <c:v>50</c:v>
                </c:pt>
                <c:pt idx="5">
                  <c:v>75</c:v>
                </c:pt>
                <c:pt idx="6">
                  <c:v>90</c:v>
                </c:pt>
                <c:pt idx="7">
                  <c:v>95</c:v>
                </c:pt>
                <c:pt idx="8">
                  <c:v>99</c:v>
                </c:pt>
              </c:numCache>
            </c:numRef>
          </c:xVal>
          <c:yVal>
            <c:numRef>
              <c:f>Sunflower_Flow!$E$47:$M$47</c:f>
              <c:numCache>
                <c:formatCode>General</c:formatCode>
                <c:ptCount val="9"/>
                <c:pt idx="0">
                  <c:v>166</c:v>
                </c:pt>
                <c:pt idx="1">
                  <c:v>172</c:v>
                </c:pt>
                <c:pt idx="2">
                  <c:v>184</c:v>
                </c:pt>
                <c:pt idx="3">
                  <c:v>216</c:v>
                </c:pt>
                <c:pt idx="4">
                  <c:v>250</c:v>
                </c:pt>
                <c:pt idx="5">
                  <c:v>404</c:v>
                </c:pt>
                <c:pt idx="6">
                  <c:v>672</c:v>
                </c:pt>
                <c:pt idx="7">
                  <c:v>816</c:v>
                </c:pt>
                <c:pt idx="8">
                  <c:v>974</c:v>
                </c:pt>
              </c:numCache>
            </c:numRef>
          </c:yVal>
          <c:smooth val="1"/>
        </c:ser>
        <c:ser>
          <c:idx val="1"/>
          <c:order val="1"/>
          <c:tx>
            <c:strRef>
              <c:f>Sunflower_Flow!$D$48</c:f>
              <c:strCache>
                <c:ptCount val="1"/>
                <c:pt idx="0">
                  <c:v>40s</c:v>
                </c:pt>
              </c:strCache>
            </c:strRef>
          </c:tx>
          <c:marker>
            <c:symbol val="none"/>
          </c:marker>
          <c:xVal>
            <c:numRef>
              <c:f>Sunflower_Flow!$E$46:$M$46</c:f>
              <c:numCache>
                <c:formatCode>General</c:formatCode>
                <c:ptCount val="9"/>
                <c:pt idx="0">
                  <c:v>1</c:v>
                </c:pt>
                <c:pt idx="1">
                  <c:v>5</c:v>
                </c:pt>
                <c:pt idx="2">
                  <c:v>10</c:v>
                </c:pt>
                <c:pt idx="3">
                  <c:v>25</c:v>
                </c:pt>
                <c:pt idx="4">
                  <c:v>50</c:v>
                </c:pt>
                <c:pt idx="5">
                  <c:v>75</c:v>
                </c:pt>
                <c:pt idx="6">
                  <c:v>90</c:v>
                </c:pt>
                <c:pt idx="7">
                  <c:v>95</c:v>
                </c:pt>
                <c:pt idx="8">
                  <c:v>99</c:v>
                </c:pt>
              </c:numCache>
            </c:numRef>
          </c:xVal>
          <c:yVal>
            <c:numRef>
              <c:f>Sunflower_Flow!$E$48:$M$48</c:f>
              <c:numCache>
                <c:formatCode>General</c:formatCode>
                <c:ptCount val="9"/>
                <c:pt idx="0">
                  <c:v>160</c:v>
                </c:pt>
                <c:pt idx="1">
                  <c:v>170</c:v>
                </c:pt>
                <c:pt idx="2">
                  <c:v>182</c:v>
                </c:pt>
                <c:pt idx="3">
                  <c:v>215</c:v>
                </c:pt>
                <c:pt idx="4">
                  <c:v>290</c:v>
                </c:pt>
                <c:pt idx="5">
                  <c:v>498</c:v>
                </c:pt>
                <c:pt idx="6">
                  <c:v>754</c:v>
                </c:pt>
                <c:pt idx="7">
                  <c:v>844</c:v>
                </c:pt>
                <c:pt idx="8">
                  <c:v>970</c:v>
                </c:pt>
              </c:numCache>
            </c:numRef>
          </c:yVal>
          <c:smooth val="1"/>
        </c:ser>
        <c:ser>
          <c:idx val="2"/>
          <c:order val="2"/>
          <c:tx>
            <c:strRef>
              <c:f>Sunflower_Flow!$D$49</c:f>
              <c:strCache>
                <c:ptCount val="1"/>
                <c:pt idx="0">
                  <c:v>50s</c:v>
                </c:pt>
              </c:strCache>
            </c:strRef>
          </c:tx>
          <c:marker>
            <c:symbol val="none"/>
          </c:marker>
          <c:xVal>
            <c:numRef>
              <c:f>Sunflower_Flow!$E$46:$M$46</c:f>
              <c:numCache>
                <c:formatCode>General</c:formatCode>
                <c:ptCount val="9"/>
                <c:pt idx="0">
                  <c:v>1</c:v>
                </c:pt>
                <c:pt idx="1">
                  <c:v>5</c:v>
                </c:pt>
                <c:pt idx="2">
                  <c:v>10</c:v>
                </c:pt>
                <c:pt idx="3">
                  <c:v>25</c:v>
                </c:pt>
                <c:pt idx="4">
                  <c:v>50</c:v>
                </c:pt>
                <c:pt idx="5">
                  <c:v>75</c:v>
                </c:pt>
                <c:pt idx="6">
                  <c:v>90</c:v>
                </c:pt>
                <c:pt idx="7">
                  <c:v>95</c:v>
                </c:pt>
                <c:pt idx="8">
                  <c:v>99</c:v>
                </c:pt>
              </c:numCache>
            </c:numRef>
          </c:xVal>
          <c:yVal>
            <c:numRef>
              <c:f>Sunflower_Flow!$E$49:$M$49</c:f>
              <c:numCache>
                <c:formatCode>General</c:formatCode>
                <c:ptCount val="9"/>
                <c:pt idx="0">
                  <c:v>85</c:v>
                </c:pt>
                <c:pt idx="1">
                  <c:v>97</c:v>
                </c:pt>
                <c:pt idx="2">
                  <c:v>109</c:v>
                </c:pt>
                <c:pt idx="3">
                  <c:v>152</c:v>
                </c:pt>
                <c:pt idx="4">
                  <c:v>218</c:v>
                </c:pt>
                <c:pt idx="5">
                  <c:v>404</c:v>
                </c:pt>
                <c:pt idx="6">
                  <c:v>694</c:v>
                </c:pt>
                <c:pt idx="7">
                  <c:v>836</c:v>
                </c:pt>
                <c:pt idx="8">
                  <c:v>964</c:v>
                </c:pt>
              </c:numCache>
            </c:numRef>
          </c:yVal>
          <c:smooth val="1"/>
        </c:ser>
        <c:ser>
          <c:idx val="3"/>
          <c:order val="3"/>
          <c:tx>
            <c:strRef>
              <c:f>Sunflower_Flow!$D$50</c:f>
              <c:strCache>
                <c:ptCount val="1"/>
                <c:pt idx="0">
                  <c:v>60s</c:v>
                </c:pt>
              </c:strCache>
            </c:strRef>
          </c:tx>
          <c:marker>
            <c:symbol val="none"/>
          </c:marker>
          <c:xVal>
            <c:numRef>
              <c:f>Sunflower_Flow!$E$46:$M$46</c:f>
              <c:numCache>
                <c:formatCode>General</c:formatCode>
                <c:ptCount val="9"/>
                <c:pt idx="0">
                  <c:v>1</c:v>
                </c:pt>
                <c:pt idx="1">
                  <c:v>5</c:v>
                </c:pt>
                <c:pt idx="2">
                  <c:v>10</c:v>
                </c:pt>
                <c:pt idx="3">
                  <c:v>25</c:v>
                </c:pt>
                <c:pt idx="4">
                  <c:v>50</c:v>
                </c:pt>
                <c:pt idx="5">
                  <c:v>75</c:v>
                </c:pt>
                <c:pt idx="6">
                  <c:v>90</c:v>
                </c:pt>
                <c:pt idx="7">
                  <c:v>95</c:v>
                </c:pt>
                <c:pt idx="8">
                  <c:v>99</c:v>
                </c:pt>
              </c:numCache>
            </c:numRef>
          </c:xVal>
          <c:yVal>
            <c:numRef>
              <c:f>Sunflower_Flow!$E$50:$M$50</c:f>
              <c:numCache>
                <c:formatCode>General</c:formatCode>
                <c:ptCount val="9"/>
                <c:pt idx="0">
                  <c:v>97</c:v>
                </c:pt>
                <c:pt idx="1">
                  <c:v>108</c:v>
                </c:pt>
                <c:pt idx="2">
                  <c:v>115</c:v>
                </c:pt>
                <c:pt idx="3">
                  <c:v>134</c:v>
                </c:pt>
                <c:pt idx="4">
                  <c:v>186</c:v>
                </c:pt>
                <c:pt idx="5">
                  <c:v>352</c:v>
                </c:pt>
                <c:pt idx="6">
                  <c:v>596</c:v>
                </c:pt>
                <c:pt idx="7">
                  <c:v>779</c:v>
                </c:pt>
                <c:pt idx="8">
                  <c:v>952</c:v>
                </c:pt>
              </c:numCache>
            </c:numRef>
          </c:yVal>
          <c:smooth val="1"/>
        </c:ser>
        <c:ser>
          <c:idx val="4"/>
          <c:order val="4"/>
          <c:tx>
            <c:strRef>
              <c:f>Sunflower_Flow!$D$51</c:f>
              <c:strCache>
                <c:ptCount val="1"/>
                <c:pt idx="0">
                  <c:v>70s</c:v>
                </c:pt>
              </c:strCache>
            </c:strRef>
          </c:tx>
          <c:marker>
            <c:symbol val="none"/>
          </c:marker>
          <c:xVal>
            <c:numRef>
              <c:f>Sunflower_Flow!$E$46:$M$46</c:f>
              <c:numCache>
                <c:formatCode>General</c:formatCode>
                <c:ptCount val="9"/>
                <c:pt idx="0">
                  <c:v>1</c:v>
                </c:pt>
                <c:pt idx="1">
                  <c:v>5</c:v>
                </c:pt>
                <c:pt idx="2">
                  <c:v>10</c:v>
                </c:pt>
                <c:pt idx="3">
                  <c:v>25</c:v>
                </c:pt>
                <c:pt idx="4">
                  <c:v>50</c:v>
                </c:pt>
                <c:pt idx="5">
                  <c:v>75</c:v>
                </c:pt>
                <c:pt idx="6">
                  <c:v>90</c:v>
                </c:pt>
                <c:pt idx="7">
                  <c:v>95</c:v>
                </c:pt>
                <c:pt idx="8">
                  <c:v>99</c:v>
                </c:pt>
              </c:numCache>
            </c:numRef>
          </c:xVal>
          <c:yVal>
            <c:numRef>
              <c:f>Sunflower_Flow!$E$51:$M$51</c:f>
              <c:numCache>
                <c:formatCode>General</c:formatCode>
                <c:ptCount val="9"/>
                <c:pt idx="0">
                  <c:v>72</c:v>
                </c:pt>
                <c:pt idx="1">
                  <c:v>100</c:v>
                </c:pt>
                <c:pt idx="2">
                  <c:v>114</c:v>
                </c:pt>
                <c:pt idx="3">
                  <c:v>160</c:v>
                </c:pt>
                <c:pt idx="4">
                  <c:v>296</c:v>
                </c:pt>
                <c:pt idx="5">
                  <c:v>520</c:v>
                </c:pt>
                <c:pt idx="6">
                  <c:v>738.5</c:v>
                </c:pt>
                <c:pt idx="7">
                  <c:v>852</c:v>
                </c:pt>
                <c:pt idx="8">
                  <c:v>962</c:v>
                </c:pt>
              </c:numCache>
            </c:numRef>
          </c:yVal>
          <c:smooth val="1"/>
        </c:ser>
        <c:ser>
          <c:idx val="5"/>
          <c:order val="5"/>
          <c:tx>
            <c:strRef>
              <c:f>Sunflower_Flow!$D$52</c:f>
              <c:strCache>
                <c:ptCount val="1"/>
                <c:pt idx="0">
                  <c:v>80s</c:v>
                </c:pt>
              </c:strCache>
            </c:strRef>
          </c:tx>
          <c:marker>
            <c:symbol val="none"/>
          </c:marker>
          <c:xVal>
            <c:numRef>
              <c:f>Sunflower_Flow!$E$46:$M$46</c:f>
              <c:numCache>
                <c:formatCode>General</c:formatCode>
                <c:ptCount val="9"/>
                <c:pt idx="0">
                  <c:v>1</c:v>
                </c:pt>
                <c:pt idx="1">
                  <c:v>5</c:v>
                </c:pt>
                <c:pt idx="2">
                  <c:v>10</c:v>
                </c:pt>
                <c:pt idx="3">
                  <c:v>25</c:v>
                </c:pt>
                <c:pt idx="4">
                  <c:v>50</c:v>
                </c:pt>
                <c:pt idx="5">
                  <c:v>75</c:v>
                </c:pt>
                <c:pt idx="6">
                  <c:v>90</c:v>
                </c:pt>
                <c:pt idx="7">
                  <c:v>95</c:v>
                </c:pt>
                <c:pt idx="8">
                  <c:v>99</c:v>
                </c:pt>
              </c:numCache>
            </c:numRef>
          </c:xVal>
          <c:yVal>
            <c:numRef>
              <c:f>Sunflower_Flow!$E$52:$M$52</c:f>
              <c:numCache>
                <c:formatCode>General</c:formatCode>
                <c:ptCount val="9"/>
                <c:pt idx="0">
                  <c:v>19</c:v>
                </c:pt>
                <c:pt idx="1">
                  <c:v>37</c:v>
                </c:pt>
                <c:pt idx="2">
                  <c:v>61</c:v>
                </c:pt>
                <c:pt idx="3">
                  <c:v>100</c:v>
                </c:pt>
                <c:pt idx="4">
                  <c:v>229</c:v>
                </c:pt>
                <c:pt idx="5">
                  <c:v>412</c:v>
                </c:pt>
                <c:pt idx="6">
                  <c:v>640</c:v>
                </c:pt>
                <c:pt idx="7">
                  <c:v>817</c:v>
                </c:pt>
                <c:pt idx="8">
                  <c:v>952</c:v>
                </c:pt>
              </c:numCache>
            </c:numRef>
          </c:yVal>
          <c:smooth val="1"/>
        </c:ser>
        <c:ser>
          <c:idx val="6"/>
          <c:order val="6"/>
          <c:tx>
            <c:strRef>
              <c:f>Sunflower_Flow!$D$53</c:f>
              <c:strCache>
                <c:ptCount val="1"/>
                <c:pt idx="0">
                  <c:v>90s</c:v>
                </c:pt>
              </c:strCache>
            </c:strRef>
          </c:tx>
          <c:marker>
            <c:symbol val="none"/>
          </c:marker>
          <c:xVal>
            <c:numRef>
              <c:f>Sunflower_Flow!$E$46:$M$46</c:f>
              <c:numCache>
                <c:formatCode>General</c:formatCode>
                <c:ptCount val="9"/>
                <c:pt idx="0">
                  <c:v>1</c:v>
                </c:pt>
                <c:pt idx="1">
                  <c:v>5</c:v>
                </c:pt>
                <c:pt idx="2">
                  <c:v>10</c:v>
                </c:pt>
                <c:pt idx="3">
                  <c:v>25</c:v>
                </c:pt>
                <c:pt idx="4">
                  <c:v>50</c:v>
                </c:pt>
                <c:pt idx="5">
                  <c:v>75</c:v>
                </c:pt>
                <c:pt idx="6">
                  <c:v>90</c:v>
                </c:pt>
                <c:pt idx="7">
                  <c:v>95</c:v>
                </c:pt>
                <c:pt idx="8">
                  <c:v>99</c:v>
                </c:pt>
              </c:numCache>
            </c:numRef>
          </c:xVal>
          <c:yVal>
            <c:numRef>
              <c:f>Sunflower_Flow!$E$53:$M$53</c:f>
              <c:numCache>
                <c:formatCode>General</c:formatCode>
                <c:ptCount val="9"/>
                <c:pt idx="0">
                  <c:v>10.9</c:v>
                </c:pt>
                <c:pt idx="1">
                  <c:v>26.6</c:v>
                </c:pt>
                <c:pt idx="2">
                  <c:v>38.299999999999997</c:v>
                </c:pt>
                <c:pt idx="3">
                  <c:v>81.099999999999994</c:v>
                </c:pt>
                <c:pt idx="4">
                  <c:v>209</c:v>
                </c:pt>
                <c:pt idx="5">
                  <c:v>409.5</c:v>
                </c:pt>
                <c:pt idx="6">
                  <c:v>647</c:v>
                </c:pt>
                <c:pt idx="7">
                  <c:v>802</c:v>
                </c:pt>
                <c:pt idx="8">
                  <c:v>960</c:v>
                </c:pt>
              </c:numCache>
            </c:numRef>
          </c:yVal>
          <c:smooth val="1"/>
        </c:ser>
        <c:ser>
          <c:idx val="7"/>
          <c:order val="7"/>
          <c:tx>
            <c:strRef>
              <c:f>Sunflower_Flow!$D$54</c:f>
              <c:strCache>
                <c:ptCount val="1"/>
                <c:pt idx="0">
                  <c:v>2000s</c:v>
                </c:pt>
              </c:strCache>
            </c:strRef>
          </c:tx>
          <c:marker>
            <c:symbol val="none"/>
          </c:marker>
          <c:xVal>
            <c:numRef>
              <c:f>Sunflower_Flow!$E$46:$M$46</c:f>
              <c:numCache>
                <c:formatCode>General</c:formatCode>
                <c:ptCount val="9"/>
                <c:pt idx="0">
                  <c:v>1</c:v>
                </c:pt>
                <c:pt idx="1">
                  <c:v>5</c:v>
                </c:pt>
                <c:pt idx="2">
                  <c:v>10</c:v>
                </c:pt>
                <c:pt idx="3">
                  <c:v>25</c:v>
                </c:pt>
                <c:pt idx="4">
                  <c:v>50</c:v>
                </c:pt>
                <c:pt idx="5">
                  <c:v>75</c:v>
                </c:pt>
                <c:pt idx="6">
                  <c:v>90</c:v>
                </c:pt>
                <c:pt idx="7">
                  <c:v>95</c:v>
                </c:pt>
                <c:pt idx="8">
                  <c:v>99</c:v>
                </c:pt>
              </c:numCache>
            </c:numRef>
          </c:xVal>
          <c:yVal>
            <c:numRef>
              <c:f>Sunflower_Flow!$E$54:$M$54</c:f>
              <c:numCache>
                <c:formatCode>General</c:formatCode>
                <c:ptCount val="9"/>
                <c:pt idx="0">
                  <c:v>40.5</c:v>
                </c:pt>
                <c:pt idx="1">
                  <c:v>49.35</c:v>
                </c:pt>
                <c:pt idx="2">
                  <c:v>56.3</c:v>
                </c:pt>
                <c:pt idx="3">
                  <c:v>88.8</c:v>
                </c:pt>
                <c:pt idx="4">
                  <c:v>225.5</c:v>
                </c:pt>
                <c:pt idx="5">
                  <c:v>392</c:v>
                </c:pt>
                <c:pt idx="6">
                  <c:v>648</c:v>
                </c:pt>
                <c:pt idx="7">
                  <c:v>779</c:v>
                </c:pt>
                <c:pt idx="8">
                  <c:v>946</c:v>
                </c:pt>
              </c:numCache>
            </c:numRef>
          </c:yVal>
          <c:smooth val="1"/>
        </c:ser>
        <c:dLbls>
          <c:showLegendKey val="0"/>
          <c:showVal val="0"/>
          <c:showCatName val="0"/>
          <c:showSerName val="0"/>
          <c:showPercent val="0"/>
          <c:showBubbleSize val="0"/>
        </c:dLbls>
        <c:axId val="215132760"/>
        <c:axId val="215132368"/>
      </c:scatterChart>
      <c:valAx>
        <c:axId val="215132760"/>
        <c:scaling>
          <c:orientation val="minMax"/>
          <c:max val="100"/>
        </c:scaling>
        <c:delete val="0"/>
        <c:axPos val="b"/>
        <c:numFmt formatCode="General" sourceLinked="1"/>
        <c:majorTickMark val="out"/>
        <c:minorTickMark val="none"/>
        <c:tickLblPos val="nextTo"/>
        <c:spPr>
          <a:noFill/>
        </c:spPr>
        <c:txPr>
          <a:bodyPr rot="0" vert="horz"/>
          <a:lstStyle/>
          <a:p>
            <a:pPr>
              <a:defRPr sz="1000" b="0" i="0" u="none" strike="noStrike" baseline="0">
                <a:solidFill>
                  <a:srgbClr val="000000"/>
                </a:solidFill>
                <a:latin typeface="Calibri"/>
                <a:ea typeface="Calibri"/>
                <a:cs typeface="Calibri"/>
              </a:defRPr>
            </a:pPr>
            <a:endParaRPr lang="en-US"/>
          </a:p>
        </c:txPr>
        <c:crossAx val="215132368"/>
        <c:crosses val="autoZero"/>
        <c:crossBetween val="midCat"/>
      </c:valAx>
      <c:valAx>
        <c:axId val="215132368"/>
        <c:scaling>
          <c:logBase val="10"/>
          <c:orientation val="minMax"/>
          <c:min val="10"/>
        </c:scaling>
        <c:delete val="0"/>
        <c:axPos val="l"/>
        <c:majorGridlines/>
        <c:minorGridlines/>
        <c:numFmt formatCode="General" sourceLinked="1"/>
        <c:majorTickMark val="out"/>
        <c:minorTickMark val="none"/>
        <c:tickLblPos val="nextTo"/>
        <c:crossAx val="215132760"/>
        <c:crosses val="autoZero"/>
        <c:crossBetween val="midCat"/>
      </c:valAx>
      <c:spPr>
        <a:solidFill>
          <a:schemeClr val="bg1">
            <a:lumMod val="85000"/>
          </a:schemeClr>
        </a:solidFill>
      </c:spPr>
    </c:plotArea>
    <c:legend>
      <c:legendPos val="r"/>
      <c:overlay val="0"/>
    </c:legend>
    <c:plotVisOnly val="1"/>
    <c:dispBlanksAs val="gap"/>
    <c:showDLblsOverMax val="0"/>
  </c:chart>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Minimum Annual Flow</a:t>
            </a:r>
          </a:p>
        </c:rich>
      </c:tx>
      <c:overlay val="0"/>
    </c:title>
    <c:autoTitleDeleted val="0"/>
    <c:plotArea>
      <c:layout/>
      <c:barChart>
        <c:barDir val="col"/>
        <c:grouping val="clustered"/>
        <c:varyColors val="0"/>
        <c:ser>
          <c:idx val="0"/>
          <c:order val="0"/>
          <c:tx>
            <c:strRef>
              <c:f>Sun_DailyFlow!$X$3</c:f>
              <c:strCache>
                <c:ptCount val="1"/>
                <c:pt idx="0">
                  <c:v>minflow</c:v>
                </c:pt>
              </c:strCache>
            </c:strRef>
          </c:tx>
          <c:invertIfNegative val="0"/>
          <c:cat>
            <c:numRef>
              <c:f>Sun_DailyFlow!$V$4:$V$76</c:f>
              <c:numCache>
                <c:formatCode>General</c:formatCode>
                <c:ptCount val="73"/>
                <c:pt idx="0">
                  <c:v>1936</c:v>
                </c:pt>
                <c:pt idx="1">
                  <c:v>1937</c:v>
                </c:pt>
                <c:pt idx="2">
                  <c:v>1938</c:v>
                </c:pt>
                <c:pt idx="3">
                  <c:v>1939</c:v>
                </c:pt>
                <c:pt idx="4">
                  <c:v>1940</c:v>
                </c:pt>
                <c:pt idx="5">
                  <c:v>1941</c:v>
                </c:pt>
                <c:pt idx="6">
                  <c:v>1942</c:v>
                </c:pt>
                <c:pt idx="7">
                  <c:v>1943</c:v>
                </c:pt>
                <c:pt idx="8">
                  <c:v>1944</c:v>
                </c:pt>
                <c:pt idx="9">
                  <c:v>1945</c:v>
                </c:pt>
                <c:pt idx="10">
                  <c:v>1946</c:v>
                </c:pt>
                <c:pt idx="11">
                  <c:v>1947</c:v>
                </c:pt>
                <c:pt idx="12">
                  <c:v>1948</c:v>
                </c:pt>
                <c:pt idx="13">
                  <c:v>1949</c:v>
                </c:pt>
                <c:pt idx="14">
                  <c:v>1950</c:v>
                </c:pt>
                <c:pt idx="15">
                  <c:v>1951</c:v>
                </c:pt>
                <c:pt idx="16">
                  <c:v>1952</c:v>
                </c:pt>
                <c:pt idx="17">
                  <c:v>1953</c:v>
                </c:pt>
                <c:pt idx="18">
                  <c:v>1954</c:v>
                </c:pt>
                <c:pt idx="19">
                  <c:v>1955</c:v>
                </c:pt>
                <c:pt idx="20">
                  <c:v>1956</c:v>
                </c:pt>
                <c:pt idx="21">
                  <c:v>1957</c:v>
                </c:pt>
                <c:pt idx="22">
                  <c:v>1958</c:v>
                </c:pt>
                <c:pt idx="23">
                  <c:v>1959</c:v>
                </c:pt>
                <c:pt idx="24">
                  <c:v>1960</c:v>
                </c:pt>
                <c:pt idx="25">
                  <c:v>1961</c:v>
                </c:pt>
                <c:pt idx="26">
                  <c:v>1962</c:v>
                </c:pt>
                <c:pt idx="27">
                  <c:v>1963</c:v>
                </c:pt>
                <c:pt idx="28">
                  <c:v>1964</c:v>
                </c:pt>
                <c:pt idx="29">
                  <c:v>1965</c:v>
                </c:pt>
                <c:pt idx="30">
                  <c:v>1966</c:v>
                </c:pt>
                <c:pt idx="31">
                  <c:v>1967</c:v>
                </c:pt>
                <c:pt idx="32">
                  <c:v>1968</c:v>
                </c:pt>
                <c:pt idx="33">
                  <c:v>1969</c:v>
                </c:pt>
                <c:pt idx="34">
                  <c:v>1970</c:v>
                </c:pt>
                <c:pt idx="35">
                  <c:v>1971</c:v>
                </c:pt>
                <c:pt idx="36">
                  <c:v>1972</c:v>
                </c:pt>
                <c:pt idx="37">
                  <c:v>1973</c:v>
                </c:pt>
                <c:pt idx="38">
                  <c:v>1974</c:v>
                </c:pt>
                <c:pt idx="39">
                  <c:v>1975</c:v>
                </c:pt>
                <c:pt idx="40">
                  <c:v>1976</c:v>
                </c:pt>
                <c:pt idx="41">
                  <c:v>1977</c:v>
                </c:pt>
                <c:pt idx="42">
                  <c:v>1978</c:v>
                </c:pt>
                <c:pt idx="43">
                  <c:v>1979</c:v>
                </c:pt>
                <c:pt idx="44">
                  <c:v>1980</c:v>
                </c:pt>
                <c:pt idx="45">
                  <c:v>1981</c:v>
                </c:pt>
                <c:pt idx="46">
                  <c:v>1982</c:v>
                </c:pt>
                <c:pt idx="47">
                  <c:v>1983</c:v>
                </c:pt>
                <c:pt idx="48">
                  <c:v>1984</c:v>
                </c:pt>
                <c:pt idx="49">
                  <c:v>1985</c:v>
                </c:pt>
                <c:pt idx="50">
                  <c:v>1986</c:v>
                </c:pt>
                <c:pt idx="51">
                  <c:v>1987</c:v>
                </c:pt>
                <c:pt idx="52">
                  <c:v>1988</c:v>
                </c:pt>
                <c:pt idx="53">
                  <c:v>1989</c:v>
                </c:pt>
                <c:pt idx="54">
                  <c:v>1990</c:v>
                </c:pt>
                <c:pt idx="55">
                  <c:v>1991</c:v>
                </c:pt>
                <c:pt idx="56">
                  <c:v>1992</c:v>
                </c:pt>
                <c:pt idx="57">
                  <c:v>1993</c:v>
                </c:pt>
                <c:pt idx="58">
                  <c:v>1994</c:v>
                </c:pt>
                <c:pt idx="59">
                  <c:v>1995</c:v>
                </c:pt>
                <c:pt idx="60">
                  <c:v>1996</c:v>
                </c:pt>
                <c:pt idx="61">
                  <c:v>1997</c:v>
                </c:pt>
                <c:pt idx="62">
                  <c:v>1998</c:v>
                </c:pt>
                <c:pt idx="63">
                  <c:v>1999</c:v>
                </c:pt>
                <c:pt idx="64">
                  <c:v>2000</c:v>
                </c:pt>
                <c:pt idx="65">
                  <c:v>2001</c:v>
                </c:pt>
                <c:pt idx="66">
                  <c:v>2002</c:v>
                </c:pt>
                <c:pt idx="67">
                  <c:v>2003</c:v>
                </c:pt>
                <c:pt idx="68">
                  <c:v>2004</c:v>
                </c:pt>
                <c:pt idx="69">
                  <c:v>2005</c:v>
                </c:pt>
                <c:pt idx="70">
                  <c:v>2006</c:v>
                </c:pt>
                <c:pt idx="71">
                  <c:v>2007</c:v>
                </c:pt>
                <c:pt idx="72">
                  <c:v>2008</c:v>
                </c:pt>
              </c:numCache>
            </c:numRef>
          </c:cat>
          <c:val>
            <c:numRef>
              <c:f>Sun_DailyFlow!$X$4:$X$76</c:f>
              <c:numCache>
                <c:formatCode>General</c:formatCode>
                <c:ptCount val="73"/>
                <c:pt idx="0">
                  <c:v>166</c:v>
                </c:pt>
                <c:pt idx="1">
                  <c:v>160</c:v>
                </c:pt>
                <c:pt idx="2">
                  <c:v>202</c:v>
                </c:pt>
                <c:pt idx="3">
                  <c:v>210</c:v>
                </c:pt>
                <c:pt idx="4">
                  <c:v>186</c:v>
                </c:pt>
                <c:pt idx="5">
                  <c:v>173</c:v>
                </c:pt>
                <c:pt idx="6">
                  <c:v>165</c:v>
                </c:pt>
                <c:pt idx="7">
                  <c:v>154</c:v>
                </c:pt>
                <c:pt idx="8">
                  <c:v>160</c:v>
                </c:pt>
                <c:pt idx="9">
                  <c:v>191</c:v>
                </c:pt>
                <c:pt idx="10">
                  <c:v>204</c:v>
                </c:pt>
                <c:pt idx="11">
                  <c:v>178</c:v>
                </c:pt>
                <c:pt idx="12">
                  <c:v>171</c:v>
                </c:pt>
                <c:pt idx="13">
                  <c:v>222</c:v>
                </c:pt>
                <c:pt idx="14">
                  <c:v>187</c:v>
                </c:pt>
                <c:pt idx="15">
                  <c:v>175</c:v>
                </c:pt>
                <c:pt idx="16">
                  <c:v>152</c:v>
                </c:pt>
                <c:pt idx="17">
                  <c:v>128</c:v>
                </c:pt>
                <c:pt idx="18">
                  <c:v>83</c:v>
                </c:pt>
                <c:pt idx="19">
                  <c:v>94</c:v>
                </c:pt>
                <c:pt idx="20">
                  <c:v>81</c:v>
                </c:pt>
                <c:pt idx="21">
                  <c:v>109</c:v>
                </c:pt>
                <c:pt idx="22">
                  <c:v>219</c:v>
                </c:pt>
                <c:pt idx="23">
                  <c:v>145</c:v>
                </c:pt>
                <c:pt idx="24">
                  <c:v>121</c:v>
                </c:pt>
                <c:pt idx="25">
                  <c:v>116</c:v>
                </c:pt>
                <c:pt idx="26">
                  <c:v>120</c:v>
                </c:pt>
                <c:pt idx="27">
                  <c:v>99</c:v>
                </c:pt>
                <c:pt idx="28">
                  <c:v>107</c:v>
                </c:pt>
                <c:pt idx="29">
                  <c:v>97</c:v>
                </c:pt>
                <c:pt idx="30">
                  <c:v>110</c:v>
                </c:pt>
                <c:pt idx="31">
                  <c:v>90</c:v>
                </c:pt>
                <c:pt idx="32">
                  <c:v>141</c:v>
                </c:pt>
                <c:pt idx="33">
                  <c:v>94</c:v>
                </c:pt>
                <c:pt idx="34">
                  <c:v>107</c:v>
                </c:pt>
                <c:pt idx="35">
                  <c:v>96</c:v>
                </c:pt>
                <c:pt idx="36">
                  <c:v>96</c:v>
                </c:pt>
                <c:pt idx="37">
                  <c:v>112</c:v>
                </c:pt>
                <c:pt idx="38">
                  <c:v>148</c:v>
                </c:pt>
                <c:pt idx="39">
                  <c:v>112</c:v>
                </c:pt>
                <c:pt idx="40">
                  <c:v>84</c:v>
                </c:pt>
                <c:pt idx="41">
                  <c:v>73</c:v>
                </c:pt>
                <c:pt idx="42">
                  <c:v>70</c:v>
                </c:pt>
                <c:pt idx="43">
                  <c:v>81</c:v>
                </c:pt>
                <c:pt idx="44">
                  <c:v>76</c:v>
                </c:pt>
                <c:pt idx="45">
                  <c:v>10</c:v>
                </c:pt>
                <c:pt idx="46">
                  <c:v>60</c:v>
                </c:pt>
                <c:pt idx="47">
                  <c:v>55</c:v>
                </c:pt>
                <c:pt idx="48">
                  <c:v>29</c:v>
                </c:pt>
                <c:pt idx="49">
                  <c:v>48</c:v>
                </c:pt>
                <c:pt idx="50">
                  <c:v>20</c:v>
                </c:pt>
                <c:pt idx="51">
                  <c:v>10</c:v>
                </c:pt>
                <c:pt idx="52">
                  <c:v>10</c:v>
                </c:pt>
                <c:pt idx="53">
                  <c:v>10</c:v>
                </c:pt>
                <c:pt idx="54">
                  <c:v>19</c:v>
                </c:pt>
                <c:pt idx="55">
                  <c:v>10</c:v>
                </c:pt>
                <c:pt idx="56">
                  <c:v>10</c:v>
                </c:pt>
                <c:pt idx="57">
                  <c:v>14.5</c:v>
                </c:pt>
                <c:pt idx="58">
                  <c:v>24</c:v>
                </c:pt>
                <c:pt idx="59">
                  <c:v>9.1</c:v>
                </c:pt>
                <c:pt idx="60">
                  <c:v>22.1</c:v>
                </c:pt>
                <c:pt idx="61">
                  <c:v>21.3</c:v>
                </c:pt>
                <c:pt idx="62">
                  <c:v>58</c:v>
                </c:pt>
                <c:pt idx="63">
                  <c:v>58.5</c:v>
                </c:pt>
                <c:pt idx="64">
                  <c:v>51.9</c:v>
                </c:pt>
                <c:pt idx="65">
                  <c:v>42</c:v>
                </c:pt>
                <c:pt idx="66">
                  <c:v>58.5</c:v>
                </c:pt>
                <c:pt idx="67">
                  <c:v>52.5</c:v>
                </c:pt>
                <c:pt idx="68">
                  <c:v>44.2</c:v>
                </c:pt>
                <c:pt idx="69">
                  <c:v>43.7</c:v>
                </c:pt>
                <c:pt idx="70">
                  <c:v>29.9</c:v>
                </c:pt>
                <c:pt idx="71">
                  <c:v>34.5</c:v>
                </c:pt>
                <c:pt idx="72">
                  <c:v>42</c:v>
                </c:pt>
              </c:numCache>
            </c:numRef>
          </c:val>
        </c:ser>
        <c:dLbls>
          <c:showLegendKey val="0"/>
          <c:showVal val="0"/>
          <c:showCatName val="0"/>
          <c:showSerName val="0"/>
          <c:showPercent val="0"/>
          <c:showBubbleSize val="0"/>
        </c:dLbls>
        <c:gapWidth val="150"/>
        <c:axId val="215131584"/>
        <c:axId val="215131192"/>
      </c:barChart>
      <c:catAx>
        <c:axId val="215131584"/>
        <c:scaling>
          <c:orientation val="minMax"/>
        </c:scaling>
        <c:delete val="0"/>
        <c:axPos val="b"/>
        <c:numFmt formatCode="General" sourceLinked="1"/>
        <c:majorTickMark val="out"/>
        <c:minorTickMark val="none"/>
        <c:tickLblPos val="nextTo"/>
        <c:crossAx val="215131192"/>
        <c:crosses val="autoZero"/>
        <c:auto val="1"/>
        <c:lblAlgn val="ctr"/>
        <c:lblOffset val="100"/>
        <c:noMultiLvlLbl val="0"/>
      </c:catAx>
      <c:valAx>
        <c:axId val="215131192"/>
        <c:scaling>
          <c:orientation val="minMax"/>
        </c:scaling>
        <c:delete val="0"/>
        <c:axPos val="l"/>
        <c:majorGridlines/>
        <c:numFmt formatCode="General" sourceLinked="1"/>
        <c:majorTickMark val="out"/>
        <c:minorTickMark val="none"/>
        <c:tickLblPos val="nextTo"/>
        <c:crossAx val="215131584"/>
        <c:crosses val="autoZero"/>
        <c:crossBetween val="between"/>
      </c:valAx>
    </c:plotArea>
    <c:legend>
      <c:legendPos val="r"/>
      <c:overlay val="0"/>
    </c:legend>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0.89362</cdr:x>
      <cdr:y>0.62069</cdr:y>
    </cdr:from>
    <cdr:to>
      <cdr:x>1</cdr:x>
      <cdr:y>0.68966</cdr:y>
    </cdr:to>
    <cdr:sp macro="" textlink="">
      <cdr:nvSpPr>
        <cdr:cNvPr id="3" name="TextBox 2"/>
        <cdr:cNvSpPr txBox="1"/>
      </cdr:nvSpPr>
      <cdr:spPr>
        <a:xfrm xmlns:a="http://schemas.openxmlformats.org/drawingml/2006/main">
          <a:off x="6400800" y="2743200"/>
          <a:ext cx="7620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Km</a:t>
          </a:r>
          <a:r>
            <a:rPr lang="en-US" sz="1400" baseline="30000" dirty="0" smtClean="0"/>
            <a:t>3</a:t>
          </a:r>
          <a:r>
            <a:rPr lang="en-US" sz="1400" dirty="0" smtClean="0"/>
            <a:t>/yr</a:t>
          </a:r>
          <a:endParaRPr lang="en-US" sz="1400" dirty="0"/>
        </a:p>
      </cdr:txBody>
    </cdr:sp>
  </cdr:relSizeAnchor>
</c:userShapes>
</file>

<file path=ppt/drawings/drawing2.xml><?xml version="1.0" encoding="utf-8"?>
<c:userShapes xmlns:c="http://schemas.openxmlformats.org/drawingml/2006/chart">
  <cdr:relSizeAnchor xmlns:cdr="http://schemas.openxmlformats.org/drawingml/2006/chartDrawing">
    <cdr:from>
      <cdr:x>0.125</cdr:x>
      <cdr:y>0.06944</cdr:y>
    </cdr:from>
    <cdr:to>
      <cdr:x>0.54792</cdr:x>
      <cdr:y>0.33681</cdr:y>
    </cdr:to>
    <cdr:sp macro="" textlink="">
      <cdr:nvSpPr>
        <cdr:cNvPr id="2" name="TextBox 1"/>
        <cdr:cNvSpPr txBox="1"/>
      </cdr:nvSpPr>
      <cdr:spPr>
        <a:xfrm xmlns:a="http://schemas.openxmlformats.org/drawingml/2006/main">
          <a:off x="571500" y="190487"/>
          <a:ext cx="1933575" cy="7334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a:t>Big</a:t>
          </a:r>
          <a:r>
            <a:rPr lang="en-US" sz="1600" baseline="0"/>
            <a:t> Sun at Sunflower Flow by Decade</a:t>
          </a:r>
          <a:endParaRPr lang="en-US" sz="1600"/>
        </a:p>
      </cdr:txBody>
    </cdr:sp>
  </cdr:relSizeAnchor>
  <cdr:relSizeAnchor xmlns:cdr="http://schemas.openxmlformats.org/drawingml/2006/chartDrawing">
    <cdr:from>
      <cdr:x>0.26</cdr:x>
      <cdr:y>0.26718</cdr:y>
    </cdr:from>
    <cdr:to>
      <cdr:x>0.26</cdr:x>
      <cdr:y>0.89313</cdr:y>
    </cdr:to>
    <cdr:cxnSp macro="">
      <cdr:nvCxnSpPr>
        <cdr:cNvPr id="6" name="Straight Connector 5"/>
        <cdr:cNvCxnSpPr/>
      </cdr:nvCxnSpPr>
      <cdr:spPr>
        <a:xfrm xmlns:a="http://schemas.openxmlformats.org/drawingml/2006/main" flipV="1">
          <a:off x="1981200" y="1333500"/>
          <a:ext cx="0" cy="31242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cdr:x>
      <cdr:y>0.28244</cdr:y>
    </cdr:from>
    <cdr:to>
      <cdr:x>0.1</cdr:x>
      <cdr:y>0.9084</cdr:y>
    </cdr:to>
    <cdr:cxnSp macro="">
      <cdr:nvCxnSpPr>
        <cdr:cNvPr id="8" name="Straight Connector 7"/>
        <cdr:cNvCxnSpPr/>
      </cdr:nvCxnSpPr>
      <cdr:spPr>
        <a:xfrm xmlns:a="http://schemas.openxmlformats.org/drawingml/2006/main" flipV="1">
          <a:off x="762000" y="1409700"/>
          <a:ext cx="0" cy="31242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0.33</cdr:x>
      <cdr:y>0.51145</cdr:y>
    </cdr:from>
    <cdr:to>
      <cdr:x>0.42</cdr:x>
      <cdr:y>0.55725</cdr:y>
    </cdr:to>
    <cdr:sp macro="" textlink="">
      <cdr:nvSpPr>
        <cdr:cNvPr id="3" name="TextBox 2"/>
        <cdr:cNvSpPr txBox="1"/>
      </cdr:nvSpPr>
      <cdr:spPr>
        <a:xfrm xmlns:a="http://schemas.openxmlformats.org/drawingml/2006/main">
          <a:off x="2514600" y="2552700"/>
          <a:ext cx="685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81</a:t>
          </a:r>
          <a:endParaRPr lang="en-US" sz="1100" dirty="0"/>
        </a:p>
      </cdr:txBody>
    </cdr:sp>
  </cdr:relSizeAnchor>
  <cdr:relSizeAnchor xmlns:cdr="http://schemas.openxmlformats.org/drawingml/2006/chartDrawing">
    <cdr:from>
      <cdr:x>0.12</cdr:x>
      <cdr:y>0.74046</cdr:y>
    </cdr:from>
    <cdr:to>
      <cdr:x>0.18</cdr:x>
      <cdr:y>0.78626</cdr:y>
    </cdr:to>
    <cdr:sp macro="" textlink="">
      <cdr:nvSpPr>
        <cdr:cNvPr id="4" name="TextBox 3"/>
        <cdr:cNvSpPr txBox="1"/>
      </cdr:nvSpPr>
      <cdr:spPr>
        <a:xfrm xmlns:a="http://schemas.openxmlformats.org/drawingml/2006/main">
          <a:off x="914400" y="3695700"/>
          <a:ext cx="4572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26</a:t>
          </a:r>
          <a:endParaRPr lang="en-US" sz="1100" dirty="0"/>
        </a:p>
      </cdr:txBody>
    </cdr:sp>
  </cdr:relSizeAnchor>
  <cdr:relSizeAnchor xmlns:cdr="http://schemas.openxmlformats.org/drawingml/2006/chartDrawing">
    <cdr:from>
      <cdr:x>0.12</cdr:x>
      <cdr:y>0.39218</cdr:y>
    </cdr:from>
    <cdr:to>
      <cdr:x>0.18</cdr:x>
      <cdr:y>0.43511</cdr:y>
    </cdr:to>
    <cdr:sp macro="" textlink="">
      <cdr:nvSpPr>
        <cdr:cNvPr id="5" name="TextBox 4"/>
        <cdr:cNvSpPr txBox="1"/>
      </cdr:nvSpPr>
      <cdr:spPr>
        <a:xfrm xmlns:a="http://schemas.openxmlformats.org/drawingml/2006/main">
          <a:off x="914400" y="1957388"/>
          <a:ext cx="457200" cy="2143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170</a:t>
          </a:r>
          <a:endParaRPr lang="en-US" sz="1100" dirty="0"/>
        </a:p>
      </cdr:txBody>
    </cdr:sp>
  </cdr:relSizeAnchor>
  <cdr:relSizeAnchor xmlns:cdr="http://schemas.openxmlformats.org/drawingml/2006/chartDrawing">
    <cdr:from>
      <cdr:x>0.11</cdr:x>
      <cdr:y>0.39218</cdr:y>
    </cdr:from>
    <cdr:to>
      <cdr:x>0.13</cdr:x>
      <cdr:y>0.41667</cdr:y>
    </cdr:to>
    <cdr:cxnSp macro="">
      <cdr:nvCxnSpPr>
        <cdr:cNvPr id="9" name="Straight Arrow Connector 8"/>
        <cdr:cNvCxnSpPr/>
      </cdr:nvCxnSpPr>
      <cdr:spPr>
        <a:xfrm xmlns:a="http://schemas.openxmlformats.org/drawingml/2006/main" flipH="1" flipV="1">
          <a:off x="838200" y="1957388"/>
          <a:ext cx="152400" cy="12223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0.45545</cdr:x>
      <cdr:y>0.24242</cdr:y>
    </cdr:from>
    <cdr:to>
      <cdr:x>0.54455</cdr:x>
      <cdr:y>0.45455</cdr:y>
    </cdr:to>
    <cdr:sp macro="" textlink="">
      <cdr:nvSpPr>
        <cdr:cNvPr id="2" name="Oval 1"/>
        <cdr:cNvSpPr/>
      </cdr:nvSpPr>
      <cdr:spPr>
        <a:xfrm xmlns:a="http://schemas.openxmlformats.org/drawingml/2006/main">
          <a:off x="3505200" y="609600"/>
          <a:ext cx="685800" cy="533400"/>
        </a:xfrm>
        <a:prstGeom xmlns:a="http://schemas.openxmlformats.org/drawingml/2006/main" prst="ellipse">
          <a:avLst/>
        </a:prstGeom>
        <a:noFill xmlns:a="http://schemas.openxmlformats.org/drawingml/2006/main"/>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4.xml><?xml version="1.0" encoding="utf-8"?>
<c:userShapes xmlns:c="http://schemas.openxmlformats.org/drawingml/2006/chart">
  <cdr:relSizeAnchor xmlns:cdr="http://schemas.openxmlformats.org/drawingml/2006/chartDrawing">
    <cdr:from>
      <cdr:x>0.1375</cdr:x>
      <cdr:y>0.07358</cdr:y>
    </cdr:from>
    <cdr:to>
      <cdr:x>0.7</cdr:x>
      <cdr:y>0.35117</cdr:y>
    </cdr:to>
    <cdr:sp macro="" textlink="">
      <cdr:nvSpPr>
        <cdr:cNvPr id="2" name="TextBox 1"/>
        <cdr:cNvSpPr txBox="1"/>
      </cdr:nvSpPr>
      <cdr:spPr>
        <a:xfrm xmlns:a="http://schemas.openxmlformats.org/drawingml/2006/main">
          <a:off x="628650" y="209549"/>
          <a:ext cx="2571750" cy="7905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Summer</a:t>
          </a:r>
          <a:r>
            <a:rPr lang="en-US" sz="1400" baseline="0" dirty="0"/>
            <a:t> Flow Duration by Decade</a:t>
          </a:r>
        </a:p>
        <a:p xmlns:a="http://schemas.openxmlformats.org/drawingml/2006/main">
          <a:r>
            <a:rPr lang="en-US" sz="1400" baseline="0" dirty="0"/>
            <a:t>Bayou Meto at Lonoke</a:t>
          </a:r>
          <a:endParaRPr lang="en-US" sz="1400" dirty="0"/>
        </a:p>
      </cdr:txBody>
    </cdr:sp>
  </cdr:relSizeAnchor>
  <cdr:relSizeAnchor xmlns:cdr="http://schemas.openxmlformats.org/drawingml/2006/chartDrawing">
    <cdr:from>
      <cdr:x>0.08367</cdr:x>
      <cdr:y>0.52462</cdr:y>
    </cdr:from>
    <cdr:to>
      <cdr:x>0.13469</cdr:x>
      <cdr:y>0.57077</cdr:y>
    </cdr:to>
    <cdr:sp macro="" textlink="">
      <cdr:nvSpPr>
        <cdr:cNvPr id="3" name="TextBox 2"/>
        <cdr:cNvSpPr txBox="1"/>
      </cdr:nvSpPr>
      <cdr:spPr>
        <a:xfrm xmlns:a="http://schemas.openxmlformats.org/drawingml/2006/main">
          <a:off x="624840" y="2598420"/>
          <a:ext cx="3810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9</a:t>
          </a:r>
          <a:endParaRPr lang="en-US" sz="1100" dirty="0"/>
        </a:p>
      </cdr:txBody>
    </cdr:sp>
  </cdr:relSizeAnchor>
  <cdr:relSizeAnchor xmlns:cdr="http://schemas.openxmlformats.org/drawingml/2006/chartDrawing">
    <cdr:from>
      <cdr:x>0.25714</cdr:x>
      <cdr:y>0.70923</cdr:y>
    </cdr:from>
    <cdr:to>
      <cdr:x>0.32857</cdr:x>
      <cdr:y>0.75538</cdr:y>
    </cdr:to>
    <cdr:sp macro="" textlink="">
      <cdr:nvSpPr>
        <cdr:cNvPr id="4" name="TextBox 3"/>
        <cdr:cNvSpPr txBox="1"/>
      </cdr:nvSpPr>
      <cdr:spPr>
        <a:xfrm xmlns:a="http://schemas.openxmlformats.org/drawingml/2006/main">
          <a:off x="1920240" y="3512820"/>
          <a:ext cx="533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0.5</a:t>
          </a:r>
        </a:p>
        <a:p xmlns:a="http://schemas.openxmlformats.org/drawingml/2006/main">
          <a:endParaRPr lang="en-US" sz="1100" dirty="0"/>
        </a:p>
      </cdr:txBody>
    </cdr:sp>
  </cdr:relSizeAnchor>
  <cdr:relSizeAnchor xmlns:cdr="http://schemas.openxmlformats.org/drawingml/2006/chartDrawing">
    <cdr:from>
      <cdr:x>0.16531</cdr:x>
      <cdr:y>0.74</cdr:y>
    </cdr:from>
    <cdr:to>
      <cdr:x>0.26735</cdr:x>
      <cdr:y>0.80154</cdr:y>
    </cdr:to>
    <cdr:cxnSp macro="">
      <cdr:nvCxnSpPr>
        <cdr:cNvPr id="6" name="Straight Arrow Connector 5"/>
        <cdr:cNvCxnSpPr/>
      </cdr:nvCxnSpPr>
      <cdr:spPr>
        <a:xfrm xmlns:a="http://schemas.openxmlformats.org/drawingml/2006/main" flipH="1">
          <a:off x="1234440" y="3665220"/>
          <a:ext cx="762000" cy="30480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0.10408</cdr:x>
      <cdr:y>0.55538</cdr:y>
    </cdr:from>
    <cdr:to>
      <cdr:x>0.1449</cdr:x>
      <cdr:y>0.57077</cdr:y>
    </cdr:to>
    <cdr:cxnSp macro="">
      <cdr:nvCxnSpPr>
        <cdr:cNvPr id="8" name="Straight Arrow Connector 7"/>
        <cdr:cNvCxnSpPr/>
      </cdr:nvCxnSpPr>
      <cdr:spPr>
        <a:xfrm xmlns:a="http://schemas.openxmlformats.org/drawingml/2006/main">
          <a:off x="777240" y="2750820"/>
          <a:ext cx="304800" cy="7620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0.10638</cdr:x>
      <cdr:y>0.04279</cdr:y>
    </cdr:from>
    <cdr:to>
      <cdr:x>0.59738</cdr:x>
      <cdr:y>0.20495</cdr:y>
    </cdr:to>
    <cdr:sp macro="" textlink="">
      <cdr:nvSpPr>
        <cdr:cNvPr id="2" name="TextBox 1"/>
        <cdr:cNvSpPr txBox="1"/>
      </cdr:nvSpPr>
      <cdr:spPr>
        <a:xfrm xmlns:a="http://schemas.openxmlformats.org/drawingml/2006/main">
          <a:off x="619126" y="180975"/>
          <a:ext cx="2857500" cy="685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a:t>Boeuf River</a:t>
          </a:r>
          <a:r>
            <a:rPr lang="en-US" sz="1800" baseline="0"/>
            <a:t> at Girard</a:t>
          </a:r>
        </a:p>
        <a:p xmlns:a="http://schemas.openxmlformats.org/drawingml/2006/main">
          <a:r>
            <a:rPr lang="en-US" sz="1800" baseline="0"/>
            <a:t>Flow Duration by Decade</a:t>
          </a:r>
          <a:endParaRPr lang="en-US" sz="1800"/>
        </a:p>
      </cdr:txBody>
    </cdr:sp>
  </cdr:relSizeAnchor>
  <cdr:relSizeAnchor xmlns:cdr="http://schemas.openxmlformats.org/drawingml/2006/chartDrawing">
    <cdr:from>
      <cdr:x>0.32584</cdr:x>
      <cdr:y>0.3125</cdr:y>
    </cdr:from>
    <cdr:to>
      <cdr:x>0.41573</cdr:x>
      <cdr:y>0.35938</cdr:y>
    </cdr:to>
    <cdr:sp macro="" textlink="">
      <cdr:nvSpPr>
        <cdr:cNvPr id="3" name="TextBox 2"/>
        <cdr:cNvSpPr txBox="1"/>
      </cdr:nvSpPr>
      <cdr:spPr>
        <a:xfrm xmlns:a="http://schemas.openxmlformats.org/drawingml/2006/main">
          <a:off x="2209800" y="1524000"/>
          <a:ext cx="6096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454</a:t>
          </a:r>
          <a:endParaRPr lang="en-US" sz="1100" dirty="0"/>
        </a:p>
      </cdr:txBody>
    </cdr:sp>
  </cdr:relSizeAnchor>
  <cdr:relSizeAnchor xmlns:cdr="http://schemas.openxmlformats.org/drawingml/2006/chartDrawing">
    <cdr:from>
      <cdr:x>0.53933</cdr:x>
      <cdr:y>0.65625</cdr:y>
    </cdr:from>
    <cdr:to>
      <cdr:x>0.62921</cdr:x>
      <cdr:y>0.70313</cdr:y>
    </cdr:to>
    <cdr:sp macro="" textlink="">
      <cdr:nvSpPr>
        <cdr:cNvPr id="4" name="TextBox 3"/>
        <cdr:cNvSpPr txBox="1"/>
      </cdr:nvSpPr>
      <cdr:spPr>
        <a:xfrm xmlns:a="http://schemas.openxmlformats.org/drawingml/2006/main">
          <a:off x="3657600" y="3200400"/>
          <a:ext cx="6096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15</a:t>
          </a:r>
          <a:endParaRPr lang="en-US" sz="1100" dirty="0"/>
        </a:p>
      </cdr:txBody>
    </cdr:sp>
  </cdr:relSizeAnchor>
  <cdr:relSizeAnchor xmlns:cdr="http://schemas.openxmlformats.org/drawingml/2006/chartDrawing">
    <cdr:from>
      <cdr:x>0.48315</cdr:x>
      <cdr:y>0.67188</cdr:y>
    </cdr:from>
    <cdr:to>
      <cdr:x>0.53933</cdr:x>
      <cdr:y>0.67969</cdr:y>
    </cdr:to>
    <cdr:cxnSp macro="">
      <cdr:nvCxnSpPr>
        <cdr:cNvPr id="6" name="Straight Arrow Connector 5"/>
        <cdr:cNvCxnSpPr>
          <a:stCxn xmlns:a="http://schemas.openxmlformats.org/drawingml/2006/main" id="4" idx="1"/>
        </cdr:cNvCxnSpPr>
      </cdr:nvCxnSpPr>
      <cdr:spPr>
        <a:xfrm xmlns:a="http://schemas.openxmlformats.org/drawingml/2006/main" flipH="1" flipV="1">
          <a:off x="3276600" y="3276600"/>
          <a:ext cx="381000" cy="3810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0.38202</cdr:x>
      <cdr:y>0.32813</cdr:y>
    </cdr:from>
    <cdr:to>
      <cdr:x>0.46067</cdr:x>
      <cdr:y>0.32813</cdr:y>
    </cdr:to>
    <cdr:cxnSp macro="">
      <cdr:nvCxnSpPr>
        <cdr:cNvPr id="10" name="Straight Arrow Connector 9"/>
        <cdr:cNvCxnSpPr/>
      </cdr:nvCxnSpPr>
      <cdr:spPr>
        <a:xfrm xmlns:a="http://schemas.openxmlformats.org/drawingml/2006/main">
          <a:off x="2590800" y="1600200"/>
          <a:ext cx="533400"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0.1375</cdr:x>
      <cdr:y>0.05903</cdr:y>
    </cdr:from>
    <cdr:to>
      <cdr:x>0.67292</cdr:x>
      <cdr:y>0.27778</cdr:y>
    </cdr:to>
    <cdr:sp macro="" textlink="">
      <cdr:nvSpPr>
        <cdr:cNvPr id="2" name="TextBox 1"/>
        <cdr:cNvSpPr txBox="1"/>
      </cdr:nvSpPr>
      <cdr:spPr>
        <a:xfrm xmlns:a="http://schemas.openxmlformats.org/drawingml/2006/main">
          <a:off x="628650" y="161925"/>
          <a:ext cx="2447925" cy="600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a:t>Fall Flow Duration by Decade</a:t>
          </a:r>
        </a:p>
        <a:p xmlns:a="http://schemas.openxmlformats.org/drawingml/2006/main">
          <a:r>
            <a:rPr lang="en-US" sz="1400"/>
            <a:t>Boeuf River at Girard</a:t>
          </a:r>
        </a:p>
      </cdr:txBody>
    </cdr:sp>
  </cdr:relSizeAnchor>
  <cdr:relSizeAnchor xmlns:cdr="http://schemas.openxmlformats.org/drawingml/2006/chartDrawing">
    <cdr:from>
      <cdr:x>0.54369</cdr:x>
      <cdr:y>0.53846</cdr:y>
    </cdr:from>
    <cdr:to>
      <cdr:x>0.63107</cdr:x>
      <cdr:y>0.58462</cdr:y>
    </cdr:to>
    <cdr:sp macro="" textlink="">
      <cdr:nvSpPr>
        <cdr:cNvPr id="3" name="TextBox 2"/>
        <cdr:cNvSpPr txBox="1"/>
      </cdr:nvSpPr>
      <cdr:spPr>
        <a:xfrm xmlns:a="http://schemas.openxmlformats.org/drawingml/2006/main">
          <a:off x="4267200" y="2667000"/>
          <a:ext cx="685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13</a:t>
          </a:r>
          <a:endParaRPr lang="en-US" sz="1100" dirty="0"/>
        </a:p>
      </cdr:txBody>
    </cdr:sp>
  </cdr:relSizeAnchor>
  <cdr:relSizeAnchor xmlns:cdr="http://schemas.openxmlformats.org/drawingml/2006/chartDrawing">
    <cdr:from>
      <cdr:x>0.37864</cdr:x>
      <cdr:y>0.33846</cdr:y>
    </cdr:from>
    <cdr:to>
      <cdr:x>0.4466</cdr:x>
      <cdr:y>0.38462</cdr:y>
    </cdr:to>
    <cdr:sp macro="" textlink="">
      <cdr:nvSpPr>
        <cdr:cNvPr id="4" name="TextBox 3"/>
        <cdr:cNvSpPr txBox="1"/>
      </cdr:nvSpPr>
      <cdr:spPr>
        <a:xfrm xmlns:a="http://schemas.openxmlformats.org/drawingml/2006/main">
          <a:off x="2971800" y="1676400"/>
          <a:ext cx="533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100</a:t>
          </a:r>
          <a:endParaRPr lang="en-US" sz="1100" dirty="0"/>
        </a:p>
      </cdr:txBody>
    </cdr:sp>
  </cdr:relSizeAnchor>
  <cdr:relSizeAnchor xmlns:cdr="http://schemas.openxmlformats.org/drawingml/2006/chartDrawing">
    <cdr:from>
      <cdr:x>0.42718</cdr:x>
      <cdr:y>0.36923</cdr:y>
    </cdr:from>
    <cdr:to>
      <cdr:x>0.46602</cdr:x>
      <cdr:y>0.38462</cdr:y>
    </cdr:to>
    <cdr:cxnSp macro="">
      <cdr:nvCxnSpPr>
        <cdr:cNvPr id="6" name="Straight Arrow Connector 5"/>
        <cdr:cNvCxnSpPr/>
      </cdr:nvCxnSpPr>
      <cdr:spPr>
        <a:xfrm xmlns:a="http://schemas.openxmlformats.org/drawingml/2006/main">
          <a:off x="3352800" y="1828800"/>
          <a:ext cx="304800" cy="7620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0.48544</cdr:x>
      <cdr:y>0.55385</cdr:y>
    </cdr:from>
    <cdr:to>
      <cdr:x>0.54369</cdr:x>
      <cdr:y>0.56923</cdr:y>
    </cdr:to>
    <cdr:cxnSp macro="">
      <cdr:nvCxnSpPr>
        <cdr:cNvPr id="8" name="Straight Arrow Connector 7"/>
        <cdr:cNvCxnSpPr/>
      </cdr:nvCxnSpPr>
      <cdr:spPr>
        <a:xfrm xmlns:a="http://schemas.openxmlformats.org/drawingml/2006/main" flipH="1" flipV="1">
          <a:off x="3810000" y="2743200"/>
          <a:ext cx="457200" cy="7620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0.14563</cdr:x>
      <cdr:y>0.38462</cdr:y>
    </cdr:from>
    <cdr:to>
      <cdr:x>0.14563</cdr:x>
      <cdr:y>0.81538</cdr:y>
    </cdr:to>
    <cdr:cxnSp macro="">
      <cdr:nvCxnSpPr>
        <cdr:cNvPr id="10" name="Straight Connector 9"/>
        <cdr:cNvCxnSpPr/>
      </cdr:nvCxnSpPr>
      <cdr:spPr>
        <a:xfrm xmlns:a="http://schemas.openxmlformats.org/drawingml/2006/main" flipV="1">
          <a:off x="1143000" y="1905000"/>
          <a:ext cx="0" cy="21336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0.09223</cdr:x>
      <cdr:y>0.34462</cdr:y>
    </cdr:from>
    <cdr:to>
      <cdr:x>0.14078</cdr:x>
      <cdr:y>0.39077</cdr:y>
    </cdr:to>
    <cdr:sp macro="" textlink="">
      <cdr:nvSpPr>
        <cdr:cNvPr id="11" name="TextBox 10"/>
        <cdr:cNvSpPr txBox="1"/>
      </cdr:nvSpPr>
      <cdr:spPr>
        <a:xfrm xmlns:a="http://schemas.openxmlformats.org/drawingml/2006/main">
          <a:off x="723900" y="1706880"/>
          <a:ext cx="3810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58</a:t>
          </a:r>
          <a:endParaRPr lang="en-US" sz="1100" dirty="0"/>
        </a:p>
      </cdr:txBody>
    </cdr:sp>
  </cdr:relSizeAnchor>
  <cdr:relSizeAnchor xmlns:cdr="http://schemas.openxmlformats.org/drawingml/2006/chartDrawing">
    <cdr:from>
      <cdr:x>0.2233</cdr:x>
      <cdr:y>0.69231</cdr:y>
    </cdr:from>
    <cdr:to>
      <cdr:x>0.30097</cdr:x>
      <cdr:y>0.73846</cdr:y>
    </cdr:to>
    <cdr:sp macro="" textlink="">
      <cdr:nvSpPr>
        <cdr:cNvPr id="12" name="TextBox 11"/>
        <cdr:cNvSpPr txBox="1"/>
      </cdr:nvSpPr>
      <cdr:spPr>
        <a:xfrm xmlns:a="http://schemas.openxmlformats.org/drawingml/2006/main">
          <a:off x="1752600" y="3429000"/>
          <a:ext cx="6096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1</a:t>
          </a:r>
          <a:endParaRPr lang="en-US" sz="1100" dirty="0"/>
        </a:p>
      </cdr:txBody>
    </cdr:sp>
  </cdr:relSizeAnchor>
  <cdr:relSizeAnchor xmlns:cdr="http://schemas.openxmlformats.org/drawingml/2006/chartDrawing">
    <cdr:from>
      <cdr:x>0.12621</cdr:x>
      <cdr:y>0.38462</cdr:y>
    </cdr:from>
    <cdr:to>
      <cdr:x>0.14563</cdr:x>
      <cdr:y>0.43077</cdr:y>
    </cdr:to>
    <cdr:cxnSp macro="">
      <cdr:nvCxnSpPr>
        <cdr:cNvPr id="14" name="Straight Arrow Connector 13"/>
        <cdr:cNvCxnSpPr/>
      </cdr:nvCxnSpPr>
      <cdr:spPr>
        <a:xfrm xmlns:a="http://schemas.openxmlformats.org/drawingml/2006/main">
          <a:off x="990600" y="1905000"/>
          <a:ext cx="152400" cy="22860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0.15534</cdr:x>
      <cdr:y>0.72308</cdr:y>
    </cdr:from>
    <cdr:to>
      <cdr:x>0.21359</cdr:x>
      <cdr:y>0.75385</cdr:y>
    </cdr:to>
    <cdr:cxnSp macro="">
      <cdr:nvCxnSpPr>
        <cdr:cNvPr id="16" name="Straight Arrow Connector 15"/>
        <cdr:cNvCxnSpPr/>
      </cdr:nvCxnSpPr>
      <cdr:spPr>
        <a:xfrm xmlns:a="http://schemas.openxmlformats.org/drawingml/2006/main" flipH="1">
          <a:off x="1219200" y="3581400"/>
          <a:ext cx="457200" cy="15240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0.13782</cdr:x>
      <cdr:y>0.06527</cdr:y>
    </cdr:from>
    <cdr:to>
      <cdr:x>0.59328</cdr:x>
      <cdr:y>0.20513</cdr:y>
    </cdr:to>
    <cdr:sp macro="" textlink="">
      <cdr:nvSpPr>
        <cdr:cNvPr id="2" name="TextBox 1"/>
        <cdr:cNvSpPr txBox="1"/>
      </cdr:nvSpPr>
      <cdr:spPr>
        <a:xfrm xmlns:a="http://schemas.openxmlformats.org/drawingml/2006/main">
          <a:off x="781051" y="266701"/>
          <a:ext cx="2581275" cy="5715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a:t>Bayou Bartholomew near Jones</a:t>
          </a:r>
        </a:p>
        <a:p xmlns:a="http://schemas.openxmlformats.org/drawingml/2006/main">
          <a:r>
            <a:rPr lang="en-US" sz="1400"/>
            <a:t>Flow Duration by Decade</a:t>
          </a:r>
        </a:p>
      </cdr:txBody>
    </cdr:sp>
  </cdr:relSizeAnchor>
  <cdr:relSizeAnchor xmlns:cdr="http://schemas.openxmlformats.org/drawingml/2006/chartDrawing">
    <cdr:from>
      <cdr:x>0.51087</cdr:x>
      <cdr:y>0.41538</cdr:y>
    </cdr:from>
    <cdr:to>
      <cdr:x>0.59783</cdr:x>
      <cdr:y>0.47692</cdr:y>
    </cdr:to>
    <cdr:sp macro="" textlink="">
      <cdr:nvSpPr>
        <cdr:cNvPr id="3" name="TextBox 2"/>
        <cdr:cNvSpPr txBox="1"/>
      </cdr:nvSpPr>
      <cdr:spPr>
        <a:xfrm xmlns:a="http://schemas.openxmlformats.org/drawingml/2006/main">
          <a:off x="3581400" y="2057399"/>
          <a:ext cx="6096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0.47826</cdr:x>
      <cdr:y>0.41538</cdr:y>
    </cdr:from>
    <cdr:to>
      <cdr:x>0.57609</cdr:x>
      <cdr:y>0.47692</cdr:y>
    </cdr:to>
    <cdr:sp macro="" textlink="">
      <cdr:nvSpPr>
        <cdr:cNvPr id="4" name="TextBox 3"/>
        <cdr:cNvSpPr txBox="1"/>
      </cdr:nvSpPr>
      <cdr:spPr>
        <a:xfrm xmlns:a="http://schemas.openxmlformats.org/drawingml/2006/main">
          <a:off x="3352800" y="2057399"/>
          <a:ext cx="6858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200</a:t>
          </a:r>
          <a:endParaRPr lang="en-US" sz="1100" dirty="0"/>
        </a:p>
      </cdr:txBody>
    </cdr:sp>
  </cdr:relSizeAnchor>
  <cdr:relSizeAnchor xmlns:cdr="http://schemas.openxmlformats.org/drawingml/2006/chartDrawing">
    <cdr:from>
      <cdr:x>0.47826</cdr:x>
      <cdr:y>0.41538</cdr:y>
    </cdr:from>
    <cdr:to>
      <cdr:x>0.48913</cdr:x>
      <cdr:y>0.43077</cdr:y>
    </cdr:to>
    <cdr:cxnSp macro="">
      <cdr:nvCxnSpPr>
        <cdr:cNvPr id="6" name="Straight Arrow Connector 5"/>
        <cdr:cNvCxnSpPr/>
      </cdr:nvCxnSpPr>
      <cdr:spPr>
        <a:xfrm xmlns:a="http://schemas.openxmlformats.org/drawingml/2006/main" flipH="1" flipV="1">
          <a:off x="3352800" y="2057399"/>
          <a:ext cx="76200" cy="7620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0.33696</cdr:x>
      <cdr:y>0.23077</cdr:y>
    </cdr:from>
    <cdr:to>
      <cdr:x>0.44565</cdr:x>
      <cdr:y>0.23077</cdr:y>
    </cdr:to>
    <cdr:cxnSp macro="">
      <cdr:nvCxnSpPr>
        <cdr:cNvPr id="8" name="Straight Arrow Connector 7"/>
        <cdr:cNvCxnSpPr/>
      </cdr:nvCxnSpPr>
      <cdr:spPr>
        <a:xfrm xmlns:a="http://schemas.openxmlformats.org/drawingml/2006/main">
          <a:off x="2362200" y="1142999"/>
          <a:ext cx="762000"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8.xml><?xml version="1.0" encoding="utf-8"?>
<c:userShapes xmlns:c="http://schemas.openxmlformats.org/drawingml/2006/chart">
  <cdr:relSizeAnchor xmlns:cdr="http://schemas.openxmlformats.org/drawingml/2006/chartDrawing">
    <cdr:from>
      <cdr:x>0.13333</cdr:x>
      <cdr:y>0.05556</cdr:y>
    </cdr:from>
    <cdr:to>
      <cdr:x>0.58542</cdr:x>
      <cdr:y>0.28819</cdr:y>
    </cdr:to>
    <cdr:sp macro="" textlink="">
      <cdr:nvSpPr>
        <cdr:cNvPr id="2" name="TextBox 1"/>
        <cdr:cNvSpPr txBox="1"/>
      </cdr:nvSpPr>
      <cdr:spPr>
        <a:xfrm xmlns:a="http://schemas.openxmlformats.org/drawingml/2006/main">
          <a:off x="609600" y="152400"/>
          <a:ext cx="2066925" cy="638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a:t>Bayou Macon at Delhi</a:t>
          </a:r>
        </a:p>
        <a:p xmlns:a="http://schemas.openxmlformats.org/drawingml/2006/main">
          <a:r>
            <a:rPr lang="en-US" sz="1400"/>
            <a:t>Flow Duration by Decade</a:t>
          </a:r>
        </a:p>
      </cdr:txBody>
    </cdr:sp>
  </cdr:relSizeAnchor>
</c:userShapes>
</file>

<file path=ppt/drawings/drawing9.xml><?xml version="1.0" encoding="utf-8"?>
<c:userShapes xmlns:c="http://schemas.openxmlformats.org/drawingml/2006/chart">
  <cdr:relSizeAnchor xmlns:cdr="http://schemas.openxmlformats.org/drawingml/2006/chartDrawing">
    <cdr:from>
      <cdr:x>0.14375</cdr:x>
      <cdr:y>0.06597</cdr:y>
    </cdr:from>
    <cdr:to>
      <cdr:x>0.49167</cdr:x>
      <cdr:y>0.24653</cdr:y>
    </cdr:to>
    <cdr:sp macro="" textlink="">
      <cdr:nvSpPr>
        <cdr:cNvPr id="2" name="TextBox 1"/>
        <cdr:cNvSpPr txBox="1"/>
      </cdr:nvSpPr>
      <cdr:spPr>
        <a:xfrm xmlns:a="http://schemas.openxmlformats.org/drawingml/2006/main">
          <a:off x="657225" y="180975"/>
          <a:ext cx="1590675"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a:t>Tensas River</a:t>
          </a:r>
        </a:p>
        <a:p xmlns:a="http://schemas.openxmlformats.org/drawingml/2006/main">
          <a:r>
            <a:rPr lang="en-US" sz="1100"/>
            <a:t>Spring</a:t>
          </a:r>
          <a:r>
            <a:rPr lang="en-US" sz="1100" baseline="0"/>
            <a:t> Duration</a:t>
          </a:r>
          <a:endParaRPr lang="en-US" sz="1100"/>
        </a:p>
      </cdr:txBody>
    </cdr:sp>
  </cdr:relSizeAnchor>
  <cdr:relSizeAnchor xmlns:cdr="http://schemas.openxmlformats.org/drawingml/2006/chartDrawing">
    <cdr:from>
      <cdr:x>0.57843</cdr:x>
      <cdr:y>0.43077</cdr:y>
    </cdr:from>
    <cdr:to>
      <cdr:x>0.63725</cdr:x>
      <cdr:y>0.47692</cdr:y>
    </cdr:to>
    <cdr:sp macro="" textlink="">
      <cdr:nvSpPr>
        <cdr:cNvPr id="3" name="TextBox 2"/>
        <cdr:cNvSpPr txBox="1"/>
      </cdr:nvSpPr>
      <cdr:spPr>
        <a:xfrm xmlns:a="http://schemas.openxmlformats.org/drawingml/2006/main">
          <a:off x="4495800" y="2133600"/>
          <a:ext cx="4572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110</a:t>
          </a:r>
          <a:endParaRPr lang="en-US" sz="1100" dirty="0"/>
        </a:p>
      </cdr:txBody>
    </cdr:sp>
  </cdr:relSizeAnchor>
  <cdr:relSizeAnchor xmlns:cdr="http://schemas.openxmlformats.org/drawingml/2006/chartDrawing">
    <cdr:from>
      <cdr:x>0.33333</cdr:x>
      <cdr:y>0.27692</cdr:y>
    </cdr:from>
    <cdr:to>
      <cdr:x>0.39216</cdr:x>
      <cdr:y>0.32308</cdr:y>
    </cdr:to>
    <cdr:sp macro="" textlink="">
      <cdr:nvSpPr>
        <cdr:cNvPr id="4" name="TextBox 3"/>
        <cdr:cNvSpPr txBox="1"/>
      </cdr:nvSpPr>
      <cdr:spPr>
        <a:xfrm xmlns:a="http://schemas.openxmlformats.org/drawingml/2006/main">
          <a:off x="2590800" y="1371600"/>
          <a:ext cx="4572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487</a:t>
          </a:r>
          <a:endParaRPr lang="en-US" sz="1100" dirty="0"/>
        </a:p>
      </cdr:txBody>
    </cdr:sp>
  </cdr:relSizeAnchor>
  <cdr:relSizeAnchor xmlns:cdr="http://schemas.openxmlformats.org/drawingml/2006/chartDrawing">
    <cdr:from>
      <cdr:x>0.37255</cdr:x>
      <cdr:y>0.30769</cdr:y>
    </cdr:from>
    <cdr:to>
      <cdr:x>0.46078</cdr:x>
      <cdr:y>0.32308</cdr:y>
    </cdr:to>
    <cdr:cxnSp macro="">
      <cdr:nvCxnSpPr>
        <cdr:cNvPr id="6" name="Straight Arrow Connector 5"/>
        <cdr:cNvCxnSpPr/>
      </cdr:nvCxnSpPr>
      <cdr:spPr>
        <a:xfrm xmlns:a="http://schemas.openxmlformats.org/drawingml/2006/main">
          <a:off x="2895600" y="1524000"/>
          <a:ext cx="685800" cy="7620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0.47059</cdr:x>
      <cdr:y>0.46154</cdr:y>
    </cdr:from>
    <cdr:to>
      <cdr:x>0.58824</cdr:x>
      <cdr:y>0.47692</cdr:y>
    </cdr:to>
    <cdr:cxnSp macro="">
      <cdr:nvCxnSpPr>
        <cdr:cNvPr id="8" name="Straight Arrow Connector 7"/>
        <cdr:cNvCxnSpPr/>
      </cdr:nvCxnSpPr>
      <cdr:spPr>
        <a:xfrm xmlns:a="http://schemas.openxmlformats.org/drawingml/2006/main" flipH="1">
          <a:off x="3657600" y="2286000"/>
          <a:ext cx="914400" cy="7620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179315D-0916-47ED-BD8A-645A8B36D67B}" type="datetimeFigureOut">
              <a:rPr lang="en-US" smtClean="0"/>
              <a:pPr/>
              <a:t>5/4/2016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6CCCC6A-5BD2-48CF-8198-43E8213B956C}" type="slidenum">
              <a:rPr lang="en-US" smtClean="0"/>
              <a:pPr/>
              <a:t>‹#›</a:t>
            </a:fld>
            <a:endParaRPr lang="en-US"/>
          </a:p>
        </p:txBody>
      </p:sp>
    </p:spTree>
    <p:extLst>
      <p:ext uri="{BB962C8B-B14F-4D97-AF65-F5344CB8AC3E}">
        <p14:creationId xmlns:p14="http://schemas.microsoft.com/office/powerpoint/2010/main" val="40984348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501215B-55B7-411B-8B20-6D2845EB7F1D}" type="datetimeFigureOut">
              <a:rPr lang="en-US" smtClean="0"/>
              <a:pPr/>
              <a:t>5/4/2016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A71149F-87CF-4DEA-87EA-BA911B8FC825}" type="slidenum">
              <a:rPr lang="en-US" smtClean="0"/>
              <a:pPr/>
              <a:t>‹#›</a:t>
            </a:fld>
            <a:endParaRPr lang="en-US"/>
          </a:p>
        </p:txBody>
      </p:sp>
    </p:spTree>
    <p:extLst>
      <p:ext uri="{BB962C8B-B14F-4D97-AF65-F5344CB8AC3E}">
        <p14:creationId xmlns:p14="http://schemas.microsoft.com/office/powerpoint/2010/main" val="2791606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covers how the world</a:t>
            </a:r>
            <a:r>
              <a:rPr lang="en-US" baseline="0" dirty="0" smtClean="0"/>
              <a:t> uses water, what sources of water are used, what is happening to those sources, and the economic impact that water use has to our economy.</a:t>
            </a:r>
            <a:endParaRPr lang="en-US" dirty="0"/>
          </a:p>
        </p:txBody>
      </p:sp>
      <p:sp>
        <p:nvSpPr>
          <p:cNvPr id="4" name="Slide Number Placeholder 3"/>
          <p:cNvSpPr>
            <a:spLocks noGrp="1"/>
          </p:cNvSpPr>
          <p:nvPr>
            <p:ph type="sldNum" sz="quarter" idx="10"/>
          </p:nvPr>
        </p:nvSpPr>
        <p:spPr/>
        <p:txBody>
          <a:bodyPr/>
          <a:lstStyle/>
          <a:p>
            <a:fld id="{8A71149F-87CF-4DEA-87EA-BA911B8FC825}" type="slidenum">
              <a:rPr lang="en-US" smtClean="0"/>
              <a:pPr/>
              <a:t>1</a:t>
            </a:fld>
            <a:endParaRPr lang="en-US"/>
          </a:p>
        </p:txBody>
      </p:sp>
    </p:spTree>
    <p:extLst>
      <p:ext uri="{BB962C8B-B14F-4D97-AF65-F5344CB8AC3E}">
        <p14:creationId xmlns:p14="http://schemas.microsoft.com/office/powerpoint/2010/main" val="1273941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71149F-87CF-4DEA-87EA-BA911B8FC825}" type="slidenum">
              <a:rPr lang="en-US" smtClean="0"/>
              <a:pPr/>
              <a:t>12</a:t>
            </a:fld>
            <a:endParaRPr lang="en-US"/>
          </a:p>
        </p:txBody>
      </p:sp>
    </p:spTree>
    <p:extLst>
      <p:ext uri="{BB962C8B-B14F-4D97-AF65-F5344CB8AC3E}">
        <p14:creationId xmlns:p14="http://schemas.microsoft.com/office/powerpoint/2010/main" val="2674885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71149F-87CF-4DEA-87EA-BA911B8FC825}" type="slidenum">
              <a:rPr lang="en-US" smtClean="0"/>
              <a:pPr/>
              <a:t>13</a:t>
            </a:fld>
            <a:endParaRPr lang="en-US"/>
          </a:p>
        </p:txBody>
      </p:sp>
    </p:spTree>
    <p:extLst>
      <p:ext uri="{BB962C8B-B14F-4D97-AF65-F5344CB8AC3E}">
        <p14:creationId xmlns:p14="http://schemas.microsoft.com/office/powerpoint/2010/main" val="1733666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is alluvial sand and gravel, yellow are semi-consolidated</a:t>
            </a:r>
            <a:r>
              <a:rPr lang="en-US" baseline="0" dirty="0" smtClean="0"/>
              <a:t> sand, brown are karst (limestone), green are sandstone, purple are limestone and sandstone, red are igneous (volcanic and basaltic.</a:t>
            </a:r>
            <a:endParaRPr lang="en-US" dirty="0"/>
          </a:p>
        </p:txBody>
      </p:sp>
      <p:sp>
        <p:nvSpPr>
          <p:cNvPr id="4" name="Slide Number Placeholder 3"/>
          <p:cNvSpPr>
            <a:spLocks noGrp="1"/>
          </p:cNvSpPr>
          <p:nvPr>
            <p:ph type="sldNum" sz="quarter" idx="10"/>
          </p:nvPr>
        </p:nvSpPr>
        <p:spPr/>
        <p:txBody>
          <a:bodyPr/>
          <a:lstStyle/>
          <a:p>
            <a:fld id="{8A71149F-87CF-4DEA-87EA-BA911B8FC825}" type="slidenum">
              <a:rPr lang="en-US" smtClean="0"/>
              <a:pPr/>
              <a:t>15</a:t>
            </a:fld>
            <a:endParaRPr lang="en-US"/>
          </a:p>
        </p:txBody>
      </p:sp>
    </p:spTree>
    <p:extLst>
      <p:ext uri="{BB962C8B-B14F-4D97-AF65-F5344CB8AC3E}">
        <p14:creationId xmlns:p14="http://schemas.microsoft.com/office/powerpoint/2010/main" val="3899764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w="9525"/>
        </p:spPr>
        <p:txBody>
          <a:bodyPr/>
          <a:lstStyle/>
          <a:p>
            <a:r>
              <a:rPr lang="en-US" dirty="0" smtClean="0"/>
              <a:t>Total phosphorus shows a significant downward trend.  2008 was a very wet year.  It had 78 inches of rain.  Third and forth quarters of 2009 were also very wet.  So wet there was little fall field preparations.</a:t>
            </a:r>
          </a:p>
        </p:txBody>
      </p:sp>
    </p:spTree>
    <p:extLst>
      <p:ext uri="{BB962C8B-B14F-4D97-AF65-F5344CB8AC3E}">
        <p14:creationId xmlns:p14="http://schemas.microsoft.com/office/powerpoint/2010/main" val="2034626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w="9525"/>
        </p:spPr>
        <p:txBody>
          <a:bodyPr/>
          <a:lstStyle/>
          <a:p>
            <a:r>
              <a:rPr lang="en-US" dirty="0" smtClean="0"/>
              <a:t>Total phosphorus shows a significant downward trend.  2008 was a very wet year.  It had 78 inches of rain.  Third and forth quarters of 2009 were also very wet.  So wet there was little fall field preparations.</a:t>
            </a:r>
          </a:p>
        </p:txBody>
      </p:sp>
    </p:spTree>
    <p:extLst>
      <p:ext uri="{BB962C8B-B14F-4D97-AF65-F5344CB8AC3E}">
        <p14:creationId xmlns:p14="http://schemas.microsoft.com/office/powerpoint/2010/main" val="1398954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w="9525"/>
        </p:spPr>
        <p:txBody>
          <a:bodyPr/>
          <a:lstStyle/>
          <a:p>
            <a:r>
              <a:rPr lang="en-US" dirty="0" smtClean="0"/>
              <a:t>Total phosphorus shows a significant downward trend.  2008 was a very wet year.  It had 78 inches of rain.  Third and forth quarters of 2009 were also very wet.  So wet there was little fall field preparations.</a:t>
            </a:r>
          </a:p>
        </p:txBody>
      </p:sp>
    </p:spTree>
    <p:extLst>
      <p:ext uri="{BB962C8B-B14F-4D97-AF65-F5344CB8AC3E}">
        <p14:creationId xmlns:p14="http://schemas.microsoft.com/office/powerpoint/2010/main" val="3822571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w="9525"/>
        </p:spPr>
        <p:txBody>
          <a:bodyPr/>
          <a:lstStyle/>
          <a:p>
            <a:r>
              <a:rPr lang="en-US" dirty="0" smtClean="0"/>
              <a:t>Total phosphorus shows a significant downward trend.  2008 was a very wet year.  It had 78 inches of rain.  Third and forth quarters of 2009 were also very wet.  So wet there was little fall field preparations.</a:t>
            </a:r>
          </a:p>
        </p:txBody>
      </p:sp>
    </p:spTree>
    <p:extLst>
      <p:ext uri="{BB962C8B-B14F-4D97-AF65-F5344CB8AC3E}">
        <p14:creationId xmlns:p14="http://schemas.microsoft.com/office/powerpoint/2010/main" val="218106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w="9525"/>
        </p:spPr>
        <p:txBody>
          <a:bodyPr/>
          <a:lstStyle/>
          <a:p>
            <a:r>
              <a:rPr lang="en-US" dirty="0" smtClean="0"/>
              <a:t>Total phosphorus shows a significant downward trend.  2008 was a very wet year.  It had 78 inches of rain.  Third and forth quarters of 2009 were also very wet.  So wet there was little fall field preparations.</a:t>
            </a:r>
          </a:p>
        </p:txBody>
      </p:sp>
    </p:spTree>
    <p:extLst>
      <p:ext uri="{BB962C8B-B14F-4D97-AF65-F5344CB8AC3E}">
        <p14:creationId xmlns:p14="http://schemas.microsoft.com/office/powerpoint/2010/main" val="2136106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w="9525"/>
        </p:spPr>
        <p:txBody>
          <a:bodyPr/>
          <a:lstStyle/>
          <a:p>
            <a:r>
              <a:rPr lang="en-US" smtClean="0"/>
              <a:t>Total phosphorus shows a significant downward trend.  2008 was a very wet year.  It had 78 inches of rain.  Third and forth quarters of 2009 were also very wet.  So wet there was little fall field preparations.</a:t>
            </a:r>
          </a:p>
        </p:txBody>
      </p:sp>
    </p:spTree>
    <p:extLst>
      <p:ext uri="{BB962C8B-B14F-4D97-AF65-F5344CB8AC3E}">
        <p14:creationId xmlns:p14="http://schemas.microsoft.com/office/powerpoint/2010/main" val="3165914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Units white text in km3</a:t>
            </a:r>
            <a:r>
              <a:rPr lang="en-US" smtClean="0"/>
              <a:t>, orange </a:t>
            </a:r>
            <a:r>
              <a:rPr lang="en-US" dirty="0" smtClean="0"/>
              <a:t>in acre</a:t>
            </a:r>
            <a:r>
              <a:rPr lang="en-US" baseline="0" dirty="0" smtClean="0"/>
              <a:t> feet</a:t>
            </a:r>
            <a:endParaRPr lang="en-US" dirty="0"/>
          </a:p>
        </p:txBody>
      </p:sp>
      <p:sp>
        <p:nvSpPr>
          <p:cNvPr id="4" name="Slide Number Placeholder 3"/>
          <p:cNvSpPr>
            <a:spLocks noGrp="1"/>
          </p:cNvSpPr>
          <p:nvPr>
            <p:ph type="sldNum" sz="quarter" idx="10"/>
          </p:nvPr>
        </p:nvSpPr>
        <p:spPr>
          <a:xfrm>
            <a:off x="3884613" y="8578156"/>
            <a:ext cx="2971800" cy="451564"/>
          </a:xfrm>
          <a:prstGeom prst="rect">
            <a:avLst/>
          </a:prstGeom>
        </p:spPr>
        <p:txBody>
          <a:bodyPr/>
          <a:lstStyle/>
          <a:p>
            <a:fld id="{852BFA3D-7DF6-487D-A0BC-49399BF4FFC1}" type="slidenum">
              <a:rPr lang="en-US" smtClean="0"/>
              <a:pPr/>
              <a:t>50</a:t>
            </a:fld>
            <a:endParaRPr lang="en-US"/>
          </a:p>
        </p:txBody>
      </p:sp>
    </p:spTree>
    <p:extLst>
      <p:ext uri="{BB962C8B-B14F-4D97-AF65-F5344CB8AC3E}">
        <p14:creationId xmlns:p14="http://schemas.microsoft.com/office/powerpoint/2010/main" val="2315177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71149F-87CF-4DEA-87EA-BA911B8FC825}" type="slidenum">
              <a:rPr lang="en-US" smtClean="0"/>
              <a:pPr/>
              <a:t>3</a:t>
            </a:fld>
            <a:endParaRPr lang="en-US" dirty="0"/>
          </a:p>
        </p:txBody>
      </p:sp>
    </p:spTree>
    <p:extLst>
      <p:ext uri="{BB962C8B-B14F-4D97-AF65-F5344CB8AC3E}">
        <p14:creationId xmlns:p14="http://schemas.microsoft.com/office/powerpoint/2010/main" val="1267441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71149F-87CF-4DEA-87EA-BA911B8FC825}" type="slidenum">
              <a:rPr lang="en-US" smtClean="0"/>
              <a:pPr/>
              <a:t>4</a:t>
            </a:fld>
            <a:endParaRPr lang="en-US" dirty="0"/>
          </a:p>
        </p:txBody>
      </p:sp>
    </p:spTree>
    <p:extLst>
      <p:ext uri="{BB962C8B-B14F-4D97-AF65-F5344CB8AC3E}">
        <p14:creationId xmlns:p14="http://schemas.microsoft.com/office/powerpoint/2010/main" val="3083534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71149F-87CF-4DEA-87EA-BA911B8FC825}" type="slidenum">
              <a:rPr lang="en-US" smtClean="0"/>
              <a:pPr/>
              <a:t>5</a:t>
            </a:fld>
            <a:endParaRPr lang="en-US"/>
          </a:p>
        </p:txBody>
      </p:sp>
    </p:spTree>
    <p:extLst>
      <p:ext uri="{BB962C8B-B14F-4D97-AF65-F5344CB8AC3E}">
        <p14:creationId xmlns:p14="http://schemas.microsoft.com/office/powerpoint/2010/main" val="3085415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71149F-87CF-4DEA-87EA-BA911B8FC825}" type="slidenum">
              <a:rPr lang="en-US" smtClean="0"/>
              <a:pPr/>
              <a:t>6</a:t>
            </a:fld>
            <a:endParaRPr lang="en-US"/>
          </a:p>
        </p:txBody>
      </p:sp>
    </p:spTree>
    <p:extLst>
      <p:ext uri="{BB962C8B-B14F-4D97-AF65-F5344CB8AC3E}">
        <p14:creationId xmlns:p14="http://schemas.microsoft.com/office/powerpoint/2010/main" val="1408716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71149F-87CF-4DEA-87EA-BA911B8FC825}" type="slidenum">
              <a:rPr lang="en-US" smtClean="0"/>
              <a:pPr/>
              <a:t>8</a:t>
            </a:fld>
            <a:endParaRPr lang="en-US"/>
          </a:p>
        </p:txBody>
      </p:sp>
    </p:spTree>
    <p:extLst>
      <p:ext uri="{BB962C8B-B14F-4D97-AF65-F5344CB8AC3E}">
        <p14:creationId xmlns:p14="http://schemas.microsoft.com/office/powerpoint/2010/main" val="3192981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71149F-87CF-4DEA-87EA-BA911B8FC825}" type="slidenum">
              <a:rPr lang="en-US" smtClean="0"/>
              <a:pPr/>
              <a:t>9</a:t>
            </a:fld>
            <a:endParaRPr lang="en-US"/>
          </a:p>
        </p:txBody>
      </p:sp>
    </p:spTree>
    <p:extLst>
      <p:ext uri="{BB962C8B-B14F-4D97-AF65-F5344CB8AC3E}">
        <p14:creationId xmlns:p14="http://schemas.microsoft.com/office/powerpoint/2010/main" val="2589933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71149F-87CF-4DEA-87EA-BA911B8FC825}" type="slidenum">
              <a:rPr lang="en-US" smtClean="0"/>
              <a:pPr/>
              <a:t>10</a:t>
            </a:fld>
            <a:endParaRPr lang="en-US"/>
          </a:p>
        </p:txBody>
      </p:sp>
    </p:spTree>
    <p:extLst>
      <p:ext uri="{BB962C8B-B14F-4D97-AF65-F5344CB8AC3E}">
        <p14:creationId xmlns:p14="http://schemas.microsoft.com/office/powerpoint/2010/main" val="2567162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71149F-87CF-4DEA-87EA-BA911B8FC825}" type="slidenum">
              <a:rPr lang="en-US" smtClean="0"/>
              <a:pPr/>
              <a:t>11</a:t>
            </a:fld>
            <a:endParaRPr lang="en-US"/>
          </a:p>
        </p:txBody>
      </p:sp>
    </p:spTree>
    <p:extLst>
      <p:ext uri="{BB962C8B-B14F-4D97-AF65-F5344CB8AC3E}">
        <p14:creationId xmlns:p14="http://schemas.microsoft.com/office/powerpoint/2010/main" val="948660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F12C91-D9E3-40D2-90EC-792A36B7E6EC}" type="datetimeFigureOut">
              <a:rPr lang="en-US" smtClean="0"/>
              <a:pPr/>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70BB6A-9D98-4422-8DAD-22E1B97A8D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F12C91-D9E3-40D2-90EC-792A36B7E6EC}" type="datetimeFigureOut">
              <a:rPr lang="en-US" smtClean="0"/>
              <a:pPr/>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70BB6A-9D98-4422-8DAD-22E1B97A8D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F12C91-D9E3-40D2-90EC-792A36B7E6EC}" type="datetimeFigureOut">
              <a:rPr lang="en-US" smtClean="0"/>
              <a:pPr/>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70BB6A-9D98-4422-8DAD-22E1B97A8D2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F12C91-D9E3-40D2-90EC-792A36B7E6EC}" type="datetimeFigureOut">
              <a:rPr lang="en-US" smtClean="0"/>
              <a:pPr/>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70BB6A-9D98-4422-8DAD-22E1B97A8D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F12C91-D9E3-40D2-90EC-792A36B7E6EC}" type="datetimeFigureOut">
              <a:rPr lang="en-US" smtClean="0"/>
              <a:pPr/>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70BB6A-9D98-4422-8DAD-22E1B97A8D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F12C91-D9E3-40D2-90EC-792A36B7E6EC}" type="datetimeFigureOut">
              <a:rPr lang="en-US" smtClean="0"/>
              <a:pPr/>
              <a:t>5/4/2016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70BB6A-9D98-4422-8DAD-22E1B97A8D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F12C91-D9E3-40D2-90EC-792A36B7E6EC}" type="datetimeFigureOut">
              <a:rPr lang="en-US" smtClean="0"/>
              <a:pPr/>
              <a:t>5/4/2016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70BB6A-9D98-4422-8DAD-22E1B97A8D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F12C91-D9E3-40D2-90EC-792A36B7E6EC}" type="datetimeFigureOut">
              <a:rPr lang="en-US" smtClean="0"/>
              <a:pPr/>
              <a:t>5/4/2016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70BB6A-9D98-4422-8DAD-22E1B97A8D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F12C91-D9E3-40D2-90EC-792A36B7E6EC}" type="datetimeFigureOut">
              <a:rPr lang="en-US" smtClean="0"/>
              <a:pPr/>
              <a:t>5/4/2016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70BB6A-9D98-4422-8DAD-22E1B97A8D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F12C91-D9E3-40D2-90EC-792A36B7E6EC}" type="datetimeFigureOut">
              <a:rPr lang="en-US" smtClean="0"/>
              <a:pPr/>
              <a:t>5/4/2016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70BB6A-9D98-4422-8DAD-22E1B97A8D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F12C91-D9E3-40D2-90EC-792A36B7E6EC}" type="datetimeFigureOut">
              <a:rPr lang="en-US" smtClean="0"/>
              <a:pPr/>
              <a:t>5/4/2016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70BB6A-9D98-4422-8DAD-22E1B97A8D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F12C91-D9E3-40D2-90EC-792A36B7E6EC}" type="datetimeFigureOut">
              <a:rPr lang="en-US" smtClean="0"/>
              <a:pPr/>
              <a:t>5/4/2016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70BB6A-9D98-4422-8DAD-22E1B97A8D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4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chart" Target="../charts/chart12.xml"/><Relationship Id="rId4" Type="http://schemas.openxmlformats.org/officeDocument/2006/relationships/chart" Target="../charts/char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4800600"/>
          </a:xfrm>
        </p:spPr>
        <p:txBody>
          <a:bodyPr>
            <a:normAutofit fontScale="90000"/>
          </a:bodyPr>
          <a:lstStyle/>
          <a:p>
            <a:r>
              <a:rPr lang="en-US" sz="6600" dirty="0" smtClean="0"/>
              <a:t>Water</a:t>
            </a:r>
            <a:r>
              <a:rPr lang="en-US" dirty="0" smtClean="0"/>
              <a:t/>
            </a:r>
            <a:br>
              <a:rPr lang="en-US" dirty="0" smtClean="0"/>
            </a:br>
            <a:r>
              <a:rPr lang="en-US" dirty="0" smtClean="0"/>
              <a:t>How we use it, Where we get it,</a:t>
            </a:r>
            <a:br>
              <a:rPr lang="en-US" dirty="0" smtClean="0"/>
            </a:br>
            <a:r>
              <a:rPr lang="en-US" dirty="0" smtClean="0"/>
              <a:t>What it is worth to us.</a:t>
            </a:r>
            <a:br>
              <a:rPr lang="en-US" dirty="0" smtClean="0"/>
            </a:br>
            <a:r>
              <a:rPr lang="en-US" sz="3200" dirty="0" smtClean="0"/>
              <a:t>David Johnson</a:t>
            </a:r>
            <a:br>
              <a:rPr lang="en-US" sz="3200" dirty="0" smtClean="0"/>
            </a:br>
            <a:r>
              <a:rPr lang="en-US" sz="3200" dirty="0" smtClean="0"/>
              <a:t>USACE, Vicksburg District</a:t>
            </a:r>
            <a:br>
              <a:rPr lang="en-US" sz="3200" dirty="0" smtClean="0"/>
            </a:br>
            <a:r>
              <a:rPr lang="en-US" sz="3200" dirty="0" smtClean="0"/>
              <a:t>Presented to the </a:t>
            </a:r>
            <a:br>
              <a:rPr lang="en-US" sz="3200" dirty="0" smtClean="0"/>
            </a:br>
            <a:r>
              <a:rPr lang="en-US" sz="3200" dirty="0" smtClean="0"/>
              <a:t>Association of Levee Boards of Louisiana</a:t>
            </a:r>
            <a:br>
              <a:rPr lang="en-US" sz="3200" dirty="0" smtClean="0"/>
            </a:br>
            <a:r>
              <a:rPr lang="en-US" sz="3200" dirty="0" smtClean="0"/>
              <a:t>5 May 2016</a:t>
            </a:r>
            <a:endParaRPr lang="en-US" sz="3200" dirty="0"/>
          </a:p>
        </p:txBody>
      </p:sp>
    </p:spTree>
    <p:extLst>
      <p:ext uri="{BB962C8B-B14F-4D97-AF65-F5344CB8AC3E}">
        <p14:creationId xmlns:p14="http://schemas.microsoft.com/office/powerpoint/2010/main" val="40859277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715000" y="1676400"/>
            <a:ext cx="1676400" cy="25908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381000"/>
            <a:ext cx="8001000" cy="1470025"/>
          </a:xfrm>
        </p:spPr>
        <p:txBody>
          <a:bodyPr/>
          <a:lstStyle/>
          <a:p>
            <a:r>
              <a:rPr lang="en-US" dirty="0" smtClean="0"/>
              <a:t>World Water Footprint by Country</a:t>
            </a:r>
            <a:endParaRPr lang="en-US" dirty="0"/>
          </a:p>
        </p:txBody>
      </p:sp>
      <p:sp>
        <p:nvSpPr>
          <p:cNvPr id="5" name="TextBox 4"/>
          <p:cNvSpPr txBox="1"/>
          <p:nvPr/>
        </p:nvSpPr>
        <p:spPr>
          <a:xfrm>
            <a:off x="1143000" y="6248400"/>
            <a:ext cx="6781800" cy="461665"/>
          </a:xfrm>
          <a:prstGeom prst="rect">
            <a:avLst/>
          </a:prstGeom>
          <a:noFill/>
        </p:spPr>
        <p:txBody>
          <a:bodyPr wrap="square" rtlCol="0">
            <a:spAutoFit/>
          </a:bodyPr>
          <a:lstStyle/>
          <a:p>
            <a:r>
              <a:rPr lang="en-US" sz="1200" dirty="0" err="1" smtClean="0"/>
              <a:t>Mekonnen</a:t>
            </a:r>
            <a:r>
              <a:rPr lang="en-US" sz="1200" dirty="0" smtClean="0"/>
              <a:t>, M.M. and Hoekstra, A.Y., 2010. The green, blue, and grey water footprint of crops and derived crop products, Value of Water Research Report Series No. 47., UNESCO-IHE.</a:t>
            </a:r>
            <a:endParaRPr lang="en-US" sz="1200" dirty="0"/>
          </a:p>
        </p:txBody>
      </p:sp>
      <p:graphicFrame>
        <p:nvGraphicFramePr>
          <p:cNvPr id="7" name="Chart 6"/>
          <p:cNvGraphicFramePr/>
          <p:nvPr/>
        </p:nvGraphicFramePr>
        <p:xfrm>
          <a:off x="1033462" y="1523999"/>
          <a:ext cx="7272338" cy="42957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p:cNvGraphicFramePr>
            <a:graphicFrameLocks noGrp="1"/>
          </p:cNvGraphicFramePr>
          <p:nvPr/>
        </p:nvGraphicFramePr>
        <p:xfrm>
          <a:off x="5791200" y="1600200"/>
          <a:ext cx="1574800" cy="2667000"/>
        </p:xfrm>
        <a:graphic>
          <a:graphicData uri="http://schemas.openxmlformats.org/drawingml/2006/table">
            <a:tbl>
              <a:tblPr/>
              <a:tblGrid>
                <a:gridCol w="901700"/>
                <a:gridCol w="673100"/>
              </a:tblGrid>
              <a:tr h="571500">
                <a:tc>
                  <a:txBody>
                    <a:bodyPr/>
                    <a:lstStyle/>
                    <a:p>
                      <a:pPr algn="l" fontAlgn="b"/>
                      <a:r>
                        <a:rPr lang="en-US" sz="1100" b="0" i="0" u="none" strike="noStrike">
                          <a:solidFill>
                            <a:srgbClr val="000000"/>
                          </a:solidFill>
                          <a:latin typeface="Calibri"/>
                        </a:rPr>
                        <a:t>World Population (2008)</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latin typeface="Calibri"/>
                        </a:rPr>
                        <a:t>Millions</a:t>
                      </a: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latin typeface="Calibri"/>
                        </a:rPr>
                        <a:t>China</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latin typeface="Calibri"/>
                        </a:rPr>
                        <a:t>1,333.00</a:t>
                      </a: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latin typeface="Calibri"/>
                        </a:rPr>
                        <a:t>India</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latin typeface="Calibri"/>
                        </a:rPr>
                        <a:t>1,140.00</a:t>
                      </a: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latin typeface="Calibri"/>
                        </a:rPr>
                        <a:t>United States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latin typeface="Calibri"/>
                        </a:rPr>
                        <a:t>304.00</a:t>
                      </a: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latin typeface="Calibri"/>
                        </a:rPr>
                        <a:t>Indonesia</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latin typeface="Calibri"/>
                        </a:rPr>
                        <a:t>228.00</a:t>
                      </a: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latin typeface="Calibri"/>
                        </a:rPr>
                        <a:t>Brazil</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latin typeface="Calibri"/>
                        </a:rPr>
                        <a:t>192.00</a:t>
                      </a: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latin typeface="Calibri"/>
                        </a:rPr>
                        <a:t>Pakistan</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latin typeface="Calibri"/>
                        </a:rPr>
                        <a:t>166.00</a:t>
                      </a: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latin typeface="Calibri"/>
                        </a:rPr>
                        <a:t>Bangladesh</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latin typeface="Calibri"/>
                        </a:rPr>
                        <a:t>160.00</a:t>
                      </a: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latin typeface="Calibri"/>
                        </a:rPr>
                        <a:t>Nigeria</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latin typeface="Calibri"/>
                        </a:rPr>
                        <a:t>151.00</a:t>
                      </a: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latin typeface="Calibri"/>
                        </a:rPr>
                        <a:t>Russia</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latin typeface="Calibri"/>
                        </a:rPr>
                        <a:t>142.00</a:t>
                      </a: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latin typeface="Calibri"/>
                        </a:rPr>
                        <a:t>Japan</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latin typeface="Calibri"/>
                        </a:rPr>
                        <a:t>128.00</a:t>
                      </a:r>
                    </a:p>
                  </a:txBody>
                  <a:tcPr marL="9525" marR="9525" marT="9525" marB="0" anchor="b">
                    <a:lnL>
                      <a:noFill/>
                    </a:lnL>
                    <a:lnR>
                      <a:noFill/>
                    </a:lnR>
                    <a:lnT>
                      <a:noFill/>
                    </a:lnT>
                    <a:lnB>
                      <a:noFill/>
                    </a:lnB>
                  </a:tcPr>
                </a:tc>
              </a:tr>
              <a:tr h="190500">
                <a:tc>
                  <a:txBody>
                    <a:bodyPr/>
                    <a:lstStyle/>
                    <a:p>
                      <a:pPr algn="l" fontAlgn="b"/>
                      <a:r>
                        <a:rPr lang="en-US" sz="1100" b="0" i="0" u="none" strike="noStrike">
                          <a:solidFill>
                            <a:srgbClr val="000000"/>
                          </a:solidFill>
                          <a:latin typeface="Calibri"/>
                        </a:rPr>
                        <a:t>World Total</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latin typeface="Calibri"/>
                        </a:rPr>
                        <a:t>6,688.00</a:t>
                      </a:r>
                    </a:p>
                  </a:txBody>
                  <a:tcPr marL="9525" marR="9525" marT="9525" marB="0" anchor="b">
                    <a:lnL>
                      <a:noFill/>
                    </a:lnL>
                    <a:lnR>
                      <a:noFill/>
                    </a:lnR>
                    <a:lnT>
                      <a:noFill/>
                    </a:lnT>
                    <a:lnB>
                      <a:noFill/>
                    </a:lnB>
                  </a:tcPr>
                </a:tc>
              </a:tr>
            </a:tbl>
          </a:graphicData>
        </a:graphic>
      </p:graphicFrame>
      <p:sp>
        <p:nvSpPr>
          <p:cNvPr id="9" name="TextBox 8"/>
          <p:cNvSpPr txBox="1"/>
          <p:nvPr/>
        </p:nvSpPr>
        <p:spPr>
          <a:xfrm>
            <a:off x="2362200" y="5867400"/>
            <a:ext cx="3276600" cy="369332"/>
          </a:xfrm>
          <a:prstGeom prst="rect">
            <a:avLst/>
          </a:prstGeom>
          <a:noFill/>
        </p:spPr>
        <p:txBody>
          <a:bodyPr wrap="square" rtlCol="0">
            <a:spAutoFit/>
          </a:bodyPr>
          <a:lstStyle/>
          <a:p>
            <a:r>
              <a:rPr lang="en-US" dirty="0" smtClean="0"/>
              <a:t>Units are Gm</a:t>
            </a:r>
            <a:r>
              <a:rPr lang="en-US" baseline="30000" dirty="0" smtClean="0"/>
              <a:t>3</a:t>
            </a:r>
            <a:r>
              <a:rPr lang="en-US" dirty="0" smtClean="0"/>
              <a:t>/yr or Km</a:t>
            </a:r>
            <a:r>
              <a:rPr lang="en-US" baseline="30000" dirty="0" smtClean="0"/>
              <a:t>3</a:t>
            </a:r>
            <a:r>
              <a:rPr lang="en-US" dirty="0" smtClean="0"/>
              <a:t>/yr</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001000" cy="1470025"/>
          </a:xfrm>
        </p:spPr>
        <p:txBody>
          <a:bodyPr/>
          <a:lstStyle/>
          <a:p>
            <a:r>
              <a:rPr lang="en-US" dirty="0" smtClean="0"/>
              <a:t>World Water Footprint by Basin</a:t>
            </a:r>
            <a:endParaRPr lang="en-US" dirty="0"/>
          </a:p>
        </p:txBody>
      </p:sp>
      <p:sp>
        <p:nvSpPr>
          <p:cNvPr id="5" name="TextBox 4"/>
          <p:cNvSpPr txBox="1"/>
          <p:nvPr/>
        </p:nvSpPr>
        <p:spPr>
          <a:xfrm>
            <a:off x="1143000" y="6248400"/>
            <a:ext cx="6781800" cy="461665"/>
          </a:xfrm>
          <a:prstGeom prst="rect">
            <a:avLst/>
          </a:prstGeom>
          <a:noFill/>
        </p:spPr>
        <p:txBody>
          <a:bodyPr wrap="square" rtlCol="0">
            <a:spAutoFit/>
          </a:bodyPr>
          <a:lstStyle/>
          <a:p>
            <a:r>
              <a:rPr lang="en-US" sz="1200" dirty="0" err="1" smtClean="0"/>
              <a:t>Mekonnen</a:t>
            </a:r>
            <a:r>
              <a:rPr lang="en-US" sz="1200" dirty="0" smtClean="0"/>
              <a:t>, M.M. and Hoekstra, A.Y., 2010. The green, blue, and grey water footprint of crops and derived crop products, Value of Water Research Report Series No. 47., UNESCO-IHE.</a:t>
            </a:r>
            <a:endParaRPr lang="en-US" sz="1200" dirty="0"/>
          </a:p>
        </p:txBody>
      </p:sp>
      <p:graphicFrame>
        <p:nvGraphicFramePr>
          <p:cNvPr id="6" name="Chart 5"/>
          <p:cNvGraphicFramePr/>
          <p:nvPr/>
        </p:nvGraphicFramePr>
        <p:xfrm>
          <a:off x="838200" y="1752600"/>
          <a:ext cx="7162800" cy="4419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7772400" cy="1470025"/>
          </a:xfrm>
        </p:spPr>
        <p:txBody>
          <a:bodyPr/>
          <a:lstStyle/>
          <a:p>
            <a:r>
              <a:rPr lang="en-US" dirty="0" smtClean="0"/>
              <a:t>World Water Use by Crop</a:t>
            </a:r>
            <a:endParaRPr lang="en-US" dirty="0"/>
          </a:p>
        </p:txBody>
      </p:sp>
      <p:sp>
        <p:nvSpPr>
          <p:cNvPr id="5" name="TextBox 4"/>
          <p:cNvSpPr txBox="1"/>
          <p:nvPr/>
        </p:nvSpPr>
        <p:spPr>
          <a:xfrm>
            <a:off x="1143000" y="6248400"/>
            <a:ext cx="6781800" cy="461665"/>
          </a:xfrm>
          <a:prstGeom prst="rect">
            <a:avLst/>
          </a:prstGeom>
          <a:noFill/>
        </p:spPr>
        <p:txBody>
          <a:bodyPr wrap="square" rtlCol="0">
            <a:spAutoFit/>
          </a:bodyPr>
          <a:lstStyle/>
          <a:p>
            <a:r>
              <a:rPr lang="en-US" sz="1200" dirty="0" err="1" smtClean="0"/>
              <a:t>Mekonnen</a:t>
            </a:r>
            <a:r>
              <a:rPr lang="en-US" sz="1200" dirty="0" smtClean="0"/>
              <a:t>, M.M. and Hoekstra, A.Y., 2010. The green, blue, and grey water footprint of crops and derived crop products, Value of Water Research Report Series No. 47., UNESCO-IHE.</a:t>
            </a:r>
            <a:endParaRPr lang="en-US" sz="1200" dirty="0"/>
          </a:p>
        </p:txBody>
      </p:sp>
      <p:graphicFrame>
        <p:nvGraphicFramePr>
          <p:cNvPr id="6" name="Chart 5"/>
          <p:cNvGraphicFramePr/>
          <p:nvPr/>
        </p:nvGraphicFramePr>
        <p:xfrm>
          <a:off x="1143000" y="1752600"/>
          <a:ext cx="70866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7620000" y="4572000"/>
            <a:ext cx="914400" cy="369332"/>
          </a:xfrm>
          <a:prstGeom prst="rect">
            <a:avLst/>
          </a:prstGeom>
          <a:noFill/>
        </p:spPr>
        <p:txBody>
          <a:bodyPr wrap="square" rtlCol="0">
            <a:spAutoFit/>
          </a:bodyPr>
          <a:lstStyle/>
          <a:p>
            <a:r>
              <a:rPr lang="en-US" dirty="0" smtClean="0"/>
              <a:t>Km</a:t>
            </a:r>
            <a:r>
              <a:rPr lang="en-US" baseline="30000" dirty="0" smtClean="0"/>
              <a:t>3</a:t>
            </a:r>
            <a:r>
              <a:rPr lang="en-US" dirty="0" smtClean="0"/>
              <a:t>/yr</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1"/>
            <a:ext cx="7772400" cy="914399"/>
          </a:xfrm>
        </p:spPr>
        <p:txBody>
          <a:bodyPr/>
          <a:lstStyle/>
          <a:p>
            <a:r>
              <a:rPr lang="en-US" dirty="0" smtClean="0"/>
              <a:t>Aquifer Foot Prints</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855811" y="1225320"/>
            <a:ext cx="7303018" cy="3956280"/>
          </a:xfrm>
          <a:prstGeom prst="rect">
            <a:avLst/>
          </a:prstGeom>
          <a:noFill/>
          <a:ln w="9525">
            <a:noFill/>
            <a:miter lim="800000"/>
            <a:headEnd/>
            <a:tailEnd/>
          </a:ln>
        </p:spPr>
      </p:pic>
      <p:sp>
        <p:nvSpPr>
          <p:cNvPr id="5" name="TextBox 4"/>
          <p:cNvSpPr txBox="1"/>
          <p:nvPr/>
        </p:nvSpPr>
        <p:spPr>
          <a:xfrm>
            <a:off x="1295400" y="5791200"/>
            <a:ext cx="6400800" cy="461665"/>
          </a:xfrm>
          <a:prstGeom prst="rect">
            <a:avLst/>
          </a:prstGeom>
          <a:noFill/>
        </p:spPr>
        <p:txBody>
          <a:bodyPr wrap="square" rtlCol="0">
            <a:spAutoFit/>
          </a:bodyPr>
          <a:lstStyle/>
          <a:p>
            <a:r>
              <a:rPr lang="en-US" sz="1200" dirty="0" smtClean="0"/>
              <a:t>Gleeson, T. et al., 2012. ‘Water balance of global aquifers revealed by groundwater footprint,’ Nature, Vol. 488</a:t>
            </a:r>
            <a:endParaRPr lang="en-US" sz="1200" dirty="0"/>
          </a:p>
        </p:txBody>
      </p:sp>
      <p:sp>
        <p:nvSpPr>
          <p:cNvPr id="6" name="TextBox 5"/>
          <p:cNvSpPr txBox="1"/>
          <p:nvPr/>
        </p:nvSpPr>
        <p:spPr>
          <a:xfrm>
            <a:off x="1066800" y="5257800"/>
            <a:ext cx="6934200" cy="523220"/>
          </a:xfrm>
          <a:prstGeom prst="rect">
            <a:avLst/>
          </a:prstGeom>
          <a:noFill/>
        </p:spPr>
        <p:txBody>
          <a:bodyPr wrap="square" rtlCol="0">
            <a:spAutoFit/>
          </a:bodyPr>
          <a:lstStyle/>
          <a:p>
            <a:r>
              <a:rPr lang="en-US" sz="1400" dirty="0" smtClean="0">
                <a:solidFill>
                  <a:srgbClr val="0070C0"/>
                </a:solidFill>
              </a:rPr>
              <a:t>Aquifer Foot Print = the area needed to recharge the aquifer at the current rate of use and current rate of recharge.</a:t>
            </a:r>
            <a:endParaRPr lang="en-US" sz="1400" dirty="0">
              <a:solidFill>
                <a:srgbClr val="0070C0"/>
              </a:solidFill>
            </a:endParaRPr>
          </a:p>
        </p:txBody>
      </p:sp>
    </p:spTree>
    <p:extLst>
      <p:ext uri="{BB962C8B-B14F-4D97-AF65-F5344CB8AC3E}">
        <p14:creationId xmlns:p14="http://schemas.microsoft.com/office/powerpoint/2010/main" val="2252871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5562600"/>
          </a:xfrm>
        </p:spPr>
        <p:txBody>
          <a:bodyPr>
            <a:normAutofit/>
          </a:bodyPr>
          <a:lstStyle/>
          <a:p>
            <a:r>
              <a:rPr lang="en-US" dirty="0" smtClean="0"/>
              <a:t>Where we get our water, and how much we use from aquifers in the U.S.</a:t>
            </a:r>
            <a:br>
              <a:rPr lang="en-US" dirty="0" smtClean="0"/>
            </a:b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28600"/>
            <a:ext cx="7924800" cy="609600"/>
          </a:xfrm>
        </p:spPr>
        <p:txBody>
          <a:bodyPr>
            <a:normAutofit fontScale="90000"/>
          </a:bodyPr>
          <a:lstStyle/>
          <a:p>
            <a:r>
              <a:rPr lang="en-US" dirty="0" smtClean="0"/>
              <a:t>Principal Aquifers in the U.S.</a:t>
            </a:r>
            <a:endParaRPr lang="en-US" dirty="0"/>
          </a:p>
        </p:txBody>
      </p:sp>
      <p:sp>
        <p:nvSpPr>
          <p:cNvPr id="5" name="Rectangle 4"/>
          <p:cNvSpPr/>
          <p:nvPr/>
        </p:nvSpPr>
        <p:spPr>
          <a:xfrm>
            <a:off x="914400" y="6248400"/>
            <a:ext cx="7315200" cy="276999"/>
          </a:xfrm>
          <a:prstGeom prst="rect">
            <a:avLst/>
          </a:prstGeom>
        </p:spPr>
        <p:txBody>
          <a:bodyPr wrap="square">
            <a:spAutoFit/>
          </a:bodyPr>
          <a:lstStyle/>
          <a:p>
            <a:r>
              <a:rPr lang="en-US" sz="1200" dirty="0" smtClean="0"/>
              <a:t>USGS Circular 1279, Estimated Withdrawals from Principal Aquifers in the United States, 2000. </a:t>
            </a:r>
            <a:endParaRPr lang="en-US" sz="1200" dirty="0"/>
          </a:p>
        </p:txBody>
      </p:sp>
      <p:pic>
        <p:nvPicPr>
          <p:cNvPr id="143362" name="Picture 2"/>
          <p:cNvPicPr>
            <a:picLocks noChangeAspect="1" noChangeArrowheads="1"/>
          </p:cNvPicPr>
          <p:nvPr/>
        </p:nvPicPr>
        <p:blipFill>
          <a:blip r:embed="rId3" cstate="print"/>
          <a:srcRect/>
          <a:stretch>
            <a:fillRect/>
          </a:stretch>
        </p:blipFill>
        <p:spPr bwMode="auto">
          <a:xfrm>
            <a:off x="0" y="914400"/>
            <a:ext cx="4635439" cy="5943600"/>
          </a:xfrm>
          <a:prstGeom prst="rect">
            <a:avLst/>
          </a:prstGeom>
          <a:noFill/>
          <a:ln w="9525">
            <a:noFill/>
            <a:miter lim="800000"/>
            <a:headEnd/>
            <a:tailEnd/>
          </a:ln>
        </p:spPr>
      </p:pic>
      <p:pic>
        <p:nvPicPr>
          <p:cNvPr id="143363" name="Picture 3"/>
          <p:cNvPicPr>
            <a:picLocks noChangeAspect="1" noChangeArrowheads="1"/>
          </p:cNvPicPr>
          <p:nvPr/>
        </p:nvPicPr>
        <p:blipFill>
          <a:blip r:embed="rId4" cstate="print"/>
          <a:srcRect/>
          <a:stretch>
            <a:fillRect/>
          </a:stretch>
        </p:blipFill>
        <p:spPr bwMode="auto">
          <a:xfrm>
            <a:off x="4571999" y="914400"/>
            <a:ext cx="4581417" cy="5791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7924800" cy="1470025"/>
          </a:xfrm>
        </p:spPr>
        <p:txBody>
          <a:bodyPr/>
          <a:lstStyle/>
          <a:p>
            <a:r>
              <a:rPr lang="en-US" dirty="0" smtClean="0"/>
              <a:t>Groundwater use in the U.S.</a:t>
            </a:r>
            <a:endParaRPr lang="en-US" dirty="0"/>
          </a:p>
        </p:txBody>
      </p:sp>
      <p:sp>
        <p:nvSpPr>
          <p:cNvPr id="5" name="Rectangle 4"/>
          <p:cNvSpPr/>
          <p:nvPr/>
        </p:nvSpPr>
        <p:spPr>
          <a:xfrm>
            <a:off x="914400" y="6248400"/>
            <a:ext cx="7315200" cy="276999"/>
          </a:xfrm>
          <a:prstGeom prst="rect">
            <a:avLst/>
          </a:prstGeom>
        </p:spPr>
        <p:txBody>
          <a:bodyPr wrap="square">
            <a:spAutoFit/>
          </a:bodyPr>
          <a:lstStyle/>
          <a:p>
            <a:r>
              <a:rPr lang="en-US" sz="1200" dirty="0" smtClean="0"/>
              <a:t>USGS Circular 1279, Estimated Withdrawals from Principal Aquifers in the United States, 2000. </a:t>
            </a:r>
            <a:endParaRPr lang="en-US" sz="1200" dirty="0"/>
          </a:p>
        </p:txBody>
      </p:sp>
      <p:graphicFrame>
        <p:nvGraphicFramePr>
          <p:cNvPr id="6" name="Chart 5"/>
          <p:cNvGraphicFramePr/>
          <p:nvPr/>
        </p:nvGraphicFramePr>
        <p:xfrm>
          <a:off x="1447800" y="1752600"/>
          <a:ext cx="6400800" cy="39624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7620000" y="2133600"/>
            <a:ext cx="990600" cy="381000"/>
          </a:xfrm>
          <a:prstGeom prst="rect">
            <a:avLst/>
          </a:prstGeom>
          <a:noFill/>
        </p:spPr>
        <p:txBody>
          <a:bodyPr wrap="square" rtlCol="0">
            <a:spAutoFit/>
          </a:bodyPr>
          <a:lstStyle/>
          <a:p>
            <a:r>
              <a:rPr lang="en-US" dirty="0" smtClean="0"/>
              <a:t>4.7%</a:t>
            </a:r>
            <a:endParaRPr lang="en-US" dirty="0"/>
          </a:p>
        </p:txBody>
      </p:sp>
      <p:sp>
        <p:nvSpPr>
          <p:cNvPr id="8" name="TextBox 7"/>
          <p:cNvSpPr txBox="1"/>
          <p:nvPr/>
        </p:nvSpPr>
        <p:spPr>
          <a:xfrm>
            <a:off x="7620000" y="3352800"/>
            <a:ext cx="1066800" cy="369332"/>
          </a:xfrm>
          <a:prstGeom prst="rect">
            <a:avLst/>
          </a:prstGeom>
          <a:noFill/>
        </p:spPr>
        <p:txBody>
          <a:bodyPr wrap="square" rtlCol="0">
            <a:spAutoFit/>
          </a:bodyPr>
          <a:lstStyle/>
          <a:p>
            <a:r>
              <a:rPr lang="en-US" dirty="0" smtClean="0"/>
              <a:t>20.9%</a:t>
            </a:r>
            <a:endParaRPr lang="en-US" dirty="0"/>
          </a:p>
        </p:txBody>
      </p:sp>
      <p:sp>
        <p:nvSpPr>
          <p:cNvPr id="9" name="TextBox 8"/>
          <p:cNvSpPr txBox="1"/>
          <p:nvPr/>
        </p:nvSpPr>
        <p:spPr>
          <a:xfrm>
            <a:off x="7620000" y="4572000"/>
            <a:ext cx="762000" cy="369332"/>
          </a:xfrm>
          <a:prstGeom prst="rect">
            <a:avLst/>
          </a:prstGeom>
          <a:noFill/>
        </p:spPr>
        <p:txBody>
          <a:bodyPr wrap="square" rtlCol="0">
            <a:spAutoFit/>
          </a:bodyPr>
          <a:lstStyle/>
          <a:p>
            <a:r>
              <a:rPr lang="en-US" dirty="0" smtClean="0"/>
              <a:t>74.4%</a:t>
            </a:r>
            <a:endParaRPr lang="en-US" dirty="0"/>
          </a:p>
        </p:txBody>
      </p:sp>
      <p:sp>
        <p:nvSpPr>
          <p:cNvPr id="10" name="TextBox 9"/>
          <p:cNvSpPr txBox="1"/>
          <p:nvPr/>
        </p:nvSpPr>
        <p:spPr>
          <a:xfrm>
            <a:off x="4114800" y="5715000"/>
            <a:ext cx="1981200" cy="369332"/>
          </a:xfrm>
          <a:prstGeom prst="rect">
            <a:avLst/>
          </a:prstGeom>
          <a:noFill/>
        </p:spPr>
        <p:txBody>
          <a:bodyPr wrap="square" rtlCol="0">
            <a:spAutoFit/>
          </a:bodyPr>
          <a:lstStyle/>
          <a:p>
            <a:pPr algn="ctr"/>
            <a:r>
              <a:rPr lang="en-US" dirty="0" smtClean="0"/>
              <a:t>MGD</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7924800" cy="1470025"/>
          </a:xfrm>
        </p:spPr>
        <p:txBody>
          <a:bodyPr/>
          <a:lstStyle/>
          <a:p>
            <a:r>
              <a:rPr lang="en-US" dirty="0" smtClean="0"/>
              <a:t>Groundwater use in the U.S. by aquifer</a:t>
            </a:r>
            <a:endParaRPr lang="en-US" dirty="0"/>
          </a:p>
        </p:txBody>
      </p:sp>
      <p:sp>
        <p:nvSpPr>
          <p:cNvPr id="5" name="Rectangle 4"/>
          <p:cNvSpPr/>
          <p:nvPr/>
        </p:nvSpPr>
        <p:spPr>
          <a:xfrm>
            <a:off x="914400" y="6248400"/>
            <a:ext cx="7315200" cy="276999"/>
          </a:xfrm>
          <a:prstGeom prst="rect">
            <a:avLst/>
          </a:prstGeom>
        </p:spPr>
        <p:txBody>
          <a:bodyPr wrap="square">
            <a:spAutoFit/>
          </a:bodyPr>
          <a:lstStyle/>
          <a:p>
            <a:r>
              <a:rPr lang="en-US" sz="1200" dirty="0" smtClean="0"/>
              <a:t>USGS Circular 1279, Estimated Withdrawals from Principal Aquifers in the United States, 2000. </a:t>
            </a:r>
            <a:endParaRPr lang="en-US" sz="1200" dirty="0"/>
          </a:p>
        </p:txBody>
      </p:sp>
      <p:graphicFrame>
        <p:nvGraphicFramePr>
          <p:cNvPr id="6" name="Chart 5"/>
          <p:cNvGraphicFramePr/>
          <p:nvPr/>
        </p:nvGraphicFramePr>
        <p:xfrm>
          <a:off x="1295400" y="1905000"/>
          <a:ext cx="6296025" cy="39624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4892224" y="5867400"/>
            <a:ext cx="670376" cy="369332"/>
          </a:xfrm>
          <a:prstGeom prst="rect">
            <a:avLst/>
          </a:prstGeom>
          <a:noFill/>
        </p:spPr>
        <p:txBody>
          <a:bodyPr wrap="none" rtlCol="0">
            <a:spAutoFit/>
          </a:bodyPr>
          <a:lstStyle/>
          <a:p>
            <a:r>
              <a:rPr lang="en-US" dirty="0" smtClean="0"/>
              <a:t>MGD</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81800" y="381000"/>
            <a:ext cx="2209800" cy="2895600"/>
          </a:xfrm>
        </p:spPr>
        <p:txBody>
          <a:bodyPr>
            <a:normAutofit/>
          </a:bodyPr>
          <a:lstStyle/>
          <a:p>
            <a:r>
              <a:rPr lang="en-US" sz="2800" dirty="0" smtClean="0"/>
              <a:t>Cumulative groundwater depletion in 40 aquifers, 1900-2008</a:t>
            </a:r>
            <a:endParaRPr lang="en-US" sz="2800" dirty="0"/>
          </a:p>
        </p:txBody>
      </p:sp>
      <p:sp>
        <p:nvSpPr>
          <p:cNvPr id="5" name="Rectangle 4"/>
          <p:cNvSpPr/>
          <p:nvPr/>
        </p:nvSpPr>
        <p:spPr>
          <a:xfrm>
            <a:off x="914400" y="6400800"/>
            <a:ext cx="7315200" cy="276999"/>
          </a:xfrm>
          <a:prstGeom prst="rect">
            <a:avLst/>
          </a:prstGeom>
        </p:spPr>
        <p:txBody>
          <a:bodyPr wrap="square">
            <a:spAutoFit/>
          </a:bodyPr>
          <a:lstStyle/>
          <a:p>
            <a:r>
              <a:rPr lang="en-US" sz="1200" dirty="0" smtClean="0"/>
              <a:t>USGS Scientific Investigations Report 5079, 2013, Groundwater Depletion in the United States (1900-2008). </a:t>
            </a:r>
            <a:endParaRPr lang="en-US" sz="1200" dirty="0"/>
          </a:p>
        </p:txBody>
      </p:sp>
      <p:pic>
        <p:nvPicPr>
          <p:cNvPr id="83970" name="Picture 2"/>
          <p:cNvPicPr>
            <a:picLocks noChangeAspect="1" noChangeArrowheads="1"/>
          </p:cNvPicPr>
          <p:nvPr/>
        </p:nvPicPr>
        <p:blipFill>
          <a:blip r:embed="rId2" cstate="print"/>
          <a:srcRect/>
          <a:stretch>
            <a:fillRect/>
          </a:stretch>
        </p:blipFill>
        <p:spPr bwMode="auto">
          <a:xfrm>
            <a:off x="39705" y="152400"/>
            <a:ext cx="6751217" cy="6029325"/>
          </a:xfrm>
          <a:prstGeom prst="rect">
            <a:avLst/>
          </a:prstGeom>
          <a:noFill/>
          <a:ln w="9525">
            <a:noFill/>
            <a:miter lim="800000"/>
            <a:headEnd/>
            <a:tailEnd/>
          </a:ln>
        </p:spPr>
      </p:pic>
      <p:sp>
        <p:nvSpPr>
          <p:cNvPr id="6" name="TextBox 5"/>
          <p:cNvSpPr txBox="1"/>
          <p:nvPr/>
        </p:nvSpPr>
        <p:spPr>
          <a:xfrm>
            <a:off x="3200400" y="5257800"/>
            <a:ext cx="685800" cy="369332"/>
          </a:xfrm>
          <a:prstGeom prst="rect">
            <a:avLst/>
          </a:prstGeom>
          <a:noFill/>
        </p:spPr>
        <p:txBody>
          <a:bodyPr wrap="square" rtlCol="0">
            <a:spAutoFit/>
          </a:bodyPr>
          <a:lstStyle/>
          <a:p>
            <a:r>
              <a:rPr lang="en-US" dirty="0" smtClean="0"/>
              <a:t>Km</a:t>
            </a:r>
            <a:r>
              <a:rPr lang="en-US" baseline="30000" dirty="0" smtClean="0"/>
              <a:t>3</a:t>
            </a:r>
            <a:endParaRPr lang="en-US" baseline="30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4572000"/>
          </a:xfrm>
        </p:spPr>
        <p:txBody>
          <a:bodyPr>
            <a:normAutofit/>
          </a:bodyPr>
          <a:lstStyle/>
          <a:p>
            <a:r>
              <a:rPr lang="en-US" dirty="0" smtClean="0"/>
              <a:t>Mississippi Alluvial Aquifer</a:t>
            </a:r>
            <a:br>
              <a:rPr lang="en-US" dirty="0" smtClean="0"/>
            </a:b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5562600"/>
          </a:xfrm>
        </p:spPr>
        <p:txBody>
          <a:bodyPr>
            <a:normAutofit fontScale="90000"/>
          </a:bodyPr>
          <a:lstStyle/>
          <a:p>
            <a:r>
              <a:rPr lang="en-US" dirty="0" smtClean="0"/>
              <a:t>On average we drink 4 liters of water a day, but the food we eat each day requires 2000 liters of water to produce.  </a:t>
            </a:r>
            <a:br>
              <a:rPr lang="en-US" dirty="0" smtClean="0"/>
            </a:br>
            <a:r>
              <a:rPr lang="en-US" dirty="0" smtClean="0"/>
              <a:t>We are currently mining both ancient and alluvial water to produce the food needed to feed the world, where will the water come from in the future?</a:t>
            </a:r>
            <a:br>
              <a:rPr lang="en-US" dirty="0" smtClean="0"/>
            </a:b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7924800" cy="1470025"/>
          </a:xfrm>
        </p:spPr>
        <p:txBody>
          <a:bodyPr/>
          <a:lstStyle/>
          <a:p>
            <a:r>
              <a:rPr lang="en-US" dirty="0" smtClean="0"/>
              <a:t>Groundwater use in the Mississippi Alluvial Aquifer</a:t>
            </a:r>
            <a:endParaRPr lang="en-US" dirty="0"/>
          </a:p>
        </p:txBody>
      </p:sp>
      <p:sp>
        <p:nvSpPr>
          <p:cNvPr id="5" name="Rectangle 4"/>
          <p:cNvSpPr/>
          <p:nvPr/>
        </p:nvSpPr>
        <p:spPr>
          <a:xfrm>
            <a:off x="914400" y="6248400"/>
            <a:ext cx="7315200" cy="276999"/>
          </a:xfrm>
          <a:prstGeom prst="rect">
            <a:avLst/>
          </a:prstGeom>
        </p:spPr>
        <p:txBody>
          <a:bodyPr wrap="square">
            <a:spAutoFit/>
          </a:bodyPr>
          <a:lstStyle/>
          <a:p>
            <a:r>
              <a:rPr lang="en-US" sz="1200" dirty="0" smtClean="0"/>
              <a:t>USGS Circular 1279, Estimated Withdrawals from Principal Aquifers in the United States, 2000. </a:t>
            </a:r>
            <a:endParaRPr lang="en-US" sz="1200" dirty="0"/>
          </a:p>
        </p:txBody>
      </p:sp>
      <p:graphicFrame>
        <p:nvGraphicFramePr>
          <p:cNvPr id="7" name="Chart 6"/>
          <p:cNvGraphicFramePr/>
          <p:nvPr/>
        </p:nvGraphicFramePr>
        <p:xfrm>
          <a:off x="1600200" y="1828800"/>
          <a:ext cx="59436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4114800" y="5867400"/>
            <a:ext cx="990600" cy="369332"/>
          </a:xfrm>
          <a:prstGeom prst="rect">
            <a:avLst/>
          </a:prstGeom>
          <a:noFill/>
        </p:spPr>
        <p:txBody>
          <a:bodyPr wrap="square" rtlCol="0">
            <a:spAutoFit/>
          </a:bodyPr>
          <a:lstStyle/>
          <a:p>
            <a:pPr algn="ctr"/>
            <a:r>
              <a:rPr lang="en-US" dirty="0" smtClean="0"/>
              <a:t>MGD</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7924800" cy="1470025"/>
          </a:xfrm>
        </p:spPr>
        <p:txBody>
          <a:bodyPr>
            <a:normAutofit/>
          </a:bodyPr>
          <a:lstStyle/>
          <a:p>
            <a:r>
              <a:rPr lang="en-US" dirty="0" smtClean="0"/>
              <a:t>Percent of Crops Irrigated in the Mississippi Alluvial Aquifer</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814718407"/>
              </p:ext>
            </p:extLst>
          </p:nvPr>
        </p:nvGraphicFramePr>
        <p:xfrm>
          <a:off x="1981198" y="1752600"/>
          <a:ext cx="5181601" cy="4548984"/>
        </p:xfrm>
        <a:graphic>
          <a:graphicData uri="http://schemas.openxmlformats.org/drawingml/2006/table">
            <a:tbl>
              <a:tblPr/>
              <a:tblGrid>
                <a:gridCol w="980301"/>
                <a:gridCol w="840260"/>
                <a:gridCol w="840260"/>
                <a:gridCol w="840260"/>
                <a:gridCol w="840260"/>
                <a:gridCol w="840260"/>
              </a:tblGrid>
              <a:tr h="188582">
                <a:tc>
                  <a:txBody>
                    <a:bodyPr/>
                    <a:lstStyle/>
                    <a:p>
                      <a:pPr algn="l" fontAlgn="b"/>
                      <a:r>
                        <a:rPr lang="en-US" sz="1100" b="0" i="0" u="none" strike="noStrike" dirty="0">
                          <a:solidFill>
                            <a:srgbClr val="000000"/>
                          </a:solidFill>
                          <a:effectLst/>
                          <a:latin typeface="Calibri" panose="020F0502020204030204" pitchFamily="34" charset="0"/>
                        </a:rPr>
                        <a:t>Arkansas</a:t>
                      </a:r>
                    </a:p>
                  </a:txBody>
                  <a:tcPr marL="9429" marR="9429" marT="9429" marB="0" anchor="b">
                    <a:lnL>
                      <a:noFill/>
                    </a:lnL>
                    <a:lnR>
                      <a:noFill/>
                    </a:lnR>
                    <a:lnT>
                      <a:noFill/>
                    </a:lnT>
                    <a:lnB>
                      <a:noFill/>
                    </a:lnB>
                  </a:tcPr>
                </a:tc>
                <a:tc gridSpan="2">
                  <a:txBody>
                    <a:bodyPr/>
                    <a:lstStyle/>
                    <a:p>
                      <a:pPr algn="l" fontAlgn="b"/>
                      <a:r>
                        <a:rPr lang="en-US" sz="1100" b="0" i="0" u="none" strike="noStrike" dirty="0">
                          <a:solidFill>
                            <a:srgbClr val="000000"/>
                          </a:solidFill>
                          <a:effectLst/>
                          <a:latin typeface="Calibri" panose="020F0502020204030204" pitchFamily="34" charset="0"/>
                        </a:rPr>
                        <a:t>Percent Irrigated</a:t>
                      </a:r>
                    </a:p>
                  </a:txBody>
                  <a:tcPr marL="9429" marR="9429" marT="9429"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429" marR="9429" marT="942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429" marR="9429" marT="942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429" marR="9429" marT="9429" marB="0" anchor="b">
                    <a:lnL>
                      <a:noFill/>
                    </a:lnL>
                    <a:lnR>
                      <a:noFill/>
                    </a:lnR>
                    <a:lnT>
                      <a:noFill/>
                    </a:lnT>
                    <a:lnB>
                      <a:noFill/>
                    </a:lnB>
                  </a:tcPr>
                </a:tc>
              </a:tr>
              <a:tr h="188582">
                <a:tc>
                  <a:txBody>
                    <a:bodyPr/>
                    <a:lstStyle/>
                    <a:p>
                      <a:pPr algn="r" fontAlgn="b"/>
                      <a:r>
                        <a:rPr lang="en-US" sz="1100" b="0" i="0" u="none" strike="noStrike" dirty="0">
                          <a:solidFill>
                            <a:srgbClr val="000000"/>
                          </a:solidFill>
                          <a:effectLst/>
                          <a:latin typeface="Calibri" panose="020F0502020204030204" pitchFamily="34" charset="0"/>
                        </a:rPr>
                        <a:t>Year</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Corn</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Cotton</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Rice</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Soybeans</a:t>
                      </a:r>
                    </a:p>
                  </a:txBody>
                  <a:tcPr marL="9429" marR="9429" marT="9429"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Total</a:t>
                      </a:r>
                    </a:p>
                  </a:txBody>
                  <a:tcPr marL="9429" marR="9429" marT="9429" marB="0" anchor="b">
                    <a:lnL>
                      <a:noFill/>
                    </a:lnL>
                    <a:lnR>
                      <a:noFill/>
                    </a:lnR>
                    <a:lnT>
                      <a:noFill/>
                    </a:lnT>
                    <a:lnB>
                      <a:noFill/>
                    </a:lnB>
                  </a:tcPr>
                </a:tc>
              </a:tr>
              <a:tr h="188582">
                <a:tc>
                  <a:txBody>
                    <a:bodyPr/>
                    <a:lstStyle/>
                    <a:p>
                      <a:pPr algn="r" fontAlgn="b"/>
                      <a:r>
                        <a:rPr lang="en-US" sz="1100" b="0" i="0" u="none" strike="noStrike">
                          <a:solidFill>
                            <a:srgbClr val="000000"/>
                          </a:solidFill>
                          <a:effectLst/>
                          <a:latin typeface="Calibri" panose="020F0502020204030204" pitchFamily="34" charset="0"/>
                        </a:rPr>
                        <a:t>2012</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78.5</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72.1</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100.0</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74.6</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81.3</a:t>
                      </a:r>
                    </a:p>
                  </a:txBody>
                  <a:tcPr marL="9429" marR="9429" marT="9429" marB="0" anchor="b">
                    <a:lnL>
                      <a:noFill/>
                    </a:lnL>
                    <a:lnR>
                      <a:noFill/>
                    </a:lnR>
                    <a:lnT>
                      <a:noFill/>
                    </a:lnT>
                    <a:lnB>
                      <a:noFill/>
                    </a:lnB>
                  </a:tcPr>
                </a:tc>
              </a:tr>
              <a:tr h="188582">
                <a:tc>
                  <a:txBody>
                    <a:bodyPr/>
                    <a:lstStyle/>
                    <a:p>
                      <a:pPr algn="r" fontAlgn="b"/>
                      <a:r>
                        <a:rPr lang="en-US" sz="1100" b="0" i="0" u="none" strike="noStrike">
                          <a:solidFill>
                            <a:srgbClr val="000000"/>
                          </a:solidFill>
                          <a:effectLst/>
                          <a:latin typeface="Calibri" panose="020F0502020204030204" pitchFamily="34" charset="0"/>
                        </a:rPr>
                        <a:t>2007</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84.3</a:t>
                      </a:r>
                    </a:p>
                  </a:txBody>
                  <a:tcPr marL="9429" marR="9429" marT="9429"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80.4</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100.0</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66.9</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82.9</a:t>
                      </a:r>
                    </a:p>
                  </a:txBody>
                  <a:tcPr marL="9429" marR="9429" marT="9429" marB="0" anchor="b">
                    <a:lnL>
                      <a:noFill/>
                    </a:lnL>
                    <a:lnR>
                      <a:noFill/>
                    </a:lnR>
                    <a:lnT>
                      <a:noFill/>
                    </a:lnT>
                    <a:lnB>
                      <a:noFill/>
                    </a:lnB>
                  </a:tcPr>
                </a:tc>
              </a:tr>
              <a:tr h="188582">
                <a:tc>
                  <a:txBody>
                    <a:bodyPr/>
                    <a:lstStyle/>
                    <a:p>
                      <a:pPr algn="r" fontAlgn="b"/>
                      <a:r>
                        <a:rPr lang="en-US" sz="1100" b="0" i="0" u="none" strike="noStrike">
                          <a:solidFill>
                            <a:srgbClr val="000000"/>
                          </a:solidFill>
                          <a:effectLst/>
                          <a:latin typeface="Calibri" panose="020F0502020204030204" pitchFamily="34" charset="0"/>
                        </a:rPr>
                        <a:t>2002</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70.6</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77.1</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100.0</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59.8</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76.9</a:t>
                      </a:r>
                    </a:p>
                  </a:txBody>
                  <a:tcPr marL="9429" marR="9429" marT="9429" marB="0" anchor="b">
                    <a:lnL>
                      <a:noFill/>
                    </a:lnL>
                    <a:lnR>
                      <a:noFill/>
                    </a:lnR>
                    <a:lnT>
                      <a:noFill/>
                    </a:lnT>
                    <a:lnB>
                      <a:noFill/>
                    </a:lnB>
                  </a:tcPr>
                </a:tc>
              </a:tr>
              <a:tr h="188582">
                <a:tc>
                  <a:txBody>
                    <a:bodyPr/>
                    <a:lstStyle/>
                    <a:p>
                      <a:pPr algn="r" fontAlgn="b"/>
                      <a:r>
                        <a:rPr lang="en-US" sz="1100" b="0" i="0" u="none" strike="noStrike">
                          <a:solidFill>
                            <a:srgbClr val="000000"/>
                          </a:solidFill>
                          <a:effectLst/>
                          <a:latin typeface="Calibri" panose="020F0502020204030204" pitchFamily="34" charset="0"/>
                        </a:rPr>
                        <a:t>1997</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70.3</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61.0</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100.0</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45.8</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69.3</a:t>
                      </a:r>
                    </a:p>
                  </a:txBody>
                  <a:tcPr marL="9429" marR="9429" marT="9429" marB="0" anchor="b">
                    <a:lnL>
                      <a:noFill/>
                    </a:lnL>
                    <a:lnR>
                      <a:noFill/>
                    </a:lnR>
                    <a:lnT>
                      <a:noFill/>
                    </a:lnT>
                    <a:lnB>
                      <a:noFill/>
                    </a:lnB>
                  </a:tcPr>
                </a:tc>
              </a:tr>
              <a:tr h="188582">
                <a:tc>
                  <a:txBody>
                    <a:bodyPr/>
                    <a:lstStyle/>
                    <a:p>
                      <a:pPr algn="l" fontAlgn="b"/>
                      <a:r>
                        <a:rPr lang="en-US" sz="1100" b="0" i="0" u="none" strike="noStrike">
                          <a:solidFill>
                            <a:srgbClr val="000000"/>
                          </a:solidFill>
                          <a:effectLst/>
                          <a:latin typeface="Calibri" panose="020F0502020204030204" pitchFamily="34" charset="0"/>
                        </a:rPr>
                        <a:t>Louisiana</a:t>
                      </a:r>
                    </a:p>
                  </a:txBody>
                  <a:tcPr marL="9429" marR="9429" marT="9429" marB="0" anchor="b">
                    <a:lnL>
                      <a:noFill/>
                    </a:lnL>
                    <a:lnR>
                      <a:noFill/>
                    </a:lnR>
                    <a:lnT>
                      <a:noFill/>
                    </a:lnT>
                    <a:lnB>
                      <a:noFill/>
                    </a:lnB>
                  </a:tcPr>
                </a:tc>
                <a:tc gridSpan="2">
                  <a:txBody>
                    <a:bodyPr/>
                    <a:lstStyle/>
                    <a:p>
                      <a:pPr algn="l" fontAlgn="b"/>
                      <a:r>
                        <a:rPr lang="en-US" sz="1100" b="0" i="0" u="none" strike="noStrike">
                          <a:solidFill>
                            <a:srgbClr val="000000"/>
                          </a:solidFill>
                          <a:effectLst/>
                          <a:latin typeface="Calibri" panose="020F0502020204030204" pitchFamily="34" charset="0"/>
                        </a:rPr>
                        <a:t>Percent Irrigated</a:t>
                      </a:r>
                    </a:p>
                  </a:txBody>
                  <a:tcPr marL="9429" marR="9429" marT="9429"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429" marR="9429" marT="942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429" marR="9429" marT="942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429" marR="9429" marT="9429" marB="0" anchor="b">
                    <a:lnL>
                      <a:noFill/>
                    </a:lnL>
                    <a:lnR>
                      <a:noFill/>
                    </a:lnR>
                    <a:lnT>
                      <a:noFill/>
                    </a:lnT>
                    <a:lnB>
                      <a:noFill/>
                    </a:lnB>
                  </a:tcPr>
                </a:tc>
              </a:tr>
              <a:tr h="188582">
                <a:tc>
                  <a:txBody>
                    <a:bodyPr/>
                    <a:lstStyle/>
                    <a:p>
                      <a:pPr algn="r" fontAlgn="b"/>
                      <a:r>
                        <a:rPr lang="en-US" sz="1100" b="0" i="0" u="none" strike="noStrike">
                          <a:solidFill>
                            <a:srgbClr val="000000"/>
                          </a:solidFill>
                          <a:effectLst/>
                          <a:latin typeface="Calibri" panose="020F0502020204030204" pitchFamily="34" charset="0"/>
                        </a:rPr>
                        <a:t>Year</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Corn</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Cotton</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Rice</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Soybeans</a:t>
                      </a:r>
                    </a:p>
                  </a:txBody>
                  <a:tcPr marL="9429" marR="9429" marT="9429"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Total</a:t>
                      </a:r>
                    </a:p>
                  </a:txBody>
                  <a:tcPr marL="9429" marR="9429" marT="9429" marB="0" anchor="b">
                    <a:lnL>
                      <a:noFill/>
                    </a:lnL>
                    <a:lnR>
                      <a:noFill/>
                    </a:lnR>
                    <a:lnT>
                      <a:noFill/>
                    </a:lnT>
                    <a:lnB>
                      <a:noFill/>
                    </a:lnB>
                  </a:tcPr>
                </a:tc>
              </a:tr>
              <a:tr h="188582">
                <a:tc>
                  <a:txBody>
                    <a:bodyPr/>
                    <a:lstStyle/>
                    <a:p>
                      <a:pPr algn="r" fontAlgn="b"/>
                      <a:r>
                        <a:rPr lang="en-US" sz="1100" b="0" i="0" u="none" strike="noStrike">
                          <a:solidFill>
                            <a:srgbClr val="000000"/>
                          </a:solidFill>
                          <a:effectLst/>
                          <a:latin typeface="Calibri" panose="020F0502020204030204" pitchFamily="34" charset="0"/>
                        </a:rPr>
                        <a:t>2012</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67.2</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40.1</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100.0</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50.4</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73.9</a:t>
                      </a:r>
                    </a:p>
                  </a:txBody>
                  <a:tcPr marL="9429" marR="9429" marT="9429" marB="0" anchor="b">
                    <a:lnL>
                      <a:noFill/>
                    </a:lnL>
                    <a:lnR>
                      <a:noFill/>
                    </a:lnR>
                    <a:lnT>
                      <a:noFill/>
                    </a:lnT>
                    <a:lnB>
                      <a:noFill/>
                    </a:lnB>
                  </a:tcPr>
                </a:tc>
              </a:tr>
              <a:tr h="188582">
                <a:tc>
                  <a:txBody>
                    <a:bodyPr/>
                    <a:lstStyle/>
                    <a:p>
                      <a:pPr algn="r" fontAlgn="b"/>
                      <a:r>
                        <a:rPr lang="en-US" sz="1100" b="0" i="0" u="none" strike="noStrike">
                          <a:solidFill>
                            <a:srgbClr val="000000"/>
                          </a:solidFill>
                          <a:effectLst/>
                          <a:latin typeface="Calibri" panose="020F0502020204030204" pitchFamily="34" charset="0"/>
                        </a:rPr>
                        <a:t>2007</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51.6</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37.6</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100.0</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40.6</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55.5</a:t>
                      </a:r>
                    </a:p>
                  </a:txBody>
                  <a:tcPr marL="9429" marR="9429" marT="9429" marB="0" anchor="b">
                    <a:lnL>
                      <a:noFill/>
                    </a:lnL>
                    <a:lnR>
                      <a:noFill/>
                    </a:lnR>
                    <a:lnT>
                      <a:noFill/>
                    </a:lnT>
                    <a:lnB>
                      <a:noFill/>
                    </a:lnB>
                  </a:tcPr>
                </a:tc>
              </a:tr>
              <a:tr h="188582">
                <a:tc>
                  <a:txBody>
                    <a:bodyPr/>
                    <a:lstStyle/>
                    <a:p>
                      <a:pPr algn="r" fontAlgn="b"/>
                      <a:r>
                        <a:rPr lang="en-US" sz="1100" b="0" i="0" u="none" strike="noStrike">
                          <a:solidFill>
                            <a:srgbClr val="000000"/>
                          </a:solidFill>
                          <a:effectLst/>
                          <a:latin typeface="Calibri" panose="020F0502020204030204" pitchFamily="34" charset="0"/>
                        </a:rPr>
                        <a:t>2002</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36.8</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40.3</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100.0</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29.8</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49.3</a:t>
                      </a:r>
                    </a:p>
                  </a:txBody>
                  <a:tcPr marL="9429" marR="9429" marT="9429" marB="0" anchor="b">
                    <a:lnL>
                      <a:noFill/>
                    </a:lnL>
                    <a:lnR>
                      <a:noFill/>
                    </a:lnR>
                    <a:lnT>
                      <a:noFill/>
                    </a:lnT>
                    <a:lnB>
                      <a:noFill/>
                    </a:lnB>
                  </a:tcPr>
                </a:tc>
              </a:tr>
              <a:tr h="211598">
                <a:tc>
                  <a:txBody>
                    <a:bodyPr/>
                    <a:lstStyle/>
                    <a:p>
                      <a:pPr algn="r" fontAlgn="b"/>
                      <a:r>
                        <a:rPr lang="en-US" sz="1100" b="0" i="0" u="none" strike="noStrike">
                          <a:solidFill>
                            <a:srgbClr val="000000"/>
                          </a:solidFill>
                          <a:effectLst/>
                          <a:latin typeface="Calibri" panose="020F0502020204030204" pitchFamily="34" charset="0"/>
                        </a:rPr>
                        <a:t>1997</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36.2</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32.2</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100.0</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16.5</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45.2</a:t>
                      </a:r>
                    </a:p>
                  </a:txBody>
                  <a:tcPr marL="9429" marR="9429" marT="9429" marB="0" anchor="b">
                    <a:lnL>
                      <a:noFill/>
                    </a:lnL>
                    <a:lnR>
                      <a:noFill/>
                    </a:lnR>
                    <a:lnT>
                      <a:noFill/>
                    </a:lnT>
                    <a:lnB>
                      <a:noFill/>
                    </a:lnB>
                  </a:tcPr>
                </a:tc>
              </a:tr>
              <a:tr h="188582">
                <a:tc>
                  <a:txBody>
                    <a:bodyPr/>
                    <a:lstStyle/>
                    <a:p>
                      <a:pPr algn="l" fontAlgn="b"/>
                      <a:r>
                        <a:rPr lang="en-US" sz="1100" b="0" i="0" u="none" strike="noStrike">
                          <a:solidFill>
                            <a:srgbClr val="000000"/>
                          </a:solidFill>
                          <a:effectLst/>
                          <a:latin typeface="Calibri" panose="020F0502020204030204" pitchFamily="34" charset="0"/>
                        </a:rPr>
                        <a:t>Mississippi</a:t>
                      </a:r>
                    </a:p>
                  </a:txBody>
                  <a:tcPr marL="9429" marR="9429" marT="9429" marB="0" anchor="b">
                    <a:lnL>
                      <a:noFill/>
                    </a:lnL>
                    <a:lnR>
                      <a:noFill/>
                    </a:lnR>
                    <a:lnT>
                      <a:noFill/>
                    </a:lnT>
                    <a:lnB>
                      <a:noFill/>
                    </a:lnB>
                  </a:tcPr>
                </a:tc>
                <a:tc gridSpan="2">
                  <a:txBody>
                    <a:bodyPr/>
                    <a:lstStyle/>
                    <a:p>
                      <a:pPr algn="l" fontAlgn="b"/>
                      <a:r>
                        <a:rPr lang="en-US" sz="1100" b="0" i="0" u="none" strike="noStrike">
                          <a:solidFill>
                            <a:srgbClr val="000000"/>
                          </a:solidFill>
                          <a:effectLst/>
                          <a:latin typeface="Calibri" panose="020F0502020204030204" pitchFamily="34" charset="0"/>
                        </a:rPr>
                        <a:t>Percent Irrigated</a:t>
                      </a:r>
                    </a:p>
                  </a:txBody>
                  <a:tcPr marL="9429" marR="9429" marT="9429"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429" marR="9429" marT="942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429" marR="9429" marT="942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429" marR="9429" marT="9429" marB="0" anchor="b">
                    <a:lnL>
                      <a:noFill/>
                    </a:lnL>
                    <a:lnR>
                      <a:noFill/>
                    </a:lnR>
                    <a:lnT>
                      <a:noFill/>
                    </a:lnT>
                    <a:lnB>
                      <a:noFill/>
                    </a:lnB>
                  </a:tcPr>
                </a:tc>
              </a:tr>
              <a:tr h="188582">
                <a:tc>
                  <a:txBody>
                    <a:bodyPr/>
                    <a:lstStyle/>
                    <a:p>
                      <a:pPr algn="r" fontAlgn="b"/>
                      <a:r>
                        <a:rPr lang="en-US" sz="1100" b="0" i="0" u="none" strike="noStrike">
                          <a:solidFill>
                            <a:srgbClr val="000000"/>
                          </a:solidFill>
                          <a:effectLst/>
                          <a:latin typeface="Calibri" panose="020F0502020204030204" pitchFamily="34" charset="0"/>
                        </a:rPr>
                        <a:t>Year</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Corn</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Cotton</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Rice</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Soybeans</a:t>
                      </a:r>
                    </a:p>
                  </a:txBody>
                  <a:tcPr marL="9429" marR="9429" marT="9429"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Total</a:t>
                      </a:r>
                    </a:p>
                  </a:txBody>
                  <a:tcPr marL="9429" marR="9429" marT="9429" marB="0" anchor="b">
                    <a:lnL>
                      <a:noFill/>
                    </a:lnL>
                    <a:lnR>
                      <a:noFill/>
                    </a:lnR>
                    <a:lnT>
                      <a:noFill/>
                    </a:lnT>
                    <a:lnB>
                      <a:noFill/>
                    </a:lnB>
                  </a:tcPr>
                </a:tc>
              </a:tr>
              <a:tr h="188582">
                <a:tc>
                  <a:txBody>
                    <a:bodyPr/>
                    <a:lstStyle/>
                    <a:p>
                      <a:pPr algn="r" fontAlgn="b"/>
                      <a:r>
                        <a:rPr lang="en-US" sz="1100" b="0" i="0" u="none" strike="noStrike">
                          <a:solidFill>
                            <a:srgbClr val="000000"/>
                          </a:solidFill>
                          <a:effectLst/>
                          <a:latin typeface="Calibri" panose="020F0502020204030204" pitchFamily="34" charset="0"/>
                        </a:rPr>
                        <a:t>2012</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68.1</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63.2</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100.0</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57.9</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63.1</a:t>
                      </a:r>
                    </a:p>
                  </a:txBody>
                  <a:tcPr marL="9429" marR="9429" marT="9429" marB="0" anchor="b">
                    <a:lnL>
                      <a:noFill/>
                    </a:lnL>
                    <a:lnR>
                      <a:noFill/>
                    </a:lnR>
                    <a:lnT>
                      <a:noFill/>
                    </a:lnT>
                    <a:lnB>
                      <a:noFill/>
                    </a:lnB>
                  </a:tcPr>
                </a:tc>
              </a:tr>
              <a:tr h="188582">
                <a:tc>
                  <a:txBody>
                    <a:bodyPr/>
                    <a:lstStyle/>
                    <a:p>
                      <a:pPr algn="r" fontAlgn="b"/>
                      <a:r>
                        <a:rPr lang="en-US" sz="1100" b="0" i="0" u="none" strike="noStrike">
                          <a:solidFill>
                            <a:srgbClr val="000000"/>
                          </a:solidFill>
                          <a:effectLst/>
                          <a:latin typeface="Calibri" panose="020F0502020204030204" pitchFamily="34" charset="0"/>
                        </a:rPr>
                        <a:t>2007</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54.2</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63.4</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100.0</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42.8</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53.5</a:t>
                      </a:r>
                    </a:p>
                  </a:txBody>
                  <a:tcPr marL="9429" marR="9429" marT="9429" marB="0" anchor="b">
                    <a:lnL>
                      <a:noFill/>
                    </a:lnL>
                    <a:lnR>
                      <a:noFill/>
                    </a:lnR>
                    <a:lnT>
                      <a:noFill/>
                    </a:lnT>
                    <a:lnB>
                      <a:noFill/>
                    </a:lnB>
                  </a:tcPr>
                </a:tc>
              </a:tr>
              <a:tr h="188582">
                <a:tc>
                  <a:txBody>
                    <a:bodyPr/>
                    <a:lstStyle/>
                    <a:p>
                      <a:pPr algn="r" fontAlgn="b"/>
                      <a:r>
                        <a:rPr lang="en-US" sz="1100" b="0" i="0" u="none" strike="noStrike">
                          <a:solidFill>
                            <a:srgbClr val="000000"/>
                          </a:solidFill>
                          <a:effectLst/>
                          <a:latin typeface="Calibri" panose="020F0502020204030204" pitchFamily="34" charset="0"/>
                        </a:rPr>
                        <a:t>2002</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39.6</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51.0</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100.0</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37.9</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48.7</a:t>
                      </a:r>
                    </a:p>
                  </a:txBody>
                  <a:tcPr marL="9429" marR="9429" marT="9429" marB="0" anchor="b">
                    <a:lnL>
                      <a:noFill/>
                    </a:lnL>
                    <a:lnR>
                      <a:noFill/>
                    </a:lnR>
                    <a:lnT>
                      <a:noFill/>
                    </a:lnT>
                    <a:lnB>
                      <a:noFill/>
                    </a:lnB>
                  </a:tcPr>
                </a:tc>
              </a:tr>
              <a:tr h="188582">
                <a:tc>
                  <a:txBody>
                    <a:bodyPr/>
                    <a:lstStyle/>
                    <a:p>
                      <a:pPr algn="r" fontAlgn="b"/>
                      <a:r>
                        <a:rPr lang="en-US" sz="1100" b="0" i="0" u="none" strike="noStrike">
                          <a:solidFill>
                            <a:srgbClr val="000000"/>
                          </a:solidFill>
                          <a:effectLst/>
                          <a:latin typeface="Calibri" panose="020F0502020204030204" pitchFamily="34" charset="0"/>
                        </a:rPr>
                        <a:t>1997</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43.8</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45.6</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100.0</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28.4</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40.1</a:t>
                      </a:r>
                    </a:p>
                  </a:txBody>
                  <a:tcPr marL="9429" marR="9429" marT="9429" marB="0" anchor="b">
                    <a:lnL>
                      <a:noFill/>
                    </a:lnL>
                    <a:lnR>
                      <a:noFill/>
                    </a:lnR>
                    <a:lnT>
                      <a:noFill/>
                    </a:lnT>
                    <a:lnB>
                      <a:noFill/>
                    </a:lnB>
                  </a:tcPr>
                </a:tc>
              </a:tr>
              <a:tr h="188582">
                <a:tc>
                  <a:txBody>
                    <a:bodyPr/>
                    <a:lstStyle/>
                    <a:p>
                      <a:pPr algn="l" fontAlgn="b"/>
                      <a:r>
                        <a:rPr lang="en-US" sz="1100" b="0" i="0" u="none" strike="noStrike">
                          <a:solidFill>
                            <a:srgbClr val="000000"/>
                          </a:solidFill>
                          <a:effectLst/>
                          <a:latin typeface="Calibri" panose="020F0502020204030204" pitchFamily="34" charset="0"/>
                        </a:rPr>
                        <a:t>Missouri </a:t>
                      </a:r>
                    </a:p>
                  </a:txBody>
                  <a:tcPr marL="9429" marR="9429" marT="9429" marB="0" anchor="b">
                    <a:lnL>
                      <a:noFill/>
                    </a:lnL>
                    <a:lnR>
                      <a:noFill/>
                    </a:lnR>
                    <a:lnT>
                      <a:noFill/>
                    </a:lnT>
                    <a:lnB>
                      <a:noFill/>
                    </a:lnB>
                  </a:tcPr>
                </a:tc>
                <a:tc gridSpan="2">
                  <a:txBody>
                    <a:bodyPr/>
                    <a:lstStyle/>
                    <a:p>
                      <a:pPr algn="l" fontAlgn="b"/>
                      <a:r>
                        <a:rPr lang="en-US" sz="1100" b="0" i="0" u="none" strike="noStrike">
                          <a:solidFill>
                            <a:srgbClr val="000000"/>
                          </a:solidFill>
                          <a:effectLst/>
                          <a:latin typeface="Calibri" panose="020F0502020204030204" pitchFamily="34" charset="0"/>
                        </a:rPr>
                        <a:t>Percent Irrigated</a:t>
                      </a:r>
                    </a:p>
                  </a:txBody>
                  <a:tcPr marL="9429" marR="9429" marT="9429"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429" marR="9429" marT="942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429" marR="9429" marT="9429"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429" marR="9429" marT="9429" marB="0" anchor="b">
                    <a:lnL>
                      <a:noFill/>
                    </a:lnL>
                    <a:lnR>
                      <a:noFill/>
                    </a:lnR>
                    <a:lnT>
                      <a:noFill/>
                    </a:lnT>
                    <a:lnB>
                      <a:noFill/>
                    </a:lnB>
                  </a:tcPr>
                </a:tc>
              </a:tr>
              <a:tr h="188582">
                <a:tc>
                  <a:txBody>
                    <a:bodyPr/>
                    <a:lstStyle/>
                    <a:p>
                      <a:pPr algn="r" fontAlgn="b"/>
                      <a:r>
                        <a:rPr lang="en-US" sz="1100" b="0" i="0" u="none" strike="noStrike">
                          <a:solidFill>
                            <a:srgbClr val="000000"/>
                          </a:solidFill>
                          <a:effectLst/>
                          <a:latin typeface="Calibri" panose="020F0502020204030204" pitchFamily="34" charset="0"/>
                        </a:rPr>
                        <a:t>Year</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Corn</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Cotton</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Rice</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Soybeans</a:t>
                      </a:r>
                    </a:p>
                  </a:txBody>
                  <a:tcPr marL="9429" marR="9429" marT="9429"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Total</a:t>
                      </a:r>
                    </a:p>
                  </a:txBody>
                  <a:tcPr marL="9429" marR="9429" marT="9429" marB="0" anchor="b">
                    <a:lnL>
                      <a:noFill/>
                    </a:lnL>
                    <a:lnR>
                      <a:noFill/>
                    </a:lnR>
                    <a:lnT>
                      <a:noFill/>
                    </a:lnT>
                    <a:lnB>
                      <a:noFill/>
                    </a:lnB>
                  </a:tcPr>
                </a:tc>
              </a:tr>
              <a:tr h="188582">
                <a:tc>
                  <a:txBody>
                    <a:bodyPr/>
                    <a:lstStyle/>
                    <a:p>
                      <a:pPr algn="r" fontAlgn="b"/>
                      <a:r>
                        <a:rPr lang="en-US" sz="1100" b="0" i="0" u="none" strike="noStrike">
                          <a:solidFill>
                            <a:srgbClr val="000000"/>
                          </a:solidFill>
                          <a:effectLst/>
                          <a:latin typeface="Calibri" panose="020F0502020204030204" pitchFamily="34" charset="0"/>
                        </a:rPr>
                        <a:t>2012</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59.1</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61.8</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100.0</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38.3</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53.5</a:t>
                      </a:r>
                    </a:p>
                  </a:txBody>
                  <a:tcPr marL="9429" marR="9429" marT="9429" marB="0" anchor="b">
                    <a:lnL>
                      <a:noFill/>
                    </a:lnL>
                    <a:lnR>
                      <a:noFill/>
                    </a:lnR>
                    <a:lnT>
                      <a:noFill/>
                    </a:lnT>
                    <a:lnB>
                      <a:noFill/>
                    </a:lnB>
                  </a:tcPr>
                </a:tc>
              </a:tr>
              <a:tr h="188582">
                <a:tc>
                  <a:txBody>
                    <a:bodyPr/>
                    <a:lstStyle/>
                    <a:p>
                      <a:pPr algn="r" fontAlgn="b"/>
                      <a:r>
                        <a:rPr lang="en-US" sz="1100" b="0" i="0" u="none" strike="noStrike">
                          <a:solidFill>
                            <a:srgbClr val="000000"/>
                          </a:solidFill>
                          <a:effectLst/>
                          <a:latin typeface="Calibri" panose="020F0502020204030204" pitchFamily="34" charset="0"/>
                        </a:rPr>
                        <a:t>2007</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56.1</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52.4</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100.0</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33.7</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48.9</a:t>
                      </a:r>
                    </a:p>
                  </a:txBody>
                  <a:tcPr marL="9429" marR="9429" marT="9429" marB="0" anchor="b">
                    <a:lnL>
                      <a:noFill/>
                    </a:lnL>
                    <a:lnR>
                      <a:noFill/>
                    </a:lnR>
                    <a:lnT>
                      <a:noFill/>
                    </a:lnT>
                    <a:lnB>
                      <a:noFill/>
                    </a:lnB>
                  </a:tcPr>
                </a:tc>
              </a:tr>
              <a:tr h="188582">
                <a:tc>
                  <a:txBody>
                    <a:bodyPr/>
                    <a:lstStyle/>
                    <a:p>
                      <a:pPr algn="r" fontAlgn="b"/>
                      <a:r>
                        <a:rPr lang="en-US" sz="1100" b="0" i="0" u="none" strike="noStrike">
                          <a:solidFill>
                            <a:srgbClr val="000000"/>
                          </a:solidFill>
                          <a:effectLst/>
                          <a:latin typeface="Calibri" panose="020F0502020204030204" pitchFamily="34" charset="0"/>
                        </a:rPr>
                        <a:t>2002</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54.0</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52.0</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100.0</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30.2</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45.5</a:t>
                      </a:r>
                    </a:p>
                  </a:txBody>
                  <a:tcPr marL="9429" marR="9429" marT="9429" marB="0" anchor="b">
                    <a:lnL>
                      <a:noFill/>
                    </a:lnL>
                    <a:lnR>
                      <a:noFill/>
                    </a:lnR>
                    <a:lnT>
                      <a:noFill/>
                    </a:lnT>
                    <a:lnB>
                      <a:noFill/>
                    </a:lnB>
                  </a:tcPr>
                </a:tc>
              </a:tr>
              <a:tr h="188582">
                <a:tc>
                  <a:txBody>
                    <a:bodyPr/>
                    <a:lstStyle/>
                    <a:p>
                      <a:pPr algn="r" fontAlgn="b"/>
                      <a:r>
                        <a:rPr lang="en-US" sz="1100" b="0" i="0" u="none" strike="noStrike">
                          <a:solidFill>
                            <a:srgbClr val="000000"/>
                          </a:solidFill>
                          <a:effectLst/>
                          <a:latin typeface="Calibri" panose="020F0502020204030204" pitchFamily="34" charset="0"/>
                        </a:rPr>
                        <a:t>1997</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59.3</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35.6</a:t>
                      </a:r>
                    </a:p>
                  </a:txBody>
                  <a:tcPr marL="9429" marR="9429" marT="9429"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100.0</a:t>
                      </a:r>
                    </a:p>
                  </a:txBody>
                  <a:tcPr marL="9429" marR="9429" marT="9429"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24.5</a:t>
                      </a:r>
                    </a:p>
                  </a:txBody>
                  <a:tcPr marL="9429" marR="9429" marT="9429"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38.8</a:t>
                      </a:r>
                    </a:p>
                  </a:txBody>
                  <a:tcPr marL="9429" marR="9429" marT="9429" marB="0" anchor="b">
                    <a:lnL>
                      <a:noFill/>
                    </a:lnL>
                    <a:lnR>
                      <a:noFill/>
                    </a:lnR>
                    <a:lnT>
                      <a:noFill/>
                    </a:lnT>
                    <a:lnB>
                      <a:noFill/>
                    </a:lnB>
                  </a:tcPr>
                </a:tc>
              </a:tr>
            </a:tbl>
          </a:graphicData>
        </a:graphic>
      </p:graphicFrame>
      <p:sp>
        <p:nvSpPr>
          <p:cNvPr id="4" name="TextBox 3"/>
          <p:cNvSpPr txBox="1"/>
          <p:nvPr/>
        </p:nvSpPr>
        <p:spPr>
          <a:xfrm>
            <a:off x="1676400" y="6400800"/>
            <a:ext cx="5943600" cy="307777"/>
          </a:xfrm>
          <a:prstGeom prst="rect">
            <a:avLst/>
          </a:prstGeom>
          <a:noFill/>
        </p:spPr>
        <p:txBody>
          <a:bodyPr wrap="square" rtlCol="0">
            <a:spAutoFit/>
          </a:bodyPr>
          <a:lstStyle/>
          <a:p>
            <a:r>
              <a:rPr lang="en-US" sz="1400" dirty="0" smtClean="0"/>
              <a:t>Based on reports from the USDA, National Agricultural Statistics Service (NASS) </a:t>
            </a:r>
            <a:endParaRPr lang="en-US" sz="1400" dirty="0"/>
          </a:p>
        </p:txBody>
      </p:sp>
    </p:spTree>
    <p:extLst>
      <p:ext uri="{BB962C8B-B14F-4D97-AF65-F5344CB8AC3E}">
        <p14:creationId xmlns:p14="http://schemas.microsoft.com/office/powerpoint/2010/main" val="40414569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p:spPr>
        <p:txBody>
          <a:bodyPr>
            <a:normAutofit/>
          </a:bodyPr>
          <a:lstStyle/>
          <a:p>
            <a:r>
              <a:rPr lang="en-US" dirty="0" smtClean="0"/>
              <a:t>Conjunctive Water Use Issues in the Mississippi Alluvial Valley</a:t>
            </a:r>
            <a:endParaRPr lang="en-US" dirty="0"/>
          </a:p>
        </p:txBody>
      </p:sp>
      <p:sp>
        <p:nvSpPr>
          <p:cNvPr id="3" name="Content Placeholder 2"/>
          <p:cNvSpPr>
            <a:spLocks noGrp="1"/>
          </p:cNvSpPr>
          <p:nvPr>
            <p:ph idx="1"/>
          </p:nvPr>
        </p:nvSpPr>
        <p:spPr>
          <a:xfrm>
            <a:off x="457200" y="1600200"/>
            <a:ext cx="8229600" cy="4953000"/>
          </a:xfrm>
        </p:spPr>
        <p:txBody>
          <a:bodyPr>
            <a:normAutofit fontScale="85000" lnSpcReduction="20000"/>
          </a:bodyPr>
          <a:lstStyle/>
          <a:p>
            <a:r>
              <a:rPr lang="en-US" dirty="0" smtClean="0"/>
              <a:t>How much can we save through conservation?</a:t>
            </a:r>
          </a:p>
          <a:p>
            <a:r>
              <a:rPr lang="en-US" dirty="0" smtClean="0"/>
              <a:t>Regardless of the above answer- the current rate of aquifer utilization is not sustainable.</a:t>
            </a:r>
          </a:p>
          <a:p>
            <a:r>
              <a:rPr lang="en-US" dirty="0" smtClean="0"/>
              <a:t>New water supplies must be developed to meet the future demand for water.</a:t>
            </a:r>
          </a:p>
          <a:p>
            <a:r>
              <a:rPr lang="en-US" dirty="0" smtClean="0"/>
              <a:t>No single state or federal agency is in charge of the aquifer.</a:t>
            </a:r>
          </a:p>
          <a:p>
            <a:r>
              <a:rPr lang="en-US" dirty="0" smtClean="0"/>
              <a:t>The water use laws vary significantly by state.</a:t>
            </a:r>
          </a:p>
          <a:p>
            <a:r>
              <a:rPr lang="en-US" dirty="0" smtClean="0"/>
              <a:t>The states are reluctant to pass laws which might be interpreted as restricting landowner water rights.</a:t>
            </a:r>
          </a:p>
          <a:p>
            <a:r>
              <a:rPr lang="en-US" dirty="0" smtClean="0"/>
              <a:t>The states are reluctant to measure or monitor water use.</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4572000"/>
          </a:xfrm>
        </p:spPr>
        <p:txBody>
          <a:bodyPr>
            <a:normAutofit fontScale="90000"/>
          </a:bodyPr>
          <a:lstStyle/>
          <a:p>
            <a:r>
              <a:rPr lang="en-US" dirty="0" smtClean="0"/>
              <a:t>Groundwater depletion occurs when groundwater abstraction exceeds the groundwater recharge over extensive areas for prolonged periods. When persistent groundwater depletion occurs, this leads to falling groundwater levels.</a:t>
            </a:r>
            <a:br>
              <a:rPr lang="en-US" dirty="0" smtClean="0"/>
            </a:b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72200" y="1295400"/>
            <a:ext cx="2590800" cy="1477328"/>
          </a:xfrm>
          <a:prstGeom prst="rect">
            <a:avLst/>
          </a:prstGeom>
          <a:noFill/>
        </p:spPr>
        <p:txBody>
          <a:bodyPr wrap="square" rtlCol="0">
            <a:spAutoFit/>
          </a:bodyPr>
          <a:lstStyle/>
          <a:p>
            <a:r>
              <a:rPr lang="en-US" dirty="0" smtClean="0"/>
              <a:t>Groundwater Availability of the Mississippi Embayment, USGS Professional Paper 1785, 2011.</a:t>
            </a:r>
            <a:endParaRPr lang="en-US" dirty="0"/>
          </a:p>
        </p:txBody>
      </p:sp>
      <p:pic>
        <p:nvPicPr>
          <p:cNvPr id="74754" name="Picture 2"/>
          <p:cNvPicPr>
            <a:picLocks noChangeAspect="1" noChangeArrowheads="1"/>
          </p:cNvPicPr>
          <p:nvPr/>
        </p:nvPicPr>
        <p:blipFill>
          <a:blip r:embed="rId2" cstate="print"/>
          <a:srcRect/>
          <a:stretch>
            <a:fillRect/>
          </a:stretch>
        </p:blipFill>
        <p:spPr bwMode="auto">
          <a:xfrm>
            <a:off x="762000" y="533400"/>
            <a:ext cx="5353050" cy="2952750"/>
          </a:xfrm>
          <a:prstGeom prst="rect">
            <a:avLst/>
          </a:prstGeom>
          <a:noFill/>
          <a:ln w="9525">
            <a:noFill/>
            <a:miter lim="800000"/>
            <a:headEnd/>
            <a:tailEnd/>
          </a:ln>
        </p:spPr>
      </p:pic>
      <p:pic>
        <p:nvPicPr>
          <p:cNvPr id="74755" name="Picture 3"/>
          <p:cNvPicPr>
            <a:picLocks noChangeAspect="1" noChangeArrowheads="1"/>
          </p:cNvPicPr>
          <p:nvPr/>
        </p:nvPicPr>
        <p:blipFill>
          <a:blip r:embed="rId3" cstate="print"/>
          <a:srcRect/>
          <a:stretch>
            <a:fillRect/>
          </a:stretch>
        </p:blipFill>
        <p:spPr bwMode="auto">
          <a:xfrm>
            <a:off x="838200" y="3581400"/>
            <a:ext cx="5257800" cy="3086100"/>
          </a:xfrm>
          <a:prstGeom prst="rect">
            <a:avLst/>
          </a:prstGeom>
          <a:noFill/>
          <a:ln w="9525">
            <a:noFill/>
            <a:miter lim="800000"/>
            <a:headEnd/>
            <a:tailEnd/>
          </a:ln>
        </p:spPr>
      </p:pic>
      <p:sp>
        <p:nvSpPr>
          <p:cNvPr id="7" name="Oval 6"/>
          <p:cNvSpPr/>
          <p:nvPr/>
        </p:nvSpPr>
        <p:spPr>
          <a:xfrm>
            <a:off x="1981200" y="4038600"/>
            <a:ext cx="25908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715000" y="3392269"/>
            <a:ext cx="3200400" cy="646331"/>
          </a:xfrm>
          <a:prstGeom prst="rect">
            <a:avLst/>
          </a:prstGeom>
          <a:noFill/>
        </p:spPr>
        <p:txBody>
          <a:bodyPr wrap="square" rtlCol="0">
            <a:spAutoFit/>
          </a:bodyPr>
          <a:lstStyle/>
          <a:p>
            <a:r>
              <a:rPr lang="en-US" dirty="0" smtClean="0"/>
              <a:t>Net loss in storage</a:t>
            </a:r>
          </a:p>
          <a:p>
            <a:r>
              <a:rPr lang="en-US" dirty="0" smtClean="0"/>
              <a:t> &gt; 16,000,000 acre-feet/year</a:t>
            </a:r>
            <a:endParaRPr lang="en-US" dirty="0"/>
          </a:p>
        </p:txBody>
      </p:sp>
      <p:sp>
        <p:nvSpPr>
          <p:cNvPr id="2" name="TextBox 1"/>
          <p:cNvSpPr txBox="1"/>
          <p:nvPr/>
        </p:nvSpPr>
        <p:spPr>
          <a:xfrm>
            <a:off x="5715000" y="4114800"/>
            <a:ext cx="3200400" cy="646331"/>
          </a:xfrm>
          <a:prstGeom prst="rect">
            <a:avLst/>
          </a:prstGeom>
          <a:noFill/>
        </p:spPr>
        <p:txBody>
          <a:bodyPr wrap="square" rtlCol="0">
            <a:spAutoFit/>
          </a:bodyPr>
          <a:lstStyle/>
          <a:p>
            <a:r>
              <a:rPr lang="en-US" dirty="0" smtClean="0"/>
              <a:t>Net change to streams </a:t>
            </a:r>
          </a:p>
          <a:p>
            <a:r>
              <a:rPr lang="en-US" dirty="0" smtClean="0"/>
              <a:t>&gt; 1,400,000 acre-feet/year</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a:stretch>
            <a:fillRect/>
          </a:stretch>
        </p:blipFill>
        <p:spPr bwMode="auto">
          <a:xfrm>
            <a:off x="152400" y="609600"/>
            <a:ext cx="4629338" cy="5943600"/>
          </a:xfrm>
          <a:prstGeom prst="rect">
            <a:avLst/>
          </a:prstGeom>
          <a:noFill/>
          <a:ln w="9525">
            <a:noFill/>
            <a:miter lim="800000"/>
            <a:headEnd/>
            <a:tailEnd/>
          </a:ln>
        </p:spPr>
      </p:pic>
      <p:sp>
        <p:nvSpPr>
          <p:cNvPr id="4" name="TextBox 3"/>
          <p:cNvSpPr txBox="1"/>
          <p:nvPr/>
        </p:nvSpPr>
        <p:spPr>
          <a:xfrm>
            <a:off x="381000" y="152400"/>
            <a:ext cx="4419600" cy="523220"/>
          </a:xfrm>
          <a:prstGeom prst="rect">
            <a:avLst/>
          </a:prstGeom>
          <a:noFill/>
        </p:spPr>
        <p:txBody>
          <a:bodyPr wrap="square" rtlCol="0">
            <a:spAutoFit/>
          </a:bodyPr>
          <a:lstStyle/>
          <a:p>
            <a:r>
              <a:rPr lang="en-US" sz="1400" dirty="0" smtClean="0"/>
              <a:t>Water level change from predevelopment to 2007 in the Mississippi River alluvial aquifer</a:t>
            </a:r>
            <a:endParaRPr lang="en-US" sz="1400" dirty="0"/>
          </a:p>
        </p:txBody>
      </p:sp>
      <p:pic>
        <p:nvPicPr>
          <p:cNvPr id="6" name="Picture 2"/>
          <p:cNvPicPr>
            <a:picLocks noChangeAspect="1" noChangeArrowheads="1"/>
          </p:cNvPicPr>
          <p:nvPr/>
        </p:nvPicPr>
        <p:blipFill>
          <a:blip r:embed="rId3" cstate="print"/>
          <a:srcRect/>
          <a:stretch>
            <a:fillRect/>
          </a:stretch>
        </p:blipFill>
        <p:spPr bwMode="auto">
          <a:xfrm>
            <a:off x="4572001" y="640811"/>
            <a:ext cx="4572000" cy="5921643"/>
          </a:xfrm>
          <a:prstGeom prst="rect">
            <a:avLst/>
          </a:prstGeom>
          <a:noFill/>
          <a:ln w="9525">
            <a:noFill/>
            <a:miter lim="800000"/>
            <a:headEnd/>
            <a:tailEnd/>
          </a:ln>
        </p:spPr>
      </p:pic>
      <p:sp>
        <p:nvSpPr>
          <p:cNvPr id="7" name="TextBox 6"/>
          <p:cNvSpPr txBox="1"/>
          <p:nvPr/>
        </p:nvSpPr>
        <p:spPr>
          <a:xfrm>
            <a:off x="5105400" y="152401"/>
            <a:ext cx="3810000" cy="523220"/>
          </a:xfrm>
          <a:prstGeom prst="rect">
            <a:avLst/>
          </a:prstGeom>
          <a:noFill/>
        </p:spPr>
        <p:txBody>
          <a:bodyPr wrap="square" rtlCol="0">
            <a:spAutoFit/>
          </a:bodyPr>
          <a:lstStyle/>
          <a:p>
            <a:r>
              <a:rPr lang="en-US" sz="1400" dirty="0" smtClean="0"/>
              <a:t>Predicted water level change of the dry scenario in the Mississippi River alluvial aquifer to 2038</a:t>
            </a:r>
            <a:endParaRPr lang="en-US" sz="1400" dirty="0"/>
          </a:p>
        </p:txBody>
      </p:sp>
      <p:sp>
        <p:nvSpPr>
          <p:cNvPr id="5" name="TextBox 4"/>
          <p:cNvSpPr txBox="1"/>
          <p:nvPr/>
        </p:nvSpPr>
        <p:spPr>
          <a:xfrm>
            <a:off x="609600" y="6400800"/>
            <a:ext cx="8153400" cy="276999"/>
          </a:xfrm>
          <a:prstGeom prst="rect">
            <a:avLst/>
          </a:prstGeom>
          <a:noFill/>
        </p:spPr>
        <p:txBody>
          <a:bodyPr wrap="square" rtlCol="0">
            <a:spAutoFit/>
          </a:bodyPr>
          <a:lstStyle/>
          <a:p>
            <a:r>
              <a:rPr lang="en-US" sz="1200" dirty="0" smtClean="0"/>
              <a:t>Groundwater Availability of the Mississippi Embayment, USGS Professional Paper 1785, 2011</a:t>
            </a:r>
            <a:endParaRPr lang="en-US" sz="1200" dirty="0"/>
          </a:p>
        </p:txBody>
      </p:sp>
      <p:sp>
        <p:nvSpPr>
          <p:cNvPr id="8" name="Rectangle 7"/>
          <p:cNvSpPr/>
          <p:nvPr/>
        </p:nvSpPr>
        <p:spPr>
          <a:xfrm>
            <a:off x="3886200" y="609600"/>
            <a:ext cx="1981200" cy="25908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962400" y="990600"/>
            <a:ext cx="457200" cy="1524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962400" y="1295400"/>
            <a:ext cx="457200" cy="152400"/>
          </a:xfrm>
          <a:prstGeom prst="rect">
            <a:avLst/>
          </a:prstGeom>
          <a:solidFill>
            <a:srgbClr val="3AC0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962400" y="1600200"/>
            <a:ext cx="457200" cy="152400"/>
          </a:xfrm>
          <a:prstGeom prst="rect">
            <a:avLst/>
          </a:prstGeom>
          <a:solidFill>
            <a:srgbClr val="99D7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62400" y="1905000"/>
            <a:ext cx="457200" cy="152400"/>
          </a:xfrm>
          <a:prstGeom prst="rect">
            <a:avLst/>
          </a:prstGeom>
          <a:solidFill>
            <a:srgbClr val="D6FA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962400" y="2209800"/>
            <a:ext cx="457200" cy="152400"/>
          </a:xfrm>
          <a:prstGeom prst="rect">
            <a:avLst/>
          </a:prstGeom>
          <a:solidFill>
            <a:srgbClr val="F3F5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962400" y="2514600"/>
            <a:ext cx="457200" cy="1524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962400" y="2819400"/>
            <a:ext cx="457200" cy="152400"/>
          </a:xfrm>
          <a:prstGeom prst="rect">
            <a:avLst/>
          </a:prstGeom>
          <a:solidFill>
            <a:srgbClr val="B293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724400" y="990600"/>
            <a:ext cx="838200" cy="2031325"/>
          </a:xfrm>
          <a:prstGeom prst="rect">
            <a:avLst/>
          </a:prstGeom>
          <a:noFill/>
        </p:spPr>
        <p:txBody>
          <a:bodyPr wrap="square" rtlCol="0">
            <a:spAutoFit/>
          </a:bodyPr>
          <a:lstStyle/>
          <a:p>
            <a:r>
              <a:rPr lang="en-US" sz="900" dirty="0" smtClean="0"/>
              <a:t>50.1 to 100</a:t>
            </a:r>
          </a:p>
          <a:p>
            <a:endParaRPr lang="en-US" sz="900" dirty="0" smtClean="0"/>
          </a:p>
          <a:p>
            <a:r>
              <a:rPr lang="en-US" sz="900" dirty="0" smtClean="0"/>
              <a:t>0.1 to 50</a:t>
            </a:r>
          </a:p>
          <a:p>
            <a:endParaRPr lang="en-US" sz="900" dirty="0" smtClean="0"/>
          </a:p>
          <a:p>
            <a:r>
              <a:rPr lang="en-US" sz="900" dirty="0" smtClean="0"/>
              <a:t>-24.9 to 0</a:t>
            </a:r>
          </a:p>
          <a:p>
            <a:endParaRPr lang="en-US" sz="900" dirty="0" smtClean="0"/>
          </a:p>
          <a:p>
            <a:r>
              <a:rPr lang="en-US" sz="900" dirty="0" smtClean="0"/>
              <a:t>-49.9 to -25</a:t>
            </a:r>
          </a:p>
          <a:p>
            <a:endParaRPr lang="en-US" sz="900" dirty="0" smtClean="0"/>
          </a:p>
          <a:p>
            <a:endParaRPr lang="en-US" sz="900" dirty="0" smtClean="0"/>
          </a:p>
          <a:p>
            <a:r>
              <a:rPr lang="en-US" sz="900" dirty="0" smtClean="0"/>
              <a:t>-74.9 to -50</a:t>
            </a:r>
          </a:p>
          <a:p>
            <a:endParaRPr lang="en-US" sz="900" dirty="0" smtClean="0"/>
          </a:p>
          <a:p>
            <a:r>
              <a:rPr lang="en-US" sz="900" dirty="0" smtClean="0"/>
              <a:t>-99.9 to -75</a:t>
            </a:r>
          </a:p>
          <a:p>
            <a:endParaRPr lang="en-US" sz="900" dirty="0" smtClean="0"/>
          </a:p>
          <a:p>
            <a:r>
              <a:rPr lang="en-US" sz="900" dirty="0" smtClean="0"/>
              <a:t>-130 to -100</a:t>
            </a:r>
            <a:endParaRPr lang="en-US" sz="900" dirty="0"/>
          </a:p>
        </p:txBody>
      </p:sp>
      <p:sp>
        <p:nvSpPr>
          <p:cNvPr id="17" name="TextBox 16"/>
          <p:cNvSpPr txBox="1"/>
          <p:nvPr/>
        </p:nvSpPr>
        <p:spPr>
          <a:xfrm>
            <a:off x="4038600" y="609600"/>
            <a:ext cx="1676400" cy="307777"/>
          </a:xfrm>
          <a:prstGeom prst="rect">
            <a:avLst/>
          </a:prstGeom>
          <a:noFill/>
        </p:spPr>
        <p:txBody>
          <a:bodyPr wrap="square" rtlCol="0">
            <a:spAutoFit/>
          </a:bodyPr>
          <a:lstStyle/>
          <a:p>
            <a:r>
              <a:rPr lang="en-US" sz="1400" dirty="0" smtClean="0"/>
              <a:t>Change in elevation</a:t>
            </a:r>
            <a:endParaRPr lang="en-US" sz="1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a:stretch>
            <a:fillRect/>
          </a:stretch>
        </p:blipFill>
        <p:spPr bwMode="auto">
          <a:xfrm>
            <a:off x="152400" y="685800"/>
            <a:ext cx="4629339" cy="5943600"/>
          </a:xfrm>
          <a:prstGeom prst="rect">
            <a:avLst/>
          </a:prstGeom>
          <a:noFill/>
          <a:ln w="9525">
            <a:noFill/>
            <a:miter lim="800000"/>
            <a:headEnd/>
            <a:tailEnd/>
          </a:ln>
        </p:spPr>
      </p:pic>
      <p:sp>
        <p:nvSpPr>
          <p:cNvPr id="4" name="TextBox 3"/>
          <p:cNvSpPr txBox="1"/>
          <p:nvPr/>
        </p:nvSpPr>
        <p:spPr>
          <a:xfrm>
            <a:off x="609600" y="152400"/>
            <a:ext cx="3505200" cy="523220"/>
          </a:xfrm>
          <a:prstGeom prst="rect">
            <a:avLst/>
          </a:prstGeom>
          <a:noFill/>
        </p:spPr>
        <p:txBody>
          <a:bodyPr wrap="square" rtlCol="0">
            <a:spAutoFit/>
          </a:bodyPr>
          <a:lstStyle/>
          <a:p>
            <a:r>
              <a:rPr lang="en-US" sz="1400" dirty="0" smtClean="0"/>
              <a:t>Water level change from predevelopment to 2007 in the middle Claiborne aquifer</a:t>
            </a:r>
            <a:endParaRPr lang="en-US" sz="1400" dirty="0"/>
          </a:p>
        </p:txBody>
      </p:sp>
      <p:pic>
        <p:nvPicPr>
          <p:cNvPr id="6" name="Picture 2"/>
          <p:cNvPicPr>
            <a:picLocks noChangeAspect="1" noChangeArrowheads="1"/>
          </p:cNvPicPr>
          <p:nvPr/>
        </p:nvPicPr>
        <p:blipFill>
          <a:blip r:embed="rId3" cstate="print"/>
          <a:srcRect/>
          <a:stretch>
            <a:fillRect/>
          </a:stretch>
        </p:blipFill>
        <p:spPr bwMode="auto">
          <a:xfrm>
            <a:off x="4419600" y="762001"/>
            <a:ext cx="4572000" cy="5921644"/>
          </a:xfrm>
          <a:prstGeom prst="rect">
            <a:avLst/>
          </a:prstGeom>
          <a:noFill/>
          <a:ln w="9525">
            <a:noFill/>
            <a:miter lim="800000"/>
            <a:headEnd/>
            <a:tailEnd/>
          </a:ln>
        </p:spPr>
      </p:pic>
      <p:sp>
        <p:nvSpPr>
          <p:cNvPr id="5" name="TextBox 4"/>
          <p:cNvSpPr txBox="1"/>
          <p:nvPr/>
        </p:nvSpPr>
        <p:spPr>
          <a:xfrm>
            <a:off x="762000" y="6477000"/>
            <a:ext cx="8001000" cy="276999"/>
          </a:xfrm>
          <a:prstGeom prst="rect">
            <a:avLst/>
          </a:prstGeom>
          <a:noFill/>
        </p:spPr>
        <p:txBody>
          <a:bodyPr wrap="square" rtlCol="0">
            <a:spAutoFit/>
          </a:bodyPr>
          <a:lstStyle/>
          <a:p>
            <a:r>
              <a:rPr lang="en-US" sz="1200" dirty="0" smtClean="0"/>
              <a:t>Groundwater Availability of the Mississippi Embayment, USGS Professional Paper 1785, 2011</a:t>
            </a:r>
            <a:endParaRPr lang="en-US" sz="1200" dirty="0"/>
          </a:p>
        </p:txBody>
      </p:sp>
      <p:sp>
        <p:nvSpPr>
          <p:cNvPr id="7" name="TextBox 6"/>
          <p:cNvSpPr txBox="1"/>
          <p:nvPr/>
        </p:nvSpPr>
        <p:spPr>
          <a:xfrm>
            <a:off x="4953000" y="228600"/>
            <a:ext cx="4038600" cy="523220"/>
          </a:xfrm>
          <a:prstGeom prst="rect">
            <a:avLst/>
          </a:prstGeom>
          <a:noFill/>
        </p:spPr>
        <p:txBody>
          <a:bodyPr wrap="square" rtlCol="0">
            <a:spAutoFit/>
          </a:bodyPr>
          <a:lstStyle/>
          <a:p>
            <a:r>
              <a:rPr lang="en-US" sz="1400" dirty="0" smtClean="0"/>
              <a:t>Predicted water level change of the dry scenario in the middle Claiborne aquifer to 2038</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219200"/>
          </a:xfrm>
        </p:spPr>
        <p:txBody>
          <a:bodyPr>
            <a:noAutofit/>
          </a:bodyPr>
          <a:lstStyle/>
          <a:p>
            <a:r>
              <a:rPr lang="en-US" dirty="0" smtClean="0"/>
              <a:t>Consequences of declining aquifer levels</a:t>
            </a:r>
            <a:endParaRPr lang="en-US" dirty="0"/>
          </a:p>
        </p:txBody>
      </p:sp>
      <p:sp>
        <p:nvSpPr>
          <p:cNvPr id="3" name="TextBox 2"/>
          <p:cNvSpPr txBox="1"/>
          <p:nvPr/>
        </p:nvSpPr>
        <p:spPr>
          <a:xfrm>
            <a:off x="381000" y="1905000"/>
            <a:ext cx="8534400" cy="4031873"/>
          </a:xfrm>
          <a:prstGeom prst="rect">
            <a:avLst/>
          </a:prstGeom>
          <a:noFill/>
        </p:spPr>
        <p:txBody>
          <a:bodyPr wrap="square" rtlCol="0">
            <a:spAutoFit/>
          </a:bodyPr>
          <a:lstStyle/>
          <a:p>
            <a:pPr>
              <a:buFont typeface="Arial" pitchFamily="34" charset="0"/>
              <a:buChar char="•"/>
            </a:pPr>
            <a:r>
              <a:rPr lang="en-US" sz="3200" dirty="0" smtClean="0"/>
              <a:t> Additional pumping costs for crop irrigation</a:t>
            </a:r>
          </a:p>
          <a:p>
            <a:pPr>
              <a:buFont typeface="Arial" pitchFamily="34" charset="0"/>
              <a:buChar char="•"/>
            </a:pPr>
            <a:r>
              <a:rPr lang="en-US" sz="3200" dirty="0"/>
              <a:t> </a:t>
            </a:r>
            <a:r>
              <a:rPr lang="en-US" sz="3200" dirty="0" smtClean="0"/>
              <a:t>Wells begin to draw air and yield decreases</a:t>
            </a:r>
          </a:p>
          <a:p>
            <a:pPr>
              <a:buFont typeface="Arial" pitchFamily="34" charset="0"/>
              <a:buChar char="•"/>
            </a:pPr>
            <a:r>
              <a:rPr lang="en-US" sz="3200" dirty="0"/>
              <a:t> </a:t>
            </a:r>
            <a:r>
              <a:rPr lang="en-US" sz="3200" dirty="0" smtClean="0"/>
              <a:t>Availability of water may restrict crop choice</a:t>
            </a:r>
          </a:p>
          <a:p>
            <a:pPr>
              <a:buFont typeface="Arial" pitchFamily="34" charset="0"/>
              <a:buChar char="•"/>
            </a:pPr>
            <a:r>
              <a:rPr lang="en-US" sz="3200" dirty="0"/>
              <a:t> </a:t>
            </a:r>
            <a:r>
              <a:rPr lang="en-US" sz="3200" dirty="0" smtClean="0"/>
              <a:t>Salt water intrusion can spoil well</a:t>
            </a:r>
          </a:p>
          <a:p>
            <a:pPr>
              <a:buFont typeface="Arial" pitchFamily="34" charset="0"/>
              <a:buChar char="•"/>
            </a:pPr>
            <a:r>
              <a:rPr lang="en-US" sz="3200" dirty="0" smtClean="0"/>
              <a:t> Surface streams lose base flow</a:t>
            </a:r>
          </a:p>
          <a:p>
            <a:pPr>
              <a:buFont typeface="Arial" pitchFamily="34" charset="0"/>
              <a:buChar char="•"/>
            </a:pPr>
            <a:r>
              <a:rPr lang="en-US" sz="3200" dirty="0" smtClean="0"/>
              <a:t> Aquatic life adversely impacted</a:t>
            </a:r>
          </a:p>
          <a:p>
            <a:pPr>
              <a:buFont typeface="Arial" pitchFamily="34" charset="0"/>
              <a:buChar char="•"/>
            </a:pPr>
            <a:r>
              <a:rPr lang="en-US" sz="3200" dirty="0" smtClean="0"/>
              <a:t> Waste load assimilation reduced</a:t>
            </a:r>
          </a:p>
          <a:p>
            <a:pPr>
              <a:buFont typeface="Arial" pitchFamily="34" charset="0"/>
              <a:buChar char="•"/>
            </a:pPr>
            <a:r>
              <a:rPr lang="en-US" sz="3200" dirty="0" smtClean="0"/>
              <a:t> Reduced water quality</a:t>
            </a:r>
            <a:endParaRPr lang="en-US" sz="3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4572000"/>
          </a:xfrm>
        </p:spPr>
        <p:txBody>
          <a:bodyPr>
            <a:normAutofit/>
          </a:bodyPr>
          <a:lstStyle/>
          <a:p>
            <a:r>
              <a:rPr lang="en-US" dirty="0" smtClean="0"/>
              <a:t>How does today’s weather and the predicted changes in weather patterns affect water demands?</a:t>
            </a:r>
            <a:br>
              <a:rPr lang="en-US" dirty="0" smtClean="0"/>
            </a:b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0" y="304800"/>
            <a:ext cx="2590800" cy="2308324"/>
          </a:xfrm>
          <a:prstGeom prst="rect">
            <a:avLst/>
          </a:prstGeom>
          <a:noFill/>
        </p:spPr>
        <p:txBody>
          <a:bodyPr wrap="square" rtlCol="0">
            <a:spAutoFit/>
          </a:bodyPr>
          <a:lstStyle/>
          <a:p>
            <a:pPr algn="ctr"/>
            <a:r>
              <a:rPr lang="en-US" sz="2400" dirty="0" smtClean="0"/>
              <a:t>Average Annual Precipitation in the conterminous U.S. for 1980-1997 as determined by the DAYMET model</a:t>
            </a:r>
            <a:endParaRPr lang="en-US" sz="2400" dirty="0"/>
          </a:p>
        </p:txBody>
      </p:sp>
      <p:sp>
        <p:nvSpPr>
          <p:cNvPr id="5" name="TextBox 4"/>
          <p:cNvSpPr txBox="1"/>
          <p:nvPr/>
        </p:nvSpPr>
        <p:spPr>
          <a:xfrm>
            <a:off x="1295400" y="6248400"/>
            <a:ext cx="7086600" cy="523220"/>
          </a:xfrm>
          <a:prstGeom prst="rect">
            <a:avLst/>
          </a:prstGeom>
          <a:noFill/>
        </p:spPr>
        <p:txBody>
          <a:bodyPr wrap="square" rtlCol="0">
            <a:spAutoFit/>
          </a:bodyPr>
          <a:lstStyle/>
          <a:p>
            <a:pPr algn="ctr"/>
            <a:r>
              <a:rPr lang="en-US" sz="1400" dirty="0" smtClean="0"/>
              <a:t>Healy, R.W., Winter, T.C., </a:t>
            </a:r>
            <a:r>
              <a:rPr lang="en-US" sz="1400" dirty="0" err="1" smtClean="0"/>
              <a:t>LaBaugh</a:t>
            </a:r>
            <a:r>
              <a:rPr lang="en-US" sz="1400" dirty="0" smtClean="0"/>
              <a:t>, J.W., and </a:t>
            </a:r>
            <a:r>
              <a:rPr lang="en-US" sz="1400" dirty="0" err="1" smtClean="0"/>
              <a:t>Franke</a:t>
            </a:r>
            <a:r>
              <a:rPr lang="en-US" sz="1400" dirty="0" smtClean="0"/>
              <a:t>, O.L., 2007, Water Budgets: Foundations for Effective Water-Resources and Environmental Management, USGS Circular 1308</a:t>
            </a:r>
            <a:endParaRPr lang="en-US" sz="1400" dirty="0"/>
          </a:p>
        </p:txBody>
      </p:sp>
      <p:pic>
        <p:nvPicPr>
          <p:cNvPr id="80898" name="Picture 2"/>
          <p:cNvPicPr>
            <a:picLocks noChangeAspect="1" noChangeArrowheads="1"/>
          </p:cNvPicPr>
          <p:nvPr/>
        </p:nvPicPr>
        <p:blipFill>
          <a:blip r:embed="rId2" cstate="print"/>
          <a:srcRect/>
          <a:stretch>
            <a:fillRect/>
          </a:stretch>
        </p:blipFill>
        <p:spPr bwMode="auto">
          <a:xfrm>
            <a:off x="335192" y="334958"/>
            <a:ext cx="5456007" cy="5785675"/>
          </a:xfrm>
          <a:prstGeom prst="rect">
            <a:avLst/>
          </a:prstGeom>
          <a:noFill/>
          <a:ln w="9525">
            <a:noFill/>
            <a:miter lim="800000"/>
            <a:headEnd/>
            <a:tailEnd/>
          </a:ln>
        </p:spPr>
      </p:pic>
      <p:sp>
        <p:nvSpPr>
          <p:cNvPr id="6" name="TextBox 5"/>
          <p:cNvSpPr txBox="1"/>
          <p:nvPr/>
        </p:nvSpPr>
        <p:spPr>
          <a:xfrm>
            <a:off x="6705600" y="2741474"/>
            <a:ext cx="2057400" cy="1754326"/>
          </a:xfrm>
          <a:prstGeom prst="rect">
            <a:avLst/>
          </a:prstGeom>
          <a:noFill/>
          <a:ln>
            <a:solidFill>
              <a:srgbClr val="C00000"/>
            </a:solidFill>
          </a:ln>
        </p:spPr>
        <p:txBody>
          <a:bodyPr wrap="square" rtlCol="0">
            <a:spAutoFit/>
          </a:bodyPr>
          <a:lstStyle/>
          <a:p>
            <a:r>
              <a:rPr lang="en-US" dirty="0" smtClean="0"/>
              <a:t>               Inches</a:t>
            </a:r>
          </a:p>
          <a:p>
            <a:r>
              <a:rPr lang="en-US" dirty="0" smtClean="0"/>
              <a:t>               0-22</a:t>
            </a:r>
          </a:p>
          <a:p>
            <a:r>
              <a:rPr lang="en-US" dirty="0" smtClean="0"/>
              <a:t>               22.1-37.2</a:t>
            </a:r>
          </a:p>
          <a:p>
            <a:r>
              <a:rPr lang="en-US" dirty="0" smtClean="0"/>
              <a:t>               37.3-51.3</a:t>
            </a:r>
          </a:p>
          <a:p>
            <a:r>
              <a:rPr lang="en-US" dirty="0" smtClean="0"/>
              <a:t>               51.4-79.6</a:t>
            </a:r>
          </a:p>
          <a:p>
            <a:r>
              <a:rPr lang="en-US" dirty="0" smtClean="0"/>
              <a:t>               79.7-279.1</a:t>
            </a:r>
            <a:endParaRPr lang="en-US" dirty="0"/>
          </a:p>
        </p:txBody>
      </p:sp>
      <p:sp>
        <p:nvSpPr>
          <p:cNvPr id="7" name="Rectangle 6"/>
          <p:cNvSpPr/>
          <p:nvPr/>
        </p:nvSpPr>
        <p:spPr>
          <a:xfrm>
            <a:off x="5867400" y="3048000"/>
            <a:ext cx="2590800" cy="167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934200" y="3048000"/>
            <a:ext cx="381000" cy="1524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934200" y="3352800"/>
            <a:ext cx="3810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934200" y="3657600"/>
            <a:ext cx="381000" cy="152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934200" y="3962400"/>
            <a:ext cx="381000" cy="1524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934200" y="4267200"/>
            <a:ext cx="381000" cy="1524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p:cNvPicPr>
            <a:picLocks noChangeAspect="1" noChangeArrowheads="1"/>
          </p:cNvPicPr>
          <p:nvPr/>
        </p:nvPicPr>
        <p:blipFill>
          <a:blip r:embed="rId3" cstate="print"/>
          <a:srcRect/>
          <a:stretch>
            <a:fillRect/>
          </a:stretch>
        </p:blipFill>
        <p:spPr bwMode="auto">
          <a:xfrm>
            <a:off x="4572000" y="3810000"/>
            <a:ext cx="4219575" cy="2553344"/>
          </a:xfrm>
          <a:prstGeom prst="rect">
            <a:avLst/>
          </a:prstGeom>
          <a:noFill/>
          <a:ln w="9525">
            <a:noFill/>
            <a:miter lim="800000"/>
            <a:headEnd/>
            <a:tailEnd/>
          </a:ln>
        </p:spPr>
      </p:pic>
      <p:pic>
        <p:nvPicPr>
          <p:cNvPr id="56323" name="Picture 3"/>
          <p:cNvPicPr>
            <a:picLocks noChangeAspect="1" noChangeArrowheads="1"/>
          </p:cNvPicPr>
          <p:nvPr/>
        </p:nvPicPr>
        <p:blipFill>
          <a:blip r:embed="rId4" cstate="print"/>
          <a:srcRect/>
          <a:stretch>
            <a:fillRect/>
          </a:stretch>
        </p:blipFill>
        <p:spPr bwMode="auto">
          <a:xfrm>
            <a:off x="246105" y="3762375"/>
            <a:ext cx="4402095" cy="2714625"/>
          </a:xfrm>
          <a:prstGeom prst="rect">
            <a:avLst/>
          </a:prstGeom>
          <a:noFill/>
          <a:ln w="9525">
            <a:noFill/>
            <a:miter lim="800000"/>
            <a:headEnd/>
            <a:tailEnd/>
          </a:ln>
        </p:spPr>
      </p:pic>
      <p:pic>
        <p:nvPicPr>
          <p:cNvPr id="56322" name="Picture 2"/>
          <p:cNvPicPr>
            <a:picLocks noChangeAspect="1" noChangeArrowheads="1"/>
          </p:cNvPicPr>
          <p:nvPr/>
        </p:nvPicPr>
        <p:blipFill>
          <a:blip r:embed="rId5" cstate="print"/>
          <a:srcRect/>
          <a:stretch>
            <a:fillRect/>
          </a:stretch>
        </p:blipFill>
        <p:spPr bwMode="auto">
          <a:xfrm>
            <a:off x="4532172" y="990600"/>
            <a:ext cx="4383227" cy="2590800"/>
          </a:xfrm>
          <a:prstGeom prst="rect">
            <a:avLst/>
          </a:prstGeom>
          <a:noFill/>
          <a:ln w="9525">
            <a:noFill/>
            <a:miter lim="800000"/>
            <a:headEnd/>
            <a:tailEnd/>
          </a:ln>
        </p:spPr>
      </p:pic>
      <p:pic>
        <p:nvPicPr>
          <p:cNvPr id="56321" name="Picture 1"/>
          <p:cNvPicPr>
            <a:picLocks noChangeAspect="1" noChangeArrowheads="1"/>
          </p:cNvPicPr>
          <p:nvPr/>
        </p:nvPicPr>
        <p:blipFill>
          <a:blip r:embed="rId6" cstate="print"/>
          <a:srcRect/>
          <a:stretch>
            <a:fillRect/>
          </a:stretch>
        </p:blipFill>
        <p:spPr bwMode="auto">
          <a:xfrm>
            <a:off x="228600" y="914400"/>
            <a:ext cx="4086225" cy="2724150"/>
          </a:xfrm>
          <a:prstGeom prst="rect">
            <a:avLst/>
          </a:prstGeom>
          <a:noFill/>
          <a:ln w="9525">
            <a:noFill/>
            <a:miter lim="800000"/>
            <a:headEnd/>
            <a:tailEnd/>
          </a:ln>
        </p:spPr>
      </p:pic>
      <p:sp>
        <p:nvSpPr>
          <p:cNvPr id="8" name="TextBox 7"/>
          <p:cNvSpPr txBox="1"/>
          <p:nvPr/>
        </p:nvSpPr>
        <p:spPr>
          <a:xfrm>
            <a:off x="2590800" y="990600"/>
            <a:ext cx="1295400" cy="276999"/>
          </a:xfrm>
          <a:prstGeom prst="rect">
            <a:avLst/>
          </a:prstGeom>
          <a:noFill/>
        </p:spPr>
        <p:txBody>
          <a:bodyPr wrap="square" rtlCol="0">
            <a:spAutoFit/>
          </a:bodyPr>
          <a:lstStyle/>
          <a:p>
            <a:r>
              <a:rPr lang="en-US" sz="1200" dirty="0" smtClean="0"/>
              <a:t>Wheat 500 l/lb</a:t>
            </a:r>
            <a:endParaRPr lang="en-US" sz="1200" dirty="0"/>
          </a:p>
        </p:txBody>
      </p:sp>
      <p:sp>
        <p:nvSpPr>
          <p:cNvPr id="11" name="TextBox 10"/>
          <p:cNvSpPr txBox="1"/>
          <p:nvPr/>
        </p:nvSpPr>
        <p:spPr>
          <a:xfrm>
            <a:off x="2590800" y="3886200"/>
            <a:ext cx="1143000" cy="276999"/>
          </a:xfrm>
          <a:prstGeom prst="rect">
            <a:avLst/>
          </a:prstGeom>
          <a:noFill/>
        </p:spPr>
        <p:txBody>
          <a:bodyPr wrap="square" rtlCol="0">
            <a:spAutoFit/>
          </a:bodyPr>
          <a:lstStyle/>
          <a:p>
            <a:r>
              <a:rPr lang="en-US" sz="1200" dirty="0" smtClean="0"/>
              <a:t>Corn 409 l/lb</a:t>
            </a:r>
            <a:endParaRPr lang="en-US" sz="1200" dirty="0"/>
          </a:p>
        </p:txBody>
      </p:sp>
      <p:sp>
        <p:nvSpPr>
          <p:cNvPr id="12" name="TextBox 11"/>
          <p:cNvSpPr txBox="1"/>
          <p:nvPr/>
        </p:nvSpPr>
        <p:spPr>
          <a:xfrm>
            <a:off x="6781800" y="1066800"/>
            <a:ext cx="1066800" cy="276999"/>
          </a:xfrm>
          <a:prstGeom prst="rect">
            <a:avLst/>
          </a:prstGeom>
          <a:noFill/>
        </p:spPr>
        <p:txBody>
          <a:bodyPr wrap="square" rtlCol="0">
            <a:spAutoFit/>
          </a:bodyPr>
          <a:lstStyle/>
          <a:p>
            <a:r>
              <a:rPr lang="en-US" sz="1200" dirty="0" smtClean="0"/>
              <a:t>Rice 1700 l/lb</a:t>
            </a:r>
            <a:endParaRPr lang="en-US" sz="1200" dirty="0"/>
          </a:p>
        </p:txBody>
      </p:sp>
      <p:sp>
        <p:nvSpPr>
          <p:cNvPr id="13" name="TextBox 12"/>
          <p:cNvSpPr txBox="1"/>
          <p:nvPr/>
        </p:nvSpPr>
        <p:spPr>
          <a:xfrm>
            <a:off x="6858000" y="3886200"/>
            <a:ext cx="1295400" cy="276999"/>
          </a:xfrm>
          <a:prstGeom prst="rect">
            <a:avLst/>
          </a:prstGeom>
          <a:noFill/>
        </p:spPr>
        <p:txBody>
          <a:bodyPr wrap="square" rtlCol="0">
            <a:spAutoFit/>
          </a:bodyPr>
          <a:lstStyle/>
          <a:p>
            <a:r>
              <a:rPr lang="en-US" sz="1200" dirty="0" smtClean="0"/>
              <a:t>Soybeans 818 l/lb</a:t>
            </a:r>
            <a:endParaRPr lang="en-US" sz="1200" dirty="0"/>
          </a:p>
        </p:txBody>
      </p:sp>
      <p:sp>
        <p:nvSpPr>
          <p:cNvPr id="14" name="TextBox 13"/>
          <p:cNvSpPr txBox="1"/>
          <p:nvPr/>
        </p:nvSpPr>
        <p:spPr>
          <a:xfrm>
            <a:off x="1447800" y="6553200"/>
            <a:ext cx="6400800" cy="246221"/>
          </a:xfrm>
          <a:prstGeom prst="rect">
            <a:avLst/>
          </a:prstGeom>
          <a:noFill/>
        </p:spPr>
        <p:txBody>
          <a:bodyPr wrap="square" rtlCol="0">
            <a:spAutoFit/>
          </a:bodyPr>
          <a:lstStyle/>
          <a:p>
            <a:r>
              <a:rPr lang="en-US" sz="1000" dirty="0" smtClean="0"/>
              <a:t>Website: The Hidden Water We Use</a:t>
            </a:r>
            <a:endParaRPr lang="en-US" sz="1000" dirty="0"/>
          </a:p>
        </p:txBody>
      </p:sp>
      <p:sp>
        <p:nvSpPr>
          <p:cNvPr id="15" name="TextBox 14"/>
          <p:cNvSpPr txBox="1"/>
          <p:nvPr/>
        </p:nvSpPr>
        <p:spPr>
          <a:xfrm>
            <a:off x="1447800" y="228600"/>
            <a:ext cx="6477000" cy="461665"/>
          </a:xfrm>
          <a:prstGeom prst="rect">
            <a:avLst/>
          </a:prstGeom>
          <a:noFill/>
        </p:spPr>
        <p:txBody>
          <a:bodyPr wrap="square" rtlCol="0">
            <a:spAutoFit/>
          </a:bodyPr>
          <a:lstStyle/>
          <a:p>
            <a:r>
              <a:rPr lang="en-US" sz="2400" dirty="0" smtClean="0"/>
              <a:t>How Much Water is Embedded in Everyday Life?</a:t>
            </a:r>
            <a:endParaRPr lang="en-US" sz="2400" dirty="0"/>
          </a:p>
        </p:txBody>
      </p:sp>
      <p:sp>
        <p:nvSpPr>
          <p:cNvPr id="2" name="TextBox 1"/>
          <p:cNvSpPr txBox="1"/>
          <p:nvPr/>
        </p:nvSpPr>
        <p:spPr>
          <a:xfrm>
            <a:off x="6781800" y="5791200"/>
            <a:ext cx="2286000" cy="923330"/>
          </a:xfrm>
          <a:prstGeom prst="rect">
            <a:avLst/>
          </a:prstGeom>
          <a:noFill/>
        </p:spPr>
        <p:txBody>
          <a:bodyPr wrap="square" rtlCol="0">
            <a:spAutoFit/>
          </a:bodyPr>
          <a:lstStyle/>
          <a:p>
            <a:r>
              <a:rPr lang="en-US" dirty="0" smtClean="0">
                <a:solidFill>
                  <a:srgbClr val="FF0000"/>
                </a:solidFill>
              </a:rPr>
              <a:t>These four crops account for 45.5%</a:t>
            </a:r>
          </a:p>
          <a:p>
            <a:r>
              <a:rPr lang="en-US" dirty="0" smtClean="0">
                <a:solidFill>
                  <a:srgbClr val="FF0000"/>
                </a:solidFill>
              </a:rPr>
              <a:t>of water consumption</a:t>
            </a:r>
            <a:endParaRPr lang="en-US" dirty="0">
              <a:solidFill>
                <a:srgbClr val="FF0000"/>
              </a:solidFill>
            </a:endParaRPr>
          </a:p>
        </p:txBody>
      </p:sp>
      <p:sp>
        <p:nvSpPr>
          <p:cNvPr id="3" name="TextBox 2"/>
          <p:cNvSpPr txBox="1"/>
          <p:nvPr/>
        </p:nvSpPr>
        <p:spPr>
          <a:xfrm>
            <a:off x="6934200" y="3048000"/>
            <a:ext cx="1857375" cy="369332"/>
          </a:xfrm>
          <a:prstGeom prst="rect">
            <a:avLst/>
          </a:prstGeom>
          <a:noFill/>
        </p:spPr>
        <p:txBody>
          <a:bodyPr wrap="square" rtlCol="0">
            <a:spAutoFit/>
          </a:bodyPr>
          <a:lstStyle/>
          <a:p>
            <a:r>
              <a:rPr lang="en-US" dirty="0" smtClean="0"/>
              <a:t>MAV 142 gal/</a:t>
            </a:r>
            <a:r>
              <a:rPr lang="en-US" dirty="0" err="1" smtClean="0"/>
              <a:t>lb</a:t>
            </a:r>
            <a:endParaRPr lang="en-US" dirty="0"/>
          </a:p>
        </p:txBody>
      </p:sp>
      <p:sp>
        <p:nvSpPr>
          <p:cNvPr id="4" name="TextBox 3"/>
          <p:cNvSpPr txBox="1"/>
          <p:nvPr/>
        </p:nvSpPr>
        <p:spPr>
          <a:xfrm>
            <a:off x="2743200" y="5867400"/>
            <a:ext cx="1676400" cy="369332"/>
          </a:xfrm>
          <a:prstGeom prst="rect">
            <a:avLst/>
          </a:prstGeom>
          <a:noFill/>
        </p:spPr>
        <p:txBody>
          <a:bodyPr wrap="square" rtlCol="0">
            <a:spAutoFit/>
          </a:bodyPr>
          <a:lstStyle/>
          <a:p>
            <a:r>
              <a:rPr lang="en-US" dirty="0" smtClean="0"/>
              <a:t>MAV 50 gal/</a:t>
            </a:r>
            <a:r>
              <a:rPr lang="en-US" dirty="0" err="1" smtClean="0"/>
              <a:t>lb</a:t>
            </a:r>
            <a:endParaRPr lang="en-US" dirty="0"/>
          </a:p>
        </p:txBody>
      </p:sp>
      <p:sp>
        <p:nvSpPr>
          <p:cNvPr id="5" name="TextBox 4"/>
          <p:cNvSpPr txBox="1"/>
          <p:nvPr/>
        </p:nvSpPr>
        <p:spPr>
          <a:xfrm>
            <a:off x="4876800" y="5943600"/>
            <a:ext cx="1752600" cy="369332"/>
          </a:xfrm>
          <a:prstGeom prst="rect">
            <a:avLst/>
          </a:prstGeom>
          <a:noFill/>
        </p:spPr>
        <p:txBody>
          <a:bodyPr wrap="square" rtlCol="0">
            <a:spAutoFit/>
          </a:bodyPr>
          <a:lstStyle/>
          <a:p>
            <a:r>
              <a:rPr lang="en-US" dirty="0" smtClean="0"/>
              <a:t>MAV 150 gal/</a:t>
            </a:r>
            <a:r>
              <a:rPr lang="en-US" dirty="0" err="1" smtClean="0"/>
              <a:t>lb</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04800"/>
            <a:ext cx="8153400" cy="830997"/>
          </a:xfrm>
          <a:prstGeom prst="rect">
            <a:avLst/>
          </a:prstGeom>
          <a:noFill/>
        </p:spPr>
        <p:txBody>
          <a:bodyPr wrap="square" rtlCol="0">
            <a:spAutoFit/>
          </a:bodyPr>
          <a:lstStyle/>
          <a:p>
            <a:pPr algn="ctr"/>
            <a:r>
              <a:rPr lang="en-US" sz="2400" dirty="0" smtClean="0"/>
              <a:t>Potential Evapotranspiration rates and the difference between annual precipitation and evapotranspiration</a:t>
            </a:r>
            <a:endParaRPr lang="en-US" sz="2400" dirty="0"/>
          </a:p>
        </p:txBody>
      </p:sp>
      <p:sp>
        <p:nvSpPr>
          <p:cNvPr id="5" name="TextBox 4"/>
          <p:cNvSpPr txBox="1"/>
          <p:nvPr/>
        </p:nvSpPr>
        <p:spPr>
          <a:xfrm>
            <a:off x="1295400" y="6248400"/>
            <a:ext cx="7086600" cy="523220"/>
          </a:xfrm>
          <a:prstGeom prst="rect">
            <a:avLst/>
          </a:prstGeom>
          <a:noFill/>
        </p:spPr>
        <p:txBody>
          <a:bodyPr wrap="square" rtlCol="0">
            <a:spAutoFit/>
          </a:bodyPr>
          <a:lstStyle/>
          <a:p>
            <a:pPr algn="ctr"/>
            <a:r>
              <a:rPr lang="en-US" sz="1400" dirty="0" smtClean="0"/>
              <a:t>Healy, R.W., Winter, T.C., </a:t>
            </a:r>
            <a:r>
              <a:rPr lang="en-US" sz="1400" dirty="0" err="1" smtClean="0"/>
              <a:t>LaBaugh</a:t>
            </a:r>
            <a:r>
              <a:rPr lang="en-US" sz="1400" dirty="0" smtClean="0"/>
              <a:t>, J.W., and </a:t>
            </a:r>
            <a:r>
              <a:rPr lang="en-US" sz="1400" dirty="0" err="1" smtClean="0"/>
              <a:t>Franke</a:t>
            </a:r>
            <a:r>
              <a:rPr lang="en-US" sz="1400" dirty="0" smtClean="0"/>
              <a:t>, O.L., 2007, Water Budgets: Foundations for Effective Water-Resources and Environmental Management, USGS Circular 1308</a:t>
            </a:r>
            <a:endParaRPr lang="en-US" sz="1400" dirty="0"/>
          </a:p>
        </p:txBody>
      </p:sp>
      <p:pic>
        <p:nvPicPr>
          <p:cNvPr id="81922" name="Picture 2"/>
          <p:cNvPicPr>
            <a:picLocks noChangeAspect="1" noChangeArrowheads="1"/>
          </p:cNvPicPr>
          <p:nvPr/>
        </p:nvPicPr>
        <p:blipFill>
          <a:blip r:embed="rId2" cstate="print"/>
          <a:srcRect/>
          <a:stretch>
            <a:fillRect/>
          </a:stretch>
        </p:blipFill>
        <p:spPr bwMode="auto">
          <a:xfrm>
            <a:off x="161178" y="1219200"/>
            <a:ext cx="8727764" cy="4824900"/>
          </a:xfrm>
          <a:prstGeom prst="rect">
            <a:avLst/>
          </a:prstGeom>
          <a:noFill/>
          <a:ln w="9525">
            <a:noFill/>
            <a:miter lim="800000"/>
            <a:headEnd/>
            <a:tailEnd/>
          </a:ln>
        </p:spPr>
      </p:pic>
      <p:sp>
        <p:nvSpPr>
          <p:cNvPr id="6" name="TextBox 5"/>
          <p:cNvSpPr txBox="1"/>
          <p:nvPr/>
        </p:nvSpPr>
        <p:spPr>
          <a:xfrm>
            <a:off x="3505200" y="4191000"/>
            <a:ext cx="1524000" cy="861774"/>
          </a:xfrm>
          <a:prstGeom prst="rect">
            <a:avLst/>
          </a:prstGeom>
          <a:noFill/>
        </p:spPr>
        <p:txBody>
          <a:bodyPr wrap="square" rtlCol="0">
            <a:spAutoFit/>
          </a:bodyPr>
          <a:lstStyle/>
          <a:p>
            <a:r>
              <a:rPr lang="en-US" sz="1000" dirty="0" smtClean="0"/>
              <a:t>0-22.1         inches</a:t>
            </a:r>
          </a:p>
          <a:p>
            <a:r>
              <a:rPr lang="en-US" sz="1000" dirty="0" smtClean="0"/>
              <a:t>22.2-27.9</a:t>
            </a:r>
          </a:p>
          <a:p>
            <a:r>
              <a:rPr lang="en-US" sz="1000" dirty="0" smtClean="0"/>
              <a:t>28.0-34.5</a:t>
            </a:r>
          </a:p>
          <a:p>
            <a:r>
              <a:rPr lang="en-US" sz="1000" dirty="0" smtClean="0"/>
              <a:t>34.6-42.2</a:t>
            </a:r>
          </a:p>
          <a:p>
            <a:r>
              <a:rPr lang="en-US" sz="1000" dirty="0" smtClean="0"/>
              <a:t>42.3-65.4</a:t>
            </a:r>
            <a:endParaRPr lang="en-US" sz="1000" dirty="0"/>
          </a:p>
        </p:txBody>
      </p:sp>
      <p:sp>
        <p:nvSpPr>
          <p:cNvPr id="7" name="Rectangle 6"/>
          <p:cNvSpPr/>
          <p:nvPr/>
        </p:nvSpPr>
        <p:spPr>
          <a:xfrm>
            <a:off x="3505200" y="4114800"/>
            <a:ext cx="1524000" cy="914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696200" y="4191000"/>
            <a:ext cx="1143000" cy="861774"/>
          </a:xfrm>
          <a:prstGeom prst="rect">
            <a:avLst/>
          </a:prstGeom>
          <a:noFill/>
        </p:spPr>
        <p:txBody>
          <a:bodyPr wrap="square" rtlCol="0">
            <a:spAutoFit/>
          </a:bodyPr>
          <a:lstStyle/>
          <a:p>
            <a:r>
              <a:rPr lang="en-US" sz="1000" dirty="0" smtClean="0"/>
              <a:t>-63-0          </a:t>
            </a:r>
          </a:p>
          <a:p>
            <a:r>
              <a:rPr lang="en-US" sz="1000" dirty="0" smtClean="0"/>
              <a:t>0-12.5</a:t>
            </a:r>
          </a:p>
          <a:p>
            <a:r>
              <a:rPr lang="en-US" sz="1000" dirty="0" smtClean="0"/>
              <a:t>12.6-34.1</a:t>
            </a:r>
          </a:p>
          <a:p>
            <a:r>
              <a:rPr lang="en-US" sz="1000" dirty="0" smtClean="0"/>
              <a:t>34.2-72.3</a:t>
            </a:r>
          </a:p>
          <a:p>
            <a:r>
              <a:rPr lang="en-US" sz="1000" dirty="0" smtClean="0"/>
              <a:t>72.4-262</a:t>
            </a:r>
            <a:endParaRPr lang="en-US" sz="1000" dirty="0"/>
          </a:p>
        </p:txBody>
      </p:sp>
      <p:sp>
        <p:nvSpPr>
          <p:cNvPr id="9" name="Rectangle 8"/>
          <p:cNvSpPr/>
          <p:nvPr/>
        </p:nvSpPr>
        <p:spPr>
          <a:xfrm>
            <a:off x="7696200" y="4114800"/>
            <a:ext cx="1143000" cy="914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67200" y="4572000"/>
            <a:ext cx="228600" cy="76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267200" y="4724400"/>
            <a:ext cx="228600" cy="7620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267200" y="4876800"/>
            <a:ext cx="228600" cy="76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267200" y="4419600"/>
            <a:ext cx="228600" cy="76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382000" y="4876800"/>
            <a:ext cx="228600" cy="76200"/>
          </a:xfrm>
          <a:prstGeom prst="rect">
            <a:avLst/>
          </a:prstGeom>
          <a:solidFill>
            <a:srgbClr val="1B67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382000" y="4724400"/>
            <a:ext cx="228600" cy="76200"/>
          </a:xfrm>
          <a:prstGeom prst="rect">
            <a:avLst/>
          </a:prstGeom>
          <a:solidFill>
            <a:srgbClr val="6CC2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382000" y="4572000"/>
            <a:ext cx="228600" cy="762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382000" y="4419600"/>
            <a:ext cx="228600" cy="762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382000" y="4267200"/>
            <a:ext cx="228600" cy="762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52401"/>
            <a:ext cx="7924800" cy="761999"/>
          </a:xfrm>
        </p:spPr>
        <p:txBody>
          <a:bodyPr>
            <a:normAutofit fontScale="90000"/>
          </a:bodyPr>
          <a:lstStyle/>
          <a:p>
            <a:r>
              <a:rPr lang="en-US" dirty="0" smtClean="0"/>
              <a:t>Available Precipitation by County</a:t>
            </a:r>
            <a:endParaRPr lang="en-US" dirty="0"/>
          </a:p>
        </p:txBody>
      </p:sp>
      <p:sp>
        <p:nvSpPr>
          <p:cNvPr id="5" name="Rectangle 4"/>
          <p:cNvSpPr/>
          <p:nvPr/>
        </p:nvSpPr>
        <p:spPr>
          <a:xfrm>
            <a:off x="914400" y="6248400"/>
            <a:ext cx="7315200" cy="461665"/>
          </a:xfrm>
          <a:prstGeom prst="rect">
            <a:avLst/>
          </a:prstGeom>
        </p:spPr>
        <p:txBody>
          <a:bodyPr wrap="square">
            <a:spAutoFit/>
          </a:bodyPr>
          <a:lstStyle/>
          <a:p>
            <a:r>
              <a:rPr lang="en-US" sz="1200" dirty="0" smtClean="0"/>
              <a:t>Electric  Power Research </a:t>
            </a:r>
            <a:r>
              <a:rPr lang="en-US" sz="1200" dirty="0" err="1" smtClean="0"/>
              <a:t>Institute,”Water</a:t>
            </a:r>
            <a:r>
              <a:rPr lang="en-US" sz="1200" dirty="0" smtClean="0"/>
              <a:t> Use for Electricity Generation and Other Sectors: Recent Changes (1985-2005) and Future Projections (2005-2030), 2011 Technical Report</a:t>
            </a:r>
            <a:endParaRPr lang="en-US" sz="1200" dirty="0"/>
          </a:p>
        </p:txBody>
      </p:sp>
      <p:pic>
        <p:nvPicPr>
          <p:cNvPr id="6" name="Picture 5" descr="Available_Precip_US.jpg"/>
          <p:cNvPicPr>
            <a:picLocks noChangeAspect="1"/>
          </p:cNvPicPr>
          <p:nvPr/>
        </p:nvPicPr>
        <p:blipFill>
          <a:blip r:embed="rId2" cstate="print"/>
          <a:stretch>
            <a:fillRect/>
          </a:stretch>
        </p:blipFill>
        <p:spPr>
          <a:xfrm>
            <a:off x="1371600" y="762000"/>
            <a:ext cx="6345074" cy="5360152"/>
          </a:xfrm>
          <a:prstGeom prst="rect">
            <a:avLst/>
          </a:prstGeom>
        </p:spPr>
      </p:pic>
      <p:sp>
        <p:nvSpPr>
          <p:cNvPr id="7" name="TextBox 6"/>
          <p:cNvSpPr txBox="1"/>
          <p:nvPr/>
        </p:nvSpPr>
        <p:spPr>
          <a:xfrm>
            <a:off x="6477000" y="1524000"/>
            <a:ext cx="2514600" cy="3139321"/>
          </a:xfrm>
          <a:prstGeom prst="rect">
            <a:avLst/>
          </a:prstGeom>
          <a:noFill/>
        </p:spPr>
        <p:txBody>
          <a:bodyPr wrap="square" rtlCol="0">
            <a:spAutoFit/>
          </a:bodyPr>
          <a:lstStyle/>
          <a:p>
            <a:r>
              <a:rPr lang="en-US" dirty="0" smtClean="0"/>
              <a:t>Effective precipitation is the available precipitation that occurs during the crop growing season.  The Mississippi Alluvial Valley receives on average 14 inches of precipitation during the crop season, which is less than the ET demand for those months.</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1"/>
            <a:ext cx="8686800" cy="761999"/>
          </a:xfrm>
        </p:spPr>
        <p:txBody>
          <a:bodyPr>
            <a:normAutofit fontScale="90000"/>
          </a:bodyPr>
          <a:lstStyle/>
          <a:p>
            <a:r>
              <a:rPr lang="en-US" dirty="0" smtClean="0"/>
              <a:t>Freshwater Irrigation Withdrawal 2005</a:t>
            </a:r>
            <a:endParaRPr lang="en-US" dirty="0"/>
          </a:p>
        </p:txBody>
      </p:sp>
      <p:sp>
        <p:nvSpPr>
          <p:cNvPr id="5" name="Rectangle 4"/>
          <p:cNvSpPr/>
          <p:nvPr/>
        </p:nvSpPr>
        <p:spPr>
          <a:xfrm>
            <a:off x="914400" y="6248400"/>
            <a:ext cx="7315200" cy="461665"/>
          </a:xfrm>
          <a:prstGeom prst="rect">
            <a:avLst/>
          </a:prstGeom>
        </p:spPr>
        <p:txBody>
          <a:bodyPr wrap="square">
            <a:spAutoFit/>
          </a:bodyPr>
          <a:lstStyle/>
          <a:p>
            <a:r>
              <a:rPr lang="en-US" sz="1200" dirty="0" smtClean="0"/>
              <a:t>Electric  Power Research </a:t>
            </a:r>
            <a:r>
              <a:rPr lang="en-US" sz="1200" dirty="0" err="1" smtClean="0"/>
              <a:t>Institute,”Water</a:t>
            </a:r>
            <a:r>
              <a:rPr lang="en-US" sz="1200" dirty="0" smtClean="0"/>
              <a:t> Use for Electricity Generation and Other Sectors: Recent Changes (1985-2005) and Future Projections (2005-2030), 2011 Technical Report</a:t>
            </a:r>
            <a:endParaRPr lang="en-US" sz="1200" dirty="0"/>
          </a:p>
        </p:txBody>
      </p:sp>
      <p:pic>
        <p:nvPicPr>
          <p:cNvPr id="8" name="Picture 7" descr="IrrigationWithdrawal_US.jpg"/>
          <p:cNvPicPr>
            <a:picLocks noChangeAspect="1"/>
          </p:cNvPicPr>
          <p:nvPr/>
        </p:nvPicPr>
        <p:blipFill>
          <a:blip r:embed="rId2" cstate="print"/>
          <a:stretch>
            <a:fillRect/>
          </a:stretch>
        </p:blipFill>
        <p:spPr>
          <a:xfrm>
            <a:off x="1508632" y="990601"/>
            <a:ext cx="6187567" cy="492522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52401"/>
            <a:ext cx="8610600" cy="761999"/>
          </a:xfrm>
        </p:spPr>
        <p:txBody>
          <a:bodyPr>
            <a:normAutofit fontScale="90000"/>
          </a:bodyPr>
          <a:lstStyle/>
          <a:p>
            <a:r>
              <a:rPr lang="en-US" dirty="0" smtClean="0"/>
              <a:t>Total freshwater Withdrawal by County</a:t>
            </a:r>
            <a:endParaRPr lang="en-US" dirty="0"/>
          </a:p>
        </p:txBody>
      </p:sp>
      <p:sp>
        <p:nvSpPr>
          <p:cNvPr id="5" name="Rectangle 4"/>
          <p:cNvSpPr/>
          <p:nvPr/>
        </p:nvSpPr>
        <p:spPr>
          <a:xfrm>
            <a:off x="914400" y="6248400"/>
            <a:ext cx="7315200" cy="461665"/>
          </a:xfrm>
          <a:prstGeom prst="rect">
            <a:avLst/>
          </a:prstGeom>
        </p:spPr>
        <p:txBody>
          <a:bodyPr wrap="square">
            <a:spAutoFit/>
          </a:bodyPr>
          <a:lstStyle/>
          <a:p>
            <a:r>
              <a:rPr lang="en-US" sz="1200" dirty="0" smtClean="0"/>
              <a:t>Electric  Power Research </a:t>
            </a:r>
            <a:r>
              <a:rPr lang="en-US" sz="1200" dirty="0" err="1" smtClean="0"/>
              <a:t>Institute,”Water</a:t>
            </a:r>
            <a:r>
              <a:rPr lang="en-US" sz="1200" dirty="0" smtClean="0"/>
              <a:t> Use for Electricity Generation and Other Sectors: Recent Changes (1985-2005) and Future Projections (2005-2030), 2011 Technical Report</a:t>
            </a:r>
            <a:endParaRPr lang="en-US" sz="1200" dirty="0"/>
          </a:p>
        </p:txBody>
      </p:sp>
      <p:pic>
        <p:nvPicPr>
          <p:cNvPr id="7" name="Picture 6" descr="FreshwaterWithdrawal_US.jpg"/>
          <p:cNvPicPr>
            <a:picLocks noChangeAspect="1"/>
          </p:cNvPicPr>
          <p:nvPr/>
        </p:nvPicPr>
        <p:blipFill>
          <a:blip r:embed="rId2" cstate="print"/>
          <a:stretch>
            <a:fillRect/>
          </a:stretch>
        </p:blipFill>
        <p:spPr>
          <a:xfrm>
            <a:off x="1447800" y="762000"/>
            <a:ext cx="6106106" cy="5480957"/>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1"/>
            <a:ext cx="8686800" cy="761999"/>
          </a:xfrm>
        </p:spPr>
        <p:txBody>
          <a:bodyPr>
            <a:normAutofit fontScale="90000"/>
          </a:bodyPr>
          <a:lstStyle/>
          <a:p>
            <a:r>
              <a:rPr lang="en-US" dirty="0" smtClean="0"/>
              <a:t>Mean Groundwater Recharge (inches/yr)</a:t>
            </a:r>
            <a:endParaRPr lang="en-US" dirty="0"/>
          </a:p>
        </p:txBody>
      </p:sp>
      <p:sp>
        <p:nvSpPr>
          <p:cNvPr id="5" name="Rectangle 4"/>
          <p:cNvSpPr/>
          <p:nvPr/>
        </p:nvSpPr>
        <p:spPr>
          <a:xfrm>
            <a:off x="914400" y="6248400"/>
            <a:ext cx="7315200" cy="461665"/>
          </a:xfrm>
          <a:prstGeom prst="rect">
            <a:avLst/>
          </a:prstGeom>
        </p:spPr>
        <p:txBody>
          <a:bodyPr wrap="square">
            <a:spAutoFit/>
          </a:bodyPr>
          <a:lstStyle/>
          <a:p>
            <a:r>
              <a:rPr lang="en-US" sz="1200" dirty="0" smtClean="0"/>
              <a:t>Electric  Power Research </a:t>
            </a:r>
            <a:r>
              <a:rPr lang="en-US" sz="1200" dirty="0" err="1" smtClean="0"/>
              <a:t>Institute,”Water</a:t>
            </a:r>
            <a:r>
              <a:rPr lang="en-US" sz="1200" dirty="0" smtClean="0"/>
              <a:t> Use for Electricity Generation and Other Sectors: Recent Changes (1985-2005) and Future Projections (2005-2030), 2011 Technical Report</a:t>
            </a:r>
            <a:endParaRPr lang="en-US" sz="1200" dirty="0"/>
          </a:p>
        </p:txBody>
      </p:sp>
      <p:pic>
        <p:nvPicPr>
          <p:cNvPr id="8" name="Picture 7" descr="Grdwtr_recharge.JPG"/>
          <p:cNvPicPr>
            <a:picLocks noChangeAspect="1"/>
          </p:cNvPicPr>
          <p:nvPr/>
        </p:nvPicPr>
        <p:blipFill>
          <a:blip r:embed="rId2" cstate="print"/>
          <a:stretch>
            <a:fillRect/>
          </a:stretch>
        </p:blipFill>
        <p:spPr>
          <a:xfrm>
            <a:off x="1228725" y="847725"/>
            <a:ext cx="6686550" cy="516255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1"/>
            <a:ext cx="8686800" cy="761999"/>
          </a:xfrm>
        </p:spPr>
        <p:txBody>
          <a:bodyPr>
            <a:normAutofit fontScale="90000"/>
          </a:bodyPr>
          <a:lstStyle/>
          <a:p>
            <a:r>
              <a:rPr lang="en-US" dirty="0" smtClean="0"/>
              <a:t>Freshwater Irrigation Withdrawal 2005</a:t>
            </a:r>
            <a:endParaRPr lang="en-US" dirty="0"/>
          </a:p>
        </p:txBody>
      </p:sp>
      <p:sp>
        <p:nvSpPr>
          <p:cNvPr id="5" name="Rectangle 4"/>
          <p:cNvSpPr/>
          <p:nvPr/>
        </p:nvSpPr>
        <p:spPr>
          <a:xfrm>
            <a:off x="914400" y="6248400"/>
            <a:ext cx="7315200" cy="461665"/>
          </a:xfrm>
          <a:prstGeom prst="rect">
            <a:avLst/>
          </a:prstGeom>
        </p:spPr>
        <p:txBody>
          <a:bodyPr wrap="square">
            <a:spAutoFit/>
          </a:bodyPr>
          <a:lstStyle/>
          <a:p>
            <a:r>
              <a:rPr lang="en-US" sz="1200" dirty="0" smtClean="0"/>
              <a:t>Electric  Power Research </a:t>
            </a:r>
            <a:r>
              <a:rPr lang="en-US" sz="1200" dirty="0" err="1" smtClean="0"/>
              <a:t>Institute,”Water</a:t>
            </a:r>
            <a:r>
              <a:rPr lang="en-US" sz="1200" dirty="0" smtClean="0"/>
              <a:t> Use for Electricity Generation and Other Sectors: Recent Changes (1985-2005) and Future Projections (2005-2030), 2011 Technical Report</a:t>
            </a:r>
            <a:endParaRPr lang="en-US" sz="1200" dirty="0"/>
          </a:p>
        </p:txBody>
      </p:sp>
      <p:pic>
        <p:nvPicPr>
          <p:cNvPr id="6" name="Picture 5" descr="Rechr_use.JPG"/>
          <p:cNvPicPr>
            <a:picLocks noChangeAspect="1"/>
          </p:cNvPicPr>
          <p:nvPr/>
        </p:nvPicPr>
        <p:blipFill>
          <a:blip r:embed="rId2" cstate="print"/>
          <a:stretch>
            <a:fillRect/>
          </a:stretch>
        </p:blipFill>
        <p:spPr>
          <a:xfrm>
            <a:off x="1447800" y="796873"/>
            <a:ext cx="6329362" cy="5332464"/>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52401"/>
            <a:ext cx="7924800" cy="761999"/>
          </a:xfrm>
        </p:spPr>
        <p:txBody>
          <a:bodyPr>
            <a:normAutofit fontScale="90000"/>
          </a:bodyPr>
          <a:lstStyle/>
          <a:p>
            <a:r>
              <a:rPr lang="en-US" dirty="0" smtClean="0"/>
              <a:t>Irrigation Methods by State</a:t>
            </a:r>
            <a:endParaRPr lang="en-US" dirty="0"/>
          </a:p>
        </p:txBody>
      </p:sp>
      <p:sp>
        <p:nvSpPr>
          <p:cNvPr id="5" name="Rectangle 4"/>
          <p:cNvSpPr/>
          <p:nvPr/>
        </p:nvSpPr>
        <p:spPr>
          <a:xfrm>
            <a:off x="914400" y="6248400"/>
            <a:ext cx="7315200" cy="461665"/>
          </a:xfrm>
          <a:prstGeom prst="rect">
            <a:avLst/>
          </a:prstGeom>
        </p:spPr>
        <p:txBody>
          <a:bodyPr wrap="square">
            <a:spAutoFit/>
          </a:bodyPr>
          <a:lstStyle/>
          <a:p>
            <a:r>
              <a:rPr lang="en-US" sz="1200" dirty="0" smtClean="0"/>
              <a:t>Electric  Power Research </a:t>
            </a:r>
            <a:r>
              <a:rPr lang="en-US" sz="1200" dirty="0" err="1" smtClean="0"/>
              <a:t>Institute,”Water</a:t>
            </a:r>
            <a:r>
              <a:rPr lang="en-US" sz="1200" dirty="0" smtClean="0"/>
              <a:t> Use for Electricity Generation and Other Sectors: Recent Changes (1985-2005) and Future Projections (2005-2030), 2011 Technical Report</a:t>
            </a:r>
            <a:endParaRPr lang="en-US" sz="1200" dirty="0"/>
          </a:p>
        </p:txBody>
      </p:sp>
      <p:pic>
        <p:nvPicPr>
          <p:cNvPr id="7" name="Picture 6" descr="IrrigationMethodState.jpg"/>
          <p:cNvPicPr>
            <a:picLocks noChangeAspect="1"/>
          </p:cNvPicPr>
          <p:nvPr/>
        </p:nvPicPr>
        <p:blipFill>
          <a:blip r:embed="rId2" cstate="print"/>
          <a:stretch>
            <a:fillRect/>
          </a:stretch>
        </p:blipFill>
        <p:spPr>
          <a:xfrm>
            <a:off x="1752600" y="990600"/>
            <a:ext cx="6019800" cy="5053044"/>
          </a:xfrm>
          <a:prstGeom prst="rect">
            <a:avLst/>
          </a:prstGeom>
        </p:spPr>
      </p:pic>
    </p:spTree>
    <p:extLst>
      <p:ext uri="{BB962C8B-B14F-4D97-AF65-F5344CB8AC3E}">
        <p14:creationId xmlns:p14="http://schemas.microsoft.com/office/powerpoint/2010/main" val="1617014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1"/>
            <a:ext cx="8686800" cy="761999"/>
          </a:xfrm>
        </p:spPr>
        <p:txBody>
          <a:bodyPr>
            <a:normAutofit fontScale="90000"/>
          </a:bodyPr>
          <a:lstStyle/>
          <a:p>
            <a:r>
              <a:rPr lang="en-US" dirty="0" smtClean="0"/>
              <a:t>Changes in irrigated acreage 1985-2005</a:t>
            </a:r>
            <a:endParaRPr lang="en-US" dirty="0"/>
          </a:p>
        </p:txBody>
      </p:sp>
      <p:sp>
        <p:nvSpPr>
          <p:cNvPr id="5" name="Rectangle 4"/>
          <p:cNvSpPr/>
          <p:nvPr/>
        </p:nvSpPr>
        <p:spPr>
          <a:xfrm>
            <a:off x="914400" y="6248400"/>
            <a:ext cx="7315200" cy="461665"/>
          </a:xfrm>
          <a:prstGeom prst="rect">
            <a:avLst/>
          </a:prstGeom>
        </p:spPr>
        <p:txBody>
          <a:bodyPr wrap="square">
            <a:spAutoFit/>
          </a:bodyPr>
          <a:lstStyle/>
          <a:p>
            <a:r>
              <a:rPr lang="en-US" sz="1200" dirty="0" smtClean="0"/>
              <a:t>Electric  Power Research </a:t>
            </a:r>
            <a:r>
              <a:rPr lang="en-US" sz="1200" dirty="0" err="1" smtClean="0"/>
              <a:t>Institute,”Water</a:t>
            </a:r>
            <a:r>
              <a:rPr lang="en-US" sz="1200" dirty="0" smtClean="0"/>
              <a:t> Use for Electricity Generation and Other Sectors: Recent Changes (1985-2005) and Future Projections (2005-2030), 2011 Technical Report</a:t>
            </a:r>
            <a:endParaRPr lang="en-US" sz="1200" dirty="0"/>
          </a:p>
        </p:txBody>
      </p:sp>
      <p:pic>
        <p:nvPicPr>
          <p:cNvPr id="8" name="Picture 7" descr="Chg_Irrigation85-05.JPG"/>
          <p:cNvPicPr>
            <a:picLocks noChangeAspect="1"/>
          </p:cNvPicPr>
          <p:nvPr/>
        </p:nvPicPr>
        <p:blipFill>
          <a:blip r:embed="rId2" cstate="print"/>
          <a:stretch>
            <a:fillRect/>
          </a:stretch>
        </p:blipFill>
        <p:spPr>
          <a:xfrm>
            <a:off x="1447801" y="850136"/>
            <a:ext cx="5943599" cy="5436522"/>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90600" y="6324600"/>
            <a:ext cx="7315200" cy="276999"/>
          </a:xfrm>
          <a:prstGeom prst="rect">
            <a:avLst/>
          </a:prstGeom>
        </p:spPr>
        <p:txBody>
          <a:bodyPr wrap="square">
            <a:spAutoFit/>
          </a:bodyPr>
          <a:lstStyle/>
          <a:p>
            <a:r>
              <a:rPr lang="en-US" sz="1200" dirty="0" smtClean="0"/>
              <a:t>USDA-Farm Services Agency</a:t>
            </a:r>
            <a:endParaRPr lang="en-US" sz="1200" dirty="0"/>
          </a:p>
        </p:txBody>
      </p:sp>
      <p:pic>
        <p:nvPicPr>
          <p:cNvPr id="7" name="Picture 6" descr="CRP_Dec2014.JPG"/>
          <p:cNvPicPr>
            <a:picLocks noChangeAspect="1"/>
          </p:cNvPicPr>
          <p:nvPr/>
        </p:nvPicPr>
        <p:blipFill>
          <a:blip r:embed="rId2" cstate="print"/>
          <a:stretch>
            <a:fillRect/>
          </a:stretch>
        </p:blipFill>
        <p:spPr>
          <a:xfrm>
            <a:off x="285751" y="9890"/>
            <a:ext cx="8272271" cy="6314710"/>
          </a:xfrm>
          <a:prstGeom prst="rect">
            <a:avLst/>
          </a:prstGeom>
        </p:spPr>
      </p:pic>
    </p:spTree>
    <p:extLst>
      <p:ext uri="{BB962C8B-B14F-4D97-AF65-F5344CB8AC3E}">
        <p14:creationId xmlns:p14="http://schemas.microsoft.com/office/powerpoint/2010/main" val="19758099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3581400"/>
          </a:xfrm>
        </p:spPr>
        <p:txBody>
          <a:bodyPr>
            <a:normAutofit/>
          </a:bodyPr>
          <a:lstStyle/>
          <a:p>
            <a:r>
              <a:rPr lang="en-US" dirty="0" smtClean="0"/>
              <a:t>Third National Climate Assessment</a:t>
            </a:r>
            <a:br>
              <a:rPr lang="en-US" dirty="0" smtClean="0"/>
            </a:br>
            <a:r>
              <a:rPr lang="en-US" dirty="0" smtClean="0"/>
              <a:t/>
            </a:r>
            <a:br>
              <a:rPr lang="en-US" dirty="0" smtClean="0"/>
            </a:br>
            <a:r>
              <a:rPr lang="en-US" dirty="0" smtClean="0"/>
              <a:t>Predictions on future precipitation patterns in the U.S.</a:t>
            </a:r>
            <a:br>
              <a:rPr lang="en-US" dirty="0" smtClean="0"/>
            </a:b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p:cNvPicPr>
            <a:picLocks noChangeAspect="1" noChangeArrowheads="1"/>
          </p:cNvPicPr>
          <p:nvPr/>
        </p:nvPicPr>
        <p:blipFill>
          <a:blip r:embed="rId3" cstate="print"/>
          <a:srcRect/>
          <a:stretch>
            <a:fillRect/>
          </a:stretch>
        </p:blipFill>
        <p:spPr bwMode="auto">
          <a:xfrm>
            <a:off x="228600" y="457201"/>
            <a:ext cx="4434701" cy="2590799"/>
          </a:xfrm>
          <a:prstGeom prst="rect">
            <a:avLst/>
          </a:prstGeom>
          <a:noFill/>
          <a:ln w="9525">
            <a:noFill/>
            <a:miter lim="800000"/>
            <a:headEnd/>
            <a:tailEnd/>
          </a:ln>
        </p:spPr>
      </p:pic>
      <p:pic>
        <p:nvPicPr>
          <p:cNvPr id="54274" name="Picture 2"/>
          <p:cNvPicPr>
            <a:picLocks noChangeAspect="1" noChangeArrowheads="1"/>
          </p:cNvPicPr>
          <p:nvPr/>
        </p:nvPicPr>
        <p:blipFill>
          <a:blip r:embed="rId4" cstate="print"/>
          <a:srcRect/>
          <a:stretch>
            <a:fillRect/>
          </a:stretch>
        </p:blipFill>
        <p:spPr bwMode="auto">
          <a:xfrm>
            <a:off x="4953000" y="3886200"/>
            <a:ext cx="4067291" cy="2514600"/>
          </a:xfrm>
          <a:prstGeom prst="rect">
            <a:avLst/>
          </a:prstGeom>
          <a:noFill/>
          <a:ln w="9525">
            <a:noFill/>
            <a:miter lim="800000"/>
            <a:headEnd/>
            <a:tailEnd/>
          </a:ln>
        </p:spPr>
      </p:pic>
      <p:sp>
        <p:nvSpPr>
          <p:cNvPr id="2" name="Title 1"/>
          <p:cNvSpPr>
            <a:spLocks noGrp="1"/>
          </p:cNvSpPr>
          <p:nvPr>
            <p:ph type="ctrTitle"/>
          </p:nvPr>
        </p:nvSpPr>
        <p:spPr>
          <a:xfrm>
            <a:off x="4572000" y="0"/>
            <a:ext cx="3657600" cy="3048000"/>
          </a:xfrm>
        </p:spPr>
        <p:txBody>
          <a:bodyPr/>
          <a:lstStyle/>
          <a:p>
            <a:r>
              <a:rPr lang="en-US" dirty="0" smtClean="0"/>
              <a:t>Water Use by crop and meat product</a:t>
            </a:r>
            <a:endParaRPr lang="en-US" dirty="0"/>
          </a:p>
        </p:txBody>
      </p:sp>
      <p:sp>
        <p:nvSpPr>
          <p:cNvPr id="5" name="TextBox 4"/>
          <p:cNvSpPr txBox="1"/>
          <p:nvPr/>
        </p:nvSpPr>
        <p:spPr>
          <a:xfrm>
            <a:off x="1143000" y="6248400"/>
            <a:ext cx="6781800" cy="276999"/>
          </a:xfrm>
          <a:prstGeom prst="rect">
            <a:avLst/>
          </a:prstGeom>
          <a:noFill/>
        </p:spPr>
        <p:txBody>
          <a:bodyPr wrap="square" rtlCol="0">
            <a:spAutoFit/>
          </a:bodyPr>
          <a:lstStyle/>
          <a:p>
            <a:r>
              <a:rPr lang="en-US" sz="1200" dirty="0" smtClean="0"/>
              <a:t>National Geographic</a:t>
            </a:r>
            <a:endParaRPr lang="en-US" sz="1200" dirty="0"/>
          </a:p>
        </p:txBody>
      </p:sp>
      <p:sp>
        <p:nvSpPr>
          <p:cNvPr id="9" name="TextBox 8"/>
          <p:cNvSpPr txBox="1"/>
          <p:nvPr/>
        </p:nvSpPr>
        <p:spPr>
          <a:xfrm>
            <a:off x="3124200" y="609600"/>
            <a:ext cx="1143000" cy="276999"/>
          </a:xfrm>
          <a:prstGeom prst="rect">
            <a:avLst/>
          </a:prstGeom>
          <a:noFill/>
        </p:spPr>
        <p:txBody>
          <a:bodyPr wrap="square" rtlCol="0">
            <a:spAutoFit/>
          </a:bodyPr>
          <a:lstStyle/>
          <a:p>
            <a:r>
              <a:rPr lang="en-US" sz="1200" dirty="0" smtClean="0"/>
              <a:t>Pork 2182 l/lb</a:t>
            </a:r>
            <a:endParaRPr lang="en-US" sz="1200" dirty="0"/>
          </a:p>
        </p:txBody>
      </p:sp>
      <p:sp>
        <p:nvSpPr>
          <p:cNvPr id="11" name="TextBox 10"/>
          <p:cNvSpPr txBox="1"/>
          <p:nvPr/>
        </p:nvSpPr>
        <p:spPr>
          <a:xfrm>
            <a:off x="7162800" y="3886200"/>
            <a:ext cx="1295400" cy="276999"/>
          </a:xfrm>
          <a:prstGeom prst="rect">
            <a:avLst/>
          </a:prstGeom>
          <a:noFill/>
        </p:spPr>
        <p:txBody>
          <a:bodyPr wrap="square" rtlCol="0">
            <a:spAutoFit/>
          </a:bodyPr>
          <a:lstStyle/>
          <a:p>
            <a:r>
              <a:rPr lang="en-US" sz="1200" dirty="0" smtClean="0"/>
              <a:t>Chicken 1773 l/lb</a:t>
            </a:r>
            <a:endParaRPr lang="en-US" sz="1200" dirty="0"/>
          </a:p>
        </p:txBody>
      </p:sp>
      <p:pic>
        <p:nvPicPr>
          <p:cNvPr id="54273" name="Picture 1"/>
          <p:cNvPicPr>
            <a:picLocks noChangeAspect="1" noChangeArrowheads="1"/>
          </p:cNvPicPr>
          <p:nvPr/>
        </p:nvPicPr>
        <p:blipFill>
          <a:blip r:embed="rId5" cstate="print"/>
          <a:srcRect/>
          <a:stretch>
            <a:fillRect/>
          </a:stretch>
        </p:blipFill>
        <p:spPr bwMode="auto">
          <a:xfrm>
            <a:off x="228600" y="3810000"/>
            <a:ext cx="4591392" cy="2667000"/>
          </a:xfrm>
          <a:prstGeom prst="rect">
            <a:avLst/>
          </a:prstGeom>
          <a:noFill/>
          <a:ln w="9525">
            <a:noFill/>
            <a:miter lim="800000"/>
            <a:headEnd/>
            <a:tailEnd/>
          </a:ln>
        </p:spPr>
      </p:pic>
      <p:sp>
        <p:nvSpPr>
          <p:cNvPr id="10" name="TextBox 9"/>
          <p:cNvSpPr txBox="1"/>
          <p:nvPr/>
        </p:nvSpPr>
        <p:spPr>
          <a:xfrm>
            <a:off x="3352800" y="3810000"/>
            <a:ext cx="1295400" cy="276999"/>
          </a:xfrm>
          <a:prstGeom prst="rect">
            <a:avLst/>
          </a:prstGeom>
          <a:noFill/>
        </p:spPr>
        <p:txBody>
          <a:bodyPr wrap="square" rtlCol="0">
            <a:spAutoFit/>
          </a:bodyPr>
          <a:lstStyle/>
          <a:p>
            <a:r>
              <a:rPr lang="en-US" sz="1200" dirty="0" smtClean="0"/>
              <a:t>Beef 6810 l/lb</a:t>
            </a:r>
            <a:endParaRPr lang="en-US" sz="1200" dirty="0"/>
          </a:p>
        </p:txBody>
      </p:sp>
    </p:spTree>
    <p:extLst>
      <p:ext uri="{BB962C8B-B14F-4D97-AF65-F5344CB8AC3E}">
        <p14:creationId xmlns:p14="http://schemas.microsoft.com/office/powerpoint/2010/main" val="3360743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0" y="381000"/>
            <a:ext cx="4648200" cy="369332"/>
          </a:xfrm>
          <a:prstGeom prst="rect">
            <a:avLst/>
          </a:prstGeom>
          <a:noFill/>
        </p:spPr>
        <p:txBody>
          <a:bodyPr wrap="square" rtlCol="0">
            <a:spAutoFit/>
          </a:bodyPr>
          <a:lstStyle/>
          <a:p>
            <a:r>
              <a:rPr lang="en-US" dirty="0" smtClean="0"/>
              <a:t>National Climate Assessment 2012 Report</a:t>
            </a:r>
            <a:endParaRPr lang="en-US" dirty="0"/>
          </a:p>
        </p:txBody>
      </p:sp>
      <p:pic>
        <p:nvPicPr>
          <p:cNvPr id="106498" name="Picture 2"/>
          <p:cNvPicPr>
            <a:picLocks noChangeAspect="1" noChangeArrowheads="1"/>
          </p:cNvPicPr>
          <p:nvPr/>
        </p:nvPicPr>
        <p:blipFill>
          <a:blip r:embed="rId2" cstate="print"/>
          <a:srcRect/>
          <a:stretch>
            <a:fillRect/>
          </a:stretch>
        </p:blipFill>
        <p:spPr bwMode="auto">
          <a:xfrm>
            <a:off x="1828800" y="838200"/>
            <a:ext cx="7154918" cy="5763684"/>
          </a:xfrm>
          <a:prstGeom prst="rect">
            <a:avLst/>
          </a:prstGeom>
          <a:noFill/>
          <a:ln w="9525">
            <a:noFill/>
            <a:miter lim="800000"/>
            <a:headEnd/>
            <a:tailEnd/>
          </a:ln>
        </p:spPr>
      </p:pic>
      <p:cxnSp>
        <p:nvCxnSpPr>
          <p:cNvPr id="8" name="Straight Arrow Connector 7"/>
          <p:cNvCxnSpPr/>
          <p:nvPr/>
        </p:nvCxnSpPr>
        <p:spPr>
          <a:xfrm flipV="1">
            <a:off x="1828800" y="4724400"/>
            <a:ext cx="9144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0" y="4800600"/>
            <a:ext cx="1981200" cy="1754326"/>
          </a:xfrm>
          <a:prstGeom prst="rect">
            <a:avLst/>
          </a:prstGeom>
          <a:noFill/>
        </p:spPr>
        <p:txBody>
          <a:bodyPr wrap="square" rtlCol="0">
            <a:spAutoFit/>
          </a:bodyPr>
          <a:lstStyle/>
          <a:p>
            <a:r>
              <a:rPr lang="en-US" dirty="0" smtClean="0"/>
              <a:t>Reduced precipitation over most of the agricultural areas of the U.S. during the crop season</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0" y="381000"/>
            <a:ext cx="4648200" cy="369332"/>
          </a:xfrm>
          <a:prstGeom prst="rect">
            <a:avLst/>
          </a:prstGeom>
          <a:noFill/>
        </p:spPr>
        <p:txBody>
          <a:bodyPr wrap="square" rtlCol="0">
            <a:spAutoFit/>
          </a:bodyPr>
          <a:lstStyle/>
          <a:p>
            <a:r>
              <a:rPr lang="en-US" dirty="0" smtClean="0"/>
              <a:t>National Climate Assessment 2012 Report</a:t>
            </a:r>
            <a:endParaRPr lang="en-US" dirty="0"/>
          </a:p>
        </p:txBody>
      </p:sp>
      <p:pic>
        <p:nvPicPr>
          <p:cNvPr id="7169" name="Picture 1"/>
          <p:cNvPicPr>
            <a:picLocks noChangeAspect="1" noChangeArrowheads="1"/>
          </p:cNvPicPr>
          <p:nvPr/>
        </p:nvPicPr>
        <p:blipFill>
          <a:blip r:embed="rId2" cstate="print"/>
          <a:srcRect/>
          <a:stretch>
            <a:fillRect/>
          </a:stretch>
        </p:blipFill>
        <p:spPr bwMode="auto">
          <a:xfrm>
            <a:off x="76200" y="1466438"/>
            <a:ext cx="9014915" cy="4019962"/>
          </a:xfrm>
          <a:prstGeom prst="rect">
            <a:avLst/>
          </a:prstGeom>
          <a:noFill/>
          <a:ln w="9525">
            <a:noFill/>
            <a:miter lim="800000"/>
            <a:headEnd/>
            <a:tailEnd/>
          </a:ln>
        </p:spPr>
      </p:pic>
      <p:sp>
        <p:nvSpPr>
          <p:cNvPr id="5" name="TextBox 4"/>
          <p:cNvSpPr txBox="1"/>
          <p:nvPr/>
        </p:nvSpPr>
        <p:spPr>
          <a:xfrm>
            <a:off x="2590800" y="5257800"/>
            <a:ext cx="3657600" cy="307777"/>
          </a:xfrm>
          <a:prstGeom prst="rect">
            <a:avLst/>
          </a:prstGeom>
          <a:noFill/>
        </p:spPr>
        <p:txBody>
          <a:bodyPr wrap="square" rtlCol="0">
            <a:spAutoFit/>
          </a:bodyPr>
          <a:lstStyle/>
          <a:p>
            <a:pPr algn="ctr"/>
            <a:r>
              <a:rPr lang="en-US" sz="1400" dirty="0" smtClean="0"/>
              <a:t>Percent Change</a:t>
            </a:r>
            <a:endParaRPr lang="en-US" sz="1400" dirty="0"/>
          </a:p>
        </p:txBody>
      </p:sp>
      <p:cxnSp>
        <p:nvCxnSpPr>
          <p:cNvPr id="7" name="Straight Arrow Connector 6"/>
          <p:cNvCxnSpPr/>
          <p:nvPr/>
        </p:nvCxnSpPr>
        <p:spPr>
          <a:xfrm flipV="1">
            <a:off x="6324600" y="4343400"/>
            <a:ext cx="9144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34000" y="5334000"/>
            <a:ext cx="3352800" cy="923330"/>
          </a:xfrm>
          <a:prstGeom prst="rect">
            <a:avLst/>
          </a:prstGeom>
          <a:noFill/>
        </p:spPr>
        <p:txBody>
          <a:bodyPr wrap="square" rtlCol="0">
            <a:spAutoFit/>
          </a:bodyPr>
          <a:lstStyle/>
          <a:p>
            <a:r>
              <a:rPr lang="en-US" dirty="0" smtClean="0"/>
              <a:t>Climate change will increase irrigation demand in the Mississippi Alluvial Valley by 180%</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5562600"/>
          </a:xfrm>
        </p:spPr>
        <p:txBody>
          <a:bodyPr>
            <a:normAutofit/>
          </a:bodyPr>
          <a:lstStyle/>
          <a:p>
            <a:r>
              <a:rPr lang="en-US" dirty="0" smtClean="0"/>
              <a:t>What are the impacts of groundwater abstraction in excess of the rate of recharge?</a:t>
            </a:r>
            <a:br>
              <a:rPr lang="en-US" dirty="0" smtClean="0"/>
            </a:b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695450" y="1409700"/>
            <a:ext cx="9144000" cy="0"/>
          </a:xfrm>
          <a:prstGeom prst="rect">
            <a:avLst/>
          </a:prstGeom>
          <a:noFill/>
          <a:ln w="9525">
            <a:noFill/>
            <a:miter lim="800000"/>
            <a:headEnd/>
            <a:tailEnd/>
          </a:ln>
        </p:spPr>
        <p:txBody>
          <a:bodyPr>
            <a:spAutoFit/>
          </a:bodyPr>
          <a:lstStyle/>
          <a:p>
            <a:pPr algn="ctr"/>
            <a:endParaRPr lang="en-US" dirty="0"/>
          </a:p>
        </p:txBody>
      </p:sp>
      <p:pic>
        <p:nvPicPr>
          <p:cNvPr id="50179" name="Picture 3"/>
          <p:cNvPicPr>
            <a:picLocks noChangeAspect="1" noChangeArrowheads="1"/>
          </p:cNvPicPr>
          <p:nvPr/>
        </p:nvPicPr>
        <p:blipFill>
          <a:blip r:embed="rId3" cstate="print"/>
          <a:srcRect/>
          <a:stretch>
            <a:fillRect/>
          </a:stretch>
        </p:blipFill>
        <p:spPr bwMode="auto">
          <a:xfrm>
            <a:off x="4510088" y="3367088"/>
            <a:ext cx="122237" cy="122237"/>
          </a:xfrm>
          <a:prstGeom prst="rect">
            <a:avLst/>
          </a:prstGeom>
          <a:noFill/>
          <a:ln w="9525">
            <a:noFill/>
            <a:miter lim="800000"/>
            <a:headEnd/>
            <a:tailEnd/>
          </a:ln>
        </p:spPr>
      </p:pic>
      <p:sp>
        <p:nvSpPr>
          <p:cNvPr id="50180" name="TextBox 5"/>
          <p:cNvSpPr txBox="1">
            <a:spLocks noChangeArrowheads="1"/>
          </p:cNvSpPr>
          <p:nvPr/>
        </p:nvSpPr>
        <p:spPr bwMode="auto">
          <a:xfrm>
            <a:off x="1219200" y="304800"/>
            <a:ext cx="6705600" cy="1569660"/>
          </a:xfrm>
          <a:prstGeom prst="rect">
            <a:avLst/>
          </a:prstGeom>
          <a:noFill/>
          <a:ln w="9525">
            <a:noFill/>
            <a:miter lim="800000"/>
            <a:headEnd/>
            <a:tailEnd/>
          </a:ln>
        </p:spPr>
        <p:txBody>
          <a:bodyPr>
            <a:spAutoFit/>
          </a:bodyPr>
          <a:lstStyle/>
          <a:p>
            <a:pPr algn="ctr"/>
            <a:r>
              <a:rPr lang="en-US" sz="3200" dirty="0" smtClean="0">
                <a:solidFill>
                  <a:srgbClr val="002060"/>
                </a:solidFill>
              </a:rPr>
              <a:t>Historically the Big Sunflower River at Sunflower, MS was both a gaining and losing stream</a:t>
            </a:r>
            <a:endParaRPr lang="en-US" sz="3200" dirty="0">
              <a:solidFill>
                <a:srgbClr val="002060"/>
              </a:solidFill>
            </a:endParaRPr>
          </a:p>
        </p:txBody>
      </p:sp>
      <p:pic>
        <p:nvPicPr>
          <p:cNvPr id="6" name="Picture 5" descr="losingstrm.jpg"/>
          <p:cNvPicPr>
            <a:picLocks noChangeAspect="1"/>
          </p:cNvPicPr>
          <p:nvPr/>
        </p:nvPicPr>
        <p:blipFill>
          <a:blip r:embed="rId4" cstate="print"/>
          <a:stretch>
            <a:fillRect/>
          </a:stretch>
        </p:blipFill>
        <p:spPr>
          <a:xfrm>
            <a:off x="378859" y="2581274"/>
            <a:ext cx="8421227" cy="2295526"/>
          </a:xfrm>
          <a:prstGeom prst="rect">
            <a:avLst/>
          </a:prstGeom>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695450" y="1409700"/>
            <a:ext cx="9144000" cy="0"/>
          </a:xfrm>
          <a:prstGeom prst="rect">
            <a:avLst/>
          </a:prstGeom>
          <a:noFill/>
          <a:ln w="9525">
            <a:noFill/>
            <a:miter lim="800000"/>
            <a:headEnd/>
            <a:tailEnd/>
          </a:ln>
        </p:spPr>
        <p:txBody>
          <a:bodyPr>
            <a:spAutoFit/>
          </a:bodyPr>
          <a:lstStyle/>
          <a:p>
            <a:pPr algn="ctr"/>
            <a:endParaRPr lang="en-US" dirty="0"/>
          </a:p>
        </p:txBody>
      </p:sp>
      <p:pic>
        <p:nvPicPr>
          <p:cNvPr id="50179" name="Picture 3"/>
          <p:cNvPicPr>
            <a:picLocks noChangeAspect="1" noChangeArrowheads="1"/>
          </p:cNvPicPr>
          <p:nvPr/>
        </p:nvPicPr>
        <p:blipFill>
          <a:blip r:embed="rId3" cstate="print"/>
          <a:srcRect/>
          <a:stretch>
            <a:fillRect/>
          </a:stretch>
        </p:blipFill>
        <p:spPr bwMode="auto">
          <a:xfrm>
            <a:off x="4510088" y="3367088"/>
            <a:ext cx="122237" cy="122237"/>
          </a:xfrm>
          <a:prstGeom prst="rect">
            <a:avLst/>
          </a:prstGeom>
          <a:noFill/>
          <a:ln w="9525">
            <a:noFill/>
            <a:miter lim="800000"/>
            <a:headEnd/>
            <a:tailEnd/>
          </a:ln>
        </p:spPr>
      </p:pic>
      <p:sp>
        <p:nvSpPr>
          <p:cNvPr id="50180" name="TextBox 5"/>
          <p:cNvSpPr txBox="1">
            <a:spLocks noChangeArrowheads="1"/>
          </p:cNvSpPr>
          <p:nvPr/>
        </p:nvSpPr>
        <p:spPr bwMode="auto">
          <a:xfrm>
            <a:off x="533400" y="152400"/>
            <a:ext cx="8229600" cy="1077218"/>
          </a:xfrm>
          <a:prstGeom prst="rect">
            <a:avLst/>
          </a:prstGeom>
          <a:noFill/>
          <a:ln w="9525">
            <a:noFill/>
            <a:miter lim="800000"/>
            <a:headEnd/>
            <a:tailEnd/>
          </a:ln>
        </p:spPr>
        <p:txBody>
          <a:bodyPr wrap="square">
            <a:spAutoFit/>
          </a:bodyPr>
          <a:lstStyle/>
          <a:p>
            <a:pPr algn="ctr"/>
            <a:r>
              <a:rPr lang="en-US" sz="3200" dirty="0" smtClean="0">
                <a:solidFill>
                  <a:srgbClr val="002060"/>
                </a:solidFill>
              </a:rPr>
              <a:t>Currently Big Sunflower River at Sunflower, MS</a:t>
            </a:r>
          </a:p>
          <a:p>
            <a:pPr algn="ctr"/>
            <a:r>
              <a:rPr lang="en-US" sz="3200" dirty="0" smtClean="0">
                <a:solidFill>
                  <a:srgbClr val="002060"/>
                </a:solidFill>
              </a:rPr>
              <a:t> is a Disconnected Stream</a:t>
            </a:r>
            <a:endParaRPr lang="en-US" sz="3200" dirty="0">
              <a:solidFill>
                <a:srgbClr val="002060"/>
              </a:solidFill>
            </a:endParaRPr>
          </a:p>
        </p:txBody>
      </p:sp>
      <p:pic>
        <p:nvPicPr>
          <p:cNvPr id="6" name="Picture 5" descr="disconnected.jpg"/>
          <p:cNvPicPr>
            <a:picLocks noChangeAspect="1"/>
          </p:cNvPicPr>
          <p:nvPr/>
        </p:nvPicPr>
        <p:blipFill>
          <a:blip r:embed="rId4" cstate="print"/>
          <a:stretch>
            <a:fillRect/>
          </a:stretch>
        </p:blipFill>
        <p:spPr>
          <a:xfrm>
            <a:off x="871606" y="1240047"/>
            <a:ext cx="7129393" cy="4551153"/>
          </a:xfrm>
          <a:prstGeom prst="rect">
            <a:avLst/>
          </a:prstGeom>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695450" y="1409700"/>
            <a:ext cx="9144000" cy="0"/>
          </a:xfrm>
          <a:prstGeom prst="rect">
            <a:avLst/>
          </a:prstGeom>
          <a:noFill/>
          <a:ln w="9525">
            <a:noFill/>
            <a:miter lim="800000"/>
            <a:headEnd/>
            <a:tailEnd/>
          </a:ln>
        </p:spPr>
        <p:txBody>
          <a:bodyPr>
            <a:spAutoFit/>
          </a:bodyPr>
          <a:lstStyle/>
          <a:p>
            <a:pPr algn="ctr"/>
            <a:endParaRPr lang="en-US" dirty="0"/>
          </a:p>
        </p:txBody>
      </p:sp>
      <p:pic>
        <p:nvPicPr>
          <p:cNvPr id="50179" name="Picture 3"/>
          <p:cNvPicPr>
            <a:picLocks noChangeAspect="1" noChangeArrowheads="1"/>
          </p:cNvPicPr>
          <p:nvPr/>
        </p:nvPicPr>
        <p:blipFill>
          <a:blip r:embed="rId3" cstate="print"/>
          <a:srcRect/>
          <a:stretch>
            <a:fillRect/>
          </a:stretch>
        </p:blipFill>
        <p:spPr bwMode="auto">
          <a:xfrm>
            <a:off x="4510088" y="3367088"/>
            <a:ext cx="122237" cy="122237"/>
          </a:xfrm>
          <a:prstGeom prst="rect">
            <a:avLst/>
          </a:prstGeom>
          <a:noFill/>
          <a:ln w="9525">
            <a:noFill/>
            <a:miter lim="800000"/>
            <a:headEnd/>
            <a:tailEnd/>
          </a:ln>
        </p:spPr>
      </p:pic>
      <p:sp>
        <p:nvSpPr>
          <p:cNvPr id="50180" name="TextBox 5"/>
          <p:cNvSpPr txBox="1">
            <a:spLocks noChangeArrowheads="1"/>
          </p:cNvSpPr>
          <p:nvPr/>
        </p:nvSpPr>
        <p:spPr bwMode="auto">
          <a:xfrm>
            <a:off x="1219200" y="0"/>
            <a:ext cx="6705600" cy="1077218"/>
          </a:xfrm>
          <a:prstGeom prst="rect">
            <a:avLst/>
          </a:prstGeom>
          <a:noFill/>
          <a:ln w="9525">
            <a:noFill/>
            <a:miter lim="800000"/>
            <a:headEnd/>
            <a:tailEnd/>
          </a:ln>
        </p:spPr>
        <p:txBody>
          <a:bodyPr>
            <a:spAutoFit/>
          </a:bodyPr>
          <a:lstStyle/>
          <a:p>
            <a:pPr algn="ctr"/>
            <a:r>
              <a:rPr lang="en-US" sz="3200" dirty="0" smtClean="0">
                <a:solidFill>
                  <a:srgbClr val="002060"/>
                </a:solidFill>
              </a:rPr>
              <a:t>Big Sunflower River at Sunflower, MS</a:t>
            </a:r>
          </a:p>
          <a:p>
            <a:pPr algn="ctr"/>
            <a:r>
              <a:rPr lang="en-US" sz="3200" dirty="0" smtClean="0">
                <a:solidFill>
                  <a:srgbClr val="002060"/>
                </a:solidFill>
              </a:rPr>
              <a:t>Cumulative Frequency by Decade</a:t>
            </a:r>
            <a:endParaRPr lang="en-US" sz="3200" dirty="0">
              <a:solidFill>
                <a:srgbClr val="002060"/>
              </a:solidFill>
            </a:endParaRPr>
          </a:p>
        </p:txBody>
      </p:sp>
      <p:graphicFrame>
        <p:nvGraphicFramePr>
          <p:cNvPr id="6" name="Chart 5"/>
          <p:cNvGraphicFramePr>
            <a:graphicFrameLocks/>
          </p:cNvGraphicFramePr>
          <p:nvPr>
            <p:extLst>
              <p:ext uri="{D42A27DB-BD31-4B8C-83A1-F6EECF244321}">
                <p14:modId xmlns:p14="http://schemas.microsoft.com/office/powerpoint/2010/main" val="1796122390"/>
              </p:ext>
            </p:extLst>
          </p:nvPr>
        </p:nvGraphicFramePr>
        <p:xfrm>
          <a:off x="533400" y="1409700"/>
          <a:ext cx="7620000" cy="49911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1981200" y="2743200"/>
            <a:ext cx="457200" cy="261610"/>
          </a:xfrm>
          <a:prstGeom prst="rect">
            <a:avLst/>
          </a:prstGeom>
          <a:noFill/>
        </p:spPr>
        <p:txBody>
          <a:bodyPr wrap="square" rtlCol="0">
            <a:spAutoFit/>
          </a:bodyPr>
          <a:lstStyle/>
          <a:p>
            <a:r>
              <a:rPr lang="en-US" sz="1100" dirty="0" smtClean="0"/>
              <a:t>215</a:t>
            </a:r>
            <a:endParaRPr lang="en-US" sz="1100" dirty="0"/>
          </a:p>
        </p:txBody>
      </p:sp>
      <p:cxnSp>
        <p:nvCxnSpPr>
          <p:cNvPr id="4" name="Straight Arrow Connector 3"/>
          <p:cNvCxnSpPr/>
          <p:nvPr/>
        </p:nvCxnSpPr>
        <p:spPr>
          <a:xfrm>
            <a:off x="2286000" y="2895600"/>
            <a:ext cx="152400" cy="109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2590800" y="4038600"/>
            <a:ext cx="457200"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1371600" y="5105400"/>
            <a:ext cx="152400"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695450" y="1409700"/>
            <a:ext cx="9144000" cy="0"/>
          </a:xfrm>
          <a:prstGeom prst="rect">
            <a:avLst/>
          </a:prstGeom>
          <a:noFill/>
          <a:ln w="9525">
            <a:noFill/>
            <a:miter lim="800000"/>
            <a:headEnd/>
            <a:tailEnd/>
          </a:ln>
        </p:spPr>
        <p:txBody>
          <a:bodyPr>
            <a:spAutoFit/>
          </a:bodyPr>
          <a:lstStyle/>
          <a:p>
            <a:pPr algn="ctr"/>
            <a:endParaRPr lang="en-US" dirty="0"/>
          </a:p>
        </p:txBody>
      </p:sp>
      <p:sp>
        <p:nvSpPr>
          <p:cNvPr id="50180" name="TextBox 5"/>
          <p:cNvSpPr txBox="1">
            <a:spLocks noChangeArrowheads="1"/>
          </p:cNvSpPr>
          <p:nvPr/>
        </p:nvSpPr>
        <p:spPr bwMode="auto">
          <a:xfrm>
            <a:off x="1219200" y="228600"/>
            <a:ext cx="6705600" cy="1077218"/>
          </a:xfrm>
          <a:prstGeom prst="rect">
            <a:avLst/>
          </a:prstGeom>
          <a:noFill/>
          <a:ln w="9525">
            <a:noFill/>
            <a:miter lim="800000"/>
            <a:headEnd/>
            <a:tailEnd/>
          </a:ln>
        </p:spPr>
        <p:txBody>
          <a:bodyPr>
            <a:spAutoFit/>
          </a:bodyPr>
          <a:lstStyle/>
          <a:p>
            <a:pPr algn="ctr"/>
            <a:r>
              <a:rPr lang="en-US" sz="3200" dirty="0" smtClean="0">
                <a:solidFill>
                  <a:srgbClr val="002060"/>
                </a:solidFill>
              </a:rPr>
              <a:t>Big Sunflower River at Sunflower, MS</a:t>
            </a:r>
          </a:p>
          <a:p>
            <a:pPr algn="ctr"/>
            <a:r>
              <a:rPr lang="en-US" sz="3200" dirty="0" smtClean="0">
                <a:solidFill>
                  <a:srgbClr val="002060"/>
                </a:solidFill>
              </a:rPr>
              <a:t>Annual Minimum Flow</a:t>
            </a:r>
            <a:endParaRPr lang="en-US" sz="3200" dirty="0">
              <a:solidFill>
                <a:srgbClr val="002060"/>
              </a:solidFill>
            </a:endParaRPr>
          </a:p>
        </p:txBody>
      </p:sp>
      <p:graphicFrame>
        <p:nvGraphicFramePr>
          <p:cNvPr id="6" name="Chart 5"/>
          <p:cNvGraphicFramePr>
            <a:graphicFrameLocks/>
          </p:cNvGraphicFramePr>
          <p:nvPr/>
        </p:nvGraphicFramePr>
        <p:xfrm>
          <a:off x="838200" y="1676400"/>
          <a:ext cx="7629525" cy="42100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52400" y="3657600"/>
            <a:ext cx="685800" cy="461665"/>
          </a:xfrm>
          <a:prstGeom prst="rect">
            <a:avLst/>
          </a:prstGeom>
          <a:noFill/>
        </p:spPr>
        <p:txBody>
          <a:bodyPr wrap="square" rtlCol="0">
            <a:spAutoFit/>
          </a:bodyPr>
          <a:lstStyle/>
          <a:p>
            <a:r>
              <a:rPr lang="en-US" dirty="0" smtClean="0"/>
              <a:t>cfs</a:t>
            </a:r>
            <a:endParaRPr lang="en-US" dirty="0"/>
          </a:p>
        </p:txBody>
      </p:sp>
      <p:sp>
        <p:nvSpPr>
          <p:cNvPr id="8" name="TextBox 7"/>
          <p:cNvSpPr txBox="1"/>
          <p:nvPr/>
        </p:nvSpPr>
        <p:spPr>
          <a:xfrm>
            <a:off x="3886200" y="6096000"/>
            <a:ext cx="1447800" cy="457200"/>
          </a:xfrm>
          <a:prstGeom prst="rect">
            <a:avLst/>
          </a:prstGeom>
          <a:noFill/>
        </p:spPr>
        <p:txBody>
          <a:bodyPr wrap="square" rtlCol="0">
            <a:spAutoFit/>
          </a:bodyPr>
          <a:lstStyle/>
          <a:p>
            <a:r>
              <a:rPr lang="en-US" dirty="0" smtClean="0"/>
              <a:t>Year</a:t>
            </a:r>
            <a:endParaRPr lang="en-US" dirty="0"/>
          </a:p>
        </p:txBody>
      </p:sp>
      <p:cxnSp>
        <p:nvCxnSpPr>
          <p:cNvPr id="10" name="Straight Arrow Connector 9"/>
          <p:cNvCxnSpPr/>
          <p:nvPr/>
        </p:nvCxnSpPr>
        <p:spPr>
          <a:xfrm>
            <a:off x="6629400" y="3810000"/>
            <a:ext cx="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91200" y="3276600"/>
            <a:ext cx="1981200" cy="923330"/>
          </a:xfrm>
          <a:prstGeom prst="rect">
            <a:avLst/>
          </a:prstGeom>
          <a:noFill/>
        </p:spPr>
        <p:txBody>
          <a:bodyPr wrap="square" rtlCol="0">
            <a:spAutoFit/>
          </a:bodyPr>
          <a:lstStyle/>
          <a:p>
            <a:r>
              <a:rPr lang="en-US" dirty="0" smtClean="0"/>
              <a:t>YMD starts fall flow augmentation</a:t>
            </a:r>
          </a:p>
          <a:p>
            <a:r>
              <a:rPr lang="en-US" dirty="0" smtClean="0"/>
              <a:t>~ 50 cfs</a:t>
            </a:r>
            <a:endParaRPr lang="en-US"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695450" y="1409700"/>
            <a:ext cx="9144000" cy="0"/>
          </a:xfrm>
          <a:prstGeom prst="rect">
            <a:avLst/>
          </a:prstGeom>
          <a:noFill/>
          <a:ln w="9525">
            <a:noFill/>
            <a:miter lim="800000"/>
            <a:headEnd/>
            <a:tailEnd/>
          </a:ln>
        </p:spPr>
        <p:txBody>
          <a:bodyPr>
            <a:spAutoFit/>
          </a:bodyPr>
          <a:lstStyle/>
          <a:p>
            <a:pPr algn="ctr"/>
            <a:endParaRPr lang="en-US"/>
          </a:p>
        </p:txBody>
      </p:sp>
      <p:pic>
        <p:nvPicPr>
          <p:cNvPr id="50179" name="Picture 3"/>
          <p:cNvPicPr>
            <a:picLocks noChangeAspect="1" noChangeArrowheads="1"/>
          </p:cNvPicPr>
          <p:nvPr/>
        </p:nvPicPr>
        <p:blipFill>
          <a:blip r:embed="rId3" cstate="print"/>
          <a:srcRect/>
          <a:stretch>
            <a:fillRect/>
          </a:stretch>
        </p:blipFill>
        <p:spPr bwMode="auto">
          <a:xfrm>
            <a:off x="4510088" y="3367088"/>
            <a:ext cx="122237" cy="122237"/>
          </a:xfrm>
          <a:prstGeom prst="rect">
            <a:avLst/>
          </a:prstGeom>
          <a:noFill/>
          <a:ln w="9525">
            <a:noFill/>
            <a:miter lim="800000"/>
            <a:headEnd/>
            <a:tailEnd/>
          </a:ln>
        </p:spPr>
      </p:pic>
      <p:sp>
        <p:nvSpPr>
          <p:cNvPr id="50180" name="TextBox 5"/>
          <p:cNvSpPr txBox="1">
            <a:spLocks noChangeArrowheads="1"/>
          </p:cNvSpPr>
          <p:nvPr/>
        </p:nvSpPr>
        <p:spPr bwMode="auto">
          <a:xfrm>
            <a:off x="1219200" y="152400"/>
            <a:ext cx="6629400" cy="1077218"/>
          </a:xfrm>
          <a:prstGeom prst="rect">
            <a:avLst/>
          </a:prstGeom>
          <a:noFill/>
          <a:ln w="9525">
            <a:noFill/>
            <a:miter lim="800000"/>
            <a:headEnd/>
            <a:tailEnd/>
          </a:ln>
        </p:spPr>
        <p:txBody>
          <a:bodyPr wrap="square">
            <a:spAutoFit/>
          </a:bodyPr>
          <a:lstStyle/>
          <a:p>
            <a:pPr algn="ctr"/>
            <a:r>
              <a:rPr lang="en-US" sz="3200" dirty="0" smtClean="0">
                <a:solidFill>
                  <a:srgbClr val="002060"/>
                </a:solidFill>
              </a:rPr>
              <a:t>Groundwater Level, Mississippi Delta, Leflore County</a:t>
            </a:r>
          </a:p>
        </p:txBody>
      </p:sp>
      <p:graphicFrame>
        <p:nvGraphicFramePr>
          <p:cNvPr id="10" name="Chart 9"/>
          <p:cNvGraphicFramePr/>
          <p:nvPr/>
        </p:nvGraphicFramePr>
        <p:xfrm>
          <a:off x="381000" y="1295400"/>
          <a:ext cx="8229600" cy="45720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695450" y="1409700"/>
            <a:ext cx="9144000" cy="0"/>
          </a:xfrm>
          <a:prstGeom prst="rect">
            <a:avLst/>
          </a:prstGeom>
          <a:noFill/>
          <a:ln w="9525">
            <a:noFill/>
            <a:miter lim="800000"/>
            <a:headEnd/>
            <a:tailEnd/>
          </a:ln>
        </p:spPr>
        <p:txBody>
          <a:bodyPr>
            <a:spAutoFit/>
          </a:bodyPr>
          <a:lstStyle/>
          <a:p>
            <a:pPr algn="ctr"/>
            <a:endParaRPr lang="en-US"/>
          </a:p>
        </p:txBody>
      </p:sp>
      <p:pic>
        <p:nvPicPr>
          <p:cNvPr id="50179" name="Picture 3"/>
          <p:cNvPicPr>
            <a:picLocks noChangeAspect="1" noChangeArrowheads="1"/>
          </p:cNvPicPr>
          <p:nvPr/>
        </p:nvPicPr>
        <p:blipFill>
          <a:blip r:embed="rId3" cstate="print"/>
          <a:srcRect/>
          <a:stretch>
            <a:fillRect/>
          </a:stretch>
        </p:blipFill>
        <p:spPr bwMode="auto">
          <a:xfrm>
            <a:off x="4510088" y="3367088"/>
            <a:ext cx="122237" cy="122237"/>
          </a:xfrm>
          <a:prstGeom prst="rect">
            <a:avLst/>
          </a:prstGeom>
          <a:noFill/>
          <a:ln w="9525">
            <a:noFill/>
            <a:miter lim="800000"/>
            <a:headEnd/>
            <a:tailEnd/>
          </a:ln>
        </p:spPr>
      </p:pic>
      <p:sp>
        <p:nvSpPr>
          <p:cNvPr id="50180" name="TextBox 5"/>
          <p:cNvSpPr txBox="1">
            <a:spLocks noChangeArrowheads="1"/>
          </p:cNvSpPr>
          <p:nvPr/>
        </p:nvSpPr>
        <p:spPr bwMode="auto">
          <a:xfrm>
            <a:off x="1219200" y="228600"/>
            <a:ext cx="6705600" cy="1077218"/>
          </a:xfrm>
          <a:prstGeom prst="rect">
            <a:avLst/>
          </a:prstGeom>
          <a:noFill/>
          <a:ln w="9525">
            <a:noFill/>
            <a:miter lim="800000"/>
            <a:headEnd/>
            <a:tailEnd/>
          </a:ln>
        </p:spPr>
        <p:txBody>
          <a:bodyPr>
            <a:spAutoFit/>
          </a:bodyPr>
          <a:lstStyle/>
          <a:p>
            <a:pPr algn="ctr"/>
            <a:r>
              <a:rPr lang="en-US" sz="3200" dirty="0" smtClean="0">
                <a:solidFill>
                  <a:srgbClr val="002060"/>
                </a:solidFill>
              </a:rPr>
              <a:t>Big Sunflower at Sunflower</a:t>
            </a:r>
          </a:p>
          <a:p>
            <a:pPr algn="ctr"/>
            <a:r>
              <a:rPr lang="en-US" sz="3200" dirty="0" smtClean="0">
                <a:solidFill>
                  <a:srgbClr val="002060"/>
                </a:solidFill>
              </a:rPr>
              <a:t>5-Year Moving Average Flows</a:t>
            </a:r>
            <a:endParaRPr lang="en-US" sz="3200" dirty="0">
              <a:solidFill>
                <a:srgbClr val="002060"/>
              </a:solidFill>
            </a:endParaRPr>
          </a:p>
        </p:txBody>
      </p:sp>
      <p:graphicFrame>
        <p:nvGraphicFramePr>
          <p:cNvPr id="6" name="Chart 5"/>
          <p:cNvGraphicFramePr/>
          <p:nvPr/>
        </p:nvGraphicFramePr>
        <p:xfrm>
          <a:off x="152400" y="1295400"/>
          <a:ext cx="8686800" cy="2590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p:nvPr/>
        </p:nvGraphicFramePr>
        <p:xfrm>
          <a:off x="533400" y="3886200"/>
          <a:ext cx="7696200" cy="2514600"/>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p:cNvSpPr txBox="1"/>
          <p:nvPr/>
        </p:nvSpPr>
        <p:spPr>
          <a:xfrm>
            <a:off x="3962400" y="6396335"/>
            <a:ext cx="1143000" cy="461665"/>
          </a:xfrm>
          <a:prstGeom prst="rect">
            <a:avLst/>
          </a:prstGeom>
          <a:noFill/>
        </p:spPr>
        <p:txBody>
          <a:bodyPr wrap="square" rtlCol="0">
            <a:spAutoFit/>
          </a:bodyPr>
          <a:lstStyle/>
          <a:p>
            <a:r>
              <a:rPr lang="en-US" dirty="0" smtClean="0"/>
              <a:t>Year</a:t>
            </a:r>
            <a:endParaRPr lang="en-US" dirty="0"/>
          </a:p>
        </p:txBody>
      </p:sp>
      <p:sp>
        <p:nvSpPr>
          <p:cNvPr id="9" name="Rectangle 8"/>
          <p:cNvSpPr/>
          <p:nvPr/>
        </p:nvSpPr>
        <p:spPr>
          <a:xfrm>
            <a:off x="152400" y="2133600"/>
            <a:ext cx="543739" cy="461665"/>
          </a:xfrm>
          <a:prstGeom prst="rect">
            <a:avLst/>
          </a:prstGeom>
        </p:spPr>
        <p:txBody>
          <a:bodyPr wrap="none">
            <a:spAutoFit/>
          </a:bodyPr>
          <a:lstStyle/>
          <a:p>
            <a:r>
              <a:rPr lang="en-US" dirty="0" smtClean="0"/>
              <a:t>cfs</a:t>
            </a:r>
            <a:endParaRPr lang="en-US" dirty="0"/>
          </a:p>
        </p:txBody>
      </p:sp>
      <p:sp>
        <p:nvSpPr>
          <p:cNvPr id="10" name="Oval 9"/>
          <p:cNvSpPr/>
          <p:nvPr/>
        </p:nvSpPr>
        <p:spPr>
          <a:xfrm>
            <a:off x="5410200" y="4343400"/>
            <a:ext cx="609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410200" y="20574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191000" y="1600200"/>
            <a:ext cx="3810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71269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4572000"/>
          </a:xfrm>
        </p:spPr>
        <p:txBody>
          <a:bodyPr>
            <a:normAutofit/>
          </a:bodyPr>
          <a:lstStyle/>
          <a:p>
            <a:r>
              <a:rPr lang="en-US" dirty="0" smtClean="0"/>
              <a:t>Groundwater depletion leads to increased capture of exogenous surface water and groundwater through a reduction in groundwater discharge to streams</a:t>
            </a:r>
            <a:br>
              <a:rPr lang="en-US" dirty="0" smtClean="0"/>
            </a:b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52401"/>
            <a:ext cx="7772400" cy="990599"/>
          </a:xfrm>
        </p:spPr>
        <p:txBody>
          <a:bodyPr>
            <a:normAutofit fontScale="90000"/>
          </a:bodyPr>
          <a:lstStyle/>
          <a:p>
            <a:r>
              <a:rPr lang="en-US" dirty="0" smtClean="0"/>
              <a:t>World Water Consumption by Product Categories</a:t>
            </a:r>
            <a:endParaRPr lang="en-US" dirty="0"/>
          </a:p>
        </p:txBody>
      </p:sp>
      <p:sp>
        <p:nvSpPr>
          <p:cNvPr id="5" name="TextBox 4"/>
          <p:cNvSpPr txBox="1"/>
          <p:nvPr/>
        </p:nvSpPr>
        <p:spPr>
          <a:xfrm>
            <a:off x="1143000" y="6096000"/>
            <a:ext cx="6781800" cy="646331"/>
          </a:xfrm>
          <a:prstGeom prst="rect">
            <a:avLst/>
          </a:prstGeom>
          <a:noFill/>
        </p:spPr>
        <p:txBody>
          <a:bodyPr wrap="square" rtlCol="0">
            <a:spAutoFit/>
          </a:bodyPr>
          <a:lstStyle/>
          <a:p>
            <a:r>
              <a:rPr lang="en-US" sz="1200" dirty="0" err="1" smtClean="0"/>
              <a:t>Mekonnen</a:t>
            </a:r>
            <a:r>
              <a:rPr lang="en-US" sz="1200" dirty="0" smtClean="0"/>
              <a:t>, M.M. and Hoekstra, A.Y., 2011. National Water Footprint Accounts: The Green, Blue, and Grey Water Footprint of Production and Consumption, Value of Water Research Report Series No. 50., United Nations Educational, Scientific and Cultural Organization – Institute of Water Education (UNESCO-IHE).</a:t>
            </a:r>
            <a:endParaRPr lang="en-US" sz="1200" dirty="0"/>
          </a:p>
        </p:txBody>
      </p:sp>
      <p:pic>
        <p:nvPicPr>
          <p:cNvPr id="7" name="Picture 6" descr="ProductContribWFP.jpg"/>
          <p:cNvPicPr>
            <a:picLocks noChangeAspect="1"/>
          </p:cNvPicPr>
          <p:nvPr/>
        </p:nvPicPr>
        <p:blipFill>
          <a:blip r:embed="rId3" cstate="print"/>
          <a:stretch>
            <a:fillRect/>
          </a:stretch>
        </p:blipFill>
        <p:spPr>
          <a:xfrm>
            <a:off x="228600" y="1267971"/>
            <a:ext cx="8763000" cy="4790584"/>
          </a:xfrm>
          <a:prstGeom prst="rect">
            <a:avLst/>
          </a:prstGeom>
        </p:spPr>
      </p:pic>
      <p:sp>
        <p:nvSpPr>
          <p:cNvPr id="8" name="TextBox 7"/>
          <p:cNvSpPr txBox="1"/>
          <p:nvPr/>
        </p:nvSpPr>
        <p:spPr>
          <a:xfrm>
            <a:off x="6629400" y="1752600"/>
            <a:ext cx="1905000" cy="381000"/>
          </a:xfrm>
          <a:prstGeom prst="rect">
            <a:avLst/>
          </a:prstGeom>
          <a:noFill/>
        </p:spPr>
        <p:txBody>
          <a:bodyPr wrap="square" rtlCol="0">
            <a:spAutoFit/>
          </a:bodyPr>
          <a:lstStyle/>
          <a:p>
            <a:r>
              <a:rPr lang="en-US" dirty="0" smtClean="0"/>
              <a:t>1385 m</a:t>
            </a:r>
            <a:r>
              <a:rPr lang="en-US" baseline="30000" dirty="0" smtClean="0"/>
              <a:t>3</a:t>
            </a:r>
            <a:r>
              <a:rPr lang="en-US" dirty="0" smtClean="0"/>
              <a:t>/cap/yr</a:t>
            </a:r>
            <a:endParaRPr lang="en-US" dirty="0"/>
          </a:p>
        </p:txBody>
      </p:sp>
      <p:sp>
        <p:nvSpPr>
          <p:cNvPr id="6" name="TextBox 5"/>
          <p:cNvSpPr txBox="1"/>
          <p:nvPr/>
        </p:nvSpPr>
        <p:spPr>
          <a:xfrm>
            <a:off x="1752600" y="1295400"/>
            <a:ext cx="6019800" cy="307777"/>
          </a:xfrm>
          <a:prstGeom prst="rect">
            <a:avLst/>
          </a:prstGeom>
          <a:noFill/>
        </p:spPr>
        <p:txBody>
          <a:bodyPr wrap="square" rtlCol="0">
            <a:spAutoFit/>
          </a:bodyPr>
          <a:lstStyle/>
          <a:p>
            <a:r>
              <a:rPr lang="en-US" sz="1400" dirty="0" smtClean="0"/>
              <a:t>92% Agriculture – 4.5% Industrial Production – 3.5% Domestic Water Supply</a:t>
            </a:r>
            <a:endParaRPr lang="en-US" sz="1400" dirty="0"/>
          </a:p>
        </p:txBody>
      </p:sp>
      <p:sp>
        <p:nvSpPr>
          <p:cNvPr id="10" name="Oval 9"/>
          <p:cNvSpPr/>
          <p:nvPr/>
        </p:nvSpPr>
        <p:spPr>
          <a:xfrm>
            <a:off x="6629400" y="1752600"/>
            <a:ext cx="1676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154756" y="2388927"/>
            <a:ext cx="2194558" cy="246567"/>
          </a:xfrm>
          <a:prstGeom prst="rect">
            <a:avLst/>
          </a:prstGeom>
          <a:pattFill prst="pct50">
            <a:fgClr>
              <a:schemeClr val="accent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rot="16200000" flipH="1">
            <a:off x="1984756" y="3791333"/>
            <a:ext cx="5149088" cy="0"/>
          </a:xfrm>
          <a:prstGeom prst="line">
            <a:avLst/>
          </a:prstGeom>
          <a:ln/>
        </p:spPr>
        <p:style>
          <a:lnRef idx="1">
            <a:schemeClr val="dk1"/>
          </a:lnRef>
          <a:fillRef idx="0">
            <a:schemeClr val="dk1"/>
          </a:fillRef>
          <a:effectRef idx="0">
            <a:schemeClr val="dk1"/>
          </a:effectRef>
          <a:fontRef idx="minor">
            <a:schemeClr val="tx1"/>
          </a:fontRef>
        </p:style>
      </p:cxnSp>
      <p:cxnSp>
        <p:nvCxnSpPr>
          <p:cNvPr id="6" name="Curved Connector 41"/>
          <p:cNvCxnSpPr>
            <a:endCxn id="10" idx="2"/>
          </p:cNvCxnSpPr>
          <p:nvPr/>
        </p:nvCxnSpPr>
        <p:spPr>
          <a:xfrm flipV="1">
            <a:off x="7848602" y="2753618"/>
            <a:ext cx="685798" cy="370586"/>
          </a:xfrm>
          <a:prstGeom prst="curvedConnector2">
            <a:avLst/>
          </a:prstGeom>
          <a:ln w="101600">
            <a:solidFill>
              <a:schemeClr val="accent6"/>
            </a:solidFill>
            <a:tailEnd type="stealth"/>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5791200" y="2514599"/>
            <a:ext cx="2194560" cy="21945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Arial" pitchFamily="34" charset="0"/>
              <a:cs typeface="Arial" pitchFamily="34" charset="0"/>
            </a:endParaRPr>
          </a:p>
        </p:txBody>
      </p:sp>
      <p:sp>
        <p:nvSpPr>
          <p:cNvPr id="8" name="Rectangle 7"/>
          <p:cNvSpPr/>
          <p:nvPr/>
        </p:nvSpPr>
        <p:spPr>
          <a:xfrm>
            <a:off x="5791200" y="3153456"/>
            <a:ext cx="2194560" cy="15544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Arial" pitchFamily="34" charset="0"/>
              <a:cs typeface="Arial" pitchFamily="34" charset="0"/>
            </a:endParaRPr>
          </a:p>
        </p:txBody>
      </p:sp>
      <p:sp>
        <p:nvSpPr>
          <p:cNvPr id="14" name="TextBox 13"/>
          <p:cNvSpPr txBox="1"/>
          <p:nvPr/>
        </p:nvSpPr>
        <p:spPr>
          <a:xfrm>
            <a:off x="5105400" y="1707177"/>
            <a:ext cx="1605915" cy="584775"/>
          </a:xfrm>
          <a:prstGeom prst="rect">
            <a:avLst/>
          </a:prstGeom>
          <a:noFill/>
        </p:spPr>
        <p:txBody>
          <a:bodyPr wrap="square" rtlCol="0">
            <a:spAutoFit/>
          </a:bodyPr>
          <a:lstStyle/>
          <a:p>
            <a:pPr algn="r" fontAlgn="b"/>
            <a:r>
              <a:rPr lang="en-US" sz="1600" dirty="0" smtClean="0">
                <a:latin typeface="Arial" pitchFamily="34" charset="0"/>
                <a:cs typeface="Arial" pitchFamily="34" charset="0"/>
              </a:rPr>
              <a:t> Recharge </a:t>
            </a:r>
          </a:p>
          <a:p>
            <a:pPr algn="r" fontAlgn="b"/>
            <a:r>
              <a:rPr lang="en-US" sz="1600" dirty="0" smtClean="0">
                <a:latin typeface="Arial" pitchFamily="34" charset="0"/>
                <a:cs typeface="Arial" pitchFamily="34" charset="0"/>
              </a:rPr>
              <a:t>0.307/</a:t>
            </a:r>
            <a:r>
              <a:rPr lang="en-US" sz="1600" dirty="0" smtClean="0">
                <a:solidFill>
                  <a:srgbClr val="FFC000"/>
                </a:solidFill>
                <a:latin typeface="Arial" pitchFamily="34" charset="0"/>
                <a:cs typeface="Arial" pitchFamily="34" charset="0"/>
              </a:rPr>
              <a:t>248,889</a:t>
            </a:r>
            <a:r>
              <a:rPr lang="en-US" sz="1600" dirty="0" smtClean="0">
                <a:latin typeface="Arial" pitchFamily="34" charset="0"/>
                <a:cs typeface="Arial" pitchFamily="34" charset="0"/>
              </a:rPr>
              <a:t> </a:t>
            </a:r>
            <a:endParaRPr lang="en-US" sz="1600" dirty="0">
              <a:latin typeface="Arial" pitchFamily="34" charset="0"/>
              <a:cs typeface="Arial" pitchFamily="34" charset="0"/>
            </a:endParaRPr>
          </a:p>
        </p:txBody>
      </p:sp>
      <p:sp>
        <p:nvSpPr>
          <p:cNvPr id="15" name="TextBox 14"/>
          <p:cNvSpPr txBox="1"/>
          <p:nvPr/>
        </p:nvSpPr>
        <p:spPr>
          <a:xfrm>
            <a:off x="4635500" y="2984503"/>
            <a:ext cx="1295400" cy="1323439"/>
          </a:xfrm>
          <a:prstGeom prst="rect">
            <a:avLst/>
          </a:prstGeom>
          <a:noFill/>
        </p:spPr>
        <p:txBody>
          <a:bodyPr wrap="square" rtlCol="0">
            <a:spAutoFit/>
          </a:bodyPr>
          <a:lstStyle/>
          <a:p>
            <a:pPr algn="ctr"/>
            <a:r>
              <a:rPr lang="en-US" sz="1600" dirty="0" smtClean="0">
                <a:latin typeface="Arial" pitchFamily="34" charset="0"/>
                <a:cs typeface="Arial" pitchFamily="34" charset="0"/>
              </a:rPr>
              <a:t>Mississippi River</a:t>
            </a:r>
          </a:p>
          <a:p>
            <a:pPr algn="ctr"/>
            <a:r>
              <a:rPr lang="en-US" sz="1600" dirty="0" smtClean="0">
                <a:latin typeface="Arial" pitchFamily="34" charset="0"/>
                <a:cs typeface="Arial" pitchFamily="34" charset="0"/>
              </a:rPr>
              <a:t>0.011/ </a:t>
            </a:r>
            <a:r>
              <a:rPr lang="en-US" sz="1600" dirty="0" smtClean="0">
                <a:solidFill>
                  <a:srgbClr val="FFC000"/>
                </a:solidFill>
                <a:latin typeface="Arial" pitchFamily="34" charset="0"/>
                <a:cs typeface="Arial" pitchFamily="34" charset="0"/>
              </a:rPr>
              <a:t>8,918</a:t>
            </a:r>
            <a:r>
              <a:rPr lang="en-US" sz="1600" dirty="0" smtClean="0">
                <a:latin typeface="Arial" pitchFamily="34" charset="0"/>
                <a:cs typeface="Arial" pitchFamily="34" charset="0"/>
              </a:rPr>
              <a:t> </a:t>
            </a:r>
            <a:endParaRPr lang="en-US" sz="1600" dirty="0">
              <a:latin typeface="Arial" pitchFamily="34" charset="0"/>
              <a:cs typeface="Arial" pitchFamily="34" charset="0"/>
            </a:endParaRPr>
          </a:p>
          <a:p>
            <a:pPr algn="ctr"/>
            <a:endParaRPr lang="en-US" sz="1600" dirty="0" smtClean="0">
              <a:latin typeface="Arial" pitchFamily="34" charset="0"/>
              <a:cs typeface="Arial" pitchFamily="34" charset="0"/>
            </a:endParaRPr>
          </a:p>
        </p:txBody>
      </p:sp>
      <p:sp>
        <p:nvSpPr>
          <p:cNvPr id="16" name="TextBox 15"/>
          <p:cNvSpPr txBox="1"/>
          <p:nvPr/>
        </p:nvSpPr>
        <p:spPr>
          <a:xfrm>
            <a:off x="8077201" y="3048005"/>
            <a:ext cx="1066800" cy="830997"/>
          </a:xfrm>
          <a:prstGeom prst="rect">
            <a:avLst/>
          </a:prstGeom>
          <a:noFill/>
        </p:spPr>
        <p:txBody>
          <a:bodyPr wrap="square" rtlCol="0">
            <a:spAutoFit/>
          </a:bodyPr>
          <a:lstStyle/>
          <a:p>
            <a:pPr algn="ctr"/>
            <a:r>
              <a:rPr lang="en-US" sz="1600" dirty="0" smtClean="0">
                <a:latin typeface="Arial" pitchFamily="34" charset="0"/>
                <a:cs typeface="Arial" pitchFamily="34" charset="0"/>
              </a:rPr>
              <a:t>Bluff Hills</a:t>
            </a:r>
          </a:p>
          <a:p>
            <a:pPr algn="ctr"/>
            <a:r>
              <a:rPr lang="en-US" sz="1600" dirty="0" smtClean="0">
                <a:latin typeface="Arial" pitchFamily="34" charset="0"/>
                <a:cs typeface="Arial" pitchFamily="34" charset="0"/>
              </a:rPr>
              <a:t>0.052/ </a:t>
            </a:r>
            <a:r>
              <a:rPr lang="en-US" sz="1600" dirty="0" smtClean="0">
                <a:solidFill>
                  <a:srgbClr val="FFC000"/>
                </a:solidFill>
                <a:latin typeface="Arial" pitchFamily="34" charset="0"/>
                <a:cs typeface="Arial" pitchFamily="34" charset="0"/>
              </a:rPr>
              <a:t>42,157</a:t>
            </a:r>
          </a:p>
        </p:txBody>
      </p:sp>
      <p:sp>
        <p:nvSpPr>
          <p:cNvPr id="17" name="TextBox 16"/>
          <p:cNvSpPr txBox="1"/>
          <p:nvPr/>
        </p:nvSpPr>
        <p:spPr>
          <a:xfrm>
            <a:off x="6172201" y="4876803"/>
            <a:ext cx="1583055" cy="830997"/>
          </a:xfrm>
          <a:prstGeom prst="rect">
            <a:avLst/>
          </a:prstGeom>
          <a:noFill/>
        </p:spPr>
        <p:txBody>
          <a:bodyPr wrap="square" rtlCol="0">
            <a:spAutoFit/>
          </a:bodyPr>
          <a:lstStyle/>
          <a:p>
            <a:pPr algn="ctr"/>
            <a:r>
              <a:rPr lang="en-US" sz="1600" dirty="0" smtClean="0">
                <a:latin typeface="Arial" pitchFamily="34" charset="0"/>
                <a:cs typeface="Arial" pitchFamily="34" charset="0"/>
              </a:rPr>
              <a:t>Underlying Units</a:t>
            </a:r>
          </a:p>
          <a:p>
            <a:pPr algn="ctr"/>
            <a:r>
              <a:rPr lang="en-US" sz="1600" dirty="0" smtClean="0">
                <a:latin typeface="Arial" pitchFamily="34" charset="0"/>
                <a:cs typeface="Arial" pitchFamily="34" charset="0"/>
              </a:rPr>
              <a:t>-0.022/</a:t>
            </a:r>
            <a:r>
              <a:rPr lang="en-US" sz="1600" dirty="0" smtClean="0">
                <a:solidFill>
                  <a:srgbClr val="FFC000"/>
                </a:solidFill>
                <a:latin typeface="Arial" pitchFamily="34" charset="0"/>
                <a:cs typeface="Arial" pitchFamily="34" charset="0"/>
              </a:rPr>
              <a:t>-17,836</a:t>
            </a:r>
          </a:p>
        </p:txBody>
      </p:sp>
      <p:cxnSp>
        <p:nvCxnSpPr>
          <p:cNvPr id="18" name="Straight Arrow Connector 17"/>
          <p:cNvCxnSpPr/>
          <p:nvPr/>
        </p:nvCxnSpPr>
        <p:spPr>
          <a:xfrm>
            <a:off x="5638800" y="3429004"/>
            <a:ext cx="609600" cy="1588"/>
          </a:xfrm>
          <a:prstGeom prst="straightConnector1">
            <a:avLst/>
          </a:prstGeom>
          <a:ln w="28575">
            <a:solidFill>
              <a:schemeClr val="accent3"/>
            </a:solidFill>
            <a:tailEnd type="stealth"/>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rot="5400000">
            <a:off x="6668692" y="4608910"/>
            <a:ext cx="532605" cy="1588"/>
          </a:xfrm>
          <a:prstGeom prst="straightConnector1">
            <a:avLst/>
          </a:prstGeom>
          <a:ln w="57150">
            <a:solidFill>
              <a:schemeClr val="accent6"/>
            </a:solidFill>
            <a:tailEnd type="stealth"/>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rot="10800000" flipV="1">
            <a:off x="7543801" y="3429004"/>
            <a:ext cx="609600" cy="1"/>
          </a:xfrm>
          <a:prstGeom prst="straightConnector1">
            <a:avLst/>
          </a:prstGeom>
          <a:ln w="57150">
            <a:solidFill>
              <a:schemeClr val="accent3"/>
            </a:solidFill>
            <a:tailEnd type="stealth"/>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7924800" y="1676400"/>
            <a:ext cx="1219200" cy="1077218"/>
          </a:xfrm>
          <a:prstGeom prst="rect">
            <a:avLst/>
          </a:prstGeom>
          <a:noFill/>
        </p:spPr>
        <p:txBody>
          <a:bodyPr wrap="square" rtlCol="0">
            <a:spAutoFit/>
          </a:bodyPr>
          <a:lstStyle/>
          <a:p>
            <a:pPr algn="ctr"/>
            <a:r>
              <a:rPr lang="en-US" sz="1600" dirty="0" smtClean="0">
                <a:latin typeface="Arial" pitchFamily="34" charset="0"/>
                <a:cs typeface="Arial" pitchFamily="34" charset="0"/>
              </a:rPr>
              <a:t>Discharge to wells</a:t>
            </a:r>
          </a:p>
          <a:p>
            <a:pPr algn="ctr"/>
            <a:r>
              <a:rPr lang="en-US" sz="1600" dirty="0" smtClean="0">
                <a:latin typeface="Arial" pitchFamily="34" charset="0"/>
                <a:cs typeface="Arial" pitchFamily="34" charset="0"/>
              </a:rPr>
              <a:t>-2.19/-</a:t>
            </a:r>
            <a:r>
              <a:rPr lang="en-US" sz="1600" dirty="0" smtClean="0">
                <a:solidFill>
                  <a:srgbClr val="FFC000"/>
                </a:solidFill>
                <a:latin typeface="Arial" pitchFamily="34" charset="0"/>
                <a:cs typeface="Arial" pitchFamily="34" charset="0"/>
              </a:rPr>
              <a:t>1,775,462</a:t>
            </a:r>
            <a:r>
              <a:rPr lang="en-US" sz="1600" dirty="0" smtClean="0">
                <a:latin typeface="Arial" pitchFamily="34" charset="0"/>
                <a:cs typeface="Arial" pitchFamily="34" charset="0"/>
              </a:rPr>
              <a:t> </a:t>
            </a:r>
            <a:endParaRPr lang="en-US" sz="1600" dirty="0">
              <a:latin typeface="Arial" pitchFamily="34" charset="0"/>
              <a:cs typeface="Arial" pitchFamily="34" charset="0"/>
            </a:endParaRPr>
          </a:p>
        </p:txBody>
      </p:sp>
      <p:sp>
        <p:nvSpPr>
          <p:cNvPr id="11" name="TextBox 10"/>
          <p:cNvSpPr txBox="1"/>
          <p:nvPr/>
        </p:nvSpPr>
        <p:spPr>
          <a:xfrm>
            <a:off x="7835900" y="4624626"/>
            <a:ext cx="1219200" cy="1077218"/>
          </a:xfrm>
          <a:prstGeom prst="rect">
            <a:avLst/>
          </a:prstGeom>
          <a:noFill/>
        </p:spPr>
        <p:txBody>
          <a:bodyPr wrap="square" rtlCol="0">
            <a:spAutoFit/>
          </a:bodyPr>
          <a:lstStyle/>
          <a:p>
            <a:pPr algn="ctr"/>
            <a:r>
              <a:rPr lang="en-US" sz="1600" dirty="0" smtClean="0">
                <a:latin typeface="Arial" pitchFamily="34" charset="0"/>
                <a:cs typeface="Arial" pitchFamily="34" charset="0"/>
              </a:rPr>
              <a:t>Stream Leakage</a:t>
            </a:r>
          </a:p>
          <a:p>
            <a:pPr algn="ctr"/>
            <a:r>
              <a:rPr lang="en-US" sz="1600" dirty="0" smtClean="0">
                <a:latin typeface="Arial" pitchFamily="34" charset="0"/>
                <a:cs typeface="Arial" pitchFamily="34" charset="0"/>
              </a:rPr>
              <a:t>0.120/ </a:t>
            </a:r>
            <a:r>
              <a:rPr lang="en-US" sz="1600" dirty="0" smtClean="0">
                <a:solidFill>
                  <a:srgbClr val="FFC000"/>
                </a:solidFill>
                <a:latin typeface="Arial" pitchFamily="34" charset="0"/>
                <a:cs typeface="Arial" pitchFamily="34" charset="0"/>
              </a:rPr>
              <a:t>97,286</a:t>
            </a:r>
            <a:r>
              <a:rPr lang="en-US" sz="1600" dirty="0" smtClean="0">
                <a:latin typeface="Arial" pitchFamily="34" charset="0"/>
                <a:cs typeface="Arial" pitchFamily="34" charset="0"/>
              </a:rPr>
              <a:t> </a:t>
            </a:r>
            <a:endParaRPr lang="en-US" sz="1600" dirty="0">
              <a:latin typeface="Arial" pitchFamily="34" charset="0"/>
              <a:cs typeface="Arial" pitchFamily="34" charset="0"/>
            </a:endParaRPr>
          </a:p>
        </p:txBody>
      </p:sp>
      <p:cxnSp>
        <p:nvCxnSpPr>
          <p:cNvPr id="12" name="Shape 11"/>
          <p:cNvCxnSpPr/>
          <p:nvPr/>
        </p:nvCxnSpPr>
        <p:spPr>
          <a:xfrm rot="16200000" flipV="1">
            <a:off x="7866737" y="4160163"/>
            <a:ext cx="662226" cy="419100"/>
          </a:xfrm>
          <a:prstGeom prst="curvedConnector2">
            <a:avLst/>
          </a:prstGeom>
          <a:ln w="57150">
            <a:solidFill>
              <a:schemeClr val="accent3"/>
            </a:solidFill>
            <a:tailEnd type="stealth"/>
          </a:ln>
        </p:spPr>
        <p:style>
          <a:lnRef idx="1">
            <a:schemeClr val="dk1"/>
          </a:lnRef>
          <a:fillRef idx="0">
            <a:schemeClr val="dk1"/>
          </a:fillRef>
          <a:effectRef idx="0">
            <a:schemeClr val="dk1"/>
          </a:effectRef>
          <a:fontRef idx="minor">
            <a:schemeClr val="tx1"/>
          </a:fontRef>
        </p:style>
      </p:cxnSp>
      <p:sp>
        <p:nvSpPr>
          <p:cNvPr id="13" name="Rectangle 12"/>
          <p:cNvSpPr/>
          <p:nvPr/>
        </p:nvSpPr>
        <p:spPr>
          <a:xfrm>
            <a:off x="4572000" y="1016734"/>
            <a:ext cx="4572000" cy="400110"/>
          </a:xfrm>
          <a:prstGeom prst="rect">
            <a:avLst/>
          </a:prstGeom>
        </p:spPr>
        <p:txBody>
          <a:bodyPr wrap="square">
            <a:spAutoFit/>
          </a:bodyPr>
          <a:lstStyle/>
          <a:p>
            <a:pPr algn="ctr"/>
            <a:r>
              <a:rPr lang="en-US" sz="2000" b="1" dirty="0" smtClean="0">
                <a:latin typeface="Arial" pitchFamily="34" charset="0"/>
                <a:cs typeface="Arial" pitchFamily="34" charset="0"/>
              </a:rPr>
              <a:t>Water-Table Conditions in 2007</a:t>
            </a:r>
            <a:endParaRPr lang="en-US" sz="2000" b="1" dirty="0">
              <a:latin typeface="Arial" pitchFamily="34" charset="0"/>
              <a:cs typeface="Arial" pitchFamily="34" charset="0"/>
            </a:endParaRPr>
          </a:p>
        </p:txBody>
      </p:sp>
      <p:sp>
        <p:nvSpPr>
          <p:cNvPr id="40" name="Title 1"/>
          <p:cNvSpPr txBox="1">
            <a:spLocks/>
          </p:cNvSpPr>
          <p:nvPr/>
        </p:nvSpPr>
        <p:spPr>
          <a:xfrm>
            <a:off x="0" y="76200"/>
            <a:ext cx="9144000" cy="905776"/>
          </a:xfrm>
          <a:prstGeom prst="rect">
            <a:avLst/>
          </a:prstGeom>
        </p:spPr>
        <p:txBody>
          <a:bodyPr/>
          <a:lstStyle/>
          <a:p>
            <a:pPr marL="484632"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ln w="6350">
                  <a:noFill/>
                </a:ln>
                <a:solidFill>
                  <a:schemeClr val="tx2"/>
                </a:solidFill>
                <a:effectLst>
                  <a:outerShdw blurRad="26000" dist="26000" dir="14500000" algn="tl" rotWithShape="0">
                    <a:srgbClr val="000000">
                      <a:alpha val="40000"/>
                    </a:srgbClr>
                  </a:outerShdw>
                </a:effectLst>
                <a:latin typeface="+mj-lt"/>
                <a:ea typeface="+mj-ea"/>
                <a:cs typeface="+mj-cs"/>
              </a:rPr>
              <a:t>How have water-level declines changed the condition of the alluvial aquifer?</a:t>
            </a:r>
            <a:endParaRPr kumimoji="0" lang="en-US" sz="2800" i="0" u="none" strike="noStrike" kern="1200" cap="none" spc="0" normalizeH="0" baseline="0" noProof="0" dirty="0">
              <a:ln w="6350">
                <a:noFill/>
              </a:ln>
              <a:solidFill>
                <a:schemeClr val="tx2"/>
              </a:solidFill>
              <a:effectLst>
                <a:outerShdw blurRad="26000" dist="26000" dir="14500000" algn="tl" rotWithShape="0">
                  <a:srgbClr val="000000">
                    <a:alpha val="40000"/>
                  </a:srgbClr>
                </a:outerShdw>
              </a:effectLst>
              <a:uLnTx/>
              <a:uFillTx/>
              <a:latin typeface="+mj-lt"/>
              <a:ea typeface="+mj-ea"/>
              <a:cs typeface="+mj-cs"/>
            </a:endParaRPr>
          </a:p>
        </p:txBody>
      </p:sp>
      <p:sp>
        <p:nvSpPr>
          <p:cNvPr id="41" name="Oval 40"/>
          <p:cNvSpPr/>
          <p:nvPr/>
        </p:nvSpPr>
        <p:spPr>
          <a:xfrm>
            <a:off x="7848602" y="4590957"/>
            <a:ext cx="1130300" cy="1116843"/>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848603" y="1564553"/>
            <a:ext cx="1295398" cy="1305649"/>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flipV="1">
            <a:off x="2771644" y="2367909"/>
            <a:ext cx="133655" cy="127002"/>
          </a:xfrm>
          <a:prstGeom prst="triangl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 name="Group 13"/>
          <p:cNvGrpSpPr/>
          <p:nvPr/>
        </p:nvGrpSpPr>
        <p:grpSpPr>
          <a:xfrm>
            <a:off x="50802" y="2870202"/>
            <a:ext cx="4584698" cy="2602077"/>
            <a:chOff x="159387" y="2855274"/>
            <a:chExt cx="8218235" cy="2412482"/>
          </a:xfrm>
        </p:grpSpPr>
        <p:sp>
          <p:nvSpPr>
            <p:cNvPr id="32" name="TextBox 31"/>
            <p:cNvSpPr txBox="1"/>
            <p:nvPr/>
          </p:nvSpPr>
          <p:spPr>
            <a:xfrm>
              <a:off x="159387" y="2855274"/>
              <a:ext cx="2143127" cy="1227009"/>
            </a:xfrm>
            <a:prstGeom prst="rect">
              <a:avLst/>
            </a:prstGeom>
            <a:noFill/>
          </p:spPr>
          <p:txBody>
            <a:bodyPr wrap="square" rtlCol="0">
              <a:spAutoFit/>
            </a:bodyPr>
            <a:lstStyle/>
            <a:p>
              <a:pPr algn="ctr"/>
              <a:r>
                <a:rPr lang="en-US" sz="1600" dirty="0" smtClean="0">
                  <a:latin typeface="Arial" pitchFamily="34" charset="0"/>
                  <a:cs typeface="Arial" pitchFamily="34" charset="0"/>
                </a:rPr>
                <a:t> Mississippi </a:t>
              </a:r>
            </a:p>
            <a:p>
              <a:pPr algn="ctr"/>
              <a:r>
                <a:rPr lang="en-US" sz="1600" dirty="0" smtClean="0">
                  <a:latin typeface="Arial" pitchFamily="34" charset="0"/>
                  <a:cs typeface="Arial" pitchFamily="34" charset="0"/>
                </a:rPr>
                <a:t>River</a:t>
              </a:r>
            </a:p>
            <a:p>
              <a:pPr algn="ctr"/>
              <a:r>
                <a:rPr lang="en-US" sz="1600" dirty="0" smtClean="0">
                  <a:latin typeface="Arial" pitchFamily="34" charset="0"/>
                  <a:cs typeface="Arial" pitchFamily="34" charset="0"/>
                </a:rPr>
                <a:t>-0.002/      </a:t>
              </a:r>
              <a:r>
                <a:rPr lang="en-US" sz="1600" dirty="0" smtClean="0">
                  <a:solidFill>
                    <a:srgbClr val="FFC000"/>
                  </a:solidFill>
                  <a:latin typeface="Arial" pitchFamily="34" charset="0"/>
                  <a:cs typeface="Arial" pitchFamily="34" charset="0"/>
                </a:rPr>
                <a:t>-1,621 </a:t>
              </a:r>
            </a:p>
          </p:txBody>
        </p:sp>
        <p:sp>
          <p:nvSpPr>
            <p:cNvPr id="33" name="TextBox 32"/>
            <p:cNvSpPr txBox="1"/>
            <p:nvPr/>
          </p:nvSpPr>
          <p:spPr>
            <a:xfrm>
              <a:off x="5996371" y="3190160"/>
              <a:ext cx="2381251" cy="770448"/>
            </a:xfrm>
            <a:prstGeom prst="rect">
              <a:avLst/>
            </a:prstGeom>
            <a:noFill/>
          </p:spPr>
          <p:txBody>
            <a:bodyPr wrap="square" rtlCol="0">
              <a:spAutoFit/>
            </a:bodyPr>
            <a:lstStyle/>
            <a:p>
              <a:pPr algn="ctr"/>
              <a:r>
                <a:rPr lang="en-US" sz="1600" dirty="0" smtClean="0">
                  <a:latin typeface="Arial" pitchFamily="34" charset="0"/>
                  <a:cs typeface="Arial" pitchFamily="34" charset="0"/>
                </a:rPr>
                <a:t>Bluff Hills</a:t>
              </a:r>
            </a:p>
            <a:p>
              <a:pPr algn="ctr"/>
              <a:r>
                <a:rPr lang="en-US" sz="1600" dirty="0" smtClean="0">
                  <a:latin typeface="Arial" pitchFamily="34" charset="0"/>
                  <a:cs typeface="Arial" pitchFamily="34" charset="0"/>
                </a:rPr>
                <a:t>0.035/ </a:t>
              </a:r>
              <a:r>
                <a:rPr lang="en-US" sz="1600" b="1" dirty="0" smtClean="0">
                  <a:solidFill>
                    <a:srgbClr val="FFC000"/>
                  </a:solidFill>
                  <a:latin typeface="Arial" pitchFamily="34" charset="0"/>
                  <a:cs typeface="Arial" pitchFamily="34" charset="0"/>
                </a:rPr>
                <a:t>28,375</a:t>
              </a:r>
              <a:r>
                <a:rPr lang="en-US" sz="1600" dirty="0" smtClean="0">
                  <a:solidFill>
                    <a:srgbClr val="0070C0"/>
                  </a:solidFill>
                  <a:latin typeface="Arial" pitchFamily="34" charset="0"/>
                  <a:cs typeface="Arial" pitchFamily="34" charset="0"/>
                </a:rPr>
                <a:t> </a:t>
              </a:r>
            </a:p>
          </p:txBody>
        </p:sp>
        <p:sp>
          <p:nvSpPr>
            <p:cNvPr id="34" name="TextBox 33"/>
            <p:cNvSpPr txBox="1"/>
            <p:nvPr/>
          </p:nvSpPr>
          <p:spPr>
            <a:xfrm>
              <a:off x="2714625" y="4725589"/>
              <a:ext cx="3114675" cy="542167"/>
            </a:xfrm>
            <a:prstGeom prst="rect">
              <a:avLst/>
            </a:prstGeom>
            <a:noFill/>
          </p:spPr>
          <p:txBody>
            <a:bodyPr wrap="square" rtlCol="0">
              <a:spAutoFit/>
            </a:bodyPr>
            <a:lstStyle/>
            <a:p>
              <a:pPr algn="ctr"/>
              <a:r>
                <a:rPr lang="en-US" sz="1600" dirty="0" smtClean="0">
                  <a:latin typeface="Arial" pitchFamily="34" charset="0"/>
                  <a:cs typeface="Arial" pitchFamily="34" charset="0"/>
                </a:rPr>
                <a:t>Underlying Units</a:t>
              </a:r>
            </a:p>
            <a:p>
              <a:pPr algn="ctr"/>
              <a:r>
                <a:rPr lang="en-US" sz="1600" dirty="0" smtClean="0">
                  <a:latin typeface="Arial" pitchFamily="34" charset="0"/>
                  <a:cs typeface="Arial" pitchFamily="34" charset="0"/>
                </a:rPr>
                <a:t>0.095/</a:t>
              </a:r>
              <a:r>
                <a:rPr lang="en-US" sz="1600" b="1" dirty="0" smtClean="0">
                  <a:solidFill>
                    <a:srgbClr val="FFC000"/>
                  </a:solidFill>
                  <a:latin typeface="Arial" pitchFamily="34" charset="0"/>
                  <a:cs typeface="Arial" pitchFamily="34" charset="0"/>
                </a:rPr>
                <a:t>77,018</a:t>
              </a:r>
            </a:p>
          </p:txBody>
        </p:sp>
        <p:cxnSp>
          <p:nvCxnSpPr>
            <p:cNvPr id="35" name="Straight Arrow Connector 34"/>
            <p:cNvCxnSpPr/>
            <p:nvPr/>
          </p:nvCxnSpPr>
          <p:spPr>
            <a:xfrm rot="10800000">
              <a:off x="1857375" y="3429000"/>
              <a:ext cx="1143000" cy="1588"/>
            </a:xfrm>
            <a:prstGeom prst="straightConnector1">
              <a:avLst/>
            </a:prstGeom>
            <a:ln w="28575">
              <a:solidFill>
                <a:schemeClr val="accent6"/>
              </a:solidFill>
              <a:tailEnd type="stealth"/>
            </a:ln>
          </p:spPr>
          <p:style>
            <a:lnRef idx="1">
              <a:schemeClr val="dk1"/>
            </a:lnRef>
            <a:fillRef idx="0">
              <a:schemeClr val="dk1"/>
            </a:fillRef>
            <a:effectRef idx="0">
              <a:schemeClr val="dk1"/>
            </a:effectRef>
            <a:fontRef idx="minor">
              <a:schemeClr val="tx1"/>
            </a:fontRef>
          </p:style>
        </p:cxnSp>
        <p:cxnSp>
          <p:nvCxnSpPr>
            <p:cNvPr id="36" name="Straight Arrow Connector 9"/>
            <p:cNvCxnSpPr/>
            <p:nvPr/>
          </p:nvCxnSpPr>
          <p:spPr>
            <a:xfrm rot="5400000" flipH="1" flipV="1">
              <a:off x="4020343" y="4470660"/>
              <a:ext cx="533400" cy="1584"/>
            </a:xfrm>
            <a:prstGeom prst="straightConnector1">
              <a:avLst/>
            </a:prstGeom>
            <a:ln w="57150">
              <a:solidFill>
                <a:schemeClr val="accent3"/>
              </a:solidFill>
              <a:tailEnd type="stealth"/>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rot="10800000">
              <a:off x="5276177" y="3429001"/>
              <a:ext cx="1057275" cy="1588"/>
            </a:xfrm>
            <a:prstGeom prst="straightConnector1">
              <a:avLst/>
            </a:prstGeom>
            <a:ln w="57150">
              <a:solidFill>
                <a:schemeClr val="accent3"/>
              </a:solidFill>
              <a:tailEnd type="stealth"/>
            </a:ln>
          </p:spPr>
          <p:style>
            <a:lnRef idx="1">
              <a:schemeClr val="dk1"/>
            </a:lnRef>
            <a:fillRef idx="0">
              <a:schemeClr val="dk1"/>
            </a:fillRef>
            <a:effectRef idx="0">
              <a:schemeClr val="dk1"/>
            </a:effectRef>
            <a:fontRef idx="minor">
              <a:schemeClr val="tx1"/>
            </a:fontRef>
          </p:style>
        </p:cxnSp>
      </p:grpSp>
      <p:sp>
        <p:nvSpPr>
          <p:cNvPr id="30" name="Rectangle 29"/>
          <p:cNvSpPr/>
          <p:nvPr/>
        </p:nvSpPr>
        <p:spPr>
          <a:xfrm>
            <a:off x="1157468" y="2502755"/>
            <a:ext cx="2194558" cy="2194559"/>
          </a:xfrm>
          <a:prstGeom prst="rect">
            <a:avLst/>
          </a:prstGeom>
          <a:solidFill>
            <a:schemeClr val="accent1">
              <a:lumMod val="60000"/>
              <a:lumOff val="4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Arial" pitchFamily="34" charset="0"/>
              <a:cs typeface="Arial" pitchFamily="34" charset="0"/>
            </a:endParaRPr>
          </a:p>
        </p:txBody>
      </p:sp>
      <p:sp>
        <p:nvSpPr>
          <p:cNvPr id="25" name="TextBox 24"/>
          <p:cNvSpPr txBox="1"/>
          <p:nvPr/>
        </p:nvSpPr>
        <p:spPr>
          <a:xfrm>
            <a:off x="1063772" y="1814899"/>
            <a:ext cx="1707872" cy="584775"/>
          </a:xfrm>
          <a:prstGeom prst="rect">
            <a:avLst/>
          </a:prstGeom>
          <a:noFill/>
        </p:spPr>
        <p:txBody>
          <a:bodyPr wrap="square" rtlCol="0">
            <a:spAutoFit/>
          </a:bodyPr>
          <a:lstStyle/>
          <a:p>
            <a:pPr algn="r" fontAlgn="b"/>
            <a:r>
              <a:rPr lang="en-US" sz="1600" dirty="0" smtClean="0">
                <a:latin typeface="Arial" pitchFamily="34" charset="0"/>
                <a:cs typeface="Arial" pitchFamily="34" charset="0"/>
              </a:rPr>
              <a:t> Recharge </a:t>
            </a:r>
          </a:p>
          <a:p>
            <a:pPr algn="r" fontAlgn="b"/>
            <a:r>
              <a:rPr lang="en-US" sz="1600" dirty="0" smtClean="0">
                <a:latin typeface="Arial" pitchFamily="34" charset="0"/>
                <a:cs typeface="Arial" pitchFamily="34" charset="0"/>
              </a:rPr>
              <a:t>0.066/</a:t>
            </a:r>
            <a:r>
              <a:rPr lang="en-US" sz="1600" dirty="0" smtClean="0">
                <a:solidFill>
                  <a:srgbClr val="FFC000"/>
                </a:solidFill>
                <a:latin typeface="Arial" pitchFamily="34" charset="0"/>
                <a:cs typeface="Arial" pitchFamily="34" charset="0"/>
              </a:rPr>
              <a:t>53,507</a:t>
            </a:r>
            <a:r>
              <a:rPr lang="en-US" sz="1600" dirty="0" smtClean="0">
                <a:latin typeface="Arial" pitchFamily="34" charset="0"/>
                <a:cs typeface="Arial" pitchFamily="34" charset="0"/>
              </a:rPr>
              <a:t> </a:t>
            </a:r>
            <a:endParaRPr lang="en-US" sz="1600" dirty="0">
              <a:latin typeface="Arial" pitchFamily="34" charset="0"/>
              <a:cs typeface="Arial" pitchFamily="34" charset="0"/>
            </a:endParaRPr>
          </a:p>
        </p:txBody>
      </p:sp>
      <p:sp>
        <p:nvSpPr>
          <p:cNvPr id="27" name="TextBox 26"/>
          <p:cNvSpPr txBox="1"/>
          <p:nvPr/>
        </p:nvSpPr>
        <p:spPr>
          <a:xfrm>
            <a:off x="3229812" y="4557466"/>
            <a:ext cx="1275286" cy="1077218"/>
          </a:xfrm>
          <a:prstGeom prst="rect">
            <a:avLst/>
          </a:prstGeom>
          <a:noFill/>
        </p:spPr>
        <p:txBody>
          <a:bodyPr wrap="square" rtlCol="0">
            <a:spAutoFit/>
          </a:bodyPr>
          <a:lstStyle/>
          <a:p>
            <a:pPr algn="ctr"/>
            <a:r>
              <a:rPr lang="en-US" sz="1600" dirty="0" smtClean="0">
                <a:latin typeface="Arial" pitchFamily="34" charset="0"/>
                <a:cs typeface="Arial" pitchFamily="34" charset="0"/>
              </a:rPr>
              <a:t>Stream Leakage</a:t>
            </a:r>
          </a:p>
          <a:p>
            <a:pPr algn="ctr"/>
            <a:r>
              <a:rPr lang="en-US" sz="1600" dirty="0" smtClean="0">
                <a:latin typeface="Arial" pitchFamily="34" charset="0"/>
                <a:cs typeface="Arial" pitchFamily="34" charset="0"/>
              </a:rPr>
              <a:t>-0.192/       </a:t>
            </a:r>
            <a:r>
              <a:rPr lang="en-US" sz="1600" b="1" dirty="0" smtClean="0">
                <a:solidFill>
                  <a:srgbClr val="FFC000"/>
                </a:solidFill>
                <a:latin typeface="Arial" pitchFamily="34" charset="0"/>
                <a:cs typeface="Arial" pitchFamily="34" charset="0"/>
              </a:rPr>
              <a:t>-155,657 </a:t>
            </a:r>
            <a:endParaRPr lang="en-US" sz="1600" b="1" dirty="0">
              <a:solidFill>
                <a:srgbClr val="FFC000"/>
              </a:solidFill>
              <a:latin typeface="Arial" pitchFamily="34" charset="0"/>
              <a:cs typeface="Arial" pitchFamily="34" charset="0"/>
            </a:endParaRPr>
          </a:p>
        </p:txBody>
      </p:sp>
      <p:cxnSp>
        <p:nvCxnSpPr>
          <p:cNvPr id="28" name="Shape 27"/>
          <p:cNvCxnSpPr>
            <a:endCxn id="27" idx="0"/>
          </p:cNvCxnSpPr>
          <p:nvPr/>
        </p:nvCxnSpPr>
        <p:spPr>
          <a:xfrm>
            <a:off x="3389223" y="4146525"/>
            <a:ext cx="478232" cy="410941"/>
          </a:xfrm>
          <a:prstGeom prst="curvedConnector2">
            <a:avLst/>
          </a:prstGeom>
          <a:ln w="76200">
            <a:solidFill>
              <a:schemeClr val="accent6"/>
            </a:solidFill>
            <a:tailEnd type="stealth"/>
          </a:ln>
        </p:spPr>
        <p:style>
          <a:lnRef idx="1">
            <a:schemeClr val="dk1"/>
          </a:lnRef>
          <a:fillRef idx="0">
            <a:schemeClr val="dk1"/>
          </a:fillRef>
          <a:effectRef idx="0">
            <a:schemeClr val="dk1"/>
          </a:effectRef>
          <a:fontRef idx="minor">
            <a:schemeClr val="tx1"/>
          </a:fontRef>
        </p:style>
      </p:cxnSp>
      <p:sp>
        <p:nvSpPr>
          <p:cNvPr id="29" name="Rectangle 28"/>
          <p:cNvSpPr/>
          <p:nvPr/>
        </p:nvSpPr>
        <p:spPr>
          <a:xfrm>
            <a:off x="-12698" y="981976"/>
            <a:ext cx="4571999" cy="707886"/>
          </a:xfrm>
          <a:prstGeom prst="rect">
            <a:avLst/>
          </a:prstGeom>
        </p:spPr>
        <p:txBody>
          <a:bodyPr wrap="square">
            <a:spAutoFit/>
          </a:bodyPr>
          <a:lstStyle/>
          <a:p>
            <a:pPr algn="ctr"/>
            <a:r>
              <a:rPr lang="en-US" sz="2000" b="1" dirty="0" smtClean="0">
                <a:latin typeface="Arial" pitchFamily="34" charset="0"/>
                <a:cs typeface="Arial" pitchFamily="34" charset="0"/>
              </a:rPr>
              <a:t>Confined Conditions in 1870 </a:t>
            </a:r>
          </a:p>
          <a:p>
            <a:pPr algn="ctr"/>
            <a:r>
              <a:rPr lang="en-US" sz="2000" b="1" dirty="0" smtClean="0">
                <a:latin typeface="Arial" pitchFamily="34" charset="0"/>
                <a:cs typeface="Arial" pitchFamily="34" charset="0"/>
              </a:rPr>
              <a:t>(Predevelopment)</a:t>
            </a:r>
            <a:endParaRPr lang="en-US" sz="2000" b="1" dirty="0">
              <a:latin typeface="Arial" pitchFamily="34" charset="0"/>
              <a:cs typeface="Arial" pitchFamily="34" charset="0"/>
            </a:endParaRPr>
          </a:p>
        </p:txBody>
      </p:sp>
      <p:cxnSp>
        <p:nvCxnSpPr>
          <p:cNvPr id="26" name="Shape 25"/>
          <p:cNvCxnSpPr>
            <a:stCxn id="25" idx="3"/>
          </p:cNvCxnSpPr>
          <p:nvPr/>
        </p:nvCxnSpPr>
        <p:spPr>
          <a:xfrm flipH="1">
            <a:off x="2339060" y="2107287"/>
            <a:ext cx="432584" cy="529498"/>
          </a:xfrm>
          <a:prstGeom prst="curvedConnector4">
            <a:avLst>
              <a:gd name="adj1" fmla="val -52845"/>
              <a:gd name="adj2" fmla="val 77610"/>
            </a:avLst>
          </a:prstGeom>
          <a:ln w="57150">
            <a:solidFill>
              <a:schemeClr val="accent3"/>
            </a:solidFill>
            <a:tailEnd type="stealth"/>
          </a:ln>
        </p:spPr>
        <p:style>
          <a:lnRef idx="1">
            <a:schemeClr val="dk1"/>
          </a:lnRef>
          <a:fillRef idx="0">
            <a:schemeClr val="dk1"/>
          </a:fillRef>
          <a:effectRef idx="0">
            <a:schemeClr val="dk1"/>
          </a:effectRef>
          <a:fontRef idx="minor">
            <a:schemeClr val="tx1"/>
          </a:fontRef>
        </p:style>
      </p:cxnSp>
      <p:sp>
        <p:nvSpPr>
          <p:cNvPr id="46" name="Rectangle 45"/>
          <p:cNvSpPr/>
          <p:nvPr/>
        </p:nvSpPr>
        <p:spPr>
          <a:xfrm>
            <a:off x="5789955" y="2391315"/>
            <a:ext cx="2194558" cy="246567"/>
          </a:xfrm>
          <a:prstGeom prst="rect">
            <a:avLst/>
          </a:prstGeom>
          <a:pattFill prst="pct50">
            <a:fgClr>
              <a:schemeClr val="accent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hape 20"/>
          <p:cNvCxnSpPr>
            <a:stCxn id="14" idx="3"/>
          </p:cNvCxnSpPr>
          <p:nvPr/>
        </p:nvCxnSpPr>
        <p:spPr>
          <a:xfrm>
            <a:off x="6711315" y="1999565"/>
            <a:ext cx="108585" cy="653449"/>
          </a:xfrm>
          <a:prstGeom prst="curvedConnector2">
            <a:avLst/>
          </a:prstGeom>
          <a:ln w="76200">
            <a:solidFill>
              <a:schemeClr val="accent3"/>
            </a:solidFill>
            <a:tailEnd type="stealth"/>
          </a:ln>
        </p:spPr>
        <p:style>
          <a:lnRef idx="1">
            <a:schemeClr val="dk1"/>
          </a:lnRef>
          <a:fillRef idx="0">
            <a:schemeClr val="dk1"/>
          </a:fillRef>
          <a:effectRef idx="0">
            <a:schemeClr val="dk1"/>
          </a:effectRef>
          <a:fontRef idx="minor">
            <a:schemeClr val="tx1"/>
          </a:fontRef>
        </p:style>
      </p:cxnSp>
      <p:sp>
        <p:nvSpPr>
          <p:cNvPr id="48" name="Isosceles Triangle 47"/>
          <p:cNvSpPr/>
          <p:nvPr/>
        </p:nvSpPr>
        <p:spPr>
          <a:xfrm flipV="1">
            <a:off x="6871755" y="3007934"/>
            <a:ext cx="133655" cy="127002"/>
          </a:xfrm>
          <a:prstGeom prst="triangl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TextBox 37"/>
          <p:cNvSpPr txBox="1"/>
          <p:nvPr/>
        </p:nvSpPr>
        <p:spPr>
          <a:xfrm>
            <a:off x="0" y="6457890"/>
            <a:ext cx="5105400" cy="400110"/>
          </a:xfrm>
          <a:prstGeom prst="rect">
            <a:avLst/>
          </a:prstGeom>
          <a:noFill/>
        </p:spPr>
        <p:txBody>
          <a:bodyPr wrap="square" rtlCol="0">
            <a:spAutoFit/>
          </a:bodyPr>
          <a:lstStyle/>
          <a:p>
            <a:r>
              <a:rPr lang="en-US" sz="2000" dirty="0" smtClean="0"/>
              <a:t>This information was provided by the USGS</a:t>
            </a:r>
            <a:endParaRPr lang="en-US" sz="2000" dirty="0"/>
          </a:p>
        </p:txBody>
      </p:sp>
    </p:spTree>
    <p:extLst>
      <p:ext uri="{BB962C8B-B14F-4D97-AF65-F5344CB8AC3E}">
        <p14:creationId xmlns:p14="http://schemas.microsoft.com/office/powerpoint/2010/main" val="3060180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467351789"/>
              </p:ext>
            </p:extLst>
          </p:nvPr>
        </p:nvGraphicFramePr>
        <p:xfrm>
          <a:off x="152400" y="76200"/>
          <a:ext cx="8915400" cy="6705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6781800" y="6096000"/>
            <a:ext cx="1524000" cy="457200"/>
          </a:xfrm>
          <a:prstGeom prst="rect">
            <a:avLst/>
          </a:prstGeom>
          <a:noFill/>
        </p:spPr>
        <p:txBody>
          <a:bodyPr wrap="square" rtlCol="0">
            <a:spAutoFit/>
          </a:bodyPr>
          <a:lstStyle/>
          <a:p>
            <a:r>
              <a:rPr lang="en-US" dirty="0" smtClean="0"/>
              <a:t>USGS</a:t>
            </a:r>
            <a:endParaRPr lang="en-US" dirty="0"/>
          </a:p>
        </p:txBody>
      </p:sp>
    </p:spTree>
    <p:extLst>
      <p:ext uri="{BB962C8B-B14F-4D97-AF65-F5344CB8AC3E}">
        <p14:creationId xmlns:p14="http://schemas.microsoft.com/office/powerpoint/2010/main" val="4147171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382000" cy="461665"/>
          </a:xfrm>
          <a:prstGeom prst="rect">
            <a:avLst/>
          </a:prstGeom>
          <a:noFill/>
        </p:spPr>
        <p:txBody>
          <a:bodyPr wrap="square" rtlCol="0">
            <a:spAutoFit/>
          </a:bodyPr>
          <a:lstStyle/>
          <a:p>
            <a:pPr algn="ctr"/>
            <a:r>
              <a:rPr lang="en-US" sz="2400" dirty="0" smtClean="0"/>
              <a:t>Summer Flow Duration by Decade for Bayou Meto at Lonoke, AR</a:t>
            </a:r>
            <a:endParaRPr lang="en-US" sz="2400" dirty="0"/>
          </a:p>
        </p:txBody>
      </p:sp>
      <p:sp>
        <p:nvSpPr>
          <p:cNvPr id="5" name="TextBox 4"/>
          <p:cNvSpPr txBox="1"/>
          <p:nvPr/>
        </p:nvSpPr>
        <p:spPr>
          <a:xfrm>
            <a:off x="1219200" y="6096000"/>
            <a:ext cx="7086600" cy="307777"/>
          </a:xfrm>
          <a:prstGeom prst="rect">
            <a:avLst/>
          </a:prstGeom>
          <a:noFill/>
        </p:spPr>
        <p:txBody>
          <a:bodyPr wrap="square" rtlCol="0">
            <a:spAutoFit/>
          </a:bodyPr>
          <a:lstStyle/>
          <a:p>
            <a:pPr algn="ctr"/>
            <a:r>
              <a:rPr lang="en-US" sz="1400" dirty="0" smtClean="0"/>
              <a:t>Based on stage data of the USGS</a:t>
            </a:r>
            <a:endParaRPr lang="en-US" sz="1400" dirty="0"/>
          </a:p>
        </p:txBody>
      </p:sp>
      <p:cxnSp>
        <p:nvCxnSpPr>
          <p:cNvPr id="3" name="Straight Connector 2"/>
          <p:cNvCxnSpPr/>
          <p:nvPr/>
        </p:nvCxnSpPr>
        <p:spPr>
          <a:xfrm flipV="1">
            <a:off x="1981200" y="3611880"/>
            <a:ext cx="0" cy="182880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7" name="Chart 6"/>
          <p:cNvGraphicFramePr>
            <a:graphicFrameLocks/>
          </p:cNvGraphicFramePr>
          <p:nvPr>
            <p:extLst>
              <p:ext uri="{D42A27DB-BD31-4B8C-83A1-F6EECF244321}">
                <p14:modId xmlns:p14="http://schemas.microsoft.com/office/powerpoint/2010/main" val="840785807"/>
              </p:ext>
            </p:extLst>
          </p:nvPr>
        </p:nvGraphicFramePr>
        <p:xfrm>
          <a:off x="822960" y="1135380"/>
          <a:ext cx="7467600" cy="4953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04800"/>
            <a:ext cx="8077200" cy="461665"/>
          </a:xfrm>
          <a:prstGeom prst="rect">
            <a:avLst/>
          </a:prstGeom>
          <a:noFill/>
        </p:spPr>
        <p:txBody>
          <a:bodyPr wrap="square" rtlCol="0">
            <a:spAutoFit/>
          </a:bodyPr>
          <a:lstStyle/>
          <a:p>
            <a:pPr algn="ctr"/>
            <a:r>
              <a:rPr lang="en-US" sz="2400" dirty="0" smtClean="0"/>
              <a:t>Annual Flow Duration for Boeuf River at Girard, LA</a:t>
            </a:r>
            <a:endParaRPr lang="en-US" sz="2400" dirty="0"/>
          </a:p>
        </p:txBody>
      </p:sp>
      <p:sp>
        <p:nvSpPr>
          <p:cNvPr id="5" name="TextBox 4"/>
          <p:cNvSpPr txBox="1"/>
          <p:nvPr/>
        </p:nvSpPr>
        <p:spPr>
          <a:xfrm>
            <a:off x="1219200" y="6096000"/>
            <a:ext cx="7086600" cy="307777"/>
          </a:xfrm>
          <a:prstGeom prst="rect">
            <a:avLst/>
          </a:prstGeom>
          <a:noFill/>
        </p:spPr>
        <p:txBody>
          <a:bodyPr wrap="square" rtlCol="0">
            <a:spAutoFit/>
          </a:bodyPr>
          <a:lstStyle/>
          <a:p>
            <a:pPr algn="ctr"/>
            <a:r>
              <a:rPr lang="en-US" sz="1400" dirty="0" smtClean="0"/>
              <a:t>Based on discharge data of the USGS</a:t>
            </a:r>
            <a:endParaRPr lang="en-US" sz="1400" dirty="0"/>
          </a:p>
        </p:txBody>
      </p:sp>
      <p:graphicFrame>
        <p:nvGraphicFramePr>
          <p:cNvPr id="6" name="Chart 5"/>
          <p:cNvGraphicFramePr/>
          <p:nvPr>
            <p:extLst>
              <p:ext uri="{D42A27DB-BD31-4B8C-83A1-F6EECF244321}">
                <p14:modId xmlns:p14="http://schemas.microsoft.com/office/powerpoint/2010/main" val="732197455"/>
              </p:ext>
            </p:extLst>
          </p:nvPr>
        </p:nvGraphicFramePr>
        <p:xfrm>
          <a:off x="1143000" y="990600"/>
          <a:ext cx="6781800" cy="4876800"/>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Straight Connector 2"/>
          <p:cNvCxnSpPr/>
          <p:nvPr/>
        </p:nvCxnSpPr>
        <p:spPr>
          <a:xfrm flipV="1">
            <a:off x="4343400" y="2286000"/>
            <a:ext cx="0" cy="28956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04800"/>
            <a:ext cx="8077200" cy="461665"/>
          </a:xfrm>
          <a:prstGeom prst="rect">
            <a:avLst/>
          </a:prstGeom>
          <a:noFill/>
        </p:spPr>
        <p:txBody>
          <a:bodyPr wrap="square" rtlCol="0">
            <a:spAutoFit/>
          </a:bodyPr>
          <a:lstStyle/>
          <a:p>
            <a:pPr algn="ctr"/>
            <a:r>
              <a:rPr lang="en-US" sz="2400" dirty="0" smtClean="0"/>
              <a:t>Fall Flow Duration for the Boeuf River at Girard, LA by Decade</a:t>
            </a:r>
            <a:endParaRPr lang="en-US" sz="2400" dirty="0"/>
          </a:p>
        </p:txBody>
      </p:sp>
      <p:sp>
        <p:nvSpPr>
          <p:cNvPr id="5" name="TextBox 4"/>
          <p:cNvSpPr txBox="1"/>
          <p:nvPr/>
        </p:nvSpPr>
        <p:spPr>
          <a:xfrm>
            <a:off x="1219200" y="6096000"/>
            <a:ext cx="7086600" cy="307777"/>
          </a:xfrm>
          <a:prstGeom prst="rect">
            <a:avLst/>
          </a:prstGeom>
          <a:noFill/>
        </p:spPr>
        <p:txBody>
          <a:bodyPr wrap="square" rtlCol="0">
            <a:spAutoFit/>
          </a:bodyPr>
          <a:lstStyle/>
          <a:p>
            <a:pPr algn="ctr"/>
            <a:r>
              <a:rPr lang="en-US" sz="1400" dirty="0" smtClean="0"/>
              <a:t>Based on stage data of the USGS</a:t>
            </a:r>
            <a:endParaRPr lang="en-US" sz="1400" dirty="0"/>
          </a:p>
        </p:txBody>
      </p:sp>
      <p:graphicFrame>
        <p:nvGraphicFramePr>
          <p:cNvPr id="6" name="Chart 5"/>
          <p:cNvGraphicFramePr/>
          <p:nvPr>
            <p:extLst>
              <p:ext uri="{D42A27DB-BD31-4B8C-83A1-F6EECF244321}">
                <p14:modId xmlns:p14="http://schemas.microsoft.com/office/powerpoint/2010/main" val="2011867439"/>
              </p:ext>
            </p:extLst>
          </p:nvPr>
        </p:nvGraphicFramePr>
        <p:xfrm>
          <a:off x="457200" y="1066800"/>
          <a:ext cx="7848600" cy="4953000"/>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Straight Connector 2"/>
          <p:cNvCxnSpPr/>
          <p:nvPr/>
        </p:nvCxnSpPr>
        <p:spPr>
          <a:xfrm flipV="1">
            <a:off x="4191000" y="2743200"/>
            <a:ext cx="0" cy="1524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04800"/>
            <a:ext cx="8077200" cy="461665"/>
          </a:xfrm>
          <a:prstGeom prst="rect">
            <a:avLst/>
          </a:prstGeom>
          <a:noFill/>
        </p:spPr>
        <p:txBody>
          <a:bodyPr wrap="square" rtlCol="0">
            <a:spAutoFit/>
          </a:bodyPr>
          <a:lstStyle/>
          <a:p>
            <a:pPr algn="ctr"/>
            <a:r>
              <a:rPr lang="en-US" sz="2400" dirty="0" smtClean="0"/>
              <a:t>Flow Duration for Bayou Bartholomew at Jones, AR</a:t>
            </a:r>
            <a:endParaRPr lang="en-US" sz="2400" dirty="0"/>
          </a:p>
        </p:txBody>
      </p:sp>
      <p:sp>
        <p:nvSpPr>
          <p:cNvPr id="5" name="TextBox 4"/>
          <p:cNvSpPr txBox="1"/>
          <p:nvPr/>
        </p:nvSpPr>
        <p:spPr>
          <a:xfrm>
            <a:off x="1219200" y="6096000"/>
            <a:ext cx="7086600" cy="307777"/>
          </a:xfrm>
          <a:prstGeom prst="rect">
            <a:avLst/>
          </a:prstGeom>
          <a:noFill/>
        </p:spPr>
        <p:txBody>
          <a:bodyPr wrap="square" rtlCol="0">
            <a:spAutoFit/>
          </a:bodyPr>
          <a:lstStyle/>
          <a:p>
            <a:pPr algn="ctr"/>
            <a:r>
              <a:rPr lang="en-US" sz="1400" dirty="0" smtClean="0"/>
              <a:t>Based on discharge data of the USGS</a:t>
            </a:r>
            <a:endParaRPr lang="en-US" sz="1400" dirty="0"/>
          </a:p>
        </p:txBody>
      </p:sp>
      <p:graphicFrame>
        <p:nvGraphicFramePr>
          <p:cNvPr id="6" name="Chart 5"/>
          <p:cNvGraphicFramePr/>
          <p:nvPr>
            <p:extLst>
              <p:ext uri="{D42A27DB-BD31-4B8C-83A1-F6EECF244321}">
                <p14:modId xmlns:p14="http://schemas.microsoft.com/office/powerpoint/2010/main" val="3581061713"/>
              </p:ext>
            </p:extLst>
          </p:nvPr>
        </p:nvGraphicFramePr>
        <p:xfrm>
          <a:off x="1143000" y="1066801"/>
          <a:ext cx="70104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2971800" y="2057400"/>
            <a:ext cx="609600" cy="276999"/>
          </a:xfrm>
          <a:prstGeom prst="rect">
            <a:avLst/>
          </a:prstGeom>
          <a:noFill/>
        </p:spPr>
        <p:txBody>
          <a:bodyPr wrap="square" rtlCol="0">
            <a:spAutoFit/>
          </a:bodyPr>
          <a:lstStyle/>
          <a:p>
            <a:r>
              <a:rPr lang="en-US" sz="1200" dirty="0" smtClean="0"/>
              <a:t>1335</a:t>
            </a:r>
            <a:endParaRPr lang="en-US" sz="1200" dirty="0"/>
          </a:p>
        </p:txBody>
      </p:sp>
      <p:cxnSp>
        <p:nvCxnSpPr>
          <p:cNvPr id="7" name="Straight Connector 6"/>
          <p:cNvCxnSpPr/>
          <p:nvPr/>
        </p:nvCxnSpPr>
        <p:spPr>
          <a:xfrm flipV="1">
            <a:off x="4419600" y="2057400"/>
            <a:ext cx="0" cy="17526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04800"/>
            <a:ext cx="8077200" cy="461665"/>
          </a:xfrm>
          <a:prstGeom prst="rect">
            <a:avLst/>
          </a:prstGeom>
          <a:noFill/>
        </p:spPr>
        <p:txBody>
          <a:bodyPr wrap="square" rtlCol="0">
            <a:spAutoFit/>
          </a:bodyPr>
          <a:lstStyle/>
          <a:p>
            <a:pPr algn="ctr"/>
            <a:r>
              <a:rPr lang="en-US" sz="2400" dirty="0" smtClean="0"/>
              <a:t>Flow Duration for Bayou Macon at Delhi, LA</a:t>
            </a:r>
            <a:endParaRPr lang="en-US" sz="2400" dirty="0"/>
          </a:p>
        </p:txBody>
      </p:sp>
      <p:sp>
        <p:nvSpPr>
          <p:cNvPr id="5" name="TextBox 4"/>
          <p:cNvSpPr txBox="1"/>
          <p:nvPr/>
        </p:nvSpPr>
        <p:spPr>
          <a:xfrm>
            <a:off x="1219200" y="6096000"/>
            <a:ext cx="7086600" cy="307777"/>
          </a:xfrm>
          <a:prstGeom prst="rect">
            <a:avLst/>
          </a:prstGeom>
          <a:noFill/>
        </p:spPr>
        <p:txBody>
          <a:bodyPr wrap="square" rtlCol="0">
            <a:spAutoFit/>
          </a:bodyPr>
          <a:lstStyle/>
          <a:p>
            <a:pPr algn="ctr"/>
            <a:r>
              <a:rPr lang="en-US" sz="1400" dirty="0" smtClean="0"/>
              <a:t>Based on discharge data of the USGS</a:t>
            </a:r>
            <a:endParaRPr lang="en-US" sz="1400" dirty="0"/>
          </a:p>
        </p:txBody>
      </p:sp>
      <p:graphicFrame>
        <p:nvGraphicFramePr>
          <p:cNvPr id="7" name="Chart 6"/>
          <p:cNvGraphicFramePr/>
          <p:nvPr>
            <p:extLst>
              <p:ext uri="{D42A27DB-BD31-4B8C-83A1-F6EECF244321}">
                <p14:modId xmlns:p14="http://schemas.microsoft.com/office/powerpoint/2010/main" val="3786164242"/>
              </p:ext>
            </p:extLst>
          </p:nvPr>
        </p:nvGraphicFramePr>
        <p:xfrm>
          <a:off x="1219200" y="990600"/>
          <a:ext cx="67056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2895600" y="2667000"/>
            <a:ext cx="990600" cy="307777"/>
          </a:xfrm>
          <a:prstGeom prst="rect">
            <a:avLst/>
          </a:prstGeom>
          <a:noFill/>
        </p:spPr>
        <p:txBody>
          <a:bodyPr wrap="square" rtlCol="0">
            <a:spAutoFit/>
          </a:bodyPr>
          <a:lstStyle/>
          <a:p>
            <a:r>
              <a:rPr lang="en-US" sz="1400" dirty="0" smtClean="0"/>
              <a:t>500 cfs</a:t>
            </a:r>
            <a:endParaRPr lang="en-US" sz="1400" dirty="0"/>
          </a:p>
        </p:txBody>
      </p:sp>
      <p:cxnSp>
        <p:nvCxnSpPr>
          <p:cNvPr id="6" name="Straight Arrow Connector 5"/>
          <p:cNvCxnSpPr/>
          <p:nvPr/>
        </p:nvCxnSpPr>
        <p:spPr>
          <a:xfrm>
            <a:off x="3505200" y="2819400"/>
            <a:ext cx="800101"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029200" y="3429000"/>
            <a:ext cx="1066800" cy="307777"/>
          </a:xfrm>
          <a:prstGeom prst="rect">
            <a:avLst/>
          </a:prstGeom>
          <a:noFill/>
        </p:spPr>
        <p:txBody>
          <a:bodyPr wrap="square" rtlCol="0">
            <a:spAutoFit/>
          </a:bodyPr>
          <a:lstStyle/>
          <a:p>
            <a:r>
              <a:rPr lang="en-US" sz="1400" dirty="0" smtClean="0"/>
              <a:t>230 cfs</a:t>
            </a:r>
            <a:endParaRPr lang="en-US" sz="1400" dirty="0"/>
          </a:p>
        </p:txBody>
      </p:sp>
      <p:cxnSp>
        <p:nvCxnSpPr>
          <p:cNvPr id="10" name="Straight Arrow Connector 9"/>
          <p:cNvCxnSpPr>
            <a:stCxn id="8" idx="1"/>
          </p:cNvCxnSpPr>
          <p:nvPr/>
        </p:nvCxnSpPr>
        <p:spPr>
          <a:xfrm flipH="1" flipV="1">
            <a:off x="4381500" y="3582888"/>
            <a:ext cx="64770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343400" y="2819400"/>
            <a:ext cx="0" cy="12192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04800"/>
            <a:ext cx="8077200" cy="461665"/>
          </a:xfrm>
          <a:prstGeom prst="rect">
            <a:avLst/>
          </a:prstGeom>
          <a:noFill/>
        </p:spPr>
        <p:txBody>
          <a:bodyPr wrap="square" rtlCol="0">
            <a:spAutoFit/>
          </a:bodyPr>
          <a:lstStyle/>
          <a:p>
            <a:pPr algn="ctr"/>
            <a:r>
              <a:rPr lang="en-US" sz="2400" dirty="0" smtClean="0"/>
              <a:t>Spring Flow Duration for Tensas River at </a:t>
            </a:r>
            <a:r>
              <a:rPr lang="en-US" sz="2400" dirty="0" err="1" smtClean="0"/>
              <a:t>Tendal</a:t>
            </a:r>
            <a:r>
              <a:rPr lang="en-US" sz="2400" dirty="0" smtClean="0"/>
              <a:t>, LA</a:t>
            </a:r>
            <a:endParaRPr lang="en-US" sz="2400" dirty="0"/>
          </a:p>
        </p:txBody>
      </p:sp>
      <p:sp>
        <p:nvSpPr>
          <p:cNvPr id="5" name="TextBox 4"/>
          <p:cNvSpPr txBox="1"/>
          <p:nvPr/>
        </p:nvSpPr>
        <p:spPr>
          <a:xfrm>
            <a:off x="1219200" y="6096000"/>
            <a:ext cx="7086600" cy="307777"/>
          </a:xfrm>
          <a:prstGeom prst="rect">
            <a:avLst/>
          </a:prstGeom>
          <a:noFill/>
        </p:spPr>
        <p:txBody>
          <a:bodyPr wrap="square" rtlCol="0">
            <a:spAutoFit/>
          </a:bodyPr>
          <a:lstStyle/>
          <a:p>
            <a:pPr algn="ctr"/>
            <a:r>
              <a:rPr lang="en-US" sz="1400" dirty="0" smtClean="0"/>
              <a:t>Based on discharge data of the USGS</a:t>
            </a:r>
            <a:endParaRPr lang="en-US" sz="1400" dirty="0"/>
          </a:p>
        </p:txBody>
      </p:sp>
      <p:graphicFrame>
        <p:nvGraphicFramePr>
          <p:cNvPr id="8" name="Chart 7"/>
          <p:cNvGraphicFramePr/>
          <p:nvPr>
            <p:extLst>
              <p:ext uri="{D42A27DB-BD31-4B8C-83A1-F6EECF244321}">
                <p14:modId xmlns:p14="http://schemas.microsoft.com/office/powerpoint/2010/main" val="2742324952"/>
              </p:ext>
            </p:extLst>
          </p:nvPr>
        </p:nvGraphicFramePr>
        <p:xfrm>
          <a:off x="685800" y="990600"/>
          <a:ext cx="7772400" cy="4953000"/>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Straight Connector 2"/>
          <p:cNvCxnSpPr/>
          <p:nvPr/>
        </p:nvCxnSpPr>
        <p:spPr>
          <a:xfrm>
            <a:off x="4267200" y="2438400"/>
            <a:ext cx="0" cy="1295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2133600"/>
            <a:ext cx="6858000" cy="1446550"/>
          </a:xfrm>
          <a:prstGeom prst="rect">
            <a:avLst/>
          </a:prstGeom>
          <a:noFill/>
        </p:spPr>
        <p:txBody>
          <a:bodyPr wrap="square" rtlCol="0">
            <a:spAutoFit/>
          </a:bodyPr>
          <a:lstStyle/>
          <a:p>
            <a:pPr algn="ctr"/>
            <a:r>
              <a:rPr lang="en-US" sz="4400" dirty="0" smtClean="0"/>
              <a:t>Economic Impact of Groundwater</a:t>
            </a:r>
            <a:endParaRPr lang="en-US" sz="4400" dirty="0"/>
          </a:p>
        </p:txBody>
      </p:sp>
    </p:spTree>
    <p:extLst>
      <p:ext uri="{BB962C8B-B14F-4D97-AF65-F5344CB8AC3E}">
        <p14:creationId xmlns:p14="http://schemas.microsoft.com/office/powerpoint/2010/main" val="33638303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533400"/>
            <a:ext cx="6858000" cy="523220"/>
          </a:xfrm>
          <a:prstGeom prst="rect">
            <a:avLst/>
          </a:prstGeom>
          <a:noFill/>
        </p:spPr>
        <p:txBody>
          <a:bodyPr wrap="square" rtlCol="0">
            <a:spAutoFit/>
          </a:bodyPr>
          <a:lstStyle/>
          <a:p>
            <a:pPr algn="ctr"/>
            <a:r>
              <a:rPr lang="en-US" sz="2800" dirty="0" smtClean="0"/>
              <a:t>Farm Income from counties within the MAV</a:t>
            </a:r>
            <a:endParaRPr lang="en-US" sz="2800" dirty="0"/>
          </a:p>
        </p:txBody>
      </p:sp>
      <p:graphicFrame>
        <p:nvGraphicFramePr>
          <p:cNvPr id="2" name="Table 1"/>
          <p:cNvGraphicFramePr>
            <a:graphicFrameLocks noGrp="1"/>
          </p:cNvGraphicFramePr>
          <p:nvPr>
            <p:extLst>
              <p:ext uri="{D42A27DB-BD31-4B8C-83A1-F6EECF244321}">
                <p14:modId xmlns:p14="http://schemas.microsoft.com/office/powerpoint/2010/main" val="3602814190"/>
              </p:ext>
            </p:extLst>
          </p:nvPr>
        </p:nvGraphicFramePr>
        <p:xfrm>
          <a:off x="380999" y="1447798"/>
          <a:ext cx="8153400" cy="5346936"/>
        </p:xfrm>
        <a:graphic>
          <a:graphicData uri="http://schemas.openxmlformats.org/drawingml/2006/table">
            <a:tbl>
              <a:tblPr>
                <a:tableStyleId>{5C22544A-7EE6-4342-B048-85BDC9FD1C3A}</a:tableStyleId>
              </a:tblPr>
              <a:tblGrid>
                <a:gridCol w="892706"/>
                <a:gridCol w="1178375"/>
                <a:gridCol w="1273596"/>
                <a:gridCol w="1269628"/>
                <a:gridCol w="1126798"/>
                <a:gridCol w="1126798"/>
                <a:gridCol w="1285499"/>
              </a:tblGrid>
              <a:tr h="206375">
                <a:tc>
                  <a:txBody>
                    <a:bodyPr/>
                    <a:lstStyle/>
                    <a:p>
                      <a:pPr algn="l" fontAlgn="b"/>
                      <a:endParaRPr lang="en-US" sz="1400" b="0" i="0" u="none" strike="noStrike" dirty="0">
                        <a:solidFill>
                          <a:srgbClr val="000000"/>
                        </a:solidFill>
                        <a:effectLst/>
                        <a:latin typeface="Calibri" panose="020F0502020204030204" pitchFamily="34" charset="0"/>
                      </a:endParaRPr>
                    </a:p>
                  </a:txBody>
                  <a:tcPr marL="9429" marR="9429" marT="9429" marB="0" anchor="b"/>
                </a:tc>
                <a:tc gridSpan="2">
                  <a:txBody>
                    <a:bodyPr/>
                    <a:lstStyle/>
                    <a:p>
                      <a:pPr algn="l" fontAlgn="b"/>
                      <a:r>
                        <a:rPr lang="en-US" sz="1400" u="none" strike="noStrike">
                          <a:effectLst/>
                        </a:rPr>
                        <a:t>Louisiana Farm Income</a:t>
                      </a:r>
                      <a:endParaRPr lang="en-US" sz="1400" b="0" i="0" u="none" strike="noStrike">
                        <a:solidFill>
                          <a:srgbClr val="000000"/>
                        </a:solidFill>
                        <a:effectLst/>
                        <a:latin typeface="Calibri" panose="020F0502020204030204" pitchFamily="34" charset="0"/>
                      </a:endParaRPr>
                    </a:p>
                  </a:txBody>
                  <a:tcPr marL="9429" marR="9429" marT="9429" marB="0" anchor="b"/>
                </a:tc>
                <a:tc hMerge="1">
                  <a:txBody>
                    <a:bodyPr/>
                    <a:lstStyle/>
                    <a:p>
                      <a:endParaRPr lang="en-US"/>
                    </a:p>
                  </a:txBody>
                  <a:tcPr/>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r" fontAlgn="b"/>
                      <a:r>
                        <a:rPr lang="en-US" sz="1400" u="none" strike="noStrike" dirty="0">
                          <a:effectLst/>
                        </a:rPr>
                        <a:t>Year</a:t>
                      </a:r>
                      <a:endParaRPr lang="en-US" sz="1400" b="0" i="0" u="none" strike="noStrike" dirty="0">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Corn</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Cotton</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Rice</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Soybeans</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SugarCane</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Total</a:t>
                      </a:r>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r" fontAlgn="b"/>
                      <a:r>
                        <a:rPr lang="en-US" sz="1400" u="none" strike="noStrike">
                          <a:effectLst/>
                        </a:rPr>
                        <a:t>2012</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575,784,445</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137,150,000</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129,821,933</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640,366,016</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203,556,944</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1,686,679,338</a:t>
                      </a:r>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r" fontAlgn="b"/>
                      <a:r>
                        <a:rPr lang="en-US" sz="1400" u="none" strike="noStrike">
                          <a:effectLst/>
                        </a:rPr>
                        <a:t>2007</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392,498,911</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150,523,000</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106,667,071</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166,990,064</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140,827,132</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957,506,178</a:t>
                      </a:r>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r" fontAlgn="b"/>
                      <a:r>
                        <a:rPr lang="en-US" sz="1400" u="none" strike="noStrike">
                          <a:effectLst/>
                        </a:rPr>
                        <a:t>2002</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119,131,975</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126,453,000</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41,774,388</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92,589,345</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142,104,383</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522,053,091</a:t>
                      </a:r>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r" fontAlgn="b"/>
                      <a:r>
                        <a:rPr lang="en-US" sz="1400" u="none" strike="noStrike">
                          <a:effectLst/>
                        </a:rPr>
                        <a:t>1997</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115,059,782</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289,015,000</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109,746,842</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194,248,172</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127,470,053</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835,539,849</a:t>
                      </a:r>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gridSpan="2">
                  <a:txBody>
                    <a:bodyPr/>
                    <a:lstStyle/>
                    <a:p>
                      <a:pPr algn="l" fontAlgn="b"/>
                      <a:r>
                        <a:rPr lang="en-US" sz="1400" u="none" strike="noStrike">
                          <a:effectLst/>
                        </a:rPr>
                        <a:t>Mississippi Production-Sales</a:t>
                      </a:r>
                      <a:endParaRPr lang="en-US" sz="1400" b="0" i="0" u="none" strike="noStrike">
                        <a:solidFill>
                          <a:srgbClr val="000000"/>
                        </a:solidFill>
                        <a:effectLst/>
                        <a:latin typeface="Calibri" panose="020F0502020204030204" pitchFamily="34" charset="0"/>
                      </a:endParaRPr>
                    </a:p>
                  </a:txBody>
                  <a:tcPr marL="9429" marR="9429" marT="9429" marB="0" anchor="b"/>
                </a:tc>
                <a:tc hMerge="1">
                  <a:txBody>
                    <a:bodyPr/>
                    <a:lstStyle/>
                    <a:p>
                      <a:endParaRPr lang="en-US"/>
                    </a:p>
                  </a:txBody>
                  <a:tcPr/>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r" fontAlgn="b"/>
                      <a:r>
                        <a:rPr lang="en-US" sz="1400" u="none" strike="noStrike">
                          <a:effectLst/>
                        </a:rPr>
                        <a:t>Year</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Corn</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Cotton</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Rice</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Soybeans</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Total</a:t>
                      </a:r>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r" fontAlgn="b"/>
                      <a:r>
                        <a:rPr lang="en-US" sz="1400" u="none" strike="noStrike">
                          <a:effectLst/>
                        </a:rPr>
                        <a:t>2,012</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658,091,080</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212,143,000</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127,360,998</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945,898,220</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1,943,493,297</a:t>
                      </a:r>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r" fontAlgn="b"/>
                      <a:r>
                        <a:rPr lang="en-US" sz="1400" u="none" strike="noStrike">
                          <a:effectLst/>
                        </a:rPr>
                        <a:t>2,007</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332,980,932</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241,688,000</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156,646,867</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371,210,710</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1,102,526,509</a:t>
                      </a:r>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r" fontAlgn="b"/>
                      <a:r>
                        <a:rPr lang="en-US" sz="1400" u="none" strike="noStrike">
                          <a:effectLst/>
                        </a:rPr>
                        <a:t>2,002</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75,162,282</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325,305,000</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69,361,226</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176,792,253</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646,620,760</a:t>
                      </a:r>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r" fontAlgn="b"/>
                      <a:r>
                        <a:rPr lang="en-US" sz="1400" u="none" strike="noStrike">
                          <a:effectLst/>
                        </a:rPr>
                        <a:t>1,997</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59,639,874</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383,782,000</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129,912,110</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328,147,399</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901,481,383</a:t>
                      </a:r>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gridSpan="2">
                  <a:txBody>
                    <a:bodyPr/>
                    <a:lstStyle/>
                    <a:p>
                      <a:pPr algn="l" fontAlgn="b"/>
                      <a:r>
                        <a:rPr lang="en-US" sz="1400" u="none" strike="noStrike">
                          <a:effectLst/>
                        </a:rPr>
                        <a:t>Arkansas Production Sales</a:t>
                      </a:r>
                      <a:endParaRPr lang="en-US" sz="1400" b="0" i="0" u="none" strike="noStrike">
                        <a:solidFill>
                          <a:srgbClr val="000000"/>
                        </a:solidFill>
                        <a:effectLst/>
                        <a:latin typeface="Calibri" panose="020F0502020204030204" pitchFamily="34" charset="0"/>
                      </a:endParaRPr>
                    </a:p>
                  </a:txBody>
                  <a:tcPr marL="9429" marR="9429" marT="9429" marB="0" anchor="b"/>
                </a:tc>
                <a:tc hMerge="1">
                  <a:txBody>
                    <a:bodyPr/>
                    <a:lstStyle/>
                    <a:p>
                      <a:endParaRPr lang="en-US"/>
                    </a:p>
                  </a:txBody>
                  <a:tcPr/>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r" fontAlgn="b"/>
                      <a:r>
                        <a:rPr lang="en-US" sz="1400" u="none" strike="noStrike">
                          <a:effectLst/>
                        </a:rPr>
                        <a:t>Year</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Corn</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Cotton</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Rice</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Soybeans</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Total</a:t>
                      </a:r>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r" fontAlgn="b"/>
                      <a:r>
                        <a:rPr lang="en-US" sz="1400" u="none" strike="noStrike">
                          <a:effectLst/>
                        </a:rPr>
                        <a:t>2,012</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801,872,202</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413,616,000</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1,364,597,792</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1,891,888,341</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4,471,974,335</a:t>
                      </a:r>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r" fontAlgn="b"/>
                      <a:r>
                        <a:rPr lang="en-US" sz="1400" u="none" strike="noStrike">
                          <a:effectLst/>
                        </a:rPr>
                        <a:t>2,007</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346,134,408</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456,246,000</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1,151,787,723</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864,507,901</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2,818,676,031</a:t>
                      </a:r>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r" fontAlgn="b"/>
                      <a:r>
                        <a:rPr lang="en-US" sz="1400" u="none" strike="noStrike">
                          <a:effectLst/>
                        </a:rPr>
                        <a:t>2,002</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64,666,477</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364,098,000</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398,362,952</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520,482,119</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1,347,609,548</a:t>
                      </a:r>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r" fontAlgn="b"/>
                      <a:r>
                        <a:rPr lang="en-US" sz="1400" u="none" strike="noStrike">
                          <a:effectLst/>
                        </a:rPr>
                        <a:t>1,997</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49,534,175</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527,736,000</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805,055,869</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681,952,370</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2,064,278,414</a:t>
                      </a:r>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gridSpan="2">
                  <a:txBody>
                    <a:bodyPr/>
                    <a:lstStyle/>
                    <a:p>
                      <a:pPr algn="l" fontAlgn="b"/>
                      <a:r>
                        <a:rPr lang="en-US" sz="1400" u="none" strike="noStrike">
                          <a:effectLst/>
                        </a:rPr>
                        <a:t>Missouri Production Sales</a:t>
                      </a:r>
                      <a:endParaRPr lang="en-US" sz="1400" b="0" i="0" u="none" strike="noStrike">
                        <a:solidFill>
                          <a:srgbClr val="000000"/>
                        </a:solidFill>
                        <a:effectLst/>
                        <a:latin typeface="Calibri" panose="020F0502020204030204" pitchFamily="34" charset="0"/>
                      </a:endParaRPr>
                    </a:p>
                  </a:txBody>
                  <a:tcPr marL="9429" marR="9429" marT="9429" marB="0" anchor="b"/>
                </a:tc>
                <a:tc hMerge="1">
                  <a:txBody>
                    <a:bodyPr/>
                    <a:lstStyle/>
                    <a:p>
                      <a:endParaRPr lang="en-US"/>
                    </a:p>
                  </a:txBody>
                  <a:tcPr/>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r" fontAlgn="b"/>
                      <a:r>
                        <a:rPr lang="en-US" sz="1400" u="none" strike="noStrike">
                          <a:effectLst/>
                        </a:rPr>
                        <a:t>Year</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Corn</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Cotton</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Rice</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Soybeans</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Total</a:t>
                      </a:r>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r" fontAlgn="b"/>
                      <a:r>
                        <a:rPr lang="en-US" sz="1400" u="none" strike="noStrike">
                          <a:effectLst/>
                        </a:rPr>
                        <a:t>2,012</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394,108,668</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187,246,000</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167,776,718</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464,103,545</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1,213,234,930</a:t>
                      </a:r>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r" fontAlgn="b"/>
                      <a:r>
                        <a:rPr lang="en-US" sz="1400" u="none" strike="noStrike">
                          <a:effectLst/>
                        </a:rPr>
                        <a:t>2,007</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353,562,203</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163,619,000</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142,694,756</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285,205,052</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945,081,012</a:t>
                      </a:r>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r" fontAlgn="b"/>
                      <a:r>
                        <a:rPr lang="en-US" sz="1400" u="none" strike="noStrike">
                          <a:effectLst/>
                        </a:rPr>
                        <a:t>2,002</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110,089,366</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137,123,000</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38,184,783</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170,838,160</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456,235,309</a:t>
                      </a:r>
                      <a:endParaRPr lang="en-US" sz="1400" b="0" i="0" u="none" strike="noStrike">
                        <a:solidFill>
                          <a:srgbClr val="000000"/>
                        </a:solidFill>
                        <a:effectLst/>
                        <a:latin typeface="Calibri" panose="020F0502020204030204" pitchFamily="34" charset="0"/>
                      </a:endParaRPr>
                    </a:p>
                  </a:txBody>
                  <a:tcPr marL="9429" marR="9429" marT="9429" marB="0" anchor="b"/>
                </a:tc>
              </a:tr>
              <a:tr h="206375">
                <a:tc>
                  <a:txBody>
                    <a:bodyPr/>
                    <a:lstStyle/>
                    <a:p>
                      <a:pPr algn="r" fontAlgn="b"/>
                      <a:r>
                        <a:rPr lang="en-US" sz="1400" u="none" strike="noStrike">
                          <a:effectLst/>
                        </a:rPr>
                        <a:t>1,997</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130,360,886</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176,870,000</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64,511,226</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a:effectLst/>
                        </a:rPr>
                        <a:t>215,264,167</a:t>
                      </a:r>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en-US" sz="1400" u="none" strike="noStrike" dirty="0">
                          <a:effectLst/>
                        </a:rPr>
                        <a:t>587,006,279</a:t>
                      </a:r>
                      <a:endParaRPr lang="en-US" sz="1400" b="0" i="0" u="none" strike="noStrike" dirty="0">
                        <a:solidFill>
                          <a:srgbClr val="000000"/>
                        </a:solidFill>
                        <a:effectLst/>
                        <a:latin typeface="Calibri" panose="020F0502020204030204" pitchFamily="34" charset="0"/>
                      </a:endParaRPr>
                    </a:p>
                  </a:txBody>
                  <a:tcPr marL="9429" marR="9429" marT="9429" marB="0" anchor="b"/>
                </a:tc>
              </a:tr>
            </a:tbl>
          </a:graphicData>
        </a:graphic>
      </p:graphicFrame>
    </p:spTree>
    <p:extLst>
      <p:ext uri="{BB962C8B-B14F-4D97-AF65-F5344CB8AC3E}">
        <p14:creationId xmlns:p14="http://schemas.microsoft.com/office/powerpoint/2010/main" val="19438927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0"/>
            <a:ext cx="7772400" cy="990600"/>
          </a:xfrm>
        </p:spPr>
        <p:txBody>
          <a:bodyPr>
            <a:noAutofit/>
          </a:bodyPr>
          <a:lstStyle/>
          <a:p>
            <a:r>
              <a:rPr lang="en-US" sz="3200" dirty="0" smtClean="0"/>
              <a:t>Water Footprint of National Consumption for Countries &gt; 5 Million</a:t>
            </a:r>
            <a:endParaRPr lang="en-US" sz="3200" dirty="0"/>
          </a:p>
        </p:txBody>
      </p:sp>
      <p:sp>
        <p:nvSpPr>
          <p:cNvPr id="5" name="TextBox 4"/>
          <p:cNvSpPr txBox="1"/>
          <p:nvPr/>
        </p:nvSpPr>
        <p:spPr>
          <a:xfrm>
            <a:off x="914400" y="6248400"/>
            <a:ext cx="7010400" cy="461665"/>
          </a:xfrm>
          <a:prstGeom prst="rect">
            <a:avLst/>
          </a:prstGeom>
          <a:noFill/>
        </p:spPr>
        <p:txBody>
          <a:bodyPr wrap="square" rtlCol="0">
            <a:spAutoFit/>
          </a:bodyPr>
          <a:lstStyle/>
          <a:p>
            <a:r>
              <a:rPr lang="en-US" sz="1200" dirty="0" err="1" smtClean="0"/>
              <a:t>Mekonnen</a:t>
            </a:r>
            <a:r>
              <a:rPr lang="en-US" sz="1200" dirty="0" smtClean="0"/>
              <a:t>, M.M. and Hoekstra, A.Y., 2011. National Water Footprint Accounts: The Green, Blue, and Grey Water Footprint of Production and Consumption, Value of Water Research Report Series No. 50., UNESCO-IHE.</a:t>
            </a:r>
            <a:endParaRPr lang="en-US" sz="1200" dirty="0"/>
          </a:p>
        </p:txBody>
      </p:sp>
      <p:pic>
        <p:nvPicPr>
          <p:cNvPr id="6" name="Picture 5" descr="WaterFootprintbynation.jpg"/>
          <p:cNvPicPr>
            <a:picLocks noChangeAspect="1"/>
          </p:cNvPicPr>
          <p:nvPr/>
        </p:nvPicPr>
        <p:blipFill>
          <a:blip r:embed="rId3" cstate="print"/>
          <a:stretch>
            <a:fillRect/>
          </a:stretch>
        </p:blipFill>
        <p:spPr>
          <a:xfrm>
            <a:off x="76200" y="990600"/>
            <a:ext cx="8915400" cy="5258484"/>
          </a:xfrm>
          <a:prstGeom prst="rect">
            <a:avLst/>
          </a:prstGeom>
        </p:spPr>
      </p:pic>
      <p:sp>
        <p:nvSpPr>
          <p:cNvPr id="7" name="TextBox 6"/>
          <p:cNvSpPr txBox="1"/>
          <p:nvPr/>
        </p:nvSpPr>
        <p:spPr>
          <a:xfrm>
            <a:off x="762000" y="3200400"/>
            <a:ext cx="3429000" cy="369332"/>
          </a:xfrm>
          <a:prstGeom prst="rect">
            <a:avLst/>
          </a:prstGeom>
          <a:noFill/>
        </p:spPr>
        <p:txBody>
          <a:bodyPr wrap="square" rtlCol="0">
            <a:spAutoFit/>
          </a:bodyPr>
          <a:lstStyle/>
          <a:p>
            <a:r>
              <a:rPr lang="en-US" dirty="0" smtClean="0"/>
              <a:t>World average (1385 m</a:t>
            </a:r>
            <a:r>
              <a:rPr lang="en-US" baseline="30000" dirty="0" smtClean="0"/>
              <a:t>3</a:t>
            </a:r>
            <a:r>
              <a:rPr lang="en-US" dirty="0" smtClean="0"/>
              <a:t>/yr/cap)</a:t>
            </a:r>
            <a:endParaRPr lang="en-US" dirty="0"/>
          </a:p>
        </p:txBody>
      </p:sp>
      <p:cxnSp>
        <p:nvCxnSpPr>
          <p:cNvPr id="9" name="Straight Connector 8"/>
          <p:cNvCxnSpPr/>
          <p:nvPr/>
        </p:nvCxnSpPr>
        <p:spPr>
          <a:xfrm>
            <a:off x="609600" y="3657600"/>
            <a:ext cx="8077200"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8153400" y="1447800"/>
            <a:ext cx="1524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48600" y="1219200"/>
            <a:ext cx="533400" cy="307777"/>
          </a:xfrm>
          <a:prstGeom prst="rect">
            <a:avLst/>
          </a:prstGeom>
          <a:noFill/>
        </p:spPr>
        <p:txBody>
          <a:bodyPr wrap="square" rtlCol="0">
            <a:spAutoFit/>
          </a:bodyPr>
          <a:lstStyle/>
          <a:p>
            <a:r>
              <a:rPr lang="en-US" sz="1400" dirty="0" smtClean="0"/>
              <a:t>USA</a:t>
            </a:r>
            <a:endParaRPr lang="en-US" sz="1400" dirty="0"/>
          </a:p>
        </p:txBody>
      </p:sp>
      <p:sp>
        <p:nvSpPr>
          <p:cNvPr id="3" name="TextBox 2"/>
          <p:cNvSpPr txBox="1"/>
          <p:nvPr/>
        </p:nvSpPr>
        <p:spPr>
          <a:xfrm>
            <a:off x="762000" y="3733800"/>
            <a:ext cx="914400" cy="307777"/>
          </a:xfrm>
          <a:prstGeom prst="rect">
            <a:avLst/>
          </a:prstGeom>
          <a:noFill/>
        </p:spPr>
        <p:txBody>
          <a:bodyPr wrap="square" rtlCol="0">
            <a:spAutoFit/>
          </a:bodyPr>
          <a:lstStyle/>
          <a:p>
            <a:r>
              <a:rPr lang="en-US" sz="1400" dirty="0" smtClean="0"/>
              <a:t>China</a:t>
            </a:r>
            <a:endParaRPr lang="en-US" sz="1400" dirty="0"/>
          </a:p>
        </p:txBody>
      </p:sp>
      <p:cxnSp>
        <p:nvCxnSpPr>
          <p:cNvPr id="8" name="Straight Arrow Connector 7"/>
          <p:cNvCxnSpPr/>
          <p:nvPr/>
        </p:nvCxnSpPr>
        <p:spPr>
          <a:xfrm>
            <a:off x="1371600" y="3886200"/>
            <a:ext cx="533400" cy="1553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24400" y="2971800"/>
            <a:ext cx="1066800" cy="307777"/>
          </a:xfrm>
          <a:prstGeom prst="rect">
            <a:avLst/>
          </a:prstGeom>
          <a:noFill/>
        </p:spPr>
        <p:txBody>
          <a:bodyPr wrap="square" rtlCol="0">
            <a:spAutoFit/>
          </a:bodyPr>
          <a:lstStyle/>
          <a:p>
            <a:r>
              <a:rPr lang="en-US" sz="1400" dirty="0" smtClean="0"/>
              <a:t>Japan</a:t>
            </a:r>
            <a:endParaRPr lang="en-US" sz="1400" dirty="0"/>
          </a:p>
        </p:txBody>
      </p:sp>
      <p:cxnSp>
        <p:nvCxnSpPr>
          <p:cNvPr id="16" name="Straight Arrow Connector 15"/>
          <p:cNvCxnSpPr>
            <a:stCxn id="12" idx="1"/>
          </p:cNvCxnSpPr>
          <p:nvPr/>
        </p:nvCxnSpPr>
        <p:spPr>
          <a:xfrm flipH="1">
            <a:off x="4343400" y="3125689"/>
            <a:ext cx="381000" cy="4941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1844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533400"/>
            <a:ext cx="6858000" cy="523220"/>
          </a:xfrm>
          <a:prstGeom prst="rect">
            <a:avLst/>
          </a:prstGeom>
          <a:noFill/>
        </p:spPr>
        <p:txBody>
          <a:bodyPr wrap="square" rtlCol="0">
            <a:spAutoFit/>
          </a:bodyPr>
          <a:lstStyle/>
          <a:p>
            <a:pPr algn="ctr"/>
            <a:r>
              <a:rPr lang="en-US" sz="2800" dirty="0" smtClean="0"/>
              <a:t>Farm Income from counties within the MAV</a:t>
            </a:r>
            <a:endParaRPr lang="en-US" sz="2800" dirty="0"/>
          </a:p>
        </p:txBody>
      </p:sp>
      <p:graphicFrame>
        <p:nvGraphicFramePr>
          <p:cNvPr id="5" name="Table 4"/>
          <p:cNvGraphicFramePr>
            <a:graphicFrameLocks noGrp="1"/>
          </p:cNvGraphicFramePr>
          <p:nvPr>
            <p:extLst>
              <p:ext uri="{D42A27DB-BD31-4B8C-83A1-F6EECF244321}">
                <p14:modId xmlns:p14="http://schemas.microsoft.com/office/powerpoint/2010/main" val="753413769"/>
              </p:ext>
            </p:extLst>
          </p:nvPr>
        </p:nvGraphicFramePr>
        <p:xfrm>
          <a:off x="571502" y="1676400"/>
          <a:ext cx="7848596" cy="3918583"/>
        </p:xfrm>
        <a:graphic>
          <a:graphicData uri="http://schemas.openxmlformats.org/drawingml/2006/table">
            <a:tbl>
              <a:tblPr/>
              <a:tblGrid>
                <a:gridCol w="876298"/>
                <a:gridCol w="1066800"/>
                <a:gridCol w="1143000"/>
                <a:gridCol w="1066800"/>
                <a:gridCol w="1143000"/>
                <a:gridCol w="1431470"/>
                <a:gridCol w="1121228"/>
              </a:tblGrid>
              <a:tr h="1065371">
                <a:tc>
                  <a:txBody>
                    <a:bodyPr/>
                    <a:lstStyle/>
                    <a:p>
                      <a:pPr algn="r" fontAlgn="b"/>
                      <a:r>
                        <a:rPr lang="en-US" sz="2000" b="0" i="0" u="none" strike="noStrike" dirty="0">
                          <a:solidFill>
                            <a:srgbClr val="000000"/>
                          </a:solidFill>
                          <a:effectLst/>
                          <a:latin typeface="Calibri" panose="020F0502020204030204" pitchFamily="34" charset="0"/>
                        </a:rPr>
                        <a:t>Year</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Corn</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bri" panose="020F0502020204030204" pitchFamily="34" charset="0"/>
                        </a:rPr>
                        <a:t>Cotton</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bri" panose="020F0502020204030204" pitchFamily="34" charset="0"/>
                        </a:rPr>
                        <a:t>Rice</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Soybeans</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SugarCane</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bri" panose="020F0502020204030204" pitchFamily="34" charset="0"/>
                        </a:rPr>
                        <a:t>Total Value </a:t>
                      </a:r>
                    </a:p>
                  </a:txBody>
                  <a:tcPr marL="9525" marR="9525" marT="9525" marB="0" anchor="b">
                    <a:lnL>
                      <a:noFill/>
                    </a:lnL>
                    <a:lnR>
                      <a:noFill/>
                    </a:lnR>
                    <a:lnT>
                      <a:noFill/>
                    </a:lnT>
                    <a:lnB>
                      <a:noFill/>
                    </a:lnB>
                  </a:tcPr>
                </a:tc>
              </a:tr>
              <a:tr h="713303">
                <a:tc>
                  <a:txBody>
                    <a:bodyPr/>
                    <a:lstStyle/>
                    <a:p>
                      <a:pPr algn="r" fontAlgn="b"/>
                      <a:r>
                        <a:rPr lang="en-US" sz="2000" b="0" i="0" u="none" strike="noStrike">
                          <a:solidFill>
                            <a:srgbClr val="000000"/>
                          </a:solidFill>
                          <a:effectLst/>
                          <a:latin typeface="Calibri" panose="020F0502020204030204" pitchFamily="34" charset="0"/>
                        </a:rPr>
                        <a:t>2,012</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bri" panose="020F0502020204030204" pitchFamily="34" charset="0"/>
                        </a:rPr>
                        <a:t>2,429.9</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bri" panose="020F0502020204030204" pitchFamily="34" charset="0"/>
                        </a:rPr>
                        <a:t>950.2</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1,789.6</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3,942.3</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203.6</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bri" panose="020F0502020204030204" pitchFamily="34" charset="0"/>
                        </a:rPr>
                        <a:t>9,315.4</a:t>
                      </a:r>
                    </a:p>
                  </a:txBody>
                  <a:tcPr marL="9525" marR="9525" marT="9525" marB="0" anchor="b">
                    <a:lnL>
                      <a:noFill/>
                    </a:lnL>
                    <a:lnR>
                      <a:noFill/>
                    </a:lnR>
                    <a:lnT>
                      <a:noFill/>
                    </a:lnT>
                    <a:lnB>
                      <a:noFill/>
                    </a:lnB>
                  </a:tcPr>
                </a:tc>
              </a:tr>
              <a:tr h="713303">
                <a:tc>
                  <a:txBody>
                    <a:bodyPr/>
                    <a:lstStyle/>
                    <a:p>
                      <a:pPr algn="r" fontAlgn="b"/>
                      <a:r>
                        <a:rPr lang="en-US" sz="2000" b="0" i="0" u="none" strike="noStrike">
                          <a:solidFill>
                            <a:srgbClr val="000000"/>
                          </a:solidFill>
                          <a:effectLst/>
                          <a:latin typeface="Calibri" panose="020F0502020204030204" pitchFamily="34" charset="0"/>
                        </a:rPr>
                        <a:t>2,007</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1,425.2</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1,012.1</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1,557.8</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1,687.9</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140.8</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5,823.8</a:t>
                      </a:r>
                    </a:p>
                  </a:txBody>
                  <a:tcPr marL="9525" marR="9525" marT="9525" marB="0" anchor="b">
                    <a:lnL>
                      <a:noFill/>
                    </a:lnL>
                    <a:lnR>
                      <a:noFill/>
                    </a:lnR>
                    <a:lnT>
                      <a:noFill/>
                    </a:lnT>
                    <a:lnB>
                      <a:noFill/>
                    </a:lnB>
                  </a:tcPr>
                </a:tc>
              </a:tr>
              <a:tr h="713303">
                <a:tc>
                  <a:txBody>
                    <a:bodyPr/>
                    <a:lstStyle/>
                    <a:p>
                      <a:pPr algn="r" fontAlgn="b"/>
                      <a:r>
                        <a:rPr lang="en-US" sz="2000" b="0" i="0" u="none" strike="noStrike">
                          <a:solidFill>
                            <a:srgbClr val="000000"/>
                          </a:solidFill>
                          <a:effectLst/>
                          <a:latin typeface="Calibri" panose="020F0502020204030204" pitchFamily="34" charset="0"/>
                        </a:rPr>
                        <a:t>2,002</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369.1</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953.0</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547.7</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960.7</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142.1</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2,972.5</a:t>
                      </a:r>
                    </a:p>
                  </a:txBody>
                  <a:tcPr marL="9525" marR="9525" marT="9525" marB="0" anchor="b">
                    <a:lnL>
                      <a:noFill/>
                    </a:lnL>
                    <a:lnR>
                      <a:noFill/>
                    </a:lnR>
                    <a:lnT>
                      <a:noFill/>
                    </a:lnT>
                    <a:lnB>
                      <a:noFill/>
                    </a:lnB>
                  </a:tcPr>
                </a:tc>
              </a:tr>
              <a:tr h="713303">
                <a:tc>
                  <a:txBody>
                    <a:bodyPr/>
                    <a:lstStyle/>
                    <a:p>
                      <a:pPr algn="r" fontAlgn="b"/>
                      <a:r>
                        <a:rPr lang="en-US" sz="2000" b="0" i="0" u="none" strike="noStrike">
                          <a:solidFill>
                            <a:srgbClr val="000000"/>
                          </a:solidFill>
                          <a:effectLst/>
                          <a:latin typeface="Calibri" panose="020F0502020204030204" pitchFamily="34" charset="0"/>
                        </a:rPr>
                        <a:t>1,997</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354.6</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1,377.4</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1,109.2</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1,419.6</a:t>
                      </a:r>
                    </a:p>
                  </a:txBody>
                  <a:tcPr marL="9525" marR="9525" marT="9525" marB="0" anchor="b">
                    <a:lnL>
                      <a:noFill/>
                    </a:lnL>
                    <a:lnR>
                      <a:noFill/>
                    </a:lnR>
                    <a:lnT>
                      <a:noFill/>
                    </a:lnT>
                    <a:lnB>
                      <a:noFill/>
                    </a:lnB>
                  </a:tcPr>
                </a:tc>
                <a:tc>
                  <a:txBody>
                    <a:bodyPr/>
                    <a:lstStyle/>
                    <a:p>
                      <a:pPr algn="r" fontAlgn="b"/>
                      <a:r>
                        <a:rPr lang="en-US" sz="2000" b="0" i="0" u="none" strike="noStrike">
                          <a:solidFill>
                            <a:srgbClr val="000000"/>
                          </a:solidFill>
                          <a:effectLst/>
                          <a:latin typeface="Calibri" panose="020F0502020204030204" pitchFamily="34" charset="0"/>
                        </a:rPr>
                        <a:t>127.5</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bri" panose="020F0502020204030204" pitchFamily="34" charset="0"/>
                        </a:rPr>
                        <a:t>4,388.3</a:t>
                      </a:r>
                    </a:p>
                  </a:txBody>
                  <a:tcPr marL="9525" marR="9525" marT="9525" marB="0" anchor="b">
                    <a:lnL>
                      <a:noFill/>
                    </a:lnL>
                    <a:lnR>
                      <a:noFill/>
                    </a:lnR>
                    <a:lnT>
                      <a:noFill/>
                    </a:lnT>
                    <a:lnB>
                      <a:noFill/>
                    </a:lnB>
                  </a:tcPr>
                </a:tc>
              </a:tr>
            </a:tbl>
          </a:graphicData>
        </a:graphic>
      </p:graphicFrame>
      <p:sp>
        <p:nvSpPr>
          <p:cNvPr id="6" name="TextBox 5"/>
          <p:cNvSpPr txBox="1"/>
          <p:nvPr/>
        </p:nvSpPr>
        <p:spPr>
          <a:xfrm>
            <a:off x="2590800" y="1191250"/>
            <a:ext cx="3352800" cy="461665"/>
          </a:xfrm>
          <a:prstGeom prst="rect">
            <a:avLst/>
          </a:prstGeom>
          <a:noFill/>
        </p:spPr>
        <p:txBody>
          <a:bodyPr wrap="square" rtlCol="0">
            <a:spAutoFit/>
          </a:bodyPr>
          <a:lstStyle/>
          <a:p>
            <a:pPr algn="ctr"/>
            <a:r>
              <a:rPr lang="en-US" sz="2400" dirty="0" smtClean="0"/>
              <a:t>Millions of $</a:t>
            </a:r>
            <a:endParaRPr lang="en-US" sz="2400" dirty="0"/>
          </a:p>
        </p:txBody>
      </p:sp>
    </p:spTree>
    <p:extLst>
      <p:ext uri="{BB962C8B-B14F-4D97-AF65-F5344CB8AC3E}">
        <p14:creationId xmlns:p14="http://schemas.microsoft.com/office/powerpoint/2010/main" val="1587330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943600"/>
          </a:xfrm>
        </p:spPr>
        <p:txBody>
          <a:bodyPr>
            <a:noAutofit/>
          </a:bodyPr>
          <a:lstStyle/>
          <a:p>
            <a:r>
              <a:rPr lang="en-US" sz="3600" dirty="0" smtClean="0"/>
              <a:t>Conclusion</a:t>
            </a:r>
            <a:r>
              <a:rPr lang="en-US" sz="3200" dirty="0" smtClean="0"/>
              <a:t/>
            </a:r>
            <a:br>
              <a:rPr lang="en-US" sz="3200" dirty="0" smtClean="0"/>
            </a:br>
            <a:r>
              <a:rPr lang="en-US" sz="3200" dirty="0" smtClean="0"/>
              <a:t>The challenge of the last century was to provide economic security to the MAV, through the reduction in flood risk. That challenge was met.  The challenge of this century will be to provide continued economic security by ensuring adequate water supply for crop production. Of the major U.S. aquifers used for irrigation, only the MAV has the potential for recovery (excess precipitation).</a:t>
            </a:r>
            <a:endParaRPr lang="en-US" sz="32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5638800"/>
          </a:xfrm>
        </p:spPr>
        <p:txBody>
          <a:bodyPr>
            <a:noAutofit/>
          </a:bodyPr>
          <a:lstStyle/>
          <a:p>
            <a:r>
              <a:rPr lang="en-US" sz="3200" smtClean="0"/>
              <a:t>Conclusion – continued</a:t>
            </a:r>
            <a:br>
              <a:rPr lang="en-US" sz="3200" smtClean="0"/>
            </a:br>
            <a:r>
              <a:rPr lang="en-US" sz="3200" smtClean="0"/>
              <a:t>Groundwater </a:t>
            </a:r>
            <a:r>
              <a:rPr lang="en-US" sz="3200" dirty="0" smtClean="0"/>
              <a:t>depletion is a problem not just in the U.S., but in the whole world.  The world’s population will continue to grow for the next 50 years or more.  The population explosion will increase the demand for food, while increasing the demand on the over stressed aquifers of the world. You met the challenge of the last century, but are you willing to accept the challenge of this century?</a:t>
            </a:r>
            <a:br>
              <a:rPr lang="en-US" sz="3200" dirty="0" smtClean="0"/>
            </a:br>
            <a:endParaRPr lang="en-US" sz="3200" dirty="0"/>
          </a:p>
        </p:txBody>
      </p:sp>
    </p:spTree>
    <p:extLst>
      <p:ext uri="{BB962C8B-B14F-4D97-AF65-F5344CB8AC3E}">
        <p14:creationId xmlns:p14="http://schemas.microsoft.com/office/powerpoint/2010/main" val="32965505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Categories of Global Water Sources</a:t>
            </a:r>
            <a:br>
              <a:rPr lang="en-US" dirty="0" smtClean="0"/>
            </a:br>
            <a:endParaRPr lang="en-US" dirty="0"/>
          </a:p>
        </p:txBody>
      </p:sp>
      <p:sp>
        <p:nvSpPr>
          <p:cNvPr id="3" name="Content Placeholder 2"/>
          <p:cNvSpPr>
            <a:spLocks noGrp="1"/>
          </p:cNvSpPr>
          <p:nvPr>
            <p:ph idx="1"/>
          </p:nvPr>
        </p:nvSpPr>
        <p:spPr/>
        <p:txBody>
          <a:bodyPr/>
          <a:lstStyle/>
          <a:p>
            <a:r>
              <a:rPr lang="en-US" dirty="0" smtClean="0"/>
              <a:t>Green Water – Precipitation</a:t>
            </a:r>
          </a:p>
          <a:p>
            <a:r>
              <a:rPr lang="en-US" dirty="0" smtClean="0"/>
              <a:t>Blue Water – Surface water and renewable groundwater</a:t>
            </a:r>
          </a:p>
          <a:p>
            <a:r>
              <a:rPr lang="en-US" dirty="0" smtClean="0"/>
              <a:t>Dark Blue Water – Non-renewable groundwater</a:t>
            </a:r>
          </a:p>
          <a:p>
            <a:r>
              <a:rPr lang="en-US" dirty="0" smtClean="0"/>
              <a:t>White -- </a:t>
            </a:r>
            <a:r>
              <a:rPr lang="en-US" dirty="0" err="1" smtClean="0"/>
              <a:t>Interbasin</a:t>
            </a:r>
            <a:r>
              <a:rPr lang="en-US" dirty="0" smtClean="0"/>
              <a:t> transfers</a:t>
            </a:r>
          </a:p>
        </p:txBody>
      </p:sp>
    </p:spTree>
    <p:extLst>
      <p:ext uri="{BB962C8B-B14F-4D97-AF65-F5344CB8AC3E}">
        <p14:creationId xmlns:p14="http://schemas.microsoft.com/office/powerpoint/2010/main" val="2012238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28600"/>
            <a:ext cx="7772400" cy="685800"/>
          </a:xfrm>
        </p:spPr>
        <p:txBody>
          <a:bodyPr>
            <a:normAutofit fontScale="90000"/>
          </a:bodyPr>
          <a:lstStyle/>
          <a:p>
            <a:r>
              <a:rPr lang="en-US" dirty="0" smtClean="0"/>
              <a:t>World Water Use</a:t>
            </a:r>
            <a:endParaRPr lang="en-US" dirty="0"/>
          </a:p>
        </p:txBody>
      </p:sp>
      <p:pic>
        <p:nvPicPr>
          <p:cNvPr id="97282" name="Picture 2"/>
          <p:cNvPicPr>
            <a:picLocks noChangeAspect="1" noChangeArrowheads="1"/>
          </p:cNvPicPr>
          <p:nvPr/>
        </p:nvPicPr>
        <p:blipFill>
          <a:blip r:embed="rId3" cstate="print"/>
          <a:srcRect/>
          <a:stretch>
            <a:fillRect/>
          </a:stretch>
        </p:blipFill>
        <p:spPr bwMode="auto">
          <a:xfrm>
            <a:off x="907201" y="914400"/>
            <a:ext cx="7441853" cy="5796611"/>
          </a:xfrm>
          <a:prstGeom prst="rect">
            <a:avLst/>
          </a:prstGeom>
          <a:noFill/>
          <a:ln w="9525">
            <a:noFill/>
            <a:miter lim="800000"/>
            <a:headEnd/>
            <a:tailEnd/>
          </a:ln>
        </p:spPr>
      </p:pic>
      <p:sp>
        <p:nvSpPr>
          <p:cNvPr id="3" name="TextBox 2"/>
          <p:cNvSpPr txBox="1"/>
          <p:nvPr/>
        </p:nvSpPr>
        <p:spPr>
          <a:xfrm>
            <a:off x="4191000" y="4572000"/>
            <a:ext cx="2057400" cy="369332"/>
          </a:xfrm>
          <a:prstGeom prst="rect">
            <a:avLst/>
          </a:prstGeom>
          <a:noFill/>
        </p:spPr>
        <p:txBody>
          <a:bodyPr wrap="square" rtlCol="0">
            <a:spAutoFit/>
          </a:bodyPr>
          <a:lstStyle/>
          <a:p>
            <a:r>
              <a:rPr lang="en-US" dirty="0" smtClean="0"/>
              <a:t>Precipitation </a:t>
            </a:r>
            <a:endParaRPr lang="en-US" dirty="0"/>
          </a:p>
        </p:txBody>
      </p:sp>
      <p:sp>
        <p:nvSpPr>
          <p:cNvPr id="4" name="TextBox 3"/>
          <p:cNvSpPr txBox="1"/>
          <p:nvPr/>
        </p:nvSpPr>
        <p:spPr>
          <a:xfrm>
            <a:off x="4495800" y="3489539"/>
            <a:ext cx="2590800" cy="369332"/>
          </a:xfrm>
          <a:prstGeom prst="rect">
            <a:avLst/>
          </a:prstGeom>
          <a:noFill/>
        </p:spPr>
        <p:txBody>
          <a:bodyPr wrap="square" rtlCol="0">
            <a:spAutoFit/>
          </a:bodyPr>
          <a:lstStyle/>
          <a:p>
            <a:r>
              <a:rPr lang="en-US" dirty="0" smtClean="0"/>
              <a:t>Renewable groundwater</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nvGraphicFramePr>
        <p:xfrm>
          <a:off x="457200" y="1143000"/>
          <a:ext cx="76962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a:xfrm>
            <a:off x="457200" y="381001"/>
            <a:ext cx="7772400" cy="838200"/>
          </a:xfrm>
        </p:spPr>
        <p:txBody>
          <a:bodyPr/>
          <a:lstStyle/>
          <a:p>
            <a:r>
              <a:rPr lang="en-US" dirty="0" smtClean="0"/>
              <a:t>Future World Water Use</a:t>
            </a:r>
            <a:endParaRPr lang="en-US" dirty="0"/>
          </a:p>
        </p:txBody>
      </p:sp>
      <p:sp>
        <p:nvSpPr>
          <p:cNvPr id="5" name="TextBox 4"/>
          <p:cNvSpPr txBox="1"/>
          <p:nvPr/>
        </p:nvSpPr>
        <p:spPr>
          <a:xfrm>
            <a:off x="914400" y="6019800"/>
            <a:ext cx="7239000" cy="261610"/>
          </a:xfrm>
          <a:prstGeom prst="rect">
            <a:avLst/>
          </a:prstGeom>
          <a:noFill/>
        </p:spPr>
        <p:txBody>
          <a:bodyPr wrap="square" rtlCol="0">
            <a:spAutoFit/>
          </a:bodyPr>
          <a:lstStyle/>
          <a:p>
            <a:r>
              <a:rPr lang="en-US" sz="1100" dirty="0" smtClean="0"/>
              <a:t>Wikipedia: World population based on U.N. estimates.  (Units are km</a:t>
            </a:r>
            <a:r>
              <a:rPr lang="en-US" sz="1100" baseline="30000" dirty="0" smtClean="0"/>
              <a:t>3</a:t>
            </a:r>
            <a:r>
              <a:rPr lang="en-US" sz="1100" dirty="0" smtClean="0"/>
              <a:t>/year)</a:t>
            </a:r>
            <a:endParaRPr lang="en-US" sz="1100" dirty="0"/>
          </a:p>
        </p:txBody>
      </p:sp>
      <p:cxnSp>
        <p:nvCxnSpPr>
          <p:cNvPr id="7" name="Straight Connector 6"/>
          <p:cNvCxnSpPr/>
          <p:nvPr/>
        </p:nvCxnSpPr>
        <p:spPr>
          <a:xfrm flipV="1">
            <a:off x="914400" y="1295400"/>
            <a:ext cx="6172200" cy="3276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43800" y="4800600"/>
            <a:ext cx="1295400" cy="1384995"/>
          </a:xfrm>
          <a:prstGeom prst="rect">
            <a:avLst/>
          </a:prstGeom>
          <a:noFill/>
        </p:spPr>
        <p:txBody>
          <a:bodyPr wrap="square" rtlCol="0">
            <a:spAutoFit/>
          </a:bodyPr>
          <a:lstStyle/>
          <a:p>
            <a:r>
              <a:rPr lang="en-US" sz="1400" dirty="0" smtClean="0"/>
              <a:t>Assumes that there is sufficient additional land available for crops</a:t>
            </a:r>
            <a:endParaRPr lang="en-US" sz="1400" dirty="0"/>
          </a:p>
        </p:txBody>
      </p:sp>
      <p:cxnSp>
        <p:nvCxnSpPr>
          <p:cNvPr id="10" name="Straight Connector 9"/>
          <p:cNvCxnSpPr/>
          <p:nvPr/>
        </p:nvCxnSpPr>
        <p:spPr>
          <a:xfrm flipV="1">
            <a:off x="3733800" y="2362200"/>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429000" y="1981200"/>
            <a:ext cx="685800" cy="369332"/>
          </a:xfrm>
          <a:prstGeom prst="rect">
            <a:avLst/>
          </a:prstGeom>
          <a:noFill/>
        </p:spPr>
        <p:txBody>
          <a:bodyPr wrap="square" rtlCol="0">
            <a:spAutoFit/>
          </a:bodyPr>
          <a:lstStyle/>
          <a:p>
            <a:r>
              <a:rPr lang="en-US" dirty="0" smtClean="0"/>
              <a:t>2015</a:t>
            </a:r>
            <a:endParaRPr lang="en-US" dirty="0"/>
          </a:p>
        </p:txBody>
      </p:sp>
      <p:sp>
        <p:nvSpPr>
          <p:cNvPr id="3" name="TextBox 2"/>
          <p:cNvSpPr txBox="1"/>
          <p:nvPr/>
        </p:nvSpPr>
        <p:spPr>
          <a:xfrm>
            <a:off x="4038600" y="4724400"/>
            <a:ext cx="2438400" cy="923330"/>
          </a:xfrm>
          <a:prstGeom prst="rect">
            <a:avLst/>
          </a:prstGeom>
          <a:noFill/>
        </p:spPr>
        <p:txBody>
          <a:bodyPr wrap="square" rtlCol="0">
            <a:spAutoFit/>
          </a:bodyPr>
          <a:lstStyle/>
          <a:p>
            <a:r>
              <a:rPr lang="en-US" dirty="0" smtClean="0"/>
              <a:t>Precipitation and surface water</a:t>
            </a:r>
          </a:p>
          <a:p>
            <a:endParaRPr lang="en-US" dirty="0"/>
          </a:p>
        </p:txBody>
      </p:sp>
      <p:sp>
        <p:nvSpPr>
          <p:cNvPr id="4" name="TextBox 3"/>
          <p:cNvSpPr txBox="1"/>
          <p:nvPr/>
        </p:nvSpPr>
        <p:spPr>
          <a:xfrm>
            <a:off x="4175760" y="3352800"/>
            <a:ext cx="2667000" cy="369332"/>
          </a:xfrm>
          <a:prstGeom prst="rect">
            <a:avLst/>
          </a:prstGeom>
          <a:noFill/>
        </p:spPr>
        <p:txBody>
          <a:bodyPr wrap="square" rtlCol="0">
            <a:spAutoFit/>
          </a:bodyPr>
          <a:lstStyle/>
          <a:p>
            <a:r>
              <a:rPr lang="en-US" dirty="0" smtClean="0"/>
              <a:t>Renewable groundwater</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18810</TotalTime>
  <Words>2542</Words>
  <Application>Microsoft Office PowerPoint</Application>
  <PresentationFormat>On-screen Show (4:3)</PresentationFormat>
  <Paragraphs>615</Paragraphs>
  <Slides>62</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62</vt:i4>
      </vt:variant>
    </vt:vector>
  </HeadingPairs>
  <TitlesOfParts>
    <vt:vector size="65" baseType="lpstr">
      <vt:lpstr>Arial</vt:lpstr>
      <vt:lpstr>Calibri</vt:lpstr>
      <vt:lpstr>Office Theme</vt:lpstr>
      <vt:lpstr>Water How we use it, Where we get it, What it is worth to us. David Johnson USACE, Vicksburg District Presented to the  Association of Levee Boards of Louisiana 5 May 2016</vt:lpstr>
      <vt:lpstr>On average we drink 4 liters of water a day, but the food we eat each day requires 2000 liters of water to produce.   We are currently mining both ancient and alluvial water to produce the food needed to feed the world, where will the water come from in the future? </vt:lpstr>
      <vt:lpstr>PowerPoint Presentation</vt:lpstr>
      <vt:lpstr>Water Use by crop and meat product</vt:lpstr>
      <vt:lpstr>World Water Consumption by Product Categories</vt:lpstr>
      <vt:lpstr>Water Footprint of National Consumption for Countries &gt; 5 Million</vt:lpstr>
      <vt:lpstr>Categories of Global Water Sources </vt:lpstr>
      <vt:lpstr>World Water Use</vt:lpstr>
      <vt:lpstr>Future World Water Use</vt:lpstr>
      <vt:lpstr>World Water Footprint by Country</vt:lpstr>
      <vt:lpstr>World Water Footprint by Basin</vt:lpstr>
      <vt:lpstr>World Water Use by Crop</vt:lpstr>
      <vt:lpstr>Aquifer Foot Prints</vt:lpstr>
      <vt:lpstr>Where we get our water, and how much we use from aquifers in the U.S. </vt:lpstr>
      <vt:lpstr>Principal Aquifers in the U.S.</vt:lpstr>
      <vt:lpstr>Groundwater use in the U.S.</vt:lpstr>
      <vt:lpstr>Groundwater use in the U.S. by aquifer</vt:lpstr>
      <vt:lpstr>Cumulative groundwater depletion in 40 aquifers, 1900-2008</vt:lpstr>
      <vt:lpstr>Mississippi Alluvial Aquifer </vt:lpstr>
      <vt:lpstr>Groundwater use in the Mississippi Alluvial Aquifer</vt:lpstr>
      <vt:lpstr>Percent of Crops Irrigated in the Mississippi Alluvial Aquifer</vt:lpstr>
      <vt:lpstr>Conjunctive Water Use Issues in the Mississippi Alluvial Valley</vt:lpstr>
      <vt:lpstr>Groundwater depletion occurs when groundwater abstraction exceeds the groundwater recharge over extensive areas for prolonged periods. When persistent groundwater depletion occurs, this leads to falling groundwater levels. </vt:lpstr>
      <vt:lpstr>PowerPoint Presentation</vt:lpstr>
      <vt:lpstr>PowerPoint Presentation</vt:lpstr>
      <vt:lpstr>PowerPoint Presentation</vt:lpstr>
      <vt:lpstr>Consequences of declining aquifer levels</vt:lpstr>
      <vt:lpstr>How does today’s weather and the predicted changes in weather patterns affect water demands? </vt:lpstr>
      <vt:lpstr>PowerPoint Presentation</vt:lpstr>
      <vt:lpstr>PowerPoint Presentation</vt:lpstr>
      <vt:lpstr>Available Precipitation by County</vt:lpstr>
      <vt:lpstr>Freshwater Irrigation Withdrawal 2005</vt:lpstr>
      <vt:lpstr>Total freshwater Withdrawal by County</vt:lpstr>
      <vt:lpstr>Mean Groundwater Recharge (inches/yr)</vt:lpstr>
      <vt:lpstr>Freshwater Irrigation Withdrawal 2005</vt:lpstr>
      <vt:lpstr>Irrigation Methods by State</vt:lpstr>
      <vt:lpstr>Changes in irrigated acreage 1985-2005</vt:lpstr>
      <vt:lpstr>PowerPoint Presentation</vt:lpstr>
      <vt:lpstr>Third National Climate Assessment  Predictions on future precipitation patterns in the U.S. </vt:lpstr>
      <vt:lpstr>PowerPoint Presentation</vt:lpstr>
      <vt:lpstr>PowerPoint Presentation</vt:lpstr>
      <vt:lpstr>What are the impacts of groundwater abstraction in excess of the rate of recharge? </vt:lpstr>
      <vt:lpstr>PowerPoint Presentation</vt:lpstr>
      <vt:lpstr>PowerPoint Presentation</vt:lpstr>
      <vt:lpstr>PowerPoint Presentation</vt:lpstr>
      <vt:lpstr>PowerPoint Presentation</vt:lpstr>
      <vt:lpstr>PowerPoint Presentation</vt:lpstr>
      <vt:lpstr>PowerPoint Presentation</vt:lpstr>
      <vt:lpstr>Groundwater depletion leads to increased capture of exogenous surface water and groundwater through a reduction in groundwater discharge to streams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The challenge of the last century was to provide economic security to the MAV, through the reduction in flood risk. That challenge was met.  The challenge of this century will be to provide continued economic security by ensuring adequate water supply for crop production. Of the major U.S. aquifers used for irrigation, only the MAV has the potential for recovery (excess precipitation).</vt:lpstr>
      <vt:lpstr>Conclusion – continued Groundwater depletion is a problem not just in the U.S., but in the whole world.  The world’s population will continue to grow for the next 50 years or more.  The population explosion will increase the demand for food, while increasing the demand on the over stressed aquifers of the world. You met the challenge of the last century, but are you willing to accept the challenge of this century? </vt:lpstr>
    </vt:vector>
  </TitlesOfParts>
  <Company>USACE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Water Use</dc:title>
  <dc:creator>B4EDHDRJ</dc:creator>
  <cp:lastModifiedBy>d3728</cp:lastModifiedBy>
  <cp:revision>482</cp:revision>
  <dcterms:created xsi:type="dcterms:W3CDTF">2013-08-06T21:04:38Z</dcterms:created>
  <dcterms:modified xsi:type="dcterms:W3CDTF">2016-05-04T15:32:15Z</dcterms:modified>
</cp:coreProperties>
</file>