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1" r:id="rId2"/>
  </p:sldMasterIdLst>
  <p:notesMasterIdLst>
    <p:notesMasterId r:id="rId67"/>
  </p:notesMasterIdLst>
  <p:handoutMasterIdLst>
    <p:handoutMasterId r:id="rId68"/>
  </p:handoutMasterIdLst>
  <p:sldIdLst>
    <p:sldId id="256" r:id="rId3"/>
    <p:sldId id="507" r:id="rId4"/>
    <p:sldId id="508" r:id="rId5"/>
    <p:sldId id="483" r:id="rId6"/>
    <p:sldId id="543" r:id="rId7"/>
    <p:sldId id="544" r:id="rId8"/>
    <p:sldId id="546" r:id="rId9"/>
    <p:sldId id="509" r:id="rId10"/>
    <p:sldId id="511" r:id="rId11"/>
    <p:sldId id="510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484" r:id="rId20"/>
    <p:sldId id="501" r:id="rId21"/>
    <p:sldId id="503" r:id="rId22"/>
    <p:sldId id="504" r:id="rId23"/>
    <p:sldId id="540" r:id="rId24"/>
    <p:sldId id="492" r:id="rId25"/>
    <p:sldId id="541" r:id="rId26"/>
    <p:sldId id="493" r:id="rId27"/>
    <p:sldId id="494" r:id="rId28"/>
    <p:sldId id="495" r:id="rId29"/>
    <p:sldId id="497" r:id="rId30"/>
    <p:sldId id="498" r:id="rId31"/>
    <p:sldId id="500" r:id="rId32"/>
    <p:sldId id="531" r:id="rId33"/>
    <p:sldId id="532" r:id="rId34"/>
    <p:sldId id="542" r:id="rId35"/>
    <p:sldId id="446" r:id="rId36"/>
    <p:sldId id="478" r:id="rId37"/>
    <p:sldId id="449" r:id="rId38"/>
    <p:sldId id="447" r:id="rId39"/>
    <p:sldId id="451" r:id="rId40"/>
    <p:sldId id="448" r:id="rId41"/>
    <p:sldId id="450" r:id="rId42"/>
    <p:sldId id="459" r:id="rId43"/>
    <p:sldId id="468" r:id="rId44"/>
    <p:sldId id="453" r:id="rId45"/>
    <p:sldId id="538" r:id="rId46"/>
    <p:sldId id="539" r:id="rId47"/>
    <p:sldId id="537" r:id="rId48"/>
    <p:sldId id="460" r:id="rId49"/>
    <p:sldId id="469" r:id="rId50"/>
    <p:sldId id="462" r:id="rId51"/>
    <p:sldId id="472" r:id="rId52"/>
    <p:sldId id="519" r:id="rId53"/>
    <p:sldId id="520" r:id="rId54"/>
    <p:sldId id="521" r:id="rId55"/>
    <p:sldId id="522" r:id="rId56"/>
    <p:sldId id="523" r:id="rId57"/>
    <p:sldId id="524" r:id="rId58"/>
    <p:sldId id="474" r:id="rId59"/>
    <p:sldId id="475" r:id="rId60"/>
    <p:sldId id="479" r:id="rId61"/>
    <p:sldId id="466" r:id="rId62"/>
    <p:sldId id="480" r:id="rId63"/>
    <p:sldId id="482" r:id="rId64"/>
    <p:sldId id="467" r:id="rId65"/>
    <p:sldId id="441" r:id="rId66"/>
  </p:sldIdLst>
  <p:sldSz cx="9144000" cy="6858000" type="screen4x3"/>
  <p:notesSz cx="7010400" cy="9296400"/>
  <p:custDataLst>
    <p:tags r:id="rId6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1" autoAdjust="0"/>
    <p:restoredTop sz="92258" autoAdjust="0"/>
  </p:normalViewPr>
  <p:slideViewPr>
    <p:cSldViewPr>
      <p:cViewPr varScale="1">
        <p:scale>
          <a:sx n="67" d="100"/>
          <a:sy n="67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270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2A6F4C4E-CBA8-47B9-895C-63761DB0A47D}" type="datetimeFigureOut">
              <a:rPr lang="en-US"/>
              <a:pPr>
                <a:defRPr/>
              </a:pPr>
              <a:t>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48FFEB42-D5D4-4C3A-B515-FCB7285BFB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23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B9C48CB0-B833-40A4-B33F-E1BB4D97113A}" type="datetimeFigureOut">
              <a:rPr lang="en-US"/>
              <a:pPr>
                <a:defRPr/>
              </a:pPr>
              <a:t>1/11/2017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EC87817B-4DE0-4ACD-AA5B-6F8C4FFF73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69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0868F0-488A-42C4-88C7-C1DF5228206C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42093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116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929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8D2129-AEE7-4C04-9592-83AE2E4CB329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0255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2CF6F4E-5BEC-4AC3-BC52-BBD1A744807A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778472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28E35E7-4677-4893-B9CB-4D31ECE563F2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919611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7817B-4DE0-4ACD-AA5B-6F8C4FFF73C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6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9892" indent="-28842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53681" indent="-230736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15152" indent="-230736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76625" indent="-230736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38097" indent="-23073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99568" indent="-23073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61042" indent="-23073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922513" indent="-23073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3F850B-EE74-4D68-9214-083BAEBB9708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738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41F6-3573-4B02-8D29-6417520A69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1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41F6-3573-4B02-8D29-6417520A694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2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41F6-3573-4B02-8D29-6417520A69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41F6-3573-4B02-8D29-6417520A694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4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Though the track</a:t>
            </a:r>
            <a:r>
              <a:rPr lang="en-US" baseline="0" dirty="0" smtClean="0"/>
              <a:t> was very accurate from left to right, there were significant along track errors, resulting in reduced lead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541F6-3573-4B02-8D29-6417520A694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CE441-66FE-467B-9722-9E494AEFC0E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61497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222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-00332_grey-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3"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5622925"/>
            <a:ext cx="86963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-1839468" y="-381000"/>
            <a:ext cx="5039868" cy="7594600"/>
          </a:xfrm>
          <a:prstGeom prst="ellipse">
            <a:avLst/>
          </a:prstGeom>
          <a:blipFill>
            <a:blip r:embed="rId5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077200" y="76200"/>
            <a:ext cx="914400" cy="914400"/>
          </a:xfrm>
          <a:prstGeom prst="ellipse">
            <a:avLst/>
          </a:prstGeom>
          <a:blipFill>
            <a:blip r:embed="rId6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1735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4128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552450" y="2682042"/>
            <a:ext cx="8039100" cy="67710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552450" y="3422650"/>
            <a:ext cx="8039100" cy="166814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4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4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4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4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19202" tIns="19202" rIns="19202" bIns="19202" anchor="ctr"/>
          <a:lstStyle>
            <a:lvl1pPr>
              <a:defRPr sz="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95568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-00332_grey-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3"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5622925"/>
            <a:ext cx="869632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-1839468" y="-381000"/>
            <a:ext cx="5039868" cy="7594600"/>
          </a:xfrm>
          <a:prstGeom prst="ellipse">
            <a:avLst/>
          </a:prstGeom>
          <a:blipFill>
            <a:blip r:embed="rId5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077200" y="76200"/>
            <a:ext cx="914400" cy="914400"/>
          </a:xfrm>
          <a:prstGeom prst="ellipse">
            <a:avLst/>
          </a:prstGeom>
          <a:blipFill>
            <a:blip r:embed="rId6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5392" y="904091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392" y="3119735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633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33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382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455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7960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572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2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3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0247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E782-D1EC-4CA8-8803-C8AF1744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30188"/>
            <a:ext cx="75438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chemeClr val="accent2">
                  <a:lumMod val="50000"/>
                </a:schemeClr>
              </a:gs>
              <a:gs pos="36000">
                <a:schemeClr val="accent2">
                  <a:lumMod val="75000"/>
                </a:schemeClr>
              </a:gs>
              <a:gs pos="86000">
                <a:schemeClr val="accent2">
                  <a:lumMod val="50000"/>
                </a:schemeClr>
              </a:gs>
            </a:gsLst>
            <a:lin ang="5400000" scaled="0"/>
            <a:tileRect/>
          </a:gra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460375" indent="-4603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854075" indent="-3937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258888" indent="-40481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55763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941513" indent="-4000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hite rectang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30188"/>
            <a:ext cx="75438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52400" y="76200"/>
            <a:ext cx="914400" cy="914400"/>
          </a:xfrm>
          <a:prstGeom prst="ellipse">
            <a:avLst/>
          </a:prstGeom>
          <a:blipFill>
            <a:blip r:embed="rId5"/>
            <a:srcRect/>
            <a:stretch>
              <a:fillRect l="95" t="262" r="-295"/>
            </a:stretch>
          </a:blipFill>
          <a:ln>
            <a:noFill/>
            <a:headEnd type="none" w="med" len="med"/>
            <a:tailEnd type="none" w="med" len="med"/>
          </a:ln>
          <a:effectLst>
            <a:outerShdw blurRad="190500" dist="127000" dir="81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239000" y="4419600"/>
            <a:ext cx="2677668" cy="3302000"/>
          </a:xfrm>
          <a:prstGeom prst="ellipse">
            <a:avLst/>
          </a:prstGeom>
          <a:blipFill>
            <a:blip r:embed="rId6"/>
            <a:srcRect/>
            <a:stretch>
              <a:fillRect l="-44410" t="-10820" r="-38454"/>
            </a:stretch>
          </a:blipFill>
          <a:ln>
            <a:headEnd type="none" w="med" len="med"/>
            <a:tailEnd type="none" w="med" len="med"/>
          </a:ln>
          <a:effectLst>
            <a:softEdge rad="508000"/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chemeClr val="accent2">
                  <a:lumMod val="50000"/>
                </a:schemeClr>
              </a:gs>
              <a:gs pos="36000">
                <a:schemeClr val="accent2">
                  <a:lumMod val="75000"/>
                </a:schemeClr>
              </a:gs>
              <a:gs pos="86000">
                <a:schemeClr val="accent2">
                  <a:lumMod val="50000"/>
                </a:schemeClr>
              </a:gs>
            </a:gsLst>
            <a:lin ang="5400000" scaled="0"/>
            <a:tileRect/>
          </a:gra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44575"/>
            <a:ext cx="7772400" cy="1470025"/>
          </a:xfrm>
        </p:spPr>
        <p:txBody>
          <a:bodyPr>
            <a:normAutofit fontScale="90000"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altLang="en-US" dirty="0" smtClean="0"/>
              <a:t>Hurricanes, </a:t>
            </a:r>
            <a:r>
              <a:rPr lang="en-US" altLang="en-US" dirty="0" smtClean="0"/>
              <a:t>Science and Service For Decision Makers</a:t>
            </a:r>
            <a:endParaRPr altLang="en-US" sz="24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819400"/>
            <a:ext cx="6400800" cy="3124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Frank </a:t>
            </a:r>
            <a:r>
              <a:rPr lang="en-US" altLang="en-US" dirty="0" err="1" smtClean="0"/>
              <a:t>Revitte</a:t>
            </a: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National Weather Service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 smtClean="0"/>
              <a:t>Weather Forecast Office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 smtClean="0"/>
              <a:t>New Orleans/Baton Rouge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urricaneTracks_1965.gif"/>
          <p:cNvPicPr>
            <a:picLocks noChangeAspect="1"/>
          </p:cNvPicPr>
          <p:nvPr/>
        </p:nvPicPr>
        <p:blipFill rotWithShape="1">
          <a:blip r:embed="rId2" cstate="print"/>
          <a:srcRect t="3414" b="7849"/>
          <a:stretch/>
        </p:blipFill>
        <p:spPr bwMode="auto">
          <a:xfrm>
            <a:off x="152400" y="1905000"/>
            <a:ext cx="55816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91200" y="1929348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Strong El Niño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Well below normal activity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6 Named Storms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1 Tropical Storm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5 Hurricanes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Betsy caused significant impacts across FL and LA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42005"/>
            <a:ext cx="7543800" cy="1329595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1965: Inactive Season, but High Impact for FL and 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35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5Track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15796"/>
            <a:ext cx="7206343" cy="5119905"/>
          </a:xfrm>
          <a:prstGeom prst="rect">
            <a:avLst/>
          </a:prstGeom>
          <a:solidFill>
            <a:prstClr val="white"/>
          </a:solidFill>
          <a:ln w="19050"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9200" y="42005"/>
            <a:ext cx="7620000" cy="13295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  <a:gs pos="86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2005: Active Season with High Impact for FL and 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2010_AtlHurr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51516"/>
            <a:ext cx="7141322" cy="52161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42005"/>
            <a:ext cx="7543800" cy="1329595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2010: Active Season, but Low Impact for FL and 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82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dr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752600"/>
            <a:ext cx="2743200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udrey2.jpg"/>
          <p:cNvPicPr>
            <a:picLocks noChangeAspect="1"/>
          </p:cNvPicPr>
          <p:nvPr/>
        </p:nvPicPr>
        <p:blipFill>
          <a:blip r:embed="rId4" cstate="print"/>
          <a:srcRect r="15849"/>
          <a:stretch>
            <a:fillRect/>
          </a:stretch>
        </p:blipFill>
        <p:spPr>
          <a:xfrm>
            <a:off x="2286000" y="3733800"/>
            <a:ext cx="2133600" cy="1752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 descr="Audrey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495800"/>
            <a:ext cx="2463030" cy="152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572000" y="1600200"/>
            <a:ext cx="419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Hurricane Audrey (1957)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Landfall 9AM June 27 in SW LA as a cat 4 with winds of 105 mph and gusts up to 140 mph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Was not classified as TD until late June 24; less than 72 hrs prior to landfall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Was not classified as TS until early June 25; about 48 hrs prior to landfall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1066800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Lead Time is Great, but</a:t>
            </a:r>
            <a:r>
              <a:rPr lang="en-US" dirty="0" smtClean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5267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04800" y="1600200"/>
            <a:ext cx="419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Hurricane Camille (1969)</a:t>
            </a:r>
          </a:p>
          <a:p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Landfall 9PM Aug 17 in SE LA/MS as cat 5 with estimated gusts of 150-170 mph</a:t>
            </a:r>
          </a:p>
          <a:p>
            <a:endParaRPr lang="en-US" sz="24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Classified as a TS near Grand Cayman at 2PM Aug 14</a:t>
            </a:r>
            <a:r>
              <a:rPr lang="en-US" sz="2400" baseline="30000" dirty="0" smtClean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; about 80 hrs prior to landfall</a:t>
            </a:r>
          </a:p>
        </p:txBody>
      </p:sp>
      <p:pic>
        <p:nvPicPr>
          <p:cNvPr id="12" name="Picture 11" descr="Camil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676400"/>
            <a:ext cx="3429000" cy="2667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Camill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7086" y="3886200"/>
            <a:ext cx="2904034" cy="2057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Camille3.png"/>
          <p:cNvPicPr>
            <a:picLocks noChangeAspect="1"/>
          </p:cNvPicPr>
          <p:nvPr/>
        </p:nvPicPr>
        <p:blipFill>
          <a:blip r:embed="rId5" cstate="print"/>
          <a:srcRect r="25298"/>
          <a:stretch>
            <a:fillRect/>
          </a:stretch>
        </p:blipFill>
        <p:spPr>
          <a:xfrm>
            <a:off x="4648200" y="4114800"/>
            <a:ext cx="1752600" cy="1709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1066800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Lead Time is Great, but</a:t>
            </a:r>
            <a:r>
              <a:rPr lang="en-US" dirty="0" smtClean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436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72000" y="1600200"/>
            <a:ext cx="4191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Tropical Storm Bill (2003)</a:t>
            </a:r>
          </a:p>
          <a:p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Landfall 4PM June 30 in SE LA as a TS with winds of 60 mph</a:t>
            </a:r>
            <a:endParaRPr lang="en-US" sz="2400" b="1" dirty="0" smtClean="0">
              <a:solidFill>
                <a:schemeClr val="bg1"/>
              </a:solidFill>
              <a:latin typeface="+mn-lt"/>
            </a:endParaRPr>
          </a:p>
          <a:p>
            <a:endParaRPr lang="en-US" sz="24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Classified as a TD at 10AM June 29; only 30 hrs prior to landfall</a:t>
            </a:r>
          </a:p>
        </p:txBody>
      </p:sp>
      <p:pic>
        <p:nvPicPr>
          <p:cNvPr id="12" name="Picture 11" descr="Bil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318897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Bill3.png"/>
          <p:cNvPicPr>
            <a:picLocks noChangeAspect="1"/>
          </p:cNvPicPr>
          <p:nvPr/>
        </p:nvPicPr>
        <p:blipFill>
          <a:blip r:embed="rId4" cstate="print"/>
          <a:srcRect r="11111"/>
          <a:stretch>
            <a:fillRect/>
          </a:stretch>
        </p:blipFill>
        <p:spPr>
          <a:xfrm>
            <a:off x="304800" y="3810000"/>
            <a:ext cx="2302446" cy="1600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Bill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505200"/>
            <a:ext cx="2091831" cy="25214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1066800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Lead Time is Great, but</a:t>
            </a:r>
            <a:r>
              <a:rPr lang="en-US" dirty="0" smtClean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23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ind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600200"/>
            <a:ext cx="2362200" cy="30511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 descr="Cindy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505200"/>
            <a:ext cx="2514600" cy="1885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 descr="Cindy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4572000"/>
            <a:ext cx="1956275" cy="17443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04800" y="1600200"/>
            <a:ext cx="419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Hurricane Cindy (2005)</a:t>
            </a:r>
          </a:p>
          <a:p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Landfall 10PM July 5 in SE LA as a cat 1 with winds of 75 mph. Most areas experienced TS winds around 60 mph.</a:t>
            </a:r>
            <a:endParaRPr lang="en-US" sz="2400" b="1" dirty="0" smtClean="0">
              <a:solidFill>
                <a:schemeClr val="bg1"/>
              </a:solidFill>
              <a:latin typeface="+mn-lt"/>
            </a:endParaRPr>
          </a:p>
          <a:p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Classified as a TD at 4PM July 3; about 48 hrs prior to landfall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1066800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Lead Time is Great, but</a:t>
            </a:r>
            <a:r>
              <a:rPr lang="en-US" dirty="0" smtClean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97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 descr="GustavAdv20Fcs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32857"/>
            <a:ext cx="7804825" cy="4724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133600" y="4191000"/>
            <a:ext cx="88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C00000"/>
                </a:solidFill>
                <a:latin typeface="+mn-lt"/>
              </a:rPr>
              <a:t>Forecast</a:t>
            </a:r>
          </a:p>
          <a:p>
            <a:r>
              <a:rPr lang="en-US" sz="1200" b="1" i="1" dirty="0" smtClean="0">
                <a:solidFill>
                  <a:srgbClr val="C00000"/>
                </a:solidFill>
                <a:latin typeface="+mn-lt"/>
              </a:rPr>
              <a:t>Position</a:t>
            </a:r>
          </a:p>
          <a:p>
            <a:r>
              <a:rPr lang="en-US" sz="1200" b="1" i="1" dirty="0" smtClean="0">
                <a:solidFill>
                  <a:srgbClr val="C00000"/>
                </a:solidFill>
                <a:latin typeface="+mn-lt"/>
              </a:rPr>
              <a:t>1PM Mon</a:t>
            </a:r>
            <a:endParaRPr lang="en-US" sz="1200" b="1" i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2781300" y="4000500"/>
            <a:ext cx="3048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2800" y="2971800"/>
            <a:ext cx="133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200" b="1" i="1" dirty="0" smtClean="0">
                <a:solidFill>
                  <a:srgbClr val="FF0000"/>
                </a:solidFill>
                <a:latin typeface="+mn-lt"/>
              </a:rPr>
              <a:t>Verified Position </a:t>
            </a:r>
            <a:br>
              <a:rPr lang="en-US" sz="1200" b="1" i="1" dirty="0" smtClean="0">
                <a:solidFill>
                  <a:srgbClr val="FF0000"/>
                </a:solidFill>
                <a:latin typeface="+mn-lt"/>
              </a:rPr>
            </a:br>
            <a:r>
              <a:rPr lang="en-US" sz="1200" b="1" i="1" dirty="0" smtClean="0">
                <a:solidFill>
                  <a:srgbClr val="FF0000"/>
                </a:solidFill>
                <a:latin typeface="+mn-lt"/>
              </a:rPr>
              <a:t>1PM Mon</a:t>
            </a:r>
            <a:endParaRPr lang="en-US" sz="1200" b="1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743200" y="3352800"/>
            <a:ext cx="7620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2895600"/>
            <a:ext cx="2539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Along track errors can</a:t>
            </a:r>
          </a:p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reduce lead time.</a:t>
            </a:r>
          </a:p>
          <a:p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TS winds started about 12 hours earlier than forecast 72 hrs prior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1066800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Lead Time is Great, but</a:t>
            </a:r>
            <a:r>
              <a:rPr lang="en-US" dirty="0" smtClean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365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954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68275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Average Tropical Storm Return Period = 2 years</a:t>
            </a:r>
          </a:p>
          <a:p>
            <a:pPr marL="168275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Average Hurricane Return Period = 6.3 years</a:t>
            </a:r>
          </a:p>
          <a:p>
            <a:pPr marL="168275" indent="-168275" algn="l">
              <a:buFont typeface="Arial" panose="020B0604020202020204" pitchFamily="34" charset="0"/>
              <a:buChar char="•"/>
            </a:pPr>
            <a:endParaRPr lang="en-US" dirty="0" smtClean="0">
              <a:ln w="50800"/>
              <a:solidFill>
                <a:schemeClr val="bg1">
                  <a:shade val="50000"/>
                </a:schemeClr>
              </a:solidFill>
              <a:latin typeface="+mn-lt"/>
            </a:endParaRPr>
          </a:p>
          <a:p>
            <a:pPr marL="168275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Most Recent Landfall:  Hurricane Isaac (2012)</a:t>
            </a:r>
          </a:p>
          <a:p>
            <a:pPr marL="625475" lvl="1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Large, slow moving category 1 hurricane</a:t>
            </a:r>
          </a:p>
          <a:p>
            <a:pPr marL="625475" lvl="1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12-14 </a:t>
            </a:r>
            <a:r>
              <a:rPr lang="en-US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ft</a:t>
            </a: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 of storm surge on the coast (8.5 </a:t>
            </a:r>
            <a:r>
              <a:rPr lang="en-US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ft</a:t>
            </a: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 in Lake Pontchartrain)</a:t>
            </a:r>
          </a:p>
          <a:p>
            <a:pPr marL="625475" lvl="1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Heavy rain, river flooding</a:t>
            </a:r>
          </a:p>
          <a:p>
            <a:pPr marL="625475" lvl="1" indent="-168275" algn="l">
              <a:buFont typeface="Arial" panose="020B0604020202020204" pitchFamily="34" charset="0"/>
              <a:buChar char="•"/>
            </a:pPr>
            <a:r>
              <a:rPr lang="en-US" dirty="0" smtClean="0">
                <a:ln w="50800"/>
                <a:solidFill>
                  <a:schemeClr val="bg1">
                    <a:shade val="50000"/>
                  </a:schemeClr>
                </a:solidFill>
                <a:latin typeface="+mn-lt"/>
              </a:rPr>
              <a:t>Over $1 Billion in damage (Approx. $612 million in LA)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277201"/>
            <a:ext cx="7543800" cy="664797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Local H</a:t>
            </a:r>
            <a:r>
              <a:rPr lang="en-US" dirty="0" smtClean="0"/>
              <a:t>u</a:t>
            </a:r>
            <a:r>
              <a:rPr dirty="0" smtClean="0"/>
              <a:t>rricane Statistics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70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52400" y="1981200"/>
            <a:ext cx="2438400" cy="2742289"/>
          </a:xfrm>
          <a:prstGeom prst="rect">
            <a:avLst/>
          </a:prstGeom>
        </p:spPr>
        <p:txBody>
          <a:bodyPr/>
          <a:lstStyle>
            <a:lvl1pPr defTabSz="652145">
              <a:defRPr sz="7900">
                <a:effectLst>
                  <a:outerShdw blurRad="40132" dist="30099" dir="54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00" dirty="0">
                <a:solidFill>
                  <a:srgbClr val="FFFFFF"/>
                </a:solidFill>
              </a:rPr>
              <a:t>Causes of </a:t>
            </a:r>
            <a:r>
              <a:rPr sz="3300" dirty="0" smtClean="0">
                <a:solidFill>
                  <a:srgbClr val="FFFFFF"/>
                </a:solidFill>
              </a:rPr>
              <a:t>deaths </a:t>
            </a:r>
            <a:r>
              <a:rPr sz="3300" dirty="0">
                <a:solidFill>
                  <a:srgbClr val="FFFFFF"/>
                </a:solidFill>
              </a:rPr>
              <a:t>directly </a:t>
            </a:r>
            <a:r>
              <a:rPr lang="en-US" sz="3300" dirty="0" smtClean="0">
                <a:solidFill>
                  <a:srgbClr val="FFFFFF"/>
                </a:solidFill>
              </a:rPr>
              <a:t/>
            </a:r>
            <a:br>
              <a:rPr lang="en-US" sz="3300" dirty="0" smtClean="0">
                <a:solidFill>
                  <a:srgbClr val="FFFFFF"/>
                </a:solidFill>
              </a:rPr>
            </a:br>
            <a:r>
              <a:rPr sz="3300" dirty="0" smtClean="0">
                <a:solidFill>
                  <a:srgbClr val="FFFFFF"/>
                </a:solidFill>
              </a:rPr>
              <a:t>attributable </a:t>
            </a:r>
            <a:r>
              <a:rPr lang="en-US" sz="3300" dirty="0" smtClean="0">
                <a:solidFill>
                  <a:srgbClr val="FFFFFF"/>
                </a:solidFill>
              </a:rPr>
              <a:t/>
            </a:r>
            <a:br>
              <a:rPr lang="en-US" sz="3300" dirty="0" smtClean="0">
                <a:solidFill>
                  <a:srgbClr val="FFFFFF"/>
                </a:solidFill>
              </a:rPr>
            </a:br>
            <a:r>
              <a:rPr sz="3300" dirty="0" smtClean="0">
                <a:solidFill>
                  <a:srgbClr val="FFFFFF"/>
                </a:solidFill>
              </a:rPr>
              <a:t>to </a:t>
            </a:r>
            <a:r>
              <a:rPr sz="3300" dirty="0">
                <a:solidFill>
                  <a:srgbClr val="FFFFFF"/>
                </a:solidFill>
              </a:rPr>
              <a:t>Atlantic </a:t>
            </a:r>
            <a:r>
              <a:rPr lang="en-US" sz="3300" dirty="0" smtClean="0">
                <a:solidFill>
                  <a:srgbClr val="FFFFFF"/>
                </a:solidFill>
              </a:rPr>
              <a:t/>
            </a:r>
            <a:br>
              <a:rPr lang="en-US" sz="3300" dirty="0" smtClean="0">
                <a:solidFill>
                  <a:srgbClr val="FFFFFF"/>
                </a:solidFill>
              </a:rPr>
            </a:br>
            <a:r>
              <a:rPr sz="3300" dirty="0" smtClean="0">
                <a:solidFill>
                  <a:srgbClr val="FFFFFF"/>
                </a:solidFill>
              </a:rPr>
              <a:t>tropical </a:t>
            </a:r>
            <a:r>
              <a:rPr lang="en-US" sz="3300" dirty="0" smtClean="0">
                <a:solidFill>
                  <a:srgbClr val="FFFFFF"/>
                </a:solidFill>
              </a:rPr>
              <a:t/>
            </a:r>
            <a:br>
              <a:rPr lang="en-US" sz="3300" dirty="0" smtClean="0">
                <a:solidFill>
                  <a:srgbClr val="FFFFFF"/>
                </a:solidFill>
              </a:rPr>
            </a:br>
            <a:r>
              <a:rPr sz="3300" dirty="0" smtClean="0">
                <a:solidFill>
                  <a:srgbClr val="FFFFFF"/>
                </a:solidFill>
              </a:rPr>
              <a:t>cyclones</a:t>
            </a:r>
            <a:endParaRPr sz="3300" dirty="0">
              <a:solidFill>
                <a:srgbClr val="FFFFFF"/>
              </a:solidFill>
            </a:endParaRPr>
          </a:p>
        </p:txBody>
      </p:sp>
      <p:pic>
        <p:nvPicPr>
          <p:cNvPr id="78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402265"/>
            <a:ext cx="5943600" cy="531273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7543800" y="533400"/>
            <a:ext cx="1143000" cy="228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dirty="0">
                <a:effectLst>
                  <a:outerShdw blurRad="50800" dist="38100" dir="5400000" rotWithShape="0">
                    <a:srgbClr val="000000"/>
                  </a:outerShdw>
                </a:effectLst>
              </a:rPr>
              <a:t>1963-2012</a:t>
            </a:r>
          </a:p>
        </p:txBody>
      </p:sp>
    </p:spTree>
    <p:extLst>
      <p:ext uri="{BB962C8B-B14F-4D97-AF65-F5344CB8AC3E}">
        <p14:creationId xmlns:p14="http://schemas.microsoft.com/office/powerpoint/2010/main" val="1041362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029200"/>
          </a:xfrm>
        </p:spPr>
        <p:txBody>
          <a:bodyPr>
            <a:normAutofit/>
          </a:bodyPr>
          <a:lstStyle/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is just a CAT 1 hurricane”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has never flooded here before”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“I’ve been through Katrina and Gustav, this is nothing”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saw the news break into programming, that GFS thing says it won’t come here, phew!”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is the same surge forecast as Gustav and I didn’t flood then”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“My app has most of those lines way east of here.  I like the one that says CLIPER”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 are going to evacuate for all CAT1 hurricanes from now on”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“Ah great, I have a GIS map.  Finally something accurate”</a:t>
            </a:r>
          </a:p>
          <a:p>
            <a:pPr marL="233363" indent="-233363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 just had our 100 year storm last year”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230188"/>
            <a:ext cx="7543800" cy="664797"/>
          </a:xfrm>
        </p:spPr>
        <p:txBody>
          <a:bodyPr/>
          <a:lstStyle/>
          <a:p>
            <a:pPr>
              <a:defRPr/>
            </a:pPr>
            <a:r>
              <a:rPr dirty="0" smtClean="0"/>
              <a:t>Communicating R</a:t>
            </a:r>
            <a:r>
              <a:rPr lang="en-US" dirty="0" smtClean="0"/>
              <a:t>i</a:t>
            </a:r>
            <a:r>
              <a:rPr dirty="0" smtClean="0"/>
              <a:t>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5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8"/>
            <a:ext cx="9144000" cy="68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33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45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Storm Surge Events </a:t>
            </a:r>
            <a:r>
              <a:rPr lang="en-US" dirty="0" smtClean="0">
                <a:latin typeface="Calibri" panose="020F0502020204030204" pitchFamily="34" charset="0"/>
              </a:rPr>
              <a:t>1880-2011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www.lsu.edu/departments/gold/2012/06/images/storm_surge/42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00200"/>
            <a:ext cx="864576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520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7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 circulation center crosses the coast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of storm motion relative to the coast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strength (storm intensity)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 of maximum winds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size of storm (outer wind radii)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of the continental shelf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of the coastline and other coastal features (barrier islands, bays, rivers, levees, etc)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277201"/>
            <a:ext cx="7543800" cy="664797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Factors Influencing S</a:t>
            </a:r>
            <a:r>
              <a:rPr lang="en-US" dirty="0" smtClean="0"/>
              <a:t>t</a:t>
            </a:r>
            <a:r>
              <a:rPr dirty="0" smtClean="0"/>
              <a:t>orm Surge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3461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1219200" y="5257800"/>
            <a:ext cx="6772275" cy="138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l"/>
            <a:r>
              <a:rPr lang="en-US" sz="2800" dirty="0" smtClean="0"/>
              <a:t>Is there anywhere water can be “funneled”?</a:t>
            </a:r>
          </a:p>
          <a:p>
            <a:pPr marL="173038" indent="-173038" algn="l"/>
            <a:r>
              <a:rPr lang="en-US" sz="2800" dirty="0" smtClean="0"/>
              <a:t>Any inlets/rivers for water to travel inland?</a:t>
            </a:r>
          </a:p>
          <a:p>
            <a:pPr marL="173038" indent="-173038" algn="l"/>
            <a:r>
              <a:rPr lang="en-US" sz="2800" dirty="0" smtClean="0"/>
              <a:t>How quickly does land elevation increase?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 idx="4294967295"/>
          </p:nvPr>
        </p:nvSpPr>
        <p:spPr>
          <a:xfrm>
            <a:off x="1143000" y="762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Storm Surge Influences:</a:t>
            </a:r>
            <a:br>
              <a:rPr lang="en-US" dirty="0" smtClean="0"/>
            </a:br>
            <a:r>
              <a:rPr lang="en-US" dirty="0" smtClean="0"/>
              <a:t>Shape of the Coastline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523999"/>
            <a:ext cx="7534275" cy="3620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70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NewOrleans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5620" y="6281738"/>
            <a:ext cx="45165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Single Track Storm Surge Plot</a:t>
            </a:r>
          </a:p>
        </p:txBody>
      </p:sp>
    </p:spTree>
    <p:extLst>
      <p:ext uri="{BB962C8B-B14F-4D97-AF65-F5344CB8AC3E}">
        <p14:creationId xmlns:p14="http://schemas.microsoft.com/office/powerpoint/2010/main" val="2008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NewOrleans_L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081" y="6334780"/>
            <a:ext cx="74662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Single Track Storm Surge Plot (moved track west)</a:t>
            </a:r>
          </a:p>
        </p:txBody>
      </p:sp>
    </p:spTree>
    <p:extLst>
      <p:ext uri="{BB962C8B-B14F-4D97-AF65-F5344CB8AC3E}">
        <p14:creationId xmlns:p14="http://schemas.microsoft.com/office/powerpoint/2010/main" val="37464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NewOrleans_R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1975" y="6323894"/>
            <a:ext cx="73792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Single Track Storm Surge Plot (moved track east)</a:t>
            </a:r>
          </a:p>
        </p:txBody>
      </p:sp>
    </p:spTree>
    <p:extLst>
      <p:ext uri="{BB962C8B-B14F-4D97-AF65-F5344CB8AC3E}">
        <p14:creationId xmlns:p14="http://schemas.microsoft.com/office/powerpoint/2010/main" val="16936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12"/>
            <a:ext cx="8382000" cy="73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0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229600" cy="69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8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392723"/>
          </a:xfrm>
        </p:spPr>
        <p:txBody>
          <a:bodyPr/>
          <a:lstStyle/>
          <a:p>
            <a:pPr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Categories based on wind speed</a:t>
            </a:r>
          </a:p>
          <a:p>
            <a:pPr marL="612648" lvl="2" indent="-320040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Ignores other threats such as wind duration, storm surge, heavy rainfall, river flooding,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such thing as “just a category 1” or “only a tropical storm” 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give people a dangerous and false sense of safety/security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230188"/>
            <a:ext cx="7543800" cy="665162"/>
          </a:xfrm>
        </p:spPr>
        <p:txBody>
          <a:bodyPr/>
          <a:lstStyle/>
          <a:p>
            <a:pPr>
              <a:defRPr/>
            </a:pPr>
            <a:r>
              <a:rPr dirty="0" err="1" smtClean="0"/>
              <a:t>Saffir</a:t>
            </a:r>
            <a:r>
              <a:rPr dirty="0" smtClean="0"/>
              <a:t>-Simpson Wind Scale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361950" y="3048000"/>
            <a:ext cx="8229600" cy="803275"/>
          </a:xfrm>
          <a:prstGeom prst="rect">
            <a:avLst/>
          </a:prstGeom>
          <a:effectLst/>
        </p:spPr>
        <p:txBody>
          <a:bodyPr vert="horz" lIns="0" tIns="9144" rIns="0" bIns="9144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800" b="1" kern="1200" cap="none" baseline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0"/>
            <a:ext cx="773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SLOSH Grid Resolution Greatly Increased in 2013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200"/>
            <a:ext cx="7629525" cy="69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D19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524000"/>
            <a:ext cx="3824823" cy="5257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7" y="1066800"/>
            <a:ext cx="350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1962 TD- 23.14”</a:t>
            </a:r>
          </a:p>
          <a:p>
            <a:pPr marL="347663" indent="-347663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2. 1989 TS Allison- 25.67”</a:t>
            </a: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3. 1998 TS Frances- 22.39”</a:t>
            </a: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4. 2001 TS Allison- 25”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w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ith &gt;40+” in Texas </a:t>
            </a: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5. 2008 Hurricane Gustav- 21.00”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* </a:t>
            </a:r>
            <a:r>
              <a:rPr lang="en-US" sz="2400" i="1" dirty="0" smtClean="0">
                <a:solidFill>
                  <a:schemeClr val="bg1"/>
                </a:solidFill>
                <a:latin typeface="+mn-lt"/>
              </a:rPr>
              <a:t>Recent studies indicate that the probability of high intensity/excessive rain events will increase</a:t>
            </a:r>
          </a:p>
        </p:txBody>
      </p:sp>
      <p:pic>
        <p:nvPicPr>
          <p:cNvPr id="7" name="Picture 6" descr="allison198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1524000"/>
            <a:ext cx="5562600" cy="5334000"/>
          </a:xfrm>
          <a:prstGeom prst="rect">
            <a:avLst/>
          </a:prstGeom>
        </p:spPr>
      </p:pic>
      <p:pic>
        <p:nvPicPr>
          <p:cNvPr id="8" name="Picture 7" descr="frances199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1524000"/>
            <a:ext cx="5562600" cy="5334000"/>
          </a:xfrm>
          <a:prstGeom prst="rect">
            <a:avLst/>
          </a:prstGeom>
        </p:spPr>
      </p:pic>
      <p:pic>
        <p:nvPicPr>
          <p:cNvPr id="9" name="Picture 8" descr="allison2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1515110"/>
            <a:ext cx="5562600" cy="5342890"/>
          </a:xfrm>
          <a:prstGeom prst="rect">
            <a:avLst/>
          </a:prstGeom>
        </p:spPr>
      </p:pic>
      <p:pic>
        <p:nvPicPr>
          <p:cNvPr id="10" name="Picture 9" descr="gustav200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1456999"/>
            <a:ext cx="5486401" cy="54010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Heavy Rain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29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6" descr="HPC_Rainfall3_isaac2012filledrainwhit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5287963" cy="4705350"/>
          </a:xfrm>
        </p:spPr>
      </p:pic>
      <p:pic>
        <p:nvPicPr>
          <p:cNvPr id="645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33488"/>
            <a:ext cx="46815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219200" y="230188"/>
            <a:ext cx="7543800" cy="665162"/>
          </a:xfrm>
        </p:spPr>
        <p:txBody>
          <a:bodyPr/>
          <a:lstStyle/>
          <a:p>
            <a:r>
              <a:rPr lang="en-US" dirty="0" smtClean="0"/>
              <a:t>Hurricane Isaac Rainfall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Isaac Rainfall Impacts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059586"/>
              </p:ext>
            </p:extLst>
          </p:nvPr>
        </p:nvGraphicFramePr>
        <p:xfrm>
          <a:off x="1676400" y="1447800"/>
          <a:ext cx="5867400" cy="4536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62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Crest</a:t>
                      </a:r>
                      <a:r>
                        <a:rPr lang="en-US" sz="2400" baseline="0" dirty="0" smtClean="0"/>
                        <a:t> (feet)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Wolf near Landon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31.36</a:t>
                      </a:r>
                      <a:r>
                        <a:rPr lang="en-US" baseline="0" dirty="0" smtClean="0"/>
                        <a:t> (record)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Wolf near Gulfport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16.50</a:t>
                      </a:r>
                      <a:r>
                        <a:rPr lang="en-US" baseline="0" dirty="0" smtClean="0"/>
                        <a:t> (record)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Hobolochitto</a:t>
                      </a:r>
                      <a:r>
                        <a:rPr lang="en-US" dirty="0" smtClean="0"/>
                        <a:t> near Caesar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21.48</a:t>
                      </a:r>
                      <a:r>
                        <a:rPr lang="en-US" baseline="0" dirty="0" smtClean="0"/>
                        <a:t> (record)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Tangipahoa near Kentwood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16.86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Tangipahoa near Robert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24.02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Amite near </a:t>
                      </a:r>
                      <a:r>
                        <a:rPr lang="en-US" dirty="0" err="1" smtClean="0"/>
                        <a:t>Maurepas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7.48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Pearl near</a:t>
                      </a:r>
                      <a:r>
                        <a:rPr lang="en-US" baseline="0" dirty="0" smtClean="0"/>
                        <a:t> Pearl River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18.54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Bogue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Chitto</a:t>
                      </a:r>
                      <a:r>
                        <a:rPr lang="en-US" dirty="0" smtClean="0"/>
                        <a:t> near Tylertown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29.81</a:t>
                      </a:r>
                      <a:r>
                        <a:rPr lang="en-US" baseline="0" dirty="0" smtClean="0"/>
                        <a:t>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Bogue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Chitto</a:t>
                      </a:r>
                      <a:r>
                        <a:rPr lang="en-US" baseline="0" dirty="0" smtClean="0"/>
                        <a:t> near Franklinton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22.13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Bogue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Chitto</a:t>
                      </a:r>
                      <a:r>
                        <a:rPr lang="en-US" dirty="0" smtClean="0"/>
                        <a:t> near Bush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19.82 (major)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Biloxi</a:t>
                      </a:r>
                      <a:r>
                        <a:rPr lang="en-US" baseline="0" dirty="0" smtClean="0"/>
                        <a:t> near </a:t>
                      </a:r>
                      <a:r>
                        <a:rPr lang="en-US" baseline="0" dirty="0" err="1" smtClean="0"/>
                        <a:t>Wortham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26.38 (major)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67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8153400" cy="152349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Information Timeline Scenario</a:t>
            </a:r>
            <a:br>
              <a:rPr lang="en-US" dirty="0" smtClean="0"/>
            </a:br>
            <a:r>
              <a:rPr lang="en-US" sz="4000" dirty="0" smtClean="0"/>
              <a:t>from pre-formation to landfall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There’s a Tropical Wave Moving Toward The Caribbean…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534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Tropical Weather Outlook</a:t>
            </a:r>
            <a:endParaRPr dirty="0"/>
          </a:p>
        </p:txBody>
      </p:sp>
      <p:sp>
        <p:nvSpPr>
          <p:cNvPr id="1433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0" y="1411288"/>
            <a:ext cx="4953000" cy="2864374"/>
          </a:xfrm>
        </p:spPr>
        <p:txBody>
          <a:bodyPr/>
          <a:lstStyle/>
          <a:p>
            <a:pPr marL="344488" indent="-344488"/>
            <a:r>
              <a:rPr lang="en-US" altLang="en-US" dirty="0" smtClean="0"/>
              <a:t>Available on the NHC website for easy access</a:t>
            </a:r>
          </a:p>
          <a:p>
            <a:pPr marL="344488" indent="-344488"/>
            <a:r>
              <a:rPr lang="en-US" altLang="en-US" dirty="0" smtClean="0"/>
              <a:t>Issued for both a 2-day and 5-day period</a:t>
            </a:r>
          </a:p>
          <a:p>
            <a:pPr marL="344488" indent="-344488"/>
            <a:r>
              <a:rPr lang="en-US" altLang="en-US" dirty="0" smtClean="0"/>
              <a:t>Issued in both graphical and text format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0625"/>
            <a:ext cx="335280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Tropical Weather Outlook</a:t>
            </a:r>
            <a:endParaRPr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371600"/>
            <a:ext cx="4398962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64" name="Group 23"/>
          <p:cNvGrpSpPr>
            <a:grpSpLocks/>
          </p:cNvGrpSpPr>
          <p:nvPr/>
        </p:nvGrpSpPr>
        <p:grpSpPr bwMode="auto">
          <a:xfrm>
            <a:off x="96838" y="2667000"/>
            <a:ext cx="8970962" cy="3867150"/>
            <a:chOff x="97494" y="2667000"/>
            <a:chExt cx="8970306" cy="386715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97494" y="2667000"/>
              <a:ext cx="4398305" cy="38671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algn="ctr" defTabSz="914099">
                <a:defRPr/>
              </a:pP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5373" name="Text Placeholder 2"/>
            <p:cNvSpPr txBox="1">
              <a:spLocks/>
            </p:cNvSpPr>
            <p:nvPr/>
          </p:nvSpPr>
          <p:spPr bwMode="auto">
            <a:xfrm>
              <a:off x="4876800" y="3429000"/>
              <a:ext cx="4191000" cy="265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lnSpc>
                  <a:spcPct val="90000"/>
                </a:lnSpc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chemeClr val="bg1"/>
                  </a:solidFill>
                  <a:latin typeface="Calibri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chemeClr val="bg1"/>
                  </a:solidFill>
                  <a:latin typeface="Calibri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dirty="0"/>
                <a:t>Potential development areas are numbered and each is assigned a probability of development over the next 2 days and 5 days</a:t>
              </a:r>
            </a:p>
          </p:txBody>
        </p:sp>
      </p:grpSp>
      <p:grpSp>
        <p:nvGrpSpPr>
          <p:cNvPr id="15365" name="Group 28"/>
          <p:cNvGrpSpPr>
            <a:grpSpLocks/>
          </p:cNvGrpSpPr>
          <p:nvPr/>
        </p:nvGrpSpPr>
        <p:grpSpPr bwMode="auto">
          <a:xfrm>
            <a:off x="96838" y="1735138"/>
            <a:ext cx="8932862" cy="1330325"/>
            <a:chOff x="97495" y="1735502"/>
            <a:chExt cx="8932205" cy="132959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7495" y="2133600"/>
              <a:ext cx="4398305" cy="5334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algn="ctr" defTabSz="914099">
                <a:defRPr/>
              </a:pP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5369" name="Text Placeholder 2"/>
            <p:cNvSpPr txBox="1">
              <a:spLocks/>
            </p:cNvSpPr>
            <p:nvPr/>
          </p:nvSpPr>
          <p:spPr bwMode="auto">
            <a:xfrm>
              <a:off x="4838700" y="1735502"/>
              <a:ext cx="4191000" cy="1329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lnSpc>
                  <a:spcPct val="90000"/>
                </a:lnSpc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chemeClr val="bg1"/>
                  </a:solidFill>
                  <a:latin typeface="Calibri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chemeClr val="bg1"/>
                  </a:solidFill>
                  <a:latin typeface="Calibri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4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/>
                <a:t>Any systems for which advisories are being issued will be listed first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Tropical Weather Outlook</a:t>
            </a:r>
            <a:endParaRPr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52600"/>
            <a:ext cx="5346700" cy="3962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38800" y="1681639"/>
            <a:ext cx="3352800" cy="4185761"/>
          </a:xfrm>
        </p:spPr>
        <p:txBody>
          <a:bodyPr/>
          <a:lstStyle/>
          <a:p>
            <a:pPr marL="344488" indent="-344488"/>
            <a:r>
              <a:rPr lang="en-US" altLang="en-US" dirty="0" smtClean="0"/>
              <a:t>5-day graphic does NOT include current systems</a:t>
            </a:r>
          </a:p>
          <a:p>
            <a:pPr marL="344488" indent="-344488"/>
            <a:r>
              <a:rPr lang="en-US" altLang="en-US" dirty="0" smtClean="0"/>
              <a:t>All potential development areas included</a:t>
            </a:r>
          </a:p>
          <a:p>
            <a:pPr marL="344488" indent="-344488"/>
            <a:r>
              <a:rPr lang="en-US" altLang="en-US" dirty="0" smtClean="0"/>
              <a:t>For more detail, click on one of the disturbances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68400"/>
            <a:ext cx="7435850" cy="5511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Tropical Weather Outlook</a:t>
            </a:r>
            <a:endParaRPr/>
          </a:p>
        </p:txBody>
      </p:sp>
      <p:grpSp>
        <p:nvGrpSpPr>
          <p:cNvPr id="17412" name="Group 30"/>
          <p:cNvGrpSpPr>
            <a:grpSpLocks/>
          </p:cNvGrpSpPr>
          <p:nvPr/>
        </p:nvGrpSpPr>
        <p:grpSpPr bwMode="auto">
          <a:xfrm>
            <a:off x="6324600" y="5235575"/>
            <a:ext cx="1905000" cy="708025"/>
            <a:chOff x="6248400" y="5159514"/>
            <a:chExt cx="1905000" cy="707886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248400" y="5513457"/>
              <a:ext cx="304800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342063" y="5159514"/>
              <a:ext cx="1811337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Disturbance number</a:t>
              </a:r>
            </a:p>
          </p:txBody>
        </p:sp>
      </p:grpSp>
      <p:grpSp>
        <p:nvGrpSpPr>
          <p:cNvPr id="17413" name="Group 86015"/>
          <p:cNvGrpSpPr>
            <a:grpSpLocks/>
          </p:cNvGrpSpPr>
          <p:nvPr/>
        </p:nvGrpSpPr>
        <p:grpSpPr bwMode="auto">
          <a:xfrm>
            <a:off x="3519488" y="5334000"/>
            <a:ext cx="2411412" cy="708025"/>
            <a:chOff x="3518953" y="5334000"/>
            <a:chExt cx="2411947" cy="70788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143325" y="5791110"/>
              <a:ext cx="787575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518953" y="5334000"/>
              <a:ext cx="162437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Probability of</a:t>
              </a:r>
              <a:br>
                <a:rPr 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</a:b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Development</a:t>
              </a:r>
            </a:p>
          </p:txBody>
        </p:sp>
      </p:grpSp>
      <p:grpSp>
        <p:nvGrpSpPr>
          <p:cNvPr id="17414" name="Group 86016"/>
          <p:cNvGrpSpPr>
            <a:grpSpLocks/>
          </p:cNvGrpSpPr>
          <p:nvPr/>
        </p:nvGrpSpPr>
        <p:grpSpPr bwMode="auto">
          <a:xfrm>
            <a:off x="5930900" y="3924300"/>
            <a:ext cx="1952625" cy="1082675"/>
            <a:chOff x="5930900" y="3924300"/>
            <a:chExt cx="1953292" cy="1082814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6437486" y="4648293"/>
              <a:ext cx="431947" cy="358821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930900" y="3924300"/>
              <a:ext cx="1953292" cy="7081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Current Location</a:t>
              </a:r>
              <a:b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of Disturbance</a:t>
              </a:r>
            </a:p>
          </p:txBody>
        </p:sp>
      </p:grpSp>
      <p:grpSp>
        <p:nvGrpSpPr>
          <p:cNvPr id="17415" name="Group 86018"/>
          <p:cNvGrpSpPr>
            <a:grpSpLocks/>
          </p:cNvGrpSpPr>
          <p:nvPr/>
        </p:nvGrpSpPr>
        <p:grpSpPr bwMode="auto">
          <a:xfrm>
            <a:off x="3557588" y="3254375"/>
            <a:ext cx="1865312" cy="1573213"/>
            <a:chOff x="3556977" y="3254514"/>
            <a:chExt cx="1866088" cy="157314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495579" y="3924409"/>
              <a:ext cx="381159" cy="903248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56977" y="3254514"/>
              <a:ext cx="1866088" cy="7079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Possible “track”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Of Disturbance</a:t>
              </a:r>
            </a:p>
          </p:txBody>
        </p:sp>
      </p:grpSp>
      <p:grpSp>
        <p:nvGrpSpPr>
          <p:cNvPr id="17416" name="Group 29"/>
          <p:cNvGrpSpPr>
            <a:grpSpLocks/>
          </p:cNvGrpSpPr>
          <p:nvPr/>
        </p:nvGrpSpPr>
        <p:grpSpPr bwMode="auto">
          <a:xfrm>
            <a:off x="1066800" y="1752600"/>
            <a:ext cx="2209800" cy="1855788"/>
            <a:chOff x="1066800" y="1752600"/>
            <a:chExt cx="2209800" cy="1855857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066800" y="1752600"/>
              <a:ext cx="1447800" cy="4572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algn="ctr" defTabSz="914099">
                <a:defRPr/>
              </a:pP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24" name="Straight Arrow Connector 23"/>
            <p:cNvCxnSpPr>
              <a:stCxn id="27" idx="0"/>
            </p:cNvCxnSpPr>
            <p:nvPr/>
          </p:nvCxnSpPr>
          <p:spPr>
            <a:xfrm flipH="1" flipV="1">
              <a:off x="1790700" y="2209817"/>
              <a:ext cx="381000" cy="382602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66800" y="2592419"/>
              <a:ext cx="2209800" cy="1016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Indicates this is a graphic for a single disturbance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93615"/>
              </p:ext>
            </p:extLst>
          </p:nvPr>
        </p:nvGraphicFramePr>
        <p:xfrm>
          <a:off x="1371600" y="2209800"/>
          <a:ext cx="6781800" cy="377735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46147"/>
                <a:gridCol w="1170789"/>
                <a:gridCol w="1045464"/>
                <a:gridCol w="943356"/>
                <a:gridCol w="861822"/>
                <a:gridCol w="1014222"/>
              </a:tblGrid>
              <a:tr h="687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2015</a:t>
                      </a: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Average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Colo. State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NOAA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Named Storms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10-16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Hurricanes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4-8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Major Hurricanes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1-4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87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Accumulated Cyclone Energy (ACE)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60-129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6096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2400" dirty="0" smtClean="0"/>
              <a:t>Weakening El Nino or possibly La Nina could be a major player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14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*CAUTION*  It only takes one storm to make a “bad” season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152400"/>
            <a:ext cx="75438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  <a:gs pos="86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2016 Seasonal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411288"/>
            <a:ext cx="4114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Highlights areas where development might occur over the next 2-5 days</a:t>
            </a:r>
          </a:p>
          <a:p>
            <a:pPr marL="344488" indent="-344488"/>
            <a:r>
              <a:rPr lang="en-US" altLang="en-US" sz="2400" dirty="0" smtClean="0"/>
              <a:t>Gain an overall sense of the likelihood a given disturbance will develop</a:t>
            </a:r>
          </a:p>
          <a:p>
            <a:pPr marL="344488" indent="-344488"/>
            <a:r>
              <a:rPr lang="en-US" altLang="en-US" sz="2400" dirty="0" smtClean="0"/>
              <a:t>Can infer a VERY GENERAL idea of how a disturbance might move</a:t>
            </a:r>
          </a:p>
          <a:p>
            <a:pPr marL="344488" indent="-344488"/>
            <a:endParaRPr lang="en-US" altLang="en-US" sz="2400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49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Shaded areas are NOT actual forecast tracks, but a broad area over which development may occur</a:t>
            </a:r>
          </a:p>
          <a:p>
            <a:pPr marL="344488" indent="-344488"/>
            <a:r>
              <a:rPr lang="en-US" altLang="en-US" sz="2400" dirty="0" smtClean="0"/>
              <a:t>For development probabilities of 50% or higher, there has been a slight low bias in the forecast the last few years 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(in other words more than 50% of the disturbances with a 50% probability of development actually developed)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Tropical Weather Outlook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A Note About Spaghetti Plots…</a:t>
            </a:r>
            <a:endParaRPr/>
          </a:p>
        </p:txBody>
      </p:sp>
      <p:sp>
        <p:nvSpPr>
          <p:cNvPr id="1945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0" y="1143000"/>
            <a:ext cx="4953000" cy="5601533"/>
          </a:xfrm>
        </p:spPr>
        <p:txBody>
          <a:bodyPr/>
          <a:lstStyle/>
          <a:p>
            <a:pPr marL="292100" indent="-292100"/>
            <a:r>
              <a:rPr lang="en-US" altLang="en-US" sz="2800" dirty="0" smtClean="0"/>
              <a:t>Models notoriously struggle before an actual low pressure center has formed (i.e. for “invests”), so take any guidance with a grain of salt</a:t>
            </a:r>
          </a:p>
          <a:p>
            <a:pPr marL="292100" indent="-292100"/>
            <a:r>
              <a:rPr lang="en-US" altLang="en-US" sz="2800" dirty="0" smtClean="0"/>
              <a:t>These plots can sometimes be used as a gauge of forecast confidence, but be careful, even a confident forecast can be wrong</a:t>
            </a:r>
          </a:p>
          <a:p>
            <a:pPr marL="292100" indent="-292100"/>
            <a:r>
              <a:rPr lang="en-US" altLang="en-US" sz="2800" dirty="0"/>
              <a:t>NWS meteorologists have years of experience and know the strengths and weaknesses of the different </a:t>
            </a:r>
            <a:r>
              <a:rPr lang="en-US" altLang="en-US" sz="2800" dirty="0" smtClean="0"/>
              <a:t>models</a:t>
            </a:r>
            <a:endParaRPr lang="en-US" altLang="en-US" sz="2800" dirty="0"/>
          </a:p>
        </p:txBody>
      </p:sp>
      <p:pic>
        <p:nvPicPr>
          <p:cNvPr id="4" name="Picture 33" descr="http://img803.imageshack.us/img803/6528/18zfri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/>
          <a:stretch>
            <a:fillRect/>
          </a:stretch>
        </p:blipFill>
        <p:spPr bwMode="auto">
          <a:xfrm>
            <a:off x="533400" y="1295400"/>
            <a:ext cx="3060701" cy="241258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ttp://publicradio1.wpengine.netdna-cdn.com/updraft/files/legacy/assets_c/2012/08/33%20tracks-thumb-490x39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20749" r="22993" b="9524"/>
          <a:stretch/>
        </p:blipFill>
        <p:spPr bwMode="auto">
          <a:xfrm>
            <a:off x="533400" y="3886200"/>
            <a:ext cx="3060701" cy="273992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790700" y="3886200"/>
            <a:ext cx="179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 tracks for Isaac on Aug 22, 2012</a:t>
            </a:r>
            <a:endParaRPr lang="en-US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790700" y="3242549"/>
            <a:ext cx="1841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 tracks for Debby on Jun 24, 2012</a:t>
            </a:r>
            <a:endParaRPr lang="en-US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Social Media Alarmism</a:t>
            </a:r>
            <a:endParaRPr/>
          </a:p>
        </p:txBody>
      </p:sp>
      <p:grpSp>
        <p:nvGrpSpPr>
          <p:cNvPr id="20483" name="Group 13"/>
          <p:cNvGrpSpPr>
            <a:grpSpLocks/>
          </p:cNvGrpSpPr>
          <p:nvPr/>
        </p:nvGrpSpPr>
        <p:grpSpPr bwMode="auto">
          <a:xfrm>
            <a:off x="152400" y="1524000"/>
            <a:ext cx="4248150" cy="4572000"/>
            <a:chOff x="152400" y="1524000"/>
            <a:chExt cx="4248150" cy="4572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52400" y="1524000"/>
              <a:ext cx="4248150" cy="457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algn="ctr" defTabSz="914099">
                <a:defRPr/>
              </a:pP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20488" name="Picture 2" descr="https://scontent.xx.fbcdn.net/hphotos-xaf1/t31.0-8/622393_10102205017499103_666909956_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3124199"/>
              <a:ext cx="3238500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715000"/>
              <a:ext cx="40386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000" y="5849938"/>
              <a:ext cx="173038" cy="16986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32050" y="5849938"/>
              <a:ext cx="1911350" cy="16986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476 Comments 23,582 Shares</a:t>
              </a:r>
            </a:p>
          </p:txBody>
        </p:sp>
        <p:pic>
          <p:nvPicPr>
            <p:cNvPr id="2049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0" r="12848"/>
            <a:stretch>
              <a:fillRect/>
            </a:stretch>
          </p:blipFill>
          <p:spPr bwMode="auto">
            <a:xfrm>
              <a:off x="247650" y="1600200"/>
              <a:ext cx="504825" cy="49587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493" name="TextBox 11"/>
            <p:cNvSpPr txBox="1">
              <a:spLocks noChangeArrowheads="1"/>
            </p:cNvSpPr>
            <p:nvPr/>
          </p:nvSpPr>
          <p:spPr bwMode="auto">
            <a:xfrm>
              <a:off x="776968" y="1567190"/>
              <a:ext cx="27138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THE Armchair </a:t>
              </a:r>
              <a:r>
                <a:rPr lang="en-US" altLang="en-US" sz="1400" b="1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Weatherologist</a:t>
              </a:r>
              <a:endParaRPr lang="en-US" alt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" y="1795463"/>
              <a:ext cx="1973263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1100" dirty="0" err="1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hrs</a:t>
              </a:r>
              <a:r>
                <a:rPr lang="en-US" sz="11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· My Mom’s Basement </a:t>
              </a:r>
            </a:p>
          </p:txBody>
        </p:sp>
        <p:sp>
          <p:nvSpPr>
            <p:cNvPr id="20495" name="TextBox 12"/>
            <p:cNvSpPr txBox="1">
              <a:spLocks noChangeArrowheads="1"/>
            </p:cNvSpPr>
            <p:nvPr/>
          </p:nvSpPr>
          <p:spPr bwMode="auto">
            <a:xfrm>
              <a:off x="228600" y="2133600"/>
              <a:ext cx="4038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Look out Louisiana, latest GFS says you’ll be dealing with a category 3 hurricane in 10 days.  Better start getting ready!!!</a:t>
              </a:r>
            </a:p>
          </p:txBody>
        </p:sp>
      </p:grpSp>
      <p:sp>
        <p:nvSpPr>
          <p:cNvPr id="2048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0" y="1524000"/>
            <a:ext cx="4267200" cy="4648200"/>
          </a:xfrm>
        </p:spPr>
        <p:txBody>
          <a:bodyPr/>
          <a:lstStyle/>
          <a:p>
            <a:pPr marL="344488" indent="-344488"/>
            <a:r>
              <a:rPr lang="en-US" altLang="en-US" sz="2800" dirty="0" smtClean="0"/>
              <a:t>Just because something goes “viral” doesn’t mean it’s true </a:t>
            </a:r>
          </a:p>
          <a:p>
            <a:pPr marL="344488" indent="-344488"/>
            <a:r>
              <a:rPr lang="en-US" altLang="en-US" sz="2800" dirty="0" smtClean="0"/>
              <a:t>Unfortunately, alarmism tends to spread much faster than level-headed reason</a:t>
            </a:r>
          </a:p>
          <a:p>
            <a:pPr marL="344488" indent="-344488"/>
            <a:r>
              <a:rPr lang="en-US" altLang="en-US" sz="2800" dirty="0" smtClean="0"/>
              <a:t>Never take a 10 day model forecast as gospel</a:t>
            </a:r>
          </a:p>
          <a:p>
            <a:pPr marL="344488" indent="-344488"/>
            <a:r>
              <a:rPr lang="en-US" altLang="en-US" sz="2800" dirty="0" smtClean="0"/>
              <a:t>If you have questions, just call us!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A Tropical Storm Has Been Named in the Caribbean…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ading Storm Graphics Lo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2793"/>
            <a:ext cx="8610600" cy="68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43306" y="1879171"/>
            <a:ext cx="3834356" cy="4115087"/>
            <a:chOff x="2943306" y="1879171"/>
            <a:chExt cx="3834356" cy="4115087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943306" y="1879171"/>
              <a:ext cx="1999078" cy="1999078"/>
            </a:xfrm>
            <a:prstGeom prst="ellipse">
              <a:avLst/>
            </a:prstGeom>
            <a:solidFill>
              <a:schemeClr val="accent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151245" y="4251298"/>
              <a:ext cx="1310098" cy="1310098"/>
            </a:xfrm>
            <a:prstGeom prst="ellipse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621155" y="3238962"/>
              <a:ext cx="1611728" cy="1611728"/>
            </a:xfrm>
            <a:prstGeom prst="ellipse">
              <a:avLst/>
            </a:prstGeom>
            <a:solidFill>
              <a:schemeClr val="accent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852731" y="4800600"/>
              <a:ext cx="938469" cy="938469"/>
            </a:xfrm>
            <a:prstGeom prst="ellipse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295251" y="5109538"/>
              <a:ext cx="736106" cy="736106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867400" y="5404920"/>
              <a:ext cx="520070" cy="520070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480434" y="5697030"/>
              <a:ext cx="297228" cy="297228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2969332" y="1896081"/>
            <a:ext cx="4193468" cy="4160905"/>
          </a:xfrm>
          <a:custGeom>
            <a:avLst/>
            <a:gdLst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261041 w 4211486"/>
              <a:gd name="connsiteY4" fmla="*/ 3751253 h 4160905"/>
              <a:gd name="connsiteX5" fmla="*/ 1602673 w 4211486"/>
              <a:gd name="connsiteY5" fmla="*/ 3619580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261041 w 4211486"/>
              <a:gd name="connsiteY4" fmla="*/ 3751253 h 4160905"/>
              <a:gd name="connsiteX5" fmla="*/ 1441739 w 4211486"/>
              <a:gd name="connsiteY5" fmla="*/ 3480592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136682 w 4211486"/>
              <a:gd name="connsiteY4" fmla="*/ 3780514 h 4160905"/>
              <a:gd name="connsiteX5" fmla="*/ 1441739 w 4211486"/>
              <a:gd name="connsiteY5" fmla="*/ 3480592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136682 w 4211486"/>
              <a:gd name="connsiteY4" fmla="*/ 3780514 h 4160905"/>
              <a:gd name="connsiteX5" fmla="*/ 1441739 w 4211486"/>
              <a:gd name="connsiteY5" fmla="*/ 3509853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1946487 w 4211486"/>
              <a:gd name="connsiteY4" fmla="*/ 3780514 h 4160905"/>
              <a:gd name="connsiteX5" fmla="*/ 1441739 w 4211486"/>
              <a:gd name="connsiteY5" fmla="*/ 3509853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114737 w 4211486"/>
              <a:gd name="connsiteY4" fmla="*/ 3780514 h 4160905"/>
              <a:gd name="connsiteX5" fmla="*/ 1441739 w 4211486"/>
              <a:gd name="connsiteY5" fmla="*/ 3509853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2114737 w 4211486"/>
              <a:gd name="connsiteY4" fmla="*/ 3780514 h 4160905"/>
              <a:gd name="connsiteX5" fmla="*/ 1339326 w 4211486"/>
              <a:gd name="connsiteY5" fmla="*/ 3385495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663377 w 4211486"/>
              <a:gd name="connsiteY3" fmla="*/ 3919503 h 4160905"/>
              <a:gd name="connsiteX4" fmla="*/ 1887966 w 4211486"/>
              <a:gd name="connsiteY4" fmla="*/ 3751253 h 4160905"/>
              <a:gd name="connsiteX5" fmla="*/ 1339326 w 4211486"/>
              <a:gd name="connsiteY5" fmla="*/ 3385495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568280 w 4211486"/>
              <a:gd name="connsiteY3" fmla="*/ 3926818 h 4160905"/>
              <a:gd name="connsiteX4" fmla="*/ 1887966 w 4211486"/>
              <a:gd name="connsiteY4" fmla="*/ 3751253 h 4160905"/>
              <a:gd name="connsiteX5" fmla="*/ 1339326 w 4211486"/>
              <a:gd name="connsiteY5" fmla="*/ 3385495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53803 w 4211486"/>
              <a:gd name="connsiteY13" fmla="*/ 598402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568280 w 4211486"/>
              <a:gd name="connsiteY3" fmla="*/ 3926818 h 4160905"/>
              <a:gd name="connsiteX4" fmla="*/ 1887966 w 4211486"/>
              <a:gd name="connsiteY4" fmla="*/ 3751253 h 4160905"/>
              <a:gd name="connsiteX5" fmla="*/ 1339326 w 4211486"/>
              <a:gd name="connsiteY5" fmla="*/ 3385495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24543 w 4211486"/>
              <a:gd name="connsiteY13" fmla="*/ 547196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73182 w 4211486"/>
              <a:gd name="connsiteY16" fmla="*/ 2697865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89841 w 4211486"/>
              <a:gd name="connsiteY0" fmla="*/ 4160905 h 4160905"/>
              <a:gd name="connsiteX1" fmla="*/ 3687505 w 4211486"/>
              <a:gd name="connsiteY1" fmla="*/ 4109698 h 4160905"/>
              <a:gd name="connsiteX2" fmla="*/ 3138865 w 4211486"/>
              <a:gd name="connsiteY2" fmla="*/ 4036546 h 4160905"/>
              <a:gd name="connsiteX3" fmla="*/ 2568280 w 4211486"/>
              <a:gd name="connsiteY3" fmla="*/ 3926818 h 4160905"/>
              <a:gd name="connsiteX4" fmla="*/ 1887966 w 4211486"/>
              <a:gd name="connsiteY4" fmla="*/ 3751253 h 4160905"/>
              <a:gd name="connsiteX5" fmla="*/ 1339326 w 4211486"/>
              <a:gd name="connsiteY5" fmla="*/ 3385495 h 4160905"/>
              <a:gd name="connsiteX6" fmla="*/ 754110 w 4211486"/>
              <a:gd name="connsiteY6" fmla="*/ 2507669 h 4160905"/>
              <a:gd name="connsiteX7" fmla="*/ 66481 w 4211486"/>
              <a:gd name="connsiteY7" fmla="*/ 1300661 h 4160905"/>
              <a:gd name="connsiteX8" fmla="*/ 59166 w 4211486"/>
              <a:gd name="connsiteY8" fmla="*/ 715445 h 4160905"/>
              <a:gd name="connsiteX9" fmla="*/ 351774 w 4211486"/>
              <a:gd name="connsiteY9" fmla="*/ 239957 h 4160905"/>
              <a:gd name="connsiteX10" fmla="*/ 783371 w 4211486"/>
              <a:gd name="connsiteY10" fmla="*/ 20501 h 4160905"/>
              <a:gd name="connsiteX11" fmla="*/ 1317380 w 4211486"/>
              <a:gd name="connsiteY11" fmla="*/ 35132 h 4160905"/>
              <a:gd name="connsiteX12" fmla="*/ 1690455 w 4211486"/>
              <a:gd name="connsiteY12" fmla="*/ 247273 h 4160905"/>
              <a:gd name="connsiteX13" fmla="*/ 1924543 w 4211486"/>
              <a:gd name="connsiteY13" fmla="*/ 547196 h 4160905"/>
              <a:gd name="connsiteX14" fmla="*/ 2034270 w 4211486"/>
              <a:gd name="connsiteY14" fmla="*/ 978793 h 4160905"/>
              <a:gd name="connsiteX15" fmla="*/ 2261041 w 4211486"/>
              <a:gd name="connsiteY15" fmla="*/ 1849301 h 4160905"/>
              <a:gd name="connsiteX16" fmla="*/ 2429291 w 4211486"/>
              <a:gd name="connsiteY16" fmla="*/ 2617398 h 4160905"/>
              <a:gd name="connsiteX17" fmla="*/ 2678007 w 4211486"/>
              <a:gd name="connsiteY17" fmla="*/ 3048994 h 4160905"/>
              <a:gd name="connsiteX18" fmla="*/ 2919409 w 4211486"/>
              <a:gd name="connsiteY18" fmla="*/ 3261135 h 4160905"/>
              <a:gd name="connsiteX19" fmla="*/ 3285169 w 4211486"/>
              <a:gd name="connsiteY19" fmla="*/ 3531797 h 4160905"/>
              <a:gd name="connsiteX20" fmla="*/ 3797233 w 4211486"/>
              <a:gd name="connsiteY20" fmla="*/ 3839036 h 4160905"/>
              <a:gd name="connsiteX21" fmla="*/ 4170308 w 4211486"/>
              <a:gd name="connsiteY21" fmla="*/ 3992655 h 4160905"/>
              <a:gd name="connsiteX22" fmla="*/ 4199569 w 4211486"/>
              <a:gd name="connsiteY22" fmla="*/ 4058492 h 4160905"/>
              <a:gd name="connsiteX23" fmla="*/ 4148363 w 4211486"/>
              <a:gd name="connsiteY23" fmla="*/ 4153589 h 4160905"/>
              <a:gd name="connsiteX0" fmla="*/ 4064037 w 4185682"/>
              <a:gd name="connsiteY0" fmla="*/ 4160905 h 4160905"/>
              <a:gd name="connsiteX1" fmla="*/ 3661701 w 4185682"/>
              <a:gd name="connsiteY1" fmla="*/ 4109698 h 4160905"/>
              <a:gd name="connsiteX2" fmla="*/ 3113061 w 4185682"/>
              <a:gd name="connsiteY2" fmla="*/ 4036546 h 4160905"/>
              <a:gd name="connsiteX3" fmla="*/ 2542476 w 4185682"/>
              <a:gd name="connsiteY3" fmla="*/ 3926818 h 4160905"/>
              <a:gd name="connsiteX4" fmla="*/ 1862162 w 4185682"/>
              <a:gd name="connsiteY4" fmla="*/ 3751253 h 4160905"/>
              <a:gd name="connsiteX5" fmla="*/ 1313522 w 4185682"/>
              <a:gd name="connsiteY5" fmla="*/ 3385495 h 4160905"/>
              <a:gd name="connsiteX6" fmla="*/ 728306 w 4185682"/>
              <a:gd name="connsiteY6" fmla="*/ 2507669 h 4160905"/>
              <a:gd name="connsiteX7" fmla="*/ 84568 w 4185682"/>
              <a:gd name="connsiteY7" fmla="*/ 1388444 h 4160905"/>
              <a:gd name="connsiteX8" fmla="*/ 33362 w 4185682"/>
              <a:gd name="connsiteY8" fmla="*/ 715445 h 4160905"/>
              <a:gd name="connsiteX9" fmla="*/ 325970 w 4185682"/>
              <a:gd name="connsiteY9" fmla="*/ 239957 h 4160905"/>
              <a:gd name="connsiteX10" fmla="*/ 757567 w 4185682"/>
              <a:gd name="connsiteY10" fmla="*/ 20501 h 4160905"/>
              <a:gd name="connsiteX11" fmla="*/ 1291576 w 4185682"/>
              <a:gd name="connsiteY11" fmla="*/ 35132 h 4160905"/>
              <a:gd name="connsiteX12" fmla="*/ 1664651 w 4185682"/>
              <a:gd name="connsiteY12" fmla="*/ 247273 h 4160905"/>
              <a:gd name="connsiteX13" fmla="*/ 1898739 w 4185682"/>
              <a:gd name="connsiteY13" fmla="*/ 547196 h 4160905"/>
              <a:gd name="connsiteX14" fmla="*/ 2008466 w 4185682"/>
              <a:gd name="connsiteY14" fmla="*/ 978793 h 4160905"/>
              <a:gd name="connsiteX15" fmla="*/ 2235237 w 4185682"/>
              <a:gd name="connsiteY15" fmla="*/ 1849301 h 4160905"/>
              <a:gd name="connsiteX16" fmla="*/ 2403487 w 4185682"/>
              <a:gd name="connsiteY16" fmla="*/ 2617398 h 4160905"/>
              <a:gd name="connsiteX17" fmla="*/ 2652203 w 4185682"/>
              <a:gd name="connsiteY17" fmla="*/ 3048994 h 4160905"/>
              <a:gd name="connsiteX18" fmla="*/ 2893605 w 4185682"/>
              <a:gd name="connsiteY18" fmla="*/ 3261135 h 4160905"/>
              <a:gd name="connsiteX19" fmla="*/ 3259365 w 4185682"/>
              <a:gd name="connsiteY19" fmla="*/ 3531797 h 4160905"/>
              <a:gd name="connsiteX20" fmla="*/ 3771429 w 4185682"/>
              <a:gd name="connsiteY20" fmla="*/ 3839036 h 4160905"/>
              <a:gd name="connsiteX21" fmla="*/ 4144504 w 4185682"/>
              <a:gd name="connsiteY21" fmla="*/ 3992655 h 4160905"/>
              <a:gd name="connsiteX22" fmla="*/ 4173765 w 4185682"/>
              <a:gd name="connsiteY22" fmla="*/ 4058492 h 4160905"/>
              <a:gd name="connsiteX23" fmla="*/ 4122559 w 4185682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0262 w 4193468"/>
              <a:gd name="connsiteY3" fmla="*/ 3926818 h 4160905"/>
              <a:gd name="connsiteX4" fmla="*/ 1869948 w 4193468"/>
              <a:gd name="connsiteY4" fmla="*/ 3751253 h 4160905"/>
              <a:gd name="connsiteX5" fmla="*/ 1321308 w 4193468"/>
              <a:gd name="connsiteY5" fmla="*/ 3385495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7578 w 4193468"/>
              <a:gd name="connsiteY3" fmla="*/ 3875612 h 4160905"/>
              <a:gd name="connsiteX4" fmla="*/ 1869948 w 4193468"/>
              <a:gd name="connsiteY4" fmla="*/ 3751253 h 4160905"/>
              <a:gd name="connsiteX5" fmla="*/ 1321308 w 4193468"/>
              <a:gd name="connsiteY5" fmla="*/ 3385495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7578 w 4193468"/>
              <a:gd name="connsiteY3" fmla="*/ 3941448 h 4160905"/>
              <a:gd name="connsiteX4" fmla="*/ 1869948 w 4193468"/>
              <a:gd name="connsiteY4" fmla="*/ 3751253 h 4160905"/>
              <a:gd name="connsiteX5" fmla="*/ 1321308 w 4193468"/>
              <a:gd name="connsiteY5" fmla="*/ 3385495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7578 w 4193468"/>
              <a:gd name="connsiteY3" fmla="*/ 3941448 h 4160905"/>
              <a:gd name="connsiteX4" fmla="*/ 1818742 w 4193468"/>
              <a:gd name="connsiteY4" fmla="*/ 3707362 h 4160905"/>
              <a:gd name="connsiteX5" fmla="*/ 1321308 w 4193468"/>
              <a:gd name="connsiteY5" fmla="*/ 3385495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7578 w 4193468"/>
              <a:gd name="connsiteY3" fmla="*/ 3941448 h 4160905"/>
              <a:gd name="connsiteX4" fmla="*/ 1928470 w 4193468"/>
              <a:gd name="connsiteY4" fmla="*/ 3765883 h 4160905"/>
              <a:gd name="connsiteX5" fmla="*/ 1321308 w 4193468"/>
              <a:gd name="connsiteY5" fmla="*/ 3385495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  <a:gd name="connsiteX0" fmla="*/ 4071823 w 4193468"/>
              <a:gd name="connsiteY0" fmla="*/ 4160905 h 4160905"/>
              <a:gd name="connsiteX1" fmla="*/ 3669487 w 4193468"/>
              <a:gd name="connsiteY1" fmla="*/ 4109698 h 4160905"/>
              <a:gd name="connsiteX2" fmla="*/ 3120847 w 4193468"/>
              <a:gd name="connsiteY2" fmla="*/ 4036546 h 4160905"/>
              <a:gd name="connsiteX3" fmla="*/ 2557578 w 4193468"/>
              <a:gd name="connsiteY3" fmla="*/ 3941448 h 4160905"/>
              <a:gd name="connsiteX4" fmla="*/ 1928470 w 4193468"/>
              <a:gd name="connsiteY4" fmla="*/ 3765883 h 4160905"/>
              <a:gd name="connsiteX5" fmla="*/ 1277416 w 4193468"/>
              <a:gd name="connsiteY5" fmla="*/ 3356234 h 4160905"/>
              <a:gd name="connsiteX6" fmla="*/ 736092 w 4193468"/>
              <a:gd name="connsiteY6" fmla="*/ 2507669 h 4160905"/>
              <a:gd name="connsiteX7" fmla="*/ 77723 w 4193468"/>
              <a:gd name="connsiteY7" fmla="*/ 1359184 h 4160905"/>
              <a:gd name="connsiteX8" fmla="*/ 41148 w 4193468"/>
              <a:gd name="connsiteY8" fmla="*/ 715445 h 4160905"/>
              <a:gd name="connsiteX9" fmla="*/ 333756 w 4193468"/>
              <a:gd name="connsiteY9" fmla="*/ 239957 h 4160905"/>
              <a:gd name="connsiteX10" fmla="*/ 765353 w 4193468"/>
              <a:gd name="connsiteY10" fmla="*/ 20501 h 4160905"/>
              <a:gd name="connsiteX11" fmla="*/ 1299362 w 4193468"/>
              <a:gd name="connsiteY11" fmla="*/ 35132 h 4160905"/>
              <a:gd name="connsiteX12" fmla="*/ 1672437 w 4193468"/>
              <a:gd name="connsiteY12" fmla="*/ 247273 h 4160905"/>
              <a:gd name="connsiteX13" fmla="*/ 1906525 w 4193468"/>
              <a:gd name="connsiteY13" fmla="*/ 547196 h 4160905"/>
              <a:gd name="connsiteX14" fmla="*/ 2016252 w 4193468"/>
              <a:gd name="connsiteY14" fmla="*/ 978793 h 4160905"/>
              <a:gd name="connsiteX15" fmla="*/ 2243023 w 4193468"/>
              <a:gd name="connsiteY15" fmla="*/ 1849301 h 4160905"/>
              <a:gd name="connsiteX16" fmla="*/ 2411273 w 4193468"/>
              <a:gd name="connsiteY16" fmla="*/ 2617398 h 4160905"/>
              <a:gd name="connsiteX17" fmla="*/ 2659989 w 4193468"/>
              <a:gd name="connsiteY17" fmla="*/ 3048994 h 4160905"/>
              <a:gd name="connsiteX18" fmla="*/ 2901391 w 4193468"/>
              <a:gd name="connsiteY18" fmla="*/ 3261135 h 4160905"/>
              <a:gd name="connsiteX19" fmla="*/ 3267151 w 4193468"/>
              <a:gd name="connsiteY19" fmla="*/ 3531797 h 4160905"/>
              <a:gd name="connsiteX20" fmla="*/ 3779215 w 4193468"/>
              <a:gd name="connsiteY20" fmla="*/ 3839036 h 4160905"/>
              <a:gd name="connsiteX21" fmla="*/ 4152290 w 4193468"/>
              <a:gd name="connsiteY21" fmla="*/ 3992655 h 4160905"/>
              <a:gd name="connsiteX22" fmla="*/ 4181551 w 4193468"/>
              <a:gd name="connsiteY22" fmla="*/ 4058492 h 4160905"/>
              <a:gd name="connsiteX23" fmla="*/ 4130345 w 4193468"/>
              <a:gd name="connsiteY23" fmla="*/ 4153589 h 416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93468" h="4160905">
                <a:moveTo>
                  <a:pt x="4071823" y="4160905"/>
                </a:moveTo>
                <a:lnTo>
                  <a:pt x="3669487" y="4109698"/>
                </a:lnTo>
                <a:lnTo>
                  <a:pt x="3120847" y="4036546"/>
                </a:lnTo>
                <a:cubicBezTo>
                  <a:pt x="2935529" y="4008504"/>
                  <a:pt x="2756307" y="3986558"/>
                  <a:pt x="2557578" y="3941448"/>
                </a:cubicBezTo>
                <a:cubicBezTo>
                  <a:pt x="2358849" y="3896338"/>
                  <a:pt x="2141830" y="3863419"/>
                  <a:pt x="1928470" y="3765883"/>
                </a:cubicBezTo>
                <a:cubicBezTo>
                  <a:pt x="1715110" y="3668347"/>
                  <a:pt x="1476146" y="3565936"/>
                  <a:pt x="1277416" y="3356234"/>
                </a:cubicBezTo>
                <a:cubicBezTo>
                  <a:pt x="1078686" y="3146532"/>
                  <a:pt x="936041" y="2840511"/>
                  <a:pt x="736092" y="2507669"/>
                </a:cubicBezTo>
                <a:cubicBezTo>
                  <a:pt x="536143" y="2174827"/>
                  <a:pt x="193547" y="1657888"/>
                  <a:pt x="77723" y="1359184"/>
                </a:cubicBezTo>
                <a:cubicBezTo>
                  <a:pt x="-38101" y="1060480"/>
                  <a:pt x="-1524" y="901983"/>
                  <a:pt x="41148" y="715445"/>
                </a:cubicBezTo>
                <a:cubicBezTo>
                  <a:pt x="83820" y="528907"/>
                  <a:pt x="213055" y="355781"/>
                  <a:pt x="333756" y="239957"/>
                </a:cubicBezTo>
                <a:cubicBezTo>
                  <a:pt x="454457" y="124133"/>
                  <a:pt x="604419" y="54639"/>
                  <a:pt x="765353" y="20501"/>
                </a:cubicBezTo>
                <a:cubicBezTo>
                  <a:pt x="926287" y="-13637"/>
                  <a:pt x="1148181" y="-2663"/>
                  <a:pt x="1299362" y="35132"/>
                </a:cubicBezTo>
                <a:cubicBezTo>
                  <a:pt x="1450543" y="72927"/>
                  <a:pt x="1571243" y="161929"/>
                  <a:pt x="1672437" y="247273"/>
                </a:cubicBezTo>
                <a:cubicBezTo>
                  <a:pt x="1773631" y="332617"/>
                  <a:pt x="1849222" y="425276"/>
                  <a:pt x="1906525" y="547196"/>
                </a:cubicBezTo>
                <a:cubicBezTo>
                  <a:pt x="1963827" y="669116"/>
                  <a:pt x="1960169" y="761776"/>
                  <a:pt x="2016252" y="978793"/>
                </a:cubicBezTo>
                <a:cubicBezTo>
                  <a:pt x="2072335" y="1195810"/>
                  <a:pt x="2177186" y="1576200"/>
                  <a:pt x="2243023" y="1849301"/>
                </a:cubicBezTo>
                <a:cubicBezTo>
                  <a:pt x="2308860" y="2122402"/>
                  <a:pt x="2341779" y="2417449"/>
                  <a:pt x="2411273" y="2617398"/>
                </a:cubicBezTo>
                <a:cubicBezTo>
                  <a:pt x="2480767" y="2817347"/>
                  <a:pt x="2578303" y="2941705"/>
                  <a:pt x="2659989" y="3048994"/>
                </a:cubicBezTo>
                <a:cubicBezTo>
                  <a:pt x="2741675" y="3156283"/>
                  <a:pt x="2800197" y="3180668"/>
                  <a:pt x="2901391" y="3261135"/>
                </a:cubicBezTo>
                <a:cubicBezTo>
                  <a:pt x="3002585" y="3341602"/>
                  <a:pt x="3120847" y="3435480"/>
                  <a:pt x="3267151" y="3531797"/>
                </a:cubicBezTo>
                <a:cubicBezTo>
                  <a:pt x="3413455" y="3628114"/>
                  <a:pt x="3631692" y="3762226"/>
                  <a:pt x="3779215" y="3839036"/>
                </a:cubicBezTo>
                <a:cubicBezTo>
                  <a:pt x="3926738" y="3915846"/>
                  <a:pt x="4085234" y="3956079"/>
                  <a:pt x="4152290" y="3992655"/>
                </a:cubicBezTo>
                <a:cubicBezTo>
                  <a:pt x="4219346" y="4029231"/>
                  <a:pt x="4185208" y="4031670"/>
                  <a:pt x="4181551" y="4058492"/>
                </a:cubicBezTo>
                <a:cubicBezTo>
                  <a:pt x="4177894" y="4085314"/>
                  <a:pt x="4154119" y="4119451"/>
                  <a:pt x="4130345" y="4153589"/>
                </a:cubicBezTo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eaLnBrk="0" hangingPunct="0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219200" y="230188"/>
            <a:ext cx="7543800" cy="665162"/>
          </a:xfrm>
          <a:prstGeom prst="rect">
            <a:avLst/>
          </a:prstGeom>
        </p:spPr>
        <p:txBody>
          <a:bodyPr/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  <a:gs pos="86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smtClean="0"/>
              <a:t>What The Forecast Cone Isn’t…</a:t>
            </a:r>
            <a:endParaRPr/>
          </a:p>
        </p:txBody>
      </p:sp>
      <p:pic>
        <p:nvPicPr>
          <p:cNvPr id="25603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476750" cy="3581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"/>
          <p:cNvSpPr>
            <a:spLocks noChangeArrowheads="1"/>
          </p:cNvSpPr>
          <p:nvPr/>
        </p:nvSpPr>
        <p:spPr bwMode="auto">
          <a:xfrm>
            <a:off x="2438400" y="4191000"/>
            <a:ext cx="457200" cy="3810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724400" y="1524000"/>
            <a:ext cx="4343400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The cone is NOT a forecast of the impact area.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Impacts can extend well beyond the cone, especially for large storms.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At left, Hurricane Ike remained well south of the LA coast, and southeast LA was never in the cone, but storm surge from Ike exceeded that of Gustav in some places.</a:t>
            </a:r>
          </a:p>
        </p:txBody>
      </p:sp>
    </p:spTree>
    <p:extLst>
      <p:ext uri="{BB962C8B-B14F-4D97-AF65-F5344CB8AC3E}">
        <p14:creationId xmlns:p14="http://schemas.microsoft.com/office/powerpoint/2010/main" val="2432570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543800" cy="664797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Wind Speed Probabilities</a:t>
            </a:r>
            <a:endParaRPr dirty="0"/>
          </a:p>
        </p:txBody>
      </p:sp>
      <p:sp>
        <p:nvSpPr>
          <p:cNvPr id="2662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71800" y="1752600"/>
            <a:ext cx="3200400" cy="4828913"/>
          </a:xfrm>
        </p:spPr>
        <p:txBody>
          <a:bodyPr/>
          <a:lstStyle/>
          <a:p>
            <a:pPr marL="228600" indent="-228600"/>
            <a:r>
              <a:rPr lang="en-US" altLang="en-US" sz="2400" dirty="0" smtClean="0"/>
              <a:t>Don’t focus on exact numbers since probabilities will almost always be low several days from landfall</a:t>
            </a:r>
          </a:p>
          <a:p>
            <a:pPr marL="228600" indent="-228600"/>
            <a:r>
              <a:rPr lang="en-US" altLang="en-US" sz="2400" dirty="0" smtClean="0"/>
              <a:t>Focus on trends</a:t>
            </a:r>
          </a:p>
          <a:p>
            <a:pPr marL="228600" indent="-228600"/>
            <a:r>
              <a:rPr lang="en-US" altLang="en-US" sz="2400" dirty="0" smtClean="0"/>
              <a:t>For example, despite little change in the forecast track, probability of tropical storm force winds INCREASED across SE LA and S MS between the two forecasts depicted</a:t>
            </a:r>
          </a:p>
        </p:txBody>
      </p:sp>
      <p:pic>
        <p:nvPicPr>
          <p:cNvPr id="26633" name="Picture 9" descr="Loading Storm Graphics Loo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76935"/>
            <a:ext cx="2703752" cy="216058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Loading Storm Graphics Loo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46055"/>
            <a:ext cx="2703752" cy="2163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 descr="Loading Storm Graphics Loo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7" y="4372810"/>
            <a:ext cx="2689296" cy="214903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9" name="Picture 15" descr="Loading Storm Graphics Loo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7" y="2030378"/>
            <a:ext cx="2703753" cy="2163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6200" y="1319192"/>
            <a:ext cx="2856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Hurricane Isaac Forecast at 11am 8/24/12</a:t>
            </a:r>
            <a:endParaRPr lang="en-US" alt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204419" y="1303514"/>
            <a:ext cx="2856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Hurricane Isaac Forecast at 11am 8/25/12</a:t>
            </a:r>
            <a:endParaRPr lang="en-US" alt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8900" y="6550223"/>
            <a:ext cx="2856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Maximum probability: 20-30%</a:t>
            </a:r>
            <a:endParaRPr lang="en-US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04419" y="6550223"/>
            <a:ext cx="2856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Maximum probability: 40-50%</a:t>
            </a:r>
            <a:endParaRPr lang="en-US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57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7292"/>
            <a:ext cx="7543800" cy="677108"/>
          </a:xfrm>
        </p:spPr>
        <p:txBody>
          <a:bodyPr/>
          <a:lstStyle/>
          <a:p>
            <a:pPr>
              <a:defRPr/>
            </a:pPr>
            <a:r>
              <a:rPr dirty="0" smtClean="0"/>
              <a:t>Storm Surge Products </a:t>
            </a:r>
            <a:r>
              <a:rPr lang="en-US" dirty="0" smtClean="0"/>
              <a:t>–</a:t>
            </a:r>
            <a:r>
              <a:rPr dirty="0" smtClean="0"/>
              <a:t> MEOWs</a:t>
            </a:r>
            <a:endParaRPr dirty="0"/>
          </a:p>
        </p:txBody>
      </p:sp>
      <p:sp>
        <p:nvSpPr>
          <p:cNvPr id="2765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29200" y="1411288"/>
            <a:ext cx="3962400" cy="4637166"/>
          </a:xfrm>
        </p:spPr>
        <p:txBody>
          <a:bodyPr/>
          <a:lstStyle/>
          <a:p>
            <a:pPr marL="344488" indent="-344488"/>
            <a:r>
              <a:rPr lang="en-US" altLang="en-US" dirty="0" smtClean="0"/>
              <a:t>Uses multiple tracks and sizes, then keeps the highest value for each grid square</a:t>
            </a:r>
          </a:p>
          <a:p>
            <a:pPr marL="344488" indent="-344488"/>
            <a:r>
              <a:rPr lang="en-US" altLang="en-US" dirty="0" smtClean="0"/>
              <a:t>Can be displayed reference to NAVD88 or above ground level</a:t>
            </a:r>
          </a:p>
          <a:p>
            <a:pPr marL="344488" indent="-344488"/>
            <a:r>
              <a:rPr lang="en-US" altLang="en-US" dirty="0" smtClean="0"/>
              <a:t>Evacuation Decisions made with the MEOW</a:t>
            </a:r>
          </a:p>
        </p:txBody>
      </p:sp>
      <p:pic>
        <p:nvPicPr>
          <p:cNvPr id="4" name="Picture 2" descr="\\lix-s-nas\users\danielle.manning\Desktop\Cat2_MEOW_nw1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/>
          <a:stretch/>
        </p:blipFill>
        <p:spPr bwMode="auto">
          <a:xfrm>
            <a:off x="152400" y="1524000"/>
            <a:ext cx="4775983" cy="3505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181600"/>
            <a:ext cx="41530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MEOW – Category 2, NW 10mph, High Tide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Water levels noted feet above terrain (AGL)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288"/>
            <a:ext cx="4114800" cy="4727448"/>
          </a:xfrm>
        </p:spPr>
        <p:txBody>
          <a:bodyPr numCol="1"/>
          <a:lstStyle/>
          <a:p>
            <a:pPr marL="0" indent="0"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Use in the pre-watch phase</a:t>
            </a:r>
          </a:p>
          <a:p>
            <a:pPr marL="344488" indent="-344488"/>
            <a:r>
              <a:rPr lang="en-US" altLang="en-US" sz="2400" dirty="0" smtClean="0"/>
              <a:t>Should preference at least 2 categories and/or speeds (depending on forecast confidence)</a:t>
            </a:r>
          </a:p>
          <a:p>
            <a:pPr marL="344488" indent="-344488"/>
            <a:r>
              <a:rPr lang="en-US" altLang="en-US" sz="2400" dirty="0" smtClean="0"/>
              <a:t>If our office is sending briefing updates (typical for any potential threat to SE LA or S MS), reference the briefing for the most likely scenarios</a:t>
            </a:r>
          </a:p>
          <a:p>
            <a:pPr marL="344488" indent="-344488"/>
            <a:r>
              <a:rPr lang="en-US" altLang="en-US" sz="2400" dirty="0" smtClean="0"/>
              <a:t>If there are any questions, contact us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237292"/>
            <a:ext cx="7543800" cy="677108"/>
          </a:xfrm>
        </p:spPr>
        <p:txBody>
          <a:bodyPr/>
          <a:lstStyle/>
          <a:p>
            <a:pPr>
              <a:defRPr/>
            </a:pPr>
            <a:r>
              <a:rPr dirty="0" smtClean="0"/>
              <a:t>Storm Surge Products </a:t>
            </a:r>
            <a:r>
              <a:rPr lang="en-US" dirty="0" smtClean="0"/>
              <a:t>–</a:t>
            </a:r>
            <a:r>
              <a:rPr dirty="0" smtClean="0"/>
              <a:t> MEOWs</a:t>
            </a:r>
            <a:endParaRPr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532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Levees are included, and overtopping of levees is displayed</a:t>
            </a:r>
          </a:p>
          <a:p>
            <a:pPr marL="344488" indent="-344488"/>
            <a:r>
              <a:rPr lang="en-US" altLang="en-US" sz="2400" dirty="0" smtClean="0"/>
              <a:t>The MEOW will likely be overdone in some areas since it is based on multiple tracks and sizes</a:t>
            </a:r>
          </a:p>
          <a:p>
            <a:pPr marL="344488" indent="-344488"/>
            <a:r>
              <a:rPr lang="en-US" altLang="en-US" sz="2400" dirty="0" smtClean="0"/>
              <a:t>Color bars in the SLOSH display program change based on the actual values displayed unless manually edited. This could lead to misleading representation when comparing multiple MEOWs</a:t>
            </a:r>
          </a:p>
        </p:txBody>
      </p:sp>
    </p:spTree>
    <p:extLst>
      <p:ext uri="{BB962C8B-B14F-4D97-AF65-F5344CB8AC3E}">
        <p14:creationId xmlns:p14="http://schemas.microsoft.com/office/powerpoint/2010/main" val="3730824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A Tropical Storm or Hurricane Watch Has Been Issued</a:t>
            </a:r>
            <a:r>
              <a:rPr lang="en-US" dirty="0" smtClean="0"/>
              <a:t> (Major trigger for many additional products)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Atlantic Hurricane Season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467600" cy="5770419"/>
          </a:xfrm>
        </p:spPr>
      </p:pic>
    </p:spTree>
    <p:extLst>
      <p:ext uri="{BB962C8B-B14F-4D97-AF65-F5344CB8AC3E}">
        <p14:creationId xmlns:p14="http://schemas.microsoft.com/office/powerpoint/2010/main" val="3026916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Surge (P-Surge) 2.0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199" y="1524000"/>
            <a:ext cx="35257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Initiated when Watches and Warnings are in effect  (48 </a:t>
            </a:r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hrs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prior to onset of TS winds)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Based on the current storm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Accounts for errors in speed, direction, intensity, and size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Accounts for tide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Available approximately 60 minutes after each advisory is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issued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2152" r="1621" b="2253"/>
          <a:stretch/>
        </p:blipFill>
        <p:spPr bwMode="auto">
          <a:xfrm>
            <a:off x="3733800" y="1828800"/>
            <a:ext cx="5217684" cy="3949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72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915" name="Picture 3" descr="Ivan_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144000" cy="6488113"/>
          </a:xfr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90563" y="6453188"/>
            <a:ext cx="8094662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Hurricane Advisory – Approximately 12 hr. before landfall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752600" y="609600"/>
            <a:ext cx="2743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69950" y="762000"/>
            <a:ext cx="450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NHC TRACK ERROR 12 hr. OUT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276600" y="3733800"/>
            <a:ext cx="16002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latin typeface="Arial Black" pitchFamily="34" charset="0"/>
              </a:rPr>
              <a:t>133 mph, 933 mb.</a:t>
            </a: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 flipV="1">
            <a:off x="0" y="228600"/>
            <a:ext cx="1371600" cy="0"/>
          </a:xfrm>
          <a:prstGeom prst="line">
            <a:avLst/>
          </a:prstGeom>
          <a:noFill/>
          <a:ln w="254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940" name="Picture 4" descr="IVAN_54_EOHW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V="1">
            <a:off x="1520825" y="4344988"/>
            <a:ext cx="23813" cy="5699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-593725" y="2438400"/>
            <a:ext cx="4405313" cy="4276725"/>
          </a:xfrm>
          <a:prstGeom prst="ellips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1531938" y="4606925"/>
            <a:ext cx="2030412" cy="8445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275628" y="5181600"/>
            <a:ext cx="19223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Rmax</a:t>
            </a:r>
            <a:r>
              <a:rPr lang="en-US" alt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=25 mi</a:t>
            </a:r>
          </a:p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(forecast)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981200" y="6477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Surge Based on NHC   -12 hr. Advisory</a:t>
            </a:r>
          </a:p>
        </p:txBody>
      </p:sp>
    </p:spTree>
    <p:extLst>
      <p:ext uri="{BB962C8B-B14F-4D97-AF65-F5344CB8AC3E}">
        <p14:creationId xmlns:p14="http://schemas.microsoft.com/office/powerpoint/2010/main" val="41971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963" name="Picture 3" descr="Ivan_54vsactu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88113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76200" y="6464300"/>
            <a:ext cx="9351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Actual Hurricane Track 30 mi. E of  -12 hr. Advisory Forecast Track</a:t>
            </a: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2209800" y="17526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 flipV="1">
            <a:off x="3429000" y="16764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295400" y="2971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 sz="2000">
              <a:solidFill>
                <a:schemeClr val="accent2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6200" y="3048000"/>
            <a:ext cx="2798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TRACK FORECAST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581400" y="2514600"/>
            <a:ext cx="240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ACTUAL TRACK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 flipV="1">
            <a:off x="0" y="152400"/>
            <a:ext cx="1371600" cy="0"/>
          </a:xfrm>
          <a:prstGeom prst="line">
            <a:avLst/>
          </a:prstGeom>
          <a:noFill/>
          <a:ln w="254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3276600" y="3657600"/>
            <a:ext cx="16002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dirty="0">
                <a:latin typeface="Arial Black" pitchFamily="34" charset="0"/>
              </a:rPr>
              <a:t>133 mph, 933 </a:t>
            </a:r>
            <a:r>
              <a:rPr lang="en-US" altLang="en-US" sz="1200" dirty="0" err="1">
                <a:latin typeface="Arial Black" pitchFamily="34" charset="0"/>
              </a:rPr>
              <a:t>mb</a:t>
            </a:r>
            <a:r>
              <a:rPr lang="en-US" altLang="en-US" sz="1200" dirty="0"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3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8" name="Picture 4" descr="IVAN_BEST_EOHW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3886200" y="4343400"/>
            <a:ext cx="71438" cy="5699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500063" y="1222375"/>
            <a:ext cx="6565900" cy="6450013"/>
          </a:xfrm>
          <a:prstGeom prst="ellips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3886200" y="4648200"/>
            <a:ext cx="3084513" cy="7191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741863" y="52879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Arial" charset="0"/>
                <a:cs typeface="Arial" charset="0"/>
              </a:rPr>
              <a:t>Rmax</a:t>
            </a:r>
            <a:r>
              <a:rPr lang="en-US" alt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=40 mi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3790801" y="6319837"/>
            <a:ext cx="4942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Surge Based on NHC Storm Best Track </a:t>
            </a: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4495800" y="304800"/>
            <a:ext cx="4038600" cy="0"/>
          </a:xfrm>
          <a:prstGeom prst="line">
            <a:avLst/>
          </a:prstGeom>
          <a:noFill/>
          <a:ln w="1587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5715000" y="1524000"/>
            <a:ext cx="1600200" cy="914400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1875" r="37500" b="7292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Oval 5"/>
          <p:cNvSpPr>
            <a:spLocks noChangeArrowheads="1"/>
          </p:cNvSpPr>
          <p:nvPr/>
        </p:nvSpPr>
        <p:spPr bwMode="auto">
          <a:xfrm rot="-738074">
            <a:off x="3657600" y="3200400"/>
            <a:ext cx="3581400" cy="1905000"/>
          </a:xfrm>
          <a:prstGeom prst="ellips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800600" y="1143000"/>
            <a:ext cx="4343400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  <a:cs typeface="Arial" charset="0"/>
              </a:rPr>
              <a:t>Probabilistic product shows considerable surge threat to Pensacola area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6324600" y="2362200"/>
            <a:ext cx="609600" cy="685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3252" name="Picture 4" descr="IVAN_BEST_EOHW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191000" y="228600"/>
            <a:ext cx="4343400" cy="822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  <a:cs typeface="Arial" charset="0"/>
              </a:rPr>
              <a:t>Actual storm caused highest surge in Pensacola area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 rot="-962084">
            <a:off x="4405313" y="2590800"/>
            <a:ext cx="4800600" cy="2057400"/>
          </a:xfrm>
          <a:prstGeom prst="ellips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5943600" y="1066800"/>
            <a:ext cx="685800" cy="144780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P-Surge 2.0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411288"/>
            <a:ext cx="4114800" cy="39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The 10% exceedance provides a “reasonable” worst case storm surge forecast based on the current track and intensity forecast</a:t>
            </a:r>
          </a:p>
          <a:p>
            <a:pPr marL="344488" indent="-344488"/>
            <a:r>
              <a:rPr lang="en-US" altLang="en-US" sz="2400" dirty="0" smtClean="0"/>
              <a:t>Experienced users can gain better understanding of storm surge timing by using the “incremental” option</a:t>
            </a:r>
          </a:p>
          <a:p>
            <a:pPr marL="344488" indent="-344488"/>
            <a:endParaRPr lang="en-US" alt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50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Potential for BIG changes to storm surge representation from MEOWs to P-Surge – especially on fringes</a:t>
            </a:r>
          </a:p>
          <a:p>
            <a:pPr marL="344488" indent="-344488"/>
            <a:r>
              <a:rPr lang="en-US" altLang="en-US" sz="2400" dirty="0" smtClean="0"/>
              <a:t>Will be available to everyone at the same time</a:t>
            </a:r>
          </a:p>
          <a:p>
            <a:pPr marL="344488" indent="-344488"/>
            <a:r>
              <a:rPr lang="en-US" altLang="en-US" sz="2400" dirty="0" smtClean="0"/>
              <a:t>Small changes can occur from one advisory to the next</a:t>
            </a:r>
          </a:p>
          <a:p>
            <a:pPr marL="344488" indent="-344488"/>
            <a:r>
              <a:rPr lang="en-US" altLang="en-US" sz="2400" dirty="0" smtClean="0"/>
              <a:t>Can be displayed above NAVD88 datum or above ground level. Be sure you know which one you’re looking at</a:t>
            </a:r>
          </a:p>
        </p:txBody>
      </p:sp>
    </p:spTree>
    <p:extLst>
      <p:ext uri="{BB962C8B-B14F-4D97-AF65-F5344CB8AC3E}">
        <p14:creationId xmlns:p14="http://schemas.microsoft.com/office/powerpoint/2010/main" val="778643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329595"/>
          </a:xfrm>
        </p:spPr>
        <p:txBody>
          <a:bodyPr/>
          <a:lstStyle/>
          <a:p>
            <a:r>
              <a:rPr lang="en-US" dirty="0" smtClean="0"/>
              <a:t>Potential Storm Surge Flooding Map (Inundation)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5"/>
          <a:stretch/>
        </p:blipFill>
        <p:spPr>
          <a:xfrm>
            <a:off x="152400" y="1524000"/>
            <a:ext cx="3886200" cy="47400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91000" y="1457265"/>
            <a:ext cx="480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IMPORTANT: This is ONLY surge flooding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Based on P-Surge 2.0 10% exceedance (90% of solution this value or lower)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“Reasonable” worst case scenario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Available when watches/warnings are in effect (48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hrs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prior to onset of TS winds, same as p-surge)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Will be available approximately 80 minutes after each advisory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New map generated for each advisory – some subtle changes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Risk Reduction System included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Outside of system: values will match p-surge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Inside of system: hatched area with no overtopping shown</a:t>
            </a:r>
          </a:p>
        </p:txBody>
      </p:sp>
    </p:spTree>
    <p:extLst>
      <p:ext uri="{BB962C8B-B14F-4D97-AF65-F5344CB8AC3E}">
        <p14:creationId xmlns:p14="http://schemas.microsoft.com/office/powerpoint/2010/main" val="212469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66800" y="0"/>
            <a:ext cx="8077200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  <a:gs pos="86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dirty="0" smtClean="0"/>
              <a:t>Potential Storm Surge Flooding Map (Inundation)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411288"/>
            <a:ext cx="4114800" cy="265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Graphical depiction of “reasonable” worst case scenario with easy to understand color scale</a:t>
            </a:r>
          </a:p>
          <a:p>
            <a:pPr marL="344488" indent="-344488"/>
            <a:endParaRPr lang="en-US" altLang="en-US" sz="2400" dirty="0" smtClean="0"/>
          </a:p>
          <a:p>
            <a:pPr marL="344488" indent="-344488"/>
            <a:endParaRPr lang="en-US" alt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449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Only accounts for storm surge flooding</a:t>
            </a:r>
          </a:p>
          <a:p>
            <a:pPr marL="738188" lvl="1" indent="-344488"/>
            <a:r>
              <a:rPr lang="en-US" altLang="en-US" sz="2000" dirty="0" smtClean="0"/>
              <a:t>Does NOT include fresh water (rain) flooding</a:t>
            </a:r>
          </a:p>
          <a:p>
            <a:pPr marL="738188" lvl="1" indent="-344488"/>
            <a:r>
              <a:rPr lang="en-US" altLang="en-US" sz="2000" dirty="0" smtClean="0"/>
              <a:t>Does NOT include any drainage flooding (water flowing downstream)</a:t>
            </a:r>
          </a:p>
          <a:p>
            <a:pPr marL="344488" indent="-344488"/>
            <a:r>
              <a:rPr lang="en-US" altLang="en-US" sz="2400" dirty="0" smtClean="0"/>
              <a:t>Will be available to everyone at the same time</a:t>
            </a:r>
          </a:p>
          <a:p>
            <a:pPr marL="344488" indent="-344488"/>
            <a:r>
              <a:rPr lang="en-US" altLang="en-US" sz="2400" dirty="0" smtClean="0"/>
              <a:t>Subtle changes can occur with each advisory, so do not focus on hard boundaries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5"/>
          <a:stretch/>
        </p:blipFill>
        <p:spPr>
          <a:xfrm>
            <a:off x="1066800" y="2639308"/>
            <a:ext cx="2971800" cy="36247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98263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03852"/>
              </p:ext>
            </p:extLst>
          </p:nvPr>
        </p:nvGraphicFramePr>
        <p:xfrm>
          <a:off x="1371598" y="2209800"/>
          <a:ext cx="6934201" cy="377735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826430"/>
                <a:gridCol w="1224619"/>
                <a:gridCol w="970788"/>
                <a:gridCol w="1109472"/>
                <a:gridCol w="901446"/>
                <a:gridCol w="901446"/>
              </a:tblGrid>
              <a:tr h="687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2015</a:t>
                      </a: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Average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Colo. State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NOAA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Actual</a:t>
                      </a:r>
                    </a:p>
                  </a:txBody>
                  <a:tcPr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Named Storms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10-16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16</a:t>
                      </a:r>
                    </a:p>
                  </a:txBody>
                  <a:tcPr anchor="ctr" horzOverflow="overflow"/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Hurricanes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4-8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 anchor="ctr" horzOverflow="overflow"/>
                </a:tc>
              </a:tr>
              <a:tr h="649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Major Hurricanes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1-4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</a:p>
                  </a:txBody>
                  <a:tcPr anchor="ctr" horzOverflow="overflow"/>
                </a:tc>
              </a:tr>
              <a:tr h="687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Accumulated Cyclone Energy (ACE)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60-129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138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6096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tx1"/>
              </a:buClr>
              <a:buNone/>
            </a:pPr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152400"/>
            <a:ext cx="75438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  <a:gs pos="86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2016 Seasonal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Storm Surge Watch/Warning 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5105400" cy="3303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1343085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“Experimental” for 2016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Graphic only, no text watch/warning product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Issued for areas where inundation greater than 3 feet is possible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exceedance, but with some “buffer”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CAN be issued for areas inside the risk reduction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Surge Watch/Warning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411288"/>
            <a:ext cx="4114800" cy="373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Determine areas where “life threatening” storm surge flooding will be possible (greater than 3 </a:t>
            </a:r>
            <a:r>
              <a:rPr lang="en-US" altLang="en-US" sz="2400" dirty="0" err="1" smtClean="0"/>
              <a:t>ft</a:t>
            </a:r>
            <a:r>
              <a:rPr lang="en-US" altLang="en-US" sz="2400" dirty="0" smtClean="0"/>
              <a:t>)</a:t>
            </a:r>
          </a:p>
          <a:p>
            <a:pPr marL="344488" indent="-344488"/>
            <a:r>
              <a:rPr lang="en-US" altLang="en-US" sz="2400" dirty="0" smtClean="0"/>
              <a:t>Can help support evacuation decisions – especially inside levee systems</a:t>
            </a:r>
            <a:endParaRPr lang="en-US" altLang="en-US" sz="2000" dirty="0" smtClean="0"/>
          </a:p>
          <a:p>
            <a:pPr marL="344488" indent="-344488"/>
            <a:endParaRPr lang="en-US" altLang="en-US" sz="2400" dirty="0" smtClean="0"/>
          </a:p>
          <a:p>
            <a:pPr marL="344488" indent="-344488"/>
            <a:endParaRPr lang="en-US" alt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424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Only accounts for storm surge flooding</a:t>
            </a:r>
          </a:p>
          <a:p>
            <a:pPr marL="738188" lvl="1" indent="-344488"/>
            <a:r>
              <a:rPr lang="en-US" altLang="en-US" sz="2000" dirty="0" smtClean="0"/>
              <a:t>Does NOT include fresh water (rain) flooding</a:t>
            </a:r>
          </a:p>
          <a:p>
            <a:pPr marL="738188" lvl="1" indent="-344488"/>
            <a:r>
              <a:rPr lang="en-US" altLang="en-US" sz="2000" dirty="0" smtClean="0"/>
              <a:t>Does NOT include any drainage flooding (water flowing downstream)</a:t>
            </a:r>
          </a:p>
          <a:p>
            <a:pPr marL="344488" indent="-344488"/>
            <a:r>
              <a:rPr lang="en-US" altLang="en-US" sz="2400" dirty="0" smtClean="0"/>
              <a:t>Will be available to everyone at the same time</a:t>
            </a:r>
          </a:p>
          <a:p>
            <a:pPr marL="344488" indent="-344488"/>
            <a:endParaRPr lang="en-US" altLang="en-US" sz="2400" dirty="0" smtClean="0"/>
          </a:p>
          <a:p>
            <a:pPr marL="0" indent="0"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20454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Surge Watch/Warning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411288"/>
            <a:ext cx="4114800" cy="50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How To Use:</a:t>
            </a:r>
          </a:p>
          <a:p>
            <a:pPr marL="344488" indent="-344488"/>
            <a:r>
              <a:rPr lang="en-US" altLang="en-US" sz="2400" dirty="0" smtClean="0"/>
              <a:t>Graphical representation of hurricane local statement which is issued by local NWS offices and discusses individual threats and threat areas</a:t>
            </a:r>
          </a:p>
          <a:p>
            <a:pPr marL="344488" indent="-344488"/>
            <a:r>
              <a:rPr lang="en-US" altLang="en-US" sz="2400" dirty="0" smtClean="0"/>
              <a:t>Determine risk of each individual threat </a:t>
            </a:r>
          </a:p>
          <a:p>
            <a:pPr marL="738188" lvl="1" indent="-344488"/>
            <a:r>
              <a:rPr lang="en-US" altLang="en-US" sz="2000" dirty="0" smtClean="0"/>
              <a:t>Storm Surge</a:t>
            </a:r>
          </a:p>
          <a:p>
            <a:pPr marL="738188" lvl="1" indent="-344488"/>
            <a:r>
              <a:rPr lang="en-US" altLang="en-US" sz="2000" dirty="0" smtClean="0"/>
              <a:t>Wind</a:t>
            </a:r>
          </a:p>
          <a:p>
            <a:pPr marL="738188" lvl="1" indent="-344488"/>
            <a:r>
              <a:rPr lang="en-US" altLang="en-US" sz="2000" dirty="0" smtClean="0"/>
              <a:t>Inland flooding (fresh water)</a:t>
            </a:r>
          </a:p>
          <a:p>
            <a:pPr marL="738188" lvl="1" indent="-344488"/>
            <a:r>
              <a:rPr lang="en-US" altLang="en-US" sz="2000" dirty="0" smtClean="0"/>
              <a:t>Tornado</a:t>
            </a:r>
            <a:endParaRPr lang="en-US" altLang="en-US" sz="2400" dirty="0" smtClean="0"/>
          </a:p>
          <a:p>
            <a:pPr marL="344488" indent="-344488"/>
            <a:endParaRPr lang="en-US" alt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24400" y="1371600"/>
            <a:ext cx="4114800" cy="380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60375" indent="-4603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4075" indent="-3937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8888" indent="-40481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5763" indent="-3968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1513" indent="-40005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 smtClean="0"/>
              <a:t>Things To Be Aware Of:</a:t>
            </a:r>
          </a:p>
          <a:p>
            <a:pPr marL="344488" indent="-344488"/>
            <a:r>
              <a:rPr lang="en-US" altLang="en-US" sz="2400" dirty="0" smtClean="0"/>
              <a:t>Based on current advisory, so there could be subtle changes with each update</a:t>
            </a:r>
          </a:p>
          <a:p>
            <a:pPr marL="344488" indent="-344488"/>
            <a:r>
              <a:rPr lang="en-US" altLang="en-US" sz="2400" dirty="0" smtClean="0"/>
              <a:t>Only issued by coastal offices, so there will be discontinuities for inland threats</a:t>
            </a:r>
          </a:p>
          <a:p>
            <a:pPr marL="0" indent="0">
              <a:buNone/>
            </a:pPr>
            <a:endParaRPr lang="en-US" altLang="en-US" sz="2400" dirty="0" smtClean="0"/>
          </a:p>
          <a:p>
            <a:pPr marL="344488" indent="-344488"/>
            <a:endParaRPr lang="en-US" altLang="en-US" sz="2400" dirty="0" smtClean="0"/>
          </a:p>
          <a:p>
            <a:pPr marL="0" indent="0"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73201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Some Final Thoughts…</a:t>
            </a:r>
            <a:endParaRPr/>
          </a:p>
        </p:txBody>
      </p:sp>
      <p:sp>
        <p:nvSpPr>
          <p:cNvPr id="348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58598"/>
            <a:ext cx="8382000" cy="5066002"/>
          </a:xfrm>
        </p:spPr>
        <p:txBody>
          <a:bodyPr/>
          <a:lstStyle/>
          <a:p>
            <a:r>
              <a:rPr lang="en-US" altLang="en-US" sz="2800" dirty="0" smtClean="0"/>
              <a:t>Issuance of a tropical storm or hurricane watch/warning triggers the production of several other products and represents the biggest change in product usage</a:t>
            </a:r>
          </a:p>
          <a:p>
            <a:r>
              <a:rPr lang="en-US" altLang="en-US" sz="2800" dirty="0" smtClean="0"/>
              <a:t>Every storm is different, please attend our webinars and read the emails to determine the greatest threats and impacts – if there are questions, just ask!</a:t>
            </a:r>
          </a:p>
          <a:p>
            <a:r>
              <a:rPr lang="en-US" altLang="en-US" sz="2800" dirty="0" smtClean="0"/>
              <a:t>In a social media world, those you serve will get information at the same time as you do</a:t>
            </a:r>
            <a:endParaRPr lang="en-US" altLang="en-US" sz="2800" dirty="0"/>
          </a:p>
          <a:p>
            <a:r>
              <a:rPr lang="en-US" altLang="en-US" sz="2800" dirty="0" smtClean="0"/>
              <a:t>Briefing schedules may not align well with forecast/advisory timing </a:t>
            </a:r>
          </a:p>
          <a:p>
            <a:r>
              <a:rPr lang="en-US" altLang="en-US" sz="2800" dirty="0" smtClean="0"/>
              <a:t>Be </a:t>
            </a:r>
            <a:r>
              <a:rPr lang="en-US" altLang="en-US" sz="2800" dirty="0"/>
              <a:t>careful where you get your </a:t>
            </a:r>
            <a:r>
              <a:rPr lang="en-US" altLang="en-US" sz="2800" dirty="0" smtClean="0"/>
              <a:t>information</a:t>
            </a:r>
            <a:endParaRPr lang="en-US" alt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219200" y="21003"/>
            <a:ext cx="7543800" cy="664797"/>
          </a:xfrm>
        </p:spPr>
        <p:txBody>
          <a:bodyPr/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altLang="en-US" dirty="0"/>
              <a:t>National Weather Service</a:t>
            </a:r>
            <a:br>
              <a:rPr altLang="en-US" dirty="0"/>
            </a:br>
            <a:r>
              <a:rPr altLang="en-US" dirty="0"/>
              <a:t>New Orleans/Baton Rouge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412490"/>
          </a:xfrm>
          <a:extLst/>
        </p:spPr>
        <p:txBody>
          <a:bodyPr rtlCol="0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 smtClean="0"/>
              <a:t>www.weather.gov/neworleans</a:t>
            </a:r>
          </a:p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 smtClean="0"/>
              <a:t>Facebook: </a:t>
            </a:r>
            <a:r>
              <a:rPr lang="en-US" dirty="0" err="1" smtClean="0"/>
              <a:t>NWSNewOrleans</a:t>
            </a:r>
            <a:endParaRPr lang="en-US" dirty="0" smtClean="0"/>
          </a:p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 smtClean="0"/>
              <a:t>Twitter: @</a:t>
            </a:r>
            <a:r>
              <a:rPr lang="en-US" dirty="0" err="1" smtClean="0"/>
              <a:t>NWSNewOrleans</a:t>
            </a:r>
            <a:endParaRPr lang="en-US" dirty="0" smtClean="0"/>
          </a:p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 smtClean="0"/>
              <a:t>985-649-0429x4</a:t>
            </a:r>
            <a:br>
              <a:rPr lang="en-US" dirty="0" smtClean="0"/>
            </a:br>
            <a:r>
              <a:rPr lang="en-US" dirty="0" smtClean="0"/>
              <a:t>504-522-7330x4</a:t>
            </a:r>
          </a:p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 smtClean="0"/>
              <a:t>Email:</a:t>
            </a:r>
          </a:p>
          <a:p>
            <a:pPr lvl="1" defTabSz="914363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Ken Graham – Meteorologist-in-Charge</a:t>
            </a:r>
          </a:p>
          <a:p>
            <a:pPr marL="854075" lvl="2" indent="0" defTabSz="914363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 smtClean="0"/>
              <a:t>Kenneth.Graham@noaa.gov </a:t>
            </a:r>
          </a:p>
          <a:p>
            <a:pPr lvl="1" defTabSz="914363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Frank Revitte – Warning Coordination Meteorologist</a:t>
            </a:r>
          </a:p>
          <a:p>
            <a:pPr marL="854075" lvl="2" indent="0" defTabSz="914363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 smtClean="0"/>
              <a:t>Frank.Revitte@noaa.gov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28600"/>
            <a:ext cx="836337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062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1200" y="1905000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Moderate El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Niño</a:t>
            </a:r>
          </a:p>
          <a:p>
            <a:pPr algn="l"/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Below normal activity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8 Named Storms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2 Hurricanes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1 Major Hurricane</a:t>
            </a:r>
          </a:p>
          <a:p>
            <a:pPr marL="628650" lvl="1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Audrey – Cat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/>
        </p:blipFill>
        <p:spPr bwMode="auto">
          <a:xfrm>
            <a:off x="78862" y="1981200"/>
            <a:ext cx="57250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42005"/>
            <a:ext cx="7543800" cy="1329595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1957: Inactive Season, but High Impact for FL and 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38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tlcTracks_1992_Unisys.gif"/>
          <p:cNvPicPr>
            <a:picLocks noChangeAspect="1"/>
          </p:cNvPicPr>
          <p:nvPr/>
        </p:nvPicPr>
        <p:blipFill rotWithShape="1">
          <a:blip r:embed="rId2" cstate="print"/>
          <a:srcRect t="4359" b="8039"/>
          <a:stretch/>
        </p:blipFill>
        <p:spPr bwMode="auto">
          <a:xfrm>
            <a:off x="152400" y="1892300"/>
            <a:ext cx="5562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1200" y="1981200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Neutral El Niño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Well below normal activity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7 Named Storms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3 Tropical Storms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4 Hurricanes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Andrew caused significant impacts across  FL and LA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42005"/>
            <a:ext cx="7543800" cy="1329595"/>
          </a:xfrm>
        </p:spPr>
        <p:txBody>
          <a:bodyPr anchor="ctr"/>
          <a:lstStyle/>
          <a:p>
            <a:pPr>
              <a:defRPr/>
            </a:pPr>
            <a:r>
              <a:rPr dirty="0" smtClean="0"/>
              <a:t>1992: Inactive Season, but High Impact for FL and 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7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Hurricane Products – What Information Is Out There And When To Use It 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Information Timeline Scenario from pre-formation to landfall&amp;quot;&quot;/&gt;&lt;property id=&quot;20307&quot; value=&quot;446&quot;/&gt;&lt;/object&gt;&lt;object type=&quot;3&quot; unique_id=&quot;10005&quot;&gt;&lt;property id=&quot;20148&quot; value=&quot;5&quot;/&gt;&lt;property id=&quot;20300&quot; value=&quot;Slide 3 - &amp;quot;There’s a Tropical Wave Moving Toward The Caribbean…&amp;quot;&quot;/&gt;&lt;property id=&quot;20307&quot; value=&quot;478&quot;/&gt;&lt;/object&gt;&lt;object type=&quot;3&quot; unique_id=&quot;10006&quot;&gt;&lt;property id=&quot;20148&quot; value=&quot;5&quot;/&gt;&lt;property id=&quot;20300&quot; value=&quot;Slide 4 - &amp;quot;Tropical Weather Outlook&amp;quot;&quot;/&gt;&lt;property id=&quot;20307&quot; value=&quot;449&quot;/&gt;&lt;/object&gt;&lt;object type=&quot;3&quot; unique_id=&quot;10007&quot;&gt;&lt;property id=&quot;20148&quot; value=&quot;5&quot;/&gt;&lt;property id=&quot;20300&quot; value=&quot;Slide 5 - &amp;quot;Tropical Weather Outlook&amp;quot;&quot;/&gt;&lt;property id=&quot;20307&quot; value=&quot;447&quot;/&gt;&lt;/object&gt;&lt;object type=&quot;3&quot; unique_id=&quot;10008&quot;&gt;&lt;property id=&quot;20148&quot; value=&quot;5&quot;/&gt;&lt;property id=&quot;20300&quot; value=&quot;Slide 6 - &amp;quot;Tropical Weather Outlook&amp;quot;&quot;/&gt;&lt;property id=&quot;20307&quot; value=&quot;451&quot;/&gt;&lt;/object&gt;&lt;object type=&quot;3&quot; unique_id=&quot;10009&quot;&gt;&lt;property id=&quot;20148&quot; value=&quot;5&quot;/&gt;&lt;property id=&quot;20300&quot; value=&quot;Slide 7 - &amp;quot;Tropical Weather Outlook&amp;quot;&quot;/&gt;&lt;property id=&quot;20307&quot; value=&quot;448&quot;/&gt;&lt;/object&gt;&lt;object type=&quot;3&quot; unique_id=&quot;10010&quot;&gt;&lt;property id=&quot;20148&quot; value=&quot;5&quot;/&gt;&lt;property id=&quot;20300&quot; value=&quot;Slide 8 - &amp;quot;Tropical Weather Outlook&amp;quot;&quot;/&gt;&lt;property id=&quot;20307&quot; value=&quot;450&quot;/&gt;&lt;/object&gt;&lt;object type=&quot;3&quot; unique_id=&quot;10011&quot;&gt;&lt;property id=&quot;20148&quot; value=&quot;5&quot;/&gt;&lt;property id=&quot;20300&quot; value=&quot;Slide 9 - &amp;quot;A Note About Spaghetti Plots…&amp;quot;&quot;/&gt;&lt;property id=&quot;20307&quot; value=&quot;459&quot;/&gt;&lt;/object&gt;&lt;object type=&quot;3&quot; unique_id=&quot;10012&quot;&gt;&lt;property id=&quot;20148&quot; value=&quot;5&quot;/&gt;&lt;property id=&quot;20300&quot; value=&quot;Slide 10 - &amp;quot;Social Media Alarmism&amp;quot;&quot;/&gt;&lt;property id=&quot;20307&quot; value=&quot;468&quot;/&gt;&lt;/object&gt;&lt;object type=&quot;3&quot; unique_id=&quot;10013&quot;&gt;&lt;property id=&quot;20148&quot; value=&quot;5&quot;/&gt;&lt;property id=&quot;20300&quot; value=&quot;Slide 11 - &amp;quot;A Tropical Storm Has Been Named in the Caribbean…&amp;quot;&quot;/&gt;&lt;property id=&quot;20307&quot; value=&quot;453&quot;/&gt;&lt;/object&gt;&lt;object type=&quot;3&quot; unique_id=&quot;10014&quot;&gt;&lt;property id=&quot;20148&quot; value=&quot;5&quot;/&gt;&lt;property id=&quot;20300&quot; value=&quot;Slide 12 - &amp;quot;The Forecast Cone&amp;quot;&quot;/&gt;&lt;property id=&quot;20307&quot; value=&quot;452&quot;/&gt;&lt;/object&gt;&lt;object type=&quot;3&quot; unique_id=&quot;10015&quot;&gt;&lt;property id=&quot;20148&quot; value=&quot;5&quot;/&gt;&lt;property id=&quot;20300&quot; value=&quot;Slide 13 - &amp;quot;What The Forecast Cone Is…&amp;quot;&quot;/&gt;&lt;property id=&quot;20307&quot; value=&quot;454&quot;/&gt;&lt;/object&gt;&lt;object type=&quot;3&quot; unique_id=&quot;10016&quot;&gt;&lt;property id=&quot;20148&quot; value=&quot;5&quot;/&gt;&lt;property id=&quot;20300&quot; value=&quot;Slide 14&quot;/&gt;&lt;property id=&quot;20307&quot; value=&quot;456&quot;/&gt;&lt;/object&gt;&lt;object type=&quot;3&quot; unique_id=&quot;10017&quot;&gt;&lt;property id=&quot;20148&quot; value=&quot;5&quot;/&gt;&lt;property id=&quot;20300&quot; value=&quot;Slide 15&quot;/&gt;&lt;property id=&quot;20307&quot; value=&quot;457&quot;/&gt;&lt;/object&gt;&lt;object type=&quot;3&quot; unique_id=&quot;10018&quot;&gt;&lt;property id=&quot;20148&quot; value=&quot;5&quot;/&gt;&lt;property id=&quot;20300&quot; value=&quot;Slide 16 - &amp;quot;Wind Speed Probabilities&amp;quot;&quot;/&gt;&lt;property id=&quot;20307&quot; value=&quot;458&quot;/&gt;&lt;/object&gt;&lt;object type=&quot;3&quot; unique_id=&quot;10019&quot;&gt;&lt;property id=&quot;20148&quot; value=&quot;5&quot;/&gt;&lt;property id=&quot;20300&quot; value=&quot;Slide 17 - &amp;quot;Storm Surge Products – MEOWs&amp;quot;&quot;/&gt;&lt;property id=&quot;20307&quot; value=&quot;460&quot;/&gt;&lt;/object&gt;&lt;object type=&quot;3&quot; unique_id=&quot;10020&quot;&gt;&lt;property id=&quot;20148&quot; value=&quot;5&quot;/&gt;&lt;property id=&quot;20300&quot; value=&quot;Slide 18 - &amp;quot;Storm Surge Products – MEOWs&amp;quot;&quot;/&gt;&lt;property id=&quot;20307&quot; value=&quot;469&quot;/&gt;&lt;/object&gt;&lt;object type=&quot;3&quot; unique_id=&quot;10021&quot;&gt;&lt;property id=&quot;20148&quot; value=&quot;5&quot;/&gt;&lt;property id=&quot;20300&quot; value=&quot;Slide 19 - &amp;quot;A Tropical Storm or Hurricane Watch Has Been Issued (Major trigger for many additional products)&amp;quot;&quot;/&gt;&lt;property id=&quot;20307&quot; value=&quot;462&quot;/&gt;&lt;/object&gt;&lt;object type=&quot;3&quot; unique_id=&quot;10022&quot;&gt;&lt;property id=&quot;20148&quot; value=&quot;5&quot;/&gt;&lt;property id=&quot;20300&quot; value=&quot;Slide 20 - &amp;quot;P-Surge 2.0&amp;quot;&quot;/&gt;&lt;property id=&quot;20307&quot; value=&quot;472&quot;/&gt;&lt;/object&gt;&lt;object type=&quot;3&quot; unique_id=&quot;10023&quot;&gt;&lt;property id=&quot;20148&quot; value=&quot;5&quot;/&gt;&lt;property id=&quot;20300&quot; value=&quot;Slide 21 - &amp;quot;P-Surge 2.0 Website&amp;quot;&quot;/&gt;&lt;property id=&quot;20307&quot; value=&quot;473&quot;/&gt;&lt;/object&gt;&lt;object type=&quot;3&quot; unique_id=&quot;10024&quot;&gt;&lt;property id=&quot;20148&quot; value=&quot;5&quot;/&gt;&lt;property id=&quot;20300&quot; value=&quot;Slide 22 - &amp;quot;P-Surge 2.0&amp;quot;&quot;/&gt;&lt;property id=&quot;20307&quot; value=&quot;474&quot;/&gt;&lt;/object&gt;&lt;object type=&quot;3&quot; unique_id=&quot;10025&quot;&gt;&lt;property id=&quot;20148&quot; value=&quot;5&quot;/&gt;&lt;property id=&quot;20300&quot; value=&quot;Slide 23 - &amp;quot;Potential Storm Surge Flooding Map (Inundation)&amp;quot;&quot;/&gt;&lt;property id=&quot;20307&quot; value=&quot;475&quot;/&gt;&lt;/object&gt;&lt;object type=&quot;3&quot; unique_id=&quot;10026&quot;&gt;&lt;property id=&quot;20148&quot; value=&quot;5&quot;/&gt;&lt;property id=&quot;20300&quot; value=&quot;Slide 24&quot;/&gt;&lt;property id=&quot;20307&quot; value=&quot;479&quot;/&gt;&lt;/object&gt;&lt;object type=&quot;3&quot; unique_id=&quot;10027&quot;&gt;&lt;property id=&quot;20148&quot; value=&quot;5&quot;/&gt;&lt;property id=&quot;20300&quot; value=&quot;Slide 25 - &amp;quot;Storm Surge Watch/Warning &amp;quot;&quot;/&gt;&lt;property id=&quot;20307&quot; value=&quot;466&quot;/&gt;&lt;/object&gt;&lt;object type=&quot;3&quot; unique_id=&quot;10028&quot;&gt;&lt;property id=&quot;20148&quot; value=&quot;5&quot;/&gt;&lt;property id=&quot;20300&quot; value=&quot;Slide 26 - &amp;quot;Storm Surge Watch/Warning &amp;quot;&quot;/&gt;&lt;property id=&quot;20307&quot; value=&quot;480&quot;/&gt;&lt;/object&gt;&lt;object type=&quot;3&quot; unique_id=&quot;10029&quot;&gt;&lt;property id=&quot;20148&quot; value=&quot;5&quot;/&gt;&lt;property id=&quot;20300&quot; value=&quot;Slide 27 - &amp;quot;Hurricane Local Statement and Tropical Cyclone Impact Graphics&amp;quot;&quot;/&gt;&lt;property id=&quot;20307&quot; value=&quot;461&quot;/&gt;&lt;/object&gt;&lt;object type=&quot;3&quot; unique_id=&quot;10030&quot;&gt;&lt;property id=&quot;20148&quot; value=&quot;5&quot;/&gt;&lt;property id=&quot;20300&quot; value=&quot;Slide 28 - &amp;quot;Storm Surge Watch/Warning &amp;quot;&quot;/&gt;&lt;property id=&quot;20307&quot; value=&quot;482&quot;/&gt;&lt;/object&gt;&lt;object type=&quot;3&quot; unique_id=&quot;10031&quot;&gt;&lt;property id=&quot;20148&quot; value=&quot;5&quot;/&gt;&lt;property id=&quot;20300&quot; value=&quot;Slide 29 - &amp;quot;Some Final Thoughts…&amp;quot;&quot;/&gt;&lt;property id=&quot;20307&quot; value=&quot;467&quot;/&gt;&lt;/object&gt;&lt;object type=&quot;3&quot; unique_id=&quot;10032&quot;&gt;&lt;property id=&quot;20148&quot; value=&quot;5&quot;/&gt;&lt;property id=&quot;20300&quot; value=&quot;Slide 30 - &amp;quot;National Weather Service New Orleans/Baton Rouge&amp;quot;&quot;/&gt;&lt;property id=&quot;20307&quot; value=&quot;441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S010286760">
  <a:themeElements>
    <a:clrScheme name="5-00332 CSO Summit 2008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ECDFA7"/>
      </a:accent1>
      <a:accent2>
        <a:srgbClr val="4F6E9B"/>
      </a:accent2>
      <a:accent3>
        <a:srgbClr val="936553"/>
      </a:accent3>
      <a:accent4>
        <a:srgbClr val="88A17B"/>
      </a:accent4>
      <a:accent5>
        <a:srgbClr val="B8977E"/>
      </a:accent5>
      <a:accent6>
        <a:srgbClr val="99B5D3"/>
      </a:accent6>
      <a:hlink>
        <a:srgbClr val="050595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5-00332 CSO Summit 2008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ECDFA7"/>
      </a:accent1>
      <a:accent2>
        <a:srgbClr val="4F6E9B"/>
      </a:accent2>
      <a:accent3>
        <a:srgbClr val="936553"/>
      </a:accent3>
      <a:accent4>
        <a:srgbClr val="88A17B"/>
      </a:accent4>
      <a:accent5>
        <a:srgbClr val="B8977E"/>
      </a:accent5>
      <a:accent6>
        <a:srgbClr val="99B5D3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Hurricane_Template</Template>
  <TotalTime>11797</TotalTime>
  <Words>2544</Words>
  <Application>Microsoft Office PowerPoint</Application>
  <PresentationFormat>On-screen Show (4:3)</PresentationFormat>
  <Paragraphs>387</Paragraphs>
  <Slides>64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TS010286760</vt:lpstr>
      <vt:lpstr>White with Courier font for code slides</vt:lpstr>
      <vt:lpstr>Hurricanes, Science and Service For Decision Makers</vt:lpstr>
      <vt:lpstr>Communicating Risk</vt:lpstr>
      <vt:lpstr>Saffir-Simpson Wind Scale</vt:lpstr>
      <vt:lpstr>PowerPoint Presentation</vt:lpstr>
      <vt:lpstr>2016 Atlantic Hurricane Season</vt:lpstr>
      <vt:lpstr>PowerPoint Presentation</vt:lpstr>
      <vt:lpstr>PowerPoint Presentation</vt:lpstr>
      <vt:lpstr>1957: Inactive Season, but High Impact for FL and LS</vt:lpstr>
      <vt:lpstr>1992: Inactive Season, but High Impact for FL and LS</vt:lpstr>
      <vt:lpstr>1965: Inactive Season, but High Impact for FL and LS</vt:lpstr>
      <vt:lpstr>PowerPoint Presentation</vt:lpstr>
      <vt:lpstr>2010: Active Season, but Low Impact for FL and LS</vt:lpstr>
      <vt:lpstr>Lead Time is Great, but…</vt:lpstr>
      <vt:lpstr>Lead Time is Great, but…</vt:lpstr>
      <vt:lpstr>Lead Time is Great, but…</vt:lpstr>
      <vt:lpstr>Lead Time is Great, but…</vt:lpstr>
      <vt:lpstr>Lead Time is Great, but…</vt:lpstr>
      <vt:lpstr>Local Hurricane Statistics</vt:lpstr>
      <vt:lpstr>Causes of deaths directly  attributable  to Atlantic  tropical  cyclones</vt:lpstr>
      <vt:lpstr>PowerPoint Presentation</vt:lpstr>
      <vt:lpstr>PowerPoint Presentation</vt:lpstr>
      <vt:lpstr>Storm Surge Events 1880-2011</vt:lpstr>
      <vt:lpstr>Factors Influencing Storm Surge</vt:lpstr>
      <vt:lpstr>Storm Surge Influences: Shape of the Coastline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 Heavy Rain Events</vt:lpstr>
      <vt:lpstr>Hurricane Isaac Rainfall Impacts</vt:lpstr>
      <vt:lpstr>Hurricane Isaac Rainfall Impacts</vt:lpstr>
      <vt:lpstr>Information Timeline Scenario from pre-formation to landfall</vt:lpstr>
      <vt:lpstr>There’s a Tropical Wave Moving Toward The Caribbean…</vt:lpstr>
      <vt:lpstr>Tropical Weather Outlook</vt:lpstr>
      <vt:lpstr>Tropical Weather Outlook</vt:lpstr>
      <vt:lpstr>Tropical Weather Outlook</vt:lpstr>
      <vt:lpstr>Tropical Weather Outlook</vt:lpstr>
      <vt:lpstr>Tropical Weather Outlook</vt:lpstr>
      <vt:lpstr>A Note About Spaghetti Plots…</vt:lpstr>
      <vt:lpstr>Social Media Alarmism</vt:lpstr>
      <vt:lpstr>A Tropical Storm Has Been Named in the Caribbean…</vt:lpstr>
      <vt:lpstr>PowerPoint Presentation</vt:lpstr>
      <vt:lpstr>PowerPoint Presentation</vt:lpstr>
      <vt:lpstr>Wind Speed Probabilities</vt:lpstr>
      <vt:lpstr>Storm Surge Products – MEOWs</vt:lpstr>
      <vt:lpstr>Storm Surge Products – MEOWs</vt:lpstr>
      <vt:lpstr>A Tropical Storm or Hurricane Watch Has Been Issued (Major trigger for many additional products)</vt:lpstr>
      <vt:lpstr>Probabilistic Surge (P-Surge) 2.0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P-Surge 2.0</vt:lpstr>
      <vt:lpstr>Potential Storm Surge Flooding Map (Inundation)</vt:lpstr>
      <vt:lpstr>PowerPoint Presentation</vt:lpstr>
      <vt:lpstr>Storm Surge Watch/Warning </vt:lpstr>
      <vt:lpstr>Storm Surge Watch/Warning </vt:lpstr>
      <vt:lpstr>Storm Surge Watch/Warning </vt:lpstr>
      <vt:lpstr>Some Final Thoughts…</vt:lpstr>
      <vt:lpstr>National Weather Service New Orleans/Baton Rouge</vt:lpstr>
    </vt:vector>
  </TitlesOfParts>
  <Company>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 /Hurricane Conference Call Template</dc:title>
  <dc:creator>frank.revitte</dc:creator>
  <cp:lastModifiedBy>Kelly Poche</cp:lastModifiedBy>
  <cp:revision>741</cp:revision>
  <cp:lastPrinted>2013-03-26T12:22:48Z</cp:lastPrinted>
  <dcterms:created xsi:type="dcterms:W3CDTF">2006-06-22T18:27:49Z</dcterms:created>
  <dcterms:modified xsi:type="dcterms:W3CDTF">2017-01-11T21:53:51Z</dcterms:modified>
</cp:coreProperties>
</file>