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1"/>
    <p:sldMasterId id="2147484272" r:id="rId2"/>
  </p:sldMasterIdLst>
  <p:notesMasterIdLst>
    <p:notesMasterId r:id="rId14"/>
  </p:notesMasterIdLst>
  <p:handoutMasterIdLst>
    <p:handoutMasterId r:id="rId15"/>
  </p:handoutMasterIdLst>
  <p:sldIdLst>
    <p:sldId id="286" r:id="rId3"/>
    <p:sldId id="311" r:id="rId4"/>
    <p:sldId id="317" r:id="rId5"/>
    <p:sldId id="296" r:id="rId6"/>
    <p:sldId id="309" r:id="rId7"/>
    <p:sldId id="308" r:id="rId8"/>
    <p:sldId id="314" r:id="rId9"/>
    <p:sldId id="316" r:id="rId10"/>
    <p:sldId id="315" r:id="rId11"/>
    <p:sldId id="306" r:id="rId12"/>
    <p:sldId id="307" r:id="rId1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CAE3B"/>
    <a:srgbClr val="50771B"/>
    <a:srgbClr val="C19859"/>
    <a:srgbClr val="ECECEC"/>
    <a:srgbClr val="82786F"/>
    <a:srgbClr val="663830"/>
    <a:srgbClr val="3E6682"/>
    <a:srgbClr val="705C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52" d="100"/>
          <a:sy n="52" d="100"/>
        </p:scale>
        <p:origin x="960"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39" d="100"/>
          <a:sy n="39" d="100"/>
        </p:scale>
        <p:origin x="2376"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953" tIns="46477" rIns="92953" bIns="46477"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wrap="square" lIns="92953" tIns="46477" rIns="92953" bIns="46477" numCol="1" anchor="t" anchorCtr="0" compatLnSpc="1">
            <a:prstTxWarp prst="textNoShape">
              <a:avLst/>
            </a:prstTxWarp>
          </a:bodyPr>
          <a:lstStyle>
            <a:lvl1pPr algn="r">
              <a:defRPr sz="1200"/>
            </a:lvl1pPr>
          </a:lstStyle>
          <a:p>
            <a:fld id="{61A2DE62-24B0-4972-852B-4785B8FCBE77}" type="datetimeFigureOut">
              <a:rPr lang="en-US"/>
              <a:pPr/>
              <a:t>12/8/2016</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2953" tIns="46477" rIns="92953" bIns="46477"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wrap="square" lIns="92953" tIns="46477" rIns="92953" bIns="46477"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953" tIns="46477" rIns="92953" bIns="46477"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55953" y="0"/>
            <a:ext cx="3027466" cy="464503"/>
          </a:xfrm>
          <a:prstGeom prst="rect">
            <a:avLst/>
          </a:prstGeom>
        </p:spPr>
        <p:txBody>
          <a:bodyPr vert="horz" wrap="square" lIns="92953" tIns="46477" rIns="92953" bIns="46477" numCol="1" anchor="t" anchorCtr="0" compatLnSpc="1">
            <a:prstTxWarp prst="textNoShape">
              <a:avLst/>
            </a:prstTxWarp>
          </a:bodyPr>
          <a:lstStyle>
            <a:lvl1pPr algn="r">
              <a:defRPr sz="1200"/>
            </a:lvl1pPr>
          </a:lstStyle>
          <a:p>
            <a:fld id="{9ADC5788-3AFA-4451-BC67-BFEEAB944D67}" type="datetimeFigureOut">
              <a:rPr lang="en-US"/>
              <a:pPr/>
              <a:t>12/8/2016</a:t>
            </a:fld>
            <a:endParaRPr lang="en-US"/>
          </a:p>
        </p:txBody>
      </p:sp>
      <p:sp>
        <p:nvSpPr>
          <p:cNvPr id="4" name="Slide Image Placeholder 3"/>
          <p:cNvSpPr>
            <a:spLocks noGrp="1" noRot="1" noChangeAspect="1"/>
          </p:cNvSpPr>
          <p:nvPr>
            <p:ph type="sldImg" idx="2"/>
          </p:nvPr>
        </p:nvSpPr>
        <p:spPr>
          <a:xfrm>
            <a:off x="1171575" y="38100"/>
            <a:ext cx="4641850" cy="3481388"/>
          </a:xfrm>
          <a:prstGeom prst="rect">
            <a:avLst/>
          </a:prstGeom>
          <a:noFill/>
          <a:ln w="12700">
            <a:solidFill>
              <a:prstClr val="black"/>
            </a:solidFill>
          </a:ln>
        </p:spPr>
        <p:txBody>
          <a:bodyPr vert="horz" lIns="92953" tIns="46477" rIns="92953" bIns="46477" rtlCol="0" anchor="ctr"/>
          <a:lstStyle/>
          <a:p>
            <a:pPr lvl="0"/>
            <a:endParaRPr lang="en-US" noProof="0" dirty="0" smtClean="0"/>
          </a:p>
        </p:txBody>
      </p:sp>
      <p:sp>
        <p:nvSpPr>
          <p:cNvPr id="5" name="Notes Placeholder 4"/>
          <p:cNvSpPr>
            <a:spLocks noGrp="1"/>
          </p:cNvSpPr>
          <p:nvPr>
            <p:ph type="body" sz="quarter" idx="3"/>
          </p:nvPr>
        </p:nvSpPr>
        <p:spPr>
          <a:xfrm>
            <a:off x="699133" y="3577917"/>
            <a:ext cx="5586735" cy="5031060"/>
          </a:xfrm>
          <a:prstGeom prst="rect">
            <a:avLst/>
          </a:prstGeom>
        </p:spPr>
        <p:txBody>
          <a:bodyPr vert="horz" lIns="92953" tIns="46477" rIns="92953" bIns="46477"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1" y="8817612"/>
            <a:ext cx="3027466" cy="464503"/>
          </a:xfrm>
          <a:prstGeom prst="rect">
            <a:avLst/>
          </a:prstGeom>
        </p:spPr>
        <p:txBody>
          <a:bodyPr vert="horz" lIns="92953" tIns="46477" rIns="92953" bIns="46477"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wrap="square" lIns="92953" tIns="46477" rIns="92953" bIns="46477"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0"/>
      </a:spcBef>
      <a:spcAft>
        <a:spcPts val="1200"/>
      </a:spcAft>
      <a:defRPr sz="16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ts val="0"/>
      </a:spcBef>
      <a:spcAft>
        <a:spcPts val="1200"/>
      </a:spcAft>
      <a:defRPr sz="1600" kern="1200">
        <a:solidFill>
          <a:schemeClr val="tx1"/>
        </a:solidFill>
        <a:latin typeface="Arial" pitchFamily="34" charset="0"/>
        <a:ea typeface="ＭＳ Ｐゴシック" charset="0"/>
        <a:cs typeface="+mn-cs"/>
      </a:defRPr>
    </a:lvl2pPr>
    <a:lvl3pPr marL="914400" algn="l" rtl="0" eaLnBrk="0" fontAlgn="base" hangingPunct="0">
      <a:spcBef>
        <a:spcPts val="0"/>
      </a:spcBef>
      <a:spcAft>
        <a:spcPts val="1200"/>
      </a:spcAft>
      <a:defRPr sz="1600" kern="1200">
        <a:solidFill>
          <a:schemeClr val="tx1"/>
        </a:solidFill>
        <a:latin typeface="Arial" pitchFamily="34" charset="0"/>
        <a:ea typeface="ＭＳ Ｐゴシック" charset="0"/>
        <a:cs typeface="+mn-cs"/>
      </a:defRPr>
    </a:lvl3pPr>
    <a:lvl4pPr marL="1371600" algn="l" rtl="0" eaLnBrk="0" fontAlgn="base" hangingPunct="0">
      <a:spcBef>
        <a:spcPts val="0"/>
      </a:spcBef>
      <a:spcAft>
        <a:spcPts val="1200"/>
      </a:spcAft>
      <a:defRPr sz="1600" kern="1200">
        <a:solidFill>
          <a:schemeClr val="tx1"/>
        </a:solidFill>
        <a:latin typeface="Arial" pitchFamily="34" charset="0"/>
        <a:ea typeface="ＭＳ Ｐゴシック" charset="0"/>
        <a:cs typeface="+mn-cs"/>
      </a:defRPr>
    </a:lvl4pPr>
    <a:lvl5pPr marL="1828800" algn="l" rtl="0" eaLnBrk="0" fontAlgn="base" hangingPunct="0">
      <a:spcBef>
        <a:spcPts val="0"/>
      </a:spcBef>
      <a:spcAft>
        <a:spcPts val="1200"/>
      </a:spcAft>
      <a:defRPr sz="16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85725"/>
            <a:ext cx="4641850" cy="3481388"/>
          </a:xfrm>
        </p:spPr>
      </p:sp>
      <p:sp>
        <p:nvSpPr>
          <p:cNvPr id="3" name="Notes Placeholder 2"/>
          <p:cNvSpPr>
            <a:spLocks noGrp="1"/>
          </p:cNvSpPr>
          <p:nvPr>
            <p:ph type="body" idx="1"/>
          </p:nvPr>
        </p:nvSpPr>
        <p:spPr>
          <a:xfrm>
            <a:off x="699133" y="3630040"/>
            <a:ext cx="5586735" cy="5021409"/>
          </a:xfrm>
        </p:spPr>
        <p:txBody>
          <a:bodyPr/>
          <a:lstStyle/>
          <a:p>
            <a:r>
              <a:rPr lang="en-US" dirty="0" smtClean="0"/>
              <a:t>Good morning ladies and gentlemen, and thank you for the invitation to attend your annual meeting.</a:t>
            </a:r>
          </a:p>
          <a:p>
            <a:r>
              <a:rPr lang="en-US" dirty="0" smtClean="0"/>
              <a:t>It is a great pleasure  to meet with our Louisiana partners and customers.</a:t>
            </a:r>
          </a:p>
          <a:p>
            <a:r>
              <a:rPr lang="en-US" dirty="0" smtClean="0"/>
              <a:t>I plan to keep my remarks rather brief today, as most of you will have the opportunity to hear my full discourse tomorrow.</a:t>
            </a:r>
          </a:p>
          <a:p>
            <a:r>
              <a:rPr lang="en-US" dirty="0" smtClean="0"/>
              <a:t>Today my presentation will center on:</a:t>
            </a:r>
          </a:p>
          <a:p>
            <a:pPr marL="404813" indent="-180975">
              <a:buFont typeface="Arial" panose="020B0604020202020204" pitchFamily="34" charset="0"/>
              <a:buChar char="•"/>
            </a:pPr>
            <a:r>
              <a:rPr lang="en-US" dirty="0" smtClean="0"/>
              <a:t>Conditions that exist (four revolutions)</a:t>
            </a:r>
          </a:p>
          <a:p>
            <a:pPr marL="404813" indent="-180975">
              <a:buFont typeface="Arial" panose="020B0604020202020204" pitchFamily="34" charset="0"/>
              <a:buChar char="•"/>
            </a:pPr>
            <a:r>
              <a:rPr lang="en-US" dirty="0" smtClean="0"/>
              <a:t>Events that have occurred (Winter flood, dredging SW Pass, Louisiana flood)</a:t>
            </a:r>
          </a:p>
          <a:p>
            <a:pPr marL="404813" indent="-180975">
              <a:buFont typeface="Arial" panose="020B0604020202020204" pitchFamily="34" charset="0"/>
              <a:buChar char="•"/>
            </a:pPr>
            <a:r>
              <a:rPr lang="en-US" dirty="0" smtClean="0"/>
              <a:t>Opportunities that exist (2017 MRC high- &amp; low-water inspection trips)</a:t>
            </a:r>
          </a:p>
          <a:p>
            <a:pPr marL="404813" indent="-180975">
              <a:buFont typeface="Arial" panose="020B0604020202020204" pitchFamily="34" charset="0"/>
              <a:buChar char="•"/>
            </a:pPr>
            <a:r>
              <a:rPr lang="en-US" dirty="0" smtClean="0"/>
              <a:t>The future….</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a:t>
            </a:fld>
            <a:endParaRPr lang="en-US"/>
          </a:p>
        </p:txBody>
      </p:sp>
    </p:spTree>
    <p:extLst>
      <p:ext uri="{BB962C8B-B14F-4D97-AF65-F5344CB8AC3E}">
        <p14:creationId xmlns:p14="http://schemas.microsoft.com/office/powerpoint/2010/main" val="75413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42863"/>
            <a:ext cx="4641850" cy="3481387"/>
          </a:xfrm>
        </p:spPr>
      </p:sp>
      <p:sp>
        <p:nvSpPr>
          <p:cNvPr id="3" name="Notes Placeholder 2"/>
          <p:cNvSpPr>
            <a:spLocks noGrp="1"/>
          </p:cNvSpPr>
          <p:nvPr>
            <p:ph type="body" idx="1"/>
          </p:nvPr>
        </p:nvSpPr>
        <p:spPr>
          <a:xfrm>
            <a:off x="685689" y="3523860"/>
            <a:ext cx="5769426" cy="5656689"/>
          </a:xfrm>
        </p:spPr>
        <p:txBody>
          <a:bodyPr>
            <a:normAutofit/>
          </a:bodyPr>
          <a:lstStyle/>
          <a:p>
            <a:pPr>
              <a:spcAft>
                <a:spcPts val="1796"/>
              </a:spcAft>
            </a:pPr>
            <a:r>
              <a:rPr lang="en-US" dirty="0"/>
              <a:t>ENGAGE THE FUTURE</a:t>
            </a:r>
          </a:p>
          <a:p>
            <a:pPr marL="277146" indent="-177373">
              <a:spcAft>
                <a:spcPts val="1796"/>
              </a:spcAft>
              <a:buFont typeface="Arial" panose="020B0604020202020204" pitchFamily="34" charset="0"/>
              <a:buChar char="•"/>
            </a:pPr>
            <a:r>
              <a:rPr lang="en-US" dirty="0"/>
              <a:t>Continue to foster longtime cooperative bonds among local partners, the Corps of Engineers, and Congress that has delivered on quality investments.</a:t>
            </a:r>
          </a:p>
          <a:p>
            <a:pPr marL="277146" indent="-177373">
              <a:spcAft>
                <a:spcPts val="1796"/>
              </a:spcAft>
              <a:buFont typeface="Arial" panose="020B0604020202020204" pitchFamily="34" charset="0"/>
              <a:buChar char="•"/>
            </a:pPr>
            <a:r>
              <a:rPr lang="en-US" dirty="0"/>
              <a:t>Bend to a more deliberate and sustained external strategic focus across the watershed. </a:t>
            </a:r>
          </a:p>
          <a:p>
            <a:pPr marL="277146" indent="-177373">
              <a:spcAft>
                <a:spcPts val="1796"/>
              </a:spcAft>
              <a:buFont typeface="Arial" panose="020B0604020202020204" pitchFamily="34" charset="0"/>
              <a:buChar char="•"/>
            </a:pPr>
            <a:r>
              <a:rPr lang="en-US" dirty="0"/>
              <a:t>Use 200-year working vision campaign and framework to shape partnerships, strategic engagement, stronger collaboration, and clear goals on a national scale.</a:t>
            </a:r>
          </a:p>
          <a:p>
            <a:pPr marL="277146" indent="-177373">
              <a:spcAft>
                <a:spcPts val="1796"/>
              </a:spcAft>
              <a:buFont typeface="Arial" panose="020B0604020202020204" pitchFamily="34" charset="0"/>
              <a:buChar char="•"/>
            </a:pPr>
            <a:r>
              <a:rPr lang="en-US" dirty="0"/>
              <a:t>Engage Washington interests and key strategic partners in a consistent fashion from multiple levels to strengthen relationships and collaboration toward a common future. </a:t>
            </a:r>
          </a:p>
        </p:txBody>
      </p:sp>
      <p:sp>
        <p:nvSpPr>
          <p:cNvPr id="4" name="Slide Number Placeholder 3"/>
          <p:cNvSpPr>
            <a:spLocks noGrp="1"/>
          </p:cNvSpPr>
          <p:nvPr>
            <p:ph type="sldNum" sz="quarter" idx="10"/>
          </p:nvPr>
        </p:nvSpPr>
        <p:spPr/>
        <p:txBody>
          <a:bodyPr/>
          <a:lstStyle/>
          <a:p>
            <a:fld id="{4D379EBC-14BC-40A0-BD38-B0595613503A}" type="slidenum">
              <a:rPr lang="en-US" smtClean="0"/>
              <a:pPr/>
              <a:t>10</a:t>
            </a:fld>
            <a:endParaRPr lang="en-US"/>
          </a:p>
        </p:txBody>
      </p:sp>
    </p:spTree>
    <p:extLst>
      <p:ext uri="{BB962C8B-B14F-4D97-AF65-F5344CB8AC3E}">
        <p14:creationId xmlns:p14="http://schemas.microsoft.com/office/powerpoint/2010/main" val="152902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379EBC-14BC-40A0-BD38-B0595613503A}" type="slidenum">
              <a:rPr lang="en-US" smtClean="0"/>
              <a:pPr/>
              <a:t>11</a:t>
            </a:fld>
            <a:endParaRPr lang="en-US"/>
          </a:p>
        </p:txBody>
      </p:sp>
      <p:sp>
        <p:nvSpPr>
          <p:cNvPr id="5" name="Notes Placeholder 2"/>
          <p:cNvSpPr txBox="1">
            <a:spLocks/>
          </p:cNvSpPr>
          <p:nvPr/>
        </p:nvSpPr>
        <p:spPr>
          <a:xfrm>
            <a:off x="685987" y="152193"/>
            <a:ext cx="5855333" cy="380479"/>
          </a:xfrm>
          <a:prstGeom prst="rect">
            <a:avLst/>
          </a:prstGeom>
        </p:spPr>
        <p:txBody>
          <a:bodyPr vert="horz" lIns="92224" tIns="46112" rIns="92224" bIns="46112" rtlCol="0">
            <a:normAutofit/>
          </a:bodyPr>
          <a:lstStyle>
            <a:lvl1pPr marL="0" algn="l" defTabSz="914400" rtl="0" eaLnBrk="1" latinLnBrk="0" hangingPunct="1">
              <a:spcAft>
                <a:spcPts val="1200"/>
              </a:spcAft>
              <a:defRPr sz="1200" b="1" kern="1200">
                <a:solidFill>
                  <a:schemeClr val="tx1"/>
                </a:solidFill>
                <a:latin typeface="Arial" pitchFamily="34" charset="0"/>
                <a:ea typeface="+mn-ea"/>
                <a:cs typeface="Arial" pitchFamily="34" charset="0"/>
              </a:defRPr>
            </a:lvl1pPr>
            <a:lvl2pPr marL="457200" algn="l" defTabSz="914400" rtl="0" eaLnBrk="1" latinLnBrk="0" hangingPunct="1">
              <a:spcAft>
                <a:spcPts val="1200"/>
              </a:spcAft>
              <a:defRPr sz="1200" b="1" kern="1200">
                <a:solidFill>
                  <a:schemeClr val="tx1"/>
                </a:solidFill>
                <a:latin typeface="Arial" pitchFamily="34" charset="0"/>
                <a:ea typeface="+mn-ea"/>
                <a:cs typeface="Arial" pitchFamily="34" charset="0"/>
              </a:defRPr>
            </a:lvl2pPr>
            <a:lvl3pPr marL="914400" algn="l" defTabSz="914400" rtl="0" eaLnBrk="1" latinLnBrk="0" hangingPunct="1">
              <a:spcAft>
                <a:spcPts val="1200"/>
              </a:spcAft>
              <a:defRPr sz="1200" b="1" kern="1200">
                <a:solidFill>
                  <a:schemeClr val="tx1"/>
                </a:solidFill>
                <a:latin typeface="Arial" pitchFamily="34" charset="0"/>
                <a:ea typeface="+mn-ea"/>
                <a:cs typeface="Arial" pitchFamily="34" charset="0"/>
              </a:defRPr>
            </a:lvl3pPr>
            <a:lvl4pPr marL="1371600" algn="l" defTabSz="914400" rtl="0" eaLnBrk="1" latinLnBrk="0" hangingPunct="1">
              <a:spcAft>
                <a:spcPts val="1200"/>
              </a:spcAft>
              <a:defRPr sz="1200" b="1" kern="1200">
                <a:solidFill>
                  <a:schemeClr val="tx1"/>
                </a:solidFill>
                <a:latin typeface="Arial" pitchFamily="34" charset="0"/>
                <a:ea typeface="+mn-ea"/>
                <a:cs typeface="Arial" pitchFamily="34" charset="0"/>
              </a:defRPr>
            </a:lvl4pPr>
            <a:lvl5pPr marL="1828800" algn="l" defTabSz="914400" rtl="0" eaLnBrk="1" latinLnBrk="0" hangingPunct="1">
              <a:spcAft>
                <a:spcPts val="1200"/>
              </a:spcAft>
              <a:defRPr sz="1200" b="1"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1796"/>
              </a:spcAft>
            </a:pPr>
            <a:r>
              <a:rPr lang="en-US" sz="1800" dirty="0">
                <a:solidFill>
                  <a:srgbClr val="C00000"/>
                </a:solidFill>
              </a:rPr>
              <a:t>SLIDE: THE FUTURE</a:t>
            </a:r>
            <a:endParaRPr lang="en-US" sz="1800" dirty="0"/>
          </a:p>
        </p:txBody>
      </p:sp>
      <p:sp>
        <p:nvSpPr>
          <p:cNvPr id="6" name="Notes Placeholder 2"/>
          <p:cNvSpPr txBox="1">
            <a:spLocks/>
          </p:cNvSpPr>
          <p:nvPr/>
        </p:nvSpPr>
        <p:spPr>
          <a:xfrm>
            <a:off x="467407" y="532672"/>
            <a:ext cx="6073913" cy="8327539"/>
          </a:xfrm>
          <a:prstGeom prst="rect">
            <a:avLst/>
          </a:prstGeom>
        </p:spPr>
        <p:txBody>
          <a:bodyPr vert="horz" lIns="92224" tIns="46112" rIns="92224" bIns="46112" rtlCol="0">
            <a:noAutofit/>
          </a:bodyPr>
          <a:lstStyle>
            <a:lvl1pPr marL="0" algn="l" defTabSz="914400" rtl="0" eaLnBrk="1" latinLnBrk="0" hangingPunct="1">
              <a:spcAft>
                <a:spcPts val="1200"/>
              </a:spcAft>
              <a:defRPr sz="1200" b="1" kern="1200">
                <a:solidFill>
                  <a:schemeClr val="tx1"/>
                </a:solidFill>
                <a:latin typeface="Arial" pitchFamily="34" charset="0"/>
                <a:ea typeface="+mn-ea"/>
                <a:cs typeface="Arial" pitchFamily="34" charset="0"/>
              </a:defRPr>
            </a:lvl1pPr>
            <a:lvl2pPr marL="457200" algn="l" defTabSz="914400" rtl="0" eaLnBrk="1" latinLnBrk="0" hangingPunct="1">
              <a:spcAft>
                <a:spcPts val="1200"/>
              </a:spcAft>
              <a:defRPr sz="1200" b="1" kern="1200">
                <a:solidFill>
                  <a:schemeClr val="tx1"/>
                </a:solidFill>
                <a:latin typeface="Arial" pitchFamily="34" charset="0"/>
                <a:ea typeface="+mn-ea"/>
                <a:cs typeface="Arial" pitchFamily="34" charset="0"/>
              </a:defRPr>
            </a:lvl2pPr>
            <a:lvl3pPr marL="914400" algn="l" defTabSz="914400" rtl="0" eaLnBrk="1" latinLnBrk="0" hangingPunct="1">
              <a:spcAft>
                <a:spcPts val="1200"/>
              </a:spcAft>
              <a:defRPr sz="1200" b="1" kern="1200">
                <a:solidFill>
                  <a:schemeClr val="tx1"/>
                </a:solidFill>
                <a:latin typeface="Arial" pitchFamily="34" charset="0"/>
                <a:ea typeface="+mn-ea"/>
                <a:cs typeface="Arial" pitchFamily="34" charset="0"/>
              </a:defRPr>
            </a:lvl3pPr>
            <a:lvl4pPr marL="1371600" algn="l" defTabSz="914400" rtl="0" eaLnBrk="1" latinLnBrk="0" hangingPunct="1">
              <a:spcAft>
                <a:spcPts val="1200"/>
              </a:spcAft>
              <a:defRPr sz="1200" b="1" kern="1200">
                <a:solidFill>
                  <a:schemeClr val="tx1"/>
                </a:solidFill>
                <a:latin typeface="Arial" pitchFamily="34" charset="0"/>
                <a:ea typeface="+mn-ea"/>
                <a:cs typeface="Arial" pitchFamily="34" charset="0"/>
              </a:defRPr>
            </a:lvl4pPr>
            <a:lvl5pPr marL="1828800" algn="l" defTabSz="914400" rtl="0" eaLnBrk="1" latinLnBrk="0" hangingPunct="1">
              <a:spcAft>
                <a:spcPts val="1200"/>
              </a:spcAft>
              <a:defRPr sz="1200" b="1"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1796"/>
              </a:spcAft>
              <a:buClr>
                <a:schemeClr val="tx1"/>
              </a:buClr>
            </a:pPr>
            <a:r>
              <a:rPr lang="en-US" sz="1500" dirty="0"/>
              <a:t>INVEST IN THE FUTURE</a:t>
            </a:r>
          </a:p>
          <a:p>
            <a:pPr marL="235970" indent="-235970" eaLnBrk="0" hangingPunct="0">
              <a:buClr>
                <a:schemeClr val="tx1"/>
              </a:buClr>
              <a:buFont typeface="Wingdings" pitchFamily="2" charset="2"/>
              <a:buChar char="§"/>
              <a:defRPr/>
            </a:pPr>
            <a:r>
              <a:rPr lang="en-US" sz="1500" dirty="0">
                <a:solidFill>
                  <a:prstClr val="black"/>
                </a:solidFill>
              </a:rPr>
              <a:t>Shape and contribute to the national dialogue re: balanced &amp; sustainable water resources infrastructure system that delivers reliable outcomes.</a:t>
            </a:r>
          </a:p>
          <a:p>
            <a:pPr marL="235970" indent="-235970" eaLnBrk="0" hangingPunct="0">
              <a:buClr>
                <a:schemeClr val="tx1"/>
              </a:buClr>
              <a:buFont typeface="Wingdings" pitchFamily="2" charset="2"/>
              <a:buChar char="§"/>
              <a:defRPr/>
            </a:pPr>
            <a:r>
              <a:rPr lang="en-US" sz="1500" dirty="0">
                <a:solidFill>
                  <a:prstClr val="black"/>
                </a:solidFill>
              </a:rPr>
              <a:t>Reinforce value of flood control projects and protection they provide.</a:t>
            </a:r>
          </a:p>
          <a:p>
            <a:pPr marL="235970" indent="-235970" eaLnBrk="0" hangingPunct="0">
              <a:buClr>
                <a:schemeClr val="tx1"/>
              </a:buClr>
              <a:buFont typeface="Wingdings" pitchFamily="2" charset="2"/>
              <a:buChar char="§"/>
              <a:defRPr/>
            </a:pPr>
            <a:r>
              <a:rPr lang="en-US" sz="1500" dirty="0">
                <a:solidFill>
                  <a:prstClr val="black"/>
                </a:solidFill>
              </a:rPr>
              <a:t>Translate our status as a maritime nation and critical global exporter into water resource infrastructure investment decisions that sustain and enhance the nation’s global economic status. </a:t>
            </a:r>
          </a:p>
          <a:p>
            <a:pPr>
              <a:spcAft>
                <a:spcPts val="1796"/>
              </a:spcAft>
              <a:buClr>
                <a:schemeClr val="tx1"/>
              </a:buClr>
            </a:pPr>
            <a:r>
              <a:rPr lang="en-US" sz="1500" dirty="0"/>
              <a:t>DELIVER ONE WATERSHED FOR THE FUTURE</a:t>
            </a:r>
          </a:p>
          <a:p>
            <a:pPr marL="235970" indent="-235970" eaLnBrk="0" hangingPunct="0">
              <a:buClr>
                <a:schemeClr val="tx1"/>
              </a:buClr>
              <a:buFont typeface="Wingdings" pitchFamily="2" charset="2"/>
              <a:buChar char="§"/>
              <a:defRPr/>
            </a:pPr>
            <a:r>
              <a:rPr lang="en-US" sz="1500" dirty="0">
                <a:solidFill>
                  <a:prstClr val="black"/>
                </a:solidFill>
              </a:rPr>
              <a:t>Drive the commitment to treat the entire Mississippi drainage basin as one system to provide comprehensive flood protection for people, property, infrastructure and energy.</a:t>
            </a:r>
          </a:p>
          <a:p>
            <a:pPr marL="235970" indent="-235970" eaLnBrk="0" hangingPunct="0">
              <a:buClr>
                <a:schemeClr val="tx1"/>
              </a:buClr>
              <a:buFont typeface="Wingdings" pitchFamily="2" charset="2"/>
              <a:buChar char="§"/>
              <a:defRPr/>
            </a:pPr>
            <a:r>
              <a:rPr lang="en-US" sz="1500" kern="0" dirty="0">
                <a:solidFill>
                  <a:prstClr val="black"/>
                </a:solidFill>
              </a:rPr>
              <a:t>The watershed impacts 41% of the United States.</a:t>
            </a:r>
          </a:p>
          <a:p>
            <a:pPr marL="235970" indent="-235970" eaLnBrk="0" hangingPunct="0">
              <a:buClr>
                <a:schemeClr val="tx1"/>
              </a:buClr>
              <a:buFont typeface="Wingdings" pitchFamily="2" charset="2"/>
              <a:buChar char="§"/>
              <a:defRPr/>
            </a:pPr>
            <a:r>
              <a:rPr lang="en-US" sz="1500" kern="0" dirty="0">
                <a:solidFill>
                  <a:prstClr val="black"/>
                </a:solidFill>
              </a:rPr>
              <a:t>Water resource management in the 6 major sub-basins directly  impact not only the operations, practices, and decisions of the commission, but also the actions and practices of the Corps of Engineers and sister agencies.</a:t>
            </a:r>
          </a:p>
          <a:p>
            <a:pPr eaLnBrk="0" hangingPunct="0">
              <a:buClr>
                <a:schemeClr val="tx1"/>
              </a:buClr>
              <a:defRPr/>
            </a:pPr>
            <a:r>
              <a:rPr lang="en-US" sz="1500" dirty="0"/>
              <a:t>ACTION FOR THE FUTURE</a:t>
            </a:r>
          </a:p>
          <a:p>
            <a:pPr marL="235970" indent="-235970" eaLnBrk="0" hangingPunct="0">
              <a:buClr>
                <a:schemeClr val="tx1"/>
              </a:buClr>
              <a:buFont typeface="Wingdings" pitchFamily="2" charset="2"/>
              <a:buChar char="§"/>
              <a:defRPr/>
            </a:pPr>
            <a:r>
              <a:rPr lang="en-US" sz="1500" dirty="0">
                <a:solidFill>
                  <a:prstClr val="black"/>
                </a:solidFill>
              </a:rPr>
              <a:t>Our 200-year vision provides a great end result, but what actions can we take over the next 10 years that will move us closer to achieving that vision.</a:t>
            </a:r>
          </a:p>
          <a:p>
            <a:pPr marL="235970" indent="-235970" eaLnBrk="0" hangingPunct="0">
              <a:buClr>
                <a:schemeClr val="tx1"/>
              </a:buClr>
              <a:buFont typeface="Wingdings" pitchFamily="2" charset="2"/>
              <a:buChar char="§"/>
              <a:defRPr/>
            </a:pPr>
            <a:r>
              <a:rPr lang="en-US" sz="1500" dirty="0">
                <a:solidFill>
                  <a:prstClr val="black"/>
                </a:solidFill>
              </a:rPr>
              <a:t>The commission is dedicated to prioritizing actionable items over the next 10 years that will bring us closer to realizing the 200-year vision. We will use your input and dialogue to shape this 10-year plan.</a:t>
            </a:r>
          </a:p>
        </p:txBody>
      </p:sp>
    </p:spTree>
    <p:extLst>
      <p:ext uri="{BB962C8B-B14F-4D97-AF65-F5344CB8AC3E}">
        <p14:creationId xmlns:p14="http://schemas.microsoft.com/office/powerpoint/2010/main" val="42312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31750"/>
            <a:ext cx="4891087" cy="3668713"/>
          </a:xfrm>
        </p:spPr>
      </p:sp>
      <p:sp>
        <p:nvSpPr>
          <p:cNvPr id="3" name="Notes Placeholder 2"/>
          <p:cNvSpPr>
            <a:spLocks noGrp="1"/>
          </p:cNvSpPr>
          <p:nvPr>
            <p:ph type="body" idx="1"/>
          </p:nvPr>
        </p:nvSpPr>
        <p:spPr>
          <a:xfrm>
            <a:off x="967825" y="3700463"/>
            <a:ext cx="4944025" cy="5392262"/>
          </a:xfrm>
        </p:spPr>
        <p:txBody>
          <a:bodyPr>
            <a:normAutofit/>
          </a:bodyPr>
          <a:lstStyle/>
          <a:p>
            <a:pPr marL="114300" indent="-114300">
              <a:lnSpc>
                <a:spcPct val="120000"/>
              </a:lnSpc>
              <a:buFont typeface="Arial" panose="020B0604020202020204" pitchFamily="34" charset="0"/>
              <a:buChar char="•"/>
              <a:tabLst>
                <a:tab pos="170989" algn="l"/>
              </a:tabLst>
            </a:pPr>
            <a:r>
              <a:rPr lang="en-US" dirty="0" smtClean="0"/>
              <a:t>Mississippi River basin is 1.25 million-square-miles in size. </a:t>
            </a:r>
          </a:p>
          <a:p>
            <a:pPr marL="114300" indent="-114300">
              <a:lnSpc>
                <a:spcPct val="120000"/>
              </a:lnSpc>
              <a:buFont typeface="Arial" panose="020B0604020202020204" pitchFamily="34" charset="0"/>
              <a:buChar char="•"/>
              <a:tabLst>
                <a:tab pos="170989" algn="l"/>
              </a:tabLst>
            </a:pPr>
            <a:r>
              <a:rPr lang="en-US" dirty="0" smtClean="0"/>
              <a:t> It gathers water from 41% of the continental United States …  which includes 31 states and 2 Canadian provinces.</a:t>
            </a:r>
          </a:p>
          <a:p>
            <a:pPr marL="114300" indent="-114300">
              <a:lnSpc>
                <a:spcPct val="120000"/>
              </a:lnSpc>
              <a:buFont typeface="Arial" panose="020B0604020202020204" pitchFamily="34" charset="0"/>
              <a:buChar char="•"/>
              <a:tabLst>
                <a:tab pos="170989" algn="l"/>
              </a:tabLst>
            </a:pPr>
            <a:r>
              <a:rPr lang="en-US" dirty="0" smtClean="0"/>
              <a:t> It encompasses 3 Corps Divisions and the 3 largest rivers in the United States.</a:t>
            </a:r>
          </a:p>
          <a:p>
            <a:pPr marL="114300" indent="-114300">
              <a:lnSpc>
                <a:spcPct val="120000"/>
              </a:lnSpc>
              <a:buFont typeface="Arial" panose="020B0604020202020204" pitchFamily="34" charset="0"/>
              <a:buChar char="•"/>
              <a:tabLst>
                <a:tab pos="170989" algn="l"/>
              </a:tabLst>
            </a:pPr>
            <a:r>
              <a:rPr lang="en-US" dirty="0" smtClean="0"/>
              <a:t> 3</a:t>
            </a:r>
            <a:r>
              <a:rPr lang="en-US" baseline="30000" dirty="0" smtClean="0"/>
              <a:t>rd</a:t>
            </a:r>
            <a:r>
              <a:rPr lang="en-US" dirty="0" smtClean="0"/>
              <a:t> largest watershed in the world behind the Amazon and Congo respectively.</a:t>
            </a:r>
          </a:p>
          <a:p>
            <a:pPr marL="114300" indent="-114300">
              <a:lnSpc>
                <a:spcPct val="120000"/>
              </a:lnSpc>
              <a:buFont typeface="Arial" panose="020B0604020202020204" pitchFamily="34" charset="0"/>
              <a:buChar char="•"/>
              <a:tabLst>
                <a:tab pos="170989" algn="l"/>
              </a:tabLst>
            </a:pPr>
            <a:r>
              <a:rPr lang="en-US" dirty="0" smtClean="0"/>
              <a:t> Average flow = 640,000 </a:t>
            </a:r>
            <a:r>
              <a:rPr lang="en-US" dirty="0" err="1" smtClean="0"/>
              <a:t>cfs</a:t>
            </a:r>
            <a:r>
              <a:rPr lang="en-US" dirty="0" smtClean="0"/>
              <a:t> </a:t>
            </a:r>
          </a:p>
          <a:p>
            <a:pPr marL="114300" indent="-114300">
              <a:lnSpc>
                <a:spcPct val="120000"/>
              </a:lnSpc>
              <a:buFont typeface="Arial" panose="020B0604020202020204" pitchFamily="34" charset="0"/>
              <a:buChar char="•"/>
              <a:tabLst>
                <a:tab pos="170989" algn="l"/>
              </a:tabLst>
            </a:pPr>
            <a:r>
              <a:rPr lang="en-US" dirty="0" smtClean="0"/>
              <a:t> 2011 peak flow = 2.4 million </a:t>
            </a:r>
            <a:r>
              <a:rPr lang="en-US" dirty="0" err="1" smtClean="0"/>
              <a:t>cfs</a:t>
            </a:r>
            <a:endParaRPr lang="en-US" dirty="0" smtClean="0"/>
          </a:p>
          <a:p>
            <a:pPr marL="114300" indent="-114300">
              <a:lnSpc>
                <a:spcPct val="120000"/>
              </a:lnSpc>
              <a:buFont typeface="Arial" panose="020B0604020202020204" pitchFamily="34" charset="0"/>
              <a:buChar char="•"/>
              <a:tabLst>
                <a:tab pos="170989" algn="l"/>
              </a:tabLst>
            </a:pPr>
            <a:r>
              <a:rPr lang="en-US" dirty="0" smtClean="0"/>
              <a:t> Lower Mississippi River Basin = 35,000 sq. miles</a:t>
            </a:r>
          </a:p>
        </p:txBody>
      </p:sp>
      <p:sp>
        <p:nvSpPr>
          <p:cNvPr id="4" name="Slide Number Placeholder 3"/>
          <p:cNvSpPr>
            <a:spLocks noGrp="1"/>
          </p:cNvSpPr>
          <p:nvPr>
            <p:ph type="sldNum" sz="quarter" idx="10"/>
          </p:nvPr>
        </p:nvSpPr>
        <p:spPr/>
        <p:txBody>
          <a:bodyPr/>
          <a:lstStyle/>
          <a:p>
            <a:pPr>
              <a:defRPr/>
            </a:pPr>
            <a:fld id="{C9607AA7-07D5-43B7-92C9-1574137A4181}" type="slidenum">
              <a:rPr lang="en-US" smtClean="0"/>
              <a:pPr>
                <a:defRPr/>
              </a:pPr>
              <a:t>2</a:t>
            </a:fld>
            <a:endParaRPr lang="en-US"/>
          </a:p>
        </p:txBody>
      </p:sp>
    </p:spTree>
    <p:extLst>
      <p:ext uri="{BB962C8B-B14F-4D97-AF65-F5344CB8AC3E}">
        <p14:creationId xmlns:p14="http://schemas.microsoft.com/office/powerpoint/2010/main" val="9174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3" y="60325"/>
            <a:ext cx="6597650" cy="4948238"/>
          </a:xfrm>
        </p:spPr>
      </p:sp>
      <p:sp>
        <p:nvSpPr>
          <p:cNvPr id="4" name="Slide Number Placeholder 3"/>
          <p:cNvSpPr>
            <a:spLocks noGrp="1"/>
          </p:cNvSpPr>
          <p:nvPr>
            <p:ph type="sldNum" sz="quarter" idx="10"/>
          </p:nvPr>
        </p:nvSpPr>
        <p:spPr/>
        <p:txBody>
          <a:bodyPr/>
          <a:lstStyle/>
          <a:p>
            <a:pPr>
              <a:defRPr/>
            </a:pPr>
            <a:fld id="{E7124E02-0202-4972-B20F-9CD4F22D87FF}" type="slidenum">
              <a:rPr lang="en-US" smtClean="0">
                <a:solidFill>
                  <a:srgbClr val="000000"/>
                </a:solidFill>
              </a:rPr>
              <a:pPr>
                <a:defRPr/>
              </a:pPr>
              <a:t>3</a:t>
            </a:fld>
            <a:endParaRPr lang="en-US" dirty="0">
              <a:solidFill>
                <a:srgbClr val="000000"/>
              </a:solidFill>
            </a:endParaRPr>
          </a:p>
        </p:txBody>
      </p:sp>
      <p:sp>
        <p:nvSpPr>
          <p:cNvPr id="5" name="Notes Placeholder 4"/>
          <p:cNvSpPr>
            <a:spLocks noGrp="1"/>
          </p:cNvSpPr>
          <p:nvPr>
            <p:ph type="body" idx="1"/>
          </p:nvPr>
        </p:nvSpPr>
        <p:spPr>
          <a:xfrm>
            <a:off x="533400" y="5148500"/>
            <a:ext cx="5485804" cy="418399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Arial" panose="020B0604020202020204" pitchFamily="34" charset="0"/>
                <a:cs typeface="Arial" panose="020B0604020202020204" pitchFamily="34" charset="0"/>
              </a:rPr>
              <a:t>I</a:t>
            </a:r>
            <a:r>
              <a:rPr lang="en-US" b="0" baseline="0" dirty="0" smtClean="0">
                <a:latin typeface="Arial" panose="020B0604020202020204" pitchFamily="34" charset="0"/>
                <a:cs typeface="Arial" panose="020B0604020202020204" pitchFamily="34" charset="0"/>
              </a:rPr>
              <a:t> met with the </a:t>
            </a:r>
            <a:r>
              <a:rPr lang="en-US" b="0" dirty="0" smtClean="0">
                <a:latin typeface="Arial" panose="020B0604020202020204" pitchFamily="34" charset="0"/>
                <a:cs typeface="Arial" panose="020B0604020202020204" pitchFamily="34" charset="0"/>
              </a:rPr>
              <a:t>U.S. Army Chief of Staff General Mark A. </a:t>
            </a:r>
            <a:r>
              <a:rPr lang="en-US" b="0" dirty="0" err="1" smtClean="0">
                <a:latin typeface="Arial" panose="020B0604020202020204" pitchFamily="34" charset="0"/>
                <a:cs typeface="Arial" panose="020B0604020202020204" pitchFamily="34" charset="0"/>
              </a:rPr>
              <a:t>Milley</a:t>
            </a:r>
            <a:r>
              <a:rPr lang="en-US" b="0" dirty="0" smtClean="0">
                <a:latin typeface="Arial" panose="020B0604020202020204" pitchFamily="34" charset="0"/>
                <a:cs typeface="Arial" panose="020B0604020202020204" pitchFamily="34" charset="0"/>
              </a:rPr>
              <a:t> on December 11, 2015 where</a:t>
            </a:r>
            <a:r>
              <a:rPr lang="en-US" b="0" baseline="0" dirty="0" smtClean="0">
                <a:latin typeface="Arial" panose="020B0604020202020204" pitchFamily="34" charset="0"/>
                <a:cs typeface="Arial" panose="020B0604020202020204" pitchFamily="34" charset="0"/>
              </a:rPr>
              <a:t> we toured some of the nation’s significant infrastructure</a:t>
            </a:r>
            <a:r>
              <a:rPr lang="en-US" b="0" dirty="0" smtClean="0">
                <a:latin typeface="Arial" panose="020B0604020202020204" pitchFamily="34" charset="0"/>
                <a:cs typeface="Arial" panose="020B0604020202020204" pitchFamily="34" charset="0"/>
              </a:rPr>
              <a:t>.  During the meeting we discussed</a:t>
            </a:r>
            <a:r>
              <a:rPr lang="en-US" b="0" baseline="0" dirty="0" smtClean="0">
                <a:latin typeface="Arial" panose="020B0604020202020204" pitchFamily="34" charset="0"/>
                <a:cs typeface="Arial" panose="020B0604020202020204" pitchFamily="34" charset="0"/>
              </a:rPr>
              <a:t> how we must be vigilant to outside threats with a broad coalition of partners who are willing to stand side by side to resolve the nations challenges.  We must remain resolute in out commitment to meeting these challenges head-on leveraging many national as well as local resources.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Arial" panose="020B0604020202020204" pitchFamily="34" charset="0"/>
                <a:cs typeface="Arial" panose="020B0604020202020204" pitchFamily="34" charset="0"/>
              </a:rPr>
              <a:t>One of our challenges brings us here today…the Southwest Coastal Louisiana study.  This study is part of a broader national effort to provide risk reduction to the Gulf Coast from Florida to the Mexican border.</a:t>
            </a:r>
            <a:endParaRPr lang="en-US" b="0" dirty="0" smtClean="0">
              <a:latin typeface="Arial" panose="020B0604020202020204" pitchFamily="34" charset="0"/>
              <a:cs typeface="Arial" panose="020B0604020202020204" pitchFamily="34" charset="0"/>
            </a:endParaRPr>
          </a:p>
          <a:p>
            <a:endParaRPr lang="en-US" b="0" dirty="0" smtClean="0"/>
          </a:p>
          <a:p>
            <a:endParaRPr lang="en-US" dirty="0"/>
          </a:p>
        </p:txBody>
      </p:sp>
    </p:spTree>
    <p:extLst>
      <p:ext uri="{BB962C8B-B14F-4D97-AF65-F5344CB8AC3E}">
        <p14:creationId xmlns:p14="http://schemas.microsoft.com/office/powerpoint/2010/main" val="364649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55563"/>
            <a:ext cx="5075238" cy="3806825"/>
          </a:xfrm>
        </p:spPr>
      </p:sp>
      <p:sp>
        <p:nvSpPr>
          <p:cNvPr id="3" name="Notes Placeholder 2"/>
          <p:cNvSpPr>
            <a:spLocks noGrp="1"/>
          </p:cNvSpPr>
          <p:nvPr>
            <p:ph type="body" idx="1"/>
          </p:nvPr>
        </p:nvSpPr>
        <p:spPr>
          <a:xfrm>
            <a:off x="476142" y="3904447"/>
            <a:ext cx="6032718" cy="5004851"/>
          </a:xfrm>
        </p:spPr>
        <p:txBody>
          <a:bodyPr>
            <a:normAutofit lnSpcReduction="10000"/>
          </a:bodyPr>
          <a:lstStyle/>
          <a:p>
            <a:pPr>
              <a:spcAft>
                <a:spcPts val="1800"/>
              </a:spcAft>
              <a:buClr>
                <a:srgbClr val="FFFF00"/>
              </a:buClr>
              <a:defRPr/>
            </a:pPr>
            <a:r>
              <a:rPr lang="en-US" dirty="0"/>
              <a:t>The MR&amp;T System is not complete, however previous events have proven system capability by providing </a:t>
            </a:r>
            <a:r>
              <a:rPr lang="en-US" dirty="0" smtClean="0"/>
              <a:t>45 </a:t>
            </a:r>
            <a:r>
              <a:rPr lang="en-US" dirty="0"/>
              <a:t>to 1 return on investment and preventing $666 billion in flood damages since 1928.</a:t>
            </a:r>
          </a:p>
          <a:p>
            <a:pPr>
              <a:spcAft>
                <a:spcPts val="1800"/>
              </a:spcAft>
              <a:buClr>
                <a:srgbClr val="FFFF00"/>
              </a:buClr>
            </a:pPr>
            <a:r>
              <a:rPr lang="en-US" kern="0" dirty="0"/>
              <a:t>Ongoing flowline study will evaluate the flowline for the MR&amp;T System using state of the art engineering and science. Current flowline done in 1976 following the 1973 flood.</a:t>
            </a:r>
          </a:p>
          <a:p>
            <a:pPr>
              <a:spcAft>
                <a:spcPts val="1800"/>
              </a:spcAft>
              <a:buClr>
                <a:srgbClr val="FFFF00"/>
              </a:buClr>
            </a:pPr>
            <a:r>
              <a:rPr lang="en-US" kern="0" dirty="0"/>
              <a:t>The MR&amp;T system is a comprehensive system of levees, floodways, tributaries basin improvements (reservoirs, pump stations, etc.) and Channel Improvements (revetments and dikes).</a:t>
            </a:r>
          </a:p>
          <a:p>
            <a:pPr>
              <a:spcAft>
                <a:spcPts val="1800"/>
              </a:spcAft>
              <a:buClr>
                <a:srgbClr val="FFFF00"/>
              </a:buClr>
            </a:pPr>
            <a:r>
              <a:rPr lang="en-US" kern="0" dirty="0"/>
              <a:t>Levees are the backbone of flood protection and this project. The status of the </a:t>
            </a:r>
            <a:r>
              <a:rPr lang="en-US" kern="0" dirty="0" err="1"/>
              <a:t>mainstem</a:t>
            </a:r>
            <a:r>
              <a:rPr lang="en-US" kern="0" dirty="0"/>
              <a:t> levee system will </a:t>
            </a:r>
            <a:r>
              <a:rPr lang="en-US" dirty="0"/>
              <a:t>be reevaluated at the completion of the MR&amp;T Flowline Study.</a:t>
            </a:r>
            <a:endParaRPr lang="en-US" kern="0" dirty="0"/>
          </a:p>
          <a:p>
            <a:pPr>
              <a:spcAft>
                <a:spcPts val="1800"/>
              </a:spcAft>
              <a:buClr>
                <a:srgbClr val="FFFF00"/>
              </a:buClr>
            </a:pPr>
            <a:r>
              <a:rPr lang="en-US" kern="0" dirty="0"/>
              <a:t>Channel Improvements including dikes and revetments help to support waterborne commerce by providing a safe navigation channel through an environmentally sensitive manner and provide bank protection along the toe of the levee system.</a:t>
            </a:r>
          </a:p>
        </p:txBody>
      </p:sp>
      <p:sp>
        <p:nvSpPr>
          <p:cNvPr id="4" name="Slide Number Placeholder 3"/>
          <p:cNvSpPr>
            <a:spLocks noGrp="1"/>
          </p:cNvSpPr>
          <p:nvPr>
            <p:ph type="sldNum" sz="quarter" idx="10"/>
          </p:nvPr>
        </p:nvSpPr>
        <p:spPr/>
        <p:txBody>
          <a:bodyPr/>
          <a:lstStyle/>
          <a:p>
            <a:fld id="{A9B7DE37-001A-4D6D-9BAC-9EA6FC07793E}" type="slidenum">
              <a:rPr lang="en-US" smtClean="0"/>
              <a:pPr/>
              <a:t>4</a:t>
            </a:fld>
            <a:endParaRPr lang="en-US" dirty="0"/>
          </a:p>
        </p:txBody>
      </p:sp>
    </p:spTree>
    <p:extLst>
      <p:ext uri="{BB962C8B-B14F-4D97-AF65-F5344CB8AC3E}">
        <p14:creationId xmlns:p14="http://schemas.microsoft.com/office/powerpoint/2010/main" val="191522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5650" y="55563"/>
            <a:ext cx="5507038" cy="4132262"/>
          </a:xfrm>
        </p:spPr>
      </p:sp>
      <p:sp>
        <p:nvSpPr>
          <p:cNvPr id="4" name="Slide Number Placeholder 3"/>
          <p:cNvSpPr>
            <a:spLocks noGrp="1"/>
          </p:cNvSpPr>
          <p:nvPr>
            <p:ph type="sldNum" sz="quarter" idx="10"/>
          </p:nvPr>
        </p:nvSpPr>
        <p:spPr/>
        <p:txBody>
          <a:bodyPr/>
          <a:lstStyle/>
          <a:p>
            <a:fld id="{A9B7DE37-001A-4D6D-9BAC-9EA6FC07793E}" type="slidenum">
              <a:rPr lang="en-US" smtClean="0"/>
              <a:pPr/>
              <a:t>5</a:t>
            </a:fld>
            <a:endParaRPr lang="en-US"/>
          </a:p>
        </p:txBody>
      </p:sp>
      <p:sp>
        <p:nvSpPr>
          <p:cNvPr id="5" name="Rectangle 4"/>
          <p:cNvSpPr/>
          <p:nvPr/>
        </p:nvSpPr>
        <p:spPr>
          <a:xfrm>
            <a:off x="760776" y="4221464"/>
            <a:ext cx="5497907" cy="1815872"/>
          </a:xfrm>
          <a:prstGeom prst="rect">
            <a:avLst/>
          </a:prstGeom>
        </p:spPr>
        <p:txBody>
          <a:bodyPr wrap="square" lIns="91430" tIns="45715" rIns="91430" bIns="45715">
            <a:spAutoFit/>
          </a:bodyPr>
          <a:lstStyle/>
          <a:p>
            <a:endParaRPr lang="en-US" sz="1600" dirty="0" smtClean="0">
              <a:cs typeface="Arial" panose="020B0604020202020204" pitchFamily="34" charset="0"/>
            </a:endParaRPr>
          </a:p>
          <a:p>
            <a:endParaRPr lang="en-US" sz="1600" dirty="0">
              <a:cs typeface="Arial" panose="020B0604020202020204" pitchFamily="34" charset="0"/>
            </a:endParaRPr>
          </a:p>
          <a:p>
            <a:endParaRPr lang="en-US" sz="1600" dirty="0" smtClean="0">
              <a:cs typeface="Arial" panose="020B0604020202020204" pitchFamily="34" charset="0"/>
            </a:endParaRPr>
          </a:p>
          <a:p>
            <a:endParaRPr lang="en-US" sz="1600" dirty="0">
              <a:cs typeface="Arial" panose="020B0604020202020204" pitchFamily="34" charset="0"/>
            </a:endParaRPr>
          </a:p>
          <a:p>
            <a:endParaRPr lang="en-US" sz="1600" dirty="0" smtClean="0">
              <a:cs typeface="Arial" panose="020B0604020202020204" pitchFamily="34" charset="0"/>
            </a:endParaRPr>
          </a:p>
          <a:p>
            <a:endParaRPr lang="en-US" sz="1600" dirty="0">
              <a:cs typeface="Arial" panose="020B0604020202020204" pitchFamily="34" charset="0"/>
            </a:endParaRPr>
          </a:p>
          <a:p>
            <a:r>
              <a:rPr lang="en-US" sz="1600" dirty="0" smtClean="0">
                <a:cs typeface="Arial" panose="020B0604020202020204" pitchFamily="34" charset="0"/>
              </a:rPr>
              <a:t>Thank you for your voice in Congress.</a:t>
            </a:r>
            <a:endParaRPr lang="en-US" sz="1600" dirty="0">
              <a:cs typeface="Arial" panose="020B0604020202020204" pitchFamily="34" charset="0"/>
            </a:endParaRPr>
          </a:p>
        </p:txBody>
      </p:sp>
    </p:spTree>
    <p:extLst>
      <p:ext uri="{BB962C8B-B14F-4D97-AF65-F5344CB8AC3E}">
        <p14:creationId xmlns:p14="http://schemas.microsoft.com/office/powerpoint/2010/main" val="145390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63500"/>
            <a:ext cx="4275137" cy="3208338"/>
          </a:xfrm>
        </p:spPr>
      </p:sp>
      <p:sp>
        <p:nvSpPr>
          <p:cNvPr id="3" name="Notes Placeholder 2"/>
          <p:cNvSpPr>
            <a:spLocks noGrp="1"/>
          </p:cNvSpPr>
          <p:nvPr>
            <p:ph type="body" idx="1"/>
          </p:nvPr>
        </p:nvSpPr>
        <p:spPr>
          <a:xfrm>
            <a:off x="699133" y="3291592"/>
            <a:ext cx="5586735" cy="5776208"/>
          </a:xfrm>
        </p:spPr>
        <p:txBody>
          <a:bodyPr>
            <a:noAutofit/>
          </a:bodyPr>
          <a:lstStyle/>
          <a:p>
            <a:r>
              <a:rPr lang="en-US" sz="1100" dirty="0"/>
              <a:t>During August low-water trip, we took the opportunity to go witness these and how they pertain to the Mississippi River &amp; Tributaries system.</a:t>
            </a:r>
          </a:p>
          <a:p>
            <a:pPr>
              <a:buFont typeface="+mj-lt"/>
              <a:buAutoNum type="arabicPeriod"/>
            </a:pPr>
            <a:r>
              <a:rPr lang="en-US" sz="1100" dirty="0"/>
              <a:t>  </a:t>
            </a:r>
            <a:r>
              <a:rPr lang="en-US" sz="1100" u="sng" dirty="0"/>
              <a:t>Explosive growth in agricultural productivity</a:t>
            </a:r>
            <a:r>
              <a:rPr lang="en-US" sz="1100" dirty="0"/>
              <a:t> – starting in St. Paul, Minnesota, we saw lots of traffic. Looking for a continued high number of barges due to the perfect storm of a good crop, tax advantages to moving product, and weather challenges to farmers in other countries.</a:t>
            </a:r>
          </a:p>
          <a:p>
            <a:pPr>
              <a:lnSpc>
                <a:spcPct val="110000"/>
              </a:lnSpc>
            </a:pPr>
            <a:r>
              <a:rPr lang="en-US" sz="1100" dirty="0"/>
              <a:t>2.  </a:t>
            </a:r>
            <a:r>
              <a:rPr lang="en-US" sz="1100" u="sng" dirty="0"/>
              <a:t>Hydrocarbon production revolution</a:t>
            </a:r>
            <a:r>
              <a:rPr lang="en-US" sz="1100" dirty="0"/>
              <a:t> – For the past 3 years, the United States has been the world’s fastest-growing hydrocarbon producer, and the trend is not likely to stop anytime soon.  MR&amp;T levees protect more than 100 petroleum and related industries; over 1,000 chemical related industries, and more than 2,500 critical infrastructure.</a:t>
            </a:r>
            <a:endParaRPr lang="en-US" sz="1100" dirty="0">
              <a:effectLst>
                <a:outerShdw blurRad="38100" dist="38100" dir="2700000" algn="tl">
                  <a:srgbClr val="000000">
                    <a:alpha val="43137"/>
                  </a:srgbClr>
                </a:outerShdw>
              </a:effectLst>
            </a:endParaRPr>
          </a:p>
          <a:p>
            <a:pPr>
              <a:lnSpc>
                <a:spcPct val="110000"/>
              </a:lnSpc>
            </a:pPr>
            <a:r>
              <a:rPr lang="en-US" sz="1100" dirty="0"/>
              <a:t>3.  </a:t>
            </a:r>
            <a:r>
              <a:rPr lang="en-US" sz="1100" u="sng" dirty="0"/>
              <a:t>Return of manufacturing in the Mississippi valley</a:t>
            </a:r>
            <a:r>
              <a:rPr lang="en-US" sz="1100" dirty="0"/>
              <a:t> – We visited a steel mill along the river – again, possible because of the MR&amp;T levees which protect it. This steel will be shipped out of a local port onto the Mississippi  River for export. This is why we keep the navigation channels open. </a:t>
            </a:r>
          </a:p>
          <a:p>
            <a:pPr>
              <a:lnSpc>
                <a:spcPct val="110000"/>
              </a:lnSpc>
              <a:buAutoNum type="arabicPeriod" startAt="4"/>
            </a:pPr>
            <a:r>
              <a:rPr lang="en-US" sz="1100" dirty="0"/>
              <a:t>  </a:t>
            </a:r>
            <a:r>
              <a:rPr lang="en-US" sz="1100" u="sng" dirty="0"/>
              <a:t>Impacts of climate change**</a:t>
            </a:r>
            <a:r>
              <a:rPr lang="en-US" sz="1100" dirty="0"/>
              <a:t> – Studies agree on an increase in mean annual air temperature of approximately 3.6 to 10.8 degrees Fahrenheit by the latter half of the 21st century in the Upper Mississippi Region. </a:t>
            </a:r>
          </a:p>
          <a:p>
            <a:pPr>
              <a:lnSpc>
                <a:spcPct val="110000"/>
              </a:lnSpc>
            </a:pPr>
            <a:r>
              <a:rPr lang="en-US" sz="1100" dirty="0"/>
              <a:t>Studies also project an increase in annual precipitation and in the frequency of large storm events. Yet despite projected precipitation increases, droughts are also projected to increase in the Upper Mississippi basin.</a:t>
            </a:r>
          </a:p>
          <a:p>
            <a:pPr>
              <a:spcAft>
                <a:spcPts val="0"/>
              </a:spcAft>
            </a:pPr>
            <a:r>
              <a:rPr lang="en-US" sz="1100" dirty="0"/>
              <a:t>** Recent US Climate Change and Hydrology Literature Applicable to US Army Corps of Engineers Missions; UPPER MISSISSIPPI REGION 07</a:t>
            </a:r>
          </a:p>
        </p:txBody>
      </p:sp>
      <p:sp>
        <p:nvSpPr>
          <p:cNvPr id="4" name="Slide Number Placeholder 3"/>
          <p:cNvSpPr>
            <a:spLocks noGrp="1"/>
          </p:cNvSpPr>
          <p:nvPr>
            <p:ph type="sldNum" sz="quarter" idx="10"/>
          </p:nvPr>
        </p:nvSpPr>
        <p:spPr/>
        <p:txBody>
          <a:bodyPr/>
          <a:lstStyle/>
          <a:p>
            <a:fld id="{4D379EBC-14BC-40A0-BD38-B0595613503A}" type="slidenum">
              <a:rPr lang="en-US" smtClean="0"/>
              <a:pPr/>
              <a:t>6</a:t>
            </a:fld>
            <a:endParaRPr lang="en-US"/>
          </a:p>
        </p:txBody>
      </p:sp>
    </p:spTree>
    <p:extLst>
      <p:ext uri="{BB962C8B-B14F-4D97-AF65-F5344CB8AC3E}">
        <p14:creationId xmlns:p14="http://schemas.microsoft.com/office/powerpoint/2010/main" val="137190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cs typeface="Arial" panose="020B0604020202020204" pitchFamily="34" charset="0"/>
              </a:rPr>
              <a:t>WINTER FLOOD</a:t>
            </a:r>
          </a:p>
          <a:p>
            <a:pPr marL="171450" indent="-171450">
              <a:buFont typeface="Arial" panose="020B0604020202020204" pitchFamily="34" charset="0"/>
              <a:buChar char="•"/>
            </a:pPr>
            <a:r>
              <a:rPr lang="en-US" dirty="0" smtClean="0">
                <a:cs typeface="Arial" panose="020B0604020202020204" pitchFamily="34" charset="0"/>
              </a:rPr>
              <a:t>Winter flood flyover of Bonnet </a:t>
            </a:r>
            <a:r>
              <a:rPr lang="en-US" dirty="0" err="1" smtClean="0">
                <a:cs typeface="Arial" panose="020B0604020202020204" pitchFamily="34" charset="0"/>
              </a:rPr>
              <a:t>Carré</a:t>
            </a:r>
            <a:r>
              <a:rPr lang="en-US" dirty="0" smtClean="0">
                <a:cs typeface="Arial" panose="020B0604020202020204" pitchFamily="34" charset="0"/>
              </a:rPr>
              <a:t> with Rep. Garrett Graves.</a:t>
            </a:r>
          </a:p>
          <a:p>
            <a:pPr marL="171450" indent="-171450">
              <a:buFont typeface="Arial" panose="020B0604020202020204" pitchFamily="34" charset="0"/>
              <a:buChar char="•"/>
            </a:pPr>
            <a:r>
              <a:rPr lang="en-US" dirty="0" smtClean="0">
                <a:cs typeface="Arial" panose="020B0604020202020204" pitchFamily="34" charset="0"/>
              </a:rPr>
              <a:t>Me and the MRC staff visited Bayou </a:t>
            </a:r>
            <a:r>
              <a:rPr lang="en-US" dirty="0" err="1" smtClean="0">
                <a:cs typeface="Arial" panose="020B0604020202020204" pitchFamily="34" charset="0"/>
              </a:rPr>
              <a:t>Chene</a:t>
            </a:r>
            <a:r>
              <a:rPr lang="en-US" dirty="0" smtClean="0">
                <a:cs typeface="Arial" panose="020B0604020202020204" pitchFamily="34" charset="0"/>
              </a:rPr>
              <a:t> and Morgan City to view conditions during winter flood event.</a:t>
            </a:r>
          </a:p>
          <a:p>
            <a:pPr marL="171450" indent="-171450">
              <a:buFont typeface="Arial" panose="020B0604020202020204" pitchFamily="34" charset="0"/>
              <a:buChar char="•"/>
            </a:pPr>
            <a:r>
              <a:rPr lang="en-US" dirty="0" smtClean="0">
                <a:cs typeface="Arial" panose="020B0604020202020204" pitchFamily="34" charset="0"/>
              </a:rPr>
              <a:t>Louisiana National </a:t>
            </a:r>
            <a:r>
              <a:rPr lang="en-US" dirty="0">
                <a:cs typeface="Arial" panose="020B0604020202020204" pitchFamily="34" charset="0"/>
              </a:rPr>
              <a:t>G</a:t>
            </a:r>
            <a:r>
              <a:rPr lang="en-US" dirty="0" smtClean="0">
                <a:cs typeface="Arial" panose="020B0604020202020204" pitchFamily="34" charset="0"/>
              </a:rPr>
              <a:t>uard helped fill HESCO baskets near Morgan City.</a:t>
            </a:r>
          </a:p>
          <a:p>
            <a:r>
              <a:rPr lang="en-US" u="sng" dirty="0" smtClean="0">
                <a:cs typeface="Arial" panose="020B0604020202020204" pitchFamily="34" charset="0"/>
              </a:rPr>
              <a:t>DREDGING SOUTHWEST PASS</a:t>
            </a:r>
          </a:p>
          <a:p>
            <a:pPr marL="171450" indent="-171450">
              <a:buFont typeface="Arial" panose="020B0604020202020204" pitchFamily="34" charset="0"/>
              <a:buChar char="•"/>
            </a:pPr>
            <a:r>
              <a:rPr lang="en-US" dirty="0" smtClean="0">
                <a:cs typeface="Arial" panose="020B0604020202020204" pitchFamily="34" charset="0"/>
              </a:rPr>
              <a:t>Winter flooding caused record dredging requirements in January, which is typically the slow season. </a:t>
            </a:r>
          </a:p>
          <a:p>
            <a:pPr marL="171450" indent="-171450">
              <a:buFont typeface="Arial" panose="020B0604020202020204" pitchFamily="34" charset="0"/>
              <a:buChar char="•"/>
            </a:pPr>
            <a:r>
              <a:rPr lang="en-US" dirty="0" smtClean="0">
                <a:cs typeface="Arial" panose="020B0604020202020204" pitchFamily="34" charset="0"/>
              </a:rPr>
              <a:t>During our spring high-water trip, the Mississippi </a:t>
            </a:r>
            <a:r>
              <a:rPr lang="en-US" dirty="0">
                <a:cs typeface="Arial" panose="020B0604020202020204" pitchFamily="34" charset="0"/>
              </a:rPr>
              <a:t>River Commission and New Orleans District staff visited Bayou </a:t>
            </a:r>
            <a:r>
              <a:rPr lang="en-US" dirty="0" err="1" smtClean="0">
                <a:cs typeface="Arial" panose="020B0604020202020204" pitchFamily="34" charset="0"/>
              </a:rPr>
              <a:t>Chene</a:t>
            </a:r>
            <a:r>
              <a:rPr lang="en-US" dirty="0" smtClean="0">
                <a:cs typeface="Arial" panose="020B0604020202020204" pitchFamily="34" charset="0"/>
              </a:rPr>
              <a:t>, and also decided to continue downstream to conduct an inspection in the ship channel to the Gulf and observe dredging operations at Head of Passes.</a:t>
            </a:r>
          </a:p>
          <a:p>
            <a:pPr marL="171450" indent="-171450">
              <a:buFont typeface="Arial" panose="020B0604020202020204" pitchFamily="34" charset="0"/>
              <a:buChar char="•"/>
            </a:pPr>
            <a:r>
              <a:rPr lang="en-US" dirty="0" smtClean="0">
                <a:cs typeface="Arial" panose="020B0604020202020204" pitchFamily="34" charset="0"/>
              </a:rPr>
              <a:t>Capt. Mike </a:t>
            </a:r>
            <a:r>
              <a:rPr lang="en-US" smtClean="0">
                <a:cs typeface="Arial" panose="020B0604020202020204" pitchFamily="34" charset="0"/>
              </a:rPr>
              <a:t>Lorino</a:t>
            </a:r>
            <a:r>
              <a:rPr lang="en-US" dirty="0" smtClean="0">
                <a:cs typeface="Arial" panose="020B0604020202020204" pitchFamily="34" charset="0"/>
              </a:rPr>
              <a:t>, Mark Wingate and Sean Duffy giving a presentation during a portion of the MRC’s low-water inspection trip. </a:t>
            </a:r>
          </a:p>
          <a:p>
            <a:r>
              <a:rPr lang="en-US" u="sng" dirty="0" smtClean="0">
                <a:cs typeface="Arial" panose="020B0604020202020204" pitchFamily="34" charset="0"/>
              </a:rPr>
              <a:t>LOUISIANA FLOODING</a:t>
            </a:r>
          </a:p>
          <a:p>
            <a:pPr marL="171450" indent="-171450">
              <a:buFont typeface="Arial" panose="020B0604020202020204" pitchFamily="34" charset="0"/>
              <a:buChar char="•"/>
            </a:pPr>
            <a:r>
              <a:rPr lang="en-US" dirty="0" smtClean="0">
                <a:cs typeface="Arial" panose="020B0604020202020204" pitchFamily="34" charset="0"/>
              </a:rPr>
              <a:t>I joined Governor John Bel Edwards at the state EOC</a:t>
            </a:r>
            <a:r>
              <a:rPr lang="en-US" dirty="0">
                <a:cs typeface="Arial" panose="020B0604020202020204" pitchFamily="34" charset="0"/>
              </a:rPr>
              <a:t> </a:t>
            </a:r>
            <a:r>
              <a:rPr lang="en-US" dirty="0" smtClean="0">
                <a:cs typeface="Arial" panose="020B0604020202020204" pitchFamily="34" charset="0"/>
              </a:rPr>
              <a:t>in Baton Rouge.</a:t>
            </a:r>
          </a:p>
          <a:p>
            <a:pPr marL="171450" indent="-171450">
              <a:buFont typeface="Arial" panose="020B0604020202020204" pitchFamily="34" charset="0"/>
              <a:buChar char="•"/>
            </a:pPr>
            <a:r>
              <a:rPr lang="en-US" dirty="0" smtClean="0">
                <a:cs typeface="Arial" panose="020B0604020202020204" pitchFamily="34" charset="0"/>
              </a:rPr>
              <a:t>During our low-water inspection, I -- along with Dr. Norma Jean </a:t>
            </a:r>
            <a:r>
              <a:rPr lang="en-US" dirty="0" err="1" smtClean="0">
                <a:cs typeface="Arial" panose="020B0604020202020204" pitchFamily="34" charset="0"/>
              </a:rPr>
              <a:t>Mattei</a:t>
            </a:r>
            <a:r>
              <a:rPr lang="en-US" dirty="0" smtClean="0">
                <a:cs typeface="Arial" panose="020B0604020202020204" pitchFamily="34" charset="0"/>
              </a:rPr>
              <a:t> and RADM </a:t>
            </a:r>
            <a:r>
              <a:rPr lang="en-US" dirty="0" err="1" smtClean="0">
                <a:cs typeface="Arial" panose="020B0604020202020204" pitchFamily="34" charset="0"/>
              </a:rPr>
              <a:t>Gerd</a:t>
            </a:r>
            <a:r>
              <a:rPr lang="en-US" dirty="0" smtClean="0">
                <a:cs typeface="Arial" panose="020B0604020202020204" pitchFamily="34" charset="0"/>
              </a:rPr>
              <a:t> </a:t>
            </a:r>
            <a:r>
              <a:rPr lang="en-US" dirty="0" err="1" smtClean="0">
                <a:cs typeface="Arial" panose="020B0604020202020204" pitchFamily="34" charset="0"/>
              </a:rPr>
              <a:t>Glang</a:t>
            </a:r>
            <a:r>
              <a:rPr lang="en-US" dirty="0" smtClean="0">
                <a:cs typeface="Arial" panose="020B0604020202020204" pitchFamily="34" charset="0"/>
              </a:rPr>
              <a:t> -- toured the </a:t>
            </a:r>
            <a:r>
              <a:rPr lang="en-US" dirty="0" err="1" smtClean="0">
                <a:cs typeface="Arial" panose="020B0604020202020204" pitchFamily="34" charset="0"/>
              </a:rPr>
              <a:t>Comite</a:t>
            </a:r>
            <a:r>
              <a:rPr lang="en-US" dirty="0" smtClean="0">
                <a:cs typeface="Arial" panose="020B0604020202020204" pitchFamily="34" charset="0"/>
              </a:rPr>
              <a:t> River Diversion project with Col. Clancy, Rep. Graves &amp; others from the state of Louisiana.</a:t>
            </a:r>
          </a:p>
          <a:p>
            <a:pPr marL="171450" indent="-171450">
              <a:buFont typeface="Arial" panose="020B0604020202020204" pitchFamily="34" charset="0"/>
              <a:buChar char="•"/>
            </a:pPr>
            <a:r>
              <a:rPr lang="en-US" dirty="0" smtClean="0">
                <a:cs typeface="Arial" panose="020B0604020202020204" pitchFamily="34" charset="0"/>
              </a:rPr>
              <a:t>These 2 Corps employees were conducting a site survey in Baton Rouge for a </a:t>
            </a:r>
            <a:r>
              <a:rPr lang="en-US" dirty="0">
                <a:cs typeface="Arial" panose="020B0604020202020204" pitchFamily="34" charset="0"/>
              </a:rPr>
              <a:t>Mobile Housing </a:t>
            </a:r>
            <a:r>
              <a:rPr lang="en-US" dirty="0" smtClean="0">
                <a:cs typeface="Arial" panose="020B0604020202020204" pitchFamily="34" charset="0"/>
              </a:rPr>
              <a:t>Unit.</a:t>
            </a:r>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252159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Opportunities to continue the dialogue….</a:t>
            </a:r>
          </a:p>
          <a:p>
            <a:r>
              <a:rPr lang="en-US" dirty="0" smtClean="0"/>
              <a:t>We have received </a:t>
            </a:r>
            <a:r>
              <a:rPr lang="en-US" dirty="0"/>
              <a:t>e</a:t>
            </a:r>
            <a:r>
              <a:rPr lang="en-US" dirty="0" smtClean="0"/>
              <a:t>xcellent feedback from our roundtable discussions held onboard the MV Mississippi during the commission’s high- and low-water inspection trips.</a:t>
            </a:r>
          </a:p>
          <a:p>
            <a:r>
              <a:rPr lang="en-US" dirty="0" smtClean="0"/>
              <a:t>We look to further that dialogue with you during these partnering opportunities in 2017:</a:t>
            </a:r>
          </a:p>
          <a:p>
            <a:pPr marL="285750" indent="-166688">
              <a:buFont typeface="Arial" panose="020B0604020202020204" pitchFamily="34" charset="0"/>
              <a:buChar char="•"/>
            </a:pPr>
            <a:r>
              <a:rPr lang="en-US" dirty="0" smtClean="0"/>
              <a:t>April 6-7, as part of our high-water trip we will be traveling down the Mississippi River to Baton Rouge. We hope to engage in another roundtable discussion on the motor vessel.</a:t>
            </a:r>
          </a:p>
          <a:p>
            <a:pPr marL="285750" indent="-166688">
              <a:buFont typeface="Arial" panose="020B0604020202020204" pitchFamily="34" charset="0"/>
              <a:buChar char="•"/>
            </a:pPr>
            <a:r>
              <a:rPr lang="en-US" dirty="0" smtClean="0"/>
              <a:t>While in Baton Rouge, the commission intends to try to arrange a visit to the state house and perhaps meet with the Joint Transportation Committee to discuss ongoing water resources challenges in Louisiana.</a:t>
            </a:r>
          </a:p>
          <a:p>
            <a:pPr marL="285750" indent="-166688">
              <a:buFont typeface="Arial" panose="020B0604020202020204" pitchFamily="34" charset="0"/>
              <a:buChar char="•"/>
            </a:pPr>
            <a:r>
              <a:rPr lang="en-US" dirty="0" smtClean="0"/>
              <a:t>In August the commission will spending a full week in the state of Louisiana traveling form the Red River down to the vicinity of Old River, then head down the Atchafalaya to Morgan City, and finally down the GIWW to Houma.</a:t>
            </a:r>
          </a:p>
          <a:p>
            <a:r>
              <a:rPr lang="en-US" b="1" dirty="0" smtClean="0">
                <a:solidFill>
                  <a:srgbClr val="0000FF"/>
                </a:solidFill>
              </a:rPr>
              <a:t>Lastly, mention BG Hill and Southwestern Division – Red River flooding 2015 &amp; 2016.</a:t>
            </a:r>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8</a:t>
            </a:fld>
            <a:endParaRPr lang="en-US"/>
          </a:p>
        </p:txBody>
      </p:sp>
    </p:spTree>
    <p:extLst>
      <p:ext uri="{BB962C8B-B14F-4D97-AF65-F5344CB8AC3E}">
        <p14:creationId xmlns:p14="http://schemas.microsoft.com/office/powerpoint/2010/main" val="97461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39688"/>
            <a:ext cx="4043363" cy="3032125"/>
          </a:xfrm>
        </p:spPr>
      </p:sp>
      <p:sp>
        <p:nvSpPr>
          <p:cNvPr id="3" name="Notes Placeholder 2"/>
          <p:cNvSpPr>
            <a:spLocks noGrp="1"/>
          </p:cNvSpPr>
          <p:nvPr>
            <p:ph type="body" idx="1"/>
          </p:nvPr>
        </p:nvSpPr>
        <p:spPr>
          <a:xfrm>
            <a:off x="752134" y="3072398"/>
            <a:ext cx="5648668" cy="5725336"/>
          </a:xfrm>
        </p:spPr>
        <p:txBody>
          <a:bodyPr>
            <a:noAutofit/>
          </a:bodyPr>
          <a:lstStyle/>
          <a:p>
            <a:pPr>
              <a:lnSpc>
                <a:spcPct val="110000"/>
              </a:lnSpc>
              <a:spcAft>
                <a:spcPts val="1188"/>
              </a:spcAft>
              <a:defRPr/>
            </a:pPr>
            <a:r>
              <a:rPr lang="en-US" sz="1400" dirty="0" smtClean="0"/>
              <a:t>Our </a:t>
            </a:r>
            <a:r>
              <a:rPr lang="en-US" sz="1400" dirty="0"/>
              <a:t>vision for the nation’s future is comprehensive, multiple basin water resource engineering solutions that are developed with broad based, regularly scheduled interest and stakeholder participation. </a:t>
            </a:r>
            <a:endParaRPr lang="en-US" sz="1400" dirty="0" smtClean="0"/>
          </a:p>
          <a:p>
            <a:pPr>
              <a:lnSpc>
                <a:spcPct val="110000"/>
              </a:lnSpc>
              <a:spcAft>
                <a:spcPts val="1188"/>
              </a:spcAft>
              <a:defRPr/>
            </a:pPr>
            <a:r>
              <a:rPr lang="en-US" sz="1400" dirty="0" smtClean="0"/>
              <a:t>The </a:t>
            </a:r>
            <a:r>
              <a:rPr lang="en-US" sz="1400" dirty="0"/>
              <a:t>Mississippi River Commission, through the continuation of its tested and proven process of listening, inspecting, and partnering, and engineering will help lead and influence the </a:t>
            </a:r>
            <a:r>
              <a:rPr lang="en-US" sz="1400" dirty="0" smtClean="0"/>
              <a:t>nation’s </a:t>
            </a:r>
            <a:r>
              <a:rPr lang="en-US" sz="1400" dirty="0"/>
              <a:t>engineering solutions for river transportation infrastructure, flood damage reduction, and the </a:t>
            </a:r>
            <a:r>
              <a:rPr lang="en-US" sz="1400" dirty="0" smtClean="0"/>
              <a:t>environment.</a:t>
            </a:r>
          </a:p>
          <a:p>
            <a:pPr>
              <a:lnSpc>
                <a:spcPct val="110000"/>
              </a:lnSpc>
              <a:spcAft>
                <a:spcPts val="1188"/>
              </a:spcAft>
              <a:defRPr/>
            </a:pPr>
            <a:r>
              <a:rPr lang="en-US" sz="1400" b="1" dirty="0"/>
              <a:t>CPRA should see themselves in this vision. </a:t>
            </a:r>
            <a:r>
              <a:rPr lang="en-US" sz="1400" dirty="0"/>
              <a:t> </a:t>
            </a:r>
          </a:p>
          <a:p>
            <a:pPr>
              <a:lnSpc>
                <a:spcPct val="110000"/>
              </a:lnSpc>
              <a:spcAft>
                <a:spcPts val="1188"/>
              </a:spcAft>
              <a:defRPr/>
            </a:pPr>
            <a:r>
              <a:rPr lang="en-US" sz="1400" dirty="0"/>
              <a:t>The Corps shares the state’s commitment to build upon recent accomplishments to further develop a mutually respective partnership and is positioned to continue to collaborate with the Coastal Protection and Restoration Authority Board of Louisiana to address Louisiana’s water resource issues.  </a:t>
            </a:r>
          </a:p>
          <a:p>
            <a:pPr>
              <a:lnSpc>
                <a:spcPct val="110000"/>
              </a:lnSpc>
              <a:spcAft>
                <a:spcPts val="1188"/>
              </a:spcAft>
              <a:defRPr/>
            </a:pPr>
            <a:r>
              <a:rPr lang="en-US" sz="1400" dirty="0"/>
              <a:t>USACE is committed to continually meet to ensure good communication and coordination exists to address the most important and relevant issues to the state</a:t>
            </a:r>
            <a:r>
              <a:rPr lang="en-US" sz="1400" dirty="0" smtClean="0"/>
              <a:t>.</a:t>
            </a:r>
            <a:endParaRPr lang="en-US" sz="1400" b="1" dirty="0"/>
          </a:p>
        </p:txBody>
      </p:sp>
      <p:sp>
        <p:nvSpPr>
          <p:cNvPr id="4" name="Slide Number Placeholder 3"/>
          <p:cNvSpPr>
            <a:spLocks noGrp="1"/>
          </p:cNvSpPr>
          <p:nvPr>
            <p:ph type="sldNum" sz="quarter" idx="10"/>
          </p:nvPr>
        </p:nvSpPr>
        <p:spPr/>
        <p:txBody>
          <a:bodyPr/>
          <a:lstStyle/>
          <a:p>
            <a:pPr>
              <a:defRPr/>
            </a:pPr>
            <a:fld id="{E7124E02-0202-4972-B20F-9CD4F22D87FF}" type="slidenum">
              <a:rPr lang="en-US" smtClean="0"/>
              <a:pPr>
                <a:defRPr/>
              </a:pPr>
              <a:t>9</a:t>
            </a:fld>
            <a:endParaRPr lang="en-US"/>
          </a:p>
        </p:txBody>
      </p:sp>
    </p:spTree>
    <p:extLst>
      <p:ext uri="{BB962C8B-B14F-4D97-AF65-F5344CB8AC3E}">
        <p14:creationId xmlns:p14="http://schemas.microsoft.com/office/powerpoint/2010/main" val="3200223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73709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pic>
        <p:nvPicPr>
          <p:cNvPr id="11" name="Picture 33"/>
          <p:cNvPicPr>
            <a:picLocks noChangeAspect="1"/>
          </p:cNvPicPr>
          <p:nvPr userDrawn="1"/>
        </p:nvPicPr>
        <p:blipFill>
          <a:blip r:embed="rId2"/>
          <a:srcRect/>
          <a:stretch>
            <a:fillRect/>
          </a:stretch>
        </p:blipFill>
        <p:spPr bwMode="auto">
          <a:xfrm>
            <a:off x="6250339" y="5004831"/>
            <a:ext cx="1108075" cy="963613"/>
          </a:xfrm>
          <a:prstGeom prst="rect">
            <a:avLst/>
          </a:prstGeom>
          <a:noFill/>
          <a:ln w="9525">
            <a:noFill/>
            <a:miter lim="800000"/>
            <a:headEnd/>
            <a:tailEnd/>
          </a:ln>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62435" y="5156950"/>
            <a:ext cx="761571" cy="577315"/>
          </a:xfrm>
          <a:prstGeom prst="rect">
            <a:avLst/>
          </a:prstGeom>
        </p:spPr>
      </p:pic>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a:xfrm>
            <a:off x="123825" y="6356350"/>
            <a:ext cx="3160713" cy="365125"/>
          </a:xfrm>
          <a:prstGeom prst="rect">
            <a:avLst/>
          </a:prstGeom>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4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00100" indent="-3429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9871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380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a:xfrm>
            <a:off x="123825" y="6356350"/>
            <a:ext cx="3160713" cy="365125"/>
          </a:xfrm>
          <a:prstGeom prst="rect">
            <a:avLst/>
          </a:prstGeom>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17" Type="http://schemas.openxmlformats.org/officeDocument/2006/relationships/image" Target="../media/image8.jpg"/><Relationship Id="rId2" Type="http://schemas.openxmlformats.org/officeDocument/2006/relationships/slideLayout" Target="../slideLayouts/slideLayout2.xml"/><Relationship Id="rId16"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jpeg"/><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11.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10.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theme" Target="../theme/theme2.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10" cstate="print">
            <a:extLst>
              <a:ext uri="{28A0092B-C50C-407E-A947-70E740481C1C}">
                <a14:useLocalDpi xmlns:a14="http://schemas.microsoft.com/office/drawing/2010/main" val="0"/>
              </a:ext>
            </a:extLst>
          </a:blip>
          <a:srcRect r="7" b="-17"/>
          <a:stretch/>
        </p:blipFill>
        <p:spPr>
          <a:xfrm>
            <a:off x="0" y="-1963"/>
            <a:ext cx="9144000" cy="6858000"/>
          </a:xfrm>
          <a:prstGeom prst="rect">
            <a:avLst/>
          </a:prstGeom>
          <a:effectLst/>
        </p:spPr>
      </p:pic>
      <p:sp>
        <p:nvSpPr>
          <p:cNvPr id="49" name="Rounded Rectangle 48"/>
          <p:cNvSpPr/>
          <p:nvPr userDrawn="1"/>
        </p:nvSpPr>
        <p:spPr>
          <a:xfrm>
            <a:off x="202702" y="165779"/>
            <a:ext cx="7370915"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41" name="Picture 4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0862" y="5486638"/>
            <a:ext cx="2488612" cy="1659075"/>
          </a:xfrm>
          <a:prstGeom prst="rect">
            <a:avLst/>
          </a:prstGeom>
          <a:effectLst>
            <a:softEdge rad="381000"/>
          </a:effectLst>
        </p:spPr>
      </p:pic>
      <p:pic>
        <p:nvPicPr>
          <p:cNvPr id="42" name="Picture 41"/>
          <p:cNvPicPr>
            <a:picLocks noChangeAspect="1"/>
          </p:cNvPicPr>
          <p:nvPr userDrawn="1"/>
        </p:nvPicPr>
        <p:blipFill rotWithShape="1">
          <a:blip r:embed="rId13" cstate="print">
            <a:extLst>
              <a:ext uri="{28A0092B-C50C-407E-A947-70E740481C1C}">
                <a14:useLocalDpi xmlns:a14="http://schemas.microsoft.com/office/drawing/2010/main" val="0"/>
              </a:ext>
            </a:extLst>
          </a:blip>
          <a:srcRect b="36"/>
          <a:stretch/>
        </p:blipFill>
        <p:spPr>
          <a:xfrm>
            <a:off x="7419975" y="434929"/>
            <a:ext cx="2097066" cy="1994113"/>
          </a:xfrm>
          <a:prstGeom prst="rect">
            <a:avLst/>
          </a:prstGeom>
          <a:effectLst>
            <a:softEdge rad="508000"/>
          </a:effectLst>
        </p:spPr>
      </p:pic>
      <p:pic>
        <p:nvPicPr>
          <p:cNvPr id="43" name="Picture 4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15992" y="3620301"/>
            <a:ext cx="1466381" cy="2205437"/>
          </a:xfrm>
          <a:prstGeom prst="rect">
            <a:avLst/>
          </a:prstGeom>
          <a:effectLst>
            <a:softEdge rad="381000"/>
          </a:effectLst>
        </p:spPr>
      </p:pic>
      <p:pic>
        <p:nvPicPr>
          <p:cNvPr id="44" name="Picture 4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84420" y="1930572"/>
            <a:ext cx="1514256" cy="2019008"/>
          </a:xfrm>
          <a:prstGeom prst="rect">
            <a:avLst/>
          </a:prstGeom>
          <a:effectLst>
            <a:softEdge rad="381000"/>
          </a:effectLst>
        </p:spPr>
      </p:pic>
      <p:pic>
        <p:nvPicPr>
          <p:cNvPr id="45" name="Picture 4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907946" y="5226269"/>
            <a:ext cx="2366141" cy="1774606"/>
          </a:xfrm>
          <a:prstGeom prst="rect">
            <a:avLst/>
          </a:prstGeom>
          <a:effectLst>
            <a:softEdge rad="317500"/>
          </a:effectLst>
        </p:spPr>
      </p:pic>
      <p:pic>
        <p:nvPicPr>
          <p:cNvPr id="46" name="Picture 45"/>
          <p:cNvPicPr>
            <a:picLocks noChangeAspect="1"/>
          </p:cNvPicPr>
          <p:nvPr userDrawn="1"/>
        </p:nvPicPr>
        <p:blipFill rotWithShape="1">
          <a:blip r:embed="rId17">
            <a:extLst>
              <a:ext uri="{28A0092B-C50C-407E-A947-70E740481C1C}">
                <a14:useLocalDpi xmlns:a14="http://schemas.microsoft.com/office/drawing/2010/main" val="0"/>
              </a:ext>
            </a:extLst>
          </a:blip>
          <a:srcRect b="10"/>
          <a:stretch/>
        </p:blipFill>
        <p:spPr>
          <a:xfrm>
            <a:off x="4987108" y="5422947"/>
            <a:ext cx="2077930" cy="1416742"/>
          </a:xfrm>
          <a:prstGeom prst="rect">
            <a:avLst/>
          </a:prstGeom>
          <a:ln w="57150">
            <a:noFill/>
          </a:ln>
          <a:effectLst>
            <a:softEdge rad="317500"/>
          </a:effectLst>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8">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9"/>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0"/>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1" r:id="rId24"/>
    <p:sldLayoutId id="2147484302" r:id="rId25"/>
    <p:sldLayoutId id="2147484305" r:id="rId26"/>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9.jpeg"/><Relationship Id="rId5" Type="http://schemas.openxmlformats.org/officeDocument/2006/relationships/image" Target="../media/image1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24.jpeg"/><Relationship Id="rId11" Type="http://schemas.openxmlformats.org/officeDocument/2006/relationships/image" Target="../media/image10.png"/><Relationship Id="rId5" Type="http://schemas.openxmlformats.org/officeDocument/2006/relationships/image" Target="../media/image23.jpeg"/><Relationship Id="rId10" Type="http://schemas.openxmlformats.org/officeDocument/2006/relationships/image" Target="../media/image9.pn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g"/><Relationship Id="rId3" Type="http://schemas.openxmlformats.org/officeDocument/2006/relationships/image" Target="../media/image32.JP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9.png"/><Relationship Id="rId10" Type="http://schemas.openxmlformats.org/officeDocument/2006/relationships/image" Target="../media/image38.JPG"/><Relationship Id="rId4" Type="http://schemas.openxmlformats.org/officeDocument/2006/relationships/image" Target="../media/image33.png"/><Relationship Id="rId9"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32.xml"/><Relationship Id="rId5" Type="http://schemas.openxmlformats.org/officeDocument/2006/relationships/image" Target="../media/image50.pn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lnSpcReduction="10000"/>
          </a:bodyPr>
          <a:lstStyle/>
          <a:p>
            <a:r>
              <a:rPr lang="en-US" dirty="0" smtClean="0"/>
              <a:t>Major General Michael C. Wehr</a:t>
            </a:r>
            <a:endParaRPr lang="en-US" dirty="0"/>
          </a:p>
          <a:p>
            <a:r>
              <a:rPr lang="en-US" dirty="0" smtClean="0"/>
              <a:t>Commander, Mississippi Valley Division</a:t>
            </a:r>
          </a:p>
          <a:p>
            <a:r>
              <a:rPr lang="en-US" dirty="0" smtClean="0"/>
              <a:t>President, Mississippi River Commission</a:t>
            </a:r>
            <a:endParaRPr lang="en-US" dirty="0"/>
          </a:p>
          <a:p>
            <a:r>
              <a:rPr lang="en-US" dirty="0" smtClean="0"/>
              <a:t>8 December 2016</a:t>
            </a:r>
            <a:endParaRPr lang="en-US" dirty="0"/>
          </a:p>
        </p:txBody>
      </p:sp>
      <p:sp>
        <p:nvSpPr>
          <p:cNvPr id="2" name="Title 1"/>
          <p:cNvSpPr>
            <a:spLocks noGrp="1"/>
          </p:cNvSpPr>
          <p:nvPr>
            <p:ph type="title"/>
          </p:nvPr>
        </p:nvSpPr>
        <p:spPr/>
        <p:txBody>
          <a:bodyPr/>
          <a:lstStyle/>
          <a:p>
            <a:r>
              <a:rPr lang="en-US" dirty="0" smtClean="0"/>
              <a:t>ASSOCIATION OF LEVEE BOARDS OF LOUISIANA</a:t>
            </a:r>
            <a:endParaRPr lang="en-US"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 y="659448"/>
            <a:ext cx="8485632" cy="5998026"/>
          </a:xfrm>
          <a:prstGeom prst="rect">
            <a:avLst/>
          </a:prstGeom>
          <a:effectLst>
            <a:outerShdw blurRad="63500" sx="102000" sy="102000" algn="ctr" rotWithShape="0">
              <a:prstClr val="black">
                <a:alpha val="40000"/>
              </a:prstClr>
            </a:outerShdw>
          </a:effectLst>
        </p:spPr>
      </p:pic>
      <p:sp>
        <p:nvSpPr>
          <p:cNvPr id="6" name="Rectangle 2"/>
          <p:cNvSpPr txBox="1">
            <a:spLocks noChangeArrowheads="1"/>
          </p:cNvSpPr>
          <p:nvPr/>
        </p:nvSpPr>
        <p:spPr bwMode="auto">
          <a:xfrm>
            <a:off x="352654" y="752880"/>
            <a:ext cx="4074968" cy="5780926"/>
          </a:xfrm>
          <a:prstGeom prst="rect">
            <a:avLst/>
          </a:prstGeom>
          <a:noFill/>
          <a:ln w="9525">
            <a:noFill/>
            <a:miter lim="800000"/>
            <a:headEnd/>
            <a:tailEnd/>
          </a:ln>
        </p:spPr>
        <p:txBody>
          <a:bodyPr anchor="t"/>
          <a:lstStyle/>
          <a:p>
            <a:pPr marL="280988" indent="-280988" eaLnBrk="0" hangingPunct="0">
              <a:spcAft>
                <a:spcPts val="300"/>
              </a:spcAft>
              <a:buClr>
                <a:srgbClr val="FFFF00"/>
              </a:buClr>
              <a:defRPr/>
            </a:pPr>
            <a:r>
              <a:rPr lang="en-US" sz="2000" kern="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Engage the future</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200-year vision </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Long-term relationships</a:t>
            </a:r>
          </a:p>
          <a:p>
            <a:pPr marL="231775">
              <a:spcAft>
                <a:spcPts val="300"/>
              </a:spcAft>
              <a:buClr>
                <a:srgbClr val="FFFF00"/>
              </a:buClr>
            </a:pPr>
            <a:endParaRPr lang="en-US" sz="2000" b="1" dirty="0" smtClean="0">
              <a:solidFill>
                <a:schemeClr val="tx2"/>
              </a:solidFill>
              <a:effectLst>
                <a:outerShdw blurRad="38100" dist="38100" dir="2700000" algn="tl">
                  <a:srgbClr val="000000">
                    <a:alpha val="43137"/>
                  </a:srgbClr>
                </a:outerShdw>
              </a:effectLst>
              <a:cs typeface="Arial" panose="020B0604020202020204" pitchFamily="34" charset="0"/>
            </a:endParaRPr>
          </a:p>
          <a:p>
            <a:pPr marL="231775" indent="-231775" eaLnBrk="0" hangingPunct="0">
              <a:spcAft>
                <a:spcPts val="300"/>
              </a:spcAft>
              <a:buClr>
                <a:srgbClr val="FFFF00"/>
              </a:buClr>
              <a:defRPr/>
            </a:pPr>
            <a:r>
              <a:rPr lang="en-US" sz="2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Invest in the future</a:t>
            </a:r>
          </a:p>
          <a:p>
            <a:pPr marL="465138" indent="-233363">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Armor 1</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Coastal protection (</a:t>
            </a:r>
            <a:r>
              <a:rPr lang="en-US" sz="2000" b="1" dirty="0" err="1" smtClean="0">
                <a:solidFill>
                  <a:schemeClr val="tx2"/>
                </a:solidFill>
                <a:effectLst>
                  <a:outerShdw blurRad="38100" dist="38100" dir="2700000" algn="tl">
                    <a:srgbClr val="000000">
                      <a:alpha val="43137"/>
                    </a:srgbClr>
                  </a:outerShdw>
                </a:effectLst>
                <a:cs typeface="Arial" panose="020B0604020202020204" pitchFamily="34" charset="0"/>
              </a:rPr>
              <a:t>Morganza</a:t>
            </a: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 to Gulf / Southwest Coastal)</a:t>
            </a:r>
            <a:endParaRPr lang="en-US" sz="2000" b="1" dirty="0">
              <a:solidFill>
                <a:schemeClr val="tx2"/>
              </a:solidFill>
              <a:effectLst>
                <a:outerShdw blurRad="38100" dist="38100" dir="2700000" algn="tl">
                  <a:srgbClr val="000000">
                    <a:alpha val="43137"/>
                  </a:srgbClr>
                </a:outerShdw>
              </a:effectLst>
              <a:cs typeface="Arial" panose="020B0604020202020204" pitchFamily="34" charset="0"/>
            </a:endParaRP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Hurricane &amp; Storm Damage Risk Reduction System</a:t>
            </a:r>
          </a:p>
          <a:p>
            <a:pPr marL="465138" indent="-233363">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Inner Harbor Navigation Canal</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P3 </a:t>
            </a: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(Fargo-Moorhead, ASCE</a:t>
            </a: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a:t>
            </a:r>
          </a:p>
          <a:p>
            <a:pPr marL="465138" indent="-233363">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Upper miss hydraulic model</a:t>
            </a:r>
          </a:p>
          <a:p>
            <a:pPr marL="465138" indent="-233363">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Water supply</a:t>
            </a:r>
          </a:p>
          <a:p>
            <a:pPr marL="231775">
              <a:spcAft>
                <a:spcPts val="300"/>
              </a:spcAft>
              <a:buClr>
                <a:srgbClr val="FFFF00"/>
              </a:buClr>
            </a:pPr>
            <a:endParaRPr lang="en-US" sz="2000" b="1" dirty="0">
              <a:solidFill>
                <a:schemeClr val="tx2"/>
              </a:solidFill>
              <a:effectLst>
                <a:outerShdw blurRad="38100" dist="38100" dir="2700000" algn="tl">
                  <a:srgbClr val="000000">
                    <a:alpha val="43137"/>
                  </a:srgbClr>
                </a:outerShdw>
              </a:effectLst>
              <a:cs typeface="Arial" panose="020B0604020202020204" pitchFamily="34" charset="0"/>
            </a:endParaRPr>
          </a:p>
        </p:txBody>
      </p:sp>
      <p:sp>
        <p:nvSpPr>
          <p:cNvPr id="2" name="TextBox 1"/>
          <p:cNvSpPr txBox="1"/>
          <p:nvPr/>
        </p:nvSpPr>
        <p:spPr>
          <a:xfrm>
            <a:off x="178447" y="177788"/>
            <a:ext cx="2133918" cy="461665"/>
          </a:xfrm>
          <a:prstGeom prst="rect">
            <a:avLst/>
          </a:prstGeom>
          <a:noFill/>
        </p:spPr>
        <p:txBody>
          <a:bodyPr wrap="none" rtlCol="0">
            <a:spAutoFit/>
          </a:bodyPr>
          <a:lstStyle/>
          <a:p>
            <a:r>
              <a:rPr lang="en-US" b="1" dirty="0" smtClean="0">
                <a:solidFill>
                  <a:schemeClr val="tx1">
                    <a:lumMod val="75000"/>
                    <a:lumOff val="25000"/>
                  </a:schemeClr>
                </a:solidFill>
              </a:rPr>
              <a:t>THE FUTURE</a:t>
            </a:r>
            <a:endParaRPr lang="en-US" b="1" dirty="0">
              <a:solidFill>
                <a:schemeClr val="tx1">
                  <a:lumMod val="75000"/>
                  <a:lumOff val="25000"/>
                </a:schemeClr>
              </a:solidFill>
            </a:endParaRPr>
          </a:p>
        </p:txBody>
      </p:sp>
      <p:sp>
        <p:nvSpPr>
          <p:cNvPr id="13" name="Rectangle 2"/>
          <p:cNvSpPr txBox="1">
            <a:spLocks noChangeArrowheads="1"/>
          </p:cNvSpPr>
          <p:nvPr/>
        </p:nvSpPr>
        <p:spPr bwMode="auto">
          <a:xfrm>
            <a:off x="4572000" y="649644"/>
            <a:ext cx="4219347" cy="5780926"/>
          </a:xfrm>
          <a:prstGeom prst="rect">
            <a:avLst/>
          </a:prstGeom>
          <a:noFill/>
          <a:ln w="9525">
            <a:noFill/>
            <a:miter lim="800000"/>
            <a:headEnd/>
            <a:tailEnd/>
          </a:ln>
        </p:spPr>
        <p:txBody>
          <a:bodyPr anchor="t"/>
          <a:lstStyle/>
          <a:p>
            <a:pPr eaLnBrk="0" hangingPunct="0">
              <a:spcAft>
                <a:spcPts val="300"/>
              </a:spcAft>
              <a:buClr>
                <a:srgbClr val="FFFF00"/>
              </a:buClr>
              <a:defRPr/>
            </a:pPr>
            <a:r>
              <a:rPr lang="en-US" sz="2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Deliver one watershed for the future</a:t>
            </a:r>
          </a:p>
          <a:p>
            <a:pPr marL="465138" indent="-233363">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Comprehensive system approach</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Flowline </a:t>
            </a: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study</a:t>
            </a:r>
          </a:p>
          <a:p>
            <a:pPr marL="465138" indent="-233363">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Watershed planning</a:t>
            </a:r>
          </a:p>
          <a:p>
            <a:pPr marL="465138" indent="-233363">
              <a:spcAft>
                <a:spcPts val="300"/>
              </a:spcAft>
              <a:buClr>
                <a:srgbClr val="FFFF00"/>
              </a:buClr>
              <a:buFont typeface="Arial" panose="020B0604020202020204" pitchFamily="34" charset="0"/>
              <a:buChar char="•"/>
            </a:pPr>
            <a:endParaRPr lang="en-US" sz="2000" b="1" dirty="0" smtClean="0">
              <a:solidFill>
                <a:schemeClr val="tx2"/>
              </a:solidFill>
              <a:effectLst>
                <a:outerShdw blurRad="38100" dist="38100" dir="2700000" algn="tl">
                  <a:srgbClr val="000000">
                    <a:alpha val="43137"/>
                  </a:srgbClr>
                </a:outerShdw>
              </a:effectLst>
              <a:cs typeface="Arial" panose="020B0604020202020204" pitchFamily="34" charset="0"/>
            </a:endParaRPr>
          </a:p>
          <a:p>
            <a:pPr marL="168275" indent="-168275" eaLnBrk="0" hangingPunct="0">
              <a:spcAft>
                <a:spcPts val="300"/>
              </a:spcAft>
              <a:buClr>
                <a:srgbClr val="FFFF00"/>
              </a:buClr>
              <a:defRPr/>
            </a:pPr>
            <a:r>
              <a:rPr lang="en-US" sz="2000" dirty="0" smtClean="0">
                <a:solidFill>
                  <a:srgbClr val="FFFF00"/>
                </a:solidFill>
                <a:effectLst>
                  <a:outerShdw blurRad="38100" dist="38100" dir="2700000" algn="tl">
                    <a:srgbClr val="000000">
                      <a:alpha val="43137"/>
                    </a:srgbClr>
                  </a:outerShdw>
                </a:effectLst>
                <a:latin typeface="Arial Black" pitchFamily="34" charset="0"/>
                <a:cs typeface="Arial" pitchFamily="34" charset="0"/>
              </a:rPr>
              <a:t>Action for the future</a:t>
            </a:r>
          </a:p>
          <a:p>
            <a:pPr marL="465138" indent="-236538">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Aquifer restoration/water security</a:t>
            </a:r>
          </a:p>
          <a:p>
            <a:pPr marL="465138" indent="-236538">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Champion nav. infrastructure</a:t>
            </a:r>
          </a:p>
          <a:p>
            <a:pPr marL="465138" indent="-236538">
              <a:spcAft>
                <a:spcPts val="300"/>
              </a:spcAft>
              <a:buClr>
                <a:srgbClr val="FFFF00"/>
              </a:buClr>
              <a:buFont typeface="Arial" panose="020B0604020202020204" pitchFamily="34" charset="0"/>
              <a:buChar char="•"/>
            </a:pPr>
            <a:r>
              <a:rPr lang="en-US" sz="2000" b="1" dirty="0">
                <a:solidFill>
                  <a:schemeClr val="tx2"/>
                </a:solidFill>
                <a:effectLst>
                  <a:outerShdw blurRad="38100" dist="38100" dir="2700000" algn="tl">
                    <a:srgbClr val="000000">
                      <a:alpha val="43137"/>
                    </a:srgbClr>
                  </a:outerShdw>
                </a:effectLst>
                <a:cs typeface="Arial" panose="020B0604020202020204" pitchFamily="34" charset="0"/>
              </a:rPr>
              <a:t>MR&amp;T strategic investment plan</a:t>
            </a:r>
          </a:p>
          <a:p>
            <a:pPr marL="465138" indent="-236538">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Prioritize dredging requirements</a:t>
            </a:r>
          </a:p>
          <a:p>
            <a:pPr marL="465138" indent="-236538">
              <a:spcAft>
                <a:spcPts val="300"/>
              </a:spcAft>
              <a:buClr>
                <a:srgbClr val="FFFF00"/>
              </a:buClr>
              <a:buFont typeface="Arial" panose="020B0604020202020204" pitchFamily="34" charset="0"/>
              <a:buChar char="•"/>
            </a:pPr>
            <a:r>
              <a:rPr lang="en-US" sz="2000" b="1" dirty="0" smtClean="0">
                <a:solidFill>
                  <a:schemeClr val="tx2"/>
                </a:solidFill>
                <a:effectLst>
                  <a:outerShdw blurRad="38100" dist="38100" dir="2700000" algn="tl">
                    <a:srgbClr val="000000">
                      <a:alpha val="43137"/>
                    </a:srgbClr>
                  </a:outerShdw>
                </a:effectLst>
                <a:cs typeface="Arial" panose="020B0604020202020204" pitchFamily="34" charset="0"/>
              </a:rPr>
              <a:t>Socialize discussion on flowline study</a:t>
            </a:r>
          </a:p>
        </p:txBody>
      </p:sp>
    </p:spTree>
    <p:extLst>
      <p:ext uri="{BB962C8B-B14F-4D97-AF65-F5344CB8AC3E}">
        <p14:creationId xmlns:p14="http://schemas.microsoft.com/office/powerpoint/2010/main" val="4132907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53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clrChange>
              <a:clrFrom>
                <a:srgbClr val="FFFFFF"/>
              </a:clrFrom>
              <a:clrTo>
                <a:srgbClr val="FFFFFF">
                  <a:alpha val="0"/>
                </a:srgbClr>
              </a:clrTo>
            </a:clrChange>
          </a:blip>
          <a:srcRect r="-6" b="48"/>
          <a:stretch/>
        </p:blipFill>
        <p:spPr bwMode="auto">
          <a:xfrm>
            <a:off x="363016" y="949951"/>
            <a:ext cx="8123257" cy="5290429"/>
          </a:xfrm>
          <a:prstGeom prst="rect">
            <a:avLst/>
          </a:prstGeom>
          <a:noFill/>
          <a:ln w="9525">
            <a:noFill/>
            <a:miter lim="800000"/>
            <a:headEnd/>
            <a:tailEnd/>
          </a:ln>
        </p:spPr>
      </p:pic>
      <p:sp>
        <p:nvSpPr>
          <p:cNvPr id="4" name="Text Box 5"/>
          <p:cNvSpPr txBox="1">
            <a:spLocks noChangeArrowheads="1"/>
          </p:cNvSpPr>
          <p:nvPr/>
        </p:nvSpPr>
        <p:spPr bwMode="auto">
          <a:xfrm>
            <a:off x="250722" y="240523"/>
            <a:ext cx="6920099" cy="830869"/>
          </a:xfrm>
          <a:prstGeom prst="rect">
            <a:avLst/>
          </a:prstGeom>
          <a:noFill/>
          <a:ln w="9525">
            <a:noFill/>
            <a:miter lim="800000"/>
            <a:headEnd/>
            <a:tailEnd/>
          </a:ln>
          <a:effectLst/>
        </p:spPr>
        <p:txBody>
          <a:bodyPr wrap="square" lIns="91311" tIns="45657" rIns="91311" bIns="45657">
            <a:spAutoFit/>
          </a:bodyPr>
          <a:lstStyle/>
          <a:p>
            <a:pPr fontAlgn="base">
              <a:spcBef>
                <a:spcPct val="0"/>
              </a:spcBef>
              <a:spcAft>
                <a:spcPct val="0"/>
              </a:spcAft>
              <a:buClr>
                <a:srgbClr val="FFFF00"/>
              </a:buClr>
              <a:buSzPct val="115000"/>
              <a:defRPr/>
            </a:pPr>
            <a:r>
              <a:rPr lang="en-US" b="1" dirty="0" smtClean="0">
                <a:solidFill>
                  <a:schemeClr val="tx1">
                    <a:lumMod val="75000"/>
                    <a:lumOff val="25000"/>
                  </a:schemeClr>
                </a:solidFill>
                <a:latin typeface="+mn-lt"/>
                <a:cs typeface="Arial" pitchFamily="34" charset="0"/>
              </a:rPr>
              <a:t>WORLD’S LARGEST “NATURALLY” NAVIGABLE WATERSHED</a:t>
            </a:r>
            <a:endParaRPr lang="en-US" b="1" dirty="0">
              <a:solidFill>
                <a:schemeClr val="tx1">
                  <a:lumMod val="75000"/>
                  <a:lumOff val="25000"/>
                </a:schemeClr>
              </a:solidFill>
              <a:latin typeface="+mn-lt"/>
              <a:cs typeface="Arial" pitchFamily="34" charset="0"/>
            </a:endParaRPr>
          </a:p>
        </p:txBody>
      </p:sp>
      <p:sp>
        <p:nvSpPr>
          <p:cNvPr id="5" name="Line 16"/>
          <p:cNvSpPr>
            <a:spLocks noChangeShapeType="1"/>
          </p:cNvSpPr>
          <p:nvPr/>
        </p:nvSpPr>
        <p:spPr bwMode="auto">
          <a:xfrm>
            <a:off x="5749925" y="4319588"/>
            <a:ext cx="76200" cy="76200"/>
          </a:xfrm>
          <a:prstGeom prst="line">
            <a:avLst/>
          </a:prstGeom>
          <a:noFill/>
          <a:ln w="12700">
            <a:solidFill>
              <a:srgbClr val="66FFFF"/>
            </a:solidFill>
            <a:round/>
            <a:headEnd/>
            <a:tailEnd/>
          </a:ln>
        </p:spPr>
        <p:txBody>
          <a:bodyPr lIns="91311" tIns="45657" rIns="91311" bIns="45657">
            <a:spAutoFit/>
          </a:bodyPr>
          <a:lstStyle/>
          <a:p>
            <a:pPr fontAlgn="base">
              <a:spcBef>
                <a:spcPct val="0"/>
              </a:spcBef>
              <a:spcAft>
                <a:spcPct val="0"/>
              </a:spcAft>
            </a:pPr>
            <a:endParaRPr lang="en-US">
              <a:solidFill>
                <a:srgbClr val="000000"/>
              </a:solidFill>
              <a:latin typeface="Arial" pitchFamily="34" charset="0"/>
              <a:cs typeface="Arial" pitchFamily="34" charset="0"/>
            </a:endParaRPr>
          </a:p>
        </p:txBody>
      </p:sp>
      <p:sp>
        <p:nvSpPr>
          <p:cNvPr id="6" name="Text Box 2"/>
          <p:cNvSpPr txBox="1">
            <a:spLocks noChangeArrowheads="1"/>
          </p:cNvSpPr>
          <p:nvPr/>
        </p:nvSpPr>
        <p:spPr bwMode="auto">
          <a:xfrm>
            <a:off x="363016" y="5448194"/>
            <a:ext cx="3442738" cy="1015535"/>
          </a:xfrm>
          <a:prstGeom prst="rect">
            <a:avLst/>
          </a:prstGeom>
          <a:noFill/>
          <a:ln w="9525">
            <a:noFill/>
            <a:miter lim="800000"/>
            <a:headEnd/>
            <a:tailEnd/>
          </a:ln>
        </p:spPr>
        <p:txBody>
          <a:bodyPr wrap="square" lIns="91311" tIns="45657" rIns="91311" bIns="45657">
            <a:spAutoFit/>
          </a:bodyPr>
          <a:lstStyle/>
          <a:p>
            <a:r>
              <a:rPr lang="en-US" sz="2000" b="1" i="1" dirty="0">
                <a:solidFill>
                  <a:schemeClr val="tx1">
                    <a:lumMod val="75000"/>
                    <a:lumOff val="25000"/>
                  </a:schemeClr>
                </a:solidFill>
              </a:rPr>
              <a:t>41% of United States </a:t>
            </a:r>
            <a:r>
              <a:rPr lang="en-US" sz="2000" b="1" i="1" dirty="0" smtClean="0">
                <a:solidFill>
                  <a:schemeClr val="tx1">
                    <a:lumMod val="75000"/>
                    <a:lumOff val="25000"/>
                  </a:schemeClr>
                </a:solidFill>
              </a:rPr>
              <a:t>drainage flows through</a:t>
            </a:r>
            <a:endParaRPr lang="en-US" sz="2000" b="1" i="1" dirty="0">
              <a:solidFill>
                <a:schemeClr val="tx1">
                  <a:lumMod val="75000"/>
                  <a:lumOff val="25000"/>
                </a:schemeClr>
              </a:solidFill>
            </a:endParaRPr>
          </a:p>
          <a:p>
            <a:r>
              <a:rPr lang="en-US" sz="2000" b="1" i="1" dirty="0" smtClean="0">
                <a:solidFill>
                  <a:schemeClr val="tx1">
                    <a:lumMod val="75000"/>
                    <a:lumOff val="25000"/>
                  </a:schemeClr>
                </a:solidFill>
              </a:rPr>
              <a:t>the heartland </a:t>
            </a:r>
            <a:r>
              <a:rPr lang="en-US" sz="2000" b="1" i="1" dirty="0">
                <a:solidFill>
                  <a:schemeClr val="tx1">
                    <a:lumMod val="75000"/>
                    <a:lumOff val="25000"/>
                  </a:schemeClr>
                </a:solidFill>
              </a:rPr>
              <a:t>of the </a:t>
            </a:r>
            <a:r>
              <a:rPr lang="en-US" sz="2000" b="1" i="1" dirty="0" smtClean="0">
                <a:solidFill>
                  <a:schemeClr val="tx1">
                    <a:lumMod val="75000"/>
                    <a:lumOff val="25000"/>
                  </a:schemeClr>
                </a:solidFill>
              </a:rPr>
              <a:t>nation</a:t>
            </a:r>
            <a:endParaRPr lang="en-US" sz="2000" b="1" i="1" dirty="0">
              <a:solidFill>
                <a:schemeClr val="tx1">
                  <a:lumMod val="75000"/>
                  <a:lumOff val="25000"/>
                </a:schemeClr>
              </a:solidFill>
            </a:endParaRPr>
          </a:p>
        </p:txBody>
      </p:sp>
      <p:sp>
        <p:nvSpPr>
          <p:cNvPr id="7" name="Text Box 2"/>
          <p:cNvSpPr txBox="1">
            <a:spLocks noChangeArrowheads="1"/>
          </p:cNvSpPr>
          <p:nvPr/>
        </p:nvSpPr>
        <p:spPr bwMode="auto">
          <a:xfrm>
            <a:off x="6968728" y="4432659"/>
            <a:ext cx="2175272" cy="1015535"/>
          </a:xfrm>
          <a:prstGeom prst="rect">
            <a:avLst/>
          </a:prstGeom>
          <a:noFill/>
          <a:ln w="9525">
            <a:noFill/>
            <a:miter lim="800000"/>
            <a:headEnd/>
            <a:tailEnd/>
          </a:ln>
        </p:spPr>
        <p:txBody>
          <a:bodyPr wrap="square" lIns="91311" tIns="45657" rIns="91311" bIns="45657">
            <a:spAutoFit/>
          </a:bodyPr>
          <a:lstStyle/>
          <a:p>
            <a:pPr algn="ctr"/>
            <a:r>
              <a:rPr lang="en-US" sz="2000" b="1" i="1" dirty="0">
                <a:solidFill>
                  <a:schemeClr val="tx1">
                    <a:lumMod val="75000"/>
                    <a:lumOff val="25000"/>
                  </a:schemeClr>
                </a:solidFill>
              </a:rPr>
              <a:t>3</a:t>
            </a:r>
            <a:r>
              <a:rPr lang="en-US" sz="2000" b="1" i="1" baseline="30000" dirty="0">
                <a:solidFill>
                  <a:schemeClr val="tx1">
                    <a:lumMod val="75000"/>
                    <a:lumOff val="25000"/>
                  </a:schemeClr>
                </a:solidFill>
              </a:rPr>
              <a:t>rd</a:t>
            </a:r>
            <a:r>
              <a:rPr lang="en-US" sz="2000" b="1" i="1" dirty="0">
                <a:solidFill>
                  <a:schemeClr val="tx1">
                    <a:lumMod val="75000"/>
                    <a:lumOff val="25000"/>
                  </a:schemeClr>
                </a:solidFill>
              </a:rPr>
              <a:t> </a:t>
            </a:r>
            <a:r>
              <a:rPr lang="en-US" sz="2000" b="1" i="1" dirty="0" smtClean="0">
                <a:solidFill>
                  <a:schemeClr val="tx1">
                    <a:lumMod val="75000"/>
                    <a:lumOff val="25000"/>
                  </a:schemeClr>
                </a:solidFill>
              </a:rPr>
              <a:t>largest watershed</a:t>
            </a:r>
            <a:endParaRPr lang="en-US" sz="2000" b="1" i="1" dirty="0">
              <a:solidFill>
                <a:schemeClr val="tx1">
                  <a:lumMod val="75000"/>
                  <a:lumOff val="25000"/>
                </a:schemeClr>
              </a:solidFill>
            </a:endParaRPr>
          </a:p>
          <a:p>
            <a:pPr algn="ctr"/>
            <a:r>
              <a:rPr lang="en-US" sz="2000" b="1" i="1" dirty="0">
                <a:solidFill>
                  <a:schemeClr val="tx1">
                    <a:lumMod val="75000"/>
                    <a:lumOff val="25000"/>
                  </a:schemeClr>
                </a:solidFill>
              </a:rPr>
              <a:t>in the </a:t>
            </a:r>
            <a:r>
              <a:rPr lang="en-US" sz="2000" b="1" i="1" dirty="0" smtClean="0">
                <a:solidFill>
                  <a:schemeClr val="tx1">
                    <a:lumMod val="75000"/>
                    <a:lumOff val="25000"/>
                  </a:schemeClr>
                </a:solidFill>
              </a:rPr>
              <a:t>world</a:t>
            </a:r>
            <a:endParaRPr lang="en-US" sz="2000" b="1" i="1" dirty="0">
              <a:solidFill>
                <a:schemeClr val="tx1">
                  <a:lumMod val="75000"/>
                  <a:lumOff val="25000"/>
                </a:schemeClr>
              </a:solidFill>
            </a:endParaRPr>
          </a:p>
        </p:txBody>
      </p:sp>
    </p:spTree>
    <p:extLst>
      <p:ext uri="{BB962C8B-B14F-4D97-AF65-F5344CB8AC3E}">
        <p14:creationId xmlns:p14="http://schemas.microsoft.com/office/powerpoint/2010/main" val="41050290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4" y="838200"/>
            <a:ext cx="5029200" cy="5047536"/>
          </a:xfrm>
          <a:prstGeom prst="rect">
            <a:avLst/>
          </a:prstGeom>
          <a:noFill/>
        </p:spPr>
        <p:txBody>
          <a:bodyPr wrap="square" rtlCol="0">
            <a:spAutoFit/>
          </a:bodyPr>
          <a:lstStyle/>
          <a:p>
            <a:pPr algn="ctr">
              <a:spcAft>
                <a:spcPts val="1800"/>
              </a:spcAft>
              <a:buClr>
                <a:srgbClr val="C00000"/>
              </a:buClr>
            </a:pPr>
            <a:r>
              <a:rPr lang="en-US" sz="2400" b="1" dirty="0" smtClean="0">
                <a:solidFill>
                  <a:srgbClr val="000000"/>
                </a:solidFill>
                <a:latin typeface="Arial" panose="020B0604020202020204" pitchFamily="34" charset="0"/>
                <a:cs typeface="Arial" panose="020B0604020202020204" pitchFamily="34" charset="0"/>
              </a:rPr>
              <a:t>   Dec. 11, 2015 visit by                          U.S. Army Chief of Staff </a:t>
            </a:r>
            <a:r>
              <a:rPr lang="en-US" sz="2400" b="1" dirty="0">
                <a:solidFill>
                  <a:srgbClr val="000000"/>
                </a:solidFill>
                <a:latin typeface="Arial" panose="020B0604020202020204" pitchFamily="34" charset="0"/>
                <a:cs typeface="Arial" panose="020B0604020202020204" pitchFamily="34" charset="0"/>
              </a:rPr>
              <a:t> </a:t>
            </a:r>
            <a:r>
              <a:rPr lang="en-US" sz="2400" b="1" dirty="0" smtClean="0">
                <a:solidFill>
                  <a:srgbClr val="000000"/>
                </a:solidFill>
                <a:latin typeface="Arial" panose="020B0604020202020204" pitchFamily="34" charset="0"/>
                <a:cs typeface="Arial" panose="020B0604020202020204" pitchFamily="34" charset="0"/>
              </a:rPr>
              <a:t>                                General Mark A. </a:t>
            </a:r>
            <a:r>
              <a:rPr lang="en-US" sz="2400" b="1" dirty="0" err="1" smtClean="0">
                <a:solidFill>
                  <a:srgbClr val="000000"/>
                </a:solidFill>
                <a:latin typeface="Arial" panose="020B0604020202020204" pitchFamily="34" charset="0"/>
                <a:cs typeface="Arial" panose="020B0604020202020204" pitchFamily="34" charset="0"/>
              </a:rPr>
              <a:t>Milley</a:t>
            </a:r>
            <a:r>
              <a:rPr lang="en-US" sz="2400" b="1" dirty="0" smtClean="0">
                <a:solidFill>
                  <a:srgbClr val="000000"/>
                </a:solidFill>
                <a:latin typeface="Arial" panose="020B0604020202020204" pitchFamily="34" charset="0"/>
                <a:cs typeface="Arial" panose="020B0604020202020204" pitchFamily="34" charset="0"/>
              </a:rPr>
              <a:t>.</a:t>
            </a: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We </a:t>
            </a:r>
            <a:r>
              <a:rPr lang="en-US" sz="2000" b="1" dirty="0">
                <a:solidFill>
                  <a:srgbClr val="000000"/>
                </a:solidFill>
                <a:latin typeface="Arial" panose="020B0604020202020204" pitchFamily="34" charset="0"/>
                <a:cs typeface="Arial" panose="020B0604020202020204" pitchFamily="34" charset="0"/>
              </a:rPr>
              <a:t>must remain </a:t>
            </a:r>
            <a:r>
              <a:rPr lang="en-US" sz="2000" b="1" dirty="0" smtClean="0">
                <a:solidFill>
                  <a:srgbClr val="000000"/>
                </a:solidFill>
                <a:latin typeface="Arial" panose="020B0604020202020204" pitchFamily="34" charset="0"/>
                <a:cs typeface="Arial" panose="020B0604020202020204" pitchFamily="34" charset="0"/>
              </a:rPr>
              <a:t>vigilant.</a:t>
            </a:r>
            <a:endParaRPr lang="en-US" sz="2000" b="1" dirty="0">
              <a:solidFill>
                <a:srgbClr val="000000"/>
              </a:solidFill>
              <a:latin typeface="Arial" panose="020B0604020202020204" pitchFamily="34" charset="0"/>
              <a:cs typeface="Arial" panose="020B0604020202020204" pitchFamily="34" charset="0"/>
            </a:endParaRP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We </a:t>
            </a:r>
            <a:r>
              <a:rPr lang="en-US" sz="2000" b="1" dirty="0">
                <a:solidFill>
                  <a:srgbClr val="000000"/>
                </a:solidFill>
                <a:latin typeface="Arial" panose="020B0604020202020204" pitchFamily="34" charset="0"/>
                <a:cs typeface="Arial" panose="020B0604020202020204" pitchFamily="34" charset="0"/>
              </a:rPr>
              <a:t>must be ready for a threat from any direction</a:t>
            </a:r>
            <a:r>
              <a:rPr lang="en-US" sz="2000" b="1" dirty="0" smtClean="0">
                <a:solidFill>
                  <a:srgbClr val="000000"/>
                </a:solidFill>
                <a:latin typeface="Arial" panose="020B0604020202020204" pitchFamily="34" charset="0"/>
                <a:cs typeface="Arial" panose="020B0604020202020204" pitchFamily="34" charset="0"/>
              </a:rPr>
              <a:t>.</a:t>
            </a:r>
            <a:endParaRPr lang="en-US" sz="2000" b="1" dirty="0">
              <a:solidFill>
                <a:srgbClr val="000000"/>
              </a:solidFill>
              <a:latin typeface="Arial" panose="020B0604020202020204" pitchFamily="34" charset="0"/>
              <a:cs typeface="Arial" panose="020B0604020202020204" pitchFamily="34" charset="0"/>
            </a:endParaRP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We </a:t>
            </a:r>
            <a:r>
              <a:rPr lang="en-US" sz="2000" b="1" dirty="0">
                <a:solidFill>
                  <a:srgbClr val="000000"/>
                </a:solidFill>
                <a:latin typeface="Arial" panose="020B0604020202020204" pitchFamily="34" charset="0"/>
                <a:cs typeface="Arial" panose="020B0604020202020204" pitchFamily="34" charset="0"/>
              </a:rPr>
              <a:t>cannot secure the world </a:t>
            </a:r>
            <a:r>
              <a:rPr lang="en-US" sz="2000" b="1" dirty="0" smtClean="0">
                <a:solidFill>
                  <a:srgbClr val="000000"/>
                </a:solidFill>
                <a:latin typeface="Arial" panose="020B0604020202020204" pitchFamily="34" charset="0"/>
                <a:cs typeface="Arial" panose="020B0604020202020204" pitchFamily="34" charset="0"/>
              </a:rPr>
              <a:t>alone.</a:t>
            </a: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Joint </a:t>
            </a:r>
            <a:r>
              <a:rPr lang="en-US" sz="2000" b="1" dirty="0">
                <a:solidFill>
                  <a:srgbClr val="000000"/>
                </a:solidFill>
                <a:latin typeface="Arial" panose="020B0604020202020204" pitchFamily="34" charset="0"/>
                <a:cs typeface="Arial" panose="020B0604020202020204" pitchFamily="34" charset="0"/>
              </a:rPr>
              <a:t>Forces are required.</a:t>
            </a: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Boots </a:t>
            </a:r>
            <a:r>
              <a:rPr lang="en-US" sz="2000" b="1" dirty="0">
                <a:solidFill>
                  <a:srgbClr val="000000"/>
                </a:solidFill>
                <a:latin typeface="Arial" panose="020B0604020202020204" pitchFamily="34" charset="0"/>
                <a:cs typeface="Arial" panose="020B0604020202020204" pitchFamily="34" charset="0"/>
              </a:rPr>
              <a:t>are required on the Ground</a:t>
            </a:r>
          </a:p>
          <a:p>
            <a:pPr marL="690563" indent="-336550">
              <a:spcAft>
                <a:spcPts val="1800"/>
              </a:spcAft>
              <a:buClr>
                <a:srgbClr val="C00000"/>
              </a:buClr>
              <a:buFont typeface="+mj-lt"/>
              <a:buAutoNum type="arabicPeriod"/>
            </a:pPr>
            <a:r>
              <a:rPr lang="en-US" sz="2000" b="1" dirty="0" smtClean="0">
                <a:solidFill>
                  <a:srgbClr val="000000"/>
                </a:solidFill>
                <a:latin typeface="Arial" panose="020B0604020202020204" pitchFamily="34" charset="0"/>
                <a:cs typeface="Arial" panose="020B0604020202020204" pitchFamily="34" charset="0"/>
              </a:rPr>
              <a:t>National </a:t>
            </a:r>
            <a:r>
              <a:rPr lang="en-US" sz="2000" b="1" dirty="0">
                <a:solidFill>
                  <a:srgbClr val="000000"/>
                </a:solidFill>
                <a:latin typeface="Arial" panose="020B0604020202020204" pitchFamily="34" charset="0"/>
                <a:cs typeface="Arial" panose="020B0604020202020204" pitchFamily="34" charset="0"/>
              </a:rPr>
              <a:t>commitment is required</a:t>
            </a:r>
            <a:r>
              <a:rPr lang="en-US" sz="2000" b="1" dirty="0" smtClean="0">
                <a:solidFill>
                  <a:srgbClr val="000000"/>
                </a:solidFill>
                <a:latin typeface="Arial" panose="020B0604020202020204" pitchFamily="34" charset="0"/>
                <a:cs typeface="Arial" panose="020B0604020202020204" pitchFamily="34" charset="0"/>
              </a:rPr>
              <a:t>.</a:t>
            </a:r>
            <a:endParaRPr lang="en-US" sz="2000" b="1" dirty="0">
              <a:solidFill>
                <a:srgbClr val="000000"/>
              </a:solidFill>
              <a:latin typeface="Arial" panose="020B0604020202020204" pitchFamily="34" charset="0"/>
              <a:cs typeface="Arial" panose="020B0604020202020204" pitchFamily="34" charset="0"/>
            </a:endParaRPr>
          </a:p>
        </p:txBody>
      </p:sp>
      <p:sp>
        <p:nvSpPr>
          <p:cNvPr id="11" name="Title 1"/>
          <p:cNvSpPr>
            <a:spLocks noGrp="1"/>
          </p:cNvSpPr>
          <p:nvPr>
            <p:ph type="title"/>
          </p:nvPr>
        </p:nvSpPr>
        <p:spPr>
          <a:xfrm>
            <a:off x="-16042" y="0"/>
            <a:ext cx="9160042" cy="838200"/>
          </a:xfrm>
        </p:spPr>
        <p:txBody>
          <a:bodyPr/>
          <a:lstStyle/>
          <a:p>
            <a:r>
              <a:rPr lang="en-US" dirty="0" smtClean="0">
                <a:solidFill>
                  <a:schemeClr val="tx1"/>
                </a:solidFill>
              </a:rPr>
              <a:t>       Worth Defending</a:t>
            </a:r>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7"/>
          <a:stretch/>
        </p:blipFill>
        <p:spPr>
          <a:xfrm rot="16200000">
            <a:off x="4907227" y="1426603"/>
            <a:ext cx="1520899" cy="1741575"/>
          </a:xfrm>
          <a:prstGeom prst="rect">
            <a:avLst/>
          </a:prstGeom>
          <a:ln w="28575">
            <a:solidFill>
              <a:schemeClr val="tx1"/>
            </a:solidFill>
          </a:ln>
          <a:effectLst>
            <a:outerShdw blurRad="63500" sx="102000" sy="102000" algn="ctr" rotWithShape="0">
              <a:prstClr val="black">
                <a:alpha val="40000"/>
              </a:prst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6" b="-118"/>
          <a:stretch/>
        </p:blipFill>
        <p:spPr>
          <a:xfrm>
            <a:off x="6280731" y="2806386"/>
            <a:ext cx="2334777" cy="1487862"/>
          </a:xfrm>
          <a:prstGeom prst="rect">
            <a:avLst/>
          </a:prstGeom>
          <a:ln w="28575">
            <a:solidFill>
              <a:schemeClr val="tx1"/>
            </a:solidFill>
          </a:ln>
          <a:effectLst>
            <a:outerShdw blurRad="63500" sx="102000" sy="102000" algn="ctr" rotWithShape="0">
              <a:prstClr val="black">
                <a:alpha val="40000"/>
              </a:prst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b="-28"/>
          <a:stretch/>
        </p:blipFill>
        <p:spPr>
          <a:xfrm>
            <a:off x="5105400" y="4259256"/>
            <a:ext cx="2839548" cy="1654815"/>
          </a:xfrm>
          <a:prstGeom prst="rect">
            <a:avLst/>
          </a:prstGeom>
          <a:ln w="28575">
            <a:solidFill>
              <a:schemeClr val="tx1"/>
            </a:solidFill>
          </a:ln>
          <a:effectLst>
            <a:outerShdw blurRad="63500" sx="102000" sy="102000" algn="ctr"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641" y="674728"/>
            <a:ext cx="2628307" cy="1692026"/>
          </a:xfrm>
          <a:prstGeom prst="rect">
            <a:avLst/>
          </a:prstGeom>
        </p:spPr>
      </p:pic>
      <p:sp>
        <p:nvSpPr>
          <p:cNvPr id="12" name="TextBox 11"/>
          <p:cNvSpPr txBox="1"/>
          <p:nvPr/>
        </p:nvSpPr>
        <p:spPr>
          <a:xfrm>
            <a:off x="6698752" y="482206"/>
            <a:ext cx="2113547" cy="400110"/>
          </a:xfrm>
          <a:prstGeom prst="rect">
            <a:avLst/>
          </a:prstGeom>
          <a:noFill/>
        </p:spPr>
        <p:txBody>
          <a:bodyPr wrap="square" rtlCol="0">
            <a:spAutoFit/>
          </a:bodyPr>
          <a:lstStyle/>
          <a:p>
            <a:pPr algn="ctr"/>
            <a:r>
              <a:rPr lang="en-US" sz="1000" dirty="0" smtClean="0">
                <a:solidFill>
                  <a:srgbClr val="000000"/>
                </a:solidFill>
                <a:effectLst>
                  <a:outerShdw blurRad="38100" dist="38100" dir="2700000" algn="tl">
                    <a:srgbClr val="000000">
                      <a:alpha val="43137"/>
                    </a:srgbClr>
                  </a:outerShdw>
                </a:effectLst>
                <a:latin typeface="Arial Black" panose="020B0A04020102020204" pitchFamily="34" charset="0"/>
              </a:rPr>
              <a:t>World’s Largest Naturally Navigable Watershed </a:t>
            </a:r>
            <a:endParaRPr lang="en-US" sz="1200" dirty="0">
              <a:solidFill>
                <a:srgbClr val="000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65587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r="-10"/>
          <a:stretch/>
        </p:blipFill>
        <p:spPr>
          <a:xfrm>
            <a:off x="4787272" y="961969"/>
            <a:ext cx="3920999" cy="2230409"/>
          </a:xfrm>
          <a:prstGeom prst="rect">
            <a:avLst/>
          </a:prstGeom>
          <a:ln w="12700">
            <a:solidFill>
              <a:schemeClr val="tx1"/>
            </a:solidFill>
          </a:ln>
          <a:effectLst>
            <a:outerShdw blurRad="63500" sx="102000" sy="102000" algn="ctr" rotWithShape="0">
              <a:prstClr val="black">
                <a:alpha val="40000"/>
              </a:prstClr>
            </a:outerShdw>
          </a:effectLst>
        </p:spPr>
      </p:pic>
      <p:pic>
        <p:nvPicPr>
          <p:cNvPr id="5" name="Picture 4"/>
          <p:cNvPicPr>
            <a:picLocks noChangeAspect="1"/>
          </p:cNvPicPr>
          <p:nvPr/>
        </p:nvPicPr>
        <p:blipFill rotWithShape="1">
          <a:blip r:embed="rId5"/>
          <a:srcRect r="-62" b="-91"/>
          <a:stretch/>
        </p:blipFill>
        <p:spPr>
          <a:xfrm>
            <a:off x="4787272" y="3397729"/>
            <a:ext cx="4081648" cy="2479652"/>
          </a:xfrm>
          <a:prstGeom prst="rect">
            <a:avLst/>
          </a:prstGeom>
          <a:ln w="12700">
            <a:solidFill>
              <a:schemeClr val="tx1"/>
            </a:solidFill>
          </a:ln>
          <a:effectLst>
            <a:outerShdw blurRad="63500" sx="102000" sy="102000" algn="ctr" rotWithShape="0">
              <a:prstClr val="black">
                <a:alpha val="40000"/>
              </a:prstClr>
            </a:outerShdw>
          </a:effectLst>
        </p:spPr>
      </p:pic>
      <p:pic>
        <p:nvPicPr>
          <p:cNvPr id="24" name="Picture 2" descr="NOD01"/>
          <p:cNvPicPr>
            <a:picLocks noChangeAspect="1" noChangeArrowheads="1"/>
          </p:cNvPicPr>
          <p:nvPr/>
        </p:nvPicPr>
        <p:blipFill>
          <a:blip r:embed="rId6" cstate="print"/>
          <a:srcRect/>
          <a:stretch>
            <a:fillRect/>
          </a:stretch>
        </p:blipFill>
        <p:spPr bwMode="auto">
          <a:xfrm>
            <a:off x="413627" y="961969"/>
            <a:ext cx="4098565" cy="2805880"/>
          </a:xfrm>
          <a:prstGeom prst="rect">
            <a:avLst/>
          </a:prstGeom>
          <a:noFill/>
          <a:ln w="12700">
            <a:solidFill>
              <a:schemeClr val="tx1"/>
            </a:solidFill>
            <a:miter lim="800000"/>
            <a:headEnd/>
            <a:tailEnd/>
          </a:ln>
          <a:effectLst>
            <a:outerShdw blurRad="63500" sx="102000" sy="102000" algn="ctr" rotWithShape="0">
              <a:prstClr val="black">
                <a:alpha val="40000"/>
              </a:prstClr>
            </a:outerShdw>
          </a:effectLst>
        </p:spPr>
      </p:pic>
      <p:pic>
        <p:nvPicPr>
          <p:cNvPr id="23" name="Picture 1" descr="H:\b4edddjp\work\Infrastructure\230877_226699944014171_145035842180582_1106259_2478520_n[1].jpg"/>
          <p:cNvPicPr>
            <a:picLocks noChangeAspect="1" noChangeArrowheads="1"/>
          </p:cNvPicPr>
          <p:nvPr/>
        </p:nvPicPr>
        <p:blipFill>
          <a:blip r:embed="rId7" cstate="print"/>
          <a:srcRect/>
          <a:stretch>
            <a:fillRect/>
          </a:stretch>
        </p:blipFill>
        <p:spPr bwMode="auto">
          <a:xfrm>
            <a:off x="320842" y="4010524"/>
            <a:ext cx="4219074" cy="2550009"/>
          </a:xfrm>
          <a:prstGeom prst="rect">
            <a:avLst/>
          </a:prstGeom>
          <a:noFill/>
          <a:ln w="12700">
            <a:solidFill>
              <a:schemeClr val="tx1"/>
            </a:solidFill>
          </a:ln>
          <a:effectLst>
            <a:outerShdw blurRad="63500" sx="102000" sy="102000" algn="ctr" rotWithShape="0">
              <a:prstClr val="black">
                <a:alpha val="40000"/>
              </a:prstClr>
            </a:outerShdw>
          </a:effectLst>
        </p:spPr>
      </p:pic>
      <p:sp>
        <p:nvSpPr>
          <p:cNvPr id="4" name="Title 1"/>
          <p:cNvSpPr>
            <a:spLocks noGrp="1"/>
          </p:cNvSpPr>
          <p:nvPr>
            <p:ph type="title"/>
          </p:nvPr>
        </p:nvSpPr>
        <p:spPr>
          <a:xfrm>
            <a:off x="320842" y="144378"/>
            <a:ext cx="8823158" cy="628282"/>
          </a:xfrm>
        </p:spPr>
        <p:txBody>
          <a:bodyPr/>
          <a:lstStyle/>
          <a:p>
            <a:r>
              <a:rPr lang="en-US" sz="2400" dirty="0" smtClean="0">
                <a:effectLst/>
              </a:rPr>
              <a:t>Mississippi River &amp; Tributaries Project Status</a:t>
            </a:r>
            <a:endParaRPr lang="en-US" sz="2400" dirty="0">
              <a:effectLst/>
            </a:endParaRPr>
          </a:p>
        </p:txBody>
      </p:sp>
      <p:sp>
        <p:nvSpPr>
          <p:cNvPr id="6" name="Content Placeholder 2"/>
          <p:cNvSpPr txBox="1">
            <a:spLocks/>
          </p:cNvSpPr>
          <p:nvPr/>
        </p:nvSpPr>
        <p:spPr bwMode="auto">
          <a:xfrm>
            <a:off x="320842" y="4259787"/>
            <a:ext cx="4114800" cy="23007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800100" indent="-34290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234950" indent="-234950">
              <a:buClr>
                <a:srgbClr val="FFFF00"/>
              </a:buClr>
            </a:pPr>
            <a:r>
              <a:rPr lang="en-US" sz="2400" kern="0" dirty="0" smtClean="0">
                <a:solidFill>
                  <a:schemeClr val="tx2"/>
                </a:solidFill>
                <a:effectLst>
                  <a:outerShdw blurRad="38100" dist="38100" dir="2700000" algn="tl">
                    <a:srgbClr val="000000">
                      <a:alpha val="43137"/>
                    </a:srgbClr>
                  </a:outerShdw>
                </a:effectLst>
                <a:latin typeface="Arial Black" panose="020B0A04020102020204" pitchFamily="34" charset="0"/>
              </a:rPr>
              <a:t>Levees</a:t>
            </a:r>
          </a:p>
          <a:p>
            <a:pPr marL="457200" indent="-231775">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3,727 miles authorized</a:t>
            </a:r>
          </a:p>
          <a:p>
            <a:pPr marL="457200" indent="-231775">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Approximately 370 miles of remaining work on the Mainstem levee system.</a:t>
            </a:r>
          </a:p>
          <a:p>
            <a:pPr marL="225425" indent="0">
              <a:buClr>
                <a:srgbClr val="FFFF00"/>
              </a:buClr>
              <a:buSzPct val="65000"/>
              <a:buNone/>
            </a:pPr>
            <a:endPar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endParaRPr>
          </a:p>
        </p:txBody>
      </p:sp>
      <p:sp>
        <p:nvSpPr>
          <p:cNvPr id="7" name="Content Placeholder 2"/>
          <p:cNvSpPr txBox="1">
            <a:spLocks/>
          </p:cNvSpPr>
          <p:nvPr/>
        </p:nvSpPr>
        <p:spPr bwMode="auto">
          <a:xfrm>
            <a:off x="4906520" y="1089752"/>
            <a:ext cx="3962400" cy="2218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800100" indent="-34290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234950" indent="-234950">
              <a:buClr>
                <a:srgbClr val="FFFF00"/>
              </a:buClr>
            </a:pPr>
            <a:r>
              <a:rPr lang="en-US" sz="2400" kern="0" dirty="0" smtClean="0">
                <a:solidFill>
                  <a:schemeClr val="tx2"/>
                </a:solidFill>
                <a:effectLst>
                  <a:outerShdw blurRad="38100" dist="38100" dir="2700000" algn="tl">
                    <a:srgbClr val="000000">
                      <a:alpha val="43137"/>
                    </a:srgbClr>
                  </a:outerShdw>
                </a:effectLst>
                <a:latin typeface="Arial Black" panose="020B0A04020102020204" pitchFamily="34" charset="0"/>
              </a:rPr>
              <a:t>Dikes</a:t>
            </a:r>
          </a:p>
          <a:p>
            <a:pPr marL="457200" indent="-231775">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383 miles authorized</a:t>
            </a:r>
          </a:p>
          <a:p>
            <a:pPr marL="457200" indent="-231775">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340.5 miles completed</a:t>
            </a:r>
          </a:p>
          <a:p>
            <a:pPr marL="457200" indent="-231775">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88.9% complete</a:t>
            </a:r>
            <a:endParaRPr lang="en-US" sz="2000" kern="0" dirty="0">
              <a:solidFill>
                <a:schemeClr val="tx2"/>
              </a:solidFill>
              <a:effectLst>
                <a:outerShdw blurRad="38100" dist="38100" dir="2700000" algn="tl">
                  <a:srgbClr val="000000">
                    <a:alpha val="43137"/>
                  </a:srgbClr>
                </a:outerShdw>
              </a:effectLst>
              <a:latin typeface="Arial Black" panose="020B0A04020102020204" pitchFamily="34" charset="0"/>
            </a:endParaRPr>
          </a:p>
        </p:txBody>
      </p:sp>
      <p:sp>
        <p:nvSpPr>
          <p:cNvPr id="16" name="Content Placeholder 2"/>
          <p:cNvSpPr txBox="1">
            <a:spLocks/>
          </p:cNvSpPr>
          <p:nvPr/>
        </p:nvSpPr>
        <p:spPr bwMode="auto">
          <a:xfrm>
            <a:off x="4800761" y="3780711"/>
            <a:ext cx="4218232"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800100" indent="-34290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234950" indent="-234950">
              <a:buClr>
                <a:srgbClr val="FFFF00"/>
              </a:buClr>
            </a:pPr>
            <a:r>
              <a:rPr lang="en-US" sz="2400" kern="0" dirty="0">
                <a:solidFill>
                  <a:schemeClr val="tx2"/>
                </a:solidFill>
                <a:effectLst>
                  <a:outerShdw blurRad="38100" dist="38100" dir="2700000" algn="tl">
                    <a:srgbClr val="000000">
                      <a:alpha val="43137"/>
                    </a:srgbClr>
                  </a:outerShdw>
                </a:effectLst>
                <a:latin typeface="Arial Black" panose="020B0A04020102020204" pitchFamily="34" charset="0"/>
              </a:rPr>
              <a:t>Revetment</a:t>
            </a:r>
          </a:p>
          <a:p>
            <a:pPr marL="457200" indent="-234950">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1,091 </a:t>
            </a:r>
            <a:r>
              <a:rPr lang="en-US" sz="2000" kern="0" dirty="0">
                <a:solidFill>
                  <a:schemeClr val="tx2"/>
                </a:solidFill>
                <a:effectLst>
                  <a:outerShdw blurRad="38100" dist="38100" dir="2700000" algn="tl">
                    <a:srgbClr val="000000">
                      <a:alpha val="43137"/>
                    </a:srgbClr>
                  </a:outerShdw>
                </a:effectLst>
                <a:latin typeface="Arial Black" panose="020B0A04020102020204" pitchFamily="34" charset="0"/>
              </a:rPr>
              <a:t>miles authorized</a:t>
            </a:r>
          </a:p>
          <a:p>
            <a:pPr marL="457200" indent="-234950">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1,063.7 </a:t>
            </a:r>
            <a:r>
              <a:rPr lang="en-US" sz="2000" kern="0" dirty="0">
                <a:solidFill>
                  <a:schemeClr val="tx2"/>
                </a:solidFill>
                <a:effectLst>
                  <a:outerShdw blurRad="38100" dist="38100" dir="2700000" algn="tl">
                    <a:srgbClr val="000000">
                      <a:alpha val="43137"/>
                    </a:srgbClr>
                  </a:outerShdw>
                </a:effectLst>
                <a:latin typeface="Arial Black" panose="020B0A04020102020204" pitchFamily="34" charset="0"/>
              </a:rPr>
              <a:t>miles completed</a:t>
            </a:r>
          </a:p>
          <a:p>
            <a:pPr marL="457200" indent="-234950">
              <a:buClr>
                <a:srgbClr val="FFFF00"/>
              </a:buClr>
              <a:buSzPct val="65000"/>
              <a:buFont typeface="Arial" panose="020B0604020202020204" pitchFamily="34" charset="0"/>
              <a:buChar char="►"/>
            </a:pPr>
            <a:r>
              <a:rPr lang="en-US" sz="2000" kern="0" dirty="0" smtClean="0">
                <a:solidFill>
                  <a:schemeClr val="tx2"/>
                </a:solidFill>
                <a:effectLst>
                  <a:outerShdw blurRad="38100" dist="38100" dir="2700000" algn="tl">
                    <a:srgbClr val="000000">
                      <a:alpha val="43137"/>
                    </a:srgbClr>
                  </a:outerShdw>
                </a:effectLst>
                <a:latin typeface="Arial Black" panose="020B0A04020102020204" pitchFamily="34" charset="0"/>
              </a:rPr>
              <a:t>97.5% </a:t>
            </a:r>
            <a:r>
              <a:rPr lang="en-US" sz="2000" kern="0" dirty="0">
                <a:solidFill>
                  <a:schemeClr val="tx2"/>
                </a:solidFill>
                <a:effectLst>
                  <a:outerShdw blurRad="38100" dist="38100" dir="2700000" algn="tl">
                    <a:srgbClr val="000000">
                      <a:alpha val="43137"/>
                    </a:srgbClr>
                  </a:outerShdw>
                </a:effectLst>
                <a:latin typeface="Arial Black" panose="020B0A04020102020204" pitchFamily="34" charset="0"/>
              </a:rPr>
              <a:t>complete</a:t>
            </a:r>
          </a:p>
        </p:txBody>
      </p:sp>
      <p:sp>
        <p:nvSpPr>
          <p:cNvPr id="15" name="Content Placeholder 2"/>
          <p:cNvSpPr txBox="1">
            <a:spLocks/>
          </p:cNvSpPr>
          <p:nvPr/>
        </p:nvSpPr>
        <p:spPr bwMode="auto">
          <a:xfrm>
            <a:off x="462951" y="1132484"/>
            <a:ext cx="3916772" cy="2562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800100" indent="-34290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234950" indent="-234950">
              <a:buClr>
                <a:srgbClr val="FFFF00"/>
              </a:buClr>
            </a:pPr>
            <a:r>
              <a:rPr lang="en-US" sz="2200" kern="0" dirty="0">
                <a:solidFill>
                  <a:schemeClr val="tx2"/>
                </a:solidFill>
                <a:effectLst>
                  <a:outerShdw blurRad="38100" dist="38100" dir="2700000" algn="tl">
                    <a:srgbClr val="000000">
                      <a:alpha val="43137"/>
                    </a:srgbClr>
                  </a:outerShdw>
                </a:effectLst>
                <a:latin typeface="Arial Black" panose="020B0A04020102020204" pitchFamily="34" charset="0"/>
              </a:rPr>
              <a:t>MR&amp;T system is not </a:t>
            </a:r>
            <a:r>
              <a:rPr lang="en-US" sz="2200" kern="0" dirty="0" smtClean="0">
                <a:solidFill>
                  <a:schemeClr val="tx2"/>
                </a:solidFill>
                <a:effectLst>
                  <a:outerShdw blurRad="38100" dist="38100" dir="2700000" algn="tl">
                    <a:srgbClr val="000000">
                      <a:alpha val="43137"/>
                    </a:srgbClr>
                  </a:outerShdw>
                </a:effectLst>
                <a:latin typeface="Arial Black" panose="020B0A04020102020204" pitchFamily="34" charset="0"/>
              </a:rPr>
              <a:t>complete.</a:t>
            </a:r>
            <a:endParaRPr lang="en-US" sz="2200" kern="0" dirty="0">
              <a:solidFill>
                <a:schemeClr val="tx2"/>
              </a:solidFill>
              <a:effectLst>
                <a:outerShdw blurRad="38100" dist="38100" dir="2700000" algn="tl">
                  <a:srgbClr val="000000">
                    <a:alpha val="43137"/>
                  </a:srgbClr>
                </a:outerShdw>
              </a:effectLst>
              <a:latin typeface="Arial Black" panose="020B0A04020102020204" pitchFamily="34" charset="0"/>
            </a:endParaRPr>
          </a:p>
          <a:p>
            <a:pPr marL="234950" indent="-234950">
              <a:buClr>
                <a:srgbClr val="FFFF00"/>
              </a:buClr>
            </a:pPr>
            <a:r>
              <a:rPr lang="en-US" sz="2200" kern="0" dirty="0" smtClean="0">
                <a:solidFill>
                  <a:schemeClr val="tx2"/>
                </a:solidFill>
                <a:effectLst>
                  <a:outerShdw blurRad="38100" dist="38100" dir="2700000" algn="tl">
                    <a:srgbClr val="000000">
                      <a:alpha val="43137"/>
                    </a:srgbClr>
                  </a:outerShdw>
                </a:effectLst>
                <a:latin typeface="Arial Black" panose="020B0A04020102020204" pitchFamily="34" charset="0"/>
              </a:rPr>
              <a:t>Flowline Study is ongoing and will reassess effects of the project design flood. </a:t>
            </a:r>
            <a:endParaRPr lang="en-US" sz="2200" kern="0" dirty="0">
              <a:solidFill>
                <a:schemeClr val="tx2"/>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1793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4"/>
          <p:cNvSpPr>
            <a:spLocks noGrp="1" noChangeArrowheads="1"/>
          </p:cNvSpPr>
          <p:nvPr>
            <p:ph type="title" idx="4294967295"/>
          </p:nvPr>
        </p:nvSpPr>
        <p:spPr>
          <a:xfrm>
            <a:off x="196516" y="176462"/>
            <a:ext cx="8915400" cy="710485"/>
          </a:xfrm>
          <a:prstGeom prst="rect">
            <a:avLst/>
          </a:prstGeom>
          <a:noFill/>
        </p:spPr>
        <p:txBody>
          <a:bodyPr/>
          <a:lstStyle/>
          <a:p>
            <a:pPr eaLnBrk="1" hangingPunct="1"/>
            <a:r>
              <a:rPr lang="en-US" dirty="0" smtClean="0"/>
              <a:t>FY17 PRESIDENT’S BUDGET</a:t>
            </a:r>
          </a:p>
        </p:txBody>
      </p:sp>
      <p:sp>
        <p:nvSpPr>
          <p:cNvPr id="5" name="Rectangle 5"/>
          <p:cNvSpPr txBox="1">
            <a:spLocks noChangeArrowheads="1"/>
          </p:cNvSpPr>
          <p:nvPr/>
        </p:nvSpPr>
        <p:spPr bwMode="auto">
          <a:xfrm>
            <a:off x="1143000" y="1295400"/>
            <a:ext cx="5486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ts val="0"/>
              </a:spcBef>
              <a:spcAft>
                <a:spcPts val="1200"/>
              </a:spcAft>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231775" indent="-231775" eaLnBrk="1" hangingPunct="1">
              <a:spcAft>
                <a:spcPts val="1800"/>
              </a:spcAft>
              <a:buClr>
                <a:srgbClr val="C00000"/>
              </a:buClr>
            </a:pPr>
            <a:endParaRPr lang="en-US" sz="1800" b="1" kern="0" smtClean="0"/>
          </a:p>
          <a:p>
            <a:pPr marL="231775" indent="-231775" eaLnBrk="1" hangingPunct="1">
              <a:spcAft>
                <a:spcPts val="1800"/>
              </a:spcAft>
              <a:buClr>
                <a:srgbClr val="C00000"/>
              </a:buClr>
            </a:pPr>
            <a:endParaRPr lang="en-US" sz="2100" b="1" kern="0" dirty="0" smtClean="0"/>
          </a:p>
        </p:txBody>
      </p:sp>
      <p:pic>
        <p:nvPicPr>
          <p:cNvPr id="6" name="Picture 5" descr="Commercal Navig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143000"/>
            <a:ext cx="1600200" cy="1219200"/>
          </a:xfrm>
          <a:prstGeom prst="rect">
            <a:avLst/>
          </a:prstGeom>
          <a:noFill/>
          <a:ln>
            <a:noFill/>
          </a:ln>
          <a:effectLst>
            <a:outerShdw blurRad="63500" sx="102000" sy="102000" algn="ctr" rotWithShape="0">
              <a:prstClr val="black">
                <a:alpha val="40000"/>
              </a:prstClr>
            </a:outerShdw>
          </a:effectLst>
        </p:spPr>
      </p:pic>
      <p:pic>
        <p:nvPicPr>
          <p:cNvPr id="7" name="Picture 6" descr="BC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5200" y="2438400"/>
            <a:ext cx="1600200" cy="1219200"/>
          </a:xfrm>
          <a:prstGeom prst="rect">
            <a:avLst/>
          </a:prstGeom>
          <a:effectLst>
            <a:outerShdw blurRad="63500" sx="102000" sy="102000" algn="ctr" rotWithShape="0">
              <a:prstClr val="black">
                <a:alpha val="40000"/>
              </a:prstClr>
            </a:outerShdw>
          </a:effectLst>
        </p:spPr>
      </p:pic>
      <p:pic>
        <p:nvPicPr>
          <p:cNvPr id="8" name="Picture 7" descr="MVP Weaver Bottoms habitat restoration 2.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315200" y="3733800"/>
            <a:ext cx="1600200" cy="1219200"/>
          </a:xfrm>
          <a:prstGeom prst="rect">
            <a:avLst/>
          </a:prstGeom>
          <a:effectLst>
            <a:outerShdw blurRad="63500" sx="102000" sy="102000" algn="ctr" rotWithShape="0">
              <a:prstClr val="black">
                <a:alpha val="40000"/>
              </a:prstClr>
            </a:outerShdw>
          </a:effectLst>
        </p:spPr>
      </p:pic>
      <p:pic>
        <p:nvPicPr>
          <p:cNvPr id="9" name="Picture 8" descr="EOC 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5400" y="5029200"/>
            <a:ext cx="1653428" cy="1143000"/>
          </a:xfrm>
          <a:prstGeom prst="rect">
            <a:avLst/>
          </a:prstGeom>
          <a:effectLst>
            <a:outerShdw blurRad="63500" sx="102000" sy="102000" algn="ctr" rotWithShape="0">
              <a:prstClr val="black">
                <a:alpha val="40000"/>
              </a:prstClr>
            </a:outerShdw>
          </a:effectLst>
        </p:spPr>
      </p:pic>
      <p:pic>
        <p:nvPicPr>
          <p:cNvPr id="10" name="Picture 9" descr="MVS Mark Twain dam and power house.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0400" y="5029200"/>
            <a:ext cx="1752600" cy="1143000"/>
          </a:xfrm>
          <a:prstGeom prst="rect">
            <a:avLst/>
          </a:prstGeom>
          <a:noFill/>
          <a:ln>
            <a:noFill/>
          </a:ln>
          <a:effectLst>
            <a:outerShdw blurRad="63500" sx="102000" sy="102000" algn="ctr" rotWithShape="0">
              <a:prstClr val="black">
                <a:alpha val="40000"/>
              </a:prstClr>
            </a:outerShdw>
          </a:effectLst>
        </p:spPr>
      </p:pic>
      <p:pic>
        <p:nvPicPr>
          <p:cNvPr id="11" name="Picture 10" descr="MVS Hiking.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1600" y="5029200"/>
            <a:ext cx="1752600" cy="1143000"/>
          </a:xfrm>
          <a:prstGeom prst="rect">
            <a:avLst/>
          </a:prstGeom>
          <a:noFill/>
          <a:ln>
            <a:noFill/>
          </a:ln>
          <a:effectLst>
            <a:outerShdw blurRad="63500" sx="102000" sy="102000" algn="ctr" rotWithShape="0">
              <a:prstClr val="black">
                <a:alpha val="40000"/>
              </a:prstClr>
            </a:outerShdw>
          </a:effectLst>
        </p:spPr>
      </p:pic>
      <p:pic>
        <p:nvPicPr>
          <p:cNvPr id="12" name="Picture 11" descr="regulatory.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34200" y="5029199"/>
            <a:ext cx="1981200" cy="1143001"/>
          </a:xfrm>
          <a:prstGeom prst="rect">
            <a:avLst/>
          </a:prstGeom>
          <a:noFill/>
          <a:ln>
            <a:noFill/>
          </a:ln>
          <a:effectLst>
            <a:outerShdw blurRad="63500" sx="102000" sy="102000" algn="ctr" rotWithShape="0">
              <a:prstClr val="black">
                <a:alpha val="40000"/>
              </a:prstClr>
            </a:outerShdw>
          </a:effectLst>
        </p:spPr>
      </p:pic>
      <p:sp>
        <p:nvSpPr>
          <p:cNvPr id="13" name="Rectangle 12"/>
          <p:cNvSpPr/>
          <p:nvPr/>
        </p:nvSpPr>
        <p:spPr>
          <a:xfrm>
            <a:off x="196516" y="1007262"/>
            <a:ext cx="7086600" cy="3631763"/>
          </a:xfrm>
          <a:prstGeom prst="rect">
            <a:avLst/>
          </a:prstGeom>
        </p:spPr>
        <p:txBody>
          <a:bodyPr wrap="square">
            <a:spAutoFit/>
          </a:bodyPr>
          <a:lstStyle/>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Navigation - $ 451 million ($4 million more)	</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Flood Risk Reduction - $ 212 million ($3 million more)</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Environmental - $ 74 million ($ 6 million less)</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Emergency Operations - $ 5 million ($1 million more)</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Hydropower - $ 11 million ($6 million less)	</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Recreation - $ 47 million ($2 million more)</a:t>
            </a:r>
          </a:p>
          <a:p>
            <a:pPr marL="231775" indent="-231775">
              <a:spcAft>
                <a:spcPts val="1800"/>
              </a:spcAft>
              <a:buClr>
                <a:srgbClr val="C00000"/>
              </a:buClr>
              <a:buFont typeface="Wingdings" pitchFamily="2" charset="2"/>
              <a:buChar char="§"/>
              <a:tabLst>
                <a:tab pos="6519863" algn="r"/>
              </a:tabLst>
            </a:pPr>
            <a:r>
              <a:rPr lang="en-US" sz="2000" b="1" dirty="0" smtClean="0">
                <a:solidFill>
                  <a:schemeClr val="tx1">
                    <a:lumMod val="75000"/>
                    <a:lumOff val="25000"/>
                  </a:schemeClr>
                </a:solidFill>
                <a:latin typeface="Arial" panose="020B0604020202020204" pitchFamily="34" charset="0"/>
                <a:cs typeface="Arial" panose="020B0604020202020204" pitchFamily="34" charset="0"/>
              </a:rPr>
              <a:t>Regulatory - $ 26 million (same)</a:t>
            </a:r>
          </a:p>
        </p:txBody>
      </p:sp>
      <p:sp>
        <p:nvSpPr>
          <p:cNvPr id="15" name="TextBox 14"/>
          <p:cNvSpPr txBox="1"/>
          <p:nvPr/>
        </p:nvSpPr>
        <p:spPr>
          <a:xfrm rot="20382326">
            <a:off x="4748981" y="4008002"/>
            <a:ext cx="3048000" cy="830997"/>
          </a:xfrm>
          <a:prstGeom prst="rect">
            <a:avLst/>
          </a:prstGeom>
          <a:noFill/>
        </p:spPr>
        <p:txBody>
          <a:bodyPr wrap="square" rtlCol="0">
            <a:spAutoFit/>
          </a:bodyPr>
          <a:lstStyle/>
          <a:p>
            <a:pPr algn="ctr"/>
            <a:r>
              <a:rPr lang="en-US" sz="2400" dirty="0" smtClean="0">
                <a:solidFill>
                  <a:srgbClr val="C00000"/>
                </a:solidFill>
                <a:effectLst>
                  <a:outerShdw blurRad="38100" dist="38100" dir="2700000" algn="tl">
                    <a:srgbClr val="000000">
                      <a:alpha val="43137"/>
                    </a:srgbClr>
                  </a:outerShdw>
                </a:effectLst>
                <a:latin typeface="Arial Black" pitchFamily="34" charset="0"/>
              </a:rPr>
              <a:t>$826 million total</a:t>
            </a:r>
            <a:endParaRPr lang="en-US" sz="24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16" name="Picture 33"/>
          <p:cNvPicPr>
            <a:picLocks noChangeAspect="1"/>
          </p:cNvPicPr>
          <p:nvPr/>
        </p:nvPicPr>
        <p:blipFill>
          <a:blip r:embed="rId10"/>
          <a:srcRect/>
          <a:stretch>
            <a:fillRect/>
          </a:stretch>
        </p:blipFill>
        <p:spPr bwMode="auto">
          <a:xfrm>
            <a:off x="7924800" y="5815668"/>
            <a:ext cx="1108075" cy="963613"/>
          </a:xfrm>
          <a:prstGeom prst="rect">
            <a:avLst/>
          </a:prstGeom>
          <a:noFill/>
          <a:ln w="9525">
            <a:noFill/>
            <a:miter lim="800000"/>
            <a:headEnd/>
            <a:tailEnd/>
          </a:ln>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9100867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1"/>
          <a:stretch/>
        </p:blipFill>
        <p:spPr>
          <a:xfrm>
            <a:off x="320842" y="967532"/>
            <a:ext cx="4141310" cy="2465479"/>
          </a:xfrm>
          <a:prstGeom prst="rect">
            <a:avLst/>
          </a:prstGeom>
          <a:ln w="12700">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r="7" b="-20"/>
          <a:stretch/>
        </p:blipFill>
        <p:spPr>
          <a:xfrm>
            <a:off x="315262" y="3596569"/>
            <a:ext cx="4151068" cy="2483921"/>
          </a:xfrm>
          <a:prstGeom prst="rect">
            <a:avLst/>
          </a:prstGeom>
          <a:ln w="12700">
            <a:solidFill>
              <a:schemeClr val="tx1"/>
            </a:solidFill>
          </a:ln>
          <a:effectLst>
            <a:outerShdw blurRad="63500" sx="102000" sy="102000" algn="ctr" rotWithShape="0">
              <a:prstClr val="black">
                <a:alpha val="40000"/>
              </a:prstClr>
            </a:outerShdw>
          </a:effectLst>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b="12"/>
          <a:stretch/>
        </p:blipFill>
        <p:spPr>
          <a:xfrm>
            <a:off x="4724399" y="962526"/>
            <a:ext cx="4178969" cy="2480973"/>
          </a:xfrm>
          <a:prstGeom prst="rect">
            <a:avLst/>
          </a:prstGeom>
          <a:ln w="12700">
            <a:solidFill>
              <a:schemeClr val="tx1"/>
            </a:solidFill>
          </a:ln>
          <a:effectLst>
            <a:outerShdw blurRad="63500" sx="102000" sy="102000" algn="ctr" rotWithShape="0">
              <a:prstClr val="black">
                <a:alpha val="40000"/>
              </a:prstClr>
            </a:outerShdw>
          </a:effectLst>
        </p:spPr>
      </p:pic>
      <p:pic>
        <p:nvPicPr>
          <p:cNvPr id="18" name="Picture 17" descr="http://nas-sites.org/coastal-risk/files/2014/07/coastalmap-754x6001.png"/>
          <p:cNvPicPr/>
          <p:nvPr/>
        </p:nvPicPr>
        <p:blipFill>
          <a:blip r:embed="rId6" cstate="print">
            <a:lum bright="26000" contrast="-55000"/>
          </a:blip>
          <a:srcRect b="-18"/>
          <a:stretch>
            <a:fillRect/>
          </a:stretch>
        </p:blipFill>
        <p:spPr bwMode="auto">
          <a:xfrm>
            <a:off x="4724400" y="3581400"/>
            <a:ext cx="4165668" cy="2451652"/>
          </a:xfrm>
          <a:prstGeom prst="rect">
            <a:avLst/>
          </a:prstGeom>
          <a:noFill/>
          <a:ln w="12700">
            <a:solidFill>
              <a:schemeClr val="tx1"/>
            </a:solidFill>
          </a:ln>
          <a:effectLst>
            <a:outerShdw blurRad="63500" sx="102000" sy="102000" algn="ctr" rotWithShape="0">
              <a:prstClr val="black">
                <a:alpha val="40000"/>
              </a:prstClr>
            </a:outerShdw>
          </a:effectLst>
        </p:spPr>
      </p:pic>
      <p:sp>
        <p:nvSpPr>
          <p:cNvPr id="19" name="Title 1"/>
          <p:cNvSpPr>
            <a:spLocks noGrp="1"/>
          </p:cNvSpPr>
          <p:nvPr>
            <p:ph type="title"/>
          </p:nvPr>
        </p:nvSpPr>
        <p:spPr>
          <a:xfrm>
            <a:off x="304801" y="246234"/>
            <a:ext cx="8440994" cy="623914"/>
          </a:xfrm>
        </p:spPr>
        <p:txBody>
          <a:bodyPr/>
          <a:lstStyle/>
          <a:p>
            <a:r>
              <a:rPr lang="en-US" sz="2400" dirty="0" smtClean="0">
                <a:latin typeface="+mn-lt"/>
              </a:rPr>
              <a:t>Four Revolutions</a:t>
            </a:r>
            <a:endParaRPr lang="en-US" sz="2400" dirty="0">
              <a:latin typeface="+mn-lt"/>
            </a:endParaRPr>
          </a:p>
        </p:txBody>
      </p:sp>
      <p:sp>
        <p:nvSpPr>
          <p:cNvPr id="20" name="Content Placeholder 2"/>
          <p:cNvSpPr>
            <a:spLocks noGrp="1"/>
          </p:cNvSpPr>
          <p:nvPr>
            <p:ph idx="1"/>
          </p:nvPr>
        </p:nvSpPr>
        <p:spPr>
          <a:xfrm>
            <a:off x="4704168" y="946483"/>
            <a:ext cx="4157537" cy="1429114"/>
          </a:xfrm>
        </p:spPr>
        <p:txBody>
          <a:bodyPr/>
          <a:lstStyle/>
          <a:p>
            <a:pPr marL="0" indent="0" algn="ctr">
              <a:spcAft>
                <a:spcPts val="600"/>
              </a:spcAft>
              <a:buNone/>
            </a:pPr>
            <a:r>
              <a:rPr lang="en-US" sz="2800" dirty="0" smtClean="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Hydrocarbon production revolution</a:t>
            </a:r>
            <a:endParaRPr lang="en-US" sz="2800" dirty="0">
              <a:solidFill>
                <a:schemeClr val="tx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1" name="Rectangle 20"/>
          <p:cNvSpPr/>
          <p:nvPr/>
        </p:nvSpPr>
        <p:spPr>
          <a:xfrm>
            <a:off x="331304" y="3596569"/>
            <a:ext cx="4130849" cy="2298065"/>
          </a:xfrm>
          <a:prstGeom prst="rect">
            <a:avLst/>
          </a:prstGeom>
          <a:ln w="12700">
            <a:noFill/>
          </a:ln>
          <a:effectLst/>
        </p:spPr>
        <p:txBody>
          <a:bodyPr wrap="square">
            <a:spAutoFit/>
          </a:bodyPr>
          <a:lstStyle/>
          <a:p>
            <a:pPr algn="ctr">
              <a:lnSpc>
                <a:spcPts val="4300"/>
              </a:lnSpc>
            </a:pPr>
            <a:r>
              <a:rPr lang="en-US" sz="28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Return of manufacturing to the </a:t>
            </a:r>
            <a:r>
              <a:rPr lang="en-US" sz="2800"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U.S. &amp; </a:t>
            </a:r>
            <a:r>
              <a:rPr lang="en-US" sz="2800"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the Mississippi Valley</a:t>
            </a:r>
          </a:p>
        </p:txBody>
      </p:sp>
      <p:sp>
        <p:nvSpPr>
          <p:cNvPr id="22" name="Rectangle 21"/>
          <p:cNvSpPr/>
          <p:nvPr/>
        </p:nvSpPr>
        <p:spPr>
          <a:xfrm>
            <a:off x="315262" y="894350"/>
            <a:ext cx="4157353" cy="1200329"/>
          </a:xfrm>
          <a:prstGeom prst="rect">
            <a:avLst/>
          </a:prstGeom>
        </p:spPr>
        <p:txBody>
          <a:bodyPr wrap="square">
            <a:spAutoFit/>
          </a:bodyPr>
          <a:lstStyle/>
          <a:p>
            <a:pPr algn="ctr"/>
            <a:r>
              <a:rPr lang="en-US"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Explosive </a:t>
            </a:r>
            <a:r>
              <a:rPr lang="en-US"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growth </a:t>
            </a:r>
            <a:r>
              <a:rPr lang="en-US"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in </a:t>
            </a:r>
            <a:r>
              <a:rPr lang="en-US"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U.S. agricultural productivity</a:t>
            </a:r>
            <a:endParaRPr lang="en-US"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23" name="Content Placeholder 2"/>
          <p:cNvSpPr txBox="1">
            <a:spLocks/>
          </p:cNvSpPr>
          <p:nvPr/>
        </p:nvSpPr>
        <p:spPr bwMode="auto">
          <a:xfrm>
            <a:off x="4724400" y="4056335"/>
            <a:ext cx="4165668" cy="1367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0"/>
              </a:spcBef>
              <a:spcAft>
                <a:spcPts val="1200"/>
              </a:spcAft>
              <a:buClr>
                <a:srgbClr val="C00000"/>
              </a:buClr>
              <a:buFont typeface="Wingdings" pitchFamily="2" charset="2"/>
              <a:buChar char="§"/>
              <a:defRPr sz="3200">
                <a:solidFill>
                  <a:schemeClr val="tx1"/>
                </a:solidFill>
                <a:latin typeface="+mn-lt"/>
                <a:ea typeface="+mn-ea"/>
                <a:cs typeface="+mn-cs"/>
              </a:defRPr>
            </a:lvl1pPr>
            <a:lvl2pPr marL="800100" indent="-342900" algn="l" rtl="0" eaLnBrk="0" fontAlgn="base" hangingPunct="0">
              <a:spcBef>
                <a:spcPts val="0"/>
              </a:spcBef>
              <a:spcAft>
                <a:spcPts val="1200"/>
              </a:spcAft>
              <a:buClr>
                <a:srgbClr val="C00000"/>
              </a:buClr>
              <a:buSzPct val="65000"/>
              <a:buFont typeface="Arial" charset="0"/>
              <a:buChar char="►"/>
              <a:defRPr sz="2800">
                <a:solidFill>
                  <a:schemeClr val="tx1"/>
                </a:solidFill>
                <a:latin typeface="+mn-lt"/>
              </a:defRPr>
            </a:lvl2pPr>
            <a:lvl3pPr marL="1143000" indent="-228600" algn="l" rtl="0" eaLnBrk="0" fontAlgn="base" hangingPunct="0">
              <a:spcBef>
                <a:spcPts val="0"/>
              </a:spcBef>
              <a:spcAft>
                <a:spcPts val="1200"/>
              </a:spcAft>
              <a:buClr>
                <a:srgbClr val="C00000"/>
              </a:buClr>
              <a:buChar char="•"/>
              <a:defRPr sz="2400">
                <a:solidFill>
                  <a:schemeClr val="tx1"/>
                </a:solidFill>
                <a:latin typeface="+mn-lt"/>
              </a:defRPr>
            </a:lvl3pPr>
            <a:lvl4pPr marL="1600200" indent="-228600" algn="l" rtl="0" eaLnBrk="0" fontAlgn="base" hangingPunct="0">
              <a:spcBef>
                <a:spcPts val="0"/>
              </a:spcBef>
              <a:spcAft>
                <a:spcPts val="1200"/>
              </a:spcAft>
              <a:buSzPct val="75000"/>
              <a:buFont typeface="Wingdings 3" pitchFamily="18" charset="2"/>
              <a:buChar char="w"/>
              <a:defRPr sz="2000">
                <a:solidFill>
                  <a:schemeClr val="tx1"/>
                </a:solidFill>
                <a:latin typeface="+mn-lt"/>
              </a:defRPr>
            </a:lvl4pPr>
            <a:lvl5pPr marL="2057400" indent="-228600" algn="l" rtl="0" eaLnBrk="0" fontAlgn="base" hangingPunct="0">
              <a:spcBef>
                <a:spcPts val="0"/>
              </a:spcBef>
              <a:spcAft>
                <a:spcPts val="1200"/>
              </a:spcAft>
              <a:buSzPct val="50000"/>
              <a:buFont typeface="Wingdings" pitchFamily="2" charset="2"/>
              <a:buChar char="¡"/>
              <a:defRPr sz="2000">
                <a:solidFill>
                  <a:schemeClr val="tx1"/>
                </a:solidFill>
                <a:latin typeface="+mn-lt"/>
              </a:defRPr>
            </a:lvl5pPr>
            <a:lvl6pPr marL="2514600" indent="-228600" algn="l" rtl="0" fontAlgn="base">
              <a:spcBef>
                <a:spcPct val="5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5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5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50000"/>
              </a:spcBef>
              <a:spcAft>
                <a:spcPct val="0"/>
              </a:spcAft>
              <a:buSzPct val="50000"/>
              <a:buFont typeface="Wingdings" pitchFamily="2" charset="2"/>
              <a:buChar char="¡"/>
              <a:defRPr sz="2000">
                <a:solidFill>
                  <a:schemeClr val="tx1"/>
                </a:solidFill>
                <a:latin typeface="+mn-lt"/>
              </a:defRPr>
            </a:lvl9pPr>
          </a:lstStyle>
          <a:p>
            <a:pPr marL="0" indent="0" algn="ctr">
              <a:buFont typeface="Wingdings" pitchFamily="2" charset="2"/>
              <a:buNone/>
            </a:pPr>
            <a:r>
              <a:rPr lang="en-US" sz="2800" kern="0"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Accelerating impacts of climate change</a:t>
            </a:r>
            <a:endParaRPr lang="en-US" sz="2800" kern="0"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1450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4"/>
          </p:nvPr>
        </p:nvSpPr>
        <p:spPr/>
        <p:txBody>
          <a:bodyPr/>
          <a:lstStyle/>
          <a:p>
            <a:fld id="{6A998AF9-C4BF-494B-956B-53093E409D3C}" type="slidenum">
              <a:rPr lang="en-US" smtClean="0"/>
              <a:pPr/>
              <a:t>7</a:t>
            </a:fld>
            <a:endParaRPr lang="en-US"/>
          </a:p>
        </p:txBody>
      </p:sp>
      <p:pic>
        <p:nvPicPr>
          <p:cNvPr id="18440" name="Picture 18439"/>
          <p:cNvPicPr>
            <a:picLocks noChangeAspect="1"/>
          </p:cNvPicPr>
          <p:nvPr/>
        </p:nvPicPr>
        <p:blipFill rotWithShape="1">
          <a:blip r:embed="rId3">
            <a:extLst>
              <a:ext uri="{28A0092B-C50C-407E-A947-70E740481C1C}">
                <a14:useLocalDpi xmlns:a14="http://schemas.microsoft.com/office/drawing/2010/main" val="0"/>
              </a:ext>
            </a:extLst>
          </a:blip>
          <a:srcRect b="-17"/>
          <a:stretch/>
        </p:blipFill>
        <p:spPr>
          <a:xfrm rot="10800000">
            <a:off x="6158807" y="1088658"/>
            <a:ext cx="2687673" cy="1659071"/>
          </a:xfrm>
          <a:prstGeom prst="rect">
            <a:avLst/>
          </a:prstGeom>
          <a:ln w="12700">
            <a:solidFill>
              <a:schemeClr val="tx1"/>
            </a:solidFill>
          </a:ln>
          <a:effectLst>
            <a:outerShdw blurRad="63500" sx="102000" sy="102000" algn="ctr" rotWithShape="0">
              <a:prstClr val="black">
                <a:alpha val="40000"/>
              </a:prstClr>
            </a:outerShdw>
          </a:effectLst>
        </p:spPr>
      </p:pic>
      <p:sp>
        <p:nvSpPr>
          <p:cNvPr id="194" name="TextBox 193"/>
          <p:cNvSpPr txBox="1"/>
          <p:nvPr/>
        </p:nvSpPr>
        <p:spPr>
          <a:xfrm>
            <a:off x="6158807" y="2387790"/>
            <a:ext cx="2687673" cy="341106"/>
          </a:xfrm>
          <a:prstGeom prst="rect">
            <a:avLst/>
          </a:prstGeom>
          <a:noFill/>
        </p:spPr>
        <p:txBody>
          <a:bodyPr wrap="square" rtlCol="0">
            <a:spAutoFit/>
          </a:bodyPr>
          <a:lstStyle/>
          <a:p>
            <a:pPr algn="ctr"/>
            <a:r>
              <a:rPr lang="en-US" sz="1600" b="1" dirty="0" smtClean="0">
                <a:solidFill>
                  <a:srgbClr val="FFFF00"/>
                </a:solidFill>
                <a:effectLst>
                  <a:outerShdw blurRad="38100" dist="38100" dir="2700000" algn="tl">
                    <a:srgbClr val="000000">
                      <a:alpha val="43137"/>
                    </a:srgbClr>
                  </a:outerShdw>
                </a:effectLst>
              </a:rPr>
              <a:t>Gov. John Bel Edwards</a:t>
            </a:r>
            <a:endParaRPr lang="en-US" sz="1600" b="1" dirty="0">
              <a:solidFill>
                <a:srgbClr val="FFFF00"/>
              </a:solidFill>
              <a:effectLst>
                <a:outerShdw blurRad="38100" dist="38100" dir="2700000" algn="tl">
                  <a:srgbClr val="000000">
                    <a:alpha val="43137"/>
                  </a:srgbClr>
                </a:outerShdw>
              </a:effectLst>
            </a:endParaRPr>
          </a:p>
        </p:txBody>
      </p:sp>
      <p:pic>
        <p:nvPicPr>
          <p:cNvPr id="196" name="Picture 1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pic>
        <p:nvPicPr>
          <p:cNvPr id="197" name="Picture 33"/>
          <p:cNvPicPr>
            <a:picLocks noChangeAspect="1"/>
          </p:cNvPicPr>
          <p:nvPr/>
        </p:nvPicPr>
        <p:blipFill>
          <a:blip r:embed="rId5"/>
          <a:srcRect/>
          <a:stretch>
            <a:fillRect/>
          </a:stretch>
        </p:blipFill>
        <p:spPr bwMode="auto">
          <a:xfrm>
            <a:off x="7924800" y="5815668"/>
            <a:ext cx="1108075" cy="963613"/>
          </a:xfrm>
          <a:prstGeom prst="rect">
            <a:avLst/>
          </a:prstGeom>
          <a:noFill/>
          <a:ln w="9525">
            <a:noFill/>
            <a:miter lim="800000"/>
            <a:headEnd/>
            <a:tailEnd/>
          </a:ln>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r="12" b="40"/>
          <a:stretch/>
        </p:blipFill>
        <p:spPr>
          <a:xfrm>
            <a:off x="280218" y="1088658"/>
            <a:ext cx="2842955" cy="1741161"/>
          </a:xfrm>
          <a:prstGeom prst="rect">
            <a:avLst/>
          </a:prstGeom>
          <a:ln w="12700">
            <a:solidFill>
              <a:schemeClr val="tx1"/>
            </a:solidFill>
          </a:ln>
          <a:effectLst>
            <a:outerShdw blurRad="63500" sx="102000" sy="102000" algn="ctr" rotWithShape="0">
              <a:prstClr val="black">
                <a:alpha val="40000"/>
              </a:prstClr>
            </a:outerShdw>
          </a:effectLst>
        </p:spPr>
      </p:pic>
      <p:sp>
        <p:nvSpPr>
          <p:cNvPr id="17" name="TextBox 16"/>
          <p:cNvSpPr txBox="1"/>
          <p:nvPr/>
        </p:nvSpPr>
        <p:spPr>
          <a:xfrm>
            <a:off x="898700" y="2504045"/>
            <a:ext cx="2245677" cy="338554"/>
          </a:xfrm>
          <a:prstGeom prst="rect">
            <a:avLst/>
          </a:prstGeom>
          <a:solidFill>
            <a:schemeClr val="tx1">
              <a:alpha val="60000"/>
            </a:schemeClr>
          </a:solidFill>
        </p:spPr>
        <p:txBody>
          <a:bodyPr wrap="square" rtlCol="0">
            <a:spAutoFit/>
          </a:bodyPr>
          <a:lstStyle/>
          <a:p>
            <a:pPr algn="ctr">
              <a:spcAft>
                <a:spcPts val="1200"/>
              </a:spcAft>
              <a:buClr>
                <a:srgbClr val="C00000"/>
              </a:buClr>
            </a:pPr>
            <a:r>
              <a:rPr lang="en-US" sz="1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 Garrett Graves</a:t>
            </a:r>
            <a:endParaRPr lang="en-US" sz="1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171481" y="174148"/>
            <a:ext cx="3068215" cy="830997"/>
          </a:xfrm>
          <a:prstGeom prst="rect">
            <a:avLst/>
          </a:prstGeom>
          <a:noFill/>
        </p:spPr>
        <p:txBody>
          <a:bodyPr wrap="square" rtlCol="0">
            <a:spAutoFit/>
          </a:bodyPr>
          <a:lstStyle/>
          <a:p>
            <a:pPr algn="ctr"/>
            <a:r>
              <a:rPr lang="en-US" b="1" dirty="0" smtClean="0"/>
              <a:t>2015-2016 </a:t>
            </a:r>
          </a:p>
          <a:p>
            <a:pPr algn="ctr"/>
            <a:r>
              <a:rPr lang="en-US" b="1" dirty="0" smtClean="0"/>
              <a:t>Winter flood</a:t>
            </a:r>
            <a:endParaRPr lang="en-US" b="1" dirty="0"/>
          </a:p>
        </p:txBody>
      </p:sp>
      <p:sp>
        <p:nvSpPr>
          <p:cNvPr id="19" name="TextBox 18"/>
          <p:cNvSpPr txBox="1"/>
          <p:nvPr/>
        </p:nvSpPr>
        <p:spPr>
          <a:xfrm>
            <a:off x="6256405" y="139957"/>
            <a:ext cx="2487624" cy="830997"/>
          </a:xfrm>
          <a:prstGeom prst="rect">
            <a:avLst/>
          </a:prstGeom>
          <a:noFill/>
        </p:spPr>
        <p:txBody>
          <a:bodyPr wrap="square" rtlCol="0">
            <a:spAutoFit/>
          </a:bodyPr>
          <a:lstStyle/>
          <a:p>
            <a:pPr algn="ctr"/>
            <a:r>
              <a:rPr lang="en-US" b="1" dirty="0" smtClean="0"/>
              <a:t>2016 Louisiana flood</a:t>
            </a:r>
            <a:endParaRPr lang="en-US" b="1"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605" y="1088658"/>
            <a:ext cx="2405831" cy="1605565"/>
          </a:xfrm>
          <a:prstGeom prst="rect">
            <a:avLst/>
          </a:prstGeom>
          <a:ln w="12700">
            <a:solidFill>
              <a:schemeClr val="tx1"/>
            </a:solidFill>
          </a:ln>
          <a:effectLst>
            <a:outerShdw blurRad="63500" sx="102000" sy="102000" algn="ctr" rotWithShape="0">
              <a:prstClr val="black">
                <a:alpha val="40000"/>
              </a:prstClr>
            </a:outerShdw>
          </a:effectLst>
        </p:spPr>
      </p:pic>
      <p:cxnSp>
        <p:nvCxnSpPr>
          <p:cNvPr id="7" name="Straight Connector 6"/>
          <p:cNvCxnSpPr/>
          <p:nvPr/>
        </p:nvCxnSpPr>
        <p:spPr>
          <a:xfrm>
            <a:off x="3265168" y="597454"/>
            <a:ext cx="0" cy="5806350"/>
          </a:xfrm>
          <a:prstGeom prst="line">
            <a:avLst/>
          </a:prstGeom>
          <a:ln w="5715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08370" y="621396"/>
            <a:ext cx="0" cy="5806350"/>
          </a:xfrm>
          <a:prstGeom prst="line">
            <a:avLst/>
          </a:prstGeom>
          <a:ln w="57150">
            <a:solidFill>
              <a:schemeClr val="accent6">
                <a:lumMod val="75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65168" y="170097"/>
            <a:ext cx="2737705" cy="830997"/>
          </a:xfrm>
          <a:prstGeom prst="rect">
            <a:avLst/>
          </a:prstGeom>
          <a:noFill/>
        </p:spPr>
        <p:txBody>
          <a:bodyPr wrap="square" rtlCol="0">
            <a:spAutoFit/>
          </a:bodyPr>
          <a:lstStyle/>
          <a:p>
            <a:pPr algn="ctr"/>
            <a:r>
              <a:rPr lang="en-US" b="1" dirty="0" smtClean="0"/>
              <a:t>Dredging</a:t>
            </a:r>
          </a:p>
          <a:p>
            <a:pPr algn="ctr"/>
            <a:r>
              <a:rPr lang="en-US" b="1" dirty="0" smtClean="0"/>
              <a:t>Southwest Pass</a:t>
            </a:r>
            <a:endParaRPr lang="en-US" b="1" dirty="0"/>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60" y="3023328"/>
            <a:ext cx="2840669" cy="1597876"/>
          </a:xfrm>
          <a:prstGeom prst="rect">
            <a:avLst/>
          </a:prstGeom>
          <a:ln w="12700">
            <a:solidFill>
              <a:schemeClr val="tx1"/>
            </a:solidFill>
          </a:ln>
          <a:effectLst>
            <a:outerShdw blurRad="63500" sx="102000" sy="102000" algn="ctr" rotWithShape="0">
              <a:prstClr val="black">
                <a:alpha val="40000"/>
              </a:prstClr>
            </a:outerShdw>
          </a:effectLst>
        </p:spPr>
      </p:pic>
      <p:sp>
        <p:nvSpPr>
          <p:cNvPr id="30" name="TextBox 29"/>
          <p:cNvSpPr txBox="1"/>
          <p:nvPr/>
        </p:nvSpPr>
        <p:spPr>
          <a:xfrm>
            <a:off x="368074" y="4257090"/>
            <a:ext cx="2845797" cy="338554"/>
          </a:xfrm>
          <a:prstGeom prst="rect">
            <a:avLst/>
          </a:prstGeom>
          <a:noFill/>
        </p:spPr>
        <p:txBody>
          <a:bodyPr wrap="square" rtlCol="0">
            <a:spAutoFit/>
          </a:bodyPr>
          <a:lstStyle/>
          <a:p>
            <a:pPr algn="ctr">
              <a:spcAft>
                <a:spcPts val="1200"/>
              </a:spcAft>
              <a:buClr>
                <a:srgbClr val="C00000"/>
              </a:buClr>
            </a:pPr>
            <a:r>
              <a:rPr lang="en-US" sz="1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Bayou </a:t>
            </a:r>
            <a:r>
              <a:rPr lang="en-US" sz="1600" b="1" dirty="0" err="1"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Chene</a:t>
            </a:r>
            <a:endParaRPr lang="en-US" sz="1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2" name="Picture 31"/>
          <p:cNvPicPr>
            <a:picLocks noChangeAspect="1"/>
          </p:cNvPicPr>
          <p:nvPr/>
        </p:nvPicPr>
        <p:blipFill rotWithShape="1">
          <a:blip r:embed="rId9">
            <a:extLst>
              <a:ext uri="{28A0092B-C50C-407E-A947-70E740481C1C}">
                <a14:useLocalDpi xmlns:a14="http://schemas.microsoft.com/office/drawing/2010/main" val="0"/>
              </a:ext>
            </a:extLst>
          </a:blip>
          <a:srcRect b="-88"/>
          <a:stretch/>
        </p:blipFill>
        <p:spPr>
          <a:xfrm>
            <a:off x="288960" y="4811956"/>
            <a:ext cx="2851805" cy="1758961"/>
          </a:xfrm>
          <a:prstGeom prst="rect">
            <a:avLst/>
          </a:prstGeom>
          <a:ln w="12700">
            <a:solidFill>
              <a:schemeClr val="tx1"/>
            </a:solidFill>
          </a:ln>
          <a:effectLst>
            <a:outerShdw blurRad="63500" sx="102000" sy="102000" algn="ctr" rotWithShape="0">
              <a:prstClr val="black">
                <a:alpha val="40000"/>
              </a:prstClr>
            </a:outerShdw>
          </a:effectLst>
        </p:spPr>
      </p:pic>
      <p:sp>
        <p:nvSpPr>
          <p:cNvPr id="31" name="TextBox 30"/>
          <p:cNvSpPr txBox="1"/>
          <p:nvPr/>
        </p:nvSpPr>
        <p:spPr>
          <a:xfrm>
            <a:off x="683514" y="6239227"/>
            <a:ext cx="2163965" cy="338554"/>
          </a:xfrm>
          <a:prstGeom prst="rect">
            <a:avLst/>
          </a:prstGeom>
          <a:noFill/>
        </p:spPr>
        <p:txBody>
          <a:bodyPr wrap="square" rtlCol="0">
            <a:spAutoFit/>
          </a:bodyPr>
          <a:lstStyle/>
          <a:p>
            <a:pPr algn="ctr">
              <a:spcAft>
                <a:spcPts val="1200"/>
              </a:spcAft>
              <a:buClr>
                <a:srgbClr val="C00000"/>
              </a:buClr>
            </a:pPr>
            <a:r>
              <a:rPr lang="en-US" sz="1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National Guard</a:t>
            </a:r>
            <a:endParaRPr lang="en-US" sz="1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24459" y="4731571"/>
            <a:ext cx="2751517" cy="1834345"/>
          </a:xfrm>
          <a:prstGeom prst="rect">
            <a:avLst/>
          </a:prstGeom>
          <a:ln w="12700">
            <a:solidFill>
              <a:schemeClr val="tx1"/>
            </a:solidFill>
          </a:ln>
          <a:effectLst>
            <a:outerShdw blurRad="63500" sx="102000" sy="102000" algn="ctr" rotWithShape="0">
              <a:prstClr val="black">
                <a:alpha val="40000"/>
              </a:prstClr>
            </a:outerShdw>
          </a:effectLst>
        </p:spPr>
      </p:pic>
      <p:sp>
        <p:nvSpPr>
          <p:cNvPr id="35" name="TextBox 34"/>
          <p:cNvSpPr txBox="1"/>
          <p:nvPr/>
        </p:nvSpPr>
        <p:spPr>
          <a:xfrm>
            <a:off x="6972427" y="5946839"/>
            <a:ext cx="1874053" cy="584775"/>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MHU inspection </a:t>
            </a:r>
            <a:r>
              <a:rPr lang="en-US" sz="1600" b="1" dirty="0" smtClean="0">
                <a:solidFill>
                  <a:srgbClr val="FFFF00"/>
                </a:solidFill>
                <a:effectLst>
                  <a:outerShdw blurRad="38100" dist="38100" dir="2700000" algn="tl">
                    <a:srgbClr val="000000">
                      <a:alpha val="43137"/>
                    </a:srgbClr>
                  </a:outerShdw>
                </a:effectLst>
              </a:rPr>
              <a:t>in </a:t>
            </a:r>
            <a:r>
              <a:rPr lang="en-US" sz="1600" b="1" dirty="0">
                <a:solidFill>
                  <a:srgbClr val="FFFF00"/>
                </a:solidFill>
                <a:effectLst>
                  <a:outerShdw blurRad="38100" dist="38100" dir="2700000" algn="tl">
                    <a:srgbClr val="000000">
                      <a:alpha val="43137"/>
                    </a:srgbClr>
                  </a:outerShdw>
                </a:effectLst>
              </a:rPr>
              <a:t>Baton Rouge </a:t>
            </a:r>
          </a:p>
        </p:txBody>
      </p:sp>
      <p:pic>
        <p:nvPicPr>
          <p:cNvPr id="36" name="Picture 35"/>
          <p:cNvPicPr>
            <a:picLocks noChangeAspect="1"/>
          </p:cNvPicPr>
          <p:nvPr/>
        </p:nvPicPr>
        <p:blipFill rotWithShape="1">
          <a:blip r:embed="rId11" cstate="print">
            <a:extLst>
              <a:ext uri="{28A0092B-C50C-407E-A947-70E740481C1C}">
                <a14:useLocalDpi xmlns:a14="http://schemas.microsoft.com/office/drawing/2010/main" val="0"/>
              </a:ext>
            </a:extLst>
          </a:blip>
          <a:srcRect r="-23" b="19"/>
          <a:stretch/>
        </p:blipFill>
        <p:spPr>
          <a:xfrm>
            <a:off x="3415605" y="2875574"/>
            <a:ext cx="2410008" cy="1650494"/>
          </a:xfrm>
          <a:prstGeom prst="rect">
            <a:avLst/>
          </a:prstGeom>
          <a:ln w="12700">
            <a:solidFill>
              <a:schemeClr val="tx1"/>
            </a:solidFill>
          </a:ln>
          <a:effectLst>
            <a:outerShdw blurRad="63500" sx="102000" sy="102000" algn="ctr" rotWithShape="0">
              <a:prstClr val="black">
                <a:alpha val="40000"/>
              </a:prstClr>
            </a:outerShdw>
          </a:effectLst>
        </p:spPr>
      </p:pic>
      <p:sp>
        <p:nvSpPr>
          <p:cNvPr id="37" name="TextBox 36"/>
          <p:cNvSpPr txBox="1"/>
          <p:nvPr/>
        </p:nvSpPr>
        <p:spPr>
          <a:xfrm>
            <a:off x="3374183" y="2336970"/>
            <a:ext cx="2431864" cy="338554"/>
          </a:xfrm>
          <a:prstGeom prst="rect">
            <a:avLst/>
          </a:prstGeom>
          <a:noFill/>
        </p:spPr>
        <p:txBody>
          <a:bodyPr wrap="square" rtlCol="0">
            <a:spAutoFit/>
          </a:bodyPr>
          <a:lstStyle/>
          <a:p>
            <a:pPr algn="ctr"/>
            <a:r>
              <a:rPr lang="en-US" sz="1600" b="1" dirty="0" smtClean="0">
                <a:solidFill>
                  <a:srgbClr val="FFFF00"/>
                </a:solidFill>
                <a:effectLst>
                  <a:outerShdw blurRad="38100" dist="38100" dir="2700000" algn="tl">
                    <a:srgbClr val="000000">
                      <a:alpha val="43137"/>
                    </a:srgbClr>
                  </a:outerShdw>
                </a:effectLst>
              </a:rPr>
              <a:t>Dredge McFarland</a:t>
            </a:r>
            <a:endParaRPr lang="en-US" sz="1600" b="1" dirty="0">
              <a:solidFill>
                <a:srgbClr val="FFFF00"/>
              </a:solidFill>
              <a:effectLst>
                <a:outerShdw blurRad="38100" dist="38100" dir="2700000" algn="tl">
                  <a:srgbClr val="000000">
                    <a:alpha val="43137"/>
                  </a:srgbClr>
                </a:outerShdw>
              </a:effectLst>
            </a:endParaRPr>
          </a:p>
        </p:txBody>
      </p:sp>
      <p:sp>
        <p:nvSpPr>
          <p:cNvPr id="38" name="TextBox 37"/>
          <p:cNvSpPr txBox="1"/>
          <p:nvPr/>
        </p:nvSpPr>
        <p:spPr>
          <a:xfrm>
            <a:off x="3388005" y="4185643"/>
            <a:ext cx="2431864" cy="338554"/>
          </a:xfrm>
          <a:prstGeom prst="rect">
            <a:avLst/>
          </a:prstGeom>
          <a:noFill/>
        </p:spPr>
        <p:txBody>
          <a:bodyPr wrap="square" rtlCol="0">
            <a:spAutoFit/>
          </a:bodyPr>
          <a:lstStyle/>
          <a:p>
            <a:pPr algn="ctr"/>
            <a:r>
              <a:rPr lang="en-US" sz="1600" b="1" dirty="0" smtClean="0">
                <a:solidFill>
                  <a:srgbClr val="FFFF00"/>
                </a:solidFill>
                <a:effectLst>
                  <a:outerShdw blurRad="38100" dist="38100" dir="2700000" algn="tl">
                    <a:srgbClr val="000000">
                      <a:alpha val="43137"/>
                    </a:srgbClr>
                  </a:outerShdw>
                </a:effectLst>
              </a:rPr>
              <a:t>MRC high-water trip</a:t>
            </a:r>
            <a:endParaRPr lang="en-US" sz="1600" b="1" dirty="0">
              <a:solidFill>
                <a:srgbClr val="FFFF00"/>
              </a:solidFill>
              <a:effectLst>
                <a:outerShdw blurRad="38100" dist="38100" dir="2700000" algn="tl">
                  <a:srgbClr val="000000">
                    <a:alpha val="43137"/>
                  </a:srgbClr>
                </a:outerShdw>
              </a:effectLst>
            </a:endParaRPr>
          </a:p>
        </p:txBody>
      </p:sp>
      <p:pic>
        <p:nvPicPr>
          <p:cNvPr id="40" name="Picture 39"/>
          <p:cNvPicPr>
            <a:picLocks noChangeAspect="1"/>
          </p:cNvPicPr>
          <p:nvPr/>
        </p:nvPicPr>
        <p:blipFill rotWithShape="1">
          <a:blip r:embed="rId12">
            <a:extLst>
              <a:ext uri="{28A0092B-C50C-407E-A947-70E740481C1C}">
                <a14:useLocalDpi xmlns:a14="http://schemas.microsoft.com/office/drawing/2010/main" val="0"/>
              </a:ext>
            </a:extLst>
          </a:blip>
          <a:srcRect r="-28" b="91"/>
          <a:stretch/>
        </p:blipFill>
        <p:spPr>
          <a:xfrm>
            <a:off x="6171002" y="2873719"/>
            <a:ext cx="2704974" cy="1713029"/>
          </a:xfrm>
          <a:prstGeom prst="rect">
            <a:avLst/>
          </a:prstGeom>
          <a:ln w="12700">
            <a:solidFill>
              <a:schemeClr val="tx1"/>
            </a:solidFill>
          </a:ln>
          <a:effectLst>
            <a:outerShdw blurRad="63500" sx="102000" sy="102000" algn="ctr" rotWithShape="0">
              <a:prstClr val="black">
                <a:alpha val="40000"/>
              </a:prstClr>
            </a:outerShdw>
          </a:effectLst>
        </p:spPr>
      </p:pic>
      <p:sp>
        <p:nvSpPr>
          <p:cNvPr id="41" name="TextBox 40"/>
          <p:cNvSpPr txBox="1"/>
          <p:nvPr/>
        </p:nvSpPr>
        <p:spPr>
          <a:xfrm>
            <a:off x="6690174" y="4034092"/>
            <a:ext cx="1965192" cy="584775"/>
          </a:xfrm>
          <a:prstGeom prst="rect">
            <a:avLst/>
          </a:prstGeom>
          <a:noFill/>
        </p:spPr>
        <p:txBody>
          <a:bodyPr wrap="square" rtlCol="0">
            <a:spAutoFit/>
          </a:bodyPr>
          <a:lstStyle/>
          <a:p>
            <a:pPr algn="ctr"/>
            <a:r>
              <a:rPr lang="en-US" sz="1600" b="1" dirty="0" err="1" smtClean="0">
                <a:solidFill>
                  <a:srgbClr val="FFFF00"/>
                </a:solidFill>
                <a:effectLst>
                  <a:outerShdw blurRad="38100" dist="38100" dir="2700000" algn="tl">
                    <a:srgbClr val="000000">
                      <a:alpha val="43137"/>
                    </a:srgbClr>
                  </a:outerShdw>
                </a:effectLst>
              </a:rPr>
              <a:t>Comite</a:t>
            </a:r>
            <a:r>
              <a:rPr lang="en-US" sz="1600" b="1" dirty="0" smtClean="0">
                <a:solidFill>
                  <a:srgbClr val="FFFF00"/>
                </a:solidFill>
                <a:effectLst>
                  <a:outerShdw blurRad="38100" dist="38100" dir="2700000" algn="tl">
                    <a:srgbClr val="000000">
                      <a:alpha val="43137"/>
                    </a:srgbClr>
                  </a:outerShdw>
                </a:effectLst>
              </a:rPr>
              <a:t> River Diversion project</a:t>
            </a:r>
            <a:endParaRPr lang="en-US" sz="1600" b="1"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13">
            <a:extLst>
              <a:ext uri="{28A0092B-C50C-407E-A947-70E740481C1C}">
                <a14:useLocalDpi xmlns:a14="http://schemas.microsoft.com/office/drawing/2010/main" val="0"/>
              </a:ext>
            </a:extLst>
          </a:blip>
          <a:srcRect r="16" b="-28"/>
          <a:stretch/>
        </p:blipFill>
        <p:spPr>
          <a:xfrm>
            <a:off x="3415605" y="4720489"/>
            <a:ext cx="2407072" cy="1852175"/>
          </a:xfrm>
          <a:prstGeom prst="rect">
            <a:avLst/>
          </a:prstGeom>
          <a:ln w="12700">
            <a:solidFill>
              <a:schemeClr val="tx1"/>
            </a:solidFill>
          </a:ln>
          <a:effectLst>
            <a:outerShdw blurRad="63500" sx="102000" sy="102000" algn="ctr" rotWithShape="0">
              <a:prstClr val="black">
                <a:alpha val="40000"/>
              </a:prstClr>
            </a:outerShdw>
          </a:effectLst>
        </p:spPr>
      </p:pic>
      <p:sp>
        <p:nvSpPr>
          <p:cNvPr id="28" name="TextBox 27"/>
          <p:cNvSpPr txBox="1"/>
          <p:nvPr/>
        </p:nvSpPr>
        <p:spPr>
          <a:xfrm>
            <a:off x="3410616" y="6231076"/>
            <a:ext cx="2431864" cy="338554"/>
          </a:xfrm>
          <a:prstGeom prst="rect">
            <a:avLst/>
          </a:prstGeom>
          <a:noFill/>
        </p:spPr>
        <p:txBody>
          <a:bodyPr wrap="square" rtlCol="0">
            <a:spAutoFit/>
          </a:bodyPr>
          <a:lstStyle/>
          <a:p>
            <a:pPr algn="ctr"/>
            <a:r>
              <a:rPr lang="en-US" sz="1600" b="1" dirty="0">
                <a:solidFill>
                  <a:srgbClr val="FFFF00"/>
                </a:solidFill>
                <a:effectLst>
                  <a:outerShdw blurRad="38100" dist="38100" dir="2700000" algn="tl">
                    <a:srgbClr val="000000">
                      <a:alpha val="43137"/>
                    </a:srgbClr>
                  </a:outerShdw>
                </a:effectLst>
              </a:rPr>
              <a:t>Wingate, </a:t>
            </a:r>
            <a:r>
              <a:rPr lang="en-US" sz="1600" b="1" dirty="0" err="1" smtClean="0">
                <a:solidFill>
                  <a:srgbClr val="FFFF00"/>
                </a:solidFill>
                <a:effectLst>
                  <a:outerShdw blurRad="38100" dist="38100" dir="2700000" algn="tl">
                    <a:srgbClr val="000000">
                      <a:alpha val="43137"/>
                    </a:srgbClr>
                  </a:outerShdw>
                </a:effectLst>
              </a:rPr>
              <a:t>Lorino</a:t>
            </a:r>
            <a:r>
              <a:rPr lang="en-US" sz="1600" b="1" dirty="0" smtClean="0">
                <a:solidFill>
                  <a:srgbClr val="FFFF00"/>
                </a:solidFill>
                <a:effectLst>
                  <a:outerShdw blurRad="38100" dist="38100" dir="2700000" algn="tl">
                    <a:srgbClr val="000000">
                      <a:alpha val="43137"/>
                    </a:srgbClr>
                  </a:outerShdw>
                </a:effectLst>
              </a:rPr>
              <a:t>, Duffy</a:t>
            </a:r>
            <a:endParaRPr lang="en-US" sz="1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932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02"/>
            <a:ext cx="8382000" cy="643548"/>
          </a:xfrm>
        </p:spPr>
        <p:txBody>
          <a:bodyPr/>
          <a:lstStyle/>
          <a:p>
            <a:r>
              <a:rPr lang="en-US" dirty="0" smtClean="0">
                <a:effectLst>
                  <a:outerShdw blurRad="38100" dist="38100" dir="2700000" algn="tl">
                    <a:srgbClr val="000000">
                      <a:alpha val="43137"/>
                    </a:srgbClr>
                  </a:outerShdw>
                </a:effectLst>
              </a:rPr>
              <a:t>Partnering opportunities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188542" y="769843"/>
            <a:ext cx="4595143" cy="2814015"/>
          </a:xfrm>
        </p:spPr>
        <p:txBody>
          <a:bodyPr/>
          <a:lstStyle/>
          <a:p>
            <a:pPr marL="236538" indent="-236538">
              <a:spcBef>
                <a:spcPts val="0"/>
              </a:spcBef>
              <a:spcAft>
                <a:spcPts val="1200"/>
              </a:spcAft>
              <a:buFont typeface="Wingdings" panose="05000000000000000000" pitchFamily="2" charset="2"/>
              <a:buChar char="§"/>
            </a:pPr>
            <a:r>
              <a:rPr lang="en-US" sz="2000" dirty="0" smtClean="0"/>
              <a:t>2017 MRC high-water inspection trip</a:t>
            </a:r>
          </a:p>
          <a:p>
            <a:pPr marL="563562" indent="-342900">
              <a:spcBef>
                <a:spcPts val="0"/>
              </a:spcBef>
              <a:spcAft>
                <a:spcPts val="1200"/>
              </a:spcAft>
              <a:buFont typeface="Wingdings" panose="05000000000000000000" pitchFamily="2" charset="2"/>
              <a:buChar char="ü"/>
            </a:pPr>
            <a:r>
              <a:rPr lang="en-US" sz="2000" dirty="0" smtClean="0"/>
              <a:t>April 7 public meeting in Baton Rouge</a:t>
            </a:r>
          </a:p>
          <a:p>
            <a:pPr marL="236538" indent="-236538">
              <a:spcBef>
                <a:spcPts val="0"/>
              </a:spcBef>
              <a:spcAft>
                <a:spcPts val="1200"/>
              </a:spcAft>
              <a:buFont typeface="Wingdings" panose="05000000000000000000" pitchFamily="2" charset="2"/>
              <a:buChar char="§"/>
            </a:pPr>
            <a:r>
              <a:rPr lang="en-US" sz="2000" dirty="0" smtClean="0"/>
              <a:t>2017 MRC low-water inspection trip</a:t>
            </a:r>
          </a:p>
          <a:p>
            <a:pPr marL="574675" indent="-342900">
              <a:spcBef>
                <a:spcPts val="0"/>
              </a:spcBef>
              <a:spcAft>
                <a:spcPts val="1200"/>
              </a:spcAft>
              <a:buFont typeface="Wingdings" panose="05000000000000000000" pitchFamily="2" charset="2"/>
              <a:buChar char="ü"/>
            </a:pPr>
            <a:r>
              <a:rPr lang="en-US" sz="2000" dirty="0" smtClean="0"/>
              <a:t>Traveling down Red River from Shreveport-Bossier City then down the Atchafalaya River</a:t>
            </a:r>
            <a:endParaRPr lang="en-US" sz="20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 b="-20"/>
          <a:stretch/>
        </p:blipFill>
        <p:spPr>
          <a:xfrm>
            <a:off x="7457331" y="3948304"/>
            <a:ext cx="1359741" cy="1593130"/>
          </a:xfrm>
          <a:prstGeom prst="rect">
            <a:avLst/>
          </a:prstGeom>
          <a:ln w="12700">
            <a:solidFill>
              <a:schemeClr val="tx1"/>
            </a:solidFill>
          </a:ln>
          <a:effectLst>
            <a:outerShdw blurRad="63500" sx="102000" sy="102000" algn="ctr" rotWithShape="0">
              <a:prstClr val="black">
                <a:alpha val="40000"/>
              </a:prst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7" b="-24"/>
          <a:stretch/>
        </p:blipFill>
        <p:spPr>
          <a:xfrm>
            <a:off x="12093676" y="769843"/>
            <a:ext cx="1548582" cy="1975737"/>
          </a:xfrm>
          <a:prstGeom prst="rect">
            <a:avLst/>
          </a:prstGeom>
          <a:ln w="12700">
            <a:solidFill>
              <a:schemeClr val="tx1"/>
            </a:solidFill>
          </a:ln>
          <a:effectLst>
            <a:outerShdw blurRad="63500" sx="102000" sy="102000" algn="ctr" rotWithShape="0">
              <a:prstClr val="black">
                <a:alpha val="40000"/>
              </a:prst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9" b="1"/>
          <a:stretch/>
        </p:blipFill>
        <p:spPr>
          <a:xfrm>
            <a:off x="9459645" y="2308612"/>
            <a:ext cx="2050026" cy="1851053"/>
          </a:xfrm>
          <a:prstGeom prst="rect">
            <a:avLst/>
          </a:prstGeom>
          <a:ln w="12700">
            <a:solidFill>
              <a:schemeClr val="tx1"/>
            </a:solidFill>
          </a:ln>
          <a:effectLst>
            <a:outerShdw blurRad="63500" sx="102000" sy="102000" algn="ctr" rotWithShape="0">
              <a:prstClr val="black">
                <a:alpha val="40000"/>
              </a:prstClr>
            </a:outerShdw>
          </a:effectLst>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r="-8" b="5"/>
          <a:stretch/>
        </p:blipFill>
        <p:spPr>
          <a:xfrm>
            <a:off x="9975054" y="4389376"/>
            <a:ext cx="1560949" cy="1823443"/>
          </a:xfrm>
          <a:prstGeom prst="rect">
            <a:avLst/>
          </a:prstGeom>
          <a:ln w="12700">
            <a:solidFill>
              <a:schemeClr val="tx1"/>
            </a:solidFill>
          </a:ln>
          <a:effectLst>
            <a:outerShdw blurRad="63500" sx="102000" sy="102000" algn="ctr" rotWithShape="0">
              <a:prstClr val="black">
                <a:alpha val="40000"/>
              </a:prstClr>
            </a:outerShdw>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5" y="894590"/>
            <a:ext cx="6104395" cy="5720953"/>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r="-6" b="2"/>
          <a:stretch/>
        </p:blipFill>
        <p:spPr>
          <a:xfrm>
            <a:off x="5878822" y="3583858"/>
            <a:ext cx="1389201" cy="1599252"/>
          </a:xfrm>
          <a:prstGeom prst="rect">
            <a:avLst/>
          </a:prstGeom>
          <a:ln w="12700">
            <a:solidFill>
              <a:schemeClr val="tx1"/>
            </a:solidFill>
          </a:ln>
          <a:effectLst>
            <a:outerShdw blurRad="63500" sx="102000" sy="102000" algn="ctr" rotWithShape="0">
              <a:prstClr val="black">
                <a:alpha val="40000"/>
              </a:prstClr>
            </a:outerShdw>
          </a:effectLst>
        </p:spPr>
      </p:pic>
      <p:sp>
        <p:nvSpPr>
          <p:cNvPr id="4" name="TextBox 3"/>
          <p:cNvSpPr txBox="1"/>
          <p:nvPr/>
        </p:nvSpPr>
        <p:spPr>
          <a:xfrm>
            <a:off x="2530972" y="615954"/>
            <a:ext cx="1657570" cy="307777"/>
          </a:xfrm>
          <a:prstGeom prst="rect">
            <a:avLst/>
          </a:prstGeom>
          <a:noFill/>
        </p:spPr>
        <p:txBody>
          <a:bodyPr wrap="none" rtlCol="0">
            <a:spAutoFit/>
          </a:bodyPr>
          <a:lstStyle/>
          <a:p>
            <a:r>
              <a:rPr lang="en-US" sz="1400" dirty="0" smtClean="0">
                <a:latin typeface="Arial Black" panose="020B0A04020102020204" pitchFamily="34" charset="0"/>
              </a:rPr>
              <a:t>High-water trip</a:t>
            </a:r>
            <a:endParaRPr lang="en-US" sz="1400" dirty="0">
              <a:latin typeface="Arial Black" panose="020B0A04020102020204" pitchFamily="34" charset="0"/>
            </a:endParaRPr>
          </a:p>
        </p:txBody>
      </p:sp>
    </p:spTree>
    <p:extLst>
      <p:ext uri="{BB962C8B-B14F-4D97-AF65-F5344CB8AC3E}">
        <p14:creationId xmlns:p14="http://schemas.microsoft.com/office/powerpoint/2010/main" val="1671529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halmette Refinery  4-16-08  #5559"/>
          <p:cNvPicPr>
            <a:picLocks noChangeAspect="1" noChangeArrowheads="1"/>
          </p:cNvPicPr>
          <p:nvPr/>
        </p:nvPicPr>
        <p:blipFill>
          <a:blip r:embed="rId3" cstate="email">
            <a:lum bright="-20000" contrast="-44000"/>
            <a:extLst>
              <a:ext uri="{28A0092B-C50C-407E-A947-70E740481C1C}">
                <a14:useLocalDpi xmlns:a14="http://schemas.microsoft.com/office/drawing/2010/main"/>
              </a:ext>
            </a:extLst>
          </a:blip>
          <a:srcRect/>
          <a:stretch>
            <a:fillRect/>
          </a:stretch>
        </p:blipFill>
        <p:spPr bwMode="auto">
          <a:xfrm>
            <a:off x="0" y="-1"/>
            <a:ext cx="9144000" cy="6893169"/>
          </a:xfrm>
          <a:prstGeom prst="rect">
            <a:avLst/>
          </a:prstGeom>
          <a:noFill/>
          <a:ln w="9525">
            <a:noFill/>
            <a:miter lim="800000"/>
            <a:headEnd/>
            <a:tailEnd/>
          </a:ln>
        </p:spPr>
      </p:pic>
      <p:sp>
        <p:nvSpPr>
          <p:cNvPr id="17" name="Text Box 6"/>
          <p:cNvSpPr txBox="1">
            <a:spLocks noChangeArrowheads="1"/>
          </p:cNvSpPr>
          <p:nvPr/>
        </p:nvSpPr>
        <p:spPr bwMode="auto">
          <a:xfrm>
            <a:off x="198120" y="990600"/>
            <a:ext cx="6019800" cy="5070619"/>
          </a:xfrm>
          <a:prstGeom prst="rect">
            <a:avLst/>
          </a:prstGeom>
          <a:noFill/>
          <a:ln w="76200" cmpd="tri">
            <a:noFill/>
            <a:miter lim="800000"/>
            <a:headEnd/>
            <a:tailEnd/>
          </a:ln>
          <a:effectLst>
            <a:outerShdw dist="35921" dir="2700000" algn="ctr" rotWithShape="0">
              <a:srgbClr val="000000"/>
            </a:outerShdw>
          </a:effectLst>
        </p:spPr>
        <p:txBody>
          <a:bodyPr>
            <a:spAutoFit/>
          </a:bodyPr>
          <a:lstStyle/>
          <a:p>
            <a:pPr marL="227013" indent="-227013">
              <a:spcBef>
                <a:spcPct val="50000"/>
              </a:spcBef>
              <a:defRPr/>
            </a:pPr>
            <a:r>
              <a:rPr lang="en-US" sz="2400" b="1" dirty="0">
                <a:solidFill>
                  <a:prstClr val="white"/>
                </a:solidFill>
                <a:latin typeface="Arial" pitchFamily="34" charset="0"/>
                <a:cs typeface="Arial" pitchFamily="34" charset="0"/>
              </a:rPr>
              <a:t>Our people enjoy a quality of life unmatched in the world.  We ...</a:t>
            </a:r>
            <a:endParaRPr lang="en-US" sz="2000" b="1" dirty="0">
              <a:solidFill>
                <a:prstClr val="white"/>
              </a:solidFill>
              <a:latin typeface="Arial" pitchFamily="34" charset="0"/>
              <a:cs typeface="Arial" pitchFamily="34" charset="0"/>
            </a:endParaRPr>
          </a:p>
          <a:p>
            <a:pPr marL="227013" indent="-227013">
              <a:spcBef>
                <a:spcPct val="50000"/>
              </a:spcBef>
              <a:buClr>
                <a:srgbClr val="FFFF00"/>
              </a:buClr>
              <a:buFont typeface="Wingdings" pitchFamily="2" charset="2"/>
              <a:buChar char="§"/>
              <a:defRPr/>
            </a:pPr>
            <a:r>
              <a:rPr lang="en-US" sz="1900" b="1" dirty="0">
                <a:solidFill>
                  <a:prstClr val="white"/>
                </a:solidFill>
                <a:latin typeface="Arial" pitchFamily="34" charset="0"/>
                <a:cs typeface="Arial" pitchFamily="34" charset="0"/>
              </a:rPr>
              <a:t>Lead secure lives along the river or tributary.</a:t>
            </a:r>
          </a:p>
          <a:p>
            <a:pPr marL="227013" indent="-227013">
              <a:spcBef>
                <a:spcPct val="50000"/>
              </a:spcBef>
              <a:buClr>
                <a:srgbClr val="FFFF00"/>
              </a:buClr>
              <a:buFont typeface="Wingdings" pitchFamily="2" charset="2"/>
              <a:buChar char="§"/>
              <a:defRPr/>
            </a:pPr>
            <a:r>
              <a:rPr lang="en-US" sz="1900" b="1" dirty="0">
                <a:solidFill>
                  <a:prstClr val="white"/>
                </a:solidFill>
                <a:latin typeface="Arial" pitchFamily="34" charset="0"/>
                <a:cs typeface="Arial" pitchFamily="34" charset="0"/>
              </a:rPr>
              <a:t>Enjoy fresh air and the surrounding fauna, flora and forests while hunting, fishing and recreating.</a:t>
            </a:r>
          </a:p>
          <a:p>
            <a:pPr marL="227013" indent="-227013">
              <a:spcBef>
                <a:spcPct val="50000"/>
              </a:spcBef>
              <a:buClr>
                <a:srgbClr val="FFFF00"/>
              </a:buClr>
              <a:buFont typeface="Wingdings" pitchFamily="2" charset="2"/>
              <a:buChar char="§"/>
              <a:defRPr/>
            </a:pPr>
            <a:r>
              <a:rPr lang="en-US" sz="1900" b="1" dirty="0">
                <a:solidFill>
                  <a:prstClr val="white"/>
                </a:solidFill>
                <a:latin typeface="Arial" pitchFamily="34" charset="0"/>
                <a:cs typeface="Arial" pitchFamily="34" charset="0"/>
              </a:rPr>
              <a:t>Travel easily, safely and affordably.</a:t>
            </a:r>
          </a:p>
          <a:p>
            <a:pPr marL="227013" indent="-227013">
              <a:spcBef>
                <a:spcPct val="50000"/>
              </a:spcBef>
              <a:buClr>
                <a:srgbClr val="FFFF00"/>
              </a:buClr>
              <a:buFont typeface="Wingdings" pitchFamily="2" charset="2"/>
              <a:buChar char="§"/>
              <a:defRPr/>
            </a:pPr>
            <a:r>
              <a:rPr lang="en-US" sz="1900" b="1" dirty="0">
                <a:solidFill>
                  <a:prstClr val="white"/>
                </a:solidFill>
                <a:latin typeface="Arial" pitchFamily="34" charset="0"/>
                <a:cs typeface="Arial" pitchFamily="34" charset="0"/>
              </a:rPr>
              <a:t>Drink from and use the abundant waters of any river, stream or aquifer.</a:t>
            </a:r>
          </a:p>
          <a:p>
            <a:pPr marL="227013" indent="-227013">
              <a:spcBef>
                <a:spcPct val="50000"/>
              </a:spcBef>
              <a:buClr>
                <a:srgbClr val="FFFF00"/>
              </a:buClr>
              <a:buFont typeface="Wingdings" pitchFamily="2" charset="2"/>
              <a:buChar char="§"/>
              <a:defRPr/>
            </a:pPr>
            <a:r>
              <a:rPr lang="en-US" sz="1900" b="1" dirty="0">
                <a:solidFill>
                  <a:prstClr val="white"/>
                </a:solidFill>
                <a:latin typeface="Arial" pitchFamily="34" charset="0"/>
                <a:cs typeface="Arial" pitchFamily="34" charset="0"/>
              </a:rPr>
              <a:t>Choose from an abundance of affordable basic goods and essential supplies that are grown, manufactured and transported efficiently and reliably along and by the river to local and world markets.</a:t>
            </a:r>
          </a:p>
        </p:txBody>
      </p:sp>
      <p:sp>
        <p:nvSpPr>
          <p:cNvPr id="18" name="Text Box 8"/>
          <p:cNvSpPr txBox="1">
            <a:spLocks noChangeArrowheads="1"/>
          </p:cNvSpPr>
          <p:nvPr/>
        </p:nvSpPr>
        <p:spPr bwMode="auto">
          <a:xfrm>
            <a:off x="228600" y="6073914"/>
            <a:ext cx="6477000" cy="707886"/>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buFont typeface="Wingdings" pitchFamily="2" charset="2"/>
              <a:buNone/>
              <a:defRPr/>
            </a:pPr>
            <a:r>
              <a:rPr lang="en-US" sz="2000" b="1" i="1" dirty="0">
                <a:solidFill>
                  <a:prstClr val="white"/>
                </a:solidFill>
                <a:latin typeface="Times New Roman" pitchFamily="18" charset="0"/>
                <a:cs typeface="Times New Roman" pitchFamily="18" charset="0"/>
              </a:rPr>
              <a:t>Leveraging local citizens’  input, international dialogue, science, engineering, technology and public policy</a:t>
            </a:r>
            <a:endParaRPr lang="en-US" sz="2000" i="1" dirty="0">
              <a:solidFill>
                <a:prstClr val="white"/>
              </a:solidFill>
              <a:latin typeface="Times New Roman" pitchFamily="18" charset="0"/>
              <a:cs typeface="Times New Roman" pitchFamily="18" charset="0"/>
            </a:endParaRPr>
          </a:p>
        </p:txBody>
      </p:sp>
      <p:sp>
        <p:nvSpPr>
          <p:cNvPr id="19" name="Text Box 11"/>
          <p:cNvSpPr txBox="1">
            <a:spLocks noChangeArrowheads="1"/>
          </p:cNvSpPr>
          <p:nvPr/>
        </p:nvSpPr>
        <p:spPr bwMode="auto">
          <a:xfrm>
            <a:off x="6324600" y="2438400"/>
            <a:ext cx="2667000" cy="3216265"/>
          </a:xfrm>
          <a:prstGeom prst="rect">
            <a:avLst/>
          </a:prstGeom>
          <a:solidFill>
            <a:schemeClr val="tx2">
              <a:alpha val="40000"/>
            </a:schemeClr>
          </a:solidFill>
          <a:ln w="12700">
            <a:solidFill>
              <a:schemeClr val="tx1"/>
            </a:solidFill>
            <a:miter lim="800000"/>
            <a:headEnd/>
            <a:tailEnd/>
          </a:ln>
        </p:spPr>
        <p:txBody>
          <a:bodyPr wrap="square">
            <a:spAutoFit/>
          </a:bodyPr>
          <a:lstStyle/>
          <a:p>
            <a:pPr marL="233363" indent="-233363">
              <a:spcBef>
                <a:spcPct val="50000"/>
              </a:spcBef>
              <a:buClr>
                <a:srgbClr val="FFFF00"/>
              </a:buClr>
            </a:pPr>
            <a:r>
              <a:rPr lang="en-US" sz="1400" b="1" i="1" dirty="0">
                <a:solidFill>
                  <a:prstClr val="black"/>
                </a:solidFill>
                <a:latin typeface="Arial" pitchFamily="34" charset="0"/>
                <a:cs typeface="Arial" pitchFamily="34" charset="0"/>
              </a:rPr>
              <a:t>Balancing needs for …</a:t>
            </a:r>
          </a:p>
          <a:p>
            <a:pPr marL="233363" indent="-233363">
              <a:spcBef>
                <a:spcPct val="50000"/>
              </a:spcBef>
              <a:buClr>
                <a:srgbClr val="FFFF00"/>
              </a:buClr>
              <a:buFont typeface="Wingdings" pitchFamily="2" charset="2"/>
              <a:buChar char="v"/>
            </a:pPr>
            <a:r>
              <a:rPr lang="en-US" sz="1400" b="1" dirty="0">
                <a:solidFill>
                  <a:prstClr val="black"/>
                </a:solidFill>
                <a:latin typeface="Arial" pitchFamily="34" charset="0"/>
                <a:cs typeface="Arial" pitchFamily="34" charset="0"/>
              </a:rPr>
              <a:t>National security, flood control and flood damage reduction</a:t>
            </a:r>
          </a:p>
          <a:p>
            <a:pPr marL="233363" indent="-233363">
              <a:spcBef>
                <a:spcPct val="50000"/>
              </a:spcBef>
              <a:buClr>
                <a:srgbClr val="FFFF00"/>
              </a:buClr>
              <a:buFont typeface="Wingdings" pitchFamily="2" charset="2"/>
              <a:buChar char="v"/>
            </a:pPr>
            <a:r>
              <a:rPr lang="en-US" sz="1400" b="1" dirty="0">
                <a:solidFill>
                  <a:prstClr val="black"/>
                </a:solidFill>
                <a:latin typeface="Arial" pitchFamily="34" charset="0"/>
                <a:cs typeface="Arial" pitchFamily="34" charset="0"/>
              </a:rPr>
              <a:t>Environmental sustainability &amp; recreation</a:t>
            </a:r>
          </a:p>
          <a:p>
            <a:pPr marL="233363" indent="-233363">
              <a:spcBef>
                <a:spcPct val="50000"/>
              </a:spcBef>
              <a:buClr>
                <a:srgbClr val="FFFF00"/>
              </a:buClr>
              <a:buFont typeface="Wingdings" pitchFamily="2" charset="2"/>
              <a:buChar char="v"/>
            </a:pPr>
            <a:r>
              <a:rPr lang="en-US" sz="1400" b="1" dirty="0">
                <a:solidFill>
                  <a:prstClr val="black"/>
                </a:solidFill>
                <a:latin typeface="Arial" pitchFamily="34" charset="0"/>
                <a:cs typeface="Arial" pitchFamily="34" charset="0"/>
              </a:rPr>
              <a:t>Infrastructure &amp; energy</a:t>
            </a:r>
          </a:p>
          <a:p>
            <a:pPr marL="233363" indent="-233363">
              <a:spcBef>
                <a:spcPct val="50000"/>
              </a:spcBef>
              <a:buClr>
                <a:srgbClr val="FFFF00"/>
              </a:buClr>
              <a:buFont typeface="Wingdings" pitchFamily="2" charset="2"/>
              <a:buChar char="v"/>
            </a:pPr>
            <a:r>
              <a:rPr lang="en-US" sz="1400" b="1" dirty="0">
                <a:solidFill>
                  <a:prstClr val="black"/>
                </a:solidFill>
                <a:latin typeface="Arial" pitchFamily="34" charset="0"/>
                <a:cs typeface="Arial" pitchFamily="34" charset="0"/>
              </a:rPr>
              <a:t>Water supply &amp; water quality</a:t>
            </a:r>
          </a:p>
          <a:p>
            <a:pPr marL="233363" indent="-233363">
              <a:spcBef>
                <a:spcPct val="50000"/>
              </a:spcBef>
              <a:buClr>
                <a:srgbClr val="FFFF00"/>
              </a:buClr>
              <a:buFont typeface="Wingdings" pitchFamily="2" charset="2"/>
              <a:buChar char="v"/>
            </a:pPr>
            <a:r>
              <a:rPr lang="en-US" sz="1400" b="1" dirty="0">
                <a:solidFill>
                  <a:prstClr val="black"/>
                </a:solidFill>
                <a:latin typeface="Arial" pitchFamily="34" charset="0"/>
                <a:cs typeface="Arial" pitchFamily="34" charset="0"/>
              </a:rPr>
              <a:t>Movement of goods; agriculture &amp; manufacturing</a:t>
            </a:r>
          </a:p>
        </p:txBody>
      </p:sp>
      <p:pic>
        <p:nvPicPr>
          <p:cNvPr id="20" name="Picture 19" descr="US watershed map.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322800" y="8872"/>
            <a:ext cx="2819400" cy="1810494"/>
          </a:xfrm>
          <a:prstGeom prst="rect">
            <a:avLst/>
          </a:prstGeom>
        </p:spPr>
      </p:pic>
      <p:sp>
        <p:nvSpPr>
          <p:cNvPr id="21" name="Text Box 8"/>
          <p:cNvSpPr txBox="1">
            <a:spLocks noChangeArrowheads="1"/>
          </p:cNvSpPr>
          <p:nvPr/>
        </p:nvSpPr>
        <p:spPr bwMode="auto">
          <a:xfrm>
            <a:off x="6311153" y="1563469"/>
            <a:ext cx="2743200" cy="646331"/>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defRPr/>
            </a:pPr>
            <a:r>
              <a:rPr lang="en-US" sz="1200" b="1" i="1" dirty="0">
                <a:solidFill>
                  <a:prstClr val="white"/>
                </a:solidFill>
                <a:latin typeface="Arial" pitchFamily="34" charset="0"/>
                <a:cs typeface="Arial" pitchFamily="34" charset="0"/>
              </a:rPr>
              <a:t>The Mississippi watershed is 41% of the US, 31 states, 1.25 million square miles, over 250 tributaries</a:t>
            </a:r>
            <a:endParaRPr lang="en-US" sz="1200" b="1" dirty="0">
              <a:solidFill>
                <a:prstClr val="black"/>
              </a:solidFill>
              <a:latin typeface="Arial" pitchFamily="34" charset="0"/>
              <a:cs typeface="Arial" pitchFamily="34" charset="0"/>
            </a:endParaRPr>
          </a:p>
        </p:txBody>
      </p:sp>
      <p:sp>
        <p:nvSpPr>
          <p:cNvPr id="22" name="Text Box 7"/>
          <p:cNvSpPr txBox="1">
            <a:spLocks noChangeArrowheads="1"/>
          </p:cNvSpPr>
          <p:nvPr/>
        </p:nvSpPr>
        <p:spPr bwMode="auto">
          <a:xfrm>
            <a:off x="6591300" y="5983069"/>
            <a:ext cx="2362200" cy="646331"/>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defRPr/>
            </a:pPr>
            <a:r>
              <a:rPr lang="en-US" sz="1200" dirty="0">
                <a:solidFill>
                  <a:prstClr val="white"/>
                </a:solidFill>
                <a:latin typeface="Arial" pitchFamily="34" charset="0"/>
                <a:cs typeface="Arial" pitchFamily="34" charset="0"/>
              </a:rPr>
              <a:t>join the dialogue, visit: </a:t>
            </a:r>
          </a:p>
          <a:p>
            <a:pPr algn="ctr">
              <a:defRPr/>
            </a:pPr>
            <a:r>
              <a:rPr lang="en-US" sz="1200" dirty="0">
                <a:solidFill>
                  <a:prstClr val="white"/>
                </a:solidFill>
                <a:latin typeface="Arial" pitchFamily="34" charset="0"/>
                <a:cs typeface="Arial" pitchFamily="34" charset="0"/>
              </a:rPr>
              <a:t>www.mvd.usace.army.mil/mrc </a:t>
            </a:r>
          </a:p>
          <a:p>
            <a:pPr algn="ctr">
              <a:defRPr/>
            </a:pPr>
            <a:r>
              <a:rPr lang="en-US" sz="1200" dirty="0">
                <a:solidFill>
                  <a:prstClr val="white"/>
                </a:solidFill>
                <a:latin typeface="Arial" pitchFamily="34" charset="0"/>
                <a:cs typeface="Arial" pitchFamily="34" charset="0"/>
              </a:rPr>
              <a:t>cemvd-ex@usace.army.mil</a:t>
            </a:r>
          </a:p>
        </p:txBody>
      </p:sp>
      <p:sp>
        <p:nvSpPr>
          <p:cNvPr id="23" name="Text Box 7"/>
          <p:cNvSpPr txBox="1">
            <a:spLocks noChangeArrowheads="1"/>
          </p:cNvSpPr>
          <p:nvPr/>
        </p:nvSpPr>
        <p:spPr bwMode="auto">
          <a:xfrm>
            <a:off x="0" y="76200"/>
            <a:ext cx="6964904" cy="707886"/>
          </a:xfrm>
          <a:prstGeom prst="rect">
            <a:avLst/>
          </a:prstGeom>
          <a:noFill/>
          <a:ln w="9525">
            <a:noFill/>
            <a:miter lim="800000"/>
            <a:headEnd/>
            <a:tailEnd/>
          </a:ln>
          <a:effectLst>
            <a:outerShdw dist="35921" dir="2700000" algn="ctr" rotWithShape="0">
              <a:srgbClr val="000000"/>
            </a:outerShdw>
          </a:effectLst>
        </p:spPr>
        <p:txBody>
          <a:bodyPr wrap="square">
            <a:spAutoFit/>
          </a:bodyPr>
          <a:lstStyle/>
          <a:p>
            <a:pPr algn="ctr">
              <a:tabLst>
                <a:tab pos="5146675" algn="l"/>
              </a:tabLst>
              <a:defRPr/>
            </a:pPr>
            <a:r>
              <a:rPr lang="en-US" sz="2200" b="1" dirty="0">
                <a:solidFill>
                  <a:prstClr val="white"/>
                </a:solidFill>
                <a:latin typeface="Arial" pitchFamily="34" charset="0"/>
                <a:cs typeface="Arial" pitchFamily="34" charset="0"/>
              </a:rPr>
              <a:t>America’s Watershed: A 200-year working vision</a:t>
            </a:r>
          </a:p>
          <a:p>
            <a:pPr algn="ctr">
              <a:tabLst>
                <a:tab pos="5146675" algn="l"/>
              </a:tabLst>
              <a:defRPr/>
            </a:pPr>
            <a:r>
              <a:rPr lang="en-US" b="1" i="1" dirty="0">
                <a:solidFill>
                  <a:prstClr val="white"/>
                </a:solidFill>
                <a:latin typeface="Arial" pitchFamily="34" charset="0"/>
                <a:cs typeface="Arial" pitchFamily="34" charset="0"/>
              </a:rPr>
              <a:t>An Intergenerational Commitment</a:t>
            </a:r>
          </a:p>
        </p:txBody>
      </p:sp>
      <p:sp>
        <p:nvSpPr>
          <p:cNvPr id="25" name="Oval 24"/>
          <p:cNvSpPr/>
          <p:nvPr/>
        </p:nvSpPr>
        <p:spPr>
          <a:xfrm>
            <a:off x="6116242" y="595932"/>
            <a:ext cx="953542" cy="9224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pic>
        <p:nvPicPr>
          <p:cNvPr id="26" name="Picture 25" descr="seal MRC.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3263" y="586099"/>
            <a:ext cx="963705" cy="932329"/>
          </a:xfrm>
          <a:prstGeom prst="rect">
            <a:avLst/>
          </a:prstGeom>
        </p:spPr>
      </p:pic>
    </p:spTree>
    <p:extLst>
      <p:ext uri="{BB962C8B-B14F-4D97-AF65-F5344CB8AC3E}">
        <p14:creationId xmlns:p14="http://schemas.microsoft.com/office/powerpoint/2010/main" val="17713937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_Master_Slide_Template_4x3.pptx" id="{EA8F6C75-8163-4D8E-9B3B-D377B55A4CDF}" vid="{CA33AD76-211F-4882-83DA-271ECEA56865}"/>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16_Master_Slide_Template_4x3.pptx" id="{EA8F6C75-8163-4D8E-9B3B-D377B55A4CDF}" vid="{9ECE1CDF-DCDB-48D5-8F83-F33C55CA0C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!!2016_Master_Slide_Template_4x3</Template>
  <TotalTime>562</TotalTime>
  <Words>2181</Words>
  <Application>Microsoft Office PowerPoint</Application>
  <PresentationFormat>On-screen Show (4:3)</PresentationFormat>
  <Paragraphs>202</Paragraphs>
  <Slides>11</Slides>
  <Notes>11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ＭＳ Ｐゴシック</vt:lpstr>
      <vt:lpstr>Arial</vt:lpstr>
      <vt:lpstr>Arial Black</vt:lpstr>
      <vt:lpstr>Calibri</vt:lpstr>
      <vt:lpstr>Times New Roman</vt:lpstr>
      <vt:lpstr>Wingdings</vt:lpstr>
      <vt:lpstr>Title Slide Templates</vt:lpstr>
      <vt:lpstr>Content Templates</vt:lpstr>
      <vt:lpstr>ASSOCIATION OF LEVEE BOARDS OF LOUISIANA</vt:lpstr>
      <vt:lpstr>PowerPoint Presentation</vt:lpstr>
      <vt:lpstr>       Worth Defending</vt:lpstr>
      <vt:lpstr>Mississippi River &amp; Tributaries Project Status</vt:lpstr>
      <vt:lpstr>FY17 PRESIDENT’S BUDGET</vt:lpstr>
      <vt:lpstr>Four Revolutions</vt:lpstr>
      <vt:lpstr>PowerPoint Presentation</vt:lpstr>
      <vt:lpstr>Partnering opportunities</vt:lpstr>
      <vt:lpstr>PowerPoint Presentation</vt:lpstr>
      <vt:lpstr>PowerPoint Presentation</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OF LEVEE BOARDS OF LOUISIANA</dc:title>
  <dc:creator>b0pa9pwv</dc:creator>
  <cp:lastModifiedBy>Amber</cp:lastModifiedBy>
  <cp:revision>52</cp:revision>
  <cp:lastPrinted>2016-11-08T16:34:25Z</cp:lastPrinted>
  <dcterms:created xsi:type="dcterms:W3CDTF">2016-11-07T20:33:11Z</dcterms:created>
  <dcterms:modified xsi:type="dcterms:W3CDTF">2016-12-08T16:11:42Z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3830012</vt:lpwstr>
  </property>
  <property fmtid="{D5CDD505-2E9C-101B-9397-08002B2CF9AE}" pid="3" name="NXPowerLiteSettings">
    <vt:lpwstr>F7200358026400</vt:lpwstr>
  </property>
  <property fmtid="{D5CDD505-2E9C-101B-9397-08002B2CF9AE}" pid="4" name="NXPowerLiteVersion">
    <vt:lpwstr>D6.2.5</vt:lpwstr>
  </property>
</Properties>
</file>