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49" r:id="rId6"/>
    <p:sldMasterId id="2147483677" r:id="rId7"/>
  </p:sldMasterIdLst>
  <p:notesMasterIdLst>
    <p:notesMasterId r:id="rId33"/>
  </p:notesMasterIdLst>
  <p:handoutMasterIdLst>
    <p:handoutMasterId r:id="rId34"/>
  </p:handoutMasterIdLst>
  <p:sldIdLst>
    <p:sldId id="419" r:id="rId8"/>
    <p:sldId id="403" r:id="rId9"/>
    <p:sldId id="269" r:id="rId10"/>
    <p:sldId id="263" r:id="rId11"/>
    <p:sldId id="264" r:id="rId12"/>
    <p:sldId id="420" r:id="rId13"/>
    <p:sldId id="421" r:id="rId14"/>
    <p:sldId id="381" r:id="rId15"/>
    <p:sldId id="382" r:id="rId16"/>
    <p:sldId id="369" r:id="rId17"/>
    <p:sldId id="364" r:id="rId18"/>
    <p:sldId id="271" r:id="rId19"/>
    <p:sldId id="397" r:id="rId20"/>
    <p:sldId id="391" r:id="rId21"/>
    <p:sldId id="387" r:id="rId22"/>
    <p:sldId id="423" r:id="rId23"/>
    <p:sldId id="424" r:id="rId24"/>
    <p:sldId id="388" r:id="rId25"/>
    <p:sldId id="414" r:id="rId26"/>
    <p:sldId id="427" r:id="rId27"/>
    <p:sldId id="428" r:id="rId28"/>
    <p:sldId id="430" r:id="rId29"/>
    <p:sldId id="429" r:id="rId30"/>
    <p:sldId id="405" r:id="rId31"/>
    <p:sldId id="30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varScale="1">
        <p:scale>
          <a:sx n="70" d="100"/>
          <a:sy n="70" d="100"/>
        </p:scale>
        <p:origin x="14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95A78-7437-46DE-BD43-F2EACD0358E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A697F0F7-41BC-4C3C-91AB-07890E505E6D}">
      <dgm:prSet phldrT="[Text]" custT="1"/>
      <dgm:spPr>
        <a:solidFill>
          <a:srgbClr val="00B0F0"/>
        </a:solidFill>
      </dgm:spPr>
      <dgm:t>
        <a:bodyPr lIns="0" rIns="0"/>
        <a:lstStyle/>
        <a:p>
          <a:r>
            <a:rPr lang="en-US" sz="1800" b="1" dirty="0" smtClean="0"/>
            <a:t>Condition</a:t>
          </a:r>
          <a:endParaRPr lang="en-US" sz="1800" b="1" dirty="0"/>
        </a:p>
      </dgm:t>
    </dgm:pt>
    <dgm:pt modelId="{29A37BFC-D828-4CA4-A6C1-8905B7F1E753}" type="parTrans" cxnId="{92742A0A-C32A-4EF0-A57B-A190DA7B3069}">
      <dgm:prSet/>
      <dgm:spPr/>
      <dgm:t>
        <a:bodyPr/>
        <a:lstStyle/>
        <a:p>
          <a:endParaRPr lang="en-US"/>
        </a:p>
      </dgm:t>
    </dgm:pt>
    <dgm:pt modelId="{4798E315-8977-4943-A65E-6610532A60B8}" type="sibTrans" cxnId="{92742A0A-C32A-4EF0-A57B-A190DA7B3069}">
      <dgm:prSet/>
      <dgm:spPr/>
      <dgm:t>
        <a:bodyPr/>
        <a:lstStyle/>
        <a:p>
          <a:endParaRPr lang="en-US"/>
        </a:p>
      </dgm:t>
    </dgm:pt>
    <dgm:pt modelId="{DF1BE613-7147-4A26-9389-44BCA03A8C1B}">
      <dgm:prSet phldrT="[Text]" custT="1"/>
      <dgm:spPr>
        <a:solidFill>
          <a:schemeClr val="bg1">
            <a:alpha val="90000"/>
          </a:schemeClr>
        </a:solidFill>
        <a:ln>
          <a:solidFill>
            <a:schemeClr val="tx1">
              <a:alpha val="90000"/>
            </a:schemeClr>
          </a:solidFill>
        </a:ln>
      </dgm:spPr>
      <dgm:t>
        <a:bodyPr/>
        <a:lstStyle/>
        <a:p>
          <a:r>
            <a:rPr lang="en-US" sz="1200" dirty="0" smtClean="0"/>
            <a:t>Inventory</a:t>
          </a:r>
          <a:endParaRPr lang="en-US" sz="1200" dirty="0"/>
        </a:p>
      </dgm:t>
    </dgm:pt>
    <dgm:pt modelId="{5277760E-717E-45C9-BA1D-2E0F2A652F5A}" type="parTrans" cxnId="{5554C356-15A3-4345-9363-32F87F09615D}">
      <dgm:prSet/>
      <dgm:spPr/>
      <dgm:t>
        <a:bodyPr/>
        <a:lstStyle/>
        <a:p>
          <a:endParaRPr lang="en-US"/>
        </a:p>
      </dgm:t>
    </dgm:pt>
    <dgm:pt modelId="{B7FD1D77-2872-47BF-963A-380C0BC52552}" type="sibTrans" cxnId="{5554C356-15A3-4345-9363-32F87F09615D}">
      <dgm:prSet/>
      <dgm:spPr/>
      <dgm:t>
        <a:bodyPr/>
        <a:lstStyle/>
        <a:p>
          <a:endParaRPr lang="en-US"/>
        </a:p>
      </dgm:t>
    </dgm:pt>
    <dgm:pt modelId="{6C266553-6E85-4316-B566-2FCF1949FE55}">
      <dgm:prSet phldrT="[Text]" custT="1"/>
      <dgm:spPr>
        <a:solidFill>
          <a:schemeClr val="bg1">
            <a:alpha val="90000"/>
          </a:schemeClr>
        </a:solidFill>
        <a:ln>
          <a:solidFill>
            <a:schemeClr val="tx1">
              <a:alpha val="90000"/>
            </a:schemeClr>
          </a:solidFill>
        </a:ln>
      </dgm:spPr>
      <dgm:t>
        <a:bodyPr/>
        <a:lstStyle/>
        <a:p>
          <a:r>
            <a:rPr lang="en-US" sz="1200" dirty="0" smtClean="0"/>
            <a:t>Periodic Inspections</a:t>
          </a:r>
          <a:endParaRPr lang="en-US" sz="1200" dirty="0"/>
        </a:p>
      </dgm:t>
    </dgm:pt>
    <dgm:pt modelId="{A7AC370D-CF21-4EDC-967E-42114890D8C2}" type="parTrans" cxnId="{B37A24F1-F722-4EFF-879D-8B244B8330DD}">
      <dgm:prSet/>
      <dgm:spPr/>
      <dgm:t>
        <a:bodyPr/>
        <a:lstStyle/>
        <a:p>
          <a:endParaRPr lang="en-US"/>
        </a:p>
      </dgm:t>
    </dgm:pt>
    <dgm:pt modelId="{38F5C481-3AC8-46EA-86D8-0B931D897848}" type="sibTrans" cxnId="{B37A24F1-F722-4EFF-879D-8B244B8330DD}">
      <dgm:prSet/>
      <dgm:spPr/>
      <dgm:t>
        <a:bodyPr/>
        <a:lstStyle/>
        <a:p>
          <a:endParaRPr lang="en-US"/>
        </a:p>
      </dgm:t>
    </dgm:pt>
    <dgm:pt modelId="{8A4A2BF9-06D6-43AA-949B-4789BDE34ED3}">
      <dgm:prSet phldrT="[Text]"/>
      <dgm:spPr>
        <a:solidFill>
          <a:srgbClr val="00B0F0"/>
        </a:solidFill>
      </dgm:spPr>
      <dgm:t>
        <a:bodyPr/>
        <a:lstStyle/>
        <a:p>
          <a:r>
            <a:rPr lang="en-US" dirty="0" smtClean="0"/>
            <a:t>Context</a:t>
          </a:r>
          <a:endParaRPr lang="en-US" dirty="0"/>
        </a:p>
      </dgm:t>
    </dgm:pt>
    <dgm:pt modelId="{1335032A-B076-4B84-A0DD-A5211D5AF58B}" type="parTrans" cxnId="{BD3E7FC6-91AD-4E3C-B533-9DCF3D8BCB82}">
      <dgm:prSet/>
      <dgm:spPr/>
      <dgm:t>
        <a:bodyPr/>
        <a:lstStyle/>
        <a:p>
          <a:endParaRPr lang="en-US"/>
        </a:p>
      </dgm:t>
    </dgm:pt>
    <dgm:pt modelId="{22517690-0385-4585-9794-15922985C37F}" type="sibTrans" cxnId="{BD3E7FC6-91AD-4E3C-B533-9DCF3D8BCB82}">
      <dgm:prSet/>
      <dgm:spPr/>
      <dgm:t>
        <a:bodyPr/>
        <a:lstStyle/>
        <a:p>
          <a:endParaRPr lang="en-US"/>
        </a:p>
      </dgm:t>
    </dgm:pt>
    <dgm:pt modelId="{1F993F2F-2849-416D-8284-41B4E5DE9AE9}">
      <dgm:prSet phldrT="[Text]" custT="1"/>
      <dgm:spPr>
        <a:solidFill>
          <a:schemeClr val="bg1">
            <a:alpha val="90000"/>
          </a:schemeClr>
        </a:solidFill>
        <a:ln>
          <a:solidFill>
            <a:schemeClr val="tx1">
              <a:alpha val="90000"/>
            </a:schemeClr>
          </a:solidFill>
        </a:ln>
      </dgm:spPr>
      <dgm:t>
        <a:bodyPr/>
        <a:lstStyle/>
        <a:p>
          <a:r>
            <a:rPr lang="en-US" sz="1200" dirty="0" smtClean="0"/>
            <a:t>Risk Assessments</a:t>
          </a:r>
          <a:endParaRPr lang="en-US" sz="1200" dirty="0"/>
        </a:p>
      </dgm:t>
    </dgm:pt>
    <dgm:pt modelId="{F6C9A84A-F8DB-476D-9F98-234709A2BFFE}" type="parTrans" cxnId="{FBDF44C7-B47E-4D92-B5A6-E610854240EB}">
      <dgm:prSet/>
      <dgm:spPr/>
      <dgm:t>
        <a:bodyPr/>
        <a:lstStyle/>
        <a:p>
          <a:endParaRPr lang="en-US"/>
        </a:p>
      </dgm:t>
    </dgm:pt>
    <dgm:pt modelId="{970DCB95-4D00-4754-BCAD-F2A831F879CC}" type="sibTrans" cxnId="{FBDF44C7-B47E-4D92-B5A6-E610854240EB}">
      <dgm:prSet/>
      <dgm:spPr/>
      <dgm:t>
        <a:bodyPr/>
        <a:lstStyle/>
        <a:p>
          <a:endParaRPr lang="en-US"/>
        </a:p>
      </dgm:t>
    </dgm:pt>
    <dgm:pt modelId="{AE6CB076-133D-461A-BBBF-2469847202C2}">
      <dgm:prSet phldrT="[Text]" custT="1"/>
      <dgm:spPr>
        <a:solidFill>
          <a:schemeClr val="bg1">
            <a:alpha val="90000"/>
          </a:schemeClr>
        </a:solidFill>
        <a:ln>
          <a:solidFill>
            <a:schemeClr val="tx1">
              <a:alpha val="90000"/>
            </a:schemeClr>
          </a:solidFill>
        </a:ln>
      </dgm:spPr>
      <dgm:t>
        <a:bodyPr/>
        <a:lstStyle/>
        <a:p>
          <a:r>
            <a:rPr lang="en-US" sz="1200" dirty="0" smtClean="0"/>
            <a:t>Communication</a:t>
          </a:r>
          <a:endParaRPr lang="en-US" sz="1200" dirty="0"/>
        </a:p>
      </dgm:t>
    </dgm:pt>
    <dgm:pt modelId="{3202CBFA-B83A-451E-BAF9-0982BF1BC405}" type="parTrans" cxnId="{B55B253E-6C1A-444D-B86B-E7F6E0BC97F9}">
      <dgm:prSet/>
      <dgm:spPr/>
      <dgm:t>
        <a:bodyPr/>
        <a:lstStyle/>
        <a:p>
          <a:endParaRPr lang="en-US"/>
        </a:p>
      </dgm:t>
    </dgm:pt>
    <dgm:pt modelId="{CEC250A4-D4FC-4851-9D65-18701F86D320}" type="sibTrans" cxnId="{B55B253E-6C1A-444D-B86B-E7F6E0BC97F9}">
      <dgm:prSet/>
      <dgm:spPr/>
      <dgm:t>
        <a:bodyPr/>
        <a:lstStyle/>
        <a:p>
          <a:endParaRPr lang="en-US"/>
        </a:p>
      </dgm:t>
    </dgm:pt>
    <dgm:pt modelId="{0A4CDD56-E92A-4136-8247-0E6AA7C46F90}">
      <dgm:prSet phldrT="[Text]"/>
      <dgm:spPr>
        <a:solidFill>
          <a:srgbClr val="00B0F0"/>
        </a:solidFill>
      </dgm:spPr>
      <dgm:t>
        <a:bodyPr/>
        <a:lstStyle/>
        <a:p>
          <a:r>
            <a:rPr lang="en-US" dirty="0" smtClean="0"/>
            <a:t>Action</a:t>
          </a:r>
          <a:endParaRPr lang="en-US" dirty="0"/>
        </a:p>
      </dgm:t>
    </dgm:pt>
    <dgm:pt modelId="{152EA21B-D55C-4FE9-92A6-03A4D1849E73}" type="parTrans" cxnId="{50ABEB3B-4C80-478D-A9D8-DFF80E54F46C}">
      <dgm:prSet/>
      <dgm:spPr/>
      <dgm:t>
        <a:bodyPr/>
        <a:lstStyle/>
        <a:p>
          <a:endParaRPr lang="en-US"/>
        </a:p>
      </dgm:t>
    </dgm:pt>
    <dgm:pt modelId="{9D517385-0358-4B5E-A2B8-889FEC42CD0D}" type="sibTrans" cxnId="{50ABEB3B-4C80-478D-A9D8-DFF80E54F46C}">
      <dgm:prSet/>
      <dgm:spPr/>
      <dgm:t>
        <a:bodyPr/>
        <a:lstStyle/>
        <a:p>
          <a:endParaRPr lang="en-US"/>
        </a:p>
      </dgm:t>
    </dgm:pt>
    <dgm:pt modelId="{1FAF9499-4AA2-46E7-877F-1977A7CA6A9F}">
      <dgm:prSet phldrT="[Text]" custT="1"/>
      <dgm:spPr>
        <a:solidFill>
          <a:schemeClr val="bg1">
            <a:alpha val="90000"/>
          </a:schemeClr>
        </a:solidFill>
        <a:ln>
          <a:solidFill>
            <a:schemeClr val="tx1">
              <a:alpha val="90000"/>
            </a:schemeClr>
          </a:solidFill>
        </a:ln>
      </dgm:spPr>
      <dgm:t>
        <a:bodyPr/>
        <a:lstStyle/>
        <a:p>
          <a:r>
            <a:rPr lang="en-US" sz="1200" dirty="0" smtClean="0"/>
            <a:t>Advise</a:t>
          </a:r>
          <a:endParaRPr lang="en-US" sz="1200" dirty="0"/>
        </a:p>
      </dgm:t>
    </dgm:pt>
    <dgm:pt modelId="{5135CA58-3FC8-4B22-80BE-3F9F6E274999}" type="parTrans" cxnId="{4F4F9BAC-E4DC-4DC8-A09C-AEF48D703E19}">
      <dgm:prSet/>
      <dgm:spPr/>
      <dgm:t>
        <a:bodyPr/>
        <a:lstStyle/>
        <a:p>
          <a:endParaRPr lang="en-US"/>
        </a:p>
      </dgm:t>
    </dgm:pt>
    <dgm:pt modelId="{A0AC7C56-8FF2-4103-BE4B-99D21B4BE9F8}" type="sibTrans" cxnId="{4F4F9BAC-E4DC-4DC8-A09C-AEF48D703E19}">
      <dgm:prSet/>
      <dgm:spPr/>
      <dgm:t>
        <a:bodyPr/>
        <a:lstStyle/>
        <a:p>
          <a:endParaRPr lang="en-US"/>
        </a:p>
      </dgm:t>
    </dgm:pt>
    <dgm:pt modelId="{F2C33A6C-20EC-4626-AD45-49DB7CACBD80}">
      <dgm:prSet phldrT="[Text]" custT="1"/>
      <dgm:spPr>
        <a:solidFill>
          <a:schemeClr val="bg1">
            <a:alpha val="90000"/>
          </a:schemeClr>
        </a:solidFill>
        <a:ln>
          <a:solidFill>
            <a:schemeClr val="tx1">
              <a:alpha val="90000"/>
            </a:schemeClr>
          </a:solidFill>
        </a:ln>
      </dgm:spPr>
      <dgm:t>
        <a:bodyPr/>
        <a:lstStyle/>
        <a:p>
          <a:r>
            <a:rPr lang="en-US" sz="1200" dirty="0" smtClean="0"/>
            <a:t>Plan Path Forward</a:t>
          </a:r>
          <a:endParaRPr lang="en-US" sz="1200" dirty="0"/>
        </a:p>
      </dgm:t>
    </dgm:pt>
    <dgm:pt modelId="{8EF2081D-8B40-4CB8-8397-68B2EDD19499}" type="parTrans" cxnId="{20919487-6D43-4D91-AA59-93CB140FA470}">
      <dgm:prSet/>
      <dgm:spPr/>
      <dgm:t>
        <a:bodyPr/>
        <a:lstStyle/>
        <a:p>
          <a:endParaRPr lang="en-US"/>
        </a:p>
      </dgm:t>
    </dgm:pt>
    <dgm:pt modelId="{BA97D06F-2ADB-46C2-A829-17D2530174A1}" type="sibTrans" cxnId="{20919487-6D43-4D91-AA59-93CB140FA470}">
      <dgm:prSet/>
      <dgm:spPr/>
      <dgm:t>
        <a:bodyPr/>
        <a:lstStyle/>
        <a:p>
          <a:endParaRPr lang="en-US"/>
        </a:p>
      </dgm:t>
    </dgm:pt>
    <dgm:pt modelId="{BDE561EB-70B8-49F5-866E-AC062D7D7570}" type="pres">
      <dgm:prSet presAssocID="{D5D95A78-7437-46DE-BD43-F2EACD0358ED}" presName="theList" presStyleCnt="0">
        <dgm:presLayoutVars>
          <dgm:dir/>
          <dgm:animLvl val="lvl"/>
          <dgm:resizeHandles val="exact"/>
        </dgm:presLayoutVars>
      </dgm:prSet>
      <dgm:spPr/>
      <dgm:t>
        <a:bodyPr/>
        <a:lstStyle/>
        <a:p>
          <a:endParaRPr lang="en-US"/>
        </a:p>
      </dgm:t>
    </dgm:pt>
    <dgm:pt modelId="{53B801A8-C4C7-4190-B159-600877ED120E}" type="pres">
      <dgm:prSet presAssocID="{A697F0F7-41BC-4C3C-91AB-07890E505E6D}" presName="compNode" presStyleCnt="0"/>
      <dgm:spPr/>
    </dgm:pt>
    <dgm:pt modelId="{BAEFEE9B-82D0-4D16-8552-6D988331BC07}" type="pres">
      <dgm:prSet presAssocID="{A697F0F7-41BC-4C3C-91AB-07890E505E6D}" presName="noGeometry" presStyleCnt="0"/>
      <dgm:spPr/>
    </dgm:pt>
    <dgm:pt modelId="{35114A0E-EBFE-4209-87B6-CBA81E209525}" type="pres">
      <dgm:prSet presAssocID="{A697F0F7-41BC-4C3C-91AB-07890E505E6D}" presName="childTextVisible" presStyleLbl="bgAccFollowNode1" presStyleIdx="0" presStyleCnt="3" custScaleX="105248" custLinFactNeighborX="15512" custLinFactNeighborY="944">
        <dgm:presLayoutVars>
          <dgm:bulletEnabled val="1"/>
        </dgm:presLayoutVars>
      </dgm:prSet>
      <dgm:spPr/>
      <dgm:t>
        <a:bodyPr/>
        <a:lstStyle/>
        <a:p>
          <a:endParaRPr lang="en-US"/>
        </a:p>
      </dgm:t>
    </dgm:pt>
    <dgm:pt modelId="{1CB71D2A-9A8E-456A-A90E-952F59CAF2FE}" type="pres">
      <dgm:prSet presAssocID="{A697F0F7-41BC-4C3C-91AB-07890E505E6D}" presName="childTextHidden" presStyleLbl="bgAccFollowNode1" presStyleIdx="0" presStyleCnt="3"/>
      <dgm:spPr/>
      <dgm:t>
        <a:bodyPr/>
        <a:lstStyle/>
        <a:p>
          <a:endParaRPr lang="en-US"/>
        </a:p>
      </dgm:t>
    </dgm:pt>
    <dgm:pt modelId="{4FA167F9-C84F-4210-B71D-D6818D6B95CE}" type="pres">
      <dgm:prSet presAssocID="{A697F0F7-41BC-4C3C-91AB-07890E505E6D}" presName="parentText" presStyleLbl="node1" presStyleIdx="0" presStyleCnt="3" custScaleX="158223" custScaleY="164997" custLinFactNeighborX="-339" custLinFactNeighborY="3365">
        <dgm:presLayoutVars>
          <dgm:chMax val="1"/>
          <dgm:bulletEnabled val="1"/>
        </dgm:presLayoutVars>
      </dgm:prSet>
      <dgm:spPr/>
      <dgm:t>
        <a:bodyPr/>
        <a:lstStyle/>
        <a:p>
          <a:endParaRPr lang="en-US"/>
        </a:p>
      </dgm:t>
    </dgm:pt>
    <dgm:pt modelId="{70975ED6-2F9B-4C76-A8F2-B4F14FC26AFF}" type="pres">
      <dgm:prSet presAssocID="{A697F0F7-41BC-4C3C-91AB-07890E505E6D}" presName="aSpace" presStyleCnt="0"/>
      <dgm:spPr/>
    </dgm:pt>
    <dgm:pt modelId="{DDC79BC8-A916-4040-B500-69A3CFEA13A5}" type="pres">
      <dgm:prSet presAssocID="{8A4A2BF9-06D6-43AA-949B-4789BDE34ED3}" presName="compNode" presStyleCnt="0"/>
      <dgm:spPr/>
    </dgm:pt>
    <dgm:pt modelId="{CB146CE8-448E-4445-880E-8C30B1693306}" type="pres">
      <dgm:prSet presAssocID="{8A4A2BF9-06D6-43AA-949B-4789BDE34ED3}" presName="noGeometry" presStyleCnt="0"/>
      <dgm:spPr/>
    </dgm:pt>
    <dgm:pt modelId="{C3B6FE8C-9A87-48DA-A678-EB154BD15342}" type="pres">
      <dgm:prSet presAssocID="{8A4A2BF9-06D6-43AA-949B-4789BDE34ED3}" presName="childTextVisible" presStyleLbl="bgAccFollowNode1" presStyleIdx="1" presStyleCnt="3" custScaleX="136347" custLinFactNeighborX="8842" custLinFactNeighborY="1121">
        <dgm:presLayoutVars>
          <dgm:bulletEnabled val="1"/>
        </dgm:presLayoutVars>
      </dgm:prSet>
      <dgm:spPr/>
      <dgm:t>
        <a:bodyPr/>
        <a:lstStyle/>
        <a:p>
          <a:endParaRPr lang="en-US"/>
        </a:p>
      </dgm:t>
    </dgm:pt>
    <dgm:pt modelId="{073BC39B-6944-480C-9D26-497303EF1147}" type="pres">
      <dgm:prSet presAssocID="{8A4A2BF9-06D6-43AA-949B-4789BDE34ED3}" presName="childTextHidden" presStyleLbl="bgAccFollowNode1" presStyleIdx="1" presStyleCnt="3"/>
      <dgm:spPr/>
      <dgm:t>
        <a:bodyPr/>
        <a:lstStyle/>
        <a:p>
          <a:endParaRPr lang="en-US"/>
        </a:p>
      </dgm:t>
    </dgm:pt>
    <dgm:pt modelId="{7E35E058-12E3-45AE-9860-D2BD1A7CEE03}" type="pres">
      <dgm:prSet presAssocID="{8A4A2BF9-06D6-43AA-949B-4789BDE34ED3}" presName="parentText" presStyleLbl="node1" presStyleIdx="1" presStyleCnt="3" custScaleX="127210" custScaleY="133722" custLinFactNeighborX="-16305" custLinFactNeighborY="0">
        <dgm:presLayoutVars>
          <dgm:chMax val="1"/>
          <dgm:bulletEnabled val="1"/>
        </dgm:presLayoutVars>
      </dgm:prSet>
      <dgm:spPr/>
      <dgm:t>
        <a:bodyPr/>
        <a:lstStyle/>
        <a:p>
          <a:endParaRPr lang="en-US"/>
        </a:p>
      </dgm:t>
    </dgm:pt>
    <dgm:pt modelId="{E9ACFDEE-4722-443C-A137-B3A6FF0472A1}" type="pres">
      <dgm:prSet presAssocID="{8A4A2BF9-06D6-43AA-949B-4789BDE34ED3}" presName="aSpace" presStyleCnt="0"/>
      <dgm:spPr/>
    </dgm:pt>
    <dgm:pt modelId="{54DD8166-1B31-4558-AD20-4919807D1324}" type="pres">
      <dgm:prSet presAssocID="{0A4CDD56-E92A-4136-8247-0E6AA7C46F90}" presName="compNode" presStyleCnt="0"/>
      <dgm:spPr/>
    </dgm:pt>
    <dgm:pt modelId="{85DEFCDF-42C6-474E-8D82-180BDCE6CE58}" type="pres">
      <dgm:prSet presAssocID="{0A4CDD56-E92A-4136-8247-0E6AA7C46F90}" presName="noGeometry" presStyleCnt="0"/>
      <dgm:spPr/>
    </dgm:pt>
    <dgm:pt modelId="{AC8129B1-60F0-4FF5-9205-8272A4EEFEFB}" type="pres">
      <dgm:prSet presAssocID="{0A4CDD56-E92A-4136-8247-0E6AA7C46F90}" presName="childTextVisible" presStyleLbl="bgAccFollowNode1" presStyleIdx="2" presStyleCnt="3">
        <dgm:presLayoutVars>
          <dgm:bulletEnabled val="1"/>
        </dgm:presLayoutVars>
      </dgm:prSet>
      <dgm:spPr/>
      <dgm:t>
        <a:bodyPr/>
        <a:lstStyle/>
        <a:p>
          <a:endParaRPr lang="en-US"/>
        </a:p>
      </dgm:t>
    </dgm:pt>
    <dgm:pt modelId="{B384D21F-4F03-43B6-9FFD-ADC90FA8A43F}" type="pres">
      <dgm:prSet presAssocID="{0A4CDD56-E92A-4136-8247-0E6AA7C46F90}" presName="childTextHidden" presStyleLbl="bgAccFollowNode1" presStyleIdx="2" presStyleCnt="3"/>
      <dgm:spPr/>
      <dgm:t>
        <a:bodyPr/>
        <a:lstStyle/>
        <a:p>
          <a:endParaRPr lang="en-US"/>
        </a:p>
      </dgm:t>
    </dgm:pt>
    <dgm:pt modelId="{D771DCFE-14F3-4A91-8DD3-F508A0548CA0}" type="pres">
      <dgm:prSet presAssocID="{0A4CDD56-E92A-4136-8247-0E6AA7C46F90}" presName="parentText" presStyleLbl="node1" presStyleIdx="2" presStyleCnt="3" custScaleX="121613" custScaleY="126991" custLinFactNeighborX="-17259" custLinFactNeighborY="-537">
        <dgm:presLayoutVars>
          <dgm:chMax val="1"/>
          <dgm:bulletEnabled val="1"/>
        </dgm:presLayoutVars>
      </dgm:prSet>
      <dgm:spPr/>
      <dgm:t>
        <a:bodyPr/>
        <a:lstStyle/>
        <a:p>
          <a:endParaRPr lang="en-US"/>
        </a:p>
      </dgm:t>
    </dgm:pt>
  </dgm:ptLst>
  <dgm:cxnLst>
    <dgm:cxn modelId="{F007C9D1-C046-419E-812A-8CD23C48D8AF}" type="presOf" srcId="{AE6CB076-133D-461A-BBBF-2469847202C2}" destId="{C3B6FE8C-9A87-48DA-A678-EB154BD15342}" srcOrd="0" destOrd="1" presId="urn:microsoft.com/office/officeart/2005/8/layout/hProcess6"/>
    <dgm:cxn modelId="{E74795DB-379C-4856-AF57-2B44501A6AEA}" type="presOf" srcId="{DF1BE613-7147-4A26-9389-44BCA03A8C1B}" destId="{1CB71D2A-9A8E-456A-A90E-952F59CAF2FE}" srcOrd="1" destOrd="0" presId="urn:microsoft.com/office/officeart/2005/8/layout/hProcess6"/>
    <dgm:cxn modelId="{BF5FA1FA-21EC-4DFB-AD8A-C58D83FEE895}" type="presOf" srcId="{1FAF9499-4AA2-46E7-877F-1977A7CA6A9F}" destId="{B384D21F-4F03-43B6-9FFD-ADC90FA8A43F}" srcOrd="1" destOrd="0" presId="urn:microsoft.com/office/officeart/2005/8/layout/hProcess6"/>
    <dgm:cxn modelId="{C3817214-0DE8-4592-9006-AAB96D783AAD}" type="presOf" srcId="{1FAF9499-4AA2-46E7-877F-1977A7CA6A9F}" destId="{AC8129B1-60F0-4FF5-9205-8272A4EEFEFB}" srcOrd="0" destOrd="0" presId="urn:microsoft.com/office/officeart/2005/8/layout/hProcess6"/>
    <dgm:cxn modelId="{167B42D4-ACA7-4262-BCE3-8A2AC750F52C}" type="presOf" srcId="{A697F0F7-41BC-4C3C-91AB-07890E505E6D}" destId="{4FA167F9-C84F-4210-B71D-D6818D6B95CE}" srcOrd="0" destOrd="0" presId="urn:microsoft.com/office/officeart/2005/8/layout/hProcess6"/>
    <dgm:cxn modelId="{4F4F9BAC-E4DC-4DC8-A09C-AEF48D703E19}" srcId="{0A4CDD56-E92A-4136-8247-0E6AA7C46F90}" destId="{1FAF9499-4AA2-46E7-877F-1977A7CA6A9F}" srcOrd="0" destOrd="0" parTransId="{5135CA58-3FC8-4B22-80BE-3F9F6E274999}" sibTransId="{A0AC7C56-8FF2-4103-BE4B-99D21B4BE9F8}"/>
    <dgm:cxn modelId="{5F314CB1-EE96-475B-AFC3-9536CE8ABAE0}" type="presOf" srcId="{DF1BE613-7147-4A26-9389-44BCA03A8C1B}" destId="{35114A0E-EBFE-4209-87B6-CBA81E209525}" srcOrd="0" destOrd="0" presId="urn:microsoft.com/office/officeart/2005/8/layout/hProcess6"/>
    <dgm:cxn modelId="{5554C356-15A3-4345-9363-32F87F09615D}" srcId="{A697F0F7-41BC-4C3C-91AB-07890E505E6D}" destId="{DF1BE613-7147-4A26-9389-44BCA03A8C1B}" srcOrd="0" destOrd="0" parTransId="{5277760E-717E-45C9-BA1D-2E0F2A652F5A}" sibTransId="{B7FD1D77-2872-47BF-963A-380C0BC52552}"/>
    <dgm:cxn modelId="{05F34A9E-C768-42F5-9CBB-0BCAF37DC047}" type="presOf" srcId="{F2C33A6C-20EC-4626-AD45-49DB7CACBD80}" destId="{AC8129B1-60F0-4FF5-9205-8272A4EEFEFB}" srcOrd="0" destOrd="1" presId="urn:microsoft.com/office/officeart/2005/8/layout/hProcess6"/>
    <dgm:cxn modelId="{2E9B0A9F-AC94-4096-B3C9-6F72DF7BF9B2}" type="presOf" srcId="{8A4A2BF9-06D6-43AA-949B-4789BDE34ED3}" destId="{7E35E058-12E3-45AE-9860-D2BD1A7CEE03}" srcOrd="0" destOrd="0" presId="urn:microsoft.com/office/officeart/2005/8/layout/hProcess6"/>
    <dgm:cxn modelId="{FBDF44C7-B47E-4D92-B5A6-E610854240EB}" srcId="{8A4A2BF9-06D6-43AA-949B-4789BDE34ED3}" destId="{1F993F2F-2849-416D-8284-41B4E5DE9AE9}" srcOrd="0" destOrd="0" parTransId="{F6C9A84A-F8DB-476D-9F98-234709A2BFFE}" sibTransId="{970DCB95-4D00-4754-BCAD-F2A831F879CC}"/>
    <dgm:cxn modelId="{8DE8A99C-5247-4031-997F-10EE7D435013}" type="presOf" srcId="{1F993F2F-2849-416D-8284-41B4E5DE9AE9}" destId="{073BC39B-6944-480C-9D26-497303EF1147}" srcOrd="1" destOrd="0" presId="urn:microsoft.com/office/officeart/2005/8/layout/hProcess6"/>
    <dgm:cxn modelId="{B37A24F1-F722-4EFF-879D-8B244B8330DD}" srcId="{A697F0F7-41BC-4C3C-91AB-07890E505E6D}" destId="{6C266553-6E85-4316-B566-2FCF1949FE55}" srcOrd="1" destOrd="0" parTransId="{A7AC370D-CF21-4EDC-967E-42114890D8C2}" sibTransId="{38F5C481-3AC8-46EA-86D8-0B931D897848}"/>
    <dgm:cxn modelId="{C2DCF25C-A3EA-4792-A54A-A591EA42CFBE}" type="presOf" srcId="{0A4CDD56-E92A-4136-8247-0E6AA7C46F90}" destId="{D771DCFE-14F3-4A91-8DD3-F508A0548CA0}" srcOrd="0" destOrd="0" presId="urn:microsoft.com/office/officeart/2005/8/layout/hProcess6"/>
    <dgm:cxn modelId="{C971AC6B-A5DD-4D64-90FF-269452105927}" type="presOf" srcId="{1F993F2F-2849-416D-8284-41B4E5DE9AE9}" destId="{C3B6FE8C-9A87-48DA-A678-EB154BD15342}" srcOrd="0" destOrd="0" presId="urn:microsoft.com/office/officeart/2005/8/layout/hProcess6"/>
    <dgm:cxn modelId="{C5058F8A-1243-4660-836A-4825A7119C86}" type="presOf" srcId="{AE6CB076-133D-461A-BBBF-2469847202C2}" destId="{073BC39B-6944-480C-9D26-497303EF1147}" srcOrd="1" destOrd="1" presId="urn:microsoft.com/office/officeart/2005/8/layout/hProcess6"/>
    <dgm:cxn modelId="{BB10C7C4-AD96-4A37-B6A4-8EB6EBF6BC29}" type="presOf" srcId="{D5D95A78-7437-46DE-BD43-F2EACD0358ED}" destId="{BDE561EB-70B8-49F5-866E-AC062D7D7570}" srcOrd="0" destOrd="0" presId="urn:microsoft.com/office/officeart/2005/8/layout/hProcess6"/>
    <dgm:cxn modelId="{BD3E7FC6-91AD-4E3C-B533-9DCF3D8BCB82}" srcId="{D5D95A78-7437-46DE-BD43-F2EACD0358ED}" destId="{8A4A2BF9-06D6-43AA-949B-4789BDE34ED3}" srcOrd="1" destOrd="0" parTransId="{1335032A-B076-4B84-A0DD-A5211D5AF58B}" sibTransId="{22517690-0385-4585-9794-15922985C37F}"/>
    <dgm:cxn modelId="{50ABEB3B-4C80-478D-A9D8-DFF80E54F46C}" srcId="{D5D95A78-7437-46DE-BD43-F2EACD0358ED}" destId="{0A4CDD56-E92A-4136-8247-0E6AA7C46F90}" srcOrd="2" destOrd="0" parTransId="{152EA21B-D55C-4FE9-92A6-03A4D1849E73}" sibTransId="{9D517385-0358-4B5E-A2B8-889FEC42CD0D}"/>
    <dgm:cxn modelId="{92742A0A-C32A-4EF0-A57B-A190DA7B3069}" srcId="{D5D95A78-7437-46DE-BD43-F2EACD0358ED}" destId="{A697F0F7-41BC-4C3C-91AB-07890E505E6D}" srcOrd="0" destOrd="0" parTransId="{29A37BFC-D828-4CA4-A6C1-8905B7F1E753}" sibTransId="{4798E315-8977-4943-A65E-6610532A60B8}"/>
    <dgm:cxn modelId="{27D0EC57-8E2C-4026-A4C5-6953D402C7DF}" type="presOf" srcId="{F2C33A6C-20EC-4626-AD45-49DB7CACBD80}" destId="{B384D21F-4F03-43B6-9FFD-ADC90FA8A43F}" srcOrd="1" destOrd="1" presId="urn:microsoft.com/office/officeart/2005/8/layout/hProcess6"/>
    <dgm:cxn modelId="{20919487-6D43-4D91-AA59-93CB140FA470}" srcId="{0A4CDD56-E92A-4136-8247-0E6AA7C46F90}" destId="{F2C33A6C-20EC-4626-AD45-49DB7CACBD80}" srcOrd="1" destOrd="0" parTransId="{8EF2081D-8B40-4CB8-8397-68B2EDD19499}" sibTransId="{BA97D06F-2ADB-46C2-A829-17D2530174A1}"/>
    <dgm:cxn modelId="{B3A3DC24-6CD2-4B77-9DFC-BDBE8AD97F7A}" type="presOf" srcId="{6C266553-6E85-4316-B566-2FCF1949FE55}" destId="{35114A0E-EBFE-4209-87B6-CBA81E209525}" srcOrd="0" destOrd="1" presId="urn:microsoft.com/office/officeart/2005/8/layout/hProcess6"/>
    <dgm:cxn modelId="{83E5538A-FC09-423A-AF7E-296E8B908A18}" type="presOf" srcId="{6C266553-6E85-4316-B566-2FCF1949FE55}" destId="{1CB71D2A-9A8E-456A-A90E-952F59CAF2FE}" srcOrd="1" destOrd="1" presId="urn:microsoft.com/office/officeart/2005/8/layout/hProcess6"/>
    <dgm:cxn modelId="{B55B253E-6C1A-444D-B86B-E7F6E0BC97F9}" srcId="{8A4A2BF9-06D6-43AA-949B-4789BDE34ED3}" destId="{AE6CB076-133D-461A-BBBF-2469847202C2}" srcOrd="1" destOrd="0" parTransId="{3202CBFA-B83A-451E-BAF9-0982BF1BC405}" sibTransId="{CEC250A4-D4FC-4851-9D65-18701F86D320}"/>
    <dgm:cxn modelId="{9608D4E8-66B5-4851-B878-5E74D45EAD5C}" type="presParOf" srcId="{BDE561EB-70B8-49F5-866E-AC062D7D7570}" destId="{53B801A8-C4C7-4190-B159-600877ED120E}" srcOrd="0" destOrd="0" presId="urn:microsoft.com/office/officeart/2005/8/layout/hProcess6"/>
    <dgm:cxn modelId="{E13A2021-77AB-4C71-9CD0-0CA6A1029A72}" type="presParOf" srcId="{53B801A8-C4C7-4190-B159-600877ED120E}" destId="{BAEFEE9B-82D0-4D16-8552-6D988331BC07}" srcOrd="0" destOrd="0" presId="urn:microsoft.com/office/officeart/2005/8/layout/hProcess6"/>
    <dgm:cxn modelId="{2F521490-0388-4038-9C7A-ABD17C764FC6}" type="presParOf" srcId="{53B801A8-C4C7-4190-B159-600877ED120E}" destId="{35114A0E-EBFE-4209-87B6-CBA81E209525}" srcOrd="1" destOrd="0" presId="urn:microsoft.com/office/officeart/2005/8/layout/hProcess6"/>
    <dgm:cxn modelId="{51C89647-56B6-457D-A9AD-DA557909B559}" type="presParOf" srcId="{53B801A8-C4C7-4190-B159-600877ED120E}" destId="{1CB71D2A-9A8E-456A-A90E-952F59CAF2FE}" srcOrd="2" destOrd="0" presId="urn:microsoft.com/office/officeart/2005/8/layout/hProcess6"/>
    <dgm:cxn modelId="{223BE0D3-66F7-4F5E-B5AE-FC53AA841A7E}" type="presParOf" srcId="{53B801A8-C4C7-4190-B159-600877ED120E}" destId="{4FA167F9-C84F-4210-B71D-D6818D6B95CE}" srcOrd="3" destOrd="0" presId="urn:microsoft.com/office/officeart/2005/8/layout/hProcess6"/>
    <dgm:cxn modelId="{EA4CD44C-E300-47DE-A0A3-42770A593DA1}" type="presParOf" srcId="{BDE561EB-70B8-49F5-866E-AC062D7D7570}" destId="{70975ED6-2F9B-4C76-A8F2-B4F14FC26AFF}" srcOrd="1" destOrd="0" presId="urn:microsoft.com/office/officeart/2005/8/layout/hProcess6"/>
    <dgm:cxn modelId="{5802A1E3-647B-474A-BA2A-DE6D47889A8D}" type="presParOf" srcId="{BDE561EB-70B8-49F5-866E-AC062D7D7570}" destId="{DDC79BC8-A916-4040-B500-69A3CFEA13A5}" srcOrd="2" destOrd="0" presId="urn:microsoft.com/office/officeart/2005/8/layout/hProcess6"/>
    <dgm:cxn modelId="{BF4F6F76-31B0-479D-B1DA-93F63CCC6B6C}" type="presParOf" srcId="{DDC79BC8-A916-4040-B500-69A3CFEA13A5}" destId="{CB146CE8-448E-4445-880E-8C30B1693306}" srcOrd="0" destOrd="0" presId="urn:microsoft.com/office/officeart/2005/8/layout/hProcess6"/>
    <dgm:cxn modelId="{755C53A1-A327-4807-9187-44DFB302DFCA}" type="presParOf" srcId="{DDC79BC8-A916-4040-B500-69A3CFEA13A5}" destId="{C3B6FE8C-9A87-48DA-A678-EB154BD15342}" srcOrd="1" destOrd="0" presId="urn:microsoft.com/office/officeart/2005/8/layout/hProcess6"/>
    <dgm:cxn modelId="{7F4AE063-627D-4017-9E3E-6DE181F83EA0}" type="presParOf" srcId="{DDC79BC8-A916-4040-B500-69A3CFEA13A5}" destId="{073BC39B-6944-480C-9D26-497303EF1147}" srcOrd="2" destOrd="0" presId="urn:microsoft.com/office/officeart/2005/8/layout/hProcess6"/>
    <dgm:cxn modelId="{7A81C989-274D-4702-B0F5-DACA5593ABDA}" type="presParOf" srcId="{DDC79BC8-A916-4040-B500-69A3CFEA13A5}" destId="{7E35E058-12E3-45AE-9860-D2BD1A7CEE03}" srcOrd="3" destOrd="0" presId="urn:microsoft.com/office/officeart/2005/8/layout/hProcess6"/>
    <dgm:cxn modelId="{2EE960CD-AD8C-4573-8FC6-EAD35C721DA2}" type="presParOf" srcId="{BDE561EB-70B8-49F5-866E-AC062D7D7570}" destId="{E9ACFDEE-4722-443C-A137-B3A6FF0472A1}" srcOrd="3" destOrd="0" presId="urn:microsoft.com/office/officeart/2005/8/layout/hProcess6"/>
    <dgm:cxn modelId="{2DEDFB60-CB21-4119-8011-0FA09268B269}" type="presParOf" srcId="{BDE561EB-70B8-49F5-866E-AC062D7D7570}" destId="{54DD8166-1B31-4558-AD20-4919807D1324}" srcOrd="4" destOrd="0" presId="urn:microsoft.com/office/officeart/2005/8/layout/hProcess6"/>
    <dgm:cxn modelId="{05E573DE-59B5-4616-BA07-ACE2C2F3286B}" type="presParOf" srcId="{54DD8166-1B31-4558-AD20-4919807D1324}" destId="{85DEFCDF-42C6-474E-8D82-180BDCE6CE58}" srcOrd="0" destOrd="0" presId="urn:microsoft.com/office/officeart/2005/8/layout/hProcess6"/>
    <dgm:cxn modelId="{10EE4003-62BB-4FC7-B31A-902FCC07B7A1}" type="presParOf" srcId="{54DD8166-1B31-4558-AD20-4919807D1324}" destId="{AC8129B1-60F0-4FF5-9205-8272A4EEFEFB}" srcOrd="1" destOrd="0" presId="urn:microsoft.com/office/officeart/2005/8/layout/hProcess6"/>
    <dgm:cxn modelId="{3835AD3A-D016-496B-8081-39A9EE40ABE0}" type="presParOf" srcId="{54DD8166-1B31-4558-AD20-4919807D1324}" destId="{B384D21F-4F03-43B6-9FFD-ADC90FA8A43F}" srcOrd="2" destOrd="0" presId="urn:microsoft.com/office/officeart/2005/8/layout/hProcess6"/>
    <dgm:cxn modelId="{A44EADC9-8EBB-4A8A-B152-EB8BEF3D7045}" type="presParOf" srcId="{54DD8166-1B31-4558-AD20-4919807D1324}" destId="{D771DCFE-14F3-4A91-8DD3-F508A0548CA0}" srcOrd="3" destOrd="0" presId="urn:microsoft.com/office/officeart/2005/8/layout/hProcess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083AC-491E-487A-A646-F4324B7DF24D}" type="doc">
      <dgm:prSet loTypeId="urn:microsoft.com/office/officeart/2005/8/layout/venn1" loCatId="relationship" qsTypeId="urn:microsoft.com/office/officeart/2005/8/quickstyle/simple5" qsCatId="simple" csTypeId="urn:microsoft.com/office/officeart/2005/8/colors/accent1_1" csCatId="accent1" phldr="1"/>
      <dgm:spPr/>
    </dgm:pt>
    <dgm:pt modelId="{50CD2814-C02B-4C43-B122-4A4F0657BF95}">
      <dgm:prSet phldrT="[Text]" custT="1"/>
      <dgm:spPr>
        <a:solidFill>
          <a:schemeClr val="accent5">
            <a:lumMod val="75000"/>
            <a:alpha val="50000"/>
          </a:schemeClr>
        </a:solidFill>
      </dgm:spPr>
      <dgm:t>
        <a:bodyPr/>
        <a:lstStyle/>
        <a:p>
          <a:pPr algn="ctr"/>
          <a:r>
            <a:rPr lang="en-US" sz="1800" b="1" u="sng" dirty="0" smtClean="0"/>
            <a:t>Risk Assessment</a:t>
          </a:r>
          <a:endParaRPr lang="en-US" sz="1800" b="1" u="sng" dirty="0"/>
        </a:p>
      </dgm:t>
    </dgm:pt>
    <dgm:pt modelId="{D44B4926-481B-4C45-8460-F7726900A92F}" type="parTrans" cxnId="{A5E5A75B-DE78-4FD0-81C8-86D9DF8A0743}">
      <dgm:prSet/>
      <dgm:spPr/>
      <dgm:t>
        <a:bodyPr/>
        <a:lstStyle/>
        <a:p>
          <a:endParaRPr lang="en-US"/>
        </a:p>
      </dgm:t>
    </dgm:pt>
    <dgm:pt modelId="{F27F9CBB-9BB4-4D17-BDBA-64130489B845}" type="sibTrans" cxnId="{A5E5A75B-DE78-4FD0-81C8-86D9DF8A0743}">
      <dgm:prSet/>
      <dgm:spPr/>
      <dgm:t>
        <a:bodyPr/>
        <a:lstStyle/>
        <a:p>
          <a:endParaRPr lang="en-US"/>
        </a:p>
      </dgm:t>
    </dgm:pt>
    <dgm:pt modelId="{3DC844C1-F844-411D-A5DC-33721E006167}">
      <dgm:prSet phldrT="[Text]" custT="1"/>
      <dgm:spPr/>
      <dgm:t>
        <a:bodyPr/>
        <a:lstStyle/>
        <a:p>
          <a:pPr algn="ctr">
            <a:tabLst>
              <a:tab pos="228600" algn="l"/>
            </a:tabLst>
          </a:pPr>
          <a:r>
            <a:rPr lang="en-US" sz="1800" b="1" u="sng" dirty="0" smtClean="0"/>
            <a:t>Risk Management</a:t>
          </a:r>
          <a:endParaRPr lang="en-US" sz="1800" b="1" u="sng" dirty="0"/>
        </a:p>
      </dgm:t>
    </dgm:pt>
    <dgm:pt modelId="{0927B30B-A172-4388-AC26-FDECA460D7F6}" type="parTrans" cxnId="{4E857F7F-82E8-4E86-8AEE-75FAD1B14491}">
      <dgm:prSet/>
      <dgm:spPr/>
      <dgm:t>
        <a:bodyPr/>
        <a:lstStyle/>
        <a:p>
          <a:endParaRPr lang="en-US"/>
        </a:p>
      </dgm:t>
    </dgm:pt>
    <dgm:pt modelId="{0F85143B-646D-4CE3-9C26-6DBFE64909ED}" type="sibTrans" cxnId="{4E857F7F-82E8-4E86-8AEE-75FAD1B14491}">
      <dgm:prSet/>
      <dgm:spPr/>
      <dgm:t>
        <a:bodyPr/>
        <a:lstStyle/>
        <a:p>
          <a:endParaRPr lang="en-US"/>
        </a:p>
      </dgm:t>
    </dgm:pt>
    <dgm:pt modelId="{09FE3408-1333-4793-8A19-EDA7993B724D}">
      <dgm:prSet phldrT="[Text]" custT="1"/>
      <dgm:spPr/>
      <dgm:t>
        <a:bodyPr/>
        <a:lstStyle/>
        <a:p>
          <a:pPr algn="ctr"/>
          <a:r>
            <a:rPr lang="en-US" sz="1800" b="1" u="sng" dirty="0" smtClean="0"/>
            <a:t>Risk</a:t>
          </a:r>
          <a:r>
            <a:rPr lang="en-US" sz="1800" b="1" dirty="0" smtClean="0"/>
            <a:t> </a:t>
          </a:r>
          <a:r>
            <a:rPr lang="en-US" sz="1800" b="1" u="sng" dirty="0" smtClean="0"/>
            <a:t>Communication</a:t>
          </a:r>
        </a:p>
        <a:p>
          <a:pPr algn="ctr"/>
          <a:r>
            <a:rPr lang="en-US" sz="1400" dirty="0" smtClean="0"/>
            <a:t>Stakeholder Engagement Communication of:</a:t>
          </a:r>
          <a:endParaRPr lang="en-US" sz="1400" b="1" dirty="0"/>
        </a:p>
      </dgm:t>
    </dgm:pt>
    <dgm:pt modelId="{9D0C3253-68D8-4E99-BA52-C06D80B3540B}" type="parTrans" cxnId="{555FC8EA-F884-4070-A630-21653529CB24}">
      <dgm:prSet/>
      <dgm:spPr/>
      <dgm:t>
        <a:bodyPr/>
        <a:lstStyle/>
        <a:p>
          <a:endParaRPr lang="en-US"/>
        </a:p>
      </dgm:t>
    </dgm:pt>
    <dgm:pt modelId="{C44B2F6E-BB43-4AB7-8843-A22B65B189D2}" type="sibTrans" cxnId="{555FC8EA-F884-4070-A630-21653529CB24}">
      <dgm:prSet/>
      <dgm:spPr/>
      <dgm:t>
        <a:bodyPr/>
        <a:lstStyle/>
        <a:p>
          <a:endParaRPr lang="en-US"/>
        </a:p>
      </dgm:t>
    </dgm:pt>
    <dgm:pt modelId="{0655E6D5-4CEE-4B15-A06F-47113E683A46}">
      <dgm:prSet phldrT="[Text]" custT="1"/>
      <dgm:spPr>
        <a:solidFill>
          <a:schemeClr val="accent5">
            <a:lumMod val="75000"/>
            <a:alpha val="50000"/>
          </a:schemeClr>
        </a:solidFill>
      </dgm:spPr>
      <dgm:t>
        <a:bodyPr/>
        <a:lstStyle/>
        <a:p>
          <a:pPr algn="l"/>
          <a:r>
            <a:rPr lang="en-US" sz="1100" dirty="0" smtClean="0"/>
            <a:t>  </a:t>
          </a:r>
          <a:r>
            <a:rPr lang="en-US" sz="1200" dirty="0" smtClean="0"/>
            <a:t>Risk Identification</a:t>
          </a:r>
          <a:endParaRPr lang="en-US" sz="1200" dirty="0"/>
        </a:p>
      </dgm:t>
    </dgm:pt>
    <dgm:pt modelId="{D4CAFC85-8AFD-42DE-A9F7-C32D63F125F1}" type="parTrans" cxnId="{D35961F2-25BC-4A9F-A813-9EF51405909E}">
      <dgm:prSet/>
      <dgm:spPr/>
      <dgm:t>
        <a:bodyPr/>
        <a:lstStyle/>
        <a:p>
          <a:endParaRPr lang="en-US"/>
        </a:p>
      </dgm:t>
    </dgm:pt>
    <dgm:pt modelId="{E3A3CB88-C14E-4A78-A3D4-B5BC3DFE5EC3}" type="sibTrans" cxnId="{D35961F2-25BC-4A9F-A813-9EF51405909E}">
      <dgm:prSet/>
      <dgm:spPr/>
      <dgm:t>
        <a:bodyPr/>
        <a:lstStyle/>
        <a:p>
          <a:endParaRPr lang="en-US"/>
        </a:p>
      </dgm:t>
    </dgm:pt>
    <dgm:pt modelId="{510130F9-095A-4F40-8A88-EB240E6FFB69}">
      <dgm:prSet phldrT="[Text]" custT="1"/>
      <dgm:spPr>
        <a:solidFill>
          <a:schemeClr val="accent5">
            <a:lumMod val="75000"/>
            <a:alpha val="50000"/>
          </a:schemeClr>
        </a:solidFill>
      </dgm:spPr>
      <dgm:t>
        <a:bodyPr/>
        <a:lstStyle/>
        <a:p>
          <a:pPr algn="l"/>
          <a:r>
            <a:rPr lang="en-US" sz="1200" dirty="0" smtClean="0"/>
            <a:t>Risk Estimation</a:t>
          </a:r>
          <a:endParaRPr lang="en-US" sz="1200" dirty="0"/>
        </a:p>
      </dgm:t>
    </dgm:pt>
    <dgm:pt modelId="{8A1CA224-AEFE-44A2-B5E1-E2FC3D68C042}" type="parTrans" cxnId="{56AF5F84-FE4F-4726-B3B0-573476067D18}">
      <dgm:prSet/>
      <dgm:spPr/>
      <dgm:t>
        <a:bodyPr/>
        <a:lstStyle/>
        <a:p>
          <a:endParaRPr lang="en-US"/>
        </a:p>
      </dgm:t>
    </dgm:pt>
    <dgm:pt modelId="{5C6408DA-B99E-46DF-921D-7DBDC97C6F64}" type="sibTrans" cxnId="{56AF5F84-FE4F-4726-B3B0-573476067D18}">
      <dgm:prSet/>
      <dgm:spPr/>
      <dgm:t>
        <a:bodyPr/>
        <a:lstStyle/>
        <a:p>
          <a:endParaRPr lang="en-US"/>
        </a:p>
      </dgm:t>
    </dgm:pt>
    <dgm:pt modelId="{D4D7E621-7B5C-4D77-84C1-E2B5EC50006E}">
      <dgm:prSet phldrT="[Text]" custT="1"/>
      <dgm:spPr>
        <a:solidFill>
          <a:schemeClr val="accent5">
            <a:lumMod val="75000"/>
            <a:alpha val="50000"/>
          </a:schemeClr>
        </a:solidFill>
      </dgm:spPr>
      <dgm:t>
        <a:bodyPr/>
        <a:lstStyle/>
        <a:p>
          <a:pPr algn="l"/>
          <a:r>
            <a:rPr lang="en-US" sz="1200" dirty="0" smtClean="0"/>
            <a:t>Characterization of Uncertainty</a:t>
          </a:r>
          <a:endParaRPr lang="en-US" sz="1200" dirty="0"/>
        </a:p>
      </dgm:t>
    </dgm:pt>
    <dgm:pt modelId="{550FADCD-6AAE-4689-AE31-33FA8D66E33B}" type="parTrans" cxnId="{1D4B709F-7FB1-42C3-876C-C3E0C1532613}">
      <dgm:prSet/>
      <dgm:spPr/>
      <dgm:t>
        <a:bodyPr/>
        <a:lstStyle/>
        <a:p>
          <a:endParaRPr lang="en-US"/>
        </a:p>
      </dgm:t>
    </dgm:pt>
    <dgm:pt modelId="{55C5FBEB-86DD-4C8C-A939-94FF1588EBF7}" type="sibTrans" cxnId="{1D4B709F-7FB1-42C3-876C-C3E0C1532613}">
      <dgm:prSet/>
      <dgm:spPr/>
      <dgm:t>
        <a:bodyPr/>
        <a:lstStyle/>
        <a:p>
          <a:endParaRPr lang="en-US"/>
        </a:p>
      </dgm:t>
    </dgm:pt>
    <dgm:pt modelId="{EB536425-B86B-49AD-AD05-7C587D433852}">
      <dgm:prSet phldrT="[Text]" custT="1"/>
      <dgm:spPr/>
      <dgm:t>
        <a:bodyPr/>
        <a:lstStyle/>
        <a:p>
          <a:pPr algn="l">
            <a:tabLst>
              <a:tab pos="114300" algn="l"/>
            </a:tabLst>
          </a:pPr>
          <a:r>
            <a:rPr lang="en-US" sz="1000" dirty="0" smtClean="0"/>
            <a:t>  </a:t>
          </a:r>
          <a:r>
            <a:rPr lang="en-US" sz="1200" dirty="0" smtClean="0"/>
            <a:t>Risk Evaluation</a:t>
          </a:r>
          <a:endParaRPr lang="en-US" sz="1200" dirty="0"/>
        </a:p>
      </dgm:t>
    </dgm:pt>
    <dgm:pt modelId="{65D51C52-5F59-4F28-BE5E-ACD65DF5939E}" type="parTrans" cxnId="{C8BCFC37-5F35-49C5-AE67-1EEA06E94EB3}">
      <dgm:prSet/>
      <dgm:spPr/>
      <dgm:t>
        <a:bodyPr/>
        <a:lstStyle/>
        <a:p>
          <a:endParaRPr lang="en-US"/>
        </a:p>
      </dgm:t>
    </dgm:pt>
    <dgm:pt modelId="{D28F162A-9BC6-4B1D-9064-310C5BBB3699}" type="sibTrans" cxnId="{C8BCFC37-5F35-49C5-AE67-1EEA06E94EB3}">
      <dgm:prSet/>
      <dgm:spPr/>
      <dgm:t>
        <a:bodyPr/>
        <a:lstStyle/>
        <a:p>
          <a:endParaRPr lang="en-US"/>
        </a:p>
      </dgm:t>
    </dgm:pt>
    <dgm:pt modelId="{436C737A-742B-40D1-828C-40A8DBE6E3A3}">
      <dgm:prSet phldrT="[Text]" custT="1"/>
      <dgm:spPr/>
      <dgm:t>
        <a:bodyPr/>
        <a:lstStyle/>
        <a:p>
          <a:pPr algn="l">
            <a:tabLst>
              <a:tab pos="228600" algn="l"/>
            </a:tabLst>
          </a:pPr>
          <a:r>
            <a:rPr lang="en-US" sz="1200" dirty="0" smtClean="0"/>
            <a:t>Risk Management Options Assessment</a:t>
          </a:r>
          <a:endParaRPr lang="en-US" sz="1200" dirty="0"/>
        </a:p>
      </dgm:t>
    </dgm:pt>
    <dgm:pt modelId="{8187EFED-BC55-4043-A044-F4182E9E1E56}" type="parTrans" cxnId="{72CBF327-15C1-429D-AA56-F79BD39BCDB5}">
      <dgm:prSet/>
      <dgm:spPr/>
      <dgm:t>
        <a:bodyPr/>
        <a:lstStyle/>
        <a:p>
          <a:endParaRPr lang="en-US"/>
        </a:p>
      </dgm:t>
    </dgm:pt>
    <dgm:pt modelId="{BA253BDD-8BB1-4D9B-AFC1-7E96BF749B20}" type="sibTrans" cxnId="{72CBF327-15C1-429D-AA56-F79BD39BCDB5}">
      <dgm:prSet/>
      <dgm:spPr/>
      <dgm:t>
        <a:bodyPr/>
        <a:lstStyle/>
        <a:p>
          <a:endParaRPr lang="en-US"/>
        </a:p>
      </dgm:t>
    </dgm:pt>
    <dgm:pt modelId="{A438FAB6-569F-449A-9476-CDA7FE416EAD}">
      <dgm:prSet phldrT="[Text]" custT="1"/>
      <dgm:spPr/>
      <dgm:t>
        <a:bodyPr/>
        <a:lstStyle/>
        <a:p>
          <a:pPr algn="l">
            <a:tabLst>
              <a:tab pos="228600" algn="l"/>
            </a:tabLst>
          </a:pPr>
          <a:r>
            <a:rPr lang="en-US" sz="1200" dirty="0" smtClean="0"/>
            <a:t>Prioritization of Recommendations</a:t>
          </a:r>
          <a:endParaRPr lang="en-US" sz="1200" dirty="0"/>
        </a:p>
      </dgm:t>
    </dgm:pt>
    <dgm:pt modelId="{04F882B1-B5BD-40EF-A894-B4FA2BC0E98E}" type="parTrans" cxnId="{6A437A56-90EB-4188-A700-F9B1DEFDE337}">
      <dgm:prSet/>
      <dgm:spPr/>
      <dgm:t>
        <a:bodyPr/>
        <a:lstStyle/>
        <a:p>
          <a:endParaRPr lang="en-US"/>
        </a:p>
      </dgm:t>
    </dgm:pt>
    <dgm:pt modelId="{04DF3556-BCB1-45DE-AC0B-6BA15926065A}" type="sibTrans" cxnId="{6A437A56-90EB-4188-A700-F9B1DEFDE337}">
      <dgm:prSet/>
      <dgm:spPr/>
      <dgm:t>
        <a:bodyPr/>
        <a:lstStyle/>
        <a:p>
          <a:endParaRPr lang="en-US"/>
        </a:p>
      </dgm:t>
    </dgm:pt>
    <dgm:pt modelId="{866D2B76-3447-4225-B7D0-4E9836BD0869}">
      <dgm:prSet phldrT="[Text]" custT="1"/>
      <dgm:spPr/>
      <dgm:t>
        <a:bodyPr/>
        <a:lstStyle/>
        <a:p>
          <a:pPr algn="l">
            <a:tabLst>
              <a:tab pos="228600" algn="l"/>
            </a:tabLst>
          </a:pPr>
          <a:r>
            <a:rPr lang="en-US" sz="1200" dirty="0" smtClean="0"/>
            <a:t>Risk Management Option Selection</a:t>
          </a:r>
          <a:endParaRPr lang="en-US" sz="1200" dirty="0"/>
        </a:p>
      </dgm:t>
    </dgm:pt>
    <dgm:pt modelId="{6619D8BC-6AA4-4665-80D4-D455E235ACBA}" type="parTrans" cxnId="{B5BC897C-FA06-457B-9D91-FE09F7936A7F}">
      <dgm:prSet/>
      <dgm:spPr/>
      <dgm:t>
        <a:bodyPr/>
        <a:lstStyle/>
        <a:p>
          <a:endParaRPr lang="en-US"/>
        </a:p>
      </dgm:t>
    </dgm:pt>
    <dgm:pt modelId="{3B866D25-DEEB-4D09-BE23-3853D3A39D38}" type="sibTrans" cxnId="{B5BC897C-FA06-457B-9D91-FE09F7936A7F}">
      <dgm:prSet/>
      <dgm:spPr/>
      <dgm:t>
        <a:bodyPr/>
        <a:lstStyle/>
        <a:p>
          <a:endParaRPr lang="en-US"/>
        </a:p>
      </dgm:t>
    </dgm:pt>
    <dgm:pt modelId="{C29DF07B-CEC2-49B9-9401-F8F5A84B7DE4}">
      <dgm:prSet phldrT="[Text]" custT="1"/>
      <dgm:spPr/>
      <dgm:t>
        <a:bodyPr/>
        <a:lstStyle/>
        <a:p>
          <a:pPr algn="l">
            <a:tabLst>
              <a:tab pos="228600" algn="l"/>
            </a:tabLst>
          </a:pPr>
          <a:r>
            <a:rPr lang="en-US" sz="1200" dirty="0" smtClean="0"/>
            <a:t>Monitoring and Review</a:t>
          </a:r>
          <a:endParaRPr lang="en-US" sz="1200" dirty="0"/>
        </a:p>
      </dgm:t>
    </dgm:pt>
    <dgm:pt modelId="{B3BC8CDF-114D-413F-AB50-950AAE12ABCE}" type="parTrans" cxnId="{132C86E5-AA25-443C-9F02-B07213B5F67C}">
      <dgm:prSet/>
      <dgm:spPr/>
      <dgm:t>
        <a:bodyPr/>
        <a:lstStyle/>
        <a:p>
          <a:endParaRPr lang="en-US"/>
        </a:p>
      </dgm:t>
    </dgm:pt>
    <dgm:pt modelId="{4C80BB34-E99A-4F26-A8C7-F03575553CAC}" type="sibTrans" cxnId="{132C86E5-AA25-443C-9F02-B07213B5F67C}">
      <dgm:prSet/>
      <dgm:spPr/>
      <dgm:t>
        <a:bodyPr/>
        <a:lstStyle/>
        <a:p>
          <a:endParaRPr lang="en-US"/>
        </a:p>
      </dgm:t>
    </dgm:pt>
    <dgm:pt modelId="{EAEA9716-3597-4E1C-B99C-DA346641AA29}">
      <dgm:prSet phldrT="[Text]" custT="1"/>
      <dgm:spPr/>
      <dgm:t>
        <a:bodyPr/>
        <a:lstStyle/>
        <a:p>
          <a:pPr algn="l">
            <a:tabLst>
              <a:tab pos="228600" algn="l"/>
            </a:tabLst>
          </a:pPr>
          <a:r>
            <a:rPr lang="en-US" sz="1200" dirty="0" smtClean="0"/>
            <a:t>Implementation</a:t>
          </a:r>
          <a:endParaRPr lang="en-US" sz="1200" dirty="0"/>
        </a:p>
      </dgm:t>
    </dgm:pt>
    <dgm:pt modelId="{EFD85DC4-C8E2-422B-ADE3-77B7AF5D42BA}" type="parTrans" cxnId="{CAD9AA98-8BB8-464A-9E29-A30FFD01C460}">
      <dgm:prSet/>
      <dgm:spPr/>
      <dgm:t>
        <a:bodyPr/>
        <a:lstStyle/>
        <a:p>
          <a:endParaRPr lang="en-US"/>
        </a:p>
      </dgm:t>
    </dgm:pt>
    <dgm:pt modelId="{AE3304AE-03D8-4615-91BB-79F34AFB2D5E}" type="sibTrans" cxnId="{CAD9AA98-8BB8-464A-9E29-A30FFD01C460}">
      <dgm:prSet/>
      <dgm:spPr/>
      <dgm:t>
        <a:bodyPr/>
        <a:lstStyle/>
        <a:p>
          <a:endParaRPr lang="en-US"/>
        </a:p>
      </dgm:t>
    </dgm:pt>
    <dgm:pt modelId="{AA8BC79D-2926-4007-9809-4210684FF4E7}">
      <dgm:prSet phldrT="[Text]" custT="1"/>
      <dgm:spPr/>
      <dgm:t>
        <a:bodyPr/>
        <a:lstStyle/>
        <a:p>
          <a:pPr marL="400050" indent="0" algn="l"/>
          <a:r>
            <a:rPr lang="en-US" sz="1100" dirty="0" smtClean="0"/>
            <a:t> </a:t>
          </a:r>
          <a:r>
            <a:rPr lang="en-US" sz="1200" dirty="0" smtClean="0"/>
            <a:t>Nature of Risk</a:t>
          </a:r>
          <a:endParaRPr lang="en-US" sz="1200" dirty="0"/>
        </a:p>
      </dgm:t>
    </dgm:pt>
    <dgm:pt modelId="{E07B2FC3-E3FA-4EAF-89F6-A0127B9070FB}" type="parTrans" cxnId="{7D6A5EC1-8BFD-4025-B06F-1CF25A46FDA7}">
      <dgm:prSet/>
      <dgm:spPr/>
      <dgm:t>
        <a:bodyPr/>
        <a:lstStyle/>
        <a:p>
          <a:endParaRPr lang="en-US"/>
        </a:p>
      </dgm:t>
    </dgm:pt>
    <dgm:pt modelId="{9FAC2808-9817-405E-9D15-7F2C59DD0899}" type="sibTrans" cxnId="{7D6A5EC1-8BFD-4025-B06F-1CF25A46FDA7}">
      <dgm:prSet/>
      <dgm:spPr/>
      <dgm:t>
        <a:bodyPr/>
        <a:lstStyle/>
        <a:p>
          <a:endParaRPr lang="en-US"/>
        </a:p>
      </dgm:t>
    </dgm:pt>
    <dgm:pt modelId="{00FC5939-4831-4C00-A590-36BACC7A3418}">
      <dgm:prSet phldrT="[Text]" custT="1"/>
      <dgm:spPr/>
      <dgm:t>
        <a:bodyPr/>
        <a:lstStyle/>
        <a:p>
          <a:pPr marL="400050" indent="0" algn="l"/>
          <a:r>
            <a:rPr lang="en-US" sz="1200" dirty="0" smtClean="0"/>
            <a:t> Uncertainties in Risk  	Assessments</a:t>
          </a:r>
          <a:endParaRPr lang="en-US" sz="1200" dirty="0"/>
        </a:p>
      </dgm:t>
    </dgm:pt>
    <dgm:pt modelId="{E5DCEA0C-5F23-4AE1-8A1D-27428EAA05E0}" type="parTrans" cxnId="{367A6970-A608-421D-B455-5BF67C03B243}">
      <dgm:prSet/>
      <dgm:spPr/>
      <dgm:t>
        <a:bodyPr/>
        <a:lstStyle/>
        <a:p>
          <a:endParaRPr lang="en-US"/>
        </a:p>
      </dgm:t>
    </dgm:pt>
    <dgm:pt modelId="{BD3084C8-BC2A-4A50-9F24-50B78028415D}" type="sibTrans" cxnId="{367A6970-A608-421D-B455-5BF67C03B243}">
      <dgm:prSet/>
      <dgm:spPr/>
      <dgm:t>
        <a:bodyPr/>
        <a:lstStyle/>
        <a:p>
          <a:endParaRPr lang="en-US"/>
        </a:p>
      </dgm:t>
    </dgm:pt>
    <dgm:pt modelId="{CA4BA208-A677-48BA-B2BA-F62225796B7E}">
      <dgm:prSet phldrT="[Text]" custT="1"/>
      <dgm:spPr/>
      <dgm:t>
        <a:bodyPr/>
        <a:lstStyle/>
        <a:p>
          <a:pPr marL="400050" indent="0" algn="l"/>
          <a:r>
            <a:rPr lang="en-US" sz="1200" dirty="0" smtClean="0"/>
            <a:t> Risk Management 	Options</a:t>
          </a:r>
          <a:endParaRPr lang="en-US" sz="1200" dirty="0"/>
        </a:p>
      </dgm:t>
    </dgm:pt>
    <dgm:pt modelId="{30B57D09-8E76-47DF-85C0-D155FA96BA1A}" type="parTrans" cxnId="{A58384E7-E23C-4708-BFBB-6D00E2A47DE1}">
      <dgm:prSet/>
      <dgm:spPr/>
      <dgm:t>
        <a:bodyPr/>
        <a:lstStyle/>
        <a:p>
          <a:endParaRPr lang="en-US"/>
        </a:p>
      </dgm:t>
    </dgm:pt>
    <dgm:pt modelId="{9EFDA59D-2CDC-40E0-A96B-27293F7AB85E}" type="sibTrans" cxnId="{A58384E7-E23C-4708-BFBB-6D00E2A47DE1}">
      <dgm:prSet/>
      <dgm:spPr/>
      <dgm:t>
        <a:bodyPr/>
        <a:lstStyle/>
        <a:p>
          <a:endParaRPr lang="en-US"/>
        </a:p>
      </dgm:t>
    </dgm:pt>
    <dgm:pt modelId="{02C7CD6F-DB4A-42E5-9288-A88E47234A1B}" type="pres">
      <dgm:prSet presAssocID="{608083AC-491E-487A-A646-F4324B7DF24D}" presName="compositeShape" presStyleCnt="0">
        <dgm:presLayoutVars>
          <dgm:chMax val="7"/>
          <dgm:dir/>
          <dgm:resizeHandles val="exact"/>
        </dgm:presLayoutVars>
      </dgm:prSet>
      <dgm:spPr/>
    </dgm:pt>
    <dgm:pt modelId="{FD1BA91F-9835-4BBD-A912-242F1CDD8B4B}" type="pres">
      <dgm:prSet presAssocID="{50CD2814-C02B-4C43-B122-4A4F0657BF95}" presName="circ1" presStyleLbl="vennNode1" presStyleIdx="0" presStyleCnt="3" custScaleX="117647" custScaleY="117647"/>
      <dgm:spPr/>
      <dgm:t>
        <a:bodyPr/>
        <a:lstStyle/>
        <a:p>
          <a:endParaRPr lang="en-US"/>
        </a:p>
      </dgm:t>
    </dgm:pt>
    <dgm:pt modelId="{BC9735A4-4508-45B7-8DEB-00F774DE7D25}" type="pres">
      <dgm:prSet presAssocID="{50CD2814-C02B-4C43-B122-4A4F0657BF95}" presName="circ1Tx" presStyleLbl="revTx" presStyleIdx="0" presStyleCnt="0">
        <dgm:presLayoutVars>
          <dgm:chMax val="0"/>
          <dgm:chPref val="0"/>
          <dgm:bulletEnabled val="1"/>
        </dgm:presLayoutVars>
      </dgm:prSet>
      <dgm:spPr/>
      <dgm:t>
        <a:bodyPr/>
        <a:lstStyle/>
        <a:p>
          <a:endParaRPr lang="en-US"/>
        </a:p>
      </dgm:t>
    </dgm:pt>
    <dgm:pt modelId="{F83FAE4C-D327-4995-B1C3-D83455BB8FB6}" type="pres">
      <dgm:prSet presAssocID="{3DC844C1-F844-411D-A5DC-33721E006167}" presName="circ2" presStyleLbl="vennNode1" presStyleIdx="1" presStyleCnt="3" custScaleX="117647" custScaleY="117647" custLinFactNeighborX="7549" custLinFactNeighborY="-277"/>
      <dgm:spPr/>
      <dgm:t>
        <a:bodyPr/>
        <a:lstStyle/>
        <a:p>
          <a:endParaRPr lang="en-US"/>
        </a:p>
      </dgm:t>
    </dgm:pt>
    <dgm:pt modelId="{3B68ED7A-44B7-401A-9A2B-A9970EA03B4B}" type="pres">
      <dgm:prSet presAssocID="{3DC844C1-F844-411D-A5DC-33721E006167}" presName="circ2Tx" presStyleLbl="revTx" presStyleIdx="0" presStyleCnt="0">
        <dgm:presLayoutVars>
          <dgm:chMax val="0"/>
          <dgm:chPref val="0"/>
          <dgm:bulletEnabled val="1"/>
        </dgm:presLayoutVars>
      </dgm:prSet>
      <dgm:spPr/>
      <dgm:t>
        <a:bodyPr/>
        <a:lstStyle/>
        <a:p>
          <a:endParaRPr lang="en-US"/>
        </a:p>
      </dgm:t>
    </dgm:pt>
    <dgm:pt modelId="{ACE44F55-43C8-4B77-9F27-0A032C8CF2B8}" type="pres">
      <dgm:prSet presAssocID="{09FE3408-1333-4793-8A19-EDA7993B724D}" presName="circ3" presStyleLbl="vennNode1" presStyleIdx="2" presStyleCnt="3" custScaleX="117647" custScaleY="117647" custLinFactNeighborX="-11431"/>
      <dgm:spPr/>
      <dgm:t>
        <a:bodyPr/>
        <a:lstStyle/>
        <a:p>
          <a:endParaRPr lang="en-US"/>
        </a:p>
      </dgm:t>
    </dgm:pt>
    <dgm:pt modelId="{BF1721E5-EE45-47C5-896C-564D65D273B7}" type="pres">
      <dgm:prSet presAssocID="{09FE3408-1333-4793-8A19-EDA7993B724D}" presName="circ3Tx" presStyleLbl="revTx" presStyleIdx="0" presStyleCnt="0">
        <dgm:presLayoutVars>
          <dgm:chMax val="0"/>
          <dgm:chPref val="0"/>
          <dgm:bulletEnabled val="1"/>
        </dgm:presLayoutVars>
      </dgm:prSet>
      <dgm:spPr/>
      <dgm:t>
        <a:bodyPr/>
        <a:lstStyle/>
        <a:p>
          <a:endParaRPr lang="en-US"/>
        </a:p>
      </dgm:t>
    </dgm:pt>
  </dgm:ptLst>
  <dgm:cxnLst>
    <dgm:cxn modelId="{5BFC5B87-6176-45EF-80C1-CE2CD2F3F0C0}" type="presOf" srcId="{866D2B76-3447-4225-B7D0-4E9836BD0869}" destId="{3B68ED7A-44B7-401A-9A2B-A9970EA03B4B}" srcOrd="1" destOrd="4" presId="urn:microsoft.com/office/officeart/2005/8/layout/venn1"/>
    <dgm:cxn modelId="{4E857F7F-82E8-4E86-8AEE-75FAD1B14491}" srcId="{608083AC-491E-487A-A646-F4324B7DF24D}" destId="{3DC844C1-F844-411D-A5DC-33721E006167}" srcOrd="1" destOrd="0" parTransId="{0927B30B-A172-4388-AC26-FDECA460D7F6}" sibTransId="{0F85143B-646D-4CE3-9C26-6DBFE64909ED}"/>
    <dgm:cxn modelId="{56AF5F84-FE4F-4726-B3B0-573476067D18}" srcId="{50CD2814-C02B-4C43-B122-4A4F0657BF95}" destId="{510130F9-095A-4F40-8A88-EB240E6FFB69}" srcOrd="1" destOrd="0" parTransId="{8A1CA224-AEFE-44A2-B5E1-E2FC3D68C042}" sibTransId="{5C6408DA-B99E-46DF-921D-7DBDC97C6F64}"/>
    <dgm:cxn modelId="{1750282F-944F-4D32-8CC5-7B49A8B48C22}" type="presOf" srcId="{3DC844C1-F844-411D-A5DC-33721E006167}" destId="{F83FAE4C-D327-4995-B1C3-D83455BB8FB6}" srcOrd="0" destOrd="0" presId="urn:microsoft.com/office/officeart/2005/8/layout/venn1"/>
    <dgm:cxn modelId="{BE9E3596-F07B-4F91-BDA6-45C7900A01B6}" type="presOf" srcId="{50CD2814-C02B-4C43-B122-4A4F0657BF95}" destId="{BC9735A4-4508-45B7-8DEB-00F774DE7D25}" srcOrd="1" destOrd="0" presId="urn:microsoft.com/office/officeart/2005/8/layout/venn1"/>
    <dgm:cxn modelId="{0E8B777A-8315-47A8-8D23-14A17B9D5A40}" type="presOf" srcId="{D4D7E621-7B5C-4D77-84C1-E2B5EC50006E}" destId="{FD1BA91F-9835-4BBD-A912-242F1CDD8B4B}" srcOrd="0" destOrd="3" presId="urn:microsoft.com/office/officeart/2005/8/layout/venn1"/>
    <dgm:cxn modelId="{CB67AFD7-8B32-4787-82BE-877D1107682E}" type="presOf" srcId="{510130F9-095A-4F40-8A88-EB240E6FFB69}" destId="{FD1BA91F-9835-4BBD-A912-242F1CDD8B4B}" srcOrd="0" destOrd="2" presId="urn:microsoft.com/office/officeart/2005/8/layout/venn1"/>
    <dgm:cxn modelId="{77F1248F-E718-49C9-9BA6-309D3F07B119}" type="presOf" srcId="{436C737A-742B-40D1-828C-40A8DBE6E3A3}" destId="{F83FAE4C-D327-4995-B1C3-D83455BB8FB6}" srcOrd="0" destOrd="2" presId="urn:microsoft.com/office/officeart/2005/8/layout/venn1"/>
    <dgm:cxn modelId="{A226B031-6DAD-463E-B1F9-6087098C10F6}" type="presOf" srcId="{AA8BC79D-2926-4007-9809-4210684FF4E7}" destId="{ACE44F55-43C8-4B77-9F27-0A032C8CF2B8}" srcOrd="0" destOrd="1" presId="urn:microsoft.com/office/officeart/2005/8/layout/venn1"/>
    <dgm:cxn modelId="{7D6A5EC1-8BFD-4025-B06F-1CF25A46FDA7}" srcId="{09FE3408-1333-4793-8A19-EDA7993B724D}" destId="{AA8BC79D-2926-4007-9809-4210684FF4E7}" srcOrd="0" destOrd="0" parTransId="{E07B2FC3-E3FA-4EAF-89F6-A0127B9070FB}" sibTransId="{9FAC2808-9817-405E-9D15-7F2C59DD0899}"/>
    <dgm:cxn modelId="{D35961F2-25BC-4A9F-A813-9EF51405909E}" srcId="{50CD2814-C02B-4C43-B122-4A4F0657BF95}" destId="{0655E6D5-4CEE-4B15-A06F-47113E683A46}" srcOrd="0" destOrd="0" parTransId="{D4CAFC85-8AFD-42DE-A9F7-C32D63F125F1}" sibTransId="{E3A3CB88-C14E-4A78-A3D4-B5BC3DFE5EC3}"/>
    <dgm:cxn modelId="{CAD9AA98-8BB8-464A-9E29-A30FFD01C460}" srcId="{3DC844C1-F844-411D-A5DC-33721E006167}" destId="{EAEA9716-3597-4E1C-B99C-DA346641AA29}" srcOrd="4" destOrd="0" parTransId="{EFD85DC4-C8E2-422B-ADE3-77B7AF5D42BA}" sibTransId="{AE3304AE-03D8-4615-91BB-79F34AFB2D5E}"/>
    <dgm:cxn modelId="{65602FA3-A727-486C-B936-29A6B30ECCE5}" type="presOf" srcId="{D4D7E621-7B5C-4D77-84C1-E2B5EC50006E}" destId="{BC9735A4-4508-45B7-8DEB-00F774DE7D25}" srcOrd="1" destOrd="3" presId="urn:microsoft.com/office/officeart/2005/8/layout/venn1"/>
    <dgm:cxn modelId="{332E9830-D6CD-413C-8076-EC809483EE2E}" type="presOf" srcId="{EAEA9716-3597-4E1C-B99C-DA346641AA29}" destId="{3B68ED7A-44B7-401A-9A2B-A9970EA03B4B}" srcOrd="1" destOrd="5" presId="urn:microsoft.com/office/officeart/2005/8/layout/venn1"/>
    <dgm:cxn modelId="{584B9006-09BE-4E0E-A0D4-F7DCA0FCD280}" type="presOf" srcId="{AA8BC79D-2926-4007-9809-4210684FF4E7}" destId="{BF1721E5-EE45-47C5-896C-564D65D273B7}" srcOrd="1" destOrd="1" presId="urn:microsoft.com/office/officeart/2005/8/layout/venn1"/>
    <dgm:cxn modelId="{4AA87926-885C-43C6-8D54-06569EBC65A5}" type="presOf" srcId="{866D2B76-3447-4225-B7D0-4E9836BD0869}" destId="{F83FAE4C-D327-4995-B1C3-D83455BB8FB6}" srcOrd="0" destOrd="4" presId="urn:microsoft.com/office/officeart/2005/8/layout/venn1"/>
    <dgm:cxn modelId="{72CBF327-15C1-429D-AA56-F79BD39BCDB5}" srcId="{3DC844C1-F844-411D-A5DC-33721E006167}" destId="{436C737A-742B-40D1-828C-40A8DBE6E3A3}" srcOrd="1" destOrd="0" parTransId="{8187EFED-BC55-4043-A044-F4182E9E1E56}" sibTransId="{BA253BDD-8BB1-4D9B-AFC1-7E96BF749B20}"/>
    <dgm:cxn modelId="{367A6970-A608-421D-B455-5BF67C03B243}" srcId="{09FE3408-1333-4793-8A19-EDA7993B724D}" destId="{00FC5939-4831-4C00-A590-36BACC7A3418}" srcOrd="1" destOrd="0" parTransId="{E5DCEA0C-5F23-4AE1-8A1D-27428EAA05E0}" sibTransId="{BD3084C8-BC2A-4A50-9F24-50B78028415D}"/>
    <dgm:cxn modelId="{A95DE19D-1D2B-45F1-8690-2890FD4DBAFA}" type="presOf" srcId="{0655E6D5-4CEE-4B15-A06F-47113E683A46}" destId="{FD1BA91F-9835-4BBD-A912-242F1CDD8B4B}" srcOrd="0" destOrd="1" presId="urn:microsoft.com/office/officeart/2005/8/layout/venn1"/>
    <dgm:cxn modelId="{4A9ED943-2476-48CD-9DDF-477A23290EDB}" type="presOf" srcId="{CA4BA208-A677-48BA-B2BA-F62225796B7E}" destId="{BF1721E5-EE45-47C5-896C-564D65D273B7}" srcOrd="1" destOrd="3" presId="urn:microsoft.com/office/officeart/2005/8/layout/venn1"/>
    <dgm:cxn modelId="{62CBE5E2-6CD5-4ADC-A22A-3C86287E94F9}" type="presOf" srcId="{09FE3408-1333-4793-8A19-EDA7993B724D}" destId="{ACE44F55-43C8-4B77-9F27-0A032C8CF2B8}" srcOrd="0" destOrd="0" presId="urn:microsoft.com/office/officeart/2005/8/layout/venn1"/>
    <dgm:cxn modelId="{B5BC897C-FA06-457B-9D91-FE09F7936A7F}" srcId="{3DC844C1-F844-411D-A5DC-33721E006167}" destId="{866D2B76-3447-4225-B7D0-4E9836BD0869}" srcOrd="3" destOrd="0" parTransId="{6619D8BC-6AA4-4665-80D4-D455E235ACBA}" sibTransId="{3B866D25-DEEB-4D09-BE23-3853D3A39D38}"/>
    <dgm:cxn modelId="{6A437A56-90EB-4188-A700-F9B1DEFDE337}" srcId="{3DC844C1-F844-411D-A5DC-33721E006167}" destId="{A438FAB6-569F-449A-9476-CDA7FE416EAD}" srcOrd="2" destOrd="0" parTransId="{04F882B1-B5BD-40EF-A894-B4FA2BC0E98E}" sibTransId="{04DF3556-BCB1-45DE-AC0B-6BA15926065A}"/>
    <dgm:cxn modelId="{A58384E7-E23C-4708-BFBB-6D00E2A47DE1}" srcId="{09FE3408-1333-4793-8A19-EDA7993B724D}" destId="{CA4BA208-A677-48BA-B2BA-F62225796B7E}" srcOrd="2" destOrd="0" parTransId="{30B57D09-8E76-47DF-85C0-D155FA96BA1A}" sibTransId="{9EFDA59D-2CDC-40E0-A96B-27293F7AB85E}"/>
    <dgm:cxn modelId="{838BCD6B-1215-48DE-A2A9-AF86B9405765}" type="presOf" srcId="{EB536425-B86B-49AD-AD05-7C587D433852}" destId="{3B68ED7A-44B7-401A-9A2B-A9970EA03B4B}" srcOrd="1" destOrd="1" presId="urn:microsoft.com/office/officeart/2005/8/layout/venn1"/>
    <dgm:cxn modelId="{0073A5C5-2A70-4FFC-B737-7100C569C382}" type="presOf" srcId="{A438FAB6-569F-449A-9476-CDA7FE416EAD}" destId="{3B68ED7A-44B7-401A-9A2B-A9970EA03B4B}" srcOrd="1" destOrd="3" presId="urn:microsoft.com/office/officeart/2005/8/layout/venn1"/>
    <dgm:cxn modelId="{FF6B9A69-6F30-4782-8591-7A32E9BB92D2}" type="presOf" srcId="{436C737A-742B-40D1-828C-40A8DBE6E3A3}" destId="{3B68ED7A-44B7-401A-9A2B-A9970EA03B4B}" srcOrd="1" destOrd="2" presId="urn:microsoft.com/office/officeart/2005/8/layout/venn1"/>
    <dgm:cxn modelId="{15B52065-8ADF-40F8-A458-0A8D5F1D9C92}" type="presOf" srcId="{0655E6D5-4CEE-4B15-A06F-47113E683A46}" destId="{BC9735A4-4508-45B7-8DEB-00F774DE7D25}" srcOrd="1" destOrd="1" presId="urn:microsoft.com/office/officeart/2005/8/layout/venn1"/>
    <dgm:cxn modelId="{7FE81989-E763-4D1B-A9DE-DB15FD2F345D}" type="presOf" srcId="{3DC844C1-F844-411D-A5DC-33721E006167}" destId="{3B68ED7A-44B7-401A-9A2B-A9970EA03B4B}" srcOrd="1" destOrd="0" presId="urn:microsoft.com/office/officeart/2005/8/layout/venn1"/>
    <dgm:cxn modelId="{350BABEC-BB01-45C3-9AA8-3E9A1D12F38C}" type="presOf" srcId="{00FC5939-4831-4C00-A590-36BACC7A3418}" destId="{BF1721E5-EE45-47C5-896C-564D65D273B7}" srcOrd="1" destOrd="2" presId="urn:microsoft.com/office/officeart/2005/8/layout/venn1"/>
    <dgm:cxn modelId="{8DC47CDF-A1FB-4A0F-B7FE-4868B7128274}" type="presOf" srcId="{CA4BA208-A677-48BA-B2BA-F62225796B7E}" destId="{ACE44F55-43C8-4B77-9F27-0A032C8CF2B8}" srcOrd="0" destOrd="3" presId="urn:microsoft.com/office/officeart/2005/8/layout/venn1"/>
    <dgm:cxn modelId="{C8BCFC37-5F35-49C5-AE67-1EEA06E94EB3}" srcId="{3DC844C1-F844-411D-A5DC-33721E006167}" destId="{EB536425-B86B-49AD-AD05-7C587D433852}" srcOrd="0" destOrd="0" parTransId="{65D51C52-5F59-4F28-BE5E-ACD65DF5939E}" sibTransId="{D28F162A-9BC6-4B1D-9064-310C5BBB3699}"/>
    <dgm:cxn modelId="{735A797B-B783-452D-A762-6DBE569669DB}" type="presOf" srcId="{A438FAB6-569F-449A-9476-CDA7FE416EAD}" destId="{F83FAE4C-D327-4995-B1C3-D83455BB8FB6}" srcOrd="0" destOrd="3" presId="urn:microsoft.com/office/officeart/2005/8/layout/venn1"/>
    <dgm:cxn modelId="{132C86E5-AA25-443C-9F02-B07213B5F67C}" srcId="{3DC844C1-F844-411D-A5DC-33721E006167}" destId="{C29DF07B-CEC2-49B9-9401-F8F5A84B7DE4}" srcOrd="5" destOrd="0" parTransId="{B3BC8CDF-114D-413F-AB50-950AAE12ABCE}" sibTransId="{4C80BB34-E99A-4F26-A8C7-F03575553CAC}"/>
    <dgm:cxn modelId="{B99494C4-2FAE-455D-A81E-2952AA103A2B}" type="presOf" srcId="{EAEA9716-3597-4E1C-B99C-DA346641AA29}" destId="{F83FAE4C-D327-4995-B1C3-D83455BB8FB6}" srcOrd="0" destOrd="5" presId="urn:microsoft.com/office/officeart/2005/8/layout/venn1"/>
    <dgm:cxn modelId="{4013F5F1-3C01-4DB4-B80F-4EE41CAD47AC}" type="presOf" srcId="{C29DF07B-CEC2-49B9-9401-F8F5A84B7DE4}" destId="{3B68ED7A-44B7-401A-9A2B-A9970EA03B4B}" srcOrd="1" destOrd="6" presId="urn:microsoft.com/office/officeart/2005/8/layout/venn1"/>
    <dgm:cxn modelId="{A1AB9FC8-2C70-4D7D-9046-B461499FEEAB}" type="presOf" srcId="{09FE3408-1333-4793-8A19-EDA7993B724D}" destId="{BF1721E5-EE45-47C5-896C-564D65D273B7}" srcOrd="1" destOrd="0" presId="urn:microsoft.com/office/officeart/2005/8/layout/venn1"/>
    <dgm:cxn modelId="{555FC8EA-F884-4070-A630-21653529CB24}" srcId="{608083AC-491E-487A-A646-F4324B7DF24D}" destId="{09FE3408-1333-4793-8A19-EDA7993B724D}" srcOrd="2" destOrd="0" parTransId="{9D0C3253-68D8-4E99-BA52-C06D80B3540B}" sibTransId="{C44B2F6E-BB43-4AB7-8843-A22B65B189D2}"/>
    <dgm:cxn modelId="{AC5634E6-81C0-4BE1-9514-667949C71084}" type="presOf" srcId="{EB536425-B86B-49AD-AD05-7C587D433852}" destId="{F83FAE4C-D327-4995-B1C3-D83455BB8FB6}" srcOrd="0" destOrd="1" presId="urn:microsoft.com/office/officeart/2005/8/layout/venn1"/>
    <dgm:cxn modelId="{A5E5A75B-DE78-4FD0-81C8-86D9DF8A0743}" srcId="{608083AC-491E-487A-A646-F4324B7DF24D}" destId="{50CD2814-C02B-4C43-B122-4A4F0657BF95}" srcOrd="0" destOrd="0" parTransId="{D44B4926-481B-4C45-8460-F7726900A92F}" sibTransId="{F27F9CBB-9BB4-4D17-BDBA-64130489B845}"/>
    <dgm:cxn modelId="{35D27E65-1A71-4AE7-AA20-486EF4DD9948}" type="presOf" srcId="{608083AC-491E-487A-A646-F4324B7DF24D}" destId="{02C7CD6F-DB4A-42E5-9288-A88E47234A1B}" srcOrd="0" destOrd="0" presId="urn:microsoft.com/office/officeart/2005/8/layout/venn1"/>
    <dgm:cxn modelId="{47A7AF3E-251D-4965-AD82-66AFE4294B28}" type="presOf" srcId="{50CD2814-C02B-4C43-B122-4A4F0657BF95}" destId="{FD1BA91F-9835-4BBD-A912-242F1CDD8B4B}" srcOrd="0" destOrd="0" presId="urn:microsoft.com/office/officeart/2005/8/layout/venn1"/>
    <dgm:cxn modelId="{1D4B709F-7FB1-42C3-876C-C3E0C1532613}" srcId="{50CD2814-C02B-4C43-B122-4A4F0657BF95}" destId="{D4D7E621-7B5C-4D77-84C1-E2B5EC50006E}" srcOrd="2" destOrd="0" parTransId="{550FADCD-6AAE-4689-AE31-33FA8D66E33B}" sibTransId="{55C5FBEB-86DD-4C8C-A939-94FF1588EBF7}"/>
    <dgm:cxn modelId="{0347846D-88F7-4FDC-B35B-0330DD9D4707}" type="presOf" srcId="{00FC5939-4831-4C00-A590-36BACC7A3418}" destId="{ACE44F55-43C8-4B77-9F27-0A032C8CF2B8}" srcOrd="0" destOrd="2" presId="urn:microsoft.com/office/officeart/2005/8/layout/venn1"/>
    <dgm:cxn modelId="{E26AC453-1498-4E69-AD5E-06F7CE559E0F}" type="presOf" srcId="{510130F9-095A-4F40-8A88-EB240E6FFB69}" destId="{BC9735A4-4508-45B7-8DEB-00F774DE7D25}" srcOrd="1" destOrd="2" presId="urn:microsoft.com/office/officeart/2005/8/layout/venn1"/>
    <dgm:cxn modelId="{0E55F37E-8DF7-4498-A275-F96CC4E33E0C}" type="presOf" srcId="{C29DF07B-CEC2-49B9-9401-F8F5A84B7DE4}" destId="{F83FAE4C-D327-4995-B1C3-D83455BB8FB6}" srcOrd="0" destOrd="6" presId="urn:microsoft.com/office/officeart/2005/8/layout/venn1"/>
    <dgm:cxn modelId="{FD9C91C0-0053-43F0-9E2C-FACB2417C7CC}" type="presParOf" srcId="{02C7CD6F-DB4A-42E5-9288-A88E47234A1B}" destId="{FD1BA91F-9835-4BBD-A912-242F1CDD8B4B}" srcOrd="0" destOrd="0" presId="urn:microsoft.com/office/officeart/2005/8/layout/venn1"/>
    <dgm:cxn modelId="{5E738444-3375-4BB7-A7AE-76FE963B37F9}" type="presParOf" srcId="{02C7CD6F-DB4A-42E5-9288-A88E47234A1B}" destId="{BC9735A4-4508-45B7-8DEB-00F774DE7D25}" srcOrd="1" destOrd="0" presId="urn:microsoft.com/office/officeart/2005/8/layout/venn1"/>
    <dgm:cxn modelId="{CC937824-253B-4C07-9E84-06B9964DCD6D}" type="presParOf" srcId="{02C7CD6F-DB4A-42E5-9288-A88E47234A1B}" destId="{F83FAE4C-D327-4995-B1C3-D83455BB8FB6}" srcOrd="2" destOrd="0" presId="urn:microsoft.com/office/officeart/2005/8/layout/venn1"/>
    <dgm:cxn modelId="{13BA1836-3E64-49EE-B8FC-178A4EECDA22}" type="presParOf" srcId="{02C7CD6F-DB4A-42E5-9288-A88E47234A1B}" destId="{3B68ED7A-44B7-401A-9A2B-A9970EA03B4B}" srcOrd="3" destOrd="0" presId="urn:microsoft.com/office/officeart/2005/8/layout/venn1"/>
    <dgm:cxn modelId="{62AE29D5-BC5C-4547-9CF7-666001CD71F1}" type="presParOf" srcId="{02C7CD6F-DB4A-42E5-9288-A88E47234A1B}" destId="{ACE44F55-43C8-4B77-9F27-0A032C8CF2B8}" srcOrd="4" destOrd="0" presId="urn:microsoft.com/office/officeart/2005/8/layout/venn1"/>
    <dgm:cxn modelId="{C83645D9-4DC5-4417-94FC-BA926191A7E7}" type="presParOf" srcId="{02C7CD6F-DB4A-42E5-9288-A88E47234A1B}" destId="{BF1721E5-EE45-47C5-896C-564D65D273B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975C7A-B6F2-4CFF-9825-3FE183F2E870}" type="doc">
      <dgm:prSet loTypeId="urn:microsoft.com/office/officeart/2005/8/layout/process1" loCatId="process" qsTypeId="urn:microsoft.com/office/officeart/2005/8/quickstyle/simple1" qsCatId="simple" csTypeId="urn:microsoft.com/office/officeart/2005/8/colors/accent4_2" csCatId="accent4" phldr="1"/>
      <dgm:spPr/>
    </dgm:pt>
    <dgm:pt modelId="{E7E3827B-DDC2-4F95-817B-1D2E29123DC9}">
      <dgm:prSet phldrT="[Text]"/>
      <dgm:spPr/>
      <dgm:t>
        <a:bodyPr/>
        <a:lstStyle/>
        <a:p>
          <a:r>
            <a:rPr lang="en-US" dirty="0" smtClean="0"/>
            <a:t>District Screening</a:t>
          </a:r>
          <a:endParaRPr lang="en-US" dirty="0"/>
        </a:p>
      </dgm:t>
    </dgm:pt>
    <dgm:pt modelId="{477C09AE-8455-422A-90AC-73EEA07E2562}" type="parTrans" cxnId="{EC82E044-1584-4839-AB8D-4C0C12DEA21E}">
      <dgm:prSet/>
      <dgm:spPr/>
      <dgm:t>
        <a:bodyPr/>
        <a:lstStyle/>
        <a:p>
          <a:endParaRPr lang="en-US"/>
        </a:p>
      </dgm:t>
    </dgm:pt>
    <dgm:pt modelId="{35C66EFB-8385-448D-9DB5-9BB3E876EFE3}" type="sibTrans" cxnId="{EC82E044-1584-4839-AB8D-4C0C12DEA21E}">
      <dgm:prSet/>
      <dgm:spPr/>
      <dgm:t>
        <a:bodyPr/>
        <a:lstStyle/>
        <a:p>
          <a:endParaRPr lang="en-US"/>
        </a:p>
      </dgm:t>
    </dgm:pt>
    <dgm:pt modelId="{6A482296-AD2A-463E-BB06-157B64BF74CE}">
      <dgm:prSet phldrT="[Text]"/>
      <dgm:spPr/>
      <dgm:t>
        <a:bodyPr/>
        <a:lstStyle/>
        <a:p>
          <a:r>
            <a:rPr lang="en-US" dirty="0" smtClean="0"/>
            <a:t>LSPM/LSO Approval</a:t>
          </a:r>
          <a:endParaRPr lang="en-US" dirty="0"/>
        </a:p>
      </dgm:t>
    </dgm:pt>
    <dgm:pt modelId="{C044BCE2-5C2D-4263-BC61-D9C462D142E4}" type="parTrans" cxnId="{49956742-5A40-4D89-9E3F-45C1F4CB929D}">
      <dgm:prSet/>
      <dgm:spPr/>
      <dgm:t>
        <a:bodyPr/>
        <a:lstStyle/>
        <a:p>
          <a:endParaRPr lang="en-US"/>
        </a:p>
      </dgm:t>
    </dgm:pt>
    <dgm:pt modelId="{8494D7A9-A60E-4A26-8486-D3785A39A427}" type="sibTrans" cxnId="{49956742-5A40-4D89-9E3F-45C1F4CB929D}">
      <dgm:prSet/>
      <dgm:spPr/>
      <dgm:t>
        <a:bodyPr/>
        <a:lstStyle/>
        <a:p>
          <a:endParaRPr lang="en-US"/>
        </a:p>
      </dgm:t>
    </dgm:pt>
    <dgm:pt modelId="{6EC18C2C-C99E-42D9-AC4F-031146A2652F}">
      <dgm:prSet phldrT="[Text]"/>
      <dgm:spPr/>
      <dgm:t>
        <a:bodyPr/>
        <a:lstStyle/>
        <a:p>
          <a:r>
            <a:rPr lang="en-US" dirty="0" smtClean="0"/>
            <a:t>MSC Approval</a:t>
          </a:r>
          <a:endParaRPr lang="en-US" dirty="0"/>
        </a:p>
      </dgm:t>
    </dgm:pt>
    <dgm:pt modelId="{997DFB98-C9F8-46E9-8DCB-612B697E741A}" type="parTrans" cxnId="{35B2DF5F-D9D5-41D8-BD4B-6B918116F4AE}">
      <dgm:prSet/>
      <dgm:spPr/>
      <dgm:t>
        <a:bodyPr/>
        <a:lstStyle/>
        <a:p>
          <a:endParaRPr lang="en-US"/>
        </a:p>
      </dgm:t>
    </dgm:pt>
    <dgm:pt modelId="{AF8FADE2-EFDF-42EA-A82D-FA2DE8E9D522}" type="sibTrans" cxnId="{35B2DF5F-D9D5-41D8-BD4B-6B918116F4AE}">
      <dgm:prSet/>
      <dgm:spPr/>
      <dgm:t>
        <a:bodyPr/>
        <a:lstStyle/>
        <a:p>
          <a:endParaRPr lang="en-US"/>
        </a:p>
      </dgm:t>
    </dgm:pt>
    <dgm:pt modelId="{80AF8947-48A1-4497-B343-3C0A41C21CCB}">
      <dgm:prSet phldrT="[Text]"/>
      <dgm:spPr/>
      <dgm:t>
        <a:bodyPr/>
        <a:lstStyle/>
        <a:p>
          <a:r>
            <a:rPr lang="en-US" dirty="0" smtClean="0"/>
            <a:t>Cadre Review - LSAC recommended</a:t>
          </a:r>
          <a:endParaRPr lang="en-US" dirty="0"/>
        </a:p>
      </dgm:t>
    </dgm:pt>
    <dgm:pt modelId="{11C155A1-4353-45E4-8A95-7FE6165D9A5B}" type="parTrans" cxnId="{F1E7F658-C90A-42A2-A036-6C899099EE3D}">
      <dgm:prSet/>
      <dgm:spPr/>
      <dgm:t>
        <a:bodyPr/>
        <a:lstStyle/>
        <a:p>
          <a:endParaRPr lang="en-US"/>
        </a:p>
      </dgm:t>
    </dgm:pt>
    <dgm:pt modelId="{BDC5A6FC-FB8B-446D-AC2D-4DFD31C72FB9}" type="sibTrans" cxnId="{F1E7F658-C90A-42A2-A036-6C899099EE3D}">
      <dgm:prSet/>
      <dgm:spPr/>
      <dgm:t>
        <a:bodyPr/>
        <a:lstStyle/>
        <a:p>
          <a:endParaRPr lang="en-US"/>
        </a:p>
      </dgm:t>
    </dgm:pt>
    <dgm:pt modelId="{B349E4E0-47FB-4D7D-83B4-053EFB114017}">
      <dgm:prSet phldrT="[Text]"/>
      <dgm:spPr/>
      <dgm:t>
        <a:bodyPr/>
        <a:lstStyle/>
        <a:p>
          <a:r>
            <a:rPr lang="en-US" dirty="0" smtClean="0"/>
            <a:t>Levee Senior Oversight Group – LSAC Assigned</a:t>
          </a:r>
          <a:endParaRPr lang="en-US" dirty="0"/>
        </a:p>
      </dgm:t>
    </dgm:pt>
    <dgm:pt modelId="{50BD6505-9D97-41D6-AEF3-49103DD2E328}" type="parTrans" cxnId="{F8DE509E-8B6E-4857-AEEC-CF44C77F8482}">
      <dgm:prSet/>
      <dgm:spPr/>
      <dgm:t>
        <a:bodyPr/>
        <a:lstStyle/>
        <a:p>
          <a:endParaRPr lang="en-US"/>
        </a:p>
      </dgm:t>
    </dgm:pt>
    <dgm:pt modelId="{000A85CF-D096-4D28-905F-5B5350639CB7}" type="sibTrans" cxnId="{F8DE509E-8B6E-4857-AEEC-CF44C77F8482}">
      <dgm:prSet/>
      <dgm:spPr/>
      <dgm:t>
        <a:bodyPr/>
        <a:lstStyle/>
        <a:p>
          <a:endParaRPr lang="en-US"/>
        </a:p>
      </dgm:t>
    </dgm:pt>
    <dgm:pt modelId="{3C6AC371-29EF-4741-82C4-76F760175974}">
      <dgm:prSet phldrT="[Text]"/>
      <dgm:spPr/>
      <dgm:t>
        <a:bodyPr/>
        <a:lstStyle/>
        <a:p>
          <a:r>
            <a:rPr lang="en-US" dirty="0" smtClean="0"/>
            <a:t>HQ Review – LSAC Official</a:t>
          </a:r>
          <a:endParaRPr lang="en-US" dirty="0"/>
        </a:p>
      </dgm:t>
    </dgm:pt>
    <dgm:pt modelId="{4D0F3A97-92A7-4AE9-B201-04811720C26A}" type="parTrans" cxnId="{9B8EC962-C488-41D0-9B65-48CF3306EB36}">
      <dgm:prSet/>
      <dgm:spPr/>
      <dgm:t>
        <a:bodyPr/>
        <a:lstStyle/>
        <a:p>
          <a:endParaRPr lang="en-US"/>
        </a:p>
      </dgm:t>
    </dgm:pt>
    <dgm:pt modelId="{E2AD05FE-8EF5-476F-B16A-0E38FBF96ACA}" type="sibTrans" cxnId="{9B8EC962-C488-41D0-9B65-48CF3306EB36}">
      <dgm:prSet/>
      <dgm:spPr/>
      <dgm:t>
        <a:bodyPr/>
        <a:lstStyle/>
        <a:p>
          <a:endParaRPr lang="en-US"/>
        </a:p>
      </dgm:t>
    </dgm:pt>
    <dgm:pt modelId="{AB20F769-3E2D-40F3-AA45-3D671D093111}" type="pres">
      <dgm:prSet presAssocID="{94975C7A-B6F2-4CFF-9825-3FE183F2E870}" presName="Name0" presStyleCnt="0">
        <dgm:presLayoutVars>
          <dgm:dir/>
          <dgm:resizeHandles val="exact"/>
        </dgm:presLayoutVars>
      </dgm:prSet>
      <dgm:spPr/>
    </dgm:pt>
    <dgm:pt modelId="{A6D1A86B-C834-4774-A5BB-301B4AE6ABA7}" type="pres">
      <dgm:prSet presAssocID="{E7E3827B-DDC2-4F95-817B-1D2E29123DC9}" presName="node" presStyleLbl="node1" presStyleIdx="0" presStyleCnt="6">
        <dgm:presLayoutVars>
          <dgm:bulletEnabled val="1"/>
        </dgm:presLayoutVars>
      </dgm:prSet>
      <dgm:spPr/>
      <dgm:t>
        <a:bodyPr/>
        <a:lstStyle/>
        <a:p>
          <a:endParaRPr lang="en-US"/>
        </a:p>
      </dgm:t>
    </dgm:pt>
    <dgm:pt modelId="{AE583461-3652-4483-9263-4A7A5E3C797E}" type="pres">
      <dgm:prSet presAssocID="{35C66EFB-8385-448D-9DB5-9BB3E876EFE3}" presName="sibTrans" presStyleLbl="sibTrans2D1" presStyleIdx="0" presStyleCnt="5"/>
      <dgm:spPr/>
      <dgm:t>
        <a:bodyPr/>
        <a:lstStyle/>
        <a:p>
          <a:endParaRPr lang="en-US"/>
        </a:p>
      </dgm:t>
    </dgm:pt>
    <dgm:pt modelId="{1E124D65-FFBB-4626-AA80-9D6976E1BE45}" type="pres">
      <dgm:prSet presAssocID="{35C66EFB-8385-448D-9DB5-9BB3E876EFE3}" presName="connectorText" presStyleLbl="sibTrans2D1" presStyleIdx="0" presStyleCnt="5"/>
      <dgm:spPr/>
      <dgm:t>
        <a:bodyPr/>
        <a:lstStyle/>
        <a:p>
          <a:endParaRPr lang="en-US"/>
        </a:p>
      </dgm:t>
    </dgm:pt>
    <dgm:pt modelId="{54E85B86-6ABD-43DB-BDEC-27BD401BEC3A}" type="pres">
      <dgm:prSet presAssocID="{6A482296-AD2A-463E-BB06-157B64BF74CE}" presName="node" presStyleLbl="node1" presStyleIdx="1" presStyleCnt="6">
        <dgm:presLayoutVars>
          <dgm:bulletEnabled val="1"/>
        </dgm:presLayoutVars>
      </dgm:prSet>
      <dgm:spPr/>
      <dgm:t>
        <a:bodyPr/>
        <a:lstStyle/>
        <a:p>
          <a:endParaRPr lang="en-US"/>
        </a:p>
      </dgm:t>
    </dgm:pt>
    <dgm:pt modelId="{5F08B4F5-ED45-4471-8276-3EB846B96B09}" type="pres">
      <dgm:prSet presAssocID="{8494D7A9-A60E-4A26-8486-D3785A39A427}" presName="sibTrans" presStyleLbl="sibTrans2D1" presStyleIdx="1" presStyleCnt="5"/>
      <dgm:spPr/>
      <dgm:t>
        <a:bodyPr/>
        <a:lstStyle/>
        <a:p>
          <a:endParaRPr lang="en-US"/>
        </a:p>
      </dgm:t>
    </dgm:pt>
    <dgm:pt modelId="{18311C1F-D473-4397-B754-E6A067AAE2E3}" type="pres">
      <dgm:prSet presAssocID="{8494D7A9-A60E-4A26-8486-D3785A39A427}" presName="connectorText" presStyleLbl="sibTrans2D1" presStyleIdx="1" presStyleCnt="5"/>
      <dgm:spPr/>
      <dgm:t>
        <a:bodyPr/>
        <a:lstStyle/>
        <a:p>
          <a:endParaRPr lang="en-US"/>
        </a:p>
      </dgm:t>
    </dgm:pt>
    <dgm:pt modelId="{ADDA00E2-AB41-4D5E-BA1C-5BF32818382C}" type="pres">
      <dgm:prSet presAssocID="{6EC18C2C-C99E-42D9-AC4F-031146A2652F}" presName="node" presStyleLbl="node1" presStyleIdx="2" presStyleCnt="6">
        <dgm:presLayoutVars>
          <dgm:bulletEnabled val="1"/>
        </dgm:presLayoutVars>
      </dgm:prSet>
      <dgm:spPr/>
      <dgm:t>
        <a:bodyPr/>
        <a:lstStyle/>
        <a:p>
          <a:endParaRPr lang="en-US"/>
        </a:p>
      </dgm:t>
    </dgm:pt>
    <dgm:pt modelId="{FD868FB6-BD50-4ED7-AA2B-A5D2A8620FFA}" type="pres">
      <dgm:prSet presAssocID="{AF8FADE2-EFDF-42EA-A82D-FA2DE8E9D522}" presName="sibTrans" presStyleLbl="sibTrans2D1" presStyleIdx="2" presStyleCnt="5"/>
      <dgm:spPr/>
      <dgm:t>
        <a:bodyPr/>
        <a:lstStyle/>
        <a:p>
          <a:endParaRPr lang="en-US"/>
        </a:p>
      </dgm:t>
    </dgm:pt>
    <dgm:pt modelId="{91C4BA11-B6B6-4172-9844-929CD66391AE}" type="pres">
      <dgm:prSet presAssocID="{AF8FADE2-EFDF-42EA-A82D-FA2DE8E9D522}" presName="connectorText" presStyleLbl="sibTrans2D1" presStyleIdx="2" presStyleCnt="5"/>
      <dgm:spPr/>
      <dgm:t>
        <a:bodyPr/>
        <a:lstStyle/>
        <a:p>
          <a:endParaRPr lang="en-US"/>
        </a:p>
      </dgm:t>
    </dgm:pt>
    <dgm:pt modelId="{93AA25E6-C2C9-496B-834B-5FC886CC84C7}" type="pres">
      <dgm:prSet presAssocID="{80AF8947-48A1-4497-B343-3C0A41C21CCB}" presName="node" presStyleLbl="node1" presStyleIdx="3" presStyleCnt="6" custScaleX="119102">
        <dgm:presLayoutVars>
          <dgm:bulletEnabled val="1"/>
        </dgm:presLayoutVars>
      </dgm:prSet>
      <dgm:spPr/>
      <dgm:t>
        <a:bodyPr/>
        <a:lstStyle/>
        <a:p>
          <a:endParaRPr lang="en-US"/>
        </a:p>
      </dgm:t>
    </dgm:pt>
    <dgm:pt modelId="{B0BE411B-A126-433A-83C0-7E8609680248}" type="pres">
      <dgm:prSet presAssocID="{BDC5A6FC-FB8B-446D-AC2D-4DFD31C72FB9}" presName="sibTrans" presStyleLbl="sibTrans2D1" presStyleIdx="3" presStyleCnt="5"/>
      <dgm:spPr/>
      <dgm:t>
        <a:bodyPr/>
        <a:lstStyle/>
        <a:p>
          <a:endParaRPr lang="en-US"/>
        </a:p>
      </dgm:t>
    </dgm:pt>
    <dgm:pt modelId="{EE440B38-93F2-46CF-8337-7E727608B199}" type="pres">
      <dgm:prSet presAssocID="{BDC5A6FC-FB8B-446D-AC2D-4DFD31C72FB9}" presName="connectorText" presStyleLbl="sibTrans2D1" presStyleIdx="3" presStyleCnt="5"/>
      <dgm:spPr/>
      <dgm:t>
        <a:bodyPr/>
        <a:lstStyle/>
        <a:p>
          <a:endParaRPr lang="en-US"/>
        </a:p>
      </dgm:t>
    </dgm:pt>
    <dgm:pt modelId="{71CBA97C-11DF-42AE-B085-A8313C5EB8CD}" type="pres">
      <dgm:prSet presAssocID="{B349E4E0-47FB-4D7D-83B4-053EFB114017}" presName="node" presStyleLbl="node1" presStyleIdx="4" presStyleCnt="6">
        <dgm:presLayoutVars>
          <dgm:bulletEnabled val="1"/>
        </dgm:presLayoutVars>
      </dgm:prSet>
      <dgm:spPr/>
      <dgm:t>
        <a:bodyPr/>
        <a:lstStyle/>
        <a:p>
          <a:endParaRPr lang="en-US"/>
        </a:p>
      </dgm:t>
    </dgm:pt>
    <dgm:pt modelId="{1D4BC358-DE9A-4DC7-8790-2BD62D80DDA0}" type="pres">
      <dgm:prSet presAssocID="{000A85CF-D096-4D28-905F-5B5350639CB7}" presName="sibTrans" presStyleLbl="sibTrans2D1" presStyleIdx="4" presStyleCnt="5"/>
      <dgm:spPr/>
      <dgm:t>
        <a:bodyPr/>
        <a:lstStyle/>
        <a:p>
          <a:endParaRPr lang="en-US"/>
        </a:p>
      </dgm:t>
    </dgm:pt>
    <dgm:pt modelId="{DBDA53A9-503F-4102-99A8-580E21A2C296}" type="pres">
      <dgm:prSet presAssocID="{000A85CF-D096-4D28-905F-5B5350639CB7}" presName="connectorText" presStyleLbl="sibTrans2D1" presStyleIdx="4" presStyleCnt="5"/>
      <dgm:spPr/>
      <dgm:t>
        <a:bodyPr/>
        <a:lstStyle/>
        <a:p>
          <a:endParaRPr lang="en-US"/>
        </a:p>
      </dgm:t>
    </dgm:pt>
    <dgm:pt modelId="{EB42090E-38CA-48D8-8FE3-94AD8F4B4A84}" type="pres">
      <dgm:prSet presAssocID="{3C6AC371-29EF-4741-82C4-76F760175974}" presName="node" presStyleLbl="node1" presStyleIdx="5" presStyleCnt="6">
        <dgm:presLayoutVars>
          <dgm:bulletEnabled val="1"/>
        </dgm:presLayoutVars>
      </dgm:prSet>
      <dgm:spPr/>
      <dgm:t>
        <a:bodyPr/>
        <a:lstStyle/>
        <a:p>
          <a:endParaRPr lang="en-US"/>
        </a:p>
      </dgm:t>
    </dgm:pt>
  </dgm:ptLst>
  <dgm:cxnLst>
    <dgm:cxn modelId="{49956742-5A40-4D89-9E3F-45C1F4CB929D}" srcId="{94975C7A-B6F2-4CFF-9825-3FE183F2E870}" destId="{6A482296-AD2A-463E-BB06-157B64BF74CE}" srcOrd="1" destOrd="0" parTransId="{C044BCE2-5C2D-4263-BC61-D9C462D142E4}" sibTransId="{8494D7A9-A60E-4A26-8486-D3785A39A427}"/>
    <dgm:cxn modelId="{195A9A6A-494A-41F4-8ACE-A77D94E546A4}" type="presOf" srcId="{AF8FADE2-EFDF-42EA-A82D-FA2DE8E9D522}" destId="{91C4BA11-B6B6-4172-9844-929CD66391AE}" srcOrd="1" destOrd="0" presId="urn:microsoft.com/office/officeart/2005/8/layout/process1"/>
    <dgm:cxn modelId="{9E5A6320-FBAB-4BBE-90FB-440F042D99EE}" type="presOf" srcId="{3C6AC371-29EF-4741-82C4-76F760175974}" destId="{EB42090E-38CA-48D8-8FE3-94AD8F4B4A84}" srcOrd="0" destOrd="0" presId="urn:microsoft.com/office/officeart/2005/8/layout/process1"/>
    <dgm:cxn modelId="{4A3917F3-C203-4D52-BC18-798C1FE6DBC8}" type="presOf" srcId="{80AF8947-48A1-4497-B343-3C0A41C21CCB}" destId="{93AA25E6-C2C9-496B-834B-5FC886CC84C7}" srcOrd="0" destOrd="0" presId="urn:microsoft.com/office/officeart/2005/8/layout/process1"/>
    <dgm:cxn modelId="{F1E7F658-C90A-42A2-A036-6C899099EE3D}" srcId="{94975C7A-B6F2-4CFF-9825-3FE183F2E870}" destId="{80AF8947-48A1-4497-B343-3C0A41C21CCB}" srcOrd="3" destOrd="0" parTransId="{11C155A1-4353-45E4-8A95-7FE6165D9A5B}" sibTransId="{BDC5A6FC-FB8B-446D-AC2D-4DFD31C72FB9}"/>
    <dgm:cxn modelId="{9B8EC962-C488-41D0-9B65-48CF3306EB36}" srcId="{94975C7A-B6F2-4CFF-9825-3FE183F2E870}" destId="{3C6AC371-29EF-4741-82C4-76F760175974}" srcOrd="5" destOrd="0" parTransId="{4D0F3A97-92A7-4AE9-B201-04811720C26A}" sibTransId="{E2AD05FE-8EF5-476F-B16A-0E38FBF96ACA}"/>
    <dgm:cxn modelId="{9A2F2004-95E0-433D-BCFD-A23105778807}" type="presOf" srcId="{6A482296-AD2A-463E-BB06-157B64BF74CE}" destId="{54E85B86-6ABD-43DB-BDEC-27BD401BEC3A}" srcOrd="0" destOrd="0" presId="urn:microsoft.com/office/officeart/2005/8/layout/process1"/>
    <dgm:cxn modelId="{66E014BD-70D4-4715-AD18-48246A61BE41}" type="presOf" srcId="{8494D7A9-A60E-4A26-8486-D3785A39A427}" destId="{5F08B4F5-ED45-4471-8276-3EB846B96B09}" srcOrd="0" destOrd="0" presId="urn:microsoft.com/office/officeart/2005/8/layout/process1"/>
    <dgm:cxn modelId="{DE5DE445-37F2-49D6-AFDA-B6D855A7B998}" type="presOf" srcId="{B349E4E0-47FB-4D7D-83B4-053EFB114017}" destId="{71CBA97C-11DF-42AE-B085-A8313C5EB8CD}" srcOrd="0" destOrd="0" presId="urn:microsoft.com/office/officeart/2005/8/layout/process1"/>
    <dgm:cxn modelId="{EC82E044-1584-4839-AB8D-4C0C12DEA21E}" srcId="{94975C7A-B6F2-4CFF-9825-3FE183F2E870}" destId="{E7E3827B-DDC2-4F95-817B-1D2E29123DC9}" srcOrd="0" destOrd="0" parTransId="{477C09AE-8455-422A-90AC-73EEA07E2562}" sibTransId="{35C66EFB-8385-448D-9DB5-9BB3E876EFE3}"/>
    <dgm:cxn modelId="{28C4663B-A216-4DCD-9021-8F2A99CDA71D}" type="presOf" srcId="{35C66EFB-8385-448D-9DB5-9BB3E876EFE3}" destId="{AE583461-3652-4483-9263-4A7A5E3C797E}" srcOrd="0" destOrd="0" presId="urn:microsoft.com/office/officeart/2005/8/layout/process1"/>
    <dgm:cxn modelId="{F8DE509E-8B6E-4857-AEEC-CF44C77F8482}" srcId="{94975C7A-B6F2-4CFF-9825-3FE183F2E870}" destId="{B349E4E0-47FB-4D7D-83B4-053EFB114017}" srcOrd="4" destOrd="0" parTransId="{50BD6505-9D97-41D6-AEF3-49103DD2E328}" sibTransId="{000A85CF-D096-4D28-905F-5B5350639CB7}"/>
    <dgm:cxn modelId="{E0CF315D-9B8D-4C35-A424-94C2AB47A8BE}" type="presOf" srcId="{BDC5A6FC-FB8B-446D-AC2D-4DFD31C72FB9}" destId="{B0BE411B-A126-433A-83C0-7E8609680248}" srcOrd="0" destOrd="0" presId="urn:microsoft.com/office/officeart/2005/8/layout/process1"/>
    <dgm:cxn modelId="{7FCECB66-2798-415C-BFFF-147956471B6F}" type="presOf" srcId="{000A85CF-D096-4D28-905F-5B5350639CB7}" destId="{1D4BC358-DE9A-4DC7-8790-2BD62D80DDA0}" srcOrd="0" destOrd="0" presId="urn:microsoft.com/office/officeart/2005/8/layout/process1"/>
    <dgm:cxn modelId="{B0671E84-DECE-4398-9AA8-E3CA32380AF3}" type="presOf" srcId="{8494D7A9-A60E-4A26-8486-D3785A39A427}" destId="{18311C1F-D473-4397-B754-E6A067AAE2E3}" srcOrd="1" destOrd="0" presId="urn:microsoft.com/office/officeart/2005/8/layout/process1"/>
    <dgm:cxn modelId="{35B2DF5F-D9D5-41D8-BD4B-6B918116F4AE}" srcId="{94975C7A-B6F2-4CFF-9825-3FE183F2E870}" destId="{6EC18C2C-C99E-42D9-AC4F-031146A2652F}" srcOrd="2" destOrd="0" parTransId="{997DFB98-C9F8-46E9-8DCB-612B697E741A}" sibTransId="{AF8FADE2-EFDF-42EA-A82D-FA2DE8E9D522}"/>
    <dgm:cxn modelId="{56B83AB3-9286-46A2-93F4-C3969B9CB46D}" type="presOf" srcId="{94975C7A-B6F2-4CFF-9825-3FE183F2E870}" destId="{AB20F769-3E2D-40F3-AA45-3D671D093111}" srcOrd="0" destOrd="0" presId="urn:microsoft.com/office/officeart/2005/8/layout/process1"/>
    <dgm:cxn modelId="{81E4D466-3460-4F77-A9EA-8C0A4F84EB51}" type="presOf" srcId="{000A85CF-D096-4D28-905F-5B5350639CB7}" destId="{DBDA53A9-503F-4102-99A8-580E21A2C296}" srcOrd="1" destOrd="0" presId="urn:microsoft.com/office/officeart/2005/8/layout/process1"/>
    <dgm:cxn modelId="{232123A3-AA5C-4DDF-BE5B-4CB5F7C11BB0}" type="presOf" srcId="{6EC18C2C-C99E-42D9-AC4F-031146A2652F}" destId="{ADDA00E2-AB41-4D5E-BA1C-5BF32818382C}" srcOrd="0" destOrd="0" presId="urn:microsoft.com/office/officeart/2005/8/layout/process1"/>
    <dgm:cxn modelId="{30D65346-0A04-4756-8950-8A7B6946531A}" type="presOf" srcId="{BDC5A6FC-FB8B-446D-AC2D-4DFD31C72FB9}" destId="{EE440B38-93F2-46CF-8337-7E727608B199}" srcOrd="1" destOrd="0" presId="urn:microsoft.com/office/officeart/2005/8/layout/process1"/>
    <dgm:cxn modelId="{CF742C19-714A-4981-B5D6-35F7FDFA3F1D}" type="presOf" srcId="{35C66EFB-8385-448D-9DB5-9BB3E876EFE3}" destId="{1E124D65-FFBB-4626-AA80-9D6976E1BE45}" srcOrd="1" destOrd="0" presId="urn:microsoft.com/office/officeart/2005/8/layout/process1"/>
    <dgm:cxn modelId="{77D12D75-0FC0-4B40-89B1-344F590F9914}" type="presOf" srcId="{E7E3827B-DDC2-4F95-817B-1D2E29123DC9}" destId="{A6D1A86B-C834-4774-A5BB-301B4AE6ABA7}" srcOrd="0" destOrd="0" presId="urn:microsoft.com/office/officeart/2005/8/layout/process1"/>
    <dgm:cxn modelId="{643B333D-7566-43AB-BAED-8D744B85A780}" type="presOf" srcId="{AF8FADE2-EFDF-42EA-A82D-FA2DE8E9D522}" destId="{FD868FB6-BD50-4ED7-AA2B-A5D2A8620FFA}" srcOrd="0" destOrd="0" presId="urn:microsoft.com/office/officeart/2005/8/layout/process1"/>
    <dgm:cxn modelId="{0B296B93-DB12-4F8F-8D42-C2A3D4D64739}" type="presParOf" srcId="{AB20F769-3E2D-40F3-AA45-3D671D093111}" destId="{A6D1A86B-C834-4774-A5BB-301B4AE6ABA7}" srcOrd="0" destOrd="0" presId="urn:microsoft.com/office/officeart/2005/8/layout/process1"/>
    <dgm:cxn modelId="{E1116E30-DBE7-4365-96A5-F842B446884B}" type="presParOf" srcId="{AB20F769-3E2D-40F3-AA45-3D671D093111}" destId="{AE583461-3652-4483-9263-4A7A5E3C797E}" srcOrd="1" destOrd="0" presId="urn:microsoft.com/office/officeart/2005/8/layout/process1"/>
    <dgm:cxn modelId="{C4B04BDC-3D82-4C20-9BCC-36E733A954D8}" type="presParOf" srcId="{AE583461-3652-4483-9263-4A7A5E3C797E}" destId="{1E124D65-FFBB-4626-AA80-9D6976E1BE45}" srcOrd="0" destOrd="0" presId="urn:microsoft.com/office/officeart/2005/8/layout/process1"/>
    <dgm:cxn modelId="{24A149B4-77CF-4A30-A987-3FE9E9B90377}" type="presParOf" srcId="{AB20F769-3E2D-40F3-AA45-3D671D093111}" destId="{54E85B86-6ABD-43DB-BDEC-27BD401BEC3A}" srcOrd="2" destOrd="0" presId="urn:microsoft.com/office/officeart/2005/8/layout/process1"/>
    <dgm:cxn modelId="{D886059E-DDF8-4D97-BEE7-3ED18B7D6624}" type="presParOf" srcId="{AB20F769-3E2D-40F3-AA45-3D671D093111}" destId="{5F08B4F5-ED45-4471-8276-3EB846B96B09}" srcOrd="3" destOrd="0" presId="urn:microsoft.com/office/officeart/2005/8/layout/process1"/>
    <dgm:cxn modelId="{E24D7861-051B-4382-8CC4-9D1E7F5BFAE7}" type="presParOf" srcId="{5F08B4F5-ED45-4471-8276-3EB846B96B09}" destId="{18311C1F-D473-4397-B754-E6A067AAE2E3}" srcOrd="0" destOrd="0" presId="urn:microsoft.com/office/officeart/2005/8/layout/process1"/>
    <dgm:cxn modelId="{23736712-9365-43AD-AF63-D4B2A0D08211}" type="presParOf" srcId="{AB20F769-3E2D-40F3-AA45-3D671D093111}" destId="{ADDA00E2-AB41-4D5E-BA1C-5BF32818382C}" srcOrd="4" destOrd="0" presId="urn:microsoft.com/office/officeart/2005/8/layout/process1"/>
    <dgm:cxn modelId="{424F520A-72F7-4296-82FF-67D063B633AA}" type="presParOf" srcId="{AB20F769-3E2D-40F3-AA45-3D671D093111}" destId="{FD868FB6-BD50-4ED7-AA2B-A5D2A8620FFA}" srcOrd="5" destOrd="0" presId="urn:microsoft.com/office/officeart/2005/8/layout/process1"/>
    <dgm:cxn modelId="{F45AC918-E7E5-43AD-88CE-7B189CCC61E7}" type="presParOf" srcId="{FD868FB6-BD50-4ED7-AA2B-A5D2A8620FFA}" destId="{91C4BA11-B6B6-4172-9844-929CD66391AE}" srcOrd="0" destOrd="0" presId="urn:microsoft.com/office/officeart/2005/8/layout/process1"/>
    <dgm:cxn modelId="{8C28D133-B040-4977-842A-BEB7E4302CC3}" type="presParOf" srcId="{AB20F769-3E2D-40F3-AA45-3D671D093111}" destId="{93AA25E6-C2C9-496B-834B-5FC886CC84C7}" srcOrd="6" destOrd="0" presId="urn:microsoft.com/office/officeart/2005/8/layout/process1"/>
    <dgm:cxn modelId="{CB0080FA-E037-470C-8FD2-76FCD1E5AFE6}" type="presParOf" srcId="{AB20F769-3E2D-40F3-AA45-3D671D093111}" destId="{B0BE411B-A126-433A-83C0-7E8609680248}" srcOrd="7" destOrd="0" presId="urn:microsoft.com/office/officeart/2005/8/layout/process1"/>
    <dgm:cxn modelId="{DBD080AB-EFD7-49B8-B1C1-E507A1695E49}" type="presParOf" srcId="{B0BE411B-A126-433A-83C0-7E8609680248}" destId="{EE440B38-93F2-46CF-8337-7E727608B199}" srcOrd="0" destOrd="0" presId="urn:microsoft.com/office/officeart/2005/8/layout/process1"/>
    <dgm:cxn modelId="{18720217-3F99-477F-B0D7-4E22E8C866CC}" type="presParOf" srcId="{AB20F769-3E2D-40F3-AA45-3D671D093111}" destId="{71CBA97C-11DF-42AE-B085-A8313C5EB8CD}" srcOrd="8" destOrd="0" presId="urn:microsoft.com/office/officeart/2005/8/layout/process1"/>
    <dgm:cxn modelId="{D7413E23-932C-40DB-967A-6BD53D8D40F0}" type="presParOf" srcId="{AB20F769-3E2D-40F3-AA45-3D671D093111}" destId="{1D4BC358-DE9A-4DC7-8790-2BD62D80DDA0}" srcOrd="9" destOrd="0" presId="urn:microsoft.com/office/officeart/2005/8/layout/process1"/>
    <dgm:cxn modelId="{438B199C-B366-4F65-B988-6495BAC6D857}" type="presParOf" srcId="{1D4BC358-DE9A-4DC7-8790-2BD62D80DDA0}" destId="{DBDA53A9-503F-4102-99A8-580E21A2C296}" srcOrd="0" destOrd="0" presId="urn:microsoft.com/office/officeart/2005/8/layout/process1"/>
    <dgm:cxn modelId="{7881FB14-596C-45D0-8D5A-F24AF168E4A4}" type="presParOf" srcId="{AB20F769-3E2D-40F3-AA45-3D671D093111}" destId="{EB42090E-38CA-48D8-8FE3-94AD8F4B4A84}"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ADB50796-0BC7-41BA-8497-7F165149D93D}" type="datetimeFigureOut">
              <a:rPr lang="en-US"/>
              <a:pPr>
                <a:defRPr/>
              </a:pPr>
              <a:t>12/7/2017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7F739259-F77F-4C96-BB90-9BEC7C502515}" type="slidenum">
              <a:rPr lang="en-US"/>
              <a:pPr>
                <a:defRPr/>
              </a:pPr>
              <a:t>‹#›</a:t>
            </a:fld>
            <a:endParaRPr lang="en-US"/>
          </a:p>
        </p:txBody>
      </p:sp>
    </p:spTree>
    <p:extLst>
      <p:ext uri="{BB962C8B-B14F-4D97-AF65-F5344CB8AC3E}">
        <p14:creationId xmlns:p14="http://schemas.microsoft.com/office/powerpoint/2010/main" val="375923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F56A0324-1E79-4C13-A708-EE9ECD29104D}" type="datetimeFigureOut">
              <a:rPr lang="en-US"/>
              <a:pPr>
                <a:defRPr/>
              </a:pPr>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D220D8D8-8046-41D2-9522-B49DC53FA8F4}" type="slidenum">
              <a:rPr lang="en-US"/>
              <a:pPr>
                <a:defRPr/>
              </a:pPr>
              <a:t>‹#›</a:t>
            </a:fld>
            <a:endParaRPr lang="en-US"/>
          </a:p>
        </p:txBody>
      </p:sp>
    </p:spTree>
    <p:extLst>
      <p:ext uri="{BB962C8B-B14F-4D97-AF65-F5344CB8AC3E}">
        <p14:creationId xmlns:p14="http://schemas.microsoft.com/office/powerpoint/2010/main" val="3450388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t>C-</a:t>
            </a:r>
            <a:fld id="{E86F05A4-832A-45B0-B7BF-C7AB2C0CE3D7}" type="slidenum">
              <a:rPr lang="en-US" smtClean="0"/>
              <a:pPr/>
              <a:t>2</a:t>
            </a:fld>
            <a:endParaRPr lang="en-US" smtClean="0"/>
          </a:p>
        </p:txBody>
      </p:sp>
      <p:sp>
        <p:nvSpPr>
          <p:cNvPr id="50180"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TAB C</a:t>
            </a:r>
          </a:p>
        </p:txBody>
      </p:sp>
      <p:sp>
        <p:nvSpPr>
          <p:cNvPr id="6" name="Notes Placeholder 5"/>
          <p:cNvSpPr>
            <a:spLocks noGrp="1"/>
          </p:cNvSpPr>
          <p:nvPr>
            <p:ph type="body" sz="quarter" idx="10"/>
          </p:nvPr>
        </p:nvSpPr>
        <p:spPr>
          <a:xfrm>
            <a:off x="0" y="0"/>
            <a:ext cx="0" cy="0"/>
          </a:xfrm>
        </p:spPr>
        <p:txBody>
          <a:bodyPr>
            <a:normAutofit fontScale="25000" lnSpcReduction="20000"/>
          </a:bodyPr>
          <a:lstStyle/>
          <a:p>
            <a:pPr>
              <a:lnSpc>
                <a:spcPct val="150000"/>
              </a:lnSpc>
              <a:spcBef>
                <a:spcPts val="0"/>
              </a:spcBef>
              <a:defRPr/>
            </a:pPr>
            <a:r>
              <a:rPr lang="en-US" dirty="0" smtClean="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Notes Placeholder 5"/>
          <p:cNvSpPr>
            <a:spLocks noGrp="1"/>
          </p:cNvSpPr>
          <p:nvPr>
            <p:ph type="body" sz="quarter" idx="3"/>
          </p:nvPr>
        </p:nvSpPr>
        <p:spPr>
          <a:xfrm>
            <a:off x="913785" y="4348749"/>
            <a:ext cx="5030431" cy="4109993"/>
          </a:xfrm>
          <a:ln/>
        </p:spPr>
        <p:txBody>
          <a:bodyPr>
            <a:normAutofit fontScale="92500" lnSpcReduction="10000"/>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50000"/>
              </a:lnSpc>
              <a:spcBef>
                <a:spcPts val="0"/>
              </a:spcBef>
              <a:defRPr/>
            </a:pPr>
            <a:r>
              <a:rPr lang="en-US" dirty="0" smtClean="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216334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 of risk terminology variances – focus is on the process for implementation</a:t>
            </a:r>
            <a:endParaRPr lang="en-US" dirty="0"/>
          </a:p>
        </p:txBody>
      </p:sp>
      <p:sp>
        <p:nvSpPr>
          <p:cNvPr id="4" name="Slide Number Placeholder 3"/>
          <p:cNvSpPr>
            <a:spLocks noGrp="1"/>
          </p:cNvSpPr>
          <p:nvPr>
            <p:ph type="sldNum" sz="quarter" idx="10"/>
          </p:nvPr>
        </p:nvSpPr>
        <p:spPr/>
        <p:txBody>
          <a:bodyPr/>
          <a:lstStyle/>
          <a:p>
            <a:fld id="{680B2995-EA32-4491-BB0B-36F5B39414FC}" type="slidenum">
              <a:rPr lang="en-US" smtClean="0"/>
              <a:pPr/>
              <a:t>13</a:t>
            </a:fld>
            <a:endParaRPr lang="en-US"/>
          </a:p>
        </p:txBody>
      </p:sp>
    </p:spTree>
    <p:extLst>
      <p:ext uri="{BB962C8B-B14F-4D97-AF65-F5344CB8AC3E}">
        <p14:creationId xmlns:p14="http://schemas.microsoft.com/office/powerpoint/2010/main" val="166052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B35F5DC-0D82-4DB9-87BA-6F530209061F}" type="slidenum">
              <a:rPr lang="en-US" smtClean="0"/>
              <a:pPr/>
              <a:t>20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z="1400" dirty="0" smtClean="0"/>
              <a:t>Length 11 miles</a:t>
            </a:r>
          </a:p>
          <a:p>
            <a:pPr eaLnBrk="1" hangingPunct="1"/>
            <a:r>
              <a:rPr lang="en-US" sz="1400" dirty="0" smtClean="0"/>
              <a:t>Features 3 miles of earthen levee</a:t>
            </a:r>
          </a:p>
          <a:p>
            <a:pPr eaLnBrk="1" hangingPunct="1"/>
            <a:r>
              <a:rPr lang="en-US" sz="1400" dirty="0" smtClean="0"/>
              <a:t>8 miles of floodwall</a:t>
            </a:r>
          </a:p>
          <a:p>
            <a:pPr eaLnBrk="1" hangingPunct="1"/>
            <a:r>
              <a:rPr lang="en-US" sz="1400" dirty="0" smtClean="0"/>
              <a:t>67 gates</a:t>
            </a:r>
          </a:p>
        </p:txBody>
      </p:sp>
    </p:spTree>
    <p:extLst>
      <p:ext uri="{BB962C8B-B14F-4D97-AF65-F5344CB8AC3E}">
        <p14:creationId xmlns:p14="http://schemas.microsoft.com/office/powerpoint/2010/main" val="2138765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B35F5DC-0D82-4DB9-87BA-6F530209061F}" type="slidenum">
              <a:rPr lang="en-US" smtClean="0"/>
              <a:pPr/>
              <a:t>21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z="1400" dirty="0" smtClean="0"/>
              <a:t>Length 11 miles</a:t>
            </a:r>
          </a:p>
          <a:p>
            <a:pPr eaLnBrk="1" hangingPunct="1"/>
            <a:r>
              <a:rPr lang="en-US" sz="1400" dirty="0" smtClean="0"/>
              <a:t>Features 3 miles of earthen levee</a:t>
            </a:r>
          </a:p>
          <a:p>
            <a:pPr eaLnBrk="1" hangingPunct="1"/>
            <a:r>
              <a:rPr lang="en-US" sz="1400" dirty="0" smtClean="0"/>
              <a:t>8 miles of floodwall</a:t>
            </a:r>
          </a:p>
          <a:p>
            <a:pPr eaLnBrk="1" hangingPunct="1"/>
            <a:r>
              <a:rPr lang="en-US" sz="1400" dirty="0" smtClean="0"/>
              <a:t>67 gates</a:t>
            </a:r>
          </a:p>
        </p:txBody>
      </p:sp>
    </p:spTree>
    <p:extLst>
      <p:ext uri="{BB962C8B-B14F-4D97-AF65-F5344CB8AC3E}">
        <p14:creationId xmlns:p14="http://schemas.microsoft.com/office/powerpoint/2010/main" val="328689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A9779E5-421F-4EA2-A22C-4600E081F947}" type="slidenum">
              <a:rPr lang="en-US" smtClean="0"/>
              <a:pPr>
                <a:defRPr/>
              </a:pPr>
              <a:t>4</a:t>
            </a:fld>
            <a:endParaRPr lang="en-US" smtClean="0"/>
          </a:p>
        </p:txBody>
      </p:sp>
      <p:sp>
        <p:nvSpPr>
          <p:cNvPr id="5120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0178" tIns="45090" rIns="90178" bIns="45090"/>
          <a:lstStyle/>
          <a:p>
            <a:r>
              <a:rPr lang="en-US" sz="1200"/>
              <a:t>USACE Levee Activities</a:t>
            </a:r>
          </a:p>
        </p:txBody>
      </p:sp>
      <p:sp>
        <p:nvSpPr>
          <p:cNvPr id="5120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0178" tIns="45090" rIns="90178" bIns="45090"/>
          <a:lstStyle/>
          <a:p>
            <a:pPr algn="r"/>
            <a:r>
              <a:rPr lang="en-US" sz="1200"/>
              <a:t>March 2008</a:t>
            </a:r>
          </a:p>
        </p:txBody>
      </p:sp>
      <p:sp>
        <p:nvSpPr>
          <p:cNvPr id="512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178" tIns="45090" rIns="90178" bIns="45090" anchor="b"/>
          <a:lstStyle/>
          <a:p>
            <a:pPr algn="r"/>
            <a:r>
              <a:rPr lang="en-US" sz="1200"/>
              <a:t>USACE Activities-</a:t>
            </a:r>
            <a:fld id="{126F3C3C-FA57-4A27-A130-C25E40819D41}" type="slidenum">
              <a:rPr lang="en-US" sz="1200"/>
              <a:pPr algn="r"/>
              <a:t>4</a:t>
            </a:fld>
            <a:endParaRPr lang="en-US" sz="1200"/>
          </a:p>
        </p:txBody>
      </p:sp>
      <p:sp>
        <p:nvSpPr>
          <p:cNvPr id="51206"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51207" name="Rectangle 3"/>
          <p:cNvSpPr>
            <a:spLocks noGrp="1" noChangeArrowheads="1"/>
          </p:cNvSpPr>
          <p:nvPr>
            <p:ph type="body" idx="1"/>
          </p:nvPr>
        </p:nvSpPr>
        <p:spPr bwMode="auto">
          <a:noFill/>
        </p:spPr>
        <p:txBody>
          <a:bodyPr wrap="square" lIns="90178" tIns="45090" rIns="90178" bIns="45090"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6563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F3B97C-BDB8-43FA-993A-BCDF4B287F6E}" type="slidenum">
              <a:rPr lang="en-US" smtClean="0"/>
              <a:pPr>
                <a:defRPr/>
              </a:pPr>
              <a:t>5</a:t>
            </a:fld>
            <a:endParaRPr lang="en-US" smtClean="0"/>
          </a:p>
        </p:txBody>
      </p:sp>
    </p:spTree>
    <p:extLst>
      <p:ext uri="{BB962C8B-B14F-4D97-AF65-F5344CB8AC3E}">
        <p14:creationId xmlns:p14="http://schemas.microsoft.com/office/powerpoint/2010/main" val="65476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3FB36C43-7678-487D-B429-EE05D90F462E}" type="slidenum">
              <a:rPr lang="en-US"/>
              <a:pPr/>
              <a:t>6</a:t>
            </a:fld>
            <a:endParaRPr lang="en-US"/>
          </a:p>
        </p:txBody>
      </p:sp>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r>
              <a:rPr lang="en-US"/>
              <a:t>Orleans, Jefferson, St. Charles Levee District </a:t>
            </a:r>
            <a:r>
              <a:rPr lang="en-US">
                <a:sym typeface="Wingdings" pitchFamily="2" charset="2"/>
              </a:rPr>
              <a:t> East Bank System  MRL / HSDDRS</a:t>
            </a:r>
            <a:endParaRPr lang="en-US"/>
          </a:p>
        </p:txBody>
      </p:sp>
      <p:sp>
        <p:nvSpPr>
          <p:cNvPr id="182276" name="Header Placeholder 3"/>
          <p:cNvSpPr txBox="1">
            <a:spLocks noGrp="1"/>
          </p:cNvSpPr>
          <p:nvPr/>
        </p:nvSpPr>
        <p:spPr bwMode="auto">
          <a:xfrm>
            <a:off x="0" y="0"/>
            <a:ext cx="2971800" cy="464820"/>
          </a:xfrm>
          <a:prstGeom prst="rect">
            <a:avLst/>
          </a:prstGeom>
          <a:noFill/>
          <a:ln w="9525">
            <a:noFill/>
            <a:miter lim="800000"/>
            <a:headEnd/>
            <a:tailEnd/>
          </a:ln>
        </p:spPr>
        <p:txBody>
          <a:bodyPr lIns="92285" tIns="46143" rIns="92285" bIns="46143"/>
          <a:lstStyle/>
          <a:p>
            <a:r>
              <a:rPr lang="en-US" sz="1200" dirty="0"/>
              <a:t>USACE Levee Activities</a:t>
            </a:r>
          </a:p>
        </p:txBody>
      </p:sp>
      <p:sp>
        <p:nvSpPr>
          <p:cNvPr id="182277" name="Date Placeholder 4"/>
          <p:cNvSpPr txBox="1">
            <a:spLocks noGrp="1"/>
          </p:cNvSpPr>
          <p:nvPr/>
        </p:nvSpPr>
        <p:spPr bwMode="auto">
          <a:xfrm>
            <a:off x="3884613" y="0"/>
            <a:ext cx="2971800" cy="464820"/>
          </a:xfrm>
          <a:prstGeom prst="rect">
            <a:avLst/>
          </a:prstGeom>
          <a:noFill/>
          <a:ln w="9525">
            <a:noFill/>
            <a:miter lim="800000"/>
            <a:headEnd/>
            <a:tailEnd/>
          </a:ln>
        </p:spPr>
        <p:txBody>
          <a:bodyPr lIns="92285" tIns="46143" rIns="92285" bIns="46143"/>
          <a:lstStyle/>
          <a:p>
            <a:pPr algn="r"/>
            <a:r>
              <a:rPr lang="en-US" sz="1200" dirty="0"/>
              <a:t>March 2008</a:t>
            </a:r>
          </a:p>
        </p:txBody>
      </p:sp>
      <p:sp>
        <p:nvSpPr>
          <p:cNvPr id="182278" name="Slide Number Placeholder 5"/>
          <p:cNvSpPr txBox="1">
            <a:spLocks noGrp="1"/>
          </p:cNvSpPr>
          <p:nvPr/>
        </p:nvSpPr>
        <p:spPr bwMode="auto">
          <a:xfrm>
            <a:off x="3884613" y="8829966"/>
            <a:ext cx="2971800" cy="464820"/>
          </a:xfrm>
          <a:prstGeom prst="rect">
            <a:avLst/>
          </a:prstGeom>
          <a:noFill/>
          <a:ln w="9525">
            <a:noFill/>
            <a:miter lim="800000"/>
            <a:headEnd/>
            <a:tailEnd/>
          </a:ln>
        </p:spPr>
        <p:txBody>
          <a:bodyPr lIns="92285" tIns="46143" rIns="92285" bIns="46143" anchor="b"/>
          <a:lstStyle/>
          <a:p>
            <a:pPr algn="r"/>
            <a:r>
              <a:rPr lang="en-US" sz="1200" dirty="0"/>
              <a:t>USACE Activities-</a:t>
            </a:r>
            <a:fld id="{1E5F2399-E2F3-4CC9-A98B-18E70ACFFE50}" type="slidenum">
              <a:rPr lang="en-US" sz="1200"/>
              <a:pPr algn="r"/>
              <a:t>6</a:t>
            </a:fld>
            <a:endParaRPr lang="en-US" sz="1200" dirty="0"/>
          </a:p>
        </p:txBody>
      </p:sp>
    </p:spTree>
    <p:extLst>
      <p:ext uri="{BB962C8B-B14F-4D97-AF65-F5344CB8AC3E}">
        <p14:creationId xmlns:p14="http://schemas.microsoft.com/office/powerpoint/2010/main" val="72767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C93-9AA9-4E92-BC92-CDA3814CB326}" type="slidenum">
              <a:rPr lang="en-US" smtClean="0"/>
              <a:pPr/>
              <a:t>7</a:t>
            </a:fld>
            <a:endParaRPr lang="en-US"/>
          </a:p>
        </p:txBody>
      </p:sp>
    </p:spTree>
    <p:extLst>
      <p:ext uri="{BB962C8B-B14F-4D97-AF65-F5344CB8AC3E}">
        <p14:creationId xmlns:p14="http://schemas.microsoft.com/office/powerpoint/2010/main" val="289843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Full Explanation of taking into account uncertainty about infrastructure and preparedness of evacuation – </a:t>
            </a:r>
          </a:p>
          <a:p>
            <a:r>
              <a:rPr lang="en-US" dirty="0" smtClean="0"/>
              <a:t>Improved</a:t>
            </a:r>
            <a:r>
              <a:rPr lang="en-US" baseline="0" dirty="0" smtClean="0"/>
              <a:t> Understanding = knowing where issues have occurred in the past so </a:t>
            </a:r>
            <a:r>
              <a:rPr lang="en-US" baseline="0" dirty="0" err="1" smtClean="0"/>
              <a:t>LS</a:t>
            </a:r>
            <a:r>
              <a:rPr lang="en-US" baseline="0" dirty="0" smtClean="0"/>
              <a:t> and </a:t>
            </a:r>
            <a:r>
              <a:rPr lang="en-US" baseline="0" dirty="0" err="1" smtClean="0"/>
              <a:t>EM</a:t>
            </a:r>
            <a:r>
              <a:rPr lang="en-US" baseline="0" dirty="0" smtClean="0"/>
              <a:t> know where to focus their attention during future events</a:t>
            </a:r>
            <a:endParaRPr lang="en-US" dirty="0" smtClean="0"/>
          </a:p>
        </p:txBody>
      </p:sp>
    </p:spTree>
    <p:extLst>
      <p:ext uri="{BB962C8B-B14F-4D97-AF65-F5344CB8AC3E}">
        <p14:creationId xmlns:p14="http://schemas.microsoft.com/office/powerpoint/2010/main" val="44837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C92739-3D20-40C3-8195-1C8DEAF937E8}" type="slidenum">
              <a:rPr lang="en-US" smtClean="0"/>
              <a:pPr/>
              <a:t>10</a:t>
            </a:fld>
            <a:endParaRPr lang="en-US" smtClean="0"/>
          </a:p>
        </p:txBody>
      </p:sp>
    </p:spTree>
    <p:extLst>
      <p:ext uri="{BB962C8B-B14F-4D97-AF65-F5344CB8AC3E}">
        <p14:creationId xmlns:p14="http://schemas.microsoft.com/office/powerpoint/2010/main" val="383784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we define</a:t>
            </a:r>
            <a:r>
              <a:rPr lang="en-US" baseline="0" dirty="0" smtClean="0"/>
              <a:t> risk and these are the benefits of why we’ve changed from the previous focus to risk. Consider photos depicting singular focus on infrastructure failure vs. holistic approach.</a:t>
            </a:r>
          </a:p>
          <a:p>
            <a:endParaRPr lang="en-US" baseline="0" dirty="0" smtClean="0"/>
          </a:p>
          <a:p>
            <a:r>
              <a:rPr lang="en-US" baseline="0" dirty="0" smtClean="0"/>
              <a:t>Include slide w/ table depicting decisions that are risk informed vs. singular focus.</a:t>
            </a:r>
            <a:endParaRPr lang="en-US" dirty="0"/>
          </a:p>
        </p:txBody>
      </p:sp>
      <p:sp>
        <p:nvSpPr>
          <p:cNvPr id="4" name="Slide Number Placeholder 3"/>
          <p:cNvSpPr>
            <a:spLocks noGrp="1"/>
          </p:cNvSpPr>
          <p:nvPr>
            <p:ph type="sldNum" sz="quarter" idx="10"/>
          </p:nvPr>
        </p:nvSpPr>
        <p:spPr/>
        <p:txBody>
          <a:bodyPr/>
          <a:lstStyle/>
          <a:p>
            <a:fld id="{680B2995-EA32-4491-BB0B-36F5B39414FC}" type="slidenum">
              <a:rPr lang="en-US" smtClean="0"/>
              <a:pPr/>
              <a:t>11</a:t>
            </a:fld>
            <a:endParaRPr lang="en-US"/>
          </a:p>
        </p:txBody>
      </p:sp>
    </p:spTree>
    <p:extLst>
      <p:ext uri="{BB962C8B-B14F-4D97-AF65-F5344CB8AC3E}">
        <p14:creationId xmlns:p14="http://schemas.microsoft.com/office/powerpoint/2010/main" val="301469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886175-C12E-491E-8B2B-0D7837ECA80F}" type="slidenum">
              <a:rPr lang="en-US" smtClean="0"/>
              <a:pPr>
                <a:defRPr/>
              </a:pPr>
              <a:t>12</a:t>
            </a:fld>
            <a:endParaRPr lang="en-US" smtClean="0"/>
          </a:p>
        </p:txBody>
      </p:sp>
    </p:spTree>
    <p:extLst>
      <p:ext uri="{BB962C8B-B14F-4D97-AF65-F5344CB8AC3E}">
        <p14:creationId xmlns:p14="http://schemas.microsoft.com/office/powerpoint/2010/main" val="197701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B63034DC-2590-49D8-9407-6A5D3A73CB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9D2A6923-0A38-489A-9830-3758C82922A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67417E21-ECD1-4DA1-A42C-333A54C8950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666E679F-2C4D-4299-BD84-F954957E01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AD3A20-75CD-4C02-A154-B859B6630F2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B440674-F449-49D4-8DE7-32E8978BB7F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639C970-EFCE-407B-AF98-1496AD26710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5"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0"/>
          </p:nvPr>
        </p:nvSpPr>
        <p:spPr>
          <a:ln/>
        </p:spPr>
        <p:txBody>
          <a:bodyPr/>
          <a:lstStyle>
            <a:lvl1pPr>
              <a:defRPr/>
            </a:lvl1pPr>
          </a:lstStyle>
          <a:p>
            <a:pPr>
              <a:defRPr/>
            </a:pPr>
            <a:fld id="{2D7334BA-2D2D-4A92-A45A-EF541441D24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ABAFAB-8116-4AA5-A5E6-A1C70491D52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42D1B859-E9AC-4793-84CD-5BB45043D0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lvl1pPr>
              <a:defRPr sz="4000" i="1" u="none"/>
            </a:lvl1pPr>
          </a:lstStyle>
          <a:p>
            <a:r>
              <a:rPr lang="en-US" smtClean="0"/>
              <a:t>Click to edit Master title style</a:t>
            </a:r>
            <a:endParaRPr lang="en-US" dirty="0"/>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57200" y="3048000"/>
            <a:ext cx="3017520" cy="411480"/>
          </a:xfrm>
          <a:prstGeom prst="rect">
            <a:avLst/>
          </a:prstGeom>
        </p:spPr>
        <p:txBody>
          <a:bodyPr/>
          <a:lstStyle>
            <a:lvl1pPr>
              <a:buFontTx/>
              <a:buNone/>
              <a:defRPr sz="1800" b="1"/>
            </a:lvl1pPr>
            <a:lvl2pPr>
              <a:buFontTx/>
              <a:buNone/>
              <a:defRPr/>
            </a:lvl2pPr>
            <a:lvl3pPr>
              <a:buFontTx/>
              <a:buNone/>
              <a:defRPr/>
            </a:lvl3pPr>
            <a:lvl4pPr>
              <a:buFontTx/>
              <a:buNone/>
              <a:defRPr/>
            </a:lvl4pPr>
            <a:lvl5pPr>
              <a:buFontTx/>
              <a:buNone/>
              <a:defRPr/>
            </a:lvl5pPr>
          </a:lstStyle>
          <a:p>
            <a:pPr lvl="0"/>
            <a:r>
              <a:rPr lang="en-US" dirty="0" smtClean="0"/>
              <a:t>Presenter Name</a:t>
            </a:r>
          </a:p>
        </p:txBody>
      </p:sp>
      <p:sp>
        <p:nvSpPr>
          <p:cNvPr id="14" name="Text Placeholder 12"/>
          <p:cNvSpPr>
            <a:spLocks noGrp="1"/>
          </p:cNvSpPr>
          <p:nvPr>
            <p:ph type="body" sz="quarter" idx="11" hasCustomPrompt="1"/>
          </p:nvPr>
        </p:nvSpPr>
        <p:spPr>
          <a:xfrm>
            <a:off x="457200" y="4114800"/>
            <a:ext cx="2438400" cy="381000"/>
          </a:xfrm>
          <a:prstGeom prst="rect">
            <a:avLst/>
          </a:prstGeom>
        </p:spPr>
        <p:txBody>
          <a:bodyPr/>
          <a:lstStyle>
            <a:lvl1pPr>
              <a:buFontTx/>
              <a:buNone/>
              <a:defRPr sz="1400" b="0"/>
            </a:lvl1pPr>
            <a:lvl2pPr>
              <a:buFontTx/>
              <a:buNone/>
              <a:defRPr/>
            </a:lvl2pPr>
            <a:lvl3pPr>
              <a:buFontTx/>
              <a:buNone/>
              <a:defRPr/>
            </a:lvl3pPr>
            <a:lvl4pPr>
              <a:buFontTx/>
              <a:buNone/>
              <a:defRPr/>
            </a:lvl4pPr>
            <a:lvl5pPr>
              <a:buFontTx/>
              <a:buNone/>
              <a:defRPr/>
            </a:lvl5pPr>
          </a:lstStyle>
          <a:p>
            <a:pPr lvl="0"/>
            <a:r>
              <a:rPr lang="en-US" dirty="0" smtClean="0"/>
              <a:t>Date of Presentation</a:t>
            </a:r>
            <a:endParaRPr lang="en-US" dirty="0"/>
          </a:p>
        </p:txBody>
      </p:sp>
      <p:sp>
        <p:nvSpPr>
          <p:cNvPr id="15" name="Text Placeholder 12"/>
          <p:cNvSpPr>
            <a:spLocks noGrp="1"/>
          </p:cNvSpPr>
          <p:nvPr>
            <p:ph type="body" sz="quarter" idx="12" hasCustomPrompt="1"/>
          </p:nvPr>
        </p:nvSpPr>
        <p:spPr>
          <a:xfrm>
            <a:off x="457200" y="3368040"/>
            <a:ext cx="3048000" cy="335280"/>
          </a:xfrm>
          <a:prstGeom prst="rect">
            <a:avLst/>
          </a:prstGeom>
        </p:spPr>
        <p:txBody>
          <a:bodyPr/>
          <a:lstStyle>
            <a:lvl1pPr>
              <a:buFontTx/>
              <a:buNone/>
              <a:defRPr sz="1400" b="0"/>
            </a:lvl1pPr>
            <a:lvl2pPr>
              <a:buFontTx/>
              <a:buNone/>
              <a:defRPr/>
            </a:lvl2pPr>
            <a:lvl3pPr>
              <a:buFontTx/>
              <a:buNone/>
              <a:defRPr/>
            </a:lvl3pPr>
            <a:lvl4pPr>
              <a:buFontTx/>
              <a:buNone/>
              <a:defRPr/>
            </a:lvl4pPr>
            <a:lvl5pPr>
              <a:buFontTx/>
              <a:buNone/>
              <a:defRPr/>
            </a:lvl5pPr>
          </a:lstStyle>
          <a:p>
            <a:pPr lvl="0"/>
            <a:r>
              <a:rPr lang="en-US" dirty="0" smtClean="0"/>
              <a:t>Presenter Title</a:t>
            </a:r>
          </a:p>
        </p:txBody>
      </p:sp>
      <p:sp>
        <p:nvSpPr>
          <p:cNvPr id="16" name="Text Placeholder 12"/>
          <p:cNvSpPr>
            <a:spLocks noGrp="1"/>
          </p:cNvSpPr>
          <p:nvPr>
            <p:ph type="body" sz="quarter" idx="13" hasCustomPrompt="1"/>
          </p:nvPr>
        </p:nvSpPr>
        <p:spPr>
          <a:xfrm>
            <a:off x="457200" y="3627120"/>
            <a:ext cx="2987040" cy="335280"/>
          </a:xfrm>
          <a:prstGeom prst="rect">
            <a:avLst/>
          </a:prstGeom>
        </p:spPr>
        <p:txBody>
          <a:bodyPr/>
          <a:lstStyle>
            <a:lvl1pPr>
              <a:buFontTx/>
              <a:buNone/>
              <a:defRPr sz="1400" b="0"/>
            </a:lvl1pPr>
            <a:lvl2pPr>
              <a:buFontTx/>
              <a:buNone/>
              <a:defRPr/>
            </a:lvl2pPr>
            <a:lvl3pPr>
              <a:buFontTx/>
              <a:buNone/>
              <a:defRPr/>
            </a:lvl3pPr>
            <a:lvl4pPr>
              <a:buFontTx/>
              <a:buNone/>
              <a:defRPr/>
            </a:lvl4pPr>
            <a:lvl5pPr>
              <a:buFontTx/>
              <a:buNone/>
              <a:defRPr/>
            </a:lvl5pPr>
          </a:lstStyle>
          <a:p>
            <a:pPr lvl="0"/>
            <a:r>
              <a:rPr lang="en-US" dirty="0" smtClean="0"/>
              <a:t>Duty Location</a:t>
            </a:r>
            <a:endParaRPr lang="en-US" dirty="0"/>
          </a:p>
        </p:txBody>
      </p:sp>
    </p:spTree>
    <p:extLst>
      <p:ext uri="{BB962C8B-B14F-4D97-AF65-F5344CB8AC3E}">
        <p14:creationId xmlns:p14="http://schemas.microsoft.com/office/powerpoint/2010/main" val="2975912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0"/>
          </p:nvPr>
        </p:nvSpPr>
        <p:spPr>
          <a:ln/>
        </p:spPr>
        <p:txBody>
          <a:bodyPr/>
          <a:lstStyle>
            <a:lvl1pPr>
              <a:defRPr/>
            </a:lvl1pPr>
          </a:lstStyle>
          <a:p>
            <a:pPr>
              <a:defRPr/>
            </a:pPr>
            <a:fld id="{532AFC45-35BB-453C-B179-30F3D4C02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4DF381B-28B5-479E-9FC0-18D3548EA4D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71B815-CAD9-4731-8FE9-F26FEB05365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0"/>
          </p:nvPr>
        </p:nvSpPr>
        <p:spPr>
          <a:ln/>
        </p:spPr>
        <p:txBody>
          <a:bodyPr/>
          <a:lstStyle>
            <a:lvl1pPr>
              <a:defRPr/>
            </a:lvl1pPr>
          </a:lstStyle>
          <a:p>
            <a:pPr>
              <a:defRPr/>
            </a:pPr>
            <a:fld id="{6824AC8A-556A-4B8A-8C43-FB8F65240A3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5"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6"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0"/>
          </p:nvPr>
        </p:nvSpPr>
        <p:spPr>
          <a:ln/>
        </p:spPr>
        <p:txBody>
          <a:bodyPr/>
          <a:lstStyle>
            <a:lvl1pPr>
              <a:defRPr/>
            </a:lvl1pPr>
          </a:lstStyle>
          <a:p>
            <a:pPr>
              <a:defRPr/>
            </a:pPr>
            <a:fld id="{DE75B79A-F3B1-4B77-9A0E-6B0CAE251A4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5" name="Vertical Text Placeholder 2"/>
          <p:cNvSpPr>
            <a:spLocks noGrp="1"/>
          </p:cNvSpPr>
          <p:nvPr>
            <p:ph type="body" orient="vert" idx="1"/>
          </p:nvPr>
        </p:nvSpPr>
        <p:spPr>
          <a:xfrm>
            <a:off x="457200" y="1600200"/>
            <a:ext cx="8229600"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31471F9A-45A9-472C-B1F7-A8915D62CD8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Vertical Title 1"/>
          <p:cNvSpPr>
            <a:spLocks noGrp="1"/>
          </p:cNvSpPr>
          <p:nvPr>
            <p:ph type="title" orient="vert"/>
          </p:nvPr>
        </p:nvSpPr>
        <p:spPr>
          <a:xfrm>
            <a:off x="6629400" y="274638"/>
            <a:ext cx="2057400" cy="5211762"/>
          </a:xfrm>
          <a:prstGeom prst="rect">
            <a:avLst/>
          </a:prstGeom>
        </p:spPr>
        <p:txBody>
          <a:bodyPr vert="eaVert"/>
          <a:lstStyle/>
          <a:p>
            <a:r>
              <a:rPr lang="en-US" smtClean="0"/>
              <a:t>Click to edit Master title style</a:t>
            </a:r>
            <a:endParaRPr lang="en-US"/>
          </a:p>
        </p:txBody>
      </p:sp>
      <p:sp>
        <p:nvSpPr>
          <p:cNvPr id="5"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34422D3B-9C0B-4FD5-9474-EA73D82B5C5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6C5172-D0DE-406E-8B61-387A7A484457}"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FDF7C8-8B1D-41A9-BB5A-665603520B0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AAB886-F89B-4FC4-94CB-CB3F28068DCE}"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559CD-D399-489F-9466-0057822CCA5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FAE8CB-BB51-45F0-8B85-94269FA9FA83}"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332CB7-33EA-43C7-B54E-1C529EAB12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7FFC2654-70A6-410B-9486-E86F2088EB7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D67D6C-6F5A-4838-A9A2-C4698E27F872}" type="datetimeFigureOut">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C4AD1E-F647-4CCA-9D19-FFF1D3C2487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BBF838-0B3D-4A92-ACCD-C7C97687E006}" type="datetimeFigureOut">
              <a:rPr lang="en-US"/>
              <a:pPr>
                <a:defRPr/>
              </a:pPr>
              <a:t>12/7/2017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DB3F9A-21AE-4260-9DA6-B8B91BD1123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1B8F63-6216-420F-BA46-DD92CA890AEB}" type="datetimeFigureOut">
              <a:rPr lang="en-US"/>
              <a:pPr>
                <a:defRPr/>
              </a:pPr>
              <a:t>12/7/2017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3A4DB0-13D7-40DD-B061-C075F6B5E89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224389-3A1C-406C-A548-68AE0F4B3093}" type="datetimeFigureOut">
              <a:rPr lang="en-US"/>
              <a:pPr>
                <a:defRPr/>
              </a:pPr>
              <a:t>12/7/2017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40C0EC-F967-459B-90A4-631830FDB77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05D277-E5E6-495B-B0DA-7D63B5248E30}" type="datetimeFigureOut">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C1FF65-0F8A-41F3-A499-E84B726B5E7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EEB40D-4F0A-4005-A16C-ECE44FBA0AE0}" type="datetimeFigureOut">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ACB23-60EE-4BFE-B1EB-493016F0FFC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9ED29B-540E-4734-ADE9-E90525E4328D}"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AD5094-E9C7-45E4-A4EF-A91A5DB7246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A2A516-A85A-4061-AD61-6C0DD1B2CEB4}"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2A430F-ED52-4A2D-B664-1DD6A4879D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pPr>
              <a:defRPr/>
            </a:pPr>
            <a:fld id="{83748ADA-5E48-4A70-8FD1-C9D7FFC22AA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8640104E-BB85-48A1-98E7-C8ED12B1A44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EEA885B6-59A8-4FB5-8B42-BF2921D29AC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pPr>
              <a:defRPr/>
            </a:pPr>
            <a:fld id="{DD3C5C6D-F1F7-40B3-8D70-6D2DB612E1A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pPr>
              <a:defRPr/>
            </a:pPr>
            <a:fld id="{35A35E8A-D5E9-42D2-AB0E-324FB0FA9E4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D17866B0-BE16-488F-B3BA-F2F099232E2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6.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8.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1.png"/><Relationship Id="rId2" Type="http://schemas.openxmlformats.org/officeDocument/2006/relationships/slideLayout" Target="../slideLayouts/slideLayout15.xml"/><Relationship Id="rId16"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8" descr="geo1.jpg"/>
          <p:cNvPicPr>
            <a:picLocks noChangeAspect="1"/>
          </p:cNvPicPr>
          <p:nvPr userDrawn="1"/>
        </p:nvPicPr>
        <p:blipFill>
          <a:blip r:embed="rId4" cstate="print"/>
          <a:srcRect r="6944"/>
          <a:stretch>
            <a:fillRect/>
          </a:stretch>
        </p:blipFill>
        <p:spPr bwMode="auto">
          <a:xfrm>
            <a:off x="4038600" y="1676401"/>
            <a:ext cx="5105400" cy="5181600"/>
          </a:xfrm>
          <a:prstGeom prst="rect">
            <a:avLst/>
          </a:prstGeom>
          <a:noFill/>
          <a:ln w="9525">
            <a:noFill/>
            <a:miter lim="800000"/>
            <a:headEnd/>
            <a:tailEnd/>
          </a:ln>
        </p:spPr>
      </p:pic>
      <p:grpSp>
        <p:nvGrpSpPr>
          <p:cNvPr id="8195" name="Group 27"/>
          <p:cNvGrpSpPr>
            <a:grpSpLocks/>
          </p:cNvGrpSpPr>
          <p:nvPr/>
        </p:nvGrpSpPr>
        <p:grpSpPr bwMode="auto">
          <a:xfrm>
            <a:off x="0" y="0"/>
            <a:ext cx="9144000" cy="6861175"/>
            <a:chOff x="0" y="0"/>
            <a:chExt cx="5760" cy="4322"/>
          </a:xfrm>
        </p:grpSpPr>
        <p:pic>
          <p:nvPicPr>
            <p:cNvPr id="8199" name="Picture 23" descr="ppt_camo_bkgrnd-03"/>
            <p:cNvPicPr>
              <a:picLocks noChangeAspect="1" noChangeArrowheads="1"/>
            </p:cNvPicPr>
            <p:nvPr userDrawn="1"/>
          </p:nvPicPr>
          <p:blipFill>
            <a:blip r:embed="rId5" cstate="print"/>
            <a:srcRect/>
            <a:stretch>
              <a:fillRect/>
            </a:stretch>
          </p:blipFill>
          <p:spPr bwMode="auto">
            <a:xfrm>
              <a:off x="0" y="0"/>
              <a:ext cx="5760" cy="4322"/>
            </a:xfrm>
            <a:prstGeom prst="rect">
              <a:avLst/>
            </a:prstGeom>
            <a:noFill/>
            <a:ln w="9525">
              <a:noFill/>
              <a:miter lim="800000"/>
              <a:headEnd/>
              <a:tailEnd/>
            </a:ln>
          </p:spPr>
        </p:pic>
        <p:pic>
          <p:nvPicPr>
            <p:cNvPr id="8200" name="Picture 21" descr="white_curve"/>
            <p:cNvPicPr>
              <a:picLocks noChangeAspect="1" noChangeArrowheads="1"/>
            </p:cNvPicPr>
            <p:nvPr userDrawn="1"/>
          </p:nvPicPr>
          <p:blipFill>
            <a:blip r:embed="rId6" cstate="print"/>
            <a:srcRect/>
            <a:stretch>
              <a:fillRect/>
            </a:stretch>
          </p:blipFill>
          <p:spPr bwMode="auto">
            <a:xfrm>
              <a:off x="2502" y="990"/>
              <a:ext cx="3258" cy="3330"/>
            </a:xfrm>
            <a:prstGeom prst="rect">
              <a:avLst/>
            </a:prstGeom>
            <a:noFill/>
            <a:ln w="9525">
              <a:noFill/>
              <a:miter lim="800000"/>
              <a:headEnd/>
              <a:tailEnd/>
            </a:ln>
          </p:spPr>
        </p:pic>
      </p:grpSp>
      <p:sp>
        <p:nvSpPr>
          <p:cNvPr id="819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pic>
        <p:nvPicPr>
          <p:cNvPr id="8197" name="Picture 2" descr="X:\IM\VI\Logos\Branding\USARMY_3D_RGB_MD_PS.png"/>
          <p:cNvPicPr>
            <a:picLocks noChangeAspect="1" noChangeArrowheads="1"/>
          </p:cNvPicPr>
          <p:nvPr/>
        </p:nvPicPr>
        <p:blipFill>
          <a:blip r:embed="rId7" cstate="print"/>
          <a:srcRect/>
          <a:stretch>
            <a:fillRect/>
          </a:stretch>
        </p:blipFill>
        <p:spPr bwMode="auto">
          <a:xfrm>
            <a:off x="304800" y="5181600"/>
            <a:ext cx="1066800" cy="1377950"/>
          </a:xfrm>
          <a:prstGeom prst="rect">
            <a:avLst/>
          </a:prstGeom>
          <a:noFill/>
          <a:ln w="9525">
            <a:noFill/>
            <a:miter lim="800000"/>
            <a:headEnd/>
            <a:tailEnd/>
          </a:ln>
        </p:spPr>
      </p:pic>
      <p:pic>
        <p:nvPicPr>
          <p:cNvPr id="8198" name="Picture 13" descr="USACE-RMC2.png"/>
          <p:cNvPicPr>
            <a:picLocks noChangeAspect="1"/>
          </p:cNvPicPr>
          <p:nvPr/>
        </p:nvPicPr>
        <p:blipFill>
          <a:blip r:embed="rId8" cstate="print"/>
          <a:srcRect/>
          <a:stretch>
            <a:fillRect/>
          </a:stretch>
        </p:blipFill>
        <p:spPr bwMode="auto">
          <a:xfrm>
            <a:off x="1593850" y="5178425"/>
            <a:ext cx="1606550" cy="1381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6" r:id="rId1"/>
    <p:sldLayoutId id="2147483804" r:id="rId2"/>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ppt_camo_bkgrnd-02"/>
          <p:cNvPicPr>
            <a:picLocks noChangeAspect="1" noChangeArrowheads="1"/>
          </p:cNvPicPr>
          <p:nvPr/>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0" y="0"/>
            <a:ext cx="9144000" cy="1020763"/>
          </a:xfrm>
          <a:prstGeom prst="rect">
            <a:avLst/>
          </a:prstGeom>
          <a:no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57200" y="1371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pic>
        <p:nvPicPr>
          <p:cNvPr id="9221" name="Picture 6" descr="USACE_logo"/>
          <p:cNvPicPr>
            <a:picLocks noChangeAspect="1" noChangeArrowheads="1"/>
          </p:cNvPicPr>
          <p:nvPr/>
        </p:nvPicPr>
        <p:blipFill>
          <a:blip r:embed="rId14" cstate="print"/>
          <a:srcRect/>
          <a:stretch>
            <a:fillRect/>
          </a:stretch>
        </p:blipFill>
        <p:spPr bwMode="auto">
          <a:xfrm>
            <a:off x="8004175" y="5638800"/>
            <a:ext cx="758825" cy="519113"/>
          </a:xfrm>
          <a:prstGeom prst="rect">
            <a:avLst/>
          </a:prstGeom>
          <a:noFill/>
          <a:ln w="9525">
            <a:noFill/>
            <a:miter lim="800000"/>
            <a:headEnd/>
            <a:tailEnd/>
          </a:ln>
        </p:spPr>
      </p:pic>
      <p:sp>
        <p:nvSpPr>
          <p:cNvPr id="1298439" name="Text Box 7"/>
          <p:cNvSpPr txBox="1">
            <a:spLocks noChangeArrowheads="1"/>
          </p:cNvSpPr>
          <p:nvPr/>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pitchFamily="34" charset="0"/>
                <a:cs typeface="+mn-cs"/>
              </a:rPr>
              <a:t>BUILDING STRONG</a:t>
            </a:r>
            <a:r>
              <a:rPr lang="en-US" sz="1400" b="1" baseline="-25000" dirty="0">
                <a:latin typeface="Arial" pitchFamily="34" charset="0"/>
                <a:cs typeface="+mn-cs"/>
              </a:rPr>
              <a:t>®</a:t>
            </a:r>
          </a:p>
        </p:txBody>
      </p:sp>
      <p:sp>
        <p:nvSpPr>
          <p:cNvPr id="1298440" name="Line 8"/>
          <p:cNvSpPr>
            <a:spLocks noChangeShapeType="1"/>
          </p:cNvSpPr>
          <p:nvPr/>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dirty="0">
              <a:cs typeface="+mn-cs"/>
            </a:endParaRPr>
          </a:p>
        </p:txBody>
      </p:sp>
      <p:sp>
        <p:nvSpPr>
          <p:cNvPr id="1298441" name="Text Box 9"/>
          <p:cNvSpPr txBox="1">
            <a:spLocks noChangeArrowheads="1"/>
          </p:cNvSpPr>
          <p:nvPr/>
        </p:nvSpPr>
        <p:spPr bwMode="auto">
          <a:xfrm>
            <a:off x="57150" y="1004888"/>
            <a:ext cx="3219450" cy="307975"/>
          </a:xfrm>
          <a:prstGeom prst="rect">
            <a:avLst/>
          </a:prstGeom>
          <a:noFill/>
          <a:ln w="9525">
            <a:noFill/>
            <a:miter lim="800000"/>
            <a:headEnd/>
            <a:tailEnd/>
          </a:ln>
          <a:effectLst/>
        </p:spPr>
        <p:txBody>
          <a:bodyPr>
            <a:spAutoFit/>
          </a:bodyPr>
          <a:lstStyle/>
          <a:p>
            <a:pPr>
              <a:defRPr/>
            </a:pPr>
            <a:r>
              <a:rPr lang="en-US" sz="1400" dirty="0">
                <a:solidFill>
                  <a:srgbClr val="FF0000"/>
                </a:solidFill>
                <a:latin typeface="Arial" pitchFamily="34" charset="0"/>
                <a:cs typeface="+mn-cs"/>
              </a:rPr>
              <a:t>Levee Safety Program  </a:t>
            </a:r>
          </a:p>
        </p:txBody>
      </p:sp>
      <p:sp>
        <p:nvSpPr>
          <p:cNvPr id="1298442" name="Line 10"/>
          <p:cNvSpPr>
            <a:spLocks noChangeShapeType="1"/>
          </p:cNvSpPr>
          <p:nvPr/>
        </p:nvSpPr>
        <p:spPr bwMode="auto">
          <a:xfrm flipV="1">
            <a:off x="2133600" y="1143000"/>
            <a:ext cx="6858000" cy="0"/>
          </a:xfrm>
          <a:prstGeom prst="line">
            <a:avLst/>
          </a:prstGeom>
          <a:noFill/>
          <a:ln w="38100">
            <a:solidFill>
              <a:srgbClr val="FF0000"/>
            </a:solidFill>
            <a:round/>
            <a:headEnd/>
            <a:tailEnd/>
          </a:ln>
          <a:effectLst/>
        </p:spPr>
        <p:txBody>
          <a:bodyPr/>
          <a:lstStyle/>
          <a:p>
            <a:pPr>
              <a:defRPr/>
            </a:pPr>
            <a:endParaRPr lang="en-US" dirty="0">
              <a:cs typeface="+mn-cs"/>
            </a:endParaRPr>
          </a:p>
        </p:txBody>
      </p:sp>
      <p:sp>
        <p:nvSpPr>
          <p:cNvPr id="10" name="Rectangle 5"/>
          <p:cNvSpPr>
            <a:spLocks noGrp="1" noChangeArrowheads="1"/>
          </p:cNvSpPr>
          <p:nvPr>
            <p:ph type="sldNum" sz="quarter" idx="4"/>
          </p:nvPr>
        </p:nvSpPr>
        <p:spPr>
          <a:xfrm>
            <a:off x="3657600" y="6245225"/>
            <a:ext cx="2133600" cy="476250"/>
          </a:xfrm>
          <a:prstGeom prst="rect">
            <a:avLst/>
          </a:prstGeom>
        </p:spPr>
        <p:txBody>
          <a:bodyPr/>
          <a:lstStyle>
            <a:lvl1pPr>
              <a:defRPr>
                <a:latin typeface="Arial" charset="0"/>
                <a:cs typeface="+mn-cs"/>
              </a:defRPr>
            </a:lvl1pPr>
          </a:lstStyle>
          <a:p>
            <a:pPr>
              <a:defRPr/>
            </a:pPr>
            <a:fld id="{B3926044-B224-432A-93E0-D913D13E5F3B}" type="slidenum">
              <a:rPr lang="en-US"/>
              <a:pPr>
                <a:defRPr/>
              </a:pPr>
              <a:t>‹#›</a:t>
            </a:fld>
            <a:endParaRPr lang="en-US" dirty="0"/>
          </a:p>
        </p:txBody>
      </p:sp>
      <p:pic>
        <p:nvPicPr>
          <p:cNvPr id="9227" name="Picture 2" descr="X:\IM\VI\Logos\Branding\USARMY_3D_RGB_MD_PS.png"/>
          <p:cNvPicPr>
            <a:picLocks noChangeAspect="1" noChangeArrowheads="1"/>
          </p:cNvPicPr>
          <p:nvPr/>
        </p:nvPicPr>
        <p:blipFill>
          <a:blip r:embed="rId15" cstate="print"/>
          <a:srcRect/>
          <a:stretch>
            <a:fillRect/>
          </a:stretch>
        </p:blipFill>
        <p:spPr bwMode="auto">
          <a:xfrm>
            <a:off x="457200" y="5667375"/>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41CD3394-479D-4AC2-B6C7-3F23DDCDF422}" type="slidenum">
              <a:rPr lang="en-US"/>
              <a:pPr>
                <a:defRPr/>
              </a:pPr>
              <a:t>‹#›</a:t>
            </a:fld>
            <a:endParaRPr lang="en-US"/>
          </a:p>
        </p:txBody>
      </p:sp>
      <p:pic>
        <p:nvPicPr>
          <p:cNvPr id="10244" name="Picture 8" descr="USACE_logo"/>
          <p:cNvPicPr>
            <a:picLocks noChangeAspect="1" noChangeArrowheads="1"/>
          </p:cNvPicPr>
          <p:nvPr/>
        </p:nvPicPr>
        <p:blipFill>
          <a:blip r:embed="rId16"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cs typeface="+mn-cs"/>
              </a:rPr>
              <a:t>BUILDING STRONG</a:t>
            </a:r>
            <a:r>
              <a:rPr lang="en-US" sz="1400" b="1" baseline="-25000">
                <a:cs typeface="+mn-cs"/>
              </a:rPr>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cs typeface="+mn-cs"/>
            </a:endParaRPr>
          </a:p>
        </p:txBody>
      </p:sp>
      <p:pic>
        <p:nvPicPr>
          <p:cNvPr id="10247" name="Picture 2" descr="X:\IM\VI\Logos\Branding\USARMY_3D_RGB_MD_PS.png"/>
          <p:cNvPicPr>
            <a:picLocks noChangeAspect="1" noChangeArrowheads="1"/>
          </p:cNvPicPr>
          <p:nvPr/>
        </p:nvPicPr>
        <p:blipFill>
          <a:blip r:embed="rId17" cstate="print"/>
          <a:srcRect/>
          <a:stretch>
            <a:fillRect/>
          </a:stretch>
        </p:blipFill>
        <p:spPr bwMode="auto">
          <a:xfrm>
            <a:off x="457200" y="5715000"/>
            <a:ext cx="685800" cy="885825"/>
          </a:xfrm>
          <a:prstGeom prst="rect">
            <a:avLst/>
          </a:prstGeom>
          <a:noFill/>
          <a:ln w="9525">
            <a:noFill/>
            <a:miter lim="800000"/>
            <a:headEnd/>
            <a:tailEnd/>
          </a:ln>
        </p:spPr>
      </p:pic>
      <p:sp>
        <p:nvSpPr>
          <p:cNvPr id="10" name="Text Box 9"/>
          <p:cNvSpPr txBox="1">
            <a:spLocks noChangeArrowheads="1"/>
          </p:cNvSpPr>
          <p:nvPr userDrawn="1"/>
        </p:nvSpPr>
        <p:spPr bwMode="auto">
          <a:xfrm>
            <a:off x="57150" y="1004888"/>
            <a:ext cx="3219450" cy="307975"/>
          </a:xfrm>
          <a:prstGeom prst="rect">
            <a:avLst/>
          </a:prstGeom>
          <a:noFill/>
          <a:ln w="9525">
            <a:noFill/>
            <a:miter lim="800000"/>
            <a:headEnd/>
            <a:tailEnd/>
          </a:ln>
          <a:effectLst/>
        </p:spPr>
        <p:txBody>
          <a:bodyPr>
            <a:spAutoFit/>
          </a:bodyPr>
          <a:lstStyle/>
          <a:p>
            <a:pPr>
              <a:defRPr/>
            </a:pPr>
            <a:r>
              <a:rPr lang="en-US" sz="1400" dirty="0">
                <a:solidFill>
                  <a:srgbClr val="FF0000"/>
                </a:solidFill>
                <a:latin typeface="Arial" pitchFamily="34" charset="0"/>
                <a:cs typeface="+mn-cs"/>
              </a:rPr>
              <a:t>Levee Safety Program  </a:t>
            </a:r>
          </a:p>
        </p:txBody>
      </p:sp>
      <p:sp>
        <p:nvSpPr>
          <p:cNvPr id="11" name="Line 10"/>
          <p:cNvSpPr>
            <a:spLocks noChangeShapeType="1"/>
          </p:cNvSpPr>
          <p:nvPr userDrawn="1"/>
        </p:nvSpPr>
        <p:spPr bwMode="auto">
          <a:xfrm flipV="1">
            <a:off x="2057400" y="1143000"/>
            <a:ext cx="6934200" cy="0"/>
          </a:xfrm>
          <a:prstGeom prst="line">
            <a:avLst/>
          </a:prstGeom>
          <a:noFill/>
          <a:ln w="38100">
            <a:solidFill>
              <a:srgbClr val="FF0000"/>
            </a:solidFill>
            <a:round/>
            <a:headEnd/>
            <a:tailEnd/>
          </a:ln>
          <a:effectLst/>
        </p:spPr>
        <p:txBody>
          <a:bodyP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defRPr>
      </a:lvl2pPr>
      <a:lvl3pPr algn="ctr" rtl="0" eaLnBrk="0" fontAlgn="base" hangingPunct="0">
        <a:spcBef>
          <a:spcPct val="0"/>
        </a:spcBef>
        <a:spcAft>
          <a:spcPct val="0"/>
        </a:spcAft>
        <a:defRPr sz="4400" b="1">
          <a:solidFill>
            <a:schemeClr val="tx1"/>
          </a:solidFill>
          <a:latin typeface="Arial" charset="0"/>
        </a:defRPr>
      </a:lvl3pPr>
      <a:lvl4pPr algn="ctr" rtl="0" eaLnBrk="0" fontAlgn="base" hangingPunct="0">
        <a:spcBef>
          <a:spcPct val="0"/>
        </a:spcBef>
        <a:spcAft>
          <a:spcPct val="0"/>
        </a:spcAft>
        <a:defRPr sz="4400" b="1">
          <a:solidFill>
            <a:schemeClr val="tx1"/>
          </a:solidFill>
          <a:latin typeface="Arial" charset="0"/>
        </a:defRPr>
      </a:lvl4pPr>
      <a:lvl5pPr algn="ctr"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2333B02A-E999-41B2-BA7B-F5F76517CCB1}" type="datetimeFigureOut">
              <a:rPr lang="en-US"/>
              <a:pPr>
                <a:defRPr/>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77D27454-EC86-47F7-A0C0-0B47877FC6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6.wmf"/><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48" y="2667000"/>
            <a:ext cx="4662948"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200" kern="0" dirty="0" smtClean="0">
                <a:solidFill>
                  <a:schemeClr val="tx2"/>
                </a:solidFill>
                <a:latin typeface="+mj-lt"/>
                <a:ea typeface="+mj-ea"/>
                <a:cs typeface="+mj-cs"/>
              </a:rPr>
              <a:t>Mark L. Woodward, PE</a:t>
            </a:r>
          </a:p>
          <a:p>
            <a:pPr lvl="0" algn="ctr">
              <a:defRPr/>
            </a:pPr>
            <a:r>
              <a:rPr lang="en-US" sz="2200" kern="0" dirty="0" smtClean="0">
                <a:solidFill>
                  <a:schemeClr val="tx2"/>
                </a:solidFill>
                <a:latin typeface="+mj-lt"/>
                <a:ea typeface="+mj-ea"/>
                <a:cs typeface="+mj-cs"/>
              </a:rPr>
              <a:t>Levee Safety Program Manager</a:t>
            </a:r>
          </a:p>
          <a:p>
            <a:pPr lvl="0" algn="ctr">
              <a:defRPr/>
            </a:pPr>
            <a:r>
              <a:rPr lang="en-US" sz="2200" kern="0" dirty="0" smtClean="0">
                <a:solidFill>
                  <a:schemeClr val="tx2"/>
                </a:solidFill>
                <a:latin typeface="+mj-lt"/>
                <a:ea typeface="+mj-ea"/>
                <a:cs typeface="+mj-cs"/>
              </a:rPr>
              <a:t>USACE – New Orleans</a:t>
            </a:r>
          </a:p>
          <a:p>
            <a:pPr lvl="0" algn="ctr">
              <a:defRPr/>
            </a:pPr>
            <a:r>
              <a:rPr lang="en-US" sz="2200" kern="0" dirty="0" smtClean="0">
                <a:solidFill>
                  <a:schemeClr val="tx2"/>
                </a:solidFill>
                <a:latin typeface="+mj-lt"/>
                <a:ea typeface="+mj-ea"/>
                <a:cs typeface="+mj-cs"/>
              </a:rPr>
              <a:t>6 December, 2017</a:t>
            </a:r>
          </a:p>
        </p:txBody>
      </p:sp>
      <p:sp>
        <p:nvSpPr>
          <p:cNvPr id="6" name="Rectangle 2"/>
          <p:cNvSpPr txBox="1">
            <a:spLocks noChangeArrowheads="1"/>
          </p:cNvSpPr>
          <p:nvPr/>
        </p:nvSpPr>
        <p:spPr bwMode="auto">
          <a:xfrm>
            <a:off x="581025" y="304800"/>
            <a:ext cx="82296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i="1" kern="0" dirty="0" smtClean="0">
                <a:solidFill>
                  <a:schemeClr val="tx2"/>
                </a:solidFill>
                <a:effectLst>
                  <a:outerShdw blurRad="38100" dist="38100" dir="2700000" algn="tl">
                    <a:srgbClr val="000000">
                      <a:alpha val="43137"/>
                    </a:srgbClr>
                  </a:outerShdw>
                </a:effectLst>
                <a:latin typeface="+mj-lt"/>
                <a:ea typeface="+mj-ea"/>
                <a:cs typeface="+mj-cs"/>
              </a:rPr>
              <a:t>MVN Levee Safety Program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Risk Communication Efforts of Levee Safety Risk Assessments</a:t>
            </a:r>
          </a:p>
        </p:txBody>
      </p:sp>
    </p:spTree>
    <p:extLst>
      <p:ext uri="{BB962C8B-B14F-4D97-AF65-F5344CB8AC3E}">
        <p14:creationId xmlns:p14="http://schemas.microsoft.com/office/powerpoint/2010/main" val="2549561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0"/>
            <a:ext cx="8229600" cy="1143000"/>
          </a:xfrm>
        </p:spPr>
        <p:txBody>
          <a:bodyPr/>
          <a:lstStyle/>
          <a:p>
            <a:r>
              <a:rPr lang="en-US" smtClean="0"/>
              <a:t>Goals for the Risk Framework</a:t>
            </a:r>
          </a:p>
        </p:txBody>
      </p:sp>
      <p:pic>
        <p:nvPicPr>
          <p:cNvPr id="20483" name="Picture 6" descr="IMG_0462"/>
          <p:cNvPicPr>
            <a:picLocks noChangeAspect="1" noChangeArrowheads="1"/>
          </p:cNvPicPr>
          <p:nvPr/>
        </p:nvPicPr>
        <p:blipFill>
          <a:blip r:embed="rId3" cstate="print"/>
          <a:srcRect/>
          <a:stretch>
            <a:fillRect/>
          </a:stretch>
        </p:blipFill>
        <p:spPr bwMode="auto">
          <a:xfrm>
            <a:off x="5867400" y="4419600"/>
            <a:ext cx="3276600" cy="2438400"/>
          </a:xfrm>
          <a:prstGeom prst="rect">
            <a:avLst/>
          </a:prstGeom>
          <a:noFill/>
          <a:ln w="9525">
            <a:noFill/>
            <a:miter lim="800000"/>
            <a:headEnd/>
            <a:tailEnd/>
          </a:ln>
        </p:spPr>
      </p:pic>
      <p:pic>
        <p:nvPicPr>
          <p:cNvPr id="20484" name="Picture 3"/>
          <p:cNvPicPr>
            <a:picLocks noChangeAspect="1" noChangeArrowheads="1"/>
          </p:cNvPicPr>
          <p:nvPr/>
        </p:nvPicPr>
        <p:blipFill>
          <a:blip r:embed="rId4" cstate="print"/>
          <a:srcRect/>
          <a:stretch>
            <a:fillRect/>
          </a:stretch>
        </p:blipFill>
        <p:spPr bwMode="auto">
          <a:xfrm>
            <a:off x="2971800" y="4419600"/>
            <a:ext cx="3276600" cy="2438400"/>
          </a:xfrm>
          <a:prstGeom prst="rect">
            <a:avLst/>
          </a:prstGeom>
          <a:noFill/>
          <a:ln w="9525">
            <a:noFill/>
            <a:miter lim="800000"/>
            <a:headEnd/>
            <a:tailEnd/>
          </a:ln>
        </p:spPr>
      </p:pic>
      <p:pic>
        <p:nvPicPr>
          <p:cNvPr id="20485" name="Picture 4"/>
          <p:cNvPicPr>
            <a:picLocks noChangeAspect="1" noChangeArrowheads="1"/>
          </p:cNvPicPr>
          <p:nvPr/>
        </p:nvPicPr>
        <p:blipFill>
          <a:blip r:embed="rId5" cstate="print"/>
          <a:srcRect/>
          <a:stretch>
            <a:fillRect/>
          </a:stretch>
        </p:blipFill>
        <p:spPr bwMode="auto">
          <a:xfrm>
            <a:off x="0" y="4419600"/>
            <a:ext cx="2981325" cy="2438400"/>
          </a:xfrm>
          <a:prstGeom prst="rect">
            <a:avLst/>
          </a:prstGeom>
          <a:noFill/>
          <a:ln w="9525">
            <a:noFill/>
            <a:miter lim="800000"/>
            <a:headEnd/>
            <a:tailEnd/>
          </a:ln>
        </p:spPr>
      </p:pic>
      <p:sp>
        <p:nvSpPr>
          <p:cNvPr id="20486" name="Slide Number Placeholder 7"/>
          <p:cNvSpPr>
            <a:spLocks noGrp="1"/>
          </p:cNvSpPr>
          <p:nvPr>
            <p:ph type="sldNum" sz="quarter" idx="10"/>
          </p:nvPr>
        </p:nvSpPr>
        <p:spPr>
          <a:noFill/>
        </p:spPr>
        <p:txBody>
          <a:bodyPr/>
          <a:lstStyle/>
          <a:p>
            <a:fld id="{A38C5F0D-578B-47B7-B767-D841F1254BB5}" type="slidenum">
              <a:rPr lang="en-US" smtClean="0"/>
              <a:pPr/>
              <a:t>10</a:t>
            </a:fld>
            <a:endParaRPr lang="en-US" smtClean="0"/>
          </a:p>
        </p:txBody>
      </p:sp>
      <p:sp>
        <p:nvSpPr>
          <p:cNvPr id="20487" name="Content Placeholder 2"/>
          <p:cNvSpPr>
            <a:spLocks noGrp="1"/>
          </p:cNvSpPr>
          <p:nvPr>
            <p:ph idx="1"/>
          </p:nvPr>
        </p:nvSpPr>
        <p:spPr>
          <a:xfrm>
            <a:off x="304800" y="1143000"/>
            <a:ext cx="8610600" cy="3886200"/>
          </a:xfrm>
        </p:spPr>
        <p:txBody>
          <a:bodyPr/>
          <a:lstStyle/>
          <a:p>
            <a:r>
              <a:rPr lang="en-US" sz="2800" dirty="0" smtClean="0"/>
              <a:t>Improve public sponsor engagement in and knowledge of USACE levee safety activities</a:t>
            </a:r>
          </a:p>
          <a:p>
            <a:r>
              <a:rPr lang="en-US" sz="2800" dirty="0" smtClean="0"/>
              <a:t>Develop increased understanding of benefits and risks of levee systems</a:t>
            </a:r>
          </a:p>
          <a:p>
            <a:r>
              <a:rPr lang="en-US" sz="2800" dirty="0" smtClean="0"/>
              <a:t>Promote actions to manage risks</a:t>
            </a:r>
          </a:p>
          <a:p>
            <a:r>
              <a:rPr lang="en-US" sz="2800" dirty="0" smtClean="0"/>
              <a:t>Build foundation for shared responsibilities of solutions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bwMode="auto">
          <a:xfrm>
            <a:off x="457200" y="46038"/>
            <a:ext cx="8229600" cy="944562"/>
          </a:xfrm>
          <a:noFill/>
          <a:ln>
            <a:miter lim="800000"/>
            <a:headEnd/>
            <a:tailEnd/>
          </a:ln>
        </p:spPr>
        <p:txBody>
          <a:bodyPr wrap="square" lIns="91440" tIns="45720" rIns="91440" bIns="45720" numCol="1" anchor="t" anchorCtr="0" compatLnSpc="1">
            <a:prstTxWarp prst="textNoShape">
              <a:avLst/>
            </a:prstTxWarp>
          </a:bodyPr>
          <a:lstStyle/>
          <a:p>
            <a:r>
              <a:rPr lang="en-US" dirty="0" smtClean="0"/>
              <a:t>Definition of Risk</a:t>
            </a:r>
          </a:p>
        </p:txBody>
      </p:sp>
      <p:sp>
        <p:nvSpPr>
          <p:cNvPr id="9" name="Rounded Rectangle 8"/>
          <p:cNvSpPr/>
          <p:nvPr/>
        </p:nvSpPr>
        <p:spPr>
          <a:xfrm>
            <a:off x="152401" y="1296987"/>
            <a:ext cx="1752600" cy="3275013"/>
          </a:xfrm>
          <a:prstGeom prst="roundRect">
            <a:avLst/>
          </a:prstGeom>
          <a:solidFill>
            <a:srgbClr val="00206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b="1" dirty="0">
                <a:solidFill>
                  <a:schemeClr val="tx1"/>
                </a:solidFill>
              </a:rPr>
              <a:t>What are the hazards and how likely are they to occur?</a:t>
            </a:r>
          </a:p>
        </p:txBody>
      </p:sp>
      <p:sp>
        <p:nvSpPr>
          <p:cNvPr id="10" name="Rounded Rectangle 9"/>
          <p:cNvSpPr/>
          <p:nvPr/>
        </p:nvSpPr>
        <p:spPr>
          <a:xfrm>
            <a:off x="1905000" y="1265237"/>
            <a:ext cx="1981200" cy="3306763"/>
          </a:xfrm>
          <a:prstGeom prst="roundRect">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b="1" dirty="0">
                <a:solidFill>
                  <a:schemeClr val="tx1"/>
                </a:solidFill>
              </a:rPr>
              <a:t>How will the infrastructure perform in the face of these hazards?</a:t>
            </a:r>
          </a:p>
        </p:txBody>
      </p:sp>
      <p:sp>
        <p:nvSpPr>
          <p:cNvPr id="11" name="Rounded Rectangle 10"/>
          <p:cNvSpPr/>
          <p:nvPr/>
        </p:nvSpPr>
        <p:spPr>
          <a:xfrm>
            <a:off x="3886200" y="1295400"/>
            <a:ext cx="4876799" cy="3276600"/>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b="1" dirty="0">
                <a:solidFill>
                  <a:schemeClr val="tx1"/>
                </a:solidFill>
              </a:rPr>
              <a:t>Who and what are in harms way?</a:t>
            </a:r>
          </a:p>
          <a:p>
            <a:pPr algn="ctr">
              <a:defRPr/>
            </a:pPr>
            <a:r>
              <a:rPr lang="en-US" b="1" dirty="0">
                <a:solidFill>
                  <a:schemeClr val="tx1"/>
                </a:solidFill>
              </a:rPr>
              <a:t>How susceptible to harm are they? How much harm is caused?</a:t>
            </a:r>
          </a:p>
          <a:p>
            <a:pPr algn="ctr">
              <a:defRPr/>
            </a:pPr>
            <a:endParaRPr lang="en-US" b="1" dirty="0">
              <a:solidFill>
                <a:schemeClr val="tx1"/>
              </a:solidFill>
            </a:endParaRPr>
          </a:p>
          <a:p>
            <a:pPr algn="ctr">
              <a:defRPr/>
            </a:pPr>
            <a:endParaRPr lang="en-US" b="1" dirty="0">
              <a:solidFill>
                <a:schemeClr val="tx1"/>
              </a:solidFill>
            </a:endParaRPr>
          </a:p>
        </p:txBody>
      </p:sp>
      <p:sp>
        <p:nvSpPr>
          <p:cNvPr id="25607" name="TextBox 11"/>
          <p:cNvSpPr txBox="1">
            <a:spLocks noChangeArrowheads="1"/>
          </p:cNvSpPr>
          <p:nvPr/>
        </p:nvSpPr>
        <p:spPr bwMode="auto">
          <a:xfrm>
            <a:off x="762000" y="685800"/>
            <a:ext cx="7983538" cy="400050"/>
          </a:xfrm>
          <a:prstGeom prst="rect">
            <a:avLst/>
          </a:prstGeom>
          <a:noFill/>
          <a:ln w="9525">
            <a:noFill/>
            <a:miter lim="800000"/>
            <a:headEnd/>
            <a:tailEnd/>
          </a:ln>
        </p:spPr>
        <p:txBody>
          <a:bodyPr>
            <a:spAutoFit/>
          </a:bodyPr>
          <a:lstStyle/>
          <a:p>
            <a:pPr algn="ctr"/>
            <a:r>
              <a:rPr lang="en-US" sz="2000" b="1" dirty="0"/>
              <a:t>Risk = f(</a:t>
            </a:r>
            <a:r>
              <a:rPr lang="en-US" sz="2000" b="1" u="sng" dirty="0"/>
              <a:t>Hazard</a:t>
            </a:r>
            <a:r>
              <a:rPr lang="en-US" sz="2000" b="1" dirty="0"/>
              <a:t>, </a:t>
            </a:r>
            <a:r>
              <a:rPr lang="en-US" sz="2000" b="1" u="sng" dirty="0"/>
              <a:t>Performance</a:t>
            </a:r>
            <a:r>
              <a:rPr lang="en-US" sz="2000" b="1" dirty="0"/>
              <a:t>, </a:t>
            </a:r>
            <a:r>
              <a:rPr lang="en-US" sz="2000" b="1" u="sng" dirty="0"/>
              <a:t>Consequences</a:t>
            </a:r>
            <a:r>
              <a:rPr lang="en-US" sz="2000" b="1" dirty="0"/>
              <a:t>)</a:t>
            </a:r>
          </a:p>
        </p:txBody>
      </p:sp>
      <p:sp>
        <p:nvSpPr>
          <p:cNvPr id="23" name="Right Brace 22"/>
          <p:cNvSpPr/>
          <p:nvPr/>
        </p:nvSpPr>
        <p:spPr>
          <a:xfrm rot="5400000">
            <a:off x="4152900" y="1028700"/>
            <a:ext cx="838200" cy="8077200"/>
          </a:xfrm>
          <a:prstGeom prst="rightBrace">
            <a:avLst>
              <a:gd name="adj1" fmla="val 8333"/>
              <a:gd name="adj2" fmla="val 53494"/>
            </a:avLst>
          </a:prstGeom>
          <a:noFill/>
          <a:ln w="635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9705" name="TextBox 23"/>
          <p:cNvSpPr txBox="1">
            <a:spLocks noChangeArrowheads="1"/>
          </p:cNvSpPr>
          <p:nvPr/>
        </p:nvSpPr>
        <p:spPr bwMode="auto">
          <a:xfrm>
            <a:off x="1271587" y="5562600"/>
            <a:ext cx="7110413" cy="338138"/>
          </a:xfrm>
          <a:prstGeom prst="rect">
            <a:avLst/>
          </a:prstGeom>
          <a:noFill/>
          <a:ln w="9525">
            <a:noFill/>
            <a:miter lim="800000"/>
            <a:headEnd/>
            <a:tailEnd/>
          </a:ln>
        </p:spPr>
        <p:txBody>
          <a:bodyPr wrap="none">
            <a:spAutoFit/>
          </a:bodyPr>
          <a:lstStyle/>
          <a:p>
            <a:r>
              <a:rPr lang="en-US" sz="1600" dirty="0"/>
              <a:t>Levee Safety Program: Focused on People, Performance, and Risks</a:t>
            </a:r>
          </a:p>
        </p:txBody>
      </p:sp>
      <p:sp>
        <p:nvSpPr>
          <p:cNvPr id="18" name="Slide Number Placeholder 4"/>
          <p:cNvSpPr txBox="1">
            <a:spLocks/>
          </p:cNvSpPr>
          <p:nvPr/>
        </p:nvSpPr>
        <p:spPr>
          <a:xfrm>
            <a:off x="3657600" y="6381750"/>
            <a:ext cx="2133600" cy="476250"/>
          </a:xfrm>
          <a:prstGeom prst="rect">
            <a:avLst/>
          </a:prstGeom>
          <a:noFill/>
        </p:spPr>
        <p:txBody>
          <a:bodyPr/>
          <a:lstStyle/>
          <a:p>
            <a:pPr algn="ctr">
              <a:defRPr/>
            </a:pPr>
            <a:fld id="{CB7C235A-2D36-4900-97E2-8A1C89813198}" type="slidenum">
              <a:rPr lang="en-US" sz="1400">
                <a:latin typeface="+mn-lt"/>
              </a:rPr>
              <a:pPr algn="ctr">
                <a:defRPr/>
              </a:pPr>
              <a:t>11</a:t>
            </a:fld>
            <a:endParaRPr lang="en-US" sz="1400" dirty="0">
              <a:latin typeface="+mn-lt"/>
            </a:endParaRPr>
          </a:p>
        </p:txBody>
      </p:sp>
      <p:pic>
        <p:nvPicPr>
          <p:cNvPr id="20" name="Picture 8" descr="Levee_trees.png"/>
          <p:cNvPicPr>
            <a:picLocks noChangeAspect="1"/>
          </p:cNvPicPr>
          <p:nvPr/>
        </p:nvPicPr>
        <p:blipFill>
          <a:blip r:embed="rId3" cstate="print"/>
          <a:srcRect/>
          <a:stretch>
            <a:fillRect/>
          </a:stretch>
        </p:blipFill>
        <p:spPr bwMode="auto">
          <a:xfrm>
            <a:off x="533400" y="2387600"/>
            <a:ext cx="8229600" cy="226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9705"/>
                                        </p:tgtEl>
                                        <p:attrNameLst>
                                          <p:attrName>style.visibility</p:attrName>
                                        </p:attrNameLst>
                                      </p:cBhvr>
                                      <p:to>
                                        <p:strVal val="visible"/>
                                      </p:to>
                                    </p:set>
                                    <p:animEffect transition="in" filter="dissolve">
                                      <p:cBhvr>
                                        <p:cTn id="25"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97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t>USACE Levee Safety Program</a:t>
            </a:r>
            <a:br>
              <a:rPr lang="en-US" sz="3600" smtClean="0"/>
            </a:br>
            <a:r>
              <a:rPr lang="en-US" sz="3400" i="1" smtClean="0"/>
              <a:t>Implementing the Risk Framework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9059898"/>
              </p:ext>
            </p:extLst>
          </p:nvPr>
        </p:nvGraphicFramePr>
        <p:xfrm>
          <a:off x="228600" y="16764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Box 7"/>
          <p:cNvSpPr txBox="1">
            <a:spLocks noChangeArrowheads="1"/>
          </p:cNvSpPr>
          <p:nvPr/>
        </p:nvSpPr>
        <p:spPr bwMode="auto">
          <a:xfrm>
            <a:off x="746125" y="1866900"/>
            <a:ext cx="2279650" cy="984250"/>
          </a:xfrm>
          <a:prstGeom prst="rect">
            <a:avLst/>
          </a:prstGeom>
          <a:noFill/>
          <a:ln w="9525">
            <a:noFill/>
            <a:miter lim="800000"/>
            <a:headEnd/>
            <a:tailEnd/>
          </a:ln>
        </p:spPr>
        <p:txBody>
          <a:bodyPr wrap="none">
            <a:spAutoFit/>
          </a:bodyPr>
          <a:lstStyle/>
          <a:p>
            <a:pPr algn="ctr"/>
            <a:r>
              <a:rPr lang="en-US" sz="2000" b="1" dirty="0"/>
              <a:t>Answer the</a:t>
            </a:r>
          </a:p>
          <a:p>
            <a:pPr algn="ctr"/>
            <a:r>
              <a:rPr lang="en-US" sz="2000" b="1" dirty="0"/>
              <a:t>Basic Questions:</a:t>
            </a:r>
          </a:p>
          <a:p>
            <a:pPr algn="ctr"/>
            <a:r>
              <a:rPr lang="en-US" sz="1600" b="1" dirty="0" smtClean="0"/>
              <a:t>~95% </a:t>
            </a:r>
            <a:r>
              <a:rPr lang="en-US" sz="1600" b="1" dirty="0"/>
              <a:t>completed</a:t>
            </a:r>
          </a:p>
        </p:txBody>
      </p:sp>
      <p:sp>
        <p:nvSpPr>
          <p:cNvPr id="24581" name="TextBox 7"/>
          <p:cNvSpPr txBox="1">
            <a:spLocks noChangeArrowheads="1"/>
          </p:cNvSpPr>
          <p:nvPr/>
        </p:nvSpPr>
        <p:spPr bwMode="auto">
          <a:xfrm>
            <a:off x="3616325" y="2005013"/>
            <a:ext cx="1873250" cy="646112"/>
          </a:xfrm>
          <a:prstGeom prst="rect">
            <a:avLst/>
          </a:prstGeom>
          <a:noFill/>
          <a:ln w="9525">
            <a:noFill/>
            <a:miter lim="800000"/>
            <a:headEnd/>
            <a:tailEnd/>
          </a:ln>
        </p:spPr>
        <p:txBody>
          <a:bodyPr wrap="none">
            <a:spAutoFit/>
          </a:bodyPr>
          <a:lstStyle/>
          <a:p>
            <a:pPr algn="ctr"/>
            <a:r>
              <a:rPr lang="en-US" sz="2000" b="1" dirty="0"/>
              <a:t>Tell the Story:</a:t>
            </a:r>
          </a:p>
          <a:p>
            <a:pPr algn="ctr"/>
            <a:r>
              <a:rPr lang="en-US" sz="1600" b="1" dirty="0" smtClean="0"/>
              <a:t>~60% </a:t>
            </a:r>
            <a:r>
              <a:rPr lang="en-US" sz="1600" b="1" dirty="0"/>
              <a:t>completed</a:t>
            </a:r>
          </a:p>
        </p:txBody>
      </p:sp>
      <p:sp>
        <p:nvSpPr>
          <p:cNvPr id="24582" name="TextBox 7"/>
          <p:cNvSpPr txBox="1">
            <a:spLocks noChangeArrowheads="1"/>
          </p:cNvSpPr>
          <p:nvPr/>
        </p:nvSpPr>
        <p:spPr bwMode="auto">
          <a:xfrm>
            <a:off x="6599267" y="1866900"/>
            <a:ext cx="1766829" cy="707886"/>
          </a:xfrm>
          <a:prstGeom prst="rect">
            <a:avLst/>
          </a:prstGeom>
          <a:noFill/>
          <a:ln w="9525">
            <a:noFill/>
            <a:miter lim="800000"/>
            <a:headEnd/>
            <a:tailEnd/>
          </a:ln>
        </p:spPr>
        <p:txBody>
          <a:bodyPr wrap="none">
            <a:spAutoFit/>
          </a:bodyPr>
          <a:lstStyle/>
          <a:p>
            <a:pPr algn="ctr"/>
            <a:r>
              <a:rPr lang="en-US" sz="2000" b="1" dirty="0"/>
              <a:t>Build Shared</a:t>
            </a:r>
          </a:p>
          <a:p>
            <a:pPr algn="ctr"/>
            <a:r>
              <a:rPr lang="en-US" sz="2000" b="1" dirty="0"/>
              <a:t>Solutions</a:t>
            </a:r>
            <a:r>
              <a:rPr lang="en-US" sz="2000" b="1" dirty="0" smtClean="0"/>
              <a:t>:</a:t>
            </a:r>
            <a:endParaRPr lang="en-US" sz="2000" b="1" dirty="0"/>
          </a:p>
        </p:txBody>
      </p:sp>
      <p:sp>
        <p:nvSpPr>
          <p:cNvPr id="24584" name="TextBox 7"/>
          <p:cNvSpPr txBox="1">
            <a:spLocks noChangeArrowheads="1"/>
          </p:cNvSpPr>
          <p:nvPr/>
        </p:nvSpPr>
        <p:spPr bwMode="auto">
          <a:xfrm>
            <a:off x="6451692" y="5334000"/>
            <a:ext cx="2082621" cy="369332"/>
          </a:xfrm>
          <a:prstGeom prst="rect">
            <a:avLst/>
          </a:prstGeom>
          <a:noFill/>
          <a:ln w="9525">
            <a:noFill/>
            <a:miter lim="800000"/>
            <a:headEnd/>
            <a:tailEnd/>
          </a:ln>
        </p:spPr>
        <p:txBody>
          <a:bodyPr wrap="none">
            <a:spAutoFit/>
          </a:bodyPr>
          <a:lstStyle/>
          <a:p>
            <a:pPr algn="ctr"/>
            <a:r>
              <a:rPr lang="en-US" b="1" dirty="0" smtClean="0"/>
              <a:t>2016 and Beyond</a:t>
            </a:r>
            <a:endParaRPr lang="en-US" b="1" dirty="0"/>
          </a:p>
        </p:txBody>
      </p:sp>
      <p:sp>
        <p:nvSpPr>
          <p:cNvPr id="24585" name="TextBox 7"/>
          <p:cNvSpPr txBox="1">
            <a:spLocks noChangeArrowheads="1"/>
          </p:cNvSpPr>
          <p:nvPr/>
        </p:nvSpPr>
        <p:spPr bwMode="auto">
          <a:xfrm>
            <a:off x="3429000" y="5105400"/>
            <a:ext cx="2362200" cy="646113"/>
          </a:xfrm>
          <a:prstGeom prst="rect">
            <a:avLst/>
          </a:prstGeom>
          <a:noFill/>
          <a:ln w="9525">
            <a:noFill/>
            <a:miter lim="800000"/>
            <a:headEnd/>
            <a:tailEnd/>
          </a:ln>
        </p:spPr>
        <p:txBody>
          <a:bodyPr>
            <a:spAutoFit/>
          </a:bodyPr>
          <a:lstStyle/>
          <a:p>
            <a:pPr algn="ctr"/>
            <a:endParaRPr lang="en-US" i="1"/>
          </a:p>
          <a:p>
            <a:pPr algn="ctr"/>
            <a:r>
              <a:rPr lang="en-US" b="1"/>
              <a:t>Initiated in 2010</a:t>
            </a:r>
          </a:p>
        </p:txBody>
      </p:sp>
      <p:sp>
        <p:nvSpPr>
          <p:cNvPr id="24586" name="TextBox 7"/>
          <p:cNvSpPr txBox="1">
            <a:spLocks noChangeArrowheads="1"/>
          </p:cNvSpPr>
          <p:nvPr/>
        </p:nvSpPr>
        <p:spPr bwMode="auto">
          <a:xfrm>
            <a:off x="1030588" y="4838700"/>
            <a:ext cx="1710725" cy="923330"/>
          </a:xfrm>
          <a:prstGeom prst="rect">
            <a:avLst/>
          </a:prstGeom>
          <a:noFill/>
          <a:ln w="9525">
            <a:noFill/>
            <a:miter lim="800000"/>
            <a:headEnd/>
            <a:tailEnd/>
          </a:ln>
        </p:spPr>
        <p:txBody>
          <a:bodyPr wrap="none">
            <a:spAutoFit/>
          </a:bodyPr>
          <a:lstStyle/>
          <a:p>
            <a:pPr algn="ctr"/>
            <a:endParaRPr lang="en-US" i="1" dirty="0"/>
          </a:p>
          <a:p>
            <a:pPr algn="ctr"/>
            <a:endParaRPr lang="en-US" i="1" dirty="0"/>
          </a:p>
          <a:p>
            <a:pPr algn="ctr"/>
            <a:r>
              <a:rPr lang="en-US" b="1" dirty="0"/>
              <a:t>Initiated </a:t>
            </a:r>
            <a:r>
              <a:rPr lang="en-US" b="1" dirty="0" smtClean="0"/>
              <a:t>2006</a:t>
            </a:r>
            <a:endParaRPr lang="en-US" b="1" dirty="0"/>
          </a:p>
        </p:txBody>
      </p:sp>
      <p:sp>
        <p:nvSpPr>
          <p:cNvPr id="21515" name="Slide Number Placeholder 3"/>
          <p:cNvSpPr>
            <a:spLocks noGrp="1"/>
          </p:cNvSpPr>
          <p:nvPr>
            <p:ph type="sldNum" sz="quarter" idx="10"/>
          </p:nvPr>
        </p:nvSpPr>
        <p:spPr/>
        <p:txBody>
          <a:bodyPr/>
          <a:lstStyle/>
          <a:p>
            <a:pPr>
              <a:defRPr/>
            </a:pPr>
            <a:fld id="{8FEA50C7-F14E-47E2-AB07-CAA314B5615D}" type="slidenum">
              <a:rPr lang="en-US" smtClean="0"/>
              <a:pPr>
                <a:defRPr/>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itle 4"/>
          <p:cNvSpPr>
            <a:spLocks noGrp="1"/>
          </p:cNvSpPr>
          <p:nvPr>
            <p:ph type="title"/>
          </p:nvPr>
        </p:nvSpPr>
        <p:spPr>
          <a:xfrm>
            <a:off x="457200" y="152400"/>
            <a:ext cx="8229600" cy="792162"/>
          </a:xfrm>
        </p:spPr>
        <p:txBody>
          <a:bodyPr anchor="t"/>
          <a:lstStyle/>
          <a:p>
            <a:r>
              <a:rPr lang="en-US" dirty="0" smtClean="0"/>
              <a:t>Levee Risk Framework</a:t>
            </a:r>
          </a:p>
        </p:txBody>
      </p:sp>
      <p:graphicFrame>
        <p:nvGraphicFramePr>
          <p:cNvPr id="5" name="Diagram 4"/>
          <p:cNvGraphicFramePr/>
          <p:nvPr/>
        </p:nvGraphicFramePr>
        <p:xfrm>
          <a:off x="1005840" y="1371600"/>
          <a:ext cx="704088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4294967295"/>
          </p:nvPr>
        </p:nvSpPr>
        <p:spPr>
          <a:xfrm>
            <a:off x="3657600" y="6381750"/>
            <a:ext cx="2133600" cy="476250"/>
          </a:xfrm>
          <a:prstGeom prst="rect">
            <a:avLst/>
          </a:prstGeom>
        </p:spPr>
        <p:txBody>
          <a:bodyPr/>
          <a:lstStyle/>
          <a:p>
            <a:pPr>
              <a:defRPr/>
            </a:pPr>
            <a:fld id="{4849196E-8E35-4C61-9594-BD34A1D1A29B}"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0"/>
          </p:nvPr>
        </p:nvSpPr>
        <p:spPr/>
        <p:txBody>
          <a:bodyPr/>
          <a:lstStyle/>
          <a:p>
            <a:pPr>
              <a:defRPr/>
            </a:pPr>
            <a:fld id="{A971FE5F-4E6E-45E1-ABAA-8B48370EB515}" type="slidenum">
              <a:rPr lang="en-US" smtClean="0"/>
              <a:pPr>
                <a:defRPr/>
              </a:pPr>
              <a:t>14</a:t>
            </a:fld>
            <a:endParaRPr lang="en-US" smtClean="0"/>
          </a:p>
        </p:txBody>
      </p:sp>
      <p:sp>
        <p:nvSpPr>
          <p:cNvPr id="4100" name="Title 1"/>
          <p:cNvSpPr>
            <a:spLocks noGrp="1"/>
          </p:cNvSpPr>
          <p:nvPr>
            <p:ph type="title" idx="4294967295"/>
          </p:nvPr>
        </p:nvSpPr>
        <p:spPr bwMode="auto">
          <a:xfrm>
            <a:off x="273050" y="125413"/>
            <a:ext cx="8440738" cy="1143000"/>
          </a:xfrm>
          <a:prstGeom prst="rect">
            <a:avLst/>
          </a:prstGeom>
          <a:noFill/>
          <a:ln>
            <a:miter lim="800000"/>
            <a:headEnd/>
            <a:tailEnd/>
          </a:ln>
        </p:spPr>
        <p:txBody>
          <a:bodyPr/>
          <a:lstStyle/>
          <a:p>
            <a:r>
              <a:rPr lang="en-US" sz="3600" smtClean="0"/>
              <a:t>Purpose of USACE Levee Inspections</a:t>
            </a:r>
          </a:p>
        </p:txBody>
      </p:sp>
      <p:graphicFrame>
        <p:nvGraphicFramePr>
          <p:cNvPr id="4098" name="Object 2"/>
          <p:cNvGraphicFramePr>
            <a:graphicFrameLocks noChangeAspect="1"/>
          </p:cNvGraphicFramePr>
          <p:nvPr/>
        </p:nvGraphicFramePr>
        <p:xfrm>
          <a:off x="381000" y="1350963"/>
          <a:ext cx="8458200" cy="2306637"/>
        </p:xfrm>
        <a:graphic>
          <a:graphicData uri="http://schemas.openxmlformats.org/presentationml/2006/ole">
            <mc:AlternateContent xmlns:mc="http://schemas.openxmlformats.org/markup-compatibility/2006">
              <mc:Choice xmlns:v="urn:schemas-microsoft-com:vml" Requires="v">
                <p:oleObj spid="_x0000_s228390" name="Acrobat Document" r:id="rId3" imgW="8796600" imgH="2400120" progId="AcroExch.Document.7">
                  <p:embed/>
                </p:oleObj>
              </mc:Choice>
              <mc:Fallback>
                <p:oleObj name="Acrobat Document" r:id="rId3" imgW="8796600" imgH="240012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50963"/>
                        <a:ext cx="8458200" cy="230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Box 8"/>
          <p:cNvSpPr txBox="1">
            <a:spLocks noChangeArrowheads="1"/>
          </p:cNvSpPr>
          <p:nvPr/>
        </p:nvSpPr>
        <p:spPr bwMode="auto">
          <a:xfrm>
            <a:off x="533400" y="3699808"/>
            <a:ext cx="8610600" cy="1938992"/>
          </a:xfrm>
          <a:prstGeom prst="rect">
            <a:avLst/>
          </a:prstGeom>
          <a:noFill/>
          <a:ln w="9525">
            <a:noFill/>
            <a:miter lim="800000"/>
            <a:headEnd/>
            <a:tailEnd/>
          </a:ln>
        </p:spPr>
        <p:txBody>
          <a:bodyPr>
            <a:spAutoFit/>
          </a:bodyPr>
          <a:lstStyle/>
          <a:p>
            <a:pPr>
              <a:buFont typeface="Arial" charset="0"/>
              <a:buChar char="•"/>
            </a:pPr>
            <a:r>
              <a:rPr lang="en-US" sz="2400" dirty="0" smtClean="0"/>
              <a:t> </a:t>
            </a:r>
            <a:r>
              <a:rPr lang="en-US" sz="2400" dirty="0" smtClean="0">
                <a:latin typeface="Arial" pitchFamily="34" charset="0"/>
                <a:cs typeface="Arial" pitchFamily="34" charset="0"/>
              </a:rPr>
              <a:t>Assess Levee Integrity &amp; Likely Performance</a:t>
            </a:r>
          </a:p>
          <a:p>
            <a:pPr>
              <a:buFont typeface="Arial" charset="0"/>
              <a:buChar char="•"/>
            </a:pPr>
            <a:r>
              <a:rPr lang="en-US" sz="2400" dirty="0" smtClean="0">
                <a:latin typeface="Arial" pitchFamily="34" charset="0"/>
                <a:cs typeface="Arial" pitchFamily="34" charset="0"/>
              </a:rPr>
              <a:t> Evaluate Operations and Maintenance Programs</a:t>
            </a:r>
          </a:p>
          <a:p>
            <a:pPr>
              <a:buFont typeface="Arial" charset="0"/>
              <a:buChar char="•"/>
            </a:pPr>
            <a:r>
              <a:rPr lang="en-US" sz="2400" dirty="0" smtClean="0">
                <a:latin typeface="Arial" pitchFamily="34" charset="0"/>
                <a:cs typeface="Arial" pitchFamily="34" charset="0"/>
              </a:rPr>
              <a:t> Ensure Ability to Flood Fight</a:t>
            </a:r>
          </a:p>
          <a:p>
            <a:pPr>
              <a:buFont typeface="Arial" charset="0"/>
              <a:buChar char="•"/>
            </a:pPr>
            <a:r>
              <a:rPr lang="en-US" sz="2400" dirty="0" smtClean="0">
                <a:latin typeface="Arial" pitchFamily="34" charset="0"/>
                <a:cs typeface="Arial" pitchFamily="34" charset="0"/>
              </a:rPr>
              <a:t> Make Recommendations for Monitoring and Action</a:t>
            </a:r>
          </a:p>
          <a:p>
            <a:pPr>
              <a:buFont typeface="Arial" charset="0"/>
              <a:buChar char="•"/>
            </a:pPr>
            <a:r>
              <a:rPr lang="en-US" sz="2400" dirty="0" smtClean="0">
                <a:latin typeface="Arial" pitchFamily="34" charset="0"/>
                <a:cs typeface="Arial" pitchFamily="34" charset="0"/>
              </a:rPr>
              <a:t> Assist in Communicating Risk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087254" y="3677055"/>
            <a:ext cx="3852153" cy="2529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6"/>
          <p:cNvGrpSpPr>
            <a:grpSpLocks noChangeAspect="1"/>
          </p:cNvGrpSpPr>
          <p:nvPr/>
        </p:nvGrpSpPr>
        <p:grpSpPr bwMode="auto">
          <a:xfrm>
            <a:off x="1234791" y="3810000"/>
            <a:ext cx="3563938" cy="2286000"/>
            <a:chOff x="990600" y="1447803"/>
            <a:chExt cx="7010401" cy="4496208"/>
          </a:xfrm>
        </p:grpSpPr>
        <p:grpSp>
          <p:nvGrpSpPr>
            <p:cNvPr id="3" name="Group 34"/>
            <p:cNvGrpSpPr>
              <a:grpSpLocks/>
            </p:cNvGrpSpPr>
            <p:nvPr/>
          </p:nvGrpSpPr>
          <p:grpSpPr bwMode="auto">
            <a:xfrm>
              <a:off x="990600" y="3962400"/>
              <a:ext cx="3276600" cy="1828800"/>
              <a:chOff x="5257800" y="3581400"/>
              <a:chExt cx="3276600" cy="1828800"/>
            </a:xfrm>
          </p:grpSpPr>
          <p:sp>
            <p:nvSpPr>
              <p:cNvPr id="5" name="Rectangle 4"/>
              <p:cNvSpPr/>
              <p:nvPr/>
            </p:nvSpPr>
            <p:spPr>
              <a:xfrm>
                <a:off x="6706720" y="4495161"/>
                <a:ext cx="1826765" cy="3809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257800" y="4039295"/>
                <a:ext cx="1826765" cy="8367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rapezoid 7"/>
              <p:cNvSpPr/>
              <p:nvPr/>
            </p:nvSpPr>
            <p:spPr>
              <a:xfrm>
                <a:off x="5794900" y="3580308"/>
                <a:ext cx="2254570" cy="1277047"/>
              </a:xfrm>
              <a:prstGeom prst="trapezoid">
                <a:avLst>
                  <a:gd name="adj" fmla="val 8098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257800" y="4876089"/>
                <a:ext cx="3275685" cy="533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cs typeface="Arial" pitchFamily="34" charset="0"/>
                  </a:rPr>
                  <a:t>Malfunction of Levee System Components</a:t>
                </a:r>
              </a:p>
            </p:txBody>
          </p:sp>
        </p:grpSp>
        <p:grpSp>
          <p:nvGrpSpPr>
            <p:cNvPr id="4" name="Group 33"/>
            <p:cNvGrpSpPr>
              <a:grpSpLocks/>
            </p:cNvGrpSpPr>
            <p:nvPr/>
          </p:nvGrpSpPr>
          <p:grpSpPr bwMode="auto">
            <a:xfrm>
              <a:off x="4724398" y="1447803"/>
              <a:ext cx="3276601" cy="1981197"/>
              <a:chOff x="5333999" y="533402"/>
              <a:chExt cx="3276601" cy="1981197"/>
            </a:xfrm>
          </p:grpSpPr>
          <p:sp>
            <p:nvSpPr>
              <p:cNvPr id="10" name="Rectangle 9"/>
              <p:cNvSpPr/>
              <p:nvPr/>
            </p:nvSpPr>
            <p:spPr>
              <a:xfrm rot="16200000">
                <a:off x="7283523" y="736281"/>
                <a:ext cx="1149031" cy="15051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Triangle 10"/>
              <p:cNvSpPr/>
              <p:nvPr/>
            </p:nvSpPr>
            <p:spPr>
              <a:xfrm rot="10800000" flipH="1">
                <a:off x="5872017" y="533402"/>
                <a:ext cx="1214721" cy="1508104"/>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334918" y="533402"/>
                <a:ext cx="608922" cy="1508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Triangle 12"/>
              <p:cNvSpPr/>
              <p:nvPr/>
            </p:nvSpPr>
            <p:spPr>
              <a:xfrm rot="12586947" flipH="1">
                <a:off x="6199899" y="1192222"/>
                <a:ext cx="1695610" cy="100852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rapezoid 13"/>
              <p:cNvSpPr/>
              <p:nvPr/>
            </p:nvSpPr>
            <p:spPr>
              <a:xfrm>
                <a:off x="5868896" y="761336"/>
                <a:ext cx="2254569" cy="1280170"/>
              </a:xfrm>
              <a:prstGeom prst="trapezoid">
                <a:avLst>
                  <a:gd name="adj" fmla="val 8098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Triangle 14"/>
              <p:cNvSpPr/>
              <p:nvPr/>
            </p:nvSpPr>
            <p:spPr>
              <a:xfrm rot="13530859" flipH="1">
                <a:off x="6429498" y="975161"/>
                <a:ext cx="1704812" cy="112104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rapezoid 15"/>
              <p:cNvSpPr/>
              <p:nvPr/>
            </p:nvSpPr>
            <p:spPr>
              <a:xfrm>
                <a:off x="5868896" y="761336"/>
                <a:ext cx="2254569" cy="1280170"/>
              </a:xfrm>
              <a:prstGeom prst="trapezoid">
                <a:avLst>
                  <a:gd name="adj" fmla="val 80981"/>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5790828" y="1338973"/>
                <a:ext cx="2363864" cy="718144"/>
              </a:xfrm>
              <a:custGeom>
                <a:avLst/>
                <a:gdLst>
                  <a:gd name="connsiteX0" fmla="*/ 0 w 2275027"/>
                  <a:gd name="connsiteY0" fmla="*/ 709574 h 709574"/>
                  <a:gd name="connsiteX1" fmla="*/ 563271 w 2275027"/>
                  <a:gd name="connsiteY1" fmla="*/ 0 h 709574"/>
                  <a:gd name="connsiteX2" fmla="*/ 1945843 w 2275027"/>
                  <a:gd name="connsiteY2" fmla="*/ 299923 h 709574"/>
                  <a:gd name="connsiteX3" fmla="*/ 2275027 w 2275027"/>
                  <a:gd name="connsiteY3" fmla="*/ 709574 h 709574"/>
                  <a:gd name="connsiteX4" fmla="*/ 0 w 2275027"/>
                  <a:gd name="connsiteY4" fmla="*/ 709574 h 709574"/>
                  <a:gd name="connsiteX0" fmla="*/ 0 w 2267102"/>
                  <a:gd name="connsiteY0" fmla="*/ 718718 h 718718"/>
                  <a:gd name="connsiteX1" fmla="*/ 555346 w 2267102"/>
                  <a:gd name="connsiteY1" fmla="*/ 0 h 718718"/>
                  <a:gd name="connsiteX2" fmla="*/ 1937918 w 2267102"/>
                  <a:gd name="connsiteY2" fmla="*/ 299923 h 718718"/>
                  <a:gd name="connsiteX3" fmla="*/ 2267102 w 2267102"/>
                  <a:gd name="connsiteY3" fmla="*/ 709574 h 718718"/>
                  <a:gd name="connsiteX4" fmla="*/ 0 w 2267102"/>
                  <a:gd name="connsiteY4" fmla="*/ 718718 h 718718"/>
                  <a:gd name="connsiteX0" fmla="*/ 0 w 2285999"/>
                  <a:gd name="connsiteY0" fmla="*/ 718718 h 718718"/>
                  <a:gd name="connsiteX1" fmla="*/ 555346 w 2285999"/>
                  <a:gd name="connsiteY1" fmla="*/ 0 h 718718"/>
                  <a:gd name="connsiteX2" fmla="*/ 1937918 w 2285999"/>
                  <a:gd name="connsiteY2" fmla="*/ 299923 h 718718"/>
                  <a:gd name="connsiteX3" fmla="*/ 2285999 w 2285999"/>
                  <a:gd name="connsiteY3" fmla="*/ 718718 h 718718"/>
                  <a:gd name="connsiteX4" fmla="*/ 0 w 2285999"/>
                  <a:gd name="connsiteY4" fmla="*/ 718718 h 718718"/>
                  <a:gd name="connsiteX0" fmla="*/ 0 w 2286000"/>
                  <a:gd name="connsiteY0" fmla="*/ 718718 h 718718"/>
                  <a:gd name="connsiteX1" fmla="*/ 555347 w 2286000"/>
                  <a:gd name="connsiteY1" fmla="*/ 0 h 718718"/>
                  <a:gd name="connsiteX2" fmla="*/ 1937919 w 2286000"/>
                  <a:gd name="connsiteY2" fmla="*/ 299923 h 718718"/>
                  <a:gd name="connsiteX3" fmla="*/ 2286000 w 2286000"/>
                  <a:gd name="connsiteY3" fmla="*/ 718718 h 718718"/>
                  <a:gd name="connsiteX4" fmla="*/ 0 w 2286000"/>
                  <a:gd name="connsiteY4" fmla="*/ 718718 h 718718"/>
                  <a:gd name="connsiteX0" fmla="*/ 0 w 2286000"/>
                  <a:gd name="connsiteY0" fmla="*/ 718718 h 718718"/>
                  <a:gd name="connsiteX1" fmla="*/ 555347 w 2286000"/>
                  <a:gd name="connsiteY1" fmla="*/ 0 h 718718"/>
                  <a:gd name="connsiteX2" fmla="*/ 1937919 w 2286000"/>
                  <a:gd name="connsiteY2" fmla="*/ 299923 h 718718"/>
                  <a:gd name="connsiteX3" fmla="*/ 2286000 w 2286000"/>
                  <a:gd name="connsiteY3" fmla="*/ 718718 h 718718"/>
                  <a:gd name="connsiteX4" fmla="*/ 0 w 2286000"/>
                  <a:gd name="connsiteY4" fmla="*/ 718718 h 718718"/>
                  <a:gd name="connsiteX0" fmla="*/ 0 w 2286000"/>
                  <a:gd name="connsiteY0" fmla="*/ 718718 h 718718"/>
                  <a:gd name="connsiteX1" fmla="*/ 555347 w 2286000"/>
                  <a:gd name="connsiteY1" fmla="*/ 0 h 718718"/>
                  <a:gd name="connsiteX2" fmla="*/ 1937919 w 2286000"/>
                  <a:gd name="connsiteY2" fmla="*/ 299923 h 718718"/>
                  <a:gd name="connsiteX3" fmla="*/ 2286000 w 2286000"/>
                  <a:gd name="connsiteY3" fmla="*/ 718718 h 718718"/>
                  <a:gd name="connsiteX4" fmla="*/ 0 w 2286000"/>
                  <a:gd name="connsiteY4" fmla="*/ 718718 h 718718"/>
                  <a:gd name="connsiteX0" fmla="*/ 0 w 2286000"/>
                  <a:gd name="connsiteY0" fmla="*/ 718718 h 718718"/>
                  <a:gd name="connsiteX1" fmla="*/ 555347 w 2286000"/>
                  <a:gd name="connsiteY1" fmla="*/ 0 h 718718"/>
                  <a:gd name="connsiteX2" fmla="*/ 1981200 w 2286000"/>
                  <a:gd name="connsiteY2" fmla="*/ 337718 h 718718"/>
                  <a:gd name="connsiteX3" fmla="*/ 2286000 w 2286000"/>
                  <a:gd name="connsiteY3" fmla="*/ 718718 h 718718"/>
                  <a:gd name="connsiteX4" fmla="*/ 0 w 2286000"/>
                  <a:gd name="connsiteY4" fmla="*/ 718718 h 718718"/>
                  <a:gd name="connsiteX0" fmla="*/ 0 w 2286000"/>
                  <a:gd name="connsiteY0" fmla="*/ 718718 h 718718"/>
                  <a:gd name="connsiteX1" fmla="*/ 555347 w 2286000"/>
                  <a:gd name="connsiteY1" fmla="*/ 0 h 718718"/>
                  <a:gd name="connsiteX2" fmla="*/ 1981200 w 2286000"/>
                  <a:gd name="connsiteY2" fmla="*/ 337718 h 718718"/>
                  <a:gd name="connsiteX3" fmla="*/ 2286000 w 2286000"/>
                  <a:gd name="connsiteY3" fmla="*/ 718718 h 718718"/>
                  <a:gd name="connsiteX4" fmla="*/ 0 w 2286000"/>
                  <a:gd name="connsiteY4" fmla="*/ 718718 h 718718"/>
                  <a:gd name="connsiteX0" fmla="*/ 0 w 2286000"/>
                  <a:gd name="connsiteY0" fmla="*/ 718718 h 718718"/>
                  <a:gd name="connsiteX1" fmla="*/ 555347 w 2286000"/>
                  <a:gd name="connsiteY1" fmla="*/ 0 h 718718"/>
                  <a:gd name="connsiteX2" fmla="*/ 1981200 w 2286000"/>
                  <a:gd name="connsiteY2" fmla="*/ 337718 h 718718"/>
                  <a:gd name="connsiteX3" fmla="*/ 2286000 w 2286000"/>
                  <a:gd name="connsiteY3" fmla="*/ 718718 h 718718"/>
                  <a:gd name="connsiteX4" fmla="*/ 0 w 2286000"/>
                  <a:gd name="connsiteY4" fmla="*/ 718718 h 718718"/>
                  <a:gd name="connsiteX0" fmla="*/ 0 w 2362200"/>
                  <a:gd name="connsiteY0" fmla="*/ 718718 h 718718"/>
                  <a:gd name="connsiteX1" fmla="*/ 631547 w 2362200"/>
                  <a:gd name="connsiteY1" fmla="*/ 0 h 718718"/>
                  <a:gd name="connsiteX2" fmla="*/ 2057400 w 2362200"/>
                  <a:gd name="connsiteY2" fmla="*/ 337718 h 718718"/>
                  <a:gd name="connsiteX3" fmla="*/ 2362200 w 2362200"/>
                  <a:gd name="connsiteY3" fmla="*/ 718718 h 718718"/>
                  <a:gd name="connsiteX4" fmla="*/ 0 w 2362200"/>
                  <a:gd name="connsiteY4" fmla="*/ 718718 h 71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718718">
                    <a:moveTo>
                      <a:pt x="0" y="718718"/>
                    </a:moveTo>
                    <a:lnTo>
                      <a:pt x="631547" y="0"/>
                    </a:lnTo>
                    <a:lnTo>
                      <a:pt x="2057400" y="337718"/>
                    </a:lnTo>
                    <a:lnTo>
                      <a:pt x="2362200" y="718718"/>
                    </a:lnTo>
                    <a:lnTo>
                      <a:pt x="0" y="718718"/>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5334918" y="1982180"/>
                <a:ext cx="3275684" cy="533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cs typeface="Arial" pitchFamily="34" charset="0"/>
                  </a:rPr>
                  <a:t>Overtopping with Breach</a:t>
                </a:r>
              </a:p>
            </p:txBody>
          </p:sp>
        </p:grpSp>
        <p:grpSp>
          <p:nvGrpSpPr>
            <p:cNvPr id="9" name="Group 35"/>
            <p:cNvGrpSpPr>
              <a:grpSpLocks/>
            </p:cNvGrpSpPr>
            <p:nvPr/>
          </p:nvGrpSpPr>
          <p:grpSpPr bwMode="auto">
            <a:xfrm>
              <a:off x="990600" y="1618344"/>
              <a:ext cx="3276603" cy="1810656"/>
              <a:chOff x="609600" y="3599543"/>
              <a:chExt cx="3276603" cy="1810656"/>
            </a:xfrm>
          </p:grpSpPr>
          <p:sp>
            <p:nvSpPr>
              <p:cNvPr id="20" name="Right Triangle 19"/>
              <p:cNvSpPr/>
              <p:nvPr/>
            </p:nvSpPr>
            <p:spPr>
              <a:xfrm rot="11773154" flipH="1">
                <a:off x="1611979" y="4315754"/>
                <a:ext cx="2085945" cy="70253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rot="16200000">
                <a:off x="2540993" y="3555346"/>
                <a:ext cx="402786" cy="22857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 y="4040986"/>
                <a:ext cx="1142898" cy="8367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rapezoid 22"/>
              <p:cNvSpPr/>
              <p:nvPr/>
            </p:nvSpPr>
            <p:spPr>
              <a:xfrm>
                <a:off x="1143578" y="3600733"/>
                <a:ext cx="2254570" cy="1277047"/>
              </a:xfrm>
              <a:prstGeom prst="trapezoid">
                <a:avLst>
                  <a:gd name="adj" fmla="val 80981"/>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rapezoid 23"/>
              <p:cNvSpPr/>
              <p:nvPr/>
            </p:nvSpPr>
            <p:spPr>
              <a:xfrm>
                <a:off x="1131087" y="4759130"/>
                <a:ext cx="2298287" cy="118650"/>
              </a:xfrm>
              <a:prstGeom prst="trapezoid">
                <a:avLst>
                  <a:gd name="adj" fmla="val 8098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609600" y="4877780"/>
                <a:ext cx="3275684" cy="533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cs typeface="Arial" pitchFamily="34" charset="0"/>
                  </a:rPr>
                  <a:t>Breach Prior to Overtopping</a:t>
                </a:r>
              </a:p>
            </p:txBody>
          </p:sp>
        </p:grpSp>
        <p:grpSp>
          <p:nvGrpSpPr>
            <p:cNvPr id="19" name="Group 25"/>
            <p:cNvGrpSpPr>
              <a:grpSpLocks/>
            </p:cNvGrpSpPr>
            <p:nvPr/>
          </p:nvGrpSpPr>
          <p:grpSpPr bwMode="auto">
            <a:xfrm>
              <a:off x="4724400" y="3733800"/>
              <a:ext cx="3276601" cy="2210211"/>
              <a:chOff x="609600" y="1313544"/>
              <a:chExt cx="3276601" cy="2210211"/>
            </a:xfrm>
          </p:grpSpPr>
          <p:sp>
            <p:nvSpPr>
              <p:cNvPr id="27" name="Right Triangle 26"/>
              <p:cNvSpPr/>
              <p:nvPr/>
            </p:nvSpPr>
            <p:spPr>
              <a:xfrm rot="13697594" flipH="1">
                <a:off x="1459979" y="1781399"/>
                <a:ext cx="1942112" cy="154260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6" name="Group 35"/>
              <p:cNvGrpSpPr>
                <a:grpSpLocks/>
              </p:cNvGrpSpPr>
              <p:nvPr/>
            </p:nvGrpSpPr>
            <p:grpSpPr bwMode="auto">
              <a:xfrm>
                <a:off x="609600" y="1313544"/>
                <a:ext cx="3276601" cy="2039256"/>
                <a:chOff x="609600" y="1300135"/>
                <a:chExt cx="3276601" cy="2039256"/>
              </a:xfrm>
            </p:grpSpPr>
            <p:sp>
              <p:nvSpPr>
                <p:cNvPr id="29" name="Rectangle 28"/>
                <p:cNvSpPr/>
                <p:nvPr/>
              </p:nvSpPr>
              <p:spPr>
                <a:xfrm rot="16200000">
                  <a:off x="3018109" y="1958456"/>
                  <a:ext cx="231055" cy="15051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ight Triangle 29"/>
                <p:cNvSpPr/>
                <p:nvPr/>
              </p:nvSpPr>
              <p:spPr>
                <a:xfrm rot="10800000" flipH="1">
                  <a:off x="1147616" y="1299710"/>
                  <a:ext cx="1214721" cy="1598651"/>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610517" y="1299710"/>
                  <a:ext cx="608922" cy="15049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rapezoid 31"/>
                <p:cNvSpPr/>
                <p:nvPr/>
              </p:nvSpPr>
              <p:spPr>
                <a:xfrm>
                  <a:off x="1147616" y="1508910"/>
                  <a:ext cx="2254569" cy="1308270"/>
                </a:xfrm>
                <a:prstGeom prst="trapezoid">
                  <a:avLst>
                    <a:gd name="adj" fmla="val 8098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610517" y="2804691"/>
                  <a:ext cx="3275684" cy="5339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cs typeface="Arial" pitchFamily="34" charset="0"/>
                    </a:rPr>
                    <a:t>Overtopping Without Breach</a:t>
                  </a:r>
                </a:p>
              </p:txBody>
            </p:sp>
          </p:grpSp>
        </p:grpSp>
      </p:grpSp>
      <p:sp>
        <p:nvSpPr>
          <p:cNvPr id="34" name="Title 1"/>
          <p:cNvSpPr txBox="1">
            <a:spLocks/>
          </p:cNvSpPr>
          <p:nvPr/>
        </p:nvSpPr>
        <p:spPr bwMode="auto">
          <a:xfrm>
            <a:off x="0" y="0"/>
            <a:ext cx="9144000" cy="1143000"/>
          </a:xfrm>
          <a:prstGeom prst="rect">
            <a:avLst/>
          </a:prstGeom>
          <a:noFill/>
          <a:ln w="9525">
            <a:noFill/>
            <a:miter lim="800000"/>
            <a:headEnd/>
            <a:tailEnd/>
          </a:ln>
          <a:effectLst/>
        </p:spPr>
        <p:txBody>
          <a:bodyPr anchor="ctr"/>
          <a:lstStyle/>
          <a:p>
            <a:pPr algn="ctr">
              <a:defRPr/>
            </a:pPr>
            <a:r>
              <a:rPr lang="en-US" sz="4400" kern="0" dirty="0">
                <a:latin typeface="+mj-lt"/>
                <a:ea typeface="+mj-ea"/>
                <a:cs typeface="+mj-cs"/>
              </a:rPr>
              <a:t>Risk Characterization</a:t>
            </a:r>
          </a:p>
        </p:txBody>
      </p:sp>
      <p:sp>
        <p:nvSpPr>
          <p:cNvPr id="33796" name="Content Placeholder 63"/>
          <p:cNvSpPr>
            <a:spLocks noGrp="1"/>
          </p:cNvSpPr>
          <p:nvPr>
            <p:ph sz="half" idx="2"/>
          </p:nvPr>
        </p:nvSpPr>
        <p:spPr>
          <a:xfrm>
            <a:off x="5029200" y="1600200"/>
            <a:ext cx="3657600" cy="4495800"/>
          </a:xfrm>
        </p:spPr>
        <p:txBody>
          <a:bodyPr/>
          <a:lstStyle/>
          <a:p>
            <a:r>
              <a:rPr lang="en-US" dirty="0" smtClean="0"/>
              <a:t>Scalable Risk Assessments</a:t>
            </a:r>
          </a:p>
          <a:p>
            <a:pPr lvl="1"/>
            <a:r>
              <a:rPr lang="en-US" dirty="0" smtClean="0"/>
              <a:t>Commensurate with Decision to be Made</a:t>
            </a:r>
          </a:p>
          <a:p>
            <a:pPr lvl="1"/>
            <a:r>
              <a:rPr lang="en-US" dirty="0" smtClean="0"/>
              <a:t>Screening Level for Entire Portfolio</a:t>
            </a:r>
          </a:p>
          <a:p>
            <a:pPr lvl="1"/>
            <a:r>
              <a:rPr lang="en-US" dirty="0" smtClean="0"/>
              <a:t>Higher Level Risk Assessment for Non-Routine Decisions</a:t>
            </a:r>
          </a:p>
        </p:txBody>
      </p:sp>
      <p:sp>
        <p:nvSpPr>
          <p:cNvPr id="32773" name="Slide Number Placeholder 34"/>
          <p:cNvSpPr>
            <a:spLocks noGrp="1"/>
          </p:cNvSpPr>
          <p:nvPr>
            <p:ph type="sldNum" sz="quarter" idx="10"/>
          </p:nvPr>
        </p:nvSpPr>
        <p:spPr/>
        <p:txBody>
          <a:bodyPr/>
          <a:lstStyle/>
          <a:p>
            <a:pPr>
              <a:defRPr/>
            </a:pPr>
            <a:fld id="{ED926CF8-7116-4F2B-AC5A-6184DD9EA7C5}" type="slidenum">
              <a:rPr lang="en-US" smtClean="0"/>
              <a:pPr>
                <a:defRPr/>
              </a:pPr>
              <a:t>15</a:t>
            </a:fld>
            <a:endParaRPr lang="en-US" dirty="0" smtClean="0"/>
          </a:p>
        </p:txBody>
      </p:sp>
      <p:grpSp>
        <p:nvGrpSpPr>
          <p:cNvPr id="28" name="Group 45"/>
          <p:cNvGrpSpPr>
            <a:grpSpLocks noChangeAspect="1"/>
          </p:cNvGrpSpPr>
          <p:nvPr/>
        </p:nvGrpSpPr>
        <p:grpSpPr bwMode="auto">
          <a:xfrm>
            <a:off x="427038" y="1282700"/>
            <a:ext cx="4419600" cy="2565400"/>
            <a:chOff x="0" y="1175385"/>
            <a:chExt cx="8365177" cy="5515655"/>
          </a:xfrm>
        </p:grpSpPr>
        <p:grpSp>
          <p:nvGrpSpPr>
            <p:cNvPr id="35" name="Group 18"/>
            <p:cNvGrpSpPr>
              <a:grpSpLocks/>
            </p:cNvGrpSpPr>
            <p:nvPr/>
          </p:nvGrpSpPr>
          <p:grpSpPr bwMode="auto">
            <a:xfrm>
              <a:off x="2" y="2880360"/>
              <a:ext cx="8365175" cy="2438400"/>
              <a:chOff x="2" y="2880360"/>
              <a:chExt cx="8365175" cy="2438400"/>
            </a:xfrm>
          </p:grpSpPr>
          <p:grpSp>
            <p:nvGrpSpPr>
              <p:cNvPr id="36" name="Group 9"/>
              <p:cNvGrpSpPr>
                <a:grpSpLocks/>
              </p:cNvGrpSpPr>
              <p:nvPr/>
            </p:nvGrpSpPr>
            <p:grpSpPr bwMode="auto">
              <a:xfrm>
                <a:off x="2" y="2880360"/>
                <a:ext cx="8365175" cy="2438400"/>
                <a:chOff x="2" y="3276600"/>
                <a:chExt cx="8365175" cy="2438400"/>
              </a:xfrm>
            </p:grpSpPr>
            <p:grpSp>
              <p:nvGrpSpPr>
                <p:cNvPr id="37" name="Group 5"/>
                <p:cNvGrpSpPr>
                  <a:grpSpLocks/>
                </p:cNvGrpSpPr>
                <p:nvPr/>
              </p:nvGrpSpPr>
              <p:grpSpPr bwMode="auto">
                <a:xfrm>
                  <a:off x="2" y="3276600"/>
                  <a:ext cx="8365175" cy="2438400"/>
                  <a:chOff x="2" y="-381000"/>
                  <a:chExt cx="8365175" cy="2438400"/>
                </a:xfrm>
              </p:grpSpPr>
              <p:pic>
                <p:nvPicPr>
                  <p:cNvPr id="33812" name="Picture 59" descr="Sustainable Levee.jpg"/>
                  <p:cNvPicPr>
                    <a:picLocks noChangeAspect="1"/>
                  </p:cNvPicPr>
                  <p:nvPr/>
                </p:nvPicPr>
                <p:blipFill>
                  <a:blip r:embed="rId2" cstate="print"/>
                  <a:srcRect/>
                  <a:stretch>
                    <a:fillRect/>
                  </a:stretch>
                </p:blipFill>
                <p:spPr bwMode="auto">
                  <a:xfrm>
                    <a:off x="2" y="-381000"/>
                    <a:ext cx="8365175" cy="2416628"/>
                  </a:xfrm>
                  <a:prstGeom prst="rect">
                    <a:avLst/>
                  </a:prstGeom>
                  <a:noFill/>
                  <a:ln w="9525">
                    <a:noFill/>
                    <a:miter lim="800000"/>
                    <a:headEnd/>
                    <a:tailEnd/>
                  </a:ln>
                </p:spPr>
              </p:pic>
              <p:sp>
                <p:nvSpPr>
                  <p:cNvPr id="61" name="Rectangle 2"/>
                  <p:cNvSpPr/>
                  <p:nvPr/>
                </p:nvSpPr>
                <p:spPr>
                  <a:xfrm>
                    <a:off x="366578" y="-304309"/>
                    <a:ext cx="3046799" cy="1177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Rectangle 3"/>
                  <p:cNvSpPr/>
                  <p:nvPr/>
                </p:nvSpPr>
                <p:spPr>
                  <a:xfrm>
                    <a:off x="456720" y="1600231"/>
                    <a:ext cx="456719" cy="457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9" name="Rectangle 58"/>
                <p:cNvSpPr/>
                <p:nvPr/>
              </p:nvSpPr>
              <p:spPr>
                <a:xfrm>
                  <a:off x="1448281" y="4571788"/>
                  <a:ext cx="991562" cy="307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7" name="Rectangle 56"/>
              <p:cNvSpPr/>
              <p:nvPr/>
            </p:nvSpPr>
            <p:spPr>
              <a:xfrm>
                <a:off x="1619550" y="4772849"/>
                <a:ext cx="6724593" cy="494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8" name="Group 18"/>
            <p:cNvGrpSpPr>
              <a:grpSpLocks/>
            </p:cNvGrpSpPr>
            <p:nvPr/>
          </p:nvGrpSpPr>
          <p:grpSpPr bwMode="auto">
            <a:xfrm>
              <a:off x="0" y="1175385"/>
              <a:ext cx="8336329" cy="5515655"/>
              <a:chOff x="0" y="1175385"/>
              <a:chExt cx="8336329" cy="5515655"/>
            </a:xfrm>
          </p:grpSpPr>
          <p:sp>
            <p:nvSpPr>
              <p:cNvPr id="49" name="Rounded Rectangle 48"/>
              <p:cNvSpPr/>
              <p:nvPr/>
            </p:nvSpPr>
            <p:spPr>
              <a:xfrm>
                <a:off x="0" y="1212931"/>
                <a:ext cx="2058241" cy="4085543"/>
              </a:xfrm>
              <a:prstGeom prst="roundRect">
                <a:avLst/>
              </a:prstGeom>
              <a:solidFill>
                <a:srgbClr val="00206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50" name="Rounded Rectangle 49"/>
              <p:cNvSpPr/>
              <p:nvPr/>
            </p:nvSpPr>
            <p:spPr>
              <a:xfrm>
                <a:off x="2067256" y="1175385"/>
                <a:ext cx="2055237" cy="4116262"/>
              </a:xfrm>
              <a:prstGeom prst="roundRect">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51" name="Rounded Rectangle 50"/>
              <p:cNvSpPr/>
              <p:nvPr/>
            </p:nvSpPr>
            <p:spPr>
              <a:xfrm>
                <a:off x="4119488" y="1219757"/>
                <a:ext cx="4215641" cy="4068478"/>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33804" name="TextBox 51"/>
              <p:cNvSpPr txBox="1">
                <a:spLocks noChangeArrowheads="1"/>
              </p:cNvSpPr>
              <p:nvPr/>
            </p:nvSpPr>
            <p:spPr bwMode="auto">
              <a:xfrm>
                <a:off x="0" y="5566294"/>
                <a:ext cx="8115614" cy="1124746"/>
              </a:xfrm>
              <a:prstGeom prst="rect">
                <a:avLst/>
              </a:prstGeom>
              <a:noFill/>
              <a:ln w="9525">
                <a:noFill/>
                <a:miter lim="800000"/>
                <a:headEnd/>
                <a:tailEnd/>
              </a:ln>
            </p:spPr>
            <p:txBody>
              <a:bodyPr>
                <a:spAutoFit/>
              </a:bodyPr>
              <a:lstStyle/>
              <a:p>
                <a:r>
                  <a:rPr lang="en-US" sz="1400" b="1"/>
                  <a:t>Risk = f(</a:t>
                </a:r>
                <a:r>
                  <a:rPr lang="en-US" sz="1400" b="1" u="sng"/>
                  <a:t>Hazard</a:t>
                </a:r>
                <a:r>
                  <a:rPr lang="en-US" sz="1400" b="1"/>
                  <a:t>, </a:t>
                </a:r>
                <a:r>
                  <a:rPr lang="en-US" sz="1400" b="1" u="sng"/>
                  <a:t>Performance</a:t>
                </a:r>
                <a:r>
                  <a:rPr lang="en-US" sz="1400" b="1"/>
                  <a:t>, </a:t>
                </a:r>
                <a:r>
                  <a:rPr lang="en-US" sz="1400" b="1" u="sng"/>
                  <a:t>Consequences</a:t>
                </a:r>
                <a:r>
                  <a:rPr lang="en-US" sz="1400" b="1"/>
                  <a:t>)</a:t>
                </a:r>
              </a:p>
            </p:txBody>
          </p:sp>
          <p:pic>
            <p:nvPicPr>
              <p:cNvPr id="33805" name="Picture 2" descr="alvey26"/>
              <p:cNvPicPr>
                <a:picLocks noChangeAspect="1" noChangeArrowheads="1"/>
              </p:cNvPicPr>
              <p:nvPr/>
            </p:nvPicPr>
            <p:blipFill>
              <a:blip r:embed="rId3" cstate="print"/>
              <a:srcRect/>
              <a:stretch>
                <a:fillRect/>
              </a:stretch>
            </p:blipFill>
            <p:spPr bwMode="auto">
              <a:xfrm>
                <a:off x="2039893" y="1523838"/>
                <a:ext cx="2126310" cy="1371600"/>
              </a:xfrm>
              <a:prstGeom prst="rect">
                <a:avLst/>
              </a:prstGeom>
              <a:noFill/>
              <a:ln w="9525">
                <a:solidFill>
                  <a:schemeClr val="tx1"/>
                </a:solidFill>
                <a:miter lim="800000"/>
                <a:headEnd/>
                <a:tailEnd/>
              </a:ln>
            </p:spPr>
          </p:pic>
          <p:pic>
            <p:nvPicPr>
              <p:cNvPr id="33806" name="Picture 3" descr="alvey07"/>
              <p:cNvPicPr>
                <a:picLocks noChangeAspect="1" noChangeArrowheads="1"/>
              </p:cNvPicPr>
              <p:nvPr/>
            </p:nvPicPr>
            <p:blipFill>
              <a:blip r:embed="rId4" cstate="print"/>
              <a:srcRect/>
              <a:stretch>
                <a:fillRect/>
              </a:stretch>
            </p:blipFill>
            <p:spPr bwMode="auto">
              <a:xfrm>
                <a:off x="4905788" y="1523838"/>
                <a:ext cx="2103120" cy="1371600"/>
              </a:xfrm>
              <a:prstGeom prst="rect">
                <a:avLst/>
              </a:prstGeom>
              <a:noFill/>
              <a:ln w="9525">
                <a:solidFill>
                  <a:schemeClr val="tx1"/>
                </a:solidFill>
                <a:miter lim="800000"/>
                <a:headEnd/>
                <a:tailEnd/>
              </a:ln>
            </p:spPr>
          </p:pic>
          <p:pic>
            <p:nvPicPr>
              <p:cNvPr id="33807" name="Picture 54" descr="1993 flood.JPG"/>
              <p:cNvPicPr>
                <a:picLocks noChangeAspect="1"/>
              </p:cNvPicPr>
              <p:nvPr/>
            </p:nvPicPr>
            <p:blipFill>
              <a:blip r:embed="rId5" cstate="print"/>
              <a:srcRect/>
              <a:stretch>
                <a:fillRect/>
              </a:stretch>
            </p:blipFill>
            <p:spPr bwMode="auto">
              <a:xfrm>
                <a:off x="0" y="1508598"/>
                <a:ext cx="2004120" cy="1371600"/>
              </a:xfrm>
              <a:prstGeom prst="rect">
                <a:avLst/>
              </a:prstGeom>
              <a:noFill/>
              <a:ln w="9525">
                <a:solidFill>
                  <a:schemeClr val="tx1"/>
                </a:solidFill>
                <a:miter lim="800000"/>
                <a:headEnd/>
                <a:tailEnd/>
              </a:ln>
            </p:spPr>
          </p:pic>
        </p:grpSp>
      </p:grpSp>
      <p:pic>
        <p:nvPicPr>
          <p:cNvPr id="53" name="Picture 52" descr="110624-A-PR152-089.jpg"/>
          <p:cNvPicPr>
            <a:picLocks noChangeAspect="1"/>
          </p:cNvPicPr>
          <p:nvPr/>
        </p:nvPicPr>
        <p:blipFill>
          <a:blip r:embed="rId6" cstate="print"/>
          <a:srcRect l="4500" t="2234" b="11169"/>
          <a:stretch>
            <a:fillRect/>
          </a:stretch>
        </p:blipFill>
        <p:spPr>
          <a:xfrm>
            <a:off x="2971800" y="1371601"/>
            <a:ext cx="1214635" cy="762000"/>
          </a:xfrm>
          <a:prstGeom prst="rect">
            <a:avLst/>
          </a:prstGeom>
          <a:ln w="9525">
            <a:solidFill>
              <a:schemeClr val="tx1"/>
            </a:solidFill>
          </a:ln>
        </p:spPr>
      </p:pic>
      <p:sp>
        <p:nvSpPr>
          <p:cNvPr id="39" name="Freeform 38"/>
          <p:cNvSpPr/>
          <p:nvPr/>
        </p:nvSpPr>
        <p:spPr>
          <a:xfrm>
            <a:off x="1087256" y="3677055"/>
            <a:ext cx="3852152" cy="2529192"/>
          </a:xfrm>
          <a:custGeom>
            <a:avLst/>
            <a:gdLst>
              <a:gd name="connsiteX0" fmla="*/ 1887166 w 3852153"/>
              <a:gd name="connsiteY0" fmla="*/ 2519464 h 2529192"/>
              <a:gd name="connsiteX1" fmla="*/ 0 w 3852153"/>
              <a:gd name="connsiteY1" fmla="*/ 2529192 h 2529192"/>
              <a:gd name="connsiteX2" fmla="*/ 19455 w 3852153"/>
              <a:gd name="connsiteY2" fmla="*/ 0 h 2529192"/>
              <a:gd name="connsiteX3" fmla="*/ 3852153 w 3852153"/>
              <a:gd name="connsiteY3" fmla="*/ 9728 h 2529192"/>
              <a:gd name="connsiteX4" fmla="*/ 3832698 w 3852153"/>
              <a:gd name="connsiteY4" fmla="*/ 1245141 h 2529192"/>
              <a:gd name="connsiteX5" fmla="*/ 1926076 w 3852153"/>
              <a:gd name="connsiteY5" fmla="*/ 1245141 h 2529192"/>
              <a:gd name="connsiteX6" fmla="*/ 1887166 w 3852153"/>
              <a:gd name="connsiteY6" fmla="*/ 2519464 h 2529192"/>
              <a:gd name="connsiteX0" fmla="*/ 1916349 w 3852153"/>
              <a:gd name="connsiteY0" fmla="*/ 2509737 h 2529192"/>
              <a:gd name="connsiteX1" fmla="*/ 0 w 3852153"/>
              <a:gd name="connsiteY1" fmla="*/ 2529192 h 2529192"/>
              <a:gd name="connsiteX2" fmla="*/ 19455 w 3852153"/>
              <a:gd name="connsiteY2" fmla="*/ 0 h 2529192"/>
              <a:gd name="connsiteX3" fmla="*/ 3852153 w 3852153"/>
              <a:gd name="connsiteY3" fmla="*/ 9728 h 2529192"/>
              <a:gd name="connsiteX4" fmla="*/ 3832698 w 3852153"/>
              <a:gd name="connsiteY4" fmla="*/ 1245141 h 2529192"/>
              <a:gd name="connsiteX5" fmla="*/ 1926076 w 3852153"/>
              <a:gd name="connsiteY5" fmla="*/ 1245141 h 2529192"/>
              <a:gd name="connsiteX6" fmla="*/ 1916349 w 3852153"/>
              <a:gd name="connsiteY6" fmla="*/ 2509737 h 2529192"/>
              <a:gd name="connsiteX0" fmla="*/ 1916349 w 3852153"/>
              <a:gd name="connsiteY0" fmla="*/ 2509737 h 2529192"/>
              <a:gd name="connsiteX1" fmla="*/ 0 w 3852153"/>
              <a:gd name="connsiteY1" fmla="*/ 2529192 h 2529192"/>
              <a:gd name="connsiteX2" fmla="*/ 19455 w 3852153"/>
              <a:gd name="connsiteY2" fmla="*/ 0 h 2529192"/>
              <a:gd name="connsiteX3" fmla="*/ 3852153 w 3852153"/>
              <a:gd name="connsiteY3" fmla="*/ 9728 h 2529192"/>
              <a:gd name="connsiteX4" fmla="*/ 3832698 w 3852153"/>
              <a:gd name="connsiteY4" fmla="*/ 1245141 h 2529192"/>
              <a:gd name="connsiteX5" fmla="*/ 1916348 w 3852153"/>
              <a:gd name="connsiteY5" fmla="*/ 1225685 h 2529192"/>
              <a:gd name="connsiteX6" fmla="*/ 1916349 w 3852153"/>
              <a:gd name="connsiteY6" fmla="*/ 2509737 h 2529192"/>
              <a:gd name="connsiteX0" fmla="*/ 1916349 w 3852153"/>
              <a:gd name="connsiteY0" fmla="*/ 2509737 h 2529192"/>
              <a:gd name="connsiteX1" fmla="*/ 0 w 3852153"/>
              <a:gd name="connsiteY1" fmla="*/ 2529192 h 2529192"/>
              <a:gd name="connsiteX2" fmla="*/ 19455 w 3852153"/>
              <a:gd name="connsiteY2" fmla="*/ 0 h 2529192"/>
              <a:gd name="connsiteX3" fmla="*/ 3852153 w 3852153"/>
              <a:gd name="connsiteY3" fmla="*/ 9728 h 2529192"/>
              <a:gd name="connsiteX4" fmla="*/ 3832698 w 3852153"/>
              <a:gd name="connsiteY4" fmla="*/ 1225686 h 2529192"/>
              <a:gd name="connsiteX5" fmla="*/ 1916348 w 3852153"/>
              <a:gd name="connsiteY5" fmla="*/ 1225685 h 2529192"/>
              <a:gd name="connsiteX6" fmla="*/ 1916349 w 3852153"/>
              <a:gd name="connsiteY6" fmla="*/ 2509737 h 252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153" h="2529192">
                <a:moveTo>
                  <a:pt x="1916349" y="2509737"/>
                </a:moveTo>
                <a:lnTo>
                  <a:pt x="0" y="2529192"/>
                </a:lnTo>
                <a:lnTo>
                  <a:pt x="19455" y="0"/>
                </a:lnTo>
                <a:lnTo>
                  <a:pt x="3852153" y="9728"/>
                </a:lnTo>
                <a:lnTo>
                  <a:pt x="3832698" y="1225686"/>
                </a:lnTo>
                <a:lnTo>
                  <a:pt x="1916348" y="1225685"/>
                </a:lnTo>
                <a:cubicBezTo>
                  <a:pt x="1913106" y="1647217"/>
                  <a:pt x="1919591" y="2088205"/>
                  <a:pt x="1916349" y="250973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8288" y="4687669"/>
            <a:ext cx="1084165" cy="646331"/>
          </a:xfrm>
          <a:prstGeom prst="rect">
            <a:avLst/>
          </a:prstGeom>
          <a:solidFill>
            <a:schemeClr val="bg1">
              <a:lumMod val="95000"/>
            </a:schemeClr>
          </a:solidFill>
          <a:ln w="28575">
            <a:solidFill>
              <a:schemeClr val="tx1"/>
            </a:solidFill>
            <a:prstDash val="dash"/>
          </a:ln>
        </p:spPr>
        <p:txBody>
          <a:bodyPr wrap="square" rtlCol="0">
            <a:spAutoFit/>
          </a:bodyPr>
          <a:lstStyle/>
          <a:p>
            <a:pPr algn="ctr"/>
            <a:r>
              <a:rPr lang="en-US" b="1" dirty="0" smtClean="0"/>
              <a:t>LEVEE RISK</a:t>
            </a:r>
            <a:endParaRPr lang="en-US" b="1" dirty="0"/>
          </a:p>
        </p:txBody>
      </p:sp>
      <p:sp>
        <p:nvSpPr>
          <p:cNvPr id="58" name="TextBox 57"/>
          <p:cNvSpPr txBox="1"/>
          <p:nvPr/>
        </p:nvSpPr>
        <p:spPr>
          <a:xfrm>
            <a:off x="3357298" y="6135469"/>
            <a:ext cx="1058843" cy="646331"/>
          </a:xfrm>
          <a:prstGeom prst="rect">
            <a:avLst/>
          </a:prstGeom>
          <a:solidFill>
            <a:schemeClr val="bg1">
              <a:lumMod val="95000"/>
            </a:schemeClr>
          </a:solidFill>
        </p:spPr>
        <p:txBody>
          <a:bodyPr wrap="square" rtlCol="0">
            <a:spAutoFit/>
          </a:bodyPr>
          <a:lstStyle/>
          <a:p>
            <a:pPr algn="ctr"/>
            <a:r>
              <a:rPr lang="en-US" b="1" dirty="0" smtClean="0"/>
              <a:t>FLOOD RISK</a:t>
            </a:r>
            <a:endParaRPr lang="en-US" b="1" dirty="0"/>
          </a:p>
        </p:txBody>
      </p:sp>
      <p:cxnSp>
        <p:nvCxnSpPr>
          <p:cNvPr id="43" name="Straight Connector 42"/>
          <p:cNvCxnSpPr/>
          <p:nvPr/>
        </p:nvCxnSpPr>
        <p:spPr>
          <a:xfrm>
            <a:off x="1102453" y="4687669"/>
            <a:ext cx="0" cy="633631"/>
          </a:xfrm>
          <a:prstGeom prst="line">
            <a:avLst/>
          </a:prstGeom>
          <a:ln w="476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3069125" y="4937156"/>
            <a:ext cx="1859849" cy="1840872"/>
          </a:xfrm>
          <a:custGeom>
            <a:avLst/>
            <a:gdLst>
              <a:gd name="connsiteX0" fmla="*/ 0 w 1871049"/>
              <a:gd name="connsiteY0" fmla="*/ 0 h 1837854"/>
              <a:gd name="connsiteX1" fmla="*/ 6035 w 1871049"/>
              <a:gd name="connsiteY1" fmla="*/ 1267486 h 1837854"/>
              <a:gd name="connsiteX2" fmla="*/ 289711 w 1871049"/>
              <a:gd name="connsiteY2" fmla="*/ 1270503 h 1837854"/>
              <a:gd name="connsiteX3" fmla="*/ 283675 w 1871049"/>
              <a:gd name="connsiteY3" fmla="*/ 1837854 h 1837854"/>
              <a:gd name="connsiteX4" fmla="*/ 1370091 w 1871049"/>
              <a:gd name="connsiteY4" fmla="*/ 1837854 h 1837854"/>
              <a:gd name="connsiteX5" fmla="*/ 1355002 w 1871049"/>
              <a:gd name="connsiteY5" fmla="*/ 1267486 h 1837854"/>
              <a:gd name="connsiteX6" fmla="*/ 1868031 w 1871049"/>
              <a:gd name="connsiteY6" fmla="*/ 1264468 h 1837854"/>
              <a:gd name="connsiteX7" fmla="*/ 1871049 w 1871049"/>
              <a:gd name="connsiteY7" fmla="*/ 3018 h 1837854"/>
              <a:gd name="connsiteX8" fmla="*/ 0 w 1871049"/>
              <a:gd name="connsiteY8" fmla="*/ 0 h 1837854"/>
              <a:gd name="connsiteX0" fmla="*/ 0 w 1871049"/>
              <a:gd name="connsiteY0" fmla="*/ 0 h 1837854"/>
              <a:gd name="connsiteX1" fmla="*/ 6035 w 1871049"/>
              <a:gd name="connsiteY1" fmla="*/ 1267486 h 1837854"/>
              <a:gd name="connsiteX2" fmla="*/ 289711 w 1871049"/>
              <a:gd name="connsiteY2" fmla="*/ 1270503 h 1837854"/>
              <a:gd name="connsiteX3" fmla="*/ 283675 w 1871049"/>
              <a:gd name="connsiteY3" fmla="*/ 1837854 h 1837854"/>
              <a:gd name="connsiteX4" fmla="*/ 1361038 w 1871049"/>
              <a:gd name="connsiteY4" fmla="*/ 1837854 h 1837854"/>
              <a:gd name="connsiteX5" fmla="*/ 1355002 w 1871049"/>
              <a:gd name="connsiteY5" fmla="*/ 1267486 h 1837854"/>
              <a:gd name="connsiteX6" fmla="*/ 1868031 w 1871049"/>
              <a:gd name="connsiteY6" fmla="*/ 1264468 h 1837854"/>
              <a:gd name="connsiteX7" fmla="*/ 1871049 w 1871049"/>
              <a:gd name="connsiteY7" fmla="*/ 3018 h 1837854"/>
              <a:gd name="connsiteX8" fmla="*/ 0 w 1871049"/>
              <a:gd name="connsiteY8" fmla="*/ 0 h 1837854"/>
              <a:gd name="connsiteX0" fmla="*/ 0 w 1871049"/>
              <a:gd name="connsiteY0" fmla="*/ 0 h 1837854"/>
              <a:gd name="connsiteX1" fmla="*/ 6035 w 1871049"/>
              <a:gd name="connsiteY1" fmla="*/ 1267486 h 1837854"/>
              <a:gd name="connsiteX2" fmla="*/ 289711 w 1871049"/>
              <a:gd name="connsiteY2" fmla="*/ 1270503 h 1837854"/>
              <a:gd name="connsiteX3" fmla="*/ 292729 w 1871049"/>
              <a:gd name="connsiteY3" fmla="*/ 1837854 h 1837854"/>
              <a:gd name="connsiteX4" fmla="*/ 1361038 w 1871049"/>
              <a:gd name="connsiteY4" fmla="*/ 1837854 h 1837854"/>
              <a:gd name="connsiteX5" fmla="*/ 1355002 w 1871049"/>
              <a:gd name="connsiteY5" fmla="*/ 1267486 h 1837854"/>
              <a:gd name="connsiteX6" fmla="*/ 1868031 w 1871049"/>
              <a:gd name="connsiteY6" fmla="*/ 1264468 h 1837854"/>
              <a:gd name="connsiteX7" fmla="*/ 1871049 w 1871049"/>
              <a:gd name="connsiteY7" fmla="*/ 3018 h 1837854"/>
              <a:gd name="connsiteX8" fmla="*/ 0 w 1871049"/>
              <a:gd name="connsiteY8" fmla="*/ 0 h 1837854"/>
              <a:gd name="connsiteX0" fmla="*/ 0 w 1871049"/>
              <a:gd name="connsiteY0" fmla="*/ 0 h 1837854"/>
              <a:gd name="connsiteX1" fmla="*/ 6035 w 1871049"/>
              <a:gd name="connsiteY1" fmla="*/ 1267486 h 1837854"/>
              <a:gd name="connsiteX2" fmla="*/ 289711 w 1871049"/>
              <a:gd name="connsiteY2" fmla="*/ 1270503 h 1837854"/>
              <a:gd name="connsiteX3" fmla="*/ 283675 w 1871049"/>
              <a:gd name="connsiteY3" fmla="*/ 1837854 h 1837854"/>
              <a:gd name="connsiteX4" fmla="*/ 1361038 w 1871049"/>
              <a:gd name="connsiteY4" fmla="*/ 1837854 h 1837854"/>
              <a:gd name="connsiteX5" fmla="*/ 1355002 w 1871049"/>
              <a:gd name="connsiteY5" fmla="*/ 1267486 h 1837854"/>
              <a:gd name="connsiteX6" fmla="*/ 1868031 w 1871049"/>
              <a:gd name="connsiteY6" fmla="*/ 1264468 h 1837854"/>
              <a:gd name="connsiteX7" fmla="*/ 1871049 w 1871049"/>
              <a:gd name="connsiteY7" fmla="*/ 3018 h 1837854"/>
              <a:gd name="connsiteX8" fmla="*/ 0 w 1871049"/>
              <a:gd name="connsiteY8" fmla="*/ 0 h 1837854"/>
              <a:gd name="connsiteX0" fmla="*/ 0 w 1871049"/>
              <a:gd name="connsiteY0" fmla="*/ 0 h 1840872"/>
              <a:gd name="connsiteX1" fmla="*/ 6035 w 1871049"/>
              <a:gd name="connsiteY1" fmla="*/ 1267486 h 1840872"/>
              <a:gd name="connsiteX2" fmla="*/ 289711 w 1871049"/>
              <a:gd name="connsiteY2" fmla="*/ 1270503 h 1840872"/>
              <a:gd name="connsiteX3" fmla="*/ 289711 w 1871049"/>
              <a:gd name="connsiteY3" fmla="*/ 1840872 h 1840872"/>
              <a:gd name="connsiteX4" fmla="*/ 1361038 w 1871049"/>
              <a:gd name="connsiteY4" fmla="*/ 1837854 h 1840872"/>
              <a:gd name="connsiteX5" fmla="*/ 1355002 w 1871049"/>
              <a:gd name="connsiteY5" fmla="*/ 1267486 h 1840872"/>
              <a:gd name="connsiteX6" fmla="*/ 1868031 w 1871049"/>
              <a:gd name="connsiteY6" fmla="*/ 1264468 h 1840872"/>
              <a:gd name="connsiteX7" fmla="*/ 1871049 w 1871049"/>
              <a:gd name="connsiteY7" fmla="*/ 3018 h 1840872"/>
              <a:gd name="connsiteX8" fmla="*/ 0 w 1871049"/>
              <a:gd name="connsiteY8" fmla="*/ 0 h 1840872"/>
              <a:gd name="connsiteX0" fmla="*/ 0 w 1871049"/>
              <a:gd name="connsiteY0" fmla="*/ 0 h 1840872"/>
              <a:gd name="connsiteX1" fmla="*/ 6035 w 1871049"/>
              <a:gd name="connsiteY1" fmla="*/ 1267486 h 1840872"/>
              <a:gd name="connsiteX2" fmla="*/ 289711 w 1871049"/>
              <a:gd name="connsiteY2" fmla="*/ 1270503 h 1840872"/>
              <a:gd name="connsiteX3" fmla="*/ 286693 w 1871049"/>
              <a:gd name="connsiteY3" fmla="*/ 1840872 h 1840872"/>
              <a:gd name="connsiteX4" fmla="*/ 1361038 w 1871049"/>
              <a:gd name="connsiteY4" fmla="*/ 1837854 h 1840872"/>
              <a:gd name="connsiteX5" fmla="*/ 1355002 w 1871049"/>
              <a:gd name="connsiteY5" fmla="*/ 1267486 h 1840872"/>
              <a:gd name="connsiteX6" fmla="*/ 1868031 w 1871049"/>
              <a:gd name="connsiteY6" fmla="*/ 1264468 h 1840872"/>
              <a:gd name="connsiteX7" fmla="*/ 1871049 w 1871049"/>
              <a:gd name="connsiteY7" fmla="*/ 3018 h 1840872"/>
              <a:gd name="connsiteX8" fmla="*/ 0 w 1871049"/>
              <a:gd name="connsiteY8" fmla="*/ 0 h 1840872"/>
              <a:gd name="connsiteX0" fmla="*/ 0 w 1868031"/>
              <a:gd name="connsiteY0" fmla="*/ 0 h 1840872"/>
              <a:gd name="connsiteX1" fmla="*/ 6035 w 1868031"/>
              <a:gd name="connsiteY1" fmla="*/ 1267486 h 1840872"/>
              <a:gd name="connsiteX2" fmla="*/ 289711 w 1868031"/>
              <a:gd name="connsiteY2" fmla="*/ 1270503 h 1840872"/>
              <a:gd name="connsiteX3" fmla="*/ 286693 w 1868031"/>
              <a:gd name="connsiteY3" fmla="*/ 1840872 h 1840872"/>
              <a:gd name="connsiteX4" fmla="*/ 1361038 w 1868031"/>
              <a:gd name="connsiteY4" fmla="*/ 1837854 h 1840872"/>
              <a:gd name="connsiteX5" fmla="*/ 1355002 w 1868031"/>
              <a:gd name="connsiteY5" fmla="*/ 1267486 h 1840872"/>
              <a:gd name="connsiteX6" fmla="*/ 1868031 w 1868031"/>
              <a:gd name="connsiteY6" fmla="*/ 1264468 h 1840872"/>
              <a:gd name="connsiteX7" fmla="*/ 1858978 w 1868031"/>
              <a:gd name="connsiteY7" fmla="*/ 6036 h 1840872"/>
              <a:gd name="connsiteX8" fmla="*/ 0 w 1868031"/>
              <a:gd name="connsiteY8" fmla="*/ 0 h 1840872"/>
              <a:gd name="connsiteX0" fmla="*/ 0 w 1859466"/>
              <a:gd name="connsiteY0" fmla="*/ 0 h 1840872"/>
              <a:gd name="connsiteX1" fmla="*/ 6035 w 1859466"/>
              <a:gd name="connsiteY1" fmla="*/ 1267486 h 1840872"/>
              <a:gd name="connsiteX2" fmla="*/ 289711 w 1859466"/>
              <a:gd name="connsiteY2" fmla="*/ 1270503 h 1840872"/>
              <a:gd name="connsiteX3" fmla="*/ 286693 w 1859466"/>
              <a:gd name="connsiteY3" fmla="*/ 1840872 h 1840872"/>
              <a:gd name="connsiteX4" fmla="*/ 1361038 w 1859466"/>
              <a:gd name="connsiteY4" fmla="*/ 1837854 h 1840872"/>
              <a:gd name="connsiteX5" fmla="*/ 1355002 w 1859466"/>
              <a:gd name="connsiteY5" fmla="*/ 1267486 h 1840872"/>
              <a:gd name="connsiteX6" fmla="*/ 1852942 w 1859466"/>
              <a:gd name="connsiteY6" fmla="*/ 1264468 h 1840872"/>
              <a:gd name="connsiteX7" fmla="*/ 1858978 w 1859466"/>
              <a:gd name="connsiteY7" fmla="*/ 6036 h 1840872"/>
              <a:gd name="connsiteX8" fmla="*/ 0 w 1859466"/>
              <a:gd name="connsiteY8" fmla="*/ 0 h 1840872"/>
              <a:gd name="connsiteX0" fmla="*/ 0 w 1859849"/>
              <a:gd name="connsiteY0" fmla="*/ 0 h 1840872"/>
              <a:gd name="connsiteX1" fmla="*/ 6035 w 1859849"/>
              <a:gd name="connsiteY1" fmla="*/ 1267486 h 1840872"/>
              <a:gd name="connsiteX2" fmla="*/ 289711 w 1859849"/>
              <a:gd name="connsiteY2" fmla="*/ 1270503 h 1840872"/>
              <a:gd name="connsiteX3" fmla="*/ 286693 w 1859849"/>
              <a:gd name="connsiteY3" fmla="*/ 1840872 h 1840872"/>
              <a:gd name="connsiteX4" fmla="*/ 1361038 w 1859849"/>
              <a:gd name="connsiteY4" fmla="*/ 1837854 h 1840872"/>
              <a:gd name="connsiteX5" fmla="*/ 1355002 w 1859849"/>
              <a:gd name="connsiteY5" fmla="*/ 1267486 h 1840872"/>
              <a:gd name="connsiteX6" fmla="*/ 1858978 w 1859849"/>
              <a:gd name="connsiteY6" fmla="*/ 1267486 h 1840872"/>
              <a:gd name="connsiteX7" fmla="*/ 1858978 w 1859849"/>
              <a:gd name="connsiteY7" fmla="*/ 6036 h 1840872"/>
              <a:gd name="connsiteX8" fmla="*/ 0 w 1859849"/>
              <a:gd name="connsiteY8" fmla="*/ 0 h 184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849" h="1840872">
                <a:moveTo>
                  <a:pt x="0" y="0"/>
                </a:moveTo>
                <a:cubicBezTo>
                  <a:pt x="2012" y="422495"/>
                  <a:pt x="4023" y="844991"/>
                  <a:pt x="6035" y="1267486"/>
                </a:cubicBezTo>
                <a:lnTo>
                  <a:pt x="289711" y="1270503"/>
                </a:lnTo>
                <a:lnTo>
                  <a:pt x="286693" y="1840872"/>
                </a:lnTo>
                <a:lnTo>
                  <a:pt x="1361038" y="1837854"/>
                </a:lnTo>
                <a:lnTo>
                  <a:pt x="1355002" y="1267486"/>
                </a:lnTo>
                <a:lnTo>
                  <a:pt x="1858978" y="1267486"/>
                </a:lnTo>
                <a:cubicBezTo>
                  <a:pt x="1855960" y="848009"/>
                  <a:pt x="1861996" y="425513"/>
                  <a:pt x="1858978" y="6036"/>
                </a:cubicBezTo>
                <a:lnTo>
                  <a:pt x="0" y="0"/>
                </a:lnTo>
                <a:close/>
              </a:path>
            </a:pathLst>
          </a:cu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533400" y="1600200"/>
            <a:ext cx="8229600" cy="3886200"/>
          </a:xfrm>
        </p:spPr>
        <p:txBody>
          <a:bodyPr/>
          <a:lstStyle/>
          <a:p>
            <a:pPr>
              <a:spcBef>
                <a:spcPts val="600"/>
              </a:spcBef>
              <a:spcAft>
                <a:spcPts val="600"/>
              </a:spcAft>
            </a:pPr>
            <a:r>
              <a:rPr lang="en-US" sz="2000" dirty="0" smtClean="0"/>
              <a:t>The screening assessment rating is made in the context of </a:t>
            </a:r>
            <a:r>
              <a:rPr lang="en-US" sz="2000" dirty="0"/>
              <a:t>whether the observation for a specific item is an indication of distress and/or failure initiation considering actual and/or expected performance under </a:t>
            </a:r>
            <a:r>
              <a:rPr lang="en-US" sz="2000" dirty="0" smtClean="0"/>
              <a:t>hydraulic loading (riverine or hurricane).</a:t>
            </a:r>
          </a:p>
          <a:p>
            <a:pPr>
              <a:spcBef>
                <a:spcPts val="600"/>
              </a:spcBef>
              <a:spcAft>
                <a:spcPts val="600"/>
              </a:spcAft>
            </a:pPr>
            <a:r>
              <a:rPr lang="en-US" sz="2000" dirty="0" smtClean="0"/>
              <a:t>Within the various inspection ratings there are primary factors, which are weighted more than other factors based on possible failure during an event.  Primary factors evaluated for levee embankment are seepage</a:t>
            </a:r>
            <a:r>
              <a:rPr lang="en-US" sz="2000" dirty="0"/>
              <a:t>, </a:t>
            </a:r>
            <a:r>
              <a:rPr lang="en-US" sz="2000" dirty="0" smtClean="0"/>
              <a:t>erosion, and slope stability. </a:t>
            </a:r>
          </a:p>
          <a:p>
            <a:pPr>
              <a:spcBef>
                <a:spcPts val="600"/>
              </a:spcBef>
              <a:spcAft>
                <a:spcPts val="600"/>
              </a:spcAft>
              <a:buClr>
                <a:schemeClr val="tx1"/>
              </a:buClr>
            </a:pPr>
            <a:r>
              <a:rPr lang="en-US" sz="2000" dirty="0" smtClean="0"/>
              <a:t>Levee System Action Classifications (LSACs) are given from the range of 1 (high risk) to 4 (Low risk) based on performance, historical events, loading circumstances, and consequences.</a:t>
            </a:r>
            <a:endParaRPr lang="en-US" sz="2800" dirty="0"/>
          </a:p>
        </p:txBody>
      </p:sp>
      <p:sp>
        <p:nvSpPr>
          <p:cNvPr id="7" name="Slide Number Placeholder 3"/>
          <p:cNvSpPr txBox="1">
            <a:spLocks noGrp="1"/>
          </p:cNvSpPr>
          <p:nvPr/>
        </p:nvSpPr>
        <p:spPr bwMode="auto">
          <a:xfrm>
            <a:off x="6934200" y="6629400"/>
            <a:ext cx="2133600" cy="457200"/>
          </a:xfrm>
          <a:prstGeom prst="rect">
            <a:avLst/>
          </a:prstGeom>
          <a:noFill/>
          <a:ln w="9525">
            <a:noFill/>
            <a:miter lim="800000"/>
            <a:headEnd/>
            <a:tailEnd/>
          </a:ln>
        </p:spPr>
        <p:txBody>
          <a:bodyPr/>
          <a:lstStyle/>
          <a:p>
            <a:pPr algn="r"/>
            <a:r>
              <a:rPr lang="en-US" sz="1000" dirty="0"/>
              <a:t>Slide </a:t>
            </a:r>
            <a:fld id="{0A2C3323-A3C6-488C-8F64-4B7481767EB8}" type="slidenum">
              <a:rPr lang="en-US" sz="1000"/>
              <a:pPr algn="r"/>
              <a:t>16</a:t>
            </a:fld>
            <a:endParaRPr lang="en-US" sz="1000" dirty="0"/>
          </a:p>
        </p:txBody>
      </p:sp>
      <p:sp>
        <p:nvSpPr>
          <p:cNvPr id="6" name="Rectangle 4"/>
          <p:cNvSpPr txBox="1">
            <a:spLocks noChangeArrowheads="1"/>
          </p:cNvSpPr>
          <p:nvPr/>
        </p:nvSpPr>
        <p:spPr bwMode="auto">
          <a:xfrm>
            <a:off x="119920" y="23749"/>
            <a:ext cx="8839200" cy="2862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kern="0" dirty="0" smtClean="0"/>
              <a:t/>
            </a:r>
            <a:br>
              <a:rPr lang="en-US" kern="0" dirty="0" smtClean="0"/>
            </a:br>
            <a:r>
              <a:rPr lang="en-US" i="0" kern="0" dirty="0" smtClean="0">
                <a:solidFill>
                  <a:schemeClr val="tx1"/>
                </a:solidFill>
                <a:effectLst/>
              </a:rPr>
              <a:t>Screening Assessment Ratings</a:t>
            </a:r>
            <a:endParaRPr lang="en-US" sz="3200" i="0" kern="0" dirty="0" smtClean="0">
              <a:solidFill>
                <a:schemeClr val="tx1"/>
              </a:solidFill>
              <a:effectLst/>
            </a:endParaRPr>
          </a:p>
        </p:txBody>
      </p:sp>
    </p:spTree>
    <p:extLst>
      <p:ext uri="{BB962C8B-B14F-4D97-AF65-F5344CB8AC3E}">
        <p14:creationId xmlns:p14="http://schemas.microsoft.com/office/powerpoint/2010/main" val="175579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28600" y="101690"/>
            <a:ext cx="8839200" cy="854399"/>
          </a:xfrm>
        </p:spPr>
        <p:txBody>
          <a:bodyPr/>
          <a:lstStyle/>
          <a:p>
            <a:pPr eaLnBrk="1" hangingPunct="1"/>
            <a:r>
              <a:rPr lang="en-US" b="1" dirty="0" smtClean="0"/>
              <a:t>Levee </a:t>
            </a:r>
            <a:r>
              <a:rPr lang="en-US" dirty="0" smtClean="0"/>
              <a:t>Screening Process</a:t>
            </a:r>
            <a:endParaRPr lang="en-US" sz="3200" b="1" dirty="0" smtClean="0"/>
          </a:p>
        </p:txBody>
      </p:sp>
      <p:sp>
        <p:nvSpPr>
          <p:cNvPr id="5123" name="Slide Number Placeholder 2"/>
          <p:cNvSpPr>
            <a:spLocks noGrp="1"/>
          </p:cNvSpPr>
          <p:nvPr>
            <p:ph type="sldNum" sz="quarter" idx="10"/>
          </p:nvPr>
        </p:nvSpPr>
        <p:spPr>
          <a:noFill/>
        </p:spPr>
        <p:txBody>
          <a:bodyPr/>
          <a:lstStyle/>
          <a:p>
            <a:fld id="{1033D674-876C-4704-B146-0549A33C262A}" type="slidenum">
              <a:rPr lang="en-US" smtClean="0"/>
              <a:pPr/>
              <a:t>17</a:t>
            </a:fld>
            <a:endParaRPr lang="en-US" smtClean="0"/>
          </a:p>
        </p:txBody>
      </p:sp>
      <p:graphicFrame>
        <p:nvGraphicFramePr>
          <p:cNvPr id="4" name="Diagram 3"/>
          <p:cNvGraphicFramePr/>
          <p:nvPr>
            <p:extLst>
              <p:ext uri="{D42A27DB-BD31-4B8C-83A1-F6EECF244321}">
                <p14:modId xmlns:p14="http://schemas.microsoft.com/office/powerpoint/2010/main" val="1466457846"/>
              </p:ext>
            </p:extLst>
          </p:nvPr>
        </p:nvGraphicFramePr>
        <p:xfrm>
          <a:off x="236220" y="1981200"/>
          <a:ext cx="8534400" cy="2936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8116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0" y="152400"/>
            <a:ext cx="9144000" cy="838200"/>
          </a:xfrm>
          <a:noFill/>
          <a:ln>
            <a:miter lim="800000"/>
            <a:headEnd/>
            <a:tailEnd/>
          </a:ln>
        </p:spPr>
        <p:txBody>
          <a:bodyPr wrap="square" lIns="91440" tIns="45720" rIns="91440" bIns="45720" numCol="1" anchor="t" anchorCtr="0" compatLnSpc="1">
            <a:prstTxWarp prst="textNoShape">
              <a:avLst/>
            </a:prstTxWarp>
          </a:bodyPr>
          <a:lstStyle/>
          <a:p>
            <a:r>
              <a:rPr lang="en-US" dirty="0" smtClean="0"/>
              <a:t>Risk Characterization</a:t>
            </a:r>
          </a:p>
        </p:txBody>
      </p:sp>
      <p:graphicFrame>
        <p:nvGraphicFramePr>
          <p:cNvPr id="10" name="Table 9"/>
          <p:cNvGraphicFramePr>
            <a:graphicFrameLocks noGrp="1"/>
          </p:cNvGraphicFramePr>
          <p:nvPr/>
        </p:nvGraphicFramePr>
        <p:xfrm>
          <a:off x="609600" y="1295400"/>
          <a:ext cx="7696200" cy="4267199"/>
        </p:xfrm>
        <a:graphic>
          <a:graphicData uri="http://schemas.openxmlformats.org/drawingml/2006/table">
            <a:tbl>
              <a:tblPr/>
              <a:tblGrid>
                <a:gridCol w="2719276"/>
                <a:gridCol w="306236"/>
                <a:gridCol w="1914552"/>
                <a:gridCol w="2756136"/>
              </a:tblGrid>
              <a:tr h="526489">
                <a:tc gridSpan="4">
                  <a:txBody>
                    <a:bodyPr/>
                    <a:lstStyle/>
                    <a:p>
                      <a:pPr marL="0" marR="0" algn="ctr">
                        <a:spcBef>
                          <a:spcPts val="0"/>
                        </a:spcBef>
                        <a:spcAft>
                          <a:spcPts val="0"/>
                        </a:spcAft>
                      </a:pPr>
                      <a:r>
                        <a:rPr lang="en-US" sz="2000" b="1" dirty="0">
                          <a:latin typeface="Arial Black"/>
                          <a:ea typeface="Times New Roman"/>
                          <a:cs typeface="Times New Roman"/>
                        </a:rPr>
                        <a:t>Levee Safety Action Classification</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33004">
                <a:tc gridSpan="2">
                  <a:txBody>
                    <a:bodyPr/>
                    <a:lstStyle/>
                    <a:p>
                      <a:pPr marL="0" marR="0" algn="ctr">
                        <a:spcBef>
                          <a:spcPts val="0"/>
                        </a:spcBef>
                        <a:spcAft>
                          <a:spcPts val="0"/>
                        </a:spcAft>
                      </a:pPr>
                      <a:r>
                        <a:rPr lang="en-US" sz="1800" b="1" dirty="0">
                          <a:latin typeface="Arial Black"/>
                          <a:ea typeface="Times New Roman"/>
                          <a:cs typeface="Times New Roman"/>
                        </a:rPr>
                        <a:t>Urgency of Action</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dirty="0">
                          <a:latin typeface="Arial Black"/>
                          <a:ea typeface="Times New Roman"/>
                          <a:cs typeface="Times New Roman"/>
                        </a:rPr>
                        <a:t>Actions</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Black"/>
                          <a:ea typeface="Times New Roman"/>
                          <a:cs typeface="Times New Roman"/>
                        </a:rPr>
                        <a:t>Characteristics</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182">
                <a:tc>
                  <a:txBody>
                    <a:bodyPr/>
                    <a:lstStyle/>
                    <a:p>
                      <a:pPr marL="0" marR="0" algn="ctr">
                        <a:spcBef>
                          <a:spcPts val="0"/>
                        </a:spcBef>
                        <a:spcAft>
                          <a:spcPts val="0"/>
                        </a:spcAft>
                      </a:pPr>
                      <a:r>
                        <a:rPr lang="en-US" sz="1600" dirty="0">
                          <a:latin typeface="Arial Black"/>
                          <a:ea typeface="Times New Roman"/>
                          <a:cs typeface="Times New Roman"/>
                        </a:rPr>
                        <a:t>Very High</a:t>
                      </a:r>
                      <a:endParaRPr lang="en-US" sz="800" dirty="0">
                        <a:latin typeface="Times New Roman"/>
                        <a:ea typeface="Times New Roman"/>
                        <a:cs typeface="Times New Roman"/>
                      </a:endParaRPr>
                    </a:p>
                    <a:p>
                      <a:pPr marL="0" marR="0" algn="ctr">
                        <a:spcBef>
                          <a:spcPts val="0"/>
                        </a:spcBef>
                        <a:spcAft>
                          <a:spcPts val="0"/>
                        </a:spcAft>
                      </a:pPr>
                      <a:r>
                        <a:rPr lang="en-US" sz="1600" dirty="0">
                          <a:latin typeface="Arial Black"/>
                          <a:ea typeface="Times New Roman"/>
                          <a:cs typeface="Times New Roman"/>
                        </a:rPr>
                        <a:t>(1)</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solidFill>
                          <a:srgbClr val="FF0000"/>
                        </a:solidFill>
                        <a:latin typeface="Arial Black"/>
                        <a:ea typeface="Times New Roman"/>
                        <a:cs typeface="Times New Roman"/>
                      </a:endParaRPr>
                    </a:p>
                  </a:txBody>
                  <a:tcPr marL="51653" marR="51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5">
                  <a:txBody>
                    <a:bodyPr/>
                    <a:lstStyle/>
                    <a:p>
                      <a:pPr marL="0" marR="0" algn="ctr">
                        <a:spcBef>
                          <a:spcPts val="0"/>
                        </a:spcBef>
                        <a:spcAft>
                          <a:spcPts val="0"/>
                        </a:spcAft>
                      </a:pPr>
                      <a:endParaRPr lang="en-US" sz="800" dirty="0">
                        <a:latin typeface="Times New Roman"/>
                        <a:ea typeface="Times New Roman"/>
                        <a:cs typeface="Times New Roman"/>
                      </a:endParaRPr>
                    </a:p>
                    <a:p>
                      <a:pPr marL="0" marR="0" algn="ctr">
                        <a:spcBef>
                          <a:spcPts val="0"/>
                        </a:spcBef>
                        <a:spcAft>
                          <a:spcPts val="0"/>
                        </a:spcAft>
                      </a:pPr>
                      <a:r>
                        <a:rPr lang="en-US" sz="1400" b="1" dirty="0">
                          <a:latin typeface="Arial Black"/>
                          <a:ea typeface="Times New Roman"/>
                          <a:cs typeface="Times New Roman"/>
                        </a:rPr>
                        <a:t>Actions recommended for each </a:t>
                      </a:r>
                      <a:r>
                        <a:rPr lang="en-US" sz="1400" b="1" dirty="0" smtClean="0">
                          <a:latin typeface="Arial Black"/>
                          <a:ea typeface="Times New Roman"/>
                          <a:cs typeface="Times New Roman"/>
                        </a:rPr>
                        <a:t>class are commensurate with risks.</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endParaRPr lang="en-US" sz="800" dirty="0">
                        <a:latin typeface="Times New Roman"/>
                        <a:ea typeface="Times New Roman"/>
                        <a:cs typeface="Times New Roman"/>
                      </a:endParaRPr>
                    </a:p>
                    <a:p>
                      <a:pPr marL="0" marR="0" algn="ctr">
                        <a:spcBef>
                          <a:spcPts val="0"/>
                        </a:spcBef>
                        <a:spcAft>
                          <a:spcPts val="0"/>
                        </a:spcAft>
                      </a:pPr>
                      <a:r>
                        <a:rPr lang="en-US" sz="1400" b="1" dirty="0">
                          <a:latin typeface="Arial Black"/>
                          <a:ea typeface="Times New Roman"/>
                          <a:cs typeface="Times New Roman"/>
                        </a:rPr>
                        <a:t>Likelihood of inundation with associated consequences characterizes each class.</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182">
                <a:tc>
                  <a:txBody>
                    <a:bodyPr/>
                    <a:lstStyle/>
                    <a:p>
                      <a:pPr marL="0" marR="0" algn="ctr">
                        <a:spcBef>
                          <a:spcPts val="0"/>
                        </a:spcBef>
                        <a:spcAft>
                          <a:spcPts val="0"/>
                        </a:spcAft>
                      </a:pPr>
                      <a:r>
                        <a:rPr lang="en-US" sz="1600" dirty="0">
                          <a:latin typeface="Arial Black"/>
                          <a:ea typeface="Times New Roman"/>
                          <a:cs typeface="Times New Roman"/>
                        </a:rPr>
                        <a:t>High</a:t>
                      </a:r>
                      <a:endParaRPr lang="en-US" sz="800" dirty="0">
                        <a:latin typeface="Times New Roman"/>
                        <a:ea typeface="Times New Roman"/>
                        <a:cs typeface="Times New Roman"/>
                      </a:endParaRPr>
                    </a:p>
                    <a:p>
                      <a:pPr marL="0" marR="0" algn="ctr">
                        <a:spcBef>
                          <a:spcPts val="0"/>
                        </a:spcBef>
                        <a:spcAft>
                          <a:spcPts val="0"/>
                        </a:spcAft>
                      </a:pPr>
                      <a:r>
                        <a:rPr lang="en-US" sz="1600" dirty="0">
                          <a:latin typeface="Arial Black"/>
                          <a:ea typeface="Times New Roman"/>
                          <a:cs typeface="Times New Roman"/>
                        </a:rPr>
                        <a:t>(2)</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solidFill>
                          <a:srgbClr val="FF0000"/>
                        </a:solidFill>
                        <a:latin typeface="Arial Black"/>
                        <a:ea typeface="Times New Roman"/>
                        <a:cs typeface="Times New Roman"/>
                      </a:endParaRPr>
                    </a:p>
                  </a:txBody>
                  <a:tcPr marL="51653" marR="51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5F5F5F"/>
                      </a:fgClr>
                      <a:bgClr>
                        <a:srgbClr val="E22F2F"/>
                      </a:bgClr>
                    </a:pattFill>
                  </a:tcPr>
                </a:tc>
                <a:tc vMerge="1">
                  <a:txBody>
                    <a:bodyPr/>
                    <a:lstStyle/>
                    <a:p>
                      <a:endParaRPr lang="en-US"/>
                    </a:p>
                  </a:txBody>
                  <a:tcPr/>
                </a:tc>
                <a:tc vMerge="1">
                  <a:txBody>
                    <a:bodyPr/>
                    <a:lstStyle/>
                    <a:p>
                      <a:endParaRPr lang="en-US"/>
                    </a:p>
                  </a:txBody>
                  <a:tcPr/>
                </a:tc>
              </a:tr>
              <a:tr h="575182">
                <a:tc>
                  <a:txBody>
                    <a:bodyPr/>
                    <a:lstStyle/>
                    <a:p>
                      <a:pPr marL="0" marR="0" algn="ctr">
                        <a:spcBef>
                          <a:spcPts val="0"/>
                        </a:spcBef>
                        <a:spcAft>
                          <a:spcPts val="0"/>
                        </a:spcAft>
                      </a:pPr>
                      <a:r>
                        <a:rPr lang="en-US" sz="1600" dirty="0">
                          <a:latin typeface="Arial Black"/>
                          <a:ea typeface="Times New Roman"/>
                          <a:cs typeface="Times New Roman"/>
                        </a:rPr>
                        <a:t>Moderate</a:t>
                      </a:r>
                      <a:endParaRPr lang="en-US" sz="800" dirty="0">
                        <a:latin typeface="Times New Roman"/>
                        <a:ea typeface="Times New Roman"/>
                        <a:cs typeface="Times New Roman"/>
                      </a:endParaRPr>
                    </a:p>
                    <a:p>
                      <a:pPr marL="0" marR="0" algn="ctr">
                        <a:spcBef>
                          <a:spcPts val="0"/>
                        </a:spcBef>
                        <a:spcAft>
                          <a:spcPts val="0"/>
                        </a:spcAft>
                      </a:pPr>
                      <a:r>
                        <a:rPr lang="en-US" sz="1600" dirty="0">
                          <a:latin typeface="Arial Black"/>
                          <a:ea typeface="Times New Roman"/>
                          <a:cs typeface="Times New Roman"/>
                        </a:rPr>
                        <a:t>(3)</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Arial Black"/>
                        <a:ea typeface="Times New Roman"/>
                        <a:cs typeface="Times New Roman"/>
                      </a:endParaRPr>
                    </a:p>
                  </a:txBody>
                  <a:tcPr marL="51653" marR="51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Horz">
                      <a:fgClr>
                        <a:srgbClr val="5F5F5F"/>
                      </a:fgClr>
                      <a:bgClr>
                        <a:srgbClr val="E28D2F"/>
                      </a:bgClr>
                    </a:pattFill>
                  </a:tcPr>
                </a:tc>
                <a:tc vMerge="1">
                  <a:txBody>
                    <a:bodyPr/>
                    <a:lstStyle/>
                    <a:p>
                      <a:endParaRPr lang="en-US"/>
                    </a:p>
                  </a:txBody>
                  <a:tcPr/>
                </a:tc>
                <a:tc vMerge="1">
                  <a:txBody>
                    <a:bodyPr/>
                    <a:lstStyle/>
                    <a:p>
                      <a:endParaRPr lang="en-US"/>
                    </a:p>
                  </a:txBody>
                  <a:tcPr/>
                </a:tc>
              </a:tr>
              <a:tr h="688797">
                <a:tc>
                  <a:txBody>
                    <a:bodyPr/>
                    <a:lstStyle/>
                    <a:p>
                      <a:pPr marL="0" marR="0" algn="ctr">
                        <a:spcBef>
                          <a:spcPts val="0"/>
                        </a:spcBef>
                        <a:spcAft>
                          <a:spcPts val="0"/>
                        </a:spcAft>
                      </a:pPr>
                      <a:r>
                        <a:rPr lang="en-US" sz="1600" dirty="0">
                          <a:latin typeface="Arial Black"/>
                          <a:ea typeface="Times New Roman"/>
                          <a:cs typeface="Times New Roman"/>
                        </a:rPr>
                        <a:t>Low</a:t>
                      </a:r>
                      <a:endParaRPr lang="en-US" sz="800" dirty="0">
                        <a:latin typeface="Times New Roman"/>
                        <a:ea typeface="Times New Roman"/>
                        <a:cs typeface="Times New Roman"/>
                      </a:endParaRPr>
                    </a:p>
                    <a:p>
                      <a:pPr marL="0" marR="0" algn="ctr">
                        <a:spcBef>
                          <a:spcPts val="0"/>
                        </a:spcBef>
                        <a:spcAft>
                          <a:spcPts val="0"/>
                        </a:spcAft>
                      </a:pPr>
                      <a:r>
                        <a:rPr lang="en-US" sz="1600" dirty="0">
                          <a:latin typeface="Arial Black"/>
                          <a:ea typeface="Times New Roman"/>
                          <a:cs typeface="Times New Roman"/>
                        </a:rPr>
                        <a:t>(4)</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Arial Black"/>
                        <a:ea typeface="Times New Roman"/>
                        <a:cs typeface="Times New Roman"/>
                      </a:endParaRPr>
                    </a:p>
                  </a:txBody>
                  <a:tcPr marL="51653" marR="51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808080"/>
                      </a:fgClr>
                      <a:bgClr>
                        <a:srgbClr val="E6E640"/>
                      </a:bgClr>
                    </a:pattFill>
                  </a:tcPr>
                </a:tc>
                <a:tc vMerge="1">
                  <a:txBody>
                    <a:bodyPr/>
                    <a:lstStyle/>
                    <a:p>
                      <a:endParaRPr lang="en-US"/>
                    </a:p>
                  </a:txBody>
                  <a:tcPr/>
                </a:tc>
                <a:tc vMerge="1">
                  <a:txBody>
                    <a:bodyPr/>
                    <a:lstStyle/>
                    <a:p>
                      <a:endParaRPr lang="en-US"/>
                    </a:p>
                  </a:txBody>
                  <a:tcPr/>
                </a:tc>
              </a:tr>
              <a:tr h="693363">
                <a:tc>
                  <a:txBody>
                    <a:bodyPr/>
                    <a:lstStyle/>
                    <a:p>
                      <a:pPr marL="0" marR="0" algn="ctr">
                        <a:spcBef>
                          <a:spcPts val="0"/>
                        </a:spcBef>
                        <a:spcAft>
                          <a:spcPts val="0"/>
                        </a:spcAft>
                      </a:pPr>
                      <a:r>
                        <a:rPr lang="en-US" sz="1600" dirty="0">
                          <a:latin typeface="Arial Black"/>
                          <a:ea typeface="Times New Roman"/>
                          <a:cs typeface="Times New Roman"/>
                        </a:rPr>
                        <a:t>Normal</a:t>
                      </a:r>
                      <a:endParaRPr lang="en-US" sz="800" dirty="0">
                        <a:latin typeface="Times New Roman"/>
                        <a:ea typeface="Times New Roman"/>
                        <a:cs typeface="Times New Roman"/>
                      </a:endParaRPr>
                    </a:p>
                    <a:p>
                      <a:pPr marL="0" marR="0" algn="ctr">
                        <a:spcBef>
                          <a:spcPts val="0"/>
                        </a:spcBef>
                        <a:spcAft>
                          <a:spcPts val="0"/>
                        </a:spcAft>
                      </a:pPr>
                      <a:r>
                        <a:rPr lang="en-US" sz="1600" dirty="0">
                          <a:latin typeface="Arial Black"/>
                          <a:ea typeface="Times New Roman"/>
                          <a:cs typeface="Times New Roman"/>
                        </a:rPr>
                        <a:t>(5)</a:t>
                      </a:r>
                      <a:endParaRPr lang="en-US" sz="800" dirty="0">
                        <a:latin typeface="Times New Roman"/>
                        <a:ea typeface="Times New Roman"/>
                        <a:cs typeface="Times New Roman"/>
                      </a:endParaRPr>
                    </a:p>
                  </a:txBody>
                  <a:tcPr marL="51653" marR="51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000" dirty="0">
                        <a:latin typeface="Arial Black"/>
                        <a:ea typeface="Times New Roman"/>
                        <a:cs typeface="Times New Roman"/>
                      </a:endParaRPr>
                    </a:p>
                  </a:txBody>
                  <a:tcPr marL="51653" marR="51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Vert">
                      <a:fgClr>
                        <a:srgbClr val="5F5F5F"/>
                      </a:fgClr>
                      <a:bgClr>
                        <a:srgbClr val="2FE22F"/>
                      </a:bgClr>
                    </a:pattFill>
                  </a:tcPr>
                </a:tc>
                <a:tc vMerge="1">
                  <a:txBody>
                    <a:bodyPr/>
                    <a:lstStyle/>
                    <a:p>
                      <a:endParaRPr lang="en-US"/>
                    </a:p>
                  </a:txBody>
                  <a:tcPr/>
                </a:tc>
                <a:tc vMerge="1">
                  <a:txBody>
                    <a:bodyPr/>
                    <a:lstStyle/>
                    <a:p>
                      <a:endParaRPr lang="en-US"/>
                    </a:p>
                  </a:txBody>
                  <a:tcPr/>
                </a:tc>
              </a:tr>
            </a:tbl>
          </a:graphicData>
        </a:graphic>
      </p:graphicFrame>
      <p:sp>
        <p:nvSpPr>
          <p:cNvPr id="4" name="Slide Number Placeholder 4"/>
          <p:cNvSpPr txBox="1">
            <a:spLocks/>
          </p:cNvSpPr>
          <p:nvPr/>
        </p:nvSpPr>
        <p:spPr>
          <a:xfrm>
            <a:off x="3657600" y="6762750"/>
            <a:ext cx="2133600" cy="476250"/>
          </a:xfrm>
          <a:prstGeom prst="rect">
            <a:avLst/>
          </a:prstGeom>
          <a:noFill/>
        </p:spPr>
        <p:txBody>
          <a:bodyPr/>
          <a:lstStyle/>
          <a:p>
            <a:pPr algn="ctr">
              <a:defRPr/>
            </a:pPr>
            <a:fld id="{20403A5E-9652-4CAA-AF5A-377BE37E5E02}" type="slidenum">
              <a:rPr lang="en-US" sz="1400">
                <a:latin typeface="+mn-lt"/>
              </a:rPr>
              <a:pPr algn="ctr">
                <a:defRPr/>
              </a:pPr>
              <a:t>18</a:t>
            </a:fld>
            <a:endParaRPr lang="en-US" sz="1400" dirty="0">
              <a:latin typeface="+mn-lt"/>
            </a:endParaRPr>
          </a:p>
        </p:txBody>
      </p:sp>
      <p:sp>
        <p:nvSpPr>
          <p:cNvPr id="5" name="TextBox 80"/>
          <p:cNvSpPr txBox="1">
            <a:spLocks noChangeArrowheads="1"/>
          </p:cNvSpPr>
          <p:nvPr/>
        </p:nvSpPr>
        <p:spPr bwMode="auto">
          <a:xfrm>
            <a:off x="1066800" y="5715000"/>
            <a:ext cx="7543800" cy="646331"/>
          </a:xfrm>
          <a:prstGeom prst="rect">
            <a:avLst/>
          </a:prstGeom>
          <a:noFill/>
          <a:ln w="9525">
            <a:noFill/>
            <a:miter lim="800000"/>
            <a:headEnd/>
            <a:tailEnd/>
          </a:ln>
        </p:spPr>
        <p:txBody>
          <a:bodyPr wrap="square">
            <a:spAutoFit/>
          </a:bodyPr>
          <a:lstStyle/>
          <a:p>
            <a:r>
              <a:rPr lang="en-US" dirty="0" smtClean="0"/>
              <a:t>THE FOCUS IS                  MAKING RISK INFORMED DECISIONS!</a:t>
            </a:r>
            <a:endParaRPr lang="en-US" dirty="0"/>
          </a:p>
          <a:p>
            <a:r>
              <a:rPr lang="en-US" dirty="0" smtClean="0"/>
              <a:t>THE FOCUS IS NOT            THE LSAC NUMBER!</a:t>
            </a:r>
          </a:p>
        </p:txBody>
      </p:sp>
      <p:cxnSp>
        <p:nvCxnSpPr>
          <p:cNvPr id="7" name="Straight Arrow Connector 6"/>
          <p:cNvCxnSpPr/>
          <p:nvPr/>
        </p:nvCxnSpPr>
        <p:spPr>
          <a:xfrm>
            <a:off x="2895600" y="5867400"/>
            <a:ext cx="838200" cy="0"/>
          </a:xfrm>
          <a:prstGeom prst="straightConnector1">
            <a:avLst/>
          </a:prstGeom>
          <a:ln w="31750">
            <a:solidFill>
              <a:srgbClr val="92D050"/>
            </a:solidFill>
            <a:headEnd w="lg" len="lg"/>
            <a:tailEnd type="stealth" w="lg" len="lg"/>
          </a:ln>
          <a:scene3d>
            <a:camera prst="orthographicFront"/>
            <a:lightRig rig="threePt" dir="t"/>
          </a:scene3d>
          <a:sp3d contourW="12700">
            <a:bevelT/>
            <a:bevelB/>
            <a:contourClr>
              <a:srgbClr val="009900"/>
            </a:contourClr>
          </a:sp3d>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52800" y="6172200"/>
            <a:ext cx="533400" cy="0"/>
          </a:xfrm>
          <a:prstGeom prst="straightConnector1">
            <a:avLst/>
          </a:prstGeom>
          <a:ln w="31750">
            <a:solidFill>
              <a:srgbClr val="FF7979"/>
            </a:solidFill>
            <a:headEnd w="lg" len="lg"/>
            <a:tailEnd type="stealth" w="lg" len="lg"/>
          </a:ln>
          <a:scene3d>
            <a:camera prst="orthographicFront"/>
            <a:lightRig rig="threePt" dir="t"/>
          </a:scene3d>
          <a:sp3d extrusionH="76200" contourW="12700">
            <a:bevelT/>
            <a:bevelB/>
            <a:extrusionClr>
              <a:srgbClr val="FF0000"/>
            </a:extrusionClr>
            <a:contourClr>
              <a:srgbClr val="FF0000"/>
            </a:contourClr>
          </a:sp3d>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794185E-2E36-4C53-9E21-C35BC07370B5}" type="slidenum">
              <a:rPr lang="en-US" smtClean="0"/>
              <a:pPr>
                <a:defRPr/>
              </a:pPr>
              <a:t>19</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4471" y="1"/>
            <a:ext cx="8875059" cy="6858000"/>
          </a:xfrm>
          <a:prstGeom prst="rect">
            <a:avLst/>
          </a:prstGeom>
          <a:noFill/>
          <a:ln w="9525">
            <a:solidFill>
              <a:schemeClr val="accent1">
                <a:lumMod val="10000"/>
              </a:schemeClr>
            </a:solidFill>
            <a:miter lim="800000"/>
            <a:headEnd/>
            <a:tailEnd/>
          </a:ln>
          <a:effectLst>
            <a:softEdge rad="12700"/>
          </a:effectLst>
        </p:spPr>
      </p:pic>
      <p:cxnSp>
        <p:nvCxnSpPr>
          <p:cNvPr id="16" name="Straight Arrow Connector 15"/>
          <p:cNvCxnSpPr/>
          <p:nvPr/>
        </p:nvCxnSpPr>
        <p:spPr>
          <a:xfrm flipH="1">
            <a:off x="2743200" y="1143000"/>
            <a:ext cx="228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38382" y="4247029"/>
            <a:ext cx="5498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16588" y="3283324"/>
            <a:ext cx="1700935" cy="2585323"/>
          </a:xfrm>
          <a:prstGeom prst="rect">
            <a:avLst/>
          </a:prstGeom>
          <a:noFill/>
        </p:spPr>
        <p:txBody>
          <a:bodyPr wrap="square" rtlCol="0">
            <a:spAutoFit/>
          </a:bodyPr>
          <a:lstStyle/>
          <a:p>
            <a:pPr>
              <a:buFont typeface="Arial" pitchFamily="34" charset="0"/>
              <a:buChar char="•"/>
            </a:pPr>
            <a:r>
              <a:rPr lang="en-US" dirty="0" smtClean="0"/>
              <a:t> Why are both LSAC 3?</a:t>
            </a:r>
          </a:p>
          <a:p>
            <a:pPr>
              <a:buFont typeface="Arial" pitchFamily="34" charset="0"/>
              <a:buChar char="•"/>
            </a:pPr>
            <a:endParaRPr lang="en-US" dirty="0" smtClean="0"/>
          </a:p>
          <a:p>
            <a:pPr>
              <a:buFont typeface="Arial" pitchFamily="34" charset="0"/>
              <a:buChar char="•"/>
            </a:pPr>
            <a:r>
              <a:rPr lang="en-US" dirty="0" smtClean="0"/>
              <a:t> What does the data indicate for each segment?</a:t>
            </a:r>
          </a:p>
          <a:p>
            <a:pPr>
              <a:buFont typeface="Arial" pitchFamily="34" charset="0"/>
              <a:buChar char="•"/>
            </a:pPr>
            <a:endParaRPr lang="en-US" dirty="0" smtClean="0"/>
          </a:p>
        </p:txBody>
      </p:sp>
    </p:spTree>
    <p:extLst>
      <p:ext uri="{BB962C8B-B14F-4D97-AF65-F5344CB8AC3E}">
        <p14:creationId xmlns:p14="http://schemas.microsoft.com/office/powerpoint/2010/main" val="2671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fld id="{528D52A4-6881-4A93-983F-052F0CE31E21}" type="slidenum">
              <a:rPr lang="en-US" smtClean="0"/>
              <a:pPr/>
              <a:t>2</a:t>
            </a:fld>
            <a:endParaRPr lang="en-US" smtClean="0"/>
          </a:p>
        </p:txBody>
      </p:sp>
      <p:sp>
        <p:nvSpPr>
          <p:cNvPr id="20483" name="Text Box 3"/>
          <p:cNvSpPr txBox="1">
            <a:spLocks noChangeArrowheads="1"/>
          </p:cNvSpPr>
          <p:nvPr/>
        </p:nvSpPr>
        <p:spPr bwMode="auto">
          <a:xfrm>
            <a:off x="0" y="254000"/>
            <a:ext cx="9220200" cy="646113"/>
          </a:xfrm>
          <a:prstGeom prst="rect">
            <a:avLst/>
          </a:prstGeom>
          <a:noFill/>
          <a:ln w="9525">
            <a:noFill/>
            <a:miter lim="800000"/>
            <a:headEnd/>
            <a:tailEnd/>
          </a:ln>
        </p:spPr>
        <p:txBody>
          <a:bodyPr>
            <a:spAutoFit/>
          </a:bodyPr>
          <a:lstStyle/>
          <a:p>
            <a:pPr algn="ctr"/>
            <a:r>
              <a:rPr lang="en-US" sz="3600"/>
              <a:t>Agenda and Objectives</a:t>
            </a:r>
          </a:p>
        </p:txBody>
      </p:sp>
      <p:sp>
        <p:nvSpPr>
          <p:cNvPr id="20484" name="TextBox 4"/>
          <p:cNvSpPr txBox="1">
            <a:spLocks noChangeArrowheads="1"/>
          </p:cNvSpPr>
          <p:nvPr/>
        </p:nvSpPr>
        <p:spPr bwMode="auto">
          <a:xfrm>
            <a:off x="457200" y="1371600"/>
            <a:ext cx="8458200" cy="3447098"/>
          </a:xfrm>
          <a:prstGeom prst="rect">
            <a:avLst/>
          </a:prstGeom>
          <a:noFill/>
          <a:ln w="9525">
            <a:noFill/>
            <a:miter lim="800000"/>
            <a:headEnd/>
            <a:tailEnd/>
          </a:ln>
        </p:spPr>
        <p:txBody>
          <a:bodyPr>
            <a:spAutoFit/>
          </a:bodyPr>
          <a:lstStyle/>
          <a:p>
            <a:r>
              <a:rPr lang="en-US" sz="2400" dirty="0"/>
              <a:t>Agenda</a:t>
            </a:r>
            <a:r>
              <a:rPr lang="en-US" sz="2400" dirty="0" smtClean="0"/>
              <a:t>: </a:t>
            </a:r>
          </a:p>
          <a:p>
            <a:endParaRPr lang="en-US" sz="800" b="0" dirty="0" smtClean="0"/>
          </a:p>
          <a:p>
            <a:pPr>
              <a:buFont typeface="Wingdings" pitchFamily="2" charset="2"/>
              <a:buChar char="q"/>
            </a:pPr>
            <a:r>
              <a:rPr lang="en-US" dirty="0" smtClean="0"/>
              <a:t> Program Overview</a:t>
            </a:r>
          </a:p>
          <a:p>
            <a:pPr>
              <a:buFont typeface="Wingdings" pitchFamily="2" charset="2"/>
              <a:buChar char="q"/>
            </a:pPr>
            <a:r>
              <a:rPr lang="en-US" dirty="0" smtClean="0"/>
              <a:t> Understanding Risk </a:t>
            </a:r>
          </a:p>
          <a:p>
            <a:pPr>
              <a:buFont typeface="Wingdings" pitchFamily="2" charset="2"/>
              <a:buChar char="q"/>
            </a:pPr>
            <a:r>
              <a:rPr lang="en-US" dirty="0" smtClean="0"/>
              <a:t> Risk Communication</a:t>
            </a:r>
          </a:p>
          <a:p>
            <a:endParaRPr lang="en-US" b="0" dirty="0" smtClean="0"/>
          </a:p>
          <a:p>
            <a:endParaRPr lang="en-US" sz="1000" dirty="0"/>
          </a:p>
          <a:p>
            <a:r>
              <a:rPr lang="en-US" sz="2400" dirty="0"/>
              <a:t>Objectives:</a:t>
            </a:r>
          </a:p>
          <a:p>
            <a:endParaRPr lang="en-US" sz="800" b="0" dirty="0" smtClean="0"/>
          </a:p>
          <a:p>
            <a:pPr>
              <a:buFont typeface="Wingdings" pitchFamily="2" charset="2"/>
              <a:buChar char="ü"/>
            </a:pPr>
            <a:r>
              <a:rPr lang="en-US" kern="0" dirty="0" smtClean="0"/>
              <a:t> Understand the evolution of </a:t>
            </a:r>
            <a:r>
              <a:rPr lang="en-US" i="1" kern="0" dirty="0" smtClean="0"/>
              <a:t>levee safety </a:t>
            </a:r>
            <a:r>
              <a:rPr lang="en-US" kern="0" dirty="0" smtClean="0"/>
              <a:t>within USACE and nationally</a:t>
            </a:r>
          </a:p>
          <a:p>
            <a:pPr>
              <a:buFont typeface="Wingdings" pitchFamily="2" charset="2"/>
              <a:buChar char="ü"/>
            </a:pPr>
            <a:r>
              <a:rPr lang="en-US" kern="0" dirty="0" smtClean="0"/>
              <a:t> Know the USACE Levee Safety Program mission and guiding principles</a:t>
            </a:r>
          </a:p>
          <a:p>
            <a:pPr>
              <a:buFont typeface="Wingdings" pitchFamily="2" charset="2"/>
              <a:buChar char="ü"/>
            </a:pPr>
            <a:r>
              <a:rPr lang="en-US" kern="0" dirty="0" smtClean="0"/>
              <a:t> Recognize the components of risk</a:t>
            </a:r>
          </a:p>
          <a:p>
            <a:pPr>
              <a:buFont typeface="Wingdings" pitchFamily="2" charset="2"/>
              <a:buChar char="ü"/>
            </a:pPr>
            <a:r>
              <a:rPr lang="en-US" kern="0" dirty="0" smtClean="0"/>
              <a:t> Understand Risk Communication Process</a:t>
            </a:r>
            <a:endParaRPr lang="en-US" dirty="0"/>
          </a:p>
        </p:txBody>
      </p:sp>
    </p:spTree>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2400"/>
            <a:ext cx="8229600" cy="685800"/>
          </a:xfrm>
        </p:spPr>
        <p:txBody>
          <a:bodyPr/>
          <a:lstStyle/>
          <a:p>
            <a:pPr eaLnBrk="1" hangingPunct="1"/>
            <a:r>
              <a:rPr lang="en-US" sz="1800" dirty="0" smtClean="0"/>
              <a:t>Policy Guidance Letter – Placing Levee Systems in a Risk Context, Emphasis on Communication and Sponsor Engagement Dated Nov 06 2015</a:t>
            </a:r>
            <a:br>
              <a:rPr lang="en-US" sz="1800" dirty="0" smtClean="0"/>
            </a:br>
            <a:endParaRPr lang="en-US" sz="1800" dirty="0" smtClean="0"/>
          </a:p>
        </p:txBody>
      </p:sp>
      <p:sp>
        <p:nvSpPr>
          <p:cNvPr id="4099" name="Rectangle 3"/>
          <p:cNvSpPr>
            <a:spLocks noGrp="1" noChangeArrowheads="1"/>
          </p:cNvSpPr>
          <p:nvPr>
            <p:ph type="body" idx="1"/>
          </p:nvPr>
        </p:nvSpPr>
        <p:spPr>
          <a:xfrm>
            <a:off x="76200" y="1676400"/>
            <a:ext cx="8839200" cy="5562600"/>
          </a:xfrm>
          <a:noFill/>
        </p:spPr>
        <p:txBody>
          <a:bodyPr/>
          <a:lstStyle/>
          <a:p>
            <a:pPr eaLnBrk="1" hangingPunct="1">
              <a:lnSpc>
                <a:spcPct val="80000"/>
              </a:lnSpc>
            </a:pPr>
            <a:r>
              <a:rPr lang="en-US" sz="2200" dirty="0" smtClean="0"/>
              <a:t>The Overall Objectives of this guidance are to:</a:t>
            </a:r>
          </a:p>
          <a:p>
            <a:pPr eaLnBrk="1" hangingPunct="1">
              <a:lnSpc>
                <a:spcPct val="80000"/>
              </a:lnSpc>
            </a:pPr>
            <a:endParaRPr lang="en-US" sz="2200" dirty="0" smtClean="0"/>
          </a:p>
          <a:p>
            <a:pPr lvl="1" eaLnBrk="1" hangingPunct="1">
              <a:lnSpc>
                <a:spcPct val="80000"/>
              </a:lnSpc>
            </a:pPr>
            <a:r>
              <a:rPr lang="en-US" sz="2000" dirty="0" smtClean="0"/>
              <a:t>Improve Sponsor Engagement and understanding of the levee safety activities</a:t>
            </a:r>
          </a:p>
          <a:p>
            <a:pPr lvl="1" eaLnBrk="1" hangingPunct="1">
              <a:lnSpc>
                <a:spcPct val="80000"/>
              </a:lnSpc>
            </a:pPr>
            <a:endParaRPr lang="en-US" sz="2000" dirty="0" smtClean="0"/>
          </a:p>
          <a:p>
            <a:pPr lvl="1" eaLnBrk="1" hangingPunct="1">
              <a:lnSpc>
                <a:spcPct val="80000"/>
              </a:lnSpc>
            </a:pPr>
            <a:r>
              <a:rPr lang="en-US" sz="2000" dirty="0" smtClean="0"/>
              <a:t>Improve sponsor and community understanding of the benefits and flood risks associated with levee systems</a:t>
            </a:r>
          </a:p>
          <a:p>
            <a:pPr lvl="1" eaLnBrk="1" hangingPunct="1">
              <a:lnSpc>
                <a:spcPct val="80000"/>
              </a:lnSpc>
            </a:pPr>
            <a:endParaRPr lang="en-US" sz="2000" dirty="0" smtClean="0"/>
          </a:p>
          <a:p>
            <a:pPr lvl="1" eaLnBrk="1" hangingPunct="1">
              <a:lnSpc>
                <a:spcPct val="80000"/>
              </a:lnSpc>
            </a:pPr>
            <a:r>
              <a:rPr lang="en-US" sz="2000" dirty="0" smtClean="0"/>
              <a:t>Promote actions to reduce and manage the associated flood risks</a:t>
            </a:r>
          </a:p>
          <a:p>
            <a:pPr lvl="1" eaLnBrk="1" hangingPunct="1">
              <a:lnSpc>
                <a:spcPct val="80000"/>
              </a:lnSpc>
            </a:pPr>
            <a:endParaRPr lang="en-US" sz="2000" dirty="0" smtClean="0"/>
          </a:p>
          <a:p>
            <a:pPr lvl="1" eaLnBrk="1" hangingPunct="1">
              <a:lnSpc>
                <a:spcPct val="80000"/>
              </a:lnSpc>
            </a:pPr>
            <a:r>
              <a:rPr lang="en-US" sz="2000" dirty="0" smtClean="0"/>
              <a:t>Build a foundation for shared responsibility in developing and implementing flood risk management solutions for levee systems</a:t>
            </a:r>
          </a:p>
          <a:p>
            <a:pPr eaLnBrk="1" hangingPunct="1">
              <a:lnSpc>
                <a:spcPct val="80000"/>
              </a:lnSpc>
              <a:buFont typeface="Wingdings" pitchFamily="2" charset="2"/>
              <a:buNone/>
            </a:pPr>
            <a:endParaRPr lang="en-US" sz="2800" dirty="0" smtClean="0"/>
          </a:p>
        </p:txBody>
      </p:sp>
    </p:spTree>
    <p:extLst>
      <p:ext uri="{BB962C8B-B14F-4D97-AF65-F5344CB8AC3E}">
        <p14:creationId xmlns:p14="http://schemas.microsoft.com/office/powerpoint/2010/main" val="2024717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52400"/>
            <a:ext cx="8229600" cy="685800"/>
          </a:xfrm>
        </p:spPr>
        <p:txBody>
          <a:bodyPr/>
          <a:lstStyle/>
          <a:p>
            <a:pPr eaLnBrk="1" hangingPunct="1"/>
            <a:r>
              <a:rPr lang="en-US" sz="1800" dirty="0" smtClean="0"/>
              <a:t>Policy Guidance Letter – Placing Levee Systems in a Risk Context, Emphasis on Communication and Sponsor Engagement Dated Nov 06 2015</a:t>
            </a:r>
            <a:br>
              <a:rPr lang="en-US" sz="1800" dirty="0" smtClean="0"/>
            </a:br>
            <a:endParaRPr lang="en-US" sz="1800" dirty="0" smtClean="0"/>
          </a:p>
        </p:txBody>
      </p:sp>
      <p:sp>
        <p:nvSpPr>
          <p:cNvPr id="4099" name="Rectangle 3"/>
          <p:cNvSpPr>
            <a:spLocks noGrp="1" noChangeArrowheads="1"/>
          </p:cNvSpPr>
          <p:nvPr>
            <p:ph type="body" idx="1"/>
          </p:nvPr>
        </p:nvSpPr>
        <p:spPr>
          <a:xfrm>
            <a:off x="76200" y="1676400"/>
            <a:ext cx="8839200" cy="5562600"/>
          </a:xfrm>
          <a:noFill/>
        </p:spPr>
        <p:txBody>
          <a:bodyPr/>
          <a:lstStyle/>
          <a:p>
            <a:pPr eaLnBrk="1" hangingPunct="1">
              <a:lnSpc>
                <a:spcPct val="80000"/>
              </a:lnSpc>
            </a:pPr>
            <a:endParaRPr lang="en-US" sz="2400" dirty="0" smtClean="0"/>
          </a:p>
          <a:p>
            <a:pPr eaLnBrk="1" hangingPunct="1">
              <a:lnSpc>
                <a:spcPct val="80000"/>
              </a:lnSpc>
            </a:pPr>
            <a:r>
              <a:rPr lang="en-US" sz="2400" dirty="0" smtClean="0"/>
              <a:t>All Districts must develop and maintain a District-Level:</a:t>
            </a:r>
          </a:p>
          <a:p>
            <a:pPr eaLnBrk="1" hangingPunct="1">
              <a:lnSpc>
                <a:spcPct val="80000"/>
              </a:lnSpc>
            </a:pPr>
            <a:endParaRPr lang="en-US" sz="2200" dirty="0"/>
          </a:p>
          <a:p>
            <a:pPr lvl="1" eaLnBrk="1" hangingPunct="1">
              <a:lnSpc>
                <a:spcPct val="80000"/>
              </a:lnSpc>
            </a:pPr>
            <a:r>
              <a:rPr lang="en-US" sz="2000" dirty="0" smtClean="0"/>
              <a:t>Programmatic Communication and Sponsor Engagement Strategy</a:t>
            </a:r>
          </a:p>
          <a:p>
            <a:pPr lvl="1" eaLnBrk="1" hangingPunct="1">
              <a:lnSpc>
                <a:spcPct val="80000"/>
              </a:lnSpc>
            </a:pPr>
            <a:endParaRPr lang="en-US" sz="2000" dirty="0" smtClean="0"/>
          </a:p>
          <a:p>
            <a:pPr lvl="1" eaLnBrk="1" hangingPunct="1">
              <a:lnSpc>
                <a:spcPct val="80000"/>
              </a:lnSpc>
            </a:pPr>
            <a:r>
              <a:rPr lang="en-US" sz="2000" dirty="0" smtClean="0"/>
              <a:t>Levee System Summary Sheets</a:t>
            </a:r>
          </a:p>
          <a:p>
            <a:pPr lvl="1" eaLnBrk="1" hangingPunct="1">
              <a:lnSpc>
                <a:spcPct val="80000"/>
              </a:lnSpc>
            </a:pPr>
            <a:endParaRPr lang="en-US" sz="2000" dirty="0" smtClean="0"/>
          </a:p>
          <a:p>
            <a:pPr lvl="1" eaLnBrk="1" hangingPunct="1">
              <a:lnSpc>
                <a:spcPct val="80000"/>
              </a:lnSpc>
            </a:pPr>
            <a:r>
              <a:rPr lang="en-US" sz="2000" dirty="0" smtClean="0"/>
              <a:t>Levee System Specific Risk Communication Plan</a:t>
            </a:r>
          </a:p>
          <a:p>
            <a:pPr lvl="2" eaLnBrk="1" hangingPunct="1">
              <a:lnSpc>
                <a:spcPct val="80000"/>
              </a:lnSpc>
            </a:pPr>
            <a:endParaRPr lang="en-US" sz="1400" dirty="0" smtClean="0"/>
          </a:p>
          <a:p>
            <a:pPr lvl="1" eaLnBrk="1" hangingPunct="1">
              <a:lnSpc>
                <a:spcPct val="80000"/>
              </a:lnSpc>
            </a:pPr>
            <a:endParaRPr lang="en-US" sz="1800" dirty="0" smtClean="0"/>
          </a:p>
          <a:p>
            <a:pPr lvl="1" eaLnBrk="1" hangingPunct="1">
              <a:lnSpc>
                <a:spcPct val="80000"/>
              </a:lnSpc>
            </a:pPr>
            <a:endParaRPr lang="en-US" sz="1800" dirty="0" smtClean="0"/>
          </a:p>
          <a:p>
            <a:pPr lvl="1" eaLnBrk="1" hangingPunct="1">
              <a:lnSpc>
                <a:spcPct val="80000"/>
              </a:lnSpc>
            </a:pPr>
            <a:endParaRPr lang="en-US" sz="1800" dirty="0" smtClean="0"/>
          </a:p>
          <a:p>
            <a:pPr eaLnBrk="1" hangingPunct="1">
              <a:lnSpc>
                <a:spcPct val="80000"/>
              </a:lnSpc>
            </a:pPr>
            <a:endParaRPr lang="en-US" sz="2200" dirty="0"/>
          </a:p>
          <a:p>
            <a:pPr eaLnBrk="1" hangingPunct="1">
              <a:lnSpc>
                <a:spcPct val="80000"/>
              </a:lnSpc>
            </a:pPr>
            <a:endParaRPr lang="en-US" sz="2200" dirty="0" smtClean="0"/>
          </a:p>
          <a:p>
            <a:pPr marL="0" indent="0" eaLnBrk="1" hangingPunct="1">
              <a:lnSpc>
                <a:spcPct val="80000"/>
              </a:lnSpc>
              <a:buNone/>
            </a:pPr>
            <a:endParaRPr lang="en-US" sz="2200" dirty="0" smtClean="0"/>
          </a:p>
          <a:p>
            <a:pPr marL="457200" lvl="1" indent="0" eaLnBrk="1" hangingPunct="1">
              <a:lnSpc>
                <a:spcPct val="80000"/>
              </a:lnSpc>
              <a:buNone/>
            </a:pPr>
            <a:endParaRPr lang="en-US" sz="2000" dirty="0" smtClean="0"/>
          </a:p>
          <a:p>
            <a:pPr eaLnBrk="1" hangingPunct="1">
              <a:lnSpc>
                <a:spcPct val="80000"/>
              </a:lnSpc>
              <a:buNone/>
            </a:pPr>
            <a:endParaRPr lang="en-US" sz="2400" dirty="0" smtClean="0"/>
          </a:p>
          <a:p>
            <a:pPr eaLnBrk="1" hangingPunct="1">
              <a:lnSpc>
                <a:spcPct val="80000"/>
              </a:lnSpc>
              <a:buFont typeface="Wingdings" pitchFamily="2" charset="2"/>
              <a:buNone/>
            </a:pPr>
            <a:endParaRPr lang="en-US" sz="2800" dirty="0" smtClean="0"/>
          </a:p>
        </p:txBody>
      </p:sp>
    </p:spTree>
    <p:extLst>
      <p:ext uri="{BB962C8B-B14F-4D97-AF65-F5344CB8AC3E}">
        <p14:creationId xmlns:p14="http://schemas.microsoft.com/office/powerpoint/2010/main" val="3226092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Levee System Summary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referRelativeResize="0">
            <a:picLocks noChangeAspect="1"/>
          </p:cNvPicPr>
          <p:nvPr/>
        </p:nvPicPr>
        <p:blipFill>
          <a:blip r:embed="rId2"/>
          <a:stretch>
            <a:fillRect/>
          </a:stretch>
        </p:blipFill>
        <p:spPr>
          <a:xfrm>
            <a:off x="632841" y="1402398"/>
            <a:ext cx="7878318" cy="5045962"/>
          </a:xfrm>
          <a:prstGeom prst="rect">
            <a:avLst/>
          </a:prstGeom>
        </p:spPr>
      </p:pic>
    </p:spTree>
    <p:extLst>
      <p:ext uri="{BB962C8B-B14F-4D97-AF65-F5344CB8AC3E}">
        <p14:creationId xmlns:p14="http://schemas.microsoft.com/office/powerpoint/2010/main" val="250979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7681"/>
          </a:xfrm>
        </p:spPr>
        <p:txBody>
          <a:bodyPr/>
          <a:lstStyle/>
          <a:p>
            <a:r>
              <a:rPr lang="en-US" dirty="0" smtClean="0"/>
              <a:t>Project Stakeholders</a:t>
            </a:r>
            <a:endParaRPr lang="en-US" dirty="0"/>
          </a:p>
        </p:txBody>
      </p:sp>
      <p:sp>
        <p:nvSpPr>
          <p:cNvPr id="3" name="Content Placeholder 2"/>
          <p:cNvSpPr>
            <a:spLocks noGrp="1"/>
          </p:cNvSpPr>
          <p:nvPr>
            <p:ph idx="1"/>
          </p:nvPr>
        </p:nvSpPr>
        <p:spPr>
          <a:xfrm>
            <a:off x="838200" y="1371600"/>
            <a:ext cx="8043620" cy="3886200"/>
          </a:xfrm>
        </p:spPr>
        <p:txBody>
          <a:bodyPr/>
          <a:lstStyle/>
          <a:p>
            <a:r>
              <a:rPr lang="en-US" sz="2000" b="1" u="sng" dirty="0"/>
              <a:t>Internal</a:t>
            </a:r>
            <a:endParaRPr lang="en-US" sz="2000" dirty="0"/>
          </a:p>
          <a:p>
            <a:pPr lvl="1"/>
            <a:r>
              <a:rPr lang="en-US" sz="1600" dirty="0"/>
              <a:t>USACE – New Orleans (MVN)</a:t>
            </a:r>
          </a:p>
          <a:p>
            <a:pPr lvl="2"/>
            <a:r>
              <a:rPr lang="en-US" sz="1400" dirty="0"/>
              <a:t>Public Affairs Office (PAO), </a:t>
            </a:r>
            <a:r>
              <a:rPr lang="en-US" sz="1400" dirty="0" smtClean="0"/>
              <a:t>Inspection of Completed </a:t>
            </a:r>
            <a:r>
              <a:rPr lang="en-US" sz="1400" dirty="0"/>
              <a:t>Works (ICW), Emergency Management (EM), Engineering Division (ED), Project Management (PM), Office of Council (OC), Operations Management (OM), Flood Risk Management (FRM), Levee Safety Committee, Silver Jackets</a:t>
            </a:r>
          </a:p>
          <a:p>
            <a:pPr lvl="1"/>
            <a:r>
              <a:rPr lang="en-US" sz="1600" dirty="0"/>
              <a:t>USACE – Mississippi Valley Division (MVD)</a:t>
            </a:r>
          </a:p>
          <a:p>
            <a:pPr lvl="1"/>
            <a:r>
              <a:rPr lang="en-US" sz="1600" dirty="0"/>
              <a:t>USACE – Headquarters (HQ)</a:t>
            </a:r>
          </a:p>
          <a:p>
            <a:pPr lvl="1"/>
            <a:r>
              <a:rPr lang="en-US" sz="1600" dirty="0"/>
              <a:t>USACE – Risk Management Center (RMC)</a:t>
            </a:r>
          </a:p>
          <a:p>
            <a:r>
              <a:rPr lang="en-US" sz="2000" b="1" u="sng" dirty="0"/>
              <a:t>External</a:t>
            </a:r>
            <a:endParaRPr lang="en-US" sz="2000" dirty="0"/>
          </a:p>
          <a:p>
            <a:pPr lvl="1"/>
            <a:r>
              <a:rPr lang="en-US" sz="1600" dirty="0" smtClean="0"/>
              <a:t>Local and Louisiana </a:t>
            </a:r>
            <a:r>
              <a:rPr lang="en-US" sz="1600" dirty="0"/>
              <a:t>State Government</a:t>
            </a:r>
          </a:p>
          <a:p>
            <a:pPr lvl="1"/>
            <a:r>
              <a:rPr lang="en-US" sz="1600" dirty="0"/>
              <a:t>Levee District Sponsors and Levee Owners</a:t>
            </a:r>
          </a:p>
          <a:p>
            <a:pPr lvl="1"/>
            <a:r>
              <a:rPr lang="en-US" sz="1600" dirty="0"/>
              <a:t>Federal Emergency Management (FEMA)</a:t>
            </a:r>
          </a:p>
          <a:p>
            <a:pPr lvl="1"/>
            <a:r>
              <a:rPr lang="en-US" sz="1600" dirty="0"/>
              <a:t>Parish Emergency Management Agencies (EMA)</a:t>
            </a:r>
          </a:p>
          <a:p>
            <a:pPr lvl="1"/>
            <a:r>
              <a:rPr lang="en-US" sz="1600" dirty="0"/>
              <a:t>Populations Living in the Leveed Areas</a:t>
            </a:r>
          </a:p>
          <a:p>
            <a:pPr lvl="1"/>
            <a:r>
              <a:rPr lang="en-US" sz="1600" dirty="0"/>
              <a:t>US Senators and Legislators</a:t>
            </a:r>
          </a:p>
          <a:p>
            <a:pPr marL="457200" lvl="1" indent="0">
              <a:buNone/>
            </a:pPr>
            <a:endParaRPr lang="en-US" dirty="0"/>
          </a:p>
        </p:txBody>
      </p:sp>
    </p:spTree>
    <p:extLst>
      <p:ext uri="{BB962C8B-B14F-4D97-AF65-F5344CB8AC3E}">
        <p14:creationId xmlns:p14="http://schemas.microsoft.com/office/powerpoint/2010/main" val="2872050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p:txBody>
          <a:bodyPr/>
          <a:lstStyle/>
          <a:p>
            <a:pPr>
              <a:defRPr/>
            </a:pPr>
            <a:fld id="{984D950F-EC25-4492-96E9-AF76235D3C83}" type="slidenum">
              <a:rPr lang="en-US" smtClean="0"/>
              <a:pPr>
                <a:defRPr/>
              </a:pPr>
              <a:t>24</a:t>
            </a:fld>
            <a:endParaRPr lang="en-US" smtClean="0"/>
          </a:p>
        </p:txBody>
      </p:sp>
      <p:sp>
        <p:nvSpPr>
          <p:cNvPr id="38915" name="TextBox 2"/>
          <p:cNvSpPr txBox="1">
            <a:spLocks noChangeArrowheads="1"/>
          </p:cNvSpPr>
          <p:nvPr/>
        </p:nvSpPr>
        <p:spPr bwMode="auto">
          <a:xfrm>
            <a:off x="304800" y="-76200"/>
            <a:ext cx="6019800" cy="1138238"/>
          </a:xfrm>
          <a:prstGeom prst="rect">
            <a:avLst/>
          </a:prstGeom>
          <a:noFill/>
          <a:ln w="9525">
            <a:noFill/>
            <a:miter lim="800000"/>
            <a:headEnd/>
            <a:tailEnd/>
          </a:ln>
        </p:spPr>
        <p:txBody>
          <a:bodyPr>
            <a:spAutoFit/>
          </a:bodyPr>
          <a:lstStyle/>
          <a:p>
            <a:pPr algn="ctr"/>
            <a:r>
              <a:rPr lang="en-US" sz="3400" b="1"/>
              <a:t>Value of Risk Dialogue for Sponsors?</a:t>
            </a:r>
          </a:p>
        </p:txBody>
      </p:sp>
      <p:sp>
        <p:nvSpPr>
          <p:cNvPr id="4" name="TextBox 3"/>
          <p:cNvSpPr txBox="1"/>
          <p:nvPr/>
        </p:nvSpPr>
        <p:spPr>
          <a:xfrm>
            <a:off x="685800" y="1143000"/>
            <a:ext cx="3810000" cy="4524375"/>
          </a:xfrm>
          <a:prstGeom prst="rect">
            <a:avLst/>
          </a:prstGeom>
          <a:noFill/>
        </p:spPr>
        <p:txBody>
          <a:bodyPr>
            <a:spAutoFit/>
          </a:bodyPr>
          <a:lstStyle/>
          <a:p>
            <a:pPr>
              <a:buFont typeface="Wingdings" pitchFamily="2" charset="2"/>
              <a:buChar char="§"/>
              <a:defRPr/>
            </a:pPr>
            <a:r>
              <a:rPr lang="en-US" sz="2400" dirty="0">
                <a:cs typeface="+mn-cs"/>
              </a:rPr>
              <a:t> Understand how USACE    </a:t>
            </a:r>
          </a:p>
          <a:p>
            <a:pPr>
              <a:defRPr/>
            </a:pPr>
            <a:r>
              <a:rPr lang="en-US" sz="2400" dirty="0">
                <a:cs typeface="+mn-cs"/>
              </a:rPr>
              <a:t>   Views and Prioritizes   </a:t>
            </a:r>
          </a:p>
          <a:p>
            <a:pPr>
              <a:defRPr/>
            </a:pPr>
            <a:r>
              <a:rPr lang="en-US" sz="2400" dirty="0">
                <a:cs typeface="+mn-cs"/>
              </a:rPr>
              <a:t>   their Project for Federal </a:t>
            </a:r>
          </a:p>
          <a:p>
            <a:pPr>
              <a:defRPr/>
            </a:pPr>
            <a:r>
              <a:rPr lang="en-US" sz="2400" dirty="0">
                <a:cs typeface="+mn-cs"/>
              </a:rPr>
              <a:t>   Action</a:t>
            </a:r>
          </a:p>
          <a:p>
            <a:pPr lvl="1">
              <a:lnSpc>
                <a:spcPct val="120000"/>
              </a:lnSpc>
              <a:buFont typeface="Arial" pitchFamily="34" charset="0"/>
              <a:buChar char="•"/>
              <a:defRPr/>
            </a:pPr>
            <a:r>
              <a:rPr lang="en-US" dirty="0">
                <a:cs typeface="+mn-cs"/>
              </a:rPr>
              <a:t> </a:t>
            </a:r>
            <a:r>
              <a:rPr lang="en-US" sz="2000" dirty="0">
                <a:cs typeface="+mn-cs"/>
              </a:rPr>
              <a:t>Technical Assistance</a:t>
            </a:r>
          </a:p>
          <a:p>
            <a:pPr lvl="1">
              <a:lnSpc>
                <a:spcPct val="120000"/>
              </a:lnSpc>
              <a:buFont typeface="Arial" pitchFamily="34" charset="0"/>
              <a:buChar char="•"/>
              <a:defRPr/>
            </a:pPr>
            <a:r>
              <a:rPr lang="en-US" sz="2000" dirty="0">
                <a:cs typeface="+mn-cs"/>
              </a:rPr>
              <a:t> Flood Fighting</a:t>
            </a:r>
          </a:p>
          <a:p>
            <a:pPr lvl="1">
              <a:lnSpc>
                <a:spcPct val="120000"/>
              </a:lnSpc>
              <a:buFont typeface="Arial" pitchFamily="34" charset="0"/>
              <a:buChar char="•"/>
              <a:defRPr/>
            </a:pPr>
            <a:r>
              <a:rPr lang="en-US" sz="2000" dirty="0">
                <a:cs typeface="+mn-cs"/>
              </a:rPr>
              <a:t> Study Priorities</a:t>
            </a:r>
          </a:p>
          <a:p>
            <a:pPr lvl="1">
              <a:lnSpc>
                <a:spcPct val="120000"/>
              </a:lnSpc>
              <a:buFont typeface="Arial" pitchFamily="34" charset="0"/>
              <a:buChar char="•"/>
              <a:defRPr/>
            </a:pPr>
            <a:r>
              <a:rPr lang="en-US" sz="2000" dirty="0">
                <a:cs typeface="+mn-cs"/>
              </a:rPr>
              <a:t> Construction Priority</a:t>
            </a:r>
          </a:p>
          <a:p>
            <a:pPr lvl="1">
              <a:lnSpc>
                <a:spcPct val="120000"/>
              </a:lnSpc>
              <a:defRPr/>
            </a:pPr>
            <a:endParaRPr lang="en-US" sz="2000" dirty="0">
              <a:cs typeface="+mn-cs"/>
            </a:endParaRPr>
          </a:p>
          <a:p>
            <a:pPr marL="0" lvl="1">
              <a:buFont typeface="Wingdings" pitchFamily="2" charset="2"/>
              <a:buChar char="§"/>
              <a:defRPr/>
            </a:pPr>
            <a:r>
              <a:rPr lang="en-US" sz="2400" dirty="0">
                <a:cs typeface="+mn-cs"/>
              </a:rPr>
              <a:t> Improve Communication </a:t>
            </a:r>
          </a:p>
          <a:p>
            <a:pPr marL="0" lvl="1">
              <a:defRPr/>
            </a:pPr>
            <a:r>
              <a:rPr lang="en-US" sz="2400" dirty="0">
                <a:cs typeface="+mn-cs"/>
              </a:rPr>
              <a:t>   of the Benefits and Risks </a:t>
            </a:r>
          </a:p>
          <a:p>
            <a:pPr marL="0" lvl="1">
              <a:defRPr/>
            </a:pPr>
            <a:r>
              <a:rPr lang="en-US" sz="2400" dirty="0">
                <a:cs typeface="+mn-cs"/>
              </a:rPr>
              <a:t>   to All Stakeholders</a:t>
            </a:r>
          </a:p>
        </p:txBody>
      </p:sp>
      <p:sp>
        <p:nvSpPr>
          <p:cNvPr id="38917" name="TextBox 5"/>
          <p:cNvSpPr txBox="1">
            <a:spLocks noChangeArrowheads="1"/>
          </p:cNvSpPr>
          <p:nvPr/>
        </p:nvSpPr>
        <p:spPr bwMode="auto">
          <a:xfrm>
            <a:off x="4876800" y="1752600"/>
            <a:ext cx="3810000" cy="4154488"/>
          </a:xfrm>
          <a:prstGeom prst="rect">
            <a:avLst/>
          </a:prstGeom>
          <a:noFill/>
          <a:ln w="9525">
            <a:noFill/>
            <a:miter lim="800000"/>
            <a:headEnd/>
            <a:tailEnd/>
          </a:ln>
        </p:spPr>
        <p:txBody>
          <a:bodyPr>
            <a:spAutoFit/>
          </a:bodyPr>
          <a:lstStyle/>
          <a:p>
            <a:pPr>
              <a:buFont typeface="Wingdings" pitchFamily="2" charset="2"/>
              <a:buChar char="§"/>
            </a:pPr>
            <a:r>
              <a:rPr lang="en-US" sz="2400"/>
              <a:t> Inform Sponsor of Risk </a:t>
            </a:r>
          </a:p>
          <a:p>
            <a:r>
              <a:rPr lang="en-US" sz="2400"/>
              <a:t>   Reduction Actions</a:t>
            </a:r>
          </a:p>
          <a:p>
            <a:pPr lvl="1">
              <a:lnSpc>
                <a:spcPct val="120000"/>
              </a:lnSpc>
              <a:buFont typeface="Arial" charset="0"/>
              <a:buChar char="•"/>
            </a:pPr>
            <a:r>
              <a:rPr lang="en-US"/>
              <a:t> </a:t>
            </a:r>
            <a:r>
              <a:rPr lang="en-US" sz="2000"/>
              <a:t>Structural</a:t>
            </a:r>
          </a:p>
          <a:p>
            <a:pPr lvl="2">
              <a:lnSpc>
                <a:spcPct val="120000"/>
              </a:lnSpc>
              <a:buFont typeface="Arial" charset="0"/>
              <a:buChar char="•"/>
            </a:pPr>
            <a:r>
              <a:rPr lang="en-US" sz="2000"/>
              <a:t>Interim Repairs</a:t>
            </a:r>
          </a:p>
          <a:p>
            <a:pPr lvl="2">
              <a:lnSpc>
                <a:spcPct val="120000"/>
              </a:lnSpc>
              <a:buFont typeface="Arial" charset="0"/>
              <a:buChar char="•"/>
            </a:pPr>
            <a:r>
              <a:rPr lang="en-US" sz="2000"/>
              <a:t>Long Term Repairs</a:t>
            </a:r>
          </a:p>
          <a:p>
            <a:pPr lvl="1">
              <a:lnSpc>
                <a:spcPct val="120000"/>
              </a:lnSpc>
              <a:buFont typeface="Arial" charset="0"/>
              <a:buChar char="•"/>
            </a:pPr>
            <a:r>
              <a:rPr lang="en-US" sz="2000"/>
              <a:t> Non-Structural</a:t>
            </a:r>
          </a:p>
          <a:p>
            <a:pPr lvl="2">
              <a:lnSpc>
                <a:spcPct val="120000"/>
              </a:lnSpc>
              <a:buFont typeface="Arial" charset="0"/>
              <a:buChar char="•"/>
            </a:pPr>
            <a:r>
              <a:rPr lang="en-US" sz="2000"/>
              <a:t>Land Development</a:t>
            </a:r>
          </a:p>
          <a:p>
            <a:pPr lvl="2">
              <a:lnSpc>
                <a:spcPct val="120000"/>
              </a:lnSpc>
              <a:buFont typeface="Arial" charset="0"/>
              <a:buChar char="•"/>
            </a:pPr>
            <a:r>
              <a:rPr lang="en-US" sz="2000"/>
              <a:t>Building Codes</a:t>
            </a:r>
          </a:p>
          <a:p>
            <a:pPr lvl="2">
              <a:lnSpc>
                <a:spcPct val="120000"/>
              </a:lnSpc>
              <a:buFont typeface="Arial" charset="0"/>
              <a:buChar char="•"/>
            </a:pPr>
            <a:r>
              <a:rPr lang="en-US" sz="2000"/>
              <a:t>Emergency Action Plans</a:t>
            </a:r>
          </a:p>
          <a:p>
            <a:pPr lvl="2">
              <a:lnSpc>
                <a:spcPct val="120000"/>
              </a:lnSpc>
              <a:buFont typeface="Arial" charset="0"/>
              <a:buChar char="•"/>
            </a:pPr>
            <a:endParaRPr lang="en-US" sz="2000"/>
          </a:p>
        </p:txBody>
      </p:sp>
      <p:pic>
        <p:nvPicPr>
          <p:cNvPr id="38918" name="Picture 6" descr="tincan.bmp"/>
          <p:cNvPicPr>
            <a:picLocks noChangeAspect="1"/>
          </p:cNvPicPr>
          <p:nvPr/>
        </p:nvPicPr>
        <p:blipFill>
          <a:blip r:embed="rId2" cstate="print"/>
          <a:srcRect/>
          <a:stretch>
            <a:fillRect/>
          </a:stretch>
        </p:blipFill>
        <p:spPr bwMode="auto">
          <a:xfrm>
            <a:off x="6400800" y="228600"/>
            <a:ext cx="2416175" cy="144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p:txBody>
          <a:bodyPr/>
          <a:lstStyle/>
          <a:p>
            <a:pPr>
              <a:defRPr/>
            </a:pPr>
            <a:fld id="{A7855E5E-860A-409F-887D-D0F160AD57D8}" type="slidenum">
              <a:rPr lang="en-US" smtClean="0"/>
              <a:pPr>
                <a:defRPr/>
              </a:pPr>
              <a:t>25</a:t>
            </a:fld>
            <a:endParaRPr lang="en-US" smtClean="0"/>
          </a:p>
        </p:txBody>
      </p:sp>
      <p:sp>
        <p:nvSpPr>
          <p:cNvPr id="46083" name="Title 2"/>
          <p:cNvSpPr>
            <a:spLocks noGrp="1"/>
          </p:cNvSpPr>
          <p:nvPr>
            <p:ph type="title"/>
          </p:nvPr>
        </p:nvSpPr>
        <p:spPr bwMode="auto">
          <a:xfrm>
            <a:off x="457200" y="3048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Questions</a:t>
            </a:r>
          </a:p>
        </p:txBody>
      </p:sp>
      <p:pic>
        <p:nvPicPr>
          <p:cNvPr id="9" name="Picture 8" descr="auto-comics-dinosaur-Noah-311208.jpg"/>
          <p:cNvPicPr>
            <a:picLocks noChangeAspect="1"/>
          </p:cNvPicPr>
          <p:nvPr/>
        </p:nvPicPr>
        <p:blipFill>
          <a:blip r:embed="rId2" cstate="print"/>
          <a:stretch>
            <a:fillRect/>
          </a:stretch>
        </p:blipFill>
        <p:spPr>
          <a:xfrm>
            <a:off x="2235200" y="1238072"/>
            <a:ext cx="4699000" cy="5467528"/>
          </a:xfrm>
          <a:prstGeom prst="rect">
            <a:avLst/>
          </a:prstGeom>
        </p:spPr>
      </p:pic>
      <p:sp>
        <p:nvSpPr>
          <p:cNvPr id="13" name="Oval Callout 12"/>
          <p:cNvSpPr/>
          <p:nvPr/>
        </p:nvSpPr>
        <p:spPr>
          <a:xfrm>
            <a:off x="3276600" y="1371600"/>
            <a:ext cx="2133600" cy="1219200"/>
          </a:xfrm>
          <a:prstGeom prst="wedgeEllipseCallout">
            <a:avLst>
              <a:gd name="adj1" fmla="val 31654"/>
              <a:gd name="adj2" fmla="val 722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itchFamily="66" charset="0"/>
              </a:rPr>
              <a:t>Oh No!</a:t>
            </a:r>
          </a:p>
          <a:p>
            <a:pPr algn="ctr"/>
            <a:r>
              <a:rPr lang="en-US" sz="2000" dirty="0" smtClean="0">
                <a:solidFill>
                  <a:schemeClr val="tx1"/>
                </a:solidFill>
                <a:latin typeface="Comic Sans MS" pitchFamily="66" charset="0"/>
              </a:rPr>
              <a:t>Was that</a:t>
            </a:r>
          </a:p>
          <a:p>
            <a:pPr algn="ctr"/>
            <a:r>
              <a:rPr lang="en-US" sz="2000" dirty="0" smtClean="0">
                <a:solidFill>
                  <a:schemeClr val="tx1"/>
                </a:solidFill>
                <a:latin typeface="Comic Sans MS" pitchFamily="66" charset="0"/>
              </a:rPr>
              <a:t>TODAY?</a:t>
            </a:r>
            <a:endParaRPr lang="en-US" sz="2000" dirty="0"/>
          </a:p>
        </p:txBody>
      </p:sp>
      <p:sp>
        <p:nvSpPr>
          <p:cNvPr id="6" name="TextBox 5"/>
          <p:cNvSpPr txBox="1"/>
          <p:nvPr/>
        </p:nvSpPr>
        <p:spPr>
          <a:xfrm>
            <a:off x="76200" y="1981200"/>
            <a:ext cx="2057400" cy="3046988"/>
          </a:xfrm>
          <a:prstGeom prst="rect">
            <a:avLst/>
          </a:prstGeom>
          <a:noFill/>
        </p:spPr>
        <p:txBody>
          <a:bodyPr wrap="square" rtlCol="0">
            <a:spAutoFit/>
          </a:bodyPr>
          <a:lstStyle/>
          <a:p>
            <a:pPr algn="ctr"/>
            <a:r>
              <a:rPr lang="en-US" sz="2400" dirty="0" smtClean="0">
                <a:latin typeface="Comic Sans MS" pitchFamily="66" charset="0"/>
              </a:rPr>
              <a:t>USACE Levee Safety Program:</a:t>
            </a:r>
          </a:p>
          <a:p>
            <a:pPr algn="ctr"/>
            <a:endParaRPr lang="en-US" sz="2400" dirty="0" smtClean="0">
              <a:latin typeface="Comic Sans MS" pitchFamily="66" charset="0"/>
            </a:endParaRPr>
          </a:p>
          <a:p>
            <a:pPr algn="ctr"/>
            <a:r>
              <a:rPr lang="en-US" sz="2400" dirty="0" smtClean="0">
                <a:latin typeface="Comic Sans MS" pitchFamily="66" charset="0"/>
              </a:rPr>
              <a:t>Life Safety is Paramount!!!</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PROGRAM Overview</a:t>
            </a:r>
            <a:endParaRPr lang="en-US" cap="none" dirty="0"/>
          </a:p>
        </p:txBody>
      </p:sp>
      <p:sp>
        <p:nvSpPr>
          <p:cNvPr id="19459" name="Text Placeholder 6"/>
          <p:cNvSpPr>
            <a:spLocks noGrp="1"/>
          </p:cNvSpPr>
          <p:nvPr>
            <p:ph type="body" idx="1"/>
          </p:nvPr>
        </p:nvSpPr>
        <p:spPr/>
        <p:txBody>
          <a:bodyPr/>
          <a:lstStyle/>
          <a:p>
            <a:r>
              <a:rPr lang="en-US" smtClean="0"/>
              <a:t>Update on USACE Levee Safety Program</a:t>
            </a:r>
          </a:p>
          <a:p>
            <a:endParaRPr lang="en-US" smtClean="0"/>
          </a:p>
        </p:txBody>
      </p:sp>
      <p:sp>
        <p:nvSpPr>
          <p:cNvPr id="15364" name="Slide Number Placeholder 4"/>
          <p:cNvSpPr>
            <a:spLocks noGrp="1"/>
          </p:cNvSpPr>
          <p:nvPr>
            <p:ph type="sldNum" sz="quarter" idx="10"/>
          </p:nvPr>
        </p:nvSpPr>
        <p:spPr/>
        <p:txBody>
          <a:bodyPr/>
          <a:lstStyle/>
          <a:p>
            <a:pPr>
              <a:defRPr/>
            </a:pPr>
            <a:fld id="{9282FAB1-0BFD-4025-A5C0-E5A23ED44FF9}" type="slidenum">
              <a:rPr lang="en-US" smtClean="0"/>
              <a:pPr>
                <a:defRPr/>
              </a:pPr>
              <a:t>3</a:t>
            </a:fld>
            <a:endParaRPr lang="en-US" smtClean="0"/>
          </a:p>
        </p:txBody>
      </p:sp>
      <p:pic>
        <p:nvPicPr>
          <p:cNvPr id="8" name="Picture 7" descr="LSPLogo.jpg"/>
          <p:cNvPicPr>
            <a:picLocks noChangeAspect="1"/>
          </p:cNvPicPr>
          <p:nvPr/>
        </p:nvPicPr>
        <p:blipFill>
          <a:blip r:embed="rId2" cstate="email"/>
          <a:stretch>
            <a:fillRect/>
          </a:stretch>
        </p:blipFill>
        <p:spPr>
          <a:xfrm>
            <a:off x="762000" y="1447800"/>
            <a:ext cx="1981200" cy="1981200"/>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in Page Graphic.jpeg"/>
          <p:cNvPicPr>
            <a:picLocks noChangeAspect="1"/>
          </p:cNvPicPr>
          <p:nvPr/>
        </p:nvPicPr>
        <p:blipFill>
          <a:blip r:embed="rId3" cstate="email"/>
          <a:stretch>
            <a:fillRect/>
          </a:stretch>
        </p:blipFill>
        <p:spPr>
          <a:xfrm>
            <a:off x="228600" y="1295400"/>
            <a:ext cx="4648200" cy="464820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
        <p:nvSpPr>
          <p:cNvPr id="133122" name="Rectangle 3"/>
          <p:cNvSpPr>
            <a:spLocks noGrp="1" noChangeArrowheads="1"/>
          </p:cNvSpPr>
          <p:nvPr>
            <p:ph type="title"/>
          </p:nvPr>
        </p:nvSpPr>
        <p:spPr>
          <a:xfrm>
            <a:off x="228600" y="76200"/>
            <a:ext cx="8686800" cy="1143000"/>
          </a:xfrm>
        </p:spPr>
        <p:txBody>
          <a:bodyPr/>
          <a:lstStyle/>
          <a:p>
            <a:pPr>
              <a:defRPr/>
            </a:pPr>
            <a:r>
              <a:rPr lang="en-US" sz="3600" dirty="0" smtClean="0">
                <a:latin typeface="+mn-lt"/>
              </a:rPr>
              <a:t>USACE Levee </a:t>
            </a:r>
            <a:r>
              <a:rPr lang="en-US" sz="3600" dirty="0">
                <a:latin typeface="+mn-lt"/>
              </a:rPr>
              <a:t>Safety Program Mission</a:t>
            </a:r>
          </a:p>
        </p:txBody>
      </p:sp>
      <p:sp>
        <p:nvSpPr>
          <p:cNvPr id="20484" name="Rectangle 4"/>
          <p:cNvSpPr>
            <a:spLocks noGrp="1" noChangeArrowheads="1"/>
          </p:cNvSpPr>
          <p:nvPr>
            <p:ph type="body" sz="half" idx="4294967295"/>
          </p:nvPr>
        </p:nvSpPr>
        <p:spPr>
          <a:xfrm>
            <a:off x="4953000" y="2133600"/>
            <a:ext cx="4038600" cy="3276600"/>
          </a:xfrm>
        </p:spPr>
        <p:txBody>
          <a:bodyPr/>
          <a:lstStyle/>
          <a:p>
            <a:pPr marL="228600" indent="-228600">
              <a:spcBef>
                <a:spcPts val="600"/>
              </a:spcBef>
              <a:spcAft>
                <a:spcPts val="600"/>
              </a:spcAft>
              <a:buFont typeface="Wingdings" pitchFamily="2" charset="2"/>
              <a:buNone/>
            </a:pPr>
            <a:r>
              <a:rPr lang="en-US" sz="2400" dirty="0" smtClean="0"/>
              <a:t>   Ensure levee systems provide benefit to the Nation by </a:t>
            </a:r>
            <a:r>
              <a:rPr lang="en-US" sz="2400" dirty="0" smtClean="0">
                <a:solidFill>
                  <a:srgbClr val="0070C0"/>
                </a:solidFill>
              </a:rPr>
              <a:t>working with stakeholders to assess, </a:t>
            </a:r>
            <a:r>
              <a:rPr lang="en-US" sz="2800" dirty="0" smtClean="0">
                <a:solidFill>
                  <a:schemeClr val="accent3">
                    <a:lumMod val="50000"/>
                  </a:schemeClr>
                </a:solidFill>
              </a:rPr>
              <a:t>communicate</a:t>
            </a:r>
            <a:r>
              <a:rPr lang="en-US" sz="2400" dirty="0" smtClean="0">
                <a:solidFill>
                  <a:srgbClr val="0070C0"/>
                </a:solidFill>
              </a:rPr>
              <a:t>, and manage the risks</a:t>
            </a:r>
            <a:r>
              <a:rPr lang="en-US" sz="2400" dirty="0" smtClean="0"/>
              <a:t> to people, the economy, and the environment </a:t>
            </a:r>
          </a:p>
        </p:txBody>
      </p:sp>
      <p:sp>
        <p:nvSpPr>
          <p:cNvPr id="16390" name="Slide Number Placeholder 6"/>
          <p:cNvSpPr>
            <a:spLocks noGrp="1"/>
          </p:cNvSpPr>
          <p:nvPr>
            <p:ph type="sldNum" sz="quarter" idx="10"/>
          </p:nvPr>
        </p:nvSpPr>
        <p:spPr/>
        <p:txBody>
          <a:bodyPr/>
          <a:lstStyle/>
          <a:p>
            <a:pPr>
              <a:defRPr/>
            </a:pPr>
            <a:fld id="{332EA60A-E0D9-4FD3-BA8E-E9FC9D235844}" type="slidenum">
              <a:rPr lang="en-US" smtClean="0"/>
              <a:pPr>
                <a:defRPr/>
              </a:pPr>
              <a:t>4</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hidden="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7411" name="Slide Number Placeholder 3"/>
          <p:cNvSpPr>
            <a:spLocks noGrp="1"/>
          </p:cNvSpPr>
          <p:nvPr>
            <p:ph type="sldNum" sz="quarter" idx="10"/>
          </p:nvPr>
        </p:nvSpPr>
        <p:spPr/>
        <p:txBody>
          <a:bodyPr/>
          <a:lstStyle/>
          <a:p>
            <a:pPr>
              <a:defRPr/>
            </a:pPr>
            <a:fld id="{A7CABE9D-BD0E-48DA-A560-076EB97DBF33}" type="slidenum">
              <a:rPr lang="en-US" smtClean="0"/>
              <a:pPr>
                <a:defRPr/>
              </a:pPr>
              <a:t>5</a:t>
            </a:fld>
            <a:endParaRPr lang="en-US" smtClean="0"/>
          </a:p>
        </p:txBody>
      </p:sp>
      <p:sp>
        <p:nvSpPr>
          <p:cNvPr id="21508" name="Rectangle 3"/>
          <p:cNvSpPr>
            <a:spLocks noGrp="1" noChangeArrowheads="1"/>
          </p:cNvSpPr>
          <p:nvPr>
            <p:ph idx="4294967295"/>
          </p:nvPr>
        </p:nvSpPr>
        <p:spPr>
          <a:xfrm>
            <a:off x="838200" y="1066800"/>
            <a:ext cx="8686800" cy="4343400"/>
          </a:xfrm>
        </p:spPr>
        <p:txBody>
          <a:bodyPr/>
          <a:lstStyle/>
          <a:p>
            <a:pPr lvl="2">
              <a:lnSpc>
                <a:spcPct val="90000"/>
              </a:lnSpc>
              <a:buFontTx/>
              <a:buNone/>
            </a:pPr>
            <a:endParaRPr lang="en-US" sz="1400" dirty="0" smtClean="0"/>
          </a:p>
          <a:p>
            <a:pPr>
              <a:lnSpc>
                <a:spcPct val="90000"/>
              </a:lnSpc>
            </a:pPr>
            <a:r>
              <a:rPr lang="en-US" sz="3600" dirty="0" smtClean="0"/>
              <a:t>Hold </a:t>
            </a:r>
            <a:r>
              <a:rPr lang="en-US" sz="3600" i="1" u="sng" dirty="0" smtClean="0">
                <a:solidFill>
                  <a:schemeClr val="accent3">
                    <a:lumMod val="50000"/>
                  </a:schemeClr>
                </a:solidFill>
              </a:rPr>
              <a:t>life safety paramount</a:t>
            </a:r>
            <a:r>
              <a:rPr lang="en-US" sz="3600" dirty="0" smtClean="0"/>
              <a:t>, and reduce economic and environmental risk</a:t>
            </a:r>
          </a:p>
          <a:p>
            <a:pPr>
              <a:lnSpc>
                <a:spcPct val="90000"/>
              </a:lnSpc>
            </a:pPr>
            <a:r>
              <a:rPr lang="en-US" sz="3600" dirty="0" smtClean="0"/>
              <a:t>Decisions will be </a:t>
            </a:r>
            <a:r>
              <a:rPr lang="en-US" sz="3600" i="1" u="sng" dirty="0" smtClean="0"/>
              <a:t>risk informed</a:t>
            </a:r>
          </a:p>
          <a:p>
            <a:pPr>
              <a:lnSpc>
                <a:spcPct val="90000"/>
              </a:lnSpc>
            </a:pPr>
            <a:r>
              <a:rPr lang="en-US" sz="3600" i="1" u="sng" dirty="0" smtClean="0"/>
              <a:t>Open and transparent</a:t>
            </a:r>
            <a:r>
              <a:rPr lang="en-US" sz="3600" dirty="0" smtClean="0"/>
              <a:t> communication</a:t>
            </a:r>
          </a:p>
          <a:p>
            <a:pPr>
              <a:lnSpc>
                <a:spcPct val="90000"/>
              </a:lnSpc>
            </a:pPr>
            <a:r>
              <a:rPr lang="en-US" sz="3600" i="1" u="sng" dirty="0" smtClean="0"/>
              <a:t>Shared responsibility</a:t>
            </a:r>
            <a:r>
              <a:rPr lang="en-US" sz="3600" dirty="0" smtClean="0"/>
              <a:t> for risk management</a:t>
            </a:r>
          </a:p>
          <a:p>
            <a:pPr>
              <a:lnSpc>
                <a:spcPct val="90000"/>
              </a:lnSpc>
            </a:pPr>
            <a:r>
              <a:rPr lang="en-US" sz="3600" i="1" u="sng" dirty="0" smtClean="0"/>
              <a:t>Systems approach</a:t>
            </a:r>
          </a:p>
          <a:p>
            <a:pPr>
              <a:lnSpc>
                <a:spcPct val="90000"/>
              </a:lnSpc>
            </a:pPr>
            <a:r>
              <a:rPr lang="en-US" sz="3600" i="1" u="sng" dirty="0" smtClean="0"/>
              <a:t>Periodic and continuous</a:t>
            </a:r>
            <a:r>
              <a:rPr lang="en-US" sz="3600" i="1" dirty="0" smtClean="0"/>
              <a:t> </a:t>
            </a:r>
            <a:r>
              <a:rPr lang="en-US" sz="3600" dirty="0" smtClean="0"/>
              <a:t>activities</a:t>
            </a:r>
          </a:p>
        </p:txBody>
      </p:sp>
      <p:sp>
        <p:nvSpPr>
          <p:cNvPr id="27651" name="Rectangle 2"/>
          <p:cNvSpPr>
            <a:spLocks noChangeArrowheads="1"/>
          </p:cNvSpPr>
          <p:nvPr/>
        </p:nvSpPr>
        <p:spPr bwMode="auto">
          <a:xfrm>
            <a:off x="609600" y="228600"/>
            <a:ext cx="8077200" cy="838200"/>
          </a:xfrm>
          <a:prstGeom prst="rect">
            <a:avLst/>
          </a:prstGeom>
          <a:noFill/>
          <a:ln w="28575">
            <a:noFill/>
            <a:miter lim="800000"/>
            <a:headEnd/>
            <a:tailEnd/>
          </a:ln>
        </p:spPr>
        <p:txBody>
          <a:bodyPr anchor="ctr"/>
          <a:lstStyle/>
          <a:p>
            <a:pPr algn="ctr">
              <a:defRPr/>
            </a:pPr>
            <a:r>
              <a:rPr lang="en-US" sz="4400" b="1" dirty="0">
                <a:cs typeface="+mn-cs"/>
              </a:rPr>
              <a:t>Guiding Principles</a:t>
            </a:r>
            <a:endParaRPr lang="en-US" sz="4400" b="1" dirty="0">
              <a:solidFill>
                <a:srgbClr val="FFFFFF"/>
              </a:solidFill>
              <a:latin typeface="+mj-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4632960" y="1539240"/>
            <a:ext cx="4102100" cy="3276600"/>
          </a:xfrm>
          <a:prstGeom prst="rect">
            <a:avLst/>
          </a:prstGeom>
          <a:noFill/>
          <a:ln w="25400">
            <a:solidFill>
              <a:srgbClr val="FF0000"/>
            </a:solidFill>
            <a:miter lim="800000"/>
            <a:headEnd/>
            <a:tailEnd/>
          </a:ln>
        </p:spPr>
        <p:txBody>
          <a:bodyPr wrap="none" anchor="ctr"/>
          <a:lstStyle/>
          <a:p>
            <a:pPr algn="ctr"/>
            <a:r>
              <a:rPr lang="en-US" sz="1400" b="1">
                <a:solidFill>
                  <a:srgbClr val="FF0000"/>
                </a:solidFill>
                <a:latin typeface="Times New Roman" pitchFamily="18" charset="0"/>
              </a:rPr>
              <a:t>t</a:t>
            </a:r>
          </a:p>
        </p:txBody>
      </p:sp>
      <p:sp>
        <p:nvSpPr>
          <p:cNvPr id="181251" name="Rectangle 4"/>
          <p:cNvSpPr>
            <a:spLocks noGrp="1" noChangeArrowheads="1"/>
          </p:cNvSpPr>
          <p:nvPr>
            <p:ph type="body" sz="half" idx="4294967295"/>
          </p:nvPr>
        </p:nvSpPr>
        <p:spPr>
          <a:xfrm>
            <a:off x="428625" y="1539240"/>
            <a:ext cx="4078288" cy="3276600"/>
          </a:xfrm>
        </p:spPr>
        <p:txBody>
          <a:bodyPr/>
          <a:lstStyle/>
          <a:p>
            <a:pPr marL="0" indent="0">
              <a:lnSpc>
                <a:spcPct val="90000"/>
              </a:lnSpc>
              <a:buFont typeface="Wingdings" pitchFamily="2" charset="2"/>
              <a:buNone/>
            </a:pPr>
            <a:r>
              <a:rPr lang="en-US" sz="2200" b="1" dirty="0"/>
              <a:t>Levee Segment</a:t>
            </a:r>
            <a:r>
              <a:rPr lang="en-US" sz="2200" dirty="0"/>
              <a:t>: A separable section of levee with a single sponsor</a:t>
            </a:r>
            <a:r>
              <a:rPr lang="en-US" sz="2200" dirty="0" smtClean="0"/>
              <a:t>. </a:t>
            </a:r>
            <a:endParaRPr lang="en-US" sz="2200" b="1" dirty="0"/>
          </a:p>
          <a:p>
            <a:pPr marL="0" indent="0">
              <a:lnSpc>
                <a:spcPct val="90000"/>
              </a:lnSpc>
              <a:buFont typeface="Wingdings" pitchFamily="2" charset="2"/>
              <a:buNone/>
            </a:pPr>
            <a:r>
              <a:rPr lang="en-US" sz="2200" b="1" dirty="0"/>
              <a:t>Levee System</a:t>
            </a:r>
            <a:r>
              <a:rPr lang="en-US" sz="2200" dirty="0"/>
              <a:t>:  All components and features which collectively provides </a:t>
            </a:r>
            <a:r>
              <a:rPr lang="en-US" sz="2200" dirty="0" smtClean="0"/>
              <a:t>risk reduction </a:t>
            </a:r>
            <a:r>
              <a:rPr lang="en-US" sz="2200" dirty="0"/>
              <a:t>(reduces the probability of flooding) to a defined area up to a specific event.  </a:t>
            </a:r>
          </a:p>
        </p:txBody>
      </p:sp>
      <p:sp>
        <p:nvSpPr>
          <p:cNvPr id="181252" name="Text Box 5"/>
          <p:cNvSpPr txBox="1">
            <a:spLocks noChangeArrowheads="1"/>
          </p:cNvSpPr>
          <p:nvPr/>
        </p:nvSpPr>
        <p:spPr bwMode="auto">
          <a:xfrm>
            <a:off x="6313488" y="1524000"/>
            <a:ext cx="1473200" cy="433388"/>
          </a:xfrm>
          <a:prstGeom prst="rect">
            <a:avLst/>
          </a:prstGeom>
          <a:noFill/>
          <a:ln w="9525" algn="ctr">
            <a:noFill/>
            <a:miter lim="800000"/>
            <a:headEnd/>
            <a:tailEnd/>
          </a:ln>
        </p:spPr>
        <p:txBody>
          <a:bodyPr/>
          <a:lstStyle/>
          <a:p>
            <a:r>
              <a:rPr lang="en-US" sz="1400" b="1">
                <a:solidFill>
                  <a:srgbClr val="FF0000"/>
                </a:solidFill>
                <a:latin typeface="Times New Roman" pitchFamily="18" charset="0"/>
              </a:rPr>
              <a:t>Riversburg</a:t>
            </a:r>
          </a:p>
        </p:txBody>
      </p:sp>
      <p:sp>
        <p:nvSpPr>
          <p:cNvPr id="181253" name="Text Box 6"/>
          <p:cNvSpPr txBox="1">
            <a:spLocks noChangeArrowheads="1"/>
          </p:cNvSpPr>
          <p:nvPr/>
        </p:nvSpPr>
        <p:spPr bwMode="auto">
          <a:xfrm>
            <a:off x="4800600" y="2265363"/>
            <a:ext cx="1473200" cy="431800"/>
          </a:xfrm>
          <a:prstGeom prst="rect">
            <a:avLst/>
          </a:prstGeom>
          <a:noFill/>
          <a:ln w="9525" algn="ctr">
            <a:noFill/>
            <a:miter lim="800000"/>
            <a:headEnd/>
            <a:tailEnd/>
          </a:ln>
        </p:spPr>
        <p:txBody>
          <a:bodyPr/>
          <a:lstStyle/>
          <a:p>
            <a:r>
              <a:rPr lang="en-US" sz="1400" b="1">
                <a:solidFill>
                  <a:srgbClr val="FF0000"/>
                </a:solidFill>
                <a:latin typeface="Times New Roman" pitchFamily="18" charset="0"/>
              </a:rPr>
              <a:t>Greentown</a:t>
            </a:r>
          </a:p>
        </p:txBody>
      </p:sp>
      <p:pic>
        <p:nvPicPr>
          <p:cNvPr id="181254" name="Picture 7"/>
          <p:cNvPicPr>
            <a:picLocks noChangeAspect="1" noChangeArrowheads="1"/>
          </p:cNvPicPr>
          <p:nvPr/>
        </p:nvPicPr>
        <p:blipFill>
          <a:blip r:embed="rId3" cstate="print">
            <a:grayscl/>
            <a:biLevel thresh="50000"/>
          </a:blip>
          <a:srcRect/>
          <a:stretch>
            <a:fillRect/>
          </a:stretch>
        </p:blipFill>
        <p:spPr bwMode="auto">
          <a:xfrm>
            <a:off x="5029200" y="2616200"/>
            <a:ext cx="758825" cy="657225"/>
          </a:xfrm>
          <a:prstGeom prst="rect">
            <a:avLst/>
          </a:prstGeom>
          <a:noFill/>
          <a:ln w="9525">
            <a:noFill/>
            <a:miter lim="800000"/>
            <a:headEnd/>
            <a:tailEnd/>
          </a:ln>
        </p:spPr>
      </p:pic>
      <p:pic>
        <p:nvPicPr>
          <p:cNvPr id="181255" name="Picture 8"/>
          <p:cNvPicPr>
            <a:picLocks noChangeAspect="1" noChangeArrowheads="1"/>
          </p:cNvPicPr>
          <p:nvPr/>
        </p:nvPicPr>
        <p:blipFill>
          <a:blip r:embed="rId4" cstate="print"/>
          <a:srcRect/>
          <a:stretch>
            <a:fillRect/>
          </a:stretch>
        </p:blipFill>
        <p:spPr bwMode="auto">
          <a:xfrm>
            <a:off x="6456363" y="1917700"/>
            <a:ext cx="1071562" cy="669925"/>
          </a:xfrm>
          <a:prstGeom prst="rect">
            <a:avLst/>
          </a:prstGeom>
          <a:noFill/>
          <a:ln w="9525">
            <a:noFill/>
            <a:miter lim="800000"/>
            <a:headEnd/>
            <a:tailEnd/>
          </a:ln>
        </p:spPr>
      </p:pic>
      <p:sp>
        <p:nvSpPr>
          <p:cNvPr id="181256" name="Freeform 9"/>
          <p:cNvSpPr>
            <a:spLocks/>
          </p:cNvSpPr>
          <p:nvPr/>
        </p:nvSpPr>
        <p:spPr bwMode="auto">
          <a:xfrm>
            <a:off x="5181600" y="1890713"/>
            <a:ext cx="3340100" cy="2376487"/>
          </a:xfrm>
          <a:custGeom>
            <a:avLst/>
            <a:gdLst>
              <a:gd name="T0" fmla="*/ 2147483647 w 4081"/>
              <a:gd name="T1" fmla="*/ 2147483647 h 2684"/>
              <a:gd name="T2" fmla="*/ 2147483647 w 4081"/>
              <a:gd name="T3" fmla="*/ 2147483647 h 2684"/>
              <a:gd name="T4" fmla="*/ 2147483647 w 4081"/>
              <a:gd name="T5" fmla="*/ 2147483647 h 2684"/>
              <a:gd name="T6" fmla="*/ 2147483647 w 4081"/>
              <a:gd name="T7" fmla="*/ 0 h 2684"/>
              <a:gd name="T8" fmla="*/ 2147483647 w 4081"/>
              <a:gd name="T9" fmla="*/ 0 h 2684"/>
              <a:gd name="T10" fmla="*/ 2147483647 w 4081"/>
              <a:gd name="T11" fmla="*/ 2147483647 h 2684"/>
              <a:gd name="T12" fmla="*/ 2147483647 w 4081"/>
              <a:gd name="T13" fmla="*/ 2147483647 h 2684"/>
              <a:gd name="T14" fmla="*/ 2147483647 w 4081"/>
              <a:gd name="T15" fmla="*/ 2147483647 h 2684"/>
              <a:gd name="T16" fmla="*/ 2147483647 w 4081"/>
              <a:gd name="T17" fmla="*/ 2147483647 h 2684"/>
              <a:gd name="T18" fmla="*/ 2147483647 w 4081"/>
              <a:gd name="T19" fmla="*/ 2147483647 h 2684"/>
              <a:gd name="T20" fmla="*/ 2147483647 w 4081"/>
              <a:gd name="T21" fmla="*/ 2147483647 h 2684"/>
              <a:gd name="T22" fmla="*/ 2147483647 w 4081"/>
              <a:gd name="T23" fmla="*/ 2147483647 h 2684"/>
              <a:gd name="T24" fmla="*/ 2147483647 w 4081"/>
              <a:gd name="T25" fmla="*/ 2147483647 h 2684"/>
              <a:gd name="T26" fmla="*/ 2147483647 w 4081"/>
              <a:gd name="T27" fmla="*/ 2147483647 h 2684"/>
              <a:gd name="T28" fmla="*/ 2147483647 w 4081"/>
              <a:gd name="T29" fmla="*/ 2147483647 h 2684"/>
              <a:gd name="T30" fmla="*/ 0 w 4081"/>
              <a:gd name="T31" fmla="*/ 2147483647 h 2684"/>
              <a:gd name="T32" fmla="*/ 2147483647 w 4081"/>
              <a:gd name="T33" fmla="*/ 2147483647 h 26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1"/>
              <a:gd name="T52" fmla="*/ 0 h 2684"/>
              <a:gd name="T53" fmla="*/ 4081 w 4081"/>
              <a:gd name="T54" fmla="*/ 2684 h 26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1" h="2684">
                <a:moveTo>
                  <a:pt x="472" y="1754"/>
                </a:moveTo>
                <a:cubicBezTo>
                  <a:pt x="925" y="1447"/>
                  <a:pt x="1526" y="1387"/>
                  <a:pt x="1987" y="1179"/>
                </a:cubicBezTo>
                <a:cubicBezTo>
                  <a:pt x="2448" y="971"/>
                  <a:pt x="2931" y="700"/>
                  <a:pt x="3240" y="504"/>
                </a:cubicBezTo>
                <a:cubicBezTo>
                  <a:pt x="3549" y="308"/>
                  <a:pt x="3720" y="107"/>
                  <a:pt x="3841" y="0"/>
                </a:cubicBezTo>
                <a:lnTo>
                  <a:pt x="4081" y="0"/>
                </a:lnTo>
                <a:cubicBezTo>
                  <a:pt x="4029" y="95"/>
                  <a:pt x="3768" y="380"/>
                  <a:pt x="3525" y="567"/>
                </a:cubicBezTo>
                <a:cubicBezTo>
                  <a:pt x="3282" y="754"/>
                  <a:pt x="2885" y="959"/>
                  <a:pt x="2623" y="1122"/>
                </a:cubicBezTo>
                <a:cubicBezTo>
                  <a:pt x="2361" y="1285"/>
                  <a:pt x="1895" y="1396"/>
                  <a:pt x="1950" y="1546"/>
                </a:cubicBezTo>
                <a:cubicBezTo>
                  <a:pt x="2085" y="1639"/>
                  <a:pt x="2670" y="1953"/>
                  <a:pt x="2956" y="2022"/>
                </a:cubicBezTo>
                <a:cubicBezTo>
                  <a:pt x="3242" y="2091"/>
                  <a:pt x="3666" y="1953"/>
                  <a:pt x="3669" y="1958"/>
                </a:cubicBezTo>
                <a:cubicBezTo>
                  <a:pt x="3622" y="1968"/>
                  <a:pt x="3307" y="2115"/>
                  <a:pt x="2974" y="2052"/>
                </a:cubicBezTo>
                <a:cubicBezTo>
                  <a:pt x="2715" y="2008"/>
                  <a:pt x="2336" y="1774"/>
                  <a:pt x="2116" y="1692"/>
                </a:cubicBezTo>
                <a:cubicBezTo>
                  <a:pt x="1896" y="1610"/>
                  <a:pt x="1915" y="1497"/>
                  <a:pt x="1651" y="1560"/>
                </a:cubicBezTo>
                <a:cubicBezTo>
                  <a:pt x="1387" y="1623"/>
                  <a:pt x="758" y="1882"/>
                  <a:pt x="532" y="2069"/>
                </a:cubicBezTo>
                <a:cubicBezTo>
                  <a:pt x="306" y="2256"/>
                  <a:pt x="322" y="2519"/>
                  <a:pt x="292" y="2684"/>
                </a:cubicBezTo>
                <a:cubicBezTo>
                  <a:pt x="132" y="2684"/>
                  <a:pt x="0" y="2684"/>
                  <a:pt x="0" y="2684"/>
                </a:cubicBezTo>
                <a:cubicBezTo>
                  <a:pt x="30" y="2272"/>
                  <a:pt x="19" y="2061"/>
                  <a:pt x="472" y="1754"/>
                </a:cubicBezTo>
                <a:close/>
              </a:path>
            </a:pathLst>
          </a:custGeom>
          <a:solidFill>
            <a:srgbClr val="000080"/>
          </a:solidFill>
          <a:ln w="9525">
            <a:solidFill>
              <a:srgbClr val="000000"/>
            </a:solidFill>
            <a:round/>
            <a:headEnd/>
            <a:tailEnd/>
          </a:ln>
        </p:spPr>
        <p:txBody>
          <a:bodyPr/>
          <a:lstStyle/>
          <a:p>
            <a:endParaRPr lang="en-US"/>
          </a:p>
        </p:txBody>
      </p:sp>
      <p:sp>
        <p:nvSpPr>
          <p:cNvPr id="181257" name="Freeform 10"/>
          <p:cNvSpPr>
            <a:spLocks/>
          </p:cNvSpPr>
          <p:nvPr/>
        </p:nvSpPr>
        <p:spPr bwMode="auto">
          <a:xfrm>
            <a:off x="6829425" y="2900363"/>
            <a:ext cx="795338" cy="581025"/>
          </a:xfrm>
          <a:custGeom>
            <a:avLst/>
            <a:gdLst>
              <a:gd name="T0" fmla="*/ 2147483647 w 971"/>
              <a:gd name="T1" fmla="*/ 2147483647 h 658"/>
              <a:gd name="T2" fmla="*/ 2147483647 w 971"/>
              <a:gd name="T3" fmla="*/ 2147483647 h 658"/>
              <a:gd name="T4" fmla="*/ 2147483647 w 971"/>
              <a:gd name="T5" fmla="*/ 2147483647 h 658"/>
              <a:gd name="T6" fmla="*/ 2147483647 w 971"/>
              <a:gd name="T7" fmla="*/ 2147483647 h 658"/>
              <a:gd name="T8" fmla="*/ 2147483647 w 971"/>
              <a:gd name="T9" fmla="*/ 2147483647 h 658"/>
              <a:gd name="T10" fmla="*/ 2147483647 w 971"/>
              <a:gd name="T11" fmla="*/ 2147483647 h 658"/>
              <a:gd name="T12" fmla="*/ 0 60000 65536"/>
              <a:gd name="T13" fmla="*/ 0 60000 65536"/>
              <a:gd name="T14" fmla="*/ 0 60000 65536"/>
              <a:gd name="T15" fmla="*/ 0 60000 65536"/>
              <a:gd name="T16" fmla="*/ 0 60000 65536"/>
              <a:gd name="T17" fmla="*/ 0 60000 65536"/>
              <a:gd name="T18" fmla="*/ 0 w 971"/>
              <a:gd name="T19" fmla="*/ 0 h 658"/>
              <a:gd name="T20" fmla="*/ 971 w 971"/>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971" h="658">
                <a:moveTo>
                  <a:pt x="971" y="85"/>
                </a:moveTo>
                <a:cubicBezTo>
                  <a:pt x="944" y="76"/>
                  <a:pt x="866" y="30"/>
                  <a:pt x="806" y="25"/>
                </a:cubicBezTo>
                <a:cubicBezTo>
                  <a:pt x="746" y="20"/>
                  <a:pt x="741" y="0"/>
                  <a:pt x="611" y="55"/>
                </a:cubicBezTo>
                <a:cubicBezTo>
                  <a:pt x="481" y="110"/>
                  <a:pt x="52" y="262"/>
                  <a:pt x="26" y="355"/>
                </a:cubicBezTo>
                <a:cubicBezTo>
                  <a:pt x="0" y="448"/>
                  <a:pt x="336" y="566"/>
                  <a:pt x="456" y="612"/>
                </a:cubicBezTo>
                <a:cubicBezTo>
                  <a:pt x="576" y="658"/>
                  <a:pt x="684" y="626"/>
                  <a:pt x="744" y="630"/>
                </a:cubicBezTo>
              </a:path>
            </a:pathLst>
          </a:custGeom>
          <a:noFill/>
          <a:ln w="38100">
            <a:solidFill>
              <a:srgbClr val="008000"/>
            </a:solidFill>
            <a:round/>
            <a:headEnd/>
            <a:tailEnd/>
          </a:ln>
        </p:spPr>
        <p:txBody>
          <a:bodyPr/>
          <a:lstStyle/>
          <a:p>
            <a:endParaRPr lang="en-US"/>
          </a:p>
        </p:txBody>
      </p:sp>
      <p:sp>
        <p:nvSpPr>
          <p:cNvPr id="181258" name="Text Box 11"/>
          <p:cNvSpPr txBox="1">
            <a:spLocks noChangeArrowheads="1"/>
          </p:cNvSpPr>
          <p:nvPr/>
        </p:nvSpPr>
        <p:spPr bwMode="auto">
          <a:xfrm>
            <a:off x="7258050" y="3087688"/>
            <a:ext cx="1276350" cy="433387"/>
          </a:xfrm>
          <a:prstGeom prst="rect">
            <a:avLst/>
          </a:prstGeom>
          <a:noFill/>
          <a:ln w="9525" algn="ctr">
            <a:noFill/>
            <a:miter lim="800000"/>
            <a:headEnd/>
            <a:tailEnd/>
          </a:ln>
        </p:spPr>
        <p:txBody>
          <a:bodyPr/>
          <a:lstStyle/>
          <a:p>
            <a:r>
              <a:rPr lang="en-US" sz="1400" b="1">
                <a:solidFill>
                  <a:srgbClr val="FF0000"/>
                </a:solidFill>
                <a:latin typeface="Times New Roman" pitchFamily="18" charset="0"/>
              </a:rPr>
              <a:t>Metroville</a:t>
            </a:r>
          </a:p>
        </p:txBody>
      </p:sp>
      <p:sp>
        <p:nvSpPr>
          <p:cNvPr id="181259" name="Freeform 12"/>
          <p:cNvSpPr>
            <a:spLocks/>
          </p:cNvSpPr>
          <p:nvPr/>
        </p:nvSpPr>
        <p:spPr bwMode="auto">
          <a:xfrm>
            <a:off x="5008563" y="1982788"/>
            <a:ext cx="2998787" cy="1447800"/>
          </a:xfrm>
          <a:custGeom>
            <a:avLst/>
            <a:gdLst>
              <a:gd name="T0" fmla="*/ 0 w 3663"/>
              <a:gd name="T1" fmla="*/ 2147483647 h 1635"/>
              <a:gd name="T2" fmla="*/ 2147483647 w 3663"/>
              <a:gd name="T3" fmla="*/ 2147483647 h 1635"/>
              <a:gd name="T4" fmla="*/ 2147483647 w 3663"/>
              <a:gd name="T5" fmla="*/ 2147483647 h 1635"/>
              <a:gd name="T6" fmla="*/ 2147483647 w 3663"/>
              <a:gd name="T7" fmla="*/ 2147483647 h 1635"/>
              <a:gd name="T8" fmla="*/ 2147483647 w 3663"/>
              <a:gd name="T9" fmla="*/ 2147483647 h 1635"/>
              <a:gd name="T10" fmla="*/ 2147483647 w 3663"/>
              <a:gd name="T11" fmla="*/ 2147483647 h 1635"/>
              <a:gd name="T12" fmla="*/ 2147483647 w 3663"/>
              <a:gd name="T13" fmla="*/ 0 h 1635"/>
              <a:gd name="T14" fmla="*/ 0 60000 65536"/>
              <a:gd name="T15" fmla="*/ 0 60000 65536"/>
              <a:gd name="T16" fmla="*/ 0 60000 65536"/>
              <a:gd name="T17" fmla="*/ 0 60000 65536"/>
              <a:gd name="T18" fmla="*/ 0 60000 65536"/>
              <a:gd name="T19" fmla="*/ 0 60000 65536"/>
              <a:gd name="T20" fmla="*/ 0 60000 65536"/>
              <a:gd name="T21" fmla="*/ 0 w 3663"/>
              <a:gd name="T22" fmla="*/ 0 h 1635"/>
              <a:gd name="T23" fmla="*/ 3663 w 3663"/>
              <a:gd name="T24" fmla="*/ 1635 h 1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3" h="1635">
                <a:moveTo>
                  <a:pt x="0" y="1422"/>
                </a:moveTo>
                <a:cubicBezTo>
                  <a:pt x="71" y="1457"/>
                  <a:pt x="262" y="1635"/>
                  <a:pt x="427" y="1635"/>
                </a:cubicBezTo>
                <a:cubicBezTo>
                  <a:pt x="592" y="1635"/>
                  <a:pt x="773" y="1499"/>
                  <a:pt x="990" y="1422"/>
                </a:cubicBezTo>
                <a:cubicBezTo>
                  <a:pt x="1207" y="1345"/>
                  <a:pt x="1510" y="1254"/>
                  <a:pt x="1732" y="1175"/>
                </a:cubicBezTo>
                <a:cubicBezTo>
                  <a:pt x="1954" y="1096"/>
                  <a:pt x="2035" y="1095"/>
                  <a:pt x="2325" y="950"/>
                </a:cubicBezTo>
                <a:cubicBezTo>
                  <a:pt x="2615" y="805"/>
                  <a:pt x="3281" y="464"/>
                  <a:pt x="3472" y="306"/>
                </a:cubicBezTo>
                <a:cubicBezTo>
                  <a:pt x="3663" y="148"/>
                  <a:pt x="3472" y="64"/>
                  <a:pt x="3472" y="0"/>
                </a:cubicBezTo>
              </a:path>
            </a:pathLst>
          </a:custGeom>
          <a:noFill/>
          <a:ln w="38100">
            <a:solidFill>
              <a:srgbClr val="008000"/>
            </a:solidFill>
            <a:round/>
            <a:headEnd/>
            <a:tailEnd/>
          </a:ln>
        </p:spPr>
        <p:txBody>
          <a:bodyPr/>
          <a:lstStyle/>
          <a:p>
            <a:endParaRPr lang="en-US"/>
          </a:p>
        </p:txBody>
      </p:sp>
      <p:sp>
        <p:nvSpPr>
          <p:cNvPr id="181260" name="Rectangle 13"/>
          <p:cNvSpPr>
            <a:spLocks noChangeArrowheads="1"/>
          </p:cNvSpPr>
          <p:nvPr/>
        </p:nvSpPr>
        <p:spPr bwMode="auto">
          <a:xfrm>
            <a:off x="7667625" y="3954463"/>
            <a:ext cx="392113" cy="142875"/>
          </a:xfrm>
          <a:prstGeom prst="rect">
            <a:avLst/>
          </a:prstGeom>
          <a:noFill/>
          <a:ln w="9525" algn="ctr">
            <a:noFill/>
            <a:miter lim="800000"/>
            <a:headEnd/>
            <a:tailEnd/>
          </a:ln>
        </p:spPr>
        <p:txBody>
          <a:bodyPr/>
          <a:lstStyle/>
          <a:p>
            <a:endParaRPr lang="en-US"/>
          </a:p>
        </p:txBody>
      </p:sp>
      <p:sp>
        <p:nvSpPr>
          <p:cNvPr id="181261" name="Rectangle 14"/>
          <p:cNvSpPr>
            <a:spLocks noChangeArrowheads="1"/>
          </p:cNvSpPr>
          <p:nvPr/>
        </p:nvSpPr>
        <p:spPr bwMode="auto">
          <a:xfrm rot="-5400000">
            <a:off x="6952457" y="3110706"/>
            <a:ext cx="128588" cy="34925"/>
          </a:xfrm>
          <a:prstGeom prst="rect">
            <a:avLst/>
          </a:prstGeom>
          <a:solidFill>
            <a:srgbClr val="FFFFFF"/>
          </a:solidFill>
          <a:ln w="9525" algn="ctr">
            <a:noFill/>
            <a:miter lim="800000"/>
            <a:headEnd/>
            <a:tailEnd/>
          </a:ln>
        </p:spPr>
        <p:txBody>
          <a:bodyPr vert="eaVert"/>
          <a:lstStyle/>
          <a:p>
            <a:endParaRPr lang="en-US"/>
          </a:p>
        </p:txBody>
      </p:sp>
      <p:sp>
        <p:nvSpPr>
          <p:cNvPr id="181262" name="Rectangle 15"/>
          <p:cNvSpPr>
            <a:spLocks noChangeArrowheads="1"/>
          </p:cNvSpPr>
          <p:nvPr/>
        </p:nvSpPr>
        <p:spPr bwMode="auto">
          <a:xfrm rot="-5400000">
            <a:off x="7041357" y="3004344"/>
            <a:ext cx="128587" cy="34925"/>
          </a:xfrm>
          <a:prstGeom prst="rect">
            <a:avLst/>
          </a:prstGeom>
          <a:solidFill>
            <a:srgbClr val="FFFFFF"/>
          </a:solidFill>
          <a:ln w="9525" algn="ctr">
            <a:noFill/>
            <a:miter lim="800000"/>
            <a:headEnd/>
            <a:tailEnd/>
          </a:ln>
        </p:spPr>
        <p:txBody>
          <a:bodyPr vert="eaVert"/>
          <a:lstStyle/>
          <a:p>
            <a:endParaRPr lang="en-US"/>
          </a:p>
        </p:txBody>
      </p:sp>
      <p:sp>
        <p:nvSpPr>
          <p:cNvPr id="181263" name="Freeform 16"/>
          <p:cNvSpPr>
            <a:spLocks/>
          </p:cNvSpPr>
          <p:nvPr/>
        </p:nvSpPr>
        <p:spPr bwMode="auto">
          <a:xfrm>
            <a:off x="6205538" y="3295650"/>
            <a:ext cx="1036637" cy="481013"/>
          </a:xfrm>
          <a:custGeom>
            <a:avLst/>
            <a:gdLst>
              <a:gd name="T0" fmla="*/ 2147483647 w 1266"/>
              <a:gd name="T1" fmla="*/ 2147483647 h 543"/>
              <a:gd name="T2" fmla="*/ 2147483647 w 1266"/>
              <a:gd name="T3" fmla="*/ 2147483647 h 543"/>
              <a:gd name="T4" fmla="*/ 2147483647 w 1266"/>
              <a:gd name="T5" fmla="*/ 2147483647 h 543"/>
              <a:gd name="T6" fmla="*/ 2147483647 w 1266"/>
              <a:gd name="T7" fmla="*/ 2147483647 h 543"/>
              <a:gd name="T8" fmla="*/ 2147483647 w 1266"/>
              <a:gd name="T9" fmla="*/ 2147483647 h 543"/>
              <a:gd name="T10" fmla="*/ 0 w 1266"/>
              <a:gd name="T11" fmla="*/ 2147483647 h 543"/>
              <a:gd name="T12" fmla="*/ 0 60000 65536"/>
              <a:gd name="T13" fmla="*/ 0 60000 65536"/>
              <a:gd name="T14" fmla="*/ 0 60000 65536"/>
              <a:gd name="T15" fmla="*/ 0 60000 65536"/>
              <a:gd name="T16" fmla="*/ 0 60000 65536"/>
              <a:gd name="T17" fmla="*/ 0 60000 65536"/>
              <a:gd name="T18" fmla="*/ 0 w 1266"/>
              <a:gd name="T19" fmla="*/ 0 h 543"/>
              <a:gd name="T20" fmla="*/ 1266 w 1266"/>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1266" h="543">
                <a:moveTo>
                  <a:pt x="1266" y="543"/>
                </a:moveTo>
                <a:cubicBezTo>
                  <a:pt x="1249" y="506"/>
                  <a:pt x="1247" y="389"/>
                  <a:pt x="1164" y="318"/>
                </a:cubicBezTo>
                <a:cubicBezTo>
                  <a:pt x="1081" y="247"/>
                  <a:pt x="873" y="171"/>
                  <a:pt x="768" y="118"/>
                </a:cubicBezTo>
                <a:cubicBezTo>
                  <a:pt x="663" y="65"/>
                  <a:pt x="637" y="2"/>
                  <a:pt x="531" y="1"/>
                </a:cubicBezTo>
                <a:cubicBezTo>
                  <a:pt x="425" y="0"/>
                  <a:pt x="221" y="57"/>
                  <a:pt x="132" y="109"/>
                </a:cubicBezTo>
                <a:cubicBezTo>
                  <a:pt x="43" y="161"/>
                  <a:pt x="27" y="270"/>
                  <a:pt x="0" y="312"/>
                </a:cubicBezTo>
              </a:path>
            </a:pathLst>
          </a:custGeom>
          <a:noFill/>
          <a:ln w="38100">
            <a:solidFill>
              <a:srgbClr val="008000"/>
            </a:solidFill>
            <a:round/>
            <a:headEnd/>
            <a:tailEnd/>
          </a:ln>
        </p:spPr>
        <p:txBody>
          <a:bodyPr/>
          <a:lstStyle/>
          <a:p>
            <a:endParaRPr lang="en-US"/>
          </a:p>
        </p:txBody>
      </p:sp>
      <p:sp>
        <p:nvSpPr>
          <p:cNvPr id="181264" name="Rectangle 17"/>
          <p:cNvSpPr>
            <a:spLocks noChangeArrowheads="1"/>
          </p:cNvSpPr>
          <p:nvPr/>
        </p:nvSpPr>
        <p:spPr bwMode="auto">
          <a:xfrm rot="-5400000">
            <a:off x="6424613" y="3348037"/>
            <a:ext cx="128588" cy="36513"/>
          </a:xfrm>
          <a:prstGeom prst="rect">
            <a:avLst/>
          </a:prstGeom>
          <a:solidFill>
            <a:srgbClr val="FFFFFF"/>
          </a:solidFill>
          <a:ln w="9525" algn="ctr">
            <a:noFill/>
            <a:miter lim="800000"/>
            <a:headEnd/>
            <a:tailEnd/>
          </a:ln>
        </p:spPr>
        <p:txBody>
          <a:bodyPr vert="eaVert"/>
          <a:lstStyle/>
          <a:p>
            <a:endParaRPr lang="en-US"/>
          </a:p>
        </p:txBody>
      </p:sp>
      <p:sp>
        <p:nvSpPr>
          <p:cNvPr id="181265" name="Rectangle 18"/>
          <p:cNvSpPr>
            <a:spLocks noChangeArrowheads="1"/>
          </p:cNvSpPr>
          <p:nvPr/>
        </p:nvSpPr>
        <p:spPr bwMode="auto">
          <a:xfrm rot="-5400000">
            <a:off x="6452394" y="3305969"/>
            <a:ext cx="255587" cy="34925"/>
          </a:xfrm>
          <a:prstGeom prst="rect">
            <a:avLst/>
          </a:prstGeom>
          <a:solidFill>
            <a:srgbClr val="FFFFFF"/>
          </a:solidFill>
          <a:ln w="9525" algn="ctr">
            <a:noFill/>
            <a:miter lim="800000"/>
            <a:headEnd/>
            <a:tailEnd/>
          </a:ln>
        </p:spPr>
        <p:txBody>
          <a:bodyPr vert="eaVert"/>
          <a:lstStyle/>
          <a:p>
            <a:endParaRPr lang="en-US"/>
          </a:p>
        </p:txBody>
      </p:sp>
      <p:sp>
        <p:nvSpPr>
          <p:cNvPr id="181266" name="Rectangle 19"/>
          <p:cNvSpPr>
            <a:spLocks noChangeArrowheads="1"/>
          </p:cNvSpPr>
          <p:nvPr/>
        </p:nvSpPr>
        <p:spPr bwMode="auto">
          <a:xfrm rot="-5400000">
            <a:off x="6742113" y="3443287"/>
            <a:ext cx="254000" cy="34925"/>
          </a:xfrm>
          <a:prstGeom prst="rect">
            <a:avLst/>
          </a:prstGeom>
          <a:solidFill>
            <a:srgbClr val="FFFFFF"/>
          </a:solidFill>
          <a:ln w="9525" algn="ctr">
            <a:noFill/>
            <a:miter lim="800000"/>
            <a:headEnd/>
            <a:tailEnd/>
          </a:ln>
        </p:spPr>
        <p:txBody>
          <a:bodyPr vert="eaVert"/>
          <a:lstStyle/>
          <a:p>
            <a:endParaRPr lang="en-US"/>
          </a:p>
        </p:txBody>
      </p:sp>
      <p:sp>
        <p:nvSpPr>
          <p:cNvPr id="181267" name="Rectangle 20"/>
          <p:cNvSpPr>
            <a:spLocks noChangeArrowheads="1"/>
          </p:cNvSpPr>
          <p:nvPr/>
        </p:nvSpPr>
        <p:spPr bwMode="auto">
          <a:xfrm rot="-5400000">
            <a:off x="6538119" y="3378994"/>
            <a:ext cx="255588" cy="69850"/>
          </a:xfrm>
          <a:prstGeom prst="rect">
            <a:avLst/>
          </a:prstGeom>
          <a:solidFill>
            <a:srgbClr val="FFFFFF"/>
          </a:solidFill>
          <a:ln w="9525" algn="ctr">
            <a:noFill/>
            <a:miter lim="800000"/>
            <a:headEnd/>
            <a:tailEnd/>
          </a:ln>
        </p:spPr>
        <p:txBody>
          <a:bodyPr vert="eaVert"/>
          <a:lstStyle/>
          <a:p>
            <a:endParaRPr lang="en-US"/>
          </a:p>
        </p:txBody>
      </p:sp>
      <p:sp>
        <p:nvSpPr>
          <p:cNvPr id="181268" name="Rectangle 21"/>
          <p:cNvSpPr>
            <a:spLocks noChangeArrowheads="1"/>
          </p:cNvSpPr>
          <p:nvPr/>
        </p:nvSpPr>
        <p:spPr bwMode="auto">
          <a:xfrm rot="-5400000">
            <a:off x="6634956" y="3394869"/>
            <a:ext cx="255588" cy="69850"/>
          </a:xfrm>
          <a:prstGeom prst="rect">
            <a:avLst/>
          </a:prstGeom>
          <a:solidFill>
            <a:srgbClr val="FFFFFF"/>
          </a:solidFill>
          <a:ln w="9525" algn="ctr">
            <a:noFill/>
            <a:miter lim="800000"/>
            <a:headEnd/>
            <a:tailEnd/>
          </a:ln>
        </p:spPr>
        <p:txBody>
          <a:bodyPr vert="eaVert"/>
          <a:lstStyle/>
          <a:p>
            <a:endParaRPr lang="en-US"/>
          </a:p>
        </p:txBody>
      </p:sp>
      <p:sp>
        <p:nvSpPr>
          <p:cNvPr id="181269" name="Rectangle 22"/>
          <p:cNvSpPr>
            <a:spLocks noChangeArrowheads="1"/>
          </p:cNvSpPr>
          <p:nvPr/>
        </p:nvSpPr>
        <p:spPr bwMode="auto">
          <a:xfrm rot="-5400000">
            <a:off x="6927056" y="3529807"/>
            <a:ext cx="255587" cy="69850"/>
          </a:xfrm>
          <a:prstGeom prst="rect">
            <a:avLst/>
          </a:prstGeom>
          <a:solidFill>
            <a:srgbClr val="FFFFFF"/>
          </a:solidFill>
          <a:ln w="9525" algn="ctr">
            <a:noFill/>
            <a:miter lim="800000"/>
            <a:headEnd/>
            <a:tailEnd/>
          </a:ln>
        </p:spPr>
        <p:txBody>
          <a:bodyPr vert="eaVert"/>
          <a:lstStyle/>
          <a:p>
            <a:endParaRPr lang="en-US"/>
          </a:p>
        </p:txBody>
      </p:sp>
      <p:sp>
        <p:nvSpPr>
          <p:cNvPr id="181270" name="Rectangle 23"/>
          <p:cNvSpPr>
            <a:spLocks noChangeArrowheads="1"/>
          </p:cNvSpPr>
          <p:nvPr/>
        </p:nvSpPr>
        <p:spPr bwMode="auto">
          <a:xfrm rot="-5400000">
            <a:off x="6823869" y="3512344"/>
            <a:ext cx="255588" cy="69850"/>
          </a:xfrm>
          <a:prstGeom prst="rect">
            <a:avLst/>
          </a:prstGeom>
          <a:solidFill>
            <a:srgbClr val="FFFFFF"/>
          </a:solidFill>
          <a:ln w="9525" algn="ctr">
            <a:noFill/>
            <a:miter lim="800000"/>
            <a:headEnd/>
            <a:tailEnd/>
          </a:ln>
        </p:spPr>
        <p:txBody>
          <a:bodyPr vert="eaVert"/>
          <a:lstStyle/>
          <a:p>
            <a:endParaRPr lang="en-US"/>
          </a:p>
        </p:txBody>
      </p:sp>
      <p:sp>
        <p:nvSpPr>
          <p:cNvPr id="181271" name="Rectangle 24"/>
          <p:cNvSpPr>
            <a:spLocks noChangeArrowheads="1"/>
          </p:cNvSpPr>
          <p:nvPr/>
        </p:nvSpPr>
        <p:spPr bwMode="auto">
          <a:xfrm rot="-5400000">
            <a:off x="6453982" y="3386931"/>
            <a:ext cx="254000" cy="71437"/>
          </a:xfrm>
          <a:prstGeom prst="rect">
            <a:avLst/>
          </a:prstGeom>
          <a:solidFill>
            <a:srgbClr val="FFFFFF"/>
          </a:solidFill>
          <a:ln w="9525" algn="ctr">
            <a:noFill/>
            <a:miter lim="800000"/>
            <a:headEnd/>
            <a:tailEnd/>
          </a:ln>
        </p:spPr>
        <p:txBody>
          <a:bodyPr vert="eaVert"/>
          <a:lstStyle/>
          <a:p>
            <a:endParaRPr lang="en-US"/>
          </a:p>
        </p:txBody>
      </p:sp>
      <p:sp>
        <p:nvSpPr>
          <p:cNvPr id="181272" name="Rectangle 25"/>
          <p:cNvSpPr>
            <a:spLocks noChangeArrowheads="1"/>
          </p:cNvSpPr>
          <p:nvPr/>
        </p:nvSpPr>
        <p:spPr bwMode="auto">
          <a:xfrm rot="-5400000">
            <a:off x="6742113" y="3509963"/>
            <a:ext cx="255587" cy="71437"/>
          </a:xfrm>
          <a:prstGeom prst="rect">
            <a:avLst/>
          </a:prstGeom>
          <a:solidFill>
            <a:srgbClr val="FFFFFF"/>
          </a:solidFill>
          <a:ln w="9525" algn="ctr">
            <a:noFill/>
            <a:miter lim="800000"/>
            <a:headEnd/>
            <a:tailEnd/>
          </a:ln>
        </p:spPr>
        <p:txBody>
          <a:bodyPr vert="eaVert"/>
          <a:lstStyle/>
          <a:p>
            <a:endParaRPr lang="en-US"/>
          </a:p>
        </p:txBody>
      </p:sp>
      <p:pic>
        <p:nvPicPr>
          <p:cNvPr id="181273" name="Picture 26" descr="MCj03086190000[1]"/>
          <p:cNvPicPr>
            <a:picLocks noChangeAspect="1" noChangeArrowheads="1"/>
          </p:cNvPicPr>
          <p:nvPr/>
        </p:nvPicPr>
        <p:blipFill>
          <a:blip r:embed="rId5" cstate="print"/>
          <a:srcRect/>
          <a:stretch>
            <a:fillRect/>
          </a:stretch>
        </p:blipFill>
        <p:spPr bwMode="auto">
          <a:xfrm>
            <a:off x="6731000" y="3240088"/>
            <a:ext cx="368300" cy="519112"/>
          </a:xfrm>
          <a:prstGeom prst="rect">
            <a:avLst/>
          </a:prstGeom>
          <a:noFill/>
          <a:ln w="9525">
            <a:noFill/>
            <a:miter lim="800000"/>
            <a:headEnd/>
            <a:tailEnd/>
          </a:ln>
        </p:spPr>
      </p:pic>
      <p:pic>
        <p:nvPicPr>
          <p:cNvPr id="181274" name="Picture 27" descr="MCj03086190000[1]"/>
          <p:cNvPicPr>
            <a:picLocks noChangeAspect="1" noChangeArrowheads="1"/>
          </p:cNvPicPr>
          <p:nvPr/>
        </p:nvPicPr>
        <p:blipFill>
          <a:blip r:embed="rId5" cstate="print"/>
          <a:srcRect/>
          <a:stretch>
            <a:fillRect/>
          </a:stretch>
        </p:blipFill>
        <p:spPr bwMode="auto">
          <a:xfrm>
            <a:off x="6440488" y="3101975"/>
            <a:ext cx="366712" cy="520700"/>
          </a:xfrm>
          <a:prstGeom prst="rect">
            <a:avLst/>
          </a:prstGeom>
          <a:noFill/>
          <a:ln w="9525">
            <a:noFill/>
            <a:miter lim="800000"/>
            <a:headEnd/>
            <a:tailEnd/>
          </a:ln>
        </p:spPr>
      </p:pic>
      <p:sp>
        <p:nvSpPr>
          <p:cNvPr id="181275" name="Rectangle 28"/>
          <p:cNvSpPr>
            <a:spLocks noChangeArrowheads="1"/>
          </p:cNvSpPr>
          <p:nvPr/>
        </p:nvSpPr>
        <p:spPr bwMode="auto">
          <a:xfrm rot="-5400000">
            <a:off x="7039769" y="3063082"/>
            <a:ext cx="128587" cy="69850"/>
          </a:xfrm>
          <a:prstGeom prst="rect">
            <a:avLst/>
          </a:prstGeom>
          <a:solidFill>
            <a:srgbClr val="FFFFFF"/>
          </a:solidFill>
          <a:ln w="9525" algn="ctr">
            <a:noFill/>
            <a:miter lim="800000"/>
            <a:headEnd/>
            <a:tailEnd/>
          </a:ln>
        </p:spPr>
        <p:txBody>
          <a:bodyPr vert="eaVert"/>
          <a:lstStyle/>
          <a:p>
            <a:endParaRPr lang="en-US"/>
          </a:p>
        </p:txBody>
      </p:sp>
      <p:pic>
        <p:nvPicPr>
          <p:cNvPr id="181276" name="Picture 29" descr="MCj03086190000[1]"/>
          <p:cNvPicPr>
            <a:picLocks noChangeAspect="1" noChangeArrowheads="1"/>
          </p:cNvPicPr>
          <p:nvPr/>
        </p:nvPicPr>
        <p:blipFill>
          <a:blip r:embed="rId5" cstate="print"/>
          <a:srcRect/>
          <a:stretch>
            <a:fillRect/>
          </a:stretch>
        </p:blipFill>
        <p:spPr bwMode="auto">
          <a:xfrm>
            <a:off x="6965950" y="2857500"/>
            <a:ext cx="368300" cy="520700"/>
          </a:xfrm>
          <a:prstGeom prst="rect">
            <a:avLst/>
          </a:prstGeom>
          <a:noFill/>
          <a:ln w="9525">
            <a:noFill/>
            <a:miter lim="800000"/>
            <a:headEnd/>
            <a:tailEnd/>
          </a:ln>
        </p:spPr>
      </p:pic>
      <p:sp>
        <p:nvSpPr>
          <p:cNvPr id="181277" name="Line 30"/>
          <p:cNvSpPr>
            <a:spLocks noChangeShapeType="1"/>
          </p:cNvSpPr>
          <p:nvPr/>
        </p:nvSpPr>
        <p:spPr bwMode="auto">
          <a:xfrm>
            <a:off x="6962775" y="3327400"/>
            <a:ext cx="211138" cy="103188"/>
          </a:xfrm>
          <a:prstGeom prst="line">
            <a:avLst/>
          </a:prstGeom>
          <a:noFill/>
          <a:ln w="38100">
            <a:solidFill>
              <a:srgbClr val="008000"/>
            </a:solidFill>
            <a:round/>
            <a:headEnd/>
            <a:tailEnd/>
          </a:ln>
        </p:spPr>
        <p:txBody>
          <a:bodyPr/>
          <a:lstStyle/>
          <a:p>
            <a:endParaRPr lang="en-US"/>
          </a:p>
        </p:txBody>
      </p:sp>
      <p:sp>
        <p:nvSpPr>
          <p:cNvPr id="181278" name="Text Box 31"/>
          <p:cNvSpPr txBox="1">
            <a:spLocks noChangeArrowheads="1"/>
          </p:cNvSpPr>
          <p:nvPr/>
        </p:nvSpPr>
        <p:spPr bwMode="auto">
          <a:xfrm>
            <a:off x="5791200" y="4114800"/>
            <a:ext cx="2301875" cy="457200"/>
          </a:xfrm>
          <a:prstGeom prst="rect">
            <a:avLst/>
          </a:prstGeom>
          <a:noFill/>
          <a:ln w="19050">
            <a:noFill/>
            <a:miter lim="800000"/>
            <a:headEnd/>
            <a:tailEnd/>
          </a:ln>
        </p:spPr>
        <p:txBody>
          <a:bodyPr>
            <a:spAutoFit/>
          </a:bodyPr>
          <a:lstStyle/>
          <a:p>
            <a:r>
              <a:rPr lang="en-US" sz="1200" b="1">
                <a:latin typeface="Arial Narrow" pitchFamily="34" charset="0"/>
              </a:rPr>
              <a:t>This diagram shows one levee “project” and three levee systems</a:t>
            </a:r>
          </a:p>
        </p:txBody>
      </p:sp>
      <p:sp>
        <p:nvSpPr>
          <p:cNvPr id="181280" name="Text Box 32"/>
          <p:cNvSpPr txBox="1">
            <a:spLocks noChangeArrowheads="1"/>
          </p:cNvSpPr>
          <p:nvPr/>
        </p:nvSpPr>
        <p:spPr bwMode="auto">
          <a:xfrm>
            <a:off x="876300" y="5126037"/>
            <a:ext cx="7543800" cy="641350"/>
          </a:xfrm>
          <a:prstGeom prst="rect">
            <a:avLst/>
          </a:prstGeom>
          <a:noFill/>
          <a:ln w="9525">
            <a:noFill/>
            <a:prstDash val="lgDash"/>
            <a:miter lim="800000"/>
            <a:headEnd/>
            <a:tailEnd/>
          </a:ln>
          <a:effectLst/>
        </p:spPr>
        <p:txBody>
          <a:bodyPr>
            <a:spAutoFit/>
          </a:bodyPr>
          <a:lstStyle/>
          <a:p>
            <a:pPr>
              <a:spcBef>
                <a:spcPct val="20000"/>
              </a:spcBef>
              <a:buFont typeface="Wingdings" pitchFamily="2" charset="2"/>
              <a:buNone/>
            </a:pPr>
            <a:r>
              <a:rPr lang="en-US" sz="3600" dirty="0"/>
              <a:t>Segments </a:t>
            </a:r>
            <a:r>
              <a:rPr lang="en-US" sz="3600" dirty="0">
                <a:sym typeface="Wingdings" pitchFamily="2" charset="2"/>
              </a:rPr>
              <a:t> Systems  Project</a:t>
            </a:r>
            <a:endParaRPr lang="en-US" sz="3600" dirty="0"/>
          </a:p>
        </p:txBody>
      </p:sp>
      <p:sp>
        <p:nvSpPr>
          <p:cNvPr id="181281" name="Rectangle 33"/>
          <p:cNvSpPr>
            <a:spLocks noChangeArrowheads="1"/>
          </p:cNvSpPr>
          <p:nvPr/>
        </p:nvSpPr>
        <p:spPr bwMode="auto">
          <a:xfrm>
            <a:off x="381000" y="228600"/>
            <a:ext cx="8229600" cy="1143000"/>
          </a:xfrm>
          <a:prstGeom prst="rect">
            <a:avLst/>
          </a:prstGeom>
          <a:noFill/>
          <a:ln w="9525">
            <a:noFill/>
            <a:miter lim="800000"/>
            <a:headEnd/>
            <a:tailEnd/>
          </a:ln>
          <a:effectLst/>
        </p:spPr>
        <p:txBody>
          <a:bodyPr anchor="ctr"/>
          <a:lstStyle/>
          <a:p>
            <a:pPr algn="ctr"/>
            <a:r>
              <a:rPr lang="en-US" sz="4400" dirty="0">
                <a:solidFill>
                  <a:schemeClr val="tx2"/>
                </a:solidFill>
              </a:rPr>
              <a:t>Levee System</a:t>
            </a:r>
          </a:p>
        </p:txBody>
      </p:sp>
    </p:spTree>
    <p:extLst>
      <p:ext uri="{BB962C8B-B14F-4D97-AF65-F5344CB8AC3E}">
        <p14:creationId xmlns:p14="http://schemas.microsoft.com/office/powerpoint/2010/main" val="1970347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0" y="-76200"/>
            <a:ext cx="9144000" cy="1143000"/>
          </a:xfrm>
        </p:spPr>
        <p:txBody>
          <a:bodyPr/>
          <a:lstStyle/>
          <a:p>
            <a:pPr eaLnBrk="1" hangingPunct="1"/>
            <a:r>
              <a:rPr lang="en-US" dirty="0" smtClean="0"/>
              <a:t>MVN Systems Overview</a:t>
            </a:r>
          </a:p>
        </p:txBody>
      </p:sp>
      <p:sp>
        <p:nvSpPr>
          <p:cNvPr id="23556" name="Slide Number Placeholder 3"/>
          <p:cNvSpPr>
            <a:spLocks noGrp="1"/>
          </p:cNvSpPr>
          <p:nvPr>
            <p:ph type="sldNum" sz="quarter" idx="10"/>
          </p:nvPr>
        </p:nvSpPr>
        <p:spPr>
          <a:noFill/>
        </p:spPr>
        <p:txBody>
          <a:bodyPr/>
          <a:lstStyle/>
          <a:p>
            <a:fld id="{1D8A4DD5-7774-4C3B-BE82-33677F9BADB6}" type="slidenum">
              <a:rPr lang="en-US" smtClean="0"/>
              <a:pPr/>
              <a:t>7</a:t>
            </a:fld>
            <a:endParaRPr lang="en-US" smtClean="0"/>
          </a:p>
        </p:txBody>
      </p:sp>
      <p:pic>
        <p:nvPicPr>
          <p:cNvPr id="5" name="Picture 4"/>
          <p:cNvPicPr/>
          <p:nvPr/>
        </p:nvPicPr>
        <p:blipFill>
          <a:blip r:embed="rId3" cstate="print"/>
          <a:stretch>
            <a:fillRect/>
          </a:stretch>
        </p:blipFill>
        <p:spPr bwMode="auto">
          <a:xfrm>
            <a:off x="0" y="582873"/>
            <a:ext cx="9144000" cy="6275127"/>
          </a:xfrm>
          <a:prstGeom prst="rect">
            <a:avLst/>
          </a:prstGeom>
          <a:noFill/>
          <a:ln w="9525">
            <a:noFill/>
            <a:miter lim="800000"/>
            <a:headEnd/>
            <a:tailEnd/>
          </a:ln>
        </p:spPr>
      </p:pic>
      <p:sp>
        <p:nvSpPr>
          <p:cNvPr id="6" name="TextBox 5"/>
          <p:cNvSpPr txBox="1"/>
          <p:nvPr/>
        </p:nvSpPr>
        <p:spPr>
          <a:xfrm>
            <a:off x="3124200" y="3048000"/>
            <a:ext cx="4343400" cy="830997"/>
          </a:xfrm>
          <a:prstGeom prst="rect">
            <a:avLst/>
          </a:prstGeom>
          <a:noFill/>
        </p:spPr>
        <p:txBody>
          <a:bodyPr wrap="square" rtlCol="0">
            <a:spAutoFit/>
          </a:bodyPr>
          <a:lstStyle/>
          <a:p>
            <a:endParaRPr lang="en-US" sz="4800" dirty="0">
              <a:solidFill>
                <a:srgbClr val="FF0000"/>
              </a:solidFill>
            </a:endParaRPr>
          </a:p>
        </p:txBody>
      </p:sp>
      <p:sp>
        <p:nvSpPr>
          <p:cNvPr id="2" name="TextBox 1"/>
          <p:cNvSpPr txBox="1"/>
          <p:nvPr/>
        </p:nvSpPr>
        <p:spPr>
          <a:xfrm>
            <a:off x="456540" y="5576248"/>
            <a:ext cx="1791360" cy="923330"/>
          </a:xfrm>
          <a:prstGeom prst="rect">
            <a:avLst/>
          </a:prstGeom>
          <a:solidFill>
            <a:schemeClr val="bg2">
              <a:lumMod val="60000"/>
              <a:lumOff val="40000"/>
            </a:schemeClr>
          </a:solidFill>
          <a:ln>
            <a:solidFill>
              <a:schemeClr val="tx1"/>
            </a:solidFill>
          </a:ln>
        </p:spPr>
        <p:txBody>
          <a:bodyPr wrap="square" rtlCol="0">
            <a:spAutoFit/>
          </a:bodyPr>
          <a:lstStyle/>
          <a:p>
            <a:r>
              <a:rPr lang="en-US" dirty="0" smtClean="0"/>
              <a:t>24 Systems</a:t>
            </a:r>
          </a:p>
          <a:p>
            <a:r>
              <a:rPr lang="en-US" dirty="0" smtClean="0"/>
              <a:t>52 Segments</a:t>
            </a:r>
          </a:p>
          <a:p>
            <a:r>
              <a:rPr lang="en-US" dirty="0" smtClean="0"/>
              <a:t>49 Structures</a:t>
            </a:r>
            <a:endParaRPr lang="en-US" dirty="0"/>
          </a:p>
        </p:txBody>
      </p:sp>
    </p:spTree>
    <p:extLst>
      <p:ext uri="{BB962C8B-B14F-4D97-AF65-F5344CB8AC3E}">
        <p14:creationId xmlns:p14="http://schemas.microsoft.com/office/powerpoint/2010/main" val="2377057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anchor="t"/>
          <a:lstStyle/>
          <a:p>
            <a:pPr marL="342900" indent="-342900"/>
            <a:r>
              <a:rPr lang="en-US" sz="3600" dirty="0" smtClean="0"/>
              <a:t>Levee Safety</a:t>
            </a:r>
            <a:r>
              <a:rPr lang="en-US" sz="3200" dirty="0" smtClean="0"/>
              <a:t/>
            </a:r>
            <a:br>
              <a:rPr lang="en-US" sz="3200" dirty="0" smtClean="0"/>
            </a:br>
            <a:r>
              <a:rPr lang="en-US" sz="2800" dirty="0" smtClean="0"/>
              <a:t>--</a:t>
            </a:r>
            <a:r>
              <a:rPr lang="en-US" sz="2800" i="1" dirty="0" smtClean="0"/>
              <a:t>because flood risk and levee conditions change</a:t>
            </a:r>
            <a:r>
              <a:rPr lang="en-US" sz="2000" i="1" u="sng" dirty="0" smtClean="0"/>
              <a:t/>
            </a:r>
            <a:br>
              <a:rPr lang="en-US" sz="2000" i="1" u="sng" dirty="0" smtClean="0"/>
            </a:br>
            <a:endParaRPr lang="en-US" sz="3600" b="1" dirty="0" smtClean="0"/>
          </a:p>
        </p:txBody>
      </p:sp>
      <p:sp>
        <p:nvSpPr>
          <p:cNvPr id="13315" name="Rectangle 3"/>
          <p:cNvSpPr>
            <a:spLocks noGrp="1" noChangeArrowheads="1"/>
          </p:cNvSpPr>
          <p:nvPr>
            <p:ph type="body" idx="1"/>
          </p:nvPr>
        </p:nvSpPr>
        <p:spPr>
          <a:xfrm>
            <a:off x="0" y="1447800"/>
            <a:ext cx="4953000" cy="4648200"/>
          </a:xfrm>
        </p:spPr>
        <p:txBody>
          <a:bodyPr/>
          <a:lstStyle/>
          <a:p>
            <a:pPr marL="533400" indent="-533400">
              <a:buFont typeface="Wingdings" pitchFamily="2" charset="2"/>
              <a:buChar char="Ø"/>
            </a:pPr>
            <a:r>
              <a:rPr lang="en-US" sz="2200" dirty="0" smtClean="0"/>
              <a:t>Sound technical practices to levee design, construction, operation, maintenance, and assessment --applied consistently and continuously</a:t>
            </a:r>
          </a:p>
          <a:p>
            <a:pPr marL="533400" indent="-533400">
              <a:buFont typeface="Wingdings" pitchFamily="2" charset="2"/>
              <a:buChar char="Ø"/>
            </a:pPr>
            <a:r>
              <a:rPr lang="en-US" sz="2200" dirty="0" smtClean="0"/>
              <a:t>Effective public awareness of flood risks involving the entire levee system </a:t>
            </a:r>
          </a:p>
          <a:p>
            <a:pPr marL="533400" indent="-533400">
              <a:buFont typeface="Wingdings" pitchFamily="2" charset="2"/>
              <a:buChar char="Ø"/>
            </a:pPr>
            <a:r>
              <a:rPr lang="en-US" sz="2200" dirty="0" smtClean="0"/>
              <a:t>Risk-informed decision-making with life safety as paramount</a:t>
            </a:r>
          </a:p>
          <a:p>
            <a:pPr marL="533400" indent="-533400">
              <a:buFont typeface="Wingdings" pitchFamily="2" charset="2"/>
              <a:buChar char="Ø"/>
            </a:pPr>
            <a:r>
              <a:rPr lang="en-US" sz="2200" dirty="0" smtClean="0"/>
              <a:t>Shared responsibility and solutions for risk management</a:t>
            </a:r>
          </a:p>
          <a:p>
            <a:pPr marL="533400" indent="-533400"/>
            <a:endParaRPr lang="en-US" sz="2200" dirty="0" smtClean="0"/>
          </a:p>
        </p:txBody>
      </p:sp>
      <p:sp>
        <p:nvSpPr>
          <p:cNvPr id="13316" name="Slide Number Placeholder 3"/>
          <p:cNvSpPr>
            <a:spLocks noGrp="1"/>
          </p:cNvSpPr>
          <p:nvPr>
            <p:ph type="sldNum" sz="quarter" idx="10"/>
          </p:nvPr>
        </p:nvSpPr>
        <p:spPr>
          <a:noFill/>
        </p:spPr>
        <p:txBody>
          <a:bodyPr/>
          <a:lstStyle/>
          <a:p>
            <a:fld id="{A7B9F86F-0FE4-40E7-A77D-129FEE42CDEA}" type="slidenum">
              <a:rPr lang="en-US" smtClean="0"/>
              <a:pPr/>
              <a:t>8</a:t>
            </a:fld>
            <a:endParaRPr lang="en-US" smtClean="0"/>
          </a:p>
        </p:txBody>
      </p:sp>
      <p:pic>
        <p:nvPicPr>
          <p:cNvPr id="13317" name="Picture 1" descr="C:\Users\S0CWETLC.HQ-FOA\Documents\Levee Safety Program\Communication Materials\Photos\Photo Catalog\Flooding\levee at very top Austria.jpg"/>
          <p:cNvPicPr>
            <a:picLocks noChangeAspect="1" noChangeArrowheads="1"/>
          </p:cNvPicPr>
          <p:nvPr/>
        </p:nvPicPr>
        <p:blipFill>
          <a:blip r:embed="rId2" cstate="print"/>
          <a:srcRect/>
          <a:stretch>
            <a:fillRect/>
          </a:stretch>
        </p:blipFill>
        <p:spPr bwMode="auto">
          <a:xfrm>
            <a:off x="4569619" y="2819400"/>
            <a:ext cx="5152668" cy="3429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cairo boil.jpg"/>
          <p:cNvPicPr>
            <a:picLocks noChangeAspect="1"/>
          </p:cNvPicPr>
          <p:nvPr/>
        </p:nvPicPr>
        <p:blipFill>
          <a:blip r:embed="rId3" cstate="print"/>
          <a:srcRect/>
          <a:stretch>
            <a:fillRect/>
          </a:stretch>
        </p:blipFill>
        <p:spPr bwMode="auto">
          <a:xfrm>
            <a:off x="0" y="0"/>
            <a:ext cx="5730240" cy="4297680"/>
          </a:xfrm>
          <a:prstGeom prst="rect">
            <a:avLst/>
          </a:prstGeom>
          <a:noFill/>
          <a:ln w="9525">
            <a:noFill/>
            <a:miter lim="800000"/>
            <a:headEnd/>
            <a:tailEnd/>
          </a:ln>
        </p:spPr>
      </p:pic>
      <p:sp>
        <p:nvSpPr>
          <p:cNvPr id="22531" name="Title 1"/>
          <p:cNvSpPr>
            <a:spLocks noGrp="1"/>
          </p:cNvSpPr>
          <p:nvPr>
            <p:ph type="title"/>
          </p:nvPr>
        </p:nvSpPr>
        <p:spPr bwMode="auto">
          <a:xfrm>
            <a:off x="5715000" y="0"/>
            <a:ext cx="3429000" cy="2590800"/>
          </a:xfrm>
          <a:solidFill>
            <a:schemeClr val="bg1">
              <a:lumMod val="85000"/>
            </a:schemeClr>
          </a:solidFill>
          <a:ln>
            <a:miter lim="800000"/>
            <a:headEnd/>
            <a:tailEnd/>
          </a:ln>
        </p:spPr>
        <p:txBody>
          <a:bodyPr wrap="square" lIns="91440" tIns="45720" rIns="91440" bIns="45720" numCol="1" anchor="t" anchorCtr="0" compatLnSpc="1">
            <a:prstTxWarp prst="textNoShape">
              <a:avLst/>
            </a:prstTxWarp>
          </a:bodyPr>
          <a:lstStyle/>
          <a:p>
            <a:r>
              <a:rPr lang="en-US" dirty="0" smtClean="0"/>
              <a:t/>
            </a:r>
            <a:br>
              <a:rPr lang="en-US" dirty="0" smtClean="0"/>
            </a:br>
            <a:endParaRPr lang="en-US" b="1" i="1" dirty="0" smtClean="0"/>
          </a:p>
        </p:txBody>
      </p:sp>
      <p:pic>
        <p:nvPicPr>
          <p:cNvPr id="8" name="Picture 3" descr="Greenhaven gogle earth"/>
          <p:cNvPicPr>
            <a:picLocks noChangeAspect="1" noChangeArrowheads="1"/>
          </p:cNvPicPr>
          <p:nvPr/>
        </p:nvPicPr>
        <p:blipFill>
          <a:blip r:embed="rId4" cstate="print"/>
          <a:srcRect/>
          <a:stretch>
            <a:fillRect/>
          </a:stretch>
        </p:blipFill>
        <p:spPr bwMode="auto">
          <a:xfrm>
            <a:off x="3398739" y="2560320"/>
            <a:ext cx="5745261" cy="4297680"/>
          </a:xfrm>
          <a:prstGeom prst="rect">
            <a:avLst/>
          </a:prstGeom>
          <a:noFill/>
        </p:spPr>
      </p:pic>
      <p:sp>
        <p:nvSpPr>
          <p:cNvPr id="22533" name="Content Placeholder 5"/>
          <p:cNvSpPr>
            <a:spLocks noGrp="1"/>
          </p:cNvSpPr>
          <p:nvPr>
            <p:ph sz="half" idx="2"/>
          </p:nvPr>
        </p:nvSpPr>
        <p:spPr bwMode="auto">
          <a:xfrm>
            <a:off x="0" y="4267200"/>
            <a:ext cx="3429000" cy="2590800"/>
          </a:xfrm>
          <a:solidFill>
            <a:schemeClr val="bg1">
              <a:lumMod val="85000"/>
            </a:schemeClr>
          </a:solidFill>
          <a:ln>
            <a:miter lim="800000"/>
            <a:headEnd/>
            <a:tailEnd/>
          </a:ln>
        </p:spPr>
        <p:txBody>
          <a:bodyPr wrap="square" lIns="91440" tIns="45720" rIns="91440" bIns="45720" numCol="1" anchor="t" anchorCtr="0" compatLnSpc="1">
            <a:prstTxWarp prst="textNoShape">
              <a:avLst/>
            </a:prstTxWarp>
          </a:bodyPr>
          <a:lstStyle/>
          <a:p>
            <a:pPr lvl="1"/>
            <a:r>
              <a:rPr lang="en-US" sz="2200" dirty="0" smtClean="0">
                <a:ea typeface="ＭＳ Ｐゴシック" pitchFamily="34" charset="-128"/>
              </a:rPr>
              <a:t>Improved Understanding</a:t>
            </a:r>
          </a:p>
          <a:p>
            <a:pPr lvl="1"/>
            <a:r>
              <a:rPr lang="en-US" sz="2200" dirty="0" smtClean="0">
                <a:ea typeface="ＭＳ Ｐゴシック" pitchFamily="34" charset="-128"/>
              </a:rPr>
              <a:t>Improved</a:t>
            </a:r>
          </a:p>
          <a:p>
            <a:pPr lvl="1">
              <a:buNone/>
            </a:pPr>
            <a:r>
              <a:rPr lang="en-US" sz="2200" dirty="0" smtClean="0">
                <a:ea typeface="ＭＳ Ｐゴシック" pitchFamily="34" charset="-128"/>
              </a:rPr>
              <a:t>	Decisions</a:t>
            </a:r>
          </a:p>
          <a:p>
            <a:pPr lvl="1"/>
            <a:r>
              <a:rPr lang="en-US" sz="2200" dirty="0" smtClean="0">
                <a:ea typeface="ＭＳ Ｐゴシック" pitchFamily="34" charset="-128"/>
              </a:rPr>
              <a:t>Improved Communications</a:t>
            </a:r>
          </a:p>
          <a:p>
            <a:pPr>
              <a:buFont typeface="Wingdings" pitchFamily="2" charset="2"/>
              <a:buNone/>
            </a:pPr>
            <a:endParaRPr lang="en-US" sz="2200" dirty="0" smtClean="0"/>
          </a:p>
        </p:txBody>
      </p:sp>
      <p:sp>
        <p:nvSpPr>
          <p:cNvPr id="2" name="TextBox 1"/>
          <p:cNvSpPr txBox="1"/>
          <p:nvPr/>
        </p:nvSpPr>
        <p:spPr>
          <a:xfrm>
            <a:off x="6400800" y="838200"/>
            <a:ext cx="1828800" cy="646331"/>
          </a:xfrm>
          <a:prstGeom prst="rect">
            <a:avLst/>
          </a:prstGeom>
          <a:noFill/>
        </p:spPr>
        <p:txBody>
          <a:bodyPr wrap="square" rtlCol="0">
            <a:spAutoFit/>
          </a:bodyPr>
          <a:lstStyle/>
          <a:p>
            <a:r>
              <a:rPr lang="en-US" dirty="0" smtClean="0"/>
              <a:t>Differences in Consequences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MC Master Slide Template - Dallas Flood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0F6583D9FFDE49968C691257EA6433" ma:contentTypeVersion="0" ma:contentTypeDescription="Create a new document." ma:contentTypeScope="" ma:versionID="b3e73b2f07115448abedfe78a3499ed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59A7CB-8A66-4691-9CC1-2B43D1959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7514F2E-D8B6-4D1C-A7C1-B331D2E9F5A2}">
  <ds:schemaRefs>
    <ds:schemaRef ds:uri="http://schemas.microsoft.com/office/2006/documentManagement/types"/>
    <ds:schemaRef ds:uri="http://schemas.openxmlformats.org/package/2006/metadata/core-properties"/>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5DAFE2C-C8BA-4A54-845D-3362C84C1E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RMC Master Slide Template - Dallas Floodway</Template>
  <TotalTime>10493</TotalTime>
  <Words>1338</Words>
  <Application>Microsoft Office PowerPoint</Application>
  <PresentationFormat>On-screen Show (4:3)</PresentationFormat>
  <Paragraphs>285</Paragraphs>
  <Slides>25</Slides>
  <Notes>12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9" baseType="lpstr">
      <vt:lpstr>ＭＳ Ｐゴシック</vt:lpstr>
      <vt:lpstr>Arial</vt:lpstr>
      <vt:lpstr>Arial Black</vt:lpstr>
      <vt:lpstr>Arial Narrow</vt:lpstr>
      <vt:lpstr>Calibri</vt:lpstr>
      <vt:lpstr>Comic Sans MS</vt:lpstr>
      <vt:lpstr>Times New Roman</vt:lpstr>
      <vt:lpstr>Wingdings</vt:lpstr>
      <vt:lpstr>Wingdings 3</vt:lpstr>
      <vt:lpstr>RMC Master Slide Template - Dallas Floodway</vt:lpstr>
      <vt:lpstr>4_Custom Design</vt:lpstr>
      <vt:lpstr>Custom Design</vt:lpstr>
      <vt:lpstr>1_Custom Design</vt:lpstr>
      <vt:lpstr>Acrobat Document</vt:lpstr>
      <vt:lpstr>PowerPoint Presentation</vt:lpstr>
      <vt:lpstr>PowerPoint Presentation</vt:lpstr>
      <vt:lpstr>PROGRAM Overview</vt:lpstr>
      <vt:lpstr>USACE Levee Safety Program Mission</vt:lpstr>
      <vt:lpstr>PowerPoint Presentation</vt:lpstr>
      <vt:lpstr>PowerPoint Presentation</vt:lpstr>
      <vt:lpstr>MVN Systems Overview</vt:lpstr>
      <vt:lpstr>Levee Safety --because flood risk and levee conditions change </vt:lpstr>
      <vt:lpstr> </vt:lpstr>
      <vt:lpstr>Goals for the Risk Framework</vt:lpstr>
      <vt:lpstr>Definition of Risk</vt:lpstr>
      <vt:lpstr>USACE Levee Safety Program Implementing the Risk Framework</vt:lpstr>
      <vt:lpstr>Levee Risk Framework</vt:lpstr>
      <vt:lpstr>Purpose of USACE Levee Inspections</vt:lpstr>
      <vt:lpstr>PowerPoint Presentation</vt:lpstr>
      <vt:lpstr>PowerPoint Presentation</vt:lpstr>
      <vt:lpstr>Levee Screening Process</vt:lpstr>
      <vt:lpstr>Risk Characterization</vt:lpstr>
      <vt:lpstr>PowerPoint Presentation</vt:lpstr>
      <vt:lpstr>Policy Guidance Letter – Placing Levee Systems in a Risk Context, Emphasis on Communication and Sponsor Engagement Dated Nov 06 2015 </vt:lpstr>
      <vt:lpstr>Policy Guidance Letter – Placing Levee Systems in a Risk Context, Emphasis on Communication and Sponsor Engagement Dated Nov 06 2015 </vt:lpstr>
      <vt:lpstr>Levee System Summary</vt:lpstr>
      <vt:lpstr>Project Stakeholders</vt:lpstr>
      <vt:lpstr>PowerPoint Presentation</vt:lpstr>
      <vt:lpstr>Questions</vt:lpstr>
    </vt:vector>
  </TitlesOfParts>
  <Company>USACE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USACE Levee Safety Program</dc:title>
  <dc:creator>Q0RMCWBE</dc:creator>
  <cp:lastModifiedBy>Amber</cp:lastModifiedBy>
  <cp:revision>78</cp:revision>
  <dcterms:created xsi:type="dcterms:W3CDTF">2014-03-20T01:49:28Z</dcterms:created>
  <dcterms:modified xsi:type="dcterms:W3CDTF">2017-12-07T13:15:14Z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0x010100C50F6583D9FFDE49968C691257EA6433</vt:lpwstr>
  </property>
</Properties>
</file>