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0" r:id="rId2"/>
    <p:sldMasterId id="2147483983" r:id="rId3"/>
    <p:sldMasterId id="2147484030" r:id="rId4"/>
    <p:sldMasterId id="2147484039" r:id="rId5"/>
  </p:sldMasterIdLst>
  <p:notesMasterIdLst>
    <p:notesMasterId r:id="rId27"/>
  </p:notesMasterIdLst>
  <p:handoutMasterIdLst>
    <p:handoutMasterId r:id="rId28"/>
  </p:handoutMasterIdLst>
  <p:sldIdLst>
    <p:sldId id="258" r:id="rId6"/>
    <p:sldId id="458" r:id="rId7"/>
    <p:sldId id="450" r:id="rId8"/>
    <p:sldId id="451" r:id="rId9"/>
    <p:sldId id="457" r:id="rId10"/>
    <p:sldId id="452" r:id="rId11"/>
    <p:sldId id="396" r:id="rId12"/>
    <p:sldId id="456" r:id="rId13"/>
    <p:sldId id="455" r:id="rId14"/>
    <p:sldId id="399" r:id="rId15"/>
    <p:sldId id="400" r:id="rId16"/>
    <p:sldId id="465" r:id="rId17"/>
    <p:sldId id="466" r:id="rId18"/>
    <p:sldId id="468" r:id="rId19"/>
    <p:sldId id="470" r:id="rId20"/>
    <p:sldId id="471" r:id="rId21"/>
    <p:sldId id="461" r:id="rId22"/>
    <p:sldId id="467" r:id="rId23"/>
    <p:sldId id="462" r:id="rId24"/>
    <p:sldId id="463" r:id="rId25"/>
    <p:sldId id="464" r:id="rId2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604"/>
    <a:srgbClr val="00B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0224" autoAdjust="0"/>
  </p:normalViewPr>
  <p:slideViewPr>
    <p:cSldViewPr showGuides="1">
      <p:cViewPr varScale="1">
        <p:scale>
          <a:sx n="74" d="100"/>
          <a:sy n="74" d="100"/>
        </p:scale>
        <p:origin x="396"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52" tIns="46576" rIns="93152" bIns="46576" rtlCol="0"/>
          <a:lstStyle>
            <a:lvl1pPr algn="l">
              <a:defRPr sz="1200"/>
            </a:lvl1pPr>
          </a:lstStyle>
          <a:p>
            <a:endParaRPr lang="en-US"/>
          </a:p>
        </p:txBody>
      </p:sp>
      <p:sp>
        <p:nvSpPr>
          <p:cNvPr id="3" name="Date Placeholder 2"/>
          <p:cNvSpPr>
            <a:spLocks noGrp="1"/>
          </p:cNvSpPr>
          <p:nvPr>
            <p:ph type="dt" sz="quarter" idx="1"/>
          </p:nvPr>
        </p:nvSpPr>
        <p:spPr>
          <a:xfrm>
            <a:off x="3970940" y="3"/>
            <a:ext cx="3037840" cy="466434"/>
          </a:xfrm>
          <a:prstGeom prst="rect">
            <a:avLst/>
          </a:prstGeom>
        </p:spPr>
        <p:txBody>
          <a:bodyPr vert="horz" lIns="93152" tIns="46576" rIns="93152" bIns="46576" rtlCol="0"/>
          <a:lstStyle>
            <a:lvl1pPr algn="r">
              <a:defRPr sz="1200"/>
            </a:lvl1pPr>
          </a:lstStyle>
          <a:p>
            <a:fld id="{9437C556-1926-4C3D-BBD8-7FC2CF615262}" type="datetimeFigureOut">
              <a:rPr lang="en-US" smtClean="0"/>
              <a:t>5/3/2018</a:t>
            </a:fld>
            <a:endParaRPr lang="en-US"/>
          </a:p>
        </p:txBody>
      </p:sp>
      <p:sp>
        <p:nvSpPr>
          <p:cNvPr id="4" name="Footer Placeholder 3"/>
          <p:cNvSpPr>
            <a:spLocks noGrp="1"/>
          </p:cNvSpPr>
          <p:nvPr>
            <p:ph type="ftr" sz="quarter" idx="2"/>
          </p:nvPr>
        </p:nvSpPr>
        <p:spPr>
          <a:xfrm>
            <a:off x="0" y="8829969"/>
            <a:ext cx="3037840" cy="466433"/>
          </a:xfrm>
          <a:prstGeom prst="rect">
            <a:avLst/>
          </a:prstGeom>
        </p:spPr>
        <p:txBody>
          <a:bodyPr vert="horz" lIns="93152" tIns="46576" rIns="93152"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69"/>
            <a:ext cx="3037840" cy="466433"/>
          </a:xfrm>
          <a:prstGeom prst="rect">
            <a:avLst/>
          </a:prstGeom>
        </p:spPr>
        <p:txBody>
          <a:bodyPr vert="horz" lIns="93152" tIns="46576" rIns="93152" bIns="46576" rtlCol="0" anchor="b"/>
          <a:lstStyle>
            <a:lvl1pPr algn="r">
              <a:defRPr sz="1200"/>
            </a:lvl1pPr>
          </a:lstStyle>
          <a:p>
            <a:fld id="{DA1D2D9E-3647-4526-A895-4CB97D5158C9}" type="slidenum">
              <a:rPr lang="en-US" smtClean="0"/>
              <a:t>‹#›</a:t>
            </a:fld>
            <a:endParaRPr lang="en-US"/>
          </a:p>
        </p:txBody>
      </p:sp>
    </p:spTree>
    <p:extLst>
      <p:ext uri="{BB962C8B-B14F-4D97-AF65-F5344CB8AC3E}">
        <p14:creationId xmlns:p14="http://schemas.microsoft.com/office/powerpoint/2010/main" val="3342171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4820"/>
          </a:xfrm>
          <a:prstGeom prst="rect">
            <a:avLst/>
          </a:prstGeom>
        </p:spPr>
        <p:txBody>
          <a:bodyPr vert="horz" lIns="93152" tIns="46576" rIns="93152" bIns="46576"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40" y="3"/>
            <a:ext cx="3037840" cy="464820"/>
          </a:xfrm>
          <a:prstGeom prst="rect">
            <a:avLst/>
          </a:prstGeom>
        </p:spPr>
        <p:txBody>
          <a:bodyPr vert="horz" lIns="93152" tIns="46576" rIns="93152" bIns="46576" rtlCol="0"/>
          <a:lstStyle>
            <a:lvl1pPr algn="r" eaLnBrk="1" fontAlgn="auto" hangingPunct="1">
              <a:spcBef>
                <a:spcPts val="0"/>
              </a:spcBef>
              <a:spcAft>
                <a:spcPts val="0"/>
              </a:spcAft>
              <a:defRPr sz="1200">
                <a:latin typeface="+mn-lt"/>
                <a:cs typeface="+mn-cs"/>
              </a:defRPr>
            </a:lvl1pPr>
          </a:lstStyle>
          <a:p>
            <a:pPr>
              <a:defRPr/>
            </a:pPr>
            <a:fld id="{B7EA3014-2865-438A-8017-BCE127679508}" type="datetimeFigureOut">
              <a:rPr lang="en-US"/>
              <a:pPr>
                <a:defRPr/>
              </a:pPr>
              <a:t>5/3/2018</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2" tIns="46576" rIns="93152" bIns="46576" rtlCol="0" anchor="ctr"/>
          <a:lstStyle/>
          <a:p>
            <a:pPr lvl="0"/>
            <a:endParaRPr lang="en-US" noProof="0" smtClean="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52" tIns="46576" rIns="93152" bIns="465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2" tIns="46576" rIns="93152" bIns="46576"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wrap="square" lIns="93152" tIns="46576" rIns="93152" bIns="46576"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058D8C8-02D3-4400-939D-07643807B50F}" type="slidenum">
              <a:rPr lang="en-US" altLang="en-US"/>
              <a:pPr>
                <a:defRPr/>
              </a:pPr>
              <a:t>‹#›</a:t>
            </a:fld>
            <a:endParaRPr lang="en-US" altLang="en-US"/>
          </a:p>
        </p:txBody>
      </p:sp>
    </p:spTree>
    <p:extLst>
      <p:ext uri="{BB962C8B-B14F-4D97-AF65-F5344CB8AC3E}">
        <p14:creationId xmlns:p14="http://schemas.microsoft.com/office/powerpoint/2010/main" val="40500103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58D8C8-02D3-4400-939D-07643807B50F}" type="slidenum">
              <a:rPr lang="en-US" altLang="en-US" smtClean="0"/>
              <a:pPr>
                <a:defRPr/>
              </a:pPr>
              <a:t>2</a:t>
            </a:fld>
            <a:endParaRPr lang="en-US" altLang="en-US"/>
          </a:p>
        </p:txBody>
      </p:sp>
    </p:spTree>
    <p:extLst>
      <p:ext uri="{BB962C8B-B14F-4D97-AF65-F5344CB8AC3E}">
        <p14:creationId xmlns:p14="http://schemas.microsoft.com/office/powerpoint/2010/main" val="1424209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eaLnBrk="1" fontAlgn="auto" hangingPunct="1">
              <a:spcBef>
                <a:spcPts val="0"/>
              </a:spcBef>
              <a:spcAft>
                <a:spcPts val="0"/>
              </a:spcAft>
              <a:defRPr/>
            </a:pPr>
            <a:r>
              <a:rPr lang="en-US" i="1" dirty="0">
                <a:solidFill>
                  <a:schemeClr val="bg1"/>
                </a:solidFill>
              </a:rPr>
              <a:t>This will seem like a lot, but your powers combined can do it.</a:t>
            </a:r>
          </a:p>
          <a:p>
            <a:endParaRPr lang="en-US" dirty="0"/>
          </a:p>
        </p:txBody>
      </p:sp>
      <p:sp>
        <p:nvSpPr>
          <p:cNvPr id="4" name="Slide Number Placeholder 3"/>
          <p:cNvSpPr>
            <a:spLocks noGrp="1"/>
          </p:cNvSpPr>
          <p:nvPr>
            <p:ph type="sldNum" sz="quarter" idx="10"/>
          </p:nvPr>
        </p:nvSpPr>
        <p:spPr/>
        <p:txBody>
          <a:bodyPr/>
          <a:lstStyle/>
          <a:p>
            <a:pPr defTabSz="914303" fontAlgn="auto">
              <a:spcBef>
                <a:spcPts val="0"/>
              </a:spcBef>
              <a:spcAft>
                <a:spcPts val="0"/>
              </a:spcAft>
            </a:pPr>
            <a:fld id="{CE34B9BC-F6D2-4C6F-8A28-D04027188A0E}" type="slidenum">
              <a:rPr lang="en-US">
                <a:solidFill>
                  <a:prstClr val="black"/>
                </a:solidFill>
                <a:latin typeface="Calibri" panose="020F0502020204030204"/>
                <a:cs typeface="+mn-cs"/>
              </a:rPr>
              <a:pPr defTabSz="914303" fontAlgn="auto">
                <a:spcBef>
                  <a:spcPts val="0"/>
                </a:spcBef>
                <a:spcAft>
                  <a:spcPts val="0"/>
                </a:spcAft>
              </a:pPr>
              <a:t>17</a:t>
            </a:fld>
            <a:endParaRPr lang="en-US" dirty="0">
              <a:solidFill>
                <a:prstClr val="black"/>
              </a:solidFill>
              <a:latin typeface="Calibri" panose="020F0502020204030204"/>
              <a:cs typeface="+mn-cs"/>
            </a:endParaRPr>
          </a:p>
        </p:txBody>
      </p:sp>
    </p:spTree>
    <p:extLst>
      <p:ext uri="{BB962C8B-B14F-4D97-AF65-F5344CB8AC3E}">
        <p14:creationId xmlns:p14="http://schemas.microsoft.com/office/powerpoint/2010/main" val="270365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Rectangle 14"/>
          <p:cNvSpPr/>
          <p:nvPr userDrawn="1"/>
        </p:nvSpPr>
        <p:spPr>
          <a:xfrm>
            <a:off x="0" y="-4543"/>
            <a:ext cx="9144000" cy="6876042"/>
          </a:xfrm>
          <a:prstGeom prst="rect">
            <a:avLst/>
          </a:prstGeom>
          <a:solidFill>
            <a:srgbClr val="F76911"/>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91000"/>
            <a:ext cx="9144000" cy="2680499"/>
          </a:xfrm>
          <a:prstGeom prst="rect">
            <a:avLst/>
          </a:prstGeom>
        </p:spPr>
      </p:pic>
      <p:sp>
        <p:nvSpPr>
          <p:cNvPr id="7" name="Title 1"/>
          <p:cNvSpPr txBox="1">
            <a:spLocks/>
          </p:cNvSpPr>
          <p:nvPr userDrawn="1"/>
        </p:nvSpPr>
        <p:spPr bwMode="auto">
          <a:xfrm>
            <a:off x="1066800" y="2057400"/>
            <a:ext cx="7086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4400" smtClean="0">
              <a:latin typeface="Calibri" panose="020F0502020204030204" pitchFamily="34" charset="0"/>
            </a:endParaRPr>
          </a:p>
        </p:txBody>
      </p:sp>
      <p:sp>
        <p:nvSpPr>
          <p:cNvPr id="3" name="Subtitle 2"/>
          <p:cNvSpPr>
            <a:spLocks noGrp="1"/>
          </p:cNvSpPr>
          <p:nvPr>
            <p:ph type="subTitle" idx="1"/>
          </p:nvPr>
        </p:nvSpPr>
        <p:spPr>
          <a:xfrm>
            <a:off x="647700" y="2209800"/>
            <a:ext cx="7848600" cy="1295400"/>
          </a:xfrm>
        </p:spPr>
        <p:txBody>
          <a:bodyPr/>
          <a:lstStyle>
            <a:lvl1pPr marL="0" indent="0" algn="l">
              <a:lnSpc>
                <a:spcPts val="3200"/>
              </a:lnSpc>
              <a:buNone/>
              <a:defRPr>
                <a:solidFill>
                  <a:schemeClr val="bg1">
                    <a:lumMod val="85000"/>
                  </a:schemeClr>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647700" y="457200"/>
            <a:ext cx="7848600" cy="828675"/>
          </a:xfrm>
        </p:spPr>
        <p:txBody>
          <a:bodyPr anchor="t"/>
          <a:lstStyle>
            <a:lvl1pPr algn="l">
              <a:defRPr sz="4400" b="1" cap="none" baseline="0">
                <a:solidFill>
                  <a:schemeClr val="bg1"/>
                </a:solidFill>
                <a:latin typeface="Franklin Gothic Demi" panose="020B0703020102020204" pitchFamily="34" charset="0"/>
              </a:defRPr>
            </a:lvl1pPr>
          </a:lstStyle>
          <a:p>
            <a:endParaRPr lang="en-US" dirty="0"/>
          </a:p>
        </p:txBody>
      </p:sp>
      <p:sp>
        <p:nvSpPr>
          <p:cNvPr id="9" name="Rectangle 8"/>
          <p:cNvSpPr/>
          <p:nvPr userDrawn="1"/>
        </p:nvSpPr>
        <p:spPr>
          <a:xfrm>
            <a:off x="0" y="6553199"/>
            <a:ext cx="9144000" cy="318299"/>
          </a:xfrm>
          <a:prstGeom prst="rect">
            <a:avLst/>
          </a:prstGeom>
          <a:solidFill>
            <a:schemeClr val="tx2">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5638800"/>
            <a:ext cx="1371600" cy="771525"/>
          </a:xfrm>
          <a:prstGeom prst="rect">
            <a:avLst/>
          </a:prstGeom>
        </p:spPr>
      </p:pic>
      <p:sp>
        <p:nvSpPr>
          <p:cNvPr id="13" name="TextBox 12"/>
          <p:cNvSpPr txBox="1"/>
          <p:nvPr userDrawn="1"/>
        </p:nvSpPr>
        <p:spPr>
          <a:xfrm>
            <a:off x="7006555" y="6502167"/>
            <a:ext cx="1981200" cy="369332"/>
          </a:xfrm>
          <a:prstGeom prst="rect">
            <a:avLst/>
          </a:prstGeom>
          <a:noFill/>
        </p:spPr>
        <p:txBody>
          <a:bodyPr wrap="square" rtlCol="0">
            <a:spAutoFit/>
          </a:bodyPr>
          <a:lstStyle/>
          <a:p>
            <a:pPr algn="r"/>
            <a:r>
              <a:rPr lang="en-US" dirty="0" smtClean="0">
                <a:solidFill>
                  <a:schemeClr val="bg1">
                    <a:lumMod val="75000"/>
                  </a:schemeClr>
                </a:solidFill>
                <a:latin typeface="Franklin Gothic Heavy" panose="020B0903020102020204" pitchFamily="34" charset="0"/>
              </a:rPr>
              <a:t>www.dotd.la.gov</a:t>
            </a:r>
            <a:endParaRPr lang="en-US" dirty="0">
              <a:solidFill>
                <a:schemeClr val="bg1">
                  <a:lumMod val="75000"/>
                </a:schemeClr>
              </a:solidFill>
              <a:latin typeface="Franklin Gothic Heavy" panose="020B0903020102020204" pitchFamily="34" charset="0"/>
            </a:endParaRPr>
          </a:p>
        </p:txBody>
      </p:sp>
    </p:spTree>
    <p:extLst>
      <p:ext uri="{BB962C8B-B14F-4D97-AF65-F5344CB8AC3E}">
        <p14:creationId xmlns:p14="http://schemas.microsoft.com/office/powerpoint/2010/main" val="380364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65F261-0E9B-4A80-B63C-F9D26B64A902}" type="datetimeFigureOut">
              <a:rPr lang="en-US"/>
              <a:pPr>
                <a:defRPr/>
              </a:pPr>
              <a:t>5/3/2018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CB66A0-2677-4767-8F00-64B675A5408E}" type="slidenum">
              <a:rPr lang="en-US" altLang="en-US"/>
              <a:pPr>
                <a:defRPr/>
              </a:pPr>
              <a:t>‹#›</a:t>
            </a:fld>
            <a:endParaRPr lang="en-US" altLang="en-US"/>
          </a:p>
        </p:txBody>
      </p:sp>
    </p:spTree>
    <p:extLst>
      <p:ext uri="{BB962C8B-B14F-4D97-AF65-F5344CB8AC3E}">
        <p14:creationId xmlns:p14="http://schemas.microsoft.com/office/powerpoint/2010/main" val="250753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C5D701C-579B-45EF-954E-D7F713E9A895}" type="datetimeFigureOut">
              <a:rPr lang="en-US"/>
              <a:pPr>
                <a:defRPr/>
              </a:pPr>
              <a:t>5/3/2018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C36387-D545-4566-A9C8-3CA3730F02E8}" type="slidenum">
              <a:rPr lang="en-US" altLang="en-US"/>
              <a:pPr>
                <a:defRPr/>
              </a:pPr>
              <a:t>‹#›</a:t>
            </a:fld>
            <a:endParaRPr lang="en-US" altLang="en-US"/>
          </a:p>
        </p:txBody>
      </p:sp>
    </p:spTree>
    <p:extLst>
      <p:ext uri="{BB962C8B-B14F-4D97-AF65-F5344CB8AC3E}">
        <p14:creationId xmlns:p14="http://schemas.microsoft.com/office/powerpoint/2010/main" val="1309770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919A99-E323-4FE7-9993-F066004401CD}" type="datetimeFigureOut">
              <a:rPr lang="en-US"/>
              <a:pPr>
                <a:defRPr/>
              </a:pPr>
              <a:t>5/3/2018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CCC0F1-2512-46DD-9205-2D7F598B3C7C}" type="slidenum">
              <a:rPr lang="en-US" altLang="en-US"/>
              <a:pPr>
                <a:defRPr/>
              </a:pPr>
              <a:t>‹#›</a:t>
            </a:fld>
            <a:endParaRPr lang="en-US" altLang="en-US"/>
          </a:p>
        </p:txBody>
      </p:sp>
    </p:spTree>
    <p:extLst>
      <p:ext uri="{BB962C8B-B14F-4D97-AF65-F5344CB8AC3E}">
        <p14:creationId xmlns:p14="http://schemas.microsoft.com/office/powerpoint/2010/main" val="1704786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2204053-2D68-4085-B732-3B1C2514738F}" type="datetimeFigureOut">
              <a:rPr lang="en-US"/>
              <a:pPr>
                <a:defRPr/>
              </a:pPr>
              <a:t>5/3/2018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B52D53D-9183-49D9-9A1A-1E9DBCC3500F}" type="slidenum">
              <a:rPr lang="en-US" altLang="en-US"/>
              <a:pPr>
                <a:defRPr/>
              </a:pPr>
              <a:t>‹#›</a:t>
            </a:fld>
            <a:endParaRPr lang="en-US" altLang="en-US"/>
          </a:p>
        </p:txBody>
      </p:sp>
    </p:spTree>
    <p:extLst>
      <p:ext uri="{BB962C8B-B14F-4D97-AF65-F5344CB8AC3E}">
        <p14:creationId xmlns:p14="http://schemas.microsoft.com/office/powerpoint/2010/main" val="3426129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2E283A3-F922-44CE-92F6-4BEA89EBA0C7}" type="datetimeFigureOut">
              <a:rPr lang="en-US"/>
              <a:pPr>
                <a:defRPr/>
              </a:pPr>
              <a:t>5/3/2018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2E818D2-C7E7-4215-A04A-907EF185AAFD}" type="slidenum">
              <a:rPr lang="en-US" altLang="en-US"/>
              <a:pPr>
                <a:defRPr/>
              </a:pPr>
              <a:t>‹#›</a:t>
            </a:fld>
            <a:endParaRPr lang="en-US" altLang="en-US"/>
          </a:p>
        </p:txBody>
      </p:sp>
    </p:spTree>
    <p:extLst>
      <p:ext uri="{BB962C8B-B14F-4D97-AF65-F5344CB8AC3E}">
        <p14:creationId xmlns:p14="http://schemas.microsoft.com/office/powerpoint/2010/main" val="1367098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D19C3A-185D-4DBC-9EC8-8D23E4E74E4D}" type="datetimeFigureOut">
              <a:rPr lang="en-US"/>
              <a:pPr>
                <a:defRPr/>
              </a:pPr>
              <a:t>5/3/2018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7178426-B7CF-4868-BE82-811D03AD4665}" type="slidenum">
              <a:rPr lang="en-US" altLang="en-US"/>
              <a:pPr>
                <a:defRPr/>
              </a:pPr>
              <a:t>‹#›</a:t>
            </a:fld>
            <a:endParaRPr lang="en-US" altLang="en-US"/>
          </a:p>
        </p:txBody>
      </p:sp>
    </p:spTree>
    <p:extLst>
      <p:ext uri="{BB962C8B-B14F-4D97-AF65-F5344CB8AC3E}">
        <p14:creationId xmlns:p14="http://schemas.microsoft.com/office/powerpoint/2010/main" val="1382779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C1AE60-2E72-4788-A8AC-C76AA1EDCCAF}" type="datetimeFigureOut">
              <a:rPr lang="en-US"/>
              <a:pPr>
                <a:defRPr/>
              </a:pPr>
              <a:t>5/3/2018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9759FA-5DD5-49E3-A12E-638B42D6F136}" type="slidenum">
              <a:rPr lang="en-US" altLang="en-US"/>
              <a:pPr>
                <a:defRPr/>
              </a:pPr>
              <a:t>‹#›</a:t>
            </a:fld>
            <a:endParaRPr lang="en-US" altLang="en-US"/>
          </a:p>
        </p:txBody>
      </p:sp>
    </p:spTree>
    <p:extLst>
      <p:ext uri="{BB962C8B-B14F-4D97-AF65-F5344CB8AC3E}">
        <p14:creationId xmlns:p14="http://schemas.microsoft.com/office/powerpoint/2010/main" val="696682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255B0F-EB1A-437C-A8FA-E277A166025A}" type="datetimeFigureOut">
              <a:rPr lang="en-US"/>
              <a:pPr>
                <a:defRPr/>
              </a:pPr>
              <a:t>5/3/2018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7B567A-E1C5-4964-93F7-FF6EFDE71EB9}" type="slidenum">
              <a:rPr lang="en-US" altLang="en-US"/>
              <a:pPr>
                <a:defRPr/>
              </a:pPr>
              <a:t>‹#›</a:t>
            </a:fld>
            <a:endParaRPr lang="en-US" altLang="en-US"/>
          </a:p>
        </p:txBody>
      </p:sp>
    </p:spTree>
    <p:extLst>
      <p:ext uri="{BB962C8B-B14F-4D97-AF65-F5344CB8AC3E}">
        <p14:creationId xmlns:p14="http://schemas.microsoft.com/office/powerpoint/2010/main" val="3024718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E2FE56-9327-47CA-BEA8-9842160B592F}" type="datetimeFigureOut">
              <a:rPr lang="en-US"/>
              <a:pPr>
                <a:defRPr/>
              </a:pPr>
              <a:t>5/3/2018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7EF4EE-4E7B-486E-9BB5-C444D7F5AF9D}" type="slidenum">
              <a:rPr lang="en-US" altLang="en-US"/>
              <a:pPr>
                <a:defRPr/>
              </a:pPr>
              <a:t>‹#›</a:t>
            </a:fld>
            <a:endParaRPr lang="en-US" altLang="en-US"/>
          </a:p>
        </p:txBody>
      </p:sp>
    </p:spTree>
    <p:extLst>
      <p:ext uri="{BB962C8B-B14F-4D97-AF65-F5344CB8AC3E}">
        <p14:creationId xmlns:p14="http://schemas.microsoft.com/office/powerpoint/2010/main" val="561699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1A76AA-92C2-4E6C-B930-FC769483930B}" type="datetimeFigureOut">
              <a:rPr lang="en-US"/>
              <a:pPr>
                <a:defRPr/>
              </a:pPr>
              <a:t>5/3/2018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01C8C2-8B17-424C-8616-A2F22F233AD3}" type="slidenum">
              <a:rPr lang="en-US" altLang="en-US"/>
              <a:pPr>
                <a:defRPr/>
              </a:pPr>
              <a:t>‹#›</a:t>
            </a:fld>
            <a:endParaRPr lang="en-US" altLang="en-US"/>
          </a:p>
        </p:txBody>
      </p:sp>
    </p:spTree>
    <p:extLst>
      <p:ext uri="{BB962C8B-B14F-4D97-AF65-F5344CB8AC3E}">
        <p14:creationId xmlns:p14="http://schemas.microsoft.com/office/powerpoint/2010/main" val="3048113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nSpc>
                <a:spcPts val="4400"/>
              </a:lnSpc>
              <a:defRPr>
                <a:latin typeface="Franklin Gothic Medium" panose="020B06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3962400"/>
          </a:xfrm>
        </p:spPr>
        <p:txBody>
          <a:bodyPr/>
          <a:lstStyle>
            <a:lvl1pPr marL="342900" indent="-342900">
              <a:spcBef>
                <a:spcPts val="0"/>
              </a:spcBef>
              <a:buClr>
                <a:srgbClr val="F16321"/>
              </a:buClr>
              <a:buFont typeface="Wingdings" panose="05000000000000000000" pitchFamily="2" charset="2"/>
              <a:buChar char="Ø"/>
              <a:defRPr>
                <a:latin typeface="Franklin Gothic Book" panose="020B0503020102020204" pitchFamily="34" charset="0"/>
              </a:defRPr>
            </a:lvl1pPr>
            <a:lvl2pPr>
              <a:spcBef>
                <a:spcPts val="0"/>
              </a:spcBef>
              <a:buClr>
                <a:srgbClr val="F16321"/>
              </a:buClr>
              <a:defRPr>
                <a:latin typeface="Franklin Gothic Book" panose="020B0503020102020204" pitchFamily="34" charset="0"/>
              </a:defRPr>
            </a:lvl2pPr>
            <a:lvl3pPr>
              <a:spcBef>
                <a:spcPts val="0"/>
              </a:spcBef>
              <a:buClr>
                <a:srgbClr val="F16321"/>
              </a:buClr>
              <a:defRPr sz="2800">
                <a:latin typeface="Franklin Gothic Book" panose="020B0503020102020204" pitchFamily="34" charset="0"/>
              </a:defRPr>
            </a:lvl3pPr>
            <a:lvl4pPr>
              <a:spcBef>
                <a:spcPts val="0"/>
              </a:spcBef>
              <a:buClr>
                <a:srgbClr val="F16321"/>
              </a:buClr>
              <a:defRPr sz="2800">
                <a:latin typeface="Franklin Gothic Book" panose="020B0503020102020204" pitchFamily="34" charset="0"/>
              </a:defRPr>
            </a:lvl4pPr>
            <a:lvl5pPr>
              <a:spcBef>
                <a:spcPts val="0"/>
              </a:spcBef>
              <a:buClr>
                <a:srgbClr val="F16321"/>
              </a:buClr>
              <a:defRPr sz="2800">
                <a:latin typeface="Franklin Gothic Book" panose="020B05030201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3600"/>
            <a:ext cx="9144000" cy="927899"/>
          </a:xfrm>
          <a:prstGeom prst="rect">
            <a:avLst/>
          </a:prstGeom>
        </p:spPr>
      </p:pic>
      <p:grpSp>
        <p:nvGrpSpPr>
          <p:cNvPr id="10" name="Group 9"/>
          <p:cNvGrpSpPr/>
          <p:nvPr userDrawn="1"/>
        </p:nvGrpSpPr>
        <p:grpSpPr>
          <a:xfrm>
            <a:off x="609600" y="5866002"/>
            <a:ext cx="1524000" cy="990600"/>
            <a:chOff x="2628900" y="5067301"/>
            <a:chExt cx="1524000" cy="990600"/>
          </a:xfrm>
        </p:grpSpPr>
        <p:sp>
          <p:nvSpPr>
            <p:cNvPr id="9" name="Rectangle 8"/>
            <p:cNvSpPr/>
            <p:nvPr userDrawn="1"/>
          </p:nvSpPr>
          <p:spPr>
            <a:xfrm>
              <a:off x="2628900" y="5067301"/>
              <a:ext cx="152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05100" y="5176839"/>
              <a:ext cx="1371600" cy="771525"/>
            </a:xfrm>
            <a:prstGeom prst="rect">
              <a:avLst/>
            </a:prstGeom>
          </p:spPr>
        </p:pic>
      </p:gr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
            <a:ext cx="9144000" cy="609600"/>
          </a:xfrm>
          <a:prstGeom prst="rect">
            <a:avLst/>
          </a:prstGeom>
        </p:spPr>
      </p:pic>
    </p:spTree>
    <p:extLst>
      <p:ext uri="{BB962C8B-B14F-4D97-AF65-F5344CB8AC3E}">
        <p14:creationId xmlns:p14="http://schemas.microsoft.com/office/powerpoint/2010/main" val="81239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4267200"/>
          </a:xfrm>
          <a:prstGeom prst="rect">
            <a:avLst/>
          </a:prstGeom>
          <a:solidFill>
            <a:srgbClr val="F76911"/>
          </a:solidFill>
          <a:ln>
            <a:solidFill>
              <a:srgbClr val="F87728"/>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2600" dirty="0">
              <a:solidFill>
                <a:prstClr val="white"/>
              </a:solidFill>
            </a:endParaRPr>
          </a:p>
        </p:txBody>
      </p:sp>
      <p:sp>
        <p:nvSpPr>
          <p:cNvPr id="5" name="Rectangle 4"/>
          <p:cNvSpPr/>
          <p:nvPr userDrawn="1"/>
        </p:nvSpPr>
        <p:spPr>
          <a:xfrm>
            <a:off x="0" y="4038600"/>
            <a:ext cx="9144000" cy="152400"/>
          </a:xfrm>
          <a:prstGeom prst="rect">
            <a:avLst/>
          </a:prstGeom>
          <a:solidFill>
            <a:srgbClr val="21A5FF"/>
          </a:solidFill>
          <a:ln>
            <a:solidFill>
              <a:srgbClr val="63BC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600" dirty="0">
              <a:solidFill>
                <a:prstClr val="white"/>
              </a:solidFill>
            </a:endParaRPr>
          </a:p>
        </p:txBody>
      </p:sp>
      <p:pic>
        <p:nvPicPr>
          <p:cNvPr id="6" name="Picture 8"/>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983163" y="4572000"/>
            <a:ext cx="3870325" cy="2057400"/>
          </a:xfrm>
          <a:prstGeom prst="rect">
            <a:avLst/>
          </a:prstGeom>
          <a:noFill/>
          <a:ln w="9525">
            <a:noFill/>
            <a:miter lim="800000"/>
            <a:headEnd/>
            <a:tailEnd/>
          </a:ln>
        </p:spPr>
      </p:pic>
      <p:sp>
        <p:nvSpPr>
          <p:cNvPr id="3" name="Subtitle 2"/>
          <p:cNvSpPr>
            <a:spLocks noGrp="1"/>
          </p:cNvSpPr>
          <p:nvPr>
            <p:ph type="subTitle" idx="1"/>
          </p:nvPr>
        </p:nvSpPr>
        <p:spPr>
          <a:xfrm>
            <a:off x="228600" y="4343400"/>
            <a:ext cx="4343400" cy="1295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54089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descr="DOTD Logo Border.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037262"/>
            <a:ext cx="9144000" cy="820738"/>
          </a:xfrm>
          <a:prstGeom prst="rect">
            <a:avLst/>
          </a:prstGeom>
          <a:noFill/>
          <a:ln w="9525">
            <a:noFill/>
            <a:miter lim="800000"/>
            <a:headEnd/>
            <a:tailEnd/>
          </a:ln>
        </p:spPr>
      </p:pic>
      <p:pic>
        <p:nvPicPr>
          <p:cNvPr id="7"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62800" y="148599"/>
            <a:ext cx="1828800" cy="973138"/>
          </a:xfrm>
          <a:prstGeom prst="rect">
            <a:avLst/>
          </a:prstGeom>
          <a:noFill/>
          <a:ln w="9525">
            <a:noFill/>
            <a:miter lim="800000"/>
            <a:headEnd/>
            <a:tailEnd/>
          </a:ln>
        </p:spPr>
      </p:pic>
      <p:sp>
        <p:nvSpPr>
          <p:cNvPr id="8" name="Title 1"/>
          <p:cNvSpPr>
            <a:spLocks noGrp="1"/>
          </p:cNvSpPr>
          <p:nvPr>
            <p:ph type="title"/>
          </p:nvPr>
        </p:nvSpPr>
        <p:spPr>
          <a:xfrm>
            <a:off x="152400" y="217969"/>
            <a:ext cx="6858000" cy="1143000"/>
          </a:xfrm>
        </p:spPr>
        <p:txBody>
          <a:bodyPr/>
          <a:lstStyle>
            <a:lvl1pPr algn="l">
              <a:lnSpc>
                <a:spcPts val="4400"/>
              </a:lnSpc>
              <a:defRPr b="1">
                <a:solidFill>
                  <a:schemeClr val="tx1">
                    <a:lumMod val="85000"/>
                    <a:lumOff val="15000"/>
                  </a:schemeClr>
                </a:solidFill>
              </a:defRPr>
            </a:lvl1pPr>
          </a:lstStyle>
          <a:p>
            <a:r>
              <a:rPr lang="en-US" dirty="0" smtClean="0"/>
              <a:t>Click to edit Master title style</a:t>
            </a:r>
            <a:endParaRPr lang="en-US" dirty="0"/>
          </a:p>
        </p:txBody>
      </p:sp>
      <p:sp>
        <p:nvSpPr>
          <p:cNvPr id="9" name="Content Placeholder 2"/>
          <p:cNvSpPr>
            <a:spLocks noGrp="1"/>
          </p:cNvSpPr>
          <p:nvPr>
            <p:ph sz="half" idx="1"/>
          </p:nvPr>
        </p:nvSpPr>
        <p:spPr>
          <a:xfrm>
            <a:off x="152400" y="1600201"/>
            <a:ext cx="8839200" cy="4038600"/>
          </a:xfrm>
        </p:spPr>
        <p:txBody>
          <a:bodyPr/>
          <a:lstStyle>
            <a:lvl1pPr marL="342900" indent="-342900">
              <a:buClr>
                <a:srgbClr val="DD4814"/>
              </a:buClr>
              <a:buFont typeface="Wingdings" panose="05000000000000000000" pitchFamily="2" charset="2"/>
              <a:buChar char="Ø"/>
              <a:defRPr sz="2800">
                <a:solidFill>
                  <a:schemeClr val="tx1">
                    <a:lumMod val="85000"/>
                    <a:lumOff val="15000"/>
                  </a:schemeClr>
                </a:solidFill>
              </a:defRPr>
            </a:lvl1pPr>
            <a:lvl2pPr marL="742950" indent="-285750">
              <a:buClr>
                <a:srgbClr val="DD4814"/>
              </a:buClr>
              <a:buFont typeface="Wingdings" panose="05000000000000000000" pitchFamily="2" charset="2"/>
              <a:buChar char="§"/>
              <a:defRPr sz="2400">
                <a:solidFill>
                  <a:schemeClr val="tx1">
                    <a:lumMod val="85000"/>
                    <a:lumOff val="15000"/>
                  </a:schemeClr>
                </a:solidFill>
              </a:defRPr>
            </a:lvl2pPr>
            <a:lvl3pPr>
              <a:buClr>
                <a:srgbClr val="DD4814"/>
              </a:buClr>
              <a:defRPr sz="2400">
                <a:solidFill>
                  <a:schemeClr val="tx1">
                    <a:lumMod val="85000"/>
                    <a:lumOff val="15000"/>
                  </a:schemeClr>
                </a:solidFill>
              </a:defRPr>
            </a:lvl3pPr>
            <a:lvl4pPr>
              <a:buClr>
                <a:srgbClr val="DD4814"/>
              </a:buClr>
              <a:defRPr sz="2400">
                <a:solidFill>
                  <a:schemeClr val="tx1">
                    <a:lumMod val="85000"/>
                    <a:lumOff val="15000"/>
                  </a:schemeClr>
                </a:solidFill>
              </a:defRPr>
            </a:lvl4pPr>
            <a:lvl5pPr>
              <a:buClr>
                <a:srgbClr val="DD4814"/>
              </a:buClr>
              <a:defRPr sz="24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5626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0" y="228600"/>
            <a:ext cx="1828800" cy="973138"/>
          </a:xfrm>
          <a:prstGeom prst="rect">
            <a:avLst/>
          </a:prstGeom>
          <a:noFill/>
          <a:ln w="9525">
            <a:noFill/>
            <a:miter lim="800000"/>
            <a:headEnd/>
            <a:tailEnd/>
          </a:ln>
        </p:spPr>
      </p:pic>
      <p:sp>
        <p:nvSpPr>
          <p:cNvPr id="3" name="Rectangle 2"/>
          <p:cNvSpPr/>
          <p:nvPr userDrawn="1"/>
        </p:nvSpPr>
        <p:spPr>
          <a:xfrm>
            <a:off x="0" y="0"/>
            <a:ext cx="9144000" cy="4267200"/>
          </a:xfrm>
          <a:prstGeom prst="rect">
            <a:avLst/>
          </a:prstGeom>
          <a:solidFill>
            <a:srgbClr val="F76911"/>
          </a:solidFill>
          <a:ln>
            <a:solidFill>
              <a:srgbClr val="F87728"/>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2600" dirty="0">
              <a:solidFill>
                <a:prstClr val="white"/>
              </a:solidFill>
            </a:endParaRPr>
          </a:p>
        </p:txBody>
      </p:sp>
      <p:sp>
        <p:nvSpPr>
          <p:cNvPr id="4" name="Rectangle 3"/>
          <p:cNvSpPr/>
          <p:nvPr userDrawn="1"/>
        </p:nvSpPr>
        <p:spPr>
          <a:xfrm>
            <a:off x="0" y="4038600"/>
            <a:ext cx="9144000" cy="152400"/>
          </a:xfrm>
          <a:prstGeom prst="rect">
            <a:avLst/>
          </a:prstGeom>
          <a:solidFill>
            <a:srgbClr val="21A5FF"/>
          </a:solidFill>
          <a:ln>
            <a:solidFill>
              <a:srgbClr val="63BC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600" dirty="0">
              <a:solidFill>
                <a:prstClr val="white"/>
              </a:solidFill>
            </a:endParaRPr>
          </a:p>
        </p:txBody>
      </p:sp>
      <p:pic>
        <p:nvPicPr>
          <p:cNvPr id="5" name="Picture 8"/>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983163" y="4572000"/>
            <a:ext cx="3870325" cy="2057400"/>
          </a:xfrm>
          <a:prstGeom prst="rect">
            <a:avLst/>
          </a:prstGeom>
          <a:noFill/>
          <a:ln w="9525">
            <a:noFill/>
            <a:miter lim="800000"/>
            <a:headEnd/>
            <a:tailEnd/>
          </a:ln>
        </p:spPr>
      </p:pic>
    </p:spTree>
    <p:extLst>
      <p:ext uri="{BB962C8B-B14F-4D97-AF65-F5344CB8AC3E}">
        <p14:creationId xmlns:p14="http://schemas.microsoft.com/office/powerpoint/2010/main" val="1911364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DOTD Logo Border.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037262"/>
            <a:ext cx="9144000" cy="820738"/>
          </a:xfrm>
          <a:prstGeom prst="rect">
            <a:avLst/>
          </a:prstGeom>
          <a:noFill/>
          <a:ln w="9525">
            <a:noFill/>
            <a:miter lim="800000"/>
            <a:headEnd/>
            <a:tailEnd/>
          </a:ln>
        </p:spPr>
      </p:pic>
      <p:pic>
        <p:nvPicPr>
          <p:cNvPr id="6"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62800" y="148599"/>
            <a:ext cx="1828800" cy="973138"/>
          </a:xfrm>
          <a:prstGeom prst="rect">
            <a:avLst/>
          </a:prstGeom>
          <a:noFill/>
          <a:ln w="9525">
            <a:noFill/>
            <a:miter lim="800000"/>
            <a:headEnd/>
            <a:tailEnd/>
          </a:ln>
        </p:spPr>
      </p:pic>
      <p:sp>
        <p:nvSpPr>
          <p:cNvPr id="2" name="Title 1"/>
          <p:cNvSpPr>
            <a:spLocks noGrp="1"/>
          </p:cNvSpPr>
          <p:nvPr>
            <p:ph type="title"/>
          </p:nvPr>
        </p:nvSpPr>
        <p:spPr>
          <a:xfrm>
            <a:off x="152400" y="217969"/>
            <a:ext cx="6858000" cy="1143000"/>
          </a:xfrm>
        </p:spPr>
        <p:txBody>
          <a:bodyPr/>
          <a:lstStyle>
            <a:lvl1pPr algn="l">
              <a:lnSpc>
                <a:spcPts val="4400"/>
              </a:lnSpc>
              <a:defRPr b="1">
                <a:solidFill>
                  <a:schemeClr val="tx1">
                    <a:lumMod val="85000"/>
                    <a:lumOff val="1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52400" y="1600201"/>
            <a:ext cx="4343400" cy="4038600"/>
          </a:xfrm>
        </p:spPr>
        <p:txBody>
          <a:bodyPr/>
          <a:lstStyle>
            <a:lvl1pPr marL="342900" indent="-342900">
              <a:buClr>
                <a:srgbClr val="DD4814"/>
              </a:buClr>
              <a:buFont typeface="Wingdings" panose="05000000000000000000" pitchFamily="2" charset="2"/>
              <a:buChar char="Ø"/>
              <a:defRPr sz="2800">
                <a:solidFill>
                  <a:schemeClr val="tx1">
                    <a:lumMod val="85000"/>
                    <a:lumOff val="15000"/>
                  </a:schemeClr>
                </a:solidFill>
              </a:defRPr>
            </a:lvl1pPr>
            <a:lvl2pPr marL="742950" indent="-285750">
              <a:buClr>
                <a:srgbClr val="DD4814"/>
              </a:buClr>
              <a:buFont typeface="Wingdings" panose="05000000000000000000" pitchFamily="2" charset="2"/>
              <a:buChar char="§"/>
              <a:defRPr sz="2400">
                <a:solidFill>
                  <a:schemeClr val="tx1">
                    <a:lumMod val="85000"/>
                    <a:lumOff val="15000"/>
                  </a:schemeClr>
                </a:solidFill>
              </a:defRPr>
            </a:lvl2pPr>
            <a:lvl3pPr>
              <a:buClr>
                <a:srgbClr val="DD4814"/>
              </a:buClr>
              <a:defRPr sz="2400">
                <a:solidFill>
                  <a:schemeClr val="tx1">
                    <a:lumMod val="85000"/>
                    <a:lumOff val="15000"/>
                  </a:schemeClr>
                </a:solidFill>
              </a:defRPr>
            </a:lvl3pPr>
            <a:lvl4pPr>
              <a:buClr>
                <a:srgbClr val="DD4814"/>
              </a:buClr>
              <a:defRPr sz="2400">
                <a:solidFill>
                  <a:schemeClr val="tx1">
                    <a:lumMod val="85000"/>
                    <a:lumOff val="15000"/>
                  </a:schemeClr>
                </a:solidFill>
              </a:defRPr>
            </a:lvl4pPr>
            <a:lvl5pPr>
              <a:buClr>
                <a:srgbClr val="DD4814"/>
              </a:buClr>
              <a:defRPr sz="24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343400" cy="4038599"/>
          </a:xfrm>
        </p:spPr>
        <p:txBody>
          <a:bodyPr/>
          <a:lstStyle>
            <a:lvl1pPr marL="342900" indent="-342900" algn="l" rtl="0" eaLnBrk="0" fontAlgn="base" hangingPunct="0">
              <a:spcBef>
                <a:spcPct val="20000"/>
              </a:spcBef>
              <a:spcAft>
                <a:spcPct val="0"/>
              </a:spcAft>
              <a:buClr>
                <a:srgbClr val="DD4814"/>
              </a:buClr>
              <a:buFont typeface="Wingdings" panose="05000000000000000000" pitchFamily="2" charset="2"/>
              <a:buChar char="Ø"/>
              <a:defRPr lang="en-US" sz="2800" kern="1200" dirty="0" smtClean="0">
                <a:solidFill>
                  <a:schemeClr val="tx1">
                    <a:lumMod val="85000"/>
                    <a:lumOff val="15000"/>
                  </a:schemeClr>
                </a:solidFill>
                <a:latin typeface="+mn-lt"/>
                <a:ea typeface="+mn-ea"/>
                <a:cs typeface="+mn-cs"/>
              </a:defRPr>
            </a:lvl1pPr>
            <a:lvl2pPr marL="742950" indent="-285750" algn="l" rtl="0" eaLnBrk="0" fontAlgn="base" hangingPunct="0">
              <a:spcBef>
                <a:spcPct val="20000"/>
              </a:spcBef>
              <a:spcAft>
                <a:spcPct val="0"/>
              </a:spcAft>
              <a:buClr>
                <a:srgbClr val="DD4814"/>
              </a:buClr>
              <a:buFont typeface="Wingdings" panose="05000000000000000000" pitchFamily="2" charset="2"/>
              <a:buChar char="§"/>
              <a:defRPr lang="en-US" sz="2400" kern="1200" dirty="0" smtClean="0">
                <a:solidFill>
                  <a:schemeClr val="tx1">
                    <a:lumMod val="85000"/>
                    <a:lumOff val="15000"/>
                  </a:schemeClr>
                </a:solidFill>
                <a:latin typeface="+mn-lt"/>
                <a:ea typeface="+mn-ea"/>
                <a:cs typeface="+mn-cs"/>
              </a:defRPr>
            </a:lvl2pPr>
            <a:lvl3pPr algn="l" rtl="0" eaLnBrk="0" fontAlgn="base" hangingPunct="0">
              <a:spcBef>
                <a:spcPct val="20000"/>
              </a:spcBef>
              <a:spcAft>
                <a:spcPct val="0"/>
              </a:spcAft>
              <a:buClr>
                <a:srgbClr val="DD4814"/>
              </a:buClr>
              <a:defRPr lang="en-US" sz="2400" kern="1200" dirty="0" smtClean="0">
                <a:solidFill>
                  <a:schemeClr val="tx1">
                    <a:lumMod val="85000"/>
                    <a:lumOff val="15000"/>
                  </a:schemeClr>
                </a:solidFill>
                <a:latin typeface="+mn-lt"/>
                <a:ea typeface="+mn-ea"/>
                <a:cs typeface="+mn-cs"/>
              </a:defRPr>
            </a:lvl3pPr>
            <a:lvl4pPr algn="l" rtl="0" eaLnBrk="0" fontAlgn="base" hangingPunct="0">
              <a:spcBef>
                <a:spcPct val="20000"/>
              </a:spcBef>
              <a:spcAft>
                <a:spcPct val="0"/>
              </a:spcAft>
              <a:buClr>
                <a:srgbClr val="DD4814"/>
              </a:buClr>
              <a:defRPr lang="en-US" sz="2400" kern="1200" dirty="0" smtClean="0">
                <a:solidFill>
                  <a:schemeClr val="tx1">
                    <a:lumMod val="85000"/>
                    <a:lumOff val="15000"/>
                  </a:schemeClr>
                </a:solidFill>
                <a:latin typeface="+mn-lt"/>
                <a:ea typeface="+mn-ea"/>
                <a:cs typeface="+mn-cs"/>
              </a:defRPr>
            </a:lvl4pPr>
            <a:lvl5pPr algn="l" rtl="0" eaLnBrk="0" fontAlgn="base" hangingPunct="0">
              <a:spcBef>
                <a:spcPct val="20000"/>
              </a:spcBef>
              <a:spcAft>
                <a:spcPct val="0"/>
              </a:spcAft>
              <a:buClr>
                <a:srgbClr val="DD4814"/>
              </a:buClr>
              <a:defRPr lang="en-US" sz="2400" kern="1200" dirty="0">
                <a:solidFill>
                  <a:schemeClr val="tx1">
                    <a:lumMod val="85000"/>
                    <a:lumOff val="15000"/>
                  </a:schemeClr>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21882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0" y="228600"/>
            <a:ext cx="1828800" cy="973138"/>
          </a:xfrm>
          <a:prstGeom prst="rect">
            <a:avLst/>
          </a:prstGeom>
          <a:noFill/>
          <a:ln w="9525">
            <a:noFill/>
            <a:miter lim="800000"/>
            <a:headEnd/>
            <a:tailEnd/>
          </a:ln>
        </p:spPr>
      </p:pic>
      <p:sp>
        <p:nvSpPr>
          <p:cNvPr id="2" name="Title 1"/>
          <p:cNvSpPr>
            <a:spLocks noGrp="1"/>
          </p:cNvSpPr>
          <p:nvPr>
            <p:ph type="title"/>
          </p:nvPr>
        </p:nvSpPr>
        <p:spPr>
          <a:xfrm>
            <a:off x="2133600" y="274638"/>
            <a:ext cx="6553200" cy="1143000"/>
          </a:xfrm>
        </p:spPr>
        <p:txBody>
          <a:bodyPr/>
          <a:lstStyle>
            <a:lvl1pPr>
              <a:lnSpc>
                <a:spcPts val="4400"/>
              </a:lnSpc>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038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514837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DOTD Logo Border.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5486400"/>
            <a:ext cx="9144000" cy="1371600"/>
          </a:xfrm>
          <a:prstGeom prst="rect">
            <a:avLst/>
          </a:prstGeom>
          <a:noFill/>
          <a:ln w="9525">
            <a:noFill/>
            <a:miter lim="800000"/>
            <a:headEnd/>
            <a:tailEnd/>
          </a:ln>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1828800" cy="973138"/>
          </a:xfrm>
          <a:prstGeom prst="rect">
            <a:avLst/>
          </a:prstGeom>
          <a:noFill/>
          <a:ln w="9525">
            <a:noFill/>
            <a:miter lim="800000"/>
            <a:headEnd/>
            <a:tailEnd/>
          </a:ln>
        </p:spPr>
      </p:pic>
      <p:sp>
        <p:nvSpPr>
          <p:cNvPr id="2" name="Title 1"/>
          <p:cNvSpPr>
            <a:spLocks noGrp="1"/>
          </p:cNvSpPr>
          <p:nvPr>
            <p:ph type="title"/>
          </p:nvPr>
        </p:nvSpPr>
        <p:spPr>
          <a:xfrm>
            <a:off x="2209800" y="274638"/>
            <a:ext cx="64770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40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209800"/>
            <a:ext cx="4041775" cy="3505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2167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DOTD Logo Border.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5486400"/>
            <a:ext cx="9144000" cy="1371600"/>
          </a:xfrm>
          <a:prstGeom prst="rect">
            <a:avLst/>
          </a:prstGeom>
          <a:noFill/>
          <a:ln w="9525">
            <a:noFill/>
            <a:miter lim="800000"/>
            <a:headEnd/>
            <a:tailEnd/>
          </a:ln>
        </p:spPr>
      </p:pic>
      <p:pic>
        <p:nvPicPr>
          <p:cNvPr id="4"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1828800" cy="973138"/>
          </a:xfrm>
          <a:prstGeom prst="rect">
            <a:avLst/>
          </a:prstGeom>
          <a:noFill/>
          <a:ln w="9525">
            <a:noFill/>
            <a:miter lim="800000"/>
            <a:headEnd/>
            <a:tailEnd/>
          </a:ln>
        </p:spPr>
      </p:pic>
      <p:sp>
        <p:nvSpPr>
          <p:cNvPr id="2" name="Title 1"/>
          <p:cNvSpPr>
            <a:spLocks noGrp="1"/>
          </p:cNvSpPr>
          <p:nvPr>
            <p:ph type="title"/>
          </p:nvPr>
        </p:nvSpPr>
        <p:spPr>
          <a:xfrm>
            <a:off x="2209800" y="274638"/>
            <a:ext cx="64770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2316528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2800" y="148599"/>
            <a:ext cx="1828800" cy="973138"/>
          </a:xfrm>
          <a:prstGeom prst="rect">
            <a:avLst/>
          </a:prstGeom>
          <a:noFill/>
          <a:ln w="9525">
            <a:noFill/>
            <a:miter lim="800000"/>
            <a:headEnd/>
            <a:tailEnd/>
          </a:ln>
        </p:spPr>
      </p:pic>
      <p:sp>
        <p:nvSpPr>
          <p:cNvPr id="7" name="Title 1"/>
          <p:cNvSpPr>
            <a:spLocks noGrp="1"/>
          </p:cNvSpPr>
          <p:nvPr>
            <p:ph type="title"/>
          </p:nvPr>
        </p:nvSpPr>
        <p:spPr>
          <a:xfrm>
            <a:off x="152400" y="217969"/>
            <a:ext cx="6858000" cy="1143000"/>
          </a:xfrm>
        </p:spPr>
        <p:txBody>
          <a:bodyPr/>
          <a:lstStyle>
            <a:lvl1pPr algn="l">
              <a:lnSpc>
                <a:spcPts val="4400"/>
              </a:lnSpc>
              <a:defRPr b="1">
                <a:solidFill>
                  <a:schemeClr val="tx1">
                    <a:lumMod val="85000"/>
                    <a:lumOff val="1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470607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2800" y="148599"/>
            <a:ext cx="1828800" cy="973138"/>
          </a:xfrm>
          <a:prstGeom prst="rect">
            <a:avLst/>
          </a:prstGeom>
          <a:noFill/>
          <a:ln w="9525">
            <a:noFill/>
            <a:miter lim="800000"/>
            <a:headEnd/>
            <a:tailEnd/>
          </a:ln>
        </p:spPr>
      </p:pic>
      <p:sp>
        <p:nvSpPr>
          <p:cNvPr id="7" name="Title 1"/>
          <p:cNvSpPr>
            <a:spLocks noGrp="1"/>
          </p:cNvSpPr>
          <p:nvPr>
            <p:ph type="title"/>
          </p:nvPr>
        </p:nvSpPr>
        <p:spPr>
          <a:xfrm>
            <a:off x="152400" y="217969"/>
            <a:ext cx="6858000" cy="1143000"/>
          </a:xfrm>
        </p:spPr>
        <p:txBody>
          <a:bodyPr/>
          <a:lstStyle>
            <a:lvl1pPr algn="l">
              <a:lnSpc>
                <a:spcPts val="4400"/>
              </a:lnSpc>
              <a:defRPr b="1">
                <a:solidFill>
                  <a:schemeClr val="tx1">
                    <a:lumMod val="85000"/>
                    <a:lumOff val="15000"/>
                  </a:schemeClr>
                </a:solidFill>
              </a:defRPr>
            </a:lvl1pPr>
          </a:lstStyle>
          <a:p>
            <a:r>
              <a:rPr lang="en-US" dirty="0" smtClean="0"/>
              <a:t>Click to edit Master title style</a:t>
            </a:r>
            <a:endParaRPr lang="en-US" dirty="0"/>
          </a:p>
        </p:txBody>
      </p:sp>
      <p:pic>
        <p:nvPicPr>
          <p:cNvPr id="4" name="Picture 6" descr="DOTD Logo Border.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037262"/>
            <a:ext cx="9144000" cy="820738"/>
          </a:xfrm>
          <a:prstGeom prst="rect">
            <a:avLst/>
          </a:prstGeom>
          <a:noFill/>
          <a:ln w="9525">
            <a:noFill/>
            <a:miter lim="800000"/>
            <a:headEnd/>
            <a:tailEnd/>
          </a:ln>
        </p:spPr>
      </p:pic>
    </p:spTree>
    <p:extLst>
      <p:ext uri="{BB962C8B-B14F-4D97-AF65-F5344CB8AC3E}">
        <p14:creationId xmlns:p14="http://schemas.microsoft.com/office/powerpoint/2010/main" val="22401070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descr="DOTD Logo Border.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037262"/>
            <a:ext cx="9144000" cy="820738"/>
          </a:xfrm>
          <a:prstGeom prst="rect">
            <a:avLst/>
          </a:prstGeom>
          <a:noFill/>
          <a:ln w="9525">
            <a:noFill/>
            <a:miter lim="800000"/>
            <a:headEnd/>
            <a:tailEnd/>
          </a:ln>
        </p:spPr>
      </p:pic>
      <p:pic>
        <p:nvPicPr>
          <p:cNvPr id="5"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62800" y="148599"/>
            <a:ext cx="1828800" cy="973138"/>
          </a:xfrm>
          <a:prstGeom prst="rect">
            <a:avLst/>
          </a:prstGeom>
          <a:noFill/>
          <a:ln w="9525">
            <a:noFill/>
            <a:miter lim="800000"/>
            <a:headEnd/>
            <a:tailEnd/>
          </a:ln>
        </p:spPr>
      </p:pic>
    </p:spTree>
    <p:extLst>
      <p:ext uri="{BB962C8B-B14F-4D97-AF65-F5344CB8AC3E}">
        <p14:creationId xmlns:p14="http://schemas.microsoft.com/office/powerpoint/2010/main" val="398203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4543"/>
            <a:ext cx="9144000" cy="6876042"/>
          </a:xfrm>
          <a:prstGeom prst="rect">
            <a:avLst/>
          </a:prstGeom>
          <a:solidFill>
            <a:srgbClr val="F76911"/>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91000"/>
            <a:ext cx="9144000" cy="2680499"/>
          </a:xfrm>
          <a:prstGeom prst="rect">
            <a:avLst/>
          </a:prstGeom>
        </p:spPr>
      </p:pic>
      <p:sp>
        <p:nvSpPr>
          <p:cNvPr id="10" name="Title 1"/>
          <p:cNvSpPr txBox="1">
            <a:spLocks/>
          </p:cNvSpPr>
          <p:nvPr userDrawn="1"/>
        </p:nvSpPr>
        <p:spPr bwMode="auto">
          <a:xfrm>
            <a:off x="1066800" y="2057400"/>
            <a:ext cx="7086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4400" smtClean="0">
              <a:latin typeface="Calibri" panose="020F0502020204030204" pitchFamily="34" charset="0"/>
            </a:endParaRPr>
          </a:p>
        </p:txBody>
      </p:sp>
      <p:sp>
        <p:nvSpPr>
          <p:cNvPr id="11" name="Subtitle 2"/>
          <p:cNvSpPr>
            <a:spLocks noGrp="1"/>
          </p:cNvSpPr>
          <p:nvPr>
            <p:ph type="subTitle" idx="1" hasCustomPrompt="1"/>
          </p:nvPr>
        </p:nvSpPr>
        <p:spPr>
          <a:xfrm>
            <a:off x="533400" y="533400"/>
            <a:ext cx="7848600" cy="1295400"/>
          </a:xfrm>
        </p:spPr>
        <p:txBody>
          <a:bodyPr/>
          <a:lstStyle>
            <a:lvl1pPr marL="0" indent="0" algn="l">
              <a:lnSpc>
                <a:spcPts val="3200"/>
              </a:lnSpc>
              <a:buNone/>
              <a:defRPr>
                <a:solidFill>
                  <a:schemeClr val="bg1">
                    <a:lumMod val="85000"/>
                  </a:schemeClr>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section title</a:t>
            </a:r>
          </a:p>
        </p:txBody>
      </p:sp>
      <p:sp>
        <p:nvSpPr>
          <p:cNvPr id="12" name="Rectangle 11"/>
          <p:cNvSpPr/>
          <p:nvPr userDrawn="1"/>
        </p:nvSpPr>
        <p:spPr>
          <a:xfrm>
            <a:off x="0" y="6553199"/>
            <a:ext cx="9144000" cy="318299"/>
          </a:xfrm>
          <a:prstGeom prst="rect">
            <a:avLst/>
          </a:prstGeom>
          <a:solidFill>
            <a:schemeClr val="tx2">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5638800"/>
            <a:ext cx="1371600" cy="771525"/>
          </a:xfrm>
          <a:prstGeom prst="rect">
            <a:avLst/>
          </a:prstGeom>
        </p:spPr>
      </p:pic>
      <p:sp>
        <p:nvSpPr>
          <p:cNvPr id="14" name="TextBox 13"/>
          <p:cNvSpPr txBox="1"/>
          <p:nvPr userDrawn="1"/>
        </p:nvSpPr>
        <p:spPr>
          <a:xfrm>
            <a:off x="7006555" y="6502167"/>
            <a:ext cx="1981200" cy="369332"/>
          </a:xfrm>
          <a:prstGeom prst="rect">
            <a:avLst/>
          </a:prstGeom>
          <a:noFill/>
        </p:spPr>
        <p:txBody>
          <a:bodyPr wrap="square" rtlCol="0">
            <a:spAutoFit/>
          </a:bodyPr>
          <a:lstStyle/>
          <a:p>
            <a:pPr algn="r"/>
            <a:r>
              <a:rPr lang="en-US" dirty="0" smtClean="0">
                <a:solidFill>
                  <a:schemeClr val="bg1">
                    <a:lumMod val="75000"/>
                  </a:schemeClr>
                </a:solidFill>
                <a:latin typeface="Franklin Gothic Heavy" panose="020B0903020102020204" pitchFamily="34" charset="0"/>
              </a:rPr>
              <a:t>www.dotd.la.gov</a:t>
            </a:r>
            <a:endParaRPr lang="en-US" dirty="0">
              <a:solidFill>
                <a:schemeClr val="bg1">
                  <a:lumMod val="75000"/>
                </a:schemeClr>
              </a:solidFill>
              <a:latin typeface="Franklin Gothic Heavy" panose="020B0903020102020204" pitchFamily="34" charset="0"/>
            </a:endParaRPr>
          </a:p>
        </p:txBody>
      </p:sp>
    </p:spTree>
    <p:extLst>
      <p:ext uri="{BB962C8B-B14F-4D97-AF65-F5344CB8AC3E}">
        <p14:creationId xmlns:p14="http://schemas.microsoft.com/office/powerpoint/2010/main" val="926407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4" name="Picture 6" descr="DOTD Logo Border.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037262"/>
            <a:ext cx="9144000" cy="820738"/>
          </a:xfrm>
          <a:prstGeom prst="rect">
            <a:avLst/>
          </a:prstGeom>
          <a:noFill/>
          <a:ln w="9525">
            <a:noFill/>
            <a:miter lim="800000"/>
            <a:headEnd/>
            <a:tailEnd/>
          </a:ln>
        </p:spPr>
      </p:pic>
      <p:pic>
        <p:nvPicPr>
          <p:cNvPr id="5"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52400" y="152400"/>
            <a:ext cx="1828800" cy="973138"/>
          </a:xfrm>
          <a:prstGeom prst="rect">
            <a:avLst/>
          </a:prstGeom>
          <a:noFill/>
          <a:ln w="9525">
            <a:noFill/>
            <a:miter lim="800000"/>
            <a:headEnd/>
            <a:tailEnd/>
          </a:ln>
        </p:spPr>
      </p:pic>
    </p:spTree>
    <p:extLst>
      <p:ext uri="{BB962C8B-B14F-4D97-AF65-F5344CB8AC3E}">
        <p14:creationId xmlns:p14="http://schemas.microsoft.com/office/powerpoint/2010/main" val="3934613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3" name="Picture 6" descr="DOTD Logo Border.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037262"/>
            <a:ext cx="9144000" cy="820738"/>
          </a:xfrm>
          <a:prstGeom prst="rect">
            <a:avLst/>
          </a:prstGeom>
          <a:noFill/>
          <a:ln w="9525">
            <a:noFill/>
            <a:miter lim="800000"/>
            <a:headEnd/>
            <a:tailEnd/>
          </a:ln>
        </p:spPr>
      </p:pic>
    </p:spTree>
    <p:extLst>
      <p:ext uri="{BB962C8B-B14F-4D97-AF65-F5344CB8AC3E}">
        <p14:creationId xmlns:p14="http://schemas.microsoft.com/office/powerpoint/2010/main" val="115378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descr="DOTD Logo Border.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5486400"/>
            <a:ext cx="9144000" cy="1371600"/>
          </a:xfrm>
          <a:prstGeom prst="rect">
            <a:avLst/>
          </a:prstGeom>
          <a:noFill/>
          <a:ln w="9525">
            <a:noFill/>
            <a:miter lim="800000"/>
            <a:headEnd/>
            <a:tailEnd/>
          </a:ln>
        </p:spPr>
      </p:pic>
      <p:pic>
        <p:nvPicPr>
          <p:cNvPr id="6"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1828800" cy="973138"/>
          </a:xfrm>
          <a:prstGeom prst="rect">
            <a:avLst/>
          </a:prstGeom>
          <a:noFill/>
          <a:ln w="9525">
            <a:noFill/>
            <a:miter lim="800000"/>
            <a:headEnd/>
            <a:tailEnd/>
          </a:ln>
        </p:spPr>
      </p:pic>
      <p:sp>
        <p:nvSpPr>
          <p:cNvPr id="3" name="Content Placeholder 2"/>
          <p:cNvSpPr>
            <a:spLocks noGrp="1"/>
          </p:cNvSpPr>
          <p:nvPr>
            <p:ph idx="1"/>
          </p:nvPr>
        </p:nvSpPr>
        <p:spPr>
          <a:xfrm>
            <a:off x="3505200" y="304801"/>
            <a:ext cx="5111750" cy="5105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286001"/>
            <a:ext cx="3008313" cy="3048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890323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6" descr="DOTD Logo Border.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81000" y="5486400"/>
            <a:ext cx="9853613" cy="1371600"/>
          </a:xfrm>
          <a:prstGeom prst="rect">
            <a:avLst/>
          </a:prstGeom>
          <a:noFill/>
          <a:ln w="9525">
            <a:noFill/>
            <a:miter lim="800000"/>
            <a:headEnd/>
            <a:tailEnd/>
          </a:ln>
        </p:spPr>
      </p:pic>
      <p:pic>
        <p:nvPicPr>
          <p:cNvPr id="5"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1828800" cy="973138"/>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Tree>
    <p:extLst>
      <p:ext uri="{BB962C8B-B14F-4D97-AF65-F5344CB8AC3E}">
        <p14:creationId xmlns:p14="http://schemas.microsoft.com/office/powerpoint/2010/main" val="1494677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E8C3C1-D828-44BB-90CF-58749C29C37F}" type="datetimeFigureOut">
              <a:rPr lang="en-US">
                <a:solidFill>
                  <a:prstClr val="black">
                    <a:tint val="75000"/>
                  </a:prstClr>
                </a:solidFill>
              </a:rPr>
              <a:pPr>
                <a:defRPr/>
              </a:pPr>
              <a:t>5/3/2018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D1490B3-6515-4008-9AB0-04412382D5A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1465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4B1E1A-46FA-46BC-B2BE-B15A394CA474}" type="datetimeFigureOut">
              <a:rPr lang="en-US">
                <a:solidFill>
                  <a:prstClr val="black">
                    <a:tint val="75000"/>
                  </a:prstClr>
                </a:solidFill>
              </a:rPr>
              <a:pPr>
                <a:defRPr/>
              </a:pPr>
              <a:t>5/3/2018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6F902E9-0E7B-4B72-9A6C-5B7D66D0C2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8424160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1_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solidFill>
            <a:srgbClr val="E4E43C"/>
          </a:soli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2600" dirty="0">
              <a:solidFill>
                <a:prstClr val="white"/>
              </a:solidFill>
            </a:endParaRPr>
          </a:p>
        </p:txBody>
      </p:sp>
      <p:sp>
        <p:nvSpPr>
          <p:cNvPr id="5" name="Chevron 4"/>
          <p:cNvSpPr/>
          <p:nvPr/>
        </p:nvSpPr>
        <p:spPr>
          <a:xfrm>
            <a:off x="3449638" y="3005138"/>
            <a:ext cx="184150" cy="228600"/>
          </a:xfrm>
          <a:prstGeom prst="chevron">
            <a:avLst>
              <a:gd name="adj" fmla="val 50000"/>
            </a:avLst>
          </a:prstGeom>
          <a:solidFill>
            <a:srgbClr val="E4E43C"/>
          </a:soli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2600" dirty="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r>
              <a:rPr lang="en-US" dirty="0">
                <a:solidFill>
                  <a:prstClr val="white">
                    <a:tint val="75000"/>
                  </a:prstClr>
                </a:solidFill>
              </a:rPr>
              <a:t>January 27, 2010</a:t>
            </a:r>
          </a:p>
        </p:txBody>
      </p:sp>
      <p:sp>
        <p:nvSpPr>
          <p:cNvPr id="7" name="Footer Placeholder 4"/>
          <p:cNvSpPr>
            <a:spLocks noGrp="1"/>
          </p:cNvSpPr>
          <p:nvPr>
            <p:ph type="ftr" sz="quarter" idx="11"/>
          </p:nvPr>
        </p:nvSpPr>
        <p:spPr/>
        <p:txBody>
          <a:bodyPr/>
          <a:lstStyle>
            <a:lvl1pPr>
              <a:defRPr/>
            </a:lvl1pPr>
            <a:extLst/>
          </a:lstStyle>
          <a:p>
            <a:pPr>
              <a:defRPr/>
            </a:pPr>
            <a:endParaRPr lang="en-US" dirty="0">
              <a:solidFill>
                <a:prstClr val="white">
                  <a:tint val="75000"/>
                </a:prstClr>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D65FA796-A2FF-4C8B-A48B-7E7A7AE8462E}"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715382943"/>
      </p:ext>
    </p:extLst>
  </p:cSld>
  <p:clrMapOvr>
    <a:overrideClrMapping bg1="dk1" tx1="lt1" bg2="dk2" tx2="lt2" accent1="accent1" accent2="accent2" accent3="accent3" accent4="accent4" accent5="accent5" accent6="accent6" hlink="hlink" folHlink="folHlink"/>
  </p:clrMapOvr>
  <p:transition>
    <p:pull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1E642719-B4F3-4761-BAD9-3C825D019C6D}" type="datetime4">
              <a:rPr lang="en-US">
                <a:solidFill>
                  <a:prstClr val="black">
                    <a:tint val="75000"/>
                  </a:prstClr>
                </a:solidFill>
              </a:rPr>
              <a:pPr>
                <a:defRPr/>
              </a:pPr>
              <a:t>May 3, 2018</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E97321-E15A-4708-9568-D0C10AF02D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42116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16E8FBF-A0C9-4C6B-97B2-C549837C89D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812" b="7812"/>
          <a:stretch/>
        </p:blipFill>
        <p:spPr>
          <a:xfrm>
            <a:off x="0" y="0"/>
            <a:ext cx="9144000" cy="6858000"/>
          </a:xfrm>
          <a:prstGeom prst="rect">
            <a:avLst/>
          </a:prstGeom>
        </p:spPr>
      </p:pic>
      <p:sp>
        <p:nvSpPr>
          <p:cNvPr id="9" name="Rectangle 8">
            <a:extLst>
              <a:ext uri="{FF2B5EF4-FFF2-40B4-BE49-F238E27FC236}">
                <a16:creationId xmlns:a16="http://schemas.microsoft.com/office/drawing/2014/main" xmlns="" id="{7FCED704-70D9-4FE8-A037-228B5DA3A414}"/>
              </a:ext>
            </a:extLst>
          </p:cNvPr>
          <p:cNvSpPr/>
          <p:nvPr userDrawn="1"/>
        </p:nvSpPr>
        <p:spPr>
          <a:xfrm>
            <a:off x="0" y="0"/>
            <a:ext cx="9144000"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Oval 10">
            <a:extLst>
              <a:ext uri="{FF2B5EF4-FFF2-40B4-BE49-F238E27FC236}">
                <a16:creationId xmlns:a16="http://schemas.microsoft.com/office/drawing/2014/main" xmlns="" id="{DAEB617B-5B9C-4093-8595-F6A668B5935B}"/>
              </a:ext>
            </a:extLst>
          </p:cNvPr>
          <p:cNvSpPr/>
          <p:nvPr userDrawn="1"/>
        </p:nvSpPr>
        <p:spPr>
          <a:xfrm>
            <a:off x="4044397" y="5457885"/>
            <a:ext cx="705678" cy="9011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xmlns="" id="{C93F3FDB-485F-4DA4-B269-0986F0828988}"/>
              </a:ext>
            </a:extLst>
          </p:cNvPr>
          <p:cNvSpPr txBox="1"/>
          <p:nvPr userDrawn="1"/>
        </p:nvSpPr>
        <p:spPr>
          <a:xfrm>
            <a:off x="614362" y="1400116"/>
            <a:ext cx="6929438" cy="258532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E4610F"/>
                </a:solidFill>
                <a:effectLst/>
                <a:uLnTx/>
                <a:uFillTx/>
                <a:latin typeface="Arial" panose="020B0604020202020204" pitchFamily="34" charset="0"/>
                <a:ea typeface="+mn-ea"/>
                <a:cs typeface="Arial" panose="020B0604020202020204" pitchFamily="34" charset="0"/>
              </a:rPr>
              <a:t>PHASE 1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E4610F"/>
                </a:solidFill>
                <a:effectLst/>
                <a:uLnTx/>
                <a:uFillTx/>
                <a:latin typeface="Arial" panose="020B0604020202020204" pitchFamily="34" charset="0"/>
                <a:ea typeface="+mn-ea"/>
                <a:cs typeface="Arial" panose="020B0604020202020204" pitchFamily="34" charset="0"/>
              </a:rPr>
              <a:t>INVESTIGATION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LOUISIANA STATEWIDE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COMPREHENSIVE WATERSHED BASED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FLOODPLAIN MANAGEMENT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PROGRAM DEVELOPMENT </a:t>
            </a:r>
          </a:p>
        </p:txBody>
      </p:sp>
      <p:grpSp>
        <p:nvGrpSpPr>
          <p:cNvPr id="23" name="Group 22">
            <a:extLst>
              <a:ext uri="{FF2B5EF4-FFF2-40B4-BE49-F238E27FC236}">
                <a16:creationId xmlns:a16="http://schemas.microsoft.com/office/drawing/2014/main" xmlns="" id="{AE4F5685-7BA2-4F4F-89E4-8D8EE65E74C2}"/>
              </a:ext>
            </a:extLst>
          </p:cNvPr>
          <p:cNvGrpSpPr/>
          <p:nvPr userDrawn="1"/>
        </p:nvGrpSpPr>
        <p:grpSpPr>
          <a:xfrm>
            <a:off x="614362" y="5380391"/>
            <a:ext cx="4157663" cy="999438"/>
            <a:chOff x="819150" y="305782"/>
            <a:chExt cx="7924800" cy="1428750"/>
          </a:xfrm>
        </p:grpSpPr>
        <p:pic>
          <p:nvPicPr>
            <p:cNvPr id="12" name="Picture 11" descr="A close up of a sign&#10;&#10;Description generated with very high confidence">
              <a:extLst>
                <a:ext uri="{FF2B5EF4-FFF2-40B4-BE49-F238E27FC236}">
                  <a16:creationId xmlns:a16="http://schemas.microsoft.com/office/drawing/2014/main" xmlns="" id="{90C7064E-9427-44F9-AFC0-76DCA0AAC3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150" y="343882"/>
              <a:ext cx="1352550" cy="1268016"/>
            </a:xfrm>
            <a:prstGeom prst="rect">
              <a:avLst/>
            </a:prstGeom>
          </p:spPr>
        </p:pic>
        <p:pic>
          <p:nvPicPr>
            <p:cNvPr id="16" name="Picture 15">
              <a:extLst>
                <a:ext uri="{FF2B5EF4-FFF2-40B4-BE49-F238E27FC236}">
                  <a16:creationId xmlns:a16="http://schemas.microsoft.com/office/drawing/2014/main" xmlns="" id="{797E35D8-9833-428D-B831-F7A49B078A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16429" y="469041"/>
              <a:ext cx="2031746" cy="1142857"/>
            </a:xfrm>
            <a:prstGeom prst="rect">
              <a:avLst/>
            </a:prstGeom>
          </p:spPr>
        </p:pic>
        <p:pic>
          <p:nvPicPr>
            <p:cNvPr id="20" name="Picture 19" descr="A close up of a logo&#10;&#10;Description generated with very high confidence">
              <a:extLst>
                <a:ext uri="{FF2B5EF4-FFF2-40B4-BE49-F238E27FC236}">
                  <a16:creationId xmlns:a16="http://schemas.microsoft.com/office/drawing/2014/main" xmlns="" id="{96154EE6-64C5-4764-9BF2-82235ED6DB7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92904" y="343882"/>
              <a:ext cx="1477566" cy="1390650"/>
            </a:xfrm>
            <a:prstGeom prst="rect">
              <a:avLst/>
            </a:prstGeom>
          </p:spPr>
        </p:pic>
        <p:pic>
          <p:nvPicPr>
            <p:cNvPr id="22" name="Picture 21">
              <a:extLst>
                <a:ext uri="{FF2B5EF4-FFF2-40B4-BE49-F238E27FC236}">
                  <a16:creationId xmlns:a16="http://schemas.microsoft.com/office/drawing/2014/main" xmlns="" id="{69F4B15E-B192-4DC2-B93F-D63D308597A5}"/>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15200" y="305782"/>
              <a:ext cx="1428750" cy="1428750"/>
            </a:xfrm>
            <a:prstGeom prst="rect">
              <a:avLst/>
            </a:prstGeom>
          </p:spPr>
        </p:pic>
      </p:grpSp>
    </p:spTree>
    <p:extLst>
      <p:ext uri="{BB962C8B-B14F-4D97-AF65-F5344CB8AC3E}">
        <p14:creationId xmlns:p14="http://schemas.microsoft.com/office/powerpoint/2010/main" val="2563071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3D643A-3E39-485A-BA9D-55FDE17EB0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AC0629E-2AB7-4CC2-8D0E-FF4E56F9FF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xmlns="" id="{447B6C8D-63C1-49D4-B2A4-AAF6BD83249C}"/>
              </a:ext>
            </a:extLst>
          </p:cNvPr>
          <p:cNvSpPr txBox="1"/>
          <p:nvPr userDrawn="1"/>
        </p:nvSpPr>
        <p:spPr>
          <a:xfrm>
            <a:off x="8039100" y="6400800"/>
            <a:ext cx="904875" cy="19620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58E1599-7022-49AA-AD03-58FCEEA66EAA}" type="slidenum">
              <a:rPr kumimoji="0" lang="en-US" sz="675" b="0" i="0" u="none" strike="noStrike" kern="1200" cap="none" spc="0" normalizeH="0" baseline="0" noProof="0" smtClean="0">
                <a:ln>
                  <a:noFill/>
                </a:ln>
                <a:solidFill>
                  <a:srgbClr val="55575A"/>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dirty="0">
              <a:ln>
                <a:noFill/>
              </a:ln>
              <a:solidFill>
                <a:srgbClr val="55575A"/>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4255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233862"/>
          </a:xfrm>
        </p:spPr>
        <p:txBody>
          <a:bodyPr/>
          <a:lstStyle>
            <a:lvl1pPr marL="342900" indent="-342900">
              <a:spcBef>
                <a:spcPts val="0"/>
              </a:spcBef>
              <a:buClr>
                <a:srgbClr val="F16321"/>
              </a:buClr>
              <a:buFont typeface="Wingdings" panose="05000000000000000000" pitchFamily="2" charset="2"/>
              <a:buChar char="Ø"/>
              <a:defRPr sz="2800">
                <a:latin typeface="Franklin Gothic Book" panose="020B0503020102020204" pitchFamily="34" charset="0"/>
              </a:defRPr>
            </a:lvl1pPr>
            <a:lvl2pPr>
              <a:spcBef>
                <a:spcPts val="0"/>
              </a:spcBef>
              <a:buClr>
                <a:srgbClr val="F16321"/>
              </a:buClr>
              <a:defRPr sz="2400">
                <a:latin typeface="Franklin Gothic Book" panose="020B0503020102020204" pitchFamily="34" charset="0"/>
              </a:defRPr>
            </a:lvl2pPr>
            <a:lvl3pPr>
              <a:spcBef>
                <a:spcPts val="0"/>
              </a:spcBef>
              <a:buClr>
                <a:srgbClr val="F16321"/>
              </a:buClr>
              <a:defRPr sz="2400">
                <a:latin typeface="Franklin Gothic Book" panose="020B0503020102020204" pitchFamily="34" charset="0"/>
              </a:defRPr>
            </a:lvl3pPr>
            <a:lvl4pPr>
              <a:spcBef>
                <a:spcPts val="0"/>
              </a:spcBef>
              <a:buClr>
                <a:srgbClr val="F16321"/>
              </a:buClr>
              <a:defRPr sz="2400">
                <a:latin typeface="Franklin Gothic Book" panose="020B0503020102020204" pitchFamily="34" charset="0"/>
              </a:defRPr>
            </a:lvl4pPr>
            <a:lvl5pPr>
              <a:spcBef>
                <a:spcPts val="0"/>
              </a:spcBef>
              <a:buClr>
                <a:srgbClr val="F16321"/>
              </a:buClr>
              <a:defRPr sz="24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33863"/>
          </a:xfrm>
        </p:spPr>
        <p:txBody>
          <a:bodyPr/>
          <a:lstStyle>
            <a:lvl1pPr marL="342900" indent="-342900">
              <a:spcBef>
                <a:spcPts val="0"/>
              </a:spcBef>
              <a:buClr>
                <a:srgbClr val="F16321"/>
              </a:buClr>
              <a:buFont typeface="Wingdings" panose="05000000000000000000" pitchFamily="2" charset="2"/>
              <a:buChar char="Ø"/>
              <a:defRPr sz="2800">
                <a:latin typeface="Franklin Gothic Book" panose="020B0503020102020204" pitchFamily="34" charset="0"/>
              </a:defRPr>
            </a:lvl1pPr>
            <a:lvl2pPr>
              <a:spcBef>
                <a:spcPts val="0"/>
              </a:spcBef>
              <a:buClr>
                <a:srgbClr val="F16321"/>
              </a:buClr>
              <a:defRPr sz="2400">
                <a:latin typeface="Franklin Gothic Book" panose="020B0503020102020204" pitchFamily="34" charset="0"/>
              </a:defRPr>
            </a:lvl2pPr>
            <a:lvl3pPr>
              <a:spcBef>
                <a:spcPts val="0"/>
              </a:spcBef>
              <a:buClr>
                <a:srgbClr val="F16321"/>
              </a:buClr>
              <a:defRPr sz="2400">
                <a:latin typeface="Franklin Gothic Book" panose="020B0503020102020204" pitchFamily="34" charset="0"/>
              </a:defRPr>
            </a:lvl3pPr>
            <a:lvl4pPr>
              <a:spcBef>
                <a:spcPts val="0"/>
              </a:spcBef>
              <a:buClr>
                <a:srgbClr val="F16321"/>
              </a:buClr>
              <a:defRPr sz="2400">
                <a:latin typeface="Franklin Gothic Book" panose="020B0503020102020204" pitchFamily="34" charset="0"/>
              </a:defRPr>
            </a:lvl4pPr>
            <a:lvl5pPr>
              <a:spcBef>
                <a:spcPts val="0"/>
              </a:spcBef>
              <a:buClr>
                <a:srgbClr val="F16321"/>
              </a:buClr>
              <a:defRPr sz="24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3600"/>
            <a:ext cx="9144000" cy="927899"/>
          </a:xfrm>
          <a:prstGeom prst="rect">
            <a:avLst/>
          </a:prstGeom>
        </p:spPr>
      </p:pic>
      <p:grpSp>
        <p:nvGrpSpPr>
          <p:cNvPr id="8" name="Group 7"/>
          <p:cNvGrpSpPr/>
          <p:nvPr userDrawn="1"/>
        </p:nvGrpSpPr>
        <p:grpSpPr>
          <a:xfrm>
            <a:off x="609600" y="5866002"/>
            <a:ext cx="1524000" cy="990600"/>
            <a:chOff x="2628900" y="5067301"/>
            <a:chExt cx="1524000" cy="990600"/>
          </a:xfrm>
        </p:grpSpPr>
        <p:sp>
          <p:nvSpPr>
            <p:cNvPr id="9" name="Rectangle 8"/>
            <p:cNvSpPr/>
            <p:nvPr userDrawn="1"/>
          </p:nvSpPr>
          <p:spPr>
            <a:xfrm>
              <a:off x="2628900" y="5067301"/>
              <a:ext cx="152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05100" y="5176839"/>
              <a:ext cx="1371600" cy="771525"/>
            </a:xfrm>
            <a:prstGeom prst="rect">
              <a:avLst/>
            </a:prstGeom>
          </p:spPr>
        </p:pic>
      </p:gr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
            <a:ext cx="9144000" cy="609600"/>
          </a:xfrm>
          <a:prstGeom prst="rect">
            <a:avLst/>
          </a:prstGeom>
        </p:spPr>
      </p:pic>
      <p:sp>
        <p:nvSpPr>
          <p:cNvPr id="12" name="Title 1"/>
          <p:cNvSpPr>
            <a:spLocks noGrp="1"/>
          </p:cNvSpPr>
          <p:nvPr>
            <p:ph type="title"/>
          </p:nvPr>
        </p:nvSpPr>
        <p:spPr>
          <a:xfrm>
            <a:off x="457200" y="274638"/>
            <a:ext cx="8229600" cy="1143000"/>
          </a:xfrm>
        </p:spPr>
        <p:txBody>
          <a:bodyPr/>
          <a:lstStyle>
            <a:lvl1pPr>
              <a:lnSpc>
                <a:spcPts val="4400"/>
              </a:lnSpc>
              <a:defRPr>
                <a:latin typeface="Franklin Gothic Medium" panose="020B06030201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763831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6730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16E8FBF-A0C9-4C6B-97B2-C549837C89D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812" b="7812"/>
          <a:stretch/>
        </p:blipFill>
        <p:spPr>
          <a:xfrm>
            <a:off x="0" y="0"/>
            <a:ext cx="9144000" cy="6858000"/>
          </a:xfrm>
          <a:prstGeom prst="rect">
            <a:avLst/>
          </a:prstGeom>
        </p:spPr>
      </p:pic>
      <p:sp>
        <p:nvSpPr>
          <p:cNvPr id="9" name="Rectangle 8">
            <a:extLst>
              <a:ext uri="{FF2B5EF4-FFF2-40B4-BE49-F238E27FC236}">
                <a16:creationId xmlns:a16="http://schemas.microsoft.com/office/drawing/2014/main" xmlns="" id="{7FCED704-70D9-4FE8-A037-228B5DA3A414}"/>
              </a:ext>
            </a:extLst>
          </p:cNvPr>
          <p:cNvSpPr/>
          <p:nvPr userDrawn="1"/>
        </p:nvSpPr>
        <p:spPr>
          <a:xfrm>
            <a:off x="0" y="0"/>
            <a:ext cx="9144000"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xmlns="" id="{8B474673-72CB-4524-9A7C-29A885FCBB14}"/>
              </a:ext>
            </a:extLst>
          </p:cNvPr>
          <p:cNvSpPr>
            <a:spLocks noGrp="1"/>
          </p:cNvSpPr>
          <p:nvPr>
            <p:ph type="title"/>
          </p:nvPr>
        </p:nvSpPr>
        <p:spPr>
          <a:xfrm>
            <a:off x="800100" y="2007910"/>
            <a:ext cx="7543800" cy="2842180"/>
          </a:xfrm>
        </p:spPr>
        <p:txBody>
          <a:bodyPr anchor="ctr">
            <a:normAutofit/>
          </a:bodyPr>
          <a:lstStyle>
            <a:lvl1pPr>
              <a:defRPr sz="3000">
                <a:solidFill>
                  <a:schemeClr val="bg1"/>
                </a:solidFill>
              </a:defRPr>
            </a:lvl1pPr>
          </a:lstStyle>
          <a:p>
            <a:r>
              <a:rPr lang="en-US"/>
              <a:t>Click to edit Master title style</a:t>
            </a:r>
          </a:p>
        </p:txBody>
      </p:sp>
    </p:spTree>
    <p:extLst>
      <p:ext uri="{BB962C8B-B14F-4D97-AF65-F5344CB8AC3E}">
        <p14:creationId xmlns:p14="http://schemas.microsoft.com/office/powerpoint/2010/main" val="4026523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540544" y="1638300"/>
            <a:ext cx="8062913" cy="4022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cNvSpPr>
            <a:spLocks noGrp="1"/>
          </p:cNvSpPr>
          <p:nvPr>
            <p:ph type="title" hasCustomPrompt="1"/>
          </p:nvPr>
        </p:nvSpPr>
        <p:spPr>
          <a:xfrm>
            <a:off x="540000" y="1008000"/>
            <a:ext cx="8064000" cy="630000"/>
          </a:xfrm>
          <a:prstGeom prst="rect">
            <a:avLst/>
          </a:prstGeom>
        </p:spPr>
        <p:txBody>
          <a:bodyPr vert="horz" lIns="0" tIns="0" rIns="0" bIns="0" rtlCol="0" anchor="t">
            <a:noAutofit/>
          </a:bodyPr>
          <a:lstStyle>
            <a:lvl1pPr>
              <a:defRPr baseline="0"/>
            </a:lvl1pPr>
          </a:lstStyle>
          <a:p>
            <a:r>
              <a:rPr lang="en-US" dirty="0"/>
              <a:t>Add title</a:t>
            </a:r>
          </a:p>
        </p:txBody>
      </p:sp>
      <p:sp>
        <p:nvSpPr>
          <p:cNvPr id="6" name="Kicker"/>
          <p:cNvSpPr>
            <a:spLocks noGrp="1"/>
          </p:cNvSpPr>
          <p:nvPr>
            <p:ph type="body" sz="quarter" idx="12" hasCustomPrompt="1"/>
          </p:nvPr>
        </p:nvSpPr>
        <p:spPr>
          <a:xfrm>
            <a:off x="540000" y="5854297"/>
            <a:ext cx="8064000" cy="446633"/>
          </a:xfrm>
          <a:solidFill>
            <a:schemeClr val="tx2"/>
          </a:solidFill>
          <a:ln w="3175">
            <a:solidFill>
              <a:schemeClr val="tx2"/>
            </a:solidFill>
          </a:ln>
        </p:spPr>
        <p:txBody>
          <a:bodyPr tIns="108000" bIns="108000" anchor="b" anchorCtr="1">
            <a:spAutoFit/>
          </a:bodyPr>
          <a:lstStyle>
            <a:lvl1pPr marL="0" marR="0" indent="0" algn="ctr" defTabSz="685800" rtl="0" eaLnBrk="1" fontAlgn="auto" latinLnBrk="0" hangingPunct="1">
              <a:lnSpc>
                <a:spcPct val="90000"/>
              </a:lnSpc>
              <a:spcBef>
                <a:spcPts val="450"/>
              </a:spcBef>
              <a:spcAft>
                <a:spcPts val="900"/>
              </a:spcAft>
              <a:buClr>
                <a:schemeClr val="accent1"/>
              </a:buClr>
              <a:buSzTx/>
              <a:buFont typeface="Arial" panose="020B0604020202020204" pitchFamily="34" charset="0"/>
              <a:buNone/>
              <a:tabLst/>
              <a:defRPr sz="1650" b="1" baseline="0">
                <a:solidFill>
                  <a:schemeClr val="bg1"/>
                </a:solidFill>
              </a:defRPr>
            </a:lvl1pPr>
          </a:lstStyle>
          <a:p>
            <a:pPr marL="0" marR="0" lvl="0" indent="0" algn="ctr" defTabSz="685800" rtl="0" eaLnBrk="1" fontAlgn="auto" latinLnBrk="0" hangingPunct="1">
              <a:lnSpc>
                <a:spcPct val="90000"/>
              </a:lnSpc>
              <a:spcBef>
                <a:spcPts val="450"/>
              </a:spcBef>
              <a:spcAft>
                <a:spcPts val="900"/>
              </a:spcAft>
              <a:buClr>
                <a:schemeClr val="accent1"/>
              </a:buClr>
              <a:buSzTx/>
              <a:buFont typeface="Arial" panose="020B0604020202020204" pitchFamily="34" charset="0"/>
              <a:buNone/>
              <a:tabLst/>
              <a:defRPr/>
            </a:pPr>
            <a:r>
              <a:rPr lang="en-GB" dirty="0"/>
              <a:t>Click to add kicker or ‘so what’. Delete if not required.</a:t>
            </a:r>
          </a:p>
        </p:txBody>
      </p:sp>
      <p:sp>
        <p:nvSpPr>
          <p:cNvPr id="2" name="Date Placeholder 1"/>
          <p:cNvSpPr>
            <a:spLocks noGrp="1"/>
          </p:cNvSpPr>
          <p:nvPr>
            <p:ph type="dt" sz="half" idx="13"/>
          </p:nvPr>
        </p:nvSpPr>
        <p:spPr/>
        <p:txBody>
          <a:bodyPr/>
          <a:lstStyle/>
          <a:p>
            <a:pPr defTabSz="685800" eaLnBrk="1" fontAlgn="auto" hangingPunct="1">
              <a:spcBef>
                <a:spcPts val="0"/>
              </a:spcBef>
              <a:spcAft>
                <a:spcPts val="0"/>
              </a:spcAft>
            </a:pPr>
            <a:fld id="{7174028F-FC55-4814-9D01-B1C00550C2C3}" type="datetime4">
              <a:rPr lang="en-GB" sz="1350" smtClean="0">
                <a:solidFill>
                  <a:prstClr val="black"/>
                </a:solidFill>
                <a:latin typeface="Arial" panose="020B0604020202020204"/>
                <a:cs typeface="+mn-cs"/>
              </a:rPr>
              <a:pPr defTabSz="685800" eaLnBrk="1" fontAlgn="auto" hangingPunct="1">
                <a:spcBef>
                  <a:spcPts val="0"/>
                </a:spcBef>
                <a:spcAft>
                  <a:spcPts val="0"/>
                </a:spcAft>
              </a:pPr>
              <a:t>03 May 2018</a:t>
            </a:fld>
            <a:endParaRPr lang="en-GB" sz="1350" dirty="0">
              <a:solidFill>
                <a:prstClr val="black"/>
              </a:solidFill>
              <a:latin typeface="Arial" panose="020B0604020202020204"/>
              <a:cs typeface="+mn-cs"/>
            </a:endParaRPr>
          </a:p>
        </p:txBody>
      </p:sp>
      <p:sp>
        <p:nvSpPr>
          <p:cNvPr id="3" name="Footer Placeholder 2"/>
          <p:cNvSpPr>
            <a:spLocks noGrp="1"/>
          </p:cNvSpPr>
          <p:nvPr>
            <p:ph type="ftr" sz="quarter" idx="14"/>
          </p:nvPr>
        </p:nvSpPr>
        <p:spPr/>
        <p:txBody>
          <a:bodyPr/>
          <a:lstStyle/>
          <a:p>
            <a:pPr defTabSz="685800" eaLnBrk="1" fontAlgn="auto" hangingPunct="1">
              <a:spcBef>
                <a:spcPts val="0"/>
              </a:spcBef>
              <a:spcAft>
                <a:spcPts val="0"/>
              </a:spcAft>
            </a:pPr>
            <a:endParaRPr lang="en-GB" sz="1350" dirty="0">
              <a:solidFill>
                <a:prstClr val="black"/>
              </a:solidFill>
              <a:latin typeface="Arial" panose="020B0604020202020204"/>
              <a:cs typeface="+mn-cs"/>
            </a:endParaRPr>
          </a:p>
        </p:txBody>
      </p:sp>
      <p:sp>
        <p:nvSpPr>
          <p:cNvPr id="5" name="Slide Number Placeholder 4"/>
          <p:cNvSpPr>
            <a:spLocks noGrp="1"/>
          </p:cNvSpPr>
          <p:nvPr>
            <p:ph type="sldNum" sz="quarter" idx="15"/>
          </p:nvPr>
        </p:nvSpPr>
        <p:spPr/>
        <p:txBody>
          <a:bodyPr/>
          <a:lstStyle/>
          <a:p>
            <a:pPr defTabSz="685800" eaLnBrk="1" fontAlgn="auto" hangingPunct="1">
              <a:spcBef>
                <a:spcPts val="0"/>
              </a:spcBef>
              <a:spcAft>
                <a:spcPts val="0"/>
              </a:spcAft>
            </a:pPr>
            <a:fld id="{203C551C-83BB-4568-94F6-AC8A8312A04A}" type="slidenum">
              <a:rPr lang="en-GB" sz="1350" smtClean="0">
                <a:solidFill>
                  <a:prstClr val="black"/>
                </a:solidFill>
                <a:latin typeface="Arial" panose="020B0604020202020204"/>
                <a:cs typeface="+mn-cs"/>
              </a:rPr>
              <a:pPr defTabSz="685800" eaLnBrk="1" fontAlgn="auto" hangingPunct="1">
                <a:spcBef>
                  <a:spcPts val="0"/>
                </a:spcBef>
                <a:spcAft>
                  <a:spcPts val="0"/>
                </a:spcAft>
              </a:pPr>
              <a:t>‹#›</a:t>
            </a:fld>
            <a:endParaRPr lang="en-GB" sz="1350" dirty="0">
              <a:solidFill>
                <a:prstClr val="black"/>
              </a:solidFill>
              <a:latin typeface="Arial" panose="020B0604020202020204"/>
              <a:cs typeface="+mn-cs"/>
            </a:endParaRPr>
          </a:p>
        </p:txBody>
      </p:sp>
    </p:spTree>
    <p:extLst>
      <p:ext uri="{BB962C8B-B14F-4D97-AF65-F5344CB8AC3E}">
        <p14:creationId xmlns:p14="http://schemas.microsoft.com/office/powerpoint/2010/main" val="39063673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Content_NoLogo">
    <p:spTree>
      <p:nvGrpSpPr>
        <p:cNvPr id="1" name=""/>
        <p:cNvGrpSpPr/>
        <p:nvPr/>
      </p:nvGrpSpPr>
      <p:grpSpPr>
        <a:xfrm>
          <a:off x="0" y="0"/>
          <a:ext cx="0" cy="0"/>
          <a:chOff x="0" y="0"/>
          <a:chExt cx="0" cy="0"/>
        </a:xfrm>
      </p:grpSpPr>
      <p:sp>
        <p:nvSpPr>
          <p:cNvPr id="4" name="Title"/>
          <p:cNvSpPr>
            <a:spLocks noGrp="1"/>
          </p:cNvSpPr>
          <p:nvPr>
            <p:ph type="title" hasCustomPrompt="1"/>
          </p:nvPr>
        </p:nvSpPr>
        <p:spPr>
          <a:xfrm>
            <a:off x="540000" y="1008000"/>
            <a:ext cx="8064000" cy="630000"/>
          </a:xfrm>
          <a:prstGeom prst="rect">
            <a:avLst/>
          </a:prstGeom>
        </p:spPr>
        <p:txBody>
          <a:bodyPr vert="horz" lIns="0" tIns="0" rIns="0" bIns="0" rtlCol="0" anchor="t">
            <a:noAutofit/>
          </a:bodyPr>
          <a:lstStyle>
            <a:lvl1pPr>
              <a:defRPr baseline="0"/>
            </a:lvl1pPr>
          </a:lstStyle>
          <a:p>
            <a:r>
              <a:rPr lang="en-US" dirty="0"/>
              <a:t>Add title</a:t>
            </a:r>
          </a:p>
        </p:txBody>
      </p:sp>
      <p:sp>
        <p:nvSpPr>
          <p:cNvPr id="6" name="Kicker"/>
          <p:cNvSpPr>
            <a:spLocks noGrp="1"/>
          </p:cNvSpPr>
          <p:nvPr>
            <p:ph type="body" sz="quarter" idx="12" hasCustomPrompt="1"/>
          </p:nvPr>
        </p:nvSpPr>
        <p:spPr>
          <a:xfrm>
            <a:off x="540000" y="5854297"/>
            <a:ext cx="8064000" cy="446633"/>
          </a:xfrm>
          <a:solidFill>
            <a:schemeClr val="tx2"/>
          </a:solidFill>
          <a:ln w="3175">
            <a:solidFill>
              <a:schemeClr val="tx2"/>
            </a:solidFill>
          </a:ln>
        </p:spPr>
        <p:txBody>
          <a:bodyPr tIns="108000" bIns="108000" anchor="b" anchorCtr="1">
            <a:spAutoFit/>
          </a:bodyPr>
          <a:lstStyle>
            <a:lvl1pPr marL="0" marR="0" indent="0" algn="ctr" defTabSz="685800" rtl="0" eaLnBrk="1" fontAlgn="auto" latinLnBrk="0" hangingPunct="1">
              <a:lnSpc>
                <a:spcPct val="90000"/>
              </a:lnSpc>
              <a:spcBef>
                <a:spcPts val="450"/>
              </a:spcBef>
              <a:spcAft>
                <a:spcPts val="900"/>
              </a:spcAft>
              <a:buClr>
                <a:schemeClr val="accent1"/>
              </a:buClr>
              <a:buSzTx/>
              <a:buFont typeface="Arial" panose="020B0604020202020204" pitchFamily="34" charset="0"/>
              <a:buNone/>
              <a:tabLst/>
              <a:defRPr sz="1650" b="1" baseline="0">
                <a:solidFill>
                  <a:schemeClr val="bg1"/>
                </a:solidFill>
              </a:defRPr>
            </a:lvl1pPr>
          </a:lstStyle>
          <a:p>
            <a:pPr marL="0" marR="0" lvl="0" indent="0" algn="ctr" defTabSz="685800" rtl="0" eaLnBrk="1" fontAlgn="auto" latinLnBrk="0" hangingPunct="1">
              <a:lnSpc>
                <a:spcPct val="90000"/>
              </a:lnSpc>
              <a:spcBef>
                <a:spcPts val="450"/>
              </a:spcBef>
              <a:spcAft>
                <a:spcPts val="900"/>
              </a:spcAft>
              <a:buClr>
                <a:schemeClr val="accent1"/>
              </a:buClr>
              <a:buSzTx/>
              <a:buFont typeface="Arial" panose="020B0604020202020204" pitchFamily="34" charset="0"/>
              <a:buNone/>
              <a:tabLst/>
              <a:defRPr/>
            </a:pPr>
            <a:r>
              <a:rPr lang="en-GB" dirty="0"/>
              <a:t>Click to add kicker or ‘so what’. Delete if not required.</a:t>
            </a:r>
          </a:p>
        </p:txBody>
      </p:sp>
      <p:sp>
        <p:nvSpPr>
          <p:cNvPr id="2" name="Date Placeholder 1"/>
          <p:cNvSpPr>
            <a:spLocks noGrp="1"/>
          </p:cNvSpPr>
          <p:nvPr>
            <p:ph type="dt" sz="half" idx="13"/>
          </p:nvPr>
        </p:nvSpPr>
        <p:spPr/>
        <p:txBody>
          <a:bodyPr>
            <a:noAutofit/>
          </a:bodyPr>
          <a:lstStyle/>
          <a:p>
            <a:pPr defTabSz="685800" eaLnBrk="1" fontAlgn="auto" hangingPunct="1">
              <a:spcBef>
                <a:spcPts val="0"/>
              </a:spcBef>
              <a:spcAft>
                <a:spcPts val="0"/>
              </a:spcAft>
            </a:pPr>
            <a:fld id="{7174028F-FC55-4814-9D01-B1C00550C2C3}" type="datetime4">
              <a:rPr lang="en-GB" sz="1350" smtClean="0">
                <a:solidFill>
                  <a:prstClr val="black"/>
                </a:solidFill>
                <a:latin typeface="Arial" panose="020B0604020202020204"/>
                <a:cs typeface="+mn-cs"/>
              </a:rPr>
              <a:pPr defTabSz="685800" eaLnBrk="1" fontAlgn="auto" hangingPunct="1">
                <a:spcBef>
                  <a:spcPts val="0"/>
                </a:spcBef>
                <a:spcAft>
                  <a:spcPts val="0"/>
                </a:spcAft>
              </a:pPr>
              <a:t>03 May 2018</a:t>
            </a:fld>
            <a:endParaRPr lang="en-GB" sz="1350" dirty="0">
              <a:solidFill>
                <a:prstClr val="black"/>
              </a:solidFill>
              <a:latin typeface="Arial" panose="020B0604020202020204"/>
              <a:cs typeface="+mn-cs"/>
            </a:endParaRPr>
          </a:p>
        </p:txBody>
      </p:sp>
      <p:sp>
        <p:nvSpPr>
          <p:cNvPr id="3" name="Footer Placeholder 2"/>
          <p:cNvSpPr>
            <a:spLocks noGrp="1"/>
          </p:cNvSpPr>
          <p:nvPr>
            <p:ph type="ftr" sz="quarter" idx="14"/>
          </p:nvPr>
        </p:nvSpPr>
        <p:spPr/>
        <p:txBody>
          <a:bodyPr>
            <a:noAutofit/>
          </a:bodyPr>
          <a:lstStyle/>
          <a:p>
            <a:pPr defTabSz="685800" eaLnBrk="1" fontAlgn="auto" hangingPunct="1">
              <a:spcBef>
                <a:spcPts val="0"/>
              </a:spcBef>
              <a:spcAft>
                <a:spcPts val="0"/>
              </a:spcAft>
            </a:pPr>
            <a:endParaRPr lang="en-GB" sz="1350" dirty="0">
              <a:solidFill>
                <a:prstClr val="black"/>
              </a:solidFill>
              <a:latin typeface="Arial" panose="020B0604020202020204"/>
              <a:cs typeface="+mn-cs"/>
            </a:endParaRPr>
          </a:p>
        </p:txBody>
      </p:sp>
      <p:sp>
        <p:nvSpPr>
          <p:cNvPr id="5" name="Slide Number Placeholder 4"/>
          <p:cNvSpPr>
            <a:spLocks noGrp="1"/>
          </p:cNvSpPr>
          <p:nvPr>
            <p:ph type="sldNum" sz="quarter" idx="15"/>
          </p:nvPr>
        </p:nvSpPr>
        <p:spPr/>
        <p:txBody>
          <a:bodyPr>
            <a:noAutofit/>
          </a:bodyPr>
          <a:lstStyle/>
          <a:p>
            <a:pPr defTabSz="685800" eaLnBrk="1" fontAlgn="auto" hangingPunct="1">
              <a:spcBef>
                <a:spcPts val="0"/>
              </a:spcBef>
              <a:spcAft>
                <a:spcPts val="0"/>
              </a:spcAft>
            </a:pPr>
            <a:fld id="{203C551C-83BB-4568-94F6-AC8A8312A04A}" type="slidenum">
              <a:rPr lang="en-GB" sz="1350" smtClean="0">
                <a:solidFill>
                  <a:prstClr val="black"/>
                </a:solidFill>
                <a:latin typeface="Arial" panose="020B0604020202020204"/>
                <a:cs typeface="+mn-cs"/>
              </a:rPr>
              <a:pPr defTabSz="685800" eaLnBrk="1" fontAlgn="auto" hangingPunct="1">
                <a:spcBef>
                  <a:spcPts val="0"/>
                </a:spcBef>
                <a:spcAft>
                  <a:spcPts val="0"/>
                </a:spcAft>
              </a:pPr>
              <a:t>‹#›</a:t>
            </a:fld>
            <a:endParaRPr lang="en-GB" sz="1350" dirty="0">
              <a:solidFill>
                <a:prstClr val="black"/>
              </a:solidFill>
              <a:latin typeface="Arial" panose="020B0604020202020204"/>
              <a:cs typeface="+mn-cs"/>
            </a:endParaRPr>
          </a:p>
        </p:txBody>
      </p:sp>
      <p:sp>
        <p:nvSpPr>
          <p:cNvPr id="9" name="Text Placeholder 8"/>
          <p:cNvSpPr>
            <a:spLocks noGrp="1"/>
          </p:cNvSpPr>
          <p:nvPr>
            <p:ph type="body" sz="quarter" idx="16"/>
          </p:nvPr>
        </p:nvSpPr>
        <p:spPr>
          <a:xfrm>
            <a:off x="540544" y="1638300"/>
            <a:ext cx="8062913" cy="404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68117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lang="en-GB"/>
          </a:p>
        </p:txBody>
      </p:sp>
      <p:sp>
        <p:nvSpPr>
          <p:cNvPr id="3" name="Kicker"/>
          <p:cNvSpPr>
            <a:spLocks noGrp="1"/>
          </p:cNvSpPr>
          <p:nvPr>
            <p:ph type="body" sz="quarter" idx="10" hasCustomPrompt="1"/>
          </p:nvPr>
        </p:nvSpPr>
        <p:spPr>
          <a:xfrm>
            <a:off x="332644" y="6082625"/>
            <a:ext cx="8480492" cy="405084"/>
          </a:xfrm>
          <a:solidFill>
            <a:schemeClr val="tx2"/>
          </a:solidFill>
          <a:ln w="3175">
            <a:solidFill>
              <a:schemeClr val="tx2"/>
            </a:solidFill>
          </a:ln>
        </p:spPr>
        <p:txBody>
          <a:bodyPr vert="horz" lIns="0" tIns="108000" rIns="0" bIns="108000" rtlCol="0" anchor="b" anchorCtr="1">
            <a:spAutoFit/>
          </a:bodyPr>
          <a:lstStyle>
            <a:lvl1pPr>
              <a:defRPr lang="en-GB" b="1" baseline="0" dirty="0" smtClean="0">
                <a:solidFill>
                  <a:schemeClr val="bg1"/>
                </a:solidFill>
              </a:defRPr>
            </a:lvl1pPr>
          </a:lstStyle>
          <a:p>
            <a:pPr marR="0" lvl="0" algn="ctr" fontAlgn="auto">
              <a:spcBef>
                <a:spcPts val="488"/>
              </a:spcBef>
              <a:spcAft>
                <a:spcPts val="975"/>
              </a:spcAft>
              <a:buSzTx/>
              <a:tabLst/>
            </a:pPr>
            <a:r>
              <a:rPr lang="en-GB" dirty="0"/>
              <a:t>Click to add kicker or ‘so what’. Delete if not required.</a:t>
            </a:r>
          </a:p>
        </p:txBody>
      </p:sp>
      <p:sp>
        <p:nvSpPr>
          <p:cNvPr id="4" name="Date Placeholder 3"/>
          <p:cNvSpPr>
            <a:spLocks noGrp="1"/>
          </p:cNvSpPr>
          <p:nvPr>
            <p:ph type="dt" sz="half" idx="11"/>
          </p:nvPr>
        </p:nvSpPr>
        <p:spPr/>
        <p:txBody>
          <a:bodyPr/>
          <a:lstStyle/>
          <a:p>
            <a:pPr defTabSz="685800" eaLnBrk="1" fontAlgn="auto" hangingPunct="1">
              <a:spcBef>
                <a:spcPts val="0"/>
              </a:spcBef>
              <a:spcAft>
                <a:spcPts val="0"/>
              </a:spcAft>
            </a:pPr>
            <a:fld id="{F3CBE508-6254-4F73-9B1A-6B8177844770}" type="datetime3">
              <a:rPr lang="en-US" sz="1350" smtClean="0">
                <a:solidFill>
                  <a:srgbClr val="B3B3B3"/>
                </a:solidFill>
                <a:latin typeface="Arial" panose="020B0604020202020204"/>
                <a:cs typeface="+mn-cs"/>
              </a:rPr>
              <a:pPr defTabSz="685800" eaLnBrk="1" fontAlgn="auto" hangingPunct="1">
                <a:spcBef>
                  <a:spcPts val="0"/>
                </a:spcBef>
                <a:spcAft>
                  <a:spcPts val="0"/>
                </a:spcAft>
              </a:pPr>
              <a:t>3 May 2018</a:t>
            </a:fld>
            <a:endParaRPr lang="en-US" sz="1350" dirty="0">
              <a:solidFill>
                <a:srgbClr val="B3B3B3"/>
              </a:solidFill>
              <a:latin typeface="Arial" panose="020B0604020202020204"/>
              <a:cs typeface="+mn-cs"/>
            </a:endParaRPr>
          </a:p>
        </p:txBody>
      </p:sp>
      <p:sp>
        <p:nvSpPr>
          <p:cNvPr id="5" name="Footer Placeholder 4"/>
          <p:cNvSpPr>
            <a:spLocks noGrp="1"/>
          </p:cNvSpPr>
          <p:nvPr>
            <p:ph type="ftr" sz="quarter" idx="12"/>
          </p:nvPr>
        </p:nvSpPr>
        <p:spPr/>
        <p:txBody>
          <a:bodyPr/>
          <a:lstStyle/>
          <a:p>
            <a:pPr defTabSz="685800" eaLnBrk="1" fontAlgn="auto" hangingPunct="1">
              <a:spcBef>
                <a:spcPts val="0"/>
              </a:spcBef>
              <a:spcAft>
                <a:spcPts val="0"/>
              </a:spcAft>
            </a:pPr>
            <a:r>
              <a:rPr lang="en-US" sz="1350" smtClean="0">
                <a:solidFill>
                  <a:srgbClr val="B3B3B3"/>
                </a:solidFill>
                <a:latin typeface="Arial" panose="020B0604020202020204"/>
                <a:cs typeface="+mn-cs"/>
              </a:rPr>
              <a:t>Useful Graphics</a:t>
            </a:r>
            <a:endParaRPr lang="en-US" sz="1350" dirty="0">
              <a:solidFill>
                <a:srgbClr val="B3B3B3"/>
              </a:solidFill>
              <a:latin typeface="Arial" panose="020B0604020202020204"/>
              <a:cs typeface="+mn-cs"/>
            </a:endParaRPr>
          </a:p>
        </p:txBody>
      </p:sp>
      <p:sp>
        <p:nvSpPr>
          <p:cNvPr id="6" name="Slide Number Placeholder 5"/>
          <p:cNvSpPr>
            <a:spLocks noGrp="1"/>
          </p:cNvSpPr>
          <p:nvPr>
            <p:ph type="sldNum" sz="quarter" idx="13"/>
          </p:nvPr>
        </p:nvSpPr>
        <p:spPr/>
        <p:txBody>
          <a:bodyPr/>
          <a:lstStyle/>
          <a:p>
            <a:pPr defTabSz="685800" eaLnBrk="1" fontAlgn="auto" hangingPunct="1">
              <a:spcBef>
                <a:spcPts val="0"/>
              </a:spcBef>
              <a:spcAft>
                <a:spcPts val="0"/>
              </a:spcAft>
            </a:pPr>
            <a:fld id="{203C551C-83BB-4568-94F6-AC8A8312A04A}" type="slidenum">
              <a:rPr lang="en-GB" sz="1350" smtClean="0">
                <a:solidFill>
                  <a:srgbClr val="E4610F"/>
                </a:solidFill>
                <a:latin typeface="Arial" panose="020B0604020202020204"/>
                <a:cs typeface="+mn-cs"/>
              </a:rPr>
              <a:pPr defTabSz="685800" eaLnBrk="1" fontAlgn="auto" hangingPunct="1">
                <a:spcBef>
                  <a:spcPts val="0"/>
                </a:spcBef>
                <a:spcAft>
                  <a:spcPts val="0"/>
                </a:spcAft>
              </a:pPr>
              <a:t>‹#›</a:t>
            </a:fld>
            <a:endParaRPr lang="en-GB" sz="1350" dirty="0">
              <a:solidFill>
                <a:srgbClr val="E4610F"/>
              </a:solidFill>
              <a:latin typeface="Arial" panose="020B0604020202020204"/>
              <a:cs typeface="+mn-cs"/>
            </a:endParaRPr>
          </a:p>
        </p:txBody>
      </p:sp>
    </p:spTree>
    <p:extLst>
      <p:ext uri="{BB962C8B-B14F-4D97-AF65-F5344CB8AC3E}">
        <p14:creationId xmlns:p14="http://schemas.microsoft.com/office/powerpoint/2010/main" val="29761842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Content_NoLogo">
    <p:spTree>
      <p:nvGrpSpPr>
        <p:cNvPr id="1" name=""/>
        <p:cNvGrpSpPr/>
        <p:nvPr/>
      </p:nvGrpSpPr>
      <p:grpSpPr>
        <a:xfrm>
          <a:off x="0" y="0"/>
          <a:ext cx="0" cy="0"/>
          <a:chOff x="0" y="0"/>
          <a:chExt cx="0" cy="0"/>
        </a:xfrm>
      </p:grpSpPr>
      <p:sp>
        <p:nvSpPr>
          <p:cNvPr id="4" name="Title"/>
          <p:cNvSpPr>
            <a:spLocks noGrp="1"/>
          </p:cNvSpPr>
          <p:nvPr>
            <p:ph type="title" hasCustomPrompt="1"/>
          </p:nvPr>
        </p:nvSpPr>
        <p:spPr>
          <a:xfrm>
            <a:off x="540000" y="1008000"/>
            <a:ext cx="8064000" cy="630000"/>
          </a:xfrm>
          <a:prstGeom prst="rect">
            <a:avLst/>
          </a:prstGeom>
        </p:spPr>
        <p:txBody>
          <a:bodyPr vert="horz" lIns="0" tIns="0" rIns="0" bIns="0" rtlCol="0" anchor="t">
            <a:noAutofit/>
          </a:bodyPr>
          <a:lstStyle>
            <a:lvl1pPr>
              <a:defRPr baseline="0"/>
            </a:lvl1pPr>
          </a:lstStyle>
          <a:p>
            <a:r>
              <a:rPr lang="en-US" dirty="0"/>
              <a:t>Add title</a:t>
            </a:r>
          </a:p>
        </p:txBody>
      </p:sp>
      <p:sp>
        <p:nvSpPr>
          <p:cNvPr id="2" name="Date Placeholder 1"/>
          <p:cNvSpPr>
            <a:spLocks noGrp="1"/>
          </p:cNvSpPr>
          <p:nvPr>
            <p:ph type="dt" sz="half" idx="13"/>
          </p:nvPr>
        </p:nvSpPr>
        <p:spPr/>
        <p:txBody>
          <a:bodyPr>
            <a:noAutofit/>
          </a:bodyPr>
          <a:lstStyle/>
          <a:p>
            <a:pPr defTabSz="685800" eaLnBrk="1" fontAlgn="auto" hangingPunct="1">
              <a:spcBef>
                <a:spcPts val="0"/>
              </a:spcBef>
              <a:spcAft>
                <a:spcPts val="0"/>
              </a:spcAft>
            </a:pPr>
            <a:fld id="{7174028F-FC55-4814-9D01-B1C00550C2C3}" type="datetime4">
              <a:rPr lang="en-GB" sz="1350" smtClean="0">
                <a:solidFill>
                  <a:prstClr val="black"/>
                </a:solidFill>
                <a:latin typeface="Arial" panose="020B0604020202020204"/>
                <a:cs typeface="+mn-cs"/>
              </a:rPr>
              <a:pPr defTabSz="685800" eaLnBrk="1" fontAlgn="auto" hangingPunct="1">
                <a:spcBef>
                  <a:spcPts val="0"/>
                </a:spcBef>
                <a:spcAft>
                  <a:spcPts val="0"/>
                </a:spcAft>
              </a:pPr>
              <a:t>03 May 2018</a:t>
            </a:fld>
            <a:endParaRPr lang="en-GB" sz="1350" dirty="0">
              <a:solidFill>
                <a:prstClr val="black"/>
              </a:solidFill>
              <a:latin typeface="Arial" panose="020B0604020202020204"/>
              <a:cs typeface="+mn-cs"/>
            </a:endParaRPr>
          </a:p>
        </p:txBody>
      </p:sp>
      <p:sp>
        <p:nvSpPr>
          <p:cNvPr id="3" name="Footer Placeholder 2"/>
          <p:cNvSpPr>
            <a:spLocks noGrp="1"/>
          </p:cNvSpPr>
          <p:nvPr>
            <p:ph type="ftr" sz="quarter" idx="14"/>
          </p:nvPr>
        </p:nvSpPr>
        <p:spPr/>
        <p:txBody>
          <a:bodyPr>
            <a:noAutofit/>
          </a:bodyPr>
          <a:lstStyle/>
          <a:p>
            <a:pPr defTabSz="685800" eaLnBrk="1" fontAlgn="auto" hangingPunct="1">
              <a:spcBef>
                <a:spcPts val="0"/>
              </a:spcBef>
              <a:spcAft>
                <a:spcPts val="0"/>
              </a:spcAft>
            </a:pPr>
            <a:endParaRPr lang="en-GB" sz="1350" dirty="0">
              <a:solidFill>
                <a:prstClr val="black"/>
              </a:solidFill>
              <a:latin typeface="Arial" panose="020B0604020202020204"/>
              <a:cs typeface="+mn-cs"/>
            </a:endParaRPr>
          </a:p>
        </p:txBody>
      </p:sp>
      <p:sp>
        <p:nvSpPr>
          <p:cNvPr id="5" name="Slide Number Placeholder 4"/>
          <p:cNvSpPr>
            <a:spLocks noGrp="1"/>
          </p:cNvSpPr>
          <p:nvPr>
            <p:ph type="sldNum" sz="quarter" idx="15"/>
          </p:nvPr>
        </p:nvSpPr>
        <p:spPr/>
        <p:txBody>
          <a:bodyPr>
            <a:noAutofit/>
          </a:bodyPr>
          <a:lstStyle/>
          <a:p>
            <a:pPr defTabSz="685800" eaLnBrk="1" fontAlgn="auto" hangingPunct="1">
              <a:spcBef>
                <a:spcPts val="0"/>
              </a:spcBef>
              <a:spcAft>
                <a:spcPts val="0"/>
              </a:spcAft>
            </a:pPr>
            <a:fld id="{203C551C-83BB-4568-94F6-AC8A8312A04A}" type="slidenum">
              <a:rPr lang="en-GB" sz="1350" smtClean="0">
                <a:solidFill>
                  <a:prstClr val="black"/>
                </a:solidFill>
                <a:latin typeface="Arial" panose="020B0604020202020204"/>
                <a:cs typeface="+mn-cs"/>
              </a:rPr>
              <a:pPr defTabSz="685800" eaLnBrk="1" fontAlgn="auto" hangingPunct="1">
                <a:spcBef>
                  <a:spcPts val="0"/>
                </a:spcBef>
                <a:spcAft>
                  <a:spcPts val="0"/>
                </a:spcAft>
              </a:pPr>
              <a:t>‹#›</a:t>
            </a:fld>
            <a:endParaRPr lang="en-GB" sz="1350" dirty="0">
              <a:solidFill>
                <a:prstClr val="black"/>
              </a:solidFill>
              <a:latin typeface="Arial" panose="020B0604020202020204"/>
              <a:cs typeface="+mn-cs"/>
            </a:endParaRPr>
          </a:p>
        </p:txBody>
      </p:sp>
      <p:sp>
        <p:nvSpPr>
          <p:cNvPr id="9" name="Text Placeholder 8"/>
          <p:cNvSpPr>
            <a:spLocks noGrp="1"/>
          </p:cNvSpPr>
          <p:nvPr>
            <p:ph type="body" sz="quarter" idx="16"/>
          </p:nvPr>
        </p:nvSpPr>
        <p:spPr>
          <a:xfrm>
            <a:off x="540544" y="1638300"/>
            <a:ext cx="8062913" cy="404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4274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16E8FBF-A0C9-4C6B-97B2-C549837C89D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812" b="7812"/>
          <a:stretch/>
        </p:blipFill>
        <p:spPr>
          <a:xfrm>
            <a:off x="0" y="0"/>
            <a:ext cx="9144000" cy="6858000"/>
          </a:xfrm>
          <a:prstGeom prst="rect">
            <a:avLst/>
          </a:prstGeom>
        </p:spPr>
      </p:pic>
      <p:sp>
        <p:nvSpPr>
          <p:cNvPr id="9" name="Rectangle 8">
            <a:extLst>
              <a:ext uri="{FF2B5EF4-FFF2-40B4-BE49-F238E27FC236}">
                <a16:creationId xmlns:a16="http://schemas.microsoft.com/office/drawing/2014/main" xmlns="" id="{7FCED704-70D9-4FE8-A037-228B5DA3A414}"/>
              </a:ext>
            </a:extLst>
          </p:cNvPr>
          <p:cNvSpPr/>
          <p:nvPr userDrawn="1"/>
        </p:nvSpPr>
        <p:spPr>
          <a:xfrm>
            <a:off x="0" y="0"/>
            <a:ext cx="9144000"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Oval 10">
            <a:extLst>
              <a:ext uri="{FF2B5EF4-FFF2-40B4-BE49-F238E27FC236}">
                <a16:creationId xmlns:a16="http://schemas.microsoft.com/office/drawing/2014/main" xmlns="" id="{DAEB617B-5B9C-4093-8595-F6A668B5935B}"/>
              </a:ext>
            </a:extLst>
          </p:cNvPr>
          <p:cNvSpPr/>
          <p:nvPr userDrawn="1"/>
        </p:nvSpPr>
        <p:spPr>
          <a:xfrm>
            <a:off x="4044397" y="5457885"/>
            <a:ext cx="705678" cy="9011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xmlns="" id="{C93F3FDB-485F-4DA4-B269-0986F0828988}"/>
              </a:ext>
            </a:extLst>
          </p:cNvPr>
          <p:cNvSpPr txBox="1"/>
          <p:nvPr userDrawn="1"/>
        </p:nvSpPr>
        <p:spPr>
          <a:xfrm>
            <a:off x="614362" y="1400116"/>
            <a:ext cx="6929438" cy="258532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E4610F"/>
                </a:solidFill>
                <a:effectLst/>
                <a:uLnTx/>
                <a:uFillTx/>
                <a:latin typeface="Arial" panose="020B0604020202020204" pitchFamily="34" charset="0"/>
                <a:ea typeface="+mn-ea"/>
                <a:cs typeface="Arial" panose="020B0604020202020204" pitchFamily="34" charset="0"/>
              </a:rPr>
              <a:t>PHASE 1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E4610F"/>
                </a:solidFill>
                <a:effectLst/>
                <a:uLnTx/>
                <a:uFillTx/>
                <a:latin typeface="Arial" panose="020B0604020202020204" pitchFamily="34" charset="0"/>
                <a:ea typeface="+mn-ea"/>
                <a:cs typeface="Arial" panose="020B0604020202020204" pitchFamily="34" charset="0"/>
              </a:rPr>
              <a:t>INVESTIGATION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LOUISIANA STATEWIDE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COMPREHENSIVE WATERSHED BASED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FLOODPLAIN MANAGEMENT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PROGRAM DEVELOPMENT </a:t>
            </a:r>
          </a:p>
        </p:txBody>
      </p:sp>
      <p:grpSp>
        <p:nvGrpSpPr>
          <p:cNvPr id="23" name="Group 22">
            <a:extLst>
              <a:ext uri="{FF2B5EF4-FFF2-40B4-BE49-F238E27FC236}">
                <a16:creationId xmlns:a16="http://schemas.microsoft.com/office/drawing/2014/main" xmlns="" id="{AE4F5685-7BA2-4F4F-89E4-8D8EE65E74C2}"/>
              </a:ext>
            </a:extLst>
          </p:cNvPr>
          <p:cNvGrpSpPr/>
          <p:nvPr userDrawn="1"/>
        </p:nvGrpSpPr>
        <p:grpSpPr>
          <a:xfrm>
            <a:off x="614362" y="5380391"/>
            <a:ext cx="4157663" cy="999438"/>
            <a:chOff x="819150" y="305782"/>
            <a:chExt cx="7924800" cy="1428750"/>
          </a:xfrm>
        </p:grpSpPr>
        <p:pic>
          <p:nvPicPr>
            <p:cNvPr id="12" name="Picture 11" descr="A close up of a sign&#10;&#10;Description generated with very high confidence">
              <a:extLst>
                <a:ext uri="{FF2B5EF4-FFF2-40B4-BE49-F238E27FC236}">
                  <a16:creationId xmlns:a16="http://schemas.microsoft.com/office/drawing/2014/main" xmlns="" id="{90C7064E-9427-44F9-AFC0-76DCA0AAC3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150" y="343882"/>
              <a:ext cx="1352550" cy="1268016"/>
            </a:xfrm>
            <a:prstGeom prst="rect">
              <a:avLst/>
            </a:prstGeom>
          </p:spPr>
        </p:pic>
        <p:pic>
          <p:nvPicPr>
            <p:cNvPr id="16" name="Picture 15">
              <a:extLst>
                <a:ext uri="{FF2B5EF4-FFF2-40B4-BE49-F238E27FC236}">
                  <a16:creationId xmlns:a16="http://schemas.microsoft.com/office/drawing/2014/main" xmlns="" id="{797E35D8-9833-428D-B831-F7A49B078A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16429" y="469041"/>
              <a:ext cx="2031746" cy="1142857"/>
            </a:xfrm>
            <a:prstGeom prst="rect">
              <a:avLst/>
            </a:prstGeom>
          </p:spPr>
        </p:pic>
        <p:pic>
          <p:nvPicPr>
            <p:cNvPr id="20" name="Picture 19" descr="A close up of a logo&#10;&#10;Description generated with very high confidence">
              <a:extLst>
                <a:ext uri="{FF2B5EF4-FFF2-40B4-BE49-F238E27FC236}">
                  <a16:creationId xmlns:a16="http://schemas.microsoft.com/office/drawing/2014/main" xmlns="" id="{96154EE6-64C5-4764-9BF2-82235ED6DB7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92904" y="343882"/>
              <a:ext cx="1477566" cy="1390650"/>
            </a:xfrm>
            <a:prstGeom prst="rect">
              <a:avLst/>
            </a:prstGeom>
          </p:spPr>
        </p:pic>
        <p:pic>
          <p:nvPicPr>
            <p:cNvPr id="22" name="Picture 21">
              <a:extLst>
                <a:ext uri="{FF2B5EF4-FFF2-40B4-BE49-F238E27FC236}">
                  <a16:creationId xmlns:a16="http://schemas.microsoft.com/office/drawing/2014/main" xmlns="" id="{69F4B15E-B192-4DC2-B93F-D63D308597A5}"/>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15200" y="305782"/>
              <a:ext cx="1428750" cy="1428750"/>
            </a:xfrm>
            <a:prstGeom prst="rect">
              <a:avLst/>
            </a:prstGeom>
          </p:spPr>
        </p:pic>
      </p:grpSp>
    </p:spTree>
    <p:extLst>
      <p:ext uri="{BB962C8B-B14F-4D97-AF65-F5344CB8AC3E}">
        <p14:creationId xmlns:p14="http://schemas.microsoft.com/office/powerpoint/2010/main" val="42690694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3D643A-3E39-485A-BA9D-55FDE17EB0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AC0629E-2AB7-4CC2-8D0E-FF4E56F9FF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xmlns="" id="{447B6C8D-63C1-49D4-B2A4-AAF6BD83249C}"/>
              </a:ext>
            </a:extLst>
          </p:cNvPr>
          <p:cNvSpPr txBox="1"/>
          <p:nvPr userDrawn="1"/>
        </p:nvSpPr>
        <p:spPr>
          <a:xfrm>
            <a:off x="8039100" y="6400800"/>
            <a:ext cx="904875" cy="19620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58E1599-7022-49AA-AD03-58FCEEA66EAA}" type="slidenum">
              <a:rPr kumimoji="0" lang="en-US" sz="675" b="0" i="0" u="none" strike="noStrike" kern="1200" cap="none" spc="0" normalizeH="0" baseline="0" noProof="0" smtClean="0">
                <a:ln>
                  <a:noFill/>
                </a:ln>
                <a:solidFill>
                  <a:srgbClr val="55575A"/>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dirty="0">
              <a:ln>
                <a:noFill/>
              </a:ln>
              <a:solidFill>
                <a:srgbClr val="55575A"/>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550953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500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16E8FBF-A0C9-4C6B-97B2-C549837C89D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812" b="7812"/>
          <a:stretch/>
        </p:blipFill>
        <p:spPr>
          <a:xfrm>
            <a:off x="0" y="0"/>
            <a:ext cx="9144000" cy="6858000"/>
          </a:xfrm>
          <a:prstGeom prst="rect">
            <a:avLst/>
          </a:prstGeom>
        </p:spPr>
      </p:pic>
      <p:sp>
        <p:nvSpPr>
          <p:cNvPr id="9" name="Rectangle 8">
            <a:extLst>
              <a:ext uri="{FF2B5EF4-FFF2-40B4-BE49-F238E27FC236}">
                <a16:creationId xmlns:a16="http://schemas.microsoft.com/office/drawing/2014/main" xmlns="" id="{7FCED704-70D9-4FE8-A037-228B5DA3A414}"/>
              </a:ext>
            </a:extLst>
          </p:cNvPr>
          <p:cNvSpPr/>
          <p:nvPr userDrawn="1"/>
        </p:nvSpPr>
        <p:spPr>
          <a:xfrm>
            <a:off x="0" y="0"/>
            <a:ext cx="9144000"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xmlns="" id="{8B474673-72CB-4524-9A7C-29A885FCBB14}"/>
              </a:ext>
            </a:extLst>
          </p:cNvPr>
          <p:cNvSpPr>
            <a:spLocks noGrp="1"/>
          </p:cNvSpPr>
          <p:nvPr>
            <p:ph type="title"/>
          </p:nvPr>
        </p:nvSpPr>
        <p:spPr>
          <a:xfrm>
            <a:off x="800100" y="2007910"/>
            <a:ext cx="7543800" cy="2842180"/>
          </a:xfrm>
        </p:spPr>
        <p:txBody>
          <a:bodyPr anchor="ctr">
            <a:normAutofit/>
          </a:bodyPr>
          <a:lstStyle>
            <a:lvl1pPr>
              <a:defRPr sz="3000">
                <a:solidFill>
                  <a:schemeClr val="bg1"/>
                </a:solidFill>
              </a:defRPr>
            </a:lvl1pPr>
          </a:lstStyle>
          <a:p>
            <a:r>
              <a:rPr lang="en-US"/>
              <a:t>Click to edit Master title style</a:t>
            </a:r>
          </a:p>
        </p:txBody>
      </p:sp>
    </p:spTree>
    <p:extLst>
      <p:ext uri="{BB962C8B-B14F-4D97-AF65-F5344CB8AC3E}">
        <p14:creationId xmlns:p14="http://schemas.microsoft.com/office/powerpoint/2010/main" val="95890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lvl1pPr>
              <a:lnSpc>
                <a:spcPts val="4400"/>
              </a:lnSpc>
              <a:defRPr>
                <a:latin typeface="Franklin Gothic Medium" panose="020B0603020102020204" pitchFamily="34"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3600"/>
            <a:ext cx="9144000" cy="927899"/>
          </a:xfrm>
          <a:prstGeom prst="rect">
            <a:avLst/>
          </a:prstGeom>
        </p:spPr>
      </p:pic>
      <p:grpSp>
        <p:nvGrpSpPr>
          <p:cNvPr id="8" name="Group 7"/>
          <p:cNvGrpSpPr/>
          <p:nvPr userDrawn="1"/>
        </p:nvGrpSpPr>
        <p:grpSpPr>
          <a:xfrm>
            <a:off x="609600" y="5866002"/>
            <a:ext cx="1524000" cy="990600"/>
            <a:chOff x="2628900" y="5067301"/>
            <a:chExt cx="1524000" cy="990600"/>
          </a:xfrm>
        </p:grpSpPr>
        <p:sp>
          <p:nvSpPr>
            <p:cNvPr id="9" name="Rectangle 8"/>
            <p:cNvSpPr/>
            <p:nvPr userDrawn="1"/>
          </p:nvSpPr>
          <p:spPr>
            <a:xfrm>
              <a:off x="2628900" y="5067301"/>
              <a:ext cx="152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05100" y="5176839"/>
              <a:ext cx="1371600" cy="771525"/>
            </a:xfrm>
            <a:prstGeom prst="rect">
              <a:avLst/>
            </a:prstGeom>
          </p:spPr>
        </p:pic>
      </p:gr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
            <a:ext cx="9144000" cy="609600"/>
          </a:xfrm>
          <a:prstGeom prst="rect">
            <a:avLst/>
          </a:prstGeom>
        </p:spPr>
      </p:pic>
    </p:spTree>
    <p:extLst>
      <p:ext uri="{BB962C8B-B14F-4D97-AF65-F5344CB8AC3E}">
        <p14:creationId xmlns:p14="http://schemas.microsoft.com/office/powerpoint/2010/main" val="3683557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540544" y="1638300"/>
            <a:ext cx="8062913" cy="4022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cNvSpPr>
            <a:spLocks noGrp="1"/>
          </p:cNvSpPr>
          <p:nvPr>
            <p:ph type="title" hasCustomPrompt="1"/>
          </p:nvPr>
        </p:nvSpPr>
        <p:spPr>
          <a:xfrm>
            <a:off x="540000" y="1008000"/>
            <a:ext cx="8064000" cy="630000"/>
          </a:xfrm>
          <a:prstGeom prst="rect">
            <a:avLst/>
          </a:prstGeom>
        </p:spPr>
        <p:txBody>
          <a:bodyPr vert="horz" lIns="0" tIns="0" rIns="0" bIns="0" rtlCol="0" anchor="t">
            <a:noAutofit/>
          </a:bodyPr>
          <a:lstStyle>
            <a:lvl1pPr>
              <a:defRPr baseline="0"/>
            </a:lvl1pPr>
          </a:lstStyle>
          <a:p>
            <a:r>
              <a:rPr lang="en-US" dirty="0"/>
              <a:t>Add title</a:t>
            </a:r>
          </a:p>
        </p:txBody>
      </p:sp>
      <p:sp>
        <p:nvSpPr>
          <p:cNvPr id="6" name="Kicker"/>
          <p:cNvSpPr>
            <a:spLocks noGrp="1"/>
          </p:cNvSpPr>
          <p:nvPr>
            <p:ph type="body" sz="quarter" idx="12" hasCustomPrompt="1"/>
          </p:nvPr>
        </p:nvSpPr>
        <p:spPr>
          <a:xfrm>
            <a:off x="540000" y="5854297"/>
            <a:ext cx="8064000" cy="446633"/>
          </a:xfrm>
          <a:solidFill>
            <a:schemeClr val="tx2"/>
          </a:solidFill>
          <a:ln w="3175">
            <a:solidFill>
              <a:schemeClr val="tx2"/>
            </a:solidFill>
          </a:ln>
        </p:spPr>
        <p:txBody>
          <a:bodyPr tIns="108000" bIns="108000" anchor="b" anchorCtr="1">
            <a:spAutoFit/>
          </a:bodyPr>
          <a:lstStyle>
            <a:lvl1pPr marL="0" marR="0" indent="0" algn="ctr" defTabSz="685800" rtl="0" eaLnBrk="1" fontAlgn="auto" latinLnBrk="0" hangingPunct="1">
              <a:lnSpc>
                <a:spcPct val="90000"/>
              </a:lnSpc>
              <a:spcBef>
                <a:spcPts val="450"/>
              </a:spcBef>
              <a:spcAft>
                <a:spcPts val="900"/>
              </a:spcAft>
              <a:buClr>
                <a:schemeClr val="accent1"/>
              </a:buClr>
              <a:buSzTx/>
              <a:buFont typeface="Arial" panose="020B0604020202020204" pitchFamily="34" charset="0"/>
              <a:buNone/>
              <a:tabLst/>
              <a:defRPr sz="1650" b="1" baseline="0">
                <a:solidFill>
                  <a:schemeClr val="bg1"/>
                </a:solidFill>
              </a:defRPr>
            </a:lvl1pPr>
          </a:lstStyle>
          <a:p>
            <a:pPr marL="0" marR="0" lvl="0" indent="0" algn="ctr" defTabSz="685800" rtl="0" eaLnBrk="1" fontAlgn="auto" latinLnBrk="0" hangingPunct="1">
              <a:lnSpc>
                <a:spcPct val="90000"/>
              </a:lnSpc>
              <a:spcBef>
                <a:spcPts val="450"/>
              </a:spcBef>
              <a:spcAft>
                <a:spcPts val="900"/>
              </a:spcAft>
              <a:buClr>
                <a:schemeClr val="accent1"/>
              </a:buClr>
              <a:buSzTx/>
              <a:buFont typeface="Arial" panose="020B0604020202020204" pitchFamily="34" charset="0"/>
              <a:buNone/>
              <a:tabLst/>
              <a:defRPr/>
            </a:pPr>
            <a:r>
              <a:rPr lang="en-GB" dirty="0"/>
              <a:t>Click to add kicker or ‘so what’. Delete if not required.</a:t>
            </a:r>
          </a:p>
        </p:txBody>
      </p:sp>
      <p:sp>
        <p:nvSpPr>
          <p:cNvPr id="2" name="Date Placeholder 1"/>
          <p:cNvSpPr>
            <a:spLocks noGrp="1"/>
          </p:cNvSpPr>
          <p:nvPr>
            <p:ph type="dt" sz="half" idx="13"/>
          </p:nvPr>
        </p:nvSpPr>
        <p:spPr/>
        <p:txBody>
          <a:bodyPr/>
          <a:lstStyle/>
          <a:p>
            <a:pPr defTabSz="685800" eaLnBrk="1" fontAlgn="auto" hangingPunct="1">
              <a:spcBef>
                <a:spcPts val="0"/>
              </a:spcBef>
              <a:spcAft>
                <a:spcPts val="0"/>
              </a:spcAft>
            </a:pPr>
            <a:fld id="{7174028F-FC55-4814-9D01-B1C00550C2C3}" type="datetime4">
              <a:rPr lang="en-GB" sz="1350" smtClean="0">
                <a:solidFill>
                  <a:prstClr val="black"/>
                </a:solidFill>
                <a:latin typeface="Arial" panose="020B0604020202020204"/>
                <a:cs typeface="+mn-cs"/>
              </a:rPr>
              <a:pPr defTabSz="685800" eaLnBrk="1" fontAlgn="auto" hangingPunct="1">
                <a:spcBef>
                  <a:spcPts val="0"/>
                </a:spcBef>
                <a:spcAft>
                  <a:spcPts val="0"/>
                </a:spcAft>
              </a:pPr>
              <a:t>03 May 2018</a:t>
            </a:fld>
            <a:endParaRPr lang="en-GB" sz="1350" dirty="0">
              <a:solidFill>
                <a:prstClr val="black"/>
              </a:solidFill>
              <a:latin typeface="Arial" panose="020B0604020202020204"/>
              <a:cs typeface="+mn-cs"/>
            </a:endParaRPr>
          </a:p>
        </p:txBody>
      </p:sp>
      <p:sp>
        <p:nvSpPr>
          <p:cNvPr id="3" name="Footer Placeholder 2"/>
          <p:cNvSpPr>
            <a:spLocks noGrp="1"/>
          </p:cNvSpPr>
          <p:nvPr>
            <p:ph type="ftr" sz="quarter" idx="14"/>
          </p:nvPr>
        </p:nvSpPr>
        <p:spPr/>
        <p:txBody>
          <a:bodyPr/>
          <a:lstStyle/>
          <a:p>
            <a:pPr defTabSz="685800" eaLnBrk="1" fontAlgn="auto" hangingPunct="1">
              <a:spcBef>
                <a:spcPts val="0"/>
              </a:spcBef>
              <a:spcAft>
                <a:spcPts val="0"/>
              </a:spcAft>
            </a:pPr>
            <a:endParaRPr lang="en-GB" sz="1350" dirty="0">
              <a:solidFill>
                <a:prstClr val="black"/>
              </a:solidFill>
              <a:latin typeface="Arial" panose="020B0604020202020204"/>
              <a:cs typeface="+mn-cs"/>
            </a:endParaRPr>
          </a:p>
        </p:txBody>
      </p:sp>
      <p:sp>
        <p:nvSpPr>
          <p:cNvPr id="5" name="Slide Number Placeholder 4"/>
          <p:cNvSpPr>
            <a:spLocks noGrp="1"/>
          </p:cNvSpPr>
          <p:nvPr>
            <p:ph type="sldNum" sz="quarter" idx="15"/>
          </p:nvPr>
        </p:nvSpPr>
        <p:spPr/>
        <p:txBody>
          <a:bodyPr/>
          <a:lstStyle/>
          <a:p>
            <a:pPr defTabSz="685800" eaLnBrk="1" fontAlgn="auto" hangingPunct="1">
              <a:spcBef>
                <a:spcPts val="0"/>
              </a:spcBef>
              <a:spcAft>
                <a:spcPts val="0"/>
              </a:spcAft>
            </a:pPr>
            <a:fld id="{203C551C-83BB-4568-94F6-AC8A8312A04A}" type="slidenum">
              <a:rPr lang="en-GB" sz="1350" smtClean="0">
                <a:solidFill>
                  <a:prstClr val="black"/>
                </a:solidFill>
                <a:latin typeface="Arial" panose="020B0604020202020204"/>
                <a:cs typeface="+mn-cs"/>
              </a:rPr>
              <a:pPr defTabSz="685800" eaLnBrk="1" fontAlgn="auto" hangingPunct="1">
                <a:spcBef>
                  <a:spcPts val="0"/>
                </a:spcBef>
                <a:spcAft>
                  <a:spcPts val="0"/>
                </a:spcAft>
              </a:pPr>
              <a:t>‹#›</a:t>
            </a:fld>
            <a:endParaRPr lang="en-GB" sz="1350" dirty="0">
              <a:solidFill>
                <a:prstClr val="black"/>
              </a:solidFill>
              <a:latin typeface="Arial" panose="020B0604020202020204"/>
              <a:cs typeface="+mn-cs"/>
            </a:endParaRPr>
          </a:p>
        </p:txBody>
      </p:sp>
    </p:spTree>
    <p:extLst>
      <p:ext uri="{BB962C8B-B14F-4D97-AF65-F5344CB8AC3E}">
        <p14:creationId xmlns:p14="http://schemas.microsoft.com/office/powerpoint/2010/main" val="25074302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_NoLogo">
    <p:spTree>
      <p:nvGrpSpPr>
        <p:cNvPr id="1" name=""/>
        <p:cNvGrpSpPr/>
        <p:nvPr/>
      </p:nvGrpSpPr>
      <p:grpSpPr>
        <a:xfrm>
          <a:off x="0" y="0"/>
          <a:ext cx="0" cy="0"/>
          <a:chOff x="0" y="0"/>
          <a:chExt cx="0" cy="0"/>
        </a:xfrm>
      </p:grpSpPr>
      <p:sp>
        <p:nvSpPr>
          <p:cNvPr id="4" name="Title"/>
          <p:cNvSpPr>
            <a:spLocks noGrp="1"/>
          </p:cNvSpPr>
          <p:nvPr>
            <p:ph type="title" hasCustomPrompt="1"/>
          </p:nvPr>
        </p:nvSpPr>
        <p:spPr>
          <a:xfrm>
            <a:off x="540000" y="1008000"/>
            <a:ext cx="8064000" cy="630000"/>
          </a:xfrm>
          <a:prstGeom prst="rect">
            <a:avLst/>
          </a:prstGeom>
        </p:spPr>
        <p:txBody>
          <a:bodyPr vert="horz" lIns="0" tIns="0" rIns="0" bIns="0" rtlCol="0" anchor="t">
            <a:noAutofit/>
          </a:bodyPr>
          <a:lstStyle>
            <a:lvl1pPr>
              <a:defRPr baseline="0"/>
            </a:lvl1pPr>
          </a:lstStyle>
          <a:p>
            <a:r>
              <a:rPr lang="en-US" dirty="0"/>
              <a:t>Add title</a:t>
            </a:r>
          </a:p>
        </p:txBody>
      </p:sp>
      <p:sp>
        <p:nvSpPr>
          <p:cNvPr id="6" name="Kicker"/>
          <p:cNvSpPr>
            <a:spLocks noGrp="1"/>
          </p:cNvSpPr>
          <p:nvPr>
            <p:ph type="body" sz="quarter" idx="12" hasCustomPrompt="1"/>
          </p:nvPr>
        </p:nvSpPr>
        <p:spPr>
          <a:xfrm>
            <a:off x="540000" y="5854297"/>
            <a:ext cx="8064000" cy="446633"/>
          </a:xfrm>
          <a:solidFill>
            <a:schemeClr val="tx2"/>
          </a:solidFill>
          <a:ln w="3175">
            <a:solidFill>
              <a:schemeClr val="tx2"/>
            </a:solidFill>
          </a:ln>
        </p:spPr>
        <p:txBody>
          <a:bodyPr tIns="108000" bIns="108000" anchor="b" anchorCtr="1">
            <a:spAutoFit/>
          </a:bodyPr>
          <a:lstStyle>
            <a:lvl1pPr marL="0" marR="0" indent="0" algn="ctr" defTabSz="685800" rtl="0" eaLnBrk="1" fontAlgn="auto" latinLnBrk="0" hangingPunct="1">
              <a:lnSpc>
                <a:spcPct val="90000"/>
              </a:lnSpc>
              <a:spcBef>
                <a:spcPts val="450"/>
              </a:spcBef>
              <a:spcAft>
                <a:spcPts val="900"/>
              </a:spcAft>
              <a:buClr>
                <a:schemeClr val="accent1"/>
              </a:buClr>
              <a:buSzTx/>
              <a:buFont typeface="Arial" panose="020B0604020202020204" pitchFamily="34" charset="0"/>
              <a:buNone/>
              <a:tabLst/>
              <a:defRPr sz="1650" b="1" baseline="0">
                <a:solidFill>
                  <a:schemeClr val="bg1"/>
                </a:solidFill>
              </a:defRPr>
            </a:lvl1pPr>
          </a:lstStyle>
          <a:p>
            <a:pPr marL="0" marR="0" lvl="0" indent="0" algn="ctr" defTabSz="685800" rtl="0" eaLnBrk="1" fontAlgn="auto" latinLnBrk="0" hangingPunct="1">
              <a:lnSpc>
                <a:spcPct val="90000"/>
              </a:lnSpc>
              <a:spcBef>
                <a:spcPts val="450"/>
              </a:spcBef>
              <a:spcAft>
                <a:spcPts val="900"/>
              </a:spcAft>
              <a:buClr>
                <a:schemeClr val="accent1"/>
              </a:buClr>
              <a:buSzTx/>
              <a:buFont typeface="Arial" panose="020B0604020202020204" pitchFamily="34" charset="0"/>
              <a:buNone/>
              <a:tabLst/>
              <a:defRPr/>
            </a:pPr>
            <a:r>
              <a:rPr lang="en-GB" dirty="0"/>
              <a:t>Click to add kicker or ‘so what’. Delete if not required.</a:t>
            </a:r>
          </a:p>
        </p:txBody>
      </p:sp>
      <p:sp>
        <p:nvSpPr>
          <p:cNvPr id="2" name="Date Placeholder 1"/>
          <p:cNvSpPr>
            <a:spLocks noGrp="1"/>
          </p:cNvSpPr>
          <p:nvPr>
            <p:ph type="dt" sz="half" idx="13"/>
          </p:nvPr>
        </p:nvSpPr>
        <p:spPr/>
        <p:txBody>
          <a:bodyPr>
            <a:noAutofit/>
          </a:bodyPr>
          <a:lstStyle/>
          <a:p>
            <a:pPr defTabSz="685800" eaLnBrk="1" fontAlgn="auto" hangingPunct="1">
              <a:spcBef>
                <a:spcPts val="0"/>
              </a:spcBef>
              <a:spcAft>
                <a:spcPts val="0"/>
              </a:spcAft>
            </a:pPr>
            <a:fld id="{7174028F-FC55-4814-9D01-B1C00550C2C3}" type="datetime4">
              <a:rPr lang="en-GB" sz="1350" smtClean="0">
                <a:solidFill>
                  <a:prstClr val="black"/>
                </a:solidFill>
                <a:latin typeface="Arial" panose="020B0604020202020204"/>
                <a:cs typeface="+mn-cs"/>
              </a:rPr>
              <a:pPr defTabSz="685800" eaLnBrk="1" fontAlgn="auto" hangingPunct="1">
                <a:spcBef>
                  <a:spcPts val="0"/>
                </a:spcBef>
                <a:spcAft>
                  <a:spcPts val="0"/>
                </a:spcAft>
              </a:pPr>
              <a:t>03 May 2018</a:t>
            </a:fld>
            <a:endParaRPr lang="en-GB" sz="1350" dirty="0">
              <a:solidFill>
                <a:prstClr val="black"/>
              </a:solidFill>
              <a:latin typeface="Arial" panose="020B0604020202020204"/>
              <a:cs typeface="+mn-cs"/>
            </a:endParaRPr>
          </a:p>
        </p:txBody>
      </p:sp>
      <p:sp>
        <p:nvSpPr>
          <p:cNvPr id="3" name="Footer Placeholder 2"/>
          <p:cNvSpPr>
            <a:spLocks noGrp="1"/>
          </p:cNvSpPr>
          <p:nvPr>
            <p:ph type="ftr" sz="quarter" idx="14"/>
          </p:nvPr>
        </p:nvSpPr>
        <p:spPr/>
        <p:txBody>
          <a:bodyPr>
            <a:noAutofit/>
          </a:bodyPr>
          <a:lstStyle/>
          <a:p>
            <a:pPr defTabSz="685800" eaLnBrk="1" fontAlgn="auto" hangingPunct="1">
              <a:spcBef>
                <a:spcPts val="0"/>
              </a:spcBef>
              <a:spcAft>
                <a:spcPts val="0"/>
              </a:spcAft>
            </a:pPr>
            <a:endParaRPr lang="en-GB" sz="1350" dirty="0">
              <a:solidFill>
                <a:prstClr val="black"/>
              </a:solidFill>
              <a:latin typeface="Arial" panose="020B0604020202020204"/>
              <a:cs typeface="+mn-cs"/>
            </a:endParaRPr>
          </a:p>
        </p:txBody>
      </p:sp>
      <p:sp>
        <p:nvSpPr>
          <p:cNvPr id="5" name="Slide Number Placeholder 4"/>
          <p:cNvSpPr>
            <a:spLocks noGrp="1"/>
          </p:cNvSpPr>
          <p:nvPr>
            <p:ph type="sldNum" sz="quarter" idx="15"/>
          </p:nvPr>
        </p:nvSpPr>
        <p:spPr/>
        <p:txBody>
          <a:bodyPr>
            <a:noAutofit/>
          </a:bodyPr>
          <a:lstStyle/>
          <a:p>
            <a:pPr defTabSz="685800" eaLnBrk="1" fontAlgn="auto" hangingPunct="1">
              <a:spcBef>
                <a:spcPts val="0"/>
              </a:spcBef>
              <a:spcAft>
                <a:spcPts val="0"/>
              </a:spcAft>
            </a:pPr>
            <a:fld id="{203C551C-83BB-4568-94F6-AC8A8312A04A}" type="slidenum">
              <a:rPr lang="en-GB" sz="1350" smtClean="0">
                <a:solidFill>
                  <a:prstClr val="black"/>
                </a:solidFill>
                <a:latin typeface="Arial" panose="020B0604020202020204"/>
                <a:cs typeface="+mn-cs"/>
              </a:rPr>
              <a:pPr defTabSz="685800" eaLnBrk="1" fontAlgn="auto" hangingPunct="1">
                <a:spcBef>
                  <a:spcPts val="0"/>
                </a:spcBef>
                <a:spcAft>
                  <a:spcPts val="0"/>
                </a:spcAft>
              </a:pPr>
              <a:t>‹#›</a:t>
            </a:fld>
            <a:endParaRPr lang="en-GB" sz="1350" dirty="0">
              <a:solidFill>
                <a:prstClr val="black"/>
              </a:solidFill>
              <a:latin typeface="Arial" panose="020B0604020202020204"/>
              <a:cs typeface="+mn-cs"/>
            </a:endParaRPr>
          </a:p>
        </p:txBody>
      </p:sp>
      <p:sp>
        <p:nvSpPr>
          <p:cNvPr id="9" name="Text Placeholder 8"/>
          <p:cNvSpPr>
            <a:spLocks noGrp="1"/>
          </p:cNvSpPr>
          <p:nvPr>
            <p:ph type="body" sz="quarter" idx="16"/>
          </p:nvPr>
        </p:nvSpPr>
        <p:spPr>
          <a:xfrm>
            <a:off x="540544" y="1638300"/>
            <a:ext cx="8062913" cy="404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9166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lang="en-GB"/>
          </a:p>
        </p:txBody>
      </p:sp>
      <p:sp>
        <p:nvSpPr>
          <p:cNvPr id="3" name="Kicker"/>
          <p:cNvSpPr>
            <a:spLocks noGrp="1"/>
          </p:cNvSpPr>
          <p:nvPr>
            <p:ph type="body" sz="quarter" idx="10" hasCustomPrompt="1"/>
          </p:nvPr>
        </p:nvSpPr>
        <p:spPr>
          <a:xfrm>
            <a:off x="332644" y="6082625"/>
            <a:ext cx="8480492" cy="405084"/>
          </a:xfrm>
          <a:solidFill>
            <a:schemeClr val="tx2"/>
          </a:solidFill>
          <a:ln w="3175">
            <a:solidFill>
              <a:schemeClr val="tx2"/>
            </a:solidFill>
          </a:ln>
        </p:spPr>
        <p:txBody>
          <a:bodyPr vert="horz" lIns="0" tIns="108000" rIns="0" bIns="108000" rtlCol="0" anchor="b" anchorCtr="1">
            <a:spAutoFit/>
          </a:bodyPr>
          <a:lstStyle>
            <a:lvl1pPr>
              <a:defRPr lang="en-GB" b="1" baseline="0" dirty="0" smtClean="0">
                <a:solidFill>
                  <a:schemeClr val="bg1"/>
                </a:solidFill>
              </a:defRPr>
            </a:lvl1pPr>
          </a:lstStyle>
          <a:p>
            <a:pPr marR="0" lvl="0" algn="ctr" fontAlgn="auto">
              <a:spcBef>
                <a:spcPts val="488"/>
              </a:spcBef>
              <a:spcAft>
                <a:spcPts val="975"/>
              </a:spcAft>
              <a:buSzTx/>
              <a:tabLst/>
            </a:pPr>
            <a:r>
              <a:rPr lang="en-GB" dirty="0"/>
              <a:t>Click to add kicker or ‘so what’. Delete if not required.</a:t>
            </a:r>
          </a:p>
        </p:txBody>
      </p:sp>
      <p:sp>
        <p:nvSpPr>
          <p:cNvPr id="4" name="Date Placeholder 3"/>
          <p:cNvSpPr>
            <a:spLocks noGrp="1"/>
          </p:cNvSpPr>
          <p:nvPr>
            <p:ph type="dt" sz="half" idx="11"/>
          </p:nvPr>
        </p:nvSpPr>
        <p:spPr/>
        <p:txBody>
          <a:bodyPr/>
          <a:lstStyle/>
          <a:p>
            <a:pPr defTabSz="685800" eaLnBrk="1" fontAlgn="auto" hangingPunct="1">
              <a:spcBef>
                <a:spcPts val="0"/>
              </a:spcBef>
              <a:spcAft>
                <a:spcPts val="0"/>
              </a:spcAft>
            </a:pPr>
            <a:fld id="{F3CBE508-6254-4F73-9B1A-6B8177844770}" type="datetime3">
              <a:rPr lang="en-US" sz="1350" smtClean="0">
                <a:solidFill>
                  <a:srgbClr val="B3B3B3"/>
                </a:solidFill>
                <a:latin typeface="Arial" panose="020B0604020202020204"/>
                <a:cs typeface="+mn-cs"/>
              </a:rPr>
              <a:pPr defTabSz="685800" eaLnBrk="1" fontAlgn="auto" hangingPunct="1">
                <a:spcBef>
                  <a:spcPts val="0"/>
                </a:spcBef>
                <a:spcAft>
                  <a:spcPts val="0"/>
                </a:spcAft>
              </a:pPr>
              <a:t>3 May 2018</a:t>
            </a:fld>
            <a:endParaRPr lang="en-US" sz="1350" dirty="0">
              <a:solidFill>
                <a:srgbClr val="B3B3B3"/>
              </a:solidFill>
              <a:latin typeface="Arial" panose="020B0604020202020204"/>
              <a:cs typeface="+mn-cs"/>
            </a:endParaRPr>
          </a:p>
        </p:txBody>
      </p:sp>
      <p:sp>
        <p:nvSpPr>
          <p:cNvPr id="5" name="Footer Placeholder 4"/>
          <p:cNvSpPr>
            <a:spLocks noGrp="1"/>
          </p:cNvSpPr>
          <p:nvPr>
            <p:ph type="ftr" sz="quarter" idx="12"/>
          </p:nvPr>
        </p:nvSpPr>
        <p:spPr/>
        <p:txBody>
          <a:bodyPr/>
          <a:lstStyle/>
          <a:p>
            <a:pPr defTabSz="685800" eaLnBrk="1" fontAlgn="auto" hangingPunct="1">
              <a:spcBef>
                <a:spcPts val="0"/>
              </a:spcBef>
              <a:spcAft>
                <a:spcPts val="0"/>
              </a:spcAft>
            </a:pPr>
            <a:r>
              <a:rPr lang="en-US" sz="1350" smtClean="0">
                <a:solidFill>
                  <a:srgbClr val="B3B3B3"/>
                </a:solidFill>
                <a:latin typeface="Arial" panose="020B0604020202020204"/>
                <a:cs typeface="+mn-cs"/>
              </a:rPr>
              <a:t>Useful Graphics</a:t>
            </a:r>
            <a:endParaRPr lang="en-US" sz="1350" dirty="0">
              <a:solidFill>
                <a:srgbClr val="B3B3B3"/>
              </a:solidFill>
              <a:latin typeface="Arial" panose="020B0604020202020204"/>
              <a:cs typeface="+mn-cs"/>
            </a:endParaRPr>
          </a:p>
        </p:txBody>
      </p:sp>
      <p:sp>
        <p:nvSpPr>
          <p:cNvPr id="6" name="Slide Number Placeholder 5"/>
          <p:cNvSpPr>
            <a:spLocks noGrp="1"/>
          </p:cNvSpPr>
          <p:nvPr>
            <p:ph type="sldNum" sz="quarter" idx="13"/>
          </p:nvPr>
        </p:nvSpPr>
        <p:spPr/>
        <p:txBody>
          <a:bodyPr/>
          <a:lstStyle/>
          <a:p>
            <a:pPr defTabSz="685800" eaLnBrk="1" fontAlgn="auto" hangingPunct="1">
              <a:spcBef>
                <a:spcPts val="0"/>
              </a:spcBef>
              <a:spcAft>
                <a:spcPts val="0"/>
              </a:spcAft>
            </a:pPr>
            <a:fld id="{203C551C-83BB-4568-94F6-AC8A8312A04A}" type="slidenum">
              <a:rPr lang="en-GB" sz="1350" smtClean="0">
                <a:solidFill>
                  <a:srgbClr val="E4610F"/>
                </a:solidFill>
                <a:latin typeface="Arial" panose="020B0604020202020204"/>
                <a:cs typeface="+mn-cs"/>
              </a:rPr>
              <a:pPr defTabSz="685800" eaLnBrk="1" fontAlgn="auto" hangingPunct="1">
                <a:spcBef>
                  <a:spcPts val="0"/>
                </a:spcBef>
                <a:spcAft>
                  <a:spcPts val="0"/>
                </a:spcAft>
              </a:pPr>
              <a:t>‹#›</a:t>
            </a:fld>
            <a:endParaRPr lang="en-GB" sz="1350" dirty="0">
              <a:solidFill>
                <a:srgbClr val="E4610F"/>
              </a:solidFill>
              <a:latin typeface="Arial" panose="020B0604020202020204"/>
              <a:cs typeface="+mn-cs"/>
            </a:endParaRPr>
          </a:p>
        </p:txBody>
      </p:sp>
    </p:spTree>
    <p:extLst>
      <p:ext uri="{BB962C8B-B14F-4D97-AF65-F5344CB8AC3E}">
        <p14:creationId xmlns:p14="http://schemas.microsoft.com/office/powerpoint/2010/main" val="9579127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Content_NoLogo">
    <p:spTree>
      <p:nvGrpSpPr>
        <p:cNvPr id="1" name=""/>
        <p:cNvGrpSpPr/>
        <p:nvPr/>
      </p:nvGrpSpPr>
      <p:grpSpPr>
        <a:xfrm>
          <a:off x="0" y="0"/>
          <a:ext cx="0" cy="0"/>
          <a:chOff x="0" y="0"/>
          <a:chExt cx="0" cy="0"/>
        </a:xfrm>
      </p:grpSpPr>
      <p:sp>
        <p:nvSpPr>
          <p:cNvPr id="4" name="Title"/>
          <p:cNvSpPr>
            <a:spLocks noGrp="1"/>
          </p:cNvSpPr>
          <p:nvPr>
            <p:ph type="title" hasCustomPrompt="1"/>
          </p:nvPr>
        </p:nvSpPr>
        <p:spPr>
          <a:xfrm>
            <a:off x="540000" y="1008000"/>
            <a:ext cx="8064000" cy="630000"/>
          </a:xfrm>
          <a:prstGeom prst="rect">
            <a:avLst/>
          </a:prstGeom>
        </p:spPr>
        <p:txBody>
          <a:bodyPr vert="horz" lIns="0" tIns="0" rIns="0" bIns="0" rtlCol="0" anchor="t">
            <a:noAutofit/>
          </a:bodyPr>
          <a:lstStyle>
            <a:lvl1pPr>
              <a:defRPr baseline="0"/>
            </a:lvl1pPr>
          </a:lstStyle>
          <a:p>
            <a:r>
              <a:rPr lang="en-US" dirty="0"/>
              <a:t>Add title</a:t>
            </a:r>
          </a:p>
        </p:txBody>
      </p:sp>
      <p:sp>
        <p:nvSpPr>
          <p:cNvPr id="2" name="Date Placeholder 1"/>
          <p:cNvSpPr>
            <a:spLocks noGrp="1"/>
          </p:cNvSpPr>
          <p:nvPr>
            <p:ph type="dt" sz="half" idx="13"/>
          </p:nvPr>
        </p:nvSpPr>
        <p:spPr/>
        <p:txBody>
          <a:bodyPr>
            <a:noAutofit/>
          </a:bodyPr>
          <a:lstStyle/>
          <a:p>
            <a:pPr defTabSz="685800" eaLnBrk="1" fontAlgn="auto" hangingPunct="1">
              <a:spcBef>
                <a:spcPts val="0"/>
              </a:spcBef>
              <a:spcAft>
                <a:spcPts val="0"/>
              </a:spcAft>
            </a:pPr>
            <a:fld id="{7174028F-FC55-4814-9D01-B1C00550C2C3}" type="datetime4">
              <a:rPr lang="en-GB" sz="1350" smtClean="0">
                <a:solidFill>
                  <a:prstClr val="black"/>
                </a:solidFill>
                <a:latin typeface="Arial" panose="020B0604020202020204"/>
                <a:cs typeface="+mn-cs"/>
              </a:rPr>
              <a:pPr defTabSz="685800" eaLnBrk="1" fontAlgn="auto" hangingPunct="1">
                <a:spcBef>
                  <a:spcPts val="0"/>
                </a:spcBef>
                <a:spcAft>
                  <a:spcPts val="0"/>
                </a:spcAft>
              </a:pPr>
              <a:t>03 May 2018</a:t>
            </a:fld>
            <a:endParaRPr lang="en-GB" sz="1350" dirty="0">
              <a:solidFill>
                <a:prstClr val="black"/>
              </a:solidFill>
              <a:latin typeface="Arial" panose="020B0604020202020204"/>
              <a:cs typeface="+mn-cs"/>
            </a:endParaRPr>
          </a:p>
        </p:txBody>
      </p:sp>
      <p:sp>
        <p:nvSpPr>
          <p:cNvPr id="3" name="Footer Placeholder 2"/>
          <p:cNvSpPr>
            <a:spLocks noGrp="1"/>
          </p:cNvSpPr>
          <p:nvPr>
            <p:ph type="ftr" sz="quarter" idx="14"/>
          </p:nvPr>
        </p:nvSpPr>
        <p:spPr/>
        <p:txBody>
          <a:bodyPr>
            <a:noAutofit/>
          </a:bodyPr>
          <a:lstStyle/>
          <a:p>
            <a:pPr defTabSz="685800" eaLnBrk="1" fontAlgn="auto" hangingPunct="1">
              <a:spcBef>
                <a:spcPts val="0"/>
              </a:spcBef>
              <a:spcAft>
                <a:spcPts val="0"/>
              </a:spcAft>
            </a:pPr>
            <a:endParaRPr lang="en-GB" sz="1350" dirty="0">
              <a:solidFill>
                <a:prstClr val="black"/>
              </a:solidFill>
              <a:latin typeface="Arial" panose="020B0604020202020204"/>
              <a:cs typeface="+mn-cs"/>
            </a:endParaRPr>
          </a:p>
        </p:txBody>
      </p:sp>
      <p:sp>
        <p:nvSpPr>
          <p:cNvPr id="5" name="Slide Number Placeholder 4"/>
          <p:cNvSpPr>
            <a:spLocks noGrp="1"/>
          </p:cNvSpPr>
          <p:nvPr>
            <p:ph type="sldNum" sz="quarter" idx="15"/>
          </p:nvPr>
        </p:nvSpPr>
        <p:spPr/>
        <p:txBody>
          <a:bodyPr>
            <a:noAutofit/>
          </a:bodyPr>
          <a:lstStyle/>
          <a:p>
            <a:pPr defTabSz="685800" eaLnBrk="1" fontAlgn="auto" hangingPunct="1">
              <a:spcBef>
                <a:spcPts val="0"/>
              </a:spcBef>
              <a:spcAft>
                <a:spcPts val="0"/>
              </a:spcAft>
            </a:pPr>
            <a:fld id="{203C551C-83BB-4568-94F6-AC8A8312A04A}" type="slidenum">
              <a:rPr lang="en-GB" sz="1350" smtClean="0">
                <a:solidFill>
                  <a:prstClr val="black"/>
                </a:solidFill>
                <a:latin typeface="Arial" panose="020B0604020202020204"/>
                <a:cs typeface="+mn-cs"/>
              </a:rPr>
              <a:pPr defTabSz="685800" eaLnBrk="1" fontAlgn="auto" hangingPunct="1">
                <a:spcBef>
                  <a:spcPts val="0"/>
                </a:spcBef>
                <a:spcAft>
                  <a:spcPts val="0"/>
                </a:spcAft>
              </a:pPr>
              <a:t>‹#›</a:t>
            </a:fld>
            <a:endParaRPr lang="en-GB" sz="1350" dirty="0">
              <a:solidFill>
                <a:prstClr val="black"/>
              </a:solidFill>
              <a:latin typeface="Arial" panose="020B0604020202020204"/>
              <a:cs typeface="+mn-cs"/>
            </a:endParaRPr>
          </a:p>
        </p:txBody>
      </p:sp>
      <p:sp>
        <p:nvSpPr>
          <p:cNvPr id="9" name="Text Placeholder 8"/>
          <p:cNvSpPr>
            <a:spLocks noGrp="1"/>
          </p:cNvSpPr>
          <p:nvPr>
            <p:ph type="body" sz="quarter" idx="16"/>
          </p:nvPr>
        </p:nvSpPr>
        <p:spPr>
          <a:xfrm>
            <a:off x="540544" y="1638300"/>
            <a:ext cx="8062913" cy="404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403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3600"/>
            <a:ext cx="9144000" cy="927899"/>
          </a:xfrm>
          <a:prstGeom prst="rect">
            <a:avLst/>
          </a:prstGeom>
        </p:spPr>
      </p:pic>
      <p:grpSp>
        <p:nvGrpSpPr>
          <p:cNvPr id="5" name="Group 4"/>
          <p:cNvGrpSpPr/>
          <p:nvPr userDrawn="1"/>
        </p:nvGrpSpPr>
        <p:grpSpPr>
          <a:xfrm>
            <a:off x="609600" y="5866002"/>
            <a:ext cx="1524000" cy="990600"/>
            <a:chOff x="2628900" y="5067301"/>
            <a:chExt cx="1524000" cy="990600"/>
          </a:xfrm>
        </p:grpSpPr>
        <p:sp>
          <p:nvSpPr>
            <p:cNvPr id="6" name="Rectangle 5"/>
            <p:cNvSpPr/>
            <p:nvPr userDrawn="1"/>
          </p:nvSpPr>
          <p:spPr>
            <a:xfrm>
              <a:off x="2628900" y="5067301"/>
              <a:ext cx="152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05100" y="5176839"/>
              <a:ext cx="1371600" cy="771525"/>
            </a:xfrm>
            <a:prstGeom prst="rect">
              <a:avLst/>
            </a:prstGeom>
          </p:spPr>
        </p:pic>
      </p:gr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
            <a:ext cx="9144000" cy="609600"/>
          </a:xfrm>
          <a:prstGeom prst="rect">
            <a:avLst/>
          </a:prstGeom>
        </p:spPr>
      </p:pic>
    </p:spTree>
    <p:extLst>
      <p:ext uri="{BB962C8B-B14F-4D97-AF65-F5344CB8AC3E}">
        <p14:creationId xmlns:p14="http://schemas.microsoft.com/office/powerpoint/2010/main" val="28428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738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pic>
        <p:nvPicPr>
          <p:cNvPr id="4" name="Picture 6" descr="DOTD Logo Border.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037262"/>
            <a:ext cx="9144000" cy="820738"/>
          </a:xfrm>
          <a:prstGeom prst="rect">
            <a:avLst/>
          </a:prstGeom>
          <a:noFill/>
          <a:ln w="9525">
            <a:noFill/>
            <a:miter lim="800000"/>
            <a:headEnd/>
            <a:tailEnd/>
          </a:ln>
        </p:spPr>
      </p:pic>
      <p:pic>
        <p:nvPicPr>
          <p:cNvPr id="5"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52400" y="152400"/>
            <a:ext cx="1828800" cy="973138"/>
          </a:xfrm>
          <a:prstGeom prst="rect">
            <a:avLst/>
          </a:prstGeom>
          <a:noFill/>
          <a:ln w="9525">
            <a:noFill/>
            <a:miter lim="800000"/>
            <a:headEnd/>
            <a:tailEnd/>
          </a:ln>
        </p:spPr>
      </p:pic>
    </p:spTree>
    <p:extLst>
      <p:ext uri="{BB962C8B-B14F-4D97-AF65-F5344CB8AC3E}">
        <p14:creationId xmlns:p14="http://schemas.microsoft.com/office/powerpoint/2010/main" val="79180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4D4613B-48DC-4B05-9A57-F4B70AF54E58}" type="datetimeFigureOut">
              <a:rPr lang="en-US"/>
              <a:pPr>
                <a:defRPr/>
              </a:pPr>
              <a:t>5/3/2018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67BF96-A928-4C93-80B1-0A2EE31724EB}" type="slidenum">
              <a:rPr lang="en-US" altLang="en-US"/>
              <a:pPr>
                <a:defRPr/>
              </a:pPr>
              <a:t>‹#›</a:t>
            </a:fld>
            <a:endParaRPr lang="en-US" altLang="en-US"/>
          </a:p>
        </p:txBody>
      </p:sp>
    </p:spTree>
    <p:extLst>
      <p:ext uri="{BB962C8B-B14F-4D97-AF65-F5344CB8AC3E}">
        <p14:creationId xmlns:p14="http://schemas.microsoft.com/office/powerpoint/2010/main" val="372269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9.png"/><Relationship Id="rId4" Type="http://schemas.openxmlformats.org/officeDocument/2006/relationships/slideLayout" Target="../slideLayouts/slideLayout4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10" Type="http://schemas.openxmlformats.org/officeDocument/2006/relationships/image" Target="../media/image9.png"/><Relationship Id="rId4" Type="http://schemas.openxmlformats.org/officeDocument/2006/relationships/slideLayout" Target="../slideLayouts/slideLayout49.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976" r:id="rId1"/>
    <p:sldLayoutId id="2147483966" r:id="rId2"/>
    <p:sldLayoutId id="2147483967" r:id="rId3"/>
    <p:sldLayoutId id="2147483968" r:id="rId4"/>
    <p:sldLayoutId id="2147483971" r:id="rId5"/>
    <p:sldLayoutId id="2147483972" r:id="rId6"/>
    <p:sldLayoutId id="2147483977" r:id="rId7"/>
    <p:sldLayoutId id="2147483980" r:id="rId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FFB52D36-3302-44EB-9E13-641203B8CC3E}" type="datetimeFigureOut">
              <a:rPr lang="en-US"/>
              <a:pPr>
                <a:defRPr/>
              </a:pPr>
              <a:t>5/3/2018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865E9EA-ABCC-4739-A640-E472549CDBD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08720C00-D474-435E-ABF0-B897B2801858}" type="datetimeFigureOut">
              <a:rPr lang="en-US">
                <a:solidFill>
                  <a:prstClr val="black">
                    <a:tint val="75000"/>
                  </a:prstClr>
                </a:solidFill>
              </a:rPr>
              <a:pPr eaLnBrk="1" hangingPunct="1">
                <a:defRPr/>
              </a:pPr>
              <a:t>5/3/2018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9CD50E9F-3F23-421B-A298-6AFDA86FCC2D}" type="slidenum">
              <a:rPr lang="en-US">
                <a:solidFill>
                  <a:prstClr val="black">
                    <a:tint val="75000"/>
                  </a:prstClr>
                </a:solidFill>
              </a:rPr>
              <a:pPr eaLnBrk="1" hangingPunct="1">
                <a:defRPr/>
              </a:pPr>
              <a:t>‹#›</a:t>
            </a:fld>
            <a:endParaRPr lang="en-US" dirty="0">
              <a:solidFill>
                <a:prstClr val="black">
                  <a:tint val="75000"/>
                </a:prstClr>
              </a:solidFill>
            </a:endParaRPr>
          </a:p>
        </p:txBody>
      </p:sp>
    </p:spTree>
    <p:extLst>
      <p:ext uri="{BB962C8B-B14F-4D97-AF65-F5344CB8AC3E}">
        <p14:creationId xmlns:p14="http://schemas.microsoft.com/office/powerpoint/2010/main" val="575708969"/>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 id="2147484002" r:id="rId1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782415D-BF47-47B7-BF4A-E122E07DBE33}"/>
              </a:ext>
            </a:extLst>
          </p:cNvPr>
          <p:cNvSpPr>
            <a:spLocks noGrp="1"/>
          </p:cNvSpPr>
          <p:nvPr>
            <p:ph type="title"/>
          </p:nvPr>
        </p:nvSpPr>
        <p:spPr>
          <a:xfrm>
            <a:off x="200025" y="977516"/>
            <a:ext cx="8743950" cy="71317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1B669501-FEC8-4097-861F-3FC02D483A8E}"/>
              </a:ext>
            </a:extLst>
          </p:cNvPr>
          <p:cNvSpPr>
            <a:spLocks noGrp="1"/>
          </p:cNvSpPr>
          <p:nvPr>
            <p:ph type="body" idx="1"/>
          </p:nvPr>
        </p:nvSpPr>
        <p:spPr>
          <a:xfrm>
            <a:off x="200025" y="1825625"/>
            <a:ext cx="874395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xmlns="" id="{1DF6FC25-4836-46A8-BDE8-ED1FF7E7DF44}"/>
              </a:ext>
            </a:extLst>
          </p:cNvPr>
          <p:cNvSpPr/>
          <p:nvPr userDrawn="1"/>
        </p:nvSpPr>
        <p:spPr>
          <a:xfrm>
            <a:off x="0" y="0"/>
            <a:ext cx="91440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xmlns="" id="{D7677AF5-4811-4649-BDA8-C9DF25B244E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0" y="63115"/>
            <a:ext cx="2391337" cy="851285"/>
          </a:xfrm>
          <a:prstGeom prst="rect">
            <a:avLst/>
          </a:prstGeom>
        </p:spPr>
      </p:pic>
    </p:spTree>
    <p:extLst>
      <p:ext uri="{BB962C8B-B14F-4D97-AF65-F5344CB8AC3E}">
        <p14:creationId xmlns:p14="http://schemas.microsoft.com/office/powerpoint/2010/main" val="2481510128"/>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Lst>
  <p:txStyles>
    <p:titleStyle>
      <a:lvl1pPr algn="l" defTabSz="685800" rtl="0" eaLnBrk="1" latinLnBrk="0" hangingPunct="1">
        <a:lnSpc>
          <a:spcPct val="90000"/>
        </a:lnSpc>
        <a:spcBef>
          <a:spcPct val="0"/>
        </a:spcBef>
        <a:buNone/>
        <a:defRPr sz="1800" b="1" kern="1200">
          <a:solidFill>
            <a:schemeClr val="accent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35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782415D-BF47-47B7-BF4A-E122E07DBE33}"/>
              </a:ext>
            </a:extLst>
          </p:cNvPr>
          <p:cNvSpPr>
            <a:spLocks noGrp="1"/>
          </p:cNvSpPr>
          <p:nvPr>
            <p:ph type="title"/>
          </p:nvPr>
        </p:nvSpPr>
        <p:spPr>
          <a:xfrm>
            <a:off x="200025" y="977516"/>
            <a:ext cx="8743950" cy="71317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1B669501-FEC8-4097-861F-3FC02D483A8E}"/>
              </a:ext>
            </a:extLst>
          </p:cNvPr>
          <p:cNvSpPr>
            <a:spLocks noGrp="1"/>
          </p:cNvSpPr>
          <p:nvPr>
            <p:ph type="body" idx="1"/>
          </p:nvPr>
        </p:nvSpPr>
        <p:spPr>
          <a:xfrm>
            <a:off x="200025" y="1825625"/>
            <a:ext cx="874395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xmlns="" id="{1DF6FC25-4836-46A8-BDE8-ED1FF7E7DF44}"/>
              </a:ext>
            </a:extLst>
          </p:cNvPr>
          <p:cNvSpPr/>
          <p:nvPr userDrawn="1"/>
        </p:nvSpPr>
        <p:spPr>
          <a:xfrm>
            <a:off x="0" y="0"/>
            <a:ext cx="91440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xmlns="" id="{D7677AF5-4811-4649-BDA8-C9DF25B244E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0" y="63115"/>
            <a:ext cx="2391337" cy="851285"/>
          </a:xfrm>
          <a:prstGeom prst="rect">
            <a:avLst/>
          </a:prstGeom>
        </p:spPr>
      </p:pic>
    </p:spTree>
    <p:extLst>
      <p:ext uri="{BB962C8B-B14F-4D97-AF65-F5344CB8AC3E}">
        <p14:creationId xmlns:p14="http://schemas.microsoft.com/office/powerpoint/2010/main" val="157200048"/>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Lst>
  <p:txStyles>
    <p:titleStyle>
      <a:lvl1pPr algn="l" defTabSz="685800" rtl="0" eaLnBrk="1" latinLnBrk="0" hangingPunct="1">
        <a:lnSpc>
          <a:spcPct val="90000"/>
        </a:lnSpc>
        <a:spcBef>
          <a:spcPct val="0"/>
        </a:spcBef>
        <a:buNone/>
        <a:defRPr sz="1800" b="1" kern="1200">
          <a:solidFill>
            <a:schemeClr val="accent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35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1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bwMode="auto">
          <a:xfrm>
            <a:off x="4191000" y="3429000"/>
            <a:ext cx="457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lvl1pPr marL="0" indent="0" algn="l" rtl="0" eaLnBrk="0" fontAlgn="base" hangingPunct="0">
              <a:lnSpc>
                <a:spcPts val="3200"/>
              </a:lnSpc>
              <a:spcBef>
                <a:spcPct val="20000"/>
              </a:spcBef>
              <a:spcAft>
                <a:spcPct val="0"/>
              </a:spcAft>
              <a:buFont typeface="Arial" panose="020B0604020202020204" pitchFamily="34" charset="0"/>
              <a:buNone/>
              <a:defRPr sz="3200" kern="1200">
                <a:solidFill>
                  <a:schemeClr val="bg1">
                    <a:lumMod val="85000"/>
                  </a:schemeClr>
                </a:solidFill>
                <a:latin typeface="Franklin Gothic Medium" panose="020B0603020102020204"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75000"/>
              </a:lnSpc>
              <a:spcBef>
                <a:spcPts val="0"/>
              </a:spcBef>
            </a:pPr>
            <a:r>
              <a:rPr lang="en-US" sz="4300" b="1" dirty="0" smtClean="0">
                <a:solidFill>
                  <a:schemeClr val="bg1"/>
                </a:solidFill>
              </a:rPr>
              <a:t>Shawn D. Wilson, Ph.D.</a:t>
            </a:r>
          </a:p>
          <a:p>
            <a:pPr>
              <a:lnSpc>
                <a:spcPct val="95000"/>
              </a:lnSpc>
              <a:spcBef>
                <a:spcPts val="0"/>
              </a:spcBef>
            </a:pPr>
            <a:endParaRPr lang="en-US" sz="4300" b="1" dirty="0" smtClean="0">
              <a:solidFill>
                <a:schemeClr val="bg1"/>
              </a:solidFill>
            </a:endParaRPr>
          </a:p>
          <a:p>
            <a:pPr>
              <a:lnSpc>
                <a:spcPct val="95000"/>
              </a:lnSpc>
              <a:spcBef>
                <a:spcPts val="0"/>
              </a:spcBef>
            </a:pPr>
            <a:r>
              <a:rPr lang="en-US" sz="4300" b="1" dirty="0" smtClean="0">
                <a:solidFill>
                  <a:schemeClr val="bg1"/>
                </a:solidFill>
              </a:rPr>
              <a:t>Secretary</a:t>
            </a:r>
          </a:p>
          <a:p>
            <a:pPr>
              <a:lnSpc>
                <a:spcPct val="95000"/>
              </a:lnSpc>
              <a:spcBef>
                <a:spcPts val="0"/>
              </a:spcBef>
            </a:pPr>
            <a:endParaRPr lang="en-US" b="1" dirty="0" smtClean="0">
              <a:solidFill>
                <a:schemeClr val="bg1"/>
              </a:solidFill>
            </a:endParaRPr>
          </a:p>
          <a:p>
            <a:pPr>
              <a:lnSpc>
                <a:spcPct val="95000"/>
              </a:lnSpc>
              <a:spcBef>
                <a:spcPts val="0"/>
              </a:spcBef>
            </a:pPr>
            <a:r>
              <a:rPr lang="en-US" b="1" dirty="0" smtClean="0">
                <a:solidFill>
                  <a:schemeClr val="bg1"/>
                </a:solidFill>
              </a:rPr>
              <a:t>@</a:t>
            </a:r>
            <a:r>
              <a:rPr lang="en-US" b="1" dirty="0" err="1" smtClean="0">
                <a:solidFill>
                  <a:schemeClr val="bg1"/>
                </a:solidFill>
              </a:rPr>
              <a:t>onevisionary</a:t>
            </a:r>
            <a:endParaRPr lang="en-US" b="1" dirty="0" smtClean="0">
              <a:solidFill>
                <a:schemeClr val="bg1"/>
              </a:solidFill>
            </a:endParaRPr>
          </a:p>
          <a:p>
            <a:pPr>
              <a:lnSpc>
                <a:spcPct val="75000"/>
              </a:lnSpc>
              <a:spcBef>
                <a:spcPts val="0"/>
              </a:spcBef>
            </a:pPr>
            <a:endParaRPr lang="en-US" b="1" dirty="0" smtClean="0">
              <a:solidFill>
                <a:schemeClr val="bg1"/>
              </a:solidFill>
            </a:endParaRPr>
          </a:p>
          <a:p>
            <a:pPr>
              <a:spcBef>
                <a:spcPts val="2400"/>
              </a:spcBef>
            </a:pPr>
            <a:r>
              <a:rPr lang="en-US" sz="2900" b="1" dirty="0" smtClean="0">
                <a:solidFill>
                  <a:schemeClr val="bg1"/>
                </a:solidFill>
              </a:rPr>
              <a:t>May 3, 2018</a:t>
            </a:r>
          </a:p>
          <a:p>
            <a:endParaRPr lang="en-US" dirty="0"/>
          </a:p>
        </p:txBody>
      </p:sp>
      <p:sp>
        <p:nvSpPr>
          <p:cNvPr id="8" name="TextBox 7"/>
          <p:cNvSpPr txBox="1"/>
          <p:nvPr/>
        </p:nvSpPr>
        <p:spPr>
          <a:xfrm>
            <a:off x="609600" y="1371600"/>
            <a:ext cx="8001000" cy="1754326"/>
          </a:xfrm>
          <a:prstGeom prst="rect">
            <a:avLst/>
          </a:prstGeom>
          <a:noFill/>
        </p:spPr>
        <p:txBody>
          <a:bodyPr wrap="square" rtlCol="0">
            <a:spAutoFit/>
          </a:bodyPr>
          <a:lstStyle/>
          <a:p>
            <a:r>
              <a:rPr lang="en-US" sz="54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Association of Levee Boards of Louisiana</a:t>
            </a:r>
            <a:endParaRPr lang="en-US" sz="5400" b="1" dirty="0">
              <a:solidFill>
                <a:schemeClr val="bg1"/>
              </a:solidFill>
              <a:effectLst>
                <a:outerShdw blurRad="38100" dist="38100" dir="2700000" algn="tl">
                  <a:srgbClr val="000000">
                    <a:alpha val="43137"/>
                  </a:srgbClr>
                </a:outerShdw>
              </a:effectLst>
              <a:latin typeface="Franklin Gothic Medium" panose="020B06030201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1325563"/>
          </a:xfrm>
        </p:spPr>
        <p:txBody>
          <a:bodyPr/>
          <a:lstStyle/>
          <a:p>
            <a:r>
              <a:rPr lang="en-US" b="1" dirty="0" smtClean="0">
                <a:solidFill>
                  <a:srgbClr val="EA5604"/>
                </a:solidFill>
                <a:effectLst>
                  <a:outerShdw blurRad="38100" dist="38100" dir="2700000" algn="tl">
                    <a:srgbClr val="000000">
                      <a:alpha val="43137"/>
                    </a:srgbClr>
                  </a:outerShdw>
                </a:effectLst>
              </a:rPr>
              <a:t>Statewide Flood Control Program</a:t>
            </a:r>
            <a:r>
              <a:rPr lang="en-US" b="1" dirty="0" smtClean="0"/>
              <a:t/>
            </a:r>
            <a:br>
              <a:rPr lang="en-US" b="1" dirty="0" smtClean="0"/>
            </a:br>
            <a:r>
              <a:rPr lang="en-US" altLang="en-US" sz="2100" b="1" dirty="0">
                <a:solidFill>
                  <a:srgbClr val="EA5604"/>
                </a:solidFill>
                <a:effectLst>
                  <a:outerShdw blurRad="38100" dist="38100" dir="2700000" algn="tl">
                    <a:srgbClr val="000000">
                      <a:alpha val="43137"/>
                    </a:srgbClr>
                  </a:outerShdw>
                </a:effectLst>
              </a:rPr>
              <a:t>Funding Distribution</a:t>
            </a:r>
            <a:endParaRPr lang="en-US" b="1" dirty="0">
              <a:solidFill>
                <a:srgbClr val="EA560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33600"/>
            <a:ext cx="8305800" cy="3837060"/>
          </a:xfrm>
        </p:spPr>
        <p:txBody>
          <a:bodyPr>
            <a:normAutofit/>
          </a:bodyPr>
          <a:lstStyle/>
          <a:p>
            <a:r>
              <a:rPr lang="en-US" altLang="en-US" sz="2400" dirty="0"/>
              <a:t>45% of annual program funds is allocated to projects within the nine urban </a:t>
            </a:r>
            <a:r>
              <a:rPr lang="en-US" altLang="en-US" sz="2400" dirty="0" smtClean="0"/>
              <a:t>areas</a:t>
            </a:r>
          </a:p>
          <a:p>
            <a:pPr lvl="1"/>
            <a:r>
              <a:rPr lang="en-US" altLang="en-US" sz="1800" dirty="0" smtClean="0"/>
              <a:t>No more than 20% of the total amount available to urban projects may be allocated to a single urban area.</a:t>
            </a:r>
          </a:p>
          <a:p>
            <a:pPr lvl="1"/>
            <a:endParaRPr lang="en-US" altLang="en-US" sz="1800" dirty="0" smtClean="0"/>
          </a:p>
          <a:p>
            <a:r>
              <a:rPr lang="en-US" altLang="en-US" sz="2400" dirty="0" smtClean="0"/>
              <a:t>55% of annual program funds is allocated to projects in rural areas</a:t>
            </a:r>
          </a:p>
          <a:p>
            <a:pPr lvl="1"/>
            <a:r>
              <a:rPr lang="en-US" altLang="en-US" sz="1800" dirty="0" smtClean="0"/>
              <a:t>Rural </a:t>
            </a:r>
            <a:r>
              <a:rPr lang="en-US" altLang="en-US" sz="1800" dirty="0"/>
              <a:t>funding is allocated by district on a pro rata basis using total area and total flood plain area</a:t>
            </a:r>
          </a:p>
          <a:p>
            <a:pPr lvl="1"/>
            <a:r>
              <a:rPr lang="en-US" altLang="en-US" sz="1800" dirty="0"/>
              <a:t>Funding in each rural district is further allocated by undeveloped and developed area</a:t>
            </a:r>
          </a:p>
        </p:txBody>
      </p:sp>
    </p:spTree>
    <p:extLst>
      <p:ext uri="{BB962C8B-B14F-4D97-AF65-F5344CB8AC3E}">
        <p14:creationId xmlns:p14="http://schemas.microsoft.com/office/powerpoint/2010/main" val="1981493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325563"/>
          </a:xfrm>
        </p:spPr>
        <p:txBody>
          <a:bodyPr/>
          <a:lstStyle/>
          <a:p>
            <a:r>
              <a:rPr lang="en-US" b="1" dirty="0">
                <a:solidFill>
                  <a:srgbClr val="EA5604"/>
                </a:solidFill>
                <a:effectLst>
                  <a:outerShdw blurRad="38100" dist="38100" dir="2700000" algn="tl">
                    <a:srgbClr val="000000">
                      <a:alpha val="43137"/>
                    </a:srgbClr>
                  </a:outerShdw>
                </a:effectLst>
              </a:rPr>
              <a:t>Statewide Flood Control </a:t>
            </a:r>
            <a:r>
              <a:rPr lang="en-US" b="1" dirty="0" smtClean="0">
                <a:solidFill>
                  <a:srgbClr val="EA5604"/>
                </a:solidFill>
                <a:effectLst>
                  <a:outerShdw blurRad="38100" dist="38100" dir="2700000" algn="tl">
                    <a:srgbClr val="000000">
                      <a:alpha val="43137"/>
                    </a:srgbClr>
                  </a:outerShdw>
                </a:effectLst>
              </a:rPr>
              <a:t>Program</a:t>
            </a:r>
            <a:br>
              <a:rPr lang="en-US" b="1" dirty="0" smtClean="0">
                <a:solidFill>
                  <a:srgbClr val="EA5604"/>
                </a:solidFill>
                <a:effectLst>
                  <a:outerShdw blurRad="38100" dist="38100" dir="2700000" algn="tl">
                    <a:srgbClr val="000000">
                      <a:alpha val="43137"/>
                    </a:srgbClr>
                  </a:outerShdw>
                </a:effectLst>
              </a:rPr>
            </a:br>
            <a:r>
              <a:rPr lang="en-US" b="1" dirty="0" smtClean="0">
                <a:solidFill>
                  <a:srgbClr val="EA5604"/>
                </a:solidFill>
                <a:effectLst>
                  <a:outerShdw blurRad="38100" dist="38100" dir="2700000" algn="tl">
                    <a:srgbClr val="000000">
                      <a:alpha val="43137"/>
                    </a:srgbClr>
                  </a:outerShdw>
                </a:effectLst>
              </a:rPr>
              <a:t>By the numbers</a:t>
            </a:r>
            <a:endParaRPr lang="en-US" sz="2000" b="1" dirty="0"/>
          </a:p>
        </p:txBody>
      </p:sp>
      <p:sp>
        <p:nvSpPr>
          <p:cNvPr id="3" name="Content Placeholder 2"/>
          <p:cNvSpPr>
            <a:spLocks noGrp="1"/>
          </p:cNvSpPr>
          <p:nvPr>
            <p:ph idx="1"/>
          </p:nvPr>
        </p:nvSpPr>
        <p:spPr>
          <a:xfrm>
            <a:off x="990600" y="1690689"/>
            <a:ext cx="7239000" cy="3860005"/>
          </a:xfrm>
        </p:spPr>
        <p:txBody>
          <a:bodyPr>
            <a:normAutofit/>
          </a:bodyPr>
          <a:lstStyle/>
          <a:p>
            <a:pPr>
              <a:lnSpc>
                <a:spcPct val="150000"/>
              </a:lnSpc>
            </a:pPr>
            <a:r>
              <a:rPr lang="en-US" altLang="en-US" sz="2400" dirty="0" smtClean="0"/>
              <a:t>117 Projects Completed</a:t>
            </a:r>
          </a:p>
          <a:p>
            <a:pPr lvl="1">
              <a:lnSpc>
                <a:spcPct val="150000"/>
              </a:lnSpc>
            </a:pPr>
            <a:r>
              <a:rPr lang="en-US" altLang="en-US" sz="2000" dirty="0" smtClean="0"/>
              <a:t>$249,357,015.96</a:t>
            </a:r>
            <a:r>
              <a:rPr lang="en-US" altLang="en-US" sz="2000" dirty="0"/>
              <a:t> </a:t>
            </a:r>
            <a:r>
              <a:rPr lang="en-US" altLang="en-US" sz="2000" dirty="0" smtClean="0"/>
              <a:t>Expended</a:t>
            </a:r>
          </a:p>
          <a:p>
            <a:pPr lvl="1">
              <a:lnSpc>
                <a:spcPct val="150000"/>
              </a:lnSpc>
            </a:pPr>
            <a:r>
              <a:rPr lang="en-US" altLang="en-US" sz="2400" dirty="0" smtClean="0"/>
              <a:t>$2,544,929,909.65 in Flood Reduction Benefits</a:t>
            </a:r>
          </a:p>
          <a:p>
            <a:pPr>
              <a:lnSpc>
                <a:spcPct val="150000"/>
              </a:lnSpc>
            </a:pPr>
            <a:r>
              <a:rPr lang="en-US" altLang="en-US" sz="2400" dirty="0" smtClean="0"/>
              <a:t>By doubling fund we will be doing much more</a:t>
            </a:r>
          </a:p>
          <a:p>
            <a:pPr lvl="0"/>
            <a:r>
              <a:rPr lang="en-US" sz="2400" dirty="0">
                <a:solidFill>
                  <a:prstClr val="black"/>
                </a:solidFill>
                <a:ea typeface="Times New Roman" pitchFamily="18" charset="0"/>
                <a:cs typeface="Arial" pitchFamily="34" charset="0"/>
              </a:rPr>
              <a:t>2018 Pre-Application Period</a:t>
            </a:r>
          </a:p>
          <a:p>
            <a:pPr lvl="1"/>
            <a:r>
              <a:rPr lang="en-US" sz="1800" dirty="0">
                <a:solidFill>
                  <a:prstClr val="black"/>
                </a:solidFill>
              </a:rPr>
              <a:t>35 Pre-Applications Received </a:t>
            </a:r>
          </a:p>
          <a:p>
            <a:pPr lvl="1"/>
            <a:r>
              <a:rPr lang="en-US" sz="1800" dirty="0">
                <a:solidFill>
                  <a:prstClr val="black"/>
                </a:solidFill>
              </a:rPr>
              <a:t>$102 Million </a:t>
            </a:r>
            <a:r>
              <a:rPr lang="en-US" sz="1800" dirty="0" smtClean="0">
                <a:solidFill>
                  <a:prstClr val="black"/>
                </a:solidFill>
              </a:rPr>
              <a:t>requested</a:t>
            </a:r>
          </a:p>
          <a:p>
            <a:pPr lvl="1"/>
            <a:r>
              <a:rPr lang="en-US" sz="1800" dirty="0" smtClean="0">
                <a:solidFill>
                  <a:prstClr val="black"/>
                </a:solidFill>
                <a:ea typeface="Times New Roman" pitchFamily="18" charset="0"/>
                <a:cs typeface="Arial" pitchFamily="34" charset="0"/>
              </a:rPr>
              <a:t>The most we have ever seen</a:t>
            </a:r>
            <a:endParaRPr lang="en-US" sz="2200" dirty="0">
              <a:solidFill>
                <a:prstClr val="black"/>
              </a:solidFill>
              <a:ea typeface="Times New Roman" pitchFamily="18" charset="0"/>
              <a:cs typeface="Arial" pitchFamily="34" charset="0"/>
            </a:endParaRPr>
          </a:p>
          <a:p>
            <a:pPr>
              <a:lnSpc>
                <a:spcPct val="150000"/>
              </a:lnSpc>
            </a:pPr>
            <a:endParaRPr lang="en-US" altLang="en-US" sz="2400" dirty="0" smtClean="0"/>
          </a:p>
        </p:txBody>
      </p:sp>
    </p:spTree>
    <p:extLst>
      <p:ext uri="{BB962C8B-B14F-4D97-AF65-F5344CB8AC3E}">
        <p14:creationId xmlns:p14="http://schemas.microsoft.com/office/powerpoint/2010/main" val="1747972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81000" y="1219200"/>
            <a:ext cx="8534400" cy="1143000"/>
          </a:xfrm>
        </p:spPr>
        <p:txBody>
          <a:bodyPr/>
          <a:lstStyle/>
          <a:p>
            <a:r>
              <a:rPr lang="en-US" sz="6600" b="1" dirty="0" smtClean="0">
                <a:solidFill>
                  <a:schemeClr val="bg1"/>
                </a:solidFill>
                <a:effectLst>
                  <a:outerShdw blurRad="38100" dist="38100" dir="2700000" algn="tl">
                    <a:srgbClr val="000000">
                      <a:alpha val="43137"/>
                    </a:srgbClr>
                  </a:outerShdw>
                </a:effectLst>
              </a:rPr>
              <a:t>So what’s new?</a:t>
            </a:r>
            <a:endParaRPr lang="en-US" sz="6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3277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18484" y="1840506"/>
            <a:ext cx="7886700" cy="1901564"/>
          </a:xfrm>
        </p:spPr>
        <p:txBody>
          <a:bodyPr>
            <a:normAutofit/>
          </a:bodyPr>
          <a:lstStyle/>
          <a:p>
            <a:r>
              <a:rPr lang="en-US" sz="4050" b="1" dirty="0">
                <a:cs typeface="Arial" panose="020B0604020202020204" pitchFamily="34" charset="0"/>
              </a:rPr>
              <a:t>WATERSHED COUNCIL</a:t>
            </a:r>
            <a:br>
              <a:rPr lang="en-US" sz="4050" b="1" dirty="0">
                <a:cs typeface="Arial" panose="020B0604020202020204" pitchFamily="34" charset="0"/>
              </a:rPr>
            </a:br>
            <a:r>
              <a:rPr lang="en-US" sz="2700" b="1" dirty="0">
                <a:solidFill>
                  <a:srgbClr val="F34F0D"/>
                </a:solidFill>
                <a:cs typeface="Arial" panose="020B0604020202020204" pitchFamily="34" charset="0"/>
              </a:rPr>
              <a:t>CPRA, DOTD, GOHSEP, LDWF, OCD</a:t>
            </a:r>
            <a:r>
              <a:rPr lang="en-US" b="1" dirty="0">
                <a:solidFill>
                  <a:srgbClr val="F34F0D"/>
                </a:solidFill>
              </a:rPr>
              <a:t/>
            </a:r>
            <a:br>
              <a:rPr lang="en-US" b="1" dirty="0">
                <a:solidFill>
                  <a:srgbClr val="F34F0D"/>
                </a:solidFill>
              </a:rPr>
            </a:br>
            <a:endParaRPr lang="en-US" b="1" dirty="0"/>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1105" b="89503" l="22373" r="75763"/>
                    </a14:imgEffect>
                  </a14:imgLayer>
                </a14:imgProps>
              </a:ext>
              <a:ext uri="{28A0092B-C50C-407E-A947-70E740481C1C}">
                <a14:useLocalDpi xmlns:a14="http://schemas.microsoft.com/office/drawing/2010/main" val="0"/>
              </a:ext>
            </a:extLst>
          </a:blip>
          <a:stretch>
            <a:fillRect/>
          </a:stretch>
        </p:blipFill>
        <p:spPr>
          <a:xfrm>
            <a:off x="5245149" y="4044687"/>
            <a:ext cx="2287706" cy="140364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4301" y="4042672"/>
            <a:ext cx="1215765" cy="121576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3497" y="4044688"/>
            <a:ext cx="2157775" cy="1213748"/>
          </a:xfrm>
          <a:prstGeom prst="rect">
            <a:avLst/>
          </a:prstGeom>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26667" y1="29333" x2="26667" y2="29333"/>
                        <a14:foregroundMark x1="35556" y1="22222" x2="35556" y2="22222"/>
                        <a14:foregroundMark x1="35556" y1="86667" x2="35556" y2="86667"/>
                        <a14:foregroundMark x1="44444" y1="84000" x2="44444" y2="84000"/>
                        <a14:foregroundMark x1="52889" y1="83556" x2="52889" y2="83556"/>
                        <a14:foregroundMark x1="63556" y1="85333" x2="63556" y2="85333"/>
                      </a14:backgroundRemoval>
                    </a14:imgEffect>
                  </a14:imgLayer>
                </a14:imgProps>
              </a:ext>
              <a:ext uri="{28A0092B-C50C-407E-A947-70E740481C1C}">
                <a14:useLocalDpi xmlns:a14="http://schemas.microsoft.com/office/drawing/2010/main" val="0"/>
              </a:ext>
            </a:extLst>
          </a:blip>
          <a:stretch>
            <a:fillRect/>
          </a:stretch>
        </p:blipFill>
        <p:spPr>
          <a:xfrm>
            <a:off x="618484" y="3742070"/>
            <a:ext cx="1632984" cy="1632984"/>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backgroundRemoval t="67" b="99867" l="563" r="100000"/>
                    </a14:imgEffect>
                  </a14:imgLayer>
                </a14:imgProps>
              </a:ext>
              <a:ext uri="{28A0092B-C50C-407E-A947-70E740481C1C}">
                <a14:useLocalDpi xmlns:a14="http://schemas.microsoft.com/office/drawing/2010/main" val="0"/>
              </a:ext>
            </a:extLst>
          </a:blip>
          <a:stretch>
            <a:fillRect/>
          </a:stretch>
        </p:blipFill>
        <p:spPr>
          <a:xfrm>
            <a:off x="7148684" y="4044688"/>
            <a:ext cx="1247049" cy="1213748"/>
          </a:xfrm>
          <a:prstGeom prst="rect">
            <a:avLst/>
          </a:prstGeom>
        </p:spPr>
      </p:pic>
    </p:spTree>
    <p:extLst>
      <p:ext uri="{BB962C8B-B14F-4D97-AF65-F5344CB8AC3E}">
        <p14:creationId xmlns:p14="http://schemas.microsoft.com/office/powerpoint/2010/main" val="58790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6650" y="457200"/>
            <a:ext cx="8743950" cy="126801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cap="small" dirty="0">
                <a:solidFill>
                  <a:srgbClr val="EA5604"/>
                </a:solidFill>
                <a:effectLst>
                  <a:outerShdw blurRad="38100" dist="38100" dir="2700000" algn="tl">
                    <a:srgbClr val="000000">
                      <a:alpha val="43137"/>
                    </a:srgbClr>
                  </a:outerShdw>
                </a:effectLst>
                <a:latin typeface="Franklin Gothic Medium" panose="020B0603020102020204" pitchFamily="34" charset="0"/>
                <a:cs typeface="Arial" panose="020B0604020202020204" pitchFamily="34" charset="0"/>
              </a:rPr>
              <a:t>Goals of the Louisiana Watershed-Based </a:t>
            </a:r>
            <a:endParaRPr lang="en-US" sz="4000" b="1" cap="small" dirty="0" smtClean="0">
              <a:solidFill>
                <a:srgbClr val="EA5604"/>
              </a:solidFill>
              <a:effectLst>
                <a:outerShdw blurRad="38100" dist="38100" dir="2700000" algn="tl">
                  <a:srgbClr val="000000">
                    <a:alpha val="43137"/>
                  </a:srgbClr>
                </a:outerShdw>
              </a:effectLst>
              <a:latin typeface="Franklin Gothic Medium" panose="020B0603020102020204" pitchFamily="34" charset="0"/>
              <a:cs typeface="Arial" panose="020B0604020202020204" pitchFamily="34" charset="0"/>
            </a:endParaRPr>
          </a:p>
          <a:p>
            <a:pPr algn="ctr"/>
            <a:r>
              <a:rPr lang="en-US" sz="4000" b="1" cap="small" dirty="0" smtClean="0">
                <a:solidFill>
                  <a:srgbClr val="EA5604"/>
                </a:solidFill>
                <a:effectLst>
                  <a:outerShdw blurRad="38100" dist="38100" dir="2700000" algn="tl">
                    <a:srgbClr val="000000">
                      <a:alpha val="43137"/>
                    </a:srgbClr>
                  </a:outerShdw>
                </a:effectLst>
                <a:latin typeface="Franklin Gothic Medium" panose="020B0603020102020204" pitchFamily="34" charset="0"/>
                <a:cs typeface="Arial" panose="020B0604020202020204" pitchFamily="34" charset="0"/>
              </a:rPr>
              <a:t>Floodplain </a:t>
            </a:r>
            <a:r>
              <a:rPr lang="en-US" sz="4000" b="1" cap="small" dirty="0">
                <a:solidFill>
                  <a:srgbClr val="EA5604"/>
                </a:solidFill>
                <a:effectLst>
                  <a:outerShdw blurRad="38100" dist="38100" dir="2700000" algn="tl">
                    <a:srgbClr val="000000">
                      <a:alpha val="43137"/>
                    </a:srgbClr>
                  </a:outerShdw>
                </a:effectLst>
                <a:latin typeface="Franklin Gothic Medium" panose="020B0603020102020204" pitchFamily="34" charset="0"/>
                <a:cs typeface="Arial" panose="020B0604020202020204" pitchFamily="34" charset="0"/>
              </a:rPr>
              <a:t>Management Program </a:t>
            </a:r>
          </a:p>
        </p:txBody>
      </p:sp>
      <p:sp>
        <p:nvSpPr>
          <p:cNvPr id="5" name="Content Placeholder 2"/>
          <p:cNvSpPr txBox="1">
            <a:spLocks/>
          </p:cNvSpPr>
          <p:nvPr/>
        </p:nvSpPr>
        <p:spPr>
          <a:xfrm>
            <a:off x="218035" y="1828800"/>
            <a:ext cx="8743950" cy="374823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A5604"/>
              </a:buClr>
              <a:buFont typeface="Wingdings" panose="05000000000000000000" pitchFamily="2" charset="2"/>
              <a:buChar char="Ø"/>
            </a:pPr>
            <a:r>
              <a:rPr lang="en-US" sz="2400" dirty="0" smtClean="0">
                <a:latin typeface="Franklin Gothic Book" panose="020B0503020102020204" pitchFamily="34" charset="0"/>
                <a:cs typeface="Arial" panose="020B0604020202020204" pitchFamily="34" charset="0"/>
              </a:rPr>
              <a:t>Advancing </a:t>
            </a:r>
            <a:r>
              <a:rPr lang="en-US" sz="2400" dirty="0">
                <a:latin typeface="Franklin Gothic Book" panose="020B0503020102020204" pitchFamily="34" charset="0"/>
                <a:cs typeface="Arial" panose="020B0604020202020204" pitchFamily="34" charset="0"/>
              </a:rPr>
              <a:t>Louisiana’s commitment to increasing community and regional resilience to flooding by managing, mitigating and adapting to future flood </a:t>
            </a:r>
            <a:r>
              <a:rPr lang="en-US" sz="2400" dirty="0" smtClean="0">
                <a:latin typeface="Franklin Gothic Book" panose="020B0503020102020204" pitchFamily="34" charset="0"/>
                <a:cs typeface="Arial" panose="020B0604020202020204" pitchFamily="34" charset="0"/>
              </a:rPr>
              <a:t>risk</a:t>
            </a:r>
          </a:p>
          <a:p>
            <a:pPr lvl="1">
              <a:buClr>
                <a:srgbClr val="EA5604"/>
              </a:buClr>
              <a:buFont typeface="Courier New" panose="02070309020205020404" pitchFamily="49" charset="0"/>
              <a:buChar char="o"/>
            </a:pPr>
            <a:r>
              <a:rPr lang="en-US" sz="2000" dirty="0" smtClean="0">
                <a:latin typeface="Franklin Gothic Book" panose="020B0503020102020204" pitchFamily="34" charset="0"/>
                <a:cs typeface="Arial" panose="020B0604020202020204" pitchFamily="34" charset="0"/>
              </a:rPr>
              <a:t>Floodplains </a:t>
            </a:r>
            <a:r>
              <a:rPr lang="en-US" sz="2000" dirty="0">
                <a:latin typeface="Franklin Gothic Book" panose="020B0503020102020204" pitchFamily="34" charset="0"/>
                <a:cs typeface="Arial" panose="020B0604020202020204" pitchFamily="34" charset="0"/>
              </a:rPr>
              <a:t>are impacted by actions and decisions made by a wide variety of people, laws, and regulatory bodies, </a:t>
            </a:r>
            <a:endParaRPr lang="en-US" sz="2000" dirty="0" smtClean="0">
              <a:latin typeface="Franklin Gothic Book" panose="020B0503020102020204" pitchFamily="34" charset="0"/>
              <a:cs typeface="Arial" panose="020B0604020202020204" pitchFamily="34" charset="0"/>
            </a:endParaRPr>
          </a:p>
          <a:p>
            <a:pPr lvl="2">
              <a:buClr>
                <a:srgbClr val="EA5604"/>
              </a:buClr>
            </a:pPr>
            <a:r>
              <a:rPr lang="en-US" sz="1600" dirty="0" smtClean="0">
                <a:latin typeface="Franklin Gothic Book" panose="020B0503020102020204" pitchFamily="34" charset="0"/>
                <a:cs typeface="Arial" panose="020B0604020202020204" pitchFamily="34" charset="0"/>
              </a:rPr>
              <a:t>including </a:t>
            </a:r>
            <a:r>
              <a:rPr lang="en-US" sz="1600" dirty="0">
                <a:latin typeface="Franklin Gothic Book" panose="020B0503020102020204" pitchFamily="34" charset="0"/>
                <a:cs typeface="Arial" panose="020B0604020202020204" pitchFamily="34" charset="0"/>
              </a:rPr>
              <a:t>private landowners, </a:t>
            </a:r>
            <a:endParaRPr lang="en-US" sz="1600" dirty="0" smtClean="0">
              <a:latin typeface="Franklin Gothic Book" panose="020B0503020102020204" pitchFamily="34" charset="0"/>
              <a:cs typeface="Arial" panose="020B0604020202020204" pitchFamily="34" charset="0"/>
            </a:endParaRPr>
          </a:p>
          <a:p>
            <a:pPr lvl="2">
              <a:buClr>
                <a:srgbClr val="EA5604"/>
              </a:buClr>
            </a:pPr>
            <a:r>
              <a:rPr lang="en-US" sz="1600" dirty="0" smtClean="0">
                <a:latin typeface="Franklin Gothic Book" panose="020B0503020102020204" pitchFamily="34" charset="0"/>
                <a:cs typeface="Arial" panose="020B0604020202020204" pitchFamily="34" charset="0"/>
              </a:rPr>
              <a:t>municipalities</a:t>
            </a:r>
            <a:r>
              <a:rPr lang="en-US" sz="1600" dirty="0">
                <a:latin typeface="Franklin Gothic Book" panose="020B0503020102020204" pitchFamily="34" charset="0"/>
                <a:cs typeface="Arial" panose="020B0604020202020204" pitchFamily="34" charset="0"/>
              </a:rPr>
              <a:t>, </a:t>
            </a:r>
            <a:endParaRPr lang="en-US" sz="1600" dirty="0" smtClean="0">
              <a:latin typeface="Franklin Gothic Book" panose="020B0503020102020204" pitchFamily="34" charset="0"/>
              <a:cs typeface="Arial" panose="020B0604020202020204" pitchFamily="34" charset="0"/>
            </a:endParaRPr>
          </a:p>
          <a:p>
            <a:pPr lvl="2">
              <a:buClr>
                <a:srgbClr val="EA5604"/>
              </a:buClr>
            </a:pPr>
            <a:r>
              <a:rPr lang="en-US" sz="1600" dirty="0" smtClean="0">
                <a:latin typeface="Franklin Gothic Book" panose="020B0503020102020204" pitchFamily="34" charset="0"/>
                <a:cs typeface="Arial" panose="020B0604020202020204" pitchFamily="34" charset="0"/>
              </a:rPr>
              <a:t>parish </a:t>
            </a:r>
            <a:r>
              <a:rPr lang="en-US" sz="1600" dirty="0">
                <a:latin typeface="Franklin Gothic Book" panose="020B0503020102020204" pitchFamily="34" charset="0"/>
                <a:cs typeface="Arial" panose="020B0604020202020204" pitchFamily="34" charset="0"/>
              </a:rPr>
              <a:t>leaders, </a:t>
            </a:r>
            <a:endParaRPr lang="en-US" sz="1600" dirty="0" smtClean="0">
              <a:latin typeface="Franklin Gothic Book" panose="020B0503020102020204" pitchFamily="34" charset="0"/>
              <a:cs typeface="Arial" panose="020B0604020202020204" pitchFamily="34" charset="0"/>
            </a:endParaRPr>
          </a:p>
          <a:p>
            <a:pPr lvl="2">
              <a:buClr>
                <a:srgbClr val="EA5604"/>
              </a:buClr>
            </a:pPr>
            <a:r>
              <a:rPr lang="en-US" sz="1600" dirty="0" smtClean="0">
                <a:latin typeface="Franklin Gothic Book" panose="020B0503020102020204" pitchFamily="34" charset="0"/>
                <a:cs typeface="Arial" panose="020B0604020202020204" pitchFamily="34" charset="0"/>
              </a:rPr>
              <a:t>statewide </a:t>
            </a:r>
            <a:r>
              <a:rPr lang="en-US" sz="1600" dirty="0">
                <a:latin typeface="Franklin Gothic Book" panose="020B0503020102020204" pitchFamily="34" charset="0"/>
                <a:cs typeface="Arial" panose="020B0604020202020204" pitchFamily="34" charset="0"/>
              </a:rPr>
              <a:t>regulations</a:t>
            </a:r>
            <a:r>
              <a:rPr lang="en-US" sz="1600" dirty="0" smtClean="0">
                <a:latin typeface="Franklin Gothic Book" panose="020B0503020102020204" pitchFamily="34" charset="0"/>
                <a:cs typeface="Arial" panose="020B0604020202020204" pitchFamily="34" charset="0"/>
              </a:rPr>
              <a:t>,</a:t>
            </a:r>
          </a:p>
          <a:p>
            <a:pPr lvl="2">
              <a:buClr>
                <a:srgbClr val="EA5604"/>
              </a:buClr>
            </a:pPr>
            <a:r>
              <a:rPr lang="en-US" sz="1600" dirty="0" smtClean="0">
                <a:latin typeface="Franklin Gothic Book" panose="020B0503020102020204" pitchFamily="34" charset="0"/>
                <a:cs typeface="Arial" panose="020B0604020202020204" pitchFamily="34" charset="0"/>
              </a:rPr>
              <a:t>federal </a:t>
            </a:r>
            <a:r>
              <a:rPr lang="en-US" sz="1600" dirty="0">
                <a:latin typeface="Franklin Gothic Book" panose="020B0503020102020204" pitchFamily="34" charset="0"/>
                <a:cs typeface="Arial" panose="020B0604020202020204" pitchFamily="34" charset="0"/>
              </a:rPr>
              <a:t>requirements. </a:t>
            </a:r>
            <a:endParaRPr lang="en-US" sz="1600" dirty="0" smtClean="0">
              <a:latin typeface="Franklin Gothic Book" panose="020B0503020102020204" pitchFamily="34" charset="0"/>
              <a:cs typeface="Arial" panose="020B0604020202020204" pitchFamily="34" charset="0"/>
            </a:endParaRPr>
          </a:p>
          <a:p>
            <a:pPr lvl="1">
              <a:buClr>
                <a:srgbClr val="EA5604"/>
              </a:buClr>
              <a:buFont typeface="Courier New" panose="02070309020205020404" pitchFamily="49" charset="0"/>
              <a:buChar char="o"/>
            </a:pPr>
            <a:r>
              <a:rPr lang="en-US" sz="1800" dirty="0" smtClean="0">
                <a:latin typeface="Franklin Gothic Book" panose="020B0503020102020204" pitchFamily="34" charset="0"/>
                <a:cs typeface="Arial" panose="020B0604020202020204" pitchFamily="34" charset="0"/>
              </a:rPr>
              <a:t>Existing practices across varying levels of government do not currently provide for the comprehensive floodplain management necessary to properly address drainage issues as land is developed. </a:t>
            </a:r>
          </a:p>
          <a:p>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723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6650" y="457200"/>
            <a:ext cx="8743950" cy="126801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cap="small" dirty="0">
                <a:solidFill>
                  <a:srgbClr val="EA5604"/>
                </a:solidFill>
                <a:effectLst>
                  <a:outerShdw blurRad="38100" dist="38100" dir="2700000" algn="tl">
                    <a:srgbClr val="000000">
                      <a:alpha val="43137"/>
                    </a:srgbClr>
                  </a:outerShdw>
                </a:effectLst>
                <a:latin typeface="Franklin Gothic Medium" panose="020B0603020102020204" pitchFamily="34" charset="0"/>
                <a:cs typeface="Arial" panose="020B0604020202020204" pitchFamily="34" charset="0"/>
              </a:rPr>
              <a:t>Goals of the Louisiana Watershed-Based </a:t>
            </a:r>
            <a:endParaRPr lang="en-US" sz="4000" b="1" cap="small" dirty="0" smtClean="0">
              <a:solidFill>
                <a:srgbClr val="EA5604"/>
              </a:solidFill>
              <a:effectLst>
                <a:outerShdw blurRad="38100" dist="38100" dir="2700000" algn="tl">
                  <a:srgbClr val="000000">
                    <a:alpha val="43137"/>
                  </a:srgbClr>
                </a:outerShdw>
              </a:effectLst>
              <a:latin typeface="Franklin Gothic Medium" panose="020B0603020102020204" pitchFamily="34" charset="0"/>
              <a:cs typeface="Arial" panose="020B0604020202020204" pitchFamily="34" charset="0"/>
            </a:endParaRPr>
          </a:p>
          <a:p>
            <a:pPr algn="ctr"/>
            <a:r>
              <a:rPr lang="en-US" sz="4000" b="1" cap="small" dirty="0" smtClean="0">
                <a:solidFill>
                  <a:srgbClr val="EA5604"/>
                </a:solidFill>
                <a:effectLst>
                  <a:outerShdw blurRad="38100" dist="38100" dir="2700000" algn="tl">
                    <a:srgbClr val="000000">
                      <a:alpha val="43137"/>
                    </a:srgbClr>
                  </a:outerShdw>
                </a:effectLst>
                <a:latin typeface="Franklin Gothic Medium" panose="020B0603020102020204" pitchFamily="34" charset="0"/>
                <a:cs typeface="Arial" panose="020B0604020202020204" pitchFamily="34" charset="0"/>
              </a:rPr>
              <a:t>Floodplain </a:t>
            </a:r>
            <a:r>
              <a:rPr lang="en-US" sz="4000" b="1" cap="small" dirty="0">
                <a:solidFill>
                  <a:srgbClr val="EA5604"/>
                </a:solidFill>
                <a:effectLst>
                  <a:outerShdw blurRad="38100" dist="38100" dir="2700000" algn="tl">
                    <a:srgbClr val="000000">
                      <a:alpha val="43137"/>
                    </a:srgbClr>
                  </a:outerShdw>
                </a:effectLst>
                <a:latin typeface="Franklin Gothic Medium" panose="020B0603020102020204" pitchFamily="34" charset="0"/>
                <a:cs typeface="Arial" panose="020B0604020202020204" pitchFamily="34" charset="0"/>
              </a:rPr>
              <a:t>Management Program </a:t>
            </a:r>
          </a:p>
        </p:txBody>
      </p:sp>
      <p:sp>
        <p:nvSpPr>
          <p:cNvPr id="5" name="Content Placeholder 2"/>
          <p:cNvSpPr txBox="1">
            <a:spLocks/>
          </p:cNvSpPr>
          <p:nvPr/>
        </p:nvSpPr>
        <p:spPr>
          <a:xfrm>
            <a:off x="241588" y="2057400"/>
            <a:ext cx="8743950" cy="374823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A5604"/>
              </a:buClr>
              <a:buFont typeface="Wingdings" panose="05000000000000000000" pitchFamily="2" charset="2"/>
              <a:buChar char="Ø"/>
            </a:pPr>
            <a:r>
              <a:rPr lang="en-US" sz="2400" dirty="0">
                <a:latin typeface="Franklin Gothic Book" panose="020B0503020102020204" pitchFamily="34" charset="0"/>
                <a:cs typeface="Arial" panose="020B0604020202020204" pitchFamily="34" charset="0"/>
              </a:rPr>
              <a:t>The Louisiana Watershed-Based Floodplain Management Program will promote a unified effort, built on a solid foundation of scientific and engineering principles, to address flooding issues across the </a:t>
            </a:r>
            <a:r>
              <a:rPr lang="en-US" sz="2400" dirty="0" smtClean="0">
                <a:latin typeface="Franklin Gothic Book" panose="020B0503020102020204" pitchFamily="34" charset="0"/>
                <a:cs typeface="Arial" panose="020B0604020202020204" pitchFamily="34" charset="0"/>
              </a:rPr>
              <a:t>state.</a:t>
            </a:r>
          </a:p>
          <a:p>
            <a:pPr marL="0" indent="0">
              <a:buNone/>
            </a:pPr>
            <a:endParaRPr lang="en-US" dirty="0" smtClean="0">
              <a:latin typeface="Franklin Gothic Book" panose="020B0503020102020204" pitchFamily="34" charset="0"/>
              <a:cs typeface="Arial" panose="020B0604020202020204" pitchFamily="34" charset="0"/>
            </a:endParaRPr>
          </a:p>
          <a:p>
            <a:pPr lvl="1">
              <a:buClr>
                <a:srgbClr val="EA5604"/>
              </a:buClr>
              <a:buFont typeface="Courier New" panose="02070309020205020404" pitchFamily="49" charset="0"/>
              <a:buChar char="o"/>
            </a:pPr>
            <a:r>
              <a:rPr lang="en-US" sz="2000" dirty="0" smtClean="0">
                <a:latin typeface="Franklin Gothic Book" panose="020B0503020102020204" pitchFamily="34" charset="0"/>
                <a:cs typeface="Arial" panose="020B0604020202020204" pitchFamily="34" charset="0"/>
              </a:rPr>
              <a:t>By </a:t>
            </a:r>
            <a:r>
              <a:rPr lang="en-US" sz="2000" dirty="0">
                <a:latin typeface="Franklin Gothic Book" panose="020B0503020102020204" pitchFamily="34" charset="0"/>
                <a:cs typeface="Arial" panose="020B0604020202020204" pitchFamily="34" charset="0"/>
              </a:rPr>
              <a:t>allowing the state and its various jurisdictions and political subdivisions to coordinate at a statewide and watershed level to maximize flood risk reduction </a:t>
            </a:r>
            <a:endParaRPr lang="en-US" sz="2000" dirty="0" smtClean="0">
              <a:latin typeface="Franklin Gothic Book" panose="020B05030201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6006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42787" y="1539076"/>
            <a:ext cx="7858425" cy="3779848"/>
          </a:xfrm>
          <a:prstGeom prst="rect">
            <a:avLst/>
          </a:prstGeom>
        </p:spPr>
      </p:pic>
      <p:sp>
        <p:nvSpPr>
          <p:cNvPr id="4" name="Title 1"/>
          <p:cNvSpPr txBox="1">
            <a:spLocks/>
          </p:cNvSpPr>
          <p:nvPr/>
        </p:nvSpPr>
        <p:spPr>
          <a:xfrm>
            <a:off x="152400" y="271060"/>
            <a:ext cx="8743950" cy="126801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cap="small" dirty="0" smtClean="0">
                <a:solidFill>
                  <a:srgbClr val="EA5604"/>
                </a:solidFill>
                <a:effectLst>
                  <a:outerShdw blurRad="38100" dist="38100" dir="2700000" algn="tl">
                    <a:srgbClr val="000000">
                      <a:alpha val="43137"/>
                    </a:srgbClr>
                  </a:outerShdw>
                </a:effectLst>
                <a:latin typeface="Franklin Gothic Medium" panose="020B0603020102020204" pitchFamily="34" charset="0"/>
                <a:cs typeface="Arial" panose="020B0604020202020204" pitchFamily="34" charset="0"/>
              </a:rPr>
              <a:t>Phased work to build in sustainability</a:t>
            </a:r>
            <a:endParaRPr lang="en-US" sz="4000" b="1" cap="small" dirty="0">
              <a:solidFill>
                <a:srgbClr val="EA5604"/>
              </a:solidFill>
              <a:effectLst>
                <a:outerShdw blurRad="38100" dist="38100" dir="2700000" algn="tl">
                  <a:srgbClr val="000000">
                    <a:alpha val="43137"/>
                  </a:srgbClr>
                </a:outerShdw>
              </a:effectLst>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3033135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AF0651-37CE-4A41-9C0E-A466817DAEA1}"/>
              </a:ext>
            </a:extLst>
          </p:cNvPr>
          <p:cNvSpPr>
            <a:spLocks noGrp="1"/>
          </p:cNvSpPr>
          <p:nvPr>
            <p:ph type="title" idx="4294967295"/>
          </p:nvPr>
        </p:nvSpPr>
        <p:spPr>
          <a:xfrm>
            <a:off x="179222" y="8475"/>
            <a:ext cx="8915400" cy="1092200"/>
          </a:xfrm>
        </p:spPr>
        <p:txBody>
          <a:bodyPr/>
          <a:lstStyle/>
          <a:p>
            <a:r>
              <a:rPr lang="en-US" sz="4000" b="1" dirty="0">
                <a:latin typeface="Franklin Gothic Medium" panose="020B0603020102020204" pitchFamily="34" charset="0"/>
              </a:rPr>
              <a:t>Recommendations in 6 Strategic Areas</a:t>
            </a:r>
          </a:p>
        </p:txBody>
      </p:sp>
      <p:grpSp>
        <p:nvGrpSpPr>
          <p:cNvPr id="20" name="Group 19"/>
          <p:cNvGrpSpPr/>
          <p:nvPr/>
        </p:nvGrpSpPr>
        <p:grpSpPr>
          <a:xfrm>
            <a:off x="2743200" y="1085435"/>
            <a:ext cx="4043030" cy="4085982"/>
            <a:chOff x="2456122" y="1555918"/>
            <a:chExt cx="4043030" cy="4085982"/>
          </a:xfrm>
        </p:grpSpPr>
        <p:grpSp>
          <p:nvGrpSpPr>
            <p:cNvPr id="4" name="Group 153">
              <a:extLst>
                <a:ext uri="{FF2B5EF4-FFF2-40B4-BE49-F238E27FC236}">
                  <a16:creationId xmlns:a16="http://schemas.microsoft.com/office/drawing/2014/main" xmlns="" id="{408610FE-7301-41CE-91E7-80BB2D452CBD}"/>
                </a:ext>
              </a:extLst>
            </p:cNvPr>
            <p:cNvGrpSpPr/>
            <p:nvPr/>
          </p:nvGrpSpPr>
          <p:grpSpPr>
            <a:xfrm>
              <a:off x="3094586" y="2226469"/>
              <a:ext cx="2653735" cy="2653279"/>
              <a:chOff x="1314252" y="2444104"/>
              <a:chExt cx="4365625" cy="4030663"/>
            </a:xfrm>
          </p:grpSpPr>
          <p:sp>
            <p:nvSpPr>
              <p:cNvPr id="5" name="Freeform 3">
                <a:extLst>
                  <a:ext uri="{FF2B5EF4-FFF2-40B4-BE49-F238E27FC236}">
                    <a16:creationId xmlns:a16="http://schemas.microsoft.com/office/drawing/2014/main" xmlns="" id="{ADF2BC00-DA35-47BC-9C64-463CE7628CA4}"/>
                  </a:ext>
                </a:extLst>
              </p:cNvPr>
              <p:cNvSpPr>
                <a:spLocks/>
              </p:cNvSpPr>
              <p:nvPr/>
            </p:nvSpPr>
            <p:spPr bwMode="gray">
              <a:xfrm>
                <a:off x="1727002" y="2444104"/>
                <a:ext cx="2278063" cy="1539875"/>
              </a:xfrm>
              <a:custGeom>
                <a:avLst/>
                <a:gdLst>
                  <a:gd name="T0" fmla="*/ 2147483647 w 332"/>
                  <a:gd name="T1" fmla="*/ 2147483647 h 240"/>
                  <a:gd name="T2" fmla="*/ 2147483647 w 332"/>
                  <a:gd name="T3" fmla="*/ 0 h 240"/>
                  <a:gd name="T4" fmla="*/ 2147483647 w 332"/>
                  <a:gd name="T5" fmla="*/ 1770176490 h 240"/>
                  <a:gd name="T6" fmla="*/ 0 w 332"/>
                  <a:gd name="T7" fmla="*/ 2147483647 h 240"/>
                  <a:gd name="T8" fmla="*/ 2147483647 w 332"/>
                  <a:gd name="T9" fmla="*/ 2147483647 h 240"/>
                  <a:gd name="T10" fmla="*/ 2147483647 w 332"/>
                  <a:gd name="T11" fmla="*/ 2147483647 h 240"/>
                  <a:gd name="T12" fmla="*/ 2147483647 w 332"/>
                  <a:gd name="T13" fmla="*/ 2147483647 h 240"/>
                  <a:gd name="T14" fmla="*/ 2147483647 w 332"/>
                  <a:gd name="T15" fmla="*/ 2147483647 h 240"/>
                  <a:gd name="T16" fmla="*/ 2147483647 w 332"/>
                  <a:gd name="T17" fmla="*/ 2147483647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2"/>
                  <a:gd name="T28" fmla="*/ 0 h 240"/>
                  <a:gd name="T29" fmla="*/ 332 w 332"/>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2" h="240">
                    <a:moveTo>
                      <a:pt x="332" y="96"/>
                    </a:moveTo>
                    <a:cubicBezTo>
                      <a:pt x="253" y="0"/>
                      <a:pt x="253" y="0"/>
                      <a:pt x="253" y="0"/>
                    </a:cubicBezTo>
                    <a:cubicBezTo>
                      <a:pt x="253" y="43"/>
                      <a:pt x="253" y="43"/>
                      <a:pt x="253" y="43"/>
                    </a:cubicBezTo>
                    <a:cubicBezTo>
                      <a:pt x="143" y="45"/>
                      <a:pt x="48" y="108"/>
                      <a:pt x="0" y="199"/>
                    </a:cubicBezTo>
                    <a:cubicBezTo>
                      <a:pt x="60" y="176"/>
                      <a:pt x="60" y="176"/>
                      <a:pt x="60" y="176"/>
                    </a:cubicBezTo>
                    <a:cubicBezTo>
                      <a:pt x="101" y="240"/>
                      <a:pt x="101" y="240"/>
                      <a:pt x="101" y="240"/>
                    </a:cubicBezTo>
                    <a:cubicBezTo>
                      <a:pt x="134" y="184"/>
                      <a:pt x="192" y="152"/>
                      <a:pt x="253" y="150"/>
                    </a:cubicBezTo>
                    <a:cubicBezTo>
                      <a:pt x="253" y="191"/>
                      <a:pt x="253" y="191"/>
                      <a:pt x="253" y="191"/>
                    </a:cubicBezTo>
                    <a:lnTo>
                      <a:pt x="332" y="96"/>
                    </a:lnTo>
                    <a:close/>
                  </a:path>
                </a:pathLst>
              </a:custGeom>
              <a:solidFill>
                <a:srgbClr val="EBEAEB"/>
              </a:solidFill>
              <a:ln w="3175">
                <a:noFill/>
                <a:round/>
                <a:headEnd/>
                <a:tailEnd/>
              </a:ln>
            </p:spPr>
            <p:txBody>
              <a:bodyPr/>
              <a:lstStyle/>
              <a:p>
                <a:pPr defTabSz="685800" eaLnBrk="1" fontAlgn="auto" hangingPunct="1">
                  <a:spcBef>
                    <a:spcPts val="0"/>
                  </a:spcBef>
                  <a:spcAft>
                    <a:spcPts val="0"/>
                  </a:spcAft>
                </a:pPr>
                <a:endParaRPr lang="en-GB" sz="1154" dirty="0">
                  <a:solidFill>
                    <a:prstClr val="white"/>
                  </a:solidFill>
                  <a:latin typeface="Arial" panose="020B0604020202020204"/>
                  <a:cs typeface="+mn-cs"/>
                </a:endParaRPr>
              </a:p>
            </p:txBody>
          </p:sp>
          <p:sp>
            <p:nvSpPr>
              <p:cNvPr id="6" name="Freeform 4">
                <a:extLst>
                  <a:ext uri="{FF2B5EF4-FFF2-40B4-BE49-F238E27FC236}">
                    <a16:creationId xmlns:a16="http://schemas.microsoft.com/office/drawing/2014/main" xmlns="" id="{EE09EAA2-6F4B-4425-8AB9-508D32B8EF34}"/>
                  </a:ext>
                </a:extLst>
              </p:cNvPr>
              <p:cNvSpPr>
                <a:spLocks/>
              </p:cNvSpPr>
              <p:nvPr/>
            </p:nvSpPr>
            <p:spPr bwMode="gray">
              <a:xfrm>
                <a:off x="1314252" y="3683942"/>
                <a:ext cx="1243013" cy="2225675"/>
              </a:xfrm>
              <a:custGeom>
                <a:avLst/>
                <a:gdLst>
                  <a:gd name="T0" fmla="*/ 2147483647 w 181"/>
                  <a:gd name="T1" fmla="*/ 2147483647 h 347"/>
                  <a:gd name="T2" fmla="*/ 2147483647 w 181"/>
                  <a:gd name="T3" fmla="*/ 2147483647 h 347"/>
                  <a:gd name="T4" fmla="*/ 2147483647 w 181"/>
                  <a:gd name="T5" fmla="*/ 0 h 347"/>
                  <a:gd name="T6" fmla="*/ 0 w 181"/>
                  <a:gd name="T7" fmla="*/ 1892439635 h 347"/>
                  <a:gd name="T8" fmla="*/ 1839329839 w 181"/>
                  <a:gd name="T9" fmla="*/ 2147483647 h 347"/>
                  <a:gd name="T10" fmla="*/ 1273380975 w 181"/>
                  <a:gd name="T11" fmla="*/ 2147483647 h 347"/>
                  <a:gd name="T12" fmla="*/ 2147483647 w 181"/>
                  <a:gd name="T13" fmla="*/ 2147483647 h 347"/>
                  <a:gd name="T14" fmla="*/ 2147483647 w 181"/>
                  <a:gd name="T15" fmla="*/ 2147483647 h 347"/>
                  <a:gd name="T16" fmla="*/ 2147483647 w 181"/>
                  <a:gd name="T17" fmla="*/ 2147483647 h 347"/>
                  <a:gd name="T18" fmla="*/ 2147483647 w 181"/>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347"/>
                  <a:gd name="T32" fmla="*/ 181 w 181"/>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347">
                    <a:moveTo>
                      <a:pt x="141" y="92"/>
                    </a:moveTo>
                    <a:cubicBezTo>
                      <a:pt x="181" y="105"/>
                      <a:pt x="181" y="105"/>
                      <a:pt x="181" y="105"/>
                    </a:cubicBezTo>
                    <a:cubicBezTo>
                      <a:pt x="115" y="0"/>
                      <a:pt x="115" y="0"/>
                      <a:pt x="115" y="0"/>
                    </a:cubicBezTo>
                    <a:cubicBezTo>
                      <a:pt x="0" y="46"/>
                      <a:pt x="0" y="46"/>
                      <a:pt x="0" y="46"/>
                    </a:cubicBezTo>
                    <a:cubicBezTo>
                      <a:pt x="39" y="59"/>
                      <a:pt x="39" y="59"/>
                      <a:pt x="39" y="59"/>
                    </a:cubicBezTo>
                    <a:cubicBezTo>
                      <a:pt x="31" y="85"/>
                      <a:pt x="27" y="113"/>
                      <a:pt x="27" y="142"/>
                    </a:cubicBezTo>
                    <a:cubicBezTo>
                      <a:pt x="27" y="222"/>
                      <a:pt x="59" y="294"/>
                      <a:pt x="110" y="347"/>
                    </a:cubicBezTo>
                    <a:cubicBezTo>
                      <a:pt x="106" y="283"/>
                      <a:pt x="106" y="283"/>
                      <a:pt x="106" y="283"/>
                    </a:cubicBezTo>
                    <a:cubicBezTo>
                      <a:pt x="179" y="264"/>
                      <a:pt x="179" y="264"/>
                      <a:pt x="179" y="264"/>
                    </a:cubicBezTo>
                    <a:cubicBezTo>
                      <a:pt x="139" y="217"/>
                      <a:pt x="124" y="152"/>
                      <a:pt x="141" y="92"/>
                    </a:cubicBezTo>
                    <a:close/>
                  </a:path>
                </a:pathLst>
              </a:custGeom>
              <a:solidFill>
                <a:schemeClr val="accent1"/>
              </a:solidFill>
              <a:ln w="3175">
                <a:noFill/>
                <a:round/>
                <a:headEnd/>
                <a:tailEnd/>
              </a:ln>
            </p:spPr>
            <p:txBody>
              <a:bodyPr/>
              <a:lstStyle/>
              <a:p>
                <a:pPr defTabSz="685800" eaLnBrk="1" fontAlgn="auto" hangingPunct="1">
                  <a:spcBef>
                    <a:spcPts val="0"/>
                  </a:spcBef>
                  <a:spcAft>
                    <a:spcPts val="0"/>
                  </a:spcAft>
                </a:pPr>
                <a:endParaRPr lang="en-GB" sz="1154" dirty="0">
                  <a:solidFill>
                    <a:prstClr val="white"/>
                  </a:solidFill>
                  <a:latin typeface="Arial" panose="020B0604020202020204"/>
                  <a:cs typeface="+mn-cs"/>
                </a:endParaRPr>
              </a:p>
            </p:txBody>
          </p:sp>
          <p:sp>
            <p:nvSpPr>
              <p:cNvPr id="7" name="Freeform 5">
                <a:extLst>
                  <a:ext uri="{FF2B5EF4-FFF2-40B4-BE49-F238E27FC236}">
                    <a16:creationId xmlns:a16="http://schemas.microsoft.com/office/drawing/2014/main" xmlns="" id="{4219857D-498E-48A2-9D89-2577B9ACCB6D}"/>
                  </a:ext>
                </a:extLst>
              </p:cNvPr>
              <p:cNvSpPr>
                <a:spLocks/>
              </p:cNvSpPr>
              <p:nvPr/>
            </p:nvSpPr>
            <p:spPr bwMode="gray">
              <a:xfrm>
                <a:off x="2144515" y="5369867"/>
                <a:ext cx="2257425" cy="1104900"/>
              </a:xfrm>
              <a:custGeom>
                <a:avLst/>
                <a:gdLst>
                  <a:gd name="T0" fmla="*/ 2147483647 w 329"/>
                  <a:gd name="T1" fmla="*/ 2147483647 h 172"/>
                  <a:gd name="T2" fmla="*/ 2147483647 w 329"/>
                  <a:gd name="T3" fmla="*/ 2147483647 h 172"/>
                  <a:gd name="T4" fmla="*/ 2147483647 w 329"/>
                  <a:gd name="T5" fmla="*/ 2063285192 h 172"/>
                  <a:gd name="T6" fmla="*/ 2147483647 w 329"/>
                  <a:gd name="T7" fmla="*/ 1650624058 h 172"/>
                  <a:gd name="T8" fmla="*/ 2147483647 w 329"/>
                  <a:gd name="T9" fmla="*/ 1403030189 h 172"/>
                  <a:gd name="T10" fmla="*/ 2147483647 w 329"/>
                  <a:gd name="T11" fmla="*/ 0 h 172"/>
                  <a:gd name="T12" fmla="*/ 0 w 329"/>
                  <a:gd name="T13" fmla="*/ 1237969750 h 172"/>
                  <a:gd name="T14" fmla="*/ 376640007 w 329"/>
                  <a:gd name="T15" fmla="*/ 2147483647 h 172"/>
                  <a:gd name="T16" fmla="*/ 1506553168 w 329"/>
                  <a:gd name="T17" fmla="*/ 2147483647 h 172"/>
                  <a:gd name="T18" fmla="*/ 2147483647 w 329"/>
                  <a:gd name="T19" fmla="*/ 2147483647 h 172"/>
                  <a:gd name="T20" fmla="*/ 2147483647 w 329"/>
                  <a:gd name="T21" fmla="*/ 2147483647 h 1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9"/>
                  <a:gd name="T34" fmla="*/ 0 h 172"/>
                  <a:gd name="T35" fmla="*/ 329 w 329"/>
                  <a:gd name="T36" fmla="*/ 172 h 1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9" h="172">
                    <a:moveTo>
                      <a:pt x="329" y="142"/>
                    </a:moveTo>
                    <a:cubicBezTo>
                      <a:pt x="267" y="126"/>
                      <a:pt x="267" y="126"/>
                      <a:pt x="267" y="126"/>
                    </a:cubicBezTo>
                    <a:cubicBezTo>
                      <a:pt x="272" y="50"/>
                      <a:pt x="272" y="50"/>
                      <a:pt x="272" y="50"/>
                    </a:cubicBezTo>
                    <a:cubicBezTo>
                      <a:pt x="220" y="72"/>
                      <a:pt x="158" y="71"/>
                      <a:pt x="106" y="40"/>
                    </a:cubicBezTo>
                    <a:cubicBezTo>
                      <a:pt x="102" y="38"/>
                      <a:pt x="99" y="36"/>
                      <a:pt x="95" y="34"/>
                    </a:cubicBezTo>
                    <a:cubicBezTo>
                      <a:pt x="120" y="0"/>
                      <a:pt x="120" y="0"/>
                      <a:pt x="120" y="0"/>
                    </a:cubicBezTo>
                    <a:cubicBezTo>
                      <a:pt x="0" y="30"/>
                      <a:pt x="0" y="30"/>
                      <a:pt x="0" y="30"/>
                    </a:cubicBezTo>
                    <a:cubicBezTo>
                      <a:pt x="8" y="154"/>
                      <a:pt x="8" y="154"/>
                      <a:pt x="8" y="154"/>
                    </a:cubicBezTo>
                    <a:cubicBezTo>
                      <a:pt x="32" y="120"/>
                      <a:pt x="32" y="120"/>
                      <a:pt x="32" y="120"/>
                    </a:cubicBezTo>
                    <a:cubicBezTo>
                      <a:pt x="80" y="153"/>
                      <a:pt x="137" y="172"/>
                      <a:pt x="199" y="172"/>
                    </a:cubicBezTo>
                    <a:cubicBezTo>
                      <a:pt x="246" y="172"/>
                      <a:pt x="290" y="161"/>
                      <a:pt x="329" y="142"/>
                    </a:cubicBezTo>
                    <a:close/>
                  </a:path>
                </a:pathLst>
              </a:custGeom>
              <a:solidFill>
                <a:schemeClr val="bg2"/>
              </a:solidFill>
              <a:ln w="3175">
                <a:noFill/>
                <a:round/>
                <a:headEnd/>
                <a:tailEnd/>
              </a:ln>
            </p:spPr>
            <p:txBody>
              <a:bodyPr/>
              <a:lstStyle/>
              <a:p>
                <a:pPr defTabSz="685800" eaLnBrk="1" fontAlgn="auto" hangingPunct="1">
                  <a:spcBef>
                    <a:spcPts val="0"/>
                  </a:spcBef>
                  <a:spcAft>
                    <a:spcPts val="0"/>
                  </a:spcAft>
                </a:pPr>
                <a:endParaRPr lang="en-GB" sz="1154" dirty="0">
                  <a:solidFill>
                    <a:prstClr val="white"/>
                  </a:solidFill>
                  <a:latin typeface="Arial" panose="020B0604020202020204"/>
                  <a:cs typeface="+mn-cs"/>
                </a:endParaRPr>
              </a:p>
            </p:txBody>
          </p:sp>
          <p:sp>
            <p:nvSpPr>
              <p:cNvPr id="8" name="Freeform 6">
                <a:extLst>
                  <a:ext uri="{FF2B5EF4-FFF2-40B4-BE49-F238E27FC236}">
                    <a16:creationId xmlns:a16="http://schemas.microsoft.com/office/drawing/2014/main" xmlns="" id="{100462C8-70E1-4D9F-97BB-AF8939C91507}"/>
                  </a:ext>
                </a:extLst>
              </p:cNvPr>
              <p:cNvSpPr>
                <a:spLocks/>
              </p:cNvSpPr>
              <p:nvPr/>
            </p:nvSpPr>
            <p:spPr bwMode="gray">
              <a:xfrm>
                <a:off x="4073327" y="4325292"/>
                <a:ext cx="1449388" cy="1973262"/>
              </a:xfrm>
              <a:custGeom>
                <a:avLst/>
                <a:gdLst>
                  <a:gd name="T0" fmla="*/ 2147483647 w 211"/>
                  <a:gd name="T1" fmla="*/ 1723919962 h 308"/>
                  <a:gd name="T2" fmla="*/ 2147483647 w 211"/>
                  <a:gd name="T3" fmla="*/ 0 h 308"/>
                  <a:gd name="T4" fmla="*/ 2147483647 w 211"/>
                  <a:gd name="T5" fmla="*/ 2147483647 h 308"/>
                  <a:gd name="T6" fmla="*/ 2147483647 w 211"/>
                  <a:gd name="T7" fmla="*/ 1067188758 h 308"/>
                  <a:gd name="T8" fmla="*/ 2147483647 w 211"/>
                  <a:gd name="T9" fmla="*/ 2147483647 h 308"/>
                  <a:gd name="T10" fmla="*/ 1557109792 w 211"/>
                  <a:gd name="T11" fmla="*/ 2147483647 h 308"/>
                  <a:gd name="T12" fmla="*/ 377479708 w 211"/>
                  <a:gd name="T13" fmla="*/ 2147483647 h 308"/>
                  <a:gd name="T14" fmla="*/ 0 w 211"/>
                  <a:gd name="T15" fmla="*/ 2147483647 h 308"/>
                  <a:gd name="T16" fmla="*/ 2147483647 w 211"/>
                  <a:gd name="T17" fmla="*/ 2147483647 h 308"/>
                  <a:gd name="T18" fmla="*/ 2147483647 w 211"/>
                  <a:gd name="T19" fmla="*/ 2147483647 h 308"/>
                  <a:gd name="T20" fmla="*/ 2147483647 w 211"/>
                  <a:gd name="T21" fmla="*/ 1723919962 h 3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1"/>
                  <a:gd name="T34" fmla="*/ 0 h 308"/>
                  <a:gd name="T35" fmla="*/ 211 w 211"/>
                  <a:gd name="T36" fmla="*/ 308 h 3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1" h="308">
                    <a:moveTo>
                      <a:pt x="211" y="42"/>
                    </a:moveTo>
                    <a:cubicBezTo>
                      <a:pt x="211" y="28"/>
                      <a:pt x="210" y="14"/>
                      <a:pt x="208" y="0"/>
                    </a:cubicBezTo>
                    <a:cubicBezTo>
                      <a:pt x="174" y="54"/>
                      <a:pt x="174" y="54"/>
                      <a:pt x="174" y="54"/>
                    </a:cubicBezTo>
                    <a:cubicBezTo>
                      <a:pt x="103" y="26"/>
                      <a:pt x="103" y="26"/>
                      <a:pt x="103" y="26"/>
                    </a:cubicBezTo>
                    <a:cubicBezTo>
                      <a:pt x="106" y="63"/>
                      <a:pt x="99" y="101"/>
                      <a:pt x="79" y="135"/>
                    </a:cubicBezTo>
                    <a:cubicBezTo>
                      <a:pt x="67" y="156"/>
                      <a:pt x="51" y="174"/>
                      <a:pt x="33" y="188"/>
                    </a:cubicBezTo>
                    <a:cubicBezTo>
                      <a:pt x="8" y="154"/>
                      <a:pt x="8" y="154"/>
                      <a:pt x="8" y="154"/>
                    </a:cubicBezTo>
                    <a:cubicBezTo>
                      <a:pt x="0" y="278"/>
                      <a:pt x="0" y="278"/>
                      <a:pt x="0" y="278"/>
                    </a:cubicBezTo>
                    <a:cubicBezTo>
                      <a:pt x="120" y="308"/>
                      <a:pt x="120" y="308"/>
                      <a:pt x="120" y="308"/>
                    </a:cubicBezTo>
                    <a:cubicBezTo>
                      <a:pt x="96" y="275"/>
                      <a:pt x="96" y="275"/>
                      <a:pt x="96" y="275"/>
                    </a:cubicBezTo>
                    <a:cubicBezTo>
                      <a:pt x="166" y="221"/>
                      <a:pt x="211" y="137"/>
                      <a:pt x="211" y="42"/>
                    </a:cubicBezTo>
                    <a:close/>
                  </a:path>
                </a:pathLst>
              </a:custGeom>
              <a:solidFill>
                <a:schemeClr val="tx2"/>
              </a:solidFill>
              <a:ln w="3175">
                <a:noFill/>
                <a:round/>
                <a:headEnd/>
                <a:tailEnd/>
              </a:ln>
            </p:spPr>
            <p:txBody>
              <a:bodyPr/>
              <a:lstStyle/>
              <a:p>
                <a:pPr defTabSz="685800" eaLnBrk="1" fontAlgn="auto" hangingPunct="1">
                  <a:spcBef>
                    <a:spcPts val="0"/>
                  </a:spcBef>
                  <a:spcAft>
                    <a:spcPts val="0"/>
                  </a:spcAft>
                </a:pPr>
                <a:endParaRPr lang="en-GB" sz="1154" dirty="0">
                  <a:solidFill>
                    <a:prstClr val="white"/>
                  </a:solidFill>
                  <a:latin typeface="Arial" panose="020B0604020202020204"/>
                  <a:cs typeface="+mn-cs"/>
                </a:endParaRPr>
              </a:p>
            </p:txBody>
          </p:sp>
          <p:sp>
            <p:nvSpPr>
              <p:cNvPr id="9" name="Freeform 7">
                <a:extLst>
                  <a:ext uri="{FF2B5EF4-FFF2-40B4-BE49-F238E27FC236}">
                    <a16:creationId xmlns:a16="http://schemas.microsoft.com/office/drawing/2014/main" xmlns="" id="{27930161-D57A-48D8-AF0B-0AF696F07613}"/>
                  </a:ext>
                </a:extLst>
              </p:cNvPr>
              <p:cNvSpPr>
                <a:spLocks/>
              </p:cNvSpPr>
              <p:nvPr/>
            </p:nvSpPr>
            <p:spPr bwMode="gray">
              <a:xfrm>
                <a:off x="3798690" y="2747317"/>
                <a:ext cx="1881187" cy="1814512"/>
              </a:xfrm>
              <a:custGeom>
                <a:avLst/>
                <a:gdLst>
                  <a:gd name="T0" fmla="*/ 2147483647 w 274"/>
                  <a:gd name="T1" fmla="*/ 2147483647 h 283"/>
                  <a:gd name="T2" fmla="*/ 329962906 w 274"/>
                  <a:gd name="T3" fmla="*/ 0 h 283"/>
                  <a:gd name="T4" fmla="*/ 2147483647 w 274"/>
                  <a:gd name="T5" fmla="*/ 2014383956 h 283"/>
                  <a:gd name="T6" fmla="*/ 0 w 274"/>
                  <a:gd name="T7" fmla="*/ 2147483647 h 283"/>
                  <a:gd name="T8" fmla="*/ 2147483647 w 274"/>
                  <a:gd name="T9" fmla="*/ 2147483647 h 283"/>
                  <a:gd name="T10" fmla="*/ 2147483647 w 274"/>
                  <a:gd name="T11" fmla="*/ 2147483647 h 283"/>
                  <a:gd name="T12" fmla="*/ 2147483647 w 274"/>
                  <a:gd name="T13" fmla="*/ 2147483647 h 283"/>
                  <a:gd name="T14" fmla="*/ 2147483647 w 274"/>
                  <a:gd name="T15" fmla="*/ 2147483647 h 283"/>
                  <a:gd name="T16" fmla="*/ 2147483647 w 274"/>
                  <a:gd name="T17" fmla="*/ 2147483647 h 283"/>
                  <a:gd name="T18" fmla="*/ 2147483647 w 274"/>
                  <a:gd name="T19" fmla="*/ 2147483647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4"/>
                  <a:gd name="T31" fmla="*/ 0 h 283"/>
                  <a:gd name="T32" fmla="*/ 274 w 274"/>
                  <a:gd name="T33" fmla="*/ 283 h 2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4" h="283">
                    <a:moveTo>
                      <a:pt x="234" y="191"/>
                    </a:moveTo>
                    <a:cubicBezTo>
                      <a:pt x="199" y="92"/>
                      <a:pt x="113" y="18"/>
                      <a:pt x="7" y="0"/>
                    </a:cubicBezTo>
                    <a:cubicBezTo>
                      <a:pt x="48" y="49"/>
                      <a:pt x="48" y="49"/>
                      <a:pt x="48" y="49"/>
                    </a:cubicBezTo>
                    <a:cubicBezTo>
                      <a:pt x="0" y="107"/>
                      <a:pt x="0" y="107"/>
                      <a:pt x="0" y="107"/>
                    </a:cubicBezTo>
                    <a:cubicBezTo>
                      <a:pt x="17" y="111"/>
                      <a:pt x="34" y="118"/>
                      <a:pt x="51" y="127"/>
                    </a:cubicBezTo>
                    <a:cubicBezTo>
                      <a:pt x="90" y="150"/>
                      <a:pt x="118" y="185"/>
                      <a:pt x="132" y="224"/>
                    </a:cubicBezTo>
                    <a:cubicBezTo>
                      <a:pt x="93" y="237"/>
                      <a:pt x="93" y="237"/>
                      <a:pt x="93" y="237"/>
                    </a:cubicBezTo>
                    <a:cubicBezTo>
                      <a:pt x="208" y="283"/>
                      <a:pt x="208" y="283"/>
                      <a:pt x="208" y="283"/>
                    </a:cubicBezTo>
                    <a:cubicBezTo>
                      <a:pt x="274" y="178"/>
                      <a:pt x="274" y="178"/>
                      <a:pt x="274" y="178"/>
                    </a:cubicBezTo>
                    <a:lnTo>
                      <a:pt x="234" y="191"/>
                    </a:lnTo>
                    <a:close/>
                  </a:path>
                </a:pathLst>
              </a:custGeom>
              <a:solidFill>
                <a:schemeClr val="tx1"/>
              </a:solidFill>
              <a:ln w="3175">
                <a:noFill/>
                <a:round/>
                <a:headEnd/>
                <a:tailEnd/>
              </a:ln>
            </p:spPr>
            <p:txBody>
              <a:bodyPr/>
              <a:lstStyle/>
              <a:p>
                <a:pPr defTabSz="685800" eaLnBrk="1" fontAlgn="auto" hangingPunct="1">
                  <a:spcBef>
                    <a:spcPts val="0"/>
                  </a:spcBef>
                  <a:spcAft>
                    <a:spcPts val="0"/>
                  </a:spcAft>
                </a:pPr>
                <a:endParaRPr lang="en-GB" sz="1154" dirty="0">
                  <a:solidFill>
                    <a:prstClr val="white"/>
                  </a:solidFill>
                  <a:latin typeface="Arial" panose="020B0604020202020204"/>
                  <a:cs typeface="+mn-cs"/>
                </a:endParaRPr>
              </a:p>
            </p:txBody>
          </p:sp>
          <p:sp>
            <p:nvSpPr>
              <p:cNvPr id="10" name="Text Box 8">
                <a:extLst>
                  <a:ext uri="{FF2B5EF4-FFF2-40B4-BE49-F238E27FC236}">
                    <a16:creationId xmlns:a16="http://schemas.microsoft.com/office/drawing/2014/main" xmlns="" id="{74F0E9D9-E606-4A72-ACE8-281AB0B85ED4}"/>
                  </a:ext>
                </a:extLst>
              </p:cNvPr>
              <p:cNvSpPr txBox="1">
                <a:spLocks noChangeArrowheads="1"/>
              </p:cNvSpPr>
              <p:nvPr/>
            </p:nvSpPr>
            <p:spPr bwMode="gray">
              <a:xfrm rot="20182567">
                <a:off x="2338884" y="3197691"/>
                <a:ext cx="1349455" cy="514961"/>
              </a:xfrm>
              <a:prstGeom prst="rect">
                <a:avLst/>
              </a:prstGeom>
              <a:noFill/>
              <a:ln w="9525">
                <a:noFill/>
                <a:miter lim="800000"/>
                <a:headEnd/>
                <a:tailEnd/>
              </a:ln>
            </p:spPr>
            <p:txBody>
              <a:bodyPr wrap="none">
                <a:prstTxWarp prst="textArchUp">
                  <a:avLst/>
                </a:prstTxWarp>
                <a:spAutoFit/>
              </a:bodyPr>
              <a:lstStyle/>
              <a:p>
                <a:pPr algn="ctr" defTabSz="685800" eaLnBrk="1" fontAlgn="auto" hangingPunct="1">
                  <a:spcBef>
                    <a:spcPts val="0"/>
                  </a:spcBef>
                  <a:spcAft>
                    <a:spcPts val="0"/>
                  </a:spcAft>
                </a:pPr>
                <a:r>
                  <a:rPr lang="de-DE" sz="1350" b="1" dirty="0">
                    <a:solidFill>
                      <a:srgbClr val="44546A"/>
                    </a:solidFill>
                    <a:latin typeface="Arial" panose="020B0604020202020204"/>
                    <a:cs typeface="Arial" charset="0"/>
                  </a:rPr>
                  <a:t>Data</a:t>
                </a:r>
              </a:p>
            </p:txBody>
          </p:sp>
          <p:sp>
            <p:nvSpPr>
              <p:cNvPr id="11" name="Text Box 9">
                <a:extLst>
                  <a:ext uri="{FF2B5EF4-FFF2-40B4-BE49-F238E27FC236}">
                    <a16:creationId xmlns:a16="http://schemas.microsoft.com/office/drawing/2014/main" xmlns="" id="{A8411F0D-99A8-402F-9B9A-29885B8E6588}"/>
                  </a:ext>
                </a:extLst>
              </p:cNvPr>
              <p:cNvSpPr txBox="1">
                <a:spLocks noChangeArrowheads="1"/>
              </p:cNvSpPr>
              <p:nvPr/>
            </p:nvSpPr>
            <p:spPr bwMode="gray">
              <a:xfrm rot="979896">
                <a:off x="2334895" y="5753069"/>
                <a:ext cx="1598794" cy="389320"/>
              </a:xfrm>
              <a:prstGeom prst="rect">
                <a:avLst/>
              </a:prstGeom>
              <a:noFill/>
              <a:ln w="9525">
                <a:noFill/>
                <a:miter lim="800000"/>
                <a:headEnd/>
                <a:tailEnd/>
              </a:ln>
            </p:spPr>
            <p:txBody>
              <a:bodyPr wrap="none">
                <a:prstTxWarp prst="textArchDown">
                  <a:avLst/>
                </a:prstTxWarp>
                <a:spAutoFit/>
              </a:bodyPr>
              <a:lstStyle/>
              <a:p>
                <a:pPr algn="ctr" defTabSz="685800" eaLnBrk="1" fontAlgn="auto" hangingPunct="1">
                  <a:spcBef>
                    <a:spcPts val="0"/>
                  </a:spcBef>
                  <a:spcAft>
                    <a:spcPts val="0"/>
                  </a:spcAft>
                </a:pPr>
                <a:r>
                  <a:rPr lang="de-DE" sz="1350" b="1" dirty="0">
                    <a:solidFill>
                      <a:prstClr val="black"/>
                    </a:solidFill>
                    <a:latin typeface="Arial" panose="020B0604020202020204"/>
                    <a:cs typeface="Arial" charset="0"/>
                  </a:rPr>
                  <a:t>Standards</a:t>
                </a:r>
              </a:p>
            </p:txBody>
          </p:sp>
          <p:sp>
            <p:nvSpPr>
              <p:cNvPr id="12" name="Text Box 10">
                <a:extLst>
                  <a:ext uri="{FF2B5EF4-FFF2-40B4-BE49-F238E27FC236}">
                    <a16:creationId xmlns:a16="http://schemas.microsoft.com/office/drawing/2014/main" xmlns="" id="{EE34671C-74AB-4652-9B72-63C645F58FE9}"/>
                  </a:ext>
                </a:extLst>
              </p:cNvPr>
              <p:cNvSpPr txBox="1">
                <a:spLocks noChangeArrowheads="1"/>
              </p:cNvSpPr>
              <p:nvPr/>
            </p:nvSpPr>
            <p:spPr bwMode="gray">
              <a:xfrm rot="18041079">
                <a:off x="4002821" y="4935081"/>
                <a:ext cx="1430890" cy="562678"/>
              </a:xfrm>
              <a:prstGeom prst="rect">
                <a:avLst/>
              </a:prstGeom>
              <a:noFill/>
              <a:ln w="9525">
                <a:noFill/>
                <a:miter lim="800000"/>
                <a:headEnd/>
                <a:tailEnd/>
              </a:ln>
            </p:spPr>
            <p:txBody>
              <a:bodyPr wrap="none">
                <a:prstTxWarp prst="textArchDown">
                  <a:avLst/>
                </a:prstTxWarp>
                <a:spAutoFit/>
              </a:bodyPr>
              <a:lstStyle/>
              <a:p>
                <a:pPr algn="ctr" defTabSz="685800" eaLnBrk="1" fontAlgn="auto" hangingPunct="1">
                  <a:spcBef>
                    <a:spcPts val="0"/>
                  </a:spcBef>
                  <a:spcAft>
                    <a:spcPts val="0"/>
                  </a:spcAft>
                </a:pPr>
                <a:r>
                  <a:rPr lang="de-DE" sz="1350" b="1" dirty="0">
                    <a:solidFill>
                      <a:prstClr val="white"/>
                    </a:solidFill>
                    <a:latin typeface="Arial" panose="020B0604020202020204"/>
                    <a:cs typeface="Arial" charset="0"/>
                  </a:rPr>
                  <a:t>Capacity</a:t>
                </a:r>
              </a:p>
            </p:txBody>
          </p:sp>
          <p:sp>
            <p:nvSpPr>
              <p:cNvPr id="13" name="Text Box 11">
                <a:extLst>
                  <a:ext uri="{FF2B5EF4-FFF2-40B4-BE49-F238E27FC236}">
                    <a16:creationId xmlns:a16="http://schemas.microsoft.com/office/drawing/2014/main" xmlns="" id="{1BEEEDE5-79F3-4A43-842A-0D0FEF8C0C6E}"/>
                  </a:ext>
                </a:extLst>
              </p:cNvPr>
              <p:cNvSpPr txBox="1">
                <a:spLocks noChangeArrowheads="1"/>
              </p:cNvSpPr>
              <p:nvPr/>
            </p:nvSpPr>
            <p:spPr bwMode="gray">
              <a:xfrm rot="16037963">
                <a:off x="1509943" y="4479994"/>
                <a:ext cx="1214091" cy="455085"/>
              </a:xfrm>
              <a:prstGeom prst="rect">
                <a:avLst/>
              </a:prstGeom>
              <a:noFill/>
              <a:ln w="9525">
                <a:noFill/>
                <a:miter lim="800000"/>
                <a:headEnd/>
                <a:tailEnd/>
              </a:ln>
            </p:spPr>
            <p:txBody>
              <a:bodyPr wrap="none">
                <a:prstTxWarp prst="textArchUp">
                  <a:avLst/>
                </a:prstTxWarp>
                <a:spAutoFit/>
              </a:bodyPr>
              <a:lstStyle/>
              <a:p>
                <a:pPr algn="ctr" defTabSz="685800" eaLnBrk="1" fontAlgn="auto" hangingPunct="1">
                  <a:spcBef>
                    <a:spcPts val="0"/>
                  </a:spcBef>
                  <a:spcAft>
                    <a:spcPts val="0"/>
                  </a:spcAft>
                </a:pPr>
                <a:r>
                  <a:rPr lang="de-DE" sz="1350" b="1" dirty="0">
                    <a:solidFill>
                      <a:prstClr val="white"/>
                    </a:solidFill>
                    <a:latin typeface="Arial" panose="020B0604020202020204"/>
                    <a:cs typeface="Arial" charset="0"/>
                  </a:rPr>
                  <a:t>Funding</a:t>
                </a:r>
              </a:p>
            </p:txBody>
          </p:sp>
          <p:sp>
            <p:nvSpPr>
              <p:cNvPr id="14" name="Text Box 12">
                <a:extLst>
                  <a:ext uri="{FF2B5EF4-FFF2-40B4-BE49-F238E27FC236}">
                    <a16:creationId xmlns:a16="http://schemas.microsoft.com/office/drawing/2014/main" xmlns="" id="{26646271-7C80-45B9-8B93-FA16847169A7}"/>
                  </a:ext>
                </a:extLst>
              </p:cNvPr>
              <p:cNvSpPr txBox="1">
                <a:spLocks noChangeArrowheads="1"/>
              </p:cNvSpPr>
              <p:nvPr/>
            </p:nvSpPr>
            <p:spPr bwMode="gray">
              <a:xfrm rot="2965166">
                <a:off x="3792753" y="3564462"/>
                <a:ext cx="1567233" cy="455085"/>
              </a:xfrm>
              <a:prstGeom prst="rect">
                <a:avLst/>
              </a:prstGeom>
              <a:noFill/>
              <a:ln w="9525">
                <a:noFill/>
                <a:miter lim="800000"/>
                <a:headEnd/>
                <a:tailEnd/>
              </a:ln>
            </p:spPr>
            <p:txBody>
              <a:bodyPr wrap="none">
                <a:prstTxWarp prst="textArchUp">
                  <a:avLst/>
                </a:prstTxWarp>
                <a:spAutoFit/>
              </a:bodyPr>
              <a:lstStyle/>
              <a:p>
                <a:pPr algn="ctr" defTabSz="685800" eaLnBrk="1" fontAlgn="auto" hangingPunct="1">
                  <a:spcBef>
                    <a:spcPts val="0"/>
                  </a:spcBef>
                  <a:spcAft>
                    <a:spcPts val="0"/>
                  </a:spcAft>
                </a:pPr>
                <a:r>
                  <a:rPr lang="de-DE" sz="1350" b="1" dirty="0">
                    <a:solidFill>
                      <a:prstClr val="white"/>
                    </a:solidFill>
                    <a:latin typeface="Arial" panose="020B0604020202020204"/>
                    <a:cs typeface="Arial" charset="0"/>
                  </a:rPr>
                  <a:t>Engagement</a:t>
                </a:r>
              </a:p>
            </p:txBody>
          </p:sp>
        </p:grpSp>
        <p:sp>
          <p:nvSpPr>
            <p:cNvPr id="15" name="Circle: Hollow 14">
              <a:extLst>
                <a:ext uri="{FF2B5EF4-FFF2-40B4-BE49-F238E27FC236}">
                  <a16:creationId xmlns:a16="http://schemas.microsoft.com/office/drawing/2014/main" xmlns="" id="{78181758-F004-4282-9491-61C23DBAE508}"/>
                </a:ext>
              </a:extLst>
            </p:cNvPr>
            <p:cNvSpPr/>
            <p:nvPr/>
          </p:nvSpPr>
          <p:spPr>
            <a:xfrm>
              <a:off x="2456122" y="1714406"/>
              <a:ext cx="4043030" cy="3927494"/>
            </a:xfrm>
            <a:prstGeom prst="donut">
              <a:avLst>
                <a:gd name="adj" fmla="val 1096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black"/>
                </a:solidFill>
                <a:latin typeface="Arial" panose="020B0604020202020204"/>
              </a:endParaRPr>
            </a:p>
          </p:txBody>
        </p:sp>
        <p:sp>
          <p:nvSpPr>
            <p:cNvPr id="17" name="Isosceles Triangle 16">
              <a:extLst>
                <a:ext uri="{FF2B5EF4-FFF2-40B4-BE49-F238E27FC236}">
                  <a16:creationId xmlns:a16="http://schemas.microsoft.com/office/drawing/2014/main" xmlns="" id="{066888AC-1AB5-4EFF-AF25-F098A57CF49B}"/>
                </a:ext>
              </a:extLst>
            </p:cNvPr>
            <p:cNvSpPr/>
            <p:nvPr/>
          </p:nvSpPr>
          <p:spPr>
            <a:xfrm rot="17870538">
              <a:off x="4635601" y="1721467"/>
              <a:ext cx="1008794" cy="6776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Arial" panose="020B0604020202020204"/>
              </a:endParaRPr>
            </a:p>
          </p:txBody>
        </p:sp>
        <p:sp>
          <p:nvSpPr>
            <p:cNvPr id="16" name="Isosceles Triangle 15">
              <a:extLst>
                <a:ext uri="{FF2B5EF4-FFF2-40B4-BE49-F238E27FC236}">
                  <a16:creationId xmlns:a16="http://schemas.microsoft.com/office/drawing/2014/main" xmlns="" id="{EDC0682D-748E-4CC3-828F-E1ADF1B71ACE}"/>
                </a:ext>
              </a:extLst>
            </p:cNvPr>
            <p:cNvSpPr/>
            <p:nvPr/>
          </p:nvSpPr>
          <p:spPr>
            <a:xfrm rot="17870538">
              <a:off x="4761049" y="1784650"/>
              <a:ext cx="1008794" cy="67769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Arial" panose="020B0604020202020204"/>
              </a:endParaRPr>
            </a:p>
          </p:txBody>
        </p:sp>
        <p:sp>
          <p:nvSpPr>
            <p:cNvPr id="18" name="Text Box 10">
              <a:extLst>
                <a:ext uri="{FF2B5EF4-FFF2-40B4-BE49-F238E27FC236}">
                  <a16:creationId xmlns:a16="http://schemas.microsoft.com/office/drawing/2014/main" xmlns="" id="{B614E87D-39C9-4C0D-ABF2-95AC926DCE9F}"/>
                </a:ext>
              </a:extLst>
            </p:cNvPr>
            <p:cNvSpPr txBox="1">
              <a:spLocks noChangeArrowheads="1"/>
            </p:cNvSpPr>
            <p:nvPr/>
          </p:nvSpPr>
          <p:spPr bwMode="gray">
            <a:xfrm>
              <a:off x="3472381" y="4789390"/>
              <a:ext cx="2092377" cy="618983"/>
            </a:xfrm>
            <a:prstGeom prst="rect">
              <a:avLst/>
            </a:prstGeom>
            <a:noFill/>
            <a:ln w="9525">
              <a:noFill/>
              <a:miter lim="800000"/>
              <a:headEnd/>
              <a:tailEnd/>
            </a:ln>
          </p:spPr>
          <p:txBody>
            <a:bodyPr wrap="none">
              <a:prstTxWarp prst="textArchDown">
                <a:avLst>
                  <a:gd name="adj" fmla="val 21379026"/>
                </a:avLst>
              </a:prstTxWarp>
              <a:spAutoFit/>
            </a:bodyPr>
            <a:lstStyle/>
            <a:p>
              <a:pPr algn="ctr" defTabSz="685800" eaLnBrk="1" fontAlgn="auto" hangingPunct="1">
                <a:spcBef>
                  <a:spcPts val="0"/>
                </a:spcBef>
                <a:spcAft>
                  <a:spcPts val="0"/>
                </a:spcAft>
              </a:pPr>
              <a:r>
                <a:rPr lang="de-DE" sz="1350" b="1" dirty="0">
                  <a:solidFill>
                    <a:prstClr val="white"/>
                  </a:solidFill>
                  <a:latin typeface="Arial" panose="020B0604020202020204"/>
                  <a:cs typeface="Arial" charset="0"/>
                </a:rPr>
                <a:t>Planning and Coordination</a:t>
              </a:r>
            </a:p>
          </p:txBody>
        </p:sp>
      </p:grpSp>
    </p:spTree>
    <p:extLst>
      <p:ext uri="{BB962C8B-B14F-4D97-AF65-F5344CB8AC3E}">
        <p14:creationId xmlns:p14="http://schemas.microsoft.com/office/powerpoint/2010/main" val="1321793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1742721" y="5316933"/>
            <a:ext cx="1160177" cy="375917"/>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741778" y="4385845"/>
            <a:ext cx="1160177" cy="375917"/>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741778" y="3444241"/>
            <a:ext cx="1160177" cy="375917"/>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741778" y="2557854"/>
            <a:ext cx="1160177" cy="375917"/>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754480" y="1717812"/>
            <a:ext cx="1160177" cy="375917"/>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156209" y="1539505"/>
            <a:ext cx="1382822" cy="4421371"/>
            <a:chOff x="2975311" y="1123332"/>
            <a:chExt cx="6427996" cy="5509480"/>
          </a:xfrm>
          <a:solidFill>
            <a:schemeClr val="accent4">
              <a:lumMod val="40000"/>
              <a:lumOff val="60000"/>
            </a:schemeClr>
          </a:solidFill>
        </p:grpSpPr>
        <p:sp>
          <p:nvSpPr>
            <p:cNvPr id="10" name="Isosceles Triangle 9"/>
            <p:cNvSpPr/>
            <p:nvPr/>
          </p:nvSpPr>
          <p:spPr>
            <a:xfrm rot="16200000">
              <a:off x="3417944" y="756368"/>
              <a:ext cx="5356111" cy="624137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10" idx="0"/>
            </p:cNvCxnSpPr>
            <p:nvPr/>
          </p:nvCxnSpPr>
          <p:spPr>
            <a:xfrm>
              <a:off x="2975311" y="3877056"/>
              <a:ext cx="6427996" cy="2755756"/>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975311" y="1123332"/>
              <a:ext cx="6427996" cy="2755756"/>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914657" y="1579379"/>
            <a:ext cx="2228850" cy="4323917"/>
            <a:chOff x="7748773" y="1439604"/>
            <a:chExt cx="2663149" cy="4276453"/>
          </a:xfrm>
        </p:grpSpPr>
        <p:sp>
          <p:nvSpPr>
            <p:cNvPr id="14" name="Rounded Rectangle 13"/>
            <p:cNvSpPr/>
            <p:nvPr/>
          </p:nvSpPr>
          <p:spPr>
            <a:xfrm>
              <a:off x="7748773" y="1439604"/>
              <a:ext cx="2663149" cy="4276453"/>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latin typeface="Arial" panose="020B0604020202020204" pitchFamily="34" charset="0"/>
                  <a:cs typeface="Arial" panose="020B0604020202020204" pitchFamily="34" charset="0"/>
                </a:rPr>
                <a:t>WATERSHED COUNCIL</a:t>
              </a:r>
            </a:p>
            <a:p>
              <a:pPr algn="ctr"/>
              <a:endParaRPr lang="en-US" dirty="0"/>
            </a:p>
            <a:p>
              <a:pPr algn="ctr"/>
              <a:endParaRPr lang="en-US" dirty="0"/>
            </a:p>
            <a:p>
              <a:pPr algn="ctr"/>
              <a:endParaRPr lang="en-US" dirty="0"/>
            </a:p>
            <a:p>
              <a:pPr algn="ctr"/>
              <a:endParaRPr lang="en-US" dirty="0"/>
            </a:p>
            <a:p>
              <a:pPr algn="ctr"/>
              <a:endParaRPr lang="en-US" dirty="0"/>
            </a:p>
            <a:p>
              <a:pPr algn="ctr"/>
              <a:r>
                <a:rPr lang="en-US" b="1" cap="small" dirty="0">
                  <a:solidFill>
                    <a:schemeClr val="tx1">
                      <a:lumMod val="75000"/>
                      <a:lumOff val="25000"/>
                    </a:schemeClr>
                  </a:solidFill>
                  <a:latin typeface="Arial" panose="020B0604020202020204" pitchFamily="34" charset="0"/>
                  <a:cs typeface="Arial" panose="020B0604020202020204" pitchFamily="34" charset="0"/>
                </a:rPr>
                <a:t>Louisiana Watershed-Based Floodplain Management Program</a:t>
              </a:r>
            </a:p>
          </p:txBody>
        </p:sp>
        <p:sp>
          <p:nvSpPr>
            <p:cNvPr id="15" name="Isosceles Triangle 14"/>
            <p:cNvSpPr/>
            <p:nvPr/>
          </p:nvSpPr>
          <p:spPr>
            <a:xfrm>
              <a:off x="7767599" y="2805448"/>
              <a:ext cx="858644" cy="869795"/>
            </a:xfrm>
            <a:prstGeom prst="triangle">
              <a:avLst/>
            </a:prstGeom>
            <a:solidFill>
              <a:schemeClr val="accent6">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accent6">
                      <a:lumMod val="50000"/>
                    </a:schemeClr>
                  </a:solidFill>
                </a:rPr>
                <a:t>OCD</a:t>
              </a:r>
            </a:p>
          </p:txBody>
        </p:sp>
        <p:sp>
          <p:nvSpPr>
            <p:cNvPr id="16" name="Isosceles Triangle 15"/>
            <p:cNvSpPr/>
            <p:nvPr/>
          </p:nvSpPr>
          <p:spPr>
            <a:xfrm>
              <a:off x="8645070" y="2802191"/>
              <a:ext cx="858644" cy="869795"/>
            </a:xfrm>
            <a:prstGeom prst="triangle">
              <a:avLst/>
            </a:prstGeom>
            <a:solidFill>
              <a:schemeClr val="accent6">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713" dirty="0">
                <a:solidFill>
                  <a:schemeClr val="accent6">
                    <a:lumMod val="50000"/>
                  </a:schemeClr>
                </a:solidFill>
              </a:endParaRPr>
            </a:p>
          </p:txBody>
        </p:sp>
        <p:sp>
          <p:nvSpPr>
            <p:cNvPr id="17" name="Isosceles Triangle 16"/>
            <p:cNvSpPr/>
            <p:nvPr/>
          </p:nvSpPr>
          <p:spPr>
            <a:xfrm>
              <a:off x="9518798" y="2808193"/>
              <a:ext cx="858644" cy="869795"/>
            </a:xfrm>
            <a:prstGeom prst="triangle">
              <a:avLst/>
            </a:prstGeom>
            <a:solidFill>
              <a:schemeClr val="accent6">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 dirty="0">
                <a:solidFill>
                  <a:schemeClr val="accent6">
                    <a:lumMod val="50000"/>
                  </a:schemeClr>
                </a:solidFill>
              </a:endParaRPr>
            </a:p>
          </p:txBody>
        </p:sp>
        <p:sp>
          <p:nvSpPr>
            <p:cNvPr id="18" name="Isosceles Triangle 17"/>
            <p:cNvSpPr/>
            <p:nvPr/>
          </p:nvSpPr>
          <p:spPr>
            <a:xfrm rot="10800000">
              <a:off x="8212827" y="2747550"/>
              <a:ext cx="858644" cy="869795"/>
            </a:xfrm>
            <a:prstGeom prst="triangle">
              <a:avLst/>
            </a:prstGeom>
            <a:solidFill>
              <a:schemeClr val="accent6">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713" dirty="0">
                <a:solidFill>
                  <a:schemeClr val="accent6">
                    <a:lumMod val="50000"/>
                  </a:schemeClr>
                </a:solidFill>
              </a:endParaRPr>
            </a:p>
          </p:txBody>
        </p:sp>
        <p:sp>
          <p:nvSpPr>
            <p:cNvPr id="19" name="Isosceles Triangle 18"/>
            <p:cNvSpPr/>
            <p:nvPr/>
          </p:nvSpPr>
          <p:spPr>
            <a:xfrm rot="10800000">
              <a:off x="9080895" y="2747550"/>
              <a:ext cx="858644" cy="869795"/>
            </a:xfrm>
            <a:prstGeom prst="triangle">
              <a:avLst/>
            </a:prstGeom>
            <a:solidFill>
              <a:schemeClr val="accent6">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088" dirty="0">
                <a:solidFill>
                  <a:schemeClr val="accent6">
                    <a:lumMod val="50000"/>
                  </a:schemeClr>
                </a:solidFill>
              </a:endParaRPr>
            </a:p>
          </p:txBody>
        </p:sp>
        <p:sp>
          <p:nvSpPr>
            <p:cNvPr id="20" name="TextBox 19"/>
            <p:cNvSpPr txBox="1"/>
            <p:nvPr/>
          </p:nvSpPr>
          <p:spPr>
            <a:xfrm rot="16200000">
              <a:off x="9519194" y="3093272"/>
              <a:ext cx="892333" cy="330973"/>
            </a:xfrm>
            <a:prstGeom prst="rect">
              <a:avLst/>
            </a:prstGeom>
            <a:noFill/>
          </p:spPr>
          <p:txBody>
            <a:bodyPr wrap="square" rtlCol="0">
              <a:spAutoFit/>
            </a:bodyPr>
            <a:lstStyle/>
            <a:p>
              <a:r>
                <a:rPr lang="en-US" sz="1200" dirty="0">
                  <a:solidFill>
                    <a:schemeClr val="accent6">
                      <a:lumMod val="50000"/>
                    </a:schemeClr>
                  </a:solidFill>
                </a:rPr>
                <a:t>GOHSEP</a:t>
              </a:r>
            </a:p>
          </p:txBody>
        </p:sp>
        <p:sp>
          <p:nvSpPr>
            <p:cNvPr id="21" name="TextBox 20"/>
            <p:cNvSpPr txBox="1"/>
            <p:nvPr/>
          </p:nvSpPr>
          <p:spPr>
            <a:xfrm rot="16200000">
              <a:off x="8628896" y="3091184"/>
              <a:ext cx="892333" cy="330973"/>
            </a:xfrm>
            <a:prstGeom prst="rect">
              <a:avLst/>
            </a:prstGeom>
            <a:noFill/>
          </p:spPr>
          <p:txBody>
            <a:bodyPr wrap="square" rtlCol="0">
              <a:spAutoFit/>
            </a:bodyPr>
            <a:lstStyle/>
            <a:p>
              <a:r>
                <a:rPr lang="en-US" sz="1200" dirty="0">
                  <a:solidFill>
                    <a:schemeClr val="accent6">
                      <a:lumMod val="50000"/>
                    </a:schemeClr>
                  </a:solidFill>
                </a:rPr>
                <a:t>DOTD</a:t>
              </a:r>
            </a:p>
          </p:txBody>
        </p:sp>
        <p:sp>
          <p:nvSpPr>
            <p:cNvPr id="22" name="TextBox 21"/>
            <p:cNvSpPr txBox="1"/>
            <p:nvPr/>
          </p:nvSpPr>
          <p:spPr>
            <a:xfrm rot="16200000">
              <a:off x="8190070" y="2656169"/>
              <a:ext cx="892333" cy="330973"/>
            </a:xfrm>
            <a:prstGeom prst="rect">
              <a:avLst/>
            </a:prstGeom>
            <a:noFill/>
          </p:spPr>
          <p:txBody>
            <a:bodyPr wrap="square" rtlCol="0">
              <a:spAutoFit/>
            </a:bodyPr>
            <a:lstStyle/>
            <a:p>
              <a:r>
                <a:rPr lang="en-US" sz="1200" dirty="0">
                  <a:solidFill>
                    <a:schemeClr val="accent6">
                      <a:lumMod val="50000"/>
                    </a:schemeClr>
                  </a:solidFill>
                </a:rPr>
                <a:t>CPRA</a:t>
              </a:r>
            </a:p>
          </p:txBody>
        </p:sp>
      </p:grpSp>
      <p:sp>
        <p:nvSpPr>
          <p:cNvPr id="23" name="Freeform 22"/>
          <p:cNvSpPr/>
          <p:nvPr/>
        </p:nvSpPr>
        <p:spPr>
          <a:xfrm>
            <a:off x="6468893" y="1579379"/>
            <a:ext cx="2057400" cy="1028700"/>
          </a:xfrm>
          <a:custGeom>
            <a:avLst/>
            <a:gdLst>
              <a:gd name="connsiteX0" fmla="*/ 0 w 2249442"/>
              <a:gd name="connsiteY0" fmla="*/ 121170 h 727008"/>
              <a:gd name="connsiteX1" fmla="*/ 121170 w 2249442"/>
              <a:gd name="connsiteY1" fmla="*/ 0 h 727008"/>
              <a:gd name="connsiteX2" fmla="*/ 2128272 w 2249442"/>
              <a:gd name="connsiteY2" fmla="*/ 0 h 727008"/>
              <a:gd name="connsiteX3" fmla="*/ 2249442 w 2249442"/>
              <a:gd name="connsiteY3" fmla="*/ 121170 h 727008"/>
              <a:gd name="connsiteX4" fmla="*/ 2249442 w 2249442"/>
              <a:gd name="connsiteY4" fmla="*/ 605838 h 727008"/>
              <a:gd name="connsiteX5" fmla="*/ 2128272 w 2249442"/>
              <a:gd name="connsiteY5" fmla="*/ 727008 h 727008"/>
              <a:gd name="connsiteX6" fmla="*/ 121170 w 2249442"/>
              <a:gd name="connsiteY6" fmla="*/ 727008 h 727008"/>
              <a:gd name="connsiteX7" fmla="*/ 0 w 2249442"/>
              <a:gd name="connsiteY7" fmla="*/ 605838 h 727008"/>
              <a:gd name="connsiteX8" fmla="*/ 0 w 2249442"/>
              <a:gd name="connsiteY8" fmla="*/ 121170 h 72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442" h="727008">
                <a:moveTo>
                  <a:pt x="0" y="121170"/>
                </a:moveTo>
                <a:cubicBezTo>
                  <a:pt x="0" y="54250"/>
                  <a:pt x="54250" y="0"/>
                  <a:pt x="121170" y="0"/>
                </a:cubicBezTo>
                <a:lnTo>
                  <a:pt x="2128272" y="0"/>
                </a:lnTo>
                <a:cubicBezTo>
                  <a:pt x="2195192" y="0"/>
                  <a:pt x="2249442" y="54250"/>
                  <a:pt x="2249442" y="121170"/>
                </a:cubicBezTo>
                <a:lnTo>
                  <a:pt x="2249442" y="605838"/>
                </a:lnTo>
                <a:cubicBezTo>
                  <a:pt x="2249442" y="672758"/>
                  <a:pt x="2195192" y="727008"/>
                  <a:pt x="2128272" y="727008"/>
                </a:cubicBezTo>
                <a:lnTo>
                  <a:pt x="121170" y="727008"/>
                </a:lnTo>
                <a:cubicBezTo>
                  <a:pt x="54250" y="727008"/>
                  <a:pt x="0" y="672758"/>
                  <a:pt x="0" y="605838"/>
                </a:cubicBezTo>
                <a:lnTo>
                  <a:pt x="0" y="121170"/>
                </a:lnTo>
                <a:close/>
              </a:path>
            </a:pathLst>
          </a:custGeom>
          <a:solidFill>
            <a:srgbClr val="B4B9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08" tIns="43763" rIns="60908" bIns="43763" numCol="1" spcCol="1270" anchor="ctr" anchorCtr="0">
            <a:noAutofit/>
          </a:bodyPr>
          <a:lstStyle/>
          <a:p>
            <a:pPr algn="ctr" defTabSz="400050">
              <a:lnSpc>
                <a:spcPct val="90000"/>
              </a:lnSpc>
              <a:spcAft>
                <a:spcPct val="35000"/>
              </a:spcAft>
            </a:pPr>
            <a:r>
              <a:rPr lang="en-US" sz="1200" b="1" cap="small" dirty="0">
                <a:latin typeface="Arial" panose="020B0604020202020204" pitchFamily="34" charset="0"/>
                <a:cs typeface="Arial" panose="020B0604020202020204" pitchFamily="34" charset="0"/>
              </a:rPr>
              <a:t>MONITORING</a:t>
            </a:r>
          </a:p>
          <a:p>
            <a:pPr algn="ctr" defTabSz="400050">
              <a:lnSpc>
                <a:spcPct val="90000"/>
              </a:lnSpc>
              <a:spcAft>
                <a:spcPct val="35000"/>
              </a:spcAft>
            </a:pPr>
            <a:r>
              <a:rPr lang="en-US" sz="1200" b="1" cap="small" dirty="0">
                <a:latin typeface="Arial" panose="020B0604020202020204" pitchFamily="34" charset="0"/>
                <a:cs typeface="Arial" panose="020B0604020202020204" pitchFamily="34" charset="0"/>
              </a:rPr>
              <a:t>MAPPING</a:t>
            </a:r>
          </a:p>
          <a:p>
            <a:pPr algn="ctr" defTabSz="400050">
              <a:lnSpc>
                <a:spcPct val="90000"/>
              </a:lnSpc>
              <a:spcAft>
                <a:spcPct val="35000"/>
              </a:spcAft>
            </a:pPr>
            <a:r>
              <a:rPr lang="en-US" sz="1200" b="1" cap="small" dirty="0">
                <a:latin typeface="Arial" panose="020B0604020202020204" pitchFamily="34" charset="0"/>
                <a:cs typeface="Arial" panose="020B0604020202020204" pitchFamily="34" charset="0"/>
              </a:rPr>
              <a:t>MODELING WATERSHEDS</a:t>
            </a:r>
          </a:p>
        </p:txBody>
      </p:sp>
      <p:sp>
        <p:nvSpPr>
          <p:cNvPr id="24" name="Freeform 23"/>
          <p:cNvSpPr/>
          <p:nvPr/>
        </p:nvSpPr>
        <p:spPr>
          <a:xfrm>
            <a:off x="6468893" y="3787714"/>
            <a:ext cx="2057400" cy="1028700"/>
          </a:xfrm>
          <a:custGeom>
            <a:avLst/>
            <a:gdLst>
              <a:gd name="connsiteX0" fmla="*/ 0 w 2249442"/>
              <a:gd name="connsiteY0" fmla="*/ 121170 h 727008"/>
              <a:gd name="connsiteX1" fmla="*/ 121170 w 2249442"/>
              <a:gd name="connsiteY1" fmla="*/ 0 h 727008"/>
              <a:gd name="connsiteX2" fmla="*/ 2128272 w 2249442"/>
              <a:gd name="connsiteY2" fmla="*/ 0 h 727008"/>
              <a:gd name="connsiteX3" fmla="*/ 2249442 w 2249442"/>
              <a:gd name="connsiteY3" fmla="*/ 121170 h 727008"/>
              <a:gd name="connsiteX4" fmla="*/ 2249442 w 2249442"/>
              <a:gd name="connsiteY4" fmla="*/ 605838 h 727008"/>
              <a:gd name="connsiteX5" fmla="*/ 2128272 w 2249442"/>
              <a:gd name="connsiteY5" fmla="*/ 727008 h 727008"/>
              <a:gd name="connsiteX6" fmla="*/ 121170 w 2249442"/>
              <a:gd name="connsiteY6" fmla="*/ 727008 h 727008"/>
              <a:gd name="connsiteX7" fmla="*/ 0 w 2249442"/>
              <a:gd name="connsiteY7" fmla="*/ 605838 h 727008"/>
              <a:gd name="connsiteX8" fmla="*/ 0 w 2249442"/>
              <a:gd name="connsiteY8" fmla="*/ 121170 h 72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442" h="727008">
                <a:moveTo>
                  <a:pt x="0" y="121170"/>
                </a:moveTo>
                <a:cubicBezTo>
                  <a:pt x="0" y="54250"/>
                  <a:pt x="54250" y="0"/>
                  <a:pt x="121170" y="0"/>
                </a:cubicBezTo>
                <a:lnTo>
                  <a:pt x="2128272" y="0"/>
                </a:lnTo>
                <a:cubicBezTo>
                  <a:pt x="2195192" y="0"/>
                  <a:pt x="2249442" y="54250"/>
                  <a:pt x="2249442" y="121170"/>
                </a:cubicBezTo>
                <a:lnTo>
                  <a:pt x="2249442" y="605838"/>
                </a:lnTo>
                <a:cubicBezTo>
                  <a:pt x="2249442" y="672758"/>
                  <a:pt x="2195192" y="727008"/>
                  <a:pt x="2128272" y="727008"/>
                </a:cubicBezTo>
                <a:lnTo>
                  <a:pt x="121170" y="727008"/>
                </a:lnTo>
                <a:cubicBezTo>
                  <a:pt x="54250" y="727008"/>
                  <a:pt x="0" y="672758"/>
                  <a:pt x="0" y="605838"/>
                </a:cubicBezTo>
                <a:lnTo>
                  <a:pt x="0" y="121170"/>
                </a:lnTo>
                <a:close/>
              </a:path>
            </a:pathLst>
          </a:custGeom>
          <a:solidFill>
            <a:srgbClr val="3EC6B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08" tIns="43763" rIns="60908" bIns="43763" numCol="1" spcCol="1270" anchor="ctr" anchorCtr="0">
            <a:noAutofit/>
          </a:bodyPr>
          <a:lstStyle/>
          <a:p>
            <a:pPr algn="ctr" defTabSz="400050">
              <a:lnSpc>
                <a:spcPct val="90000"/>
              </a:lnSpc>
              <a:spcAft>
                <a:spcPct val="35000"/>
              </a:spcAft>
            </a:pPr>
            <a:r>
              <a:rPr lang="en-US" sz="1200" b="1" dirty="0">
                <a:latin typeface="Arial" panose="020B0604020202020204" pitchFamily="34" charset="0"/>
                <a:cs typeface="Arial" panose="020B0604020202020204" pitchFamily="34" charset="0"/>
              </a:rPr>
              <a:t>WATERSHED-BASED PROJECTS AND PROGRAMS</a:t>
            </a:r>
          </a:p>
        </p:txBody>
      </p:sp>
      <p:sp>
        <p:nvSpPr>
          <p:cNvPr id="25" name="Freeform 24"/>
          <p:cNvSpPr/>
          <p:nvPr/>
        </p:nvSpPr>
        <p:spPr>
          <a:xfrm>
            <a:off x="6468893" y="2678067"/>
            <a:ext cx="2057400" cy="1028700"/>
          </a:xfrm>
          <a:custGeom>
            <a:avLst/>
            <a:gdLst>
              <a:gd name="connsiteX0" fmla="*/ 0 w 2249442"/>
              <a:gd name="connsiteY0" fmla="*/ 121170 h 727008"/>
              <a:gd name="connsiteX1" fmla="*/ 121170 w 2249442"/>
              <a:gd name="connsiteY1" fmla="*/ 0 h 727008"/>
              <a:gd name="connsiteX2" fmla="*/ 2128272 w 2249442"/>
              <a:gd name="connsiteY2" fmla="*/ 0 h 727008"/>
              <a:gd name="connsiteX3" fmla="*/ 2249442 w 2249442"/>
              <a:gd name="connsiteY3" fmla="*/ 121170 h 727008"/>
              <a:gd name="connsiteX4" fmla="*/ 2249442 w 2249442"/>
              <a:gd name="connsiteY4" fmla="*/ 605838 h 727008"/>
              <a:gd name="connsiteX5" fmla="*/ 2128272 w 2249442"/>
              <a:gd name="connsiteY5" fmla="*/ 727008 h 727008"/>
              <a:gd name="connsiteX6" fmla="*/ 121170 w 2249442"/>
              <a:gd name="connsiteY6" fmla="*/ 727008 h 727008"/>
              <a:gd name="connsiteX7" fmla="*/ 0 w 2249442"/>
              <a:gd name="connsiteY7" fmla="*/ 605838 h 727008"/>
              <a:gd name="connsiteX8" fmla="*/ 0 w 2249442"/>
              <a:gd name="connsiteY8" fmla="*/ 121170 h 72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442" h="727008">
                <a:moveTo>
                  <a:pt x="0" y="121170"/>
                </a:moveTo>
                <a:cubicBezTo>
                  <a:pt x="0" y="54250"/>
                  <a:pt x="54250" y="0"/>
                  <a:pt x="121170" y="0"/>
                </a:cubicBezTo>
                <a:lnTo>
                  <a:pt x="2128272" y="0"/>
                </a:lnTo>
                <a:cubicBezTo>
                  <a:pt x="2195192" y="0"/>
                  <a:pt x="2249442" y="54250"/>
                  <a:pt x="2249442" y="121170"/>
                </a:cubicBezTo>
                <a:lnTo>
                  <a:pt x="2249442" y="605838"/>
                </a:lnTo>
                <a:cubicBezTo>
                  <a:pt x="2249442" y="672758"/>
                  <a:pt x="2195192" y="727008"/>
                  <a:pt x="2128272" y="727008"/>
                </a:cubicBezTo>
                <a:lnTo>
                  <a:pt x="121170" y="727008"/>
                </a:lnTo>
                <a:cubicBezTo>
                  <a:pt x="54250" y="727008"/>
                  <a:pt x="0" y="672758"/>
                  <a:pt x="0" y="605838"/>
                </a:cubicBezTo>
                <a:lnTo>
                  <a:pt x="0" y="121170"/>
                </a:lnTo>
                <a:close/>
              </a:path>
            </a:pathLst>
          </a:custGeom>
          <a:solidFill>
            <a:srgbClr val="99CC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08" tIns="43763" rIns="60908" bIns="43763" numCol="1" spcCol="1270" anchor="ctr" anchorCtr="0">
            <a:noAutofit/>
          </a:bodyPr>
          <a:lstStyle/>
          <a:p>
            <a:pPr algn="ctr" defTabSz="400050">
              <a:lnSpc>
                <a:spcPct val="90000"/>
              </a:lnSpc>
              <a:spcAft>
                <a:spcPct val="35000"/>
              </a:spcAft>
            </a:pPr>
            <a:r>
              <a:rPr lang="en-US" sz="1200" b="1" cap="small" dirty="0">
                <a:latin typeface="Arial" panose="020B0604020202020204" pitchFamily="34" charset="0"/>
                <a:cs typeface="Arial" panose="020B0604020202020204" pitchFamily="34" charset="0"/>
              </a:rPr>
              <a:t>COST SHARE ASSISTANCE</a:t>
            </a:r>
          </a:p>
        </p:txBody>
      </p:sp>
      <p:sp>
        <p:nvSpPr>
          <p:cNvPr id="26" name="Freeform 25"/>
          <p:cNvSpPr/>
          <p:nvPr/>
        </p:nvSpPr>
        <p:spPr>
          <a:xfrm>
            <a:off x="6468893" y="4885912"/>
            <a:ext cx="2057400" cy="1028700"/>
          </a:xfrm>
          <a:custGeom>
            <a:avLst/>
            <a:gdLst>
              <a:gd name="connsiteX0" fmla="*/ 0 w 2249442"/>
              <a:gd name="connsiteY0" fmla="*/ 121170 h 727008"/>
              <a:gd name="connsiteX1" fmla="*/ 121170 w 2249442"/>
              <a:gd name="connsiteY1" fmla="*/ 0 h 727008"/>
              <a:gd name="connsiteX2" fmla="*/ 2128272 w 2249442"/>
              <a:gd name="connsiteY2" fmla="*/ 0 h 727008"/>
              <a:gd name="connsiteX3" fmla="*/ 2249442 w 2249442"/>
              <a:gd name="connsiteY3" fmla="*/ 121170 h 727008"/>
              <a:gd name="connsiteX4" fmla="*/ 2249442 w 2249442"/>
              <a:gd name="connsiteY4" fmla="*/ 605838 h 727008"/>
              <a:gd name="connsiteX5" fmla="*/ 2128272 w 2249442"/>
              <a:gd name="connsiteY5" fmla="*/ 727008 h 727008"/>
              <a:gd name="connsiteX6" fmla="*/ 121170 w 2249442"/>
              <a:gd name="connsiteY6" fmla="*/ 727008 h 727008"/>
              <a:gd name="connsiteX7" fmla="*/ 0 w 2249442"/>
              <a:gd name="connsiteY7" fmla="*/ 605838 h 727008"/>
              <a:gd name="connsiteX8" fmla="*/ 0 w 2249442"/>
              <a:gd name="connsiteY8" fmla="*/ 121170 h 72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442" h="727008">
                <a:moveTo>
                  <a:pt x="0" y="121170"/>
                </a:moveTo>
                <a:cubicBezTo>
                  <a:pt x="0" y="54250"/>
                  <a:pt x="54250" y="0"/>
                  <a:pt x="121170" y="0"/>
                </a:cubicBezTo>
                <a:lnTo>
                  <a:pt x="2128272" y="0"/>
                </a:lnTo>
                <a:cubicBezTo>
                  <a:pt x="2195192" y="0"/>
                  <a:pt x="2249442" y="54250"/>
                  <a:pt x="2249442" y="121170"/>
                </a:cubicBezTo>
                <a:lnTo>
                  <a:pt x="2249442" y="605838"/>
                </a:lnTo>
                <a:cubicBezTo>
                  <a:pt x="2249442" y="672758"/>
                  <a:pt x="2195192" y="727008"/>
                  <a:pt x="2128272" y="727008"/>
                </a:cubicBezTo>
                <a:lnTo>
                  <a:pt x="121170" y="727008"/>
                </a:lnTo>
                <a:cubicBezTo>
                  <a:pt x="54250" y="727008"/>
                  <a:pt x="0" y="672758"/>
                  <a:pt x="0" y="605838"/>
                </a:cubicBezTo>
                <a:lnTo>
                  <a:pt x="0" y="121170"/>
                </a:lnTo>
                <a:close/>
              </a:path>
            </a:pathLst>
          </a:custGeom>
          <a:solidFill>
            <a:srgbClr val="9784B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908" tIns="43763" rIns="60908" bIns="43763" numCol="1" spcCol="1270" anchor="ctr" anchorCtr="0">
            <a:noAutofit/>
          </a:bodyPr>
          <a:lstStyle/>
          <a:p>
            <a:pPr algn="ctr" defTabSz="400050">
              <a:lnSpc>
                <a:spcPct val="90000"/>
              </a:lnSpc>
              <a:spcAft>
                <a:spcPct val="35000"/>
              </a:spcAft>
            </a:pPr>
            <a:r>
              <a:rPr lang="en-US" sz="1200" b="1" dirty="0">
                <a:latin typeface="Arial" panose="020B0604020202020204" pitchFamily="34" charset="0"/>
                <a:cs typeface="Arial" panose="020B0604020202020204" pitchFamily="34" charset="0"/>
              </a:rPr>
              <a:t>LARGE SCALE PROJECTS and PROGRAMS</a:t>
            </a:r>
          </a:p>
        </p:txBody>
      </p:sp>
      <p:sp>
        <p:nvSpPr>
          <p:cNvPr id="27" name="Oval 26"/>
          <p:cNvSpPr/>
          <p:nvPr/>
        </p:nvSpPr>
        <p:spPr>
          <a:xfrm>
            <a:off x="554743" y="4114387"/>
            <a:ext cx="1371600" cy="85725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50000"/>
                  <a:lumOff val="50000"/>
                </a:schemeClr>
              </a:solidFill>
            </a:endParaRPr>
          </a:p>
        </p:txBody>
      </p:sp>
      <p:sp>
        <p:nvSpPr>
          <p:cNvPr id="28" name="Oval 27"/>
          <p:cNvSpPr/>
          <p:nvPr/>
        </p:nvSpPr>
        <p:spPr>
          <a:xfrm>
            <a:off x="554743" y="5000212"/>
            <a:ext cx="1371600" cy="85725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65000"/>
                    <a:lumOff val="35000"/>
                  </a:schemeClr>
                </a:solidFill>
                <a:latin typeface="Arial" panose="020B0604020202020204" pitchFamily="34" charset="0"/>
                <a:cs typeface="Arial" panose="020B0604020202020204" pitchFamily="34" charset="0"/>
              </a:rPr>
              <a:t>Other TACs</a:t>
            </a:r>
          </a:p>
          <a:p>
            <a:pPr algn="ctr"/>
            <a:r>
              <a:rPr lang="en-US" sz="1050" b="1" dirty="0">
                <a:solidFill>
                  <a:schemeClr val="tx1">
                    <a:lumMod val="65000"/>
                    <a:lumOff val="35000"/>
                  </a:schemeClr>
                </a:solidFill>
                <a:latin typeface="Arial" panose="020B0604020202020204" pitchFamily="34" charset="0"/>
                <a:cs typeface="Arial" panose="020B0604020202020204" pitchFamily="34" charset="0"/>
              </a:rPr>
              <a:t>(as needed)</a:t>
            </a:r>
          </a:p>
        </p:txBody>
      </p:sp>
      <p:sp>
        <p:nvSpPr>
          <p:cNvPr id="29" name="Oval 28"/>
          <p:cNvSpPr/>
          <p:nvPr/>
        </p:nvSpPr>
        <p:spPr>
          <a:xfrm>
            <a:off x="554743" y="3228562"/>
            <a:ext cx="1371600" cy="85725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lumMod val="65000"/>
                    <a:lumOff val="35000"/>
                  </a:schemeClr>
                </a:solidFill>
                <a:latin typeface="Arial" panose="020B0604020202020204" pitchFamily="34" charset="0"/>
                <a:cs typeface="Arial" panose="020B0604020202020204" pitchFamily="34" charset="0"/>
              </a:rPr>
              <a:t>Project TAC</a:t>
            </a:r>
          </a:p>
        </p:txBody>
      </p:sp>
      <p:sp>
        <p:nvSpPr>
          <p:cNvPr id="30" name="Oval 29"/>
          <p:cNvSpPr/>
          <p:nvPr/>
        </p:nvSpPr>
        <p:spPr>
          <a:xfrm>
            <a:off x="554743" y="2342174"/>
            <a:ext cx="1371600" cy="85725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lumMod val="65000"/>
                    <a:lumOff val="35000"/>
                  </a:schemeClr>
                </a:solidFill>
                <a:latin typeface="Arial" panose="020B0604020202020204" pitchFamily="34" charset="0"/>
                <a:cs typeface="Arial" panose="020B0604020202020204" pitchFamily="34" charset="0"/>
              </a:rPr>
              <a:t>Policy TAC</a:t>
            </a:r>
          </a:p>
        </p:txBody>
      </p:sp>
      <p:sp>
        <p:nvSpPr>
          <p:cNvPr id="31" name="Oval 30"/>
          <p:cNvSpPr/>
          <p:nvPr/>
        </p:nvSpPr>
        <p:spPr>
          <a:xfrm>
            <a:off x="554743" y="1455787"/>
            <a:ext cx="1371600" cy="85725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lumMod val="65000"/>
                    <a:lumOff val="35000"/>
                  </a:schemeClr>
                </a:solidFill>
                <a:latin typeface="Arial" panose="020B0604020202020204" pitchFamily="34" charset="0"/>
                <a:cs typeface="Arial" panose="020B0604020202020204" pitchFamily="34" charset="0"/>
              </a:rPr>
              <a:t>Data TAC</a:t>
            </a:r>
          </a:p>
        </p:txBody>
      </p:sp>
      <p:sp>
        <p:nvSpPr>
          <p:cNvPr id="32" name="TextBox 31"/>
          <p:cNvSpPr txBox="1"/>
          <p:nvPr/>
        </p:nvSpPr>
        <p:spPr>
          <a:xfrm rot="16200000">
            <a:off x="4050359" y="2964538"/>
            <a:ext cx="670279" cy="276999"/>
          </a:xfrm>
          <a:prstGeom prst="rect">
            <a:avLst/>
          </a:prstGeom>
          <a:noFill/>
        </p:spPr>
        <p:txBody>
          <a:bodyPr wrap="square" rtlCol="0">
            <a:spAutoFit/>
          </a:bodyPr>
          <a:lstStyle/>
          <a:p>
            <a:r>
              <a:rPr lang="en-US" sz="1200" dirty="0">
                <a:solidFill>
                  <a:schemeClr val="accent6">
                    <a:lumMod val="50000"/>
                  </a:schemeClr>
                </a:solidFill>
              </a:rPr>
              <a:t>LDWF</a:t>
            </a:r>
          </a:p>
        </p:txBody>
      </p:sp>
      <p:sp>
        <p:nvSpPr>
          <p:cNvPr id="33" name="TextBox 32"/>
          <p:cNvSpPr txBox="1"/>
          <p:nvPr/>
        </p:nvSpPr>
        <p:spPr>
          <a:xfrm>
            <a:off x="538218" y="4328053"/>
            <a:ext cx="1383359" cy="553998"/>
          </a:xfrm>
          <a:prstGeom prst="rect">
            <a:avLst/>
          </a:prstGeom>
          <a:noFill/>
        </p:spPr>
        <p:txBody>
          <a:bodyPr wrap="square" rtlCol="0">
            <a:spAutoFit/>
          </a:bodyPr>
          <a:lstStyle/>
          <a:p>
            <a:pPr algn="ctr"/>
            <a:r>
              <a:rPr lang="en-US" sz="1500" b="1" dirty="0">
                <a:solidFill>
                  <a:schemeClr val="tx1">
                    <a:lumMod val="65000"/>
                    <a:lumOff val="35000"/>
                  </a:schemeClr>
                </a:solidFill>
              </a:rPr>
              <a:t>Engagement TAC</a:t>
            </a:r>
          </a:p>
        </p:txBody>
      </p:sp>
    </p:spTree>
    <p:extLst>
      <p:ext uri="{BB962C8B-B14F-4D97-AF65-F5344CB8AC3E}">
        <p14:creationId xmlns:p14="http://schemas.microsoft.com/office/powerpoint/2010/main" val="2497904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Overview and Guiding Principles</a:t>
            </a:r>
            <a:endParaRPr lang="en-US" dirty="0"/>
          </a:p>
        </p:txBody>
      </p:sp>
      <p:grpSp>
        <p:nvGrpSpPr>
          <p:cNvPr id="13" name="Group 12"/>
          <p:cNvGrpSpPr/>
          <p:nvPr/>
        </p:nvGrpSpPr>
        <p:grpSpPr>
          <a:xfrm>
            <a:off x="200025" y="2167068"/>
            <a:ext cx="1997362" cy="3207340"/>
            <a:chOff x="7748773" y="1439604"/>
            <a:chExt cx="2663149" cy="4276453"/>
          </a:xfrm>
        </p:grpSpPr>
        <p:sp>
          <p:nvSpPr>
            <p:cNvPr id="4" name="Rounded Rectangle 3"/>
            <p:cNvSpPr/>
            <p:nvPr/>
          </p:nvSpPr>
          <p:spPr>
            <a:xfrm>
              <a:off x="7748773" y="1439604"/>
              <a:ext cx="2663149" cy="4276453"/>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dirty="0">
                  <a:solidFill>
                    <a:prstClr val="white"/>
                  </a:solidFill>
                  <a:latin typeface="Arial" panose="020B0604020202020204"/>
                </a:rPr>
                <a:t>COOPERATING AGENCIES:</a:t>
              </a:r>
            </a:p>
            <a:p>
              <a:pPr algn="ctr" defTabSz="685800" eaLnBrk="1" fontAlgn="auto" hangingPunct="1">
                <a:spcBef>
                  <a:spcPts val="0"/>
                </a:spcBef>
                <a:spcAft>
                  <a:spcPts val="0"/>
                </a:spcAft>
              </a:pPr>
              <a:endParaRPr lang="en-US" dirty="0">
                <a:solidFill>
                  <a:prstClr val="white"/>
                </a:solidFill>
                <a:latin typeface="Arial" panose="020B0604020202020204"/>
              </a:endParaRPr>
            </a:p>
            <a:p>
              <a:pPr algn="ctr" defTabSz="685800" eaLnBrk="1" fontAlgn="auto" hangingPunct="1">
                <a:spcBef>
                  <a:spcPts val="0"/>
                </a:spcBef>
                <a:spcAft>
                  <a:spcPts val="0"/>
                </a:spcAft>
              </a:pPr>
              <a:endParaRPr lang="en-US" dirty="0">
                <a:solidFill>
                  <a:prstClr val="white"/>
                </a:solidFill>
                <a:latin typeface="Arial" panose="020B0604020202020204"/>
              </a:endParaRPr>
            </a:p>
            <a:p>
              <a:pPr algn="ctr" defTabSz="685800" eaLnBrk="1" fontAlgn="auto" hangingPunct="1">
                <a:spcBef>
                  <a:spcPts val="0"/>
                </a:spcBef>
                <a:spcAft>
                  <a:spcPts val="0"/>
                </a:spcAft>
              </a:pPr>
              <a:endParaRPr lang="en-US" dirty="0">
                <a:solidFill>
                  <a:prstClr val="white"/>
                </a:solidFill>
                <a:latin typeface="Arial" panose="020B0604020202020204"/>
              </a:endParaRPr>
            </a:p>
            <a:p>
              <a:pPr algn="ctr" defTabSz="685800" eaLnBrk="1" fontAlgn="auto" hangingPunct="1">
                <a:spcBef>
                  <a:spcPts val="0"/>
                </a:spcBef>
                <a:spcAft>
                  <a:spcPts val="0"/>
                </a:spcAft>
              </a:pPr>
              <a:endParaRPr lang="en-US" dirty="0">
                <a:solidFill>
                  <a:prstClr val="white"/>
                </a:solidFill>
                <a:latin typeface="Arial" panose="020B0604020202020204"/>
              </a:endParaRPr>
            </a:p>
            <a:p>
              <a:pPr algn="ctr" defTabSz="685800" eaLnBrk="1" fontAlgn="auto" hangingPunct="1">
                <a:spcBef>
                  <a:spcPts val="0"/>
                </a:spcBef>
                <a:spcAft>
                  <a:spcPts val="0"/>
                </a:spcAft>
              </a:pPr>
              <a:endParaRPr lang="en-US" dirty="0">
                <a:solidFill>
                  <a:prstClr val="white"/>
                </a:solidFill>
                <a:latin typeface="Arial" panose="020B0604020202020204"/>
              </a:endParaRPr>
            </a:p>
            <a:p>
              <a:pPr algn="ctr" defTabSz="685800" eaLnBrk="1" fontAlgn="auto" hangingPunct="1">
                <a:spcBef>
                  <a:spcPts val="0"/>
                </a:spcBef>
                <a:spcAft>
                  <a:spcPts val="0"/>
                </a:spcAft>
              </a:pPr>
              <a:r>
                <a:rPr lang="en-US" sz="1500" cap="small" dirty="0">
                  <a:solidFill>
                    <a:prstClr val="white"/>
                  </a:solidFill>
                  <a:latin typeface="Arial" panose="020B0604020202020204"/>
                </a:rPr>
                <a:t>Louisiana Watershed-Based Floodplain Management Program</a:t>
              </a:r>
            </a:p>
          </p:txBody>
        </p:sp>
        <p:sp>
          <p:nvSpPr>
            <p:cNvPr id="5" name="Isosceles Triangle 4"/>
            <p:cNvSpPr/>
            <p:nvPr/>
          </p:nvSpPr>
          <p:spPr>
            <a:xfrm>
              <a:off x="7767599" y="2816081"/>
              <a:ext cx="858644" cy="869795"/>
            </a:xfrm>
            <a:prstGeom prst="triangle">
              <a:avLst/>
            </a:prstGeom>
            <a:solidFill>
              <a:schemeClr val="accent6">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eaLnBrk="1" fontAlgn="auto" hangingPunct="1">
                <a:spcBef>
                  <a:spcPts val="0"/>
                </a:spcBef>
                <a:spcAft>
                  <a:spcPts val="0"/>
                </a:spcAft>
              </a:pPr>
              <a:r>
                <a:rPr lang="en-US" sz="788" dirty="0">
                  <a:solidFill>
                    <a:srgbClr val="F8DA40">
                      <a:lumMod val="50000"/>
                    </a:srgbClr>
                  </a:solidFill>
                  <a:latin typeface="Arial" panose="020B0604020202020204"/>
                </a:rPr>
                <a:t>OCD</a:t>
              </a:r>
            </a:p>
          </p:txBody>
        </p:sp>
        <p:sp>
          <p:nvSpPr>
            <p:cNvPr id="6" name="Isosceles Triangle 5"/>
            <p:cNvSpPr/>
            <p:nvPr/>
          </p:nvSpPr>
          <p:spPr>
            <a:xfrm>
              <a:off x="8645070" y="2810078"/>
              <a:ext cx="858644" cy="869795"/>
            </a:xfrm>
            <a:prstGeom prst="triangle">
              <a:avLst/>
            </a:prstGeom>
            <a:solidFill>
              <a:schemeClr val="accent6">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eaLnBrk="1" fontAlgn="auto" hangingPunct="1">
                <a:spcBef>
                  <a:spcPts val="0"/>
                </a:spcBef>
                <a:spcAft>
                  <a:spcPts val="0"/>
                </a:spcAft>
              </a:pPr>
              <a:endParaRPr lang="en-US" sz="713" dirty="0">
                <a:solidFill>
                  <a:srgbClr val="F8DA40">
                    <a:lumMod val="50000"/>
                  </a:srgbClr>
                </a:solidFill>
                <a:latin typeface="Arial" panose="020B0604020202020204"/>
              </a:endParaRPr>
            </a:p>
          </p:txBody>
        </p:sp>
        <p:sp>
          <p:nvSpPr>
            <p:cNvPr id="7" name="Isosceles Triangle 6"/>
            <p:cNvSpPr/>
            <p:nvPr/>
          </p:nvSpPr>
          <p:spPr>
            <a:xfrm>
              <a:off x="9518798" y="2816080"/>
              <a:ext cx="858644" cy="869795"/>
            </a:xfrm>
            <a:prstGeom prst="triangle">
              <a:avLst/>
            </a:prstGeom>
            <a:solidFill>
              <a:schemeClr val="accent6">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eaLnBrk="1" fontAlgn="auto" hangingPunct="1">
                <a:spcBef>
                  <a:spcPts val="0"/>
                </a:spcBef>
                <a:spcAft>
                  <a:spcPts val="0"/>
                </a:spcAft>
              </a:pPr>
              <a:endParaRPr lang="en-US" sz="600" dirty="0">
                <a:solidFill>
                  <a:srgbClr val="F8DA40">
                    <a:lumMod val="50000"/>
                  </a:srgbClr>
                </a:solidFill>
                <a:latin typeface="Arial" panose="020B0604020202020204"/>
              </a:endParaRPr>
            </a:p>
          </p:txBody>
        </p:sp>
        <p:sp>
          <p:nvSpPr>
            <p:cNvPr id="8" name="Isosceles Triangle 7"/>
            <p:cNvSpPr/>
            <p:nvPr/>
          </p:nvSpPr>
          <p:spPr>
            <a:xfrm rot="10800000">
              <a:off x="8212827" y="2747550"/>
              <a:ext cx="858644" cy="869795"/>
            </a:xfrm>
            <a:prstGeom prst="triangle">
              <a:avLst/>
            </a:prstGeom>
            <a:solidFill>
              <a:schemeClr val="accent6">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685800" eaLnBrk="1" fontAlgn="auto" hangingPunct="1">
                <a:spcBef>
                  <a:spcPts val="0"/>
                </a:spcBef>
                <a:spcAft>
                  <a:spcPts val="0"/>
                </a:spcAft>
              </a:pPr>
              <a:endParaRPr lang="en-US" sz="713" dirty="0">
                <a:solidFill>
                  <a:srgbClr val="F8DA40">
                    <a:lumMod val="50000"/>
                  </a:srgbClr>
                </a:solidFill>
                <a:latin typeface="Arial" panose="020B0604020202020204"/>
              </a:endParaRPr>
            </a:p>
          </p:txBody>
        </p:sp>
        <p:sp>
          <p:nvSpPr>
            <p:cNvPr id="9" name="Isosceles Triangle 8"/>
            <p:cNvSpPr/>
            <p:nvPr/>
          </p:nvSpPr>
          <p:spPr>
            <a:xfrm rot="10800000">
              <a:off x="9080895" y="2747550"/>
              <a:ext cx="858644" cy="869795"/>
            </a:xfrm>
            <a:prstGeom prst="triangle">
              <a:avLst/>
            </a:prstGeom>
            <a:solidFill>
              <a:schemeClr val="accent6">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685800" eaLnBrk="1" fontAlgn="auto" hangingPunct="1">
                <a:spcBef>
                  <a:spcPts val="0"/>
                </a:spcBef>
                <a:spcAft>
                  <a:spcPts val="0"/>
                </a:spcAft>
              </a:pPr>
              <a:r>
                <a:rPr lang="en-US" sz="750" dirty="0">
                  <a:solidFill>
                    <a:srgbClr val="F8DA40">
                      <a:lumMod val="50000"/>
                    </a:srgbClr>
                  </a:solidFill>
                  <a:latin typeface="Arial" panose="020B0604020202020204"/>
                </a:rPr>
                <a:t>WLF</a:t>
              </a:r>
            </a:p>
          </p:txBody>
        </p:sp>
        <p:sp>
          <p:nvSpPr>
            <p:cNvPr id="10" name="TextBox 9"/>
            <p:cNvSpPr txBox="1"/>
            <p:nvPr/>
          </p:nvSpPr>
          <p:spPr>
            <a:xfrm rot="16200000">
              <a:off x="9519194" y="3120260"/>
              <a:ext cx="892333" cy="276999"/>
            </a:xfrm>
            <a:prstGeom prst="rect">
              <a:avLst/>
            </a:prstGeom>
            <a:noFill/>
          </p:spPr>
          <p:txBody>
            <a:bodyPr wrap="square" rtlCol="0">
              <a:spAutoFit/>
            </a:bodyPr>
            <a:lstStyle/>
            <a:p>
              <a:pPr defTabSz="685800" eaLnBrk="1" fontAlgn="auto" hangingPunct="1">
                <a:spcBef>
                  <a:spcPts val="0"/>
                </a:spcBef>
                <a:spcAft>
                  <a:spcPts val="0"/>
                </a:spcAft>
              </a:pPr>
              <a:r>
                <a:rPr lang="en-US" sz="750" dirty="0">
                  <a:solidFill>
                    <a:srgbClr val="F8DA40">
                      <a:lumMod val="50000"/>
                    </a:srgbClr>
                  </a:solidFill>
                  <a:latin typeface="Arial" panose="020B0604020202020204"/>
                  <a:cs typeface="+mn-cs"/>
                </a:rPr>
                <a:t>GOHSEP</a:t>
              </a:r>
            </a:p>
          </p:txBody>
        </p:sp>
        <p:sp>
          <p:nvSpPr>
            <p:cNvPr id="11" name="TextBox 10"/>
            <p:cNvSpPr txBox="1"/>
            <p:nvPr/>
          </p:nvSpPr>
          <p:spPr>
            <a:xfrm rot="16200000">
              <a:off x="8628896" y="3118173"/>
              <a:ext cx="892333" cy="276999"/>
            </a:xfrm>
            <a:prstGeom prst="rect">
              <a:avLst/>
            </a:prstGeom>
            <a:noFill/>
          </p:spPr>
          <p:txBody>
            <a:bodyPr wrap="square" rtlCol="0">
              <a:spAutoFit/>
            </a:bodyPr>
            <a:lstStyle/>
            <a:p>
              <a:pPr defTabSz="685800" eaLnBrk="1" fontAlgn="auto" hangingPunct="1">
                <a:spcBef>
                  <a:spcPts val="0"/>
                </a:spcBef>
                <a:spcAft>
                  <a:spcPts val="0"/>
                </a:spcAft>
              </a:pPr>
              <a:r>
                <a:rPr lang="en-US" sz="750" dirty="0">
                  <a:solidFill>
                    <a:srgbClr val="F8DA40">
                      <a:lumMod val="50000"/>
                    </a:srgbClr>
                  </a:solidFill>
                  <a:latin typeface="Arial" panose="020B0604020202020204"/>
                  <a:cs typeface="+mn-cs"/>
                </a:rPr>
                <a:t>DOTD</a:t>
              </a:r>
            </a:p>
          </p:txBody>
        </p:sp>
        <p:sp>
          <p:nvSpPr>
            <p:cNvPr id="12" name="TextBox 11"/>
            <p:cNvSpPr txBox="1"/>
            <p:nvPr/>
          </p:nvSpPr>
          <p:spPr>
            <a:xfrm rot="16200000">
              <a:off x="8190070" y="2683157"/>
              <a:ext cx="892333" cy="276999"/>
            </a:xfrm>
            <a:prstGeom prst="rect">
              <a:avLst/>
            </a:prstGeom>
            <a:noFill/>
          </p:spPr>
          <p:txBody>
            <a:bodyPr wrap="square" rtlCol="0">
              <a:spAutoFit/>
            </a:bodyPr>
            <a:lstStyle/>
            <a:p>
              <a:pPr defTabSz="685800" eaLnBrk="1" fontAlgn="auto" hangingPunct="1">
                <a:spcBef>
                  <a:spcPts val="0"/>
                </a:spcBef>
                <a:spcAft>
                  <a:spcPts val="0"/>
                </a:spcAft>
              </a:pPr>
              <a:r>
                <a:rPr lang="en-US" sz="750" dirty="0">
                  <a:solidFill>
                    <a:srgbClr val="F8DA40">
                      <a:lumMod val="50000"/>
                    </a:srgbClr>
                  </a:solidFill>
                  <a:latin typeface="Arial" panose="020B0604020202020204"/>
                  <a:cs typeface="+mn-cs"/>
                </a:rPr>
                <a:t>CPRA</a:t>
              </a:r>
            </a:p>
          </p:txBody>
        </p:sp>
      </p:grpSp>
      <p:grpSp>
        <p:nvGrpSpPr>
          <p:cNvPr id="28" name="Group 27"/>
          <p:cNvGrpSpPr/>
          <p:nvPr/>
        </p:nvGrpSpPr>
        <p:grpSpPr>
          <a:xfrm>
            <a:off x="7015514" y="1792373"/>
            <a:ext cx="2036826" cy="3945492"/>
            <a:chOff x="9354018" y="1246831"/>
            <a:chExt cx="2715768" cy="5260656"/>
          </a:xfrm>
        </p:grpSpPr>
        <p:sp>
          <p:nvSpPr>
            <p:cNvPr id="15" name="Rounded Rectangle 14"/>
            <p:cNvSpPr/>
            <p:nvPr/>
          </p:nvSpPr>
          <p:spPr>
            <a:xfrm>
              <a:off x="9354018" y="1246831"/>
              <a:ext cx="2715768" cy="73952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dirty="0">
                  <a:solidFill>
                    <a:srgbClr val="44546A">
                      <a:lumMod val="75000"/>
                    </a:srgbClr>
                  </a:solidFill>
                  <a:latin typeface="Arial" panose="020B0604020202020204"/>
                </a:rPr>
                <a:t>DATA</a:t>
              </a:r>
            </a:p>
          </p:txBody>
        </p:sp>
        <p:sp>
          <p:nvSpPr>
            <p:cNvPr id="16" name="Rounded Rectangle 15"/>
            <p:cNvSpPr/>
            <p:nvPr/>
          </p:nvSpPr>
          <p:spPr>
            <a:xfrm>
              <a:off x="9354018" y="2150783"/>
              <a:ext cx="2715768" cy="73952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dirty="0">
                  <a:solidFill>
                    <a:srgbClr val="44546A">
                      <a:lumMod val="75000"/>
                    </a:srgbClr>
                  </a:solidFill>
                  <a:latin typeface="Arial" panose="020B0604020202020204"/>
                </a:rPr>
                <a:t>ENGAGEMENT</a:t>
              </a:r>
            </a:p>
          </p:txBody>
        </p:sp>
        <p:sp>
          <p:nvSpPr>
            <p:cNvPr id="17" name="Rounded Rectangle 16"/>
            <p:cNvSpPr/>
            <p:nvPr/>
          </p:nvSpPr>
          <p:spPr>
            <a:xfrm>
              <a:off x="9354018" y="3060159"/>
              <a:ext cx="2715768" cy="73952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dirty="0">
                  <a:solidFill>
                    <a:srgbClr val="44546A">
                      <a:lumMod val="75000"/>
                    </a:srgbClr>
                  </a:solidFill>
                  <a:latin typeface="Arial" panose="020B0604020202020204"/>
                </a:rPr>
                <a:t>BEST PRACTICS</a:t>
              </a:r>
            </a:p>
          </p:txBody>
        </p:sp>
        <p:sp>
          <p:nvSpPr>
            <p:cNvPr id="18" name="Rounded Rectangle 17"/>
            <p:cNvSpPr/>
            <p:nvPr/>
          </p:nvSpPr>
          <p:spPr>
            <a:xfrm>
              <a:off x="9354018" y="3965833"/>
              <a:ext cx="2715768" cy="73952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dirty="0">
                  <a:solidFill>
                    <a:srgbClr val="44546A">
                      <a:lumMod val="75000"/>
                    </a:srgbClr>
                  </a:solidFill>
                  <a:latin typeface="Arial" panose="020B0604020202020204"/>
                </a:rPr>
                <a:t>FUNDING</a:t>
              </a:r>
            </a:p>
          </p:txBody>
        </p:sp>
        <p:sp>
          <p:nvSpPr>
            <p:cNvPr id="19" name="Rounded Rectangle 18"/>
            <p:cNvSpPr/>
            <p:nvPr/>
          </p:nvSpPr>
          <p:spPr>
            <a:xfrm>
              <a:off x="9354018" y="4862324"/>
              <a:ext cx="2715768" cy="73952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dirty="0">
                  <a:solidFill>
                    <a:srgbClr val="44546A">
                      <a:lumMod val="75000"/>
                    </a:srgbClr>
                  </a:solidFill>
                  <a:latin typeface="Arial" panose="020B0604020202020204"/>
                </a:rPr>
                <a:t>CAPACITY BUILDING</a:t>
              </a:r>
            </a:p>
          </p:txBody>
        </p:sp>
        <p:sp>
          <p:nvSpPr>
            <p:cNvPr id="20" name="Rounded Rectangle 19"/>
            <p:cNvSpPr/>
            <p:nvPr/>
          </p:nvSpPr>
          <p:spPr>
            <a:xfrm>
              <a:off x="9354018" y="5767959"/>
              <a:ext cx="2715768" cy="73952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dirty="0">
                  <a:solidFill>
                    <a:srgbClr val="44546A">
                      <a:lumMod val="75000"/>
                    </a:srgbClr>
                  </a:solidFill>
                  <a:latin typeface="Arial" panose="020B0604020202020204"/>
                </a:rPr>
                <a:t>PLANNING and PROJECTS</a:t>
              </a:r>
            </a:p>
          </p:txBody>
        </p:sp>
        <p:sp>
          <p:nvSpPr>
            <p:cNvPr id="21" name="Rectangle 20"/>
            <p:cNvSpPr/>
            <p:nvPr/>
          </p:nvSpPr>
          <p:spPr>
            <a:xfrm>
              <a:off x="9884664" y="5601852"/>
              <a:ext cx="548640" cy="16610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rial" panose="020B0604020202020204"/>
              </a:endParaRPr>
            </a:p>
          </p:txBody>
        </p:sp>
        <p:sp>
          <p:nvSpPr>
            <p:cNvPr id="22" name="Rectangle 21"/>
            <p:cNvSpPr/>
            <p:nvPr/>
          </p:nvSpPr>
          <p:spPr>
            <a:xfrm>
              <a:off x="9884664" y="4705361"/>
              <a:ext cx="548640" cy="16610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rial" panose="020B0604020202020204"/>
              </a:endParaRPr>
            </a:p>
          </p:txBody>
        </p:sp>
        <p:sp>
          <p:nvSpPr>
            <p:cNvPr id="23" name="Rectangle 22"/>
            <p:cNvSpPr/>
            <p:nvPr/>
          </p:nvSpPr>
          <p:spPr>
            <a:xfrm>
              <a:off x="9884664" y="3799726"/>
              <a:ext cx="548640" cy="16610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rial" panose="020B0604020202020204"/>
              </a:endParaRPr>
            </a:p>
          </p:txBody>
        </p:sp>
        <p:sp>
          <p:nvSpPr>
            <p:cNvPr id="24" name="Rectangle 23"/>
            <p:cNvSpPr/>
            <p:nvPr/>
          </p:nvSpPr>
          <p:spPr>
            <a:xfrm>
              <a:off x="9884664" y="2896544"/>
              <a:ext cx="548640" cy="16610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rial" panose="020B0604020202020204"/>
              </a:endParaRPr>
            </a:p>
          </p:txBody>
        </p:sp>
        <p:sp>
          <p:nvSpPr>
            <p:cNvPr id="25" name="Rectangle 24"/>
            <p:cNvSpPr/>
            <p:nvPr/>
          </p:nvSpPr>
          <p:spPr>
            <a:xfrm>
              <a:off x="9884664" y="1989248"/>
              <a:ext cx="548640" cy="16610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rial" panose="020B0604020202020204"/>
              </a:endParaRPr>
            </a:p>
          </p:txBody>
        </p:sp>
      </p:grpSp>
      <p:grpSp>
        <p:nvGrpSpPr>
          <p:cNvPr id="35" name="Group 34"/>
          <p:cNvGrpSpPr/>
          <p:nvPr/>
        </p:nvGrpSpPr>
        <p:grpSpPr>
          <a:xfrm>
            <a:off x="2231483" y="1699749"/>
            <a:ext cx="4820997" cy="4132110"/>
            <a:chOff x="2975311" y="1123332"/>
            <a:chExt cx="6427996" cy="5509480"/>
          </a:xfrm>
        </p:grpSpPr>
        <p:sp>
          <p:nvSpPr>
            <p:cNvPr id="14" name="Isosceles Triangle 13"/>
            <p:cNvSpPr/>
            <p:nvPr/>
          </p:nvSpPr>
          <p:spPr>
            <a:xfrm rot="16200000">
              <a:off x="3417944" y="756368"/>
              <a:ext cx="5356111" cy="6241377"/>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rial" panose="020B0604020202020204"/>
              </a:endParaRPr>
            </a:p>
          </p:txBody>
        </p:sp>
        <p:cxnSp>
          <p:nvCxnSpPr>
            <p:cNvPr id="30" name="Straight Arrow Connector 29"/>
            <p:cNvCxnSpPr>
              <a:stCxn id="14" idx="0"/>
            </p:cNvCxnSpPr>
            <p:nvPr/>
          </p:nvCxnSpPr>
          <p:spPr>
            <a:xfrm>
              <a:off x="2975311" y="3877056"/>
              <a:ext cx="6427996" cy="2755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975311" y="1123332"/>
              <a:ext cx="6427996" cy="2755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a:xfrm>
            <a:off x="2504885" y="2253302"/>
            <a:ext cx="4134231" cy="2935225"/>
          </a:xfrm>
        </p:spPr>
        <p:txBody>
          <a:bodyPr>
            <a:normAutofit fontScale="92500" lnSpcReduction="20000"/>
          </a:bodyPr>
          <a:lstStyle/>
          <a:p>
            <a:pPr marL="257175" indent="-257175" algn="just" fontAlgn="base">
              <a:buFont typeface="+mj-lt"/>
              <a:buAutoNum type="arabicPeriod"/>
            </a:pPr>
            <a:r>
              <a:rPr lang="en-US" dirty="0"/>
              <a:t>Ecosystem services maximized through the natural and beneficial functions of the floodplain and effective flood risk management go hand in </a:t>
            </a:r>
            <a:r>
              <a:rPr lang="en-US" dirty="0" smtClean="0"/>
              <a:t>hand</a:t>
            </a:r>
          </a:p>
          <a:p>
            <a:pPr marL="257175" indent="-257175" algn="just" fontAlgn="base">
              <a:buFont typeface="+mj-lt"/>
              <a:buAutoNum type="arabicPeriod"/>
            </a:pPr>
            <a:r>
              <a:rPr lang="en-US" dirty="0" smtClean="0"/>
              <a:t>The </a:t>
            </a:r>
            <a:r>
              <a:rPr lang="en-US" dirty="0"/>
              <a:t>root of all wise decision making is accurate, complete, transparent, and accessible data</a:t>
            </a:r>
          </a:p>
          <a:p>
            <a:pPr marL="257175" indent="-257175" algn="just" fontAlgn="base">
              <a:buFont typeface="+mj-lt"/>
              <a:buAutoNum type="arabicPeriod"/>
            </a:pPr>
            <a:r>
              <a:rPr lang="en-US" dirty="0"/>
              <a:t>Engagement, trust building, and partnership toward collective action are necessary to maximize Program effectiveness</a:t>
            </a:r>
          </a:p>
          <a:p>
            <a:pPr marL="257175" indent="-257175" algn="just" fontAlgn="base">
              <a:buFont typeface="+mj-lt"/>
              <a:buAutoNum type="arabicPeriod"/>
            </a:pPr>
            <a:r>
              <a:rPr lang="en-US" dirty="0"/>
              <a:t>Locals need to be empowered and supported to meet the demands of our changing flood risk context</a:t>
            </a:r>
          </a:p>
          <a:p>
            <a:pPr marL="257175" indent="-257175" algn="just" fontAlgn="base">
              <a:buFont typeface="+mj-lt"/>
              <a:buAutoNum type="arabicPeriod"/>
            </a:pPr>
            <a:r>
              <a:rPr lang="en-US" dirty="0"/>
              <a:t>The State should set the bar for sound flood risk management across Louisiana </a:t>
            </a:r>
          </a:p>
          <a:p>
            <a:pPr marL="257175" indent="-257175" algn="just" fontAlgn="base">
              <a:buFont typeface="+mj-lt"/>
              <a:buAutoNum type="arabicPeriod"/>
            </a:pPr>
            <a:r>
              <a:rPr lang="en-US" dirty="0"/>
              <a:t>Sustainable sources of funding are needed to implement and maintain sound flood risk management practices across the state, and existing sources can be stretched and leveraged more efficiently if put toward a common goal</a:t>
            </a:r>
          </a:p>
          <a:p>
            <a:pPr algn="just"/>
            <a:endParaRPr lang="en-US" dirty="0"/>
          </a:p>
        </p:txBody>
      </p:sp>
    </p:spTree>
    <p:extLst>
      <p:ext uri="{BB962C8B-B14F-4D97-AF65-F5344CB8AC3E}">
        <p14:creationId xmlns:p14="http://schemas.microsoft.com/office/powerpoint/2010/main" val="347651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228600"/>
            <a:ext cx="6858000" cy="762000"/>
          </a:xfrm>
        </p:spPr>
        <p:txBody>
          <a:bodyPr/>
          <a:lstStyle/>
          <a:p>
            <a:r>
              <a:rPr lang="en-US" sz="5000" b="1" dirty="0" smtClean="0">
                <a:solidFill>
                  <a:srgbClr val="EB6527"/>
                </a:solidFill>
                <a:effectLst>
                  <a:outerShdw blurRad="38100" dist="38100" dir="2700000" algn="tl">
                    <a:srgbClr val="000000">
                      <a:alpha val="43137"/>
                    </a:srgbClr>
                  </a:outerShdw>
                </a:effectLst>
              </a:rPr>
              <a:t>Today’s Discussion</a:t>
            </a:r>
            <a:endParaRPr lang="en-US" sz="5000" b="1" dirty="0">
              <a:solidFill>
                <a:srgbClr val="EB6527"/>
              </a:solidFill>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a:xfrm>
            <a:off x="609600" y="1371600"/>
            <a:ext cx="8153400" cy="3810000"/>
          </a:xfrm>
        </p:spPr>
        <p:txBody>
          <a:bodyPr/>
          <a:lstStyle/>
          <a:p>
            <a:r>
              <a:rPr lang="en-US" sz="3000" dirty="0" smtClean="0"/>
              <a:t>Statewide Flood Control Program</a:t>
            </a:r>
          </a:p>
          <a:p>
            <a:pPr lvl="1"/>
            <a:r>
              <a:rPr lang="en-US" sz="2600" dirty="0" smtClean="0"/>
              <a:t>Program overview</a:t>
            </a:r>
          </a:p>
          <a:p>
            <a:pPr lvl="1"/>
            <a:r>
              <a:rPr lang="en-US" sz="2600" dirty="0" smtClean="0"/>
              <a:t>Focusing on what’s new/different</a:t>
            </a:r>
          </a:p>
          <a:p>
            <a:pPr lvl="1"/>
            <a:endParaRPr lang="en-US" sz="2600" dirty="0" smtClean="0"/>
          </a:p>
          <a:p>
            <a:r>
              <a:rPr lang="en-US" sz="3000" dirty="0" smtClean="0"/>
              <a:t>Watershed Floodplain Management</a:t>
            </a:r>
          </a:p>
          <a:p>
            <a:endParaRPr lang="en-US" sz="3000" dirty="0" smtClean="0"/>
          </a:p>
          <a:p>
            <a:r>
              <a:rPr lang="en-US" sz="3000" dirty="0" smtClean="0"/>
              <a:t>Q &amp; A</a:t>
            </a:r>
          </a:p>
        </p:txBody>
      </p:sp>
    </p:spTree>
    <p:extLst>
      <p:ext uri="{BB962C8B-B14F-4D97-AF65-F5344CB8AC3E}">
        <p14:creationId xmlns:p14="http://schemas.microsoft.com/office/powerpoint/2010/main" val="3510736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Oval 21"/>
          <p:cNvSpPr/>
          <p:nvPr/>
        </p:nvSpPr>
        <p:spPr>
          <a:xfrm>
            <a:off x="3871912" y="921544"/>
            <a:ext cx="5200651" cy="502919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b="1" dirty="0">
              <a:solidFill>
                <a:prstClr val="white"/>
              </a:solidFill>
              <a:latin typeface="Arial" panose="020B0604020202020204"/>
            </a:endParaRPr>
          </a:p>
        </p:txBody>
      </p:sp>
      <p:grpSp>
        <p:nvGrpSpPr>
          <p:cNvPr id="4" name="Group 3"/>
          <p:cNvGrpSpPr/>
          <p:nvPr/>
        </p:nvGrpSpPr>
        <p:grpSpPr>
          <a:xfrm>
            <a:off x="171801" y="1806661"/>
            <a:ext cx="2036826" cy="3945492"/>
            <a:chOff x="9354018" y="1246831"/>
            <a:chExt cx="2715768" cy="5260656"/>
          </a:xfrm>
        </p:grpSpPr>
        <p:sp>
          <p:nvSpPr>
            <p:cNvPr id="5" name="Rounded Rectangle 4"/>
            <p:cNvSpPr/>
            <p:nvPr/>
          </p:nvSpPr>
          <p:spPr>
            <a:xfrm>
              <a:off x="9354018" y="1246831"/>
              <a:ext cx="2715768" cy="73952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dirty="0">
                  <a:solidFill>
                    <a:srgbClr val="44546A">
                      <a:lumMod val="75000"/>
                    </a:srgbClr>
                  </a:solidFill>
                  <a:latin typeface="Arial" panose="020B0604020202020204"/>
                </a:rPr>
                <a:t>DATA</a:t>
              </a:r>
            </a:p>
          </p:txBody>
        </p:sp>
        <p:sp>
          <p:nvSpPr>
            <p:cNvPr id="6" name="Rounded Rectangle 5"/>
            <p:cNvSpPr/>
            <p:nvPr/>
          </p:nvSpPr>
          <p:spPr>
            <a:xfrm>
              <a:off x="9354018" y="2150783"/>
              <a:ext cx="2715768" cy="73952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dirty="0">
                  <a:solidFill>
                    <a:srgbClr val="44546A">
                      <a:lumMod val="75000"/>
                    </a:srgbClr>
                  </a:solidFill>
                  <a:latin typeface="Arial" panose="020B0604020202020204"/>
                </a:rPr>
                <a:t>ENGAGEMENT</a:t>
              </a:r>
            </a:p>
          </p:txBody>
        </p:sp>
        <p:sp>
          <p:nvSpPr>
            <p:cNvPr id="7" name="Rounded Rectangle 6"/>
            <p:cNvSpPr/>
            <p:nvPr/>
          </p:nvSpPr>
          <p:spPr>
            <a:xfrm>
              <a:off x="9354018" y="3060159"/>
              <a:ext cx="2715768" cy="73952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dirty="0">
                  <a:solidFill>
                    <a:srgbClr val="44546A">
                      <a:lumMod val="75000"/>
                    </a:srgbClr>
                  </a:solidFill>
                  <a:latin typeface="Arial" panose="020B0604020202020204"/>
                </a:rPr>
                <a:t>BEST </a:t>
              </a:r>
              <a:r>
                <a:rPr lang="en-US" sz="1350" dirty="0" smtClean="0">
                  <a:solidFill>
                    <a:srgbClr val="44546A">
                      <a:lumMod val="75000"/>
                    </a:srgbClr>
                  </a:solidFill>
                  <a:latin typeface="Arial" panose="020B0604020202020204"/>
                </a:rPr>
                <a:t>PRACTICES</a:t>
              </a:r>
              <a:endParaRPr lang="en-US" sz="1350" dirty="0">
                <a:solidFill>
                  <a:srgbClr val="44546A">
                    <a:lumMod val="75000"/>
                  </a:srgbClr>
                </a:solidFill>
                <a:latin typeface="Arial" panose="020B0604020202020204"/>
              </a:endParaRPr>
            </a:p>
          </p:txBody>
        </p:sp>
        <p:sp>
          <p:nvSpPr>
            <p:cNvPr id="8" name="Rounded Rectangle 7"/>
            <p:cNvSpPr/>
            <p:nvPr/>
          </p:nvSpPr>
          <p:spPr>
            <a:xfrm>
              <a:off x="9354018" y="3965833"/>
              <a:ext cx="2715768" cy="73952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dirty="0">
                  <a:solidFill>
                    <a:srgbClr val="44546A">
                      <a:lumMod val="75000"/>
                    </a:srgbClr>
                  </a:solidFill>
                  <a:latin typeface="Arial" panose="020B0604020202020204"/>
                </a:rPr>
                <a:t>FUNDING</a:t>
              </a:r>
            </a:p>
          </p:txBody>
        </p:sp>
        <p:sp>
          <p:nvSpPr>
            <p:cNvPr id="9" name="Rounded Rectangle 8"/>
            <p:cNvSpPr/>
            <p:nvPr/>
          </p:nvSpPr>
          <p:spPr>
            <a:xfrm>
              <a:off x="9354018" y="4862324"/>
              <a:ext cx="2715768" cy="73952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dirty="0">
                  <a:solidFill>
                    <a:srgbClr val="44546A">
                      <a:lumMod val="75000"/>
                    </a:srgbClr>
                  </a:solidFill>
                  <a:latin typeface="Arial" panose="020B0604020202020204"/>
                </a:rPr>
                <a:t>CAPACITY BUILDING</a:t>
              </a:r>
            </a:p>
          </p:txBody>
        </p:sp>
        <p:sp>
          <p:nvSpPr>
            <p:cNvPr id="10" name="Rounded Rectangle 9"/>
            <p:cNvSpPr/>
            <p:nvPr/>
          </p:nvSpPr>
          <p:spPr>
            <a:xfrm>
              <a:off x="9354018" y="5767959"/>
              <a:ext cx="2715768" cy="73952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sz="1350" dirty="0">
                  <a:solidFill>
                    <a:srgbClr val="44546A">
                      <a:lumMod val="75000"/>
                    </a:srgbClr>
                  </a:solidFill>
                  <a:latin typeface="Arial" panose="020B0604020202020204"/>
                </a:rPr>
                <a:t>PLANNING and PROJECTS</a:t>
              </a:r>
            </a:p>
          </p:txBody>
        </p:sp>
        <p:sp>
          <p:nvSpPr>
            <p:cNvPr id="11" name="Rectangle 10"/>
            <p:cNvSpPr/>
            <p:nvPr/>
          </p:nvSpPr>
          <p:spPr>
            <a:xfrm>
              <a:off x="9884664" y="5601852"/>
              <a:ext cx="548640" cy="16610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rial" panose="020B0604020202020204"/>
              </a:endParaRPr>
            </a:p>
          </p:txBody>
        </p:sp>
        <p:sp>
          <p:nvSpPr>
            <p:cNvPr id="12" name="Rectangle 11"/>
            <p:cNvSpPr/>
            <p:nvPr/>
          </p:nvSpPr>
          <p:spPr>
            <a:xfrm>
              <a:off x="9884664" y="4705361"/>
              <a:ext cx="548640" cy="16610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rial" panose="020B0604020202020204"/>
              </a:endParaRPr>
            </a:p>
          </p:txBody>
        </p:sp>
        <p:sp>
          <p:nvSpPr>
            <p:cNvPr id="13" name="Rectangle 12"/>
            <p:cNvSpPr/>
            <p:nvPr/>
          </p:nvSpPr>
          <p:spPr>
            <a:xfrm>
              <a:off x="9884664" y="3799726"/>
              <a:ext cx="548640" cy="16610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rial" panose="020B0604020202020204"/>
              </a:endParaRPr>
            </a:p>
          </p:txBody>
        </p:sp>
        <p:sp>
          <p:nvSpPr>
            <p:cNvPr id="14" name="Rectangle 13"/>
            <p:cNvSpPr/>
            <p:nvPr/>
          </p:nvSpPr>
          <p:spPr>
            <a:xfrm>
              <a:off x="9884664" y="2896544"/>
              <a:ext cx="548640" cy="16610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rial" panose="020B0604020202020204"/>
              </a:endParaRPr>
            </a:p>
          </p:txBody>
        </p:sp>
        <p:sp>
          <p:nvSpPr>
            <p:cNvPr id="15" name="Rectangle 14"/>
            <p:cNvSpPr/>
            <p:nvPr/>
          </p:nvSpPr>
          <p:spPr>
            <a:xfrm>
              <a:off x="9884664" y="1989248"/>
              <a:ext cx="548640" cy="16610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rial" panose="020B0604020202020204"/>
              </a:endParaRPr>
            </a:p>
          </p:txBody>
        </p:sp>
      </p:grpSp>
      <p:sp>
        <p:nvSpPr>
          <p:cNvPr id="16" name="Right Arrow 15"/>
          <p:cNvSpPr/>
          <p:nvPr/>
        </p:nvSpPr>
        <p:spPr>
          <a:xfrm>
            <a:off x="2208627" y="1691961"/>
            <a:ext cx="4806538" cy="787989"/>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eaLnBrk="1" fontAlgn="auto" hangingPunct="1">
              <a:spcBef>
                <a:spcPts val="0"/>
              </a:spcBef>
              <a:spcAft>
                <a:spcPts val="0"/>
              </a:spcAft>
            </a:pPr>
            <a:r>
              <a:rPr lang="en-US" sz="750" dirty="0">
                <a:solidFill>
                  <a:srgbClr val="44546A">
                    <a:lumMod val="50000"/>
                  </a:srgbClr>
                </a:solidFill>
                <a:latin typeface="Arial" panose="020B0604020202020204"/>
              </a:rPr>
              <a:t>Data Portal</a:t>
            </a:r>
          </a:p>
          <a:p>
            <a:pPr defTabSz="685800" eaLnBrk="1" fontAlgn="auto" hangingPunct="1">
              <a:spcBef>
                <a:spcPts val="0"/>
              </a:spcBef>
              <a:spcAft>
                <a:spcPts val="0"/>
              </a:spcAft>
            </a:pPr>
            <a:r>
              <a:rPr lang="en-US" sz="750" dirty="0">
                <a:solidFill>
                  <a:srgbClr val="44546A">
                    <a:lumMod val="50000"/>
                  </a:srgbClr>
                </a:solidFill>
                <a:latin typeface="Arial" panose="020B0604020202020204"/>
              </a:rPr>
              <a:t>River Gauges</a:t>
            </a:r>
          </a:p>
          <a:p>
            <a:pPr defTabSz="685800" eaLnBrk="1" fontAlgn="auto" hangingPunct="1">
              <a:spcBef>
                <a:spcPts val="0"/>
              </a:spcBef>
              <a:spcAft>
                <a:spcPts val="0"/>
              </a:spcAft>
            </a:pPr>
            <a:r>
              <a:rPr lang="en-US" sz="750" dirty="0">
                <a:solidFill>
                  <a:srgbClr val="44546A">
                    <a:lumMod val="50000"/>
                  </a:srgbClr>
                </a:solidFill>
                <a:latin typeface="Arial" panose="020B0604020202020204"/>
              </a:rPr>
              <a:t>H &amp; H Models</a:t>
            </a:r>
          </a:p>
          <a:p>
            <a:pPr algn="ctr" defTabSz="685800" eaLnBrk="1" fontAlgn="auto" hangingPunct="1">
              <a:spcBef>
                <a:spcPts val="0"/>
              </a:spcBef>
              <a:spcAft>
                <a:spcPts val="0"/>
              </a:spcAft>
            </a:pPr>
            <a:endParaRPr lang="en-US" sz="750" dirty="0">
              <a:solidFill>
                <a:srgbClr val="44546A">
                  <a:lumMod val="50000"/>
                </a:srgbClr>
              </a:solidFill>
              <a:latin typeface="Arial" panose="020B0604020202020204"/>
            </a:endParaRPr>
          </a:p>
        </p:txBody>
      </p:sp>
      <p:sp>
        <p:nvSpPr>
          <p:cNvPr id="17" name="Right Arrow 16"/>
          <p:cNvSpPr/>
          <p:nvPr/>
        </p:nvSpPr>
        <p:spPr>
          <a:xfrm>
            <a:off x="2208625" y="2384794"/>
            <a:ext cx="4806538" cy="787989"/>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eaLnBrk="1" fontAlgn="auto" hangingPunct="1">
              <a:spcBef>
                <a:spcPts val="0"/>
              </a:spcBef>
              <a:spcAft>
                <a:spcPts val="0"/>
              </a:spcAft>
            </a:pPr>
            <a:r>
              <a:rPr lang="en-US" sz="750" dirty="0">
                <a:solidFill>
                  <a:srgbClr val="44546A">
                    <a:lumMod val="50000"/>
                  </a:srgbClr>
                </a:solidFill>
                <a:latin typeface="Arial" panose="020B0604020202020204"/>
              </a:rPr>
              <a:t>Existing Programs – CDBG, HMGP, NFIP, </a:t>
            </a:r>
            <a:r>
              <a:rPr lang="en-US" sz="750" dirty="0" err="1">
                <a:solidFill>
                  <a:srgbClr val="44546A">
                    <a:lumMod val="50000"/>
                  </a:srgbClr>
                </a:solidFill>
                <a:latin typeface="Arial" panose="020B0604020202020204"/>
              </a:rPr>
              <a:t>etc</a:t>
            </a:r>
            <a:endParaRPr lang="en-US" sz="750" dirty="0">
              <a:solidFill>
                <a:srgbClr val="44546A">
                  <a:lumMod val="50000"/>
                </a:srgbClr>
              </a:solidFill>
              <a:latin typeface="Arial" panose="020B0604020202020204"/>
            </a:endParaRPr>
          </a:p>
          <a:p>
            <a:pPr defTabSz="685800" eaLnBrk="1" fontAlgn="auto" hangingPunct="1">
              <a:spcBef>
                <a:spcPts val="0"/>
              </a:spcBef>
              <a:spcAft>
                <a:spcPts val="0"/>
              </a:spcAft>
            </a:pPr>
            <a:r>
              <a:rPr lang="en-US" sz="750" dirty="0">
                <a:solidFill>
                  <a:srgbClr val="44546A">
                    <a:lumMod val="50000"/>
                  </a:srgbClr>
                </a:solidFill>
                <a:latin typeface="Arial" panose="020B0604020202020204"/>
              </a:rPr>
              <a:t>LARR/Watershed Pilot</a:t>
            </a:r>
          </a:p>
          <a:p>
            <a:pPr defTabSz="685800" eaLnBrk="1" fontAlgn="auto" hangingPunct="1">
              <a:spcBef>
                <a:spcPts val="0"/>
              </a:spcBef>
              <a:spcAft>
                <a:spcPts val="0"/>
              </a:spcAft>
            </a:pPr>
            <a:r>
              <a:rPr lang="en-US" sz="750" dirty="0">
                <a:solidFill>
                  <a:srgbClr val="44546A">
                    <a:lumMod val="50000"/>
                  </a:srgbClr>
                </a:solidFill>
                <a:latin typeface="Arial" panose="020B0604020202020204"/>
              </a:rPr>
              <a:t>Education and Outreach Opportunities</a:t>
            </a:r>
          </a:p>
          <a:p>
            <a:pPr algn="ctr" defTabSz="685800" eaLnBrk="1" fontAlgn="auto" hangingPunct="1">
              <a:spcBef>
                <a:spcPts val="0"/>
              </a:spcBef>
              <a:spcAft>
                <a:spcPts val="0"/>
              </a:spcAft>
            </a:pPr>
            <a:endParaRPr lang="en-US" sz="750" dirty="0">
              <a:solidFill>
                <a:srgbClr val="44546A">
                  <a:lumMod val="50000"/>
                </a:srgbClr>
              </a:solidFill>
              <a:latin typeface="Arial" panose="020B0604020202020204"/>
            </a:endParaRPr>
          </a:p>
        </p:txBody>
      </p:sp>
      <p:sp>
        <p:nvSpPr>
          <p:cNvPr id="18" name="Right Arrow 17"/>
          <p:cNvSpPr/>
          <p:nvPr/>
        </p:nvSpPr>
        <p:spPr>
          <a:xfrm>
            <a:off x="2208625" y="3054868"/>
            <a:ext cx="4806538" cy="787989"/>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eaLnBrk="1" fontAlgn="auto" hangingPunct="1">
              <a:spcBef>
                <a:spcPts val="0"/>
              </a:spcBef>
              <a:spcAft>
                <a:spcPts val="0"/>
              </a:spcAft>
            </a:pPr>
            <a:r>
              <a:rPr lang="en-US" sz="750" dirty="0">
                <a:solidFill>
                  <a:srgbClr val="44546A">
                    <a:lumMod val="50000"/>
                  </a:srgbClr>
                </a:solidFill>
                <a:latin typeface="Arial" panose="020B0604020202020204"/>
              </a:rPr>
              <a:t>ID Best Practices</a:t>
            </a:r>
          </a:p>
          <a:p>
            <a:pPr defTabSz="685800" eaLnBrk="1" fontAlgn="auto" hangingPunct="1">
              <a:spcBef>
                <a:spcPts val="0"/>
              </a:spcBef>
              <a:spcAft>
                <a:spcPts val="0"/>
              </a:spcAft>
            </a:pPr>
            <a:r>
              <a:rPr lang="en-US" sz="750" dirty="0">
                <a:solidFill>
                  <a:srgbClr val="44546A">
                    <a:lumMod val="50000"/>
                  </a:srgbClr>
                </a:solidFill>
                <a:latin typeface="Arial" panose="020B0604020202020204"/>
              </a:rPr>
              <a:t>Develop Example Policies</a:t>
            </a:r>
          </a:p>
          <a:p>
            <a:pPr defTabSz="685800" eaLnBrk="1" fontAlgn="auto" hangingPunct="1">
              <a:spcBef>
                <a:spcPts val="0"/>
              </a:spcBef>
              <a:spcAft>
                <a:spcPts val="0"/>
              </a:spcAft>
            </a:pPr>
            <a:r>
              <a:rPr lang="en-US" sz="750" dirty="0">
                <a:solidFill>
                  <a:srgbClr val="44546A">
                    <a:lumMod val="50000"/>
                  </a:srgbClr>
                </a:solidFill>
                <a:latin typeface="Arial" panose="020B0604020202020204"/>
              </a:rPr>
              <a:t>Look at State-wide standards (ex: state building code) </a:t>
            </a:r>
          </a:p>
          <a:p>
            <a:pPr algn="ctr" defTabSz="685800" eaLnBrk="1" fontAlgn="auto" hangingPunct="1">
              <a:spcBef>
                <a:spcPts val="0"/>
              </a:spcBef>
              <a:spcAft>
                <a:spcPts val="0"/>
              </a:spcAft>
            </a:pPr>
            <a:endParaRPr lang="en-US" sz="750" dirty="0">
              <a:solidFill>
                <a:srgbClr val="44546A">
                  <a:lumMod val="50000"/>
                </a:srgbClr>
              </a:solidFill>
              <a:latin typeface="Arial" panose="020B0604020202020204"/>
            </a:endParaRPr>
          </a:p>
        </p:txBody>
      </p:sp>
      <p:sp>
        <p:nvSpPr>
          <p:cNvPr id="19" name="Right Arrow 18"/>
          <p:cNvSpPr/>
          <p:nvPr/>
        </p:nvSpPr>
        <p:spPr>
          <a:xfrm>
            <a:off x="2208626" y="3727415"/>
            <a:ext cx="4806538" cy="787989"/>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eaLnBrk="1" fontAlgn="auto" hangingPunct="1">
              <a:spcBef>
                <a:spcPts val="0"/>
              </a:spcBef>
              <a:spcAft>
                <a:spcPts val="0"/>
              </a:spcAft>
            </a:pPr>
            <a:r>
              <a:rPr lang="en-US" sz="750" dirty="0">
                <a:solidFill>
                  <a:srgbClr val="44546A">
                    <a:lumMod val="50000"/>
                  </a:srgbClr>
                </a:solidFill>
                <a:latin typeface="Arial" panose="020B0604020202020204"/>
              </a:rPr>
              <a:t>Leverage new and existing funds</a:t>
            </a:r>
          </a:p>
          <a:p>
            <a:pPr defTabSz="685800" eaLnBrk="1" fontAlgn="auto" hangingPunct="1">
              <a:spcBef>
                <a:spcPts val="0"/>
              </a:spcBef>
              <a:spcAft>
                <a:spcPts val="0"/>
              </a:spcAft>
            </a:pPr>
            <a:r>
              <a:rPr lang="en-US" sz="750" dirty="0">
                <a:solidFill>
                  <a:srgbClr val="44546A">
                    <a:lumMod val="50000"/>
                  </a:srgbClr>
                </a:solidFill>
                <a:latin typeface="Arial" panose="020B0604020202020204"/>
              </a:rPr>
              <a:t>ID Incentives (and disincentives)</a:t>
            </a:r>
          </a:p>
          <a:p>
            <a:pPr defTabSz="685800" eaLnBrk="1" fontAlgn="auto" hangingPunct="1">
              <a:spcBef>
                <a:spcPts val="0"/>
              </a:spcBef>
              <a:spcAft>
                <a:spcPts val="0"/>
              </a:spcAft>
            </a:pPr>
            <a:r>
              <a:rPr lang="en-US" sz="750" dirty="0">
                <a:solidFill>
                  <a:srgbClr val="44546A">
                    <a:lumMod val="50000"/>
                  </a:srgbClr>
                </a:solidFill>
                <a:latin typeface="Arial" panose="020B0604020202020204"/>
              </a:rPr>
              <a:t>Local funding maximization</a:t>
            </a:r>
          </a:p>
          <a:p>
            <a:pPr algn="ctr" defTabSz="685800" eaLnBrk="1" fontAlgn="auto" hangingPunct="1">
              <a:spcBef>
                <a:spcPts val="0"/>
              </a:spcBef>
              <a:spcAft>
                <a:spcPts val="0"/>
              </a:spcAft>
            </a:pPr>
            <a:endParaRPr lang="en-US" sz="750" dirty="0">
              <a:solidFill>
                <a:srgbClr val="44546A">
                  <a:lumMod val="50000"/>
                </a:srgbClr>
              </a:solidFill>
              <a:latin typeface="Arial" panose="020B0604020202020204"/>
            </a:endParaRPr>
          </a:p>
        </p:txBody>
      </p:sp>
      <p:sp>
        <p:nvSpPr>
          <p:cNvPr id="20" name="Right Arrow 19"/>
          <p:cNvSpPr/>
          <p:nvPr/>
        </p:nvSpPr>
        <p:spPr>
          <a:xfrm>
            <a:off x="2208627" y="4398803"/>
            <a:ext cx="4806538" cy="787989"/>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eaLnBrk="1" fontAlgn="auto" hangingPunct="1">
              <a:spcBef>
                <a:spcPts val="0"/>
              </a:spcBef>
              <a:spcAft>
                <a:spcPts val="0"/>
              </a:spcAft>
            </a:pPr>
            <a:r>
              <a:rPr lang="en-US" sz="750" dirty="0">
                <a:solidFill>
                  <a:srgbClr val="44546A">
                    <a:lumMod val="50000"/>
                  </a:srgbClr>
                </a:solidFill>
                <a:latin typeface="Arial" panose="020B0604020202020204"/>
              </a:rPr>
              <a:t>State and local capability and capacity assessments</a:t>
            </a:r>
          </a:p>
          <a:p>
            <a:pPr defTabSz="685800" eaLnBrk="1" fontAlgn="auto" hangingPunct="1">
              <a:spcBef>
                <a:spcPts val="0"/>
              </a:spcBef>
              <a:spcAft>
                <a:spcPts val="0"/>
              </a:spcAft>
            </a:pPr>
            <a:r>
              <a:rPr lang="en-US" sz="750" dirty="0">
                <a:solidFill>
                  <a:srgbClr val="44546A">
                    <a:lumMod val="50000"/>
                  </a:srgbClr>
                </a:solidFill>
                <a:latin typeface="Arial" panose="020B0604020202020204"/>
              </a:rPr>
              <a:t>ID methods to increase capacity </a:t>
            </a:r>
          </a:p>
          <a:p>
            <a:pPr defTabSz="685800" eaLnBrk="1" fontAlgn="auto" hangingPunct="1">
              <a:spcBef>
                <a:spcPts val="0"/>
              </a:spcBef>
              <a:spcAft>
                <a:spcPts val="0"/>
              </a:spcAft>
            </a:pPr>
            <a:r>
              <a:rPr lang="en-US" sz="750" dirty="0">
                <a:solidFill>
                  <a:srgbClr val="44546A">
                    <a:lumMod val="50000"/>
                  </a:srgbClr>
                </a:solidFill>
                <a:latin typeface="Arial" panose="020B0604020202020204"/>
              </a:rPr>
              <a:t>Provide multiple learning and discussion opportunities</a:t>
            </a:r>
          </a:p>
          <a:p>
            <a:pPr algn="ctr" defTabSz="685800" eaLnBrk="1" fontAlgn="auto" hangingPunct="1">
              <a:spcBef>
                <a:spcPts val="0"/>
              </a:spcBef>
              <a:spcAft>
                <a:spcPts val="0"/>
              </a:spcAft>
            </a:pPr>
            <a:endParaRPr lang="en-US" sz="750" dirty="0">
              <a:solidFill>
                <a:srgbClr val="44546A">
                  <a:lumMod val="50000"/>
                </a:srgbClr>
              </a:solidFill>
              <a:latin typeface="Arial" panose="020B0604020202020204"/>
            </a:endParaRPr>
          </a:p>
        </p:txBody>
      </p:sp>
      <p:sp>
        <p:nvSpPr>
          <p:cNvPr id="21" name="Right Arrow 20"/>
          <p:cNvSpPr/>
          <p:nvPr/>
        </p:nvSpPr>
        <p:spPr>
          <a:xfrm>
            <a:off x="2208627" y="5080835"/>
            <a:ext cx="4806538" cy="787989"/>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eaLnBrk="1" fontAlgn="auto" hangingPunct="1">
              <a:spcBef>
                <a:spcPts val="0"/>
              </a:spcBef>
              <a:spcAft>
                <a:spcPts val="0"/>
              </a:spcAft>
            </a:pPr>
            <a:r>
              <a:rPr lang="en-US" sz="750" dirty="0">
                <a:solidFill>
                  <a:srgbClr val="44546A">
                    <a:lumMod val="50000"/>
                  </a:srgbClr>
                </a:solidFill>
                <a:latin typeface="Arial" panose="020B0604020202020204"/>
              </a:rPr>
              <a:t>Watershed Plans / LARR</a:t>
            </a:r>
          </a:p>
          <a:p>
            <a:pPr defTabSz="685800" eaLnBrk="1" fontAlgn="auto" hangingPunct="1">
              <a:spcBef>
                <a:spcPts val="0"/>
              </a:spcBef>
              <a:spcAft>
                <a:spcPts val="0"/>
              </a:spcAft>
            </a:pPr>
            <a:r>
              <a:rPr lang="en-US" sz="750" dirty="0">
                <a:solidFill>
                  <a:srgbClr val="44546A">
                    <a:lumMod val="50000"/>
                  </a:srgbClr>
                </a:solidFill>
                <a:latin typeface="Arial" panose="020B0604020202020204"/>
              </a:rPr>
              <a:t>State Strategic Plan</a:t>
            </a:r>
          </a:p>
          <a:p>
            <a:pPr defTabSz="685800" eaLnBrk="1" fontAlgn="auto" hangingPunct="1">
              <a:spcBef>
                <a:spcPts val="0"/>
              </a:spcBef>
              <a:spcAft>
                <a:spcPts val="0"/>
              </a:spcAft>
            </a:pPr>
            <a:r>
              <a:rPr lang="en-US" sz="750" dirty="0">
                <a:solidFill>
                  <a:srgbClr val="44546A">
                    <a:lumMod val="50000"/>
                  </a:srgbClr>
                </a:solidFill>
                <a:latin typeface="Arial" panose="020B0604020202020204"/>
              </a:rPr>
              <a:t>PROJECTS</a:t>
            </a:r>
          </a:p>
          <a:p>
            <a:pPr algn="ctr" defTabSz="685800" eaLnBrk="1" fontAlgn="auto" hangingPunct="1">
              <a:spcBef>
                <a:spcPts val="0"/>
              </a:spcBef>
              <a:spcAft>
                <a:spcPts val="0"/>
              </a:spcAft>
            </a:pPr>
            <a:endParaRPr lang="en-US" sz="750" dirty="0">
              <a:solidFill>
                <a:srgbClr val="44546A">
                  <a:lumMod val="50000"/>
                </a:srgbClr>
              </a:solidFill>
              <a:latin typeface="Arial" panose="020B0604020202020204"/>
            </a:endParaRPr>
          </a:p>
        </p:txBody>
      </p:sp>
      <p:cxnSp>
        <p:nvCxnSpPr>
          <p:cNvPr id="24" name="Straight Connector 23"/>
          <p:cNvCxnSpPr/>
          <p:nvPr/>
        </p:nvCxnSpPr>
        <p:spPr>
          <a:xfrm flipH="1">
            <a:off x="2564607" y="1193006"/>
            <a:ext cx="21431" cy="4675818"/>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flipH="1">
            <a:off x="4057651" y="1193006"/>
            <a:ext cx="21431" cy="4675818"/>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flipH="1">
            <a:off x="5552058" y="1193006"/>
            <a:ext cx="21431" cy="4675818"/>
          </a:xfrm>
          <a:prstGeom prst="line">
            <a:avLst/>
          </a:prstGeom>
        </p:spPr>
        <p:style>
          <a:lnRef idx="1">
            <a:schemeClr val="accent2"/>
          </a:lnRef>
          <a:fillRef idx="0">
            <a:schemeClr val="accent2"/>
          </a:fillRef>
          <a:effectRef idx="0">
            <a:schemeClr val="accent2"/>
          </a:effectRef>
          <a:fontRef idx="minor">
            <a:schemeClr val="tx1"/>
          </a:fontRef>
        </p:style>
      </p:cxnSp>
      <p:sp>
        <p:nvSpPr>
          <p:cNvPr id="27" name="TextBox 26"/>
          <p:cNvSpPr txBox="1"/>
          <p:nvPr/>
        </p:nvSpPr>
        <p:spPr>
          <a:xfrm>
            <a:off x="6935978" y="2413008"/>
            <a:ext cx="1987421" cy="2516073"/>
          </a:xfrm>
          <a:prstGeom prst="rect">
            <a:avLst/>
          </a:prstGeom>
          <a:noFill/>
        </p:spPr>
        <p:txBody>
          <a:bodyPr wrap="square" rtlCol="0">
            <a:spAutoFit/>
          </a:bodyPr>
          <a:lstStyle/>
          <a:p>
            <a:pPr algn="ctr" defTabSz="685800" eaLnBrk="1" fontAlgn="auto" hangingPunct="1">
              <a:spcBef>
                <a:spcPts val="0"/>
              </a:spcBef>
              <a:spcAft>
                <a:spcPts val="0"/>
              </a:spcAft>
            </a:pPr>
            <a:r>
              <a:rPr lang="en-US" sz="1350" dirty="0">
                <a:solidFill>
                  <a:prstClr val="white">
                    <a:lumMod val="95000"/>
                  </a:prstClr>
                </a:solidFill>
                <a:latin typeface="Arial" panose="020B0604020202020204"/>
                <a:cs typeface="+mn-cs"/>
              </a:rPr>
              <a:t>STATEWIDE</a:t>
            </a:r>
          </a:p>
          <a:p>
            <a:pPr algn="ctr" defTabSz="685800" eaLnBrk="1" fontAlgn="auto" hangingPunct="1">
              <a:spcBef>
                <a:spcPts val="0"/>
              </a:spcBef>
              <a:spcAft>
                <a:spcPts val="0"/>
              </a:spcAft>
            </a:pPr>
            <a:r>
              <a:rPr lang="en-US" sz="1350" dirty="0">
                <a:solidFill>
                  <a:prstClr val="white">
                    <a:lumMod val="95000"/>
                  </a:prstClr>
                </a:solidFill>
                <a:latin typeface="Arial" panose="020B0604020202020204"/>
                <a:cs typeface="+mn-cs"/>
              </a:rPr>
              <a:t>WATERSHED-BASED</a:t>
            </a:r>
          </a:p>
          <a:p>
            <a:pPr algn="ctr" defTabSz="685800" eaLnBrk="1" fontAlgn="auto" hangingPunct="1">
              <a:spcBef>
                <a:spcPts val="0"/>
              </a:spcBef>
              <a:spcAft>
                <a:spcPts val="0"/>
              </a:spcAft>
            </a:pPr>
            <a:r>
              <a:rPr lang="en-US" sz="1350" dirty="0">
                <a:solidFill>
                  <a:prstClr val="white">
                    <a:lumMod val="95000"/>
                  </a:prstClr>
                </a:solidFill>
                <a:latin typeface="Arial" panose="020B0604020202020204"/>
                <a:cs typeface="+mn-cs"/>
              </a:rPr>
              <a:t>FLOODPLAIN</a:t>
            </a:r>
          </a:p>
          <a:p>
            <a:pPr algn="ctr" defTabSz="685800" eaLnBrk="1" fontAlgn="auto" hangingPunct="1">
              <a:spcBef>
                <a:spcPts val="0"/>
              </a:spcBef>
              <a:spcAft>
                <a:spcPts val="0"/>
              </a:spcAft>
            </a:pPr>
            <a:r>
              <a:rPr lang="en-US" sz="1350" dirty="0">
                <a:solidFill>
                  <a:prstClr val="white">
                    <a:lumMod val="95000"/>
                  </a:prstClr>
                </a:solidFill>
                <a:latin typeface="Arial" panose="020B0604020202020204"/>
                <a:cs typeface="+mn-cs"/>
              </a:rPr>
              <a:t>MANAGEMENT</a:t>
            </a:r>
          </a:p>
          <a:p>
            <a:pPr algn="ctr" defTabSz="685800" eaLnBrk="1" fontAlgn="auto" hangingPunct="1">
              <a:spcBef>
                <a:spcPts val="0"/>
              </a:spcBef>
              <a:spcAft>
                <a:spcPts val="0"/>
              </a:spcAft>
            </a:pPr>
            <a:r>
              <a:rPr lang="en-US" sz="1350" dirty="0">
                <a:solidFill>
                  <a:prstClr val="white">
                    <a:lumMod val="95000"/>
                  </a:prstClr>
                </a:solidFill>
                <a:latin typeface="Arial" panose="020B0604020202020204"/>
                <a:cs typeface="+mn-cs"/>
              </a:rPr>
              <a:t>PROGRAM</a:t>
            </a:r>
          </a:p>
          <a:p>
            <a:pPr algn="ctr" defTabSz="685800" eaLnBrk="1" fontAlgn="auto" hangingPunct="1">
              <a:spcBef>
                <a:spcPts val="0"/>
              </a:spcBef>
              <a:spcAft>
                <a:spcPts val="0"/>
              </a:spcAft>
            </a:pPr>
            <a:endParaRPr lang="en-US" sz="1350" dirty="0">
              <a:solidFill>
                <a:prstClr val="white">
                  <a:lumMod val="95000"/>
                </a:prstClr>
              </a:solidFill>
              <a:latin typeface="Arial" panose="020B0604020202020204"/>
              <a:cs typeface="+mn-cs"/>
            </a:endParaRPr>
          </a:p>
          <a:p>
            <a:pPr algn="ctr" defTabSz="685800" eaLnBrk="1" fontAlgn="auto" hangingPunct="1">
              <a:spcBef>
                <a:spcPts val="0"/>
              </a:spcBef>
              <a:spcAft>
                <a:spcPts val="0"/>
              </a:spcAft>
            </a:pPr>
            <a:r>
              <a:rPr lang="en-US" sz="1350" b="1" dirty="0">
                <a:solidFill>
                  <a:prstClr val="white">
                    <a:lumMod val="95000"/>
                  </a:prstClr>
                </a:solidFill>
                <a:latin typeface="Arial" panose="020B0604020202020204"/>
                <a:cs typeface="+mn-cs"/>
              </a:rPr>
              <a:t>=</a:t>
            </a:r>
          </a:p>
          <a:p>
            <a:pPr algn="ctr" defTabSz="685800" eaLnBrk="1" fontAlgn="auto" hangingPunct="1">
              <a:spcBef>
                <a:spcPts val="0"/>
              </a:spcBef>
              <a:spcAft>
                <a:spcPts val="0"/>
              </a:spcAft>
            </a:pPr>
            <a:endParaRPr lang="en-US" sz="1350" dirty="0">
              <a:solidFill>
                <a:prstClr val="white">
                  <a:lumMod val="95000"/>
                </a:prstClr>
              </a:solidFill>
              <a:latin typeface="Arial" panose="020B0604020202020204"/>
              <a:cs typeface="+mn-cs"/>
            </a:endParaRPr>
          </a:p>
          <a:p>
            <a:pPr algn="ctr" defTabSz="685800" eaLnBrk="1" fontAlgn="auto" hangingPunct="1">
              <a:spcBef>
                <a:spcPts val="0"/>
              </a:spcBef>
              <a:spcAft>
                <a:spcPts val="0"/>
              </a:spcAft>
            </a:pPr>
            <a:r>
              <a:rPr lang="en-US" b="1" dirty="0">
                <a:solidFill>
                  <a:prstClr val="white"/>
                </a:solidFill>
                <a:latin typeface="Arial" panose="020B0604020202020204"/>
                <a:cs typeface="+mn-cs"/>
              </a:rPr>
              <a:t>INCREASED</a:t>
            </a:r>
          </a:p>
          <a:p>
            <a:pPr algn="ctr" defTabSz="685800" eaLnBrk="1" fontAlgn="auto" hangingPunct="1">
              <a:spcBef>
                <a:spcPts val="0"/>
              </a:spcBef>
              <a:spcAft>
                <a:spcPts val="0"/>
              </a:spcAft>
            </a:pPr>
            <a:r>
              <a:rPr lang="en-US" b="1" dirty="0">
                <a:solidFill>
                  <a:prstClr val="white"/>
                </a:solidFill>
                <a:latin typeface="Arial" panose="020B0604020202020204"/>
                <a:cs typeface="+mn-cs"/>
              </a:rPr>
              <a:t>RESILIENCE!</a:t>
            </a:r>
          </a:p>
          <a:p>
            <a:pPr defTabSz="685800" eaLnBrk="1" fontAlgn="auto" hangingPunct="1">
              <a:spcBef>
                <a:spcPts val="0"/>
              </a:spcBef>
              <a:spcAft>
                <a:spcPts val="0"/>
              </a:spcAft>
            </a:pPr>
            <a:endParaRPr lang="en-US" sz="1350" dirty="0">
              <a:solidFill>
                <a:prstClr val="white">
                  <a:lumMod val="95000"/>
                </a:prstClr>
              </a:solidFill>
              <a:latin typeface="Arial" panose="020B0604020202020204"/>
              <a:cs typeface="+mn-cs"/>
            </a:endParaRPr>
          </a:p>
        </p:txBody>
      </p:sp>
      <p:sp>
        <p:nvSpPr>
          <p:cNvPr id="28" name="TextBox 27"/>
          <p:cNvSpPr txBox="1"/>
          <p:nvPr/>
        </p:nvSpPr>
        <p:spPr>
          <a:xfrm>
            <a:off x="2593181" y="1143000"/>
            <a:ext cx="1485900" cy="300082"/>
          </a:xfrm>
          <a:prstGeom prst="rect">
            <a:avLst/>
          </a:prstGeom>
          <a:noFill/>
        </p:spPr>
        <p:txBody>
          <a:bodyPr wrap="square" rtlCol="0">
            <a:spAutoFit/>
          </a:bodyPr>
          <a:lstStyle/>
          <a:p>
            <a:pPr algn="ctr" defTabSz="685800" eaLnBrk="1" fontAlgn="auto" hangingPunct="1">
              <a:spcBef>
                <a:spcPts val="0"/>
              </a:spcBef>
              <a:spcAft>
                <a:spcPts val="0"/>
              </a:spcAft>
            </a:pPr>
            <a:r>
              <a:rPr lang="en-US" sz="1350" dirty="0">
                <a:solidFill>
                  <a:prstClr val="black"/>
                </a:solidFill>
                <a:latin typeface="Arial" panose="020B0604020202020204"/>
                <a:cs typeface="+mn-cs"/>
              </a:rPr>
              <a:t>PHASE II</a:t>
            </a:r>
          </a:p>
        </p:txBody>
      </p:sp>
      <p:sp>
        <p:nvSpPr>
          <p:cNvPr id="30" name="TextBox 29"/>
          <p:cNvSpPr txBox="1"/>
          <p:nvPr/>
        </p:nvSpPr>
        <p:spPr>
          <a:xfrm>
            <a:off x="1685925" y="1136014"/>
            <a:ext cx="1187068"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Arial" panose="020B0604020202020204"/>
                <a:cs typeface="+mn-cs"/>
              </a:rPr>
              <a:t>PHASE I</a:t>
            </a:r>
          </a:p>
        </p:txBody>
      </p:sp>
      <p:sp>
        <p:nvSpPr>
          <p:cNvPr id="32" name="TextBox 31"/>
          <p:cNvSpPr txBox="1"/>
          <p:nvPr/>
        </p:nvSpPr>
        <p:spPr>
          <a:xfrm>
            <a:off x="4086225" y="1143000"/>
            <a:ext cx="1485900" cy="300082"/>
          </a:xfrm>
          <a:prstGeom prst="rect">
            <a:avLst/>
          </a:prstGeom>
          <a:noFill/>
        </p:spPr>
        <p:txBody>
          <a:bodyPr wrap="square" rtlCol="0">
            <a:spAutoFit/>
          </a:bodyPr>
          <a:lstStyle/>
          <a:p>
            <a:pPr algn="ctr" defTabSz="685800" eaLnBrk="1" fontAlgn="auto" hangingPunct="1">
              <a:spcBef>
                <a:spcPts val="0"/>
              </a:spcBef>
              <a:spcAft>
                <a:spcPts val="0"/>
              </a:spcAft>
            </a:pPr>
            <a:r>
              <a:rPr lang="en-US" sz="1350" dirty="0">
                <a:solidFill>
                  <a:prstClr val="black"/>
                </a:solidFill>
                <a:latin typeface="Arial" panose="020B0604020202020204"/>
                <a:cs typeface="+mn-cs"/>
              </a:rPr>
              <a:t>PHASE III</a:t>
            </a:r>
          </a:p>
        </p:txBody>
      </p:sp>
      <p:sp>
        <p:nvSpPr>
          <p:cNvPr id="34" name="5-Point Star 33"/>
          <p:cNvSpPr/>
          <p:nvPr/>
        </p:nvSpPr>
        <p:spPr>
          <a:xfrm>
            <a:off x="2489452" y="2161472"/>
            <a:ext cx="528638" cy="485775"/>
          </a:xfrm>
          <a:prstGeom prst="star5">
            <a:avLst/>
          </a:prstGeom>
          <a:solidFill>
            <a:srgbClr val="F8EF4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rial" panose="020B0604020202020204"/>
            </a:endParaRPr>
          </a:p>
        </p:txBody>
      </p:sp>
    </p:spTree>
    <p:extLst>
      <p:ext uri="{BB962C8B-B14F-4D97-AF65-F5344CB8AC3E}">
        <p14:creationId xmlns:p14="http://schemas.microsoft.com/office/powerpoint/2010/main" val="57800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81000" y="1219200"/>
            <a:ext cx="8534400" cy="1143000"/>
          </a:xfrm>
        </p:spPr>
        <p:txBody>
          <a:bodyPr/>
          <a:lstStyle/>
          <a:p>
            <a:r>
              <a:rPr lang="en-US" sz="6600" b="1" dirty="0" smtClean="0">
                <a:solidFill>
                  <a:schemeClr val="bg1"/>
                </a:solidFill>
                <a:effectLst>
                  <a:outerShdw blurRad="38100" dist="38100" dir="2700000" algn="tl">
                    <a:srgbClr val="000000">
                      <a:alpha val="43137"/>
                    </a:srgbClr>
                  </a:outerShdw>
                </a:effectLst>
              </a:rPr>
              <a:t>Questions</a:t>
            </a:r>
            <a:endParaRPr lang="en-US" sz="6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8881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457200"/>
            <a:ext cx="7886700" cy="1325563"/>
          </a:xfrm>
        </p:spPr>
        <p:txBody>
          <a:bodyPr/>
          <a:lstStyle/>
          <a:p>
            <a:r>
              <a:rPr lang="en-US" altLang="en-US" sz="4000" b="1" dirty="0" smtClean="0">
                <a:solidFill>
                  <a:srgbClr val="F76911"/>
                </a:solidFill>
                <a:effectLst>
                  <a:outerShdw blurRad="38100" dist="38100" dir="2700000" algn="tl">
                    <a:srgbClr val="000000">
                      <a:alpha val="43137"/>
                    </a:srgbClr>
                  </a:outerShdw>
                </a:effectLst>
              </a:rPr>
              <a:t>Statewide Flood Control Program</a:t>
            </a:r>
            <a:endParaRPr lang="en-US" sz="4000" dirty="0">
              <a:latin typeface="+mn-lt"/>
            </a:endParaRPr>
          </a:p>
        </p:txBody>
      </p:sp>
      <p:sp>
        <p:nvSpPr>
          <p:cNvPr id="3" name="Content Placeholder 2"/>
          <p:cNvSpPr>
            <a:spLocks noGrp="1"/>
          </p:cNvSpPr>
          <p:nvPr>
            <p:ph idx="1"/>
          </p:nvPr>
        </p:nvSpPr>
        <p:spPr>
          <a:xfrm>
            <a:off x="228600" y="1815831"/>
            <a:ext cx="8763000" cy="3856038"/>
          </a:xfrm>
        </p:spPr>
        <p:txBody>
          <a:bodyPr anchor="ctr">
            <a:noAutofit/>
          </a:bodyPr>
          <a:lstStyle/>
          <a:p>
            <a:pPr>
              <a:lnSpc>
                <a:spcPct val="80000"/>
              </a:lnSpc>
            </a:pPr>
            <a:r>
              <a:rPr lang="en-US" altLang="en-US" sz="2400" dirty="0"/>
              <a:t>Created by Act 351 of the 1982 Regular Session</a:t>
            </a:r>
          </a:p>
          <a:p>
            <a:pPr>
              <a:lnSpc>
                <a:spcPct val="80000"/>
              </a:lnSpc>
            </a:pPr>
            <a:endParaRPr lang="en-US" altLang="en-US" sz="2400" dirty="0"/>
          </a:p>
          <a:p>
            <a:pPr>
              <a:lnSpc>
                <a:spcPct val="80000"/>
              </a:lnSpc>
            </a:pPr>
            <a:r>
              <a:rPr lang="en-US" altLang="en-US" sz="2400" dirty="0"/>
              <a:t>Primary goal is to reduce existing flood damages through an active, innovative approach that considers both structural and non-structural solutions</a:t>
            </a:r>
          </a:p>
          <a:p>
            <a:pPr>
              <a:lnSpc>
                <a:spcPct val="80000"/>
              </a:lnSpc>
            </a:pPr>
            <a:endParaRPr lang="en-US" altLang="en-US" sz="2400" dirty="0"/>
          </a:p>
          <a:p>
            <a:pPr>
              <a:lnSpc>
                <a:spcPct val="80000"/>
              </a:lnSpc>
            </a:pPr>
            <a:r>
              <a:rPr lang="en-US" altLang="en-US" sz="2400" dirty="0"/>
              <a:t>Funded by Louisiana Transportation Trust </a:t>
            </a:r>
            <a:r>
              <a:rPr lang="en-US" altLang="en-US" sz="2400" dirty="0" smtClean="0"/>
              <a:t>Fund in the 20% maximum allocation</a:t>
            </a:r>
            <a:endParaRPr lang="en-US" altLang="en-US" sz="2400" dirty="0"/>
          </a:p>
          <a:p>
            <a:pPr>
              <a:lnSpc>
                <a:spcPct val="80000"/>
              </a:lnSpc>
            </a:pPr>
            <a:endParaRPr lang="en-US" altLang="en-US" sz="2400" dirty="0"/>
          </a:p>
          <a:p>
            <a:pPr>
              <a:lnSpc>
                <a:spcPct val="80000"/>
              </a:lnSpc>
            </a:pPr>
            <a:r>
              <a:rPr lang="en-US" altLang="en-US" sz="2400" dirty="0"/>
              <a:t>Project applications and funding amounts are approved by the Joint Transportation Committee</a:t>
            </a:r>
          </a:p>
        </p:txBody>
      </p:sp>
    </p:spTree>
    <p:extLst>
      <p:ext uri="{BB962C8B-B14F-4D97-AF65-F5344CB8AC3E}">
        <p14:creationId xmlns:p14="http://schemas.microsoft.com/office/powerpoint/2010/main" val="182203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52" y="1371600"/>
            <a:ext cx="9144000" cy="3860005"/>
          </a:xfrm>
        </p:spPr>
        <p:txBody>
          <a:bodyPr anchor="ctr">
            <a:noAutofit/>
          </a:bodyPr>
          <a:lstStyle/>
          <a:p>
            <a:pPr marL="548640" indent="-228600" algn="just">
              <a:spcBef>
                <a:spcPct val="0"/>
              </a:spcBef>
              <a:spcAft>
                <a:spcPts val="1200"/>
              </a:spcAft>
              <a:buSzPct val="100000"/>
              <a:tabLst>
                <a:tab pos="914400" algn="l"/>
              </a:tabLst>
              <a:defRPr/>
            </a:pPr>
            <a:r>
              <a:rPr lang="en-US" sz="2400" dirty="0" smtClean="0">
                <a:ea typeface="Times New Roman" pitchFamily="18" charset="0"/>
                <a:cs typeface="Arial" pitchFamily="34" charset="0"/>
              </a:rPr>
              <a:t>Funded </a:t>
            </a:r>
            <a:r>
              <a:rPr lang="en-US" sz="2400" dirty="0">
                <a:ea typeface="Times New Roman" pitchFamily="18" charset="0"/>
                <a:cs typeface="Arial" pitchFamily="34" charset="0"/>
              </a:rPr>
              <a:t>by Transportation Trust Fund</a:t>
            </a:r>
          </a:p>
          <a:p>
            <a:pPr marL="948690" lvl="1" indent="-228600">
              <a:spcBef>
                <a:spcPct val="0"/>
              </a:spcBef>
              <a:spcAft>
                <a:spcPts val="1200"/>
              </a:spcAft>
              <a:buSzPct val="100000"/>
              <a:tabLst>
                <a:tab pos="914400" algn="l"/>
              </a:tabLst>
              <a:defRPr/>
            </a:pPr>
            <a:r>
              <a:rPr lang="en-US" sz="2400" dirty="0" smtClean="0">
                <a:ea typeface="Times New Roman" pitchFamily="18" charset="0"/>
                <a:cs typeface="Arial" pitchFamily="34" charset="0"/>
              </a:rPr>
              <a:t>Edwards Administration is more than doubling the annual program funding from $8 to $20M</a:t>
            </a:r>
          </a:p>
          <a:p>
            <a:pPr marL="548640" indent="-228600" algn="just">
              <a:spcBef>
                <a:spcPct val="0"/>
              </a:spcBef>
              <a:spcAft>
                <a:spcPts val="1200"/>
              </a:spcAft>
              <a:buSzPct val="100000"/>
              <a:tabLst>
                <a:tab pos="914400" algn="l"/>
              </a:tabLst>
              <a:defRPr/>
            </a:pPr>
            <a:r>
              <a:rPr lang="en-US" sz="2400" dirty="0" smtClean="0">
                <a:ea typeface="Times New Roman" pitchFamily="18" charset="0"/>
                <a:cs typeface="Arial" pitchFamily="34" charset="0"/>
              </a:rPr>
              <a:t>Applicants continue be:</a:t>
            </a:r>
          </a:p>
          <a:p>
            <a:pPr marL="1257300" lvl="3" algn="just">
              <a:spcBef>
                <a:spcPct val="0"/>
              </a:spcBef>
              <a:spcAft>
                <a:spcPts val="600"/>
              </a:spcAft>
              <a:buSzPct val="100000"/>
              <a:tabLst>
                <a:tab pos="914400" algn="l"/>
              </a:tabLst>
              <a:defRPr/>
            </a:pPr>
            <a:r>
              <a:rPr lang="en-US" sz="2400" dirty="0" smtClean="0">
                <a:ea typeface="Times New Roman" pitchFamily="18" charset="0"/>
                <a:cs typeface="Arial" pitchFamily="34" charset="0"/>
              </a:rPr>
              <a:t>Parish </a:t>
            </a:r>
            <a:r>
              <a:rPr lang="en-US" sz="2400" dirty="0">
                <a:ea typeface="Times New Roman" pitchFamily="18" charset="0"/>
                <a:cs typeface="Arial" pitchFamily="34" charset="0"/>
              </a:rPr>
              <a:t>Governments</a:t>
            </a:r>
          </a:p>
          <a:p>
            <a:pPr marL="1257300" lvl="3" algn="just">
              <a:spcBef>
                <a:spcPct val="0"/>
              </a:spcBef>
              <a:spcAft>
                <a:spcPts val="600"/>
              </a:spcAft>
              <a:buSzPct val="100000"/>
              <a:tabLst>
                <a:tab pos="914400" algn="l"/>
              </a:tabLst>
              <a:defRPr/>
            </a:pPr>
            <a:r>
              <a:rPr lang="en-US" sz="2400" dirty="0">
                <a:ea typeface="Times New Roman" pitchFamily="18" charset="0"/>
                <a:cs typeface="Arial" pitchFamily="34" charset="0"/>
              </a:rPr>
              <a:t>Municipal Governments</a:t>
            </a:r>
          </a:p>
          <a:p>
            <a:pPr marL="1257300" lvl="3" algn="just">
              <a:spcBef>
                <a:spcPct val="0"/>
              </a:spcBef>
              <a:spcAft>
                <a:spcPts val="600"/>
              </a:spcAft>
              <a:buSzPct val="100000"/>
              <a:tabLst>
                <a:tab pos="914400" algn="l"/>
              </a:tabLst>
              <a:defRPr/>
            </a:pPr>
            <a:r>
              <a:rPr lang="en-US" sz="2400" dirty="0">
                <a:ea typeface="Times New Roman" pitchFamily="18" charset="0"/>
                <a:cs typeface="Arial" pitchFamily="34" charset="0"/>
              </a:rPr>
              <a:t>Levee Boards</a:t>
            </a:r>
          </a:p>
          <a:p>
            <a:pPr marL="1257300" lvl="3" algn="just">
              <a:spcBef>
                <a:spcPct val="0"/>
              </a:spcBef>
              <a:spcAft>
                <a:spcPts val="600"/>
              </a:spcAft>
              <a:buSzPct val="100000"/>
              <a:tabLst>
                <a:tab pos="914400" algn="l"/>
              </a:tabLst>
              <a:defRPr/>
            </a:pPr>
            <a:r>
              <a:rPr lang="en-US" sz="2400" dirty="0">
                <a:ea typeface="Times New Roman" pitchFamily="18" charset="0"/>
                <a:cs typeface="Arial" pitchFamily="34" charset="0"/>
              </a:rPr>
              <a:t>Drainage Districts</a:t>
            </a:r>
          </a:p>
        </p:txBody>
      </p:sp>
      <p:sp>
        <p:nvSpPr>
          <p:cNvPr id="5" name="Title 1"/>
          <p:cNvSpPr>
            <a:spLocks noGrp="1"/>
          </p:cNvSpPr>
          <p:nvPr>
            <p:ph type="title"/>
          </p:nvPr>
        </p:nvSpPr>
        <p:spPr>
          <a:xfrm>
            <a:off x="666750" y="457200"/>
            <a:ext cx="7886700" cy="1325563"/>
          </a:xfrm>
        </p:spPr>
        <p:txBody>
          <a:bodyPr/>
          <a:lstStyle/>
          <a:p>
            <a:r>
              <a:rPr lang="en-US" altLang="en-US" sz="4000" b="1" dirty="0" smtClean="0">
                <a:solidFill>
                  <a:srgbClr val="F76911"/>
                </a:solidFill>
                <a:effectLst>
                  <a:outerShdw blurRad="38100" dist="38100" dir="2700000" algn="tl">
                    <a:srgbClr val="000000">
                      <a:alpha val="43137"/>
                    </a:srgbClr>
                  </a:outerShdw>
                </a:effectLst>
              </a:rPr>
              <a:t>Statewide Flood Control Program</a:t>
            </a:r>
            <a:endParaRPr lang="en-US" sz="4000" dirty="0">
              <a:latin typeface="+mn-lt"/>
            </a:endParaRPr>
          </a:p>
        </p:txBody>
      </p:sp>
    </p:spTree>
    <p:extLst>
      <p:ext uri="{BB962C8B-B14F-4D97-AF65-F5344CB8AC3E}">
        <p14:creationId xmlns:p14="http://schemas.microsoft.com/office/powerpoint/2010/main" val="1634560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676400"/>
            <a:ext cx="8229600" cy="4495800"/>
          </a:xfrm>
        </p:spPr>
        <p:txBody>
          <a:bodyPr/>
          <a:lstStyle/>
          <a:p>
            <a:r>
              <a:rPr lang="en-US" sz="2400" dirty="0" smtClean="0">
                <a:ea typeface="Times New Roman" pitchFamily="18" charset="0"/>
                <a:cs typeface="Arial" pitchFamily="34" charset="0"/>
              </a:rPr>
              <a:t>Outreach</a:t>
            </a:r>
          </a:p>
          <a:p>
            <a:pPr lvl="1"/>
            <a:r>
              <a:rPr lang="en-US" sz="2000" dirty="0" smtClean="0">
                <a:ea typeface="Times New Roman" pitchFamily="18" charset="0"/>
              </a:rPr>
              <a:t>Increasing </a:t>
            </a:r>
            <a:r>
              <a:rPr lang="en-US" sz="2000" dirty="0">
                <a:ea typeface="Times New Roman" pitchFamily="18" charset="0"/>
              </a:rPr>
              <a:t>program awareness is a top priority for DOTD and the Joint Transportation </a:t>
            </a:r>
            <a:r>
              <a:rPr lang="en-US" sz="2000" dirty="0" smtClean="0">
                <a:ea typeface="Times New Roman" pitchFamily="18" charset="0"/>
              </a:rPr>
              <a:t>Committee</a:t>
            </a:r>
          </a:p>
          <a:p>
            <a:pPr lvl="1"/>
            <a:r>
              <a:rPr lang="en-US" sz="2000" dirty="0" smtClean="0">
                <a:ea typeface="Times New Roman" pitchFamily="18" charset="0"/>
                <a:cs typeface="Arial" pitchFamily="34" charset="0"/>
              </a:rPr>
              <a:t>Program description and notification of Pre-Application period was sent to Louisiana Municipal Authority and Police Jury Association of Louisiana</a:t>
            </a:r>
          </a:p>
          <a:p>
            <a:pPr lvl="1"/>
            <a:r>
              <a:rPr lang="en-US" sz="2000" dirty="0">
                <a:ea typeface="Times New Roman" pitchFamily="18" charset="0"/>
                <a:cs typeface="Arial" pitchFamily="34" charset="0"/>
              </a:rPr>
              <a:t>Presented the program at the Louisiana Parish Engineers and Supervisors Association meetings</a:t>
            </a:r>
          </a:p>
          <a:p>
            <a:pPr lvl="1"/>
            <a:r>
              <a:rPr lang="en-US" sz="2000" dirty="0" smtClean="0">
                <a:ea typeface="Times New Roman" pitchFamily="18" charset="0"/>
                <a:cs typeface="Arial" pitchFamily="34" charset="0"/>
              </a:rPr>
              <a:t>Help us spread the word</a:t>
            </a:r>
            <a:endParaRPr lang="en-US" sz="3200" dirty="0">
              <a:ea typeface="Times New Roman" pitchFamily="18" charset="0"/>
              <a:cs typeface="Arial" pitchFamily="34" charset="0"/>
            </a:endParaRPr>
          </a:p>
          <a:p>
            <a:pPr lvl="1"/>
            <a:endParaRPr lang="en-US" dirty="0">
              <a:cs typeface="Arial" pitchFamily="34" charset="0"/>
            </a:endParaRPr>
          </a:p>
          <a:p>
            <a:endParaRPr lang="en-US" dirty="0"/>
          </a:p>
        </p:txBody>
      </p:sp>
      <p:sp>
        <p:nvSpPr>
          <p:cNvPr id="5" name="Title 1"/>
          <p:cNvSpPr>
            <a:spLocks noGrp="1"/>
          </p:cNvSpPr>
          <p:nvPr>
            <p:ph type="title"/>
          </p:nvPr>
        </p:nvSpPr>
        <p:spPr>
          <a:xfrm>
            <a:off x="666750" y="457200"/>
            <a:ext cx="7886700" cy="1325563"/>
          </a:xfrm>
        </p:spPr>
        <p:txBody>
          <a:bodyPr/>
          <a:lstStyle/>
          <a:p>
            <a:r>
              <a:rPr lang="en-US" altLang="en-US" sz="4000" b="1" dirty="0" smtClean="0">
                <a:solidFill>
                  <a:srgbClr val="F76911"/>
                </a:solidFill>
                <a:effectLst>
                  <a:outerShdw blurRad="38100" dist="38100" dir="2700000" algn="tl">
                    <a:srgbClr val="000000">
                      <a:alpha val="43137"/>
                    </a:srgbClr>
                  </a:outerShdw>
                </a:effectLst>
              </a:rPr>
              <a:t>Statewide Flood Control Program</a:t>
            </a:r>
            <a:endParaRPr lang="en-US" sz="4000" dirty="0">
              <a:latin typeface="+mn-lt"/>
            </a:endParaRPr>
          </a:p>
        </p:txBody>
      </p:sp>
    </p:spTree>
    <p:extLst>
      <p:ext uri="{BB962C8B-B14F-4D97-AF65-F5344CB8AC3E}">
        <p14:creationId xmlns:p14="http://schemas.microsoft.com/office/powerpoint/2010/main" val="1120395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1"/>
            <a:ext cx="9144000" cy="1965960"/>
          </a:xfrm>
        </p:spPr>
        <p:txBody>
          <a:bodyPr/>
          <a:lstStyle/>
          <a:p>
            <a:pPr>
              <a:lnSpc>
                <a:spcPct val="100000"/>
              </a:lnSpc>
              <a:tabLst>
                <a:tab pos="228600" algn="l"/>
              </a:tabLst>
            </a:pPr>
            <a:r>
              <a:rPr lang="en-US" sz="4800" b="1" dirty="0"/>
              <a:t>	</a:t>
            </a:r>
            <a:r>
              <a:rPr lang="en-US" altLang="en-US" sz="3200" b="1" dirty="0">
                <a:solidFill>
                  <a:srgbClr val="F76911"/>
                </a:solidFill>
                <a:effectLst>
                  <a:outerShdw blurRad="38100" dist="38100" dir="2700000" algn="tl">
                    <a:srgbClr val="000000">
                      <a:alpha val="43137"/>
                    </a:srgbClr>
                  </a:outerShdw>
                </a:effectLst>
              </a:rPr>
              <a:t/>
            </a:r>
            <a:br>
              <a:rPr lang="en-US" altLang="en-US" sz="3200" b="1" dirty="0">
                <a:solidFill>
                  <a:srgbClr val="F76911"/>
                </a:solidFill>
                <a:effectLst>
                  <a:outerShdw blurRad="38100" dist="38100" dir="2700000" algn="tl">
                    <a:srgbClr val="000000">
                      <a:alpha val="43137"/>
                    </a:srgbClr>
                  </a:outerShdw>
                </a:effectLst>
              </a:rPr>
            </a:br>
            <a:r>
              <a:rPr lang="en-US" altLang="en-US" sz="2800" b="1" dirty="0" smtClean="0">
                <a:solidFill>
                  <a:srgbClr val="F76911"/>
                </a:solidFill>
                <a:effectLst>
                  <a:outerShdw blurRad="38100" dist="38100" dir="2700000" algn="tl">
                    <a:srgbClr val="000000">
                      <a:alpha val="43137"/>
                    </a:srgbClr>
                  </a:outerShdw>
                </a:effectLst>
              </a:rPr>
              <a:t>Project Requirements</a:t>
            </a:r>
            <a:r>
              <a:rPr lang="en-US" b="1" dirty="0" smtClean="0"/>
              <a:t>	</a:t>
            </a:r>
            <a:endParaRPr lang="en-US" sz="2400" b="1" dirty="0"/>
          </a:p>
        </p:txBody>
      </p:sp>
      <p:sp>
        <p:nvSpPr>
          <p:cNvPr id="3" name="Content Placeholder 2"/>
          <p:cNvSpPr>
            <a:spLocks noGrp="1"/>
          </p:cNvSpPr>
          <p:nvPr>
            <p:ph idx="1"/>
          </p:nvPr>
        </p:nvSpPr>
        <p:spPr>
          <a:xfrm>
            <a:off x="533400" y="2057400"/>
            <a:ext cx="8229600" cy="3645694"/>
          </a:xfrm>
        </p:spPr>
        <p:txBody>
          <a:bodyPr anchor="ctr">
            <a:noAutofit/>
          </a:bodyPr>
          <a:lstStyle/>
          <a:p>
            <a:pPr>
              <a:spcBef>
                <a:spcPts val="1800"/>
              </a:spcBef>
            </a:pPr>
            <a:r>
              <a:rPr lang="en-US" altLang="en-US" sz="2400" dirty="0"/>
              <a:t>Must reduce existing flood </a:t>
            </a:r>
            <a:r>
              <a:rPr lang="en-US" altLang="en-US" sz="2400" dirty="0" smtClean="0"/>
              <a:t>damages of structures</a:t>
            </a:r>
            <a:endParaRPr lang="en-US" altLang="en-US" sz="2400" dirty="0"/>
          </a:p>
          <a:p>
            <a:pPr>
              <a:spcBef>
                <a:spcPts val="1800"/>
              </a:spcBef>
            </a:pPr>
            <a:r>
              <a:rPr lang="en-US" altLang="en-US" sz="2400" dirty="0"/>
              <a:t>Does not encourage additional development in flood prone areas</a:t>
            </a:r>
          </a:p>
          <a:p>
            <a:pPr>
              <a:spcBef>
                <a:spcPts val="1800"/>
              </a:spcBef>
            </a:pPr>
            <a:r>
              <a:rPr lang="en-US" altLang="en-US" sz="2400" dirty="0"/>
              <a:t>Does not adversely affect upstream or downstream flooding</a:t>
            </a:r>
          </a:p>
          <a:p>
            <a:pPr>
              <a:spcBef>
                <a:spcPts val="1800"/>
              </a:spcBef>
            </a:pPr>
            <a:r>
              <a:rPr lang="en-US" altLang="en-US" sz="2400" dirty="0"/>
              <a:t>Must have a construction cost of $100,000 or more</a:t>
            </a:r>
          </a:p>
          <a:p>
            <a:pPr>
              <a:spcBef>
                <a:spcPts val="1800"/>
              </a:spcBef>
            </a:pPr>
            <a:r>
              <a:rPr lang="en-US" altLang="en-US" sz="2400" dirty="0"/>
              <a:t>Must be a stand-alone </a:t>
            </a:r>
            <a:r>
              <a:rPr lang="en-US" altLang="en-US" sz="2400" dirty="0" smtClean="0"/>
              <a:t>project</a:t>
            </a:r>
            <a:endParaRPr lang="en-US" altLang="en-US" sz="2400" dirty="0"/>
          </a:p>
        </p:txBody>
      </p:sp>
      <p:sp>
        <p:nvSpPr>
          <p:cNvPr id="5" name="Title 1"/>
          <p:cNvSpPr txBox="1">
            <a:spLocks/>
          </p:cNvSpPr>
          <p:nvPr/>
        </p:nvSpPr>
        <p:spPr bwMode="auto">
          <a:xfrm>
            <a:off x="666750" y="4572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ts val="4400"/>
              </a:lnSpc>
              <a:spcBef>
                <a:spcPct val="0"/>
              </a:spcBef>
              <a:spcAft>
                <a:spcPct val="0"/>
              </a:spcAft>
              <a:defRPr sz="4400" kern="1200">
                <a:solidFill>
                  <a:schemeClr val="tx1"/>
                </a:solidFill>
                <a:latin typeface="Franklin Gothic Medium" panose="020B0603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4000" b="1" smtClean="0">
                <a:solidFill>
                  <a:srgbClr val="F76911"/>
                </a:solidFill>
                <a:effectLst>
                  <a:outerShdw blurRad="38100" dist="38100" dir="2700000" algn="tl">
                    <a:srgbClr val="000000">
                      <a:alpha val="43137"/>
                    </a:srgbClr>
                  </a:outerShdw>
                </a:effectLst>
              </a:rPr>
              <a:t>Statewide Flood Control Program</a:t>
            </a:r>
            <a:endParaRPr lang="en-US" sz="4000" dirty="0">
              <a:latin typeface="+mn-lt"/>
            </a:endParaRPr>
          </a:p>
        </p:txBody>
      </p:sp>
    </p:spTree>
    <p:extLst>
      <p:ext uri="{BB962C8B-B14F-4D97-AF65-F5344CB8AC3E}">
        <p14:creationId xmlns:p14="http://schemas.microsoft.com/office/powerpoint/2010/main" val="3189172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1265238"/>
          </a:xfrm>
        </p:spPr>
        <p:txBody>
          <a:bodyPr>
            <a:normAutofit fontScale="90000"/>
          </a:bodyPr>
          <a:lstStyle/>
          <a:p>
            <a:pPr>
              <a:lnSpc>
                <a:spcPct val="150000"/>
              </a:lnSpc>
            </a:pPr>
            <a:r>
              <a:rPr lang="en-US" altLang="en-US" sz="4900" b="1" dirty="0">
                <a:solidFill>
                  <a:srgbClr val="F76911"/>
                </a:solidFill>
                <a:effectLst>
                  <a:outerShdw blurRad="38100" dist="38100" dir="2700000" algn="tl">
                    <a:srgbClr val="000000">
                      <a:alpha val="43137"/>
                    </a:srgbClr>
                  </a:outerShdw>
                </a:effectLst>
              </a:rPr>
              <a:t>Statewide Flood Control </a:t>
            </a:r>
            <a:r>
              <a:rPr lang="en-US" altLang="en-US" sz="4900" b="1" dirty="0" smtClean="0">
                <a:solidFill>
                  <a:srgbClr val="F76911"/>
                </a:solidFill>
                <a:effectLst>
                  <a:outerShdw blurRad="38100" dist="38100" dir="2700000" algn="tl">
                    <a:srgbClr val="000000">
                      <a:alpha val="43137"/>
                    </a:srgbClr>
                  </a:outerShdw>
                </a:effectLst>
              </a:rPr>
              <a:t>Program</a:t>
            </a:r>
            <a:r>
              <a:rPr lang="en-US" dirty="0" smtClean="0"/>
              <a:t/>
            </a:r>
            <a:br>
              <a:rPr lang="en-US" dirty="0" smtClean="0"/>
            </a:br>
            <a:r>
              <a:rPr lang="en-US" sz="2200" b="1" i="1" dirty="0" smtClean="0">
                <a:solidFill>
                  <a:srgbClr val="EA5604"/>
                </a:solidFill>
                <a:effectLst>
                  <a:outerShdw blurRad="38100" dist="38100" dir="2700000" algn="tl">
                    <a:srgbClr val="000000">
                      <a:alpha val="43137"/>
                    </a:srgbClr>
                  </a:outerShdw>
                </a:effectLst>
              </a:rPr>
              <a:t>How to Apply for Funding</a:t>
            </a:r>
            <a:endParaRPr lang="en-US" sz="2200" b="1" i="1" dirty="0">
              <a:solidFill>
                <a:srgbClr val="EA560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752600"/>
            <a:ext cx="8534400" cy="4663439"/>
          </a:xfrm>
        </p:spPr>
        <p:txBody>
          <a:bodyPr>
            <a:normAutofit/>
          </a:bodyPr>
          <a:lstStyle/>
          <a:p>
            <a:r>
              <a:rPr lang="en-US" sz="2400" b="1" dirty="0" smtClean="0"/>
              <a:t>Submit Pre-Application by May 1</a:t>
            </a:r>
            <a:r>
              <a:rPr lang="en-US" sz="2400" b="1" baseline="30000" dirty="0" smtClean="0"/>
              <a:t>st</a:t>
            </a:r>
            <a:endParaRPr lang="en-US" sz="2400" b="1" dirty="0" smtClean="0"/>
          </a:p>
          <a:p>
            <a:pPr lvl="1"/>
            <a:r>
              <a:rPr lang="en-US" sz="1800" dirty="0" smtClean="0"/>
              <a:t>Provide evidence of existing flood damages to structures with details of magnitude and frequency</a:t>
            </a:r>
          </a:p>
          <a:p>
            <a:pPr lvl="2"/>
            <a:r>
              <a:rPr lang="en-US" sz="1800" dirty="0" smtClean="0"/>
              <a:t>Repetitive Loss Lists</a:t>
            </a:r>
          </a:p>
          <a:p>
            <a:pPr lvl="2"/>
            <a:r>
              <a:rPr lang="en-US" sz="1800" dirty="0" smtClean="0"/>
              <a:t>News Articles</a:t>
            </a:r>
          </a:p>
          <a:p>
            <a:pPr lvl="2"/>
            <a:r>
              <a:rPr lang="en-US" sz="1800" dirty="0" smtClean="0"/>
              <a:t>Images &amp; Videos of proposed benefit area</a:t>
            </a:r>
          </a:p>
          <a:p>
            <a:pPr lvl="1"/>
            <a:r>
              <a:rPr lang="en-US" sz="1800" dirty="0" smtClean="0"/>
              <a:t>Present a potential solution(s) to the existing flood problem</a:t>
            </a:r>
          </a:p>
          <a:p>
            <a:pPr lvl="1"/>
            <a:r>
              <a:rPr lang="en-US" sz="1800" dirty="0" smtClean="0"/>
              <a:t>Provide estimated cost of construction (used to determine required state participation amount)</a:t>
            </a:r>
          </a:p>
          <a:p>
            <a:pPr lvl="1"/>
            <a:r>
              <a:rPr lang="en-US" sz="1800" dirty="0" smtClean="0"/>
              <a:t>Resolution stating the jurisdiction’s intention to apply and willingness to accept responsibility for local cost share, O&amp;M costs, ROW acquisition, etc.</a:t>
            </a:r>
            <a:endParaRPr lang="en-US" sz="1800" dirty="0"/>
          </a:p>
          <a:p>
            <a:pPr lvl="1"/>
            <a:r>
              <a:rPr lang="en-US" sz="1800" dirty="0" smtClean="0"/>
              <a:t>May request assistance from DOTD in preparing the full application (applies to entities representing less than 50,000 people)</a:t>
            </a:r>
          </a:p>
          <a:p>
            <a:pPr marL="457200" lvl="1" indent="0">
              <a:buNone/>
            </a:pPr>
            <a:endParaRPr lang="en-US" sz="1200" dirty="0" smtClean="0"/>
          </a:p>
        </p:txBody>
      </p:sp>
    </p:spTree>
    <p:extLst>
      <p:ext uri="{BB962C8B-B14F-4D97-AF65-F5344CB8AC3E}">
        <p14:creationId xmlns:p14="http://schemas.microsoft.com/office/powerpoint/2010/main" val="1323306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1265238"/>
          </a:xfrm>
        </p:spPr>
        <p:txBody>
          <a:bodyPr>
            <a:normAutofit fontScale="90000"/>
          </a:bodyPr>
          <a:lstStyle/>
          <a:p>
            <a:pPr>
              <a:lnSpc>
                <a:spcPct val="150000"/>
              </a:lnSpc>
            </a:pPr>
            <a:r>
              <a:rPr lang="en-US" altLang="en-US" sz="4900" b="1" dirty="0">
                <a:solidFill>
                  <a:srgbClr val="F76911"/>
                </a:solidFill>
                <a:effectLst>
                  <a:outerShdw blurRad="38100" dist="38100" dir="2700000" algn="tl">
                    <a:srgbClr val="000000">
                      <a:alpha val="43137"/>
                    </a:srgbClr>
                  </a:outerShdw>
                </a:effectLst>
              </a:rPr>
              <a:t>Statewide Flood Control </a:t>
            </a:r>
            <a:r>
              <a:rPr lang="en-US" altLang="en-US" sz="4900" b="1" dirty="0" smtClean="0">
                <a:solidFill>
                  <a:srgbClr val="F76911"/>
                </a:solidFill>
                <a:effectLst>
                  <a:outerShdw blurRad="38100" dist="38100" dir="2700000" algn="tl">
                    <a:srgbClr val="000000">
                      <a:alpha val="43137"/>
                    </a:srgbClr>
                  </a:outerShdw>
                </a:effectLst>
              </a:rPr>
              <a:t>Program</a:t>
            </a:r>
            <a:r>
              <a:rPr lang="en-US" dirty="0" smtClean="0"/>
              <a:t/>
            </a:r>
            <a:br>
              <a:rPr lang="en-US" dirty="0" smtClean="0"/>
            </a:br>
            <a:r>
              <a:rPr lang="en-US" sz="2200" b="1" i="1" dirty="0" smtClean="0">
                <a:solidFill>
                  <a:srgbClr val="EA5604"/>
                </a:solidFill>
                <a:effectLst>
                  <a:outerShdw blurRad="38100" dist="38100" dir="2700000" algn="tl">
                    <a:srgbClr val="000000">
                      <a:alpha val="43137"/>
                    </a:srgbClr>
                  </a:outerShdw>
                </a:effectLst>
              </a:rPr>
              <a:t>How to Apply for Funding</a:t>
            </a:r>
            <a:endParaRPr lang="en-US" sz="2200" b="1" i="1" dirty="0">
              <a:solidFill>
                <a:srgbClr val="EA560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524000"/>
            <a:ext cx="8534400" cy="4663439"/>
          </a:xfrm>
        </p:spPr>
        <p:txBody>
          <a:bodyPr>
            <a:normAutofit/>
          </a:bodyPr>
          <a:lstStyle/>
          <a:p>
            <a:pPr marL="457200" lvl="1" indent="0">
              <a:buNone/>
            </a:pPr>
            <a:endParaRPr lang="en-US" sz="1200" dirty="0" smtClean="0"/>
          </a:p>
          <a:p>
            <a:r>
              <a:rPr lang="en-US" sz="2400" b="1" dirty="0" smtClean="0"/>
              <a:t>Submit Application by October 1</a:t>
            </a:r>
            <a:r>
              <a:rPr lang="en-US" sz="2400" b="1" baseline="30000" dirty="0" smtClean="0"/>
              <a:t>st</a:t>
            </a:r>
            <a:endParaRPr lang="en-US" sz="2400" b="1" dirty="0"/>
          </a:p>
          <a:p>
            <a:pPr lvl="1"/>
            <a:r>
              <a:rPr lang="en-US" sz="1800" dirty="0" smtClean="0"/>
              <a:t>The full application is really a feasibility study</a:t>
            </a:r>
          </a:p>
          <a:p>
            <a:pPr lvl="1"/>
            <a:r>
              <a:rPr lang="en-US" sz="1800" dirty="0" smtClean="0"/>
              <a:t>The need for the project must be identified</a:t>
            </a:r>
          </a:p>
          <a:p>
            <a:pPr lvl="1"/>
            <a:r>
              <a:rPr lang="en-US" sz="1800" dirty="0" smtClean="0"/>
              <a:t>Investigates alternative solutions</a:t>
            </a:r>
          </a:p>
          <a:p>
            <a:pPr lvl="1"/>
            <a:r>
              <a:rPr lang="en-US" sz="1800" dirty="0" smtClean="0"/>
              <a:t>Selects the most cost effective solution</a:t>
            </a:r>
          </a:p>
          <a:p>
            <a:pPr lvl="1"/>
            <a:r>
              <a:rPr lang="en-US" sz="1800" dirty="0"/>
              <a:t>Construction </a:t>
            </a:r>
            <a:r>
              <a:rPr lang="en-US" sz="1800" dirty="0" smtClean="0"/>
              <a:t>cost estimate </a:t>
            </a:r>
            <a:r>
              <a:rPr lang="en-US" sz="1800" dirty="0"/>
              <a:t>required</a:t>
            </a:r>
          </a:p>
          <a:p>
            <a:pPr lvl="1"/>
            <a:r>
              <a:rPr lang="en-US" sz="1800" dirty="0" smtClean="0"/>
              <a:t>Hydraulic calculations with and without the project are performed</a:t>
            </a:r>
          </a:p>
          <a:p>
            <a:pPr lvl="2"/>
            <a:r>
              <a:rPr lang="en-US" sz="1800" dirty="0" smtClean="0"/>
              <a:t>Inundation maps shall be provided for both scenarios</a:t>
            </a:r>
          </a:p>
          <a:p>
            <a:pPr lvl="1"/>
            <a:r>
              <a:rPr lang="en-US" sz="1800" dirty="0" smtClean="0"/>
              <a:t>Benefits are calculated based on scheduled values</a:t>
            </a:r>
          </a:p>
          <a:p>
            <a:pPr lvl="2"/>
            <a:r>
              <a:rPr lang="en-US" sz="1800" dirty="0" smtClean="0"/>
              <a:t>Structures that have previously flooded, but will not flood under the proposed scenario model are counted among benefits.</a:t>
            </a:r>
          </a:p>
          <a:p>
            <a:pPr lvl="2"/>
            <a:r>
              <a:rPr lang="en-US" sz="1800" dirty="0" smtClean="0"/>
              <a:t>Agricultural land can count toward the benefit value, but these lands alone do not justify inclusion into the program.</a:t>
            </a:r>
          </a:p>
        </p:txBody>
      </p:sp>
    </p:spTree>
    <p:extLst>
      <p:ext uri="{BB962C8B-B14F-4D97-AF65-F5344CB8AC3E}">
        <p14:creationId xmlns:p14="http://schemas.microsoft.com/office/powerpoint/2010/main" val="3169967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F76911"/>
                </a:solidFill>
                <a:effectLst>
                  <a:outerShdw blurRad="38100" dist="38100" dir="2700000" algn="tl">
                    <a:srgbClr val="000000">
                      <a:alpha val="43137"/>
                    </a:srgbClr>
                  </a:outerShdw>
                </a:effectLst>
              </a:rPr>
              <a:t>Statewide Flood Control Program</a:t>
            </a:r>
            <a:endParaRPr lang="en-US" dirty="0"/>
          </a:p>
        </p:txBody>
      </p:sp>
      <p:sp>
        <p:nvSpPr>
          <p:cNvPr id="3" name="Content Placeholder 2"/>
          <p:cNvSpPr>
            <a:spLocks noGrp="1"/>
          </p:cNvSpPr>
          <p:nvPr>
            <p:ph idx="1"/>
          </p:nvPr>
        </p:nvSpPr>
        <p:spPr>
          <a:xfrm>
            <a:off x="457200" y="1417638"/>
            <a:ext cx="8229600" cy="4495800"/>
          </a:xfrm>
        </p:spPr>
        <p:txBody>
          <a:bodyPr/>
          <a:lstStyle/>
          <a:p>
            <a:r>
              <a:rPr lang="en-US" dirty="0">
                <a:ea typeface="Times New Roman" pitchFamily="18" charset="0"/>
                <a:cs typeface="Arial" pitchFamily="34" charset="0"/>
              </a:rPr>
              <a:t>Eligibility</a:t>
            </a:r>
            <a:endParaRPr lang="en-US" sz="2400" dirty="0">
              <a:ea typeface="Times New Roman" pitchFamily="18" charset="0"/>
              <a:cs typeface="Arial" pitchFamily="34" charset="0"/>
            </a:endParaRPr>
          </a:p>
          <a:p>
            <a:pPr lvl="1"/>
            <a:r>
              <a:rPr lang="en-US" sz="1800" dirty="0">
                <a:ea typeface="Times New Roman" pitchFamily="18" charset="0"/>
                <a:cs typeface="Arial" pitchFamily="34" charset="0"/>
              </a:rPr>
              <a:t>Equitable distribution of funds statewide </a:t>
            </a:r>
          </a:p>
          <a:p>
            <a:pPr lvl="1"/>
            <a:r>
              <a:rPr lang="en-US" sz="1800" dirty="0">
                <a:ea typeface="Times New Roman" pitchFamily="18" charset="0"/>
                <a:cs typeface="Arial" pitchFamily="34" charset="0"/>
              </a:rPr>
              <a:t>All levels of local government from the largest parishes and cities down to the smallest towns and villages can successfully </a:t>
            </a:r>
            <a:r>
              <a:rPr lang="en-US" sz="1800" dirty="0" smtClean="0">
                <a:ea typeface="Times New Roman" pitchFamily="18" charset="0"/>
                <a:cs typeface="Arial" pitchFamily="34" charset="0"/>
              </a:rPr>
              <a:t>compete</a:t>
            </a:r>
            <a:endParaRPr lang="en-US" dirty="0" smtClean="0">
              <a:ea typeface="Times New Roman" pitchFamily="18" charset="0"/>
              <a:cs typeface="Arial" pitchFamily="34" charset="0"/>
            </a:endParaRPr>
          </a:p>
          <a:p>
            <a:pPr marL="457200" lvl="1" indent="0">
              <a:buNone/>
            </a:pPr>
            <a:endParaRPr lang="en-US" dirty="0" smtClean="0">
              <a:ea typeface="Times New Roman" pitchFamily="18" charset="0"/>
              <a:cs typeface="Arial" pitchFamily="34" charset="0"/>
            </a:endParaRPr>
          </a:p>
          <a:p>
            <a:r>
              <a:rPr lang="en-US" dirty="0" smtClean="0">
                <a:ea typeface="Times New Roman" pitchFamily="18" charset="0"/>
                <a:cs typeface="Arial" pitchFamily="34" charset="0"/>
              </a:rPr>
              <a:t>Funding</a:t>
            </a:r>
          </a:p>
          <a:p>
            <a:pPr lvl="1"/>
            <a:r>
              <a:rPr lang="en-US" sz="1800" dirty="0">
                <a:ea typeface="Times New Roman" pitchFamily="18" charset="0"/>
                <a:cs typeface="Arial" pitchFamily="34" charset="0"/>
              </a:rPr>
              <a:t>Covers 90% of the construction cost for non-federal projects</a:t>
            </a:r>
          </a:p>
          <a:p>
            <a:pPr lvl="1"/>
            <a:r>
              <a:rPr lang="en-US" sz="1800" dirty="0">
                <a:ea typeface="Times New Roman" pitchFamily="18" charset="0"/>
                <a:cs typeface="Arial" pitchFamily="34" charset="0"/>
              </a:rPr>
              <a:t>Covers 70% of the local sponsor’s non-federal share for federal projects</a:t>
            </a:r>
          </a:p>
          <a:p>
            <a:pPr lvl="1"/>
            <a:r>
              <a:rPr lang="en-US" sz="1800" dirty="0">
                <a:ea typeface="Times New Roman" pitchFamily="18" charset="0"/>
                <a:cs typeface="Arial" pitchFamily="34" charset="0"/>
              </a:rPr>
              <a:t>Local sponsor pays for engineering, R/W, utilities, etc</a:t>
            </a:r>
            <a:r>
              <a:rPr lang="en-US" sz="1800" dirty="0" smtClean="0">
                <a:ea typeface="Times New Roman" pitchFamily="18" charset="0"/>
                <a:cs typeface="Arial" pitchFamily="34" charset="0"/>
              </a:rPr>
              <a:t>.</a:t>
            </a:r>
          </a:p>
        </p:txBody>
      </p:sp>
    </p:spTree>
    <p:extLst>
      <p:ext uri="{BB962C8B-B14F-4D97-AF65-F5344CB8AC3E}">
        <p14:creationId xmlns:p14="http://schemas.microsoft.com/office/powerpoint/2010/main" val="3948969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Arcadis">
      <a:dk1>
        <a:sysClr val="windowText" lastClr="000000"/>
      </a:dk1>
      <a:lt1>
        <a:sysClr val="window" lastClr="FFFFFF"/>
      </a:lt1>
      <a:dk2>
        <a:srgbClr val="44546A"/>
      </a:dk2>
      <a:lt2>
        <a:srgbClr val="E7E6E6"/>
      </a:lt2>
      <a:accent1>
        <a:srgbClr val="E4610F"/>
      </a:accent1>
      <a:accent2>
        <a:srgbClr val="1D1D1D"/>
      </a:accent2>
      <a:accent3>
        <a:srgbClr val="B3B3B3"/>
      </a:accent3>
      <a:accent4>
        <a:srgbClr val="55575A"/>
      </a:accent4>
      <a:accent5>
        <a:srgbClr val="0DA642"/>
      </a:accent5>
      <a:accent6>
        <a:srgbClr val="F8DA4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Arcadis">
      <a:dk1>
        <a:sysClr val="windowText" lastClr="000000"/>
      </a:dk1>
      <a:lt1>
        <a:sysClr val="window" lastClr="FFFFFF"/>
      </a:lt1>
      <a:dk2>
        <a:srgbClr val="44546A"/>
      </a:dk2>
      <a:lt2>
        <a:srgbClr val="E7E6E6"/>
      </a:lt2>
      <a:accent1>
        <a:srgbClr val="E4610F"/>
      </a:accent1>
      <a:accent2>
        <a:srgbClr val="1D1D1D"/>
      </a:accent2>
      <a:accent3>
        <a:srgbClr val="B3B3B3"/>
      </a:accent3>
      <a:accent4>
        <a:srgbClr val="55575A"/>
      </a:accent4>
      <a:accent5>
        <a:srgbClr val="0DA642"/>
      </a:accent5>
      <a:accent6>
        <a:srgbClr val="F8DA4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07-2012 Brand Rollout Presentation</Template>
  <TotalTime>3109</TotalTime>
  <Words>1124</Words>
  <Application>Microsoft Office PowerPoint</Application>
  <PresentationFormat>On-screen Show (4:3)</PresentationFormat>
  <Paragraphs>208</Paragraphs>
  <Slides>21</Slides>
  <Notes>2</Notes>
  <HiddenSlides>6</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21</vt:i4>
      </vt:variant>
    </vt:vector>
  </HeadingPairs>
  <TitlesOfParts>
    <vt:vector size="35" baseType="lpstr">
      <vt:lpstr>Arial</vt:lpstr>
      <vt:lpstr>Calibri</vt:lpstr>
      <vt:lpstr>Courier New</vt:lpstr>
      <vt:lpstr>Franklin Gothic Book</vt:lpstr>
      <vt:lpstr>Franklin Gothic Demi</vt:lpstr>
      <vt:lpstr>Franklin Gothic Heavy</vt:lpstr>
      <vt:lpstr>Franklin Gothic Medium</vt:lpstr>
      <vt:lpstr>Times New Roman</vt:lpstr>
      <vt:lpstr>Wingdings</vt:lpstr>
      <vt:lpstr>Office Theme</vt:lpstr>
      <vt:lpstr>Custom Design</vt:lpstr>
      <vt:lpstr>1_Office Theme</vt:lpstr>
      <vt:lpstr>5_Office Theme</vt:lpstr>
      <vt:lpstr>6_Office Theme</vt:lpstr>
      <vt:lpstr>PowerPoint Presentation</vt:lpstr>
      <vt:lpstr>Today’s Discussion</vt:lpstr>
      <vt:lpstr>Statewide Flood Control Program</vt:lpstr>
      <vt:lpstr>Statewide Flood Control Program</vt:lpstr>
      <vt:lpstr>Statewide Flood Control Program</vt:lpstr>
      <vt:lpstr>  Project Requirements </vt:lpstr>
      <vt:lpstr>Statewide Flood Control Program How to Apply for Funding</vt:lpstr>
      <vt:lpstr>Statewide Flood Control Program How to Apply for Funding</vt:lpstr>
      <vt:lpstr>Statewide Flood Control Program</vt:lpstr>
      <vt:lpstr>Statewide Flood Control Program Funding Distribution</vt:lpstr>
      <vt:lpstr>Statewide Flood Control Program By the numbers</vt:lpstr>
      <vt:lpstr>So what’s new?</vt:lpstr>
      <vt:lpstr>WATERSHED COUNCIL CPRA, DOTD, GOHSEP, LDWF, OCD </vt:lpstr>
      <vt:lpstr>PowerPoint Presentation</vt:lpstr>
      <vt:lpstr>PowerPoint Presentation</vt:lpstr>
      <vt:lpstr>PowerPoint Presentation</vt:lpstr>
      <vt:lpstr>Recommendations in 6 Strategic Areas</vt:lpstr>
      <vt:lpstr>PowerPoint Presentation</vt:lpstr>
      <vt:lpstr>Program Overview and Guiding Principles</vt:lpstr>
      <vt:lpstr>PowerPoint Presentation</vt:lpstr>
      <vt:lpstr>Questions</vt:lpstr>
    </vt:vector>
  </TitlesOfParts>
  <Company>LADOTD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d0919</dc:creator>
  <cp:lastModifiedBy>Amber</cp:lastModifiedBy>
  <cp:revision>112</cp:revision>
  <cp:lastPrinted>2018-05-03T12:18:31Z</cp:lastPrinted>
  <dcterms:created xsi:type="dcterms:W3CDTF">2012-07-12T19:32:08Z</dcterms:created>
  <dcterms:modified xsi:type="dcterms:W3CDTF">2018-05-03T14:25:22Z</dcterms:modified>
</cp:coreProperties>
</file>