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0" r:id="rId2"/>
    <p:sldMasterId id="2147483983" r:id="rId3"/>
  </p:sldMasterIdLst>
  <p:notesMasterIdLst>
    <p:notesMasterId r:id="rId24"/>
  </p:notesMasterIdLst>
  <p:handoutMasterIdLst>
    <p:handoutMasterId r:id="rId25"/>
  </p:handoutMasterIdLst>
  <p:sldIdLst>
    <p:sldId id="258" r:id="rId4"/>
    <p:sldId id="458" r:id="rId5"/>
    <p:sldId id="476" r:id="rId6"/>
    <p:sldId id="452" r:id="rId7"/>
    <p:sldId id="396" r:id="rId8"/>
    <p:sldId id="487" r:id="rId9"/>
    <p:sldId id="466" r:id="rId10"/>
    <p:sldId id="482" r:id="rId11"/>
    <p:sldId id="465" r:id="rId12"/>
    <p:sldId id="481" r:id="rId13"/>
    <p:sldId id="483" r:id="rId14"/>
    <p:sldId id="484" r:id="rId15"/>
    <p:sldId id="485" r:id="rId16"/>
    <p:sldId id="489" r:id="rId17"/>
    <p:sldId id="469" r:id="rId18"/>
    <p:sldId id="474" r:id="rId19"/>
    <p:sldId id="468" r:id="rId20"/>
    <p:sldId id="488" r:id="rId21"/>
    <p:sldId id="471" r:id="rId22"/>
    <p:sldId id="464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04"/>
    <a:srgbClr val="DBF7FF"/>
    <a:srgbClr val="ADEDFF"/>
    <a:srgbClr val="E8DFF5"/>
    <a:srgbClr val="00B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2" autoAdjust="0"/>
    <p:restoredTop sz="90224" autoAdjust="0"/>
  </p:normalViewPr>
  <p:slideViewPr>
    <p:cSldViewPr showGuides="1">
      <p:cViewPr varScale="1">
        <p:scale>
          <a:sx n="115" d="100"/>
          <a:sy n="115" d="100"/>
        </p:scale>
        <p:origin x="15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DE284-97CD-41F5-90A8-8CD38A0593EA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DBCEF33-D0B3-46EB-9349-EDD73C6F7C79}">
      <dgm:prSet/>
      <dgm:spPr/>
      <dgm:t>
        <a:bodyPr/>
        <a:lstStyle/>
        <a:p>
          <a:pPr rtl="0"/>
          <a:r>
            <a:rPr lang="en-US" dirty="0" smtClean="0"/>
            <a:t>DOTD is responsible for the project LERRDs and  taking the lead on LA 964, LA 19 and LA 67 bridge design and construction.</a:t>
          </a:r>
          <a:endParaRPr lang="en-US" dirty="0"/>
        </a:p>
      </dgm:t>
    </dgm:pt>
    <dgm:pt modelId="{8D76356B-BF1D-4A94-B2D7-43301BF86EBC}" type="parTrans" cxnId="{9B75A025-6D8E-44D4-9217-EF86BEEF14F4}">
      <dgm:prSet/>
      <dgm:spPr/>
      <dgm:t>
        <a:bodyPr/>
        <a:lstStyle/>
        <a:p>
          <a:endParaRPr lang="en-US"/>
        </a:p>
      </dgm:t>
    </dgm:pt>
    <dgm:pt modelId="{19E70AFD-E69E-4900-883E-459E64D2C1E6}" type="sibTrans" cxnId="{9B75A025-6D8E-44D4-9217-EF86BEEF14F4}">
      <dgm:prSet/>
      <dgm:spPr/>
      <dgm:t>
        <a:bodyPr/>
        <a:lstStyle/>
        <a:p>
          <a:endParaRPr lang="en-US"/>
        </a:p>
      </dgm:t>
    </dgm:pt>
    <dgm:pt modelId="{B77D6865-8468-4E75-BDC1-676D04E3FDDB}">
      <dgm:prSet/>
      <dgm:spPr/>
      <dgm:t>
        <a:bodyPr/>
        <a:lstStyle/>
        <a:p>
          <a:pPr rtl="0"/>
          <a:r>
            <a:rPr lang="en-US" dirty="0" smtClean="0"/>
            <a:t>ARBC is contributing funding towards the completion of the project.</a:t>
          </a:r>
          <a:endParaRPr lang="en-US" dirty="0"/>
        </a:p>
      </dgm:t>
    </dgm:pt>
    <dgm:pt modelId="{68361EC9-6E8B-44F4-9B2D-57288EF29068}" type="parTrans" cxnId="{232EFF04-3E84-45F9-95DC-A6511733E3F9}">
      <dgm:prSet/>
      <dgm:spPr/>
      <dgm:t>
        <a:bodyPr/>
        <a:lstStyle/>
        <a:p>
          <a:endParaRPr lang="en-US"/>
        </a:p>
      </dgm:t>
    </dgm:pt>
    <dgm:pt modelId="{21E6B9EE-1296-4786-85FD-5998CF9A9455}" type="sibTrans" cxnId="{232EFF04-3E84-45F9-95DC-A6511733E3F9}">
      <dgm:prSet/>
      <dgm:spPr/>
      <dgm:t>
        <a:bodyPr/>
        <a:lstStyle/>
        <a:p>
          <a:endParaRPr lang="en-US"/>
        </a:p>
      </dgm:t>
    </dgm:pt>
    <dgm:pt modelId="{6D974E0D-69DB-47F3-BEF8-C5E0DF6C5692}">
      <dgm:prSet/>
      <dgm:spPr/>
      <dgm:t>
        <a:bodyPr/>
        <a:lstStyle/>
        <a:p>
          <a:pPr rtl="0"/>
          <a:r>
            <a:rPr lang="en-US" dirty="0" smtClean="0"/>
            <a:t>EBR is responsible for operations and maintenance of the functionally complete project.</a:t>
          </a:r>
          <a:endParaRPr lang="en-US" dirty="0"/>
        </a:p>
      </dgm:t>
    </dgm:pt>
    <dgm:pt modelId="{CD826727-0DB9-4DE4-895C-46E0A0BADF80}" type="parTrans" cxnId="{91ACA123-F39F-4984-A572-ED14D2FD80C0}">
      <dgm:prSet/>
      <dgm:spPr/>
      <dgm:t>
        <a:bodyPr/>
        <a:lstStyle/>
        <a:p>
          <a:endParaRPr lang="en-US"/>
        </a:p>
      </dgm:t>
    </dgm:pt>
    <dgm:pt modelId="{B7F19349-A375-40D1-8A7C-A82CB9B006B2}" type="sibTrans" cxnId="{91ACA123-F39F-4984-A572-ED14D2FD80C0}">
      <dgm:prSet/>
      <dgm:spPr/>
      <dgm:t>
        <a:bodyPr/>
        <a:lstStyle/>
        <a:p>
          <a:endParaRPr lang="en-US"/>
        </a:p>
      </dgm:t>
    </dgm:pt>
    <dgm:pt modelId="{9A03903F-7A17-4625-8DB4-E7A00EFAB0C4}">
      <dgm:prSet/>
      <dgm:spPr/>
      <dgm:t>
        <a:bodyPr/>
        <a:lstStyle/>
        <a:p>
          <a:pPr rtl="0"/>
          <a:r>
            <a:rPr lang="en-US" dirty="0" smtClean="0"/>
            <a:t>In FY 18, MVN received funding to fully construct the Comite River Diversion through the FY18 Workplan and the Bi-partisan Budget Act of 2018</a:t>
          </a:r>
          <a:endParaRPr lang="en-US" dirty="0"/>
        </a:p>
      </dgm:t>
    </dgm:pt>
    <dgm:pt modelId="{7BD65F66-1121-4C76-B41D-EFFD44D8F3EF}" type="parTrans" cxnId="{1A7CD590-A127-4034-8788-F717319AF377}">
      <dgm:prSet/>
      <dgm:spPr/>
      <dgm:t>
        <a:bodyPr/>
        <a:lstStyle/>
        <a:p>
          <a:endParaRPr lang="en-US"/>
        </a:p>
      </dgm:t>
    </dgm:pt>
    <dgm:pt modelId="{0F872748-1F7B-4942-B474-C897DB2AC15C}" type="sibTrans" cxnId="{1A7CD590-A127-4034-8788-F717319AF377}">
      <dgm:prSet/>
      <dgm:spPr/>
      <dgm:t>
        <a:bodyPr/>
        <a:lstStyle/>
        <a:p>
          <a:endParaRPr lang="en-US"/>
        </a:p>
      </dgm:t>
    </dgm:pt>
    <dgm:pt modelId="{A2824032-3A15-4972-9048-AD5166F7C62A}" type="pres">
      <dgm:prSet presAssocID="{7B7DE284-97CD-41F5-90A8-8CD38A0593E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D50F4-2FC2-452E-988C-CF8486E0AF51}" type="pres">
      <dgm:prSet presAssocID="{7B7DE284-97CD-41F5-90A8-8CD38A0593EA}" presName="arrow" presStyleLbl="bgShp" presStyleIdx="0" presStyleCnt="1"/>
      <dgm:spPr>
        <a:solidFill>
          <a:srgbClr val="EA5604"/>
        </a:solidFill>
      </dgm:spPr>
      <dgm:t>
        <a:bodyPr/>
        <a:lstStyle/>
        <a:p>
          <a:endParaRPr lang="en-US"/>
        </a:p>
      </dgm:t>
    </dgm:pt>
    <dgm:pt modelId="{C1BA208C-153C-4AA3-8654-1ED7ABA6DFFB}" type="pres">
      <dgm:prSet presAssocID="{7B7DE284-97CD-41F5-90A8-8CD38A0593EA}" presName="linearProcess" presStyleCnt="0"/>
      <dgm:spPr/>
    </dgm:pt>
    <dgm:pt modelId="{B4A7C4E0-B0B7-4C39-88E4-45B3F025422A}" type="pres">
      <dgm:prSet presAssocID="{5DBCEF33-D0B3-46EB-9349-EDD73C6F7C79}" presName="textNode" presStyleLbl="node1" presStyleIdx="0" presStyleCnt="4" custScaleX="73997" custScaleY="110900" custLinFactX="-22426" custLinFactNeighborX="-100000" custLinFactNeighborY="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4BF3B-6AA9-4FDD-A22C-B824D73CA108}" type="pres">
      <dgm:prSet presAssocID="{19E70AFD-E69E-4900-883E-459E64D2C1E6}" presName="sibTrans" presStyleCnt="0"/>
      <dgm:spPr/>
    </dgm:pt>
    <dgm:pt modelId="{96D595F3-1C6C-4EC1-BE33-3BFB183E0849}" type="pres">
      <dgm:prSet presAssocID="{B77D6865-8468-4E75-BDC1-676D04E3FDDB}" presName="textNode" presStyleLbl="node1" presStyleIdx="1" presStyleCnt="4" custScaleX="67287" custScaleY="100139" custLinFactX="63661" custLinFactNeighborX="100000" custLinFactNeighborY="3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77C84-7C35-495A-A6D8-B1E7CEF5945D}" type="pres">
      <dgm:prSet presAssocID="{21E6B9EE-1296-4786-85FD-5998CF9A9455}" presName="sibTrans" presStyleCnt="0"/>
      <dgm:spPr/>
    </dgm:pt>
    <dgm:pt modelId="{7BA340F6-41E0-4CF5-A344-583ED6B5234A}" type="pres">
      <dgm:prSet presAssocID="{6D974E0D-69DB-47F3-BEF8-C5E0DF6C5692}" presName="textNode" presStyleLbl="node1" presStyleIdx="2" presStyleCnt="4" custScaleX="64606" custScaleY="107205" custLinFactX="60399" custLinFactNeighborX="100000" custLinFactNeighborY="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486CE-E1CD-41B3-9C23-635703994D23}" type="pres">
      <dgm:prSet presAssocID="{B7F19349-A375-40D1-8A7C-A82CB9B006B2}" presName="sibTrans" presStyleCnt="0"/>
      <dgm:spPr/>
    </dgm:pt>
    <dgm:pt modelId="{EDA5B251-E522-4507-A15D-9A166F9D3A16}" type="pres">
      <dgm:prSet presAssocID="{9A03903F-7A17-4625-8DB4-E7A00EFAB0C4}" presName="textNode" presStyleLbl="node1" presStyleIdx="3" presStyleCnt="4" custScaleX="73997" custScaleY="110900" custLinFactX="-139992" custLinFactNeighborX="-200000" custLinFactNeighborY="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1512B-0F35-4A54-9E6E-7059B7827A8D}" type="presOf" srcId="{B77D6865-8468-4E75-BDC1-676D04E3FDDB}" destId="{96D595F3-1C6C-4EC1-BE33-3BFB183E0849}" srcOrd="0" destOrd="0" presId="urn:microsoft.com/office/officeart/2005/8/layout/hProcess9"/>
    <dgm:cxn modelId="{1A7CD590-A127-4034-8788-F717319AF377}" srcId="{7B7DE284-97CD-41F5-90A8-8CD38A0593EA}" destId="{9A03903F-7A17-4625-8DB4-E7A00EFAB0C4}" srcOrd="3" destOrd="0" parTransId="{7BD65F66-1121-4C76-B41D-EFFD44D8F3EF}" sibTransId="{0F872748-1F7B-4942-B474-C897DB2AC15C}"/>
    <dgm:cxn modelId="{9B75A025-6D8E-44D4-9217-EF86BEEF14F4}" srcId="{7B7DE284-97CD-41F5-90A8-8CD38A0593EA}" destId="{5DBCEF33-D0B3-46EB-9349-EDD73C6F7C79}" srcOrd="0" destOrd="0" parTransId="{8D76356B-BF1D-4A94-B2D7-43301BF86EBC}" sibTransId="{19E70AFD-E69E-4900-883E-459E64D2C1E6}"/>
    <dgm:cxn modelId="{0D947E88-F449-4EA8-855F-ED1932CF2F22}" type="presOf" srcId="{5DBCEF33-D0B3-46EB-9349-EDD73C6F7C79}" destId="{B4A7C4E0-B0B7-4C39-88E4-45B3F025422A}" srcOrd="0" destOrd="0" presId="urn:microsoft.com/office/officeart/2005/8/layout/hProcess9"/>
    <dgm:cxn modelId="{91ACA123-F39F-4984-A572-ED14D2FD80C0}" srcId="{7B7DE284-97CD-41F5-90A8-8CD38A0593EA}" destId="{6D974E0D-69DB-47F3-BEF8-C5E0DF6C5692}" srcOrd="2" destOrd="0" parTransId="{CD826727-0DB9-4DE4-895C-46E0A0BADF80}" sibTransId="{B7F19349-A375-40D1-8A7C-A82CB9B006B2}"/>
    <dgm:cxn modelId="{BFB18854-1B44-4E49-87C1-D59E91DC979F}" type="presOf" srcId="{9A03903F-7A17-4625-8DB4-E7A00EFAB0C4}" destId="{EDA5B251-E522-4507-A15D-9A166F9D3A16}" srcOrd="0" destOrd="0" presId="urn:microsoft.com/office/officeart/2005/8/layout/hProcess9"/>
    <dgm:cxn modelId="{AA81B1C7-5CA5-4180-A681-C6A97E6C1540}" type="presOf" srcId="{6D974E0D-69DB-47F3-BEF8-C5E0DF6C5692}" destId="{7BA340F6-41E0-4CF5-A344-583ED6B5234A}" srcOrd="0" destOrd="0" presId="urn:microsoft.com/office/officeart/2005/8/layout/hProcess9"/>
    <dgm:cxn modelId="{974CD3A4-C926-40FA-89FF-A205C3F1C60F}" type="presOf" srcId="{7B7DE284-97CD-41F5-90A8-8CD38A0593EA}" destId="{A2824032-3A15-4972-9048-AD5166F7C62A}" srcOrd="0" destOrd="0" presId="urn:microsoft.com/office/officeart/2005/8/layout/hProcess9"/>
    <dgm:cxn modelId="{232EFF04-3E84-45F9-95DC-A6511733E3F9}" srcId="{7B7DE284-97CD-41F5-90A8-8CD38A0593EA}" destId="{B77D6865-8468-4E75-BDC1-676D04E3FDDB}" srcOrd="1" destOrd="0" parTransId="{68361EC9-6E8B-44F4-9B2D-57288EF29068}" sibTransId="{21E6B9EE-1296-4786-85FD-5998CF9A9455}"/>
    <dgm:cxn modelId="{3530C2F6-4480-4D81-9C1A-C51DE847EB57}" type="presParOf" srcId="{A2824032-3A15-4972-9048-AD5166F7C62A}" destId="{974D50F4-2FC2-452E-988C-CF8486E0AF51}" srcOrd="0" destOrd="0" presId="urn:microsoft.com/office/officeart/2005/8/layout/hProcess9"/>
    <dgm:cxn modelId="{06631F3D-8217-44B4-BBC2-37583C89CA73}" type="presParOf" srcId="{A2824032-3A15-4972-9048-AD5166F7C62A}" destId="{C1BA208C-153C-4AA3-8654-1ED7ABA6DFFB}" srcOrd="1" destOrd="0" presId="urn:microsoft.com/office/officeart/2005/8/layout/hProcess9"/>
    <dgm:cxn modelId="{252C23F5-D9EC-4F4D-A516-788F26674378}" type="presParOf" srcId="{C1BA208C-153C-4AA3-8654-1ED7ABA6DFFB}" destId="{B4A7C4E0-B0B7-4C39-88E4-45B3F025422A}" srcOrd="0" destOrd="0" presId="urn:microsoft.com/office/officeart/2005/8/layout/hProcess9"/>
    <dgm:cxn modelId="{39F06F38-62AC-4A57-8D38-7F453761C6FF}" type="presParOf" srcId="{C1BA208C-153C-4AA3-8654-1ED7ABA6DFFB}" destId="{5F44BF3B-6AA9-4FDD-A22C-B824D73CA108}" srcOrd="1" destOrd="0" presId="urn:microsoft.com/office/officeart/2005/8/layout/hProcess9"/>
    <dgm:cxn modelId="{2FBBA25B-2B0B-425C-BB97-0E050D18CF58}" type="presParOf" srcId="{C1BA208C-153C-4AA3-8654-1ED7ABA6DFFB}" destId="{96D595F3-1C6C-4EC1-BE33-3BFB183E0849}" srcOrd="2" destOrd="0" presId="urn:microsoft.com/office/officeart/2005/8/layout/hProcess9"/>
    <dgm:cxn modelId="{B4827ED1-17F0-48BD-B387-7A53E31701AA}" type="presParOf" srcId="{C1BA208C-153C-4AA3-8654-1ED7ABA6DFFB}" destId="{D1377C84-7C35-495A-A6D8-B1E7CEF5945D}" srcOrd="3" destOrd="0" presId="urn:microsoft.com/office/officeart/2005/8/layout/hProcess9"/>
    <dgm:cxn modelId="{0B613162-5C82-48EE-909C-F3298857817D}" type="presParOf" srcId="{C1BA208C-153C-4AA3-8654-1ED7ABA6DFFB}" destId="{7BA340F6-41E0-4CF5-A344-583ED6B5234A}" srcOrd="4" destOrd="0" presId="urn:microsoft.com/office/officeart/2005/8/layout/hProcess9"/>
    <dgm:cxn modelId="{A4779FB5-9330-4610-992A-45FEB5852149}" type="presParOf" srcId="{C1BA208C-153C-4AA3-8654-1ED7ABA6DFFB}" destId="{6B4486CE-E1CD-41B3-9C23-635703994D23}" srcOrd="5" destOrd="0" presId="urn:microsoft.com/office/officeart/2005/8/layout/hProcess9"/>
    <dgm:cxn modelId="{515D3C63-0B64-4684-8F4B-92136794698C}" type="presParOf" srcId="{C1BA208C-153C-4AA3-8654-1ED7ABA6DFFB}" destId="{EDA5B251-E522-4507-A15D-9A166F9D3A1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4A0C1-0292-48A8-B9EB-E72C9A3382A6}" type="doc">
      <dgm:prSet loTypeId="urn:microsoft.com/office/officeart/2005/8/layout/target3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50C9B82-6B30-479C-A695-234B41BB3415}">
      <dgm:prSet/>
      <dgm:spPr/>
      <dgm:t>
        <a:bodyPr/>
        <a:lstStyle/>
        <a:p>
          <a:pPr rtl="0"/>
          <a:r>
            <a:rPr lang="en-US" dirty="0" smtClean="0"/>
            <a:t>Tasks in progress:</a:t>
          </a:r>
          <a:endParaRPr lang="en-US" dirty="0"/>
        </a:p>
      </dgm:t>
    </dgm:pt>
    <dgm:pt modelId="{FC979920-C2F3-40F9-92A9-ECC13D235DE0}" type="parTrans" cxnId="{85DA64CD-50EE-4EA2-BA2E-0EF4C1735ABB}">
      <dgm:prSet/>
      <dgm:spPr/>
      <dgm:t>
        <a:bodyPr/>
        <a:lstStyle/>
        <a:p>
          <a:endParaRPr lang="en-US"/>
        </a:p>
      </dgm:t>
    </dgm:pt>
    <dgm:pt modelId="{0FF86F4A-7B41-4969-B374-DD82781D77AB}" type="sibTrans" cxnId="{85DA64CD-50EE-4EA2-BA2E-0EF4C1735ABB}">
      <dgm:prSet/>
      <dgm:spPr/>
      <dgm:t>
        <a:bodyPr/>
        <a:lstStyle/>
        <a:p>
          <a:endParaRPr lang="en-US"/>
        </a:p>
      </dgm:t>
    </dgm:pt>
    <dgm:pt modelId="{E2496F3A-1FB5-4EBE-A268-A10997D1AA16}">
      <dgm:prSet custT="1"/>
      <dgm:spPr/>
      <dgm:t>
        <a:bodyPr/>
        <a:lstStyle/>
        <a:p>
          <a:pPr rtl="0"/>
          <a:r>
            <a:rPr lang="en-US" sz="2000" dirty="0" smtClean="0"/>
            <a:t>Real Estate</a:t>
          </a:r>
          <a:endParaRPr lang="en-US" sz="2000" dirty="0"/>
        </a:p>
      </dgm:t>
    </dgm:pt>
    <dgm:pt modelId="{A3387004-8610-4CA7-9755-14052C28B27A}" type="parTrans" cxnId="{A76E08AF-B7F8-4F40-9A42-467C3DB9C778}">
      <dgm:prSet/>
      <dgm:spPr/>
      <dgm:t>
        <a:bodyPr/>
        <a:lstStyle/>
        <a:p>
          <a:endParaRPr lang="en-US"/>
        </a:p>
      </dgm:t>
    </dgm:pt>
    <dgm:pt modelId="{71694368-44E3-490D-9235-7AF063383867}" type="sibTrans" cxnId="{A76E08AF-B7F8-4F40-9A42-467C3DB9C778}">
      <dgm:prSet/>
      <dgm:spPr/>
      <dgm:t>
        <a:bodyPr/>
        <a:lstStyle/>
        <a:p>
          <a:endParaRPr lang="en-US"/>
        </a:p>
      </dgm:t>
    </dgm:pt>
    <dgm:pt modelId="{725DFB09-92A3-4737-AA31-CAEF9361B489}">
      <dgm:prSet/>
      <dgm:spPr/>
      <dgm:t>
        <a:bodyPr/>
        <a:lstStyle/>
        <a:p>
          <a:pPr rtl="0"/>
          <a:r>
            <a:rPr lang="en-US" dirty="0" smtClean="0"/>
            <a:t>All project activities along the channel will be initiated along with the current construction activities at US 61</a:t>
          </a:r>
          <a:endParaRPr lang="en-US" dirty="0"/>
        </a:p>
      </dgm:t>
    </dgm:pt>
    <dgm:pt modelId="{C6C046EC-3437-435C-AD4D-A150F9D333AA}" type="parTrans" cxnId="{BF774769-4C08-4A1C-B14B-4C7233A58E7C}">
      <dgm:prSet/>
      <dgm:spPr/>
      <dgm:t>
        <a:bodyPr/>
        <a:lstStyle/>
        <a:p>
          <a:endParaRPr lang="en-US"/>
        </a:p>
      </dgm:t>
    </dgm:pt>
    <dgm:pt modelId="{5B9B3646-4BA6-43C6-BE27-E23C451B22C1}" type="sibTrans" cxnId="{BF774769-4C08-4A1C-B14B-4C7233A58E7C}">
      <dgm:prSet/>
      <dgm:spPr/>
      <dgm:t>
        <a:bodyPr/>
        <a:lstStyle/>
        <a:p>
          <a:endParaRPr lang="en-US"/>
        </a:p>
      </dgm:t>
    </dgm:pt>
    <dgm:pt modelId="{6120A252-F1C0-448F-87C5-BCDA50FCF333}">
      <dgm:prSet custT="1"/>
      <dgm:spPr/>
      <dgm:t>
        <a:bodyPr/>
        <a:lstStyle/>
        <a:p>
          <a:pPr rtl="0"/>
          <a:r>
            <a:rPr lang="en-US" sz="1800" dirty="0" smtClean="0"/>
            <a:t>58 Parcels needed</a:t>
          </a:r>
          <a:endParaRPr lang="en-US" sz="1800" dirty="0"/>
        </a:p>
      </dgm:t>
    </dgm:pt>
    <dgm:pt modelId="{08A2F873-6FE5-4BB9-A760-A15DFF751BAB}" type="parTrans" cxnId="{26343E41-11B4-4963-A2B4-EBD0A7F80AF4}">
      <dgm:prSet/>
      <dgm:spPr/>
    </dgm:pt>
    <dgm:pt modelId="{22BE4C0C-DE55-48FB-83BA-5A4F6053640A}" type="sibTrans" cxnId="{26343E41-11B4-4963-A2B4-EBD0A7F80AF4}">
      <dgm:prSet/>
      <dgm:spPr/>
    </dgm:pt>
    <dgm:pt modelId="{910EF559-2E6D-481D-9E50-7F81B5DCADCF}">
      <dgm:prSet custT="1"/>
      <dgm:spPr/>
      <dgm:t>
        <a:bodyPr/>
        <a:lstStyle/>
        <a:p>
          <a:pPr rtl="0"/>
          <a:r>
            <a:rPr lang="en-US" sz="1800" dirty="0" smtClean="0"/>
            <a:t>1 in closing</a:t>
          </a:r>
          <a:endParaRPr lang="en-US" sz="1800" dirty="0"/>
        </a:p>
      </dgm:t>
    </dgm:pt>
    <dgm:pt modelId="{96D3AA8B-7808-4C98-B0A5-22F822BC524D}" type="parTrans" cxnId="{0DB44D13-85EA-4F39-910F-FADCC1DB9C98}">
      <dgm:prSet/>
      <dgm:spPr/>
    </dgm:pt>
    <dgm:pt modelId="{CBAC55B1-0EF1-4C29-B243-507BE3AFE454}" type="sibTrans" cxnId="{0DB44D13-85EA-4F39-910F-FADCC1DB9C98}">
      <dgm:prSet/>
      <dgm:spPr/>
    </dgm:pt>
    <dgm:pt modelId="{9D94A2D7-5D89-473A-ABD4-BC14ECB1472D}">
      <dgm:prSet custT="1"/>
      <dgm:spPr/>
      <dgm:t>
        <a:bodyPr/>
        <a:lstStyle/>
        <a:p>
          <a:pPr rtl="0"/>
          <a:r>
            <a:rPr lang="en-US" sz="1800" dirty="0" smtClean="0"/>
            <a:t>14 under negotiations</a:t>
          </a:r>
          <a:endParaRPr lang="en-US" sz="1800" dirty="0"/>
        </a:p>
      </dgm:t>
    </dgm:pt>
    <dgm:pt modelId="{857498AB-CA1B-445F-89E0-75A3D6A70510}" type="parTrans" cxnId="{FDEAFB9D-232C-4621-867D-6BC56AD90C30}">
      <dgm:prSet/>
      <dgm:spPr/>
    </dgm:pt>
    <dgm:pt modelId="{F646769C-FD1D-4CA8-B44C-D6A63605EBF7}" type="sibTrans" cxnId="{FDEAFB9D-232C-4621-867D-6BC56AD90C30}">
      <dgm:prSet/>
      <dgm:spPr/>
    </dgm:pt>
    <dgm:pt modelId="{32586843-036E-4B3A-B1EE-DF8996FC9CA4}" type="pres">
      <dgm:prSet presAssocID="{E364A0C1-0292-48A8-B9EB-E72C9A3382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C16C6B-DE86-4661-8200-4A54C3C454FF}" type="pres">
      <dgm:prSet presAssocID="{250C9B82-6B30-479C-A695-234B41BB3415}" presName="circle1" presStyleLbl="node1" presStyleIdx="0" presStyleCnt="2"/>
      <dgm:spPr/>
      <dgm:t>
        <a:bodyPr/>
        <a:lstStyle/>
        <a:p>
          <a:endParaRPr lang="en-US"/>
        </a:p>
      </dgm:t>
    </dgm:pt>
    <dgm:pt modelId="{7ED34FD5-CCDE-4C04-846A-F69C3ADE193B}" type="pres">
      <dgm:prSet presAssocID="{250C9B82-6B30-479C-A695-234B41BB3415}" presName="space" presStyleCnt="0"/>
      <dgm:spPr/>
      <dgm:t>
        <a:bodyPr/>
        <a:lstStyle/>
        <a:p>
          <a:endParaRPr lang="en-US"/>
        </a:p>
      </dgm:t>
    </dgm:pt>
    <dgm:pt modelId="{4958AE92-F413-41C8-A83A-E31CDA7D940A}" type="pres">
      <dgm:prSet presAssocID="{250C9B82-6B30-479C-A695-234B41BB3415}" presName="rect1" presStyleLbl="alignAcc1" presStyleIdx="0" presStyleCnt="2"/>
      <dgm:spPr/>
      <dgm:t>
        <a:bodyPr/>
        <a:lstStyle/>
        <a:p>
          <a:endParaRPr lang="en-US"/>
        </a:p>
      </dgm:t>
    </dgm:pt>
    <dgm:pt modelId="{F9438B69-0717-4C7D-81DC-757DC994D055}" type="pres">
      <dgm:prSet presAssocID="{725DFB09-92A3-4737-AA31-CAEF9361B489}" presName="vertSpace2" presStyleLbl="node1" presStyleIdx="0" presStyleCnt="2"/>
      <dgm:spPr/>
      <dgm:t>
        <a:bodyPr/>
        <a:lstStyle/>
        <a:p>
          <a:endParaRPr lang="en-US"/>
        </a:p>
      </dgm:t>
    </dgm:pt>
    <dgm:pt modelId="{9641C83B-6609-4C9C-A585-1F627C50BC4F}" type="pres">
      <dgm:prSet presAssocID="{725DFB09-92A3-4737-AA31-CAEF9361B489}" presName="circle2" presStyleLbl="node1" presStyleIdx="1" presStyleCnt="2"/>
      <dgm:spPr/>
      <dgm:t>
        <a:bodyPr/>
        <a:lstStyle/>
        <a:p>
          <a:endParaRPr lang="en-US"/>
        </a:p>
      </dgm:t>
    </dgm:pt>
    <dgm:pt modelId="{9A41E3AD-9681-493A-8F18-D92F998524C7}" type="pres">
      <dgm:prSet presAssocID="{725DFB09-92A3-4737-AA31-CAEF9361B489}" presName="rect2" presStyleLbl="alignAcc1" presStyleIdx="1" presStyleCnt="2" custLinFactNeighborX="-210" custLinFactNeighborY="1365"/>
      <dgm:spPr/>
      <dgm:t>
        <a:bodyPr/>
        <a:lstStyle/>
        <a:p>
          <a:endParaRPr lang="en-US"/>
        </a:p>
      </dgm:t>
    </dgm:pt>
    <dgm:pt modelId="{95029F0B-71FD-40DC-A026-1FEA68E9A64E}" type="pres">
      <dgm:prSet presAssocID="{250C9B82-6B30-479C-A695-234B41BB3415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AD740-6B2A-43AD-A469-83D9C61B2854}" type="pres">
      <dgm:prSet presAssocID="{250C9B82-6B30-479C-A695-234B41BB3415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76914-1B8D-46E8-9CAF-C5234620403E}" type="pres">
      <dgm:prSet presAssocID="{725DFB09-92A3-4737-AA31-CAEF9361B489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FC631-26D0-41E9-A336-0E7BF5AE76C6}" type="pres">
      <dgm:prSet presAssocID="{725DFB09-92A3-4737-AA31-CAEF9361B489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9E5F84-A378-4737-9CEB-9B8436F2103E}" type="presOf" srcId="{725DFB09-92A3-4737-AA31-CAEF9361B489}" destId="{9A41E3AD-9681-493A-8F18-D92F998524C7}" srcOrd="0" destOrd="0" presId="urn:microsoft.com/office/officeart/2005/8/layout/target3"/>
    <dgm:cxn modelId="{0D29B585-4309-4AA8-9229-605F6729F552}" type="presOf" srcId="{E364A0C1-0292-48A8-B9EB-E72C9A3382A6}" destId="{32586843-036E-4B3A-B1EE-DF8996FC9CA4}" srcOrd="0" destOrd="0" presId="urn:microsoft.com/office/officeart/2005/8/layout/target3"/>
    <dgm:cxn modelId="{E59BB1C5-7AFE-4928-8A6C-59CA013F2D02}" type="presOf" srcId="{9D94A2D7-5D89-473A-ABD4-BC14ECB1472D}" destId="{1C5AD740-6B2A-43AD-A469-83D9C61B2854}" srcOrd="0" destOrd="3" presId="urn:microsoft.com/office/officeart/2005/8/layout/target3"/>
    <dgm:cxn modelId="{0DB44D13-85EA-4F39-910F-FADCC1DB9C98}" srcId="{6120A252-F1C0-448F-87C5-BCDA50FCF333}" destId="{910EF559-2E6D-481D-9E50-7F81B5DCADCF}" srcOrd="0" destOrd="0" parTransId="{96D3AA8B-7808-4C98-B0A5-22F822BC524D}" sibTransId="{CBAC55B1-0EF1-4C29-B243-507BE3AFE454}"/>
    <dgm:cxn modelId="{6741922F-7AC0-47E1-935F-9B6F273ABAC1}" type="presOf" srcId="{E2496F3A-1FB5-4EBE-A268-A10997D1AA16}" destId="{1C5AD740-6B2A-43AD-A469-83D9C61B2854}" srcOrd="0" destOrd="0" presId="urn:microsoft.com/office/officeart/2005/8/layout/target3"/>
    <dgm:cxn modelId="{32883188-7A73-4C19-8BB5-D9FA52C8FA0F}" type="presOf" srcId="{250C9B82-6B30-479C-A695-234B41BB3415}" destId="{4958AE92-F413-41C8-A83A-E31CDA7D940A}" srcOrd="0" destOrd="0" presId="urn:microsoft.com/office/officeart/2005/8/layout/target3"/>
    <dgm:cxn modelId="{AAA429C5-5611-4AC0-A543-2D26023A49CA}" type="presOf" srcId="{725DFB09-92A3-4737-AA31-CAEF9361B489}" destId="{20576914-1B8D-46E8-9CAF-C5234620403E}" srcOrd="1" destOrd="0" presId="urn:microsoft.com/office/officeart/2005/8/layout/target3"/>
    <dgm:cxn modelId="{AD0C2ABA-A48B-4A54-B6D6-151007DFB229}" type="presOf" srcId="{910EF559-2E6D-481D-9E50-7F81B5DCADCF}" destId="{1C5AD740-6B2A-43AD-A469-83D9C61B2854}" srcOrd="0" destOrd="2" presId="urn:microsoft.com/office/officeart/2005/8/layout/target3"/>
    <dgm:cxn modelId="{26343E41-11B4-4963-A2B4-EBD0A7F80AF4}" srcId="{E2496F3A-1FB5-4EBE-A268-A10997D1AA16}" destId="{6120A252-F1C0-448F-87C5-BCDA50FCF333}" srcOrd="0" destOrd="0" parTransId="{08A2F873-6FE5-4BB9-A760-A15DFF751BAB}" sibTransId="{22BE4C0C-DE55-48FB-83BA-5A4F6053640A}"/>
    <dgm:cxn modelId="{85DA64CD-50EE-4EA2-BA2E-0EF4C1735ABB}" srcId="{E364A0C1-0292-48A8-B9EB-E72C9A3382A6}" destId="{250C9B82-6B30-479C-A695-234B41BB3415}" srcOrd="0" destOrd="0" parTransId="{FC979920-C2F3-40F9-92A9-ECC13D235DE0}" sibTransId="{0FF86F4A-7B41-4969-B374-DD82781D77AB}"/>
    <dgm:cxn modelId="{FDEAFB9D-232C-4621-867D-6BC56AD90C30}" srcId="{6120A252-F1C0-448F-87C5-BCDA50FCF333}" destId="{9D94A2D7-5D89-473A-ABD4-BC14ECB1472D}" srcOrd="1" destOrd="0" parTransId="{857498AB-CA1B-445F-89E0-75A3D6A70510}" sibTransId="{F646769C-FD1D-4CA8-B44C-D6A63605EBF7}"/>
    <dgm:cxn modelId="{BF774769-4C08-4A1C-B14B-4C7233A58E7C}" srcId="{E364A0C1-0292-48A8-B9EB-E72C9A3382A6}" destId="{725DFB09-92A3-4737-AA31-CAEF9361B489}" srcOrd="1" destOrd="0" parTransId="{C6C046EC-3437-435C-AD4D-A150F9D333AA}" sibTransId="{5B9B3646-4BA6-43C6-BE27-E23C451B22C1}"/>
    <dgm:cxn modelId="{A76E08AF-B7F8-4F40-9A42-467C3DB9C778}" srcId="{250C9B82-6B30-479C-A695-234B41BB3415}" destId="{E2496F3A-1FB5-4EBE-A268-A10997D1AA16}" srcOrd="0" destOrd="0" parTransId="{A3387004-8610-4CA7-9755-14052C28B27A}" sibTransId="{71694368-44E3-490D-9235-7AF063383867}"/>
    <dgm:cxn modelId="{7AEA10F1-99B0-4D8B-BB11-70E77D480CB3}" type="presOf" srcId="{250C9B82-6B30-479C-A695-234B41BB3415}" destId="{95029F0B-71FD-40DC-A026-1FEA68E9A64E}" srcOrd="1" destOrd="0" presId="urn:microsoft.com/office/officeart/2005/8/layout/target3"/>
    <dgm:cxn modelId="{08F9BB2B-3ACF-46B7-9FC1-13A3BEE47D07}" type="presOf" srcId="{6120A252-F1C0-448F-87C5-BCDA50FCF333}" destId="{1C5AD740-6B2A-43AD-A469-83D9C61B2854}" srcOrd="0" destOrd="1" presId="urn:microsoft.com/office/officeart/2005/8/layout/target3"/>
    <dgm:cxn modelId="{44086C6A-7846-4AD2-877E-E1A6B8437BC9}" type="presParOf" srcId="{32586843-036E-4B3A-B1EE-DF8996FC9CA4}" destId="{FEC16C6B-DE86-4661-8200-4A54C3C454FF}" srcOrd="0" destOrd="0" presId="urn:microsoft.com/office/officeart/2005/8/layout/target3"/>
    <dgm:cxn modelId="{4F249341-B274-4C6D-B42E-EAE5D6594CE2}" type="presParOf" srcId="{32586843-036E-4B3A-B1EE-DF8996FC9CA4}" destId="{7ED34FD5-CCDE-4C04-846A-F69C3ADE193B}" srcOrd="1" destOrd="0" presId="urn:microsoft.com/office/officeart/2005/8/layout/target3"/>
    <dgm:cxn modelId="{24198C42-75A0-47B9-9445-4ED2D73A3DD6}" type="presParOf" srcId="{32586843-036E-4B3A-B1EE-DF8996FC9CA4}" destId="{4958AE92-F413-41C8-A83A-E31CDA7D940A}" srcOrd="2" destOrd="0" presId="urn:microsoft.com/office/officeart/2005/8/layout/target3"/>
    <dgm:cxn modelId="{6F1F5C01-7A69-493B-A53D-4B73BB8E55A5}" type="presParOf" srcId="{32586843-036E-4B3A-B1EE-DF8996FC9CA4}" destId="{F9438B69-0717-4C7D-81DC-757DC994D055}" srcOrd="3" destOrd="0" presId="urn:microsoft.com/office/officeart/2005/8/layout/target3"/>
    <dgm:cxn modelId="{F1A4F4CB-7578-47CC-B9CA-F3F19F37C425}" type="presParOf" srcId="{32586843-036E-4B3A-B1EE-DF8996FC9CA4}" destId="{9641C83B-6609-4C9C-A585-1F627C50BC4F}" srcOrd="4" destOrd="0" presId="urn:microsoft.com/office/officeart/2005/8/layout/target3"/>
    <dgm:cxn modelId="{F8BE65B3-8E10-412A-AFC9-E70ACCC9992D}" type="presParOf" srcId="{32586843-036E-4B3A-B1EE-DF8996FC9CA4}" destId="{9A41E3AD-9681-493A-8F18-D92F998524C7}" srcOrd="5" destOrd="0" presId="urn:microsoft.com/office/officeart/2005/8/layout/target3"/>
    <dgm:cxn modelId="{C3BCF828-3F98-4DBB-9775-205891D7C90D}" type="presParOf" srcId="{32586843-036E-4B3A-B1EE-DF8996FC9CA4}" destId="{95029F0B-71FD-40DC-A026-1FEA68E9A64E}" srcOrd="6" destOrd="0" presId="urn:microsoft.com/office/officeart/2005/8/layout/target3"/>
    <dgm:cxn modelId="{A69251D6-7E05-4A0B-AAB7-BD5EBD7C38A1}" type="presParOf" srcId="{32586843-036E-4B3A-B1EE-DF8996FC9CA4}" destId="{1C5AD740-6B2A-43AD-A469-83D9C61B2854}" srcOrd="7" destOrd="0" presId="urn:microsoft.com/office/officeart/2005/8/layout/target3"/>
    <dgm:cxn modelId="{FBFA467D-A94D-4323-A2BD-C07ECAF36404}" type="presParOf" srcId="{32586843-036E-4B3A-B1EE-DF8996FC9CA4}" destId="{20576914-1B8D-46E8-9CAF-C5234620403E}" srcOrd="8" destOrd="0" presId="urn:microsoft.com/office/officeart/2005/8/layout/target3"/>
    <dgm:cxn modelId="{F7910D81-D8E7-4C90-A39D-ABA3687154C2}" type="presParOf" srcId="{32586843-036E-4B3A-B1EE-DF8996FC9CA4}" destId="{6A8FC631-26D0-41E9-A336-0E7BF5AE76C6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D50F4-2FC2-452E-988C-CF8486E0AF51}">
      <dsp:nvSpPr>
        <dsp:cNvPr id="0" name=""/>
        <dsp:cNvSpPr/>
      </dsp:nvSpPr>
      <dsp:spPr>
        <a:xfrm>
          <a:off x="662939" y="0"/>
          <a:ext cx="7513320" cy="4267199"/>
        </a:xfrm>
        <a:prstGeom prst="rightArrow">
          <a:avLst/>
        </a:prstGeom>
        <a:solidFill>
          <a:srgbClr val="EA56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7C4E0-B0B7-4C39-88E4-45B3F025422A}">
      <dsp:nvSpPr>
        <dsp:cNvPr id="0" name=""/>
        <dsp:cNvSpPr/>
      </dsp:nvSpPr>
      <dsp:spPr>
        <a:xfrm>
          <a:off x="0" y="1219207"/>
          <a:ext cx="2105301" cy="18929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DOTD is responsible for the project LERRDs and  taking the lead on LA 964, LA 19 and LA 67 bridge design and construction.</a:t>
          </a:r>
          <a:endParaRPr lang="en-US" sz="1400" kern="1200" dirty="0"/>
        </a:p>
      </dsp:txBody>
      <dsp:txXfrm>
        <a:off x="92405" y="1311612"/>
        <a:ext cx="1920491" cy="1708119"/>
      </dsp:txXfrm>
    </dsp:sp>
    <dsp:sp modelId="{96D595F3-1C6C-4EC1-BE33-3BFB183E0849}">
      <dsp:nvSpPr>
        <dsp:cNvPr id="0" name=""/>
        <dsp:cNvSpPr/>
      </dsp:nvSpPr>
      <dsp:spPr>
        <a:xfrm>
          <a:off x="4429457" y="1338748"/>
          <a:ext cx="1914394" cy="17092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ARBC is contributing funding towards the completion of the project.</a:t>
          </a:r>
          <a:endParaRPr lang="en-US" sz="1400" kern="1200" dirty="0"/>
        </a:p>
      </dsp:txBody>
      <dsp:txXfrm>
        <a:off x="4512896" y="1422187"/>
        <a:ext cx="1747516" cy="1542374"/>
      </dsp:txXfrm>
    </dsp:sp>
    <dsp:sp modelId="{7BA340F6-41E0-4CF5-A344-583ED6B5234A}">
      <dsp:nvSpPr>
        <dsp:cNvPr id="0" name=""/>
        <dsp:cNvSpPr/>
      </dsp:nvSpPr>
      <dsp:spPr>
        <a:xfrm>
          <a:off x="6400809" y="1219198"/>
          <a:ext cx="1838116" cy="1829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EBR is responsible for operations and maintenance of the functionally complete project.</a:t>
          </a:r>
          <a:endParaRPr lang="en-US" sz="1400" kern="1200" dirty="0"/>
        </a:p>
      </dsp:txBody>
      <dsp:txXfrm>
        <a:off x="6490135" y="1308524"/>
        <a:ext cx="1659464" cy="1651208"/>
      </dsp:txXfrm>
    </dsp:sp>
    <dsp:sp modelId="{EDA5B251-E522-4507-A15D-9A166F9D3A16}">
      <dsp:nvSpPr>
        <dsp:cNvPr id="0" name=""/>
        <dsp:cNvSpPr/>
      </dsp:nvSpPr>
      <dsp:spPr>
        <a:xfrm>
          <a:off x="2238035" y="1219207"/>
          <a:ext cx="2105301" cy="18929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 FY 18, MVN received funding to fully construct the Comite River Diversion through the FY18 Workplan and the Bi-partisan Budget Act of 2018</a:t>
          </a:r>
          <a:endParaRPr lang="en-US" sz="1400" kern="1200" dirty="0"/>
        </a:p>
      </dsp:txBody>
      <dsp:txXfrm>
        <a:off x="2330440" y="1311612"/>
        <a:ext cx="1920491" cy="1708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16C6B-DE86-4661-8200-4A54C3C454FF}">
      <dsp:nvSpPr>
        <dsp:cNvPr id="0" name=""/>
        <dsp:cNvSpPr/>
      </dsp:nvSpPr>
      <dsp:spPr>
        <a:xfrm>
          <a:off x="0" y="0"/>
          <a:ext cx="4114799" cy="411479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8AE92-F413-41C8-A83A-E31CDA7D940A}">
      <dsp:nvSpPr>
        <dsp:cNvPr id="0" name=""/>
        <dsp:cNvSpPr/>
      </dsp:nvSpPr>
      <dsp:spPr>
        <a:xfrm>
          <a:off x="2057399" y="0"/>
          <a:ext cx="6172200" cy="411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Tasks in progress:</a:t>
          </a:r>
          <a:endParaRPr lang="en-US" sz="2300" kern="1200" dirty="0"/>
        </a:p>
      </dsp:txBody>
      <dsp:txXfrm>
        <a:off x="2057399" y="0"/>
        <a:ext cx="3086100" cy="1954529"/>
      </dsp:txXfrm>
    </dsp:sp>
    <dsp:sp modelId="{9641C83B-6609-4C9C-A585-1F627C50BC4F}">
      <dsp:nvSpPr>
        <dsp:cNvPr id="0" name=""/>
        <dsp:cNvSpPr/>
      </dsp:nvSpPr>
      <dsp:spPr>
        <a:xfrm>
          <a:off x="1080134" y="1954529"/>
          <a:ext cx="1954529" cy="195452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1E3AD-9681-493A-8F18-D92F998524C7}">
      <dsp:nvSpPr>
        <dsp:cNvPr id="0" name=""/>
        <dsp:cNvSpPr/>
      </dsp:nvSpPr>
      <dsp:spPr>
        <a:xfrm>
          <a:off x="2044437" y="1981208"/>
          <a:ext cx="6172200" cy="1954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All project activities along the channel will be initiated along with the current construction activities at US 61</a:t>
          </a:r>
          <a:endParaRPr lang="en-US" sz="2300" kern="1200" dirty="0"/>
        </a:p>
      </dsp:txBody>
      <dsp:txXfrm>
        <a:off x="2044437" y="1981208"/>
        <a:ext cx="3086100" cy="1954529"/>
      </dsp:txXfrm>
    </dsp:sp>
    <dsp:sp modelId="{1C5AD740-6B2A-43AD-A469-83D9C61B2854}">
      <dsp:nvSpPr>
        <dsp:cNvPr id="0" name=""/>
        <dsp:cNvSpPr/>
      </dsp:nvSpPr>
      <dsp:spPr>
        <a:xfrm>
          <a:off x="5143499" y="0"/>
          <a:ext cx="3086100" cy="19545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Real Estate</a:t>
          </a:r>
          <a:endParaRPr lang="en-US" sz="20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58 Parcels needed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 in closing</a:t>
          </a:r>
          <a:endParaRPr lang="en-US" sz="1800" kern="1200" dirty="0"/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14 under negotiations</a:t>
          </a:r>
          <a:endParaRPr lang="en-US" sz="1800" kern="1200" dirty="0"/>
        </a:p>
      </dsp:txBody>
      <dsp:txXfrm>
        <a:off x="5143499" y="0"/>
        <a:ext cx="3086100" cy="1954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r">
              <a:defRPr sz="1200"/>
            </a:lvl1pPr>
          </a:lstStyle>
          <a:p>
            <a:fld id="{9437C556-1926-4C3D-BBD8-7FC2CF61526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r">
              <a:defRPr sz="1200"/>
            </a:lvl1pPr>
          </a:lstStyle>
          <a:p>
            <a:fld id="{DA1D2D9E-3647-4526-A895-4CB97D51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EA3014-2865-438A-8017-BCE127679508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6" rIns="93152" bIns="4657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2" tIns="46576" rIns="93152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58D8C8-02D3-4400-939D-07643807B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010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20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543"/>
            <a:ext cx="9144000" cy="6876042"/>
          </a:xfrm>
          <a:prstGeom prst="rect">
            <a:avLst/>
          </a:prstGeom>
          <a:solidFill>
            <a:srgbClr val="F7691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804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066800" y="20574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4400" smtClean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2209800"/>
            <a:ext cx="7848600" cy="1295400"/>
          </a:xfrm>
        </p:spPr>
        <p:txBody>
          <a:bodyPr/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848600" cy="828675"/>
          </a:xfrm>
        </p:spPr>
        <p:txBody>
          <a:bodyPr anchor="t"/>
          <a:lstStyle>
            <a:lvl1pPr algn="l">
              <a:defRPr sz="4400" b="1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3199"/>
            <a:ext cx="9144000" cy="318299"/>
          </a:xfrm>
          <a:prstGeom prst="rect">
            <a:avLst/>
          </a:prstGeom>
          <a:solidFill>
            <a:schemeClr val="tx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1371600" cy="7715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006555" y="65021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www.dotd.la.gov</a:t>
            </a:r>
            <a:endParaRPr lang="en-US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4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F261-0E9B-4A80-B63C-F9D26B64A902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66A0-2677-4767-8F00-64B675A54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701C-579B-45EF-954E-D7F713E9A895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6387-D545-4566-A9C8-3CA3730F0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77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9A99-E323-4FE7-9993-F066004401CD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C0F1-2512-46DD-9205-2D7F598B3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8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4053-2D68-4085-B732-3B1C2514738F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D53D-9183-49D9-9A1A-1E9DBCC35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12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3A3-F922-44CE-92F6-4BEA89EBA0C7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18D2-C7E7-4215-A04A-907EF185A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09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9C3A-185D-4DBC-9EC8-8D23E4E74E4D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8426-B7CF-4868-BE82-811D03AD4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77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AE60-2E72-4788-A8AC-C76AA1EDCCAF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59FA-5DD5-49E3-A12E-638B42D6F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8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5B0F-EB1A-437C-A8FA-E277A166025A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67A-E1C5-4964-93F7-FF6EFDE71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1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FE56-9327-47CA-BEA8-9842160B592F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F4EE-4E7B-486E-9BB5-C444D7F5A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9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76AA-92C2-4E6C-B930-FC769483930B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C8C2-8B17-424C-8616-A2F22F233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11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44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28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28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2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solidFill>
            <a:srgbClr val="F76911"/>
          </a:solidFill>
          <a:ln>
            <a:solidFill>
              <a:srgbClr val="F8772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038600"/>
            <a:ext cx="9144000" cy="152400"/>
          </a:xfrm>
          <a:prstGeom prst="rect">
            <a:avLst/>
          </a:prstGeom>
          <a:solidFill>
            <a:srgbClr val="21A5FF"/>
          </a:solidFill>
          <a:ln>
            <a:solidFill>
              <a:srgbClr val="63B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163" y="4572000"/>
            <a:ext cx="3870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43434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8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8839200" cy="4038600"/>
          </a:xfrm>
        </p:spPr>
        <p:txBody>
          <a:bodyPr/>
          <a:lstStyle>
            <a:lvl1pPr marL="342900" indent="-342900">
              <a:buClr>
                <a:srgbClr val="DD4814"/>
              </a:buClr>
              <a:buFont typeface="Wingdings" panose="05000000000000000000" pitchFamily="2" charset="2"/>
              <a:buChar char="Ø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DD4814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2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solidFill>
            <a:srgbClr val="F76911"/>
          </a:solidFill>
          <a:ln>
            <a:solidFill>
              <a:srgbClr val="F8772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038600"/>
            <a:ext cx="9144000" cy="152400"/>
          </a:xfrm>
          <a:prstGeom prst="rect">
            <a:avLst/>
          </a:prstGeom>
          <a:solidFill>
            <a:srgbClr val="21A5FF"/>
          </a:solidFill>
          <a:ln>
            <a:solidFill>
              <a:srgbClr val="63B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163" y="4572000"/>
            <a:ext cx="3870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36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4343400" cy="4038600"/>
          </a:xfrm>
        </p:spPr>
        <p:txBody>
          <a:bodyPr/>
          <a:lstStyle>
            <a:lvl1pPr marL="342900" indent="-342900">
              <a:buClr>
                <a:srgbClr val="DD4814"/>
              </a:buClr>
              <a:buFont typeface="Wingdings" panose="05000000000000000000" pitchFamily="2" charset="2"/>
              <a:buChar char="Ø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DD4814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038599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buFont typeface="Wingdings" panose="05000000000000000000" pitchFamily="2" charset="2"/>
              <a:buChar char="Ø"/>
              <a:def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def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8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lnSpc>
                <a:spcPts val="44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4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505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67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6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10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03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4543"/>
            <a:ext cx="9144000" cy="6876042"/>
          </a:xfrm>
          <a:prstGeom prst="rect">
            <a:avLst/>
          </a:prstGeom>
          <a:solidFill>
            <a:srgbClr val="F7691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8049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066800" y="20574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4400" smtClean="0"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533400"/>
            <a:ext cx="7848600" cy="1295400"/>
          </a:xfrm>
        </p:spPr>
        <p:txBody>
          <a:bodyPr/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section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3199"/>
            <a:ext cx="9144000" cy="318299"/>
          </a:xfrm>
          <a:prstGeom prst="rect">
            <a:avLst/>
          </a:prstGeom>
          <a:solidFill>
            <a:schemeClr val="tx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1371600" cy="7715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006555" y="65021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www.dotd.la.gov</a:t>
            </a:r>
            <a:endParaRPr lang="en-US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07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61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78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1"/>
            <a:ext cx="3008313" cy="30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2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5486400"/>
            <a:ext cx="98536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4677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C3C1-D828-44BB-90CF-58749C29C3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90B3-6515-4008-9AB0-04412382D5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5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1E1A-46FA-46BC-B2BE-B15A394CA4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02E9-0E7B-4B72-9A6C-5B7D66D0C2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solidFill>
            <a:srgbClr val="E4E43C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solidFill>
            <a:srgbClr val="E4E43C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January 27, 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5FA796-A2FF-4C8B-A48B-7E7A7AE8462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2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2719-B4F3-4761-BAD9-3C825D019C6D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December 2,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7321-E15A-4708-9568-D0C10AF02D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33862"/>
          </a:xfr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 sz="2800"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33863"/>
          </a:xfr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 sz="2800"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44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44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73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613B-48DC-4B05-9A57-F4B70AF54E58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BF96-A928-4C93-80B1-0A2EE3172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69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6" r:id="rId2"/>
    <p:sldLayoutId id="2147483967" r:id="rId3"/>
    <p:sldLayoutId id="2147483968" r:id="rId4"/>
    <p:sldLayoutId id="2147483971" r:id="rId5"/>
    <p:sldLayoutId id="2147483972" r:id="rId6"/>
    <p:sldLayoutId id="2147483977" r:id="rId7"/>
    <p:sldLayoutId id="214748398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B52D36-3302-44EB-9E13-641203B8CC3E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65E9EA-ABCC-4739-A640-E472549CD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8720C00-D474-435E-ABF0-B897B2801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12/2/2019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CD50E9F-3F23-421B-A298-6AFDA86FCC2D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4191000" y="3429000"/>
            <a:ext cx="457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l" rtl="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4300" b="1" dirty="0" smtClean="0">
                <a:solidFill>
                  <a:schemeClr val="bg1"/>
                </a:solidFill>
              </a:rPr>
              <a:t>Shawn D. Wilson, Ph.D.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endParaRPr lang="en-US" sz="4300" b="1" dirty="0" smtClean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4300" b="1" dirty="0" smtClean="0">
                <a:solidFill>
                  <a:schemeClr val="bg1"/>
                </a:solidFill>
              </a:rPr>
              <a:t>Secretary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@</a:t>
            </a:r>
            <a:r>
              <a:rPr lang="en-US" b="1" dirty="0" err="1" smtClean="0">
                <a:solidFill>
                  <a:schemeClr val="bg1"/>
                </a:solidFill>
              </a:rPr>
              <a:t>onevisionary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spcBef>
                <a:spcPts val="0"/>
              </a:spcBef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900" b="1" dirty="0" smtClean="0">
                <a:solidFill>
                  <a:schemeClr val="bg1"/>
                </a:solidFill>
              </a:rPr>
              <a:t>Dec 4, 2019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Association of Levee Boards of Louisiana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Louisiana Watershed </a:t>
            </a:r>
            <a:r>
              <a:rPr lang="en-US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Initiative</a:t>
            </a:r>
            <a:endParaRPr lang="en-US" dirty="0">
              <a:solidFill>
                <a:srgbClr val="EA5604"/>
              </a:solidFill>
            </a:endParaRPr>
          </a:p>
        </p:txBody>
      </p:sp>
      <p:pic>
        <p:nvPicPr>
          <p:cNvPr id="6" name="Picture Placeholder 23">
            <a:extLst>
              <a:ext uri="{FF2B5EF4-FFF2-40B4-BE49-F238E27FC236}">
                <a16:creationId xmlns:a16="http://schemas.microsoft.com/office/drawing/2014/main" id="{7641ED1B-4198-C745-A438-DC5F3FB8E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1" t="2748" r="12973" b="4351"/>
          <a:stretch/>
        </p:blipFill>
        <p:spPr>
          <a:xfrm>
            <a:off x="3734907" y="1448934"/>
            <a:ext cx="4526203" cy="35963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33929FA-F615-F64B-BC07-D9084048A2EB}"/>
              </a:ext>
            </a:extLst>
          </p:cNvPr>
          <p:cNvSpPr txBox="1">
            <a:spLocks/>
          </p:cNvSpPr>
          <p:nvPr/>
        </p:nvSpPr>
        <p:spPr>
          <a:xfrm rot="5400000">
            <a:off x="5942679" y="2916000"/>
            <a:ext cx="4795069" cy="124906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LOUISIANA WATERSHED INITIATIVE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126" y="1795573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Franklin Gothic Medium" panose="020B0603020102020204" pitchFamily="34" charset="0"/>
              </a:rPr>
              <a:t>Mission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Franklin Gothic Medium" panose="020B0603020102020204" pitchFamily="34" charset="0"/>
              </a:rPr>
              <a:t>Reduce flood risk and improve floodplain management across the state</a:t>
            </a:r>
            <a:endParaRPr lang="en-US" sz="3200" dirty="0">
              <a:latin typeface="Franklin Gothic Medium" panose="020B0603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20497"/>
            <a:ext cx="373107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299549" cy="6275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0985" y="304800"/>
            <a:ext cx="324196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Seven Modeling Regions </a:t>
            </a:r>
          </a:p>
          <a:p>
            <a:endParaRPr lang="en-US" dirty="0" smtClean="0"/>
          </a:p>
          <a:p>
            <a:r>
              <a:rPr lang="en-US" dirty="0" smtClean="0"/>
              <a:t>Two Rounds of Procurement:</a:t>
            </a:r>
          </a:p>
          <a:p>
            <a:r>
              <a:rPr lang="en-US" dirty="0" smtClean="0"/>
              <a:t>Round 1: Regions 2, 3, 5 &amp; 7</a:t>
            </a:r>
          </a:p>
          <a:p>
            <a:r>
              <a:rPr lang="en-US" dirty="0" smtClean="0"/>
              <a:t>Round 2: Regions 1, 4 &amp;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5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2" y="629342"/>
            <a:ext cx="8919226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454" y="995982"/>
            <a:ext cx="1765121" cy="625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Wood Environment &amp;   </a:t>
            </a:r>
            <a:r>
              <a:rPr lang="en-US" sz="1400" b="1" dirty="0" err="1" smtClean="0">
                <a:solidFill>
                  <a:schemeClr val="tx1"/>
                </a:solidFill>
              </a:rPr>
              <a:t>Infrastructure</a:t>
            </a:r>
            <a:r>
              <a:rPr lang="en-US" sz="1400" b="1" dirty="0" err="1" smtClean="0"/>
              <a:t>nnn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616572" y="1383395"/>
            <a:ext cx="1695225" cy="555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Freese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&amp; </a:t>
            </a:r>
            <a:r>
              <a:rPr lang="en-US" sz="1400" b="1" dirty="0" err="1" smtClean="0">
                <a:solidFill>
                  <a:schemeClr val="tx1"/>
                </a:solidFill>
              </a:rPr>
              <a:t>Nichols</a:t>
            </a:r>
            <a:r>
              <a:rPr lang="en-US" sz="1400" b="1" dirty="0" err="1" smtClean="0"/>
              <a:t>nn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675919" y="3993462"/>
            <a:ext cx="1765121" cy="625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HDR </a:t>
            </a:r>
            <a:r>
              <a:rPr lang="en-US" sz="1400" b="1" dirty="0" err="1" smtClean="0">
                <a:solidFill>
                  <a:schemeClr val="tx1"/>
                </a:solidFill>
              </a:rPr>
              <a:t>Engineering</a:t>
            </a:r>
            <a:r>
              <a:rPr lang="en-US" sz="1400" b="1" dirty="0" err="1" smtClean="0"/>
              <a:t>nnn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7083121" y="3209226"/>
            <a:ext cx="1966406" cy="6429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Dewberry </a:t>
            </a:r>
            <a:r>
              <a:rPr lang="en-US" sz="1400" b="1" dirty="0" err="1" smtClean="0">
                <a:solidFill>
                  <a:schemeClr val="tx1"/>
                </a:solidFill>
              </a:rPr>
              <a:t>Engineers</a:t>
            </a:r>
            <a:r>
              <a:rPr lang="en-US" sz="1400" b="1" dirty="0" err="1" smtClean="0"/>
              <a:t>nnn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09308" y="1987093"/>
            <a:ext cx="360218" cy="839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1558480" y="4618808"/>
            <a:ext cx="2199004" cy="5289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6026930" y="3852187"/>
            <a:ext cx="2039394" cy="10013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5472851" y="1621328"/>
            <a:ext cx="1842164" cy="1292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272555" y="629342"/>
            <a:ext cx="2104703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Round 1 Modeling Procurement</a:t>
            </a:r>
          </a:p>
          <a:p>
            <a:r>
              <a:rPr lang="en-US" sz="2000" dirty="0" smtClean="0"/>
              <a:t>Firms selected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15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14676" cy="563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636044" y="479464"/>
            <a:ext cx="394009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Modeling proposals for Regions 1, 4 &amp; 6 are currently being evaluated</a:t>
            </a:r>
          </a:p>
          <a:p>
            <a:r>
              <a:rPr lang="en-US" b="1" dirty="0" smtClean="0"/>
              <a:t>Oral Presentations will be held January 7th-9th once a shortlist of firms has been selected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79464"/>
            <a:ext cx="21627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Round 2 Modeling Procurement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128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848600" cy="2590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6000" dirty="0" err="1" smtClean="0">
                <a:solidFill>
                  <a:schemeClr val="bg1"/>
                </a:solidFill>
              </a:rPr>
              <a:t>Comite</a:t>
            </a:r>
            <a:r>
              <a:rPr lang="en-US" sz="6000" dirty="0" smtClean="0">
                <a:solidFill>
                  <a:schemeClr val="bg1"/>
                </a:solidFill>
              </a:rPr>
              <a:t> Diversion Project Status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Non-Federal Partner Roles	</a:t>
            </a:r>
            <a:endParaRPr lang="en-US" b="1" dirty="0">
              <a:solidFill>
                <a:srgbClr val="EA5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0964"/>
              </p:ext>
            </p:extLst>
          </p:nvPr>
        </p:nvGraphicFramePr>
        <p:xfrm>
          <a:off x="152400" y="1600201"/>
          <a:ext cx="8839200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7CBF9AE-0AAC-4A07-9082-193F3D348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63" y="5117580"/>
            <a:ext cx="860780" cy="626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468B7-41D1-4A84-B927-AFE8736F5D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20" y="5141940"/>
            <a:ext cx="1115986" cy="6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55638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Construction tasks along </a:t>
            </a:r>
            <a:br>
              <a:rPr lang="en-US" sz="32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Comite Channel	</a:t>
            </a:r>
            <a:endParaRPr lang="en-US" sz="3200" b="1" dirty="0">
              <a:solidFill>
                <a:srgbClr val="EA5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752113"/>
              </p:ext>
            </p:extLst>
          </p:nvPr>
        </p:nvGraphicFramePr>
        <p:xfrm>
          <a:off x="457200" y="1600200"/>
          <a:ext cx="822960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86442"/>
              </p:ext>
            </p:extLst>
          </p:nvPr>
        </p:nvGraphicFramePr>
        <p:xfrm>
          <a:off x="5562600" y="3657599"/>
          <a:ext cx="2971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17273134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714510511"/>
                    </a:ext>
                  </a:extLst>
                </a:gridCol>
              </a:tblGrid>
              <a:tr h="3301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 964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 19 &amp; 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06900"/>
                  </a:ext>
                </a:extLst>
              </a:tr>
              <a:tr h="7918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Design:</a:t>
                      </a:r>
                      <a:r>
                        <a:rPr lang="en-US" sz="1200" baseline="0" dirty="0" smtClean="0"/>
                        <a:t> 70%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CMAR Project Delivery</a:t>
                      </a:r>
                    </a:p>
                    <a:p>
                      <a:pPr algn="ctr"/>
                      <a:r>
                        <a:rPr lang="en-US" sz="1200" dirty="0" smtClean="0"/>
                        <a:t>Design</a:t>
                      </a:r>
                      <a:r>
                        <a:rPr lang="en-US" sz="1200" baseline="0" dirty="0" smtClean="0"/>
                        <a:t> Consultant Awarded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26012"/>
                  </a:ext>
                </a:extLst>
              </a:tr>
              <a:tr h="5543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Anticipated bid date: 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quarter of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Preparing for General Contractor advertisement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4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Highway 61 Utility Relocation Status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961"/>
            <a:ext cx="3319531" cy="3962400"/>
          </a:xfrm>
        </p:spPr>
        <p:txBody>
          <a:bodyPr/>
          <a:lstStyle/>
          <a:p>
            <a:r>
              <a:rPr lang="en-US" sz="2400" dirty="0" smtClean="0"/>
              <a:t>West-Side Relocations</a:t>
            </a:r>
          </a:p>
          <a:p>
            <a:pPr lvl="1"/>
            <a:r>
              <a:rPr lang="en-US" sz="2000" dirty="0" smtClean="0"/>
              <a:t>Entergy 69kV to be relocated this December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East-side Relocations</a:t>
            </a:r>
          </a:p>
          <a:p>
            <a:pPr lvl="1"/>
            <a:r>
              <a:rPr lang="en-US" sz="2000" dirty="0" smtClean="0"/>
              <a:t>East Side Completion Date March 2020</a:t>
            </a:r>
          </a:p>
          <a:p>
            <a:pPr lvl="1"/>
            <a:r>
              <a:rPr lang="en-US" sz="2000" dirty="0" smtClean="0"/>
              <a:t>ORX to begin December 2019</a:t>
            </a:r>
            <a:endParaRPr lang="en-US" sz="2000" dirty="0"/>
          </a:p>
        </p:txBody>
      </p:sp>
      <p:pic>
        <p:nvPicPr>
          <p:cNvPr id="4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13" y="1584961"/>
            <a:ext cx="5947088" cy="4434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18" y="1122096"/>
            <a:ext cx="7961606" cy="4821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602" y="3561188"/>
            <a:ext cx="1550424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 61- 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Bridge and R/R Bridge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Construction Start: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3134088"/>
            <a:ext cx="1676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 19- </a:t>
            </a: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Bridge and R/R Bridge</a:t>
            </a: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Construction Start:</a:t>
            </a: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2020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4424" y="3134451"/>
            <a:ext cx="1676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 67- </a:t>
            </a: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Bridge</a:t>
            </a: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Construction Start:</a:t>
            </a: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2020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376" y="3286488"/>
            <a:ext cx="15504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 964- 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Bridge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Construction Start: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82107" y="3237089"/>
            <a:ext cx="292897" cy="312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4101588" y="2966706"/>
            <a:ext cx="146331" cy="31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V="1">
            <a:off x="5867400" y="2781482"/>
            <a:ext cx="89412" cy="35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00174" y="2652587"/>
            <a:ext cx="161771" cy="48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9218" y="414210"/>
            <a:ext cx="796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 design and construction will continue simultaneously throughout the project life</a:t>
            </a:r>
            <a:endParaRPr lang="en-US" sz="2000" b="1" dirty="0">
              <a:solidFill>
                <a:srgbClr val="EA5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9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858000" cy="762000"/>
          </a:xfrm>
        </p:spPr>
        <p:txBody>
          <a:bodyPr/>
          <a:lstStyle/>
          <a:p>
            <a:r>
              <a:rPr lang="en-US" sz="50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Discussion</a:t>
            </a:r>
            <a:endParaRPr lang="en-US" sz="5000" b="1" dirty="0">
              <a:solidFill>
                <a:srgbClr val="EA5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934995"/>
            <a:ext cx="8153400" cy="2798805"/>
          </a:xfrm>
        </p:spPr>
        <p:txBody>
          <a:bodyPr/>
          <a:lstStyle/>
          <a:p>
            <a:endParaRPr lang="en-US" sz="3000" dirty="0" smtClean="0"/>
          </a:p>
          <a:p>
            <a:r>
              <a:rPr lang="en-US" sz="3000" dirty="0"/>
              <a:t>Statewide Flood Control </a:t>
            </a:r>
            <a:r>
              <a:rPr lang="en-US" sz="3000" dirty="0" smtClean="0"/>
              <a:t>Program update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DOTD Watershed update</a:t>
            </a:r>
          </a:p>
          <a:p>
            <a:endParaRPr lang="en-US" sz="3000" dirty="0" smtClean="0"/>
          </a:p>
          <a:p>
            <a:r>
              <a:rPr lang="en-US" sz="3000" dirty="0" err="1" smtClean="0"/>
              <a:t>Comite</a:t>
            </a:r>
            <a:r>
              <a:rPr lang="en-US" sz="3000" dirty="0" smtClean="0"/>
              <a:t> River Basin status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5107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1219200"/>
            <a:ext cx="85344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8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1219200"/>
            <a:ext cx="8534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Batang" panose="02030600000101010101" pitchFamily="18" charset="-127"/>
              </a:rPr>
              <a:t>Louisiana Statewide Flood Control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1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11" y="304801"/>
            <a:ext cx="9144000" cy="990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4800" b="1" dirty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50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Statewide Flood Control</a:t>
            </a:r>
            <a:br>
              <a:rPr lang="en-US" altLang="en-US" sz="5000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i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Review</a:t>
            </a:r>
            <a:r>
              <a:rPr lang="en-US" b="1" i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400" b="1" i="1" dirty="0">
              <a:solidFill>
                <a:srgbClr val="EA5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9" y="1524000"/>
            <a:ext cx="8915400" cy="4648200"/>
          </a:xfrm>
        </p:spPr>
        <p:txBody>
          <a:bodyPr anchor="ctr">
            <a:noAutofit/>
          </a:bodyPr>
          <a:lstStyle/>
          <a:p>
            <a:pPr>
              <a:spcBef>
                <a:spcPts val="1800"/>
              </a:spcBef>
            </a:pPr>
            <a:r>
              <a:rPr lang="en-US" altLang="en-US" sz="2400" dirty="0" smtClean="0"/>
              <a:t>$20M in total program funding</a:t>
            </a:r>
          </a:p>
          <a:p>
            <a:pPr>
              <a:spcBef>
                <a:spcPts val="1800"/>
              </a:spcBef>
            </a:pPr>
            <a:r>
              <a:rPr lang="en-US" altLang="en-US" sz="2400" dirty="0" smtClean="0"/>
              <a:t>Rural Grant Opportunity Act 384</a:t>
            </a:r>
          </a:p>
          <a:p>
            <a:pPr lvl="1">
              <a:spcBef>
                <a:spcPts val="1800"/>
              </a:spcBef>
              <a:buFont typeface="Arial"/>
              <a:buChar char="•"/>
            </a:pPr>
            <a:r>
              <a:rPr lang="en-US" altLang="en-US" sz="1600" dirty="0" smtClean="0"/>
              <a:t>Does away with 10% match requirement  for parishes with less than 50,00 residents and municipalities less than 5,000 residents</a:t>
            </a:r>
          </a:p>
          <a:p>
            <a:pPr>
              <a:spcBef>
                <a:spcPts val="1800"/>
              </a:spcBef>
            </a:pPr>
            <a:r>
              <a:rPr lang="en-US" altLang="en-US" sz="2000" dirty="0" smtClean="0"/>
              <a:t>Project requirements</a:t>
            </a:r>
          </a:p>
          <a:p>
            <a:pPr lvl="1">
              <a:lnSpc>
                <a:spcPct val="50000"/>
              </a:lnSpc>
              <a:spcBef>
                <a:spcPts val="1800"/>
              </a:spcBef>
              <a:buFont typeface="Arial"/>
              <a:buChar char="•"/>
            </a:pPr>
            <a:r>
              <a:rPr lang="en-US" altLang="en-US" sz="1600" dirty="0" smtClean="0"/>
              <a:t>Must </a:t>
            </a:r>
            <a:r>
              <a:rPr lang="en-US" altLang="en-US" sz="1600" dirty="0"/>
              <a:t>reduce existing flood </a:t>
            </a:r>
            <a:r>
              <a:rPr lang="en-US" altLang="en-US" sz="1600" dirty="0" smtClean="0"/>
              <a:t>damages of structures</a:t>
            </a:r>
            <a:endParaRPr lang="en-US" altLang="en-US" sz="1600" dirty="0"/>
          </a:p>
          <a:p>
            <a:pPr lvl="1">
              <a:lnSpc>
                <a:spcPct val="50000"/>
              </a:lnSpc>
              <a:spcBef>
                <a:spcPts val="1800"/>
              </a:spcBef>
              <a:buFont typeface="Arial"/>
              <a:buChar char="•"/>
            </a:pPr>
            <a:r>
              <a:rPr lang="en-US" altLang="en-US" sz="1600" dirty="0"/>
              <a:t>Does not encourage additional development in flood prone areas</a:t>
            </a:r>
          </a:p>
          <a:p>
            <a:pPr lvl="1">
              <a:lnSpc>
                <a:spcPct val="50000"/>
              </a:lnSpc>
              <a:spcBef>
                <a:spcPts val="1800"/>
              </a:spcBef>
              <a:buFont typeface="Arial"/>
              <a:buChar char="•"/>
            </a:pPr>
            <a:r>
              <a:rPr lang="en-US" altLang="en-US" sz="1600" dirty="0"/>
              <a:t>Does not adversely affect upstream or downstream flooding</a:t>
            </a:r>
          </a:p>
          <a:p>
            <a:pPr lvl="1">
              <a:lnSpc>
                <a:spcPct val="50000"/>
              </a:lnSpc>
              <a:spcBef>
                <a:spcPts val="1800"/>
              </a:spcBef>
              <a:buFont typeface="Arial"/>
              <a:buChar char="•"/>
            </a:pPr>
            <a:r>
              <a:rPr lang="en-US" altLang="en-US" sz="1600" dirty="0" smtClean="0"/>
              <a:t>Must </a:t>
            </a:r>
            <a:r>
              <a:rPr lang="en-US" altLang="en-US" sz="1600" dirty="0"/>
              <a:t>have a construction cost of $100,000 or more</a:t>
            </a:r>
          </a:p>
          <a:p>
            <a:pPr lvl="1">
              <a:lnSpc>
                <a:spcPct val="50000"/>
              </a:lnSpc>
              <a:spcBef>
                <a:spcPts val="1800"/>
              </a:spcBef>
              <a:buFont typeface="Arial"/>
              <a:buChar char="•"/>
            </a:pPr>
            <a:r>
              <a:rPr lang="en-US" altLang="en-US" sz="1600" dirty="0"/>
              <a:t>Must be a stand-alone </a:t>
            </a:r>
            <a:r>
              <a:rPr lang="en-US" altLang="en-US" sz="1600" dirty="0" smtClean="0"/>
              <a:t>project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891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7768"/>
            <a:ext cx="8686800" cy="10562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en-US" sz="4900" b="1" dirty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Statewide Flood Control </a:t>
            </a:r>
            <a:r>
              <a:rPr lang="en-US" altLang="en-US" sz="4900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en-US" sz="2200" b="1" i="1" dirty="0">
              <a:solidFill>
                <a:srgbClr val="EA5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480"/>
            <a:ext cx="8534400" cy="46634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Competitive &amp; Cost-Shared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Projects are evaluated based on potential damage reduction versus State investment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Provides up to 90% of the construction cost for non-federal projects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Provides up to 70% of non-federal participants’ share of federal projects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Uniquely structured to ensure:</a:t>
            </a:r>
            <a:endParaRPr lang="en-US" sz="2800" dirty="0"/>
          </a:p>
          <a:p>
            <a:pPr lvl="1">
              <a:buFont typeface="Arial"/>
              <a:buChar char="•"/>
            </a:pPr>
            <a:r>
              <a:rPr lang="en-US" sz="2000" dirty="0" smtClean="0"/>
              <a:t>Equitable distribution of funds statewide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All levels of local government can compete successfully</a:t>
            </a: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233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Statewide Flood Control </a:t>
            </a:r>
            <a:r>
              <a:rPr lang="en-US" alt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00199"/>
          </a:xfrm>
        </p:spPr>
        <p:txBody>
          <a:bodyPr/>
          <a:lstStyle/>
          <a:p>
            <a:r>
              <a:rPr lang="en-US" sz="2800" dirty="0" smtClean="0"/>
              <a:t>Bayou </a:t>
            </a:r>
            <a:r>
              <a:rPr lang="en-US" sz="2800" dirty="0" err="1" smtClean="0"/>
              <a:t>Teche</a:t>
            </a:r>
            <a:r>
              <a:rPr lang="en-US" sz="2800" dirty="0" smtClean="0"/>
              <a:t> Flood Protection in St. Mary Parish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State share: $11 M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Project went to bid Fall 2019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622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8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Statewide Flood Control </a:t>
            </a:r>
            <a:r>
              <a:rPr lang="en-US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br>
              <a:rPr lang="en-US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Numbers</a:t>
            </a:r>
            <a:endParaRPr lang="en-US" sz="3200" i="1" dirty="0">
              <a:solidFill>
                <a:srgbClr val="EA56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pre-applications received</a:t>
            </a:r>
          </a:p>
          <a:p>
            <a:r>
              <a:rPr lang="en-US" dirty="0"/>
              <a:t>6</a:t>
            </a:r>
            <a:r>
              <a:rPr lang="en-US" dirty="0" smtClean="0"/>
              <a:t> deemed ineligible</a:t>
            </a:r>
          </a:p>
          <a:p>
            <a:pPr lvl="1"/>
            <a:r>
              <a:rPr lang="en-US" dirty="0" smtClean="0"/>
              <a:t>Projects must fit the mission of the program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final applications received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municipalities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parishes</a:t>
            </a:r>
          </a:p>
          <a:p>
            <a:r>
              <a:rPr lang="en-US" dirty="0" smtClean="0"/>
              <a:t>Max amount requested of roughly $13M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Statewide Flood Control </a:t>
            </a:r>
            <a:r>
              <a:rPr lang="en-US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br>
              <a:rPr lang="en-US" b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EA5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 since Inception</a:t>
            </a:r>
            <a:endParaRPr lang="en-US" sz="3200" i="1" dirty="0">
              <a:solidFill>
                <a:srgbClr val="EA56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Approved projects in 43 of 64 parishes</a:t>
            </a:r>
          </a:p>
          <a:p>
            <a:r>
              <a:rPr lang="en-US" sz="2800" dirty="0" smtClean="0"/>
              <a:t>121 projects completed</a:t>
            </a:r>
          </a:p>
          <a:p>
            <a:pPr lvl="1"/>
            <a:r>
              <a:rPr lang="en-US" sz="2400" dirty="0" smtClean="0"/>
              <a:t>40 additional phases completed</a:t>
            </a:r>
            <a:endParaRPr lang="en-US" sz="2400" dirty="0"/>
          </a:p>
          <a:p>
            <a:r>
              <a:rPr lang="en-US" sz="2800" dirty="0" smtClean="0"/>
              <a:t>13 projects/phases under construction or awaiting closeout</a:t>
            </a:r>
          </a:p>
          <a:p>
            <a:r>
              <a:rPr lang="en-US" sz="2800" dirty="0" smtClean="0"/>
              <a:t>$269M Expended</a:t>
            </a:r>
          </a:p>
          <a:p>
            <a:r>
              <a:rPr lang="en-US" sz="2800" dirty="0" smtClean="0"/>
              <a:t>$2.680M in Flood Reduction Benefits</a:t>
            </a:r>
          </a:p>
          <a:p>
            <a:r>
              <a:rPr lang="en-US" sz="2800" dirty="0" smtClean="0"/>
              <a:t>10.71 Benefits/Cost Ratio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3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1219200"/>
            <a:ext cx="8534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Batang" panose="02030600000101010101" pitchFamily="18" charset="-127"/>
              </a:rPr>
              <a:t>Watershed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32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07-2012 Brand Rollout Presentation</Template>
  <TotalTime>3680</TotalTime>
  <Words>583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Batang</vt:lpstr>
      <vt:lpstr>Calibri</vt:lpstr>
      <vt:lpstr>Franklin Gothic Book</vt:lpstr>
      <vt:lpstr>Franklin Gothic Demi</vt:lpstr>
      <vt:lpstr>Franklin Gothic Demi Cond</vt:lpstr>
      <vt:lpstr>Franklin Gothic Heavy</vt:lpstr>
      <vt:lpstr>Franklin Gothic Medium</vt:lpstr>
      <vt:lpstr>Wingdings</vt:lpstr>
      <vt:lpstr>Office Theme</vt:lpstr>
      <vt:lpstr>Custom Design</vt:lpstr>
      <vt:lpstr>1_Office Theme</vt:lpstr>
      <vt:lpstr>PowerPoint Presentation</vt:lpstr>
      <vt:lpstr>Today’s Discussion</vt:lpstr>
      <vt:lpstr>Louisiana Statewide Flood Control</vt:lpstr>
      <vt:lpstr> Statewide Flood Control Program Review </vt:lpstr>
      <vt:lpstr>Statewide Flood Control Program</vt:lpstr>
      <vt:lpstr>Statewide Flood Control Program</vt:lpstr>
      <vt:lpstr>Statewide Flood Control Program 2019 Numbers</vt:lpstr>
      <vt:lpstr>Statewide Flood Control Program Accomplishments since Inception</vt:lpstr>
      <vt:lpstr>Watershed</vt:lpstr>
      <vt:lpstr>Louisiana Watershed Initiative</vt:lpstr>
      <vt:lpstr>PowerPoint Presentation</vt:lpstr>
      <vt:lpstr>PowerPoint Presentation</vt:lpstr>
      <vt:lpstr>PowerPoint Presentation</vt:lpstr>
      <vt:lpstr>PowerPoint Presentation</vt:lpstr>
      <vt:lpstr>Non-Federal Partner Roles </vt:lpstr>
      <vt:lpstr>Simultaneous Construction tasks along  the Comite Channel </vt:lpstr>
      <vt:lpstr>PowerPoint Presentation</vt:lpstr>
      <vt:lpstr>US Highway 61 Utility Relocation Status</vt:lpstr>
      <vt:lpstr>PowerPoint Presentation</vt:lpstr>
      <vt:lpstr>Questions</vt:lpstr>
    </vt:vector>
  </TitlesOfParts>
  <Company>LADOTD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d0919</dc:creator>
  <cp:lastModifiedBy>Amber White (OSP)</cp:lastModifiedBy>
  <cp:revision>143</cp:revision>
  <cp:lastPrinted>2018-12-05T17:57:43Z</cp:lastPrinted>
  <dcterms:created xsi:type="dcterms:W3CDTF">2012-07-12T19:32:08Z</dcterms:created>
  <dcterms:modified xsi:type="dcterms:W3CDTF">2019-12-02T18:45:25Z</dcterms:modified>
</cp:coreProperties>
</file>