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6" r:id="rId4"/>
    <p:sldMasterId id="2147485050" r:id="rId5"/>
  </p:sldMasterIdLst>
  <p:notesMasterIdLst>
    <p:notesMasterId r:id="rId20"/>
  </p:notesMasterIdLst>
  <p:handoutMasterIdLst>
    <p:handoutMasterId r:id="rId21"/>
  </p:handoutMasterIdLst>
  <p:sldIdLst>
    <p:sldId id="924" r:id="rId6"/>
    <p:sldId id="998" r:id="rId7"/>
    <p:sldId id="1019" r:id="rId8"/>
    <p:sldId id="1014" r:id="rId9"/>
    <p:sldId id="1021" r:id="rId10"/>
    <p:sldId id="1017" r:id="rId11"/>
    <p:sldId id="1016" r:id="rId12"/>
    <p:sldId id="1020" r:id="rId13"/>
    <p:sldId id="1018" r:id="rId14"/>
    <p:sldId id="1012" r:id="rId15"/>
    <p:sldId id="1025" r:id="rId16"/>
    <p:sldId id="993" r:id="rId17"/>
    <p:sldId id="1022" r:id="rId18"/>
    <p:sldId id="1023" r:id="rId19"/>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384AB701-CED3-4FC1-A1A6-2754A7652510}">
          <p14:sldIdLst>
            <p14:sldId id="924"/>
            <p14:sldId id="998"/>
            <p14:sldId id="1019"/>
            <p14:sldId id="1014"/>
            <p14:sldId id="1021"/>
            <p14:sldId id="1017"/>
            <p14:sldId id="1016"/>
            <p14:sldId id="1020"/>
            <p14:sldId id="1018"/>
            <p14:sldId id="1012"/>
            <p14:sldId id="1025"/>
            <p14:sldId id="993"/>
            <p14:sldId id="1022"/>
            <p14:sldId id="1023"/>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ett, Ricky D Jr CIV USARMY CEMVN (USA)" initials="BRDJCUC(" lastIdx="1" clrIdx="0">
    <p:extLst>
      <p:ext uri="{19B8F6BF-5375-455C-9EA6-DF929625EA0E}">
        <p15:presenceInfo xmlns:p15="http://schemas.microsoft.com/office/powerpoint/2012/main" userId="S-1-5-21-3751066826-4000184148-1150704441-58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341"/>
    <a:srgbClr val="E6E6E6"/>
    <a:srgbClr val="FFFFFF"/>
    <a:srgbClr val="EED7A3"/>
    <a:srgbClr val="EDD6A3"/>
    <a:srgbClr val="000000"/>
    <a:srgbClr val="4F513C"/>
    <a:srgbClr val="4D4F3A"/>
    <a:srgbClr val="C1BAAA"/>
    <a:srgbClr val="715A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517" autoAdjust="0"/>
  </p:normalViewPr>
  <p:slideViewPr>
    <p:cSldViewPr snapToGrid="0">
      <p:cViewPr varScale="1">
        <p:scale>
          <a:sx n="87" d="100"/>
          <a:sy n="87" d="100"/>
        </p:scale>
        <p:origin x="84" y="30"/>
      </p:cViewPr>
      <p:guideLst>
        <p:guide orient="horz" pos="2136"/>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3234" y="-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48" tIns="46574" rIns="93148" bIns="46574"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wrap="square" lIns="93148" tIns="46574" rIns="93148" bIns="46574" numCol="1" anchor="t" anchorCtr="0" compatLnSpc="1">
            <a:prstTxWarp prst="textNoShape">
              <a:avLst/>
            </a:prstTxWarp>
          </a:bodyPr>
          <a:lstStyle>
            <a:lvl1pPr algn="r">
              <a:defRPr sz="1200"/>
            </a:lvl1pPr>
          </a:lstStyle>
          <a:p>
            <a:fld id="{61A2DE62-24B0-4972-852B-4785B8FCBE77}" type="datetimeFigureOut">
              <a:rPr lang="en-US"/>
              <a:pPr/>
              <a:t>5/4/2022</a:t>
            </a:fld>
            <a:endParaRPr lang="en-US" dirty="0"/>
          </a:p>
        </p:txBody>
      </p:sp>
      <p:sp>
        <p:nvSpPr>
          <p:cNvPr id="4" name="Footer Placeholder 3"/>
          <p:cNvSpPr>
            <a:spLocks noGrp="1"/>
          </p:cNvSpPr>
          <p:nvPr>
            <p:ph type="ftr" sz="quarter" idx="2"/>
          </p:nvPr>
        </p:nvSpPr>
        <p:spPr>
          <a:xfrm>
            <a:off x="3" y="8829674"/>
            <a:ext cx="3038475" cy="465138"/>
          </a:xfrm>
          <a:prstGeom prst="rect">
            <a:avLst/>
          </a:prstGeom>
        </p:spPr>
        <p:txBody>
          <a:bodyPr vert="horz" lIns="93148" tIns="46574" rIns="93148" bIns="46574"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0" y="8829674"/>
            <a:ext cx="3038475" cy="465138"/>
          </a:xfrm>
          <a:prstGeom prst="rect">
            <a:avLst/>
          </a:prstGeom>
        </p:spPr>
        <p:txBody>
          <a:bodyPr vert="horz" wrap="square" lIns="93148" tIns="46574" rIns="93148" bIns="46574"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3148" tIns="46574" rIns="93148" bIns="46574"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wrap="square" lIns="93148" tIns="46574" rIns="93148" bIns="46574" numCol="1" anchor="t" anchorCtr="0" compatLnSpc="1">
            <a:prstTxWarp prst="textNoShape">
              <a:avLst/>
            </a:prstTxWarp>
          </a:bodyPr>
          <a:lstStyle>
            <a:lvl1pPr algn="r">
              <a:defRPr sz="1200"/>
            </a:lvl1pPr>
          </a:lstStyle>
          <a:p>
            <a:fld id="{9ADC5788-3AFA-4451-BC67-BFEEAB944D67}" type="datetimeFigureOut">
              <a:rPr lang="en-US"/>
              <a:pPr/>
              <a:t>5/4/2022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8" tIns="46574" rIns="93148" bIns="46574" rtlCol="0" anchor="ctr"/>
          <a:lstStyle/>
          <a:p>
            <a:pPr lvl="0"/>
            <a:endParaRPr lang="en-US" noProof="0" dirty="0"/>
          </a:p>
        </p:txBody>
      </p:sp>
      <p:sp>
        <p:nvSpPr>
          <p:cNvPr id="5" name="Notes Placeholder 4"/>
          <p:cNvSpPr>
            <a:spLocks noGrp="1"/>
          </p:cNvSpPr>
          <p:nvPr>
            <p:ph type="body" sz="quarter" idx="3"/>
          </p:nvPr>
        </p:nvSpPr>
        <p:spPr>
          <a:xfrm>
            <a:off x="701677" y="4416429"/>
            <a:ext cx="5607050" cy="4183063"/>
          </a:xfrm>
          <a:prstGeom prst="rect">
            <a:avLst/>
          </a:prstGeom>
        </p:spPr>
        <p:txBody>
          <a:bodyPr vert="horz" lIns="93148" tIns="46574" rIns="93148" bIns="4657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 y="8829674"/>
            <a:ext cx="3038475" cy="465138"/>
          </a:xfrm>
          <a:prstGeom prst="rect">
            <a:avLst/>
          </a:prstGeom>
        </p:spPr>
        <p:txBody>
          <a:bodyPr vert="horz" lIns="93148" tIns="46574" rIns="93148" bIns="46574"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0" y="8829674"/>
            <a:ext cx="3038475" cy="465138"/>
          </a:xfrm>
          <a:prstGeom prst="rect">
            <a:avLst/>
          </a:prstGeom>
        </p:spPr>
        <p:txBody>
          <a:bodyPr vert="horz" wrap="square" lIns="93148" tIns="46574" rIns="93148" bIns="46574"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231775"/>
            <a:ext cx="4052888" cy="2279650"/>
          </a:xfrm>
        </p:spPr>
      </p:sp>
      <p:sp>
        <p:nvSpPr>
          <p:cNvPr id="3" name="Notes Placeholder 2"/>
          <p:cNvSpPr>
            <a:spLocks noGrp="1"/>
          </p:cNvSpPr>
          <p:nvPr>
            <p:ph type="body" idx="1"/>
          </p:nvPr>
        </p:nvSpPr>
        <p:spPr>
          <a:xfrm>
            <a:off x="701677" y="2728456"/>
            <a:ext cx="5607050" cy="5871036"/>
          </a:xfrm>
        </p:spPr>
        <p:txBody>
          <a:bodyPr/>
          <a:lstStyle/>
          <a:p>
            <a:endParaRPr lang="en-US" sz="1000" b="0" dirty="0"/>
          </a:p>
        </p:txBody>
      </p:sp>
      <p:sp>
        <p:nvSpPr>
          <p:cNvPr id="4" name="Slide Number Placeholder 3"/>
          <p:cNvSpPr>
            <a:spLocks noGrp="1"/>
          </p:cNvSpPr>
          <p:nvPr>
            <p:ph type="sldNum" sz="quarter" idx="10"/>
          </p:nvPr>
        </p:nvSpPr>
        <p:spPr/>
        <p:txBody>
          <a:bodyPr/>
          <a:lstStyle/>
          <a:p>
            <a:fld id="{06A0A3C6-4E22-46FB-836F-CA2C48EC4D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6944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696913"/>
            <a:ext cx="3740150" cy="2103437"/>
          </a:xfrm>
        </p:spPr>
      </p:sp>
      <p:sp>
        <p:nvSpPr>
          <p:cNvPr id="3" name="Notes Placeholder 2"/>
          <p:cNvSpPr>
            <a:spLocks noGrp="1"/>
          </p:cNvSpPr>
          <p:nvPr>
            <p:ph type="body" idx="1"/>
          </p:nvPr>
        </p:nvSpPr>
        <p:spPr>
          <a:xfrm>
            <a:off x="701677" y="3105151"/>
            <a:ext cx="5607050" cy="5494342"/>
          </a:xfrm>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10</a:t>
            </a:fld>
            <a:endParaRPr lang="en-US" dirty="0"/>
          </a:p>
        </p:txBody>
      </p:sp>
    </p:spTree>
    <p:extLst>
      <p:ext uri="{BB962C8B-B14F-4D97-AF65-F5344CB8AC3E}">
        <p14:creationId xmlns:p14="http://schemas.microsoft.com/office/powerpoint/2010/main" val="351209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696913"/>
            <a:ext cx="3489325" cy="1962150"/>
          </a:xfrm>
        </p:spPr>
      </p:sp>
      <p:sp>
        <p:nvSpPr>
          <p:cNvPr id="3" name="Notes Placeholder 2"/>
          <p:cNvSpPr>
            <a:spLocks noGrp="1"/>
          </p:cNvSpPr>
          <p:nvPr>
            <p:ph type="body" idx="1"/>
          </p:nvPr>
        </p:nvSpPr>
        <p:spPr>
          <a:xfrm>
            <a:off x="701677" y="2828925"/>
            <a:ext cx="5607050" cy="5770567"/>
          </a:xfrm>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11</a:t>
            </a:fld>
            <a:endParaRPr lang="en-US" dirty="0"/>
          </a:p>
        </p:txBody>
      </p:sp>
    </p:spTree>
    <p:extLst>
      <p:ext uri="{BB962C8B-B14F-4D97-AF65-F5344CB8AC3E}">
        <p14:creationId xmlns:p14="http://schemas.microsoft.com/office/powerpoint/2010/main" val="115152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for sharing your time with me this morning.  Of course, good partnership starts with communication so please never hesitate to reach out to us if you have questions, ideas or need additional information.</a:t>
            </a:r>
          </a:p>
          <a:p>
            <a:endParaRPr lang="en-US" b="1" dirty="0"/>
          </a:p>
          <a:p>
            <a:r>
              <a:rPr lang="en-US" b="1" dirty="0"/>
              <a:t>I look forward to working with each of you in the coming weeks and months.  Until then, I hope you enjoy a safe weekend.  Thank you again.</a:t>
            </a:r>
          </a:p>
        </p:txBody>
      </p:sp>
      <p:sp>
        <p:nvSpPr>
          <p:cNvPr id="4" name="Slide Number Placeholder 3"/>
          <p:cNvSpPr>
            <a:spLocks noGrp="1"/>
          </p:cNvSpPr>
          <p:nvPr>
            <p:ph type="sldNum" sz="quarter" idx="5"/>
          </p:nvPr>
        </p:nvSpPr>
        <p:spPr/>
        <p:txBody>
          <a:bodyPr/>
          <a:lstStyle/>
          <a:p>
            <a:fld id="{06A0A3C6-4E22-46FB-836F-CA2C48EC4DC1}" type="slidenum">
              <a:rPr lang="en-US" smtClean="0"/>
              <a:pPr/>
              <a:t>12</a:t>
            </a:fld>
            <a:endParaRPr lang="en-US" dirty="0"/>
          </a:p>
        </p:txBody>
      </p:sp>
    </p:spTree>
    <p:extLst>
      <p:ext uri="{BB962C8B-B14F-4D97-AF65-F5344CB8AC3E}">
        <p14:creationId xmlns:p14="http://schemas.microsoft.com/office/powerpoint/2010/main" val="280701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A0A3C6-4E22-46FB-836F-CA2C48EC4DC1}" type="slidenum">
              <a:rPr lang="en-US" smtClean="0"/>
              <a:pPr/>
              <a:t>13</a:t>
            </a:fld>
            <a:endParaRPr lang="en-US" dirty="0"/>
          </a:p>
        </p:txBody>
      </p:sp>
    </p:spTree>
    <p:extLst>
      <p:ext uri="{BB962C8B-B14F-4D97-AF65-F5344CB8AC3E}">
        <p14:creationId xmlns:p14="http://schemas.microsoft.com/office/powerpoint/2010/main" val="39391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8475" y="773113"/>
            <a:ext cx="3013075" cy="1695450"/>
          </a:xfrm>
        </p:spPr>
      </p:sp>
      <p:sp>
        <p:nvSpPr>
          <p:cNvPr id="3" name="Notes Placeholder 2"/>
          <p:cNvSpPr>
            <a:spLocks noGrp="1"/>
          </p:cNvSpPr>
          <p:nvPr>
            <p:ph type="body" idx="1"/>
          </p:nvPr>
        </p:nvSpPr>
        <p:spPr>
          <a:xfrm>
            <a:off x="701677" y="2628901"/>
            <a:ext cx="5607050" cy="5970592"/>
          </a:xfrm>
        </p:spPr>
        <p:txBody>
          <a:bodyPr>
            <a:normAutofit/>
          </a:bodyPr>
          <a:lstStyle/>
          <a:p>
            <a:pPr marL="285750" indent="-285750">
              <a:buAutoNum type="romanUcPeriod"/>
            </a:pPr>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2</a:t>
            </a:fld>
            <a:endParaRPr lang="en-US" dirty="0"/>
          </a:p>
        </p:txBody>
      </p:sp>
    </p:spTree>
    <p:extLst>
      <p:ext uri="{BB962C8B-B14F-4D97-AF65-F5344CB8AC3E}">
        <p14:creationId xmlns:p14="http://schemas.microsoft.com/office/powerpoint/2010/main" val="334965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4700" y="315913"/>
            <a:ext cx="2460625" cy="1384300"/>
          </a:xfrm>
        </p:spPr>
      </p:sp>
      <p:sp>
        <p:nvSpPr>
          <p:cNvPr id="3" name="Notes Placeholder 2"/>
          <p:cNvSpPr>
            <a:spLocks noGrp="1"/>
          </p:cNvSpPr>
          <p:nvPr>
            <p:ph type="body" idx="1"/>
          </p:nvPr>
        </p:nvSpPr>
        <p:spPr>
          <a:xfrm>
            <a:off x="701677" y="1838325"/>
            <a:ext cx="5607050" cy="6761167"/>
          </a:xfrm>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3</a:t>
            </a:fld>
            <a:endParaRPr lang="en-US" dirty="0"/>
          </a:p>
        </p:txBody>
      </p:sp>
    </p:spTree>
    <p:extLst>
      <p:ext uri="{BB962C8B-B14F-4D97-AF65-F5344CB8AC3E}">
        <p14:creationId xmlns:p14="http://schemas.microsoft.com/office/powerpoint/2010/main" val="405603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696913"/>
            <a:ext cx="2470150" cy="1389062"/>
          </a:xfrm>
        </p:spPr>
      </p:sp>
      <p:sp>
        <p:nvSpPr>
          <p:cNvPr id="3" name="Notes Placeholder 2"/>
          <p:cNvSpPr>
            <a:spLocks noGrp="1"/>
          </p:cNvSpPr>
          <p:nvPr>
            <p:ph type="body" idx="1"/>
          </p:nvPr>
        </p:nvSpPr>
        <p:spPr>
          <a:xfrm>
            <a:off x="701677" y="2371725"/>
            <a:ext cx="5607050" cy="6227767"/>
          </a:xfrm>
        </p:spPr>
        <p:txBody>
          <a:bodyPr>
            <a:normAutofit/>
          </a:bodyPr>
          <a:lstStyle/>
          <a:p>
            <a:pPr marL="285750" indent="-285750">
              <a:buAutoNum type="romanUcPeriod"/>
            </a:pPr>
            <a:endParaRPr lang="en-US" b="0" dirty="0">
              <a:latin typeface="+mj-lt"/>
            </a:endParaRPr>
          </a:p>
        </p:txBody>
      </p:sp>
      <p:sp>
        <p:nvSpPr>
          <p:cNvPr id="4" name="Slide Number Placeholder 3"/>
          <p:cNvSpPr>
            <a:spLocks noGrp="1"/>
          </p:cNvSpPr>
          <p:nvPr>
            <p:ph type="sldNum" sz="quarter" idx="5"/>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138499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696913"/>
            <a:ext cx="2554288" cy="1436687"/>
          </a:xfrm>
        </p:spPr>
      </p:sp>
      <p:sp>
        <p:nvSpPr>
          <p:cNvPr id="3" name="Notes Placeholder 2"/>
          <p:cNvSpPr>
            <a:spLocks noGrp="1"/>
          </p:cNvSpPr>
          <p:nvPr>
            <p:ph type="body" idx="1"/>
          </p:nvPr>
        </p:nvSpPr>
        <p:spPr>
          <a:xfrm>
            <a:off x="768352" y="2311404"/>
            <a:ext cx="5607050" cy="6356346"/>
          </a:xfrm>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5</a:t>
            </a:fld>
            <a:endParaRPr lang="en-US" dirty="0"/>
          </a:p>
        </p:txBody>
      </p:sp>
    </p:spTree>
    <p:extLst>
      <p:ext uri="{BB962C8B-B14F-4D97-AF65-F5344CB8AC3E}">
        <p14:creationId xmlns:p14="http://schemas.microsoft.com/office/powerpoint/2010/main" val="296427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9425" y="696913"/>
            <a:ext cx="2555875" cy="1438275"/>
          </a:xfrm>
        </p:spPr>
      </p:sp>
      <p:sp>
        <p:nvSpPr>
          <p:cNvPr id="3" name="Notes Placeholder 2"/>
          <p:cNvSpPr>
            <a:spLocks noGrp="1"/>
          </p:cNvSpPr>
          <p:nvPr>
            <p:ph type="body" idx="1"/>
          </p:nvPr>
        </p:nvSpPr>
        <p:spPr>
          <a:xfrm>
            <a:off x="701675" y="2343150"/>
            <a:ext cx="5607050" cy="6256337"/>
          </a:xfrm>
        </p:spPr>
        <p:txBody>
          <a:bodyPr>
            <a:normAutofit/>
          </a:bodyPr>
          <a:lstStyle/>
          <a:p>
            <a:endParaRPr lang="en-US" b="0"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6</a:t>
            </a:fld>
            <a:endParaRPr lang="en-US" dirty="0"/>
          </a:p>
        </p:txBody>
      </p:sp>
    </p:spTree>
    <p:extLst>
      <p:ext uri="{BB962C8B-B14F-4D97-AF65-F5344CB8AC3E}">
        <p14:creationId xmlns:p14="http://schemas.microsoft.com/office/powerpoint/2010/main" val="140222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7175" y="696913"/>
            <a:ext cx="2825750" cy="1589087"/>
          </a:xfrm>
        </p:spPr>
      </p:sp>
      <p:sp>
        <p:nvSpPr>
          <p:cNvPr id="3" name="Notes Placeholder 2"/>
          <p:cNvSpPr>
            <a:spLocks noGrp="1"/>
          </p:cNvSpPr>
          <p:nvPr>
            <p:ph type="body" idx="1"/>
          </p:nvPr>
        </p:nvSpPr>
        <p:spPr>
          <a:xfrm>
            <a:off x="701677" y="2486025"/>
            <a:ext cx="5607050" cy="6113467"/>
          </a:xfrm>
        </p:spPr>
        <p:txBody>
          <a:bodyPr>
            <a:normAutofit/>
          </a:bodyPr>
          <a:lstStyle/>
          <a:p>
            <a:pPr marL="285750" indent="-285750">
              <a:buAutoNum type="romanUcPeriod"/>
            </a:pPr>
            <a:endParaRPr lang="en-US" b="0"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7</a:t>
            </a:fld>
            <a:endParaRPr lang="en-US" dirty="0"/>
          </a:p>
        </p:txBody>
      </p:sp>
    </p:spTree>
    <p:extLst>
      <p:ext uri="{BB962C8B-B14F-4D97-AF65-F5344CB8AC3E}">
        <p14:creationId xmlns:p14="http://schemas.microsoft.com/office/powerpoint/2010/main" val="161175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696913"/>
            <a:ext cx="3032125" cy="1704975"/>
          </a:xfrm>
        </p:spPr>
      </p:sp>
      <p:sp>
        <p:nvSpPr>
          <p:cNvPr id="3" name="Notes Placeholder 2"/>
          <p:cNvSpPr>
            <a:spLocks noGrp="1"/>
          </p:cNvSpPr>
          <p:nvPr>
            <p:ph type="body" idx="1"/>
          </p:nvPr>
        </p:nvSpPr>
        <p:spPr>
          <a:xfrm>
            <a:off x="701675" y="2543176"/>
            <a:ext cx="5607050" cy="6056312"/>
          </a:xfrm>
        </p:spPr>
        <p:txBody>
          <a:bodyPr>
            <a:normAutofit/>
          </a:bodyPr>
          <a:lstStyle/>
          <a:p>
            <a:pPr marL="285750" indent="-285750">
              <a:buAutoNum type="romanUcPeriod"/>
            </a:pPr>
            <a:endParaRPr lang="en-US" b="0"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8</a:t>
            </a:fld>
            <a:endParaRPr lang="en-US" dirty="0"/>
          </a:p>
        </p:txBody>
      </p:sp>
    </p:spTree>
    <p:extLst>
      <p:ext uri="{BB962C8B-B14F-4D97-AF65-F5344CB8AC3E}">
        <p14:creationId xmlns:p14="http://schemas.microsoft.com/office/powerpoint/2010/main" val="143473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696913"/>
            <a:ext cx="3270250" cy="1839912"/>
          </a:xfrm>
        </p:spPr>
      </p:sp>
      <p:sp>
        <p:nvSpPr>
          <p:cNvPr id="3" name="Notes Placeholder 2"/>
          <p:cNvSpPr>
            <a:spLocks noGrp="1"/>
          </p:cNvSpPr>
          <p:nvPr>
            <p:ph type="body" idx="1"/>
          </p:nvPr>
        </p:nvSpPr>
        <p:spPr>
          <a:xfrm>
            <a:off x="701677" y="2657475"/>
            <a:ext cx="5607050" cy="5942017"/>
          </a:xfrm>
        </p:spPr>
        <p:txBody>
          <a:bodyPr>
            <a:normAutofit/>
          </a:bodyPr>
          <a:lstStyle/>
          <a:p>
            <a:pPr marL="285750" indent="-285750">
              <a:buAutoNum type="romanUcPeriod"/>
            </a:pPr>
            <a:endParaRPr lang="en-US" b="0"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9</a:t>
            </a:fld>
            <a:endParaRPr lang="en-US" dirty="0"/>
          </a:p>
        </p:txBody>
      </p:sp>
    </p:spTree>
    <p:extLst>
      <p:ext uri="{BB962C8B-B14F-4D97-AF65-F5344CB8AC3E}">
        <p14:creationId xmlns:p14="http://schemas.microsoft.com/office/powerpoint/2010/main" val="131214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721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7234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6829100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25656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3175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03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945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dirty="0"/>
              <a:t>Click to edit Master title style</a:t>
            </a:r>
          </a:p>
        </p:txBody>
      </p:sp>
    </p:spTree>
    <p:extLst>
      <p:ext uri="{BB962C8B-B14F-4D97-AF65-F5344CB8AC3E}">
        <p14:creationId xmlns:p14="http://schemas.microsoft.com/office/powerpoint/2010/main" val="266868409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90350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84472134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1746297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822360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4523225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4228998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09428533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830348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2892615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r>
              <a:rPr lang="en-US" dirty="0"/>
              <a:t>Click icon to add chart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320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4771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0190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2391021"/>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286801062"/>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6634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7370152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77754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23861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27"/>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5/4/2022</a:t>
            </a:fld>
            <a:endParaRPr lang="en-US" dirty="0"/>
          </a:p>
        </p:txBody>
      </p:sp>
    </p:spTree>
    <p:extLst>
      <p:ext uri="{BB962C8B-B14F-4D97-AF65-F5344CB8AC3E}">
        <p14:creationId xmlns:p14="http://schemas.microsoft.com/office/powerpoint/2010/main" val="3798273153"/>
      </p:ext>
    </p:extLst>
  </p:cSld>
  <p:clrMap bg1="lt1" tx1="dk1" bg2="lt2" tx2="dk2" accent1="accent1" accent2="accent2" accent3="accent3" accent4="accent4" accent5="accent5" accent6="accent6" hlink="hlink" folHlink="folHlink"/>
  <p:sldLayoutIdLst>
    <p:sldLayoutId id="2147485017"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 id="2147485034" r:id="rId17"/>
    <p:sldLayoutId id="2147485035" r:id="rId18"/>
    <p:sldLayoutId id="2147485036" r:id="rId19"/>
    <p:sldLayoutId id="2147485037" r:id="rId20"/>
    <p:sldLayoutId id="2147485038" r:id="rId21"/>
    <p:sldLayoutId id="2147485039" r:id="rId22"/>
    <p:sldLayoutId id="2147485040" r:id="rId23"/>
    <p:sldLayoutId id="2147485041" r:id="rId24"/>
  </p:sldLayoutIdLst>
  <p:hf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4" name="Picture 6"/>
          <p:cNvPicPr>
            <a:picLocks noChangeAspect="1"/>
          </p:cNvPicPr>
          <p:nvPr/>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15"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5/4/2022</a:t>
            </a:fld>
            <a:endParaRPr lang="en-US" dirty="0"/>
          </a:p>
        </p:txBody>
      </p:sp>
    </p:spTree>
    <p:extLst>
      <p:ext uri="{BB962C8B-B14F-4D97-AF65-F5344CB8AC3E}">
        <p14:creationId xmlns:p14="http://schemas.microsoft.com/office/powerpoint/2010/main" val="2758072291"/>
      </p:ext>
    </p:extLst>
  </p:cSld>
  <p:clrMap bg1="lt1" tx1="dk1" bg2="lt2" tx2="dk2" accent1="accent1" accent2="accent2" accent3="accent3" accent4="accent4" accent5="accent5" accent6="accent6" hlink="hlink" folHlink="folHlink"/>
  <p:sldLayoutIdLst>
    <p:sldLayoutId id="2147485051" r:id="rId1"/>
    <p:sldLayoutId id="2147485052"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g"/><Relationship Id="rId4" Type="http://schemas.openxmlformats.org/officeDocument/2006/relationships/image" Target="../media/image1.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27850" y="871101"/>
            <a:ext cx="4337105" cy="2684900"/>
          </a:xfrm>
        </p:spPr>
        <p:txBody>
          <a:bodyPr>
            <a:normAutofit lnSpcReduction="10000"/>
          </a:bodyPr>
          <a:lstStyle/>
          <a:p>
            <a:r>
              <a:rPr lang="en-US" sz="4400" b="1" dirty="0">
                <a:solidFill>
                  <a:schemeClr val="tx1">
                    <a:lumMod val="85000"/>
                    <a:lumOff val="15000"/>
                  </a:schemeClr>
                </a:solidFill>
                <a:latin typeface="Arial Black" panose="020B0A04020102020204" pitchFamily="34" charset="0"/>
              </a:rPr>
              <a:t>Association of Levee Boards of Louisiana</a:t>
            </a:r>
            <a:endParaRPr lang="en-US" sz="2800" b="1" dirty="0">
              <a:solidFill>
                <a:schemeClr val="tx1">
                  <a:lumMod val="85000"/>
                  <a:lumOff val="15000"/>
                </a:schemeClr>
              </a:solidFill>
              <a:latin typeface="Arial Black" panose="020B0A04020102020204" pitchFamily="34" charset="0"/>
            </a:endParaRPr>
          </a:p>
        </p:txBody>
      </p:sp>
      <p:sp>
        <p:nvSpPr>
          <p:cNvPr id="11" name="Freeform 10"/>
          <p:cNvSpPr/>
          <p:nvPr/>
        </p:nvSpPr>
        <p:spPr>
          <a:xfrm>
            <a:off x="615735" y="4412848"/>
            <a:ext cx="2873526" cy="1066078"/>
          </a:xfrm>
          <a:custGeom>
            <a:avLst/>
            <a:gdLst>
              <a:gd name="connsiteX0" fmla="*/ 0 w 2873526"/>
              <a:gd name="connsiteY0" fmla="*/ 0 h 1066078"/>
              <a:gd name="connsiteX1" fmla="*/ 2873526 w 2873526"/>
              <a:gd name="connsiteY1" fmla="*/ 0 h 1066078"/>
              <a:gd name="connsiteX2" fmla="*/ 2873526 w 2873526"/>
              <a:gd name="connsiteY2" fmla="*/ 1066078 h 1066078"/>
              <a:gd name="connsiteX3" fmla="*/ 0 w 2873526"/>
              <a:gd name="connsiteY3" fmla="*/ 1066078 h 1066078"/>
              <a:gd name="connsiteX4" fmla="*/ 0 w 2873526"/>
              <a:gd name="connsiteY4" fmla="*/ 0 h 106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526" h="1066078">
                <a:moveTo>
                  <a:pt x="0" y="0"/>
                </a:moveTo>
                <a:lnTo>
                  <a:pt x="2873526" y="0"/>
                </a:lnTo>
                <a:lnTo>
                  <a:pt x="2873526" y="1066078"/>
                </a:lnTo>
                <a:lnTo>
                  <a:pt x="0" y="106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0" tIns="355600" rIns="355600" bIns="0" numCol="1" spcCol="1270" anchor="t" anchorCtr="0">
            <a:noAutofit/>
          </a:bodyPr>
          <a:lstStyle/>
          <a:p>
            <a:pPr algn="ctr" defTabSz="2222500">
              <a:lnSpc>
                <a:spcPct val="90000"/>
              </a:lnSpc>
              <a:spcAft>
                <a:spcPct val="35000"/>
              </a:spcAft>
            </a:pPr>
            <a:endParaRPr lang="en-US" sz="5000" dirty="0">
              <a:solidFill>
                <a:srgbClr val="000000">
                  <a:hueOff val="0"/>
                  <a:satOff val="0"/>
                  <a:lumOff val="0"/>
                  <a:alphaOff val="0"/>
                </a:srgbClr>
              </a:solidFill>
            </a:endParaRPr>
          </a:p>
        </p:txBody>
      </p:sp>
      <p:sp>
        <p:nvSpPr>
          <p:cNvPr id="13" name="Freeform 12"/>
          <p:cNvSpPr/>
          <p:nvPr/>
        </p:nvSpPr>
        <p:spPr>
          <a:xfrm>
            <a:off x="3776734" y="4412848"/>
            <a:ext cx="2873526" cy="1066078"/>
          </a:xfrm>
          <a:custGeom>
            <a:avLst/>
            <a:gdLst>
              <a:gd name="connsiteX0" fmla="*/ 0 w 2873526"/>
              <a:gd name="connsiteY0" fmla="*/ 0 h 1066078"/>
              <a:gd name="connsiteX1" fmla="*/ 2873526 w 2873526"/>
              <a:gd name="connsiteY1" fmla="*/ 0 h 1066078"/>
              <a:gd name="connsiteX2" fmla="*/ 2873526 w 2873526"/>
              <a:gd name="connsiteY2" fmla="*/ 1066078 h 1066078"/>
              <a:gd name="connsiteX3" fmla="*/ 0 w 2873526"/>
              <a:gd name="connsiteY3" fmla="*/ 1066078 h 1066078"/>
              <a:gd name="connsiteX4" fmla="*/ 0 w 2873526"/>
              <a:gd name="connsiteY4" fmla="*/ 0 h 106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526" h="1066078">
                <a:moveTo>
                  <a:pt x="0" y="0"/>
                </a:moveTo>
                <a:lnTo>
                  <a:pt x="2873526" y="0"/>
                </a:lnTo>
                <a:lnTo>
                  <a:pt x="2873526" y="1066078"/>
                </a:lnTo>
                <a:lnTo>
                  <a:pt x="0" y="106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0" tIns="355600" rIns="355600" bIns="0" numCol="1" spcCol="1270" anchor="t" anchorCtr="0">
            <a:noAutofit/>
          </a:bodyPr>
          <a:lstStyle/>
          <a:p>
            <a:pPr algn="ctr" defTabSz="2222500">
              <a:lnSpc>
                <a:spcPct val="90000"/>
              </a:lnSpc>
              <a:spcAft>
                <a:spcPct val="35000"/>
              </a:spcAft>
            </a:pPr>
            <a:endParaRPr lang="en-US" sz="5000" dirty="0">
              <a:solidFill>
                <a:srgbClr val="000000">
                  <a:hueOff val="0"/>
                  <a:satOff val="0"/>
                  <a:lumOff val="0"/>
                  <a:alphaOff val="0"/>
                </a:srgbClr>
              </a:solidFill>
            </a:endParaRPr>
          </a:p>
        </p:txBody>
      </p:sp>
      <p:sp>
        <p:nvSpPr>
          <p:cNvPr id="15" name="Freeform 14"/>
          <p:cNvSpPr/>
          <p:nvPr/>
        </p:nvSpPr>
        <p:spPr>
          <a:xfrm>
            <a:off x="6937734" y="4412848"/>
            <a:ext cx="2873526" cy="1066078"/>
          </a:xfrm>
          <a:custGeom>
            <a:avLst/>
            <a:gdLst>
              <a:gd name="connsiteX0" fmla="*/ 0 w 2873526"/>
              <a:gd name="connsiteY0" fmla="*/ 0 h 1066078"/>
              <a:gd name="connsiteX1" fmla="*/ 2873526 w 2873526"/>
              <a:gd name="connsiteY1" fmla="*/ 0 h 1066078"/>
              <a:gd name="connsiteX2" fmla="*/ 2873526 w 2873526"/>
              <a:gd name="connsiteY2" fmla="*/ 1066078 h 1066078"/>
              <a:gd name="connsiteX3" fmla="*/ 0 w 2873526"/>
              <a:gd name="connsiteY3" fmla="*/ 1066078 h 1066078"/>
              <a:gd name="connsiteX4" fmla="*/ 0 w 2873526"/>
              <a:gd name="connsiteY4" fmla="*/ 0 h 106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526" h="1066078">
                <a:moveTo>
                  <a:pt x="0" y="0"/>
                </a:moveTo>
                <a:lnTo>
                  <a:pt x="2873526" y="0"/>
                </a:lnTo>
                <a:lnTo>
                  <a:pt x="2873526" y="1066078"/>
                </a:lnTo>
                <a:lnTo>
                  <a:pt x="0" y="106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0" tIns="355600" rIns="355600" bIns="0" numCol="1" spcCol="1270" anchor="t" anchorCtr="0">
            <a:noAutofit/>
          </a:bodyPr>
          <a:lstStyle/>
          <a:p>
            <a:pPr algn="ctr" defTabSz="2222500">
              <a:lnSpc>
                <a:spcPct val="90000"/>
              </a:lnSpc>
              <a:spcAft>
                <a:spcPct val="35000"/>
              </a:spcAft>
            </a:pPr>
            <a:endParaRPr lang="en-US" sz="5000" dirty="0">
              <a:solidFill>
                <a:srgbClr val="000000">
                  <a:hueOff val="0"/>
                  <a:satOff val="0"/>
                  <a:lumOff val="0"/>
                  <a:alphaOff val="0"/>
                </a:srgbClr>
              </a:solidFill>
            </a:endParaRPr>
          </a:p>
        </p:txBody>
      </p:sp>
      <p:sp>
        <p:nvSpPr>
          <p:cNvPr id="19" name="Freeform 18"/>
          <p:cNvSpPr/>
          <p:nvPr/>
        </p:nvSpPr>
        <p:spPr>
          <a:xfrm>
            <a:off x="1071564" y="4139363"/>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algn="ctr" defTabSz="2533650">
              <a:lnSpc>
                <a:spcPct val="90000"/>
              </a:lnSpc>
              <a:spcAft>
                <a:spcPct val="35000"/>
              </a:spcAft>
            </a:pPr>
            <a:endParaRPr lang="en-US" sz="5700" dirty="0">
              <a:solidFill>
                <a:srgbClr val="000000">
                  <a:hueOff val="0"/>
                  <a:satOff val="0"/>
                  <a:lumOff val="0"/>
                  <a:alphaOff val="0"/>
                </a:srgbClr>
              </a:solidFill>
            </a:endParaRPr>
          </a:p>
        </p:txBody>
      </p:sp>
      <p:sp>
        <p:nvSpPr>
          <p:cNvPr id="21" name="Freeform 20"/>
          <p:cNvSpPr/>
          <p:nvPr/>
        </p:nvSpPr>
        <p:spPr>
          <a:xfrm>
            <a:off x="4638230" y="4139363"/>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algn="ctr" defTabSz="2533650">
              <a:lnSpc>
                <a:spcPct val="90000"/>
              </a:lnSpc>
              <a:spcAft>
                <a:spcPct val="35000"/>
              </a:spcAft>
            </a:pPr>
            <a:endParaRPr lang="en-US" sz="5700" dirty="0">
              <a:solidFill>
                <a:srgbClr val="000000">
                  <a:hueOff val="0"/>
                  <a:satOff val="0"/>
                  <a:lumOff val="0"/>
                  <a:alphaOff val="0"/>
                </a:srgbClr>
              </a:solidFill>
            </a:endParaRPr>
          </a:p>
        </p:txBody>
      </p:sp>
      <p:sp>
        <p:nvSpPr>
          <p:cNvPr id="23" name="Freeform 22"/>
          <p:cNvSpPr/>
          <p:nvPr/>
        </p:nvSpPr>
        <p:spPr>
          <a:xfrm>
            <a:off x="8204895" y="4139363"/>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algn="ctr" defTabSz="2533650">
              <a:lnSpc>
                <a:spcPct val="90000"/>
              </a:lnSpc>
              <a:spcAft>
                <a:spcPct val="35000"/>
              </a:spcAft>
            </a:pPr>
            <a:endParaRPr lang="en-US" sz="5700" dirty="0">
              <a:solidFill>
                <a:srgbClr val="000000">
                  <a:hueOff val="0"/>
                  <a:satOff val="0"/>
                  <a:lumOff val="0"/>
                  <a:alphaOff val="0"/>
                </a:srgbClr>
              </a:solidFill>
            </a:endParaRPr>
          </a:p>
        </p:txBody>
      </p:sp>
      <p:sp>
        <p:nvSpPr>
          <p:cNvPr id="25" name="Freeform 24"/>
          <p:cNvSpPr/>
          <p:nvPr/>
        </p:nvSpPr>
        <p:spPr>
          <a:xfrm>
            <a:off x="2854897" y="7900429"/>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algn="ctr" defTabSz="2533650">
              <a:lnSpc>
                <a:spcPct val="90000"/>
              </a:lnSpc>
              <a:spcAft>
                <a:spcPct val="35000"/>
              </a:spcAft>
            </a:pPr>
            <a:endParaRPr lang="en-US" sz="5700" dirty="0">
              <a:solidFill>
                <a:srgbClr val="000000">
                  <a:hueOff val="0"/>
                  <a:satOff val="0"/>
                  <a:lumOff val="0"/>
                  <a:alphaOff val="0"/>
                </a:srgbClr>
              </a:solidFill>
            </a:endParaRPr>
          </a:p>
        </p:txBody>
      </p:sp>
      <p:sp>
        <p:nvSpPr>
          <p:cNvPr id="27" name="Freeform 26"/>
          <p:cNvSpPr/>
          <p:nvPr/>
        </p:nvSpPr>
        <p:spPr>
          <a:xfrm>
            <a:off x="6421563" y="7900429"/>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algn="ctr" defTabSz="2533650">
              <a:lnSpc>
                <a:spcPct val="90000"/>
              </a:lnSpc>
              <a:spcAft>
                <a:spcPct val="35000"/>
              </a:spcAft>
            </a:pPr>
            <a:endParaRPr lang="en-US" sz="5700" dirty="0">
              <a:solidFill>
                <a:srgbClr val="000000">
                  <a:hueOff val="0"/>
                  <a:satOff val="0"/>
                  <a:lumOff val="0"/>
                  <a:alphaOff val="0"/>
                </a:srgbClr>
              </a:solidFill>
            </a:endParaRPr>
          </a:p>
        </p:txBody>
      </p:sp>
      <p:sp>
        <p:nvSpPr>
          <p:cNvPr id="14" name="Freeform 13"/>
          <p:cNvSpPr/>
          <p:nvPr/>
        </p:nvSpPr>
        <p:spPr>
          <a:xfrm>
            <a:off x="3081716" y="4143649"/>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algn="ctr" defTabSz="2889250">
              <a:lnSpc>
                <a:spcPct val="90000"/>
              </a:lnSpc>
              <a:spcAft>
                <a:spcPct val="35000"/>
              </a:spcAft>
            </a:pPr>
            <a:endParaRPr lang="en-US" sz="6500" dirty="0">
              <a:solidFill>
                <a:srgbClr val="000000">
                  <a:hueOff val="0"/>
                  <a:satOff val="0"/>
                  <a:lumOff val="0"/>
                  <a:alphaOff val="0"/>
                </a:srgbClr>
              </a:solidFill>
            </a:endParaRPr>
          </a:p>
        </p:txBody>
      </p:sp>
      <p:sp>
        <p:nvSpPr>
          <p:cNvPr id="24" name="Freeform 23"/>
          <p:cNvSpPr/>
          <p:nvPr/>
        </p:nvSpPr>
        <p:spPr>
          <a:xfrm>
            <a:off x="7144392" y="4143649"/>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algn="ctr" defTabSz="2889250">
              <a:lnSpc>
                <a:spcPct val="90000"/>
              </a:lnSpc>
              <a:spcAft>
                <a:spcPct val="35000"/>
              </a:spcAft>
            </a:pPr>
            <a:endParaRPr lang="en-US" sz="6500" dirty="0">
              <a:solidFill>
                <a:srgbClr val="000000">
                  <a:hueOff val="0"/>
                  <a:satOff val="0"/>
                  <a:lumOff val="0"/>
                  <a:alphaOff val="0"/>
                </a:srgbClr>
              </a:solidFill>
            </a:endParaRPr>
          </a:p>
        </p:txBody>
      </p:sp>
      <p:sp>
        <p:nvSpPr>
          <p:cNvPr id="28" name="Freeform 27"/>
          <p:cNvSpPr/>
          <p:nvPr/>
        </p:nvSpPr>
        <p:spPr>
          <a:xfrm>
            <a:off x="3081716" y="8427760"/>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algn="ctr" defTabSz="2889250">
              <a:lnSpc>
                <a:spcPct val="90000"/>
              </a:lnSpc>
              <a:spcAft>
                <a:spcPct val="35000"/>
              </a:spcAft>
            </a:pPr>
            <a:endParaRPr lang="en-US" sz="6500" dirty="0">
              <a:solidFill>
                <a:srgbClr val="000000">
                  <a:hueOff val="0"/>
                  <a:satOff val="0"/>
                  <a:lumOff val="0"/>
                  <a:alphaOff val="0"/>
                </a:srgbClr>
              </a:solidFill>
            </a:endParaRPr>
          </a:p>
        </p:txBody>
      </p:sp>
      <p:sp>
        <p:nvSpPr>
          <p:cNvPr id="30" name="Freeform 29"/>
          <p:cNvSpPr/>
          <p:nvPr/>
        </p:nvSpPr>
        <p:spPr>
          <a:xfrm>
            <a:off x="7144392" y="8427760"/>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algn="ctr" defTabSz="2889250">
              <a:lnSpc>
                <a:spcPct val="90000"/>
              </a:lnSpc>
              <a:spcAft>
                <a:spcPct val="35000"/>
              </a:spcAft>
            </a:pPr>
            <a:endParaRPr lang="en-US" sz="6500" dirty="0">
              <a:solidFill>
                <a:srgbClr val="000000">
                  <a:hueOff val="0"/>
                  <a:satOff val="0"/>
                  <a:lumOff val="0"/>
                  <a:alphaOff val="0"/>
                </a:srgbClr>
              </a:solidFill>
            </a:endParaRPr>
          </a:p>
        </p:txBody>
      </p:sp>
      <p:sp>
        <p:nvSpPr>
          <p:cNvPr id="5" name="Title 4">
            <a:extLst>
              <a:ext uri="{FF2B5EF4-FFF2-40B4-BE49-F238E27FC236}">
                <a16:creationId xmlns:a16="http://schemas.microsoft.com/office/drawing/2014/main" id="{3CDB257A-C183-496B-9C4A-985F7E9F9C10}"/>
              </a:ext>
            </a:extLst>
          </p:cNvPr>
          <p:cNvSpPr>
            <a:spLocks noGrp="1"/>
          </p:cNvSpPr>
          <p:nvPr>
            <p:ph type="title"/>
          </p:nvPr>
        </p:nvSpPr>
        <p:spPr>
          <a:xfrm>
            <a:off x="104775" y="0"/>
            <a:ext cx="11658600" cy="858437"/>
          </a:xfrm>
        </p:spPr>
        <p:txBody>
          <a:bodyPr/>
          <a:lstStyle/>
          <a:p>
            <a:r>
              <a:rPr lang="en-US" cap="none" dirty="0">
                <a:solidFill>
                  <a:schemeClr val="tx1">
                    <a:lumMod val="65000"/>
                    <a:lumOff val="35000"/>
                  </a:schemeClr>
                </a:solidFill>
              </a:rPr>
              <a:t>New Orleans District update to the</a:t>
            </a:r>
          </a:p>
        </p:txBody>
      </p:sp>
      <p:pic>
        <p:nvPicPr>
          <p:cNvPr id="12" name="Picture Placeholder 11" descr="A sign on the side of a building&#10;&#10;Description automatically generated">
            <a:extLst>
              <a:ext uri="{FF2B5EF4-FFF2-40B4-BE49-F238E27FC236}">
                <a16:creationId xmlns:a16="http://schemas.microsoft.com/office/drawing/2014/main" id="{3C2151B8-BC2F-4457-BD0B-4351E167CA9B}"/>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val="0"/>
              </a:ext>
            </a:extLst>
          </a:blip>
          <a:srcRect/>
          <a:stretch>
            <a:fillRect/>
          </a:stretch>
        </p:blipFill>
        <p:spPr/>
      </p:pic>
      <p:pic>
        <p:nvPicPr>
          <p:cNvPr id="20" name="Picture Placeholder 19" descr="A large ship in a body of water&#10;&#10;Description automatically generated">
            <a:extLst>
              <a:ext uri="{FF2B5EF4-FFF2-40B4-BE49-F238E27FC236}">
                <a16:creationId xmlns:a16="http://schemas.microsoft.com/office/drawing/2014/main" id="{7D8F00C9-120B-4621-846D-1055A06BCA29}"/>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a:stretch>
            <a:fillRect/>
          </a:stretch>
        </p:blipFill>
        <p:spPr/>
      </p:pic>
      <p:pic>
        <p:nvPicPr>
          <p:cNvPr id="36" name="Picture Placeholder 35" descr="A picture containing outdoor, sky, transport, boat&#10;&#10;Description automatically generated">
            <a:extLst>
              <a:ext uri="{FF2B5EF4-FFF2-40B4-BE49-F238E27FC236}">
                <a16:creationId xmlns:a16="http://schemas.microsoft.com/office/drawing/2014/main" id="{4A5483BC-0C1D-43D7-B744-E1888523B4CB}"/>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val="0"/>
              </a:ext>
            </a:extLst>
          </a:blip>
          <a:stretch>
            <a:fillRect/>
          </a:stretch>
        </p:blipFill>
        <p:spPr>
          <a:xfrm rot="16200000">
            <a:off x="4115833" y="2094710"/>
            <a:ext cx="5202633" cy="3467487"/>
          </a:xfrm>
        </p:spPr>
      </p:pic>
      <p:sp>
        <p:nvSpPr>
          <p:cNvPr id="37" name="TextBox 36">
            <a:extLst>
              <a:ext uri="{FF2B5EF4-FFF2-40B4-BE49-F238E27FC236}">
                <a16:creationId xmlns:a16="http://schemas.microsoft.com/office/drawing/2014/main" id="{28386DEA-3C67-47F3-B6ED-1942FA82FB9A}"/>
              </a:ext>
            </a:extLst>
          </p:cNvPr>
          <p:cNvSpPr txBox="1"/>
          <p:nvPr/>
        </p:nvSpPr>
        <p:spPr>
          <a:xfrm>
            <a:off x="152209" y="4197135"/>
            <a:ext cx="4400525" cy="923330"/>
          </a:xfrm>
          <a:prstGeom prst="rect">
            <a:avLst/>
          </a:prstGeom>
          <a:noFill/>
        </p:spPr>
        <p:txBody>
          <a:bodyPr wrap="square" rtlCol="0">
            <a:spAutoFit/>
          </a:bodyPr>
          <a:lstStyle/>
          <a:p>
            <a:r>
              <a:rPr lang="en-US" sz="1800" b="1" dirty="0">
                <a:solidFill>
                  <a:schemeClr val="tx1">
                    <a:lumMod val="65000"/>
                    <a:lumOff val="35000"/>
                  </a:schemeClr>
                </a:solidFill>
              </a:rPr>
              <a:t>COL Stephen Murphy</a:t>
            </a:r>
          </a:p>
          <a:p>
            <a:r>
              <a:rPr lang="en-US" sz="1800" b="1" dirty="0">
                <a:solidFill>
                  <a:schemeClr val="tx1">
                    <a:lumMod val="65000"/>
                    <a:lumOff val="35000"/>
                  </a:schemeClr>
                </a:solidFill>
              </a:rPr>
              <a:t>Commander, MVN</a:t>
            </a:r>
          </a:p>
          <a:p>
            <a:r>
              <a:rPr lang="en-US" sz="1800" b="1" dirty="0">
                <a:solidFill>
                  <a:schemeClr val="tx1">
                    <a:lumMod val="65000"/>
                    <a:lumOff val="35000"/>
                  </a:schemeClr>
                </a:solidFill>
              </a:rPr>
              <a:t>5 MAY 2022</a:t>
            </a:r>
          </a:p>
        </p:txBody>
      </p:sp>
    </p:spTree>
    <p:extLst>
      <p:ext uri="{BB962C8B-B14F-4D97-AF65-F5344CB8AC3E}">
        <p14:creationId xmlns:p14="http://schemas.microsoft.com/office/powerpoint/2010/main" val="49237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82E741-9552-4160-95FD-8450BE98EB53}"/>
              </a:ext>
            </a:extLst>
          </p:cNvPr>
          <p:cNvSpPr/>
          <p:nvPr/>
        </p:nvSpPr>
        <p:spPr>
          <a:xfrm>
            <a:off x="781960" y="1109608"/>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5" y="1109608"/>
            <a:ext cx="689493" cy="569188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43838" y="3709329"/>
            <a:ext cx="5691885"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Sect. 213, WRDA ‘20</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8" y="1109607"/>
            <a:ext cx="11212167" cy="646331"/>
          </a:xfrm>
          <a:prstGeom prst="rect">
            <a:avLst/>
          </a:prstGeom>
          <a:noFill/>
        </p:spPr>
        <p:txBody>
          <a:bodyPr wrap="square" rtlCol="0">
            <a:spAutoFit/>
          </a:bodyPr>
          <a:lstStyle/>
          <a:p>
            <a:pPr algn="ctr"/>
            <a:r>
              <a:rPr lang="en-US" sz="3600" b="1" dirty="0">
                <a:solidFill>
                  <a:schemeClr val="accent4">
                    <a:lumMod val="20000"/>
                    <a:lumOff val="80000"/>
                  </a:schemeClr>
                </a:solidFill>
              </a:rPr>
              <a:t>Lower Mississippi River Comprehensive Study</a:t>
            </a:r>
          </a:p>
        </p:txBody>
      </p:sp>
      <p:sp>
        <p:nvSpPr>
          <p:cNvPr id="11" name="Title 1">
            <a:extLst>
              <a:ext uri="{FF2B5EF4-FFF2-40B4-BE49-F238E27FC236}">
                <a16:creationId xmlns:a16="http://schemas.microsoft.com/office/drawing/2014/main" id="{6A44D62C-30CC-45DE-AF0B-A188F707F5A7}"/>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a:t>
            </a:r>
            <a:r>
              <a:rPr lang="en-US" sz="1600" b="0" i="1" dirty="0" err="1">
                <a:solidFill>
                  <a:srgbClr val="4F513C"/>
                </a:solidFill>
              </a:rPr>
              <a:t>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pic>
        <p:nvPicPr>
          <p:cNvPr id="3" name="Picture 2" descr="A picture containing map&#10;&#10;Description automatically generated">
            <a:extLst>
              <a:ext uri="{FF2B5EF4-FFF2-40B4-BE49-F238E27FC236}">
                <a16:creationId xmlns:a16="http://schemas.microsoft.com/office/drawing/2014/main" id="{9A0D0DF6-8B7B-4049-9696-717346830B96}"/>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81957" y="1861912"/>
            <a:ext cx="3911341" cy="4939580"/>
          </a:xfrm>
          <a:prstGeom prst="rect">
            <a:avLst/>
          </a:prstGeom>
        </p:spPr>
      </p:pic>
      <p:pic>
        <p:nvPicPr>
          <p:cNvPr id="5" name="Picture 4" descr="A picture containing outdoor, sky, grass, water&#10;&#10;Description automatically generated">
            <a:extLst>
              <a:ext uri="{FF2B5EF4-FFF2-40B4-BE49-F238E27FC236}">
                <a16:creationId xmlns:a16="http://schemas.microsoft.com/office/drawing/2014/main" id="{7D9D2410-3E30-442E-9C13-6A27FE8636B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725309" y="1900601"/>
            <a:ext cx="2400676" cy="1602724"/>
          </a:xfrm>
          <a:prstGeom prst="rect">
            <a:avLst/>
          </a:prstGeom>
        </p:spPr>
      </p:pic>
      <p:pic>
        <p:nvPicPr>
          <p:cNvPr id="14" name="Picture 13" descr="A large ship in a body of water&#10;&#10;Description automatically generated">
            <a:extLst>
              <a:ext uri="{FF2B5EF4-FFF2-40B4-BE49-F238E27FC236}">
                <a16:creationId xmlns:a16="http://schemas.microsoft.com/office/drawing/2014/main" id="{6FFFE4E8-1151-4206-9F09-7F57101619E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722481" y="3528170"/>
            <a:ext cx="2400676" cy="1607064"/>
          </a:xfrm>
          <a:prstGeom prst="rect">
            <a:avLst/>
          </a:prstGeom>
        </p:spPr>
      </p:pic>
      <p:pic>
        <p:nvPicPr>
          <p:cNvPr id="4" name="Picture 3" descr="A highway with a mountain in the background&#10;&#10;Description automatically generated">
            <a:extLst>
              <a:ext uri="{FF2B5EF4-FFF2-40B4-BE49-F238E27FC236}">
                <a16:creationId xmlns:a16="http://schemas.microsoft.com/office/drawing/2014/main" id="{DFD33C3D-F848-4F80-BA7D-8F3A61AD0AD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722482" y="5160079"/>
            <a:ext cx="2400676" cy="1597950"/>
          </a:xfrm>
          <a:prstGeom prst="rect">
            <a:avLst/>
          </a:prstGeom>
        </p:spPr>
      </p:pic>
      <p:pic>
        <p:nvPicPr>
          <p:cNvPr id="15" name="Picture 14" descr="A bridge over a body of water&#10;&#10;Description automatically generated">
            <a:extLst>
              <a:ext uri="{FF2B5EF4-FFF2-40B4-BE49-F238E27FC236}">
                <a16:creationId xmlns:a16="http://schemas.microsoft.com/office/drawing/2014/main" id="{DD9884A2-68DE-4D42-8EB0-665A9304C224}"/>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152340" y="1900602"/>
            <a:ext cx="2400677" cy="1602723"/>
          </a:xfrm>
          <a:prstGeom prst="rect">
            <a:avLst/>
          </a:prstGeom>
        </p:spPr>
      </p:pic>
      <p:pic>
        <p:nvPicPr>
          <p:cNvPr id="17" name="Picture 16" descr="A picture containing sky, outdoor, ground, tree&#10;&#10;Description automatically generated">
            <a:extLst>
              <a:ext uri="{FF2B5EF4-FFF2-40B4-BE49-F238E27FC236}">
                <a16:creationId xmlns:a16="http://schemas.microsoft.com/office/drawing/2014/main" id="{AE43614C-FF60-429B-B946-CB3F730B27D4}"/>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152340" y="3528170"/>
            <a:ext cx="2401530" cy="1607064"/>
          </a:xfrm>
          <a:prstGeom prst="rect">
            <a:avLst/>
          </a:prstGeom>
        </p:spPr>
      </p:pic>
      <p:pic>
        <p:nvPicPr>
          <p:cNvPr id="19" name="Picture 18" descr="A body of water&#10;&#10;Description automatically generated">
            <a:extLst>
              <a:ext uri="{FF2B5EF4-FFF2-40B4-BE49-F238E27FC236}">
                <a16:creationId xmlns:a16="http://schemas.microsoft.com/office/drawing/2014/main" id="{1158C674-6285-40BF-8185-04516CCE61A6}"/>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7148268" y="5164013"/>
            <a:ext cx="2401530" cy="1594016"/>
          </a:xfrm>
          <a:prstGeom prst="rect">
            <a:avLst/>
          </a:prstGeom>
        </p:spPr>
      </p:pic>
      <p:sp>
        <p:nvSpPr>
          <p:cNvPr id="21" name="TextBox 20">
            <a:extLst>
              <a:ext uri="{FF2B5EF4-FFF2-40B4-BE49-F238E27FC236}">
                <a16:creationId xmlns:a16="http://schemas.microsoft.com/office/drawing/2014/main" id="{00A1A883-3A2A-4F88-896B-7561E70E4184}"/>
              </a:ext>
            </a:extLst>
          </p:cNvPr>
          <p:cNvSpPr txBox="1"/>
          <p:nvPr/>
        </p:nvSpPr>
        <p:spPr>
          <a:xfrm>
            <a:off x="9579372" y="1968697"/>
            <a:ext cx="2456746" cy="5078313"/>
          </a:xfrm>
          <a:prstGeom prst="rect">
            <a:avLst/>
          </a:prstGeom>
          <a:noFill/>
        </p:spPr>
        <p:txBody>
          <a:bodyPr wrap="square" rtlCol="0">
            <a:spAutoFit/>
          </a:bodyPr>
          <a:lstStyle/>
          <a:p>
            <a:pPr marL="342900" indent="-342900">
              <a:spcBef>
                <a:spcPts val="1200"/>
              </a:spcBef>
              <a:buFont typeface="Wingdings" panose="05000000000000000000" pitchFamily="2" charset="2"/>
              <a:buChar char="q"/>
            </a:pPr>
            <a:r>
              <a:rPr lang="en-US" sz="2000" dirty="0">
                <a:solidFill>
                  <a:srgbClr val="1F3341"/>
                </a:solidFill>
                <a:latin typeface="Arial Black" panose="020B0A04020102020204" pitchFamily="34" charset="0"/>
              </a:rPr>
              <a:t>$25M five-year study</a:t>
            </a:r>
          </a:p>
          <a:p>
            <a:pPr marL="342900" indent="-342900">
              <a:spcBef>
                <a:spcPts val="1200"/>
              </a:spcBef>
              <a:buFont typeface="Wingdings" panose="05000000000000000000" pitchFamily="2" charset="2"/>
              <a:buChar char="q"/>
            </a:pPr>
            <a:r>
              <a:rPr lang="en-US" sz="2000" dirty="0">
                <a:solidFill>
                  <a:srgbClr val="1F3341"/>
                </a:solidFill>
                <a:latin typeface="Arial Black" panose="020B0A04020102020204" pitchFamily="34" charset="0"/>
              </a:rPr>
              <a:t>Cape Girardeau, IL to Gulf of Mexico</a:t>
            </a:r>
          </a:p>
          <a:p>
            <a:pPr marL="342900" indent="-342900">
              <a:spcBef>
                <a:spcPts val="1200"/>
              </a:spcBef>
              <a:buFont typeface="Wingdings" panose="05000000000000000000" pitchFamily="2" charset="2"/>
              <a:buChar char="q"/>
            </a:pPr>
            <a:r>
              <a:rPr lang="en-US" sz="2000" dirty="0">
                <a:solidFill>
                  <a:srgbClr val="1F3341"/>
                </a:solidFill>
                <a:latin typeface="Arial Black" panose="020B0A04020102020204" pitchFamily="34" charset="0"/>
              </a:rPr>
              <a:t>Study Area:  Illinois, Missouri, Kentucky, Tennessee, Arkansas, Mississippi &amp; Louisiana</a:t>
            </a:r>
          </a:p>
          <a:p>
            <a:pPr marL="342900" indent="-342900">
              <a:buFont typeface="Wingdings" panose="05000000000000000000" pitchFamily="2" charset="2"/>
              <a:buChar char="q"/>
            </a:pPr>
            <a:endParaRPr lang="en-US" dirty="0">
              <a:solidFill>
                <a:srgbClr val="1F3341"/>
              </a:solidFill>
              <a:latin typeface="Arial Black" panose="020B0A04020102020204" pitchFamily="34" charset="0"/>
            </a:endParaRPr>
          </a:p>
        </p:txBody>
      </p:sp>
      <p:sp>
        <p:nvSpPr>
          <p:cNvPr id="18" name="Right Triangle 17">
            <a:extLst>
              <a:ext uri="{FF2B5EF4-FFF2-40B4-BE49-F238E27FC236}">
                <a16:creationId xmlns:a16="http://schemas.microsoft.com/office/drawing/2014/main" id="{CD2032F6-F262-429E-8039-62709769DF82}"/>
              </a:ext>
            </a:extLst>
          </p:cNvPr>
          <p:cNvSpPr/>
          <p:nvPr/>
        </p:nvSpPr>
        <p:spPr>
          <a:xfrm rot="5400000">
            <a:off x="54534" y="1137019"/>
            <a:ext cx="760289" cy="68949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B03E92F-00AE-419B-BEB5-9C9AD39E99C5}"/>
              </a:ext>
            </a:extLst>
          </p:cNvPr>
          <p:cNvCxnSpPr/>
          <p:nvPr/>
        </p:nvCxnSpPr>
        <p:spPr>
          <a:xfrm flipV="1">
            <a:off x="788477" y="1109355"/>
            <a:ext cx="0" cy="760287"/>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5B350D-91D3-45FC-8B06-AD27FBE3E260}"/>
              </a:ext>
            </a:extLst>
          </p:cNvPr>
          <p:cNvCxnSpPr>
            <a:cxnSpLocks/>
          </p:cNvCxnSpPr>
          <p:nvPr/>
        </p:nvCxnSpPr>
        <p:spPr>
          <a:xfrm flipV="1">
            <a:off x="770374" y="1109356"/>
            <a:ext cx="0" cy="569213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F3D816-33E1-4222-9211-A7B320A7D99F}"/>
              </a:ext>
            </a:extLst>
          </p:cNvPr>
          <p:cNvCxnSpPr>
            <a:cxnSpLocks/>
          </p:cNvCxnSpPr>
          <p:nvPr/>
        </p:nvCxnSpPr>
        <p:spPr>
          <a:xfrm>
            <a:off x="770374" y="1109355"/>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0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82E741-9552-4160-95FD-8450BE98EB53}"/>
              </a:ext>
            </a:extLst>
          </p:cNvPr>
          <p:cNvSpPr/>
          <p:nvPr/>
        </p:nvSpPr>
        <p:spPr>
          <a:xfrm>
            <a:off x="781960" y="1109608"/>
            <a:ext cx="11317576" cy="5691884"/>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1" y="1108565"/>
            <a:ext cx="692751" cy="569188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12842" y="3709329"/>
            <a:ext cx="5691885"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Sect. 10, 404 and 408</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9" y="1158529"/>
            <a:ext cx="11212167" cy="646331"/>
          </a:xfrm>
          <a:prstGeom prst="rect">
            <a:avLst/>
          </a:prstGeom>
          <a:noFill/>
        </p:spPr>
        <p:txBody>
          <a:bodyPr wrap="square" rtlCol="0">
            <a:spAutoFit/>
          </a:bodyPr>
          <a:lstStyle/>
          <a:p>
            <a:r>
              <a:rPr lang="en-US" sz="3600" b="1" dirty="0">
                <a:solidFill>
                  <a:schemeClr val="accent4">
                    <a:lumMod val="20000"/>
                    <a:lumOff val="80000"/>
                  </a:schemeClr>
                </a:solidFill>
              </a:rPr>
              <a:t>  Regulatory Activities</a:t>
            </a:r>
          </a:p>
        </p:txBody>
      </p:sp>
      <p:sp>
        <p:nvSpPr>
          <p:cNvPr id="11" name="Title 1">
            <a:extLst>
              <a:ext uri="{FF2B5EF4-FFF2-40B4-BE49-F238E27FC236}">
                <a16:creationId xmlns:a16="http://schemas.microsoft.com/office/drawing/2014/main" id="{6A44D62C-30CC-45DE-AF0B-A188F707F5A7}"/>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a:t>
            </a:r>
            <a:r>
              <a:rPr lang="en-US" sz="1600" b="0" i="1" dirty="0" err="1">
                <a:solidFill>
                  <a:srgbClr val="4F513C"/>
                </a:solidFill>
              </a:rPr>
              <a:t>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8" name="Right Triangle 17">
            <a:extLst>
              <a:ext uri="{FF2B5EF4-FFF2-40B4-BE49-F238E27FC236}">
                <a16:creationId xmlns:a16="http://schemas.microsoft.com/office/drawing/2014/main" id="{CD2032F6-F262-429E-8039-62709769DF82}"/>
              </a:ext>
            </a:extLst>
          </p:cNvPr>
          <p:cNvSpPr/>
          <p:nvPr/>
        </p:nvSpPr>
        <p:spPr>
          <a:xfrm rot="5400000">
            <a:off x="58732" y="1133757"/>
            <a:ext cx="760289" cy="678468"/>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B03E92F-00AE-419B-BEB5-9C9AD39E99C5}"/>
              </a:ext>
            </a:extLst>
          </p:cNvPr>
          <p:cNvCxnSpPr/>
          <p:nvPr/>
        </p:nvCxnSpPr>
        <p:spPr>
          <a:xfrm flipV="1">
            <a:off x="788477" y="1109355"/>
            <a:ext cx="0" cy="760287"/>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F3D816-33E1-4222-9211-A7B320A7D99F}"/>
              </a:ext>
            </a:extLst>
          </p:cNvPr>
          <p:cNvCxnSpPr>
            <a:cxnSpLocks/>
          </p:cNvCxnSpPr>
          <p:nvPr/>
        </p:nvCxnSpPr>
        <p:spPr>
          <a:xfrm>
            <a:off x="770374" y="1109354"/>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bird standing on a tree&#10;&#10;Description automatically generated">
            <a:extLst>
              <a:ext uri="{FF2B5EF4-FFF2-40B4-BE49-F238E27FC236}">
                <a16:creationId xmlns:a16="http://schemas.microsoft.com/office/drawing/2014/main" id="{83926EC7-EB2A-4018-9130-1203173E0BCF}"/>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881588" y="1867398"/>
            <a:ext cx="6590467" cy="4747408"/>
          </a:xfrm>
          <a:prstGeom prst="rect">
            <a:avLst/>
          </a:prstGeom>
          <a:ln w="12700">
            <a:solidFill>
              <a:schemeClr val="accent4">
                <a:lumMod val="40000"/>
                <a:lumOff val="60000"/>
              </a:schemeClr>
            </a:solidFill>
          </a:ln>
        </p:spPr>
      </p:pic>
      <p:cxnSp>
        <p:nvCxnSpPr>
          <p:cNvPr id="24" name="Straight Connector 23">
            <a:extLst>
              <a:ext uri="{FF2B5EF4-FFF2-40B4-BE49-F238E27FC236}">
                <a16:creationId xmlns:a16="http://schemas.microsoft.com/office/drawing/2014/main" id="{12F4683E-8BCA-4ADA-A578-AB5703A6E005}"/>
              </a:ext>
            </a:extLst>
          </p:cNvPr>
          <p:cNvCxnSpPr>
            <a:cxnSpLocks/>
          </p:cNvCxnSpPr>
          <p:nvPr/>
        </p:nvCxnSpPr>
        <p:spPr>
          <a:xfrm flipV="1">
            <a:off x="770374" y="1108565"/>
            <a:ext cx="0" cy="569213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5536E13B-C45B-41A7-941E-A68EEFD2D29D}"/>
              </a:ext>
            </a:extLst>
          </p:cNvPr>
          <p:cNvSpPr/>
          <p:nvPr/>
        </p:nvSpPr>
        <p:spPr>
          <a:xfrm>
            <a:off x="7623363" y="1861912"/>
            <a:ext cx="4324865" cy="4752894"/>
          </a:xfrm>
          <a:prstGeom prst="roundRect">
            <a:avLst>
              <a:gd name="adj" fmla="val 0"/>
            </a:avLst>
          </a:prstGeom>
          <a:no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ight Triangle 24">
            <a:extLst>
              <a:ext uri="{FF2B5EF4-FFF2-40B4-BE49-F238E27FC236}">
                <a16:creationId xmlns:a16="http://schemas.microsoft.com/office/drawing/2014/main" id="{3821E9DC-B47E-483D-87DB-6CA974FBECB9}"/>
              </a:ext>
            </a:extLst>
          </p:cNvPr>
          <p:cNvSpPr/>
          <p:nvPr/>
        </p:nvSpPr>
        <p:spPr>
          <a:xfrm>
            <a:off x="91907" y="6110953"/>
            <a:ext cx="678467" cy="68949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EA5F66E-9847-4D4C-B878-60CE5C08DFCE}"/>
              </a:ext>
            </a:extLst>
          </p:cNvPr>
          <p:cNvSpPr txBox="1"/>
          <p:nvPr/>
        </p:nvSpPr>
        <p:spPr>
          <a:xfrm>
            <a:off x="7698377" y="2011680"/>
            <a:ext cx="4127863" cy="5262979"/>
          </a:xfrm>
          <a:prstGeom prst="rect">
            <a:avLst/>
          </a:prstGeom>
          <a:noFill/>
        </p:spPr>
        <p:txBody>
          <a:bodyPr wrap="square" rtlCol="0">
            <a:spAutoFit/>
          </a:bodyPr>
          <a:lstStyle/>
          <a:p>
            <a:pPr marL="461963" indent="-461963">
              <a:spcBef>
                <a:spcPts val="1800"/>
              </a:spcBef>
              <a:spcAft>
                <a:spcPts val="1800"/>
              </a:spcAft>
              <a:buFont typeface="Wingdings" panose="05000000000000000000" pitchFamily="2" charset="2"/>
              <a:buChar char="q"/>
            </a:pPr>
            <a:r>
              <a:rPr lang="en-US" sz="2800" b="1" dirty="0">
                <a:solidFill>
                  <a:schemeClr val="accent4">
                    <a:lumMod val="20000"/>
                    <a:lumOff val="80000"/>
                  </a:schemeClr>
                </a:solidFill>
              </a:rPr>
              <a:t>MVN Division-Level Office</a:t>
            </a:r>
          </a:p>
          <a:p>
            <a:pPr marL="461963" indent="-461963">
              <a:spcBef>
                <a:spcPts val="1800"/>
              </a:spcBef>
              <a:spcAft>
                <a:spcPts val="1800"/>
              </a:spcAft>
              <a:buFont typeface="Wingdings" panose="05000000000000000000" pitchFamily="2" charset="2"/>
              <a:buChar char="q"/>
            </a:pPr>
            <a:r>
              <a:rPr lang="en-US" sz="2800" b="1" dirty="0">
                <a:solidFill>
                  <a:schemeClr val="accent4">
                    <a:lumMod val="20000"/>
                    <a:lumOff val="80000"/>
                  </a:schemeClr>
                </a:solidFill>
              </a:rPr>
              <a:t>Annual Funding Constraints</a:t>
            </a:r>
          </a:p>
          <a:p>
            <a:pPr marL="461963" indent="-461963">
              <a:spcBef>
                <a:spcPts val="1800"/>
              </a:spcBef>
              <a:spcAft>
                <a:spcPts val="1800"/>
              </a:spcAft>
              <a:buFont typeface="Wingdings" panose="05000000000000000000" pitchFamily="2" charset="2"/>
              <a:buChar char="q"/>
            </a:pPr>
            <a:r>
              <a:rPr lang="en-US" sz="2800" b="1" dirty="0">
                <a:solidFill>
                  <a:schemeClr val="accent4">
                    <a:lumMod val="20000"/>
                    <a:lumOff val="80000"/>
                  </a:schemeClr>
                </a:solidFill>
              </a:rPr>
              <a:t>Early and Frequent Communication</a:t>
            </a:r>
          </a:p>
          <a:p>
            <a:pPr marL="342900" indent="-342900">
              <a:spcBef>
                <a:spcPts val="1800"/>
              </a:spcBef>
              <a:spcAft>
                <a:spcPts val="1800"/>
              </a:spcAft>
              <a:buFont typeface="Wingdings" panose="05000000000000000000" pitchFamily="2" charset="2"/>
              <a:buChar char="q"/>
            </a:pPr>
            <a:endParaRPr lang="en-US" b="1" dirty="0">
              <a:solidFill>
                <a:schemeClr val="accent4">
                  <a:lumMod val="20000"/>
                  <a:lumOff val="80000"/>
                </a:schemeClr>
              </a:solidFill>
            </a:endParaRPr>
          </a:p>
          <a:p>
            <a:pPr>
              <a:spcBef>
                <a:spcPts val="1800"/>
              </a:spcBef>
              <a:spcAft>
                <a:spcPts val="1800"/>
              </a:spcAft>
            </a:pPr>
            <a:endParaRPr lang="en-US" b="1" dirty="0">
              <a:solidFill>
                <a:schemeClr val="accent4">
                  <a:lumMod val="20000"/>
                  <a:lumOff val="80000"/>
                </a:schemeClr>
              </a:solidFill>
            </a:endParaRPr>
          </a:p>
        </p:txBody>
      </p:sp>
    </p:spTree>
    <p:extLst>
      <p:ext uri="{BB962C8B-B14F-4D97-AF65-F5344CB8AC3E}">
        <p14:creationId xmlns:p14="http://schemas.microsoft.com/office/powerpoint/2010/main" val="22037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FDB4123-F699-42F7-99CD-BBF4C591C369}"/>
              </a:ext>
            </a:extLst>
          </p:cNvPr>
          <p:cNvSpPr/>
          <p:nvPr/>
        </p:nvSpPr>
        <p:spPr>
          <a:xfrm>
            <a:off x="106680" y="45720"/>
            <a:ext cx="11978640" cy="6766560"/>
          </a:xfrm>
          <a:prstGeom prst="roundRect">
            <a:avLst>
              <a:gd name="adj" fmla="val 2567"/>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6E700C8-AB9C-4AFA-A1FE-26AE6E20CA50}"/>
              </a:ext>
            </a:extLst>
          </p:cNvPr>
          <p:cNvSpPr txBox="1">
            <a:spLocks/>
          </p:cNvSpPr>
          <p:nvPr/>
        </p:nvSpPr>
        <p:spPr bwMode="auto">
          <a:xfrm>
            <a:off x="943457" y="-59125"/>
            <a:ext cx="10515808" cy="890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sz="3600" b="0" dirty="0">
                <a:solidFill>
                  <a:schemeClr val="accent4">
                    <a:lumMod val="20000"/>
                    <a:lumOff val="80000"/>
                  </a:schemeClr>
                </a:solidFill>
                <a:latin typeface="Arial Black" panose="020B0A04020102020204" pitchFamily="34" charset="0"/>
              </a:rPr>
              <a:t>USACE New Orleans Social media</a:t>
            </a:r>
          </a:p>
        </p:txBody>
      </p:sp>
      <p:cxnSp>
        <p:nvCxnSpPr>
          <p:cNvPr id="6" name="Straight Connector 5">
            <a:extLst>
              <a:ext uri="{FF2B5EF4-FFF2-40B4-BE49-F238E27FC236}">
                <a16:creationId xmlns:a16="http://schemas.microsoft.com/office/drawing/2014/main" id="{744389D4-1F17-497A-9415-0AA56BE47624}"/>
              </a:ext>
            </a:extLst>
          </p:cNvPr>
          <p:cNvCxnSpPr>
            <a:cxnSpLocks/>
          </p:cNvCxnSpPr>
          <p:nvPr/>
        </p:nvCxnSpPr>
        <p:spPr>
          <a:xfrm>
            <a:off x="1112105" y="702463"/>
            <a:ext cx="9761838" cy="0"/>
          </a:xfrm>
          <a:prstGeom prst="line">
            <a:avLst/>
          </a:prstGeom>
          <a:ln w="28575">
            <a:solidFill>
              <a:srgbClr val="DDEFE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096AC7C-20AC-4688-8A28-7AD2C20BB3A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4" name="Picture 13">
            <a:extLst>
              <a:ext uri="{FF2B5EF4-FFF2-40B4-BE49-F238E27FC236}">
                <a16:creationId xmlns:a16="http://schemas.microsoft.com/office/drawing/2014/main" id="{4091856B-188A-413A-B896-F3228EC8015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15" name="TextBox 14">
            <a:extLst>
              <a:ext uri="{FF2B5EF4-FFF2-40B4-BE49-F238E27FC236}">
                <a16:creationId xmlns:a16="http://schemas.microsoft.com/office/drawing/2014/main" id="{434BAF45-E397-4453-987B-80C6BD66365C}"/>
              </a:ext>
            </a:extLst>
          </p:cNvPr>
          <p:cNvSpPr txBox="1"/>
          <p:nvPr/>
        </p:nvSpPr>
        <p:spPr>
          <a:xfrm>
            <a:off x="763961" y="702463"/>
            <a:ext cx="10484582" cy="430887"/>
          </a:xfrm>
          <a:prstGeom prst="rect">
            <a:avLst/>
          </a:prstGeom>
          <a:noFill/>
        </p:spPr>
        <p:txBody>
          <a:bodyPr wrap="square">
            <a:spAutoFit/>
          </a:bodyPr>
          <a:lstStyle/>
          <a:p>
            <a:pPr algn="ctr"/>
            <a:r>
              <a:rPr lang="en-US" sz="2200" dirty="0">
                <a:solidFill>
                  <a:schemeClr val="accent4">
                    <a:lumMod val="20000"/>
                    <a:lumOff val="80000"/>
                  </a:schemeClr>
                </a:solidFill>
                <a:latin typeface="Arial Black" panose="020B0A04020102020204" pitchFamily="34" charset="0"/>
              </a:rPr>
              <a:t>Follow, join, comment, and share messaging along with us</a:t>
            </a:r>
          </a:p>
        </p:txBody>
      </p:sp>
      <p:sp>
        <p:nvSpPr>
          <p:cNvPr id="2" name="Oval 1">
            <a:extLst>
              <a:ext uri="{FF2B5EF4-FFF2-40B4-BE49-F238E27FC236}">
                <a16:creationId xmlns:a16="http://schemas.microsoft.com/office/drawing/2014/main" id="{16E98DBA-73A9-48A9-91CF-939BC077C877}"/>
              </a:ext>
            </a:extLst>
          </p:cNvPr>
          <p:cNvSpPr/>
          <p:nvPr/>
        </p:nvSpPr>
        <p:spPr>
          <a:xfrm>
            <a:off x="212129" y="3100080"/>
            <a:ext cx="1711427" cy="171142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0DA4F923-B38C-40BC-92B9-4FE8BAABF9DB}"/>
              </a:ext>
            </a:extLst>
          </p:cNvPr>
          <p:cNvSpPr/>
          <p:nvPr/>
        </p:nvSpPr>
        <p:spPr>
          <a:xfrm>
            <a:off x="285750" y="1417004"/>
            <a:ext cx="1678525" cy="1508908"/>
          </a:xfrm>
          <a:prstGeom prst="roundRect">
            <a:avLst/>
          </a:prstGeom>
          <a:blipFill dpi="0" rotWithShape="1">
            <a:blip r:embed="rId6" cstate="screen">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529EE3F4-F908-42E7-B677-C8398616678F}"/>
              </a:ext>
            </a:extLst>
          </p:cNvPr>
          <p:cNvSpPr/>
          <p:nvPr/>
        </p:nvSpPr>
        <p:spPr>
          <a:xfrm>
            <a:off x="285749" y="5006560"/>
            <a:ext cx="1637807" cy="1665370"/>
          </a:xfrm>
          <a:prstGeom prst="roundRect">
            <a:avLst>
              <a:gd name="adj" fmla="val 22711"/>
            </a:avLst>
          </a:prstGeom>
          <a:blipFill dpi="0" rotWithShape="1">
            <a:blip r:embed="rId7" cstate="screen">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59E762C-6781-4F10-9B54-A3B16654DAD4}"/>
              </a:ext>
            </a:extLst>
          </p:cNvPr>
          <p:cNvSpPr/>
          <p:nvPr/>
        </p:nvSpPr>
        <p:spPr>
          <a:xfrm>
            <a:off x="2149996" y="1197314"/>
            <a:ext cx="9756254" cy="1323439"/>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Visit</a:t>
            </a:r>
            <a:r>
              <a:rPr lang="en-US" sz="3600" b="1" dirty="0">
                <a:solidFill>
                  <a:schemeClr val="accent4">
                    <a:lumMod val="20000"/>
                    <a:lumOff val="80000"/>
                  </a:schemeClr>
                </a:solidFill>
                <a:latin typeface="Arial Black" panose="020B0A04020102020204" pitchFamily="34" charset="0"/>
              </a:rPr>
              <a:t> our website 	</a:t>
            </a:r>
            <a:r>
              <a:rPr lang="en-US" sz="4000" b="1" dirty="0">
                <a:solidFill>
                  <a:schemeClr val="accent4">
                    <a:lumMod val="20000"/>
                    <a:lumOff val="80000"/>
                  </a:schemeClr>
                </a:solidFill>
                <a:latin typeface="Arial Black" panose="020B0A04020102020204" pitchFamily="34" charset="0"/>
              </a:rPr>
              <a:t>		 		</a:t>
            </a:r>
          </a:p>
        </p:txBody>
      </p:sp>
      <p:sp>
        <p:nvSpPr>
          <p:cNvPr id="21" name="Rectangle 20">
            <a:extLst>
              <a:ext uri="{FF2B5EF4-FFF2-40B4-BE49-F238E27FC236}">
                <a16:creationId xmlns:a16="http://schemas.microsoft.com/office/drawing/2014/main" id="{E7EBC90D-7B98-4E3B-9CDE-019FC96653B2}"/>
              </a:ext>
            </a:extLst>
          </p:cNvPr>
          <p:cNvSpPr/>
          <p:nvPr/>
        </p:nvSpPr>
        <p:spPr>
          <a:xfrm>
            <a:off x="2149996" y="2323995"/>
            <a:ext cx="8443211" cy="707886"/>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Like</a:t>
            </a:r>
            <a:r>
              <a:rPr lang="en-US" sz="4000" b="1" dirty="0">
                <a:solidFill>
                  <a:schemeClr val="accent4">
                    <a:lumMod val="20000"/>
                    <a:lumOff val="80000"/>
                  </a:schemeClr>
                </a:solidFill>
                <a:latin typeface="Arial Black" panose="020B0A04020102020204" pitchFamily="34" charset="0"/>
              </a:rPr>
              <a:t> us on Facebook</a:t>
            </a:r>
          </a:p>
        </p:txBody>
      </p:sp>
      <p:sp>
        <p:nvSpPr>
          <p:cNvPr id="22" name="Rectangle 21">
            <a:extLst>
              <a:ext uri="{FF2B5EF4-FFF2-40B4-BE49-F238E27FC236}">
                <a16:creationId xmlns:a16="http://schemas.microsoft.com/office/drawing/2014/main" id="{AC9B5832-C292-4E40-96FF-E086BE050850}"/>
              </a:ext>
            </a:extLst>
          </p:cNvPr>
          <p:cNvSpPr/>
          <p:nvPr/>
        </p:nvSpPr>
        <p:spPr>
          <a:xfrm>
            <a:off x="5810666" y="2874121"/>
            <a:ext cx="6399493" cy="1384995"/>
          </a:xfrm>
          <a:prstGeom prst="rect">
            <a:avLst/>
          </a:prstGeom>
        </p:spPr>
        <p:txBody>
          <a:bodyPr wrap="square">
            <a:spAutoFit/>
          </a:bodyPr>
          <a:lstStyle/>
          <a:p>
            <a:r>
              <a:rPr lang="en-US" sz="2800" b="1" dirty="0">
                <a:solidFill>
                  <a:schemeClr val="accent4">
                    <a:lumMod val="20000"/>
                    <a:lumOff val="80000"/>
                  </a:schemeClr>
                </a:solidFill>
                <a:latin typeface="Arial Black" panose="020B0A04020102020204" pitchFamily="34" charset="0"/>
              </a:rPr>
              <a:t>@usacenola</a:t>
            </a:r>
          </a:p>
          <a:p>
            <a:r>
              <a:rPr lang="en-US" sz="2800" b="1" dirty="0">
                <a:solidFill>
                  <a:schemeClr val="accent4">
                    <a:lumMod val="20000"/>
                    <a:lumOff val="80000"/>
                  </a:schemeClr>
                </a:solidFill>
                <a:latin typeface="Arial Black" panose="020B0A04020102020204" pitchFamily="34" charset="0"/>
              </a:rPr>
              <a:t>@westshorelakepontchartrain</a:t>
            </a:r>
          </a:p>
          <a:p>
            <a:r>
              <a:rPr lang="en-US" sz="2800" b="1" dirty="0">
                <a:solidFill>
                  <a:schemeClr val="accent4">
                    <a:lumMod val="20000"/>
                    <a:lumOff val="80000"/>
                  </a:schemeClr>
                </a:solidFill>
                <a:latin typeface="Arial Black" panose="020B0A04020102020204" pitchFamily="34" charset="0"/>
              </a:rPr>
              <a:t>@comiteriverdiversion</a:t>
            </a:r>
          </a:p>
        </p:txBody>
      </p:sp>
      <p:sp>
        <p:nvSpPr>
          <p:cNvPr id="23" name="Rectangle 22">
            <a:extLst>
              <a:ext uri="{FF2B5EF4-FFF2-40B4-BE49-F238E27FC236}">
                <a16:creationId xmlns:a16="http://schemas.microsoft.com/office/drawing/2014/main" id="{6FD752E4-6DE0-4824-A77F-BD322AF95160}"/>
              </a:ext>
            </a:extLst>
          </p:cNvPr>
          <p:cNvSpPr/>
          <p:nvPr/>
        </p:nvSpPr>
        <p:spPr>
          <a:xfrm>
            <a:off x="2214423" y="5638126"/>
            <a:ext cx="10554762" cy="707886"/>
          </a:xfrm>
          <a:prstGeom prst="rect">
            <a:avLst/>
          </a:prstGeom>
        </p:spPr>
        <p:txBody>
          <a:bodyPr wrap="square">
            <a:spAutoFit/>
          </a:bodyPr>
          <a:lstStyle/>
          <a:p>
            <a:pPr marL="914400" indent="-909638">
              <a:buFont typeface="Wingdings" panose="05000000000000000000" pitchFamily="2" charset="2"/>
              <a:buChar char="q"/>
            </a:pPr>
            <a:r>
              <a:rPr lang="en-US" sz="36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Find</a:t>
            </a:r>
            <a:r>
              <a:rPr lang="en-US" sz="4000" b="1" dirty="0">
                <a:solidFill>
                  <a:schemeClr val="accent4">
                    <a:lumMod val="20000"/>
                    <a:lumOff val="80000"/>
                  </a:schemeClr>
                </a:solidFill>
                <a:latin typeface="Arial Black" panose="020B0A04020102020204" pitchFamily="34" charset="0"/>
              </a:rPr>
              <a:t> on Instagram</a:t>
            </a:r>
            <a:endParaRPr lang="en-US" sz="4000" dirty="0">
              <a:solidFill>
                <a:schemeClr val="accent4">
                  <a:lumMod val="20000"/>
                  <a:lumOff val="80000"/>
                </a:schemeClr>
              </a:solidFill>
              <a:latin typeface="Arial Black" panose="020B0A04020102020204" pitchFamily="34" charset="0"/>
            </a:endParaRPr>
          </a:p>
        </p:txBody>
      </p:sp>
      <p:sp>
        <p:nvSpPr>
          <p:cNvPr id="24" name="Rectangle 23">
            <a:extLst>
              <a:ext uri="{FF2B5EF4-FFF2-40B4-BE49-F238E27FC236}">
                <a16:creationId xmlns:a16="http://schemas.microsoft.com/office/drawing/2014/main" id="{2EA1610C-149F-499F-A1E1-9D573DEA46E3}"/>
              </a:ext>
            </a:extLst>
          </p:cNvPr>
          <p:cNvSpPr/>
          <p:nvPr/>
        </p:nvSpPr>
        <p:spPr>
          <a:xfrm>
            <a:off x="5821607" y="6181144"/>
            <a:ext cx="5994141" cy="584775"/>
          </a:xfrm>
          <a:prstGeom prst="rect">
            <a:avLst/>
          </a:prstGeom>
        </p:spPr>
        <p:txBody>
          <a:bodyPr wrap="none">
            <a:spAutoFit/>
          </a:bodyPr>
          <a:lstStyle/>
          <a:p>
            <a:r>
              <a:rPr lang="en-US" sz="3200" b="1" dirty="0">
                <a:solidFill>
                  <a:schemeClr val="accent4">
                    <a:lumMod val="20000"/>
                    <a:lumOff val="80000"/>
                  </a:schemeClr>
                </a:solidFill>
                <a:latin typeface="Arial Black" panose="020B0A04020102020204" pitchFamily="34" charset="0"/>
              </a:rPr>
              <a:t>@corps_of_engineers_nola</a:t>
            </a:r>
            <a:endParaRPr lang="en-US" sz="3200" dirty="0">
              <a:solidFill>
                <a:schemeClr val="accent4">
                  <a:lumMod val="20000"/>
                  <a:lumOff val="80000"/>
                </a:schemeClr>
              </a:solidFill>
              <a:latin typeface="Arial Black" panose="020B0A04020102020204" pitchFamily="34" charset="0"/>
            </a:endParaRPr>
          </a:p>
        </p:txBody>
      </p:sp>
      <p:sp>
        <p:nvSpPr>
          <p:cNvPr id="25" name="Rectangle 24">
            <a:extLst>
              <a:ext uri="{FF2B5EF4-FFF2-40B4-BE49-F238E27FC236}">
                <a16:creationId xmlns:a16="http://schemas.microsoft.com/office/drawing/2014/main" id="{5E5543A8-3240-4703-BA25-708EAE707167}"/>
              </a:ext>
            </a:extLst>
          </p:cNvPr>
          <p:cNvSpPr/>
          <p:nvPr/>
        </p:nvSpPr>
        <p:spPr>
          <a:xfrm>
            <a:off x="2186537" y="4474133"/>
            <a:ext cx="9629151" cy="707886"/>
          </a:xfrm>
          <a:prstGeom prst="rect">
            <a:avLst/>
          </a:prstGeom>
        </p:spPr>
        <p:txBody>
          <a:bodyPr wrap="square">
            <a:spAutoFit/>
          </a:bodyPr>
          <a:lstStyle/>
          <a:p>
            <a:pPr marL="914400" indent="-914400">
              <a:buFont typeface="Wingdings" panose="05000000000000000000" pitchFamily="2" charset="2"/>
              <a:buChar char="q"/>
            </a:pPr>
            <a:r>
              <a:rPr lang="en-US" sz="4000" b="1" i="1" dirty="0">
                <a:solidFill>
                  <a:srgbClr val="DDEFE3"/>
                </a:solidFill>
                <a:latin typeface="Arial Black" panose="020B0A04020102020204" pitchFamily="34" charset="0"/>
              </a:rPr>
              <a:t> </a:t>
            </a:r>
            <a:r>
              <a:rPr lang="en-US" sz="4000" b="1" i="1" dirty="0">
                <a:solidFill>
                  <a:schemeClr val="accent4">
                    <a:lumMod val="20000"/>
                    <a:lumOff val="80000"/>
                  </a:schemeClr>
                </a:solidFill>
                <a:latin typeface="Arial Black" panose="020B0A04020102020204" pitchFamily="34" charset="0"/>
              </a:rPr>
              <a:t>Follow</a:t>
            </a:r>
            <a:r>
              <a:rPr lang="en-US" sz="4000" b="1" dirty="0">
                <a:solidFill>
                  <a:schemeClr val="accent4">
                    <a:lumMod val="20000"/>
                    <a:lumOff val="80000"/>
                  </a:schemeClr>
                </a:solidFill>
                <a:latin typeface="Arial Black" panose="020B0A04020102020204" pitchFamily="34" charset="0"/>
              </a:rPr>
              <a:t> on Twitter 	</a:t>
            </a:r>
            <a:endParaRPr lang="en-US" sz="4000" dirty="0">
              <a:solidFill>
                <a:schemeClr val="accent4">
                  <a:lumMod val="20000"/>
                  <a:lumOff val="80000"/>
                </a:schemeClr>
              </a:solidFill>
              <a:latin typeface="Arial Black" panose="020B0A04020102020204" pitchFamily="34" charset="0"/>
            </a:endParaRPr>
          </a:p>
        </p:txBody>
      </p:sp>
      <p:sp>
        <p:nvSpPr>
          <p:cNvPr id="26" name="TextBox 25">
            <a:extLst>
              <a:ext uri="{FF2B5EF4-FFF2-40B4-BE49-F238E27FC236}">
                <a16:creationId xmlns:a16="http://schemas.microsoft.com/office/drawing/2014/main" id="{C0E1D265-241E-4699-BDB6-17416FD06589}"/>
              </a:ext>
            </a:extLst>
          </p:cNvPr>
          <p:cNvSpPr txBox="1"/>
          <p:nvPr/>
        </p:nvSpPr>
        <p:spPr>
          <a:xfrm>
            <a:off x="5810666" y="4986799"/>
            <a:ext cx="4922680" cy="584775"/>
          </a:xfrm>
          <a:prstGeom prst="rect">
            <a:avLst/>
          </a:prstGeom>
          <a:noFill/>
        </p:spPr>
        <p:txBody>
          <a:bodyPr wrap="square">
            <a:spAutoFit/>
          </a:bodyPr>
          <a:lstStyle/>
          <a:p>
            <a:r>
              <a:rPr lang="en-US" sz="3200" b="1" dirty="0">
                <a:solidFill>
                  <a:schemeClr val="accent4">
                    <a:lumMod val="20000"/>
                    <a:lumOff val="80000"/>
                  </a:schemeClr>
                </a:solidFill>
                <a:latin typeface="Arial Black" panose="020B0A04020102020204" pitchFamily="34" charset="0"/>
              </a:rPr>
              <a:t>@USACENOLA</a:t>
            </a:r>
            <a:endParaRPr lang="en-US" sz="3200" dirty="0">
              <a:solidFill>
                <a:schemeClr val="accent4">
                  <a:lumMod val="20000"/>
                  <a:lumOff val="80000"/>
                </a:schemeClr>
              </a:solidFill>
              <a:latin typeface="Arial Black" panose="020B0A04020102020204" pitchFamily="34" charset="0"/>
            </a:endParaRPr>
          </a:p>
        </p:txBody>
      </p:sp>
      <p:sp>
        <p:nvSpPr>
          <p:cNvPr id="28" name="TextBox 27">
            <a:extLst>
              <a:ext uri="{FF2B5EF4-FFF2-40B4-BE49-F238E27FC236}">
                <a16:creationId xmlns:a16="http://schemas.microsoft.com/office/drawing/2014/main" id="{C9A2ABE7-8731-4B9F-B442-1DDB2C0EB7C7}"/>
              </a:ext>
            </a:extLst>
          </p:cNvPr>
          <p:cNvSpPr txBox="1"/>
          <p:nvPr/>
        </p:nvSpPr>
        <p:spPr>
          <a:xfrm>
            <a:off x="5714310" y="1719835"/>
            <a:ext cx="5654008" cy="523220"/>
          </a:xfrm>
          <a:prstGeom prst="rect">
            <a:avLst/>
          </a:prstGeom>
          <a:noFill/>
        </p:spPr>
        <p:txBody>
          <a:bodyPr wrap="square">
            <a:spAutoFit/>
          </a:bodyPr>
          <a:lstStyle/>
          <a:p>
            <a:r>
              <a:rPr lang="en-US" sz="2800" b="1" dirty="0">
                <a:solidFill>
                  <a:schemeClr val="accent4">
                    <a:lumMod val="20000"/>
                    <a:lumOff val="80000"/>
                  </a:schemeClr>
                </a:solidFill>
                <a:latin typeface="Arial Black" panose="020B0A04020102020204" pitchFamily="34" charset="0"/>
              </a:rPr>
              <a:t>www.mvn.usace.army.mil</a:t>
            </a:r>
            <a:endParaRPr lang="en-US" sz="2800" dirty="0">
              <a:solidFill>
                <a:schemeClr val="accent4">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40733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7C58-7DB4-4BC7-8F43-A2F619A7CD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C2727-79C7-4F29-958D-92773E07F880}"/>
              </a:ext>
            </a:extLst>
          </p:cNvPr>
          <p:cNvSpPr>
            <a:spLocks noGrp="1"/>
          </p:cNvSpPr>
          <p:nvPr>
            <p:ph sz="quarter" idx="10"/>
          </p:nvPr>
        </p:nvSpPr>
        <p:spPr/>
        <p:txBody>
          <a:bodyPr/>
          <a:lstStyle/>
          <a:p>
            <a:endParaRPr lang="en-US"/>
          </a:p>
        </p:txBody>
      </p:sp>
      <p:sp>
        <p:nvSpPr>
          <p:cNvPr id="8" name="Rectangle: Rounded Corners 7">
            <a:extLst>
              <a:ext uri="{FF2B5EF4-FFF2-40B4-BE49-F238E27FC236}">
                <a16:creationId xmlns:a16="http://schemas.microsoft.com/office/drawing/2014/main" id="{A399490A-FC91-4076-931D-623D278D415C}"/>
              </a:ext>
            </a:extLst>
          </p:cNvPr>
          <p:cNvSpPr/>
          <p:nvPr/>
        </p:nvSpPr>
        <p:spPr>
          <a:xfrm>
            <a:off x="106680" y="45720"/>
            <a:ext cx="11978640" cy="6766560"/>
          </a:xfrm>
          <a:prstGeom prst="roundRect">
            <a:avLst>
              <a:gd name="adj" fmla="val 2567"/>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889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A00C-3CC2-4F72-9F74-183B454403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6FBF1B-6E4B-454B-8878-8C85F62C7C91}"/>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19601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F67ED94E-F646-459B-A2D7-948B1AC4D2AB}"/>
              </a:ext>
            </a:extLst>
          </p:cNvPr>
          <p:cNvSpPr/>
          <p:nvPr/>
        </p:nvSpPr>
        <p:spPr>
          <a:xfrm rot="10800000">
            <a:off x="83976" y="1073019"/>
            <a:ext cx="12017828" cy="5728996"/>
          </a:xfrm>
          <a:prstGeom prst="round2SameRect">
            <a:avLst>
              <a:gd name="adj1" fmla="val 1846"/>
              <a:gd name="adj2" fmla="val 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4" name="TextBox 3">
            <a:extLst>
              <a:ext uri="{FF2B5EF4-FFF2-40B4-BE49-F238E27FC236}">
                <a16:creationId xmlns:a16="http://schemas.microsoft.com/office/drawing/2014/main" id="{53C1871B-7A04-4033-9216-3799E0F29977}"/>
              </a:ext>
            </a:extLst>
          </p:cNvPr>
          <p:cNvSpPr txBox="1"/>
          <p:nvPr/>
        </p:nvSpPr>
        <p:spPr>
          <a:xfrm>
            <a:off x="174172" y="1171158"/>
            <a:ext cx="12017828" cy="400110"/>
          </a:xfrm>
          <a:prstGeom prst="rect">
            <a:avLst/>
          </a:prstGeom>
          <a:noFill/>
        </p:spPr>
        <p:txBody>
          <a:bodyPr wrap="square" rtlCol="0">
            <a:spAutoFit/>
          </a:bodyPr>
          <a:lstStyle/>
          <a:p>
            <a:r>
              <a:rPr lang="en-US" sz="2000" b="1" dirty="0">
                <a:solidFill>
                  <a:schemeClr val="accent4">
                    <a:lumMod val="20000"/>
                    <a:lumOff val="80000"/>
                  </a:schemeClr>
                </a:solidFill>
              </a:rPr>
              <a:t>Disaster Relief Supplemental Appropriations Act          Infrastructure Investment and Jobs Act </a:t>
            </a:r>
            <a:endParaRPr lang="en-US" sz="1800" b="1" dirty="0">
              <a:solidFill>
                <a:schemeClr val="accent4">
                  <a:lumMod val="20000"/>
                  <a:lumOff val="80000"/>
                </a:schemeClr>
              </a:solidFill>
            </a:endParaRPr>
          </a:p>
        </p:txBody>
      </p:sp>
      <p:cxnSp>
        <p:nvCxnSpPr>
          <p:cNvPr id="14" name="Straight Connector 13">
            <a:extLst>
              <a:ext uri="{FF2B5EF4-FFF2-40B4-BE49-F238E27FC236}">
                <a16:creationId xmlns:a16="http://schemas.microsoft.com/office/drawing/2014/main" id="{17B2B8CC-9870-477E-BAEF-9CDEBE41DB90}"/>
              </a:ext>
            </a:extLst>
          </p:cNvPr>
          <p:cNvCxnSpPr/>
          <p:nvPr/>
        </p:nvCxnSpPr>
        <p:spPr>
          <a:xfrm>
            <a:off x="83976" y="1687610"/>
            <a:ext cx="1201782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87BE4-E45F-428A-9666-AE01E35271ED}"/>
              </a:ext>
            </a:extLst>
          </p:cNvPr>
          <p:cNvCxnSpPr/>
          <p:nvPr/>
        </p:nvCxnSpPr>
        <p:spPr>
          <a:xfrm>
            <a:off x="83976" y="6131673"/>
            <a:ext cx="1201782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28CC24-4A5E-4CD0-8C82-6C88C70B9A24}"/>
              </a:ext>
            </a:extLst>
          </p:cNvPr>
          <p:cNvSpPr txBox="1"/>
          <p:nvPr/>
        </p:nvSpPr>
        <p:spPr>
          <a:xfrm>
            <a:off x="83976" y="6190500"/>
            <a:ext cx="12017828" cy="523220"/>
          </a:xfrm>
          <a:prstGeom prst="rect">
            <a:avLst/>
          </a:prstGeom>
          <a:noFill/>
        </p:spPr>
        <p:txBody>
          <a:bodyPr wrap="square" rtlCol="0">
            <a:spAutoFit/>
          </a:bodyPr>
          <a:lstStyle/>
          <a:p>
            <a:pPr algn="ctr"/>
            <a:r>
              <a:rPr lang="en-US" sz="2800" b="1" i="1" dirty="0">
                <a:solidFill>
                  <a:srgbClr val="92D050"/>
                </a:solidFill>
                <a:latin typeface="Arial Black" panose="020B0A04020102020204" pitchFamily="34" charset="0"/>
              </a:rPr>
              <a:t>$2.6B </a:t>
            </a:r>
            <a:r>
              <a:rPr lang="en-US" sz="2800" i="1" dirty="0">
                <a:solidFill>
                  <a:srgbClr val="92D050"/>
                </a:solidFill>
              </a:rPr>
              <a:t>of additional federal investment in South Louisiana</a:t>
            </a:r>
          </a:p>
        </p:txBody>
      </p:sp>
      <p:cxnSp>
        <p:nvCxnSpPr>
          <p:cNvPr id="24" name="Straight Connector 23">
            <a:extLst>
              <a:ext uri="{FF2B5EF4-FFF2-40B4-BE49-F238E27FC236}">
                <a16:creationId xmlns:a16="http://schemas.microsoft.com/office/drawing/2014/main" id="{F814BCF5-8367-47AA-97C6-1625B617E862}"/>
              </a:ext>
            </a:extLst>
          </p:cNvPr>
          <p:cNvCxnSpPr>
            <a:cxnSpLocks/>
          </p:cNvCxnSpPr>
          <p:nvPr/>
        </p:nvCxnSpPr>
        <p:spPr>
          <a:xfrm flipV="1">
            <a:off x="6470587" y="998375"/>
            <a:ext cx="0" cy="513329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637D1B-25CA-4367-9D13-709BA0FC0FB1}"/>
              </a:ext>
            </a:extLst>
          </p:cNvPr>
          <p:cNvSpPr txBox="1"/>
          <p:nvPr/>
        </p:nvSpPr>
        <p:spPr>
          <a:xfrm>
            <a:off x="136463" y="1830602"/>
            <a:ext cx="5956427" cy="4185761"/>
          </a:xfrm>
          <a:prstGeom prst="rect">
            <a:avLst/>
          </a:prstGeom>
          <a:noFill/>
        </p:spPr>
        <p:txBody>
          <a:bodyPr wrap="square" rtlCol="0">
            <a:spAutoFit/>
          </a:bodyPr>
          <a:lstStyle/>
          <a:p>
            <a:pPr marL="342900" indent="-342900">
              <a:buFont typeface="Wingdings" panose="05000000000000000000" pitchFamily="2" charset="2"/>
              <a:buChar char="q"/>
            </a:pPr>
            <a:r>
              <a:rPr lang="en-US" b="1" dirty="0">
                <a:solidFill>
                  <a:schemeClr val="accent4">
                    <a:lumMod val="20000"/>
                    <a:lumOff val="80000"/>
                  </a:schemeClr>
                </a:solidFill>
              </a:rPr>
              <a:t>$1.95B in South Louisiana</a:t>
            </a:r>
          </a:p>
          <a:p>
            <a:pPr marL="342900" indent="-342900">
              <a:spcBef>
                <a:spcPts val="1200"/>
              </a:spcBef>
              <a:buFont typeface="Wingdings" panose="05000000000000000000" pitchFamily="2" charset="2"/>
              <a:buChar char="q"/>
            </a:pPr>
            <a:r>
              <a:rPr lang="en-US" b="1" u="sng" dirty="0">
                <a:solidFill>
                  <a:schemeClr val="accent4">
                    <a:lumMod val="20000"/>
                    <a:lumOff val="80000"/>
                  </a:schemeClr>
                </a:solidFill>
              </a:rPr>
              <a:t>Projects include:</a:t>
            </a:r>
          </a:p>
          <a:p>
            <a:pPr marL="800100" lvl="1" indent="-342900">
              <a:spcBef>
                <a:spcPts val="1200"/>
              </a:spcBef>
              <a:buFont typeface="Courier New" panose="02070309020205020404" pitchFamily="49" charset="0"/>
              <a:buChar char="o"/>
            </a:pPr>
            <a:r>
              <a:rPr lang="en-US" b="1" dirty="0">
                <a:solidFill>
                  <a:schemeClr val="accent4">
                    <a:lumMod val="20000"/>
                    <a:lumOff val="80000"/>
                  </a:schemeClr>
                </a:solidFill>
              </a:rPr>
              <a:t>New Orleans to Venice ($783M)</a:t>
            </a:r>
          </a:p>
          <a:p>
            <a:pPr marL="801688" lvl="1" indent="-342900">
              <a:spcBef>
                <a:spcPts val="1200"/>
              </a:spcBef>
              <a:buFont typeface="Courier New" panose="02070309020205020404" pitchFamily="49" charset="0"/>
              <a:buChar char="o"/>
            </a:pPr>
            <a:r>
              <a:rPr lang="en-US" b="1" dirty="0">
                <a:solidFill>
                  <a:schemeClr val="accent4">
                    <a:lumMod val="20000"/>
                    <a:lumOff val="80000"/>
                  </a:schemeClr>
                </a:solidFill>
              </a:rPr>
              <a:t>Southeast Louisiana Urban Flood  Control ($94M)</a:t>
            </a:r>
          </a:p>
          <a:p>
            <a:pPr marL="801688" lvl="1" indent="-342900">
              <a:spcBef>
                <a:spcPts val="1200"/>
              </a:spcBef>
              <a:buFont typeface="Courier New" panose="02070309020205020404" pitchFamily="49" charset="0"/>
              <a:buChar char="o"/>
            </a:pPr>
            <a:r>
              <a:rPr lang="en-US" b="1" dirty="0">
                <a:solidFill>
                  <a:schemeClr val="accent4">
                    <a:lumMod val="20000"/>
                    <a:lumOff val="80000"/>
                  </a:schemeClr>
                </a:solidFill>
              </a:rPr>
              <a:t>Upper Barataria Basin ($8M)</a:t>
            </a:r>
          </a:p>
          <a:p>
            <a:pPr marL="801688" lvl="1" indent="-342900">
              <a:spcBef>
                <a:spcPts val="1200"/>
              </a:spcBef>
              <a:buFont typeface="Courier New" panose="02070309020205020404" pitchFamily="49" charset="0"/>
              <a:buChar char="o"/>
            </a:pPr>
            <a:r>
              <a:rPr lang="en-US" b="1" dirty="0">
                <a:solidFill>
                  <a:schemeClr val="accent4">
                    <a:lumMod val="20000"/>
                    <a:lumOff val="80000"/>
                  </a:schemeClr>
                </a:solidFill>
              </a:rPr>
              <a:t>Tangipahoa Parish Flood Risk Mgt Study ($3.2M)</a:t>
            </a:r>
          </a:p>
          <a:p>
            <a:pPr marL="342900" indent="-342900">
              <a:buFont typeface="Wingdings" panose="05000000000000000000" pitchFamily="2" charset="2"/>
              <a:buChar char="q"/>
            </a:pPr>
            <a:endParaRPr lang="en-US" b="1" dirty="0">
              <a:solidFill>
                <a:schemeClr val="tx2"/>
              </a:solidFill>
            </a:endParaRPr>
          </a:p>
        </p:txBody>
      </p:sp>
      <p:sp>
        <p:nvSpPr>
          <p:cNvPr id="17" name="Title 1">
            <a:extLst>
              <a:ext uri="{FF2B5EF4-FFF2-40B4-BE49-F238E27FC236}">
                <a16:creationId xmlns:a16="http://schemas.microsoft.com/office/drawing/2014/main" id="{C8E75B7F-CCCB-4610-A8FE-0AE920F17B69}"/>
              </a:ext>
            </a:extLst>
          </p:cNvPr>
          <p:cNvSpPr>
            <a:spLocks noGrp="1"/>
          </p:cNvSpPr>
          <p:nvPr>
            <p:ph type="title"/>
          </p:nvPr>
        </p:nvSpPr>
        <p:spPr>
          <a:xfrm>
            <a:off x="822364" y="25644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8" name="TextBox 17">
            <a:extLst>
              <a:ext uri="{FF2B5EF4-FFF2-40B4-BE49-F238E27FC236}">
                <a16:creationId xmlns:a16="http://schemas.microsoft.com/office/drawing/2014/main" id="{ABE4F15B-220A-49F0-B3F4-7DE89A06996F}"/>
              </a:ext>
            </a:extLst>
          </p:cNvPr>
          <p:cNvSpPr txBox="1"/>
          <p:nvPr/>
        </p:nvSpPr>
        <p:spPr>
          <a:xfrm>
            <a:off x="6498965" y="1830602"/>
            <a:ext cx="5602839" cy="4493538"/>
          </a:xfrm>
          <a:prstGeom prst="rect">
            <a:avLst/>
          </a:prstGeom>
          <a:noFill/>
        </p:spPr>
        <p:txBody>
          <a:bodyPr wrap="square" rtlCol="0">
            <a:spAutoFit/>
          </a:bodyPr>
          <a:lstStyle/>
          <a:p>
            <a:pPr marL="342900" indent="-342900">
              <a:buFont typeface="Wingdings" panose="05000000000000000000" pitchFamily="2" charset="2"/>
              <a:buChar char="q"/>
            </a:pPr>
            <a:r>
              <a:rPr lang="en-US" b="1" dirty="0">
                <a:solidFill>
                  <a:schemeClr val="accent4">
                    <a:lumMod val="20000"/>
                    <a:lumOff val="80000"/>
                  </a:schemeClr>
                </a:solidFill>
              </a:rPr>
              <a:t>$727M in South Louisiana</a:t>
            </a:r>
          </a:p>
          <a:p>
            <a:pPr marL="342900" indent="-342900">
              <a:spcBef>
                <a:spcPts val="1200"/>
              </a:spcBef>
              <a:buFont typeface="Wingdings" panose="05000000000000000000" pitchFamily="2" charset="2"/>
              <a:buChar char="q"/>
            </a:pPr>
            <a:r>
              <a:rPr lang="en-US" b="1" u="sng" dirty="0">
                <a:solidFill>
                  <a:schemeClr val="accent4">
                    <a:lumMod val="20000"/>
                    <a:lumOff val="80000"/>
                  </a:schemeClr>
                </a:solidFill>
              </a:rPr>
              <a:t>Projects include:</a:t>
            </a:r>
          </a:p>
          <a:p>
            <a:pPr marL="800100" lvl="1" indent="-342900">
              <a:spcBef>
                <a:spcPts val="1200"/>
              </a:spcBef>
              <a:buFont typeface="Courier New" panose="02070309020205020404" pitchFamily="49" charset="0"/>
              <a:buChar char="o"/>
            </a:pPr>
            <a:r>
              <a:rPr lang="en-US" b="1" dirty="0">
                <a:solidFill>
                  <a:schemeClr val="accent4">
                    <a:lumMod val="20000"/>
                    <a:lumOff val="80000"/>
                  </a:schemeClr>
                </a:solidFill>
              </a:rPr>
              <a:t>Environmental Infrastructure projects ($4.25M)</a:t>
            </a:r>
          </a:p>
          <a:p>
            <a:pPr marL="1257300" lvl="2" indent="-342900">
              <a:spcBef>
                <a:spcPts val="1200"/>
              </a:spcBef>
              <a:buFont typeface="Wingdings" panose="05000000000000000000" pitchFamily="2" charset="2"/>
              <a:buChar char="§"/>
            </a:pPr>
            <a:r>
              <a:rPr lang="en-US" dirty="0">
                <a:solidFill>
                  <a:schemeClr val="accent4">
                    <a:lumMod val="20000"/>
                    <a:lumOff val="80000"/>
                  </a:schemeClr>
                </a:solidFill>
              </a:rPr>
              <a:t>Ascension Parish (3)</a:t>
            </a:r>
          </a:p>
          <a:p>
            <a:pPr marL="1257300" lvl="2" indent="-342900">
              <a:spcBef>
                <a:spcPts val="1200"/>
              </a:spcBef>
              <a:buFont typeface="Wingdings" panose="05000000000000000000" pitchFamily="2" charset="2"/>
              <a:buChar char="§"/>
            </a:pPr>
            <a:r>
              <a:rPr lang="en-US" dirty="0">
                <a:solidFill>
                  <a:schemeClr val="accent4">
                    <a:lumMod val="20000"/>
                    <a:lumOff val="80000"/>
                  </a:schemeClr>
                </a:solidFill>
              </a:rPr>
              <a:t>East Baton Rouge Parish</a:t>
            </a:r>
          </a:p>
          <a:p>
            <a:pPr marL="800100" lvl="1" indent="-342900">
              <a:spcBef>
                <a:spcPts val="1200"/>
              </a:spcBef>
              <a:buFont typeface="Courier New" panose="02070309020205020404" pitchFamily="49" charset="0"/>
              <a:buChar char="o"/>
            </a:pPr>
            <a:r>
              <a:rPr lang="en-US" b="1" dirty="0">
                <a:solidFill>
                  <a:schemeClr val="accent4">
                    <a:lumMod val="20000"/>
                    <a:lumOff val="80000"/>
                  </a:schemeClr>
                </a:solidFill>
              </a:rPr>
              <a:t>Southwest Coastal LA ($240M)</a:t>
            </a:r>
          </a:p>
          <a:p>
            <a:pPr marL="800100" lvl="1" indent="-342900">
              <a:spcBef>
                <a:spcPts val="1200"/>
              </a:spcBef>
              <a:buFont typeface="Courier New" panose="02070309020205020404" pitchFamily="49" charset="0"/>
              <a:buChar char="o"/>
            </a:pPr>
            <a:r>
              <a:rPr lang="en-US" b="1" dirty="0">
                <a:solidFill>
                  <a:schemeClr val="accent4">
                    <a:lumMod val="20000"/>
                    <a:lumOff val="80000"/>
                  </a:schemeClr>
                </a:solidFill>
              </a:rPr>
              <a:t>Morganza to the Gulf ($378.5M)</a:t>
            </a:r>
          </a:p>
          <a:p>
            <a:pPr marL="800100" lvl="1" indent="-342900">
              <a:spcBef>
                <a:spcPts val="1200"/>
              </a:spcBef>
              <a:buFont typeface="Wingdings" panose="05000000000000000000" pitchFamily="2" charset="2"/>
              <a:buChar char="q"/>
            </a:pPr>
            <a:endParaRPr lang="en-US" b="1" dirty="0">
              <a:solidFill>
                <a:schemeClr val="tx2"/>
              </a:solidFill>
            </a:endParaRPr>
          </a:p>
        </p:txBody>
      </p:sp>
    </p:spTree>
    <p:extLst>
      <p:ext uri="{BB962C8B-B14F-4D97-AF65-F5344CB8AC3E}">
        <p14:creationId xmlns:p14="http://schemas.microsoft.com/office/powerpoint/2010/main" val="190910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D0617B8D-319D-4190-BBE7-55BD2B724682}"/>
              </a:ext>
            </a:extLst>
          </p:cNvPr>
          <p:cNvSpPr/>
          <p:nvPr/>
        </p:nvSpPr>
        <p:spPr>
          <a:xfrm>
            <a:off x="9562274" y="1670829"/>
            <a:ext cx="2537259" cy="5130663"/>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BD2FA91-8CB6-450C-8D5B-CAE353E9480B}"/>
              </a:ext>
            </a:extLst>
          </p:cNvPr>
          <p:cNvGrpSpPr>
            <a:grpSpLocks/>
          </p:cNvGrpSpPr>
          <p:nvPr/>
        </p:nvGrpSpPr>
        <p:grpSpPr bwMode="auto">
          <a:xfrm>
            <a:off x="8817982" y="1729212"/>
            <a:ext cx="3308709" cy="4973803"/>
            <a:chOff x="268" y="1116"/>
            <a:chExt cx="1707" cy="2786"/>
          </a:xfrm>
        </p:grpSpPr>
        <p:sp>
          <p:nvSpPr>
            <p:cNvPr id="16" name="Freeform 4">
              <a:extLst>
                <a:ext uri="{FF2B5EF4-FFF2-40B4-BE49-F238E27FC236}">
                  <a16:creationId xmlns:a16="http://schemas.microsoft.com/office/drawing/2014/main" id="{4E547DA7-6893-42C8-8B57-F8D257B1F2D8}"/>
                </a:ext>
              </a:extLst>
            </p:cNvPr>
            <p:cNvSpPr>
              <a:spLocks/>
            </p:cNvSpPr>
            <p:nvPr/>
          </p:nvSpPr>
          <p:spPr bwMode="auto">
            <a:xfrm>
              <a:off x="1075" y="3563"/>
              <a:ext cx="534" cy="339"/>
            </a:xfrm>
            <a:custGeom>
              <a:avLst/>
              <a:gdLst>
                <a:gd name="T0" fmla="*/ 2 w 657"/>
                <a:gd name="T1" fmla="*/ 2 h 417"/>
                <a:gd name="T2" fmla="*/ 2 w 657"/>
                <a:gd name="T3" fmla="*/ 2 h 417"/>
                <a:gd name="T4" fmla="*/ 2 w 657"/>
                <a:gd name="T5" fmla="*/ 2 h 417"/>
                <a:gd name="T6" fmla="*/ 2 w 657"/>
                <a:gd name="T7" fmla="*/ 2 h 417"/>
                <a:gd name="T8" fmla="*/ 2 w 657"/>
                <a:gd name="T9" fmla="*/ 2 h 417"/>
                <a:gd name="T10" fmla="*/ 2 w 657"/>
                <a:gd name="T11" fmla="*/ 2 h 417"/>
                <a:gd name="T12" fmla="*/ 2 w 657"/>
                <a:gd name="T13" fmla="*/ 2 h 417"/>
                <a:gd name="T14" fmla="*/ 2 w 657"/>
                <a:gd name="T15" fmla="*/ 0 h 417"/>
                <a:gd name="T16" fmla="*/ 2 w 657"/>
                <a:gd name="T17" fmla="*/ 0 h 417"/>
                <a:gd name="T18" fmla="*/ 2 w 657"/>
                <a:gd name="T19" fmla="*/ 2 h 417"/>
                <a:gd name="T20" fmla="*/ 2 w 657"/>
                <a:gd name="T21" fmla="*/ 2 h 417"/>
                <a:gd name="T22" fmla="*/ 2 w 657"/>
                <a:gd name="T23" fmla="*/ 2 h 417"/>
                <a:gd name="T24" fmla="*/ 0 w 657"/>
                <a:gd name="T25" fmla="*/ 2 h 417"/>
                <a:gd name="T26" fmla="*/ 2 w 657"/>
                <a:gd name="T27" fmla="*/ 2 h 417"/>
                <a:gd name="T28" fmla="*/ 2 w 657"/>
                <a:gd name="T29" fmla="*/ 2 h 417"/>
                <a:gd name="T30" fmla="*/ 2 w 657"/>
                <a:gd name="T31" fmla="*/ 2 h 417"/>
                <a:gd name="T32" fmla="*/ 2 w 657"/>
                <a:gd name="T33" fmla="*/ 2 h 417"/>
                <a:gd name="T34" fmla="*/ 2 w 657"/>
                <a:gd name="T35" fmla="*/ 2 h 417"/>
                <a:gd name="T36" fmla="*/ 2 w 657"/>
                <a:gd name="T37" fmla="*/ 2 h 417"/>
                <a:gd name="T38" fmla="*/ 2 w 657"/>
                <a:gd name="T39" fmla="*/ 2 h 417"/>
                <a:gd name="T40" fmla="*/ 2 w 657"/>
                <a:gd name="T41" fmla="*/ 2 h 417"/>
                <a:gd name="T42" fmla="*/ 2 w 657"/>
                <a:gd name="T43" fmla="*/ 2 h 417"/>
                <a:gd name="T44" fmla="*/ 2 w 657"/>
                <a:gd name="T45" fmla="*/ 2 h 417"/>
                <a:gd name="T46" fmla="*/ 2 w 657"/>
                <a:gd name="T47" fmla="*/ 2 h 417"/>
                <a:gd name="T48" fmla="*/ 2 w 657"/>
                <a:gd name="T49" fmla="*/ 2 h 417"/>
                <a:gd name="T50" fmla="*/ 2 w 657"/>
                <a:gd name="T51" fmla="*/ 2 h 417"/>
                <a:gd name="T52" fmla="*/ 2 w 657"/>
                <a:gd name="T53" fmla="*/ 2 h 417"/>
                <a:gd name="T54" fmla="*/ 2 w 657"/>
                <a:gd name="T55" fmla="*/ 2 h 417"/>
                <a:gd name="T56" fmla="*/ 2 w 657"/>
                <a:gd name="T57" fmla="*/ 2 h 417"/>
                <a:gd name="T58" fmla="*/ 2 w 657"/>
                <a:gd name="T59" fmla="*/ 2 h 417"/>
                <a:gd name="T60" fmla="*/ 2 w 657"/>
                <a:gd name="T61" fmla="*/ 2 h 417"/>
                <a:gd name="T62" fmla="*/ 2 w 657"/>
                <a:gd name="T63" fmla="*/ 2 h 417"/>
                <a:gd name="T64" fmla="*/ 2 w 657"/>
                <a:gd name="T65" fmla="*/ 2 h 417"/>
                <a:gd name="T66" fmla="*/ 2 w 657"/>
                <a:gd name="T67" fmla="*/ 2 h 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7"/>
                <a:gd name="T103" fmla="*/ 0 h 417"/>
                <a:gd name="T104" fmla="*/ 657 w 657"/>
                <a:gd name="T105" fmla="*/ 417 h 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7" h="417">
                  <a:moveTo>
                    <a:pt x="584" y="96"/>
                  </a:moveTo>
                  <a:lnTo>
                    <a:pt x="552" y="88"/>
                  </a:lnTo>
                  <a:lnTo>
                    <a:pt x="504" y="80"/>
                  </a:lnTo>
                  <a:lnTo>
                    <a:pt x="488" y="56"/>
                  </a:lnTo>
                  <a:lnTo>
                    <a:pt x="472" y="40"/>
                  </a:lnTo>
                  <a:lnTo>
                    <a:pt x="440" y="40"/>
                  </a:lnTo>
                  <a:lnTo>
                    <a:pt x="384" y="40"/>
                  </a:lnTo>
                  <a:lnTo>
                    <a:pt x="368" y="32"/>
                  </a:lnTo>
                  <a:lnTo>
                    <a:pt x="344" y="32"/>
                  </a:lnTo>
                  <a:lnTo>
                    <a:pt x="312" y="32"/>
                  </a:lnTo>
                  <a:lnTo>
                    <a:pt x="264" y="32"/>
                  </a:lnTo>
                  <a:lnTo>
                    <a:pt x="240" y="32"/>
                  </a:lnTo>
                  <a:lnTo>
                    <a:pt x="216" y="32"/>
                  </a:lnTo>
                  <a:lnTo>
                    <a:pt x="192" y="16"/>
                  </a:lnTo>
                  <a:lnTo>
                    <a:pt x="176" y="0"/>
                  </a:lnTo>
                  <a:lnTo>
                    <a:pt x="168" y="0"/>
                  </a:lnTo>
                  <a:lnTo>
                    <a:pt x="144" y="0"/>
                  </a:lnTo>
                  <a:lnTo>
                    <a:pt x="120" y="0"/>
                  </a:lnTo>
                  <a:lnTo>
                    <a:pt x="96" y="8"/>
                  </a:lnTo>
                  <a:lnTo>
                    <a:pt x="50" y="5"/>
                  </a:lnTo>
                  <a:lnTo>
                    <a:pt x="55" y="55"/>
                  </a:lnTo>
                  <a:lnTo>
                    <a:pt x="46" y="86"/>
                  </a:lnTo>
                  <a:lnTo>
                    <a:pt x="32" y="112"/>
                  </a:lnTo>
                  <a:lnTo>
                    <a:pt x="8" y="144"/>
                  </a:lnTo>
                  <a:lnTo>
                    <a:pt x="8" y="184"/>
                  </a:lnTo>
                  <a:lnTo>
                    <a:pt x="0" y="208"/>
                  </a:lnTo>
                  <a:lnTo>
                    <a:pt x="0" y="248"/>
                  </a:lnTo>
                  <a:lnTo>
                    <a:pt x="8" y="280"/>
                  </a:lnTo>
                  <a:lnTo>
                    <a:pt x="24" y="280"/>
                  </a:lnTo>
                  <a:lnTo>
                    <a:pt x="40" y="288"/>
                  </a:lnTo>
                  <a:lnTo>
                    <a:pt x="80" y="288"/>
                  </a:lnTo>
                  <a:lnTo>
                    <a:pt x="128" y="304"/>
                  </a:lnTo>
                  <a:lnTo>
                    <a:pt x="176" y="336"/>
                  </a:lnTo>
                  <a:lnTo>
                    <a:pt x="240" y="336"/>
                  </a:lnTo>
                  <a:lnTo>
                    <a:pt x="272" y="336"/>
                  </a:lnTo>
                  <a:lnTo>
                    <a:pt x="296" y="336"/>
                  </a:lnTo>
                  <a:lnTo>
                    <a:pt x="320" y="352"/>
                  </a:lnTo>
                  <a:lnTo>
                    <a:pt x="320" y="368"/>
                  </a:lnTo>
                  <a:lnTo>
                    <a:pt x="328" y="384"/>
                  </a:lnTo>
                  <a:lnTo>
                    <a:pt x="384" y="384"/>
                  </a:lnTo>
                  <a:lnTo>
                    <a:pt x="400" y="408"/>
                  </a:lnTo>
                  <a:lnTo>
                    <a:pt x="440" y="400"/>
                  </a:lnTo>
                  <a:lnTo>
                    <a:pt x="448" y="384"/>
                  </a:lnTo>
                  <a:lnTo>
                    <a:pt x="456" y="384"/>
                  </a:lnTo>
                  <a:lnTo>
                    <a:pt x="472" y="408"/>
                  </a:lnTo>
                  <a:lnTo>
                    <a:pt x="504" y="408"/>
                  </a:lnTo>
                  <a:lnTo>
                    <a:pt x="536" y="384"/>
                  </a:lnTo>
                  <a:lnTo>
                    <a:pt x="568" y="368"/>
                  </a:lnTo>
                  <a:lnTo>
                    <a:pt x="576" y="400"/>
                  </a:lnTo>
                  <a:lnTo>
                    <a:pt x="584" y="416"/>
                  </a:lnTo>
                  <a:lnTo>
                    <a:pt x="640" y="416"/>
                  </a:lnTo>
                  <a:lnTo>
                    <a:pt x="656" y="400"/>
                  </a:lnTo>
                  <a:lnTo>
                    <a:pt x="656" y="392"/>
                  </a:lnTo>
                  <a:lnTo>
                    <a:pt x="656" y="360"/>
                  </a:lnTo>
                  <a:lnTo>
                    <a:pt x="648" y="328"/>
                  </a:lnTo>
                  <a:lnTo>
                    <a:pt x="616" y="328"/>
                  </a:lnTo>
                  <a:lnTo>
                    <a:pt x="600" y="328"/>
                  </a:lnTo>
                  <a:lnTo>
                    <a:pt x="584" y="320"/>
                  </a:lnTo>
                  <a:lnTo>
                    <a:pt x="584" y="296"/>
                  </a:lnTo>
                  <a:lnTo>
                    <a:pt x="592" y="296"/>
                  </a:lnTo>
                  <a:lnTo>
                    <a:pt x="600" y="280"/>
                  </a:lnTo>
                  <a:lnTo>
                    <a:pt x="616" y="264"/>
                  </a:lnTo>
                  <a:lnTo>
                    <a:pt x="632" y="240"/>
                  </a:lnTo>
                  <a:lnTo>
                    <a:pt x="616" y="208"/>
                  </a:lnTo>
                  <a:lnTo>
                    <a:pt x="608" y="168"/>
                  </a:lnTo>
                  <a:lnTo>
                    <a:pt x="600" y="144"/>
                  </a:lnTo>
                  <a:lnTo>
                    <a:pt x="600" y="104"/>
                  </a:lnTo>
                  <a:lnTo>
                    <a:pt x="584" y="96"/>
                  </a:lnTo>
                </a:path>
              </a:pathLst>
            </a:custGeom>
            <a:gradFill rotWithShape="1">
              <a:gsLst>
                <a:gs pos="0">
                  <a:srgbClr val="FF9999"/>
                </a:gs>
                <a:gs pos="100000">
                  <a:srgbClr val="FD0309"/>
                </a:gs>
              </a:gsLst>
              <a:path path="rect">
                <a:fillToRect l="50000" t="50000" r="50000" b="50000"/>
              </a:path>
            </a:gra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 name="Freeform 5">
              <a:extLst>
                <a:ext uri="{FF2B5EF4-FFF2-40B4-BE49-F238E27FC236}">
                  <a16:creationId xmlns:a16="http://schemas.microsoft.com/office/drawing/2014/main" id="{1DAC1104-0F20-4427-9AC0-DC1427BFAF06}"/>
                </a:ext>
              </a:extLst>
            </p:cNvPr>
            <p:cNvSpPr>
              <a:spLocks/>
            </p:cNvSpPr>
            <p:nvPr/>
          </p:nvSpPr>
          <p:spPr bwMode="auto">
            <a:xfrm>
              <a:off x="1023" y="3016"/>
              <a:ext cx="573" cy="632"/>
            </a:xfrm>
            <a:custGeom>
              <a:avLst/>
              <a:gdLst>
                <a:gd name="T0" fmla="*/ 2 w 705"/>
                <a:gd name="T1" fmla="*/ 2 h 777"/>
                <a:gd name="T2" fmla="*/ 2 w 705"/>
                <a:gd name="T3" fmla="*/ 2 h 777"/>
                <a:gd name="T4" fmla="*/ 2 w 705"/>
                <a:gd name="T5" fmla="*/ 2 h 777"/>
                <a:gd name="T6" fmla="*/ 2 w 705"/>
                <a:gd name="T7" fmla="*/ 2 h 777"/>
                <a:gd name="T8" fmla="*/ 2 w 705"/>
                <a:gd name="T9" fmla="*/ 2 h 777"/>
                <a:gd name="T10" fmla="*/ 2 w 705"/>
                <a:gd name="T11" fmla="*/ 2 h 777"/>
                <a:gd name="T12" fmla="*/ 2 w 705"/>
                <a:gd name="T13" fmla="*/ 2 h 777"/>
                <a:gd name="T14" fmla="*/ 2 w 705"/>
                <a:gd name="T15" fmla="*/ 2 h 777"/>
                <a:gd name="T16" fmla="*/ 2 w 705"/>
                <a:gd name="T17" fmla="*/ 2 h 777"/>
                <a:gd name="T18" fmla="*/ 2 w 705"/>
                <a:gd name="T19" fmla="*/ 2 h 777"/>
                <a:gd name="T20" fmla="*/ 2 w 705"/>
                <a:gd name="T21" fmla="*/ 2 h 777"/>
                <a:gd name="T22" fmla="*/ 2 w 705"/>
                <a:gd name="T23" fmla="*/ 2 h 777"/>
                <a:gd name="T24" fmla="*/ 2 w 705"/>
                <a:gd name="T25" fmla="*/ 2 h 777"/>
                <a:gd name="T26" fmla="*/ 2 w 705"/>
                <a:gd name="T27" fmla="*/ 2 h 777"/>
                <a:gd name="T28" fmla="*/ 2 w 705"/>
                <a:gd name="T29" fmla="*/ 2 h 777"/>
                <a:gd name="T30" fmla="*/ 2 w 705"/>
                <a:gd name="T31" fmla="*/ 2 h 777"/>
                <a:gd name="T32" fmla="*/ 2 w 705"/>
                <a:gd name="T33" fmla="*/ 2 h 777"/>
                <a:gd name="T34" fmla="*/ 2 w 705"/>
                <a:gd name="T35" fmla="*/ 2 h 777"/>
                <a:gd name="T36" fmla="*/ 0 w 705"/>
                <a:gd name="T37" fmla="*/ 2 h 777"/>
                <a:gd name="T38" fmla="*/ 2 w 705"/>
                <a:gd name="T39" fmla="*/ 2 h 777"/>
                <a:gd name="T40" fmla="*/ 2 w 705"/>
                <a:gd name="T41" fmla="*/ 2 h 777"/>
                <a:gd name="T42" fmla="*/ 2 w 705"/>
                <a:gd name="T43" fmla="*/ 2 h 777"/>
                <a:gd name="T44" fmla="*/ 2 w 705"/>
                <a:gd name="T45" fmla="*/ 2 h 777"/>
                <a:gd name="T46" fmla="*/ 2 w 705"/>
                <a:gd name="T47" fmla="*/ 2 h 777"/>
                <a:gd name="T48" fmla="*/ 2 w 705"/>
                <a:gd name="T49" fmla="*/ 2 h 777"/>
                <a:gd name="T50" fmla="*/ 2 w 705"/>
                <a:gd name="T51" fmla="*/ 2 h 777"/>
                <a:gd name="T52" fmla="*/ 2 w 705"/>
                <a:gd name="T53" fmla="*/ 2 h 777"/>
                <a:gd name="T54" fmla="*/ 2 w 705"/>
                <a:gd name="T55" fmla="*/ 2 h 777"/>
                <a:gd name="T56" fmla="*/ 2 w 705"/>
                <a:gd name="T57" fmla="*/ 2 h 777"/>
                <a:gd name="T58" fmla="*/ 2 w 705"/>
                <a:gd name="T59" fmla="*/ 2 h 777"/>
                <a:gd name="T60" fmla="*/ 2 w 705"/>
                <a:gd name="T61" fmla="*/ 2 h 777"/>
                <a:gd name="T62" fmla="*/ 2 w 705"/>
                <a:gd name="T63" fmla="*/ 2 h 777"/>
                <a:gd name="T64" fmla="*/ 2 w 705"/>
                <a:gd name="T65" fmla="*/ 2 h 777"/>
                <a:gd name="T66" fmla="*/ 2 w 705"/>
                <a:gd name="T67" fmla="*/ 2 h 777"/>
                <a:gd name="T68" fmla="*/ 2 w 705"/>
                <a:gd name="T69" fmla="*/ 2 h 777"/>
                <a:gd name="T70" fmla="*/ 2 w 705"/>
                <a:gd name="T71" fmla="*/ 2 h 777"/>
                <a:gd name="T72" fmla="*/ 2 w 705"/>
                <a:gd name="T73" fmla="*/ 2 h 777"/>
                <a:gd name="T74" fmla="*/ 2 w 705"/>
                <a:gd name="T75" fmla="*/ 2 h 777"/>
                <a:gd name="T76" fmla="*/ 2 w 705"/>
                <a:gd name="T77" fmla="*/ 2 h 777"/>
                <a:gd name="T78" fmla="*/ 2 w 705"/>
                <a:gd name="T79" fmla="*/ 2 h 777"/>
                <a:gd name="T80" fmla="*/ 2 w 705"/>
                <a:gd name="T81" fmla="*/ 2 h 777"/>
                <a:gd name="T82" fmla="*/ 2 w 705"/>
                <a:gd name="T83" fmla="*/ 2 h 777"/>
                <a:gd name="T84" fmla="*/ 2 w 705"/>
                <a:gd name="T85" fmla="*/ 2 h 777"/>
                <a:gd name="T86" fmla="*/ 2 w 705"/>
                <a:gd name="T87" fmla="*/ 2 h 7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5"/>
                <a:gd name="T133" fmla="*/ 0 h 777"/>
                <a:gd name="T134" fmla="*/ 705 w 705"/>
                <a:gd name="T135" fmla="*/ 777 h 7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5" h="777">
                  <a:moveTo>
                    <a:pt x="656" y="80"/>
                  </a:moveTo>
                  <a:lnTo>
                    <a:pt x="632" y="56"/>
                  </a:lnTo>
                  <a:lnTo>
                    <a:pt x="592" y="32"/>
                  </a:lnTo>
                  <a:lnTo>
                    <a:pt x="536" y="32"/>
                  </a:lnTo>
                  <a:lnTo>
                    <a:pt x="488" y="72"/>
                  </a:lnTo>
                  <a:lnTo>
                    <a:pt x="464" y="96"/>
                  </a:lnTo>
                  <a:lnTo>
                    <a:pt x="448" y="128"/>
                  </a:lnTo>
                  <a:lnTo>
                    <a:pt x="416" y="160"/>
                  </a:lnTo>
                  <a:lnTo>
                    <a:pt x="384" y="176"/>
                  </a:lnTo>
                  <a:lnTo>
                    <a:pt x="360" y="168"/>
                  </a:lnTo>
                  <a:lnTo>
                    <a:pt x="352" y="152"/>
                  </a:lnTo>
                  <a:lnTo>
                    <a:pt x="336" y="104"/>
                  </a:lnTo>
                  <a:lnTo>
                    <a:pt x="328" y="72"/>
                  </a:lnTo>
                  <a:lnTo>
                    <a:pt x="312" y="40"/>
                  </a:lnTo>
                  <a:lnTo>
                    <a:pt x="288" y="32"/>
                  </a:lnTo>
                  <a:lnTo>
                    <a:pt x="264" y="24"/>
                  </a:lnTo>
                  <a:lnTo>
                    <a:pt x="240" y="0"/>
                  </a:lnTo>
                  <a:lnTo>
                    <a:pt x="248" y="48"/>
                  </a:lnTo>
                  <a:lnTo>
                    <a:pt x="264" y="104"/>
                  </a:lnTo>
                  <a:lnTo>
                    <a:pt x="272" y="128"/>
                  </a:lnTo>
                  <a:lnTo>
                    <a:pt x="272" y="144"/>
                  </a:lnTo>
                  <a:lnTo>
                    <a:pt x="248" y="128"/>
                  </a:lnTo>
                  <a:lnTo>
                    <a:pt x="232" y="104"/>
                  </a:lnTo>
                  <a:lnTo>
                    <a:pt x="232" y="88"/>
                  </a:lnTo>
                  <a:lnTo>
                    <a:pt x="224" y="48"/>
                  </a:lnTo>
                  <a:lnTo>
                    <a:pt x="208" y="24"/>
                  </a:lnTo>
                  <a:lnTo>
                    <a:pt x="160" y="24"/>
                  </a:lnTo>
                  <a:lnTo>
                    <a:pt x="128" y="40"/>
                  </a:lnTo>
                  <a:lnTo>
                    <a:pt x="80" y="48"/>
                  </a:lnTo>
                  <a:lnTo>
                    <a:pt x="24" y="48"/>
                  </a:lnTo>
                  <a:lnTo>
                    <a:pt x="8" y="48"/>
                  </a:lnTo>
                  <a:lnTo>
                    <a:pt x="8" y="72"/>
                  </a:lnTo>
                  <a:lnTo>
                    <a:pt x="24" y="128"/>
                  </a:lnTo>
                  <a:lnTo>
                    <a:pt x="32" y="184"/>
                  </a:lnTo>
                  <a:lnTo>
                    <a:pt x="32" y="224"/>
                  </a:lnTo>
                  <a:lnTo>
                    <a:pt x="24" y="256"/>
                  </a:lnTo>
                  <a:lnTo>
                    <a:pt x="8" y="312"/>
                  </a:lnTo>
                  <a:lnTo>
                    <a:pt x="0" y="352"/>
                  </a:lnTo>
                  <a:lnTo>
                    <a:pt x="8" y="392"/>
                  </a:lnTo>
                  <a:lnTo>
                    <a:pt x="16" y="448"/>
                  </a:lnTo>
                  <a:lnTo>
                    <a:pt x="24" y="488"/>
                  </a:lnTo>
                  <a:lnTo>
                    <a:pt x="40" y="512"/>
                  </a:lnTo>
                  <a:lnTo>
                    <a:pt x="64" y="544"/>
                  </a:lnTo>
                  <a:lnTo>
                    <a:pt x="72" y="568"/>
                  </a:lnTo>
                  <a:lnTo>
                    <a:pt x="80" y="592"/>
                  </a:lnTo>
                  <a:lnTo>
                    <a:pt x="88" y="616"/>
                  </a:lnTo>
                  <a:lnTo>
                    <a:pt x="96" y="632"/>
                  </a:lnTo>
                  <a:lnTo>
                    <a:pt x="112" y="672"/>
                  </a:lnTo>
                  <a:lnTo>
                    <a:pt x="120" y="680"/>
                  </a:lnTo>
                  <a:lnTo>
                    <a:pt x="144" y="672"/>
                  </a:lnTo>
                  <a:lnTo>
                    <a:pt x="176" y="672"/>
                  </a:lnTo>
                  <a:lnTo>
                    <a:pt x="192" y="672"/>
                  </a:lnTo>
                  <a:lnTo>
                    <a:pt x="216" y="688"/>
                  </a:lnTo>
                  <a:lnTo>
                    <a:pt x="248" y="704"/>
                  </a:lnTo>
                  <a:lnTo>
                    <a:pt x="288" y="704"/>
                  </a:lnTo>
                  <a:lnTo>
                    <a:pt x="320" y="704"/>
                  </a:lnTo>
                  <a:lnTo>
                    <a:pt x="352" y="704"/>
                  </a:lnTo>
                  <a:lnTo>
                    <a:pt x="392" y="704"/>
                  </a:lnTo>
                  <a:lnTo>
                    <a:pt x="408" y="712"/>
                  </a:lnTo>
                  <a:lnTo>
                    <a:pt x="448" y="712"/>
                  </a:lnTo>
                  <a:lnTo>
                    <a:pt x="496" y="713"/>
                  </a:lnTo>
                  <a:lnTo>
                    <a:pt x="520" y="752"/>
                  </a:lnTo>
                  <a:lnTo>
                    <a:pt x="560" y="760"/>
                  </a:lnTo>
                  <a:lnTo>
                    <a:pt x="600" y="768"/>
                  </a:lnTo>
                  <a:lnTo>
                    <a:pt x="616" y="776"/>
                  </a:lnTo>
                  <a:lnTo>
                    <a:pt x="608" y="752"/>
                  </a:lnTo>
                  <a:lnTo>
                    <a:pt x="600" y="736"/>
                  </a:lnTo>
                  <a:lnTo>
                    <a:pt x="600" y="712"/>
                  </a:lnTo>
                  <a:lnTo>
                    <a:pt x="608" y="696"/>
                  </a:lnTo>
                  <a:lnTo>
                    <a:pt x="608" y="680"/>
                  </a:lnTo>
                  <a:lnTo>
                    <a:pt x="600" y="672"/>
                  </a:lnTo>
                  <a:lnTo>
                    <a:pt x="584" y="656"/>
                  </a:lnTo>
                  <a:lnTo>
                    <a:pt x="576" y="592"/>
                  </a:lnTo>
                  <a:lnTo>
                    <a:pt x="576" y="552"/>
                  </a:lnTo>
                  <a:lnTo>
                    <a:pt x="592" y="520"/>
                  </a:lnTo>
                  <a:lnTo>
                    <a:pt x="624" y="496"/>
                  </a:lnTo>
                  <a:lnTo>
                    <a:pt x="656" y="448"/>
                  </a:lnTo>
                  <a:lnTo>
                    <a:pt x="688" y="424"/>
                  </a:lnTo>
                  <a:lnTo>
                    <a:pt x="704" y="384"/>
                  </a:lnTo>
                  <a:lnTo>
                    <a:pt x="688" y="344"/>
                  </a:lnTo>
                  <a:lnTo>
                    <a:pt x="656" y="328"/>
                  </a:lnTo>
                  <a:lnTo>
                    <a:pt x="648" y="312"/>
                  </a:lnTo>
                  <a:lnTo>
                    <a:pt x="648" y="296"/>
                  </a:lnTo>
                  <a:lnTo>
                    <a:pt x="648" y="264"/>
                  </a:lnTo>
                  <a:lnTo>
                    <a:pt x="648" y="192"/>
                  </a:lnTo>
                  <a:lnTo>
                    <a:pt x="672" y="144"/>
                  </a:lnTo>
                  <a:lnTo>
                    <a:pt x="672" y="104"/>
                  </a:lnTo>
                  <a:lnTo>
                    <a:pt x="664" y="80"/>
                  </a:lnTo>
                  <a:lnTo>
                    <a:pt x="656" y="8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 name="Freeform 6">
              <a:extLst>
                <a:ext uri="{FF2B5EF4-FFF2-40B4-BE49-F238E27FC236}">
                  <a16:creationId xmlns:a16="http://schemas.microsoft.com/office/drawing/2014/main" id="{1E472A05-A630-42F8-9D44-2C7A28C805F5}"/>
                </a:ext>
              </a:extLst>
            </p:cNvPr>
            <p:cNvSpPr>
              <a:spLocks/>
            </p:cNvSpPr>
            <p:nvPr/>
          </p:nvSpPr>
          <p:spPr bwMode="auto">
            <a:xfrm>
              <a:off x="1221" y="2710"/>
              <a:ext cx="447" cy="452"/>
            </a:xfrm>
            <a:custGeom>
              <a:avLst/>
              <a:gdLst>
                <a:gd name="T0" fmla="*/ 2 w 549"/>
                <a:gd name="T1" fmla="*/ 2 h 555"/>
                <a:gd name="T2" fmla="*/ 2 w 549"/>
                <a:gd name="T3" fmla="*/ 2 h 555"/>
                <a:gd name="T4" fmla="*/ 2 w 549"/>
                <a:gd name="T5" fmla="*/ 2 h 555"/>
                <a:gd name="T6" fmla="*/ 2 w 549"/>
                <a:gd name="T7" fmla="*/ 2 h 555"/>
                <a:gd name="T8" fmla="*/ 2 w 549"/>
                <a:gd name="T9" fmla="*/ 2 h 555"/>
                <a:gd name="T10" fmla="*/ 2 w 549"/>
                <a:gd name="T11" fmla="*/ 2 h 555"/>
                <a:gd name="T12" fmla="*/ 2 w 549"/>
                <a:gd name="T13" fmla="*/ 2 h 555"/>
                <a:gd name="T14" fmla="*/ 2 w 549"/>
                <a:gd name="T15" fmla="*/ 0 h 555"/>
                <a:gd name="T16" fmla="*/ 2 w 549"/>
                <a:gd name="T17" fmla="*/ 2 h 555"/>
                <a:gd name="T18" fmla="*/ 2 w 549"/>
                <a:gd name="T19" fmla="*/ 2 h 555"/>
                <a:gd name="T20" fmla="*/ 2 w 549"/>
                <a:gd name="T21" fmla="*/ 2 h 555"/>
                <a:gd name="T22" fmla="*/ 2 w 549"/>
                <a:gd name="T23" fmla="*/ 2 h 555"/>
                <a:gd name="T24" fmla="*/ 2 w 549"/>
                <a:gd name="T25" fmla="*/ 2 h 555"/>
                <a:gd name="T26" fmla="*/ 2 w 549"/>
                <a:gd name="T27" fmla="*/ 2 h 555"/>
                <a:gd name="T28" fmla="*/ 2 w 549"/>
                <a:gd name="T29" fmla="*/ 2 h 555"/>
                <a:gd name="T30" fmla="*/ 2 w 549"/>
                <a:gd name="T31" fmla="*/ 2 h 555"/>
                <a:gd name="T32" fmla="*/ 2 w 549"/>
                <a:gd name="T33" fmla="*/ 2 h 555"/>
                <a:gd name="T34" fmla="*/ 2 w 549"/>
                <a:gd name="T35" fmla="*/ 2 h 555"/>
                <a:gd name="T36" fmla="*/ 2 w 549"/>
                <a:gd name="T37" fmla="*/ 2 h 555"/>
                <a:gd name="T38" fmla="*/ 2 w 549"/>
                <a:gd name="T39" fmla="*/ 2 h 555"/>
                <a:gd name="T40" fmla="*/ 2 w 549"/>
                <a:gd name="T41" fmla="*/ 2 h 555"/>
                <a:gd name="T42" fmla="*/ 0 w 549"/>
                <a:gd name="T43" fmla="*/ 2 h 555"/>
                <a:gd name="T44" fmla="*/ 2 w 549"/>
                <a:gd name="T45" fmla="*/ 2 h 555"/>
                <a:gd name="T46" fmla="*/ 2 w 549"/>
                <a:gd name="T47" fmla="*/ 2 h 555"/>
                <a:gd name="T48" fmla="*/ 2 w 549"/>
                <a:gd name="T49" fmla="*/ 2 h 555"/>
                <a:gd name="T50" fmla="*/ 2 w 549"/>
                <a:gd name="T51" fmla="*/ 2 h 555"/>
                <a:gd name="T52" fmla="*/ 2 w 549"/>
                <a:gd name="T53" fmla="*/ 2 h 555"/>
                <a:gd name="T54" fmla="*/ 2 w 549"/>
                <a:gd name="T55" fmla="*/ 2 h 555"/>
                <a:gd name="T56" fmla="*/ 2 w 549"/>
                <a:gd name="T57" fmla="*/ 2 h 555"/>
                <a:gd name="T58" fmla="*/ 2 w 549"/>
                <a:gd name="T59" fmla="*/ 2 h 555"/>
                <a:gd name="T60" fmla="*/ 2 w 549"/>
                <a:gd name="T61" fmla="*/ 2 h 555"/>
                <a:gd name="T62" fmla="*/ 2 w 549"/>
                <a:gd name="T63" fmla="*/ 2 h 555"/>
                <a:gd name="T64" fmla="*/ 2 w 549"/>
                <a:gd name="T65" fmla="*/ 2 h 555"/>
                <a:gd name="T66" fmla="*/ 2 w 549"/>
                <a:gd name="T67" fmla="*/ 2 h 555"/>
                <a:gd name="T68" fmla="*/ 2 w 549"/>
                <a:gd name="T69" fmla="*/ 2 h 555"/>
                <a:gd name="T70" fmla="*/ 2 w 549"/>
                <a:gd name="T71" fmla="*/ 2 h 555"/>
                <a:gd name="T72" fmla="*/ 2 w 549"/>
                <a:gd name="T73" fmla="*/ 2 h 555"/>
                <a:gd name="T74" fmla="*/ 2 w 549"/>
                <a:gd name="T75" fmla="*/ 2 h 555"/>
                <a:gd name="T76" fmla="*/ 2 w 549"/>
                <a:gd name="T77" fmla="*/ 2 h 555"/>
                <a:gd name="T78" fmla="*/ 2 w 549"/>
                <a:gd name="T79" fmla="*/ 2 h 555"/>
                <a:gd name="T80" fmla="*/ 2 w 549"/>
                <a:gd name="T81" fmla="*/ 2 h 555"/>
                <a:gd name="T82" fmla="*/ 2 w 549"/>
                <a:gd name="T83" fmla="*/ 2 h 555"/>
                <a:gd name="T84" fmla="*/ 2 w 549"/>
                <a:gd name="T85" fmla="*/ 2 h 555"/>
                <a:gd name="T86" fmla="*/ 2 w 549"/>
                <a:gd name="T87" fmla="*/ 2 h 555"/>
                <a:gd name="T88" fmla="*/ 2 w 549"/>
                <a:gd name="T89" fmla="*/ 2 h 555"/>
                <a:gd name="T90" fmla="*/ 2 w 549"/>
                <a:gd name="T91" fmla="*/ 2 h 555"/>
                <a:gd name="T92" fmla="*/ 2 w 549"/>
                <a:gd name="T93" fmla="*/ 2 h 555"/>
                <a:gd name="T94" fmla="*/ 2 w 549"/>
                <a:gd name="T95" fmla="*/ 2 h 555"/>
                <a:gd name="T96" fmla="*/ 2 w 549"/>
                <a:gd name="T97" fmla="*/ 2 h 555"/>
                <a:gd name="T98" fmla="*/ 2 w 549"/>
                <a:gd name="T99" fmla="*/ 2 h 555"/>
                <a:gd name="T100" fmla="*/ 2 w 549"/>
                <a:gd name="T101" fmla="*/ 2 h 555"/>
                <a:gd name="T102" fmla="*/ 2 w 549"/>
                <a:gd name="T103" fmla="*/ 2 h 555"/>
                <a:gd name="T104" fmla="*/ 2 w 549"/>
                <a:gd name="T105" fmla="*/ 2 h 555"/>
                <a:gd name="T106" fmla="*/ 2 w 549"/>
                <a:gd name="T107" fmla="*/ 2 h 555"/>
                <a:gd name="T108" fmla="*/ 2 w 549"/>
                <a:gd name="T109" fmla="*/ 2 h 555"/>
                <a:gd name="T110" fmla="*/ 2 w 549"/>
                <a:gd name="T111" fmla="*/ 2 h 555"/>
                <a:gd name="T112" fmla="*/ 2 w 549"/>
                <a:gd name="T113" fmla="*/ 2 h 555"/>
                <a:gd name="T114" fmla="*/ 2 w 549"/>
                <a:gd name="T115" fmla="*/ 2 h 555"/>
                <a:gd name="T116" fmla="*/ 2 w 549"/>
                <a:gd name="T117" fmla="*/ 2 h 5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9"/>
                <a:gd name="T178" fmla="*/ 0 h 555"/>
                <a:gd name="T179" fmla="*/ 549 w 549"/>
                <a:gd name="T180" fmla="*/ 555 h 5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9" h="555">
                  <a:moveTo>
                    <a:pt x="404" y="24"/>
                  </a:moveTo>
                  <a:lnTo>
                    <a:pt x="380" y="24"/>
                  </a:lnTo>
                  <a:lnTo>
                    <a:pt x="348" y="24"/>
                  </a:lnTo>
                  <a:lnTo>
                    <a:pt x="316" y="32"/>
                  </a:lnTo>
                  <a:lnTo>
                    <a:pt x="292" y="24"/>
                  </a:lnTo>
                  <a:lnTo>
                    <a:pt x="260" y="16"/>
                  </a:lnTo>
                  <a:lnTo>
                    <a:pt x="244" y="8"/>
                  </a:lnTo>
                  <a:lnTo>
                    <a:pt x="220" y="0"/>
                  </a:lnTo>
                  <a:lnTo>
                    <a:pt x="244" y="32"/>
                  </a:lnTo>
                  <a:lnTo>
                    <a:pt x="268" y="72"/>
                  </a:lnTo>
                  <a:lnTo>
                    <a:pt x="300" y="112"/>
                  </a:lnTo>
                  <a:lnTo>
                    <a:pt x="300" y="152"/>
                  </a:lnTo>
                  <a:lnTo>
                    <a:pt x="268" y="176"/>
                  </a:lnTo>
                  <a:lnTo>
                    <a:pt x="228" y="216"/>
                  </a:lnTo>
                  <a:lnTo>
                    <a:pt x="204" y="240"/>
                  </a:lnTo>
                  <a:lnTo>
                    <a:pt x="188" y="272"/>
                  </a:lnTo>
                  <a:lnTo>
                    <a:pt x="172" y="296"/>
                  </a:lnTo>
                  <a:lnTo>
                    <a:pt x="156" y="336"/>
                  </a:lnTo>
                  <a:lnTo>
                    <a:pt x="140" y="360"/>
                  </a:lnTo>
                  <a:lnTo>
                    <a:pt x="108" y="360"/>
                  </a:lnTo>
                  <a:lnTo>
                    <a:pt x="68" y="344"/>
                  </a:lnTo>
                  <a:lnTo>
                    <a:pt x="0" y="369"/>
                  </a:lnTo>
                  <a:lnTo>
                    <a:pt x="7" y="386"/>
                  </a:lnTo>
                  <a:lnTo>
                    <a:pt x="31" y="410"/>
                  </a:lnTo>
                  <a:lnTo>
                    <a:pt x="67" y="414"/>
                  </a:lnTo>
                  <a:lnTo>
                    <a:pt x="72" y="414"/>
                  </a:lnTo>
                  <a:lnTo>
                    <a:pt x="77" y="422"/>
                  </a:lnTo>
                  <a:lnTo>
                    <a:pt x="84" y="443"/>
                  </a:lnTo>
                  <a:lnTo>
                    <a:pt x="103" y="522"/>
                  </a:lnTo>
                  <a:lnTo>
                    <a:pt x="125" y="554"/>
                  </a:lnTo>
                  <a:lnTo>
                    <a:pt x="164" y="536"/>
                  </a:lnTo>
                  <a:lnTo>
                    <a:pt x="190" y="520"/>
                  </a:lnTo>
                  <a:lnTo>
                    <a:pt x="206" y="489"/>
                  </a:lnTo>
                  <a:lnTo>
                    <a:pt x="242" y="450"/>
                  </a:lnTo>
                  <a:lnTo>
                    <a:pt x="274" y="424"/>
                  </a:lnTo>
                  <a:lnTo>
                    <a:pt x="312" y="405"/>
                  </a:lnTo>
                  <a:lnTo>
                    <a:pt x="374" y="426"/>
                  </a:lnTo>
                  <a:lnTo>
                    <a:pt x="396" y="448"/>
                  </a:lnTo>
                  <a:lnTo>
                    <a:pt x="410" y="455"/>
                  </a:lnTo>
                  <a:lnTo>
                    <a:pt x="444" y="453"/>
                  </a:lnTo>
                  <a:lnTo>
                    <a:pt x="463" y="453"/>
                  </a:lnTo>
                  <a:lnTo>
                    <a:pt x="490" y="458"/>
                  </a:lnTo>
                  <a:lnTo>
                    <a:pt x="492" y="424"/>
                  </a:lnTo>
                  <a:lnTo>
                    <a:pt x="504" y="400"/>
                  </a:lnTo>
                  <a:lnTo>
                    <a:pt x="524" y="368"/>
                  </a:lnTo>
                  <a:lnTo>
                    <a:pt x="532" y="328"/>
                  </a:lnTo>
                  <a:lnTo>
                    <a:pt x="532" y="280"/>
                  </a:lnTo>
                  <a:lnTo>
                    <a:pt x="540" y="256"/>
                  </a:lnTo>
                  <a:lnTo>
                    <a:pt x="548" y="208"/>
                  </a:lnTo>
                  <a:lnTo>
                    <a:pt x="548" y="168"/>
                  </a:lnTo>
                  <a:lnTo>
                    <a:pt x="524" y="136"/>
                  </a:lnTo>
                  <a:lnTo>
                    <a:pt x="516" y="88"/>
                  </a:lnTo>
                  <a:lnTo>
                    <a:pt x="508" y="56"/>
                  </a:lnTo>
                  <a:lnTo>
                    <a:pt x="500" y="40"/>
                  </a:lnTo>
                  <a:lnTo>
                    <a:pt x="492" y="32"/>
                  </a:lnTo>
                  <a:lnTo>
                    <a:pt x="484" y="32"/>
                  </a:lnTo>
                  <a:lnTo>
                    <a:pt x="428" y="40"/>
                  </a:lnTo>
                  <a:lnTo>
                    <a:pt x="412" y="32"/>
                  </a:lnTo>
                  <a:lnTo>
                    <a:pt x="404" y="24"/>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9" name="Freeform 7">
              <a:extLst>
                <a:ext uri="{FF2B5EF4-FFF2-40B4-BE49-F238E27FC236}">
                  <a16:creationId xmlns:a16="http://schemas.microsoft.com/office/drawing/2014/main" id="{B7D932CA-B4BC-4428-B394-444FAEDBE2A9}"/>
                </a:ext>
              </a:extLst>
            </p:cNvPr>
            <p:cNvSpPr>
              <a:spLocks/>
            </p:cNvSpPr>
            <p:nvPr/>
          </p:nvSpPr>
          <p:spPr bwMode="auto">
            <a:xfrm>
              <a:off x="268" y="1116"/>
              <a:ext cx="1309" cy="873"/>
            </a:xfrm>
            <a:custGeom>
              <a:avLst/>
              <a:gdLst>
                <a:gd name="T0" fmla="*/ 2 w 1609"/>
                <a:gd name="T1" fmla="*/ 2 h 1073"/>
                <a:gd name="T2" fmla="*/ 2 w 1609"/>
                <a:gd name="T3" fmla="*/ 2 h 1073"/>
                <a:gd name="T4" fmla="*/ 2 w 1609"/>
                <a:gd name="T5" fmla="*/ 2 h 1073"/>
                <a:gd name="T6" fmla="*/ 2 w 1609"/>
                <a:gd name="T7" fmla="*/ 2 h 1073"/>
                <a:gd name="T8" fmla="*/ 2 w 1609"/>
                <a:gd name="T9" fmla="*/ 2 h 1073"/>
                <a:gd name="T10" fmla="*/ 2 w 1609"/>
                <a:gd name="T11" fmla="*/ 2 h 1073"/>
                <a:gd name="T12" fmla="*/ 2 w 1609"/>
                <a:gd name="T13" fmla="*/ 2 h 1073"/>
                <a:gd name="T14" fmla="*/ 2 w 1609"/>
                <a:gd name="T15" fmla="*/ 2 h 1073"/>
                <a:gd name="T16" fmla="*/ 2 w 1609"/>
                <a:gd name="T17" fmla="*/ 2 h 1073"/>
                <a:gd name="T18" fmla="*/ 2 w 1609"/>
                <a:gd name="T19" fmla="*/ 2 h 1073"/>
                <a:gd name="T20" fmla="*/ 2 w 1609"/>
                <a:gd name="T21" fmla="*/ 2 h 1073"/>
                <a:gd name="T22" fmla="*/ 2 w 1609"/>
                <a:gd name="T23" fmla="*/ 2 h 1073"/>
                <a:gd name="T24" fmla="*/ 2 w 1609"/>
                <a:gd name="T25" fmla="*/ 2 h 1073"/>
                <a:gd name="T26" fmla="*/ 2 w 1609"/>
                <a:gd name="T27" fmla="*/ 2 h 1073"/>
                <a:gd name="T28" fmla="*/ 2 w 1609"/>
                <a:gd name="T29" fmla="*/ 2 h 1073"/>
                <a:gd name="T30" fmla="*/ 2 w 1609"/>
                <a:gd name="T31" fmla="*/ 2 h 1073"/>
                <a:gd name="T32" fmla="*/ 2 w 1609"/>
                <a:gd name="T33" fmla="*/ 2 h 1073"/>
                <a:gd name="T34" fmla="*/ 2 w 1609"/>
                <a:gd name="T35" fmla="*/ 2 h 1073"/>
                <a:gd name="T36" fmla="*/ 2 w 1609"/>
                <a:gd name="T37" fmla="*/ 2 h 1073"/>
                <a:gd name="T38" fmla="*/ 2 w 1609"/>
                <a:gd name="T39" fmla="*/ 2 h 1073"/>
                <a:gd name="T40" fmla="*/ 2 w 1609"/>
                <a:gd name="T41" fmla="*/ 2 h 1073"/>
                <a:gd name="T42" fmla="*/ 0 w 1609"/>
                <a:gd name="T43" fmla="*/ 0 h 1073"/>
                <a:gd name="T44" fmla="*/ 2 w 1609"/>
                <a:gd name="T45" fmla="*/ 2 h 1073"/>
                <a:gd name="T46" fmla="*/ 2 w 1609"/>
                <a:gd name="T47" fmla="*/ 2 h 1073"/>
                <a:gd name="T48" fmla="*/ 2 w 1609"/>
                <a:gd name="T49" fmla="*/ 2 h 1073"/>
                <a:gd name="T50" fmla="*/ 2 w 1609"/>
                <a:gd name="T51" fmla="*/ 2 h 1073"/>
                <a:gd name="T52" fmla="*/ 2 w 1609"/>
                <a:gd name="T53" fmla="*/ 2 h 1073"/>
                <a:gd name="T54" fmla="*/ 2 w 1609"/>
                <a:gd name="T55" fmla="*/ 2 h 1073"/>
                <a:gd name="T56" fmla="*/ 2 w 1609"/>
                <a:gd name="T57" fmla="*/ 2 h 1073"/>
                <a:gd name="T58" fmla="*/ 2 w 1609"/>
                <a:gd name="T59" fmla="*/ 2 h 1073"/>
                <a:gd name="T60" fmla="*/ 2 w 1609"/>
                <a:gd name="T61" fmla="*/ 2 h 1073"/>
                <a:gd name="T62" fmla="*/ 2 w 1609"/>
                <a:gd name="T63" fmla="*/ 2 h 1073"/>
                <a:gd name="T64" fmla="*/ 2 w 1609"/>
                <a:gd name="T65" fmla="*/ 2 h 1073"/>
                <a:gd name="T66" fmla="*/ 2 w 1609"/>
                <a:gd name="T67" fmla="*/ 2 h 1073"/>
                <a:gd name="T68" fmla="*/ 2 w 1609"/>
                <a:gd name="T69" fmla="*/ 2 h 1073"/>
                <a:gd name="T70" fmla="*/ 2 w 1609"/>
                <a:gd name="T71" fmla="*/ 2 h 1073"/>
                <a:gd name="T72" fmla="*/ 2 w 1609"/>
                <a:gd name="T73" fmla="*/ 2 h 1073"/>
                <a:gd name="T74" fmla="*/ 2 w 1609"/>
                <a:gd name="T75" fmla="*/ 2 h 1073"/>
                <a:gd name="T76" fmla="*/ 2 w 1609"/>
                <a:gd name="T77" fmla="*/ 2 h 1073"/>
                <a:gd name="T78" fmla="*/ 2 w 1609"/>
                <a:gd name="T79" fmla="*/ 2 h 1073"/>
                <a:gd name="T80" fmla="*/ 2 w 1609"/>
                <a:gd name="T81" fmla="*/ 2 h 1073"/>
                <a:gd name="T82" fmla="*/ 2 w 1609"/>
                <a:gd name="T83" fmla="*/ 2 h 1073"/>
                <a:gd name="T84" fmla="*/ 2 w 1609"/>
                <a:gd name="T85" fmla="*/ 2 h 1073"/>
                <a:gd name="T86" fmla="*/ 2 w 1609"/>
                <a:gd name="T87" fmla="*/ 2 h 1073"/>
                <a:gd name="T88" fmla="*/ 2 w 1609"/>
                <a:gd name="T89" fmla="*/ 2 h 1073"/>
                <a:gd name="T90" fmla="*/ 2 w 1609"/>
                <a:gd name="T91" fmla="*/ 2 h 10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9"/>
                <a:gd name="T139" fmla="*/ 0 h 1073"/>
                <a:gd name="T140" fmla="*/ 1609 w 1609"/>
                <a:gd name="T141" fmla="*/ 1073 h 10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9" h="1073">
                  <a:moveTo>
                    <a:pt x="1568" y="960"/>
                  </a:moveTo>
                  <a:lnTo>
                    <a:pt x="1544" y="960"/>
                  </a:lnTo>
                  <a:lnTo>
                    <a:pt x="1512" y="912"/>
                  </a:lnTo>
                  <a:lnTo>
                    <a:pt x="1528" y="888"/>
                  </a:lnTo>
                  <a:lnTo>
                    <a:pt x="1552" y="872"/>
                  </a:lnTo>
                  <a:lnTo>
                    <a:pt x="1544" y="840"/>
                  </a:lnTo>
                  <a:lnTo>
                    <a:pt x="1544" y="784"/>
                  </a:lnTo>
                  <a:lnTo>
                    <a:pt x="1576" y="736"/>
                  </a:lnTo>
                  <a:lnTo>
                    <a:pt x="1608" y="728"/>
                  </a:lnTo>
                  <a:lnTo>
                    <a:pt x="1568" y="680"/>
                  </a:lnTo>
                  <a:lnTo>
                    <a:pt x="1568" y="632"/>
                  </a:lnTo>
                  <a:lnTo>
                    <a:pt x="1576" y="568"/>
                  </a:lnTo>
                  <a:lnTo>
                    <a:pt x="1504" y="568"/>
                  </a:lnTo>
                  <a:lnTo>
                    <a:pt x="1472" y="544"/>
                  </a:lnTo>
                  <a:lnTo>
                    <a:pt x="1440" y="552"/>
                  </a:lnTo>
                  <a:lnTo>
                    <a:pt x="1400" y="552"/>
                  </a:lnTo>
                  <a:lnTo>
                    <a:pt x="1368" y="536"/>
                  </a:lnTo>
                  <a:lnTo>
                    <a:pt x="1336" y="552"/>
                  </a:lnTo>
                  <a:lnTo>
                    <a:pt x="1304" y="536"/>
                  </a:lnTo>
                  <a:lnTo>
                    <a:pt x="1240" y="536"/>
                  </a:lnTo>
                  <a:lnTo>
                    <a:pt x="1208" y="504"/>
                  </a:lnTo>
                  <a:lnTo>
                    <a:pt x="1184" y="472"/>
                  </a:lnTo>
                  <a:lnTo>
                    <a:pt x="1152" y="432"/>
                  </a:lnTo>
                  <a:lnTo>
                    <a:pt x="1160" y="392"/>
                  </a:lnTo>
                  <a:lnTo>
                    <a:pt x="1168" y="344"/>
                  </a:lnTo>
                  <a:lnTo>
                    <a:pt x="1216" y="336"/>
                  </a:lnTo>
                  <a:lnTo>
                    <a:pt x="1256" y="304"/>
                  </a:lnTo>
                  <a:lnTo>
                    <a:pt x="1272" y="336"/>
                  </a:lnTo>
                  <a:lnTo>
                    <a:pt x="1296" y="352"/>
                  </a:lnTo>
                  <a:lnTo>
                    <a:pt x="1328" y="344"/>
                  </a:lnTo>
                  <a:lnTo>
                    <a:pt x="1336" y="360"/>
                  </a:lnTo>
                  <a:lnTo>
                    <a:pt x="1360" y="328"/>
                  </a:lnTo>
                  <a:lnTo>
                    <a:pt x="1368" y="288"/>
                  </a:lnTo>
                  <a:lnTo>
                    <a:pt x="1408" y="272"/>
                  </a:lnTo>
                  <a:lnTo>
                    <a:pt x="1408" y="232"/>
                  </a:lnTo>
                  <a:lnTo>
                    <a:pt x="1368" y="232"/>
                  </a:lnTo>
                  <a:lnTo>
                    <a:pt x="1344" y="240"/>
                  </a:lnTo>
                  <a:lnTo>
                    <a:pt x="1328" y="256"/>
                  </a:lnTo>
                  <a:lnTo>
                    <a:pt x="1296" y="264"/>
                  </a:lnTo>
                  <a:lnTo>
                    <a:pt x="1280" y="248"/>
                  </a:lnTo>
                  <a:lnTo>
                    <a:pt x="1280" y="224"/>
                  </a:lnTo>
                  <a:lnTo>
                    <a:pt x="1240" y="208"/>
                  </a:lnTo>
                  <a:lnTo>
                    <a:pt x="1216" y="208"/>
                  </a:lnTo>
                  <a:lnTo>
                    <a:pt x="1200" y="200"/>
                  </a:lnTo>
                  <a:lnTo>
                    <a:pt x="1168" y="184"/>
                  </a:lnTo>
                  <a:lnTo>
                    <a:pt x="1192" y="176"/>
                  </a:lnTo>
                  <a:lnTo>
                    <a:pt x="1176" y="160"/>
                  </a:lnTo>
                  <a:lnTo>
                    <a:pt x="1160" y="160"/>
                  </a:lnTo>
                  <a:lnTo>
                    <a:pt x="1136" y="160"/>
                  </a:lnTo>
                  <a:lnTo>
                    <a:pt x="1104" y="168"/>
                  </a:lnTo>
                  <a:lnTo>
                    <a:pt x="1072" y="160"/>
                  </a:lnTo>
                  <a:lnTo>
                    <a:pt x="1032" y="144"/>
                  </a:lnTo>
                  <a:lnTo>
                    <a:pt x="1000" y="128"/>
                  </a:lnTo>
                  <a:lnTo>
                    <a:pt x="984" y="112"/>
                  </a:lnTo>
                  <a:lnTo>
                    <a:pt x="936" y="104"/>
                  </a:lnTo>
                  <a:lnTo>
                    <a:pt x="880" y="112"/>
                  </a:lnTo>
                  <a:lnTo>
                    <a:pt x="768" y="112"/>
                  </a:lnTo>
                  <a:lnTo>
                    <a:pt x="720" y="104"/>
                  </a:lnTo>
                  <a:lnTo>
                    <a:pt x="616" y="96"/>
                  </a:lnTo>
                  <a:lnTo>
                    <a:pt x="552" y="96"/>
                  </a:lnTo>
                  <a:lnTo>
                    <a:pt x="456" y="72"/>
                  </a:lnTo>
                  <a:lnTo>
                    <a:pt x="352" y="64"/>
                  </a:lnTo>
                  <a:lnTo>
                    <a:pt x="264" y="48"/>
                  </a:lnTo>
                  <a:lnTo>
                    <a:pt x="192" y="32"/>
                  </a:lnTo>
                  <a:lnTo>
                    <a:pt x="96" y="8"/>
                  </a:lnTo>
                  <a:lnTo>
                    <a:pt x="0" y="0"/>
                  </a:lnTo>
                  <a:lnTo>
                    <a:pt x="16" y="24"/>
                  </a:lnTo>
                  <a:lnTo>
                    <a:pt x="24" y="40"/>
                  </a:lnTo>
                  <a:lnTo>
                    <a:pt x="24" y="56"/>
                  </a:lnTo>
                  <a:lnTo>
                    <a:pt x="48" y="56"/>
                  </a:lnTo>
                  <a:lnTo>
                    <a:pt x="72" y="64"/>
                  </a:lnTo>
                  <a:lnTo>
                    <a:pt x="96" y="72"/>
                  </a:lnTo>
                  <a:lnTo>
                    <a:pt x="128" y="80"/>
                  </a:lnTo>
                  <a:lnTo>
                    <a:pt x="144" y="88"/>
                  </a:lnTo>
                  <a:lnTo>
                    <a:pt x="160" y="88"/>
                  </a:lnTo>
                  <a:lnTo>
                    <a:pt x="176" y="112"/>
                  </a:lnTo>
                  <a:lnTo>
                    <a:pt x="200" y="112"/>
                  </a:lnTo>
                  <a:lnTo>
                    <a:pt x="216" y="144"/>
                  </a:lnTo>
                  <a:lnTo>
                    <a:pt x="232" y="168"/>
                  </a:lnTo>
                  <a:lnTo>
                    <a:pt x="240" y="184"/>
                  </a:lnTo>
                  <a:lnTo>
                    <a:pt x="256" y="200"/>
                  </a:lnTo>
                  <a:lnTo>
                    <a:pt x="264" y="224"/>
                  </a:lnTo>
                  <a:lnTo>
                    <a:pt x="288" y="232"/>
                  </a:lnTo>
                  <a:lnTo>
                    <a:pt x="304" y="248"/>
                  </a:lnTo>
                  <a:lnTo>
                    <a:pt x="328" y="256"/>
                  </a:lnTo>
                  <a:lnTo>
                    <a:pt x="344" y="272"/>
                  </a:lnTo>
                  <a:lnTo>
                    <a:pt x="360" y="280"/>
                  </a:lnTo>
                  <a:lnTo>
                    <a:pt x="384" y="296"/>
                  </a:lnTo>
                  <a:lnTo>
                    <a:pt x="400" y="320"/>
                  </a:lnTo>
                  <a:lnTo>
                    <a:pt x="432" y="312"/>
                  </a:lnTo>
                  <a:lnTo>
                    <a:pt x="448" y="296"/>
                  </a:lnTo>
                  <a:lnTo>
                    <a:pt x="464" y="272"/>
                  </a:lnTo>
                  <a:lnTo>
                    <a:pt x="480" y="280"/>
                  </a:lnTo>
                  <a:lnTo>
                    <a:pt x="520" y="296"/>
                  </a:lnTo>
                  <a:lnTo>
                    <a:pt x="544" y="296"/>
                  </a:lnTo>
                  <a:lnTo>
                    <a:pt x="560" y="296"/>
                  </a:lnTo>
                  <a:lnTo>
                    <a:pt x="568" y="328"/>
                  </a:lnTo>
                  <a:lnTo>
                    <a:pt x="560" y="344"/>
                  </a:lnTo>
                  <a:lnTo>
                    <a:pt x="568" y="360"/>
                  </a:lnTo>
                  <a:lnTo>
                    <a:pt x="584" y="384"/>
                  </a:lnTo>
                  <a:lnTo>
                    <a:pt x="592" y="424"/>
                  </a:lnTo>
                  <a:lnTo>
                    <a:pt x="592" y="448"/>
                  </a:lnTo>
                  <a:lnTo>
                    <a:pt x="600" y="472"/>
                  </a:lnTo>
                  <a:lnTo>
                    <a:pt x="600" y="488"/>
                  </a:lnTo>
                  <a:lnTo>
                    <a:pt x="624" y="504"/>
                  </a:lnTo>
                  <a:lnTo>
                    <a:pt x="632" y="552"/>
                  </a:lnTo>
                  <a:lnTo>
                    <a:pt x="640" y="608"/>
                  </a:lnTo>
                  <a:lnTo>
                    <a:pt x="688" y="664"/>
                  </a:lnTo>
                  <a:lnTo>
                    <a:pt x="720" y="712"/>
                  </a:lnTo>
                  <a:lnTo>
                    <a:pt x="728" y="736"/>
                  </a:lnTo>
                  <a:lnTo>
                    <a:pt x="736" y="768"/>
                  </a:lnTo>
                  <a:lnTo>
                    <a:pt x="736" y="784"/>
                  </a:lnTo>
                  <a:lnTo>
                    <a:pt x="752" y="808"/>
                  </a:lnTo>
                  <a:lnTo>
                    <a:pt x="784" y="816"/>
                  </a:lnTo>
                  <a:lnTo>
                    <a:pt x="808" y="832"/>
                  </a:lnTo>
                  <a:lnTo>
                    <a:pt x="832" y="840"/>
                  </a:lnTo>
                  <a:lnTo>
                    <a:pt x="864" y="856"/>
                  </a:lnTo>
                  <a:lnTo>
                    <a:pt x="904" y="880"/>
                  </a:lnTo>
                  <a:lnTo>
                    <a:pt x="936" y="912"/>
                  </a:lnTo>
                  <a:lnTo>
                    <a:pt x="976" y="952"/>
                  </a:lnTo>
                  <a:lnTo>
                    <a:pt x="1000" y="960"/>
                  </a:lnTo>
                  <a:lnTo>
                    <a:pt x="1064" y="960"/>
                  </a:lnTo>
                  <a:lnTo>
                    <a:pt x="1096" y="944"/>
                  </a:lnTo>
                  <a:lnTo>
                    <a:pt x="1120" y="912"/>
                  </a:lnTo>
                  <a:lnTo>
                    <a:pt x="1136" y="912"/>
                  </a:lnTo>
                  <a:lnTo>
                    <a:pt x="1184" y="928"/>
                  </a:lnTo>
                  <a:lnTo>
                    <a:pt x="1240" y="984"/>
                  </a:lnTo>
                  <a:lnTo>
                    <a:pt x="1304" y="1024"/>
                  </a:lnTo>
                  <a:lnTo>
                    <a:pt x="1368" y="1072"/>
                  </a:lnTo>
                  <a:lnTo>
                    <a:pt x="1392" y="1048"/>
                  </a:lnTo>
                  <a:lnTo>
                    <a:pt x="1392" y="1040"/>
                  </a:lnTo>
                  <a:lnTo>
                    <a:pt x="1400" y="1040"/>
                  </a:lnTo>
                  <a:lnTo>
                    <a:pt x="1440" y="1056"/>
                  </a:lnTo>
                  <a:lnTo>
                    <a:pt x="1472" y="1040"/>
                  </a:lnTo>
                  <a:lnTo>
                    <a:pt x="1520" y="1048"/>
                  </a:lnTo>
                  <a:lnTo>
                    <a:pt x="1560" y="1000"/>
                  </a:lnTo>
                  <a:lnTo>
                    <a:pt x="1568" y="968"/>
                  </a:lnTo>
                  <a:lnTo>
                    <a:pt x="1568" y="96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nvGrpSpPr>
            <p:cNvPr id="20" name="Group 19">
              <a:extLst>
                <a:ext uri="{FF2B5EF4-FFF2-40B4-BE49-F238E27FC236}">
                  <a16:creationId xmlns:a16="http://schemas.microsoft.com/office/drawing/2014/main" id="{5211AB80-C3BB-46C8-A20C-159B2E643ACC}"/>
                </a:ext>
              </a:extLst>
            </p:cNvPr>
            <p:cNvGrpSpPr>
              <a:grpSpLocks/>
            </p:cNvGrpSpPr>
            <p:nvPr/>
          </p:nvGrpSpPr>
          <p:grpSpPr bwMode="auto">
            <a:xfrm>
              <a:off x="925" y="1799"/>
              <a:ext cx="801" cy="938"/>
              <a:chOff x="985" y="1669"/>
              <a:chExt cx="801" cy="938"/>
            </a:xfrm>
          </p:grpSpPr>
          <p:sp>
            <p:nvSpPr>
              <p:cNvPr id="189" name="Freeform 9">
                <a:extLst>
                  <a:ext uri="{FF2B5EF4-FFF2-40B4-BE49-F238E27FC236}">
                    <a16:creationId xmlns:a16="http://schemas.microsoft.com/office/drawing/2014/main" id="{4102E1EA-9467-4396-9C76-F0C13B0F1795}"/>
                  </a:ext>
                </a:extLst>
              </p:cNvPr>
              <p:cNvSpPr>
                <a:spLocks/>
              </p:cNvSpPr>
              <p:nvPr/>
            </p:nvSpPr>
            <p:spPr bwMode="auto">
              <a:xfrm>
                <a:off x="1291" y="2151"/>
                <a:ext cx="443" cy="456"/>
              </a:xfrm>
              <a:custGeom>
                <a:avLst/>
                <a:gdLst>
                  <a:gd name="T0" fmla="*/ 2 w 545"/>
                  <a:gd name="T1" fmla="*/ 2 h 561"/>
                  <a:gd name="T2" fmla="*/ 2 w 545"/>
                  <a:gd name="T3" fmla="*/ 2 h 561"/>
                  <a:gd name="T4" fmla="*/ 2 w 545"/>
                  <a:gd name="T5" fmla="*/ 2 h 561"/>
                  <a:gd name="T6" fmla="*/ 2 w 545"/>
                  <a:gd name="T7" fmla="*/ 2 h 561"/>
                  <a:gd name="T8" fmla="*/ 2 w 545"/>
                  <a:gd name="T9" fmla="*/ 2 h 561"/>
                  <a:gd name="T10" fmla="*/ 2 w 545"/>
                  <a:gd name="T11" fmla="*/ 2 h 561"/>
                  <a:gd name="T12" fmla="*/ 2 w 545"/>
                  <a:gd name="T13" fmla="*/ 2 h 561"/>
                  <a:gd name="T14" fmla="*/ 2 w 545"/>
                  <a:gd name="T15" fmla="*/ 2 h 561"/>
                  <a:gd name="T16" fmla="*/ 2 w 545"/>
                  <a:gd name="T17" fmla="*/ 2 h 561"/>
                  <a:gd name="T18" fmla="*/ 2 w 545"/>
                  <a:gd name="T19" fmla="*/ 2 h 561"/>
                  <a:gd name="T20" fmla="*/ 2 w 545"/>
                  <a:gd name="T21" fmla="*/ 2 h 561"/>
                  <a:gd name="T22" fmla="*/ 2 w 545"/>
                  <a:gd name="T23" fmla="*/ 2 h 561"/>
                  <a:gd name="T24" fmla="*/ 2 w 545"/>
                  <a:gd name="T25" fmla="*/ 2 h 561"/>
                  <a:gd name="T26" fmla="*/ 2 w 545"/>
                  <a:gd name="T27" fmla="*/ 2 h 561"/>
                  <a:gd name="T28" fmla="*/ 2 w 545"/>
                  <a:gd name="T29" fmla="*/ 2 h 561"/>
                  <a:gd name="T30" fmla="*/ 2 w 545"/>
                  <a:gd name="T31" fmla="*/ 2 h 561"/>
                  <a:gd name="T32" fmla="*/ 2 w 545"/>
                  <a:gd name="T33" fmla="*/ 2 h 561"/>
                  <a:gd name="T34" fmla="*/ 2 w 545"/>
                  <a:gd name="T35" fmla="*/ 2 h 561"/>
                  <a:gd name="T36" fmla="*/ 2 w 545"/>
                  <a:gd name="T37" fmla="*/ 2 h 561"/>
                  <a:gd name="T38" fmla="*/ 2 w 545"/>
                  <a:gd name="T39" fmla="*/ 2 h 561"/>
                  <a:gd name="T40" fmla="*/ 2 w 545"/>
                  <a:gd name="T41" fmla="*/ 2 h 561"/>
                  <a:gd name="T42" fmla="*/ 2 w 545"/>
                  <a:gd name="T43" fmla="*/ 2 h 561"/>
                  <a:gd name="T44" fmla="*/ 2 w 545"/>
                  <a:gd name="T45" fmla="*/ 2 h 561"/>
                  <a:gd name="T46" fmla="*/ 2 w 545"/>
                  <a:gd name="T47" fmla="*/ 2 h 561"/>
                  <a:gd name="T48" fmla="*/ 2 w 545"/>
                  <a:gd name="T49" fmla="*/ 2 h 561"/>
                  <a:gd name="T50" fmla="*/ 2 w 545"/>
                  <a:gd name="T51" fmla="*/ 2 h 561"/>
                  <a:gd name="T52" fmla="*/ 2 w 545"/>
                  <a:gd name="T53" fmla="*/ 2 h 561"/>
                  <a:gd name="T54" fmla="*/ 2 w 545"/>
                  <a:gd name="T55" fmla="*/ 2 h 561"/>
                  <a:gd name="T56" fmla="*/ 2 w 545"/>
                  <a:gd name="T57" fmla="*/ 2 h 561"/>
                  <a:gd name="T58" fmla="*/ 2 w 545"/>
                  <a:gd name="T59" fmla="*/ 2 h 561"/>
                  <a:gd name="T60" fmla="*/ 2 w 545"/>
                  <a:gd name="T61" fmla="*/ 2 h 561"/>
                  <a:gd name="T62" fmla="*/ 2 w 545"/>
                  <a:gd name="T63" fmla="*/ 2 h 561"/>
                  <a:gd name="T64" fmla="*/ 2 w 545"/>
                  <a:gd name="T65" fmla="*/ 2 h 561"/>
                  <a:gd name="T66" fmla="*/ 2 w 545"/>
                  <a:gd name="T67" fmla="*/ 2 h 561"/>
                  <a:gd name="T68" fmla="*/ 2 w 545"/>
                  <a:gd name="T69" fmla="*/ 2 h 561"/>
                  <a:gd name="T70" fmla="*/ 2 w 545"/>
                  <a:gd name="T71" fmla="*/ 2 h 561"/>
                  <a:gd name="T72" fmla="*/ 2 w 545"/>
                  <a:gd name="T73" fmla="*/ 2 h 561"/>
                  <a:gd name="T74" fmla="*/ 2 w 545"/>
                  <a:gd name="T75" fmla="*/ 2 h 561"/>
                  <a:gd name="T76" fmla="*/ 2 w 545"/>
                  <a:gd name="T77" fmla="*/ 2 h 561"/>
                  <a:gd name="T78" fmla="*/ 2 w 545"/>
                  <a:gd name="T79" fmla="*/ 2 h 561"/>
                  <a:gd name="T80" fmla="*/ 2 w 545"/>
                  <a:gd name="T81" fmla="*/ 2 h 561"/>
                  <a:gd name="T82" fmla="*/ 2 w 545"/>
                  <a:gd name="T83" fmla="*/ 2 h 5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61"/>
                  <a:gd name="T128" fmla="*/ 545 w 545"/>
                  <a:gd name="T129" fmla="*/ 561 h 5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61">
                    <a:moveTo>
                      <a:pt x="504" y="16"/>
                    </a:moveTo>
                    <a:lnTo>
                      <a:pt x="496" y="24"/>
                    </a:lnTo>
                    <a:lnTo>
                      <a:pt x="488" y="40"/>
                    </a:lnTo>
                    <a:lnTo>
                      <a:pt x="456" y="72"/>
                    </a:lnTo>
                    <a:lnTo>
                      <a:pt x="440" y="80"/>
                    </a:lnTo>
                    <a:lnTo>
                      <a:pt x="440" y="104"/>
                    </a:lnTo>
                    <a:lnTo>
                      <a:pt x="432" y="168"/>
                    </a:lnTo>
                    <a:lnTo>
                      <a:pt x="416" y="176"/>
                    </a:lnTo>
                    <a:lnTo>
                      <a:pt x="384" y="176"/>
                    </a:lnTo>
                    <a:lnTo>
                      <a:pt x="368" y="168"/>
                    </a:lnTo>
                    <a:lnTo>
                      <a:pt x="360" y="168"/>
                    </a:lnTo>
                    <a:lnTo>
                      <a:pt x="336" y="152"/>
                    </a:lnTo>
                    <a:lnTo>
                      <a:pt x="320" y="112"/>
                    </a:lnTo>
                    <a:lnTo>
                      <a:pt x="312" y="88"/>
                    </a:lnTo>
                    <a:lnTo>
                      <a:pt x="288" y="88"/>
                    </a:lnTo>
                    <a:lnTo>
                      <a:pt x="240" y="72"/>
                    </a:lnTo>
                    <a:lnTo>
                      <a:pt x="200" y="64"/>
                    </a:lnTo>
                    <a:lnTo>
                      <a:pt x="192" y="64"/>
                    </a:lnTo>
                    <a:lnTo>
                      <a:pt x="184" y="72"/>
                    </a:lnTo>
                    <a:lnTo>
                      <a:pt x="224" y="120"/>
                    </a:lnTo>
                    <a:lnTo>
                      <a:pt x="240" y="144"/>
                    </a:lnTo>
                    <a:lnTo>
                      <a:pt x="232" y="168"/>
                    </a:lnTo>
                    <a:lnTo>
                      <a:pt x="216" y="200"/>
                    </a:lnTo>
                    <a:lnTo>
                      <a:pt x="208" y="184"/>
                    </a:lnTo>
                    <a:lnTo>
                      <a:pt x="168" y="144"/>
                    </a:lnTo>
                    <a:lnTo>
                      <a:pt x="144" y="128"/>
                    </a:lnTo>
                    <a:lnTo>
                      <a:pt x="112" y="128"/>
                    </a:lnTo>
                    <a:lnTo>
                      <a:pt x="80" y="112"/>
                    </a:lnTo>
                    <a:lnTo>
                      <a:pt x="40" y="80"/>
                    </a:lnTo>
                    <a:lnTo>
                      <a:pt x="32" y="56"/>
                    </a:lnTo>
                    <a:lnTo>
                      <a:pt x="40" y="40"/>
                    </a:lnTo>
                    <a:lnTo>
                      <a:pt x="24" y="24"/>
                    </a:lnTo>
                    <a:lnTo>
                      <a:pt x="0" y="0"/>
                    </a:lnTo>
                    <a:lnTo>
                      <a:pt x="8" y="56"/>
                    </a:lnTo>
                    <a:lnTo>
                      <a:pt x="16" y="120"/>
                    </a:lnTo>
                    <a:lnTo>
                      <a:pt x="32" y="192"/>
                    </a:lnTo>
                    <a:lnTo>
                      <a:pt x="88" y="224"/>
                    </a:lnTo>
                    <a:lnTo>
                      <a:pt x="112" y="224"/>
                    </a:lnTo>
                    <a:lnTo>
                      <a:pt x="120" y="216"/>
                    </a:lnTo>
                    <a:lnTo>
                      <a:pt x="136" y="232"/>
                    </a:lnTo>
                    <a:lnTo>
                      <a:pt x="184" y="264"/>
                    </a:lnTo>
                    <a:lnTo>
                      <a:pt x="240" y="272"/>
                    </a:lnTo>
                    <a:lnTo>
                      <a:pt x="240" y="288"/>
                    </a:lnTo>
                    <a:lnTo>
                      <a:pt x="192" y="320"/>
                    </a:lnTo>
                    <a:lnTo>
                      <a:pt x="152" y="328"/>
                    </a:lnTo>
                    <a:lnTo>
                      <a:pt x="120" y="344"/>
                    </a:lnTo>
                    <a:lnTo>
                      <a:pt x="96" y="384"/>
                    </a:lnTo>
                    <a:lnTo>
                      <a:pt x="96" y="408"/>
                    </a:lnTo>
                    <a:lnTo>
                      <a:pt x="104" y="440"/>
                    </a:lnTo>
                    <a:lnTo>
                      <a:pt x="96" y="464"/>
                    </a:lnTo>
                    <a:lnTo>
                      <a:pt x="96" y="472"/>
                    </a:lnTo>
                    <a:lnTo>
                      <a:pt x="120" y="488"/>
                    </a:lnTo>
                    <a:lnTo>
                      <a:pt x="152" y="480"/>
                    </a:lnTo>
                    <a:lnTo>
                      <a:pt x="168" y="464"/>
                    </a:lnTo>
                    <a:lnTo>
                      <a:pt x="192" y="440"/>
                    </a:lnTo>
                    <a:lnTo>
                      <a:pt x="208" y="480"/>
                    </a:lnTo>
                    <a:lnTo>
                      <a:pt x="208" y="520"/>
                    </a:lnTo>
                    <a:lnTo>
                      <a:pt x="240" y="536"/>
                    </a:lnTo>
                    <a:lnTo>
                      <a:pt x="264" y="544"/>
                    </a:lnTo>
                    <a:lnTo>
                      <a:pt x="288" y="552"/>
                    </a:lnTo>
                    <a:lnTo>
                      <a:pt x="328" y="560"/>
                    </a:lnTo>
                    <a:lnTo>
                      <a:pt x="360" y="544"/>
                    </a:lnTo>
                    <a:lnTo>
                      <a:pt x="392" y="552"/>
                    </a:lnTo>
                    <a:lnTo>
                      <a:pt x="400" y="552"/>
                    </a:lnTo>
                    <a:lnTo>
                      <a:pt x="416" y="512"/>
                    </a:lnTo>
                    <a:lnTo>
                      <a:pt x="440" y="472"/>
                    </a:lnTo>
                    <a:lnTo>
                      <a:pt x="464" y="456"/>
                    </a:lnTo>
                    <a:lnTo>
                      <a:pt x="480" y="408"/>
                    </a:lnTo>
                    <a:lnTo>
                      <a:pt x="464" y="360"/>
                    </a:lnTo>
                    <a:lnTo>
                      <a:pt x="448" y="304"/>
                    </a:lnTo>
                    <a:lnTo>
                      <a:pt x="448" y="272"/>
                    </a:lnTo>
                    <a:lnTo>
                      <a:pt x="456" y="232"/>
                    </a:lnTo>
                    <a:lnTo>
                      <a:pt x="464" y="216"/>
                    </a:lnTo>
                    <a:lnTo>
                      <a:pt x="456" y="192"/>
                    </a:lnTo>
                    <a:lnTo>
                      <a:pt x="456" y="168"/>
                    </a:lnTo>
                    <a:lnTo>
                      <a:pt x="472" y="152"/>
                    </a:lnTo>
                    <a:lnTo>
                      <a:pt x="520" y="136"/>
                    </a:lnTo>
                    <a:lnTo>
                      <a:pt x="544" y="112"/>
                    </a:lnTo>
                    <a:lnTo>
                      <a:pt x="512" y="88"/>
                    </a:lnTo>
                    <a:lnTo>
                      <a:pt x="520" y="64"/>
                    </a:lnTo>
                    <a:lnTo>
                      <a:pt x="536" y="40"/>
                    </a:lnTo>
                    <a:lnTo>
                      <a:pt x="520" y="16"/>
                    </a:lnTo>
                    <a:lnTo>
                      <a:pt x="504" y="8"/>
                    </a:lnTo>
                    <a:lnTo>
                      <a:pt x="504" y="16"/>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90" name="Freeform 10">
                <a:extLst>
                  <a:ext uri="{FF2B5EF4-FFF2-40B4-BE49-F238E27FC236}">
                    <a16:creationId xmlns:a16="http://schemas.microsoft.com/office/drawing/2014/main" id="{582409D1-670E-4B18-9463-77C8C5D3989B}"/>
                  </a:ext>
                </a:extLst>
              </p:cNvPr>
              <p:cNvSpPr>
                <a:spLocks/>
              </p:cNvSpPr>
              <p:nvPr/>
            </p:nvSpPr>
            <p:spPr bwMode="auto">
              <a:xfrm>
                <a:off x="985" y="1669"/>
                <a:ext cx="801" cy="645"/>
              </a:xfrm>
              <a:custGeom>
                <a:avLst/>
                <a:gdLst>
                  <a:gd name="T0" fmla="*/ 2 w 985"/>
                  <a:gd name="T1" fmla="*/ 2 h 793"/>
                  <a:gd name="T2" fmla="*/ 2 w 985"/>
                  <a:gd name="T3" fmla="*/ 2 h 793"/>
                  <a:gd name="T4" fmla="*/ 2 w 985"/>
                  <a:gd name="T5" fmla="*/ 2 h 793"/>
                  <a:gd name="T6" fmla="*/ 2 w 985"/>
                  <a:gd name="T7" fmla="*/ 2 h 793"/>
                  <a:gd name="T8" fmla="*/ 2 w 985"/>
                  <a:gd name="T9" fmla="*/ 2 h 793"/>
                  <a:gd name="T10" fmla="*/ 2 w 985"/>
                  <a:gd name="T11" fmla="*/ 2 h 793"/>
                  <a:gd name="T12" fmla="*/ 2 w 985"/>
                  <a:gd name="T13" fmla="*/ 2 h 793"/>
                  <a:gd name="T14" fmla="*/ 2 w 985"/>
                  <a:gd name="T15" fmla="*/ 2 h 793"/>
                  <a:gd name="T16" fmla="*/ 2 w 985"/>
                  <a:gd name="T17" fmla="*/ 2 h 793"/>
                  <a:gd name="T18" fmla="*/ 2 w 985"/>
                  <a:gd name="T19" fmla="*/ 2 h 793"/>
                  <a:gd name="T20" fmla="*/ 2 w 985"/>
                  <a:gd name="T21" fmla="*/ 2 h 793"/>
                  <a:gd name="T22" fmla="*/ 2 w 985"/>
                  <a:gd name="T23" fmla="*/ 2 h 793"/>
                  <a:gd name="T24" fmla="*/ 2 w 985"/>
                  <a:gd name="T25" fmla="*/ 2 h 793"/>
                  <a:gd name="T26" fmla="*/ 0 w 985"/>
                  <a:gd name="T27" fmla="*/ 2 h 793"/>
                  <a:gd name="T28" fmla="*/ 2 w 985"/>
                  <a:gd name="T29" fmla="*/ 2 h 793"/>
                  <a:gd name="T30" fmla="*/ 2 w 985"/>
                  <a:gd name="T31" fmla="*/ 2 h 793"/>
                  <a:gd name="T32" fmla="*/ 2 w 985"/>
                  <a:gd name="T33" fmla="*/ 2 h 793"/>
                  <a:gd name="T34" fmla="*/ 2 w 985"/>
                  <a:gd name="T35" fmla="*/ 2 h 793"/>
                  <a:gd name="T36" fmla="*/ 2 w 985"/>
                  <a:gd name="T37" fmla="*/ 2 h 793"/>
                  <a:gd name="T38" fmla="*/ 2 w 985"/>
                  <a:gd name="T39" fmla="*/ 2 h 793"/>
                  <a:gd name="T40" fmla="*/ 2 w 985"/>
                  <a:gd name="T41" fmla="*/ 2 h 793"/>
                  <a:gd name="T42" fmla="*/ 2 w 985"/>
                  <a:gd name="T43" fmla="*/ 2 h 793"/>
                  <a:gd name="T44" fmla="*/ 2 w 985"/>
                  <a:gd name="T45" fmla="*/ 2 h 793"/>
                  <a:gd name="T46" fmla="*/ 2 w 985"/>
                  <a:gd name="T47" fmla="*/ 2 h 793"/>
                  <a:gd name="T48" fmla="*/ 2 w 985"/>
                  <a:gd name="T49" fmla="*/ 2 h 793"/>
                  <a:gd name="T50" fmla="*/ 2 w 985"/>
                  <a:gd name="T51" fmla="*/ 2 h 793"/>
                  <a:gd name="T52" fmla="*/ 2 w 985"/>
                  <a:gd name="T53" fmla="*/ 2 h 793"/>
                  <a:gd name="T54" fmla="*/ 2 w 985"/>
                  <a:gd name="T55" fmla="*/ 2 h 793"/>
                  <a:gd name="T56" fmla="*/ 2 w 985"/>
                  <a:gd name="T57" fmla="*/ 2 h 793"/>
                  <a:gd name="T58" fmla="*/ 2 w 985"/>
                  <a:gd name="T59" fmla="*/ 2 h 793"/>
                  <a:gd name="T60" fmla="*/ 2 w 985"/>
                  <a:gd name="T61" fmla="*/ 2 h 793"/>
                  <a:gd name="T62" fmla="*/ 2 w 985"/>
                  <a:gd name="T63" fmla="*/ 2 h 793"/>
                  <a:gd name="T64" fmla="*/ 2 w 985"/>
                  <a:gd name="T65" fmla="*/ 2 h 793"/>
                  <a:gd name="T66" fmla="*/ 2 w 985"/>
                  <a:gd name="T67" fmla="*/ 2 h 793"/>
                  <a:gd name="T68" fmla="*/ 2 w 985"/>
                  <a:gd name="T69" fmla="*/ 2 h 793"/>
                  <a:gd name="T70" fmla="*/ 2 w 985"/>
                  <a:gd name="T71" fmla="*/ 2 h 793"/>
                  <a:gd name="T72" fmla="*/ 2 w 985"/>
                  <a:gd name="T73" fmla="*/ 2 h 793"/>
                  <a:gd name="T74" fmla="*/ 2 w 985"/>
                  <a:gd name="T75" fmla="*/ 2 h 793"/>
                  <a:gd name="T76" fmla="*/ 2 w 985"/>
                  <a:gd name="T77" fmla="*/ 2 h 793"/>
                  <a:gd name="T78" fmla="*/ 2 w 985"/>
                  <a:gd name="T79" fmla="*/ 2 h 793"/>
                  <a:gd name="T80" fmla="*/ 2 w 985"/>
                  <a:gd name="T81" fmla="*/ 2 h 793"/>
                  <a:gd name="T82" fmla="*/ 2 w 985"/>
                  <a:gd name="T83" fmla="*/ 2 h 793"/>
                  <a:gd name="T84" fmla="*/ 2 w 985"/>
                  <a:gd name="T85" fmla="*/ 2 h 793"/>
                  <a:gd name="T86" fmla="*/ 2 w 985"/>
                  <a:gd name="T87" fmla="*/ 2 h 793"/>
                  <a:gd name="T88" fmla="*/ 2 w 985"/>
                  <a:gd name="T89" fmla="*/ 2 h 793"/>
                  <a:gd name="T90" fmla="*/ 2 w 985"/>
                  <a:gd name="T91" fmla="*/ 2 h 793"/>
                  <a:gd name="T92" fmla="*/ 2 w 985"/>
                  <a:gd name="T93" fmla="*/ 2 h 793"/>
                  <a:gd name="T94" fmla="*/ 2 w 985"/>
                  <a:gd name="T95" fmla="*/ 2 h 793"/>
                  <a:gd name="T96" fmla="*/ 2 w 985"/>
                  <a:gd name="T97" fmla="*/ 2 h 793"/>
                  <a:gd name="T98" fmla="*/ 2 w 985"/>
                  <a:gd name="T99" fmla="*/ 2 h 793"/>
                  <a:gd name="T100" fmla="*/ 2 w 985"/>
                  <a:gd name="T101" fmla="*/ 2 h 793"/>
                  <a:gd name="T102" fmla="*/ 2 w 985"/>
                  <a:gd name="T103" fmla="*/ 2 h 793"/>
                  <a:gd name="T104" fmla="*/ 2 w 985"/>
                  <a:gd name="T105" fmla="*/ 2 h 7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5"/>
                  <a:gd name="T160" fmla="*/ 0 h 793"/>
                  <a:gd name="T161" fmla="*/ 985 w 985"/>
                  <a:gd name="T162" fmla="*/ 793 h 7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5" h="793">
                    <a:moveTo>
                      <a:pt x="768" y="120"/>
                    </a:moveTo>
                    <a:lnTo>
                      <a:pt x="752" y="144"/>
                    </a:lnTo>
                    <a:lnTo>
                      <a:pt x="736" y="176"/>
                    </a:lnTo>
                    <a:lnTo>
                      <a:pt x="712" y="200"/>
                    </a:lnTo>
                    <a:lnTo>
                      <a:pt x="696" y="208"/>
                    </a:lnTo>
                    <a:lnTo>
                      <a:pt x="664" y="208"/>
                    </a:lnTo>
                    <a:lnTo>
                      <a:pt x="640" y="216"/>
                    </a:lnTo>
                    <a:lnTo>
                      <a:pt x="616" y="200"/>
                    </a:lnTo>
                    <a:lnTo>
                      <a:pt x="584" y="200"/>
                    </a:lnTo>
                    <a:lnTo>
                      <a:pt x="584" y="208"/>
                    </a:lnTo>
                    <a:lnTo>
                      <a:pt x="560" y="232"/>
                    </a:lnTo>
                    <a:lnTo>
                      <a:pt x="520" y="200"/>
                    </a:lnTo>
                    <a:lnTo>
                      <a:pt x="456" y="168"/>
                    </a:lnTo>
                    <a:lnTo>
                      <a:pt x="408" y="128"/>
                    </a:lnTo>
                    <a:lnTo>
                      <a:pt x="376" y="88"/>
                    </a:lnTo>
                    <a:lnTo>
                      <a:pt x="320" y="72"/>
                    </a:lnTo>
                    <a:lnTo>
                      <a:pt x="288" y="104"/>
                    </a:lnTo>
                    <a:lnTo>
                      <a:pt x="264" y="120"/>
                    </a:lnTo>
                    <a:lnTo>
                      <a:pt x="240" y="128"/>
                    </a:lnTo>
                    <a:lnTo>
                      <a:pt x="192" y="120"/>
                    </a:lnTo>
                    <a:lnTo>
                      <a:pt x="168" y="112"/>
                    </a:lnTo>
                    <a:lnTo>
                      <a:pt x="144" y="88"/>
                    </a:lnTo>
                    <a:lnTo>
                      <a:pt x="104" y="48"/>
                    </a:lnTo>
                    <a:lnTo>
                      <a:pt x="96" y="40"/>
                    </a:lnTo>
                    <a:lnTo>
                      <a:pt x="56" y="16"/>
                    </a:lnTo>
                    <a:lnTo>
                      <a:pt x="24" y="8"/>
                    </a:lnTo>
                    <a:lnTo>
                      <a:pt x="0" y="0"/>
                    </a:lnTo>
                    <a:lnTo>
                      <a:pt x="0" y="64"/>
                    </a:lnTo>
                    <a:lnTo>
                      <a:pt x="16" y="104"/>
                    </a:lnTo>
                    <a:lnTo>
                      <a:pt x="56" y="112"/>
                    </a:lnTo>
                    <a:lnTo>
                      <a:pt x="96" y="112"/>
                    </a:lnTo>
                    <a:lnTo>
                      <a:pt x="104" y="144"/>
                    </a:lnTo>
                    <a:lnTo>
                      <a:pt x="112" y="144"/>
                    </a:lnTo>
                    <a:lnTo>
                      <a:pt x="120" y="160"/>
                    </a:lnTo>
                    <a:lnTo>
                      <a:pt x="104" y="192"/>
                    </a:lnTo>
                    <a:lnTo>
                      <a:pt x="72" y="216"/>
                    </a:lnTo>
                    <a:lnTo>
                      <a:pt x="80" y="264"/>
                    </a:lnTo>
                    <a:lnTo>
                      <a:pt x="88" y="288"/>
                    </a:lnTo>
                    <a:lnTo>
                      <a:pt x="88" y="312"/>
                    </a:lnTo>
                    <a:lnTo>
                      <a:pt x="88" y="344"/>
                    </a:lnTo>
                    <a:lnTo>
                      <a:pt x="112" y="384"/>
                    </a:lnTo>
                    <a:lnTo>
                      <a:pt x="112" y="400"/>
                    </a:lnTo>
                    <a:lnTo>
                      <a:pt x="120" y="416"/>
                    </a:lnTo>
                    <a:lnTo>
                      <a:pt x="136" y="448"/>
                    </a:lnTo>
                    <a:lnTo>
                      <a:pt x="168" y="464"/>
                    </a:lnTo>
                    <a:lnTo>
                      <a:pt x="192" y="488"/>
                    </a:lnTo>
                    <a:lnTo>
                      <a:pt x="224" y="512"/>
                    </a:lnTo>
                    <a:lnTo>
                      <a:pt x="288" y="512"/>
                    </a:lnTo>
                    <a:lnTo>
                      <a:pt x="328" y="528"/>
                    </a:lnTo>
                    <a:lnTo>
                      <a:pt x="352" y="552"/>
                    </a:lnTo>
                    <a:lnTo>
                      <a:pt x="368" y="592"/>
                    </a:lnTo>
                    <a:lnTo>
                      <a:pt x="384" y="608"/>
                    </a:lnTo>
                    <a:lnTo>
                      <a:pt x="408" y="624"/>
                    </a:lnTo>
                    <a:lnTo>
                      <a:pt x="408" y="656"/>
                    </a:lnTo>
                    <a:lnTo>
                      <a:pt x="424" y="680"/>
                    </a:lnTo>
                    <a:lnTo>
                      <a:pt x="456" y="704"/>
                    </a:lnTo>
                    <a:lnTo>
                      <a:pt x="504" y="720"/>
                    </a:lnTo>
                    <a:lnTo>
                      <a:pt x="536" y="736"/>
                    </a:lnTo>
                    <a:lnTo>
                      <a:pt x="568" y="760"/>
                    </a:lnTo>
                    <a:lnTo>
                      <a:pt x="592" y="784"/>
                    </a:lnTo>
                    <a:lnTo>
                      <a:pt x="592" y="792"/>
                    </a:lnTo>
                    <a:lnTo>
                      <a:pt x="608" y="744"/>
                    </a:lnTo>
                    <a:lnTo>
                      <a:pt x="608" y="720"/>
                    </a:lnTo>
                    <a:lnTo>
                      <a:pt x="584" y="696"/>
                    </a:lnTo>
                    <a:lnTo>
                      <a:pt x="560" y="664"/>
                    </a:lnTo>
                    <a:lnTo>
                      <a:pt x="568" y="656"/>
                    </a:lnTo>
                    <a:lnTo>
                      <a:pt x="600" y="656"/>
                    </a:lnTo>
                    <a:lnTo>
                      <a:pt x="616" y="664"/>
                    </a:lnTo>
                    <a:lnTo>
                      <a:pt x="656" y="680"/>
                    </a:lnTo>
                    <a:lnTo>
                      <a:pt x="688" y="680"/>
                    </a:lnTo>
                    <a:lnTo>
                      <a:pt x="696" y="704"/>
                    </a:lnTo>
                    <a:lnTo>
                      <a:pt x="704" y="744"/>
                    </a:lnTo>
                    <a:lnTo>
                      <a:pt x="744" y="760"/>
                    </a:lnTo>
                    <a:lnTo>
                      <a:pt x="776" y="768"/>
                    </a:lnTo>
                    <a:lnTo>
                      <a:pt x="800" y="760"/>
                    </a:lnTo>
                    <a:lnTo>
                      <a:pt x="816" y="728"/>
                    </a:lnTo>
                    <a:lnTo>
                      <a:pt x="816" y="680"/>
                    </a:lnTo>
                    <a:lnTo>
                      <a:pt x="832" y="656"/>
                    </a:lnTo>
                    <a:lnTo>
                      <a:pt x="856" y="640"/>
                    </a:lnTo>
                    <a:lnTo>
                      <a:pt x="872" y="616"/>
                    </a:lnTo>
                    <a:lnTo>
                      <a:pt x="880" y="608"/>
                    </a:lnTo>
                    <a:lnTo>
                      <a:pt x="880" y="600"/>
                    </a:lnTo>
                    <a:lnTo>
                      <a:pt x="880" y="568"/>
                    </a:lnTo>
                    <a:lnTo>
                      <a:pt x="904" y="576"/>
                    </a:lnTo>
                    <a:lnTo>
                      <a:pt x="952" y="584"/>
                    </a:lnTo>
                    <a:lnTo>
                      <a:pt x="968" y="520"/>
                    </a:lnTo>
                    <a:lnTo>
                      <a:pt x="968" y="480"/>
                    </a:lnTo>
                    <a:lnTo>
                      <a:pt x="984" y="472"/>
                    </a:lnTo>
                    <a:lnTo>
                      <a:pt x="976" y="456"/>
                    </a:lnTo>
                    <a:lnTo>
                      <a:pt x="928" y="416"/>
                    </a:lnTo>
                    <a:lnTo>
                      <a:pt x="912" y="408"/>
                    </a:lnTo>
                    <a:lnTo>
                      <a:pt x="896" y="408"/>
                    </a:lnTo>
                    <a:lnTo>
                      <a:pt x="864" y="384"/>
                    </a:lnTo>
                    <a:lnTo>
                      <a:pt x="832" y="376"/>
                    </a:lnTo>
                    <a:lnTo>
                      <a:pt x="832" y="312"/>
                    </a:lnTo>
                    <a:lnTo>
                      <a:pt x="808" y="304"/>
                    </a:lnTo>
                    <a:lnTo>
                      <a:pt x="816" y="272"/>
                    </a:lnTo>
                    <a:lnTo>
                      <a:pt x="864" y="272"/>
                    </a:lnTo>
                    <a:lnTo>
                      <a:pt x="888" y="256"/>
                    </a:lnTo>
                    <a:lnTo>
                      <a:pt x="896" y="192"/>
                    </a:lnTo>
                    <a:lnTo>
                      <a:pt x="880" y="168"/>
                    </a:lnTo>
                    <a:lnTo>
                      <a:pt x="880" y="136"/>
                    </a:lnTo>
                    <a:lnTo>
                      <a:pt x="848" y="104"/>
                    </a:lnTo>
                    <a:lnTo>
                      <a:pt x="816" y="88"/>
                    </a:lnTo>
                    <a:lnTo>
                      <a:pt x="784" y="96"/>
                    </a:lnTo>
                    <a:lnTo>
                      <a:pt x="768" y="112"/>
                    </a:lnTo>
                    <a:lnTo>
                      <a:pt x="768" y="120"/>
                    </a:lnTo>
                  </a:path>
                </a:pathLst>
              </a:custGeom>
              <a:solidFill>
                <a:srgbClr val="969696"/>
              </a:solidFill>
              <a:ln w="12700" cap="rnd" cmpd="sng">
                <a:solidFill>
                  <a:srgbClr val="EAEAEA"/>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sp>
          <p:nvSpPr>
            <p:cNvPr id="21" name="Freeform 11">
              <a:extLst>
                <a:ext uri="{FF2B5EF4-FFF2-40B4-BE49-F238E27FC236}">
                  <a16:creationId xmlns:a16="http://schemas.microsoft.com/office/drawing/2014/main" id="{C251A6D6-6E6D-49CF-BEE7-6EA10040AAE7}"/>
                </a:ext>
              </a:extLst>
            </p:cNvPr>
            <p:cNvSpPr>
              <a:spLocks/>
            </p:cNvSpPr>
            <p:nvPr/>
          </p:nvSpPr>
          <p:spPr bwMode="auto">
            <a:xfrm>
              <a:off x="756" y="1207"/>
              <a:ext cx="365" cy="658"/>
            </a:xfrm>
            <a:custGeom>
              <a:avLst/>
              <a:gdLst>
                <a:gd name="T0" fmla="*/ 0 w 449"/>
                <a:gd name="T1" fmla="*/ 2 h 809"/>
                <a:gd name="T2" fmla="*/ 2 w 449"/>
                <a:gd name="T3" fmla="*/ 0 h 809"/>
                <a:gd name="T4" fmla="*/ 2 w 449"/>
                <a:gd name="T5" fmla="*/ 0 h 809"/>
                <a:gd name="T6" fmla="*/ 2 w 449"/>
                <a:gd name="T7" fmla="*/ 2 h 809"/>
                <a:gd name="T8" fmla="*/ 2 w 449"/>
                <a:gd name="T9" fmla="*/ 2 h 809"/>
                <a:gd name="T10" fmla="*/ 2 w 449"/>
                <a:gd name="T11" fmla="*/ 2 h 809"/>
                <a:gd name="T12" fmla="*/ 2 w 449"/>
                <a:gd name="T13" fmla="*/ 2 h 809"/>
                <a:gd name="T14" fmla="*/ 2 w 449"/>
                <a:gd name="T15" fmla="*/ 2 h 809"/>
                <a:gd name="T16" fmla="*/ 2 w 449"/>
                <a:gd name="T17" fmla="*/ 2 h 809"/>
                <a:gd name="T18" fmla="*/ 2 w 449"/>
                <a:gd name="T19" fmla="*/ 2 h 809"/>
                <a:gd name="T20" fmla="*/ 2 w 449"/>
                <a:gd name="T21" fmla="*/ 2 h 809"/>
                <a:gd name="T22" fmla="*/ 2 w 449"/>
                <a:gd name="T23" fmla="*/ 2 h 809"/>
                <a:gd name="T24" fmla="*/ 2 w 449"/>
                <a:gd name="T25" fmla="*/ 2 h 809"/>
                <a:gd name="T26" fmla="*/ 2 w 449"/>
                <a:gd name="T27" fmla="*/ 2 h 809"/>
                <a:gd name="T28" fmla="*/ 2 w 449"/>
                <a:gd name="T29" fmla="*/ 2 h 809"/>
                <a:gd name="T30" fmla="*/ 2 w 449"/>
                <a:gd name="T31" fmla="*/ 2 h 809"/>
                <a:gd name="T32" fmla="*/ 2 w 449"/>
                <a:gd name="T33" fmla="*/ 2 h 809"/>
                <a:gd name="T34" fmla="*/ 2 w 449"/>
                <a:gd name="T35" fmla="*/ 2 h 809"/>
                <a:gd name="T36" fmla="*/ 2 w 449"/>
                <a:gd name="T37" fmla="*/ 2 h 809"/>
                <a:gd name="T38" fmla="*/ 2 w 449"/>
                <a:gd name="T39" fmla="*/ 2 h 809"/>
                <a:gd name="T40" fmla="*/ 2 w 449"/>
                <a:gd name="T41" fmla="*/ 2 h 809"/>
                <a:gd name="T42" fmla="*/ 2 w 449"/>
                <a:gd name="T43" fmla="*/ 2 h 809"/>
                <a:gd name="T44" fmla="*/ 2 w 449"/>
                <a:gd name="T45" fmla="*/ 2 h 809"/>
                <a:gd name="T46" fmla="*/ 2 w 449"/>
                <a:gd name="T47" fmla="*/ 2 h 809"/>
                <a:gd name="T48" fmla="*/ 2 w 449"/>
                <a:gd name="T49" fmla="*/ 2 h 809"/>
                <a:gd name="T50" fmla="*/ 2 w 449"/>
                <a:gd name="T51" fmla="*/ 2 h 809"/>
                <a:gd name="T52" fmla="*/ 2 w 449"/>
                <a:gd name="T53" fmla="*/ 2 h 809"/>
                <a:gd name="T54" fmla="*/ 2 w 449"/>
                <a:gd name="T55" fmla="*/ 2 h 809"/>
                <a:gd name="T56" fmla="*/ 2 w 449"/>
                <a:gd name="T57" fmla="*/ 2 h 809"/>
                <a:gd name="T58" fmla="*/ 2 w 449"/>
                <a:gd name="T59" fmla="*/ 2 h 8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809"/>
                <a:gd name="T92" fmla="*/ 449 w 449"/>
                <a:gd name="T93" fmla="*/ 809 h 8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809">
                  <a:moveTo>
                    <a:pt x="0" y="8"/>
                  </a:moveTo>
                  <a:lnTo>
                    <a:pt x="88" y="0"/>
                  </a:lnTo>
                  <a:lnTo>
                    <a:pt x="128" y="0"/>
                  </a:lnTo>
                  <a:lnTo>
                    <a:pt x="144" y="32"/>
                  </a:lnTo>
                  <a:lnTo>
                    <a:pt x="152" y="72"/>
                  </a:lnTo>
                  <a:lnTo>
                    <a:pt x="152" y="104"/>
                  </a:lnTo>
                  <a:lnTo>
                    <a:pt x="160" y="144"/>
                  </a:lnTo>
                  <a:lnTo>
                    <a:pt x="160" y="168"/>
                  </a:lnTo>
                  <a:lnTo>
                    <a:pt x="176" y="208"/>
                  </a:lnTo>
                  <a:lnTo>
                    <a:pt x="200" y="248"/>
                  </a:lnTo>
                  <a:lnTo>
                    <a:pt x="200" y="288"/>
                  </a:lnTo>
                  <a:lnTo>
                    <a:pt x="184" y="328"/>
                  </a:lnTo>
                  <a:lnTo>
                    <a:pt x="184" y="368"/>
                  </a:lnTo>
                  <a:lnTo>
                    <a:pt x="184" y="424"/>
                  </a:lnTo>
                  <a:lnTo>
                    <a:pt x="200" y="472"/>
                  </a:lnTo>
                  <a:lnTo>
                    <a:pt x="192" y="520"/>
                  </a:lnTo>
                  <a:lnTo>
                    <a:pt x="184" y="544"/>
                  </a:lnTo>
                  <a:lnTo>
                    <a:pt x="192" y="568"/>
                  </a:lnTo>
                  <a:lnTo>
                    <a:pt x="232" y="592"/>
                  </a:lnTo>
                  <a:lnTo>
                    <a:pt x="256" y="616"/>
                  </a:lnTo>
                  <a:lnTo>
                    <a:pt x="288" y="632"/>
                  </a:lnTo>
                  <a:lnTo>
                    <a:pt x="304" y="656"/>
                  </a:lnTo>
                  <a:lnTo>
                    <a:pt x="304" y="672"/>
                  </a:lnTo>
                  <a:lnTo>
                    <a:pt x="328" y="680"/>
                  </a:lnTo>
                  <a:lnTo>
                    <a:pt x="360" y="704"/>
                  </a:lnTo>
                  <a:lnTo>
                    <a:pt x="392" y="712"/>
                  </a:lnTo>
                  <a:lnTo>
                    <a:pt x="408" y="712"/>
                  </a:lnTo>
                  <a:lnTo>
                    <a:pt x="432" y="728"/>
                  </a:lnTo>
                  <a:lnTo>
                    <a:pt x="448" y="752"/>
                  </a:lnTo>
                  <a:lnTo>
                    <a:pt x="440" y="80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2" name="Freeform 12">
              <a:extLst>
                <a:ext uri="{FF2B5EF4-FFF2-40B4-BE49-F238E27FC236}">
                  <a16:creationId xmlns:a16="http://schemas.microsoft.com/office/drawing/2014/main" id="{6F5ABC94-D8E3-4332-BDDC-B32744B1A564}"/>
                </a:ext>
              </a:extLst>
            </p:cNvPr>
            <p:cNvSpPr>
              <a:spLocks/>
            </p:cNvSpPr>
            <p:nvPr/>
          </p:nvSpPr>
          <p:spPr bwMode="auto">
            <a:xfrm>
              <a:off x="873" y="1220"/>
              <a:ext cx="92" cy="20"/>
            </a:xfrm>
            <a:custGeom>
              <a:avLst/>
              <a:gdLst>
                <a:gd name="T0" fmla="*/ 0 w 113"/>
                <a:gd name="T1" fmla="*/ 2 h 25"/>
                <a:gd name="T2" fmla="*/ 2 w 113"/>
                <a:gd name="T3" fmla="*/ 0 h 25"/>
                <a:gd name="T4" fmla="*/ 2 w 113"/>
                <a:gd name="T5" fmla="*/ 2 h 25"/>
                <a:gd name="T6" fmla="*/ 2 w 113"/>
                <a:gd name="T7" fmla="*/ 2 h 25"/>
                <a:gd name="T8" fmla="*/ 2 w 113"/>
                <a:gd name="T9" fmla="*/ 2 h 25"/>
                <a:gd name="T10" fmla="*/ 0 60000 65536"/>
                <a:gd name="T11" fmla="*/ 0 60000 65536"/>
                <a:gd name="T12" fmla="*/ 0 60000 65536"/>
                <a:gd name="T13" fmla="*/ 0 60000 65536"/>
                <a:gd name="T14" fmla="*/ 0 60000 65536"/>
                <a:gd name="T15" fmla="*/ 0 w 113"/>
                <a:gd name="T16" fmla="*/ 0 h 25"/>
                <a:gd name="T17" fmla="*/ 113 w 113"/>
                <a:gd name="T18" fmla="*/ 25 h 25"/>
              </a:gdLst>
              <a:ahLst/>
              <a:cxnLst>
                <a:cxn ang="T10">
                  <a:pos x="T0" y="T1"/>
                </a:cxn>
                <a:cxn ang="T11">
                  <a:pos x="T2" y="T3"/>
                </a:cxn>
                <a:cxn ang="T12">
                  <a:pos x="T4" y="T5"/>
                </a:cxn>
                <a:cxn ang="T13">
                  <a:pos x="T6" y="T7"/>
                </a:cxn>
                <a:cxn ang="T14">
                  <a:pos x="T8" y="T9"/>
                </a:cxn>
              </a:cxnLst>
              <a:rect l="T15" t="T16" r="T17" b="T18"/>
              <a:pathLst>
                <a:path w="113" h="25">
                  <a:moveTo>
                    <a:pt x="0" y="8"/>
                  </a:moveTo>
                  <a:lnTo>
                    <a:pt x="24" y="0"/>
                  </a:lnTo>
                  <a:lnTo>
                    <a:pt x="48" y="8"/>
                  </a:lnTo>
                  <a:lnTo>
                    <a:pt x="80" y="24"/>
                  </a:lnTo>
                  <a:lnTo>
                    <a:pt x="112" y="2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3" name="Freeform 13">
              <a:extLst>
                <a:ext uri="{FF2B5EF4-FFF2-40B4-BE49-F238E27FC236}">
                  <a16:creationId xmlns:a16="http://schemas.microsoft.com/office/drawing/2014/main" id="{DAA7742B-83EE-4EA7-80EA-71A46D4028FA}"/>
                </a:ext>
              </a:extLst>
            </p:cNvPr>
            <p:cNvSpPr>
              <a:spLocks/>
            </p:cNvSpPr>
            <p:nvPr/>
          </p:nvSpPr>
          <p:spPr bwMode="auto">
            <a:xfrm>
              <a:off x="762" y="1246"/>
              <a:ext cx="118" cy="27"/>
            </a:xfrm>
            <a:custGeom>
              <a:avLst/>
              <a:gdLst>
                <a:gd name="T0" fmla="*/ 2 w 145"/>
                <a:gd name="T1" fmla="*/ 2 h 33"/>
                <a:gd name="T2" fmla="*/ 2 w 145"/>
                <a:gd name="T3" fmla="*/ 2 h 33"/>
                <a:gd name="T4" fmla="*/ 2 w 145"/>
                <a:gd name="T5" fmla="*/ 2 h 33"/>
                <a:gd name="T6" fmla="*/ 2 w 145"/>
                <a:gd name="T7" fmla="*/ 2 h 33"/>
                <a:gd name="T8" fmla="*/ 2 w 145"/>
                <a:gd name="T9" fmla="*/ 2 h 33"/>
                <a:gd name="T10" fmla="*/ 0 w 145"/>
                <a:gd name="T11" fmla="*/ 0 h 33"/>
                <a:gd name="T12" fmla="*/ 0 60000 65536"/>
                <a:gd name="T13" fmla="*/ 0 60000 65536"/>
                <a:gd name="T14" fmla="*/ 0 60000 65536"/>
                <a:gd name="T15" fmla="*/ 0 60000 65536"/>
                <a:gd name="T16" fmla="*/ 0 60000 65536"/>
                <a:gd name="T17" fmla="*/ 0 60000 65536"/>
                <a:gd name="T18" fmla="*/ 0 w 145"/>
                <a:gd name="T19" fmla="*/ 0 h 33"/>
                <a:gd name="T20" fmla="*/ 145 w 1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45" h="33">
                  <a:moveTo>
                    <a:pt x="144" y="32"/>
                  </a:moveTo>
                  <a:lnTo>
                    <a:pt x="120" y="24"/>
                  </a:lnTo>
                  <a:lnTo>
                    <a:pt x="80" y="16"/>
                  </a:lnTo>
                  <a:lnTo>
                    <a:pt x="48" y="24"/>
                  </a:lnTo>
                  <a:lnTo>
                    <a:pt x="8"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4" name="Freeform 14">
              <a:extLst>
                <a:ext uri="{FF2B5EF4-FFF2-40B4-BE49-F238E27FC236}">
                  <a16:creationId xmlns:a16="http://schemas.microsoft.com/office/drawing/2014/main" id="{F6D6FEF4-2231-49B2-8F02-D8E8E9FC7AA1}"/>
                </a:ext>
              </a:extLst>
            </p:cNvPr>
            <p:cNvSpPr>
              <a:spLocks/>
            </p:cNvSpPr>
            <p:nvPr/>
          </p:nvSpPr>
          <p:spPr bwMode="auto">
            <a:xfrm>
              <a:off x="886" y="1331"/>
              <a:ext cx="138" cy="72"/>
            </a:xfrm>
            <a:custGeom>
              <a:avLst/>
              <a:gdLst>
                <a:gd name="T0" fmla="*/ 0 w 169"/>
                <a:gd name="T1" fmla="*/ 0 h 89"/>
                <a:gd name="T2" fmla="*/ 2 w 169"/>
                <a:gd name="T3" fmla="*/ 2 h 89"/>
                <a:gd name="T4" fmla="*/ 2 w 169"/>
                <a:gd name="T5" fmla="*/ 2 h 89"/>
                <a:gd name="T6" fmla="*/ 2 w 169"/>
                <a:gd name="T7" fmla="*/ 2 h 89"/>
                <a:gd name="T8" fmla="*/ 2 w 169"/>
                <a:gd name="T9" fmla="*/ 2 h 89"/>
                <a:gd name="T10" fmla="*/ 2 w 169"/>
                <a:gd name="T11" fmla="*/ 2 h 89"/>
                <a:gd name="T12" fmla="*/ 2 w 169"/>
                <a:gd name="T13" fmla="*/ 2 h 89"/>
                <a:gd name="T14" fmla="*/ 2 w 169"/>
                <a:gd name="T15" fmla="*/ 2 h 89"/>
                <a:gd name="T16" fmla="*/ 2 w 169"/>
                <a:gd name="T17" fmla="*/ 2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89"/>
                <a:gd name="T29" fmla="*/ 169 w 16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89">
                  <a:moveTo>
                    <a:pt x="0" y="0"/>
                  </a:moveTo>
                  <a:lnTo>
                    <a:pt x="16" y="16"/>
                  </a:lnTo>
                  <a:lnTo>
                    <a:pt x="48" y="32"/>
                  </a:lnTo>
                  <a:lnTo>
                    <a:pt x="72" y="16"/>
                  </a:lnTo>
                  <a:lnTo>
                    <a:pt x="96" y="16"/>
                  </a:lnTo>
                  <a:lnTo>
                    <a:pt x="112" y="32"/>
                  </a:lnTo>
                  <a:lnTo>
                    <a:pt x="128" y="56"/>
                  </a:lnTo>
                  <a:lnTo>
                    <a:pt x="144" y="72"/>
                  </a:lnTo>
                  <a:lnTo>
                    <a:pt x="168" y="8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5" name="Freeform 15">
              <a:extLst>
                <a:ext uri="{FF2B5EF4-FFF2-40B4-BE49-F238E27FC236}">
                  <a16:creationId xmlns:a16="http://schemas.microsoft.com/office/drawing/2014/main" id="{7951E5DA-DC94-4452-82C2-4BBC4AEFB91A}"/>
                </a:ext>
              </a:extLst>
            </p:cNvPr>
            <p:cNvSpPr>
              <a:spLocks/>
            </p:cNvSpPr>
            <p:nvPr/>
          </p:nvSpPr>
          <p:spPr bwMode="auto">
            <a:xfrm>
              <a:off x="964" y="1266"/>
              <a:ext cx="60" cy="79"/>
            </a:xfrm>
            <a:custGeom>
              <a:avLst/>
              <a:gdLst>
                <a:gd name="T0" fmla="*/ 0 w 73"/>
                <a:gd name="T1" fmla="*/ 2 h 97"/>
                <a:gd name="T2" fmla="*/ 2 w 73"/>
                <a:gd name="T3" fmla="*/ 2 h 97"/>
                <a:gd name="T4" fmla="*/ 2 w 73"/>
                <a:gd name="T5" fmla="*/ 2 h 97"/>
                <a:gd name="T6" fmla="*/ 2 w 73"/>
                <a:gd name="T7" fmla="*/ 2 h 97"/>
                <a:gd name="T8" fmla="*/ 2 w 73"/>
                <a:gd name="T9" fmla="*/ 0 h 97"/>
                <a:gd name="T10" fmla="*/ 2 w 73"/>
                <a:gd name="T11" fmla="*/ 0 h 97"/>
                <a:gd name="T12" fmla="*/ 0 60000 65536"/>
                <a:gd name="T13" fmla="*/ 0 60000 65536"/>
                <a:gd name="T14" fmla="*/ 0 60000 65536"/>
                <a:gd name="T15" fmla="*/ 0 60000 65536"/>
                <a:gd name="T16" fmla="*/ 0 60000 65536"/>
                <a:gd name="T17" fmla="*/ 0 60000 65536"/>
                <a:gd name="T18" fmla="*/ 0 w 73"/>
                <a:gd name="T19" fmla="*/ 0 h 97"/>
                <a:gd name="T20" fmla="*/ 73 w 73"/>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73" h="97">
                  <a:moveTo>
                    <a:pt x="0" y="96"/>
                  </a:moveTo>
                  <a:lnTo>
                    <a:pt x="8" y="80"/>
                  </a:lnTo>
                  <a:lnTo>
                    <a:pt x="8" y="56"/>
                  </a:lnTo>
                  <a:lnTo>
                    <a:pt x="32" y="24"/>
                  </a:lnTo>
                  <a:lnTo>
                    <a:pt x="40" y="0"/>
                  </a:lnTo>
                  <a:lnTo>
                    <a:pt x="72"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6" name="Freeform 16">
              <a:extLst>
                <a:ext uri="{FF2B5EF4-FFF2-40B4-BE49-F238E27FC236}">
                  <a16:creationId xmlns:a16="http://schemas.microsoft.com/office/drawing/2014/main" id="{0F7E4731-3CC6-4AED-BF7E-692F1888F93F}"/>
                </a:ext>
              </a:extLst>
            </p:cNvPr>
            <p:cNvSpPr>
              <a:spLocks/>
            </p:cNvSpPr>
            <p:nvPr/>
          </p:nvSpPr>
          <p:spPr bwMode="auto">
            <a:xfrm>
              <a:off x="971" y="1324"/>
              <a:ext cx="59" cy="21"/>
            </a:xfrm>
            <a:custGeom>
              <a:avLst/>
              <a:gdLst>
                <a:gd name="T0" fmla="*/ 0 w 73"/>
                <a:gd name="T1" fmla="*/ 0 h 25"/>
                <a:gd name="T2" fmla="*/ 2 w 73"/>
                <a:gd name="T3" fmla="*/ 0 h 25"/>
                <a:gd name="T4" fmla="*/ 2 w 73"/>
                <a:gd name="T5" fmla="*/ 3 h 25"/>
                <a:gd name="T6" fmla="*/ 2 w 73"/>
                <a:gd name="T7" fmla="*/ 3 h 25"/>
                <a:gd name="T8" fmla="*/ 2 w 73"/>
                <a:gd name="T9" fmla="*/ 3 h 25"/>
                <a:gd name="T10" fmla="*/ 0 60000 65536"/>
                <a:gd name="T11" fmla="*/ 0 60000 65536"/>
                <a:gd name="T12" fmla="*/ 0 60000 65536"/>
                <a:gd name="T13" fmla="*/ 0 60000 65536"/>
                <a:gd name="T14" fmla="*/ 0 60000 65536"/>
                <a:gd name="T15" fmla="*/ 0 w 73"/>
                <a:gd name="T16" fmla="*/ 0 h 25"/>
                <a:gd name="T17" fmla="*/ 73 w 73"/>
                <a:gd name="T18" fmla="*/ 25 h 25"/>
              </a:gdLst>
              <a:ahLst/>
              <a:cxnLst>
                <a:cxn ang="T10">
                  <a:pos x="T0" y="T1"/>
                </a:cxn>
                <a:cxn ang="T11">
                  <a:pos x="T2" y="T3"/>
                </a:cxn>
                <a:cxn ang="T12">
                  <a:pos x="T4" y="T5"/>
                </a:cxn>
                <a:cxn ang="T13">
                  <a:pos x="T6" y="T7"/>
                </a:cxn>
                <a:cxn ang="T14">
                  <a:pos x="T8" y="T9"/>
                </a:cxn>
              </a:cxnLst>
              <a:rect l="T15" t="T16" r="T17" b="T18"/>
              <a:pathLst>
                <a:path w="73" h="25">
                  <a:moveTo>
                    <a:pt x="0" y="0"/>
                  </a:moveTo>
                  <a:lnTo>
                    <a:pt x="24" y="0"/>
                  </a:lnTo>
                  <a:lnTo>
                    <a:pt x="40" y="8"/>
                  </a:lnTo>
                  <a:lnTo>
                    <a:pt x="56" y="8"/>
                  </a:lnTo>
                  <a:lnTo>
                    <a:pt x="72" y="2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7" name="Freeform 17">
              <a:extLst>
                <a:ext uri="{FF2B5EF4-FFF2-40B4-BE49-F238E27FC236}">
                  <a16:creationId xmlns:a16="http://schemas.microsoft.com/office/drawing/2014/main" id="{E9AEF5B5-9FE5-4048-A356-382219FDAB5D}"/>
                </a:ext>
              </a:extLst>
            </p:cNvPr>
            <p:cNvSpPr>
              <a:spLocks/>
            </p:cNvSpPr>
            <p:nvPr/>
          </p:nvSpPr>
          <p:spPr bwMode="auto">
            <a:xfrm>
              <a:off x="977" y="1350"/>
              <a:ext cx="60" cy="40"/>
            </a:xfrm>
            <a:custGeom>
              <a:avLst/>
              <a:gdLst>
                <a:gd name="T0" fmla="*/ 0 w 73"/>
                <a:gd name="T1" fmla="*/ 0 h 49"/>
                <a:gd name="T2" fmla="*/ 2 w 73"/>
                <a:gd name="T3" fmla="*/ 0 h 49"/>
                <a:gd name="T4" fmla="*/ 2 w 73"/>
                <a:gd name="T5" fmla="*/ 2 h 49"/>
                <a:gd name="T6" fmla="*/ 2 w 73"/>
                <a:gd name="T7" fmla="*/ 2 h 49"/>
                <a:gd name="T8" fmla="*/ 0 60000 65536"/>
                <a:gd name="T9" fmla="*/ 0 60000 65536"/>
                <a:gd name="T10" fmla="*/ 0 60000 65536"/>
                <a:gd name="T11" fmla="*/ 0 60000 65536"/>
                <a:gd name="T12" fmla="*/ 0 w 73"/>
                <a:gd name="T13" fmla="*/ 0 h 49"/>
                <a:gd name="T14" fmla="*/ 73 w 73"/>
                <a:gd name="T15" fmla="*/ 49 h 49"/>
              </a:gdLst>
              <a:ahLst/>
              <a:cxnLst>
                <a:cxn ang="T8">
                  <a:pos x="T0" y="T1"/>
                </a:cxn>
                <a:cxn ang="T9">
                  <a:pos x="T2" y="T3"/>
                </a:cxn>
                <a:cxn ang="T10">
                  <a:pos x="T4" y="T5"/>
                </a:cxn>
                <a:cxn ang="T11">
                  <a:pos x="T6" y="T7"/>
                </a:cxn>
              </a:cxnLst>
              <a:rect l="T12" t="T13" r="T14" b="T15"/>
              <a:pathLst>
                <a:path w="73" h="49">
                  <a:moveTo>
                    <a:pt x="0" y="0"/>
                  </a:moveTo>
                  <a:lnTo>
                    <a:pt x="32" y="0"/>
                  </a:lnTo>
                  <a:lnTo>
                    <a:pt x="56" y="24"/>
                  </a:lnTo>
                  <a:lnTo>
                    <a:pt x="72" y="4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8" name="Freeform 18">
              <a:extLst>
                <a:ext uri="{FF2B5EF4-FFF2-40B4-BE49-F238E27FC236}">
                  <a16:creationId xmlns:a16="http://schemas.microsoft.com/office/drawing/2014/main" id="{C751A927-868D-4B7D-9F27-8106DD51404E}"/>
                </a:ext>
              </a:extLst>
            </p:cNvPr>
            <p:cNvSpPr>
              <a:spLocks/>
            </p:cNvSpPr>
            <p:nvPr/>
          </p:nvSpPr>
          <p:spPr bwMode="auto">
            <a:xfrm>
              <a:off x="788" y="1331"/>
              <a:ext cx="125" cy="72"/>
            </a:xfrm>
            <a:custGeom>
              <a:avLst/>
              <a:gdLst>
                <a:gd name="T0" fmla="*/ 2 w 153"/>
                <a:gd name="T1" fmla="*/ 2 h 89"/>
                <a:gd name="T2" fmla="*/ 2 w 153"/>
                <a:gd name="T3" fmla="*/ 2 h 89"/>
                <a:gd name="T4" fmla="*/ 2 w 153"/>
                <a:gd name="T5" fmla="*/ 2 h 89"/>
                <a:gd name="T6" fmla="*/ 2 w 153"/>
                <a:gd name="T7" fmla="*/ 2 h 89"/>
                <a:gd name="T8" fmla="*/ 2 w 153"/>
                <a:gd name="T9" fmla="*/ 2 h 89"/>
                <a:gd name="T10" fmla="*/ 2 w 153"/>
                <a:gd name="T11" fmla="*/ 2 h 89"/>
                <a:gd name="T12" fmla="*/ 2 w 153"/>
                <a:gd name="T13" fmla="*/ 2 h 89"/>
                <a:gd name="T14" fmla="*/ 2 w 153"/>
                <a:gd name="T15" fmla="*/ 2 h 89"/>
                <a:gd name="T16" fmla="*/ 0 w 153"/>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89"/>
                <a:gd name="T29" fmla="*/ 153 w 153"/>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89">
                  <a:moveTo>
                    <a:pt x="152" y="88"/>
                  </a:moveTo>
                  <a:lnTo>
                    <a:pt x="120" y="88"/>
                  </a:lnTo>
                  <a:lnTo>
                    <a:pt x="96" y="80"/>
                  </a:lnTo>
                  <a:lnTo>
                    <a:pt x="72" y="64"/>
                  </a:lnTo>
                  <a:lnTo>
                    <a:pt x="56" y="48"/>
                  </a:lnTo>
                  <a:lnTo>
                    <a:pt x="48" y="40"/>
                  </a:lnTo>
                  <a:lnTo>
                    <a:pt x="24" y="40"/>
                  </a:lnTo>
                  <a:lnTo>
                    <a:pt x="8"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29" name="Freeform 19">
              <a:extLst>
                <a:ext uri="{FF2B5EF4-FFF2-40B4-BE49-F238E27FC236}">
                  <a16:creationId xmlns:a16="http://schemas.microsoft.com/office/drawing/2014/main" id="{9FBD7B12-DF8F-447B-9894-EB0E53FF500A}"/>
                </a:ext>
              </a:extLst>
            </p:cNvPr>
            <p:cNvSpPr>
              <a:spLocks/>
            </p:cNvSpPr>
            <p:nvPr/>
          </p:nvSpPr>
          <p:spPr bwMode="auto">
            <a:xfrm>
              <a:off x="749" y="1402"/>
              <a:ext cx="144" cy="112"/>
            </a:xfrm>
            <a:custGeom>
              <a:avLst/>
              <a:gdLst>
                <a:gd name="T0" fmla="*/ 2 w 177"/>
                <a:gd name="T1" fmla="*/ 2 h 137"/>
                <a:gd name="T2" fmla="*/ 2 w 177"/>
                <a:gd name="T3" fmla="*/ 2 h 137"/>
                <a:gd name="T4" fmla="*/ 2 w 177"/>
                <a:gd name="T5" fmla="*/ 2 h 137"/>
                <a:gd name="T6" fmla="*/ 2 w 177"/>
                <a:gd name="T7" fmla="*/ 2 h 137"/>
                <a:gd name="T8" fmla="*/ 2 w 177"/>
                <a:gd name="T9" fmla="*/ 2 h 137"/>
                <a:gd name="T10" fmla="*/ 2 w 177"/>
                <a:gd name="T11" fmla="*/ 2 h 137"/>
                <a:gd name="T12" fmla="*/ 2 w 177"/>
                <a:gd name="T13" fmla="*/ 2 h 137"/>
                <a:gd name="T14" fmla="*/ 2 w 177"/>
                <a:gd name="T15" fmla="*/ 2 h 137"/>
                <a:gd name="T16" fmla="*/ 2 w 177"/>
                <a:gd name="T17" fmla="*/ 2 h 137"/>
                <a:gd name="T18" fmla="*/ 2 w 177"/>
                <a:gd name="T19" fmla="*/ 2 h 137"/>
                <a:gd name="T20" fmla="*/ 2 w 177"/>
                <a:gd name="T21" fmla="*/ 2 h 137"/>
                <a:gd name="T22" fmla="*/ 0 w 1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37"/>
                <a:gd name="T38" fmla="*/ 177 w 1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37">
                  <a:moveTo>
                    <a:pt x="176" y="48"/>
                  </a:moveTo>
                  <a:lnTo>
                    <a:pt x="152" y="64"/>
                  </a:lnTo>
                  <a:lnTo>
                    <a:pt x="152" y="88"/>
                  </a:lnTo>
                  <a:lnTo>
                    <a:pt x="144" y="104"/>
                  </a:lnTo>
                  <a:lnTo>
                    <a:pt x="136" y="112"/>
                  </a:lnTo>
                  <a:lnTo>
                    <a:pt x="104" y="120"/>
                  </a:lnTo>
                  <a:lnTo>
                    <a:pt x="80" y="136"/>
                  </a:lnTo>
                  <a:lnTo>
                    <a:pt x="48" y="112"/>
                  </a:lnTo>
                  <a:lnTo>
                    <a:pt x="40" y="88"/>
                  </a:lnTo>
                  <a:lnTo>
                    <a:pt x="40" y="56"/>
                  </a:lnTo>
                  <a:lnTo>
                    <a:pt x="24" y="24"/>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0" name="Freeform 20">
              <a:extLst>
                <a:ext uri="{FF2B5EF4-FFF2-40B4-BE49-F238E27FC236}">
                  <a16:creationId xmlns:a16="http://schemas.microsoft.com/office/drawing/2014/main" id="{CC22D56B-71BC-4136-956B-21D9BB296228}"/>
                </a:ext>
              </a:extLst>
            </p:cNvPr>
            <p:cNvSpPr>
              <a:spLocks/>
            </p:cNvSpPr>
            <p:nvPr/>
          </p:nvSpPr>
          <p:spPr bwMode="auto">
            <a:xfrm>
              <a:off x="658" y="1324"/>
              <a:ext cx="118" cy="105"/>
            </a:xfrm>
            <a:custGeom>
              <a:avLst/>
              <a:gdLst>
                <a:gd name="T0" fmla="*/ 0 w 145"/>
                <a:gd name="T1" fmla="*/ 0 h 129"/>
                <a:gd name="T2" fmla="*/ 2 w 145"/>
                <a:gd name="T3" fmla="*/ 0 h 129"/>
                <a:gd name="T4" fmla="*/ 2 w 145"/>
                <a:gd name="T5" fmla="*/ 2 h 129"/>
                <a:gd name="T6" fmla="*/ 2 w 145"/>
                <a:gd name="T7" fmla="*/ 2 h 129"/>
                <a:gd name="T8" fmla="*/ 2 w 145"/>
                <a:gd name="T9" fmla="*/ 2 h 129"/>
                <a:gd name="T10" fmla="*/ 2 w 145"/>
                <a:gd name="T11" fmla="*/ 2 h 129"/>
                <a:gd name="T12" fmla="*/ 2 w 145"/>
                <a:gd name="T13" fmla="*/ 2 h 129"/>
                <a:gd name="T14" fmla="*/ 2 w 145"/>
                <a:gd name="T15" fmla="*/ 2 h 12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29"/>
                <a:gd name="T26" fmla="*/ 145 w 14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29">
                  <a:moveTo>
                    <a:pt x="0" y="0"/>
                  </a:moveTo>
                  <a:lnTo>
                    <a:pt x="32" y="0"/>
                  </a:lnTo>
                  <a:lnTo>
                    <a:pt x="56" y="8"/>
                  </a:lnTo>
                  <a:lnTo>
                    <a:pt x="96" y="16"/>
                  </a:lnTo>
                  <a:lnTo>
                    <a:pt x="136" y="32"/>
                  </a:lnTo>
                  <a:lnTo>
                    <a:pt x="144" y="64"/>
                  </a:lnTo>
                  <a:lnTo>
                    <a:pt x="144" y="104"/>
                  </a:lnTo>
                  <a:lnTo>
                    <a:pt x="144" y="12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1" name="Freeform 21">
              <a:extLst>
                <a:ext uri="{FF2B5EF4-FFF2-40B4-BE49-F238E27FC236}">
                  <a16:creationId xmlns:a16="http://schemas.microsoft.com/office/drawing/2014/main" id="{73888F70-EB2E-41F9-85C5-2DE00543D48A}"/>
                </a:ext>
              </a:extLst>
            </p:cNvPr>
            <p:cNvSpPr>
              <a:spLocks/>
            </p:cNvSpPr>
            <p:nvPr/>
          </p:nvSpPr>
          <p:spPr bwMode="auto">
            <a:xfrm>
              <a:off x="938" y="1546"/>
              <a:ext cx="27" cy="144"/>
            </a:xfrm>
            <a:custGeom>
              <a:avLst/>
              <a:gdLst>
                <a:gd name="T0" fmla="*/ 2 w 33"/>
                <a:gd name="T1" fmla="*/ 0 h 177"/>
                <a:gd name="T2" fmla="*/ 2 w 33"/>
                <a:gd name="T3" fmla="*/ 2 h 177"/>
                <a:gd name="T4" fmla="*/ 2 w 33"/>
                <a:gd name="T5" fmla="*/ 2 h 177"/>
                <a:gd name="T6" fmla="*/ 2 w 33"/>
                <a:gd name="T7" fmla="*/ 2 h 177"/>
                <a:gd name="T8" fmla="*/ 2 w 33"/>
                <a:gd name="T9" fmla="*/ 2 h 177"/>
                <a:gd name="T10" fmla="*/ 2 w 33"/>
                <a:gd name="T11" fmla="*/ 2 h 177"/>
                <a:gd name="T12" fmla="*/ 2 w 33"/>
                <a:gd name="T13" fmla="*/ 2 h 177"/>
                <a:gd name="T14" fmla="*/ 0 w 33"/>
                <a:gd name="T15" fmla="*/ 2 h 177"/>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77"/>
                <a:gd name="T26" fmla="*/ 33 w 33"/>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77">
                  <a:moveTo>
                    <a:pt x="32" y="0"/>
                  </a:moveTo>
                  <a:lnTo>
                    <a:pt x="32" y="32"/>
                  </a:lnTo>
                  <a:lnTo>
                    <a:pt x="32" y="64"/>
                  </a:lnTo>
                  <a:lnTo>
                    <a:pt x="32" y="88"/>
                  </a:lnTo>
                  <a:lnTo>
                    <a:pt x="24" y="120"/>
                  </a:lnTo>
                  <a:lnTo>
                    <a:pt x="24" y="136"/>
                  </a:lnTo>
                  <a:lnTo>
                    <a:pt x="16" y="152"/>
                  </a:lnTo>
                  <a:lnTo>
                    <a:pt x="0" y="17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2" name="Freeform 22">
              <a:extLst>
                <a:ext uri="{FF2B5EF4-FFF2-40B4-BE49-F238E27FC236}">
                  <a16:creationId xmlns:a16="http://schemas.microsoft.com/office/drawing/2014/main" id="{839B34B5-C45A-42D8-9367-D0C45E0EDC3D}"/>
                </a:ext>
              </a:extLst>
            </p:cNvPr>
            <p:cNvSpPr>
              <a:spLocks/>
            </p:cNvSpPr>
            <p:nvPr/>
          </p:nvSpPr>
          <p:spPr bwMode="auto">
            <a:xfrm>
              <a:off x="1062" y="1422"/>
              <a:ext cx="378" cy="970"/>
            </a:xfrm>
            <a:custGeom>
              <a:avLst/>
              <a:gdLst>
                <a:gd name="T0" fmla="*/ 0 w 465"/>
                <a:gd name="T1" fmla="*/ 2 h 1193"/>
                <a:gd name="T2" fmla="*/ 2 w 465"/>
                <a:gd name="T3" fmla="*/ 2 h 1193"/>
                <a:gd name="T4" fmla="*/ 2 w 465"/>
                <a:gd name="T5" fmla="*/ 0 h 1193"/>
                <a:gd name="T6" fmla="*/ 2 w 465"/>
                <a:gd name="T7" fmla="*/ 0 h 1193"/>
                <a:gd name="T8" fmla="*/ 2 w 465"/>
                <a:gd name="T9" fmla="*/ 2 h 1193"/>
                <a:gd name="T10" fmla="*/ 2 w 465"/>
                <a:gd name="T11" fmla="*/ 2 h 1193"/>
                <a:gd name="T12" fmla="*/ 2 w 465"/>
                <a:gd name="T13" fmla="*/ 0 h 1193"/>
                <a:gd name="T14" fmla="*/ 2 w 465"/>
                <a:gd name="T15" fmla="*/ 2 h 1193"/>
                <a:gd name="T16" fmla="*/ 2 w 465"/>
                <a:gd name="T17" fmla="*/ 2 h 1193"/>
                <a:gd name="T18" fmla="*/ 2 w 465"/>
                <a:gd name="T19" fmla="*/ 2 h 1193"/>
                <a:gd name="T20" fmla="*/ 2 w 465"/>
                <a:gd name="T21" fmla="*/ 2 h 1193"/>
                <a:gd name="T22" fmla="*/ 2 w 465"/>
                <a:gd name="T23" fmla="*/ 2 h 1193"/>
                <a:gd name="T24" fmla="*/ 2 w 465"/>
                <a:gd name="T25" fmla="*/ 2 h 1193"/>
                <a:gd name="T26" fmla="*/ 2 w 465"/>
                <a:gd name="T27" fmla="*/ 2 h 1193"/>
                <a:gd name="T28" fmla="*/ 2 w 465"/>
                <a:gd name="T29" fmla="*/ 2 h 1193"/>
                <a:gd name="T30" fmla="*/ 2 w 465"/>
                <a:gd name="T31" fmla="*/ 2 h 1193"/>
                <a:gd name="T32" fmla="*/ 2 w 465"/>
                <a:gd name="T33" fmla="*/ 2 h 1193"/>
                <a:gd name="T34" fmla="*/ 2 w 465"/>
                <a:gd name="T35" fmla="*/ 2 h 1193"/>
                <a:gd name="T36" fmla="*/ 2 w 465"/>
                <a:gd name="T37" fmla="*/ 2 h 1193"/>
                <a:gd name="T38" fmla="*/ 2 w 465"/>
                <a:gd name="T39" fmla="*/ 2 h 1193"/>
                <a:gd name="T40" fmla="*/ 2 w 465"/>
                <a:gd name="T41" fmla="*/ 2 h 1193"/>
                <a:gd name="T42" fmla="*/ 2 w 465"/>
                <a:gd name="T43" fmla="*/ 2 h 1193"/>
                <a:gd name="T44" fmla="*/ 2 w 465"/>
                <a:gd name="T45" fmla="*/ 2 h 1193"/>
                <a:gd name="T46" fmla="*/ 2 w 465"/>
                <a:gd name="T47" fmla="*/ 2 h 1193"/>
                <a:gd name="T48" fmla="*/ 2 w 465"/>
                <a:gd name="T49" fmla="*/ 2 h 1193"/>
                <a:gd name="T50" fmla="*/ 2 w 465"/>
                <a:gd name="T51" fmla="*/ 2 h 1193"/>
                <a:gd name="T52" fmla="*/ 2 w 465"/>
                <a:gd name="T53" fmla="*/ 2 h 1193"/>
                <a:gd name="T54" fmla="*/ 2 w 465"/>
                <a:gd name="T55" fmla="*/ 2 h 1193"/>
                <a:gd name="T56" fmla="*/ 2 w 465"/>
                <a:gd name="T57" fmla="*/ 2 h 1193"/>
                <a:gd name="T58" fmla="*/ 2 w 465"/>
                <a:gd name="T59" fmla="*/ 2 h 1193"/>
                <a:gd name="T60" fmla="*/ 2 w 465"/>
                <a:gd name="T61" fmla="*/ 2 h 1193"/>
                <a:gd name="T62" fmla="*/ 2 w 465"/>
                <a:gd name="T63" fmla="*/ 2 h 1193"/>
                <a:gd name="T64" fmla="*/ 2 w 465"/>
                <a:gd name="T65" fmla="*/ 2 h 1193"/>
                <a:gd name="T66" fmla="*/ 2 w 465"/>
                <a:gd name="T67" fmla="*/ 2 h 1193"/>
                <a:gd name="T68" fmla="*/ 2 w 465"/>
                <a:gd name="T69" fmla="*/ 2 h 1193"/>
                <a:gd name="T70" fmla="*/ 2 w 465"/>
                <a:gd name="T71" fmla="*/ 2 h 1193"/>
                <a:gd name="T72" fmla="*/ 2 w 465"/>
                <a:gd name="T73" fmla="*/ 2 h 1193"/>
                <a:gd name="T74" fmla="*/ 2 w 465"/>
                <a:gd name="T75" fmla="*/ 2 h 1193"/>
                <a:gd name="T76" fmla="*/ 2 w 465"/>
                <a:gd name="T77" fmla="*/ 2 h 1193"/>
                <a:gd name="T78" fmla="*/ 2 w 465"/>
                <a:gd name="T79" fmla="*/ 2 h 1193"/>
                <a:gd name="T80" fmla="*/ 2 w 465"/>
                <a:gd name="T81" fmla="*/ 2 h 1193"/>
                <a:gd name="T82" fmla="*/ 2 w 465"/>
                <a:gd name="T83" fmla="*/ 2 h 1193"/>
                <a:gd name="T84" fmla="*/ 2 w 465"/>
                <a:gd name="T85" fmla="*/ 2 h 1193"/>
                <a:gd name="T86" fmla="*/ 2 w 465"/>
                <a:gd name="T87" fmla="*/ 2 h 1193"/>
                <a:gd name="T88" fmla="*/ 2 w 465"/>
                <a:gd name="T89" fmla="*/ 2 h 1193"/>
                <a:gd name="T90" fmla="*/ 2 w 465"/>
                <a:gd name="T91" fmla="*/ 2 h 1193"/>
                <a:gd name="T92" fmla="*/ 2 w 465"/>
                <a:gd name="T93" fmla="*/ 2 h 1193"/>
                <a:gd name="T94" fmla="*/ 2 w 465"/>
                <a:gd name="T95" fmla="*/ 2 h 1193"/>
                <a:gd name="T96" fmla="*/ 2 w 465"/>
                <a:gd name="T97" fmla="*/ 2 h 1193"/>
                <a:gd name="T98" fmla="*/ 2 w 465"/>
                <a:gd name="T99" fmla="*/ 2 h 1193"/>
                <a:gd name="T100" fmla="*/ 2 w 465"/>
                <a:gd name="T101" fmla="*/ 2 h 1193"/>
                <a:gd name="T102" fmla="*/ 2 w 465"/>
                <a:gd name="T103" fmla="*/ 2 h 1193"/>
                <a:gd name="T104" fmla="*/ 2 w 465"/>
                <a:gd name="T105" fmla="*/ 2 h 1193"/>
                <a:gd name="T106" fmla="*/ 2 w 465"/>
                <a:gd name="T107" fmla="*/ 2 h 1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
                <a:gd name="T163" fmla="*/ 0 h 1193"/>
                <a:gd name="T164" fmla="*/ 465 w 465"/>
                <a:gd name="T165" fmla="*/ 1193 h 1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 h="1193">
                  <a:moveTo>
                    <a:pt x="0" y="40"/>
                  </a:moveTo>
                  <a:lnTo>
                    <a:pt x="8" y="8"/>
                  </a:lnTo>
                  <a:lnTo>
                    <a:pt x="24" y="0"/>
                  </a:lnTo>
                  <a:lnTo>
                    <a:pt x="48" y="0"/>
                  </a:lnTo>
                  <a:lnTo>
                    <a:pt x="72" y="16"/>
                  </a:lnTo>
                  <a:lnTo>
                    <a:pt x="96" y="24"/>
                  </a:lnTo>
                  <a:lnTo>
                    <a:pt x="128" y="0"/>
                  </a:lnTo>
                  <a:lnTo>
                    <a:pt x="144" y="16"/>
                  </a:lnTo>
                  <a:lnTo>
                    <a:pt x="144" y="56"/>
                  </a:lnTo>
                  <a:lnTo>
                    <a:pt x="136" y="96"/>
                  </a:lnTo>
                  <a:lnTo>
                    <a:pt x="128" y="112"/>
                  </a:lnTo>
                  <a:lnTo>
                    <a:pt x="96" y="128"/>
                  </a:lnTo>
                  <a:lnTo>
                    <a:pt x="64" y="160"/>
                  </a:lnTo>
                  <a:lnTo>
                    <a:pt x="40" y="184"/>
                  </a:lnTo>
                  <a:lnTo>
                    <a:pt x="40" y="200"/>
                  </a:lnTo>
                  <a:lnTo>
                    <a:pt x="48" y="224"/>
                  </a:lnTo>
                  <a:lnTo>
                    <a:pt x="48" y="264"/>
                  </a:lnTo>
                  <a:lnTo>
                    <a:pt x="64" y="272"/>
                  </a:lnTo>
                  <a:lnTo>
                    <a:pt x="96" y="312"/>
                  </a:lnTo>
                  <a:lnTo>
                    <a:pt x="120" y="328"/>
                  </a:lnTo>
                  <a:lnTo>
                    <a:pt x="136" y="328"/>
                  </a:lnTo>
                  <a:lnTo>
                    <a:pt x="152" y="336"/>
                  </a:lnTo>
                  <a:lnTo>
                    <a:pt x="160" y="360"/>
                  </a:lnTo>
                  <a:lnTo>
                    <a:pt x="168" y="384"/>
                  </a:lnTo>
                  <a:lnTo>
                    <a:pt x="192" y="408"/>
                  </a:lnTo>
                  <a:lnTo>
                    <a:pt x="208" y="408"/>
                  </a:lnTo>
                  <a:lnTo>
                    <a:pt x="232" y="408"/>
                  </a:lnTo>
                  <a:lnTo>
                    <a:pt x="256" y="416"/>
                  </a:lnTo>
                  <a:lnTo>
                    <a:pt x="264" y="432"/>
                  </a:lnTo>
                  <a:lnTo>
                    <a:pt x="280" y="440"/>
                  </a:lnTo>
                  <a:lnTo>
                    <a:pt x="320" y="464"/>
                  </a:lnTo>
                  <a:lnTo>
                    <a:pt x="336" y="496"/>
                  </a:lnTo>
                  <a:lnTo>
                    <a:pt x="336" y="528"/>
                  </a:lnTo>
                  <a:lnTo>
                    <a:pt x="336" y="560"/>
                  </a:lnTo>
                  <a:lnTo>
                    <a:pt x="360" y="600"/>
                  </a:lnTo>
                  <a:lnTo>
                    <a:pt x="368" y="640"/>
                  </a:lnTo>
                  <a:lnTo>
                    <a:pt x="376" y="672"/>
                  </a:lnTo>
                  <a:lnTo>
                    <a:pt x="392" y="696"/>
                  </a:lnTo>
                  <a:lnTo>
                    <a:pt x="408" y="720"/>
                  </a:lnTo>
                  <a:lnTo>
                    <a:pt x="440" y="744"/>
                  </a:lnTo>
                  <a:lnTo>
                    <a:pt x="456" y="776"/>
                  </a:lnTo>
                  <a:lnTo>
                    <a:pt x="464" y="800"/>
                  </a:lnTo>
                  <a:lnTo>
                    <a:pt x="456" y="840"/>
                  </a:lnTo>
                  <a:lnTo>
                    <a:pt x="432" y="872"/>
                  </a:lnTo>
                  <a:lnTo>
                    <a:pt x="400" y="888"/>
                  </a:lnTo>
                  <a:lnTo>
                    <a:pt x="376" y="912"/>
                  </a:lnTo>
                  <a:lnTo>
                    <a:pt x="376" y="952"/>
                  </a:lnTo>
                  <a:lnTo>
                    <a:pt x="368" y="992"/>
                  </a:lnTo>
                  <a:lnTo>
                    <a:pt x="336" y="1040"/>
                  </a:lnTo>
                  <a:lnTo>
                    <a:pt x="336" y="1088"/>
                  </a:lnTo>
                  <a:lnTo>
                    <a:pt x="352" y="1096"/>
                  </a:lnTo>
                  <a:lnTo>
                    <a:pt x="368" y="1128"/>
                  </a:lnTo>
                  <a:lnTo>
                    <a:pt x="376" y="1168"/>
                  </a:lnTo>
                  <a:lnTo>
                    <a:pt x="384" y="119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3" name="Freeform 23">
              <a:extLst>
                <a:ext uri="{FF2B5EF4-FFF2-40B4-BE49-F238E27FC236}">
                  <a16:creationId xmlns:a16="http://schemas.microsoft.com/office/drawing/2014/main" id="{73AA410D-DCDA-452F-AE76-5FB5581BD250}"/>
                </a:ext>
              </a:extLst>
            </p:cNvPr>
            <p:cNvSpPr>
              <a:spLocks/>
            </p:cNvSpPr>
            <p:nvPr/>
          </p:nvSpPr>
          <p:spPr bwMode="auto">
            <a:xfrm>
              <a:off x="1316" y="2313"/>
              <a:ext cx="235" cy="1576"/>
            </a:xfrm>
            <a:custGeom>
              <a:avLst/>
              <a:gdLst>
                <a:gd name="T0" fmla="*/ 2 w 289"/>
                <a:gd name="T1" fmla="*/ 2 h 1937"/>
                <a:gd name="T2" fmla="*/ 2 w 289"/>
                <a:gd name="T3" fmla="*/ 2 h 1937"/>
                <a:gd name="T4" fmla="*/ 2 w 289"/>
                <a:gd name="T5" fmla="*/ 2 h 1937"/>
                <a:gd name="T6" fmla="*/ 2 w 289"/>
                <a:gd name="T7" fmla="*/ 2 h 1937"/>
                <a:gd name="T8" fmla="*/ 2 w 289"/>
                <a:gd name="T9" fmla="*/ 2 h 1937"/>
                <a:gd name="T10" fmla="*/ 2 w 289"/>
                <a:gd name="T11" fmla="*/ 2 h 1937"/>
                <a:gd name="T12" fmla="*/ 2 w 289"/>
                <a:gd name="T13" fmla="*/ 2 h 1937"/>
                <a:gd name="T14" fmla="*/ 2 w 289"/>
                <a:gd name="T15" fmla="*/ 2 h 1937"/>
                <a:gd name="T16" fmla="*/ 2 w 289"/>
                <a:gd name="T17" fmla="*/ 2 h 1937"/>
                <a:gd name="T18" fmla="*/ 2 w 289"/>
                <a:gd name="T19" fmla="*/ 2 h 1937"/>
                <a:gd name="T20" fmla="*/ 2 w 289"/>
                <a:gd name="T21" fmla="*/ 2 h 1937"/>
                <a:gd name="T22" fmla="*/ 2 w 289"/>
                <a:gd name="T23" fmla="*/ 2 h 1937"/>
                <a:gd name="T24" fmla="*/ 2 w 289"/>
                <a:gd name="T25" fmla="*/ 2 h 1937"/>
                <a:gd name="T26" fmla="*/ 2 w 289"/>
                <a:gd name="T27" fmla="*/ 2 h 1937"/>
                <a:gd name="T28" fmla="*/ 2 w 289"/>
                <a:gd name="T29" fmla="*/ 2 h 1937"/>
                <a:gd name="T30" fmla="*/ 2 w 289"/>
                <a:gd name="T31" fmla="*/ 2 h 1937"/>
                <a:gd name="T32" fmla="*/ 2 w 289"/>
                <a:gd name="T33" fmla="*/ 2 h 1937"/>
                <a:gd name="T34" fmla="*/ 2 w 289"/>
                <a:gd name="T35" fmla="*/ 2 h 1937"/>
                <a:gd name="T36" fmla="*/ 2 w 289"/>
                <a:gd name="T37" fmla="*/ 2 h 1937"/>
                <a:gd name="T38" fmla="*/ 2 w 289"/>
                <a:gd name="T39" fmla="*/ 2 h 1937"/>
                <a:gd name="T40" fmla="*/ 2 w 289"/>
                <a:gd name="T41" fmla="*/ 2 h 1937"/>
                <a:gd name="T42" fmla="*/ 2 w 289"/>
                <a:gd name="T43" fmla="*/ 2 h 1937"/>
                <a:gd name="T44" fmla="*/ 2 w 289"/>
                <a:gd name="T45" fmla="*/ 2 h 1937"/>
                <a:gd name="T46" fmla="*/ 2 w 289"/>
                <a:gd name="T47" fmla="*/ 2 h 1937"/>
                <a:gd name="T48" fmla="*/ 2 w 289"/>
                <a:gd name="T49" fmla="*/ 2 h 1937"/>
                <a:gd name="T50" fmla="*/ 2 w 289"/>
                <a:gd name="T51" fmla="*/ 2 h 1937"/>
                <a:gd name="T52" fmla="*/ 2 w 289"/>
                <a:gd name="T53" fmla="*/ 2 h 1937"/>
                <a:gd name="T54" fmla="*/ 2 w 289"/>
                <a:gd name="T55" fmla="*/ 2 h 1937"/>
                <a:gd name="T56" fmla="*/ 2 w 289"/>
                <a:gd name="T57" fmla="*/ 2 h 1937"/>
                <a:gd name="T58" fmla="*/ 2 w 289"/>
                <a:gd name="T59" fmla="*/ 2 h 1937"/>
                <a:gd name="T60" fmla="*/ 0 w 289"/>
                <a:gd name="T61" fmla="*/ 2 h 1937"/>
                <a:gd name="T62" fmla="*/ 0 w 289"/>
                <a:gd name="T63" fmla="*/ 2 h 1937"/>
                <a:gd name="T64" fmla="*/ 2 w 289"/>
                <a:gd name="T65" fmla="*/ 2 h 1937"/>
                <a:gd name="T66" fmla="*/ 2 w 289"/>
                <a:gd name="T67" fmla="*/ 2 h 1937"/>
                <a:gd name="T68" fmla="*/ 2 w 289"/>
                <a:gd name="T69" fmla="*/ 2 h 1937"/>
                <a:gd name="T70" fmla="*/ 2 w 289"/>
                <a:gd name="T71" fmla="*/ 2 h 1937"/>
                <a:gd name="T72" fmla="*/ 2 w 289"/>
                <a:gd name="T73" fmla="*/ 2 h 1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1937"/>
                <a:gd name="T113" fmla="*/ 289 w 289"/>
                <a:gd name="T114" fmla="*/ 1937 h 19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1937">
                  <a:moveTo>
                    <a:pt x="32" y="0"/>
                  </a:moveTo>
                  <a:lnTo>
                    <a:pt x="24" y="24"/>
                  </a:lnTo>
                  <a:lnTo>
                    <a:pt x="24" y="40"/>
                  </a:lnTo>
                  <a:lnTo>
                    <a:pt x="40" y="64"/>
                  </a:lnTo>
                  <a:lnTo>
                    <a:pt x="48" y="96"/>
                  </a:lnTo>
                  <a:lnTo>
                    <a:pt x="56" y="136"/>
                  </a:lnTo>
                  <a:lnTo>
                    <a:pt x="72" y="160"/>
                  </a:lnTo>
                  <a:lnTo>
                    <a:pt x="80" y="160"/>
                  </a:lnTo>
                  <a:lnTo>
                    <a:pt x="96" y="184"/>
                  </a:lnTo>
                  <a:lnTo>
                    <a:pt x="112" y="192"/>
                  </a:lnTo>
                  <a:lnTo>
                    <a:pt x="136" y="208"/>
                  </a:lnTo>
                  <a:lnTo>
                    <a:pt x="152" y="208"/>
                  </a:lnTo>
                  <a:lnTo>
                    <a:pt x="184" y="208"/>
                  </a:lnTo>
                  <a:lnTo>
                    <a:pt x="208" y="216"/>
                  </a:lnTo>
                  <a:lnTo>
                    <a:pt x="208" y="224"/>
                  </a:lnTo>
                  <a:lnTo>
                    <a:pt x="200" y="240"/>
                  </a:lnTo>
                  <a:lnTo>
                    <a:pt x="184" y="264"/>
                  </a:lnTo>
                  <a:lnTo>
                    <a:pt x="184" y="312"/>
                  </a:lnTo>
                  <a:lnTo>
                    <a:pt x="176" y="336"/>
                  </a:lnTo>
                  <a:lnTo>
                    <a:pt x="184" y="360"/>
                  </a:lnTo>
                  <a:lnTo>
                    <a:pt x="224" y="376"/>
                  </a:lnTo>
                  <a:lnTo>
                    <a:pt x="240" y="376"/>
                  </a:lnTo>
                  <a:lnTo>
                    <a:pt x="256" y="384"/>
                  </a:lnTo>
                  <a:lnTo>
                    <a:pt x="256" y="408"/>
                  </a:lnTo>
                  <a:lnTo>
                    <a:pt x="256" y="432"/>
                  </a:lnTo>
                  <a:lnTo>
                    <a:pt x="272" y="464"/>
                  </a:lnTo>
                  <a:lnTo>
                    <a:pt x="264" y="488"/>
                  </a:lnTo>
                  <a:lnTo>
                    <a:pt x="264" y="528"/>
                  </a:lnTo>
                  <a:lnTo>
                    <a:pt x="280" y="552"/>
                  </a:lnTo>
                  <a:lnTo>
                    <a:pt x="288" y="568"/>
                  </a:lnTo>
                  <a:lnTo>
                    <a:pt x="288" y="592"/>
                  </a:lnTo>
                  <a:lnTo>
                    <a:pt x="264" y="608"/>
                  </a:lnTo>
                  <a:lnTo>
                    <a:pt x="248" y="640"/>
                  </a:lnTo>
                  <a:lnTo>
                    <a:pt x="248" y="688"/>
                  </a:lnTo>
                  <a:lnTo>
                    <a:pt x="240" y="712"/>
                  </a:lnTo>
                  <a:lnTo>
                    <a:pt x="232" y="744"/>
                  </a:lnTo>
                  <a:lnTo>
                    <a:pt x="216" y="792"/>
                  </a:lnTo>
                  <a:lnTo>
                    <a:pt x="208" y="816"/>
                  </a:lnTo>
                  <a:lnTo>
                    <a:pt x="200" y="848"/>
                  </a:lnTo>
                  <a:lnTo>
                    <a:pt x="168" y="872"/>
                  </a:lnTo>
                  <a:lnTo>
                    <a:pt x="144" y="912"/>
                  </a:lnTo>
                  <a:lnTo>
                    <a:pt x="136" y="944"/>
                  </a:lnTo>
                  <a:lnTo>
                    <a:pt x="104" y="1000"/>
                  </a:lnTo>
                  <a:lnTo>
                    <a:pt x="96" y="1024"/>
                  </a:lnTo>
                  <a:lnTo>
                    <a:pt x="88" y="1080"/>
                  </a:lnTo>
                  <a:lnTo>
                    <a:pt x="88" y="1120"/>
                  </a:lnTo>
                  <a:lnTo>
                    <a:pt x="72" y="1136"/>
                  </a:lnTo>
                  <a:lnTo>
                    <a:pt x="64" y="1160"/>
                  </a:lnTo>
                  <a:lnTo>
                    <a:pt x="72" y="1192"/>
                  </a:lnTo>
                  <a:lnTo>
                    <a:pt x="64" y="1240"/>
                  </a:lnTo>
                  <a:lnTo>
                    <a:pt x="64" y="1264"/>
                  </a:lnTo>
                  <a:lnTo>
                    <a:pt x="72" y="1280"/>
                  </a:lnTo>
                  <a:lnTo>
                    <a:pt x="64" y="1296"/>
                  </a:lnTo>
                  <a:lnTo>
                    <a:pt x="72" y="1320"/>
                  </a:lnTo>
                  <a:lnTo>
                    <a:pt x="72" y="1344"/>
                  </a:lnTo>
                  <a:lnTo>
                    <a:pt x="72" y="1376"/>
                  </a:lnTo>
                  <a:lnTo>
                    <a:pt x="56" y="1392"/>
                  </a:lnTo>
                  <a:lnTo>
                    <a:pt x="48" y="1416"/>
                  </a:lnTo>
                  <a:lnTo>
                    <a:pt x="40" y="1432"/>
                  </a:lnTo>
                  <a:lnTo>
                    <a:pt x="16" y="1464"/>
                  </a:lnTo>
                  <a:lnTo>
                    <a:pt x="8" y="1496"/>
                  </a:lnTo>
                  <a:lnTo>
                    <a:pt x="0" y="1544"/>
                  </a:lnTo>
                  <a:lnTo>
                    <a:pt x="0" y="1560"/>
                  </a:lnTo>
                  <a:lnTo>
                    <a:pt x="0" y="1592"/>
                  </a:lnTo>
                  <a:lnTo>
                    <a:pt x="16" y="1624"/>
                  </a:lnTo>
                  <a:lnTo>
                    <a:pt x="48" y="1680"/>
                  </a:lnTo>
                  <a:lnTo>
                    <a:pt x="56" y="1712"/>
                  </a:lnTo>
                  <a:lnTo>
                    <a:pt x="72" y="1744"/>
                  </a:lnTo>
                  <a:lnTo>
                    <a:pt x="72" y="1776"/>
                  </a:lnTo>
                  <a:lnTo>
                    <a:pt x="96" y="1800"/>
                  </a:lnTo>
                  <a:lnTo>
                    <a:pt x="128" y="1824"/>
                  </a:lnTo>
                  <a:lnTo>
                    <a:pt x="176" y="1872"/>
                  </a:lnTo>
                  <a:lnTo>
                    <a:pt x="192" y="1904"/>
                  </a:lnTo>
                  <a:lnTo>
                    <a:pt x="216" y="193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4" name="Freeform 24">
              <a:extLst>
                <a:ext uri="{FF2B5EF4-FFF2-40B4-BE49-F238E27FC236}">
                  <a16:creationId xmlns:a16="http://schemas.microsoft.com/office/drawing/2014/main" id="{A134BD06-F89E-4FA0-AEB5-066E6AB2F571}"/>
                </a:ext>
              </a:extLst>
            </p:cNvPr>
            <p:cNvSpPr>
              <a:spLocks/>
            </p:cNvSpPr>
            <p:nvPr/>
          </p:nvSpPr>
          <p:spPr bwMode="auto">
            <a:xfrm>
              <a:off x="1368" y="3726"/>
              <a:ext cx="222" cy="176"/>
            </a:xfrm>
            <a:custGeom>
              <a:avLst/>
              <a:gdLst>
                <a:gd name="T0" fmla="*/ 0 w 273"/>
                <a:gd name="T1" fmla="*/ 0 h 217"/>
                <a:gd name="T2" fmla="*/ 2 w 273"/>
                <a:gd name="T3" fmla="*/ 2 h 217"/>
                <a:gd name="T4" fmla="*/ 2 w 273"/>
                <a:gd name="T5" fmla="*/ 2 h 217"/>
                <a:gd name="T6" fmla="*/ 2 w 273"/>
                <a:gd name="T7" fmla="*/ 2 h 217"/>
                <a:gd name="T8" fmla="*/ 2 w 273"/>
                <a:gd name="T9" fmla="*/ 2 h 217"/>
                <a:gd name="T10" fmla="*/ 2 w 273"/>
                <a:gd name="T11" fmla="*/ 2 h 217"/>
                <a:gd name="T12" fmla="*/ 2 w 273"/>
                <a:gd name="T13" fmla="*/ 2 h 217"/>
                <a:gd name="T14" fmla="*/ 2 w 273"/>
                <a:gd name="T15" fmla="*/ 2 h 217"/>
                <a:gd name="T16" fmla="*/ 2 w 273"/>
                <a:gd name="T17" fmla="*/ 2 h 217"/>
                <a:gd name="T18" fmla="*/ 2 w 273"/>
                <a:gd name="T19" fmla="*/ 2 h 217"/>
                <a:gd name="T20" fmla="*/ 2 w 273"/>
                <a:gd name="T21" fmla="*/ 2 h 217"/>
                <a:gd name="T22" fmla="*/ 2 w 273"/>
                <a:gd name="T23" fmla="*/ 2 h 217"/>
                <a:gd name="T24" fmla="*/ 2 w 273"/>
                <a:gd name="T25" fmla="*/ 2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3"/>
                <a:gd name="T40" fmla="*/ 0 h 217"/>
                <a:gd name="T41" fmla="*/ 273 w 273"/>
                <a:gd name="T42" fmla="*/ 217 h 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3" h="217">
                  <a:moveTo>
                    <a:pt x="0" y="0"/>
                  </a:moveTo>
                  <a:lnTo>
                    <a:pt x="24" y="8"/>
                  </a:lnTo>
                  <a:lnTo>
                    <a:pt x="64" y="32"/>
                  </a:lnTo>
                  <a:lnTo>
                    <a:pt x="88" y="40"/>
                  </a:lnTo>
                  <a:lnTo>
                    <a:pt x="104" y="56"/>
                  </a:lnTo>
                  <a:lnTo>
                    <a:pt x="144" y="56"/>
                  </a:lnTo>
                  <a:lnTo>
                    <a:pt x="176" y="72"/>
                  </a:lnTo>
                  <a:lnTo>
                    <a:pt x="200" y="112"/>
                  </a:lnTo>
                  <a:lnTo>
                    <a:pt x="208" y="136"/>
                  </a:lnTo>
                  <a:lnTo>
                    <a:pt x="232" y="152"/>
                  </a:lnTo>
                  <a:lnTo>
                    <a:pt x="256" y="168"/>
                  </a:lnTo>
                  <a:lnTo>
                    <a:pt x="272" y="200"/>
                  </a:lnTo>
                  <a:lnTo>
                    <a:pt x="264" y="21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5" name="Freeform 25">
              <a:extLst>
                <a:ext uri="{FF2B5EF4-FFF2-40B4-BE49-F238E27FC236}">
                  <a16:creationId xmlns:a16="http://schemas.microsoft.com/office/drawing/2014/main" id="{80EEC4DC-DF39-4937-B50A-DDD842FCFCE3}"/>
                </a:ext>
              </a:extLst>
            </p:cNvPr>
            <p:cNvSpPr>
              <a:spLocks/>
            </p:cNvSpPr>
            <p:nvPr/>
          </p:nvSpPr>
          <p:spPr bwMode="auto">
            <a:xfrm>
              <a:off x="1120" y="3368"/>
              <a:ext cx="196" cy="222"/>
            </a:xfrm>
            <a:custGeom>
              <a:avLst/>
              <a:gdLst>
                <a:gd name="T0" fmla="*/ 2 w 241"/>
                <a:gd name="T1" fmla="*/ 2 h 273"/>
                <a:gd name="T2" fmla="*/ 2 w 241"/>
                <a:gd name="T3" fmla="*/ 2 h 273"/>
                <a:gd name="T4" fmla="*/ 2 w 241"/>
                <a:gd name="T5" fmla="*/ 2 h 273"/>
                <a:gd name="T6" fmla="*/ 2 w 241"/>
                <a:gd name="T7" fmla="*/ 2 h 273"/>
                <a:gd name="T8" fmla="*/ 2 w 241"/>
                <a:gd name="T9" fmla="*/ 2 h 273"/>
                <a:gd name="T10" fmla="*/ 2 w 241"/>
                <a:gd name="T11" fmla="*/ 2 h 273"/>
                <a:gd name="T12" fmla="*/ 2 w 241"/>
                <a:gd name="T13" fmla="*/ 2 h 273"/>
                <a:gd name="T14" fmla="*/ 2 w 241"/>
                <a:gd name="T15" fmla="*/ 2 h 273"/>
                <a:gd name="T16" fmla="*/ 2 w 241"/>
                <a:gd name="T17" fmla="*/ 2 h 273"/>
                <a:gd name="T18" fmla="*/ 0 w 241"/>
                <a:gd name="T19" fmla="*/ 2 h 273"/>
                <a:gd name="T20" fmla="*/ 2 w 241"/>
                <a:gd name="T21" fmla="*/ 2 h 273"/>
                <a:gd name="T22" fmla="*/ 2 w 241"/>
                <a:gd name="T23" fmla="*/ 0 h 2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273"/>
                <a:gd name="T38" fmla="*/ 241 w 241"/>
                <a:gd name="T39" fmla="*/ 273 h 2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273">
                  <a:moveTo>
                    <a:pt x="240" y="264"/>
                  </a:moveTo>
                  <a:lnTo>
                    <a:pt x="208" y="272"/>
                  </a:lnTo>
                  <a:lnTo>
                    <a:pt x="176" y="264"/>
                  </a:lnTo>
                  <a:lnTo>
                    <a:pt x="144" y="256"/>
                  </a:lnTo>
                  <a:lnTo>
                    <a:pt x="128" y="224"/>
                  </a:lnTo>
                  <a:lnTo>
                    <a:pt x="88" y="184"/>
                  </a:lnTo>
                  <a:lnTo>
                    <a:pt x="64" y="152"/>
                  </a:lnTo>
                  <a:lnTo>
                    <a:pt x="40" y="144"/>
                  </a:lnTo>
                  <a:lnTo>
                    <a:pt x="8" y="104"/>
                  </a:lnTo>
                  <a:lnTo>
                    <a:pt x="0" y="56"/>
                  </a:lnTo>
                  <a:lnTo>
                    <a:pt x="8" y="16"/>
                  </a:lnTo>
                  <a:lnTo>
                    <a:pt x="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6" name="Freeform 26">
              <a:extLst>
                <a:ext uri="{FF2B5EF4-FFF2-40B4-BE49-F238E27FC236}">
                  <a16:creationId xmlns:a16="http://schemas.microsoft.com/office/drawing/2014/main" id="{7D00363F-DC0D-48BE-9DE4-E134E50AB51B}"/>
                </a:ext>
              </a:extLst>
            </p:cNvPr>
            <p:cNvSpPr>
              <a:spLocks/>
            </p:cNvSpPr>
            <p:nvPr/>
          </p:nvSpPr>
          <p:spPr bwMode="auto">
            <a:xfrm>
              <a:off x="749" y="3179"/>
              <a:ext cx="372" cy="248"/>
            </a:xfrm>
            <a:custGeom>
              <a:avLst/>
              <a:gdLst>
                <a:gd name="T0" fmla="*/ 2 w 457"/>
                <a:gd name="T1" fmla="*/ 2 h 305"/>
                <a:gd name="T2" fmla="*/ 2 w 457"/>
                <a:gd name="T3" fmla="*/ 2 h 305"/>
                <a:gd name="T4" fmla="*/ 2 w 457"/>
                <a:gd name="T5" fmla="*/ 2 h 305"/>
                <a:gd name="T6" fmla="*/ 2 w 457"/>
                <a:gd name="T7" fmla="*/ 2 h 305"/>
                <a:gd name="T8" fmla="*/ 2 w 457"/>
                <a:gd name="T9" fmla="*/ 2 h 305"/>
                <a:gd name="T10" fmla="*/ 2 w 457"/>
                <a:gd name="T11" fmla="*/ 2 h 305"/>
                <a:gd name="T12" fmla="*/ 2 w 457"/>
                <a:gd name="T13" fmla="*/ 2 h 305"/>
                <a:gd name="T14" fmla="*/ 2 w 457"/>
                <a:gd name="T15" fmla="*/ 2 h 305"/>
                <a:gd name="T16" fmla="*/ 2 w 457"/>
                <a:gd name="T17" fmla="*/ 2 h 305"/>
                <a:gd name="T18" fmla="*/ 2 w 457"/>
                <a:gd name="T19" fmla="*/ 2 h 305"/>
                <a:gd name="T20" fmla="*/ 2 w 457"/>
                <a:gd name="T21" fmla="*/ 2 h 305"/>
                <a:gd name="T22" fmla="*/ 2 w 457"/>
                <a:gd name="T23" fmla="*/ 2 h 305"/>
                <a:gd name="T24" fmla="*/ 2 w 457"/>
                <a:gd name="T25" fmla="*/ 2 h 305"/>
                <a:gd name="T26" fmla="*/ 2 w 457"/>
                <a:gd name="T27" fmla="*/ 2 h 305"/>
                <a:gd name="T28" fmla="*/ 2 w 457"/>
                <a:gd name="T29" fmla="*/ 2 h 305"/>
                <a:gd name="T30" fmla="*/ 2 w 457"/>
                <a:gd name="T31" fmla="*/ 2 h 305"/>
                <a:gd name="T32" fmla="*/ 2 w 457"/>
                <a:gd name="T33" fmla="*/ 2 h 305"/>
                <a:gd name="T34" fmla="*/ 2 w 457"/>
                <a:gd name="T35" fmla="*/ 2 h 305"/>
                <a:gd name="T36" fmla="*/ 2 w 457"/>
                <a:gd name="T37" fmla="*/ 2 h 305"/>
                <a:gd name="T38" fmla="*/ 2 w 457"/>
                <a:gd name="T39" fmla="*/ 0 h 305"/>
                <a:gd name="T40" fmla="*/ 2 w 457"/>
                <a:gd name="T41" fmla="*/ 2 h 305"/>
                <a:gd name="T42" fmla="*/ 2 w 457"/>
                <a:gd name="T43" fmla="*/ 2 h 305"/>
                <a:gd name="T44" fmla="*/ 2 w 457"/>
                <a:gd name="T45" fmla="*/ 2 h 305"/>
                <a:gd name="T46" fmla="*/ 2 w 457"/>
                <a:gd name="T47" fmla="*/ 2 h 305"/>
                <a:gd name="T48" fmla="*/ 2 w 457"/>
                <a:gd name="T49" fmla="*/ 2 h 305"/>
                <a:gd name="T50" fmla="*/ 2 w 457"/>
                <a:gd name="T51" fmla="*/ 2 h 305"/>
                <a:gd name="T52" fmla="*/ 0 w 457"/>
                <a:gd name="T53" fmla="*/ 2 h 3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7"/>
                <a:gd name="T82" fmla="*/ 0 h 305"/>
                <a:gd name="T83" fmla="*/ 457 w 457"/>
                <a:gd name="T84" fmla="*/ 305 h 3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7" h="305">
                  <a:moveTo>
                    <a:pt x="456" y="304"/>
                  </a:moveTo>
                  <a:lnTo>
                    <a:pt x="456" y="288"/>
                  </a:lnTo>
                  <a:lnTo>
                    <a:pt x="440" y="264"/>
                  </a:lnTo>
                  <a:lnTo>
                    <a:pt x="440" y="248"/>
                  </a:lnTo>
                  <a:lnTo>
                    <a:pt x="432" y="216"/>
                  </a:lnTo>
                  <a:lnTo>
                    <a:pt x="432" y="184"/>
                  </a:lnTo>
                  <a:lnTo>
                    <a:pt x="432" y="144"/>
                  </a:lnTo>
                  <a:lnTo>
                    <a:pt x="432" y="112"/>
                  </a:lnTo>
                  <a:lnTo>
                    <a:pt x="400" y="104"/>
                  </a:lnTo>
                  <a:lnTo>
                    <a:pt x="368" y="80"/>
                  </a:lnTo>
                  <a:lnTo>
                    <a:pt x="344" y="56"/>
                  </a:lnTo>
                  <a:lnTo>
                    <a:pt x="288" y="32"/>
                  </a:lnTo>
                  <a:lnTo>
                    <a:pt x="248" y="40"/>
                  </a:lnTo>
                  <a:lnTo>
                    <a:pt x="216" y="40"/>
                  </a:lnTo>
                  <a:lnTo>
                    <a:pt x="200" y="40"/>
                  </a:lnTo>
                  <a:lnTo>
                    <a:pt x="168" y="40"/>
                  </a:lnTo>
                  <a:lnTo>
                    <a:pt x="160" y="32"/>
                  </a:lnTo>
                  <a:lnTo>
                    <a:pt x="160" y="16"/>
                  </a:lnTo>
                  <a:lnTo>
                    <a:pt x="128" y="24"/>
                  </a:lnTo>
                  <a:lnTo>
                    <a:pt x="112" y="0"/>
                  </a:lnTo>
                  <a:lnTo>
                    <a:pt x="88" y="8"/>
                  </a:lnTo>
                  <a:lnTo>
                    <a:pt x="72" y="32"/>
                  </a:lnTo>
                  <a:lnTo>
                    <a:pt x="56" y="40"/>
                  </a:lnTo>
                  <a:lnTo>
                    <a:pt x="48" y="24"/>
                  </a:lnTo>
                  <a:lnTo>
                    <a:pt x="40" y="16"/>
                  </a:lnTo>
                  <a:lnTo>
                    <a:pt x="16" y="16"/>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7" name="Freeform 27">
              <a:extLst>
                <a:ext uri="{FF2B5EF4-FFF2-40B4-BE49-F238E27FC236}">
                  <a16:creationId xmlns:a16="http://schemas.microsoft.com/office/drawing/2014/main" id="{B7E8D4DA-8FF7-4664-A7F4-9D06F44C45DA}"/>
                </a:ext>
              </a:extLst>
            </p:cNvPr>
            <p:cNvSpPr>
              <a:spLocks/>
            </p:cNvSpPr>
            <p:nvPr/>
          </p:nvSpPr>
          <p:spPr bwMode="auto">
            <a:xfrm>
              <a:off x="1218" y="3609"/>
              <a:ext cx="111" cy="222"/>
            </a:xfrm>
            <a:custGeom>
              <a:avLst/>
              <a:gdLst>
                <a:gd name="T0" fmla="*/ 0 w 137"/>
                <a:gd name="T1" fmla="*/ 0 h 273"/>
                <a:gd name="T2" fmla="*/ 2 w 137"/>
                <a:gd name="T3" fmla="*/ 2 h 273"/>
                <a:gd name="T4" fmla="*/ 2 w 137"/>
                <a:gd name="T5" fmla="*/ 2 h 273"/>
                <a:gd name="T6" fmla="*/ 2 w 137"/>
                <a:gd name="T7" fmla="*/ 2 h 273"/>
                <a:gd name="T8" fmla="*/ 2 w 137"/>
                <a:gd name="T9" fmla="*/ 2 h 273"/>
                <a:gd name="T10" fmla="*/ 2 w 137"/>
                <a:gd name="T11" fmla="*/ 2 h 273"/>
                <a:gd name="T12" fmla="*/ 2 w 137"/>
                <a:gd name="T13" fmla="*/ 2 h 273"/>
                <a:gd name="T14" fmla="*/ 2 w 137"/>
                <a:gd name="T15" fmla="*/ 2 h 273"/>
                <a:gd name="T16" fmla="*/ 2 w 137"/>
                <a:gd name="T17" fmla="*/ 2 h 273"/>
                <a:gd name="T18" fmla="*/ 2 w 137"/>
                <a:gd name="T19" fmla="*/ 2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73"/>
                <a:gd name="T32" fmla="*/ 137 w 137"/>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73">
                  <a:moveTo>
                    <a:pt x="0" y="0"/>
                  </a:moveTo>
                  <a:lnTo>
                    <a:pt x="32" y="16"/>
                  </a:lnTo>
                  <a:lnTo>
                    <a:pt x="48" y="48"/>
                  </a:lnTo>
                  <a:lnTo>
                    <a:pt x="64" y="96"/>
                  </a:lnTo>
                  <a:lnTo>
                    <a:pt x="64" y="136"/>
                  </a:lnTo>
                  <a:lnTo>
                    <a:pt x="88" y="160"/>
                  </a:lnTo>
                  <a:lnTo>
                    <a:pt x="88" y="192"/>
                  </a:lnTo>
                  <a:lnTo>
                    <a:pt x="96" y="224"/>
                  </a:lnTo>
                  <a:lnTo>
                    <a:pt x="128" y="248"/>
                  </a:lnTo>
                  <a:lnTo>
                    <a:pt x="136" y="27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8" name="Freeform 28">
              <a:extLst>
                <a:ext uri="{FF2B5EF4-FFF2-40B4-BE49-F238E27FC236}">
                  <a16:creationId xmlns:a16="http://schemas.microsoft.com/office/drawing/2014/main" id="{4ED9CF09-C29A-4393-9F6D-A960E1DAD654}"/>
                </a:ext>
              </a:extLst>
            </p:cNvPr>
            <p:cNvSpPr>
              <a:spLocks/>
            </p:cNvSpPr>
            <p:nvPr/>
          </p:nvSpPr>
          <p:spPr bwMode="auto">
            <a:xfrm>
              <a:off x="1094" y="3166"/>
              <a:ext cx="235" cy="678"/>
            </a:xfrm>
            <a:custGeom>
              <a:avLst/>
              <a:gdLst>
                <a:gd name="T0" fmla="*/ 2 w 289"/>
                <a:gd name="T1" fmla="*/ 2 h 833"/>
                <a:gd name="T2" fmla="*/ 2 w 289"/>
                <a:gd name="T3" fmla="*/ 2 h 833"/>
                <a:gd name="T4" fmla="*/ 2 w 289"/>
                <a:gd name="T5" fmla="*/ 2 h 833"/>
                <a:gd name="T6" fmla="*/ 2 w 289"/>
                <a:gd name="T7" fmla="*/ 2 h 833"/>
                <a:gd name="T8" fmla="*/ 2 w 289"/>
                <a:gd name="T9" fmla="*/ 2 h 833"/>
                <a:gd name="T10" fmla="*/ 2 w 289"/>
                <a:gd name="T11" fmla="*/ 2 h 833"/>
                <a:gd name="T12" fmla="*/ 2 w 289"/>
                <a:gd name="T13" fmla="*/ 2 h 833"/>
                <a:gd name="T14" fmla="*/ 2 w 289"/>
                <a:gd name="T15" fmla="*/ 2 h 833"/>
                <a:gd name="T16" fmla="*/ 2 w 289"/>
                <a:gd name="T17" fmla="*/ 2 h 833"/>
                <a:gd name="T18" fmla="*/ 2 w 289"/>
                <a:gd name="T19" fmla="*/ 2 h 833"/>
                <a:gd name="T20" fmla="*/ 2 w 289"/>
                <a:gd name="T21" fmla="*/ 2 h 833"/>
                <a:gd name="T22" fmla="*/ 2 w 289"/>
                <a:gd name="T23" fmla="*/ 2 h 833"/>
                <a:gd name="T24" fmla="*/ 2 w 289"/>
                <a:gd name="T25" fmla="*/ 2 h 833"/>
                <a:gd name="T26" fmla="*/ 2 w 289"/>
                <a:gd name="T27" fmla="*/ 2 h 833"/>
                <a:gd name="T28" fmla="*/ 2 w 289"/>
                <a:gd name="T29" fmla="*/ 2 h 833"/>
                <a:gd name="T30" fmla="*/ 2 w 289"/>
                <a:gd name="T31" fmla="*/ 2 h 833"/>
                <a:gd name="T32" fmla="*/ 2 w 289"/>
                <a:gd name="T33" fmla="*/ 2 h 833"/>
                <a:gd name="T34" fmla="*/ 2 w 289"/>
                <a:gd name="T35" fmla="*/ 2 h 833"/>
                <a:gd name="T36" fmla="*/ 2 w 289"/>
                <a:gd name="T37" fmla="*/ 2 h 833"/>
                <a:gd name="T38" fmla="*/ 2 w 289"/>
                <a:gd name="T39" fmla="*/ 2 h 833"/>
                <a:gd name="T40" fmla="*/ 2 w 289"/>
                <a:gd name="T41" fmla="*/ 2 h 833"/>
                <a:gd name="T42" fmla="*/ 2 w 289"/>
                <a:gd name="T43" fmla="*/ 2 h 833"/>
                <a:gd name="T44" fmla="*/ 2 w 289"/>
                <a:gd name="T45" fmla="*/ 2 h 833"/>
                <a:gd name="T46" fmla="*/ 2 w 289"/>
                <a:gd name="T47" fmla="*/ 2 h 833"/>
                <a:gd name="T48" fmla="*/ 2 w 289"/>
                <a:gd name="T49" fmla="*/ 2 h 833"/>
                <a:gd name="T50" fmla="*/ 2 w 289"/>
                <a:gd name="T51" fmla="*/ 2 h 833"/>
                <a:gd name="T52" fmla="*/ 2 w 289"/>
                <a:gd name="T53" fmla="*/ 2 h 833"/>
                <a:gd name="T54" fmla="*/ 2 w 289"/>
                <a:gd name="T55" fmla="*/ 2 h 833"/>
                <a:gd name="T56" fmla="*/ 0 w 289"/>
                <a:gd name="T57" fmla="*/ 0 h 8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9"/>
                <a:gd name="T88" fmla="*/ 0 h 833"/>
                <a:gd name="T89" fmla="*/ 289 w 289"/>
                <a:gd name="T90" fmla="*/ 833 h 8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9" h="833">
                  <a:moveTo>
                    <a:pt x="288" y="832"/>
                  </a:moveTo>
                  <a:lnTo>
                    <a:pt x="280" y="784"/>
                  </a:lnTo>
                  <a:lnTo>
                    <a:pt x="272" y="712"/>
                  </a:lnTo>
                  <a:lnTo>
                    <a:pt x="264" y="672"/>
                  </a:lnTo>
                  <a:lnTo>
                    <a:pt x="264" y="632"/>
                  </a:lnTo>
                  <a:lnTo>
                    <a:pt x="264" y="560"/>
                  </a:lnTo>
                  <a:lnTo>
                    <a:pt x="232" y="520"/>
                  </a:lnTo>
                  <a:lnTo>
                    <a:pt x="248" y="480"/>
                  </a:lnTo>
                  <a:lnTo>
                    <a:pt x="248" y="424"/>
                  </a:lnTo>
                  <a:lnTo>
                    <a:pt x="232" y="392"/>
                  </a:lnTo>
                  <a:lnTo>
                    <a:pt x="232" y="368"/>
                  </a:lnTo>
                  <a:lnTo>
                    <a:pt x="232" y="360"/>
                  </a:lnTo>
                  <a:lnTo>
                    <a:pt x="208" y="344"/>
                  </a:lnTo>
                  <a:lnTo>
                    <a:pt x="192" y="328"/>
                  </a:lnTo>
                  <a:lnTo>
                    <a:pt x="200" y="304"/>
                  </a:lnTo>
                  <a:lnTo>
                    <a:pt x="208" y="280"/>
                  </a:lnTo>
                  <a:lnTo>
                    <a:pt x="208" y="248"/>
                  </a:lnTo>
                  <a:lnTo>
                    <a:pt x="208" y="216"/>
                  </a:lnTo>
                  <a:lnTo>
                    <a:pt x="208" y="192"/>
                  </a:lnTo>
                  <a:lnTo>
                    <a:pt x="168" y="160"/>
                  </a:lnTo>
                  <a:lnTo>
                    <a:pt x="152" y="120"/>
                  </a:lnTo>
                  <a:lnTo>
                    <a:pt x="112" y="96"/>
                  </a:lnTo>
                  <a:lnTo>
                    <a:pt x="96" y="88"/>
                  </a:lnTo>
                  <a:lnTo>
                    <a:pt x="80" y="88"/>
                  </a:lnTo>
                  <a:lnTo>
                    <a:pt x="72" y="64"/>
                  </a:lnTo>
                  <a:lnTo>
                    <a:pt x="56" y="48"/>
                  </a:lnTo>
                  <a:lnTo>
                    <a:pt x="24" y="48"/>
                  </a:lnTo>
                  <a:lnTo>
                    <a:pt x="24"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39" name="Freeform 29">
              <a:extLst>
                <a:ext uri="{FF2B5EF4-FFF2-40B4-BE49-F238E27FC236}">
                  <a16:creationId xmlns:a16="http://schemas.microsoft.com/office/drawing/2014/main" id="{425DD6C4-56A6-4B22-8F8A-3E6C9241FAB6}"/>
                </a:ext>
              </a:extLst>
            </p:cNvPr>
            <p:cNvSpPr>
              <a:spLocks/>
            </p:cNvSpPr>
            <p:nvPr/>
          </p:nvSpPr>
          <p:spPr bwMode="auto">
            <a:xfrm>
              <a:off x="1088" y="3094"/>
              <a:ext cx="105" cy="151"/>
            </a:xfrm>
            <a:custGeom>
              <a:avLst/>
              <a:gdLst>
                <a:gd name="T0" fmla="*/ 0 w 129"/>
                <a:gd name="T1" fmla="*/ 0 h 185"/>
                <a:gd name="T2" fmla="*/ 2 w 129"/>
                <a:gd name="T3" fmla="*/ 2 h 185"/>
                <a:gd name="T4" fmla="*/ 2 w 129"/>
                <a:gd name="T5" fmla="*/ 2 h 185"/>
                <a:gd name="T6" fmla="*/ 2 w 129"/>
                <a:gd name="T7" fmla="*/ 2 h 185"/>
                <a:gd name="T8" fmla="*/ 2 w 129"/>
                <a:gd name="T9" fmla="*/ 2 h 185"/>
                <a:gd name="T10" fmla="*/ 2 w 129"/>
                <a:gd name="T11" fmla="*/ 2 h 185"/>
                <a:gd name="T12" fmla="*/ 2 w 129"/>
                <a:gd name="T13" fmla="*/ 2 h 185"/>
                <a:gd name="T14" fmla="*/ 2 w 129"/>
                <a:gd name="T15" fmla="*/ 2 h 185"/>
                <a:gd name="T16" fmla="*/ 2 w 129"/>
                <a:gd name="T17" fmla="*/ 2 h 185"/>
                <a:gd name="T18" fmla="*/ 2 w 129"/>
                <a:gd name="T19" fmla="*/ 2 h 185"/>
                <a:gd name="T20" fmla="*/ 2 w 129"/>
                <a:gd name="T21" fmla="*/ 2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85"/>
                <a:gd name="T35" fmla="*/ 129 w 129"/>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85">
                  <a:moveTo>
                    <a:pt x="0" y="0"/>
                  </a:moveTo>
                  <a:lnTo>
                    <a:pt x="16" y="32"/>
                  </a:lnTo>
                  <a:lnTo>
                    <a:pt x="48" y="40"/>
                  </a:lnTo>
                  <a:lnTo>
                    <a:pt x="56" y="56"/>
                  </a:lnTo>
                  <a:lnTo>
                    <a:pt x="72" y="72"/>
                  </a:lnTo>
                  <a:lnTo>
                    <a:pt x="72" y="96"/>
                  </a:lnTo>
                  <a:lnTo>
                    <a:pt x="96" y="96"/>
                  </a:lnTo>
                  <a:lnTo>
                    <a:pt x="112" y="104"/>
                  </a:lnTo>
                  <a:lnTo>
                    <a:pt x="112" y="128"/>
                  </a:lnTo>
                  <a:lnTo>
                    <a:pt x="120" y="152"/>
                  </a:lnTo>
                  <a:lnTo>
                    <a:pt x="128" y="18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0" name="Freeform 30">
              <a:extLst>
                <a:ext uri="{FF2B5EF4-FFF2-40B4-BE49-F238E27FC236}">
                  <a16:creationId xmlns:a16="http://schemas.microsoft.com/office/drawing/2014/main" id="{9F3E888A-8781-4FA5-99B2-DD304E94D5C0}"/>
                </a:ext>
              </a:extLst>
            </p:cNvPr>
            <p:cNvSpPr>
              <a:spLocks/>
            </p:cNvSpPr>
            <p:nvPr/>
          </p:nvSpPr>
          <p:spPr bwMode="auto">
            <a:xfrm>
              <a:off x="925" y="2899"/>
              <a:ext cx="346" cy="437"/>
            </a:xfrm>
            <a:custGeom>
              <a:avLst/>
              <a:gdLst>
                <a:gd name="T0" fmla="*/ 2 w 425"/>
                <a:gd name="T1" fmla="*/ 2 h 537"/>
                <a:gd name="T2" fmla="*/ 2 w 425"/>
                <a:gd name="T3" fmla="*/ 2 h 537"/>
                <a:gd name="T4" fmla="*/ 2 w 425"/>
                <a:gd name="T5" fmla="*/ 2 h 537"/>
                <a:gd name="T6" fmla="*/ 2 w 425"/>
                <a:gd name="T7" fmla="*/ 2 h 537"/>
                <a:gd name="T8" fmla="*/ 2 w 425"/>
                <a:gd name="T9" fmla="*/ 2 h 537"/>
                <a:gd name="T10" fmla="*/ 2 w 425"/>
                <a:gd name="T11" fmla="*/ 2 h 537"/>
                <a:gd name="T12" fmla="*/ 2 w 425"/>
                <a:gd name="T13" fmla="*/ 2 h 537"/>
                <a:gd name="T14" fmla="*/ 2 w 425"/>
                <a:gd name="T15" fmla="*/ 2 h 537"/>
                <a:gd name="T16" fmla="*/ 2 w 425"/>
                <a:gd name="T17" fmla="*/ 2 h 537"/>
                <a:gd name="T18" fmla="*/ 2 w 425"/>
                <a:gd name="T19" fmla="*/ 2 h 537"/>
                <a:gd name="T20" fmla="*/ 2 w 425"/>
                <a:gd name="T21" fmla="*/ 2 h 537"/>
                <a:gd name="T22" fmla="*/ 2 w 425"/>
                <a:gd name="T23" fmla="*/ 2 h 537"/>
                <a:gd name="T24" fmla="*/ 2 w 425"/>
                <a:gd name="T25" fmla="*/ 2 h 537"/>
                <a:gd name="T26" fmla="*/ 2 w 425"/>
                <a:gd name="T27" fmla="*/ 2 h 537"/>
                <a:gd name="T28" fmla="*/ 2 w 425"/>
                <a:gd name="T29" fmla="*/ 2 h 537"/>
                <a:gd name="T30" fmla="*/ 2 w 425"/>
                <a:gd name="T31" fmla="*/ 2 h 537"/>
                <a:gd name="T32" fmla="*/ 2 w 425"/>
                <a:gd name="T33" fmla="*/ 2 h 537"/>
                <a:gd name="T34" fmla="*/ 2 w 425"/>
                <a:gd name="T35" fmla="*/ 2 h 537"/>
                <a:gd name="T36" fmla="*/ 2 w 425"/>
                <a:gd name="T37" fmla="*/ 2 h 537"/>
                <a:gd name="T38" fmla="*/ 2 w 425"/>
                <a:gd name="T39" fmla="*/ 2 h 537"/>
                <a:gd name="T40" fmla="*/ 2 w 425"/>
                <a:gd name="T41" fmla="*/ 2 h 537"/>
                <a:gd name="T42" fmla="*/ 2 w 425"/>
                <a:gd name="T43" fmla="*/ 2 h 537"/>
                <a:gd name="T44" fmla="*/ 0 w 425"/>
                <a:gd name="T45" fmla="*/ 0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5"/>
                <a:gd name="T70" fmla="*/ 0 h 537"/>
                <a:gd name="T71" fmla="*/ 425 w 425"/>
                <a:gd name="T72" fmla="*/ 537 h 5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5" h="537">
                  <a:moveTo>
                    <a:pt x="416" y="536"/>
                  </a:moveTo>
                  <a:lnTo>
                    <a:pt x="416" y="504"/>
                  </a:lnTo>
                  <a:lnTo>
                    <a:pt x="416" y="480"/>
                  </a:lnTo>
                  <a:lnTo>
                    <a:pt x="424" y="448"/>
                  </a:lnTo>
                  <a:lnTo>
                    <a:pt x="424" y="416"/>
                  </a:lnTo>
                  <a:lnTo>
                    <a:pt x="416" y="392"/>
                  </a:lnTo>
                  <a:lnTo>
                    <a:pt x="392" y="352"/>
                  </a:lnTo>
                  <a:lnTo>
                    <a:pt x="384" y="288"/>
                  </a:lnTo>
                  <a:lnTo>
                    <a:pt x="376" y="264"/>
                  </a:lnTo>
                  <a:lnTo>
                    <a:pt x="352" y="240"/>
                  </a:lnTo>
                  <a:lnTo>
                    <a:pt x="336" y="224"/>
                  </a:lnTo>
                  <a:lnTo>
                    <a:pt x="336" y="200"/>
                  </a:lnTo>
                  <a:lnTo>
                    <a:pt x="336" y="160"/>
                  </a:lnTo>
                  <a:lnTo>
                    <a:pt x="312" y="128"/>
                  </a:lnTo>
                  <a:lnTo>
                    <a:pt x="264" y="112"/>
                  </a:lnTo>
                  <a:lnTo>
                    <a:pt x="216" y="112"/>
                  </a:lnTo>
                  <a:lnTo>
                    <a:pt x="176" y="120"/>
                  </a:lnTo>
                  <a:lnTo>
                    <a:pt x="144" y="112"/>
                  </a:lnTo>
                  <a:lnTo>
                    <a:pt x="120" y="96"/>
                  </a:lnTo>
                  <a:lnTo>
                    <a:pt x="88" y="56"/>
                  </a:lnTo>
                  <a:lnTo>
                    <a:pt x="64" y="32"/>
                  </a:lnTo>
                  <a:lnTo>
                    <a:pt x="32"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1" name="Freeform 31">
              <a:extLst>
                <a:ext uri="{FF2B5EF4-FFF2-40B4-BE49-F238E27FC236}">
                  <a16:creationId xmlns:a16="http://schemas.microsoft.com/office/drawing/2014/main" id="{7613E7F3-07E4-4758-9A71-7E77F4EB967D}"/>
                </a:ext>
              </a:extLst>
            </p:cNvPr>
            <p:cNvSpPr>
              <a:spLocks/>
            </p:cNvSpPr>
            <p:nvPr/>
          </p:nvSpPr>
          <p:spPr bwMode="auto">
            <a:xfrm>
              <a:off x="1153" y="3094"/>
              <a:ext cx="27" cy="86"/>
            </a:xfrm>
            <a:custGeom>
              <a:avLst/>
              <a:gdLst>
                <a:gd name="T0" fmla="*/ 0 w 33"/>
                <a:gd name="T1" fmla="*/ 0 h 105"/>
                <a:gd name="T2" fmla="*/ 2 w 33"/>
                <a:gd name="T3" fmla="*/ 2 h 105"/>
                <a:gd name="T4" fmla="*/ 2 w 33"/>
                <a:gd name="T5" fmla="*/ 2 h 105"/>
                <a:gd name="T6" fmla="*/ 2 w 33"/>
                <a:gd name="T7" fmla="*/ 2 h 105"/>
                <a:gd name="T8" fmla="*/ 2 w 33"/>
                <a:gd name="T9" fmla="*/ 2 h 105"/>
                <a:gd name="T10" fmla="*/ 0 60000 65536"/>
                <a:gd name="T11" fmla="*/ 0 60000 65536"/>
                <a:gd name="T12" fmla="*/ 0 60000 65536"/>
                <a:gd name="T13" fmla="*/ 0 60000 65536"/>
                <a:gd name="T14" fmla="*/ 0 60000 65536"/>
                <a:gd name="T15" fmla="*/ 0 w 33"/>
                <a:gd name="T16" fmla="*/ 0 h 105"/>
                <a:gd name="T17" fmla="*/ 33 w 33"/>
                <a:gd name="T18" fmla="*/ 105 h 105"/>
              </a:gdLst>
              <a:ahLst/>
              <a:cxnLst>
                <a:cxn ang="T10">
                  <a:pos x="T0" y="T1"/>
                </a:cxn>
                <a:cxn ang="T11">
                  <a:pos x="T2" y="T3"/>
                </a:cxn>
                <a:cxn ang="T12">
                  <a:pos x="T4" y="T5"/>
                </a:cxn>
                <a:cxn ang="T13">
                  <a:pos x="T6" y="T7"/>
                </a:cxn>
                <a:cxn ang="T14">
                  <a:pos x="T8" y="T9"/>
                </a:cxn>
              </a:cxnLst>
              <a:rect l="T15" t="T16" r="T17" b="T18"/>
              <a:pathLst>
                <a:path w="33" h="105">
                  <a:moveTo>
                    <a:pt x="0" y="0"/>
                  </a:moveTo>
                  <a:lnTo>
                    <a:pt x="32" y="56"/>
                  </a:lnTo>
                  <a:lnTo>
                    <a:pt x="32" y="72"/>
                  </a:lnTo>
                  <a:lnTo>
                    <a:pt x="16" y="88"/>
                  </a:lnTo>
                  <a:lnTo>
                    <a:pt x="16" y="10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2" name="Freeform 32">
              <a:extLst>
                <a:ext uri="{FF2B5EF4-FFF2-40B4-BE49-F238E27FC236}">
                  <a16:creationId xmlns:a16="http://schemas.microsoft.com/office/drawing/2014/main" id="{36DE4ACA-510A-4CD7-9B1A-FD7CAC22F303}"/>
                </a:ext>
              </a:extLst>
            </p:cNvPr>
            <p:cNvSpPr>
              <a:spLocks/>
            </p:cNvSpPr>
            <p:nvPr/>
          </p:nvSpPr>
          <p:spPr bwMode="auto">
            <a:xfrm>
              <a:off x="1264" y="3094"/>
              <a:ext cx="124" cy="118"/>
            </a:xfrm>
            <a:custGeom>
              <a:avLst/>
              <a:gdLst>
                <a:gd name="T0" fmla="*/ 2 w 153"/>
                <a:gd name="T1" fmla="*/ 2 h 145"/>
                <a:gd name="T2" fmla="*/ 2 w 153"/>
                <a:gd name="T3" fmla="*/ 2 h 145"/>
                <a:gd name="T4" fmla="*/ 2 w 153"/>
                <a:gd name="T5" fmla="*/ 2 h 145"/>
                <a:gd name="T6" fmla="*/ 2 w 153"/>
                <a:gd name="T7" fmla="*/ 2 h 145"/>
                <a:gd name="T8" fmla="*/ 2 w 153"/>
                <a:gd name="T9" fmla="*/ 2 h 145"/>
                <a:gd name="T10" fmla="*/ 2 w 153"/>
                <a:gd name="T11" fmla="*/ 2 h 145"/>
                <a:gd name="T12" fmla="*/ 2 w 153"/>
                <a:gd name="T13" fmla="*/ 2 h 145"/>
                <a:gd name="T14" fmla="*/ 2 w 153"/>
                <a:gd name="T15" fmla="*/ 2 h 145"/>
                <a:gd name="T16" fmla="*/ 0 w 153"/>
                <a:gd name="T17" fmla="*/ 2 h 145"/>
                <a:gd name="T18" fmla="*/ 2 w 153"/>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145"/>
                <a:gd name="T32" fmla="*/ 153 w 15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145">
                  <a:moveTo>
                    <a:pt x="152" y="144"/>
                  </a:moveTo>
                  <a:lnTo>
                    <a:pt x="112" y="136"/>
                  </a:lnTo>
                  <a:lnTo>
                    <a:pt x="88" y="136"/>
                  </a:lnTo>
                  <a:lnTo>
                    <a:pt x="72" y="112"/>
                  </a:lnTo>
                  <a:lnTo>
                    <a:pt x="48" y="104"/>
                  </a:lnTo>
                  <a:lnTo>
                    <a:pt x="24" y="80"/>
                  </a:lnTo>
                  <a:lnTo>
                    <a:pt x="16" y="48"/>
                  </a:lnTo>
                  <a:lnTo>
                    <a:pt x="8" y="32"/>
                  </a:lnTo>
                  <a:lnTo>
                    <a:pt x="0" y="16"/>
                  </a:lnTo>
                  <a:lnTo>
                    <a:pt x="2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3" name="Freeform 33">
              <a:extLst>
                <a:ext uri="{FF2B5EF4-FFF2-40B4-BE49-F238E27FC236}">
                  <a16:creationId xmlns:a16="http://schemas.microsoft.com/office/drawing/2014/main" id="{2FB305B9-1C42-4A86-9FEC-E9B21B1DF9AC}"/>
                </a:ext>
              </a:extLst>
            </p:cNvPr>
            <p:cNvSpPr>
              <a:spLocks/>
            </p:cNvSpPr>
            <p:nvPr/>
          </p:nvSpPr>
          <p:spPr bwMode="auto">
            <a:xfrm>
              <a:off x="1465" y="3094"/>
              <a:ext cx="53" cy="105"/>
            </a:xfrm>
            <a:custGeom>
              <a:avLst/>
              <a:gdLst>
                <a:gd name="T0" fmla="*/ 2 w 65"/>
                <a:gd name="T1" fmla="*/ 0 h 129"/>
                <a:gd name="T2" fmla="*/ 0 w 65"/>
                <a:gd name="T3" fmla="*/ 2 h 129"/>
                <a:gd name="T4" fmla="*/ 0 w 65"/>
                <a:gd name="T5" fmla="*/ 2 h 129"/>
                <a:gd name="T6" fmla="*/ 2 w 65"/>
                <a:gd name="T7" fmla="*/ 2 h 129"/>
                <a:gd name="T8" fmla="*/ 2 w 65"/>
                <a:gd name="T9" fmla="*/ 2 h 129"/>
                <a:gd name="T10" fmla="*/ 2 w 65"/>
                <a:gd name="T11" fmla="*/ 2 h 129"/>
                <a:gd name="T12" fmla="*/ 2 w 65"/>
                <a:gd name="T13" fmla="*/ 2 h 129"/>
                <a:gd name="T14" fmla="*/ 2 w 65"/>
                <a:gd name="T15" fmla="*/ 2 h 129"/>
                <a:gd name="T16" fmla="*/ 2 w 65"/>
                <a:gd name="T17" fmla="*/ 2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29"/>
                <a:gd name="T29" fmla="*/ 65 w 65"/>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29">
                  <a:moveTo>
                    <a:pt x="16" y="0"/>
                  </a:moveTo>
                  <a:lnTo>
                    <a:pt x="0" y="32"/>
                  </a:lnTo>
                  <a:lnTo>
                    <a:pt x="0" y="104"/>
                  </a:lnTo>
                  <a:lnTo>
                    <a:pt x="8" y="128"/>
                  </a:lnTo>
                  <a:lnTo>
                    <a:pt x="24" y="120"/>
                  </a:lnTo>
                  <a:lnTo>
                    <a:pt x="32" y="80"/>
                  </a:lnTo>
                  <a:lnTo>
                    <a:pt x="40" y="56"/>
                  </a:lnTo>
                  <a:lnTo>
                    <a:pt x="56" y="56"/>
                  </a:lnTo>
                  <a:lnTo>
                    <a:pt x="64" y="4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4" name="Freeform 34">
              <a:extLst>
                <a:ext uri="{FF2B5EF4-FFF2-40B4-BE49-F238E27FC236}">
                  <a16:creationId xmlns:a16="http://schemas.microsoft.com/office/drawing/2014/main" id="{3C00F47B-A643-4246-8876-75A016DEB535}"/>
                </a:ext>
              </a:extLst>
            </p:cNvPr>
            <p:cNvSpPr>
              <a:spLocks/>
            </p:cNvSpPr>
            <p:nvPr/>
          </p:nvSpPr>
          <p:spPr bwMode="auto">
            <a:xfrm>
              <a:off x="1355" y="3179"/>
              <a:ext cx="170" cy="281"/>
            </a:xfrm>
            <a:custGeom>
              <a:avLst/>
              <a:gdLst>
                <a:gd name="T0" fmla="*/ 2 w 209"/>
                <a:gd name="T1" fmla="*/ 0 h 345"/>
                <a:gd name="T2" fmla="*/ 2 w 209"/>
                <a:gd name="T3" fmla="*/ 2 h 345"/>
                <a:gd name="T4" fmla="*/ 2 w 209"/>
                <a:gd name="T5" fmla="*/ 2 h 345"/>
                <a:gd name="T6" fmla="*/ 2 w 209"/>
                <a:gd name="T7" fmla="*/ 2 h 345"/>
                <a:gd name="T8" fmla="*/ 2 w 209"/>
                <a:gd name="T9" fmla="*/ 2 h 345"/>
                <a:gd name="T10" fmla="*/ 2 w 209"/>
                <a:gd name="T11" fmla="*/ 2 h 345"/>
                <a:gd name="T12" fmla="*/ 2 w 209"/>
                <a:gd name="T13" fmla="*/ 2 h 345"/>
                <a:gd name="T14" fmla="*/ 2 w 209"/>
                <a:gd name="T15" fmla="*/ 2 h 345"/>
                <a:gd name="T16" fmla="*/ 2 w 209"/>
                <a:gd name="T17" fmla="*/ 2 h 345"/>
                <a:gd name="T18" fmla="*/ 2 w 209"/>
                <a:gd name="T19" fmla="*/ 2 h 345"/>
                <a:gd name="T20" fmla="*/ 2 w 209"/>
                <a:gd name="T21" fmla="*/ 2 h 345"/>
                <a:gd name="T22" fmla="*/ 2 w 209"/>
                <a:gd name="T23" fmla="*/ 2 h 345"/>
                <a:gd name="T24" fmla="*/ 2 w 209"/>
                <a:gd name="T25" fmla="*/ 2 h 345"/>
                <a:gd name="T26" fmla="*/ 2 w 209"/>
                <a:gd name="T27" fmla="*/ 2 h 345"/>
                <a:gd name="T28" fmla="*/ 2 w 209"/>
                <a:gd name="T29" fmla="*/ 2 h 345"/>
                <a:gd name="T30" fmla="*/ 2 w 209"/>
                <a:gd name="T31" fmla="*/ 2 h 345"/>
                <a:gd name="T32" fmla="*/ 2 w 209"/>
                <a:gd name="T33" fmla="*/ 2 h 345"/>
                <a:gd name="T34" fmla="*/ 2 w 209"/>
                <a:gd name="T35" fmla="*/ 2 h 345"/>
                <a:gd name="T36" fmla="*/ 2 w 209"/>
                <a:gd name="T37" fmla="*/ 2 h 345"/>
                <a:gd name="T38" fmla="*/ 0 w 209"/>
                <a:gd name="T39" fmla="*/ 2 h 3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
                <a:gd name="T61" fmla="*/ 0 h 345"/>
                <a:gd name="T62" fmla="*/ 209 w 209"/>
                <a:gd name="T63" fmla="*/ 345 h 3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 h="345">
                  <a:moveTo>
                    <a:pt x="208" y="0"/>
                  </a:moveTo>
                  <a:lnTo>
                    <a:pt x="200" y="8"/>
                  </a:lnTo>
                  <a:lnTo>
                    <a:pt x="184" y="8"/>
                  </a:lnTo>
                  <a:lnTo>
                    <a:pt x="160" y="16"/>
                  </a:lnTo>
                  <a:lnTo>
                    <a:pt x="144" y="24"/>
                  </a:lnTo>
                  <a:lnTo>
                    <a:pt x="136" y="56"/>
                  </a:lnTo>
                  <a:lnTo>
                    <a:pt x="128" y="88"/>
                  </a:lnTo>
                  <a:lnTo>
                    <a:pt x="128" y="112"/>
                  </a:lnTo>
                  <a:lnTo>
                    <a:pt x="128" y="136"/>
                  </a:lnTo>
                  <a:lnTo>
                    <a:pt x="128" y="160"/>
                  </a:lnTo>
                  <a:lnTo>
                    <a:pt x="120" y="176"/>
                  </a:lnTo>
                  <a:lnTo>
                    <a:pt x="112" y="192"/>
                  </a:lnTo>
                  <a:lnTo>
                    <a:pt x="112" y="232"/>
                  </a:lnTo>
                  <a:lnTo>
                    <a:pt x="72" y="256"/>
                  </a:lnTo>
                  <a:lnTo>
                    <a:pt x="64" y="272"/>
                  </a:lnTo>
                  <a:lnTo>
                    <a:pt x="56" y="296"/>
                  </a:lnTo>
                  <a:lnTo>
                    <a:pt x="48" y="320"/>
                  </a:lnTo>
                  <a:lnTo>
                    <a:pt x="40" y="336"/>
                  </a:lnTo>
                  <a:lnTo>
                    <a:pt x="24" y="344"/>
                  </a:lnTo>
                  <a:lnTo>
                    <a:pt x="0" y="344"/>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5" name="Freeform 35">
              <a:extLst>
                <a:ext uri="{FF2B5EF4-FFF2-40B4-BE49-F238E27FC236}">
                  <a16:creationId xmlns:a16="http://schemas.microsoft.com/office/drawing/2014/main" id="{42B23CA1-805A-4A69-983F-256BEA38A53B}"/>
                </a:ext>
              </a:extLst>
            </p:cNvPr>
            <p:cNvSpPr>
              <a:spLocks/>
            </p:cNvSpPr>
            <p:nvPr/>
          </p:nvSpPr>
          <p:spPr bwMode="auto">
            <a:xfrm>
              <a:off x="1459" y="3238"/>
              <a:ext cx="72" cy="26"/>
            </a:xfrm>
            <a:custGeom>
              <a:avLst/>
              <a:gdLst>
                <a:gd name="T0" fmla="*/ 2 w 89"/>
                <a:gd name="T1" fmla="*/ 0 h 33"/>
                <a:gd name="T2" fmla="*/ 2 w 89"/>
                <a:gd name="T3" fmla="*/ 0 h 33"/>
                <a:gd name="T4" fmla="*/ 2 w 89"/>
                <a:gd name="T5" fmla="*/ 0 h 33"/>
                <a:gd name="T6" fmla="*/ 2 w 89"/>
                <a:gd name="T7" fmla="*/ 2 h 33"/>
                <a:gd name="T8" fmla="*/ 0 w 89"/>
                <a:gd name="T9" fmla="*/ 2 h 33"/>
                <a:gd name="T10" fmla="*/ 0 60000 65536"/>
                <a:gd name="T11" fmla="*/ 0 60000 65536"/>
                <a:gd name="T12" fmla="*/ 0 60000 65536"/>
                <a:gd name="T13" fmla="*/ 0 60000 65536"/>
                <a:gd name="T14" fmla="*/ 0 60000 65536"/>
                <a:gd name="T15" fmla="*/ 0 w 89"/>
                <a:gd name="T16" fmla="*/ 0 h 33"/>
                <a:gd name="T17" fmla="*/ 89 w 89"/>
                <a:gd name="T18" fmla="*/ 33 h 33"/>
              </a:gdLst>
              <a:ahLst/>
              <a:cxnLst>
                <a:cxn ang="T10">
                  <a:pos x="T0" y="T1"/>
                </a:cxn>
                <a:cxn ang="T11">
                  <a:pos x="T2" y="T3"/>
                </a:cxn>
                <a:cxn ang="T12">
                  <a:pos x="T4" y="T5"/>
                </a:cxn>
                <a:cxn ang="T13">
                  <a:pos x="T6" y="T7"/>
                </a:cxn>
                <a:cxn ang="T14">
                  <a:pos x="T8" y="T9"/>
                </a:cxn>
              </a:cxnLst>
              <a:rect l="T15" t="T16" r="T17" b="T18"/>
              <a:pathLst>
                <a:path w="89" h="33">
                  <a:moveTo>
                    <a:pt x="88" y="0"/>
                  </a:moveTo>
                  <a:lnTo>
                    <a:pt x="56" y="0"/>
                  </a:lnTo>
                  <a:lnTo>
                    <a:pt x="32" y="0"/>
                  </a:lnTo>
                  <a:lnTo>
                    <a:pt x="8" y="8"/>
                  </a:lnTo>
                  <a:lnTo>
                    <a:pt x="0" y="3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6" name="Freeform 36">
              <a:extLst>
                <a:ext uri="{FF2B5EF4-FFF2-40B4-BE49-F238E27FC236}">
                  <a16:creationId xmlns:a16="http://schemas.microsoft.com/office/drawing/2014/main" id="{6913C266-DCFB-4BD8-A123-B6EB5A9557A7}"/>
                </a:ext>
              </a:extLst>
            </p:cNvPr>
            <p:cNvSpPr>
              <a:spLocks/>
            </p:cNvSpPr>
            <p:nvPr/>
          </p:nvSpPr>
          <p:spPr bwMode="auto">
            <a:xfrm>
              <a:off x="1478" y="3335"/>
              <a:ext cx="118" cy="457"/>
            </a:xfrm>
            <a:custGeom>
              <a:avLst/>
              <a:gdLst>
                <a:gd name="T0" fmla="*/ 2 w 145"/>
                <a:gd name="T1" fmla="*/ 2 h 561"/>
                <a:gd name="T2" fmla="*/ 2 w 145"/>
                <a:gd name="T3" fmla="*/ 2 h 561"/>
                <a:gd name="T4" fmla="*/ 2 w 145"/>
                <a:gd name="T5" fmla="*/ 2 h 561"/>
                <a:gd name="T6" fmla="*/ 2 w 145"/>
                <a:gd name="T7" fmla="*/ 2 h 561"/>
                <a:gd name="T8" fmla="*/ 2 w 145"/>
                <a:gd name="T9" fmla="*/ 2 h 561"/>
                <a:gd name="T10" fmla="*/ 2 w 145"/>
                <a:gd name="T11" fmla="*/ 2 h 561"/>
                <a:gd name="T12" fmla="*/ 2 w 145"/>
                <a:gd name="T13" fmla="*/ 2 h 561"/>
                <a:gd name="T14" fmla="*/ 2 w 145"/>
                <a:gd name="T15" fmla="*/ 2 h 561"/>
                <a:gd name="T16" fmla="*/ 2 w 145"/>
                <a:gd name="T17" fmla="*/ 2 h 561"/>
                <a:gd name="T18" fmla="*/ 2 w 145"/>
                <a:gd name="T19" fmla="*/ 2 h 561"/>
                <a:gd name="T20" fmla="*/ 2 w 145"/>
                <a:gd name="T21" fmla="*/ 2 h 561"/>
                <a:gd name="T22" fmla="*/ 0 w 145"/>
                <a:gd name="T23" fmla="*/ 2 h 561"/>
                <a:gd name="T24" fmla="*/ 2 w 145"/>
                <a:gd name="T25" fmla="*/ 2 h 561"/>
                <a:gd name="T26" fmla="*/ 2 w 145"/>
                <a:gd name="T27" fmla="*/ 2 h 561"/>
                <a:gd name="T28" fmla="*/ 2 w 145"/>
                <a:gd name="T29" fmla="*/ 2 h 561"/>
                <a:gd name="T30" fmla="*/ 2 w 145"/>
                <a:gd name="T31" fmla="*/ 2 h 561"/>
                <a:gd name="T32" fmla="*/ 2 w 145"/>
                <a:gd name="T33" fmla="*/ 2 h 561"/>
                <a:gd name="T34" fmla="*/ 2 w 145"/>
                <a:gd name="T35" fmla="*/ 2 h 561"/>
                <a:gd name="T36" fmla="*/ 2 w 145"/>
                <a:gd name="T37" fmla="*/ 2 h 561"/>
                <a:gd name="T38" fmla="*/ 2 w 145"/>
                <a:gd name="T39" fmla="*/ 0 h 5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561"/>
                <a:gd name="T62" fmla="*/ 145 w 145"/>
                <a:gd name="T63" fmla="*/ 561 h 5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561">
                  <a:moveTo>
                    <a:pt x="104" y="560"/>
                  </a:moveTo>
                  <a:lnTo>
                    <a:pt x="96" y="528"/>
                  </a:lnTo>
                  <a:lnTo>
                    <a:pt x="80" y="504"/>
                  </a:lnTo>
                  <a:lnTo>
                    <a:pt x="72" y="448"/>
                  </a:lnTo>
                  <a:lnTo>
                    <a:pt x="72" y="424"/>
                  </a:lnTo>
                  <a:lnTo>
                    <a:pt x="64" y="384"/>
                  </a:lnTo>
                  <a:lnTo>
                    <a:pt x="56" y="360"/>
                  </a:lnTo>
                  <a:lnTo>
                    <a:pt x="56" y="312"/>
                  </a:lnTo>
                  <a:lnTo>
                    <a:pt x="48" y="280"/>
                  </a:lnTo>
                  <a:lnTo>
                    <a:pt x="24" y="240"/>
                  </a:lnTo>
                  <a:lnTo>
                    <a:pt x="8" y="224"/>
                  </a:lnTo>
                  <a:lnTo>
                    <a:pt x="0" y="192"/>
                  </a:lnTo>
                  <a:lnTo>
                    <a:pt x="8" y="160"/>
                  </a:lnTo>
                  <a:lnTo>
                    <a:pt x="16" y="120"/>
                  </a:lnTo>
                  <a:lnTo>
                    <a:pt x="32" y="88"/>
                  </a:lnTo>
                  <a:lnTo>
                    <a:pt x="64" y="64"/>
                  </a:lnTo>
                  <a:lnTo>
                    <a:pt x="112" y="48"/>
                  </a:lnTo>
                  <a:lnTo>
                    <a:pt x="120" y="24"/>
                  </a:lnTo>
                  <a:lnTo>
                    <a:pt x="136" y="24"/>
                  </a:lnTo>
                  <a:lnTo>
                    <a:pt x="14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7" name="Freeform 37">
              <a:extLst>
                <a:ext uri="{FF2B5EF4-FFF2-40B4-BE49-F238E27FC236}">
                  <a16:creationId xmlns:a16="http://schemas.microsoft.com/office/drawing/2014/main" id="{4570D6E7-D03B-4F9D-86E4-4BAFC002DE23}"/>
                </a:ext>
              </a:extLst>
            </p:cNvPr>
            <p:cNvSpPr>
              <a:spLocks/>
            </p:cNvSpPr>
            <p:nvPr/>
          </p:nvSpPr>
          <p:spPr bwMode="auto">
            <a:xfrm>
              <a:off x="1387" y="3290"/>
              <a:ext cx="164" cy="163"/>
            </a:xfrm>
            <a:custGeom>
              <a:avLst/>
              <a:gdLst>
                <a:gd name="T0" fmla="*/ 0 w 201"/>
                <a:gd name="T1" fmla="*/ 2 h 201"/>
                <a:gd name="T2" fmla="*/ 2 w 201"/>
                <a:gd name="T3" fmla="*/ 2 h 201"/>
                <a:gd name="T4" fmla="*/ 2 w 201"/>
                <a:gd name="T5" fmla="*/ 2 h 201"/>
                <a:gd name="T6" fmla="*/ 2 w 201"/>
                <a:gd name="T7" fmla="*/ 2 h 201"/>
                <a:gd name="T8" fmla="*/ 2 w 201"/>
                <a:gd name="T9" fmla="*/ 2 h 201"/>
                <a:gd name="T10" fmla="*/ 2 w 201"/>
                <a:gd name="T11" fmla="*/ 2 h 201"/>
                <a:gd name="T12" fmla="*/ 2 w 201"/>
                <a:gd name="T13" fmla="*/ 2 h 201"/>
                <a:gd name="T14" fmla="*/ 2 w 201"/>
                <a:gd name="T15" fmla="*/ 2 h 201"/>
                <a:gd name="T16" fmla="*/ 2 w 201"/>
                <a:gd name="T17" fmla="*/ 2 h 201"/>
                <a:gd name="T18" fmla="*/ 2 w 201"/>
                <a:gd name="T19" fmla="*/ 2 h 201"/>
                <a:gd name="T20" fmla="*/ 2 w 201"/>
                <a:gd name="T21" fmla="*/ 2 h 201"/>
                <a:gd name="T22" fmla="*/ 2 w 201"/>
                <a:gd name="T23" fmla="*/ 2 h 201"/>
                <a:gd name="T24" fmla="*/ 2 w 20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
                <a:gd name="T40" fmla="*/ 0 h 201"/>
                <a:gd name="T41" fmla="*/ 201 w 20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 h="201">
                  <a:moveTo>
                    <a:pt x="0" y="200"/>
                  </a:moveTo>
                  <a:lnTo>
                    <a:pt x="24" y="200"/>
                  </a:lnTo>
                  <a:lnTo>
                    <a:pt x="48" y="200"/>
                  </a:lnTo>
                  <a:lnTo>
                    <a:pt x="56" y="176"/>
                  </a:lnTo>
                  <a:lnTo>
                    <a:pt x="80" y="152"/>
                  </a:lnTo>
                  <a:lnTo>
                    <a:pt x="96" y="128"/>
                  </a:lnTo>
                  <a:lnTo>
                    <a:pt x="112" y="120"/>
                  </a:lnTo>
                  <a:lnTo>
                    <a:pt x="128" y="120"/>
                  </a:lnTo>
                  <a:lnTo>
                    <a:pt x="144" y="96"/>
                  </a:lnTo>
                  <a:lnTo>
                    <a:pt x="144" y="64"/>
                  </a:lnTo>
                  <a:lnTo>
                    <a:pt x="160" y="40"/>
                  </a:lnTo>
                  <a:lnTo>
                    <a:pt x="184" y="16"/>
                  </a:lnTo>
                  <a:lnTo>
                    <a:pt x="20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8" name="Freeform 38">
              <a:extLst>
                <a:ext uri="{FF2B5EF4-FFF2-40B4-BE49-F238E27FC236}">
                  <a16:creationId xmlns:a16="http://schemas.microsoft.com/office/drawing/2014/main" id="{432ED8FD-9D74-4215-BDB9-B72015583170}"/>
                </a:ext>
              </a:extLst>
            </p:cNvPr>
            <p:cNvSpPr>
              <a:spLocks/>
            </p:cNvSpPr>
            <p:nvPr/>
          </p:nvSpPr>
          <p:spPr bwMode="auto">
            <a:xfrm>
              <a:off x="1407" y="2684"/>
              <a:ext cx="85" cy="392"/>
            </a:xfrm>
            <a:custGeom>
              <a:avLst/>
              <a:gdLst>
                <a:gd name="T0" fmla="*/ 2 w 105"/>
                <a:gd name="T1" fmla="*/ 2 h 481"/>
                <a:gd name="T2" fmla="*/ 2 w 105"/>
                <a:gd name="T3" fmla="*/ 2 h 481"/>
                <a:gd name="T4" fmla="*/ 0 w 105"/>
                <a:gd name="T5" fmla="*/ 2 h 481"/>
                <a:gd name="T6" fmla="*/ 2 w 105"/>
                <a:gd name="T7" fmla="*/ 2 h 481"/>
                <a:gd name="T8" fmla="*/ 2 w 105"/>
                <a:gd name="T9" fmla="*/ 2 h 481"/>
                <a:gd name="T10" fmla="*/ 2 w 105"/>
                <a:gd name="T11" fmla="*/ 2 h 481"/>
                <a:gd name="T12" fmla="*/ 2 w 105"/>
                <a:gd name="T13" fmla="*/ 2 h 481"/>
                <a:gd name="T14" fmla="*/ 2 w 105"/>
                <a:gd name="T15" fmla="*/ 2 h 481"/>
                <a:gd name="T16" fmla="*/ 2 w 105"/>
                <a:gd name="T17" fmla="*/ 2 h 481"/>
                <a:gd name="T18" fmla="*/ 2 w 105"/>
                <a:gd name="T19" fmla="*/ 2 h 481"/>
                <a:gd name="T20" fmla="*/ 2 w 105"/>
                <a:gd name="T21" fmla="*/ 2 h 481"/>
                <a:gd name="T22" fmla="*/ 2 w 105"/>
                <a:gd name="T23" fmla="*/ 2 h 481"/>
                <a:gd name="T24" fmla="*/ 2 w 105"/>
                <a:gd name="T25" fmla="*/ 2 h 481"/>
                <a:gd name="T26" fmla="*/ 2 w 105"/>
                <a:gd name="T27" fmla="*/ 2 h 481"/>
                <a:gd name="T28" fmla="*/ 2 w 105"/>
                <a:gd name="T29" fmla="*/ 2 h 481"/>
                <a:gd name="T30" fmla="*/ 2 w 105"/>
                <a:gd name="T31" fmla="*/ 2 h 481"/>
                <a:gd name="T32" fmla="*/ 2 w 105"/>
                <a:gd name="T33" fmla="*/ 2 h 481"/>
                <a:gd name="T34" fmla="*/ 2 w 105"/>
                <a:gd name="T35" fmla="*/ 2 h 481"/>
                <a:gd name="T36" fmla="*/ 2 w 105"/>
                <a:gd name="T37" fmla="*/ 2 h 481"/>
                <a:gd name="T38" fmla="*/ 2 w 105"/>
                <a:gd name="T39" fmla="*/ 2 h 481"/>
                <a:gd name="T40" fmla="*/ 2 w 105"/>
                <a:gd name="T41" fmla="*/ 2 h 481"/>
                <a:gd name="T42" fmla="*/ 2 w 105"/>
                <a:gd name="T43" fmla="*/ 2 h 481"/>
                <a:gd name="T44" fmla="*/ 2 w 105"/>
                <a:gd name="T45" fmla="*/ 2 h 481"/>
                <a:gd name="T46" fmla="*/ 2 w 105"/>
                <a:gd name="T47" fmla="*/ 0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481"/>
                <a:gd name="T74" fmla="*/ 105 w 105"/>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481">
                  <a:moveTo>
                    <a:pt x="24" y="480"/>
                  </a:moveTo>
                  <a:lnTo>
                    <a:pt x="8" y="464"/>
                  </a:lnTo>
                  <a:lnTo>
                    <a:pt x="0" y="448"/>
                  </a:lnTo>
                  <a:lnTo>
                    <a:pt x="8" y="408"/>
                  </a:lnTo>
                  <a:lnTo>
                    <a:pt x="24" y="384"/>
                  </a:lnTo>
                  <a:lnTo>
                    <a:pt x="32" y="376"/>
                  </a:lnTo>
                  <a:lnTo>
                    <a:pt x="24" y="352"/>
                  </a:lnTo>
                  <a:lnTo>
                    <a:pt x="24" y="328"/>
                  </a:lnTo>
                  <a:lnTo>
                    <a:pt x="48" y="320"/>
                  </a:lnTo>
                  <a:lnTo>
                    <a:pt x="48" y="296"/>
                  </a:lnTo>
                  <a:lnTo>
                    <a:pt x="48" y="272"/>
                  </a:lnTo>
                  <a:lnTo>
                    <a:pt x="56" y="256"/>
                  </a:lnTo>
                  <a:lnTo>
                    <a:pt x="64" y="256"/>
                  </a:lnTo>
                  <a:lnTo>
                    <a:pt x="72" y="256"/>
                  </a:lnTo>
                  <a:lnTo>
                    <a:pt x="88" y="232"/>
                  </a:lnTo>
                  <a:lnTo>
                    <a:pt x="96" y="200"/>
                  </a:lnTo>
                  <a:lnTo>
                    <a:pt x="104" y="184"/>
                  </a:lnTo>
                  <a:lnTo>
                    <a:pt x="104" y="144"/>
                  </a:lnTo>
                  <a:lnTo>
                    <a:pt x="88" y="112"/>
                  </a:lnTo>
                  <a:lnTo>
                    <a:pt x="72" y="104"/>
                  </a:lnTo>
                  <a:lnTo>
                    <a:pt x="48" y="72"/>
                  </a:lnTo>
                  <a:lnTo>
                    <a:pt x="32" y="56"/>
                  </a:lnTo>
                  <a:lnTo>
                    <a:pt x="32" y="16"/>
                  </a:lnTo>
                  <a:lnTo>
                    <a:pt x="4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49" name="Freeform 39">
              <a:extLst>
                <a:ext uri="{FF2B5EF4-FFF2-40B4-BE49-F238E27FC236}">
                  <a16:creationId xmlns:a16="http://schemas.microsoft.com/office/drawing/2014/main" id="{FB0BA196-280C-45B3-A506-EEFBAC116809}"/>
                </a:ext>
              </a:extLst>
            </p:cNvPr>
            <p:cNvSpPr>
              <a:spLocks/>
            </p:cNvSpPr>
            <p:nvPr/>
          </p:nvSpPr>
          <p:spPr bwMode="auto">
            <a:xfrm>
              <a:off x="1504" y="2847"/>
              <a:ext cx="112" cy="47"/>
            </a:xfrm>
            <a:custGeom>
              <a:avLst/>
              <a:gdLst>
                <a:gd name="T0" fmla="*/ 0 w 137"/>
                <a:gd name="T1" fmla="*/ 2 h 57"/>
                <a:gd name="T2" fmla="*/ 2 w 137"/>
                <a:gd name="T3" fmla="*/ 2 h 57"/>
                <a:gd name="T4" fmla="*/ 2 w 137"/>
                <a:gd name="T5" fmla="*/ 2 h 57"/>
                <a:gd name="T6" fmla="*/ 2 w 137"/>
                <a:gd name="T7" fmla="*/ 2 h 57"/>
                <a:gd name="T8" fmla="*/ 2 w 137"/>
                <a:gd name="T9" fmla="*/ 2 h 57"/>
                <a:gd name="T10" fmla="*/ 2 w 137"/>
                <a:gd name="T11" fmla="*/ 2 h 57"/>
                <a:gd name="T12" fmla="*/ 2 w 137"/>
                <a:gd name="T13" fmla="*/ 0 h 57"/>
                <a:gd name="T14" fmla="*/ 2 w 137"/>
                <a:gd name="T15" fmla="*/ 0 h 57"/>
                <a:gd name="T16" fmla="*/ 2 w 137"/>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57"/>
                <a:gd name="T29" fmla="*/ 137 w 13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57">
                  <a:moveTo>
                    <a:pt x="0" y="56"/>
                  </a:moveTo>
                  <a:lnTo>
                    <a:pt x="32" y="56"/>
                  </a:lnTo>
                  <a:lnTo>
                    <a:pt x="56" y="48"/>
                  </a:lnTo>
                  <a:lnTo>
                    <a:pt x="72" y="32"/>
                  </a:lnTo>
                  <a:lnTo>
                    <a:pt x="88" y="24"/>
                  </a:lnTo>
                  <a:lnTo>
                    <a:pt x="96" y="24"/>
                  </a:lnTo>
                  <a:lnTo>
                    <a:pt x="96" y="0"/>
                  </a:lnTo>
                  <a:lnTo>
                    <a:pt x="120" y="0"/>
                  </a:lnTo>
                  <a:lnTo>
                    <a:pt x="13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0" name="Freeform 40">
              <a:extLst>
                <a:ext uri="{FF2B5EF4-FFF2-40B4-BE49-F238E27FC236}">
                  <a16:creationId xmlns:a16="http://schemas.microsoft.com/office/drawing/2014/main" id="{85915B2C-3702-4056-BF9C-97CB36E81B08}"/>
                </a:ext>
              </a:extLst>
            </p:cNvPr>
            <p:cNvSpPr>
              <a:spLocks/>
            </p:cNvSpPr>
            <p:nvPr/>
          </p:nvSpPr>
          <p:spPr bwMode="auto">
            <a:xfrm>
              <a:off x="1543" y="2548"/>
              <a:ext cx="353" cy="228"/>
            </a:xfrm>
            <a:custGeom>
              <a:avLst/>
              <a:gdLst>
                <a:gd name="T0" fmla="*/ 0 w 433"/>
                <a:gd name="T1" fmla="*/ 2 h 281"/>
                <a:gd name="T2" fmla="*/ 2 w 433"/>
                <a:gd name="T3" fmla="*/ 2 h 281"/>
                <a:gd name="T4" fmla="*/ 2 w 433"/>
                <a:gd name="T5" fmla="*/ 2 h 281"/>
                <a:gd name="T6" fmla="*/ 2 w 433"/>
                <a:gd name="T7" fmla="*/ 2 h 281"/>
                <a:gd name="T8" fmla="*/ 2 w 433"/>
                <a:gd name="T9" fmla="*/ 2 h 281"/>
                <a:gd name="T10" fmla="*/ 2 w 433"/>
                <a:gd name="T11" fmla="*/ 2 h 281"/>
                <a:gd name="T12" fmla="*/ 2 w 433"/>
                <a:gd name="T13" fmla="*/ 2 h 281"/>
                <a:gd name="T14" fmla="*/ 2 w 433"/>
                <a:gd name="T15" fmla="*/ 2 h 281"/>
                <a:gd name="T16" fmla="*/ 2 w 433"/>
                <a:gd name="T17" fmla="*/ 2 h 281"/>
                <a:gd name="T18" fmla="*/ 2 w 433"/>
                <a:gd name="T19" fmla="*/ 2 h 281"/>
                <a:gd name="T20" fmla="*/ 2 w 433"/>
                <a:gd name="T21" fmla="*/ 2 h 281"/>
                <a:gd name="T22" fmla="*/ 2 w 433"/>
                <a:gd name="T23" fmla="*/ 2 h 281"/>
                <a:gd name="T24" fmla="*/ 2 w 433"/>
                <a:gd name="T25" fmla="*/ 2 h 281"/>
                <a:gd name="T26" fmla="*/ 2 w 433"/>
                <a:gd name="T27" fmla="*/ 2 h 281"/>
                <a:gd name="T28" fmla="*/ 2 w 433"/>
                <a:gd name="T29" fmla="*/ 2 h 281"/>
                <a:gd name="T30" fmla="*/ 2 w 433"/>
                <a:gd name="T31" fmla="*/ 2 h 281"/>
                <a:gd name="T32" fmla="*/ 2 w 433"/>
                <a:gd name="T33" fmla="*/ 2 h 281"/>
                <a:gd name="T34" fmla="*/ 2 w 433"/>
                <a:gd name="T35" fmla="*/ 2 h 281"/>
                <a:gd name="T36" fmla="*/ 2 w 433"/>
                <a:gd name="T37" fmla="*/ 2 h 281"/>
                <a:gd name="T38" fmla="*/ 2 w 433"/>
                <a:gd name="T39" fmla="*/ 2 h 281"/>
                <a:gd name="T40" fmla="*/ 2 w 433"/>
                <a:gd name="T41" fmla="*/ 2 h 281"/>
                <a:gd name="T42" fmla="*/ 2 w 433"/>
                <a:gd name="T43" fmla="*/ 2 h 281"/>
                <a:gd name="T44" fmla="*/ 2 w 433"/>
                <a:gd name="T45" fmla="*/ 2 h 281"/>
                <a:gd name="T46" fmla="*/ 2 w 433"/>
                <a:gd name="T47" fmla="*/ 2 h 281"/>
                <a:gd name="T48" fmla="*/ 2 w 433"/>
                <a:gd name="T49" fmla="*/ 2 h 281"/>
                <a:gd name="T50" fmla="*/ 2 w 433"/>
                <a:gd name="T51" fmla="*/ 0 h 2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3"/>
                <a:gd name="T79" fmla="*/ 0 h 281"/>
                <a:gd name="T80" fmla="*/ 433 w 433"/>
                <a:gd name="T81" fmla="*/ 281 h 2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3" h="281">
                  <a:moveTo>
                    <a:pt x="0" y="280"/>
                  </a:moveTo>
                  <a:lnTo>
                    <a:pt x="40" y="272"/>
                  </a:lnTo>
                  <a:lnTo>
                    <a:pt x="64" y="248"/>
                  </a:lnTo>
                  <a:lnTo>
                    <a:pt x="80" y="240"/>
                  </a:lnTo>
                  <a:lnTo>
                    <a:pt x="104" y="224"/>
                  </a:lnTo>
                  <a:lnTo>
                    <a:pt x="120" y="192"/>
                  </a:lnTo>
                  <a:lnTo>
                    <a:pt x="120" y="168"/>
                  </a:lnTo>
                  <a:lnTo>
                    <a:pt x="136" y="144"/>
                  </a:lnTo>
                  <a:lnTo>
                    <a:pt x="152" y="136"/>
                  </a:lnTo>
                  <a:lnTo>
                    <a:pt x="176" y="112"/>
                  </a:lnTo>
                  <a:lnTo>
                    <a:pt x="192" y="104"/>
                  </a:lnTo>
                  <a:lnTo>
                    <a:pt x="216" y="88"/>
                  </a:lnTo>
                  <a:lnTo>
                    <a:pt x="240" y="80"/>
                  </a:lnTo>
                  <a:lnTo>
                    <a:pt x="240" y="96"/>
                  </a:lnTo>
                  <a:lnTo>
                    <a:pt x="248" y="104"/>
                  </a:lnTo>
                  <a:lnTo>
                    <a:pt x="280" y="88"/>
                  </a:lnTo>
                  <a:lnTo>
                    <a:pt x="288" y="80"/>
                  </a:lnTo>
                  <a:lnTo>
                    <a:pt x="296" y="96"/>
                  </a:lnTo>
                  <a:lnTo>
                    <a:pt x="328" y="96"/>
                  </a:lnTo>
                  <a:lnTo>
                    <a:pt x="320" y="56"/>
                  </a:lnTo>
                  <a:lnTo>
                    <a:pt x="336" y="40"/>
                  </a:lnTo>
                  <a:lnTo>
                    <a:pt x="344" y="16"/>
                  </a:lnTo>
                  <a:lnTo>
                    <a:pt x="360" y="8"/>
                  </a:lnTo>
                  <a:lnTo>
                    <a:pt x="392" y="8"/>
                  </a:lnTo>
                  <a:lnTo>
                    <a:pt x="424" y="8"/>
                  </a:lnTo>
                  <a:lnTo>
                    <a:pt x="432"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1" name="Freeform 41">
              <a:extLst>
                <a:ext uri="{FF2B5EF4-FFF2-40B4-BE49-F238E27FC236}">
                  <a16:creationId xmlns:a16="http://schemas.microsoft.com/office/drawing/2014/main" id="{24A9204F-FDC5-464F-BD83-892BCE180DAD}"/>
                </a:ext>
              </a:extLst>
            </p:cNvPr>
            <p:cNvSpPr>
              <a:spLocks/>
            </p:cNvSpPr>
            <p:nvPr/>
          </p:nvSpPr>
          <p:spPr bwMode="auto">
            <a:xfrm>
              <a:off x="1530" y="2639"/>
              <a:ext cx="47" cy="53"/>
            </a:xfrm>
            <a:custGeom>
              <a:avLst/>
              <a:gdLst>
                <a:gd name="T0" fmla="*/ 0 w 57"/>
                <a:gd name="T1" fmla="*/ 2 h 65"/>
                <a:gd name="T2" fmla="*/ 2 w 57"/>
                <a:gd name="T3" fmla="*/ 2 h 65"/>
                <a:gd name="T4" fmla="*/ 2 w 57"/>
                <a:gd name="T5" fmla="*/ 2 h 65"/>
                <a:gd name="T6" fmla="*/ 2 w 57"/>
                <a:gd name="T7" fmla="*/ 2 h 65"/>
                <a:gd name="T8" fmla="*/ 2 w 57"/>
                <a:gd name="T9" fmla="*/ 0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0" y="64"/>
                  </a:moveTo>
                  <a:lnTo>
                    <a:pt x="24" y="56"/>
                  </a:lnTo>
                  <a:lnTo>
                    <a:pt x="40" y="40"/>
                  </a:lnTo>
                  <a:lnTo>
                    <a:pt x="56" y="24"/>
                  </a:lnTo>
                  <a:lnTo>
                    <a:pt x="5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2" name="Freeform 42">
              <a:extLst>
                <a:ext uri="{FF2B5EF4-FFF2-40B4-BE49-F238E27FC236}">
                  <a16:creationId xmlns:a16="http://schemas.microsoft.com/office/drawing/2014/main" id="{30F105C2-CDB9-4696-B0C0-979E4EC2F2C1}"/>
                </a:ext>
              </a:extLst>
            </p:cNvPr>
            <p:cNvSpPr>
              <a:spLocks/>
            </p:cNvSpPr>
            <p:nvPr/>
          </p:nvSpPr>
          <p:spPr bwMode="auto">
            <a:xfrm>
              <a:off x="1491" y="2405"/>
              <a:ext cx="112" cy="215"/>
            </a:xfrm>
            <a:custGeom>
              <a:avLst/>
              <a:gdLst>
                <a:gd name="T0" fmla="*/ 2 w 137"/>
                <a:gd name="T1" fmla="*/ 2 h 265"/>
                <a:gd name="T2" fmla="*/ 0 w 137"/>
                <a:gd name="T3" fmla="*/ 2 h 265"/>
                <a:gd name="T4" fmla="*/ 2 w 137"/>
                <a:gd name="T5" fmla="*/ 2 h 265"/>
                <a:gd name="T6" fmla="*/ 2 w 137"/>
                <a:gd name="T7" fmla="*/ 2 h 265"/>
                <a:gd name="T8" fmla="*/ 2 w 137"/>
                <a:gd name="T9" fmla="*/ 2 h 265"/>
                <a:gd name="T10" fmla="*/ 2 w 137"/>
                <a:gd name="T11" fmla="*/ 2 h 265"/>
                <a:gd name="T12" fmla="*/ 2 w 137"/>
                <a:gd name="T13" fmla="*/ 2 h 265"/>
                <a:gd name="T14" fmla="*/ 2 w 137"/>
                <a:gd name="T15" fmla="*/ 2 h 265"/>
                <a:gd name="T16" fmla="*/ 2 w 137"/>
                <a:gd name="T17" fmla="*/ 2 h 265"/>
                <a:gd name="T18" fmla="*/ 2 w 137"/>
                <a:gd name="T19" fmla="*/ 2 h 265"/>
                <a:gd name="T20" fmla="*/ 2 w 137"/>
                <a:gd name="T21" fmla="*/ 2 h 265"/>
                <a:gd name="T22" fmla="*/ 2 w 137"/>
                <a:gd name="T23" fmla="*/ 0 h 2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
                <a:gd name="T37" fmla="*/ 0 h 265"/>
                <a:gd name="T38" fmla="*/ 137 w 137"/>
                <a:gd name="T39" fmla="*/ 265 h 2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 h="265">
                  <a:moveTo>
                    <a:pt x="8" y="264"/>
                  </a:moveTo>
                  <a:lnTo>
                    <a:pt x="0" y="232"/>
                  </a:lnTo>
                  <a:lnTo>
                    <a:pt x="8" y="200"/>
                  </a:lnTo>
                  <a:lnTo>
                    <a:pt x="24" y="184"/>
                  </a:lnTo>
                  <a:lnTo>
                    <a:pt x="56" y="160"/>
                  </a:lnTo>
                  <a:lnTo>
                    <a:pt x="80" y="144"/>
                  </a:lnTo>
                  <a:lnTo>
                    <a:pt x="96" y="96"/>
                  </a:lnTo>
                  <a:lnTo>
                    <a:pt x="96" y="80"/>
                  </a:lnTo>
                  <a:lnTo>
                    <a:pt x="104" y="64"/>
                  </a:lnTo>
                  <a:lnTo>
                    <a:pt x="112" y="32"/>
                  </a:lnTo>
                  <a:lnTo>
                    <a:pt x="136" y="16"/>
                  </a:lnTo>
                  <a:lnTo>
                    <a:pt x="13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3" name="Freeform 43">
              <a:extLst>
                <a:ext uri="{FF2B5EF4-FFF2-40B4-BE49-F238E27FC236}">
                  <a16:creationId xmlns:a16="http://schemas.microsoft.com/office/drawing/2014/main" id="{7ACE0769-11C5-4939-965B-C67B865F934B}"/>
                </a:ext>
              </a:extLst>
            </p:cNvPr>
            <p:cNvSpPr>
              <a:spLocks/>
            </p:cNvSpPr>
            <p:nvPr/>
          </p:nvSpPr>
          <p:spPr bwMode="auto">
            <a:xfrm>
              <a:off x="1439" y="2170"/>
              <a:ext cx="268" cy="320"/>
            </a:xfrm>
            <a:custGeom>
              <a:avLst/>
              <a:gdLst>
                <a:gd name="T0" fmla="*/ 2 w 329"/>
                <a:gd name="T1" fmla="*/ 2 h 393"/>
                <a:gd name="T2" fmla="*/ 2 w 329"/>
                <a:gd name="T3" fmla="*/ 2 h 393"/>
                <a:gd name="T4" fmla="*/ 2 w 329"/>
                <a:gd name="T5" fmla="*/ 2 h 393"/>
                <a:gd name="T6" fmla="*/ 2 w 329"/>
                <a:gd name="T7" fmla="*/ 2 h 393"/>
                <a:gd name="T8" fmla="*/ 2 w 329"/>
                <a:gd name="T9" fmla="*/ 2 h 393"/>
                <a:gd name="T10" fmla="*/ 2 w 329"/>
                <a:gd name="T11" fmla="*/ 2 h 393"/>
                <a:gd name="T12" fmla="*/ 0 w 329"/>
                <a:gd name="T13" fmla="*/ 2 h 393"/>
                <a:gd name="T14" fmla="*/ 0 w 329"/>
                <a:gd name="T15" fmla="*/ 2 h 393"/>
                <a:gd name="T16" fmla="*/ 2 w 329"/>
                <a:gd name="T17" fmla="*/ 2 h 393"/>
                <a:gd name="T18" fmla="*/ 2 w 329"/>
                <a:gd name="T19" fmla="*/ 2 h 393"/>
                <a:gd name="T20" fmla="*/ 2 w 329"/>
                <a:gd name="T21" fmla="*/ 2 h 393"/>
                <a:gd name="T22" fmla="*/ 2 w 329"/>
                <a:gd name="T23" fmla="*/ 2 h 393"/>
                <a:gd name="T24" fmla="*/ 2 w 329"/>
                <a:gd name="T25" fmla="*/ 2 h 393"/>
                <a:gd name="T26" fmla="*/ 2 w 329"/>
                <a:gd name="T27" fmla="*/ 2 h 393"/>
                <a:gd name="T28" fmla="*/ 2 w 329"/>
                <a:gd name="T29" fmla="*/ 2 h 393"/>
                <a:gd name="T30" fmla="*/ 2 w 329"/>
                <a:gd name="T31" fmla="*/ 2 h 393"/>
                <a:gd name="T32" fmla="*/ 2 w 329"/>
                <a:gd name="T33" fmla="*/ 2 h 393"/>
                <a:gd name="T34" fmla="*/ 2 w 329"/>
                <a:gd name="T35" fmla="*/ 2 h 393"/>
                <a:gd name="T36" fmla="*/ 2 w 329"/>
                <a:gd name="T37" fmla="*/ 2 h 393"/>
                <a:gd name="T38" fmla="*/ 2 w 329"/>
                <a:gd name="T39" fmla="*/ 2 h 393"/>
                <a:gd name="T40" fmla="*/ 2 w 329"/>
                <a:gd name="T41" fmla="*/ 0 h 393"/>
                <a:gd name="T42" fmla="*/ 2 w 329"/>
                <a:gd name="T43" fmla="*/ 0 h 393"/>
                <a:gd name="T44" fmla="*/ 2 w 329"/>
                <a:gd name="T45" fmla="*/ 2 h 393"/>
                <a:gd name="T46" fmla="*/ 2 w 329"/>
                <a:gd name="T47" fmla="*/ 2 h 393"/>
                <a:gd name="T48" fmla="*/ 2 w 329"/>
                <a:gd name="T49" fmla="*/ 2 h 393"/>
                <a:gd name="T50" fmla="*/ 2 w 329"/>
                <a:gd name="T51" fmla="*/ 2 h 393"/>
                <a:gd name="T52" fmla="*/ 2 w 329"/>
                <a:gd name="T53" fmla="*/ 2 h 393"/>
                <a:gd name="T54" fmla="*/ 2 w 329"/>
                <a:gd name="T55" fmla="*/ 2 h 393"/>
                <a:gd name="T56" fmla="*/ 2 w 329"/>
                <a:gd name="T57" fmla="*/ 2 h 3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9"/>
                <a:gd name="T88" fmla="*/ 0 h 393"/>
                <a:gd name="T89" fmla="*/ 329 w 329"/>
                <a:gd name="T90" fmla="*/ 393 h 3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9" h="393">
                  <a:moveTo>
                    <a:pt x="48" y="392"/>
                  </a:moveTo>
                  <a:lnTo>
                    <a:pt x="40" y="376"/>
                  </a:lnTo>
                  <a:lnTo>
                    <a:pt x="24" y="360"/>
                  </a:lnTo>
                  <a:lnTo>
                    <a:pt x="24" y="328"/>
                  </a:lnTo>
                  <a:lnTo>
                    <a:pt x="24" y="296"/>
                  </a:lnTo>
                  <a:lnTo>
                    <a:pt x="8" y="256"/>
                  </a:lnTo>
                  <a:lnTo>
                    <a:pt x="0" y="232"/>
                  </a:lnTo>
                  <a:lnTo>
                    <a:pt x="0" y="192"/>
                  </a:lnTo>
                  <a:lnTo>
                    <a:pt x="24" y="176"/>
                  </a:lnTo>
                  <a:lnTo>
                    <a:pt x="48" y="176"/>
                  </a:lnTo>
                  <a:lnTo>
                    <a:pt x="64" y="160"/>
                  </a:lnTo>
                  <a:lnTo>
                    <a:pt x="80" y="136"/>
                  </a:lnTo>
                  <a:lnTo>
                    <a:pt x="88" y="120"/>
                  </a:lnTo>
                  <a:lnTo>
                    <a:pt x="96" y="96"/>
                  </a:lnTo>
                  <a:lnTo>
                    <a:pt x="96" y="72"/>
                  </a:lnTo>
                  <a:lnTo>
                    <a:pt x="112" y="72"/>
                  </a:lnTo>
                  <a:lnTo>
                    <a:pt x="128" y="40"/>
                  </a:lnTo>
                  <a:lnTo>
                    <a:pt x="144" y="32"/>
                  </a:lnTo>
                  <a:lnTo>
                    <a:pt x="168" y="24"/>
                  </a:lnTo>
                  <a:lnTo>
                    <a:pt x="192" y="16"/>
                  </a:lnTo>
                  <a:lnTo>
                    <a:pt x="208" y="0"/>
                  </a:lnTo>
                  <a:lnTo>
                    <a:pt x="224" y="0"/>
                  </a:lnTo>
                  <a:lnTo>
                    <a:pt x="240" y="8"/>
                  </a:lnTo>
                  <a:lnTo>
                    <a:pt x="256" y="24"/>
                  </a:lnTo>
                  <a:lnTo>
                    <a:pt x="256" y="40"/>
                  </a:lnTo>
                  <a:lnTo>
                    <a:pt x="272" y="64"/>
                  </a:lnTo>
                  <a:lnTo>
                    <a:pt x="296" y="72"/>
                  </a:lnTo>
                  <a:lnTo>
                    <a:pt x="312" y="72"/>
                  </a:lnTo>
                  <a:lnTo>
                    <a:pt x="328" y="72"/>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4" name="Freeform 44">
              <a:extLst>
                <a:ext uri="{FF2B5EF4-FFF2-40B4-BE49-F238E27FC236}">
                  <a16:creationId xmlns:a16="http://schemas.microsoft.com/office/drawing/2014/main" id="{B73A9A89-2247-4AAD-9B6E-08822D870472}"/>
                </a:ext>
              </a:extLst>
            </p:cNvPr>
            <p:cNvSpPr>
              <a:spLocks/>
            </p:cNvSpPr>
            <p:nvPr/>
          </p:nvSpPr>
          <p:spPr bwMode="auto">
            <a:xfrm>
              <a:off x="1622" y="1995"/>
              <a:ext cx="46" cy="170"/>
            </a:xfrm>
            <a:custGeom>
              <a:avLst/>
              <a:gdLst>
                <a:gd name="T0" fmla="*/ 0 w 57"/>
                <a:gd name="T1" fmla="*/ 2 h 209"/>
                <a:gd name="T2" fmla="*/ 2 w 57"/>
                <a:gd name="T3" fmla="*/ 2 h 209"/>
                <a:gd name="T4" fmla="*/ 2 w 57"/>
                <a:gd name="T5" fmla="*/ 2 h 209"/>
                <a:gd name="T6" fmla="*/ 2 w 57"/>
                <a:gd name="T7" fmla="*/ 2 h 209"/>
                <a:gd name="T8" fmla="*/ 2 w 57"/>
                <a:gd name="T9" fmla="*/ 2 h 209"/>
                <a:gd name="T10" fmla="*/ 2 w 57"/>
                <a:gd name="T11" fmla="*/ 2 h 209"/>
                <a:gd name="T12" fmla="*/ 2 w 57"/>
                <a:gd name="T13" fmla="*/ 2 h 209"/>
                <a:gd name="T14" fmla="*/ 2 w 57"/>
                <a:gd name="T15" fmla="*/ 2 h 209"/>
                <a:gd name="T16" fmla="*/ 2 w 5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09"/>
                <a:gd name="T29" fmla="*/ 57 w 57"/>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09">
                  <a:moveTo>
                    <a:pt x="0" y="208"/>
                  </a:moveTo>
                  <a:lnTo>
                    <a:pt x="8" y="192"/>
                  </a:lnTo>
                  <a:lnTo>
                    <a:pt x="32" y="168"/>
                  </a:lnTo>
                  <a:lnTo>
                    <a:pt x="48" y="152"/>
                  </a:lnTo>
                  <a:lnTo>
                    <a:pt x="48" y="120"/>
                  </a:lnTo>
                  <a:lnTo>
                    <a:pt x="48" y="104"/>
                  </a:lnTo>
                  <a:lnTo>
                    <a:pt x="40" y="56"/>
                  </a:lnTo>
                  <a:lnTo>
                    <a:pt x="48" y="24"/>
                  </a:lnTo>
                  <a:lnTo>
                    <a:pt x="5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5" name="Freeform 45">
              <a:extLst>
                <a:ext uri="{FF2B5EF4-FFF2-40B4-BE49-F238E27FC236}">
                  <a16:creationId xmlns:a16="http://schemas.microsoft.com/office/drawing/2014/main" id="{DE9D343B-8CF3-4F28-B459-69448704079A}"/>
                </a:ext>
              </a:extLst>
            </p:cNvPr>
            <p:cNvSpPr>
              <a:spLocks/>
            </p:cNvSpPr>
            <p:nvPr/>
          </p:nvSpPr>
          <p:spPr bwMode="auto">
            <a:xfrm>
              <a:off x="1517" y="2203"/>
              <a:ext cx="1" cy="27"/>
            </a:xfrm>
            <a:custGeom>
              <a:avLst/>
              <a:gdLst>
                <a:gd name="T0" fmla="*/ 0 w 1"/>
                <a:gd name="T1" fmla="*/ 2 h 33"/>
                <a:gd name="T2" fmla="*/ 0 w 1"/>
                <a:gd name="T3" fmla="*/ 2 h 33"/>
                <a:gd name="T4" fmla="*/ 0 w 1"/>
                <a:gd name="T5" fmla="*/ 0 h 33"/>
                <a:gd name="T6" fmla="*/ 0 60000 65536"/>
                <a:gd name="T7" fmla="*/ 0 60000 65536"/>
                <a:gd name="T8" fmla="*/ 0 60000 65536"/>
                <a:gd name="T9" fmla="*/ 0 w 1"/>
                <a:gd name="T10" fmla="*/ 0 h 33"/>
                <a:gd name="T11" fmla="*/ 1 w 1"/>
                <a:gd name="T12" fmla="*/ 33 h 33"/>
              </a:gdLst>
              <a:ahLst/>
              <a:cxnLst>
                <a:cxn ang="T6">
                  <a:pos x="T0" y="T1"/>
                </a:cxn>
                <a:cxn ang="T7">
                  <a:pos x="T2" y="T3"/>
                </a:cxn>
                <a:cxn ang="T8">
                  <a:pos x="T4" y="T5"/>
                </a:cxn>
              </a:cxnLst>
              <a:rect l="T9" t="T10" r="T11" b="T12"/>
              <a:pathLst>
                <a:path w="1" h="33">
                  <a:moveTo>
                    <a:pt x="0" y="32"/>
                  </a:moveTo>
                  <a:lnTo>
                    <a:pt x="0" y="24"/>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6" name="Freeform 46">
              <a:extLst>
                <a:ext uri="{FF2B5EF4-FFF2-40B4-BE49-F238E27FC236}">
                  <a16:creationId xmlns:a16="http://schemas.microsoft.com/office/drawing/2014/main" id="{026E0AFF-8088-450C-8913-5FD564952AED}"/>
                </a:ext>
              </a:extLst>
            </p:cNvPr>
            <p:cNvSpPr>
              <a:spLocks/>
            </p:cNvSpPr>
            <p:nvPr/>
          </p:nvSpPr>
          <p:spPr bwMode="auto">
            <a:xfrm>
              <a:off x="1517" y="2242"/>
              <a:ext cx="47" cy="7"/>
            </a:xfrm>
            <a:custGeom>
              <a:avLst/>
              <a:gdLst>
                <a:gd name="T0" fmla="*/ 0 w 57"/>
                <a:gd name="T1" fmla="*/ 2 h 9"/>
                <a:gd name="T2" fmla="*/ 2 w 57"/>
                <a:gd name="T3" fmla="*/ 2 h 9"/>
                <a:gd name="T4" fmla="*/ 2 w 57"/>
                <a:gd name="T5" fmla="*/ 0 h 9"/>
                <a:gd name="T6" fmla="*/ 2 w 57"/>
                <a:gd name="T7" fmla="*/ 2 h 9"/>
                <a:gd name="T8" fmla="*/ 0 60000 65536"/>
                <a:gd name="T9" fmla="*/ 0 60000 65536"/>
                <a:gd name="T10" fmla="*/ 0 60000 65536"/>
                <a:gd name="T11" fmla="*/ 0 60000 65536"/>
                <a:gd name="T12" fmla="*/ 0 w 57"/>
                <a:gd name="T13" fmla="*/ 0 h 9"/>
                <a:gd name="T14" fmla="*/ 57 w 57"/>
                <a:gd name="T15" fmla="*/ 9 h 9"/>
              </a:gdLst>
              <a:ahLst/>
              <a:cxnLst>
                <a:cxn ang="T8">
                  <a:pos x="T0" y="T1"/>
                </a:cxn>
                <a:cxn ang="T9">
                  <a:pos x="T2" y="T3"/>
                </a:cxn>
                <a:cxn ang="T10">
                  <a:pos x="T4" y="T5"/>
                </a:cxn>
                <a:cxn ang="T11">
                  <a:pos x="T6" y="T7"/>
                </a:cxn>
              </a:cxnLst>
              <a:rect l="T12" t="T13" r="T14" b="T15"/>
              <a:pathLst>
                <a:path w="57" h="9">
                  <a:moveTo>
                    <a:pt x="0" y="8"/>
                  </a:moveTo>
                  <a:lnTo>
                    <a:pt x="24" y="8"/>
                  </a:lnTo>
                  <a:lnTo>
                    <a:pt x="48" y="0"/>
                  </a:lnTo>
                  <a:lnTo>
                    <a:pt x="56" y="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7" name="Freeform 47">
              <a:extLst>
                <a:ext uri="{FF2B5EF4-FFF2-40B4-BE49-F238E27FC236}">
                  <a16:creationId xmlns:a16="http://schemas.microsoft.com/office/drawing/2014/main" id="{55C24945-310D-41E4-B1C3-D5ECFA6CD68C}"/>
                </a:ext>
              </a:extLst>
            </p:cNvPr>
            <p:cNvSpPr>
              <a:spLocks/>
            </p:cNvSpPr>
            <p:nvPr/>
          </p:nvSpPr>
          <p:spPr bwMode="auto">
            <a:xfrm>
              <a:off x="1329" y="2411"/>
              <a:ext cx="131" cy="73"/>
            </a:xfrm>
            <a:custGeom>
              <a:avLst/>
              <a:gdLst>
                <a:gd name="T0" fmla="*/ 2 w 161"/>
                <a:gd name="T1" fmla="*/ 2 h 89"/>
                <a:gd name="T2" fmla="*/ 2 w 161"/>
                <a:gd name="T3" fmla="*/ 2 h 89"/>
                <a:gd name="T4" fmla="*/ 2 w 161"/>
                <a:gd name="T5" fmla="*/ 2 h 89"/>
                <a:gd name="T6" fmla="*/ 2 w 161"/>
                <a:gd name="T7" fmla="*/ 2 h 89"/>
                <a:gd name="T8" fmla="*/ 2 w 161"/>
                <a:gd name="T9" fmla="*/ 2 h 89"/>
                <a:gd name="T10" fmla="*/ 2 w 161"/>
                <a:gd name="T11" fmla="*/ 0 h 89"/>
                <a:gd name="T12" fmla="*/ 2 w 161"/>
                <a:gd name="T13" fmla="*/ 0 h 89"/>
                <a:gd name="T14" fmla="*/ 0 w 161"/>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89"/>
                <a:gd name="T26" fmla="*/ 161 w 16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89">
                  <a:moveTo>
                    <a:pt x="160" y="88"/>
                  </a:moveTo>
                  <a:lnTo>
                    <a:pt x="112" y="80"/>
                  </a:lnTo>
                  <a:lnTo>
                    <a:pt x="96" y="56"/>
                  </a:lnTo>
                  <a:lnTo>
                    <a:pt x="88" y="40"/>
                  </a:lnTo>
                  <a:lnTo>
                    <a:pt x="80" y="24"/>
                  </a:lnTo>
                  <a:lnTo>
                    <a:pt x="48" y="0"/>
                  </a:lnTo>
                  <a:lnTo>
                    <a:pt x="24"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8" name="Freeform 48">
              <a:extLst>
                <a:ext uri="{FF2B5EF4-FFF2-40B4-BE49-F238E27FC236}">
                  <a16:creationId xmlns:a16="http://schemas.microsoft.com/office/drawing/2014/main" id="{DCC75E11-A518-4B8D-95FC-EBA60E0BF879}"/>
                </a:ext>
              </a:extLst>
            </p:cNvPr>
            <p:cNvSpPr>
              <a:spLocks/>
            </p:cNvSpPr>
            <p:nvPr/>
          </p:nvSpPr>
          <p:spPr bwMode="auto">
            <a:xfrm>
              <a:off x="1335" y="2450"/>
              <a:ext cx="118" cy="40"/>
            </a:xfrm>
            <a:custGeom>
              <a:avLst/>
              <a:gdLst>
                <a:gd name="T0" fmla="*/ 0 w 145"/>
                <a:gd name="T1" fmla="*/ 0 h 49"/>
                <a:gd name="T2" fmla="*/ 2 w 145"/>
                <a:gd name="T3" fmla="*/ 2 h 49"/>
                <a:gd name="T4" fmla="*/ 2 w 145"/>
                <a:gd name="T5" fmla="*/ 2 h 49"/>
                <a:gd name="T6" fmla="*/ 2 w 145"/>
                <a:gd name="T7" fmla="*/ 2 h 49"/>
                <a:gd name="T8" fmla="*/ 2 w 145"/>
                <a:gd name="T9" fmla="*/ 2 h 49"/>
                <a:gd name="T10" fmla="*/ 2 w 145"/>
                <a:gd name="T11" fmla="*/ 2 h 49"/>
                <a:gd name="T12" fmla="*/ 2 w 145"/>
                <a:gd name="T13" fmla="*/ 2 h 49"/>
                <a:gd name="T14" fmla="*/ 0 60000 65536"/>
                <a:gd name="T15" fmla="*/ 0 60000 65536"/>
                <a:gd name="T16" fmla="*/ 0 60000 65536"/>
                <a:gd name="T17" fmla="*/ 0 60000 65536"/>
                <a:gd name="T18" fmla="*/ 0 60000 65536"/>
                <a:gd name="T19" fmla="*/ 0 60000 65536"/>
                <a:gd name="T20" fmla="*/ 0 60000 65536"/>
                <a:gd name="T21" fmla="*/ 0 w 145"/>
                <a:gd name="T22" fmla="*/ 0 h 49"/>
                <a:gd name="T23" fmla="*/ 145 w 145"/>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9">
                  <a:moveTo>
                    <a:pt x="0" y="0"/>
                  </a:moveTo>
                  <a:lnTo>
                    <a:pt x="40" y="8"/>
                  </a:lnTo>
                  <a:lnTo>
                    <a:pt x="56" y="32"/>
                  </a:lnTo>
                  <a:lnTo>
                    <a:pt x="72" y="40"/>
                  </a:lnTo>
                  <a:lnTo>
                    <a:pt x="88" y="48"/>
                  </a:lnTo>
                  <a:lnTo>
                    <a:pt x="112" y="48"/>
                  </a:lnTo>
                  <a:lnTo>
                    <a:pt x="144"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59" name="Freeform 49">
              <a:extLst>
                <a:ext uri="{FF2B5EF4-FFF2-40B4-BE49-F238E27FC236}">
                  <a16:creationId xmlns:a16="http://schemas.microsoft.com/office/drawing/2014/main" id="{7BDFB2FF-DAC6-4A87-8364-D3C287FEF642}"/>
                </a:ext>
              </a:extLst>
            </p:cNvPr>
            <p:cNvSpPr>
              <a:spLocks/>
            </p:cNvSpPr>
            <p:nvPr/>
          </p:nvSpPr>
          <p:spPr bwMode="auto">
            <a:xfrm>
              <a:off x="971" y="1838"/>
              <a:ext cx="365" cy="437"/>
            </a:xfrm>
            <a:custGeom>
              <a:avLst/>
              <a:gdLst>
                <a:gd name="T0" fmla="*/ 2 w 449"/>
                <a:gd name="T1" fmla="*/ 2 h 537"/>
                <a:gd name="T2" fmla="*/ 2 w 449"/>
                <a:gd name="T3" fmla="*/ 2 h 537"/>
                <a:gd name="T4" fmla="*/ 2 w 449"/>
                <a:gd name="T5" fmla="*/ 2 h 537"/>
                <a:gd name="T6" fmla="*/ 2 w 449"/>
                <a:gd name="T7" fmla="*/ 2 h 537"/>
                <a:gd name="T8" fmla="*/ 2 w 449"/>
                <a:gd name="T9" fmla="*/ 2 h 537"/>
                <a:gd name="T10" fmla="*/ 2 w 449"/>
                <a:gd name="T11" fmla="*/ 2 h 537"/>
                <a:gd name="T12" fmla="*/ 2 w 449"/>
                <a:gd name="T13" fmla="*/ 2 h 537"/>
                <a:gd name="T14" fmla="*/ 2 w 449"/>
                <a:gd name="T15" fmla="*/ 2 h 537"/>
                <a:gd name="T16" fmla="*/ 2 w 449"/>
                <a:gd name="T17" fmla="*/ 2 h 537"/>
                <a:gd name="T18" fmla="*/ 2 w 449"/>
                <a:gd name="T19" fmla="*/ 2 h 537"/>
                <a:gd name="T20" fmla="*/ 2 w 449"/>
                <a:gd name="T21" fmla="*/ 2 h 537"/>
                <a:gd name="T22" fmla="*/ 2 w 449"/>
                <a:gd name="T23" fmla="*/ 2 h 537"/>
                <a:gd name="T24" fmla="*/ 2 w 449"/>
                <a:gd name="T25" fmla="*/ 2 h 537"/>
                <a:gd name="T26" fmla="*/ 2 w 449"/>
                <a:gd name="T27" fmla="*/ 2 h 537"/>
                <a:gd name="T28" fmla="*/ 2 w 449"/>
                <a:gd name="T29" fmla="*/ 2 h 537"/>
                <a:gd name="T30" fmla="*/ 2 w 449"/>
                <a:gd name="T31" fmla="*/ 2 h 537"/>
                <a:gd name="T32" fmla="*/ 2 w 449"/>
                <a:gd name="T33" fmla="*/ 2 h 537"/>
                <a:gd name="T34" fmla="*/ 2 w 449"/>
                <a:gd name="T35" fmla="*/ 2 h 537"/>
                <a:gd name="T36" fmla="*/ 2 w 449"/>
                <a:gd name="T37" fmla="*/ 2 h 537"/>
                <a:gd name="T38" fmla="*/ 2 w 449"/>
                <a:gd name="T39" fmla="*/ 2 h 537"/>
                <a:gd name="T40" fmla="*/ 2 w 449"/>
                <a:gd name="T41" fmla="*/ 2 h 537"/>
                <a:gd name="T42" fmla="*/ 2 w 449"/>
                <a:gd name="T43" fmla="*/ 2 h 537"/>
                <a:gd name="T44" fmla="*/ 2 w 449"/>
                <a:gd name="T45" fmla="*/ 2 h 537"/>
                <a:gd name="T46" fmla="*/ 2 w 449"/>
                <a:gd name="T47" fmla="*/ 2 h 537"/>
                <a:gd name="T48" fmla="*/ 2 w 449"/>
                <a:gd name="T49" fmla="*/ 2 h 537"/>
                <a:gd name="T50" fmla="*/ 2 w 449"/>
                <a:gd name="T51" fmla="*/ 2 h 537"/>
                <a:gd name="T52" fmla="*/ 2 w 449"/>
                <a:gd name="T53" fmla="*/ 2 h 537"/>
                <a:gd name="T54" fmla="*/ 2 w 449"/>
                <a:gd name="T55" fmla="*/ 2 h 537"/>
                <a:gd name="T56" fmla="*/ 0 w 449"/>
                <a:gd name="T57" fmla="*/ 0 h 5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537"/>
                <a:gd name="T89" fmla="*/ 449 w 449"/>
                <a:gd name="T90" fmla="*/ 537 h 5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537">
                  <a:moveTo>
                    <a:pt x="448" y="536"/>
                  </a:moveTo>
                  <a:lnTo>
                    <a:pt x="424" y="520"/>
                  </a:lnTo>
                  <a:lnTo>
                    <a:pt x="400" y="512"/>
                  </a:lnTo>
                  <a:lnTo>
                    <a:pt x="376" y="488"/>
                  </a:lnTo>
                  <a:lnTo>
                    <a:pt x="344" y="472"/>
                  </a:lnTo>
                  <a:lnTo>
                    <a:pt x="320" y="456"/>
                  </a:lnTo>
                  <a:lnTo>
                    <a:pt x="312" y="440"/>
                  </a:lnTo>
                  <a:lnTo>
                    <a:pt x="296" y="424"/>
                  </a:lnTo>
                  <a:lnTo>
                    <a:pt x="272" y="424"/>
                  </a:lnTo>
                  <a:lnTo>
                    <a:pt x="248" y="408"/>
                  </a:lnTo>
                  <a:lnTo>
                    <a:pt x="224" y="384"/>
                  </a:lnTo>
                  <a:lnTo>
                    <a:pt x="200" y="376"/>
                  </a:lnTo>
                  <a:lnTo>
                    <a:pt x="184" y="352"/>
                  </a:lnTo>
                  <a:lnTo>
                    <a:pt x="168" y="336"/>
                  </a:lnTo>
                  <a:lnTo>
                    <a:pt x="160" y="304"/>
                  </a:lnTo>
                  <a:lnTo>
                    <a:pt x="168" y="288"/>
                  </a:lnTo>
                  <a:lnTo>
                    <a:pt x="160" y="248"/>
                  </a:lnTo>
                  <a:lnTo>
                    <a:pt x="144" y="208"/>
                  </a:lnTo>
                  <a:lnTo>
                    <a:pt x="136" y="192"/>
                  </a:lnTo>
                  <a:lnTo>
                    <a:pt x="120" y="160"/>
                  </a:lnTo>
                  <a:lnTo>
                    <a:pt x="112" y="128"/>
                  </a:lnTo>
                  <a:lnTo>
                    <a:pt x="104" y="104"/>
                  </a:lnTo>
                  <a:lnTo>
                    <a:pt x="80" y="80"/>
                  </a:lnTo>
                  <a:lnTo>
                    <a:pt x="72" y="48"/>
                  </a:lnTo>
                  <a:lnTo>
                    <a:pt x="64" y="16"/>
                  </a:lnTo>
                  <a:lnTo>
                    <a:pt x="40" y="8"/>
                  </a:lnTo>
                  <a:lnTo>
                    <a:pt x="32" y="16"/>
                  </a:lnTo>
                  <a:lnTo>
                    <a:pt x="16"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0" name="Freeform 50">
              <a:extLst>
                <a:ext uri="{FF2B5EF4-FFF2-40B4-BE49-F238E27FC236}">
                  <a16:creationId xmlns:a16="http://schemas.microsoft.com/office/drawing/2014/main" id="{8A617F7B-2DCD-4029-AE9C-A05BDC64228D}"/>
                </a:ext>
              </a:extLst>
            </p:cNvPr>
            <p:cNvSpPr>
              <a:spLocks/>
            </p:cNvSpPr>
            <p:nvPr/>
          </p:nvSpPr>
          <p:spPr bwMode="auto">
            <a:xfrm>
              <a:off x="1049" y="2112"/>
              <a:ext cx="105" cy="46"/>
            </a:xfrm>
            <a:custGeom>
              <a:avLst/>
              <a:gdLst>
                <a:gd name="T0" fmla="*/ 2 w 129"/>
                <a:gd name="T1" fmla="*/ 2 h 57"/>
                <a:gd name="T2" fmla="*/ 2 w 129"/>
                <a:gd name="T3" fmla="*/ 2 h 57"/>
                <a:gd name="T4" fmla="*/ 2 w 129"/>
                <a:gd name="T5" fmla="*/ 2 h 57"/>
                <a:gd name="T6" fmla="*/ 2 w 129"/>
                <a:gd name="T7" fmla="*/ 2 h 57"/>
                <a:gd name="T8" fmla="*/ 2 w 129"/>
                <a:gd name="T9" fmla="*/ 2 h 57"/>
                <a:gd name="T10" fmla="*/ 2 w 129"/>
                <a:gd name="T11" fmla="*/ 2 h 57"/>
                <a:gd name="T12" fmla="*/ 2 w 129"/>
                <a:gd name="T13" fmla="*/ 2 h 57"/>
                <a:gd name="T14" fmla="*/ 2 w 129"/>
                <a:gd name="T15" fmla="*/ 0 h 57"/>
                <a:gd name="T16" fmla="*/ 0 w 129"/>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57"/>
                <a:gd name="T29" fmla="*/ 129 w 129"/>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57">
                  <a:moveTo>
                    <a:pt x="128" y="56"/>
                  </a:moveTo>
                  <a:lnTo>
                    <a:pt x="112" y="48"/>
                  </a:lnTo>
                  <a:lnTo>
                    <a:pt x="96" y="48"/>
                  </a:lnTo>
                  <a:lnTo>
                    <a:pt x="72" y="48"/>
                  </a:lnTo>
                  <a:lnTo>
                    <a:pt x="48" y="40"/>
                  </a:lnTo>
                  <a:lnTo>
                    <a:pt x="40" y="32"/>
                  </a:lnTo>
                  <a:lnTo>
                    <a:pt x="32" y="8"/>
                  </a:lnTo>
                  <a:lnTo>
                    <a:pt x="24"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1" name="Freeform 51">
              <a:extLst>
                <a:ext uri="{FF2B5EF4-FFF2-40B4-BE49-F238E27FC236}">
                  <a16:creationId xmlns:a16="http://schemas.microsoft.com/office/drawing/2014/main" id="{2D0A07E4-291F-401D-96D5-D1E8A3B97313}"/>
                </a:ext>
              </a:extLst>
            </p:cNvPr>
            <p:cNvSpPr>
              <a:spLocks/>
            </p:cNvSpPr>
            <p:nvPr/>
          </p:nvSpPr>
          <p:spPr bwMode="auto">
            <a:xfrm>
              <a:off x="1140" y="1949"/>
              <a:ext cx="229" cy="261"/>
            </a:xfrm>
            <a:custGeom>
              <a:avLst/>
              <a:gdLst>
                <a:gd name="T0" fmla="*/ 0 w 281"/>
                <a:gd name="T1" fmla="*/ 0 h 321"/>
                <a:gd name="T2" fmla="*/ 2 w 281"/>
                <a:gd name="T3" fmla="*/ 2 h 321"/>
                <a:gd name="T4" fmla="*/ 2 w 281"/>
                <a:gd name="T5" fmla="*/ 2 h 321"/>
                <a:gd name="T6" fmla="*/ 2 w 281"/>
                <a:gd name="T7" fmla="*/ 2 h 321"/>
                <a:gd name="T8" fmla="*/ 2 w 281"/>
                <a:gd name="T9" fmla="*/ 2 h 321"/>
                <a:gd name="T10" fmla="*/ 2 w 281"/>
                <a:gd name="T11" fmla="*/ 2 h 321"/>
                <a:gd name="T12" fmla="*/ 2 w 281"/>
                <a:gd name="T13" fmla="*/ 2 h 321"/>
                <a:gd name="T14" fmla="*/ 2 w 281"/>
                <a:gd name="T15" fmla="*/ 2 h 321"/>
                <a:gd name="T16" fmla="*/ 2 w 281"/>
                <a:gd name="T17" fmla="*/ 2 h 321"/>
                <a:gd name="T18" fmla="*/ 2 w 281"/>
                <a:gd name="T19" fmla="*/ 2 h 321"/>
                <a:gd name="T20" fmla="*/ 2 w 281"/>
                <a:gd name="T21" fmla="*/ 2 h 321"/>
                <a:gd name="T22" fmla="*/ 2 w 281"/>
                <a:gd name="T23" fmla="*/ 2 h 321"/>
                <a:gd name="T24" fmla="*/ 2 w 281"/>
                <a:gd name="T25" fmla="*/ 2 h 321"/>
                <a:gd name="T26" fmla="*/ 2 w 281"/>
                <a:gd name="T27" fmla="*/ 2 h 321"/>
                <a:gd name="T28" fmla="*/ 2 w 281"/>
                <a:gd name="T29" fmla="*/ 2 h 321"/>
                <a:gd name="T30" fmla="*/ 2 w 281"/>
                <a:gd name="T31" fmla="*/ 2 h 321"/>
                <a:gd name="T32" fmla="*/ 2 w 281"/>
                <a:gd name="T33" fmla="*/ 2 h 321"/>
                <a:gd name="T34" fmla="*/ 2 w 281"/>
                <a:gd name="T35" fmla="*/ 2 h 321"/>
                <a:gd name="T36" fmla="*/ 2 w 281"/>
                <a:gd name="T37" fmla="*/ 2 h 3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321"/>
                <a:gd name="T59" fmla="*/ 281 w 281"/>
                <a:gd name="T60" fmla="*/ 321 h 3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321">
                  <a:moveTo>
                    <a:pt x="0" y="0"/>
                  </a:moveTo>
                  <a:lnTo>
                    <a:pt x="16" y="24"/>
                  </a:lnTo>
                  <a:lnTo>
                    <a:pt x="16" y="48"/>
                  </a:lnTo>
                  <a:lnTo>
                    <a:pt x="32" y="64"/>
                  </a:lnTo>
                  <a:lnTo>
                    <a:pt x="64" y="80"/>
                  </a:lnTo>
                  <a:lnTo>
                    <a:pt x="80" y="120"/>
                  </a:lnTo>
                  <a:lnTo>
                    <a:pt x="88" y="152"/>
                  </a:lnTo>
                  <a:lnTo>
                    <a:pt x="112" y="168"/>
                  </a:lnTo>
                  <a:lnTo>
                    <a:pt x="120" y="184"/>
                  </a:lnTo>
                  <a:lnTo>
                    <a:pt x="144" y="192"/>
                  </a:lnTo>
                  <a:lnTo>
                    <a:pt x="168" y="200"/>
                  </a:lnTo>
                  <a:lnTo>
                    <a:pt x="184" y="208"/>
                  </a:lnTo>
                  <a:lnTo>
                    <a:pt x="208" y="208"/>
                  </a:lnTo>
                  <a:lnTo>
                    <a:pt x="232" y="224"/>
                  </a:lnTo>
                  <a:lnTo>
                    <a:pt x="232" y="248"/>
                  </a:lnTo>
                  <a:lnTo>
                    <a:pt x="232" y="280"/>
                  </a:lnTo>
                  <a:lnTo>
                    <a:pt x="256" y="304"/>
                  </a:lnTo>
                  <a:lnTo>
                    <a:pt x="272" y="312"/>
                  </a:lnTo>
                  <a:lnTo>
                    <a:pt x="280" y="32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2" name="Freeform 52">
              <a:extLst>
                <a:ext uri="{FF2B5EF4-FFF2-40B4-BE49-F238E27FC236}">
                  <a16:creationId xmlns:a16="http://schemas.microsoft.com/office/drawing/2014/main" id="{795560F1-E162-4B68-9B59-78E2C9A84F75}"/>
                </a:ext>
              </a:extLst>
            </p:cNvPr>
            <p:cNvSpPr>
              <a:spLocks/>
            </p:cNvSpPr>
            <p:nvPr/>
          </p:nvSpPr>
          <p:spPr bwMode="auto">
            <a:xfrm>
              <a:off x="1172" y="1923"/>
              <a:ext cx="190" cy="248"/>
            </a:xfrm>
            <a:custGeom>
              <a:avLst/>
              <a:gdLst>
                <a:gd name="T0" fmla="*/ 2 w 233"/>
                <a:gd name="T1" fmla="*/ 2 h 305"/>
                <a:gd name="T2" fmla="*/ 2 w 233"/>
                <a:gd name="T3" fmla="*/ 2 h 305"/>
                <a:gd name="T4" fmla="*/ 2 w 233"/>
                <a:gd name="T5" fmla="*/ 2 h 305"/>
                <a:gd name="T6" fmla="*/ 2 w 233"/>
                <a:gd name="T7" fmla="*/ 2 h 305"/>
                <a:gd name="T8" fmla="*/ 2 w 233"/>
                <a:gd name="T9" fmla="*/ 2 h 305"/>
                <a:gd name="T10" fmla="*/ 2 w 233"/>
                <a:gd name="T11" fmla="*/ 2 h 305"/>
                <a:gd name="T12" fmla="*/ 2 w 233"/>
                <a:gd name="T13" fmla="*/ 2 h 305"/>
                <a:gd name="T14" fmla="*/ 2 w 233"/>
                <a:gd name="T15" fmla="*/ 2 h 305"/>
                <a:gd name="T16" fmla="*/ 2 w 233"/>
                <a:gd name="T17" fmla="*/ 2 h 305"/>
                <a:gd name="T18" fmla="*/ 2 w 233"/>
                <a:gd name="T19" fmla="*/ 2 h 305"/>
                <a:gd name="T20" fmla="*/ 2 w 233"/>
                <a:gd name="T21" fmla="*/ 2 h 305"/>
                <a:gd name="T22" fmla="*/ 2 w 233"/>
                <a:gd name="T23" fmla="*/ 2 h 305"/>
                <a:gd name="T24" fmla="*/ 2 w 233"/>
                <a:gd name="T25" fmla="*/ 2 h 305"/>
                <a:gd name="T26" fmla="*/ 2 w 233"/>
                <a:gd name="T27" fmla="*/ 2 h 305"/>
                <a:gd name="T28" fmla="*/ 2 w 233"/>
                <a:gd name="T29" fmla="*/ 2 h 305"/>
                <a:gd name="T30" fmla="*/ 2 w 233"/>
                <a:gd name="T31" fmla="*/ 2 h 305"/>
                <a:gd name="T32" fmla="*/ 0 w 233"/>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3"/>
                <a:gd name="T52" fmla="*/ 0 h 305"/>
                <a:gd name="T53" fmla="*/ 233 w 233"/>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3" h="305">
                  <a:moveTo>
                    <a:pt x="200" y="304"/>
                  </a:moveTo>
                  <a:lnTo>
                    <a:pt x="208" y="296"/>
                  </a:lnTo>
                  <a:lnTo>
                    <a:pt x="224" y="280"/>
                  </a:lnTo>
                  <a:lnTo>
                    <a:pt x="232" y="264"/>
                  </a:lnTo>
                  <a:lnTo>
                    <a:pt x="224" y="240"/>
                  </a:lnTo>
                  <a:lnTo>
                    <a:pt x="192" y="208"/>
                  </a:lnTo>
                  <a:lnTo>
                    <a:pt x="168" y="192"/>
                  </a:lnTo>
                  <a:lnTo>
                    <a:pt x="152" y="176"/>
                  </a:lnTo>
                  <a:lnTo>
                    <a:pt x="128" y="160"/>
                  </a:lnTo>
                  <a:lnTo>
                    <a:pt x="104" y="128"/>
                  </a:lnTo>
                  <a:lnTo>
                    <a:pt x="88" y="96"/>
                  </a:lnTo>
                  <a:lnTo>
                    <a:pt x="72" y="88"/>
                  </a:lnTo>
                  <a:lnTo>
                    <a:pt x="64" y="64"/>
                  </a:lnTo>
                  <a:lnTo>
                    <a:pt x="48" y="48"/>
                  </a:lnTo>
                  <a:lnTo>
                    <a:pt x="48" y="24"/>
                  </a:lnTo>
                  <a:lnTo>
                    <a:pt x="32" y="8"/>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3" name="Freeform 53">
              <a:extLst>
                <a:ext uri="{FF2B5EF4-FFF2-40B4-BE49-F238E27FC236}">
                  <a16:creationId xmlns:a16="http://schemas.microsoft.com/office/drawing/2014/main" id="{2A13785A-B90B-417E-9EDB-3D98EF53660D}"/>
                </a:ext>
              </a:extLst>
            </p:cNvPr>
            <p:cNvSpPr>
              <a:spLocks/>
            </p:cNvSpPr>
            <p:nvPr/>
          </p:nvSpPr>
          <p:spPr bwMode="auto">
            <a:xfrm>
              <a:off x="1159" y="1767"/>
              <a:ext cx="86" cy="235"/>
            </a:xfrm>
            <a:custGeom>
              <a:avLst/>
              <a:gdLst>
                <a:gd name="T0" fmla="*/ 2 w 105"/>
                <a:gd name="T1" fmla="*/ 2 h 289"/>
                <a:gd name="T2" fmla="*/ 2 w 105"/>
                <a:gd name="T3" fmla="*/ 2 h 289"/>
                <a:gd name="T4" fmla="*/ 2 w 105"/>
                <a:gd name="T5" fmla="*/ 2 h 289"/>
                <a:gd name="T6" fmla="*/ 2 w 105"/>
                <a:gd name="T7" fmla="*/ 2 h 289"/>
                <a:gd name="T8" fmla="*/ 2 w 105"/>
                <a:gd name="T9" fmla="*/ 2 h 289"/>
                <a:gd name="T10" fmla="*/ 2 w 105"/>
                <a:gd name="T11" fmla="*/ 2 h 289"/>
                <a:gd name="T12" fmla="*/ 2 w 105"/>
                <a:gd name="T13" fmla="*/ 2 h 289"/>
                <a:gd name="T14" fmla="*/ 2 w 105"/>
                <a:gd name="T15" fmla="*/ 2 h 289"/>
                <a:gd name="T16" fmla="*/ 2 w 105"/>
                <a:gd name="T17" fmla="*/ 2 h 289"/>
                <a:gd name="T18" fmla="*/ 0 w 105"/>
                <a:gd name="T19" fmla="*/ 2 h 289"/>
                <a:gd name="T20" fmla="*/ 2 w 105"/>
                <a:gd name="T21" fmla="*/ 2 h 289"/>
                <a:gd name="T22" fmla="*/ 2 w 105"/>
                <a:gd name="T23" fmla="*/ 2 h 289"/>
                <a:gd name="T24" fmla="*/ 2 w 105"/>
                <a:gd name="T25" fmla="*/ 2 h 289"/>
                <a:gd name="T26" fmla="*/ 2 w 105"/>
                <a:gd name="T27" fmla="*/ 0 h 289"/>
                <a:gd name="T28" fmla="*/ 2 w 105"/>
                <a:gd name="T29" fmla="*/ 2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89"/>
                <a:gd name="T47" fmla="*/ 105 w 105"/>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89">
                  <a:moveTo>
                    <a:pt x="104" y="288"/>
                  </a:moveTo>
                  <a:lnTo>
                    <a:pt x="96" y="256"/>
                  </a:lnTo>
                  <a:lnTo>
                    <a:pt x="88" y="232"/>
                  </a:lnTo>
                  <a:lnTo>
                    <a:pt x="72" y="200"/>
                  </a:lnTo>
                  <a:lnTo>
                    <a:pt x="64" y="176"/>
                  </a:lnTo>
                  <a:lnTo>
                    <a:pt x="56" y="144"/>
                  </a:lnTo>
                  <a:lnTo>
                    <a:pt x="48" y="128"/>
                  </a:lnTo>
                  <a:lnTo>
                    <a:pt x="32" y="104"/>
                  </a:lnTo>
                  <a:lnTo>
                    <a:pt x="8" y="96"/>
                  </a:lnTo>
                  <a:lnTo>
                    <a:pt x="0" y="64"/>
                  </a:lnTo>
                  <a:lnTo>
                    <a:pt x="8" y="40"/>
                  </a:lnTo>
                  <a:lnTo>
                    <a:pt x="24" y="24"/>
                  </a:lnTo>
                  <a:lnTo>
                    <a:pt x="32" y="8"/>
                  </a:lnTo>
                  <a:lnTo>
                    <a:pt x="56" y="0"/>
                  </a:lnTo>
                  <a:lnTo>
                    <a:pt x="72" y="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4" name="Freeform 54">
              <a:extLst>
                <a:ext uri="{FF2B5EF4-FFF2-40B4-BE49-F238E27FC236}">
                  <a16:creationId xmlns:a16="http://schemas.microsoft.com/office/drawing/2014/main" id="{6911BE5D-4937-4DDE-80D2-26AF843E2EBC}"/>
                </a:ext>
              </a:extLst>
            </p:cNvPr>
            <p:cNvSpPr>
              <a:spLocks/>
            </p:cNvSpPr>
            <p:nvPr/>
          </p:nvSpPr>
          <p:spPr bwMode="auto">
            <a:xfrm>
              <a:off x="1029" y="1812"/>
              <a:ext cx="73" cy="196"/>
            </a:xfrm>
            <a:custGeom>
              <a:avLst/>
              <a:gdLst>
                <a:gd name="T0" fmla="*/ 2 w 89"/>
                <a:gd name="T1" fmla="*/ 2 h 241"/>
                <a:gd name="T2" fmla="*/ 2 w 89"/>
                <a:gd name="T3" fmla="*/ 2 h 241"/>
                <a:gd name="T4" fmla="*/ 2 w 89"/>
                <a:gd name="T5" fmla="*/ 2 h 241"/>
                <a:gd name="T6" fmla="*/ 2 w 89"/>
                <a:gd name="T7" fmla="*/ 2 h 241"/>
                <a:gd name="T8" fmla="*/ 2 w 89"/>
                <a:gd name="T9" fmla="*/ 2 h 241"/>
                <a:gd name="T10" fmla="*/ 2 w 89"/>
                <a:gd name="T11" fmla="*/ 2 h 241"/>
                <a:gd name="T12" fmla="*/ 2 w 89"/>
                <a:gd name="T13" fmla="*/ 2 h 241"/>
                <a:gd name="T14" fmla="*/ 2 w 89"/>
                <a:gd name="T15" fmla="*/ 2 h 241"/>
                <a:gd name="T16" fmla="*/ 2 w 89"/>
                <a:gd name="T17" fmla="*/ 2 h 241"/>
                <a:gd name="T18" fmla="*/ 2 w 89"/>
                <a:gd name="T19" fmla="*/ 2 h 241"/>
                <a:gd name="T20" fmla="*/ 2 w 89"/>
                <a:gd name="T21" fmla="*/ 2 h 241"/>
                <a:gd name="T22" fmla="*/ 2 w 89"/>
                <a:gd name="T23" fmla="*/ 2 h 241"/>
                <a:gd name="T24" fmla="*/ 2 w 89"/>
                <a:gd name="T25" fmla="*/ 2 h 241"/>
                <a:gd name="T26" fmla="*/ 2 w 89"/>
                <a:gd name="T27" fmla="*/ 2 h 241"/>
                <a:gd name="T28" fmla="*/ 2 w 89"/>
                <a:gd name="T29" fmla="*/ 0 h 241"/>
                <a:gd name="T30" fmla="*/ 2 w 89"/>
                <a:gd name="T31" fmla="*/ 2 h 241"/>
                <a:gd name="T32" fmla="*/ 0 w 89"/>
                <a:gd name="T33" fmla="*/ 2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241"/>
                <a:gd name="T53" fmla="*/ 89 w 89"/>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241">
                  <a:moveTo>
                    <a:pt x="64" y="240"/>
                  </a:moveTo>
                  <a:lnTo>
                    <a:pt x="64" y="224"/>
                  </a:lnTo>
                  <a:lnTo>
                    <a:pt x="64" y="200"/>
                  </a:lnTo>
                  <a:lnTo>
                    <a:pt x="64" y="176"/>
                  </a:lnTo>
                  <a:lnTo>
                    <a:pt x="72" y="152"/>
                  </a:lnTo>
                  <a:lnTo>
                    <a:pt x="64" y="128"/>
                  </a:lnTo>
                  <a:lnTo>
                    <a:pt x="56" y="120"/>
                  </a:lnTo>
                  <a:lnTo>
                    <a:pt x="64" y="96"/>
                  </a:lnTo>
                  <a:lnTo>
                    <a:pt x="64" y="80"/>
                  </a:lnTo>
                  <a:lnTo>
                    <a:pt x="64" y="32"/>
                  </a:lnTo>
                  <a:lnTo>
                    <a:pt x="80" y="24"/>
                  </a:lnTo>
                  <a:lnTo>
                    <a:pt x="88" y="16"/>
                  </a:lnTo>
                  <a:lnTo>
                    <a:pt x="72" y="8"/>
                  </a:lnTo>
                  <a:lnTo>
                    <a:pt x="56" y="8"/>
                  </a:lnTo>
                  <a:lnTo>
                    <a:pt x="32" y="0"/>
                  </a:lnTo>
                  <a:lnTo>
                    <a:pt x="8" y="8"/>
                  </a:lnTo>
                  <a:lnTo>
                    <a:pt x="0" y="16"/>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5" name="Freeform 55">
              <a:extLst>
                <a:ext uri="{FF2B5EF4-FFF2-40B4-BE49-F238E27FC236}">
                  <a16:creationId xmlns:a16="http://schemas.microsoft.com/office/drawing/2014/main" id="{FFD652E1-4DA9-4641-BE86-CD8FC900EFD1}"/>
                </a:ext>
              </a:extLst>
            </p:cNvPr>
            <p:cNvSpPr>
              <a:spLocks/>
            </p:cNvSpPr>
            <p:nvPr/>
          </p:nvSpPr>
          <p:spPr bwMode="auto">
            <a:xfrm>
              <a:off x="951" y="1780"/>
              <a:ext cx="144" cy="20"/>
            </a:xfrm>
            <a:custGeom>
              <a:avLst/>
              <a:gdLst>
                <a:gd name="T0" fmla="*/ 2 w 177"/>
                <a:gd name="T1" fmla="*/ 2 h 25"/>
                <a:gd name="T2" fmla="*/ 2 w 177"/>
                <a:gd name="T3" fmla="*/ 2 h 25"/>
                <a:gd name="T4" fmla="*/ 2 w 177"/>
                <a:gd name="T5" fmla="*/ 2 h 25"/>
                <a:gd name="T6" fmla="*/ 2 w 177"/>
                <a:gd name="T7" fmla="*/ 2 h 25"/>
                <a:gd name="T8" fmla="*/ 2 w 177"/>
                <a:gd name="T9" fmla="*/ 2 h 25"/>
                <a:gd name="T10" fmla="*/ 2 w 177"/>
                <a:gd name="T11" fmla="*/ 2 h 25"/>
                <a:gd name="T12" fmla="*/ 2 w 177"/>
                <a:gd name="T13" fmla="*/ 2 h 25"/>
                <a:gd name="T14" fmla="*/ 2 w 177"/>
                <a:gd name="T15" fmla="*/ 2 h 25"/>
                <a:gd name="T16" fmla="*/ 2 w 177"/>
                <a:gd name="T17" fmla="*/ 0 h 25"/>
                <a:gd name="T18" fmla="*/ 0 w 17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25"/>
                <a:gd name="T32" fmla="*/ 177 w 17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25">
                  <a:moveTo>
                    <a:pt x="176" y="16"/>
                  </a:moveTo>
                  <a:lnTo>
                    <a:pt x="160" y="8"/>
                  </a:lnTo>
                  <a:lnTo>
                    <a:pt x="136" y="16"/>
                  </a:lnTo>
                  <a:lnTo>
                    <a:pt x="112" y="16"/>
                  </a:lnTo>
                  <a:lnTo>
                    <a:pt x="88" y="24"/>
                  </a:lnTo>
                  <a:lnTo>
                    <a:pt x="64" y="16"/>
                  </a:lnTo>
                  <a:lnTo>
                    <a:pt x="48" y="16"/>
                  </a:lnTo>
                  <a:lnTo>
                    <a:pt x="16" y="8"/>
                  </a:lnTo>
                  <a:lnTo>
                    <a:pt x="8" y="0"/>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6" name="Freeform 56">
              <a:extLst>
                <a:ext uri="{FF2B5EF4-FFF2-40B4-BE49-F238E27FC236}">
                  <a16:creationId xmlns:a16="http://schemas.microsoft.com/office/drawing/2014/main" id="{3B361684-C616-4947-8F3D-F97F2FCD826C}"/>
                </a:ext>
              </a:extLst>
            </p:cNvPr>
            <p:cNvSpPr>
              <a:spLocks/>
            </p:cNvSpPr>
            <p:nvPr/>
          </p:nvSpPr>
          <p:spPr bwMode="auto">
            <a:xfrm>
              <a:off x="1114" y="1734"/>
              <a:ext cx="66" cy="66"/>
            </a:xfrm>
            <a:custGeom>
              <a:avLst/>
              <a:gdLst>
                <a:gd name="T0" fmla="*/ 0 w 81"/>
                <a:gd name="T1" fmla="*/ 2 h 81"/>
                <a:gd name="T2" fmla="*/ 2 w 81"/>
                <a:gd name="T3" fmla="*/ 2 h 81"/>
                <a:gd name="T4" fmla="*/ 2 w 81"/>
                <a:gd name="T5" fmla="*/ 2 h 81"/>
                <a:gd name="T6" fmla="*/ 2 w 81"/>
                <a:gd name="T7" fmla="*/ 2 h 81"/>
                <a:gd name="T8" fmla="*/ 2 w 81"/>
                <a:gd name="T9" fmla="*/ 2 h 81"/>
                <a:gd name="T10" fmla="*/ 2 w 81"/>
                <a:gd name="T11" fmla="*/ 0 h 81"/>
                <a:gd name="T12" fmla="*/ 2 w 81"/>
                <a:gd name="T13" fmla="*/ 0 h 81"/>
                <a:gd name="T14" fmla="*/ 0 60000 65536"/>
                <a:gd name="T15" fmla="*/ 0 60000 65536"/>
                <a:gd name="T16" fmla="*/ 0 60000 65536"/>
                <a:gd name="T17" fmla="*/ 0 60000 65536"/>
                <a:gd name="T18" fmla="*/ 0 60000 65536"/>
                <a:gd name="T19" fmla="*/ 0 60000 65536"/>
                <a:gd name="T20" fmla="*/ 0 60000 65536"/>
                <a:gd name="T21" fmla="*/ 0 w 81"/>
                <a:gd name="T22" fmla="*/ 0 h 81"/>
                <a:gd name="T23" fmla="*/ 81 w 81"/>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81">
                  <a:moveTo>
                    <a:pt x="0" y="80"/>
                  </a:moveTo>
                  <a:lnTo>
                    <a:pt x="8" y="64"/>
                  </a:lnTo>
                  <a:lnTo>
                    <a:pt x="24" y="40"/>
                  </a:lnTo>
                  <a:lnTo>
                    <a:pt x="24" y="16"/>
                  </a:lnTo>
                  <a:lnTo>
                    <a:pt x="40" y="8"/>
                  </a:lnTo>
                  <a:lnTo>
                    <a:pt x="56" y="0"/>
                  </a:lnTo>
                  <a:lnTo>
                    <a:pt x="8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7" name="Freeform 57">
              <a:extLst>
                <a:ext uri="{FF2B5EF4-FFF2-40B4-BE49-F238E27FC236}">
                  <a16:creationId xmlns:a16="http://schemas.microsoft.com/office/drawing/2014/main" id="{F4464C06-950F-481C-BC49-4E60F2DAEF84}"/>
                </a:ext>
              </a:extLst>
            </p:cNvPr>
            <p:cNvSpPr>
              <a:spLocks/>
            </p:cNvSpPr>
            <p:nvPr/>
          </p:nvSpPr>
          <p:spPr bwMode="auto">
            <a:xfrm>
              <a:off x="1290" y="1611"/>
              <a:ext cx="183" cy="170"/>
            </a:xfrm>
            <a:custGeom>
              <a:avLst/>
              <a:gdLst>
                <a:gd name="T0" fmla="*/ 0 w 225"/>
                <a:gd name="T1" fmla="*/ 2 h 209"/>
                <a:gd name="T2" fmla="*/ 0 w 225"/>
                <a:gd name="T3" fmla="*/ 2 h 209"/>
                <a:gd name="T4" fmla="*/ 2 w 225"/>
                <a:gd name="T5" fmla="*/ 2 h 209"/>
                <a:gd name="T6" fmla="*/ 2 w 225"/>
                <a:gd name="T7" fmla="*/ 2 h 209"/>
                <a:gd name="T8" fmla="*/ 2 w 225"/>
                <a:gd name="T9" fmla="*/ 2 h 209"/>
                <a:gd name="T10" fmla="*/ 2 w 225"/>
                <a:gd name="T11" fmla="*/ 2 h 209"/>
                <a:gd name="T12" fmla="*/ 2 w 225"/>
                <a:gd name="T13" fmla="*/ 2 h 209"/>
                <a:gd name="T14" fmla="*/ 2 w 225"/>
                <a:gd name="T15" fmla="*/ 2 h 209"/>
                <a:gd name="T16" fmla="*/ 2 w 225"/>
                <a:gd name="T17" fmla="*/ 2 h 209"/>
                <a:gd name="T18" fmla="*/ 2 w 225"/>
                <a:gd name="T19" fmla="*/ 2 h 209"/>
                <a:gd name="T20" fmla="*/ 2 w 225"/>
                <a:gd name="T21" fmla="*/ 2 h 209"/>
                <a:gd name="T22" fmla="*/ 2 w 225"/>
                <a:gd name="T23" fmla="*/ 2 h 209"/>
                <a:gd name="T24" fmla="*/ 2 w 225"/>
                <a:gd name="T25" fmla="*/ 2 h 209"/>
                <a:gd name="T26" fmla="*/ 2 w 225"/>
                <a:gd name="T27" fmla="*/ 2 h 209"/>
                <a:gd name="T28" fmla="*/ 2 w 225"/>
                <a:gd name="T29" fmla="*/ 2 h 209"/>
                <a:gd name="T30" fmla="*/ 2 w 225"/>
                <a:gd name="T31" fmla="*/ 2 h 209"/>
                <a:gd name="T32" fmla="*/ 2 w 225"/>
                <a:gd name="T33" fmla="*/ 2 h 209"/>
                <a:gd name="T34" fmla="*/ 2 w 225"/>
                <a:gd name="T35" fmla="*/ 2 h 209"/>
                <a:gd name="T36" fmla="*/ 2 w 225"/>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09"/>
                <a:gd name="T59" fmla="*/ 225 w 225"/>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09">
                  <a:moveTo>
                    <a:pt x="0" y="208"/>
                  </a:moveTo>
                  <a:lnTo>
                    <a:pt x="0" y="192"/>
                  </a:lnTo>
                  <a:lnTo>
                    <a:pt x="16" y="184"/>
                  </a:lnTo>
                  <a:lnTo>
                    <a:pt x="24" y="168"/>
                  </a:lnTo>
                  <a:lnTo>
                    <a:pt x="24" y="160"/>
                  </a:lnTo>
                  <a:lnTo>
                    <a:pt x="48" y="152"/>
                  </a:lnTo>
                  <a:lnTo>
                    <a:pt x="64" y="128"/>
                  </a:lnTo>
                  <a:lnTo>
                    <a:pt x="64" y="120"/>
                  </a:lnTo>
                  <a:lnTo>
                    <a:pt x="80" y="104"/>
                  </a:lnTo>
                  <a:lnTo>
                    <a:pt x="80" y="88"/>
                  </a:lnTo>
                  <a:lnTo>
                    <a:pt x="80" y="64"/>
                  </a:lnTo>
                  <a:lnTo>
                    <a:pt x="96" y="56"/>
                  </a:lnTo>
                  <a:lnTo>
                    <a:pt x="104" y="48"/>
                  </a:lnTo>
                  <a:lnTo>
                    <a:pt x="128" y="48"/>
                  </a:lnTo>
                  <a:lnTo>
                    <a:pt x="152" y="32"/>
                  </a:lnTo>
                  <a:lnTo>
                    <a:pt x="168" y="16"/>
                  </a:lnTo>
                  <a:lnTo>
                    <a:pt x="192" y="24"/>
                  </a:lnTo>
                  <a:lnTo>
                    <a:pt x="216" y="8"/>
                  </a:lnTo>
                  <a:lnTo>
                    <a:pt x="22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8" name="Freeform 58">
              <a:extLst>
                <a:ext uri="{FF2B5EF4-FFF2-40B4-BE49-F238E27FC236}">
                  <a16:creationId xmlns:a16="http://schemas.microsoft.com/office/drawing/2014/main" id="{4A10FF75-99B1-4B09-8020-8492342785D3}"/>
                </a:ext>
              </a:extLst>
            </p:cNvPr>
            <p:cNvSpPr>
              <a:spLocks/>
            </p:cNvSpPr>
            <p:nvPr/>
          </p:nvSpPr>
          <p:spPr bwMode="auto">
            <a:xfrm>
              <a:off x="1374" y="1604"/>
              <a:ext cx="34" cy="46"/>
            </a:xfrm>
            <a:custGeom>
              <a:avLst/>
              <a:gdLst>
                <a:gd name="T0" fmla="*/ 0 w 41"/>
                <a:gd name="T1" fmla="*/ 2 h 57"/>
                <a:gd name="T2" fmla="*/ 2 w 41"/>
                <a:gd name="T3" fmla="*/ 2 h 57"/>
                <a:gd name="T4" fmla="*/ 2 w 41"/>
                <a:gd name="T5" fmla="*/ 2 h 57"/>
                <a:gd name="T6" fmla="*/ 2 w 41"/>
                <a:gd name="T7" fmla="*/ 2 h 57"/>
                <a:gd name="T8" fmla="*/ 2 w 41"/>
                <a:gd name="T9" fmla="*/ 2 h 57"/>
                <a:gd name="T10" fmla="*/ 2 w 41"/>
                <a:gd name="T11" fmla="*/ 0 h 57"/>
                <a:gd name="T12" fmla="*/ 0 60000 65536"/>
                <a:gd name="T13" fmla="*/ 0 60000 65536"/>
                <a:gd name="T14" fmla="*/ 0 60000 65536"/>
                <a:gd name="T15" fmla="*/ 0 60000 65536"/>
                <a:gd name="T16" fmla="*/ 0 60000 65536"/>
                <a:gd name="T17" fmla="*/ 0 60000 65536"/>
                <a:gd name="T18" fmla="*/ 0 w 41"/>
                <a:gd name="T19" fmla="*/ 0 h 57"/>
                <a:gd name="T20" fmla="*/ 41 w 4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1" h="57">
                  <a:moveTo>
                    <a:pt x="0" y="56"/>
                  </a:moveTo>
                  <a:lnTo>
                    <a:pt x="8" y="48"/>
                  </a:lnTo>
                  <a:lnTo>
                    <a:pt x="16" y="32"/>
                  </a:lnTo>
                  <a:lnTo>
                    <a:pt x="24" y="16"/>
                  </a:lnTo>
                  <a:lnTo>
                    <a:pt x="32" y="8"/>
                  </a:lnTo>
                  <a:lnTo>
                    <a:pt x="4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69" name="Freeform 59">
              <a:extLst>
                <a:ext uri="{FF2B5EF4-FFF2-40B4-BE49-F238E27FC236}">
                  <a16:creationId xmlns:a16="http://schemas.microsoft.com/office/drawing/2014/main" id="{8BB0A2A3-8A5E-4492-8B44-252AAB71986C}"/>
                </a:ext>
              </a:extLst>
            </p:cNvPr>
            <p:cNvSpPr>
              <a:spLocks/>
            </p:cNvSpPr>
            <p:nvPr/>
          </p:nvSpPr>
          <p:spPr bwMode="auto">
            <a:xfrm>
              <a:off x="1335" y="1715"/>
              <a:ext cx="73" cy="157"/>
            </a:xfrm>
            <a:custGeom>
              <a:avLst/>
              <a:gdLst>
                <a:gd name="T0" fmla="*/ 0 w 89"/>
                <a:gd name="T1" fmla="*/ 2 h 193"/>
                <a:gd name="T2" fmla="*/ 0 w 89"/>
                <a:gd name="T3" fmla="*/ 2 h 193"/>
                <a:gd name="T4" fmla="*/ 0 w 89"/>
                <a:gd name="T5" fmla="*/ 2 h 193"/>
                <a:gd name="T6" fmla="*/ 2 w 89"/>
                <a:gd name="T7" fmla="*/ 2 h 193"/>
                <a:gd name="T8" fmla="*/ 2 w 89"/>
                <a:gd name="T9" fmla="*/ 2 h 193"/>
                <a:gd name="T10" fmla="*/ 2 w 89"/>
                <a:gd name="T11" fmla="*/ 2 h 193"/>
                <a:gd name="T12" fmla="*/ 2 w 89"/>
                <a:gd name="T13" fmla="*/ 2 h 193"/>
                <a:gd name="T14" fmla="*/ 2 w 89"/>
                <a:gd name="T15" fmla="*/ 2 h 193"/>
                <a:gd name="T16" fmla="*/ 2 w 89"/>
                <a:gd name="T17" fmla="*/ 2 h 193"/>
                <a:gd name="T18" fmla="*/ 2 w 89"/>
                <a:gd name="T19" fmla="*/ 2 h 193"/>
                <a:gd name="T20" fmla="*/ 2 w 89"/>
                <a:gd name="T21" fmla="*/ 0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3"/>
                <a:gd name="T35" fmla="*/ 89 w 89"/>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3">
                  <a:moveTo>
                    <a:pt x="0" y="192"/>
                  </a:moveTo>
                  <a:lnTo>
                    <a:pt x="0" y="168"/>
                  </a:lnTo>
                  <a:lnTo>
                    <a:pt x="0" y="152"/>
                  </a:lnTo>
                  <a:lnTo>
                    <a:pt x="24" y="144"/>
                  </a:lnTo>
                  <a:lnTo>
                    <a:pt x="48" y="136"/>
                  </a:lnTo>
                  <a:lnTo>
                    <a:pt x="56" y="120"/>
                  </a:lnTo>
                  <a:lnTo>
                    <a:pt x="64" y="96"/>
                  </a:lnTo>
                  <a:lnTo>
                    <a:pt x="72" y="64"/>
                  </a:lnTo>
                  <a:lnTo>
                    <a:pt x="80" y="32"/>
                  </a:lnTo>
                  <a:lnTo>
                    <a:pt x="88" y="8"/>
                  </a:lnTo>
                  <a:lnTo>
                    <a:pt x="8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0" name="Freeform 60">
              <a:extLst>
                <a:ext uri="{FF2B5EF4-FFF2-40B4-BE49-F238E27FC236}">
                  <a16:creationId xmlns:a16="http://schemas.microsoft.com/office/drawing/2014/main" id="{2F70D48C-3B78-4157-AAC6-EDC4D008852A}"/>
                </a:ext>
              </a:extLst>
            </p:cNvPr>
            <p:cNvSpPr>
              <a:spLocks/>
            </p:cNvSpPr>
            <p:nvPr/>
          </p:nvSpPr>
          <p:spPr bwMode="auto">
            <a:xfrm>
              <a:off x="1355" y="1643"/>
              <a:ext cx="85" cy="53"/>
            </a:xfrm>
            <a:custGeom>
              <a:avLst/>
              <a:gdLst>
                <a:gd name="T0" fmla="*/ 0 w 105"/>
                <a:gd name="T1" fmla="*/ 2 h 65"/>
                <a:gd name="T2" fmla="*/ 2 w 105"/>
                <a:gd name="T3" fmla="*/ 2 h 65"/>
                <a:gd name="T4" fmla="*/ 2 w 105"/>
                <a:gd name="T5" fmla="*/ 2 h 65"/>
                <a:gd name="T6" fmla="*/ 2 w 105"/>
                <a:gd name="T7" fmla="*/ 2 h 65"/>
                <a:gd name="T8" fmla="*/ 2 w 105"/>
                <a:gd name="T9" fmla="*/ 2 h 65"/>
                <a:gd name="T10" fmla="*/ 2 w 105"/>
                <a:gd name="T11" fmla="*/ 2 h 65"/>
                <a:gd name="T12" fmla="*/ 2 w 105"/>
                <a:gd name="T13" fmla="*/ 0 h 65"/>
                <a:gd name="T14" fmla="*/ 0 60000 65536"/>
                <a:gd name="T15" fmla="*/ 0 60000 65536"/>
                <a:gd name="T16" fmla="*/ 0 60000 65536"/>
                <a:gd name="T17" fmla="*/ 0 60000 65536"/>
                <a:gd name="T18" fmla="*/ 0 60000 65536"/>
                <a:gd name="T19" fmla="*/ 0 60000 65536"/>
                <a:gd name="T20" fmla="*/ 0 60000 65536"/>
                <a:gd name="T21" fmla="*/ 0 w 105"/>
                <a:gd name="T22" fmla="*/ 0 h 65"/>
                <a:gd name="T23" fmla="*/ 105 w 10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65">
                  <a:moveTo>
                    <a:pt x="0" y="64"/>
                  </a:moveTo>
                  <a:lnTo>
                    <a:pt x="24" y="56"/>
                  </a:lnTo>
                  <a:lnTo>
                    <a:pt x="40" y="48"/>
                  </a:lnTo>
                  <a:lnTo>
                    <a:pt x="48" y="24"/>
                  </a:lnTo>
                  <a:lnTo>
                    <a:pt x="80" y="32"/>
                  </a:lnTo>
                  <a:lnTo>
                    <a:pt x="96" y="16"/>
                  </a:lnTo>
                  <a:lnTo>
                    <a:pt x="104"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1" name="Freeform 61">
              <a:extLst>
                <a:ext uri="{FF2B5EF4-FFF2-40B4-BE49-F238E27FC236}">
                  <a16:creationId xmlns:a16="http://schemas.microsoft.com/office/drawing/2014/main" id="{872A8877-5D0D-4169-820E-96744708841E}"/>
                </a:ext>
              </a:extLst>
            </p:cNvPr>
            <p:cNvSpPr>
              <a:spLocks/>
            </p:cNvSpPr>
            <p:nvPr/>
          </p:nvSpPr>
          <p:spPr bwMode="auto">
            <a:xfrm>
              <a:off x="1420" y="1650"/>
              <a:ext cx="40" cy="20"/>
            </a:xfrm>
            <a:custGeom>
              <a:avLst/>
              <a:gdLst>
                <a:gd name="T0" fmla="*/ 0 w 49"/>
                <a:gd name="T1" fmla="*/ 2 h 25"/>
                <a:gd name="T2" fmla="*/ 2 w 49"/>
                <a:gd name="T3" fmla="*/ 2 h 25"/>
                <a:gd name="T4" fmla="*/ 2 w 49"/>
                <a:gd name="T5" fmla="*/ 2 h 25"/>
                <a:gd name="T6" fmla="*/ 2 w 49"/>
                <a:gd name="T7" fmla="*/ 2 h 25"/>
                <a:gd name="T8" fmla="*/ 2 w 49"/>
                <a:gd name="T9" fmla="*/ 0 h 25"/>
                <a:gd name="T10" fmla="*/ 0 60000 65536"/>
                <a:gd name="T11" fmla="*/ 0 60000 65536"/>
                <a:gd name="T12" fmla="*/ 0 60000 65536"/>
                <a:gd name="T13" fmla="*/ 0 60000 65536"/>
                <a:gd name="T14" fmla="*/ 0 60000 65536"/>
                <a:gd name="T15" fmla="*/ 0 w 49"/>
                <a:gd name="T16" fmla="*/ 0 h 25"/>
                <a:gd name="T17" fmla="*/ 49 w 49"/>
                <a:gd name="T18" fmla="*/ 25 h 25"/>
              </a:gdLst>
              <a:ahLst/>
              <a:cxnLst>
                <a:cxn ang="T10">
                  <a:pos x="T0" y="T1"/>
                </a:cxn>
                <a:cxn ang="T11">
                  <a:pos x="T2" y="T3"/>
                </a:cxn>
                <a:cxn ang="T12">
                  <a:pos x="T4" y="T5"/>
                </a:cxn>
                <a:cxn ang="T13">
                  <a:pos x="T6" y="T7"/>
                </a:cxn>
                <a:cxn ang="T14">
                  <a:pos x="T8" y="T9"/>
                </a:cxn>
              </a:cxnLst>
              <a:rect l="T15" t="T16" r="T17" b="T18"/>
              <a:pathLst>
                <a:path w="49" h="25">
                  <a:moveTo>
                    <a:pt x="0" y="24"/>
                  </a:moveTo>
                  <a:lnTo>
                    <a:pt x="16" y="24"/>
                  </a:lnTo>
                  <a:lnTo>
                    <a:pt x="24" y="16"/>
                  </a:lnTo>
                  <a:lnTo>
                    <a:pt x="40" y="8"/>
                  </a:lnTo>
                  <a:lnTo>
                    <a:pt x="4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2" name="Freeform 62">
              <a:extLst>
                <a:ext uri="{FF2B5EF4-FFF2-40B4-BE49-F238E27FC236}">
                  <a16:creationId xmlns:a16="http://schemas.microsoft.com/office/drawing/2014/main" id="{412EBC96-12B6-4D17-ADA4-B03473C1002E}"/>
                </a:ext>
              </a:extLst>
            </p:cNvPr>
            <p:cNvSpPr>
              <a:spLocks/>
            </p:cNvSpPr>
            <p:nvPr/>
          </p:nvSpPr>
          <p:spPr bwMode="auto">
            <a:xfrm>
              <a:off x="1198" y="1506"/>
              <a:ext cx="34" cy="249"/>
            </a:xfrm>
            <a:custGeom>
              <a:avLst/>
              <a:gdLst>
                <a:gd name="T0" fmla="*/ 2 w 41"/>
                <a:gd name="T1" fmla="*/ 2 h 305"/>
                <a:gd name="T2" fmla="*/ 2 w 41"/>
                <a:gd name="T3" fmla="*/ 2 h 305"/>
                <a:gd name="T4" fmla="*/ 2 w 41"/>
                <a:gd name="T5" fmla="*/ 2 h 305"/>
                <a:gd name="T6" fmla="*/ 2 w 41"/>
                <a:gd name="T7" fmla="*/ 2 h 305"/>
                <a:gd name="T8" fmla="*/ 2 w 41"/>
                <a:gd name="T9" fmla="*/ 2 h 305"/>
                <a:gd name="T10" fmla="*/ 2 w 41"/>
                <a:gd name="T11" fmla="*/ 2 h 305"/>
                <a:gd name="T12" fmla="*/ 2 w 41"/>
                <a:gd name="T13" fmla="*/ 2 h 305"/>
                <a:gd name="T14" fmla="*/ 2 w 41"/>
                <a:gd name="T15" fmla="*/ 2 h 305"/>
                <a:gd name="T16" fmla="*/ 2 w 41"/>
                <a:gd name="T17" fmla="*/ 2 h 305"/>
                <a:gd name="T18" fmla="*/ 2 w 41"/>
                <a:gd name="T19" fmla="*/ 2 h 305"/>
                <a:gd name="T20" fmla="*/ 2 w 41"/>
                <a:gd name="T21" fmla="*/ 2 h 305"/>
                <a:gd name="T22" fmla="*/ 2 w 41"/>
                <a:gd name="T23" fmla="*/ 2 h 305"/>
                <a:gd name="T24" fmla="*/ 2 w 41"/>
                <a:gd name="T25" fmla="*/ 2 h 305"/>
                <a:gd name="T26" fmla="*/ 2 w 41"/>
                <a:gd name="T27" fmla="*/ 2 h 305"/>
                <a:gd name="T28" fmla="*/ 0 w 41"/>
                <a:gd name="T29" fmla="*/ 2 h 305"/>
                <a:gd name="T30" fmla="*/ 2 w 41"/>
                <a:gd name="T31" fmla="*/ 2 h 305"/>
                <a:gd name="T32" fmla="*/ 2 w 41"/>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5"/>
                <a:gd name="T53" fmla="*/ 41 w 41"/>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5">
                  <a:moveTo>
                    <a:pt x="40" y="304"/>
                  </a:moveTo>
                  <a:lnTo>
                    <a:pt x="32" y="280"/>
                  </a:lnTo>
                  <a:lnTo>
                    <a:pt x="24" y="264"/>
                  </a:lnTo>
                  <a:lnTo>
                    <a:pt x="32" y="240"/>
                  </a:lnTo>
                  <a:lnTo>
                    <a:pt x="40" y="224"/>
                  </a:lnTo>
                  <a:lnTo>
                    <a:pt x="40" y="208"/>
                  </a:lnTo>
                  <a:lnTo>
                    <a:pt x="32" y="184"/>
                  </a:lnTo>
                  <a:lnTo>
                    <a:pt x="32" y="160"/>
                  </a:lnTo>
                  <a:lnTo>
                    <a:pt x="16" y="144"/>
                  </a:lnTo>
                  <a:lnTo>
                    <a:pt x="16" y="120"/>
                  </a:lnTo>
                  <a:lnTo>
                    <a:pt x="16" y="104"/>
                  </a:lnTo>
                  <a:lnTo>
                    <a:pt x="16" y="96"/>
                  </a:lnTo>
                  <a:lnTo>
                    <a:pt x="24" y="80"/>
                  </a:lnTo>
                  <a:lnTo>
                    <a:pt x="8" y="56"/>
                  </a:lnTo>
                  <a:lnTo>
                    <a:pt x="0" y="32"/>
                  </a:lnTo>
                  <a:lnTo>
                    <a:pt x="16" y="16"/>
                  </a:lnTo>
                  <a:lnTo>
                    <a:pt x="16"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3" name="Freeform 63">
              <a:extLst>
                <a:ext uri="{FF2B5EF4-FFF2-40B4-BE49-F238E27FC236}">
                  <a16:creationId xmlns:a16="http://schemas.microsoft.com/office/drawing/2014/main" id="{B2B9357E-0344-4967-89BF-2760E58B6871}"/>
                </a:ext>
              </a:extLst>
            </p:cNvPr>
            <p:cNvSpPr>
              <a:spLocks/>
            </p:cNvSpPr>
            <p:nvPr/>
          </p:nvSpPr>
          <p:spPr bwMode="auto">
            <a:xfrm>
              <a:off x="1159" y="1604"/>
              <a:ext cx="27" cy="92"/>
            </a:xfrm>
            <a:custGeom>
              <a:avLst/>
              <a:gdLst>
                <a:gd name="T0" fmla="*/ 2 w 33"/>
                <a:gd name="T1" fmla="*/ 2 h 113"/>
                <a:gd name="T2" fmla="*/ 2 w 33"/>
                <a:gd name="T3" fmla="*/ 2 h 113"/>
                <a:gd name="T4" fmla="*/ 2 w 33"/>
                <a:gd name="T5" fmla="*/ 2 h 113"/>
                <a:gd name="T6" fmla="*/ 2 w 33"/>
                <a:gd name="T7" fmla="*/ 2 h 113"/>
                <a:gd name="T8" fmla="*/ 2 w 33"/>
                <a:gd name="T9" fmla="*/ 2 h 113"/>
                <a:gd name="T10" fmla="*/ 0 w 33"/>
                <a:gd name="T11" fmla="*/ 2 h 113"/>
                <a:gd name="T12" fmla="*/ 0 w 33"/>
                <a:gd name="T13" fmla="*/ 2 h 113"/>
                <a:gd name="T14" fmla="*/ 2 w 33"/>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13"/>
                <a:gd name="T26" fmla="*/ 33 w 33"/>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13">
                  <a:moveTo>
                    <a:pt x="32" y="112"/>
                  </a:moveTo>
                  <a:lnTo>
                    <a:pt x="32" y="96"/>
                  </a:lnTo>
                  <a:lnTo>
                    <a:pt x="32" y="80"/>
                  </a:lnTo>
                  <a:lnTo>
                    <a:pt x="24" y="72"/>
                  </a:lnTo>
                  <a:lnTo>
                    <a:pt x="8" y="72"/>
                  </a:lnTo>
                  <a:lnTo>
                    <a:pt x="0" y="40"/>
                  </a:lnTo>
                  <a:lnTo>
                    <a:pt x="0" y="24"/>
                  </a:lnTo>
                  <a:lnTo>
                    <a:pt x="8"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4" name="Freeform 64">
              <a:extLst>
                <a:ext uri="{FF2B5EF4-FFF2-40B4-BE49-F238E27FC236}">
                  <a16:creationId xmlns:a16="http://schemas.microsoft.com/office/drawing/2014/main" id="{1C7E4500-1CD5-485A-A0A3-899F7D7C7C01}"/>
                </a:ext>
              </a:extLst>
            </p:cNvPr>
            <p:cNvSpPr>
              <a:spLocks/>
            </p:cNvSpPr>
            <p:nvPr/>
          </p:nvSpPr>
          <p:spPr bwMode="auto">
            <a:xfrm>
              <a:off x="1023" y="1552"/>
              <a:ext cx="72" cy="33"/>
            </a:xfrm>
            <a:custGeom>
              <a:avLst/>
              <a:gdLst>
                <a:gd name="T0" fmla="*/ 2 w 89"/>
                <a:gd name="T1" fmla="*/ 2 h 41"/>
                <a:gd name="T2" fmla="*/ 2 w 89"/>
                <a:gd name="T3" fmla="*/ 2 h 41"/>
                <a:gd name="T4" fmla="*/ 2 w 89"/>
                <a:gd name="T5" fmla="*/ 2 h 41"/>
                <a:gd name="T6" fmla="*/ 2 w 89"/>
                <a:gd name="T7" fmla="*/ 0 h 41"/>
                <a:gd name="T8" fmla="*/ 2 w 89"/>
                <a:gd name="T9" fmla="*/ 2 h 41"/>
                <a:gd name="T10" fmla="*/ 2 w 89"/>
                <a:gd name="T11" fmla="*/ 2 h 41"/>
                <a:gd name="T12" fmla="*/ 2 w 89"/>
                <a:gd name="T13" fmla="*/ 2 h 41"/>
                <a:gd name="T14" fmla="*/ 0 w 89"/>
                <a:gd name="T15" fmla="*/ 2 h 41"/>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41"/>
                <a:gd name="T26" fmla="*/ 89 w 89"/>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41">
                  <a:moveTo>
                    <a:pt x="88" y="32"/>
                  </a:moveTo>
                  <a:lnTo>
                    <a:pt x="72" y="16"/>
                  </a:lnTo>
                  <a:lnTo>
                    <a:pt x="64" y="8"/>
                  </a:lnTo>
                  <a:lnTo>
                    <a:pt x="48" y="0"/>
                  </a:lnTo>
                  <a:lnTo>
                    <a:pt x="32" y="8"/>
                  </a:lnTo>
                  <a:lnTo>
                    <a:pt x="24" y="24"/>
                  </a:lnTo>
                  <a:lnTo>
                    <a:pt x="16" y="40"/>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5" name="Freeform 65">
              <a:extLst>
                <a:ext uri="{FF2B5EF4-FFF2-40B4-BE49-F238E27FC236}">
                  <a16:creationId xmlns:a16="http://schemas.microsoft.com/office/drawing/2014/main" id="{837055BC-A753-4857-A2BA-A89F543374A9}"/>
                </a:ext>
              </a:extLst>
            </p:cNvPr>
            <p:cNvSpPr>
              <a:spLocks/>
            </p:cNvSpPr>
            <p:nvPr/>
          </p:nvSpPr>
          <p:spPr bwMode="auto">
            <a:xfrm>
              <a:off x="893" y="1741"/>
              <a:ext cx="111" cy="33"/>
            </a:xfrm>
            <a:custGeom>
              <a:avLst/>
              <a:gdLst>
                <a:gd name="T0" fmla="*/ 2 w 137"/>
                <a:gd name="T1" fmla="*/ 0 h 41"/>
                <a:gd name="T2" fmla="*/ 2 w 137"/>
                <a:gd name="T3" fmla="*/ 0 h 41"/>
                <a:gd name="T4" fmla="*/ 2 w 137"/>
                <a:gd name="T5" fmla="*/ 2 h 41"/>
                <a:gd name="T6" fmla="*/ 2 w 137"/>
                <a:gd name="T7" fmla="*/ 2 h 41"/>
                <a:gd name="T8" fmla="*/ 2 w 137"/>
                <a:gd name="T9" fmla="*/ 2 h 41"/>
                <a:gd name="T10" fmla="*/ 2 w 137"/>
                <a:gd name="T11" fmla="*/ 2 h 41"/>
                <a:gd name="T12" fmla="*/ 0 w 137"/>
                <a:gd name="T13" fmla="*/ 2 h 41"/>
                <a:gd name="T14" fmla="*/ 0 60000 65536"/>
                <a:gd name="T15" fmla="*/ 0 60000 65536"/>
                <a:gd name="T16" fmla="*/ 0 60000 65536"/>
                <a:gd name="T17" fmla="*/ 0 60000 65536"/>
                <a:gd name="T18" fmla="*/ 0 60000 65536"/>
                <a:gd name="T19" fmla="*/ 0 60000 65536"/>
                <a:gd name="T20" fmla="*/ 0 60000 65536"/>
                <a:gd name="T21" fmla="*/ 0 w 137"/>
                <a:gd name="T22" fmla="*/ 0 h 41"/>
                <a:gd name="T23" fmla="*/ 137 w 13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41">
                  <a:moveTo>
                    <a:pt x="136" y="0"/>
                  </a:moveTo>
                  <a:lnTo>
                    <a:pt x="112" y="0"/>
                  </a:lnTo>
                  <a:lnTo>
                    <a:pt x="104" y="8"/>
                  </a:lnTo>
                  <a:lnTo>
                    <a:pt x="64" y="8"/>
                  </a:lnTo>
                  <a:lnTo>
                    <a:pt x="40" y="16"/>
                  </a:lnTo>
                  <a:lnTo>
                    <a:pt x="16" y="32"/>
                  </a:lnTo>
                  <a:lnTo>
                    <a:pt x="0" y="4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6" name="Freeform 66">
              <a:extLst>
                <a:ext uri="{FF2B5EF4-FFF2-40B4-BE49-F238E27FC236}">
                  <a16:creationId xmlns:a16="http://schemas.microsoft.com/office/drawing/2014/main" id="{DC11B96C-3B1D-4A01-BDD4-826CE5C1C7B7}"/>
                </a:ext>
              </a:extLst>
            </p:cNvPr>
            <p:cNvSpPr>
              <a:spLocks/>
            </p:cNvSpPr>
            <p:nvPr/>
          </p:nvSpPr>
          <p:spPr bwMode="auto">
            <a:xfrm>
              <a:off x="1094" y="1396"/>
              <a:ext cx="14" cy="33"/>
            </a:xfrm>
            <a:custGeom>
              <a:avLst/>
              <a:gdLst>
                <a:gd name="T0" fmla="*/ 2 w 17"/>
                <a:gd name="T1" fmla="*/ 2 h 41"/>
                <a:gd name="T2" fmla="*/ 0 w 17"/>
                <a:gd name="T3" fmla="*/ 2 h 41"/>
                <a:gd name="T4" fmla="*/ 0 w 17"/>
                <a:gd name="T5" fmla="*/ 0 h 41"/>
                <a:gd name="T6" fmla="*/ 0 60000 65536"/>
                <a:gd name="T7" fmla="*/ 0 60000 65536"/>
                <a:gd name="T8" fmla="*/ 0 60000 65536"/>
                <a:gd name="T9" fmla="*/ 0 w 17"/>
                <a:gd name="T10" fmla="*/ 0 h 41"/>
                <a:gd name="T11" fmla="*/ 17 w 17"/>
                <a:gd name="T12" fmla="*/ 41 h 41"/>
              </a:gdLst>
              <a:ahLst/>
              <a:cxnLst>
                <a:cxn ang="T6">
                  <a:pos x="T0" y="T1"/>
                </a:cxn>
                <a:cxn ang="T7">
                  <a:pos x="T2" y="T3"/>
                </a:cxn>
                <a:cxn ang="T8">
                  <a:pos x="T4" y="T5"/>
                </a:cxn>
              </a:cxnLst>
              <a:rect l="T9" t="T10" r="T11" b="T12"/>
              <a:pathLst>
                <a:path w="17" h="41">
                  <a:moveTo>
                    <a:pt x="16" y="40"/>
                  </a:moveTo>
                  <a:lnTo>
                    <a:pt x="0" y="16"/>
                  </a:lnTo>
                  <a:lnTo>
                    <a:pt x="0" y="0"/>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7" name="Freeform 67">
              <a:extLst>
                <a:ext uri="{FF2B5EF4-FFF2-40B4-BE49-F238E27FC236}">
                  <a16:creationId xmlns:a16="http://schemas.microsoft.com/office/drawing/2014/main" id="{EFAB51E1-95C2-4F17-A9DE-9C901B96FB74}"/>
                </a:ext>
              </a:extLst>
            </p:cNvPr>
            <p:cNvSpPr>
              <a:spLocks/>
            </p:cNvSpPr>
            <p:nvPr/>
          </p:nvSpPr>
          <p:spPr bwMode="auto">
            <a:xfrm>
              <a:off x="1042" y="3459"/>
              <a:ext cx="60" cy="333"/>
            </a:xfrm>
            <a:custGeom>
              <a:avLst/>
              <a:gdLst>
                <a:gd name="T0" fmla="*/ 0 w 73"/>
                <a:gd name="T1" fmla="*/ 0 h 409"/>
                <a:gd name="T2" fmla="*/ 2 w 73"/>
                <a:gd name="T3" fmla="*/ 2 h 409"/>
                <a:gd name="T4" fmla="*/ 2 w 73"/>
                <a:gd name="T5" fmla="*/ 2 h 409"/>
                <a:gd name="T6" fmla="*/ 2 w 73"/>
                <a:gd name="T7" fmla="*/ 2 h 409"/>
                <a:gd name="T8" fmla="*/ 2 w 73"/>
                <a:gd name="T9" fmla="*/ 2 h 409"/>
                <a:gd name="T10" fmla="*/ 2 w 73"/>
                <a:gd name="T11" fmla="*/ 2 h 409"/>
                <a:gd name="T12" fmla="*/ 2 w 73"/>
                <a:gd name="T13" fmla="*/ 2 h 409"/>
                <a:gd name="T14" fmla="*/ 2 w 73"/>
                <a:gd name="T15" fmla="*/ 2 h 409"/>
                <a:gd name="T16" fmla="*/ 2 w 73"/>
                <a:gd name="T17" fmla="*/ 2 h 409"/>
                <a:gd name="T18" fmla="*/ 2 w 73"/>
                <a:gd name="T19" fmla="*/ 2 h 409"/>
                <a:gd name="T20" fmla="*/ 2 w 73"/>
                <a:gd name="T21" fmla="*/ 2 h 409"/>
                <a:gd name="T22" fmla="*/ 2 w 73"/>
                <a:gd name="T23" fmla="*/ 2 h 4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409"/>
                <a:gd name="T38" fmla="*/ 73 w 73"/>
                <a:gd name="T39" fmla="*/ 409 h 4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409">
                  <a:moveTo>
                    <a:pt x="0" y="0"/>
                  </a:moveTo>
                  <a:lnTo>
                    <a:pt x="32" y="40"/>
                  </a:lnTo>
                  <a:lnTo>
                    <a:pt x="48" y="56"/>
                  </a:lnTo>
                  <a:lnTo>
                    <a:pt x="56" y="88"/>
                  </a:lnTo>
                  <a:lnTo>
                    <a:pt x="72" y="136"/>
                  </a:lnTo>
                  <a:lnTo>
                    <a:pt x="72" y="184"/>
                  </a:lnTo>
                  <a:lnTo>
                    <a:pt x="56" y="224"/>
                  </a:lnTo>
                  <a:lnTo>
                    <a:pt x="48" y="256"/>
                  </a:lnTo>
                  <a:lnTo>
                    <a:pt x="48" y="296"/>
                  </a:lnTo>
                  <a:lnTo>
                    <a:pt x="32" y="336"/>
                  </a:lnTo>
                  <a:lnTo>
                    <a:pt x="48" y="384"/>
                  </a:lnTo>
                  <a:lnTo>
                    <a:pt x="40" y="408"/>
                  </a:lnTo>
                </a:path>
              </a:pathLst>
            </a:custGeom>
            <a:noFill/>
            <a:ln w="12700" cap="rnd" cmpd="sng">
              <a:solidFill>
                <a:srgbClr val="000081"/>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8" name="Freeform 68">
              <a:extLst>
                <a:ext uri="{FF2B5EF4-FFF2-40B4-BE49-F238E27FC236}">
                  <a16:creationId xmlns:a16="http://schemas.microsoft.com/office/drawing/2014/main" id="{80C9FE24-562C-42A9-AFDC-699D4B19C606}"/>
                </a:ext>
              </a:extLst>
            </p:cNvPr>
            <p:cNvSpPr>
              <a:spLocks/>
            </p:cNvSpPr>
            <p:nvPr/>
          </p:nvSpPr>
          <p:spPr bwMode="auto">
            <a:xfrm>
              <a:off x="1615" y="308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cmpd="sng">
              <a:solidFill>
                <a:srgbClr val="999999"/>
              </a:solidFill>
              <a:prstDash val="solid"/>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79" name="Oval 78">
              <a:extLst>
                <a:ext uri="{FF2B5EF4-FFF2-40B4-BE49-F238E27FC236}">
                  <a16:creationId xmlns:a16="http://schemas.microsoft.com/office/drawing/2014/main" id="{7A810D44-DEDA-4B4E-8767-5670E9781B1B}"/>
                </a:ext>
              </a:extLst>
            </p:cNvPr>
            <p:cNvSpPr>
              <a:spLocks noChangeArrowheads="1"/>
            </p:cNvSpPr>
            <p:nvPr/>
          </p:nvSpPr>
          <p:spPr bwMode="auto">
            <a:xfrm>
              <a:off x="1377" y="215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80" name="Oval 79">
              <a:extLst>
                <a:ext uri="{FF2B5EF4-FFF2-40B4-BE49-F238E27FC236}">
                  <a16:creationId xmlns:a16="http://schemas.microsoft.com/office/drawing/2014/main" id="{46573952-0CAD-4BA8-8D78-FFEC57C4F6EF}"/>
                </a:ext>
              </a:extLst>
            </p:cNvPr>
            <p:cNvSpPr>
              <a:spLocks noChangeArrowheads="1"/>
            </p:cNvSpPr>
            <p:nvPr/>
          </p:nvSpPr>
          <p:spPr bwMode="auto">
            <a:xfrm>
              <a:off x="1443" y="2486"/>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81" name="Oval 80">
              <a:extLst>
                <a:ext uri="{FF2B5EF4-FFF2-40B4-BE49-F238E27FC236}">
                  <a16:creationId xmlns:a16="http://schemas.microsoft.com/office/drawing/2014/main" id="{B50C3E57-C256-41F4-9F2E-9E17AE969B12}"/>
                </a:ext>
              </a:extLst>
            </p:cNvPr>
            <p:cNvSpPr>
              <a:spLocks noChangeArrowheads="1"/>
            </p:cNvSpPr>
            <p:nvPr/>
          </p:nvSpPr>
          <p:spPr bwMode="auto">
            <a:xfrm>
              <a:off x="1488" y="297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82" name="Freeform 72">
              <a:extLst>
                <a:ext uri="{FF2B5EF4-FFF2-40B4-BE49-F238E27FC236}">
                  <a16:creationId xmlns:a16="http://schemas.microsoft.com/office/drawing/2014/main" id="{DB536C10-1BEF-473C-8E21-0F5B06305159}"/>
                </a:ext>
              </a:extLst>
            </p:cNvPr>
            <p:cNvSpPr>
              <a:spLocks/>
            </p:cNvSpPr>
            <p:nvPr/>
          </p:nvSpPr>
          <p:spPr bwMode="auto">
            <a:xfrm>
              <a:off x="1042" y="2411"/>
              <a:ext cx="1" cy="7"/>
            </a:xfrm>
            <a:custGeom>
              <a:avLst/>
              <a:gdLst>
                <a:gd name="T0" fmla="*/ 0 w 1"/>
                <a:gd name="T1" fmla="*/ 0 h 9"/>
                <a:gd name="T2" fmla="*/ 0 w 1"/>
                <a:gd name="T3" fmla="*/ 2 h 9"/>
                <a:gd name="T4" fmla="*/ 0 w 1"/>
                <a:gd name="T5" fmla="*/ 2 h 9"/>
                <a:gd name="T6" fmla="*/ 0 w 1"/>
                <a:gd name="T7" fmla="*/ 2 h 9"/>
                <a:gd name="T8" fmla="*/ 0 w 1"/>
                <a:gd name="T9" fmla="*/ 0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0"/>
                  </a:moveTo>
                  <a:lnTo>
                    <a:pt x="0" y="4"/>
                  </a:lnTo>
                  <a:lnTo>
                    <a:pt x="0" y="8"/>
                  </a:lnTo>
                  <a:lnTo>
                    <a:pt x="0" y="4"/>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3" name="Freeform 73">
              <a:extLst>
                <a:ext uri="{FF2B5EF4-FFF2-40B4-BE49-F238E27FC236}">
                  <a16:creationId xmlns:a16="http://schemas.microsoft.com/office/drawing/2014/main" id="{35104213-E93A-4B53-9DE7-4DD69A52BAEB}"/>
                </a:ext>
              </a:extLst>
            </p:cNvPr>
            <p:cNvSpPr>
              <a:spLocks/>
            </p:cNvSpPr>
            <p:nvPr/>
          </p:nvSpPr>
          <p:spPr bwMode="auto">
            <a:xfrm>
              <a:off x="1062" y="2418"/>
              <a:ext cx="1" cy="7"/>
            </a:xfrm>
            <a:custGeom>
              <a:avLst/>
              <a:gdLst>
                <a:gd name="T0" fmla="*/ 0 w 1"/>
                <a:gd name="T1" fmla="*/ 0 h 9"/>
                <a:gd name="T2" fmla="*/ 0 w 1"/>
                <a:gd name="T3" fmla="*/ 2 h 9"/>
                <a:gd name="T4" fmla="*/ 0 w 1"/>
                <a:gd name="T5" fmla="*/ 2 h 9"/>
                <a:gd name="T6" fmla="*/ 0 w 1"/>
                <a:gd name="T7" fmla="*/ 2 h 9"/>
                <a:gd name="T8" fmla="*/ 0 w 1"/>
                <a:gd name="T9" fmla="*/ 0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0" y="0"/>
                  </a:moveTo>
                  <a:lnTo>
                    <a:pt x="0" y="4"/>
                  </a:lnTo>
                  <a:lnTo>
                    <a:pt x="0" y="8"/>
                  </a:lnTo>
                  <a:lnTo>
                    <a:pt x="0" y="4"/>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4" name="Freeform 74">
              <a:extLst>
                <a:ext uri="{FF2B5EF4-FFF2-40B4-BE49-F238E27FC236}">
                  <a16:creationId xmlns:a16="http://schemas.microsoft.com/office/drawing/2014/main" id="{455038D6-844B-49AF-B39F-3829EA6217CF}"/>
                </a:ext>
              </a:extLst>
            </p:cNvPr>
            <p:cNvSpPr>
              <a:spLocks/>
            </p:cNvSpPr>
            <p:nvPr/>
          </p:nvSpPr>
          <p:spPr bwMode="auto">
            <a:xfrm>
              <a:off x="105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5" name="Freeform 75">
              <a:extLst>
                <a:ext uri="{FF2B5EF4-FFF2-40B4-BE49-F238E27FC236}">
                  <a16:creationId xmlns:a16="http://schemas.microsoft.com/office/drawing/2014/main" id="{46228F77-0316-4F65-A261-4BFF79143ECB}"/>
                </a:ext>
              </a:extLst>
            </p:cNvPr>
            <p:cNvSpPr>
              <a:spLocks/>
            </p:cNvSpPr>
            <p:nvPr/>
          </p:nvSpPr>
          <p:spPr bwMode="auto">
            <a:xfrm>
              <a:off x="1081" y="2808"/>
              <a:ext cx="8" cy="1"/>
            </a:xfrm>
            <a:custGeom>
              <a:avLst/>
              <a:gdLst>
                <a:gd name="T0" fmla="*/ 0 w 9"/>
                <a:gd name="T1" fmla="*/ 0 h 1"/>
                <a:gd name="T2" fmla="*/ 0 w 9"/>
                <a:gd name="T3" fmla="*/ 0 h 1"/>
                <a:gd name="T4" fmla="*/ 4 w 9"/>
                <a:gd name="T5" fmla="*/ 0 h 1"/>
                <a:gd name="T6" fmla="*/ 4 w 9"/>
                <a:gd name="T7" fmla="*/ 0 h 1"/>
                <a:gd name="T8" fmla="*/ 0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0" y="0"/>
                  </a:moveTo>
                  <a:lnTo>
                    <a:pt x="0" y="0"/>
                  </a:lnTo>
                  <a:lnTo>
                    <a:pt x="4" y="0"/>
                  </a:lnTo>
                  <a:lnTo>
                    <a:pt x="8" y="0"/>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6" name="Freeform 76">
              <a:extLst>
                <a:ext uri="{FF2B5EF4-FFF2-40B4-BE49-F238E27FC236}">
                  <a16:creationId xmlns:a16="http://schemas.microsoft.com/office/drawing/2014/main" id="{9A8E502C-D858-4D62-8A13-3C824B3508B3}"/>
                </a:ext>
              </a:extLst>
            </p:cNvPr>
            <p:cNvSpPr>
              <a:spLocks/>
            </p:cNvSpPr>
            <p:nvPr/>
          </p:nvSpPr>
          <p:spPr bwMode="auto">
            <a:xfrm>
              <a:off x="112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7" name="Freeform 77">
              <a:extLst>
                <a:ext uri="{FF2B5EF4-FFF2-40B4-BE49-F238E27FC236}">
                  <a16:creationId xmlns:a16="http://schemas.microsoft.com/office/drawing/2014/main" id="{55825EC2-85CB-414A-AA07-6D8BD9DB8076}"/>
                </a:ext>
              </a:extLst>
            </p:cNvPr>
            <p:cNvSpPr>
              <a:spLocks/>
            </p:cNvSpPr>
            <p:nvPr/>
          </p:nvSpPr>
          <p:spPr bwMode="auto">
            <a:xfrm>
              <a:off x="115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8" name="Freeform 78">
              <a:extLst>
                <a:ext uri="{FF2B5EF4-FFF2-40B4-BE49-F238E27FC236}">
                  <a16:creationId xmlns:a16="http://schemas.microsoft.com/office/drawing/2014/main" id="{44F8CB71-6D4C-4BBE-A534-03D47C78C3FC}"/>
                </a:ext>
              </a:extLst>
            </p:cNvPr>
            <p:cNvSpPr>
              <a:spLocks/>
            </p:cNvSpPr>
            <p:nvPr/>
          </p:nvSpPr>
          <p:spPr bwMode="auto">
            <a:xfrm>
              <a:off x="120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89" name="Freeform 79">
              <a:extLst>
                <a:ext uri="{FF2B5EF4-FFF2-40B4-BE49-F238E27FC236}">
                  <a16:creationId xmlns:a16="http://schemas.microsoft.com/office/drawing/2014/main" id="{D88C0082-3244-4F0D-B05B-048A691AD4EB}"/>
                </a:ext>
              </a:extLst>
            </p:cNvPr>
            <p:cNvSpPr>
              <a:spLocks/>
            </p:cNvSpPr>
            <p:nvPr/>
          </p:nvSpPr>
          <p:spPr bwMode="auto">
            <a:xfrm>
              <a:off x="1231"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0" name="Freeform 80">
              <a:extLst>
                <a:ext uri="{FF2B5EF4-FFF2-40B4-BE49-F238E27FC236}">
                  <a16:creationId xmlns:a16="http://schemas.microsoft.com/office/drawing/2014/main" id="{C3304787-DA80-4B05-8CE1-5F4C841D1329}"/>
                </a:ext>
              </a:extLst>
            </p:cNvPr>
            <p:cNvSpPr>
              <a:spLocks/>
            </p:cNvSpPr>
            <p:nvPr/>
          </p:nvSpPr>
          <p:spPr bwMode="auto">
            <a:xfrm>
              <a:off x="128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1" name="Freeform 81">
              <a:extLst>
                <a:ext uri="{FF2B5EF4-FFF2-40B4-BE49-F238E27FC236}">
                  <a16:creationId xmlns:a16="http://schemas.microsoft.com/office/drawing/2014/main" id="{FA36715A-5082-4C0C-83F4-F34F93304B4A}"/>
                </a:ext>
              </a:extLst>
            </p:cNvPr>
            <p:cNvSpPr>
              <a:spLocks/>
            </p:cNvSpPr>
            <p:nvPr/>
          </p:nvSpPr>
          <p:spPr bwMode="auto">
            <a:xfrm>
              <a:off x="1309"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2" name="Freeform 82">
              <a:extLst>
                <a:ext uri="{FF2B5EF4-FFF2-40B4-BE49-F238E27FC236}">
                  <a16:creationId xmlns:a16="http://schemas.microsoft.com/office/drawing/2014/main" id="{4EE98B22-C407-4670-A4EB-ED875772392E}"/>
                </a:ext>
              </a:extLst>
            </p:cNvPr>
            <p:cNvSpPr>
              <a:spLocks/>
            </p:cNvSpPr>
            <p:nvPr/>
          </p:nvSpPr>
          <p:spPr bwMode="auto">
            <a:xfrm>
              <a:off x="1361"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3" name="Freeform 83">
              <a:extLst>
                <a:ext uri="{FF2B5EF4-FFF2-40B4-BE49-F238E27FC236}">
                  <a16:creationId xmlns:a16="http://schemas.microsoft.com/office/drawing/2014/main" id="{6A9CF344-D89A-4C6F-9B46-21756F4F06A2}"/>
                </a:ext>
              </a:extLst>
            </p:cNvPr>
            <p:cNvSpPr>
              <a:spLocks/>
            </p:cNvSpPr>
            <p:nvPr/>
          </p:nvSpPr>
          <p:spPr bwMode="auto">
            <a:xfrm>
              <a:off x="138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4" name="Freeform 84">
              <a:extLst>
                <a:ext uri="{FF2B5EF4-FFF2-40B4-BE49-F238E27FC236}">
                  <a16:creationId xmlns:a16="http://schemas.microsoft.com/office/drawing/2014/main" id="{BFB0C145-4AC1-4069-BFD4-3ADEC01E2822}"/>
                </a:ext>
              </a:extLst>
            </p:cNvPr>
            <p:cNvSpPr>
              <a:spLocks/>
            </p:cNvSpPr>
            <p:nvPr/>
          </p:nvSpPr>
          <p:spPr bwMode="auto">
            <a:xfrm>
              <a:off x="1439"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5" name="Freeform 85">
              <a:extLst>
                <a:ext uri="{FF2B5EF4-FFF2-40B4-BE49-F238E27FC236}">
                  <a16:creationId xmlns:a16="http://schemas.microsoft.com/office/drawing/2014/main" id="{626EA139-B724-4C7D-9E4D-A6527BCC308A}"/>
                </a:ext>
              </a:extLst>
            </p:cNvPr>
            <p:cNvSpPr>
              <a:spLocks/>
            </p:cNvSpPr>
            <p:nvPr/>
          </p:nvSpPr>
          <p:spPr bwMode="auto">
            <a:xfrm>
              <a:off x="1465"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6" name="Freeform 86">
              <a:extLst>
                <a:ext uri="{FF2B5EF4-FFF2-40B4-BE49-F238E27FC236}">
                  <a16:creationId xmlns:a16="http://schemas.microsoft.com/office/drawing/2014/main" id="{69A0ED07-9ADD-4771-953C-20AD4A50B93F}"/>
                </a:ext>
              </a:extLst>
            </p:cNvPr>
            <p:cNvSpPr>
              <a:spLocks/>
            </p:cNvSpPr>
            <p:nvPr/>
          </p:nvSpPr>
          <p:spPr bwMode="auto">
            <a:xfrm>
              <a:off x="1517"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7" name="Freeform 87">
              <a:extLst>
                <a:ext uri="{FF2B5EF4-FFF2-40B4-BE49-F238E27FC236}">
                  <a16:creationId xmlns:a16="http://schemas.microsoft.com/office/drawing/2014/main" id="{B602114F-B799-4B79-A671-23B23E934964}"/>
                </a:ext>
              </a:extLst>
            </p:cNvPr>
            <p:cNvSpPr>
              <a:spLocks/>
            </p:cNvSpPr>
            <p:nvPr/>
          </p:nvSpPr>
          <p:spPr bwMode="auto">
            <a:xfrm>
              <a:off x="1543" y="2808"/>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8" name="Freeform 88">
              <a:extLst>
                <a:ext uri="{FF2B5EF4-FFF2-40B4-BE49-F238E27FC236}">
                  <a16:creationId xmlns:a16="http://schemas.microsoft.com/office/drawing/2014/main" id="{3E5D95BD-314A-4267-9A9D-52F7E3112A0D}"/>
                </a:ext>
              </a:extLst>
            </p:cNvPr>
            <p:cNvSpPr>
              <a:spLocks/>
            </p:cNvSpPr>
            <p:nvPr/>
          </p:nvSpPr>
          <p:spPr bwMode="auto">
            <a:xfrm>
              <a:off x="1596"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99" name="Freeform 89">
              <a:extLst>
                <a:ext uri="{FF2B5EF4-FFF2-40B4-BE49-F238E27FC236}">
                  <a16:creationId xmlns:a16="http://schemas.microsoft.com/office/drawing/2014/main" id="{78AD9A03-0151-4FD6-81C2-5918E889A557}"/>
                </a:ext>
              </a:extLst>
            </p:cNvPr>
            <p:cNvSpPr>
              <a:spLocks/>
            </p:cNvSpPr>
            <p:nvPr/>
          </p:nvSpPr>
          <p:spPr bwMode="auto">
            <a:xfrm>
              <a:off x="1622"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0" name="Freeform 90">
              <a:extLst>
                <a:ext uri="{FF2B5EF4-FFF2-40B4-BE49-F238E27FC236}">
                  <a16:creationId xmlns:a16="http://schemas.microsoft.com/office/drawing/2014/main" id="{157BDA1C-41D6-4036-A195-CE123AD365F3}"/>
                </a:ext>
              </a:extLst>
            </p:cNvPr>
            <p:cNvSpPr>
              <a:spLocks/>
            </p:cNvSpPr>
            <p:nvPr/>
          </p:nvSpPr>
          <p:spPr bwMode="auto">
            <a:xfrm>
              <a:off x="1674" y="2808"/>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1" name="Freeform 91">
              <a:extLst>
                <a:ext uri="{FF2B5EF4-FFF2-40B4-BE49-F238E27FC236}">
                  <a16:creationId xmlns:a16="http://schemas.microsoft.com/office/drawing/2014/main" id="{1230D78F-32E7-4D31-A0E2-E8485C03984C}"/>
                </a:ext>
              </a:extLst>
            </p:cNvPr>
            <p:cNvSpPr>
              <a:spLocks/>
            </p:cNvSpPr>
            <p:nvPr/>
          </p:nvSpPr>
          <p:spPr bwMode="auto">
            <a:xfrm>
              <a:off x="1687" y="2789"/>
              <a:ext cx="7" cy="7"/>
            </a:xfrm>
            <a:custGeom>
              <a:avLst/>
              <a:gdLst>
                <a:gd name="T0" fmla="*/ 2 w 9"/>
                <a:gd name="T1" fmla="*/ 2 h 9"/>
                <a:gd name="T2" fmla="*/ 2 w 9"/>
                <a:gd name="T3" fmla="*/ 2 h 9"/>
                <a:gd name="T4" fmla="*/ 2 w 9"/>
                <a:gd name="T5" fmla="*/ 0 h 9"/>
                <a:gd name="T6" fmla="*/ 0 w 9"/>
                <a:gd name="T7" fmla="*/ 0 h 9"/>
                <a:gd name="T8" fmla="*/ 2 w 9"/>
                <a:gd name="T9" fmla="*/ 2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4" y="8"/>
                  </a:moveTo>
                  <a:lnTo>
                    <a:pt x="8" y="8"/>
                  </a:lnTo>
                  <a:lnTo>
                    <a:pt x="4" y="0"/>
                  </a:lnTo>
                  <a:lnTo>
                    <a:pt x="0" y="0"/>
                  </a:lnTo>
                  <a:lnTo>
                    <a:pt x="4" y="8"/>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2" name="Freeform 92">
              <a:extLst>
                <a:ext uri="{FF2B5EF4-FFF2-40B4-BE49-F238E27FC236}">
                  <a16:creationId xmlns:a16="http://schemas.microsoft.com/office/drawing/2014/main" id="{B3889FA5-5DC3-4360-8A22-F05EB4D3E49F}"/>
                </a:ext>
              </a:extLst>
            </p:cNvPr>
            <p:cNvSpPr>
              <a:spLocks/>
            </p:cNvSpPr>
            <p:nvPr/>
          </p:nvSpPr>
          <p:spPr bwMode="auto">
            <a:xfrm>
              <a:off x="1700" y="2782"/>
              <a:ext cx="13"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3" name="Freeform 93">
              <a:extLst>
                <a:ext uri="{FF2B5EF4-FFF2-40B4-BE49-F238E27FC236}">
                  <a16:creationId xmlns:a16="http://schemas.microsoft.com/office/drawing/2014/main" id="{A4C6DE9E-D2DC-43C8-9993-592785EF8684}"/>
                </a:ext>
              </a:extLst>
            </p:cNvPr>
            <p:cNvSpPr>
              <a:spLocks/>
            </p:cNvSpPr>
            <p:nvPr/>
          </p:nvSpPr>
          <p:spPr bwMode="auto">
            <a:xfrm>
              <a:off x="1726"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4" name="Freeform 94">
              <a:extLst>
                <a:ext uri="{FF2B5EF4-FFF2-40B4-BE49-F238E27FC236}">
                  <a16:creationId xmlns:a16="http://schemas.microsoft.com/office/drawing/2014/main" id="{52869C7E-922E-4649-9D5C-F264FA407D27}"/>
                </a:ext>
              </a:extLst>
            </p:cNvPr>
            <p:cNvSpPr>
              <a:spLocks/>
            </p:cNvSpPr>
            <p:nvPr/>
          </p:nvSpPr>
          <p:spPr bwMode="auto">
            <a:xfrm>
              <a:off x="1778"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5" name="Freeform 95">
              <a:extLst>
                <a:ext uri="{FF2B5EF4-FFF2-40B4-BE49-F238E27FC236}">
                  <a16:creationId xmlns:a16="http://schemas.microsoft.com/office/drawing/2014/main" id="{73416EC3-2828-452A-9F69-29A015709D69}"/>
                </a:ext>
              </a:extLst>
            </p:cNvPr>
            <p:cNvSpPr>
              <a:spLocks/>
            </p:cNvSpPr>
            <p:nvPr/>
          </p:nvSpPr>
          <p:spPr bwMode="auto">
            <a:xfrm>
              <a:off x="1804" y="2782"/>
              <a:ext cx="14" cy="1"/>
            </a:xfrm>
            <a:custGeom>
              <a:avLst/>
              <a:gdLst>
                <a:gd name="T0" fmla="*/ 2 w 17"/>
                <a:gd name="T1" fmla="*/ 0 h 1"/>
                <a:gd name="T2" fmla="*/ 0 w 17"/>
                <a:gd name="T3" fmla="*/ 0 h 1"/>
                <a:gd name="T4" fmla="*/ 2 w 17"/>
                <a:gd name="T5" fmla="*/ 0 h 1"/>
                <a:gd name="T6" fmla="*/ 2 w 17"/>
                <a:gd name="T7" fmla="*/ 0 h 1"/>
                <a:gd name="T8" fmla="*/ 2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5" y="0"/>
                  </a:moveTo>
                  <a:lnTo>
                    <a:pt x="0" y="0"/>
                  </a:lnTo>
                  <a:lnTo>
                    <a:pt x="11" y="0"/>
                  </a:lnTo>
                  <a:lnTo>
                    <a:pt x="16" y="0"/>
                  </a:lnTo>
                  <a:lnTo>
                    <a:pt x="5"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6" name="Freeform 96">
              <a:extLst>
                <a:ext uri="{FF2B5EF4-FFF2-40B4-BE49-F238E27FC236}">
                  <a16:creationId xmlns:a16="http://schemas.microsoft.com/office/drawing/2014/main" id="{102CC7D6-F508-4060-91D4-DF71565D004D}"/>
                </a:ext>
              </a:extLst>
            </p:cNvPr>
            <p:cNvSpPr>
              <a:spLocks/>
            </p:cNvSpPr>
            <p:nvPr/>
          </p:nvSpPr>
          <p:spPr bwMode="auto">
            <a:xfrm>
              <a:off x="1713" y="2470"/>
              <a:ext cx="0"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0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7" name="Freeform 97">
              <a:extLst>
                <a:ext uri="{FF2B5EF4-FFF2-40B4-BE49-F238E27FC236}">
                  <a16:creationId xmlns:a16="http://schemas.microsoft.com/office/drawing/2014/main" id="{0FF46F5A-F7AC-4B6F-A236-20486A52BF32}"/>
                </a:ext>
              </a:extLst>
            </p:cNvPr>
            <p:cNvSpPr>
              <a:spLocks/>
            </p:cNvSpPr>
            <p:nvPr/>
          </p:nvSpPr>
          <p:spPr bwMode="auto">
            <a:xfrm>
              <a:off x="1823"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8" name="Freeform 98">
              <a:extLst>
                <a:ext uri="{FF2B5EF4-FFF2-40B4-BE49-F238E27FC236}">
                  <a16:creationId xmlns:a16="http://schemas.microsoft.com/office/drawing/2014/main" id="{616F4A81-0C2E-47C0-B76D-857BF36339D3}"/>
                </a:ext>
              </a:extLst>
            </p:cNvPr>
            <p:cNvSpPr>
              <a:spLocks/>
            </p:cNvSpPr>
            <p:nvPr/>
          </p:nvSpPr>
          <p:spPr bwMode="auto">
            <a:xfrm>
              <a:off x="1797"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09" name="Freeform 99">
              <a:extLst>
                <a:ext uri="{FF2B5EF4-FFF2-40B4-BE49-F238E27FC236}">
                  <a16:creationId xmlns:a16="http://schemas.microsoft.com/office/drawing/2014/main" id="{AF068569-2930-4848-BE41-86F92EF8886A}"/>
                </a:ext>
              </a:extLst>
            </p:cNvPr>
            <p:cNvSpPr>
              <a:spLocks/>
            </p:cNvSpPr>
            <p:nvPr/>
          </p:nvSpPr>
          <p:spPr bwMode="auto">
            <a:xfrm>
              <a:off x="1745" y="3016"/>
              <a:ext cx="8" cy="1"/>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0" name="Freeform 100">
              <a:extLst>
                <a:ext uri="{FF2B5EF4-FFF2-40B4-BE49-F238E27FC236}">
                  <a16:creationId xmlns:a16="http://schemas.microsoft.com/office/drawing/2014/main" id="{4351698A-879E-4B3E-9D73-74B9FFAEDED1}"/>
                </a:ext>
              </a:extLst>
            </p:cNvPr>
            <p:cNvSpPr>
              <a:spLocks/>
            </p:cNvSpPr>
            <p:nvPr/>
          </p:nvSpPr>
          <p:spPr bwMode="auto">
            <a:xfrm>
              <a:off x="1719" y="3016"/>
              <a:ext cx="7" cy="1"/>
            </a:xfrm>
            <a:custGeom>
              <a:avLst/>
              <a:gdLst>
                <a:gd name="T0" fmla="*/ 2 w 9"/>
                <a:gd name="T1" fmla="*/ 0 h 1"/>
                <a:gd name="T2" fmla="*/ 2 w 9"/>
                <a:gd name="T3" fmla="*/ 0 h 1"/>
                <a:gd name="T4" fmla="*/ 0 w 9"/>
                <a:gd name="T5" fmla="*/ 0 h 1"/>
                <a:gd name="T6" fmla="*/ 2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8" y="0"/>
                  </a:moveTo>
                  <a:lnTo>
                    <a:pt x="8"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1" name="Freeform 101">
              <a:extLst>
                <a:ext uri="{FF2B5EF4-FFF2-40B4-BE49-F238E27FC236}">
                  <a16:creationId xmlns:a16="http://schemas.microsoft.com/office/drawing/2014/main" id="{267FB7BF-8836-463B-9887-2DB5E0DF22C4}"/>
                </a:ext>
              </a:extLst>
            </p:cNvPr>
            <p:cNvSpPr>
              <a:spLocks/>
            </p:cNvSpPr>
            <p:nvPr/>
          </p:nvSpPr>
          <p:spPr bwMode="auto">
            <a:xfrm>
              <a:off x="1700" y="3745"/>
              <a:ext cx="0" cy="8"/>
            </a:xfrm>
            <a:custGeom>
              <a:avLst/>
              <a:gdLst>
                <a:gd name="T0" fmla="*/ 0 w 1"/>
                <a:gd name="T1" fmla="*/ 0 h 9"/>
                <a:gd name="T2" fmla="*/ 0 w 1"/>
                <a:gd name="T3" fmla="*/ 0 h 9"/>
                <a:gd name="T4" fmla="*/ 0 w 1"/>
                <a:gd name="T5" fmla="*/ 4 h 9"/>
                <a:gd name="T6" fmla="*/ 0 w 1"/>
                <a:gd name="T7" fmla="*/ 0 h 9"/>
                <a:gd name="T8" fmla="*/ 0 60000 65536"/>
                <a:gd name="T9" fmla="*/ 0 60000 65536"/>
                <a:gd name="T10" fmla="*/ 0 60000 65536"/>
                <a:gd name="T11" fmla="*/ 0 60000 65536"/>
                <a:gd name="T12" fmla="*/ 0 w 1"/>
                <a:gd name="T13" fmla="*/ 0 h 9"/>
                <a:gd name="T14" fmla="*/ 0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2" name="Freeform 102">
              <a:extLst>
                <a:ext uri="{FF2B5EF4-FFF2-40B4-BE49-F238E27FC236}">
                  <a16:creationId xmlns:a16="http://schemas.microsoft.com/office/drawing/2014/main" id="{003A2A03-01EF-4175-B318-B95ECFA13E6B}"/>
                </a:ext>
              </a:extLst>
            </p:cNvPr>
            <p:cNvSpPr>
              <a:spLocks/>
            </p:cNvSpPr>
            <p:nvPr/>
          </p:nvSpPr>
          <p:spPr bwMode="auto">
            <a:xfrm>
              <a:off x="1075" y="3446"/>
              <a:ext cx="1"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3" name="Freeform 103">
              <a:extLst>
                <a:ext uri="{FF2B5EF4-FFF2-40B4-BE49-F238E27FC236}">
                  <a16:creationId xmlns:a16="http://schemas.microsoft.com/office/drawing/2014/main" id="{706BC4AB-1CA4-4D19-B225-E55B05E9EEEC}"/>
                </a:ext>
              </a:extLst>
            </p:cNvPr>
            <p:cNvSpPr>
              <a:spLocks/>
            </p:cNvSpPr>
            <p:nvPr/>
          </p:nvSpPr>
          <p:spPr bwMode="auto">
            <a:xfrm>
              <a:off x="1075" y="3472"/>
              <a:ext cx="1" cy="7"/>
            </a:xfrm>
            <a:custGeom>
              <a:avLst/>
              <a:gdLst>
                <a:gd name="T0" fmla="*/ 0 w 1"/>
                <a:gd name="T1" fmla="*/ 0 h 9"/>
                <a:gd name="T2" fmla="*/ 0 w 1"/>
                <a:gd name="T3" fmla="*/ 0 h 9"/>
                <a:gd name="T4" fmla="*/ 0 w 1"/>
                <a:gd name="T5" fmla="*/ 2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4" name="Freeform 104">
              <a:extLst>
                <a:ext uri="{FF2B5EF4-FFF2-40B4-BE49-F238E27FC236}">
                  <a16:creationId xmlns:a16="http://schemas.microsoft.com/office/drawing/2014/main" id="{1030FF30-43A6-4076-9759-537F2328A969}"/>
                </a:ext>
              </a:extLst>
            </p:cNvPr>
            <p:cNvSpPr>
              <a:spLocks/>
            </p:cNvSpPr>
            <p:nvPr/>
          </p:nvSpPr>
          <p:spPr bwMode="auto">
            <a:xfrm>
              <a:off x="1081" y="3524"/>
              <a:ext cx="8" cy="1"/>
            </a:xfrm>
            <a:custGeom>
              <a:avLst/>
              <a:gdLst>
                <a:gd name="T0" fmla="*/ 4 w 9"/>
                <a:gd name="T1" fmla="*/ 0 h 1"/>
                <a:gd name="T2" fmla="*/ 0 w 9"/>
                <a:gd name="T3" fmla="*/ 0 h 1"/>
                <a:gd name="T4" fmla="*/ 4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5" name="Freeform 105">
              <a:extLst>
                <a:ext uri="{FF2B5EF4-FFF2-40B4-BE49-F238E27FC236}">
                  <a16:creationId xmlns:a16="http://schemas.microsoft.com/office/drawing/2014/main" id="{E0B6C2EE-2024-4255-9485-F018ABAC6C9D}"/>
                </a:ext>
              </a:extLst>
            </p:cNvPr>
            <p:cNvSpPr>
              <a:spLocks/>
            </p:cNvSpPr>
            <p:nvPr/>
          </p:nvSpPr>
          <p:spPr bwMode="auto">
            <a:xfrm>
              <a:off x="1088" y="3544"/>
              <a:ext cx="7" cy="7"/>
            </a:xfrm>
            <a:custGeom>
              <a:avLst/>
              <a:gdLst>
                <a:gd name="T0" fmla="*/ 2 w 9"/>
                <a:gd name="T1" fmla="*/ 0 h 9"/>
                <a:gd name="T2" fmla="*/ 0 w 9"/>
                <a:gd name="T3" fmla="*/ 0 h 9"/>
                <a:gd name="T4" fmla="*/ 2 w 9"/>
                <a:gd name="T5" fmla="*/ 2 h 9"/>
                <a:gd name="T6" fmla="*/ 2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4" y="0"/>
                  </a:moveTo>
                  <a:lnTo>
                    <a:pt x="0" y="0"/>
                  </a:lnTo>
                  <a:lnTo>
                    <a:pt x="4" y="8"/>
                  </a:lnTo>
                  <a:lnTo>
                    <a:pt x="8" y="8"/>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6" name="Freeform 106">
              <a:extLst>
                <a:ext uri="{FF2B5EF4-FFF2-40B4-BE49-F238E27FC236}">
                  <a16:creationId xmlns:a16="http://schemas.microsoft.com/office/drawing/2014/main" id="{79CBEDE3-F3CB-46EC-A24A-AD9FD7443CA9}"/>
                </a:ext>
              </a:extLst>
            </p:cNvPr>
            <p:cNvSpPr>
              <a:spLocks/>
            </p:cNvSpPr>
            <p:nvPr/>
          </p:nvSpPr>
          <p:spPr bwMode="auto">
            <a:xfrm>
              <a:off x="1094" y="3609"/>
              <a:ext cx="1" cy="0"/>
            </a:xfrm>
            <a:custGeom>
              <a:avLst/>
              <a:gdLst>
                <a:gd name="T0" fmla="*/ 0 w 1"/>
                <a:gd name="T1" fmla="*/ 0 h 1"/>
                <a:gd name="T2" fmla="*/ 0 w 1"/>
                <a:gd name="T3" fmla="*/ 0 h 1"/>
                <a:gd name="T4" fmla="*/ 0 60000 65536"/>
                <a:gd name="T5" fmla="*/ 0 60000 65536"/>
                <a:gd name="T6" fmla="*/ 0 w 1"/>
                <a:gd name="T7" fmla="*/ 0 h 1"/>
                <a:gd name="T8" fmla="*/ 1 w 1"/>
                <a:gd name="T9" fmla="*/ 0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7" name="Freeform 107">
              <a:extLst>
                <a:ext uri="{FF2B5EF4-FFF2-40B4-BE49-F238E27FC236}">
                  <a16:creationId xmlns:a16="http://schemas.microsoft.com/office/drawing/2014/main" id="{28AB016D-4127-49D3-9607-A0F3888DCC2A}"/>
                </a:ext>
              </a:extLst>
            </p:cNvPr>
            <p:cNvSpPr>
              <a:spLocks/>
            </p:cNvSpPr>
            <p:nvPr/>
          </p:nvSpPr>
          <p:spPr bwMode="auto">
            <a:xfrm>
              <a:off x="1094" y="3609"/>
              <a:ext cx="8" cy="0"/>
            </a:xfrm>
            <a:custGeom>
              <a:avLst/>
              <a:gdLst>
                <a:gd name="T0" fmla="*/ 4 w 9"/>
                <a:gd name="T1" fmla="*/ 0 h 1"/>
                <a:gd name="T2" fmla="*/ 4 w 9"/>
                <a:gd name="T3" fmla="*/ 0 h 1"/>
                <a:gd name="T4" fmla="*/ 0 w 9"/>
                <a:gd name="T5" fmla="*/ 0 h 1"/>
                <a:gd name="T6" fmla="*/ 4 w 9"/>
                <a:gd name="T7" fmla="*/ 0 h 1"/>
                <a:gd name="T8" fmla="*/ 0 60000 65536"/>
                <a:gd name="T9" fmla="*/ 0 60000 65536"/>
                <a:gd name="T10" fmla="*/ 0 60000 65536"/>
                <a:gd name="T11" fmla="*/ 0 60000 65536"/>
                <a:gd name="T12" fmla="*/ 0 w 9"/>
                <a:gd name="T13" fmla="*/ 0 h 1"/>
                <a:gd name="T14" fmla="*/ 9 w 9"/>
                <a:gd name="T15" fmla="*/ 0 h 1"/>
              </a:gdLst>
              <a:ahLst/>
              <a:cxnLst>
                <a:cxn ang="T8">
                  <a:pos x="T0" y="T1"/>
                </a:cxn>
                <a:cxn ang="T9">
                  <a:pos x="T2" y="T3"/>
                </a:cxn>
                <a:cxn ang="T10">
                  <a:pos x="T4" y="T5"/>
                </a:cxn>
                <a:cxn ang="T11">
                  <a:pos x="T6" y="T7"/>
                </a:cxn>
              </a:cxnLst>
              <a:rect l="T12" t="T13" r="T14" b="T15"/>
              <a:pathLst>
                <a:path w="9" h="1">
                  <a:moveTo>
                    <a:pt x="8" y="0"/>
                  </a:moveTo>
                  <a:lnTo>
                    <a:pt x="4" y="0"/>
                  </a:lnTo>
                  <a:lnTo>
                    <a:pt x="0"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8" name="Freeform 108">
              <a:extLst>
                <a:ext uri="{FF2B5EF4-FFF2-40B4-BE49-F238E27FC236}">
                  <a16:creationId xmlns:a16="http://schemas.microsoft.com/office/drawing/2014/main" id="{8643F7FB-A59A-4D69-BC51-A14B52469318}"/>
                </a:ext>
              </a:extLst>
            </p:cNvPr>
            <p:cNvSpPr>
              <a:spLocks/>
            </p:cNvSpPr>
            <p:nvPr/>
          </p:nvSpPr>
          <p:spPr bwMode="auto">
            <a:xfrm>
              <a:off x="1088" y="3622"/>
              <a:ext cx="7" cy="7"/>
            </a:xfrm>
            <a:custGeom>
              <a:avLst/>
              <a:gdLst>
                <a:gd name="T0" fmla="*/ 2 w 9"/>
                <a:gd name="T1" fmla="*/ 0 h 9"/>
                <a:gd name="T2" fmla="*/ 2 w 9"/>
                <a:gd name="T3" fmla="*/ 0 h 9"/>
                <a:gd name="T4" fmla="*/ 0 w 9"/>
                <a:gd name="T5" fmla="*/ 2 h 9"/>
                <a:gd name="T6" fmla="*/ 2 w 9"/>
                <a:gd name="T7" fmla="*/ 2 h 9"/>
                <a:gd name="T8" fmla="*/ 2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8" y="0"/>
                  </a:moveTo>
                  <a:lnTo>
                    <a:pt x="4" y="0"/>
                  </a:lnTo>
                  <a:lnTo>
                    <a:pt x="0" y="8"/>
                  </a:lnTo>
                  <a:lnTo>
                    <a:pt x="4" y="8"/>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19" name="Freeform 109">
              <a:extLst>
                <a:ext uri="{FF2B5EF4-FFF2-40B4-BE49-F238E27FC236}">
                  <a16:creationId xmlns:a16="http://schemas.microsoft.com/office/drawing/2014/main" id="{0E9E92B6-52A4-4ED4-BB65-0A6194C9AAA7}"/>
                </a:ext>
              </a:extLst>
            </p:cNvPr>
            <p:cNvSpPr>
              <a:spLocks/>
            </p:cNvSpPr>
            <p:nvPr/>
          </p:nvSpPr>
          <p:spPr bwMode="auto">
            <a:xfrm>
              <a:off x="1075" y="3667"/>
              <a:ext cx="1" cy="8"/>
            </a:xfrm>
            <a:custGeom>
              <a:avLst/>
              <a:gdLst>
                <a:gd name="T0" fmla="*/ 0 w 1"/>
                <a:gd name="T1" fmla="*/ 0 h 9"/>
                <a:gd name="T2" fmla="*/ 0 w 1"/>
                <a:gd name="T3" fmla="*/ 0 h 9"/>
                <a:gd name="T4" fmla="*/ 0 w 1"/>
                <a:gd name="T5" fmla="*/ 4 h 9"/>
                <a:gd name="T6" fmla="*/ 0 w 1"/>
                <a:gd name="T7" fmla="*/ 0 h 9"/>
                <a:gd name="T8" fmla="*/ 0 60000 65536"/>
                <a:gd name="T9" fmla="*/ 0 60000 65536"/>
                <a:gd name="T10" fmla="*/ 0 60000 65536"/>
                <a:gd name="T11" fmla="*/ 0 60000 65536"/>
                <a:gd name="T12" fmla="*/ 0 w 1"/>
                <a:gd name="T13" fmla="*/ 0 h 9"/>
                <a:gd name="T14" fmla="*/ 1 w 1"/>
                <a:gd name="T15" fmla="*/ 9 h 9"/>
              </a:gdLst>
              <a:ahLst/>
              <a:cxnLst>
                <a:cxn ang="T8">
                  <a:pos x="T0" y="T1"/>
                </a:cxn>
                <a:cxn ang="T9">
                  <a:pos x="T2" y="T3"/>
                </a:cxn>
                <a:cxn ang="T10">
                  <a:pos x="T4" y="T5"/>
                </a:cxn>
                <a:cxn ang="T11">
                  <a:pos x="T6" y="T7"/>
                </a:cxn>
              </a:cxnLst>
              <a:rect l="T12" t="T13" r="T14" b="T15"/>
              <a:pathLst>
                <a:path w="1" h="9">
                  <a:moveTo>
                    <a:pt x="0" y="0"/>
                  </a:moveTo>
                  <a:lnTo>
                    <a:pt x="0" y="0"/>
                  </a:lnTo>
                  <a:lnTo>
                    <a:pt x="0" y="8"/>
                  </a:ln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0" name="Rectangle 119">
              <a:extLst>
                <a:ext uri="{FF2B5EF4-FFF2-40B4-BE49-F238E27FC236}">
                  <a16:creationId xmlns:a16="http://schemas.microsoft.com/office/drawing/2014/main" id="{A863946E-0FE8-41C6-8857-409F443C2908}"/>
                </a:ext>
              </a:extLst>
            </p:cNvPr>
            <p:cNvSpPr>
              <a:spLocks noChangeArrowheads="1"/>
            </p:cNvSpPr>
            <p:nvPr/>
          </p:nvSpPr>
          <p:spPr bwMode="auto">
            <a:xfrm flipH="1">
              <a:off x="1075" y="3680"/>
              <a:ext cx="6" cy="1"/>
            </a:xfrm>
            <a:prstGeom prst="rect">
              <a:avLst/>
            </a:prstGeom>
            <a:solidFill>
              <a:srgbClr val="FFFFFF"/>
            </a:solidFill>
            <a:ln w="9525">
              <a:noFill/>
              <a:miter lim="800000"/>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1" name="Freeform 111">
              <a:extLst>
                <a:ext uri="{FF2B5EF4-FFF2-40B4-BE49-F238E27FC236}">
                  <a16:creationId xmlns:a16="http://schemas.microsoft.com/office/drawing/2014/main" id="{736C3273-282E-4949-902F-A5A45B2C8BF8}"/>
                </a:ext>
              </a:extLst>
            </p:cNvPr>
            <p:cNvSpPr>
              <a:spLocks/>
            </p:cNvSpPr>
            <p:nvPr/>
          </p:nvSpPr>
          <p:spPr bwMode="auto">
            <a:xfrm>
              <a:off x="1075" y="3680"/>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2" name="Freeform 112">
              <a:extLst>
                <a:ext uri="{FF2B5EF4-FFF2-40B4-BE49-F238E27FC236}">
                  <a16:creationId xmlns:a16="http://schemas.microsoft.com/office/drawing/2014/main" id="{30491BC9-135F-472C-B751-599AD45166B8}"/>
                </a:ext>
              </a:extLst>
            </p:cNvPr>
            <p:cNvSpPr>
              <a:spLocks/>
            </p:cNvSpPr>
            <p:nvPr/>
          </p:nvSpPr>
          <p:spPr bwMode="auto">
            <a:xfrm>
              <a:off x="1068" y="3739"/>
              <a:ext cx="8" cy="1"/>
            </a:xfrm>
            <a:custGeom>
              <a:avLst/>
              <a:gdLst>
                <a:gd name="T0" fmla="*/ 4 w 9"/>
                <a:gd name="T1" fmla="*/ 0 h 1"/>
                <a:gd name="T2" fmla="*/ 0 w 9"/>
                <a:gd name="T3" fmla="*/ 0 h 1"/>
                <a:gd name="T4" fmla="*/ 4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3" name="Freeform 113">
              <a:extLst>
                <a:ext uri="{FF2B5EF4-FFF2-40B4-BE49-F238E27FC236}">
                  <a16:creationId xmlns:a16="http://schemas.microsoft.com/office/drawing/2014/main" id="{DEC599EF-3426-48CF-A50C-A115204101DA}"/>
                </a:ext>
              </a:extLst>
            </p:cNvPr>
            <p:cNvSpPr>
              <a:spLocks/>
            </p:cNvSpPr>
            <p:nvPr/>
          </p:nvSpPr>
          <p:spPr bwMode="auto">
            <a:xfrm>
              <a:off x="1068" y="3745"/>
              <a:ext cx="8" cy="1"/>
            </a:xfrm>
            <a:custGeom>
              <a:avLst/>
              <a:gdLst>
                <a:gd name="T0" fmla="*/ 4 w 9"/>
                <a:gd name="T1" fmla="*/ 0 h 1"/>
                <a:gd name="T2" fmla="*/ 4 w 9"/>
                <a:gd name="T3" fmla="*/ 0 h 1"/>
                <a:gd name="T4" fmla="*/ 0 w 9"/>
                <a:gd name="T5" fmla="*/ 0 h 1"/>
                <a:gd name="T6" fmla="*/ 4 w 9"/>
                <a:gd name="T7" fmla="*/ 0 h 1"/>
                <a:gd name="T8" fmla="*/ 4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8" y="0"/>
                  </a:moveTo>
                  <a:lnTo>
                    <a:pt x="4" y="0"/>
                  </a:lnTo>
                  <a:lnTo>
                    <a:pt x="0" y="0"/>
                  </a:lnTo>
                  <a:lnTo>
                    <a:pt x="4"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4" name="Freeform 114">
              <a:extLst>
                <a:ext uri="{FF2B5EF4-FFF2-40B4-BE49-F238E27FC236}">
                  <a16:creationId xmlns:a16="http://schemas.microsoft.com/office/drawing/2014/main" id="{67D3D2A5-4191-4892-B1D1-0F20B5D53EF8}"/>
                </a:ext>
              </a:extLst>
            </p:cNvPr>
            <p:cNvSpPr>
              <a:spLocks/>
            </p:cNvSpPr>
            <p:nvPr/>
          </p:nvSpPr>
          <p:spPr bwMode="auto">
            <a:xfrm>
              <a:off x="1075" y="3745"/>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5" name="Freeform 115">
              <a:extLst>
                <a:ext uri="{FF2B5EF4-FFF2-40B4-BE49-F238E27FC236}">
                  <a16:creationId xmlns:a16="http://schemas.microsoft.com/office/drawing/2014/main" id="{DBDD804F-AC0D-4300-8867-845F5F941A1A}"/>
                </a:ext>
              </a:extLst>
            </p:cNvPr>
            <p:cNvSpPr>
              <a:spLocks/>
            </p:cNvSpPr>
            <p:nvPr/>
          </p:nvSpPr>
          <p:spPr bwMode="auto">
            <a:xfrm>
              <a:off x="1062" y="3765"/>
              <a:ext cx="7" cy="1"/>
            </a:xfrm>
            <a:custGeom>
              <a:avLst/>
              <a:gdLst>
                <a:gd name="T0" fmla="*/ 2 w 9"/>
                <a:gd name="T1" fmla="*/ 0 h 1"/>
                <a:gd name="T2" fmla="*/ 2 w 9"/>
                <a:gd name="T3" fmla="*/ 0 h 1"/>
                <a:gd name="T4" fmla="*/ 0 w 9"/>
                <a:gd name="T5" fmla="*/ 0 h 1"/>
                <a:gd name="T6" fmla="*/ 2 w 9"/>
                <a:gd name="T7" fmla="*/ 0 h 1"/>
                <a:gd name="T8" fmla="*/ 2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8" y="0"/>
                  </a:moveTo>
                  <a:lnTo>
                    <a:pt x="4" y="0"/>
                  </a:lnTo>
                  <a:lnTo>
                    <a:pt x="0" y="0"/>
                  </a:lnTo>
                  <a:lnTo>
                    <a:pt x="4" y="0"/>
                  </a:lnTo>
                  <a:lnTo>
                    <a:pt x="8"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6" name="Freeform 116">
              <a:extLst>
                <a:ext uri="{FF2B5EF4-FFF2-40B4-BE49-F238E27FC236}">
                  <a16:creationId xmlns:a16="http://schemas.microsoft.com/office/drawing/2014/main" id="{021C64D4-1606-43EF-A560-6EDDF96110D6}"/>
                </a:ext>
              </a:extLst>
            </p:cNvPr>
            <p:cNvSpPr>
              <a:spLocks/>
            </p:cNvSpPr>
            <p:nvPr/>
          </p:nvSpPr>
          <p:spPr bwMode="auto">
            <a:xfrm>
              <a:off x="1062" y="3771"/>
              <a:ext cx="7" cy="1"/>
            </a:xfrm>
            <a:custGeom>
              <a:avLst/>
              <a:gdLst>
                <a:gd name="T0" fmla="*/ 2 w 9"/>
                <a:gd name="T1" fmla="*/ 0 h 1"/>
                <a:gd name="T2" fmla="*/ 0 w 9"/>
                <a:gd name="T3" fmla="*/ 0 h 1"/>
                <a:gd name="T4" fmla="*/ 2 w 9"/>
                <a:gd name="T5" fmla="*/ 0 h 1"/>
                <a:gd name="T6" fmla="*/ 2 w 9"/>
                <a:gd name="T7" fmla="*/ 0 h 1"/>
                <a:gd name="T8" fmla="*/ 2 w 9"/>
                <a:gd name="T9" fmla="*/ 0 h 1"/>
                <a:gd name="T10" fmla="*/ 0 60000 65536"/>
                <a:gd name="T11" fmla="*/ 0 60000 65536"/>
                <a:gd name="T12" fmla="*/ 0 60000 65536"/>
                <a:gd name="T13" fmla="*/ 0 60000 65536"/>
                <a:gd name="T14" fmla="*/ 0 60000 65536"/>
                <a:gd name="T15" fmla="*/ 0 w 9"/>
                <a:gd name="T16" fmla="*/ 0 h 1"/>
                <a:gd name="T17" fmla="*/ 9 w 9"/>
                <a:gd name="T18" fmla="*/ 1 h 1"/>
              </a:gdLst>
              <a:ahLst/>
              <a:cxnLst>
                <a:cxn ang="T10">
                  <a:pos x="T0" y="T1"/>
                </a:cxn>
                <a:cxn ang="T11">
                  <a:pos x="T2" y="T3"/>
                </a:cxn>
                <a:cxn ang="T12">
                  <a:pos x="T4" y="T5"/>
                </a:cxn>
                <a:cxn ang="T13">
                  <a:pos x="T6" y="T7"/>
                </a:cxn>
                <a:cxn ang="T14">
                  <a:pos x="T8" y="T9"/>
                </a:cxn>
              </a:cxnLst>
              <a:rect l="T15" t="T16" r="T17" b="T18"/>
              <a:pathLst>
                <a:path w="9" h="1">
                  <a:moveTo>
                    <a:pt x="4" y="0"/>
                  </a:moveTo>
                  <a:lnTo>
                    <a:pt x="0" y="0"/>
                  </a:lnTo>
                  <a:lnTo>
                    <a:pt x="4" y="0"/>
                  </a:lnTo>
                  <a:lnTo>
                    <a:pt x="8" y="0"/>
                  </a:lnTo>
                  <a:lnTo>
                    <a:pt x="4"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7" name="Freeform 117">
              <a:extLst>
                <a:ext uri="{FF2B5EF4-FFF2-40B4-BE49-F238E27FC236}">
                  <a16:creationId xmlns:a16="http://schemas.microsoft.com/office/drawing/2014/main" id="{B1DEF357-D65C-47DD-8CE4-E11D00F171C3}"/>
                </a:ext>
              </a:extLst>
            </p:cNvPr>
            <p:cNvSpPr>
              <a:spLocks/>
            </p:cNvSpPr>
            <p:nvPr/>
          </p:nvSpPr>
          <p:spPr bwMode="auto">
            <a:xfrm>
              <a:off x="1062" y="3771"/>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FFFFFF"/>
            </a:solidFill>
            <a:ln w="9525" cap="rnd">
              <a:noFill/>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28" name="Oval 127">
              <a:extLst>
                <a:ext uri="{FF2B5EF4-FFF2-40B4-BE49-F238E27FC236}">
                  <a16:creationId xmlns:a16="http://schemas.microsoft.com/office/drawing/2014/main" id="{D5092FF2-45D7-44AA-8BEB-4C50E1F9D0EB}"/>
                </a:ext>
              </a:extLst>
            </p:cNvPr>
            <p:cNvSpPr>
              <a:spLocks noChangeArrowheads="1"/>
            </p:cNvSpPr>
            <p:nvPr/>
          </p:nvSpPr>
          <p:spPr bwMode="auto">
            <a:xfrm>
              <a:off x="1338" y="1998"/>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29" name="Oval 128">
              <a:extLst>
                <a:ext uri="{FF2B5EF4-FFF2-40B4-BE49-F238E27FC236}">
                  <a16:creationId xmlns:a16="http://schemas.microsoft.com/office/drawing/2014/main" id="{0F70A3AB-5065-4B27-A58E-10968E884617}"/>
                </a:ext>
              </a:extLst>
            </p:cNvPr>
            <p:cNvSpPr>
              <a:spLocks noChangeArrowheads="1"/>
            </p:cNvSpPr>
            <p:nvPr/>
          </p:nvSpPr>
          <p:spPr bwMode="auto">
            <a:xfrm>
              <a:off x="1143" y="168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0" name="Oval 129">
              <a:extLst>
                <a:ext uri="{FF2B5EF4-FFF2-40B4-BE49-F238E27FC236}">
                  <a16:creationId xmlns:a16="http://schemas.microsoft.com/office/drawing/2014/main" id="{8C86BC02-F20D-47E8-B1CF-C95110D472EB}"/>
                </a:ext>
              </a:extLst>
            </p:cNvPr>
            <p:cNvSpPr>
              <a:spLocks noChangeArrowheads="1"/>
            </p:cNvSpPr>
            <p:nvPr/>
          </p:nvSpPr>
          <p:spPr bwMode="auto">
            <a:xfrm>
              <a:off x="1182" y="168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1" name="Oval 130">
              <a:extLst>
                <a:ext uri="{FF2B5EF4-FFF2-40B4-BE49-F238E27FC236}">
                  <a16:creationId xmlns:a16="http://schemas.microsoft.com/office/drawing/2014/main" id="{D7BB5FC1-7548-47DB-8DFD-B7ED7CF0257D}"/>
                </a:ext>
              </a:extLst>
            </p:cNvPr>
            <p:cNvSpPr>
              <a:spLocks noChangeArrowheads="1"/>
            </p:cNvSpPr>
            <p:nvPr/>
          </p:nvSpPr>
          <p:spPr bwMode="auto">
            <a:xfrm>
              <a:off x="1534" y="2701"/>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2" name="Oval 131">
              <a:extLst>
                <a:ext uri="{FF2B5EF4-FFF2-40B4-BE49-F238E27FC236}">
                  <a16:creationId xmlns:a16="http://schemas.microsoft.com/office/drawing/2014/main" id="{E790B534-24B7-44C3-B0C8-1950F40AE6E3}"/>
                </a:ext>
              </a:extLst>
            </p:cNvPr>
            <p:cNvSpPr>
              <a:spLocks noChangeArrowheads="1"/>
            </p:cNvSpPr>
            <p:nvPr/>
          </p:nvSpPr>
          <p:spPr bwMode="auto">
            <a:xfrm>
              <a:off x="1182" y="3052"/>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3" name="Oval 132">
              <a:extLst>
                <a:ext uri="{FF2B5EF4-FFF2-40B4-BE49-F238E27FC236}">
                  <a16:creationId xmlns:a16="http://schemas.microsoft.com/office/drawing/2014/main" id="{1728E68C-CD17-437E-9F3B-4A60A5BB29DF}"/>
                </a:ext>
              </a:extLst>
            </p:cNvPr>
            <p:cNvSpPr>
              <a:spLocks noChangeArrowheads="1"/>
            </p:cNvSpPr>
            <p:nvPr/>
          </p:nvSpPr>
          <p:spPr bwMode="auto">
            <a:xfrm>
              <a:off x="1065" y="3326"/>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4" name="Oval 133">
              <a:extLst>
                <a:ext uri="{FF2B5EF4-FFF2-40B4-BE49-F238E27FC236}">
                  <a16:creationId xmlns:a16="http://schemas.microsoft.com/office/drawing/2014/main" id="{2EAEE187-05D3-4537-8EE1-CF669A3E5929}"/>
                </a:ext>
              </a:extLst>
            </p:cNvPr>
            <p:cNvSpPr>
              <a:spLocks noChangeArrowheads="1"/>
            </p:cNvSpPr>
            <p:nvPr/>
          </p:nvSpPr>
          <p:spPr bwMode="auto">
            <a:xfrm>
              <a:off x="1417" y="3404"/>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5" name="Oval 134">
              <a:extLst>
                <a:ext uri="{FF2B5EF4-FFF2-40B4-BE49-F238E27FC236}">
                  <a16:creationId xmlns:a16="http://schemas.microsoft.com/office/drawing/2014/main" id="{92CDB40F-5A11-4F4F-8262-3481C68D4FBE}"/>
                </a:ext>
              </a:extLst>
            </p:cNvPr>
            <p:cNvSpPr>
              <a:spLocks noChangeArrowheads="1"/>
            </p:cNvSpPr>
            <p:nvPr/>
          </p:nvSpPr>
          <p:spPr bwMode="auto">
            <a:xfrm>
              <a:off x="1456" y="3443"/>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6" name="Oval 135">
              <a:extLst>
                <a:ext uri="{FF2B5EF4-FFF2-40B4-BE49-F238E27FC236}">
                  <a16:creationId xmlns:a16="http://schemas.microsoft.com/office/drawing/2014/main" id="{F558BA7D-BE1C-4B6A-AA0A-F45ADFD16BC8}"/>
                </a:ext>
              </a:extLst>
            </p:cNvPr>
            <p:cNvSpPr>
              <a:spLocks noChangeArrowheads="1"/>
            </p:cNvSpPr>
            <p:nvPr/>
          </p:nvSpPr>
          <p:spPr bwMode="auto">
            <a:xfrm>
              <a:off x="1338" y="3638"/>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37" name="Oval 136">
              <a:extLst>
                <a:ext uri="{FF2B5EF4-FFF2-40B4-BE49-F238E27FC236}">
                  <a16:creationId xmlns:a16="http://schemas.microsoft.com/office/drawing/2014/main" id="{32841AA6-63B2-461F-8B6A-369436CEB9F2}"/>
                </a:ext>
              </a:extLst>
            </p:cNvPr>
            <p:cNvSpPr>
              <a:spLocks noChangeArrowheads="1"/>
            </p:cNvSpPr>
            <p:nvPr/>
          </p:nvSpPr>
          <p:spPr bwMode="auto">
            <a:xfrm>
              <a:off x="1534" y="3755"/>
              <a:ext cx="26" cy="26"/>
            </a:xfrm>
            <a:prstGeom prst="ellipse">
              <a:avLst/>
            </a:prstGeom>
            <a:solidFill>
              <a:srgbClr val="FFFF99"/>
            </a:solidFill>
            <a:ln w="12700">
              <a:solidFill>
                <a:srgbClr val="000000"/>
              </a:solidFill>
              <a:round/>
              <a:headEnd/>
              <a:tailEnd/>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srgbClr val="000000"/>
                </a:solidFill>
                <a:latin typeface="Times New Roman" pitchFamily="18" charset="0"/>
                <a:ea typeface="MS PGothic" pitchFamily="34" charset="-128"/>
              </a:endParaRPr>
            </a:p>
          </p:txBody>
        </p:sp>
        <p:sp>
          <p:nvSpPr>
            <p:cNvPr id="155" name="Rectangle 154">
              <a:extLst>
                <a:ext uri="{FF2B5EF4-FFF2-40B4-BE49-F238E27FC236}">
                  <a16:creationId xmlns:a16="http://schemas.microsoft.com/office/drawing/2014/main" id="{7F45B34C-9B90-499D-B1E3-8956E2B645FB}"/>
                </a:ext>
              </a:extLst>
            </p:cNvPr>
            <p:cNvSpPr>
              <a:spLocks noChangeArrowheads="1"/>
            </p:cNvSpPr>
            <p:nvPr/>
          </p:nvSpPr>
          <p:spPr bwMode="auto">
            <a:xfrm>
              <a:off x="1155" y="1666"/>
              <a:ext cx="418" cy="17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400" b="1" dirty="0">
                  <a:solidFill>
                    <a:schemeClr val="tx2"/>
                  </a:solidFill>
                  <a:effectLst>
                    <a:outerShdw blurRad="38100" dist="38100" dir="2700000" algn="tl">
                      <a:srgbClr val="C0C0C0"/>
                    </a:outerShdw>
                  </a:effectLst>
                  <a:latin typeface="Benguiat Bk BT" pitchFamily="18" charset="0"/>
                  <a:ea typeface="MS PGothic" pitchFamily="34" charset="-128"/>
                </a:rPr>
                <a:t>ST. PAUL</a:t>
              </a:r>
            </a:p>
          </p:txBody>
        </p:sp>
        <p:sp>
          <p:nvSpPr>
            <p:cNvPr id="157" name="Rectangle 156">
              <a:extLst>
                <a:ext uri="{FF2B5EF4-FFF2-40B4-BE49-F238E27FC236}">
                  <a16:creationId xmlns:a16="http://schemas.microsoft.com/office/drawing/2014/main" id="{866122C9-1F64-4E1F-A51E-60CB55593FFB}"/>
                </a:ext>
              </a:extLst>
            </p:cNvPr>
            <p:cNvSpPr>
              <a:spLocks noChangeArrowheads="1"/>
            </p:cNvSpPr>
            <p:nvPr/>
          </p:nvSpPr>
          <p:spPr bwMode="auto">
            <a:xfrm>
              <a:off x="1369" y="2080"/>
              <a:ext cx="601"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ROCK  ISLAND</a:t>
              </a:r>
            </a:p>
          </p:txBody>
        </p:sp>
        <p:sp>
          <p:nvSpPr>
            <p:cNvPr id="158" name="Rectangle 157">
              <a:extLst>
                <a:ext uri="{FF2B5EF4-FFF2-40B4-BE49-F238E27FC236}">
                  <a16:creationId xmlns:a16="http://schemas.microsoft.com/office/drawing/2014/main" id="{C8775640-4834-44C4-BB36-748E6EA0A473}"/>
                </a:ext>
              </a:extLst>
            </p:cNvPr>
            <p:cNvSpPr>
              <a:spLocks noChangeArrowheads="1"/>
            </p:cNvSpPr>
            <p:nvPr/>
          </p:nvSpPr>
          <p:spPr bwMode="auto">
            <a:xfrm>
              <a:off x="1159" y="2474"/>
              <a:ext cx="431"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ST. LOUIS</a:t>
              </a:r>
            </a:p>
          </p:txBody>
        </p:sp>
        <p:sp>
          <p:nvSpPr>
            <p:cNvPr id="160" name="Rectangle 159">
              <a:extLst>
                <a:ext uri="{FF2B5EF4-FFF2-40B4-BE49-F238E27FC236}">
                  <a16:creationId xmlns:a16="http://schemas.microsoft.com/office/drawing/2014/main" id="{E5840CDE-1928-4248-9483-53D4FCB629C7}"/>
                </a:ext>
              </a:extLst>
            </p:cNvPr>
            <p:cNvSpPr>
              <a:spLocks noChangeArrowheads="1"/>
            </p:cNvSpPr>
            <p:nvPr/>
          </p:nvSpPr>
          <p:spPr bwMode="auto">
            <a:xfrm>
              <a:off x="1468" y="2949"/>
              <a:ext cx="433"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MEMPHIS</a:t>
              </a:r>
            </a:p>
          </p:txBody>
        </p:sp>
        <p:sp>
          <p:nvSpPr>
            <p:cNvPr id="163" name="Rectangle 162">
              <a:extLst>
                <a:ext uri="{FF2B5EF4-FFF2-40B4-BE49-F238E27FC236}">
                  <a16:creationId xmlns:a16="http://schemas.microsoft.com/office/drawing/2014/main" id="{A1F30263-536F-4002-9E17-6B9AEAA55E86}"/>
                </a:ext>
              </a:extLst>
            </p:cNvPr>
            <p:cNvSpPr>
              <a:spLocks noChangeArrowheads="1"/>
            </p:cNvSpPr>
            <p:nvPr/>
          </p:nvSpPr>
          <p:spPr bwMode="auto">
            <a:xfrm>
              <a:off x="1391" y="3302"/>
              <a:ext cx="516"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VICKSBURG</a:t>
              </a:r>
            </a:p>
          </p:txBody>
        </p:sp>
        <p:sp>
          <p:nvSpPr>
            <p:cNvPr id="166" name="Rectangle 165">
              <a:extLst>
                <a:ext uri="{FF2B5EF4-FFF2-40B4-BE49-F238E27FC236}">
                  <a16:creationId xmlns:a16="http://schemas.microsoft.com/office/drawing/2014/main" id="{0D44C438-8C63-4253-85E3-5E640AF4A345}"/>
                </a:ext>
              </a:extLst>
            </p:cNvPr>
            <p:cNvSpPr>
              <a:spLocks noChangeArrowheads="1"/>
            </p:cNvSpPr>
            <p:nvPr/>
          </p:nvSpPr>
          <p:spPr bwMode="auto">
            <a:xfrm>
              <a:off x="1361" y="3735"/>
              <a:ext cx="614" cy="143"/>
            </a:xfrm>
            <a:prstGeom prst="rect">
              <a:avLst/>
            </a:prstGeom>
            <a:noFill/>
            <a:ln w="9525">
              <a:noFill/>
              <a:miter lim="800000"/>
              <a:headEnd/>
              <a:tailEnd/>
            </a:ln>
            <a:effectLst/>
          </p:spPr>
          <p:txBody>
            <a:bodyPr wrap="none" lIns="90488" tIns="44450" rIns="90488" bIns="4445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en-US" sz="1050" b="1" dirty="0">
                  <a:solidFill>
                    <a:schemeClr val="tx2"/>
                  </a:solidFill>
                  <a:effectLst>
                    <a:outerShdw blurRad="38100" dist="38100" dir="2700000" algn="tl">
                      <a:srgbClr val="C0C0C0"/>
                    </a:outerShdw>
                  </a:effectLst>
                  <a:latin typeface="Times New Roman" pitchFamily="18" charset="0"/>
                  <a:ea typeface="MS PGothic" pitchFamily="34" charset="-128"/>
                </a:rPr>
                <a:t>NEW ORLEANS</a:t>
              </a:r>
            </a:p>
          </p:txBody>
        </p:sp>
        <p:sp>
          <p:nvSpPr>
            <p:cNvPr id="168" name="Line 158">
              <a:extLst>
                <a:ext uri="{FF2B5EF4-FFF2-40B4-BE49-F238E27FC236}">
                  <a16:creationId xmlns:a16="http://schemas.microsoft.com/office/drawing/2014/main" id="{27A4C139-E3CA-441B-A5F5-42FDB55701F5}"/>
                </a:ext>
              </a:extLst>
            </p:cNvPr>
            <p:cNvSpPr>
              <a:spLocks noChangeShapeType="1"/>
            </p:cNvSpPr>
            <p:nvPr/>
          </p:nvSpPr>
          <p:spPr bwMode="auto">
            <a:xfrm flipH="1" flipV="1">
              <a:off x="1046" y="2776"/>
              <a:ext cx="654" cy="9"/>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1" name="Line 161">
              <a:extLst>
                <a:ext uri="{FF2B5EF4-FFF2-40B4-BE49-F238E27FC236}">
                  <a16:creationId xmlns:a16="http://schemas.microsoft.com/office/drawing/2014/main" id="{7344CB84-F013-410C-A462-CB6E6D046898}"/>
                </a:ext>
              </a:extLst>
            </p:cNvPr>
            <p:cNvSpPr>
              <a:spLocks noChangeShapeType="1"/>
            </p:cNvSpPr>
            <p:nvPr/>
          </p:nvSpPr>
          <p:spPr bwMode="auto">
            <a:xfrm flipH="1">
              <a:off x="1023" y="3291"/>
              <a:ext cx="354" cy="0"/>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2" name="Line 162">
              <a:extLst>
                <a:ext uri="{FF2B5EF4-FFF2-40B4-BE49-F238E27FC236}">
                  <a16:creationId xmlns:a16="http://schemas.microsoft.com/office/drawing/2014/main" id="{A111F243-C4F0-41DD-87DA-341213B61EF8}"/>
                </a:ext>
              </a:extLst>
            </p:cNvPr>
            <p:cNvSpPr>
              <a:spLocks noChangeShapeType="1"/>
            </p:cNvSpPr>
            <p:nvPr/>
          </p:nvSpPr>
          <p:spPr bwMode="auto">
            <a:xfrm flipH="1">
              <a:off x="1043" y="2786"/>
              <a:ext cx="16" cy="445"/>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4" name="Line 164">
              <a:extLst>
                <a:ext uri="{FF2B5EF4-FFF2-40B4-BE49-F238E27FC236}">
                  <a16:creationId xmlns:a16="http://schemas.microsoft.com/office/drawing/2014/main" id="{CB1ECF8B-2727-4F59-9CF8-4A80DFE31C5F}"/>
                </a:ext>
              </a:extLst>
            </p:cNvPr>
            <p:cNvSpPr>
              <a:spLocks noChangeShapeType="1"/>
            </p:cNvSpPr>
            <p:nvPr/>
          </p:nvSpPr>
          <p:spPr bwMode="auto">
            <a:xfrm>
              <a:off x="1032" y="3293"/>
              <a:ext cx="18" cy="168"/>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6" name="Line 166">
              <a:extLst>
                <a:ext uri="{FF2B5EF4-FFF2-40B4-BE49-F238E27FC236}">
                  <a16:creationId xmlns:a16="http://schemas.microsoft.com/office/drawing/2014/main" id="{047E5DD5-4850-4B5C-BD10-7E4487EB4F93}"/>
                </a:ext>
              </a:extLst>
            </p:cNvPr>
            <p:cNvSpPr>
              <a:spLocks noChangeShapeType="1"/>
            </p:cNvSpPr>
            <p:nvPr/>
          </p:nvSpPr>
          <p:spPr bwMode="auto">
            <a:xfrm>
              <a:off x="1076" y="3499"/>
              <a:ext cx="25" cy="7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7" name="Line 167">
              <a:extLst>
                <a:ext uri="{FF2B5EF4-FFF2-40B4-BE49-F238E27FC236}">
                  <a16:creationId xmlns:a16="http://schemas.microsoft.com/office/drawing/2014/main" id="{8983FE5E-949C-414C-9645-808116D7A558}"/>
                </a:ext>
              </a:extLst>
            </p:cNvPr>
            <p:cNvSpPr>
              <a:spLocks noChangeShapeType="1"/>
            </p:cNvSpPr>
            <p:nvPr/>
          </p:nvSpPr>
          <p:spPr bwMode="auto">
            <a:xfrm flipH="1">
              <a:off x="1082" y="3580"/>
              <a:ext cx="19" cy="9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8" name="Line 168">
              <a:extLst>
                <a:ext uri="{FF2B5EF4-FFF2-40B4-BE49-F238E27FC236}">
                  <a16:creationId xmlns:a16="http://schemas.microsoft.com/office/drawing/2014/main" id="{F037EAB8-DB68-4606-82A8-4DFF5417B3DA}"/>
                </a:ext>
              </a:extLst>
            </p:cNvPr>
            <p:cNvSpPr>
              <a:spLocks noChangeShapeType="1"/>
            </p:cNvSpPr>
            <p:nvPr/>
          </p:nvSpPr>
          <p:spPr bwMode="auto">
            <a:xfrm flipH="1">
              <a:off x="1066" y="3684"/>
              <a:ext cx="19" cy="94"/>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79" name="Line 169">
              <a:extLst>
                <a:ext uri="{FF2B5EF4-FFF2-40B4-BE49-F238E27FC236}">
                  <a16:creationId xmlns:a16="http://schemas.microsoft.com/office/drawing/2014/main" id="{B8F3044E-65D5-453C-8756-EBC1D080ED4A}"/>
                </a:ext>
              </a:extLst>
            </p:cNvPr>
            <p:cNvSpPr>
              <a:spLocks noChangeShapeType="1"/>
            </p:cNvSpPr>
            <p:nvPr/>
          </p:nvSpPr>
          <p:spPr bwMode="auto">
            <a:xfrm>
              <a:off x="968" y="2223"/>
              <a:ext cx="383" cy="3"/>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1" name="Freeform 171">
              <a:extLst>
                <a:ext uri="{FF2B5EF4-FFF2-40B4-BE49-F238E27FC236}">
                  <a16:creationId xmlns:a16="http://schemas.microsoft.com/office/drawing/2014/main" id="{C32AF4DC-D938-4E61-889E-F4668E997645}"/>
                </a:ext>
              </a:extLst>
            </p:cNvPr>
            <p:cNvSpPr>
              <a:spLocks/>
            </p:cNvSpPr>
            <p:nvPr/>
          </p:nvSpPr>
          <p:spPr bwMode="auto">
            <a:xfrm>
              <a:off x="840" y="1864"/>
              <a:ext cx="226" cy="593"/>
            </a:xfrm>
            <a:custGeom>
              <a:avLst/>
              <a:gdLst>
                <a:gd name="T0" fmla="*/ 2 w 277"/>
                <a:gd name="T1" fmla="*/ 2 h 729"/>
                <a:gd name="T2" fmla="*/ 2 w 277"/>
                <a:gd name="T3" fmla="*/ 2 h 729"/>
                <a:gd name="T4" fmla="*/ 2 w 277"/>
                <a:gd name="T5" fmla="*/ 2 h 729"/>
                <a:gd name="T6" fmla="*/ 2 w 277"/>
                <a:gd name="T7" fmla="*/ 2 h 729"/>
                <a:gd name="T8" fmla="*/ 2 w 277"/>
                <a:gd name="T9" fmla="*/ 2 h 729"/>
                <a:gd name="T10" fmla="*/ 2 w 277"/>
                <a:gd name="T11" fmla="*/ 2 h 729"/>
                <a:gd name="T12" fmla="*/ 0 w 277"/>
                <a:gd name="T13" fmla="*/ 2 h 729"/>
                <a:gd name="T14" fmla="*/ 2 w 277"/>
                <a:gd name="T15" fmla="*/ 2 h 729"/>
                <a:gd name="T16" fmla="*/ 2 w 277"/>
                <a:gd name="T17" fmla="*/ 2 h 729"/>
                <a:gd name="T18" fmla="*/ 2 w 277"/>
                <a:gd name="T19" fmla="*/ 2 h 729"/>
                <a:gd name="T20" fmla="*/ 2 w 277"/>
                <a:gd name="T21" fmla="*/ 2 h 729"/>
                <a:gd name="T22" fmla="*/ 2 w 277"/>
                <a:gd name="T23" fmla="*/ 2 h 729"/>
                <a:gd name="T24" fmla="*/ 2 w 277"/>
                <a:gd name="T25" fmla="*/ 2 h 729"/>
                <a:gd name="T26" fmla="*/ 2 w 277"/>
                <a:gd name="T27" fmla="*/ 2 h 729"/>
                <a:gd name="T28" fmla="*/ 2 w 277"/>
                <a:gd name="T29" fmla="*/ 2 h 729"/>
                <a:gd name="T30" fmla="*/ 2 w 277"/>
                <a:gd name="T31" fmla="*/ 2 h 729"/>
                <a:gd name="T32" fmla="*/ 2 w 277"/>
                <a:gd name="T33" fmla="*/ 2 h 729"/>
                <a:gd name="T34" fmla="*/ 2 w 277"/>
                <a:gd name="T35" fmla="*/ 2 h 729"/>
                <a:gd name="T36" fmla="*/ 2 w 277"/>
                <a:gd name="T37" fmla="*/ 2 h 729"/>
                <a:gd name="T38" fmla="*/ 2 w 277"/>
                <a:gd name="T39" fmla="*/ 2 h 729"/>
                <a:gd name="T40" fmla="*/ 2 w 277"/>
                <a:gd name="T41" fmla="*/ 2 h 729"/>
                <a:gd name="T42" fmla="*/ 2 w 277"/>
                <a:gd name="T43" fmla="*/ 2 h 729"/>
                <a:gd name="T44" fmla="*/ 2 w 277"/>
                <a:gd name="T45" fmla="*/ 2 h 729"/>
                <a:gd name="T46" fmla="*/ 2 w 277"/>
                <a:gd name="T47" fmla="*/ 2 h 729"/>
                <a:gd name="T48" fmla="*/ 2 w 277"/>
                <a:gd name="T49" fmla="*/ 2 h 729"/>
                <a:gd name="T50" fmla="*/ 2 w 277"/>
                <a:gd name="T51" fmla="*/ 2 h 729"/>
                <a:gd name="T52" fmla="*/ 2 w 277"/>
                <a:gd name="T53" fmla="*/ 2 h 729"/>
                <a:gd name="T54" fmla="*/ 2 w 277"/>
                <a:gd name="T55" fmla="*/ 2 h 729"/>
                <a:gd name="T56" fmla="*/ 2 w 277"/>
                <a:gd name="T57" fmla="*/ 2 h 729"/>
                <a:gd name="T58" fmla="*/ 2 w 277"/>
                <a:gd name="T59" fmla="*/ 2 h 729"/>
                <a:gd name="T60" fmla="*/ 2 w 277"/>
                <a:gd name="T61" fmla="*/ 2 h 729"/>
                <a:gd name="T62" fmla="*/ 2 w 277"/>
                <a:gd name="T63" fmla="*/ 2 h 729"/>
                <a:gd name="T64" fmla="*/ 2 w 277"/>
                <a:gd name="T65" fmla="*/ 2 h 729"/>
                <a:gd name="T66" fmla="*/ 2 w 277"/>
                <a:gd name="T67" fmla="*/ 2 h 729"/>
                <a:gd name="T68" fmla="*/ 2 w 277"/>
                <a:gd name="T69" fmla="*/ 2 h 729"/>
                <a:gd name="T70" fmla="*/ 2 w 277"/>
                <a:gd name="T71" fmla="*/ 2 h 729"/>
                <a:gd name="T72" fmla="*/ 2 w 277"/>
                <a:gd name="T73" fmla="*/ 2 h 729"/>
                <a:gd name="T74" fmla="*/ 2 w 277"/>
                <a:gd name="T75" fmla="*/ 2 h 729"/>
                <a:gd name="T76" fmla="*/ 2 w 277"/>
                <a:gd name="T77" fmla="*/ 2 h 729"/>
                <a:gd name="T78" fmla="*/ 2 w 277"/>
                <a:gd name="T79" fmla="*/ 2 h 729"/>
                <a:gd name="T80" fmla="*/ 2 w 277"/>
                <a:gd name="T81" fmla="*/ 2 h 729"/>
                <a:gd name="T82" fmla="*/ 2 w 277"/>
                <a:gd name="T83" fmla="*/ 2 h 729"/>
                <a:gd name="T84" fmla="*/ 2 w 277"/>
                <a:gd name="T85" fmla="*/ 2 h 729"/>
                <a:gd name="T86" fmla="*/ 2 w 277"/>
                <a:gd name="T87" fmla="*/ 2 h 729"/>
                <a:gd name="T88" fmla="*/ 2 w 277"/>
                <a:gd name="T89" fmla="*/ 2 h 729"/>
                <a:gd name="T90" fmla="*/ 2 w 277"/>
                <a:gd name="T91" fmla="*/ 2 h 729"/>
                <a:gd name="T92" fmla="*/ 2 w 277"/>
                <a:gd name="T93" fmla="*/ 2 h 729"/>
                <a:gd name="T94" fmla="*/ 2 w 277"/>
                <a:gd name="T95" fmla="*/ 2 h 729"/>
                <a:gd name="T96" fmla="*/ 2 w 277"/>
                <a:gd name="T97" fmla="*/ 2 h 7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
                <a:gd name="T148" fmla="*/ 0 h 729"/>
                <a:gd name="T149" fmla="*/ 277 w 277"/>
                <a:gd name="T150" fmla="*/ 729 h 7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 h="729">
                  <a:moveTo>
                    <a:pt x="28" y="0"/>
                  </a:moveTo>
                  <a:lnTo>
                    <a:pt x="24" y="8"/>
                  </a:lnTo>
                  <a:lnTo>
                    <a:pt x="24" y="16"/>
                  </a:lnTo>
                  <a:lnTo>
                    <a:pt x="20" y="24"/>
                  </a:lnTo>
                  <a:lnTo>
                    <a:pt x="20" y="32"/>
                  </a:lnTo>
                  <a:lnTo>
                    <a:pt x="20" y="40"/>
                  </a:lnTo>
                  <a:lnTo>
                    <a:pt x="20" y="48"/>
                  </a:lnTo>
                  <a:lnTo>
                    <a:pt x="16" y="56"/>
                  </a:lnTo>
                  <a:lnTo>
                    <a:pt x="8" y="60"/>
                  </a:lnTo>
                  <a:lnTo>
                    <a:pt x="8" y="68"/>
                  </a:lnTo>
                  <a:lnTo>
                    <a:pt x="4" y="76"/>
                  </a:lnTo>
                  <a:lnTo>
                    <a:pt x="4" y="84"/>
                  </a:lnTo>
                  <a:lnTo>
                    <a:pt x="0" y="92"/>
                  </a:lnTo>
                  <a:lnTo>
                    <a:pt x="0" y="100"/>
                  </a:lnTo>
                  <a:lnTo>
                    <a:pt x="4" y="108"/>
                  </a:lnTo>
                  <a:lnTo>
                    <a:pt x="4" y="116"/>
                  </a:lnTo>
                  <a:lnTo>
                    <a:pt x="4" y="124"/>
                  </a:lnTo>
                  <a:lnTo>
                    <a:pt x="12" y="128"/>
                  </a:lnTo>
                  <a:lnTo>
                    <a:pt x="12" y="136"/>
                  </a:lnTo>
                  <a:lnTo>
                    <a:pt x="20" y="144"/>
                  </a:lnTo>
                  <a:lnTo>
                    <a:pt x="24" y="152"/>
                  </a:lnTo>
                  <a:lnTo>
                    <a:pt x="28" y="160"/>
                  </a:lnTo>
                  <a:lnTo>
                    <a:pt x="28" y="168"/>
                  </a:lnTo>
                  <a:lnTo>
                    <a:pt x="32" y="176"/>
                  </a:lnTo>
                  <a:lnTo>
                    <a:pt x="32" y="184"/>
                  </a:lnTo>
                  <a:lnTo>
                    <a:pt x="32" y="192"/>
                  </a:lnTo>
                  <a:lnTo>
                    <a:pt x="36" y="200"/>
                  </a:lnTo>
                  <a:lnTo>
                    <a:pt x="36" y="208"/>
                  </a:lnTo>
                  <a:lnTo>
                    <a:pt x="36" y="216"/>
                  </a:lnTo>
                  <a:lnTo>
                    <a:pt x="44" y="220"/>
                  </a:lnTo>
                  <a:lnTo>
                    <a:pt x="44" y="228"/>
                  </a:lnTo>
                  <a:lnTo>
                    <a:pt x="52" y="236"/>
                  </a:lnTo>
                  <a:lnTo>
                    <a:pt x="56" y="248"/>
                  </a:lnTo>
                  <a:lnTo>
                    <a:pt x="60" y="256"/>
                  </a:lnTo>
                  <a:lnTo>
                    <a:pt x="64" y="264"/>
                  </a:lnTo>
                  <a:lnTo>
                    <a:pt x="72" y="272"/>
                  </a:lnTo>
                  <a:lnTo>
                    <a:pt x="76" y="280"/>
                  </a:lnTo>
                  <a:lnTo>
                    <a:pt x="84" y="284"/>
                  </a:lnTo>
                  <a:lnTo>
                    <a:pt x="92" y="288"/>
                  </a:lnTo>
                  <a:lnTo>
                    <a:pt x="100" y="292"/>
                  </a:lnTo>
                  <a:lnTo>
                    <a:pt x="108" y="296"/>
                  </a:lnTo>
                  <a:lnTo>
                    <a:pt x="116" y="304"/>
                  </a:lnTo>
                  <a:lnTo>
                    <a:pt x="120" y="312"/>
                  </a:lnTo>
                  <a:lnTo>
                    <a:pt x="128" y="320"/>
                  </a:lnTo>
                  <a:lnTo>
                    <a:pt x="132" y="328"/>
                  </a:lnTo>
                  <a:lnTo>
                    <a:pt x="140" y="336"/>
                  </a:lnTo>
                  <a:lnTo>
                    <a:pt x="140" y="344"/>
                  </a:lnTo>
                  <a:lnTo>
                    <a:pt x="140" y="352"/>
                  </a:lnTo>
                  <a:lnTo>
                    <a:pt x="148" y="360"/>
                  </a:lnTo>
                  <a:lnTo>
                    <a:pt x="148" y="368"/>
                  </a:lnTo>
                  <a:lnTo>
                    <a:pt x="152" y="380"/>
                  </a:lnTo>
                  <a:lnTo>
                    <a:pt x="152" y="388"/>
                  </a:lnTo>
                  <a:lnTo>
                    <a:pt x="156" y="396"/>
                  </a:lnTo>
                  <a:lnTo>
                    <a:pt x="156" y="404"/>
                  </a:lnTo>
                  <a:lnTo>
                    <a:pt x="148" y="412"/>
                  </a:lnTo>
                  <a:lnTo>
                    <a:pt x="148" y="420"/>
                  </a:lnTo>
                  <a:lnTo>
                    <a:pt x="156" y="428"/>
                  </a:lnTo>
                  <a:lnTo>
                    <a:pt x="164" y="444"/>
                  </a:lnTo>
                  <a:lnTo>
                    <a:pt x="164" y="452"/>
                  </a:lnTo>
                  <a:lnTo>
                    <a:pt x="168" y="460"/>
                  </a:lnTo>
                  <a:lnTo>
                    <a:pt x="176" y="468"/>
                  </a:lnTo>
                  <a:lnTo>
                    <a:pt x="176" y="476"/>
                  </a:lnTo>
                  <a:lnTo>
                    <a:pt x="184" y="472"/>
                  </a:lnTo>
                  <a:lnTo>
                    <a:pt x="176" y="472"/>
                  </a:lnTo>
                  <a:lnTo>
                    <a:pt x="176" y="480"/>
                  </a:lnTo>
                  <a:lnTo>
                    <a:pt x="184" y="488"/>
                  </a:lnTo>
                  <a:lnTo>
                    <a:pt x="188" y="496"/>
                  </a:lnTo>
                  <a:lnTo>
                    <a:pt x="192" y="504"/>
                  </a:lnTo>
                  <a:lnTo>
                    <a:pt x="204" y="508"/>
                  </a:lnTo>
                  <a:lnTo>
                    <a:pt x="212" y="516"/>
                  </a:lnTo>
                  <a:lnTo>
                    <a:pt x="216" y="524"/>
                  </a:lnTo>
                  <a:lnTo>
                    <a:pt x="220" y="532"/>
                  </a:lnTo>
                  <a:lnTo>
                    <a:pt x="220" y="540"/>
                  </a:lnTo>
                  <a:lnTo>
                    <a:pt x="228" y="544"/>
                  </a:lnTo>
                  <a:lnTo>
                    <a:pt x="228" y="552"/>
                  </a:lnTo>
                  <a:lnTo>
                    <a:pt x="228" y="560"/>
                  </a:lnTo>
                  <a:lnTo>
                    <a:pt x="228" y="568"/>
                  </a:lnTo>
                  <a:lnTo>
                    <a:pt x="220" y="576"/>
                  </a:lnTo>
                  <a:lnTo>
                    <a:pt x="216" y="584"/>
                  </a:lnTo>
                  <a:lnTo>
                    <a:pt x="208" y="592"/>
                  </a:lnTo>
                  <a:lnTo>
                    <a:pt x="204" y="600"/>
                  </a:lnTo>
                  <a:lnTo>
                    <a:pt x="200" y="608"/>
                  </a:lnTo>
                  <a:lnTo>
                    <a:pt x="200" y="616"/>
                  </a:lnTo>
                  <a:lnTo>
                    <a:pt x="200" y="624"/>
                  </a:lnTo>
                  <a:lnTo>
                    <a:pt x="204" y="632"/>
                  </a:lnTo>
                  <a:lnTo>
                    <a:pt x="204" y="640"/>
                  </a:lnTo>
                  <a:lnTo>
                    <a:pt x="212" y="648"/>
                  </a:lnTo>
                  <a:lnTo>
                    <a:pt x="216" y="656"/>
                  </a:lnTo>
                  <a:lnTo>
                    <a:pt x="224" y="660"/>
                  </a:lnTo>
                  <a:lnTo>
                    <a:pt x="232" y="664"/>
                  </a:lnTo>
                  <a:lnTo>
                    <a:pt x="240" y="668"/>
                  </a:lnTo>
                  <a:lnTo>
                    <a:pt x="248" y="672"/>
                  </a:lnTo>
                  <a:lnTo>
                    <a:pt x="252" y="680"/>
                  </a:lnTo>
                  <a:lnTo>
                    <a:pt x="260" y="684"/>
                  </a:lnTo>
                  <a:lnTo>
                    <a:pt x="264" y="692"/>
                  </a:lnTo>
                  <a:lnTo>
                    <a:pt x="268" y="700"/>
                  </a:lnTo>
                  <a:lnTo>
                    <a:pt x="268" y="708"/>
                  </a:lnTo>
                  <a:lnTo>
                    <a:pt x="276" y="728"/>
                  </a:lnTo>
                </a:path>
              </a:pathLst>
            </a:custGeom>
            <a:noFill/>
            <a:ln w="12700" cap="rnd" cmpd="sng">
              <a:solidFill>
                <a:srgbClr val="FFFFFF"/>
              </a:solidFill>
              <a:prstDash val="sysDot"/>
              <a:round/>
              <a:headEnd type="none" w="sm" len="sm"/>
              <a:tailEnd type="none" w="sm" len="sm"/>
            </a:ln>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2" name="Line 172">
              <a:extLst>
                <a:ext uri="{FF2B5EF4-FFF2-40B4-BE49-F238E27FC236}">
                  <a16:creationId xmlns:a16="http://schemas.microsoft.com/office/drawing/2014/main" id="{0A68CA89-BCA4-45E8-8876-5957430B1895}"/>
                </a:ext>
              </a:extLst>
            </p:cNvPr>
            <p:cNvSpPr>
              <a:spLocks noChangeShapeType="1"/>
            </p:cNvSpPr>
            <p:nvPr/>
          </p:nvSpPr>
          <p:spPr bwMode="auto">
            <a:xfrm>
              <a:off x="874" y="1887"/>
              <a:ext cx="477" cy="0"/>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4" name="Line 174">
              <a:extLst>
                <a:ext uri="{FF2B5EF4-FFF2-40B4-BE49-F238E27FC236}">
                  <a16:creationId xmlns:a16="http://schemas.microsoft.com/office/drawing/2014/main" id="{7C3EE83C-F0CD-4724-A040-73800B50D7BB}"/>
                </a:ext>
              </a:extLst>
            </p:cNvPr>
            <p:cNvSpPr>
              <a:spLocks noChangeShapeType="1"/>
            </p:cNvSpPr>
            <p:nvPr/>
          </p:nvSpPr>
          <p:spPr bwMode="auto">
            <a:xfrm flipH="1">
              <a:off x="851" y="1579"/>
              <a:ext cx="19" cy="289"/>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6" name="Line 176">
              <a:extLst>
                <a:ext uri="{FF2B5EF4-FFF2-40B4-BE49-F238E27FC236}">
                  <a16:creationId xmlns:a16="http://schemas.microsoft.com/office/drawing/2014/main" id="{2F70F7E5-FB83-483C-BE0D-7E1BD741CC29}"/>
                </a:ext>
              </a:extLst>
            </p:cNvPr>
            <p:cNvSpPr>
              <a:spLocks noChangeShapeType="1"/>
            </p:cNvSpPr>
            <p:nvPr/>
          </p:nvSpPr>
          <p:spPr bwMode="auto">
            <a:xfrm>
              <a:off x="1052" y="2425"/>
              <a:ext cx="0" cy="295"/>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sp>
          <p:nvSpPr>
            <p:cNvPr id="187" name="Line 177">
              <a:extLst>
                <a:ext uri="{FF2B5EF4-FFF2-40B4-BE49-F238E27FC236}">
                  <a16:creationId xmlns:a16="http://schemas.microsoft.com/office/drawing/2014/main" id="{69F0FA4E-7E16-455C-A027-D32E129E92DD}"/>
                </a:ext>
              </a:extLst>
            </p:cNvPr>
            <p:cNvSpPr>
              <a:spLocks noChangeShapeType="1"/>
            </p:cNvSpPr>
            <p:nvPr/>
          </p:nvSpPr>
          <p:spPr bwMode="auto">
            <a:xfrm>
              <a:off x="1053" y="2731"/>
              <a:ext cx="2" cy="48"/>
            </a:xfrm>
            <a:prstGeom prst="line">
              <a:avLst/>
            </a:prstGeom>
            <a:noFill/>
            <a:ln w="12700">
              <a:solidFill>
                <a:srgbClr val="FFFFFF"/>
              </a:solidFill>
              <a:prstDash val="sysDot"/>
              <a:round/>
              <a:headEnd type="none" w="sm" len="sm"/>
              <a:tailEnd type="none" w="sm" len="sm"/>
            </a:ln>
          </p:spPr>
          <p:txBody>
            <a:bodyPr wrap="none"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a:solidFill>
                  <a:prstClr val="white"/>
                </a:solidFill>
                <a:latin typeface="Times New Roman" pitchFamily="18" charset="0"/>
                <a:ea typeface="MS PGothic" pitchFamily="34" charset="-128"/>
              </a:endParaRPr>
            </a:p>
          </p:txBody>
        </p:sp>
      </p:grpSp>
      <p:pic>
        <p:nvPicPr>
          <p:cNvPr id="3" name="Picture 2" descr="A picture containing text, map&#10;&#10;Description automatically generated">
            <a:extLst>
              <a:ext uri="{FF2B5EF4-FFF2-40B4-BE49-F238E27FC236}">
                <a16:creationId xmlns:a16="http://schemas.microsoft.com/office/drawing/2014/main" id="{05AC4A73-CA68-4D85-8C96-FA1428D683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0964" y="1666671"/>
            <a:ext cx="8996696" cy="5134821"/>
          </a:xfrm>
          <a:prstGeom prst="rect">
            <a:avLst/>
          </a:prstGeom>
        </p:spPr>
      </p:pic>
      <p:sp>
        <p:nvSpPr>
          <p:cNvPr id="12" name="Rectangle 11">
            <a:extLst>
              <a:ext uri="{FF2B5EF4-FFF2-40B4-BE49-F238E27FC236}">
                <a16:creationId xmlns:a16="http://schemas.microsoft.com/office/drawing/2014/main" id="{8282E741-9552-4160-95FD-8450BE98EB53}"/>
              </a:ext>
            </a:extLst>
          </p:cNvPr>
          <p:cNvSpPr/>
          <p:nvPr/>
        </p:nvSpPr>
        <p:spPr>
          <a:xfrm>
            <a:off x="781960" y="943348"/>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4" y="943348"/>
            <a:ext cx="689493" cy="585814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43838" y="3709329"/>
            <a:ext cx="5691885"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8" y="1012622"/>
            <a:ext cx="11212167" cy="523220"/>
          </a:xfrm>
          <a:prstGeom prst="rect">
            <a:avLst/>
          </a:prstGeom>
          <a:noFill/>
        </p:spPr>
        <p:txBody>
          <a:bodyPr wrap="square" rtlCol="0">
            <a:spAutoFit/>
          </a:bodyPr>
          <a:lstStyle/>
          <a:p>
            <a:pPr algn="ctr"/>
            <a:r>
              <a:rPr lang="en-US" sz="2800" b="1" dirty="0">
                <a:solidFill>
                  <a:schemeClr val="accent4">
                    <a:lumMod val="20000"/>
                    <a:lumOff val="80000"/>
                  </a:schemeClr>
                </a:solidFill>
              </a:rPr>
              <a:t>National Commitment to South Louisiana with Regional Delivery </a:t>
            </a:r>
          </a:p>
        </p:txBody>
      </p:sp>
      <p:sp>
        <p:nvSpPr>
          <p:cNvPr id="11" name="Title 1">
            <a:extLst>
              <a:ext uri="{FF2B5EF4-FFF2-40B4-BE49-F238E27FC236}">
                <a16:creationId xmlns:a16="http://schemas.microsoft.com/office/drawing/2014/main" id="{6A44D62C-30CC-45DE-AF0B-A188F707F5A7}"/>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93" name="Rectangle 192">
            <a:extLst>
              <a:ext uri="{FF2B5EF4-FFF2-40B4-BE49-F238E27FC236}">
                <a16:creationId xmlns:a16="http://schemas.microsoft.com/office/drawing/2014/main" id="{003EE9E0-FC62-4F14-AB36-50E1CC7BE97F}"/>
              </a:ext>
            </a:extLst>
          </p:cNvPr>
          <p:cNvSpPr/>
          <p:nvPr/>
        </p:nvSpPr>
        <p:spPr>
          <a:xfrm>
            <a:off x="9714675" y="1648571"/>
            <a:ext cx="108700" cy="5130663"/>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A9CA3F6D-02CE-4C47-8C76-4E40463C7C85}"/>
              </a:ext>
            </a:extLst>
          </p:cNvPr>
          <p:cNvSpPr/>
          <p:nvPr/>
        </p:nvSpPr>
        <p:spPr>
          <a:xfrm>
            <a:off x="10312405" y="2299660"/>
            <a:ext cx="1300611" cy="468141"/>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Upper Barataria</a:t>
            </a:r>
          </a:p>
        </p:txBody>
      </p:sp>
      <p:sp>
        <p:nvSpPr>
          <p:cNvPr id="194" name="Rectangle: Rounded Corners 193">
            <a:extLst>
              <a:ext uri="{FF2B5EF4-FFF2-40B4-BE49-F238E27FC236}">
                <a16:creationId xmlns:a16="http://schemas.microsoft.com/office/drawing/2014/main" id="{F57EA6A8-FD93-493D-8F91-3B13C515EEAC}"/>
              </a:ext>
            </a:extLst>
          </p:cNvPr>
          <p:cNvSpPr/>
          <p:nvPr/>
        </p:nvSpPr>
        <p:spPr>
          <a:xfrm>
            <a:off x="10734386" y="3164820"/>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SW Coastal</a:t>
            </a:r>
          </a:p>
        </p:txBody>
      </p:sp>
      <p:sp>
        <p:nvSpPr>
          <p:cNvPr id="195" name="Rectangle: Rounded Corners 194">
            <a:extLst>
              <a:ext uri="{FF2B5EF4-FFF2-40B4-BE49-F238E27FC236}">
                <a16:creationId xmlns:a16="http://schemas.microsoft.com/office/drawing/2014/main" id="{B6AA89EF-F012-47D0-9767-F6D29E0CC69F}"/>
              </a:ext>
            </a:extLst>
          </p:cNvPr>
          <p:cNvSpPr/>
          <p:nvPr/>
        </p:nvSpPr>
        <p:spPr>
          <a:xfrm>
            <a:off x="10376765" y="3836721"/>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Tangipahoa</a:t>
            </a:r>
          </a:p>
        </p:txBody>
      </p:sp>
      <p:sp>
        <p:nvSpPr>
          <p:cNvPr id="196" name="Rectangle: Rounded Corners 195">
            <a:extLst>
              <a:ext uri="{FF2B5EF4-FFF2-40B4-BE49-F238E27FC236}">
                <a16:creationId xmlns:a16="http://schemas.microsoft.com/office/drawing/2014/main" id="{24E0A125-EC11-4855-BB5E-51FE599284DD}"/>
              </a:ext>
            </a:extLst>
          </p:cNvPr>
          <p:cNvSpPr/>
          <p:nvPr/>
        </p:nvSpPr>
        <p:spPr>
          <a:xfrm>
            <a:off x="10746151" y="4676968"/>
            <a:ext cx="1300611"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NO to Venice</a:t>
            </a:r>
          </a:p>
        </p:txBody>
      </p:sp>
      <p:sp>
        <p:nvSpPr>
          <p:cNvPr id="197" name="Rectangle: Rounded Corners 196">
            <a:extLst>
              <a:ext uri="{FF2B5EF4-FFF2-40B4-BE49-F238E27FC236}">
                <a16:creationId xmlns:a16="http://schemas.microsoft.com/office/drawing/2014/main" id="{78E76DCB-0C42-4774-93F0-877A2A9000B8}"/>
              </a:ext>
            </a:extLst>
          </p:cNvPr>
          <p:cNvSpPr/>
          <p:nvPr/>
        </p:nvSpPr>
        <p:spPr>
          <a:xfrm>
            <a:off x="10272866" y="5336073"/>
            <a:ext cx="1330083" cy="324283"/>
          </a:xfrm>
          <a:prstGeom prst="roundRect">
            <a:avLst/>
          </a:prstGeom>
          <a:solidFill>
            <a:schemeClr val="accent4">
              <a:lumMod val="75000"/>
              <a:alpha val="89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2"/>
                </a:solidFill>
              </a:rPr>
              <a:t>Miss R. Levees</a:t>
            </a:r>
          </a:p>
        </p:txBody>
      </p:sp>
      <p:sp>
        <p:nvSpPr>
          <p:cNvPr id="198" name="Right Triangle 197">
            <a:extLst>
              <a:ext uri="{FF2B5EF4-FFF2-40B4-BE49-F238E27FC236}">
                <a16:creationId xmlns:a16="http://schemas.microsoft.com/office/drawing/2014/main" id="{B756DBB3-A7B1-4897-9E5A-659326FD28D4}"/>
              </a:ext>
            </a:extLst>
          </p:cNvPr>
          <p:cNvSpPr/>
          <p:nvPr/>
        </p:nvSpPr>
        <p:spPr>
          <a:xfrm rot="5400000">
            <a:off x="54534" y="972738"/>
            <a:ext cx="760287"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0" name="Straight Connector 199">
            <a:extLst>
              <a:ext uri="{FF2B5EF4-FFF2-40B4-BE49-F238E27FC236}">
                <a16:creationId xmlns:a16="http://schemas.microsoft.com/office/drawing/2014/main" id="{AD31084B-C15F-4CC3-8B35-77C5BA8D40EA}"/>
              </a:ext>
            </a:extLst>
          </p:cNvPr>
          <p:cNvCxnSpPr>
            <a:cxnSpLocks/>
            <a:endCxn id="198" idx="0"/>
          </p:cNvCxnSpPr>
          <p:nvPr/>
        </p:nvCxnSpPr>
        <p:spPr>
          <a:xfrm flipV="1">
            <a:off x="779425" y="937342"/>
            <a:ext cx="0" cy="5841892"/>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351490E-9CFF-4850-A85D-7124EE419845}"/>
              </a:ext>
            </a:extLst>
          </p:cNvPr>
          <p:cNvCxnSpPr>
            <a:cxnSpLocks/>
          </p:cNvCxnSpPr>
          <p:nvPr/>
        </p:nvCxnSpPr>
        <p:spPr>
          <a:xfrm flipV="1">
            <a:off x="779425" y="952289"/>
            <a:ext cx="0" cy="569213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50AA4CE-84C8-424D-BD55-29D6011DF79A}"/>
              </a:ext>
            </a:extLst>
          </p:cNvPr>
          <p:cNvCxnSpPr>
            <a:cxnSpLocks/>
          </p:cNvCxnSpPr>
          <p:nvPr/>
        </p:nvCxnSpPr>
        <p:spPr>
          <a:xfrm>
            <a:off x="770374" y="948713"/>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9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lose up of a map&#10;&#10;Description automatically generated">
            <a:extLst>
              <a:ext uri="{FF2B5EF4-FFF2-40B4-BE49-F238E27FC236}">
                <a16:creationId xmlns:a16="http://schemas.microsoft.com/office/drawing/2014/main" id="{BD0B9B30-F0F5-45E5-BB1A-91E5785192D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36691" y="1695175"/>
            <a:ext cx="8751343" cy="5106334"/>
          </a:xfrm>
          <a:prstGeom prst="rect">
            <a:avLst/>
          </a:prstGeom>
        </p:spPr>
      </p:pic>
      <p:sp>
        <p:nvSpPr>
          <p:cNvPr id="12" name="Rectangle 11">
            <a:extLst>
              <a:ext uri="{FF2B5EF4-FFF2-40B4-BE49-F238E27FC236}">
                <a16:creationId xmlns:a16="http://schemas.microsoft.com/office/drawing/2014/main" id="{8282E741-9552-4160-95FD-8450BE98EB53}"/>
              </a:ext>
            </a:extLst>
          </p:cNvPr>
          <p:cNvSpPr/>
          <p:nvPr/>
        </p:nvSpPr>
        <p:spPr>
          <a:xfrm>
            <a:off x="781959" y="970702"/>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2" y="970702"/>
            <a:ext cx="689493" cy="5830790"/>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00295" y="3752870"/>
            <a:ext cx="5604801"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6" y="1058458"/>
            <a:ext cx="11212167" cy="584775"/>
          </a:xfrm>
          <a:prstGeom prst="rect">
            <a:avLst/>
          </a:prstGeom>
          <a:noFill/>
        </p:spPr>
        <p:txBody>
          <a:bodyPr wrap="square" rtlCol="0">
            <a:spAutoFit/>
          </a:bodyPr>
          <a:lstStyle/>
          <a:p>
            <a:pPr algn="ctr"/>
            <a:r>
              <a:rPr lang="en-US" sz="3200" b="1" dirty="0">
                <a:solidFill>
                  <a:schemeClr val="accent4">
                    <a:lumMod val="20000"/>
                    <a:lumOff val="80000"/>
                  </a:schemeClr>
                </a:solidFill>
              </a:rPr>
              <a:t>Mississippi River and Tributaries Investigations</a:t>
            </a:r>
          </a:p>
        </p:txBody>
      </p:sp>
      <p:sp>
        <p:nvSpPr>
          <p:cNvPr id="15" name="Title 1">
            <a:extLst>
              <a:ext uri="{FF2B5EF4-FFF2-40B4-BE49-F238E27FC236}">
                <a16:creationId xmlns:a16="http://schemas.microsoft.com/office/drawing/2014/main" id="{C54D2701-EC40-4470-B462-5C6C1F8779A6}"/>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25" name="Rectangle 24">
            <a:extLst>
              <a:ext uri="{FF2B5EF4-FFF2-40B4-BE49-F238E27FC236}">
                <a16:creationId xmlns:a16="http://schemas.microsoft.com/office/drawing/2014/main" id="{14241F4E-C418-4084-B62E-810800782D0F}"/>
              </a:ext>
            </a:extLst>
          </p:cNvPr>
          <p:cNvSpPr/>
          <p:nvPr/>
        </p:nvSpPr>
        <p:spPr>
          <a:xfrm rot="16200000">
            <a:off x="8179230" y="2881185"/>
            <a:ext cx="5147625" cy="2692985"/>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6FC5D692-8817-4A22-B057-89061FC50C4C}"/>
              </a:ext>
            </a:extLst>
          </p:cNvPr>
          <p:cNvSpPr/>
          <p:nvPr/>
        </p:nvSpPr>
        <p:spPr>
          <a:xfrm>
            <a:off x="9488034" y="1720717"/>
            <a:ext cx="2461029" cy="5015061"/>
          </a:xfrm>
          <a:prstGeom prst="roundRect">
            <a:avLst>
              <a:gd name="adj" fmla="val 3085"/>
            </a:avLst>
          </a:prstGeom>
          <a:no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ight Triangle 28">
            <a:extLst>
              <a:ext uri="{FF2B5EF4-FFF2-40B4-BE49-F238E27FC236}">
                <a16:creationId xmlns:a16="http://schemas.microsoft.com/office/drawing/2014/main" id="{C296B6DC-6347-42C5-B24C-8F75F083523C}"/>
              </a:ext>
            </a:extLst>
          </p:cNvPr>
          <p:cNvSpPr/>
          <p:nvPr/>
        </p:nvSpPr>
        <p:spPr>
          <a:xfrm rot="5400000">
            <a:off x="59669" y="1000963"/>
            <a:ext cx="750017"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F434A9DA-8E20-47FD-8065-923D1548E00A}"/>
              </a:ext>
            </a:extLst>
          </p:cNvPr>
          <p:cNvCxnSpPr/>
          <p:nvPr/>
        </p:nvCxnSpPr>
        <p:spPr>
          <a:xfrm flipV="1">
            <a:off x="779425" y="964501"/>
            <a:ext cx="0" cy="7602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81555AD-B9AA-4DB6-BBF4-956195846EB7}"/>
              </a:ext>
            </a:extLst>
          </p:cNvPr>
          <p:cNvCxnSpPr>
            <a:cxnSpLocks/>
          </p:cNvCxnSpPr>
          <p:nvPr/>
        </p:nvCxnSpPr>
        <p:spPr>
          <a:xfrm flipV="1">
            <a:off x="770374" y="964501"/>
            <a:ext cx="0" cy="5836991"/>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517D2F4-497E-41E7-B356-480A49EE9789}"/>
              </a:ext>
            </a:extLst>
          </p:cNvPr>
          <p:cNvSpPr txBox="1"/>
          <p:nvPr/>
        </p:nvSpPr>
        <p:spPr>
          <a:xfrm>
            <a:off x="9539369" y="1756533"/>
            <a:ext cx="2427346" cy="954107"/>
          </a:xfrm>
          <a:prstGeom prst="rect">
            <a:avLst/>
          </a:prstGeom>
          <a:noFill/>
        </p:spPr>
        <p:txBody>
          <a:bodyPr wrap="square">
            <a:spAutoFit/>
          </a:bodyPr>
          <a:lstStyle/>
          <a:p>
            <a:r>
              <a:rPr kumimoji="0" lang="en-US" sz="2800" b="1" i="0" strike="noStrike" kern="1200" cap="none" spc="0" normalizeH="0" baseline="0" noProof="0" dirty="0">
                <a:ln>
                  <a:noFill/>
                </a:ln>
                <a:solidFill>
                  <a:schemeClr val="accent4">
                    <a:lumMod val="20000"/>
                    <a:lumOff val="80000"/>
                  </a:schemeClr>
                </a:solidFill>
                <a:effectLst/>
                <a:uLnTx/>
                <a:uFillTx/>
                <a:latin typeface="Arial" pitchFamily="34" charset="0"/>
                <a:ea typeface="ＭＳ Ｐゴシック" pitchFamily="34" charset="-128"/>
                <a:cs typeface="+mn-cs"/>
              </a:rPr>
              <a:t>New Start Studies</a:t>
            </a:r>
            <a:endParaRPr lang="en-US" sz="2800" dirty="0">
              <a:solidFill>
                <a:schemeClr val="accent4">
                  <a:lumMod val="20000"/>
                  <a:lumOff val="80000"/>
                </a:schemeClr>
              </a:solidFill>
            </a:endParaRPr>
          </a:p>
        </p:txBody>
      </p:sp>
      <p:cxnSp>
        <p:nvCxnSpPr>
          <p:cNvPr id="5" name="Straight Connector 4">
            <a:extLst>
              <a:ext uri="{FF2B5EF4-FFF2-40B4-BE49-F238E27FC236}">
                <a16:creationId xmlns:a16="http://schemas.microsoft.com/office/drawing/2014/main" id="{0FD4CC15-959E-42FD-8BE0-6C5AF78D01F2}"/>
              </a:ext>
            </a:extLst>
          </p:cNvPr>
          <p:cNvCxnSpPr/>
          <p:nvPr/>
        </p:nvCxnSpPr>
        <p:spPr>
          <a:xfrm>
            <a:off x="9530543" y="2751280"/>
            <a:ext cx="2311617"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515B9CF-BA7E-47F9-8914-8D449B1DF6F8}"/>
              </a:ext>
            </a:extLst>
          </p:cNvPr>
          <p:cNvSpPr txBox="1"/>
          <p:nvPr/>
        </p:nvSpPr>
        <p:spPr>
          <a:xfrm>
            <a:off x="9569518" y="2815426"/>
            <a:ext cx="2272642" cy="2769989"/>
          </a:xfrm>
          <a:prstGeom prst="rect">
            <a:avLst/>
          </a:prstGeom>
          <a:noFill/>
        </p:spPr>
        <p:txBody>
          <a:bodyPr wrap="square">
            <a:spAutoFit/>
          </a:bodyPr>
          <a:lstStyle/>
          <a:p>
            <a:pPr marL="342900" indent="-342900">
              <a:spcBef>
                <a:spcPts val="1800"/>
              </a:spcBef>
              <a:buFont typeface="Wingdings" panose="05000000000000000000" pitchFamily="2" charset="2"/>
              <a:buChar char="q"/>
            </a:pPr>
            <a:r>
              <a:rPr kumimoji="0" lang="en-US" b="1" i="0" strike="noStrike" kern="1200" cap="none" spc="0" normalizeH="0" baseline="0" noProof="0" dirty="0">
                <a:ln>
                  <a:noFill/>
                </a:ln>
                <a:solidFill>
                  <a:schemeClr val="accent4">
                    <a:lumMod val="20000"/>
                    <a:lumOff val="80000"/>
                  </a:schemeClr>
                </a:solidFill>
                <a:effectLst/>
                <a:uLnTx/>
                <a:uFillTx/>
                <a:latin typeface="Arial" pitchFamily="34" charset="0"/>
                <a:ea typeface="ＭＳ Ｐゴシック" pitchFamily="34" charset="-128"/>
                <a:cs typeface="+mn-cs"/>
              </a:rPr>
              <a:t>Lafitte</a:t>
            </a:r>
          </a:p>
          <a:p>
            <a:pPr marL="342900" indent="-342900">
              <a:spcBef>
                <a:spcPts val="1800"/>
              </a:spcBef>
              <a:buFont typeface="Wingdings" panose="05000000000000000000" pitchFamily="2" charset="2"/>
              <a:buChar char="q"/>
            </a:pPr>
            <a:r>
              <a:rPr lang="en-US" b="1" dirty="0">
                <a:solidFill>
                  <a:schemeClr val="accent4">
                    <a:lumMod val="20000"/>
                    <a:lumOff val="80000"/>
                  </a:schemeClr>
                </a:solidFill>
              </a:rPr>
              <a:t>Upper </a:t>
            </a:r>
            <a:r>
              <a:rPr lang="en-US" b="1" dirty="0" err="1">
                <a:solidFill>
                  <a:schemeClr val="accent4">
                    <a:lumMod val="20000"/>
                    <a:lumOff val="80000"/>
                  </a:schemeClr>
                </a:solidFill>
              </a:rPr>
              <a:t>Morganza</a:t>
            </a:r>
            <a:r>
              <a:rPr lang="en-US" b="1" dirty="0">
                <a:solidFill>
                  <a:schemeClr val="accent4">
                    <a:lumMod val="20000"/>
                    <a:lumOff val="80000"/>
                  </a:schemeClr>
                </a:solidFill>
              </a:rPr>
              <a:t> Basin</a:t>
            </a:r>
          </a:p>
          <a:p>
            <a:pPr marL="342900" indent="-342900">
              <a:spcBef>
                <a:spcPts val="1800"/>
              </a:spcBef>
              <a:buFont typeface="Wingdings" panose="05000000000000000000" pitchFamily="2" charset="2"/>
              <a:buChar char="q"/>
            </a:pPr>
            <a:r>
              <a:rPr lang="en-US" b="1" dirty="0">
                <a:solidFill>
                  <a:schemeClr val="accent4">
                    <a:lumMod val="20000"/>
                    <a:lumOff val="80000"/>
                  </a:schemeClr>
                </a:solidFill>
              </a:rPr>
              <a:t>West Atchafalaya</a:t>
            </a:r>
            <a:endParaRPr lang="en-US" dirty="0">
              <a:solidFill>
                <a:schemeClr val="accent4">
                  <a:lumMod val="20000"/>
                  <a:lumOff val="80000"/>
                </a:schemeClr>
              </a:solidFill>
            </a:endParaRPr>
          </a:p>
        </p:txBody>
      </p:sp>
      <p:sp>
        <p:nvSpPr>
          <p:cNvPr id="34" name="TextBox 33">
            <a:extLst>
              <a:ext uri="{FF2B5EF4-FFF2-40B4-BE49-F238E27FC236}">
                <a16:creationId xmlns:a16="http://schemas.microsoft.com/office/drawing/2014/main" id="{BF40CF78-0ACA-491A-8ADD-AA1D148E0255}"/>
              </a:ext>
            </a:extLst>
          </p:cNvPr>
          <p:cNvSpPr txBox="1"/>
          <p:nvPr/>
        </p:nvSpPr>
        <p:spPr>
          <a:xfrm>
            <a:off x="9610081" y="5690200"/>
            <a:ext cx="2427346" cy="954107"/>
          </a:xfrm>
          <a:prstGeom prst="rect">
            <a:avLst/>
          </a:prstGeom>
          <a:noFill/>
        </p:spPr>
        <p:txBody>
          <a:bodyPr wrap="square">
            <a:spAutoFit/>
          </a:bodyPr>
          <a:lstStyle/>
          <a:p>
            <a:r>
              <a:rPr lang="en-US" sz="2800" b="1" dirty="0">
                <a:solidFill>
                  <a:schemeClr val="accent4">
                    <a:lumMod val="20000"/>
                    <a:lumOff val="80000"/>
                  </a:schemeClr>
                </a:solidFill>
              </a:rPr>
              <a:t>Requires Funding</a:t>
            </a:r>
            <a:endParaRPr lang="en-US" sz="2800" dirty="0">
              <a:solidFill>
                <a:schemeClr val="accent4">
                  <a:lumMod val="20000"/>
                  <a:lumOff val="80000"/>
                </a:schemeClr>
              </a:solidFill>
            </a:endParaRPr>
          </a:p>
        </p:txBody>
      </p:sp>
      <p:cxnSp>
        <p:nvCxnSpPr>
          <p:cNvPr id="35" name="Straight Connector 34">
            <a:extLst>
              <a:ext uri="{FF2B5EF4-FFF2-40B4-BE49-F238E27FC236}">
                <a16:creationId xmlns:a16="http://schemas.microsoft.com/office/drawing/2014/main" id="{66214762-44FE-4C96-9FB7-79ABD875ED1D}"/>
              </a:ext>
            </a:extLst>
          </p:cNvPr>
          <p:cNvCxnSpPr/>
          <p:nvPr/>
        </p:nvCxnSpPr>
        <p:spPr>
          <a:xfrm>
            <a:off x="9562739" y="5585415"/>
            <a:ext cx="2311617" cy="0"/>
          </a:xfrm>
          <a:prstGeom prst="line">
            <a:avLst/>
          </a:prstGeom>
          <a:ln w="2857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75A1636-686A-4547-AFD7-BD0A07686ECD}"/>
              </a:ext>
            </a:extLst>
          </p:cNvPr>
          <p:cNvCxnSpPr>
            <a:cxnSpLocks/>
          </p:cNvCxnSpPr>
          <p:nvPr/>
        </p:nvCxnSpPr>
        <p:spPr>
          <a:xfrm>
            <a:off x="770374" y="985784"/>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1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D0617B8D-319D-4190-BBE7-55BD2B724682}"/>
              </a:ext>
            </a:extLst>
          </p:cNvPr>
          <p:cNvSpPr/>
          <p:nvPr/>
        </p:nvSpPr>
        <p:spPr>
          <a:xfrm>
            <a:off x="9562274" y="1670829"/>
            <a:ext cx="2537259" cy="5130663"/>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82E741-9552-4160-95FD-8450BE98EB53}"/>
              </a:ext>
            </a:extLst>
          </p:cNvPr>
          <p:cNvSpPr/>
          <p:nvPr/>
        </p:nvSpPr>
        <p:spPr>
          <a:xfrm>
            <a:off x="781960" y="943348"/>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4" y="943348"/>
            <a:ext cx="689493" cy="585814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16679" y="3709329"/>
            <a:ext cx="5691885"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8" y="1012622"/>
            <a:ext cx="11212167" cy="584775"/>
          </a:xfrm>
          <a:prstGeom prst="rect">
            <a:avLst/>
          </a:prstGeom>
          <a:noFill/>
        </p:spPr>
        <p:txBody>
          <a:bodyPr wrap="square" rtlCol="0">
            <a:spAutoFit/>
          </a:bodyPr>
          <a:lstStyle/>
          <a:p>
            <a:pPr algn="ctr"/>
            <a:r>
              <a:rPr lang="en-US" sz="3200" b="1" dirty="0">
                <a:solidFill>
                  <a:schemeClr val="accent4">
                    <a:lumMod val="20000"/>
                    <a:lumOff val="80000"/>
                  </a:schemeClr>
                </a:solidFill>
              </a:rPr>
              <a:t>Mississippi River Levee System</a:t>
            </a:r>
          </a:p>
        </p:txBody>
      </p:sp>
      <p:sp>
        <p:nvSpPr>
          <p:cNvPr id="11" name="Title 1">
            <a:extLst>
              <a:ext uri="{FF2B5EF4-FFF2-40B4-BE49-F238E27FC236}">
                <a16:creationId xmlns:a16="http://schemas.microsoft.com/office/drawing/2014/main" id="{6A44D62C-30CC-45DE-AF0B-A188F707F5A7}"/>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93" name="Rectangle 192">
            <a:extLst>
              <a:ext uri="{FF2B5EF4-FFF2-40B4-BE49-F238E27FC236}">
                <a16:creationId xmlns:a16="http://schemas.microsoft.com/office/drawing/2014/main" id="{003EE9E0-FC62-4F14-AB36-50E1CC7BE97F}"/>
              </a:ext>
            </a:extLst>
          </p:cNvPr>
          <p:cNvSpPr/>
          <p:nvPr/>
        </p:nvSpPr>
        <p:spPr>
          <a:xfrm>
            <a:off x="9714675" y="1648571"/>
            <a:ext cx="108700" cy="5130663"/>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Right Triangle 160">
            <a:extLst>
              <a:ext uri="{FF2B5EF4-FFF2-40B4-BE49-F238E27FC236}">
                <a16:creationId xmlns:a16="http://schemas.microsoft.com/office/drawing/2014/main" id="{541C0C74-E674-41EF-BB21-8E3220A34525}"/>
              </a:ext>
            </a:extLst>
          </p:cNvPr>
          <p:cNvSpPr/>
          <p:nvPr/>
        </p:nvSpPr>
        <p:spPr>
          <a:xfrm rot="5400000">
            <a:off x="54533" y="972734"/>
            <a:ext cx="760287"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2" name="Straight Connector 161">
            <a:extLst>
              <a:ext uri="{FF2B5EF4-FFF2-40B4-BE49-F238E27FC236}">
                <a16:creationId xmlns:a16="http://schemas.microsoft.com/office/drawing/2014/main" id="{485A9408-8D94-47C1-BA5D-D14483D66544}"/>
              </a:ext>
            </a:extLst>
          </p:cNvPr>
          <p:cNvCxnSpPr/>
          <p:nvPr/>
        </p:nvCxnSpPr>
        <p:spPr>
          <a:xfrm flipV="1">
            <a:off x="779425" y="937342"/>
            <a:ext cx="0" cy="7602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64" name="Picture 163" descr="A picture containing text&#10;&#10;Description automatically generated">
            <a:extLst>
              <a:ext uri="{FF2B5EF4-FFF2-40B4-BE49-F238E27FC236}">
                <a16:creationId xmlns:a16="http://schemas.microsoft.com/office/drawing/2014/main" id="{D0B845A5-23E4-472C-A0B4-352765885CDF}"/>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79822" y="1697625"/>
            <a:ext cx="8870427" cy="5103867"/>
          </a:xfrm>
          <a:prstGeom prst="rect">
            <a:avLst/>
          </a:prstGeom>
        </p:spPr>
      </p:pic>
      <p:pic>
        <p:nvPicPr>
          <p:cNvPr id="165" name="Picture 164">
            <a:extLst>
              <a:ext uri="{FF2B5EF4-FFF2-40B4-BE49-F238E27FC236}">
                <a16:creationId xmlns:a16="http://schemas.microsoft.com/office/drawing/2014/main" id="{9CE52883-8E98-4555-9130-9D12871E61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95895" y="1709643"/>
            <a:ext cx="2340223" cy="1755167"/>
          </a:xfrm>
          <a:prstGeom prst="rect">
            <a:avLst/>
          </a:prstGeom>
          <a:ln w="28575">
            <a:noFill/>
          </a:ln>
        </p:spPr>
      </p:pic>
      <p:pic>
        <p:nvPicPr>
          <p:cNvPr id="167" name="Picture 166">
            <a:extLst>
              <a:ext uri="{FF2B5EF4-FFF2-40B4-BE49-F238E27FC236}">
                <a16:creationId xmlns:a16="http://schemas.microsoft.com/office/drawing/2014/main" id="{02240A48-3D52-4F37-A738-4C6E563C85B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9535"/>
          <a:stretch/>
        </p:blipFill>
        <p:spPr>
          <a:xfrm>
            <a:off x="9693852" y="3515984"/>
            <a:ext cx="2340223" cy="1587792"/>
          </a:xfrm>
          <a:prstGeom prst="rect">
            <a:avLst/>
          </a:prstGeom>
          <a:ln w="28575">
            <a:noFill/>
          </a:ln>
        </p:spPr>
      </p:pic>
      <p:pic>
        <p:nvPicPr>
          <p:cNvPr id="169" name="Picture 168" descr="A picture containing outdoor, ground, sky, tree&#10;&#10;Description automatically generated">
            <a:extLst>
              <a:ext uri="{FF2B5EF4-FFF2-40B4-BE49-F238E27FC236}">
                <a16:creationId xmlns:a16="http://schemas.microsoft.com/office/drawing/2014/main" id="{2909DC10-9B0B-4658-8CEB-86B8C8F068F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98898" y="5139361"/>
            <a:ext cx="2335177" cy="1626546"/>
          </a:xfrm>
          <a:prstGeom prst="rect">
            <a:avLst/>
          </a:prstGeom>
          <a:ln w="25400">
            <a:noFill/>
          </a:ln>
        </p:spPr>
      </p:pic>
      <p:sp>
        <p:nvSpPr>
          <p:cNvPr id="170" name="Rectangle 169">
            <a:extLst>
              <a:ext uri="{FF2B5EF4-FFF2-40B4-BE49-F238E27FC236}">
                <a16:creationId xmlns:a16="http://schemas.microsoft.com/office/drawing/2014/main" id="{6BA809BB-8A8F-429D-B127-DA77BDF914C1}"/>
              </a:ext>
            </a:extLst>
          </p:cNvPr>
          <p:cNvSpPr/>
          <p:nvPr/>
        </p:nvSpPr>
        <p:spPr>
          <a:xfrm>
            <a:off x="9693851" y="1691613"/>
            <a:ext cx="2352977" cy="408791"/>
          </a:xfrm>
          <a:prstGeom prst="rect">
            <a:avLst/>
          </a:prstGeom>
          <a:solidFill>
            <a:srgbClr val="1F334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20000"/>
                    <a:lumOff val="80000"/>
                  </a:schemeClr>
                </a:solidFill>
              </a:rPr>
              <a:t>Slides</a:t>
            </a:r>
          </a:p>
        </p:txBody>
      </p:sp>
      <p:sp>
        <p:nvSpPr>
          <p:cNvPr id="173" name="Rectangle 172">
            <a:extLst>
              <a:ext uri="{FF2B5EF4-FFF2-40B4-BE49-F238E27FC236}">
                <a16:creationId xmlns:a16="http://schemas.microsoft.com/office/drawing/2014/main" id="{F7DBCCEB-E415-4DB4-8FF3-EEF00005F788}"/>
              </a:ext>
            </a:extLst>
          </p:cNvPr>
          <p:cNvSpPr/>
          <p:nvPr/>
        </p:nvSpPr>
        <p:spPr>
          <a:xfrm>
            <a:off x="9693851" y="4084383"/>
            <a:ext cx="2352977" cy="408791"/>
          </a:xfrm>
          <a:prstGeom prst="rect">
            <a:avLst/>
          </a:prstGeom>
          <a:solidFill>
            <a:srgbClr val="1F334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20000"/>
                    <a:lumOff val="80000"/>
                  </a:schemeClr>
                </a:solidFill>
              </a:rPr>
              <a:t>Seepage</a:t>
            </a:r>
          </a:p>
        </p:txBody>
      </p:sp>
      <p:sp>
        <p:nvSpPr>
          <p:cNvPr id="175" name="Rectangle 174">
            <a:extLst>
              <a:ext uri="{FF2B5EF4-FFF2-40B4-BE49-F238E27FC236}">
                <a16:creationId xmlns:a16="http://schemas.microsoft.com/office/drawing/2014/main" id="{7F60D46C-A3FF-4AE7-88DB-EF4284154961}"/>
              </a:ext>
            </a:extLst>
          </p:cNvPr>
          <p:cNvSpPr/>
          <p:nvPr/>
        </p:nvSpPr>
        <p:spPr>
          <a:xfrm>
            <a:off x="9693850" y="6370443"/>
            <a:ext cx="2352977" cy="408791"/>
          </a:xfrm>
          <a:prstGeom prst="rect">
            <a:avLst/>
          </a:prstGeom>
          <a:solidFill>
            <a:srgbClr val="1F334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4">
                    <a:lumMod val="20000"/>
                    <a:lumOff val="80000"/>
                  </a:schemeClr>
                </a:solidFill>
              </a:rPr>
              <a:t>Enlargement</a:t>
            </a:r>
          </a:p>
        </p:txBody>
      </p:sp>
      <p:cxnSp>
        <p:nvCxnSpPr>
          <p:cNvPr id="180" name="Straight Connector 179">
            <a:extLst>
              <a:ext uri="{FF2B5EF4-FFF2-40B4-BE49-F238E27FC236}">
                <a16:creationId xmlns:a16="http://schemas.microsoft.com/office/drawing/2014/main" id="{A1F09BA8-B770-4075-9416-5612FAC9E234}"/>
              </a:ext>
            </a:extLst>
          </p:cNvPr>
          <p:cNvCxnSpPr>
            <a:cxnSpLocks/>
          </p:cNvCxnSpPr>
          <p:nvPr/>
        </p:nvCxnSpPr>
        <p:spPr>
          <a:xfrm flipV="1">
            <a:off x="779424" y="952289"/>
            <a:ext cx="1" cy="5826945"/>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C3A2D33-BB97-49E7-A360-1A0DDA9DBB0D}"/>
              </a:ext>
            </a:extLst>
          </p:cNvPr>
          <p:cNvCxnSpPr>
            <a:cxnSpLocks/>
          </p:cNvCxnSpPr>
          <p:nvPr/>
        </p:nvCxnSpPr>
        <p:spPr>
          <a:xfrm>
            <a:off x="770374" y="948713"/>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0" descr="A close up of a map&#10;&#10;Description automatically generated">
            <a:extLst>
              <a:ext uri="{FF2B5EF4-FFF2-40B4-BE49-F238E27FC236}">
                <a16:creationId xmlns:a16="http://schemas.microsoft.com/office/drawing/2014/main" id="{D14FC909-035A-4CB0-84FE-39FC9A462FC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a:ext>
            </a:extLst>
          </a:blip>
          <a:srcRect l="9790" r="51098"/>
          <a:stretch/>
        </p:blipFill>
        <p:spPr>
          <a:xfrm>
            <a:off x="749029" y="1677553"/>
            <a:ext cx="2942577" cy="5123940"/>
          </a:xfrm>
          <a:prstGeom prst="rect">
            <a:avLst/>
          </a:prstGeom>
          <a:ln w="19050" cap="sq">
            <a:noFill/>
            <a:prstDash val="solid"/>
            <a:miter lim="800000"/>
          </a:ln>
          <a:effectLst/>
        </p:spPr>
      </p:pic>
      <p:sp>
        <p:nvSpPr>
          <p:cNvPr id="12" name="Rectangle 11">
            <a:extLst>
              <a:ext uri="{FF2B5EF4-FFF2-40B4-BE49-F238E27FC236}">
                <a16:creationId xmlns:a16="http://schemas.microsoft.com/office/drawing/2014/main" id="{8282E741-9552-4160-95FD-8450BE98EB53}"/>
              </a:ext>
            </a:extLst>
          </p:cNvPr>
          <p:cNvSpPr/>
          <p:nvPr/>
        </p:nvSpPr>
        <p:spPr>
          <a:xfrm>
            <a:off x="781959" y="970702"/>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2" y="970702"/>
            <a:ext cx="689493" cy="5830790"/>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00295" y="3752870"/>
            <a:ext cx="5604801"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61524" y="1029167"/>
            <a:ext cx="11212167" cy="584775"/>
          </a:xfrm>
          <a:prstGeom prst="rect">
            <a:avLst/>
          </a:prstGeom>
          <a:noFill/>
        </p:spPr>
        <p:txBody>
          <a:bodyPr wrap="square" rtlCol="0">
            <a:spAutoFit/>
          </a:bodyPr>
          <a:lstStyle/>
          <a:p>
            <a:pPr algn="ctr">
              <a:tabLst>
                <a:tab pos="6348413" algn="l"/>
              </a:tabLst>
            </a:pPr>
            <a:r>
              <a:rPr lang="en-US" sz="3200" b="1" dirty="0">
                <a:solidFill>
                  <a:schemeClr val="accent4">
                    <a:lumMod val="20000"/>
                    <a:lumOff val="80000"/>
                  </a:schemeClr>
                </a:solidFill>
              </a:rPr>
              <a:t>Atchafalaya Basin Risk Reduction</a:t>
            </a:r>
          </a:p>
        </p:txBody>
      </p:sp>
      <p:sp>
        <p:nvSpPr>
          <p:cNvPr id="15" name="Title 1">
            <a:extLst>
              <a:ext uri="{FF2B5EF4-FFF2-40B4-BE49-F238E27FC236}">
                <a16:creationId xmlns:a16="http://schemas.microsoft.com/office/drawing/2014/main" id="{C54D2701-EC40-4470-B462-5C6C1F8779A6}"/>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pic>
        <p:nvPicPr>
          <p:cNvPr id="16" name="Picture 15">
            <a:extLst>
              <a:ext uri="{FF2B5EF4-FFF2-40B4-BE49-F238E27FC236}">
                <a16:creationId xmlns:a16="http://schemas.microsoft.com/office/drawing/2014/main" id="{1DB8D6C4-A12F-493E-869A-B060E2EBD6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257730" y="74331"/>
            <a:ext cx="2588857" cy="1515112"/>
          </a:xfrm>
          <a:prstGeom prst="rect">
            <a:avLst/>
          </a:prstGeom>
        </p:spPr>
      </p:pic>
      <p:pic>
        <p:nvPicPr>
          <p:cNvPr id="22" name="Picture 21">
            <a:extLst>
              <a:ext uri="{FF2B5EF4-FFF2-40B4-BE49-F238E27FC236}">
                <a16:creationId xmlns:a16="http://schemas.microsoft.com/office/drawing/2014/main" id="{FC9D32E4-7197-4028-BAFB-BA6F15813222}"/>
              </a:ext>
            </a:extLst>
          </p:cNvPr>
          <p:cNvPicPr>
            <a:picLocks noChangeAspect="1"/>
          </p:cNvPicPr>
          <p:nvPr/>
        </p:nvPicPr>
        <p:blipFill>
          <a:blip r:embed="rId7"/>
          <a:stretch>
            <a:fillRect/>
          </a:stretch>
        </p:blipFill>
        <p:spPr>
          <a:xfrm>
            <a:off x="3931279" y="1728707"/>
            <a:ext cx="4795713" cy="3396019"/>
          </a:xfrm>
          <a:prstGeom prst="rect">
            <a:avLst/>
          </a:prstGeom>
          <a:ln w="19050" cap="sq">
            <a:noFill/>
            <a:prstDash val="solid"/>
            <a:miter lim="800000"/>
          </a:ln>
          <a:effectLst/>
        </p:spPr>
      </p:pic>
      <p:pic>
        <p:nvPicPr>
          <p:cNvPr id="26" name="Picture 25" descr="A large body of water&#10;&#10;Description automatically generated">
            <a:extLst>
              <a:ext uri="{FF2B5EF4-FFF2-40B4-BE49-F238E27FC236}">
                <a16:creationId xmlns:a16="http://schemas.microsoft.com/office/drawing/2014/main" id="{F076EB18-B7C9-4B0B-8F34-3EF9EFA86BF6}"/>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253141" y="1677553"/>
            <a:ext cx="2585473" cy="1724829"/>
          </a:xfrm>
          <a:prstGeom prst="rect">
            <a:avLst/>
          </a:prstGeom>
        </p:spPr>
      </p:pic>
      <p:sp>
        <p:nvSpPr>
          <p:cNvPr id="29" name="Rectangle: Single Corner Rounded 28">
            <a:extLst>
              <a:ext uri="{FF2B5EF4-FFF2-40B4-BE49-F238E27FC236}">
                <a16:creationId xmlns:a16="http://schemas.microsoft.com/office/drawing/2014/main" id="{7FF00482-4894-41BB-A2CD-A02432D299C4}"/>
              </a:ext>
            </a:extLst>
          </p:cNvPr>
          <p:cNvSpPr/>
          <p:nvPr/>
        </p:nvSpPr>
        <p:spPr>
          <a:xfrm rot="10800000">
            <a:off x="3691416" y="1723130"/>
            <a:ext cx="251085" cy="5078861"/>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Single Corner Rounded 29">
            <a:extLst>
              <a:ext uri="{FF2B5EF4-FFF2-40B4-BE49-F238E27FC236}">
                <a16:creationId xmlns:a16="http://schemas.microsoft.com/office/drawing/2014/main" id="{66FD87AD-2F81-49FB-A9C1-3AECDD705358}"/>
              </a:ext>
            </a:extLst>
          </p:cNvPr>
          <p:cNvSpPr/>
          <p:nvPr/>
        </p:nvSpPr>
        <p:spPr>
          <a:xfrm rot="16200000" flipH="1">
            <a:off x="6216933" y="2511988"/>
            <a:ext cx="96750" cy="514778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picture containing building, wooden&#10;&#10;Description automatically generated">
            <a:extLst>
              <a:ext uri="{FF2B5EF4-FFF2-40B4-BE49-F238E27FC236}">
                <a16:creationId xmlns:a16="http://schemas.microsoft.com/office/drawing/2014/main" id="{5130CD7A-8F1A-4E21-951A-E501A1C79BC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42506" y="5115431"/>
            <a:ext cx="2525198" cy="1683465"/>
          </a:xfrm>
          <a:prstGeom prst="rect">
            <a:avLst/>
          </a:prstGeom>
        </p:spPr>
      </p:pic>
      <p:pic>
        <p:nvPicPr>
          <p:cNvPr id="5" name="Picture 4" descr="A boat in the water&#10;&#10;Description automatically generated">
            <a:extLst>
              <a:ext uri="{FF2B5EF4-FFF2-40B4-BE49-F238E27FC236}">
                <a16:creationId xmlns:a16="http://schemas.microsoft.com/office/drawing/2014/main" id="{C09A1ACD-211D-48C8-B6DC-999FCAD299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5376" y="5105905"/>
            <a:ext cx="2261616" cy="1695257"/>
          </a:xfrm>
          <a:prstGeom prst="rect">
            <a:avLst/>
          </a:prstGeom>
        </p:spPr>
      </p:pic>
      <p:sp>
        <p:nvSpPr>
          <p:cNvPr id="33" name="Rectangle: Single Corner Rounded 32">
            <a:extLst>
              <a:ext uri="{FF2B5EF4-FFF2-40B4-BE49-F238E27FC236}">
                <a16:creationId xmlns:a16="http://schemas.microsoft.com/office/drawing/2014/main" id="{AEE4C898-C9B2-4CD9-8CA9-6C4EAF585FDD}"/>
              </a:ext>
            </a:extLst>
          </p:cNvPr>
          <p:cNvSpPr/>
          <p:nvPr/>
        </p:nvSpPr>
        <p:spPr>
          <a:xfrm rot="10800000">
            <a:off x="8719593" y="1723130"/>
            <a:ext cx="251085" cy="5075766"/>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Single Corner Rounded 30">
            <a:extLst>
              <a:ext uri="{FF2B5EF4-FFF2-40B4-BE49-F238E27FC236}">
                <a16:creationId xmlns:a16="http://schemas.microsoft.com/office/drawing/2014/main" id="{AB7A038B-1D91-4D2A-B6A6-A07AA0ED9FC1}"/>
              </a:ext>
            </a:extLst>
          </p:cNvPr>
          <p:cNvSpPr/>
          <p:nvPr/>
        </p:nvSpPr>
        <p:spPr>
          <a:xfrm flipV="1">
            <a:off x="6465371" y="5037504"/>
            <a:ext cx="73082" cy="1687032"/>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descr="A picture containing grass, way, road, scene&#10;&#10;Description automatically generated">
            <a:extLst>
              <a:ext uri="{FF2B5EF4-FFF2-40B4-BE49-F238E27FC236}">
                <a16:creationId xmlns:a16="http://schemas.microsoft.com/office/drawing/2014/main" id="{92EB3A9F-8D3B-4C6C-A9A9-4EE6B4570BA6}"/>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8937280" y="1720034"/>
            <a:ext cx="3162256" cy="5078861"/>
          </a:xfrm>
          <a:prstGeom prst="rect">
            <a:avLst/>
          </a:prstGeom>
        </p:spPr>
      </p:pic>
      <p:sp>
        <p:nvSpPr>
          <p:cNvPr id="37" name="Right Triangle 36">
            <a:extLst>
              <a:ext uri="{FF2B5EF4-FFF2-40B4-BE49-F238E27FC236}">
                <a16:creationId xmlns:a16="http://schemas.microsoft.com/office/drawing/2014/main" id="{45D5215B-7F08-4E72-8A20-00DDE14E9A2A}"/>
              </a:ext>
            </a:extLst>
          </p:cNvPr>
          <p:cNvSpPr/>
          <p:nvPr/>
        </p:nvSpPr>
        <p:spPr>
          <a:xfrm rot="5400000">
            <a:off x="63990" y="999175"/>
            <a:ext cx="746436"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FBBFE746-864E-4615-B777-841F2176BCB8}"/>
              </a:ext>
            </a:extLst>
          </p:cNvPr>
          <p:cNvCxnSpPr>
            <a:cxnSpLocks/>
          </p:cNvCxnSpPr>
          <p:nvPr/>
        </p:nvCxnSpPr>
        <p:spPr>
          <a:xfrm flipV="1">
            <a:off x="770374" y="970702"/>
            <a:ext cx="0" cy="583079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ectangle: Single Corner Rounded 31">
            <a:extLst>
              <a:ext uri="{FF2B5EF4-FFF2-40B4-BE49-F238E27FC236}">
                <a16:creationId xmlns:a16="http://schemas.microsoft.com/office/drawing/2014/main" id="{503B5C46-287C-4D13-982B-7ED0458F41D2}"/>
              </a:ext>
            </a:extLst>
          </p:cNvPr>
          <p:cNvSpPr/>
          <p:nvPr/>
        </p:nvSpPr>
        <p:spPr>
          <a:xfrm rot="10800000">
            <a:off x="8937279" y="1684960"/>
            <a:ext cx="3162255" cy="584774"/>
          </a:xfrm>
          <a:prstGeom prst="round1Rect">
            <a:avLst>
              <a:gd name="adj" fmla="val 5060"/>
            </a:avLst>
          </a:prstGeom>
          <a:solidFill>
            <a:srgbClr val="1F3341">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9D8FF490-BB24-43AD-BE32-2E213DCDB60F}"/>
              </a:ext>
            </a:extLst>
          </p:cNvPr>
          <p:cNvSpPr txBox="1"/>
          <p:nvPr/>
        </p:nvSpPr>
        <p:spPr>
          <a:xfrm>
            <a:off x="9093539" y="1738967"/>
            <a:ext cx="2942577" cy="461665"/>
          </a:xfrm>
          <a:prstGeom prst="rect">
            <a:avLst/>
          </a:prstGeom>
          <a:noFill/>
        </p:spPr>
        <p:txBody>
          <a:bodyPr wrap="square" rtlCol="0">
            <a:spAutoFit/>
          </a:bodyPr>
          <a:lstStyle/>
          <a:p>
            <a:r>
              <a:rPr lang="en-US" b="1" dirty="0">
                <a:solidFill>
                  <a:schemeClr val="accent4">
                    <a:lumMod val="20000"/>
                    <a:lumOff val="80000"/>
                  </a:schemeClr>
                </a:solidFill>
              </a:rPr>
              <a:t>Bayou Sorrel Lock</a:t>
            </a:r>
          </a:p>
        </p:txBody>
      </p:sp>
      <p:sp>
        <p:nvSpPr>
          <p:cNvPr id="40" name="Rectangle 39">
            <a:extLst>
              <a:ext uri="{FF2B5EF4-FFF2-40B4-BE49-F238E27FC236}">
                <a16:creationId xmlns:a16="http://schemas.microsoft.com/office/drawing/2014/main" id="{2718BEDA-7415-4687-89C7-ADCB15484649}"/>
              </a:ext>
            </a:extLst>
          </p:cNvPr>
          <p:cNvSpPr/>
          <p:nvPr/>
        </p:nvSpPr>
        <p:spPr>
          <a:xfrm>
            <a:off x="3942501" y="4575839"/>
            <a:ext cx="4777092" cy="495865"/>
          </a:xfrm>
          <a:prstGeom prst="rect">
            <a:avLst/>
          </a:prstGeom>
          <a:solidFill>
            <a:srgbClr val="1F3341">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accent4">
                  <a:lumMod val="20000"/>
                  <a:lumOff val="80000"/>
                </a:schemeClr>
              </a:solidFill>
            </a:endParaRPr>
          </a:p>
        </p:txBody>
      </p:sp>
      <p:sp>
        <p:nvSpPr>
          <p:cNvPr id="35" name="TextBox 34">
            <a:extLst>
              <a:ext uri="{FF2B5EF4-FFF2-40B4-BE49-F238E27FC236}">
                <a16:creationId xmlns:a16="http://schemas.microsoft.com/office/drawing/2014/main" id="{08DBE33A-E990-4FF1-AA47-6D85D8B4CBF7}"/>
              </a:ext>
            </a:extLst>
          </p:cNvPr>
          <p:cNvSpPr txBox="1"/>
          <p:nvPr/>
        </p:nvSpPr>
        <p:spPr>
          <a:xfrm>
            <a:off x="3873795" y="4575839"/>
            <a:ext cx="3308798" cy="461665"/>
          </a:xfrm>
          <a:prstGeom prst="rect">
            <a:avLst/>
          </a:prstGeom>
          <a:noFill/>
        </p:spPr>
        <p:txBody>
          <a:bodyPr wrap="square" rtlCol="0">
            <a:spAutoFit/>
          </a:bodyPr>
          <a:lstStyle/>
          <a:p>
            <a:pPr algn="ctr"/>
            <a:r>
              <a:rPr lang="en-US" b="1" dirty="0" err="1">
                <a:solidFill>
                  <a:schemeClr val="accent4">
                    <a:lumMod val="20000"/>
                    <a:lumOff val="80000"/>
                  </a:schemeClr>
                </a:solidFill>
              </a:rPr>
              <a:t>Charenton</a:t>
            </a:r>
            <a:r>
              <a:rPr lang="en-US" b="1" dirty="0">
                <a:solidFill>
                  <a:schemeClr val="accent4">
                    <a:lumMod val="20000"/>
                    <a:lumOff val="80000"/>
                  </a:schemeClr>
                </a:solidFill>
              </a:rPr>
              <a:t> Floodgate</a:t>
            </a:r>
          </a:p>
        </p:txBody>
      </p:sp>
      <p:cxnSp>
        <p:nvCxnSpPr>
          <p:cNvPr id="41" name="Straight Connector 40">
            <a:extLst>
              <a:ext uri="{FF2B5EF4-FFF2-40B4-BE49-F238E27FC236}">
                <a16:creationId xmlns:a16="http://schemas.microsoft.com/office/drawing/2014/main" id="{0FBB69F3-2635-48F7-BB13-3C6B1A1F217E}"/>
              </a:ext>
            </a:extLst>
          </p:cNvPr>
          <p:cNvCxnSpPr>
            <a:cxnSpLocks/>
          </p:cNvCxnSpPr>
          <p:nvPr/>
        </p:nvCxnSpPr>
        <p:spPr>
          <a:xfrm>
            <a:off x="770374" y="985784"/>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01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road&#10;&#10;Description automatically generated">
            <a:extLst>
              <a:ext uri="{FF2B5EF4-FFF2-40B4-BE49-F238E27FC236}">
                <a16:creationId xmlns:a16="http://schemas.microsoft.com/office/drawing/2014/main" id="{D291142F-5D5B-4C07-A0A5-6816F1F8865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1958" y="1376466"/>
            <a:ext cx="11317577" cy="5425025"/>
          </a:xfrm>
          <a:prstGeom prst="rect">
            <a:avLst/>
          </a:prstGeom>
        </p:spPr>
      </p:pic>
      <p:sp>
        <p:nvSpPr>
          <p:cNvPr id="12" name="Rectangle 11">
            <a:extLst>
              <a:ext uri="{FF2B5EF4-FFF2-40B4-BE49-F238E27FC236}">
                <a16:creationId xmlns:a16="http://schemas.microsoft.com/office/drawing/2014/main" id="{8282E741-9552-4160-95FD-8450BE98EB53}"/>
              </a:ext>
            </a:extLst>
          </p:cNvPr>
          <p:cNvSpPr/>
          <p:nvPr/>
        </p:nvSpPr>
        <p:spPr>
          <a:xfrm>
            <a:off x="781960" y="1109608"/>
            <a:ext cx="11317576" cy="760289"/>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3" y="1109608"/>
            <a:ext cx="689493" cy="5691884"/>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00295" y="3752870"/>
            <a:ext cx="5604801"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8" y="1196691"/>
            <a:ext cx="11212167" cy="646331"/>
          </a:xfrm>
          <a:prstGeom prst="rect">
            <a:avLst/>
          </a:prstGeom>
          <a:noFill/>
        </p:spPr>
        <p:txBody>
          <a:bodyPr wrap="square" rtlCol="0">
            <a:spAutoFit/>
          </a:bodyPr>
          <a:lstStyle/>
          <a:p>
            <a:pPr algn="ctr"/>
            <a:r>
              <a:rPr lang="en-US" sz="3600" b="1" dirty="0">
                <a:solidFill>
                  <a:schemeClr val="accent4">
                    <a:lumMod val="20000"/>
                    <a:lumOff val="80000"/>
                  </a:schemeClr>
                </a:solidFill>
              </a:rPr>
              <a:t>Morganza to the Gulf of Mexico</a:t>
            </a:r>
          </a:p>
        </p:txBody>
      </p:sp>
      <p:sp>
        <p:nvSpPr>
          <p:cNvPr id="15" name="Title 1">
            <a:extLst>
              <a:ext uri="{FF2B5EF4-FFF2-40B4-BE49-F238E27FC236}">
                <a16:creationId xmlns:a16="http://schemas.microsoft.com/office/drawing/2014/main" id="{C54D2701-EC40-4470-B462-5C6C1F8779A6}"/>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1" name="Rectangle: Single Corner Rounded 10">
            <a:extLst>
              <a:ext uri="{FF2B5EF4-FFF2-40B4-BE49-F238E27FC236}">
                <a16:creationId xmlns:a16="http://schemas.microsoft.com/office/drawing/2014/main" id="{F0E18D3E-8BED-4511-B557-D57FA08CCE78}"/>
              </a:ext>
            </a:extLst>
          </p:cNvPr>
          <p:cNvSpPr/>
          <p:nvPr/>
        </p:nvSpPr>
        <p:spPr>
          <a:xfrm rot="10800000">
            <a:off x="1008341" y="1956980"/>
            <a:ext cx="3409391" cy="4750967"/>
          </a:xfrm>
          <a:prstGeom prst="round1Rect">
            <a:avLst>
              <a:gd name="adj" fmla="val 115"/>
            </a:avLst>
          </a:prstGeom>
          <a:solidFill>
            <a:srgbClr val="1F3341"/>
          </a:solidFill>
          <a:ln w="3810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252CADA-56D5-4243-A585-22329281174B}"/>
              </a:ext>
            </a:extLst>
          </p:cNvPr>
          <p:cNvSpPr txBox="1"/>
          <p:nvPr/>
        </p:nvSpPr>
        <p:spPr>
          <a:xfrm>
            <a:off x="1106386" y="2070026"/>
            <a:ext cx="3052776" cy="4370427"/>
          </a:xfrm>
          <a:prstGeom prst="rect">
            <a:avLst/>
          </a:prstGeom>
          <a:noFill/>
        </p:spPr>
        <p:txBody>
          <a:bodyPr wrap="square" rtlCol="0">
            <a:spAutoFit/>
          </a:bodyPr>
          <a:lstStyle/>
          <a:p>
            <a:pPr marL="342900" indent="-342900">
              <a:buFont typeface="Wingdings" panose="05000000000000000000" pitchFamily="2" charset="2"/>
              <a:buChar char="q"/>
            </a:pPr>
            <a:r>
              <a:rPr lang="en-US" sz="2000" dirty="0">
                <a:solidFill>
                  <a:schemeClr val="accent4">
                    <a:lumMod val="20000"/>
                    <a:lumOff val="80000"/>
                  </a:schemeClr>
                </a:solidFill>
                <a:latin typeface="Arial Black" panose="020B0A04020102020204" pitchFamily="34" charset="0"/>
              </a:rPr>
              <a:t>$397.3M in federal construction funding</a:t>
            </a:r>
          </a:p>
          <a:p>
            <a:pPr marL="342900" indent="-342900">
              <a:spcBef>
                <a:spcPts val="1800"/>
              </a:spcBef>
              <a:buFont typeface="Wingdings" panose="05000000000000000000" pitchFamily="2" charset="2"/>
              <a:buChar char="q"/>
            </a:pPr>
            <a:r>
              <a:rPr lang="en-US" sz="2000" dirty="0">
                <a:solidFill>
                  <a:schemeClr val="accent4">
                    <a:lumMod val="20000"/>
                    <a:lumOff val="80000"/>
                  </a:schemeClr>
                </a:solidFill>
                <a:latin typeface="Arial Black" panose="020B0A04020102020204" pitchFamily="34" charset="0"/>
              </a:rPr>
              <a:t>Design and construction includes:</a:t>
            </a:r>
          </a:p>
          <a:p>
            <a:pPr marL="800100" lvl="1" indent="-342900">
              <a:spcBef>
                <a:spcPts val="600"/>
              </a:spcBef>
              <a:buFont typeface="Courier New" panose="02070309020205020404" pitchFamily="49" charset="0"/>
              <a:buChar char="o"/>
            </a:pPr>
            <a:r>
              <a:rPr lang="en-US" sz="1800" dirty="0">
                <a:solidFill>
                  <a:schemeClr val="accent4">
                    <a:lumMod val="20000"/>
                    <a:lumOff val="80000"/>
                  </a:schemeClr>
                </a:solidFill>
                <a:latin typeface="Arial Black" panose="020B0A04020102020204" pitchFamily="34" charset="0"/>
              </a:rPr>
              <a:t>Minors Canal floodgate</a:t>
            </a:r>
          </a:p>
          <a:p>
            <a:pPr marL="800100" lvl="1" indent="-342900">
              <a:spcBef>
                <a:spcPts val="600"/>
              </a:spcBef>
              <a:buFont typeface="Courier New" panose="02070309020205020404" pitchFamily="49" charset="0"/>
              <a:buChar char="o"/>
            </a:pPr>
            <a:r>
              <a:rPr lang="en-US" sz="1800" dirty="0">
                <a:solidFill>
                  <a:schemeClr val="accent4">
                    <a:lumMod val="20000"/>
                    <a:lumOff val="80000"/>
                  </a:schemeClr>
                </a:solidFill>
                <a:latin typeface="Arial Black" panose="020B0A04020102020204" pitchFamily="34" charset="0"/>
              </a:rPr>
              <a:t>GIWW East &amp; West floodgates</a:t>
            </a:r>
          </a:p>
          <a:p>
            <a:pPr marL="800100" lvl="1" indent="-342900">
              <a:spcBef>
                <a:spcPts val="600"/>
              </a:spcBef>
              <a:buFont typeface="Courier New" panose="02070309020205020404" pitchFamily="49" charset="0"/>
              <a:buChar char="o"/>
            </a:pPr>
            <a:r>
              <a:rPr lang="en-US" sz="1800" dirty="0">
                <a:solidFill>
                  <a:schemeClr val="accent4">
                    <a:lumMod val="20000"/>
                    <a:lumOff val="80000"/>
                  </a:schemeClr>
                </a:solidFill>
                <a:latin typeface="Arial Black" panose="020B0A04020102020204" pitchFamily="34" charset="0"/>
              </a:rPr>
              <a:t>Humble Canal floodgate</a:t>
            </a:r>
          </a:p>
        </p:txBody>
      </p:sp>
      <p:sp>
        <p:nvSpPr>
          <p:cNvPr id="14" name="Right Triangle 13">
            <a:extLst>
              <a:ext uri="{FF2B5EF4-FFF2-40B4-BE49-F238E27FC236}">
                <a16:creationId xmlns:a16="http://schemas.microsoft.com/office/drawing/2014/main" id="{6EA95974-A87A-4AD7-AD86-4FCA6D2D50E2}"/>
              </a:ext>
            </a:extLst>
          </p:cNvPr>
          <p:cNvSpPr/>
          <p:nvPr/>
        </p:nvSpPr>
        <p:spPr>
          <a:xfrm rot="5400000">
            <a:off x="50435" y="1138381"/>
            <a:ext cx="773539"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1A07AE6D-93BE-464A-8284-E5522EB0F7ED}"/>
              </a:ext>
            </a:extLst>
          </p:cNvPr>
          <p:cNvCxnSpPr/>
          <p:nvPr/>
        </p:nvCxnSpPr>
        <p:spPr>
          <a:xfrm flipV="1">
            <a:off x="779425" y="1118408"/>
            <a:ext cx="0" cy="7602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F68704-DD25-4CCF-BC65-B9B141051B85}"/>
              </a:ext>
            </a:extLst>
          </p:cNvPr>
          <p:cNvCxnSpPr>
            <a:cxnSpLocks/>
          </p:cNvCxnSpPr>
          <p:nvPr/>
        </p:nvCxnSpPr>
        <p:spPr>
          <a:xfrm flipV="1">
            <a:off x="770374" y="1109356"/>
            <a:ext cx="0" cy="569213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17F864-7524-4B5C-9E49-5356E2CF342B}"/>
              </a:ext>
            </a:extLst>
          </p:cNvPr>
          <p:cNvCxnSpPr>
            <a:cxnSpLocks/>
          </p:cNvCxnSpPr>
          <p:nvPr/>
        </p:nvCxnSpPr>
        <p:spPr>
          <a:xfrm>
            <a:off x="770374" y="1109354"/>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80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82E741-9552-4160-95FD-8450BE98EB53}"/>
              </a:ext>
            </a:extLst>
          </p:cNvPr>
          <p:cNvSpPr/>
          <p:nvPr/>
        </p:nvSpPr>
        <p:spPr>
          <a:xfrm>
            <a:off x="781959" y="970702"/>
            <a:ext cx="11317576" cy="5830790"/>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8FD19B1-6D27-4562-8B6A-A936AEE11FAC}"/>
              </a:ext>
            </a:extLst>
          </p:cNvPr>
          <p:cNvSpPr/>
          <p:nvPr/>
        </p:nvSpPr>
        <p:spPr>
          <a:xfrm>
            <a:off x="781956" y="1720717"/>
            <a:ext cx="6788106" cy="3147818"/>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2" y="970702"/>
            <a:ext cx="689493" cy="5830790"/>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400295" y="3752870"/>
            <a:ext cx="5604801"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81956" y="1077877"/>
            <a:ext cx="11121843" cy="523220"/>
          </a:xfrm>
          <a:prstGeom prst="rect">
            <a:avLst/>
          </a:prstGeom>
          <a:noFill/>
        </p:spPr>
        <p:txBody>
          <a:bodyPr wrap="square" rtlCol="0">
            <a:spAutoFit/>
          </a:bodyPr>
          <a:lstStyle/>
          <a:p>
            <a:pPr algn="ctr"/>
            <a:r>
              <a:rPr lang="en-US" sz="2800" b="1" dirty="0">
                <a:solidFill>
                  <a:schemeClr val="accent4">
                    <a:lumMod val="20000"/>
                    <a:lumOff val="80000"/>
                  </a:schemeClr>
                </a:solidFill>
              </a:rPr>
              <a:t>New Orleans To Venice Hurricane Damage Risk Reduction</a:t>
            </a:r>
          </a:p>
        </p:txBody>
      </p:sp>
      <p:sp>
        <p:nvSpPr>
          <p:cNvPr id="15" name="Title 1">
            <a:extLst>
              <a:ext uri="{FF2B5EF4-FFF2-40B4-BE49-F238E27FC236}">
                <a16:creationId xmlns:a16="http://schemas.microsoft.com/office/drawing/2014/main" id="{C54D2701-EC40-4470-B462-5C6C1F8779A6}"/>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pic>
        <p:nvPicPr>
          <p:cNvPr id="11" name="Picture 10" descr="A close up of a map&#10;&#10;Description automatically generated">
            <a:extLst>
              <a:ext uri="{FF2B5EF4-FFF2-40B4-BE49-F238E27FC236}">
                <a16:creationId xmlns:a16="http://schemas.microsoft.com/office/drawing/2014/main" id="{2B9019AF-0FBD-4B22-AA6C-B72770B893F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1956" y="1720717"/>
            <a:ext cx="6788106" cy="3147818"/>
          </a:xfrm>
          <a:prstGeom prst="rect">
            <a:avLst/>
          </a:prstGeom>
        </p:spPr>
      </p:pic>
      <p:pic>
        <p:nvPicPr>
          <p:cNvPr id="14" name="Picture 13" descr="A large farm field&#10;&#10;Description automatically generated">
            <a:extLst>
              <a:ext uri="{FF2B5EF4-FFF2-40B4-BE49-F238E27FC236}">
                <a16:creationId xmlns:a16="http://schemas.microsoft.com/office/drawing/2014/main" id="{CE5B37F4-4091-4B20-AA82-6CB44B03620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81956" y="4868535"/>
            <a:ext cx="3872237" cy="1932957"/>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9D4FCD4D-D042-497F-B5E1-13AF54106C1F}"/>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b="-1"/>
          <a:stretch/>
        </p:blipFill>
        <p:spPr>
          <a:xfrm>
            <a:off x="4323428" y="4868535"/>
            <a:ext cx="3246634" cy="1932957"/>
          </a:xfrm>
          <a:prstGeom prst="rect">
            <a:avLst/>
          </a:prstGeom>
        </p:spPr>
      </p:pic>
      <p:sp>
        <p:nvSpPr>
          <p:cNvPr id="18" name="Rectangle 17">
            <a:extLst>
              <a:ext uri="{FF2B5EF4-FFF2-40B4-BE49-F238E27FC236}">
                <a16:creationId xmlns:a16="http://schemas.microsoft.com/office/drawing/2014/main" id="{2851CD57-449A-49EB-8500-B0BD5DDDF7E2}"/>
              </a:ext>
            </a:extLst>
          </p:cNvPr>
          <p:cNvSpPr/>
          <p:nvPr/>
        </p:nvSpPr>
        <p:spPr>
          <a:xfrm>
            <a:off x="631488" y="4821339"/>
            <a:ext cx="11317576" cy="119620"/>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33747EE-B8AF-43D8-A927-CEE84C92A048}"/>
              </a:ext>
            </a:extLst>
          </p:cNvPr>
          <p:cNvSpPr/>
          <p:nvPr/>
        </p:nvSpPr>
        <p:spPr>
          <a:xfrm rot="16200000">
            <a:off x="3326366" y="5773135"/>
            <a:ext cx="1980153" cy="76560"/>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64A53E23-E648-424F-A12D-A3362E3474CF}"/>
              </a:ext>
            </a:extLst>
          </p:cNvPr>
          <p:cNvSpPr/>
          <p:nvPr/>
        </p:nvSpPr>
        <p:spPr>
          <a:xfrm>
            <a:off x="7704498" y="1720717"/>
            <a:ext cx="4244565" cy="5015061"/>
          </a:xfrm>
          <a:prstGeom prst="roundRect">
            <a:avLst>
              <a:gd name="adj" fmla="val 3085"/>
            </a:avLst>
          </a:prstGeom>
          <a:no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BB82D9AC-A6E9-406A-A736-9CCC6C530FEE}"/>
              </a:ext>
            </a:extLst>
          </p:cNvPr>
          <p:cNvSpPr/>
          <p:nvPr/>
        </p:nvSpPr>
        <p:spPr>
          <a:xfrm rot="5400000">
            <a:off x="59669" y="1000963"/>
            <a:ext cx="750017" cy="689494"/>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CF2FD01-5C65-4B54-A374-6FC2EE8FE505}"/>
              </a:ext>
            </a:extLst>
          </p:cNvPr>
          <p:cNvCxnSpPr/>
          <p:nvPr/>
        </p:nvCxnSpPr>
        <p:spPr>
          <a:xfrm flipV="1">
            <a:off x="779425" y="964501"/>
            <a:ext cx="0" cy="7602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6A3834-DE38-46A9-8240-D3A306667D82}"/>
              </a:ext>
            </a:extLst>
          </p:cNvPr>
          <p:cNvCxnSpPr>
            <a:cxnSpLocks/>
          </p:cNvCxnSpPr>
          <p:nvPr/>
        </p:nvCxnSpPr>
        <p:spPr>
          <a:xfrm flipV="1">
            <a:off x="780254" y="964501"/>
            <a:ext cx="0" cy="5836991"/>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4DD1550-95C5-400D-9E83-9771B9D64834}"/>
              </a:ext>
            </a:extLst>
          </p:cNvPr>
          <p:cNvSpPr txBox="1"/>
          <p:nvPr/>
        </p:nvSpPr>
        <p:spPr>
          <a:xfrm>
            <a:off x="7863842" y="1789494"/>
            <a:ext cx="3962400" cy="5663089"/>
          </a:xfrm>
          <a:prstGeom prst="rect">
            <a:avLst/>
          </a:prstGeom>
          <a:noFill/>
        </p:spPr>
        <p:txBody>
          <a:bodyPr wrap="square" rtlCol="0">
            <a:spAutoFit/>
          </a:bodyPr>
          <a:lstStyle/>
          <a:p>
            <a:pPr marL="342900" indent="-342900">
              <a:buFont typeface="Wingdings" panose="05000000000000000000" pitchFamily="2" charset="2"/>
              <a:buChar char="q"/>
            </a:pPr>
            <a:r>
              <a:rPr lang="en-US" b="1" dirty="0">
                <a:solidFill>
                  <a:schemeClr val="accent4">
                    <a:lumMod val="20000"/>
                    <a:lumOff val="80000"/>
                  </a:schemeClr>
                </a:solidFill>
              </a:rPr>
              <a:t>All levee reaches under construction</a:t>
            </a:r>
          </a:p>
          <a:p>
            <a:pPr marL="342900" indent="-342900">
              <a:spcBef>
                <a:spcPts val="1800"/>
              </a:spcBef>
              <a:buFont typeface="Wingdings" panose="05000000000000000000" pitchFamily="2" charset="2"/>
              <a:buChar char="q"/>
            </a:pPr>
            <a:r>
              <a:rPr lang="en-US" b="1" dirty="0">
                <a:solidFill>
                  <a:schemeClr val="accent4">
                    <a:lumMod val="20000"/>
                    <a:lumOff val="80000"/>
                  </a:schemeClr>
                </a:solidFill>
              </a:rPr>
              <a:t>Provided additional $783M under DRSAA</a:t>
            </a:r>
          </a:p>
          <a:p>
            <a:pPr marL="800100" lvl="1" indent="-342900">
              <a:spcBef>
                <a:spcPts val="600"/>
              </a:spcBef>
              <a:buFont typeface="Courier New" panose="02070309020205020404" pitchFamily="49" charset="0"/>
              <a:buChar char="o"/>
            </a:pPr>
            <a:r>
              <a:rPr lang="en-US" b="1" dirty="0">
                <a:solidFill>
                  <a:schemeClr val="accent4">
                    <a:lumMod val="20000"/>
                    <a:lumOff val="80000"/>
                  </a:schemeClr>
                </a:solidFill>
              </a:rPr>
              <a:t>Improve to 50-yr LORR</a:t>
            </a:r>
          </a:p>
          <a:p>
            <a:pPr marL="342900" indent="-342900">
              <a:spcBef>
                <a:spcPts val="1800"/>
              </a:spcBef>
              <a:buFont typeface="Wingdings" panose="05000000000000000000" pitchFamily="2" charset="2"/>
              <a:buChar char="q"/>
            </a:pPr>
            <a:r>
              <a:rPr lang="en-US" b="1" dirty="0">
                <a:solidFill>
                  <a:schemeClr val="accent4">
                    <a:lumMod val="20000"/>
                    <a:lumOff val="80000"/>
                  </a:schemeClr>
                </a:solidFill>
              </a:rPr>
              <a:t>10 planned contracts</a:t>
            </a:r>
          </a:p>
          <a:p>
            <a:pPr marL="800100" lvl="1" indent="-342900">
              <a:spcBef>
                <a:spcPts val="600"/>
              </a:spcBef>
              <a:buFont typeface="Courier New" panose="02070309020205020404" pitchFamily="49" charset="0"/>
              <a:buChar char="o"/>
            </a:pPr>
            <a:r>
              <a:rPr lang="en-US" b="1" dirty="0">
                <a:solidFill>
                  <a:schemeClr val="accent4">
                    <a:lumMod val="20000"/>
                    <a:lumOff val="80000"/>
                  </a:schemeClr>
                </a:solidFill>
              </a:rPr>
              <a:t>Levee enlargements</a:t>
            </a:r>
          </a:p>
          <a:p>
            <a:pPr marL="800100" lvl="1" indent="-342900">
              <a:spcBef>
                <a:spcPts val="600"/>
              </a:spcBef>
              <a:buFont typeface="Courier New" panose="02070309020205020404" pitchFamily="49" charset="0"/>
              <a:buChar char="o"/>
            </a:pPr>
            <a:r>
              <a:rPr lang="en-US" b="1" dirty="0">
                <a:solidFill>
                  <a:schemeClr val="accent4">
                    <a:lumMod val="20000"/>
                    <a:lumOff val="80000"/>
                  </a:schemeClr>
                </a:solidFill>
              </a:rPr>
              <a:t>Fronting protection</a:t>
            </a:r>
          </a:p>
          <a:p>
            <a:pPr marL="800100" lvl="1" indent="-342900">
              <a:spcBef>
                <a:spcPts val="600"/>
              </a:spcBef>
              <a:buFont typeface="Courier New" panose="02070309020205020404" pitchFamily="49" charset="0"/>
              <a:buChar char="o"/>
            </a:pPr>
            <a:r>
              <a:rPr lang="en-US" b="1" dirty="0">
                <a:solidFill>
                  <a:schemeClr val="accent4">
                    <a:lumMod val="20000"/>
                    <a:lumOff val="80000"/>
                  </a:schemeClr>
                </a:solidFill>
              </a:rPr>
              <a:t>More robust floodwalls</a:t>
            </a:r>
          </a:p>
          <a:p>
            <a:pPr lvl="1"/>
            <a:endParaRPr lang="en-US" b="1" dirty="0">
              <a:solidFill>
                <a:schemeClr val="accent4">
                  <a:lumMod val="20000"/>
                  <a:lumOff val="80000"/>
                </a:schemeClr>
              </a:solidFill>
            </a:endParaRPr>
          </a:p>
          <a:p>
            <a:endParaRPr lang="en-US" dirty="0"/>
          </a:p>
        </p:txBody>
      </p:sp>
    </p:spTree>
    <p:extLst>
      <p:ext uri="{BB962C8B-B14F-4D97-AF65-F5344CB8AC3E}">
        <p14:creationId xmlns:p14="http://schemas.microsoft.com/office/powerpoint/2010/main" val="240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82E741-9552-4160-95FD-8450BE98EB53}"/>
              </a:ext>
            </a:extLst>
          </p:cNvPr>
          <p:cNvSpPr/>
          <p:nvPr/>
        </p:nvSpPr>
        <p:spPr>
          <a:xfrm>
            <a:off x="781959" y="970702"/>
            <a:ext cx="11313779" cy="5830790"/>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A0CDC14-C19B-4DBA-B344-256CFDCC95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pic>
        <p:nvPicPr>
          <p:cNvPr id="10" name="Picture 9">
            <a:extLst>
              <a:ext uri="{FF2B5EF4-FFF2-40B4-BE49-F238E27FC236}">
                <a16:creationId xmlns:a16="http://schemas.microsoft.com/office/drawing/2014/main" id="{3DF165C7-9F55-4140-B552-E75F16E7BE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7" name="Rectangle: Single Corner Rounded 6">
            <a:extLst>
              <a:ext uri="{FF2B5EF4-FFF2-40B4-BE49-F238E27FC236}">
                <a16:creationId xmlns:a16="http://schemas.microsoft.com/office/drawing/2014/main" id="{29322583-1271-40E3-ABB7-560EBD9426D5}"/>
              </a:ext>
            </a:extLst>
          </p:cNvPr>
          <p:cNvSpPr/>
          <p:nvPr/>
        </p:nvSpPr>
        <p:spPr>
          <a:xfrm rot="10800000">
            <a:off x="92462" y="970702"/>
            <a:ext cx="689493" cy="5830790"/>
          </a:xfrm>
          <a:prstGeom prst="round1Rect">
            <a:avLst>
              <a:gd name="adj" fmla="val 5060"/>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3C76CB-46B4-4E63-8D58-F2F077EFBA44}"/>
              </a:ext>
            </a:extLst>
          </p:cNvPr>
          <p:cNvSpPr txBox="1"/>
          <p:nvPr/>
        </p:nvSpPr>
        <p:spPr>
          <a:xfrm rot="5400000">
            <a:off x="-2356750" y="3752870"/>
            <a:ext cx="5604801" cy="492443"/>
          </a:xfrm>
          <a:prstGeom prst="rect">
            <a:avLst/>
          </a:prstGeom>
          <a:noFill/>
        </p:spPr>
        <p:txBody>
          <a:bodyPr wrap="square" rtlCol="0">
            <a:spAutoFit/>
          </a:bodyPr>
          <a:lstStyle/>
          <a:p>
            <a:pPr algn="ctr"/>
            <a:r>
              <a:rPr lang="en-US" sz="2600" b="1" dirty="0">
                <a:solidFill>
                  <a:schemeClr val="accent4">
                    <a:lumMod val="20000"/>
                    <a:lumOff val="80000"/>
                  </a:schemeClr>
                </a:solidFill>
                <a:latin typeface="+mj-lt"/>
              </a:rPr>
              <a:t>Flood Risk Management</a:t>
            </a:r>
          </a:p>
        </p:txBody>
      </p:sp>
      <p:sp>
        <p:nvSpPr>
          <p:cNvPr id="13" name="TextBox 12">
            <a:extLst>
              <a:ext uri="{FF2B5EF4-FFF2-40B4-BE49-F238E27FC236}">
                <a16:creationId xmlns:a16="http://schemas.microsoft.com/office/drawing/2014/main" id="{25EBEB28-F3D5-494F-ABF1-8A2D721922EF}"/>
              </a:ext>
            </a:extLst>
          </p:cNvPr>
          <p:cNvSpPr txBox="1"/>
          <p:nvPr/>
        </p:nvSpPr>
        <p:spPr>
          <a:xfrm>
            <a:off x="758793" y="1044001"/>
            <a:ext cx="11212167" cy="584775"/>
          </a:xfrm>
          <a:prstGeom prst="rect">
            <a:avLst/>
          </a:prstGeom>
          <a:noFill/>
        </p:spPr>
        <p:txBody>
          <a:bodyPr wrap="square" rtlCol="0">
            <a:spAutoFit/>
          </a:bodyPr>
          <a:lstStyle/>
          <a:p>
            <a:pPr algn="ctr"/>
            <a:r>
              <a:rPr lang="en-US" sz="3200" b="1" dirty="0">
                <a:solidFill>
                  <a:schemeClr val="accent4">
                    <a:lumMod val="20000"/>
                    <a:lumOff val="80000"/>
                  </a:schemeClr>
                </a:solidFill>
              </a:rPr>
              <a:t>West Shore Lake Pontchartrain</a:t>
            </a:r>
          </a:p>
        </p:txBody>
      </p:sp>
      <p:sp>
        <p:nvSpPr>
          <p:cNvPr id="15" name="Title 1">
            <a:extLst>
              <a:ext uri="{FF2B5EF4-FFF2-40B4-BE49-F238E27FC236}">
                <a16:creationId xmlns:a16="http://schemas.microsoft.com/office/drawing/2014/main" id="{C54D2701-EC40-4470-B462-5C6C1F8779A6}"/>
              </a:ext>
            </a:extLst>
          </p:cNvPr>
          <p:cNvSpPr>
            <a:spLocks noGrp="1"/>
          </p:cNvSpPr>
          <p:nvPr>
            <p:ph type="title"/>
          </p:nvPr>
        </p:nvSpPr>
        <p:spPr>
          <a:xfrm>
            <a:off x="822364" y="243193"/>
            <a:ext cx="10403772" cy="653036"/>
          </a:xfrm>
        </p:spPr>
        <p:txBody>
          <a:bodyPr/>
          <a:lstStyle/>
          <a:p>
            <a:r>
              <a:rPr lang="en-US" sz="1600" b="0" i="1" dirty="0">
                <a:solidFill>
                  <a:srgbClr val="4F513C"/>
                </a:solidFill>
              </a:rPr>
              <a:t>Association of levee boards of Louisiana</a:t>
            </a:r>
            <a:br>
              <a:rPr lang="en-US" sz="1600" b="0" i="1" dirty="0">
                <a:solidFill>
                  <a:srgbClr val="4F513C"/>
                </a:solidFill>
              </a:rPr>
            </a:br>
            <a:r>
              <a:rPr lang="en-US" sz="2800" dirty="0">
                <a:solidFill>
                  <a:srgbClr val="4F513C"/>
                </a:solidFill>
              </a:rPr>
              <a:t>USACE New Orleans District Update</a:t>
            </a:r>
            <a:endParaRPr lang="en-US" sz="1400" b="0" i="1" dirty="0">
              <a:solidFill>
                <a:srgbClr val="4F513C"/>
              </a:solidFill>
            </a:endParaRPr>
          </a:p>
        </p:txBody>
      </p:sp>
      <p:sp>
        <p:nvSpPr>
          <p:cNvPr id="11" name="Right Triangle 10">
            <a:extLst>
              <a:ext uri="{FF2B5EF4-FFF2-40B4-BE49-F238E27FC236}">
                <a16:creationId xmlns:a16="http://schemas.microsoft.com/office/drawing/2014/main" id="{27DAFA86-7F0C-40FE-9C58-0C3D32CD2A1F}"/>
              </a:ext>
            </a:extLst>
          </p:cNvPr>
          <p:cNvSpPr/>
          <p:nvPr/>
        </p:nvSpPr>
        <p:spPr>
          <a:xfrm rot="5400000">
            <a:off x="61978" y="1006097"/>
            <a:ext cx="760288" cy="68949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330095B-42A2-440C-B117-3C88260BA1E1}"/>
              </a:ext>
            </a:extLst>
          </p:cNvPr>
          <p:cNvCxnSpPr/>
          <p:nvPr/>
        </p:nvCxnSpPr>
        <p:spPr>
          <a:xfrm flipV="1">
            <a:off x="779425" y="973554"/>
            <a:ext cx="0" cy="7602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86844E-FF92-475C-9D33-12933127AE06}"/>
              </a:ext>
            </a:extLst>
          </p:cNvPr>
          <p:cNvCxnSpPr>
            <a:cxnSpLocks/>
          </p:cNvCxnSpPr>
          <p:nvPr/>
        </p:nvCxnSpPr>
        <p:spPr>
          <a:xfrm flipV="1">
            <a:off x="770374" y="970702"/>
            <a:ext cx="9051" cy="583079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dirty river&#10;&#10;Description automatically generated">
            <a:extLst>
              <a:ext uri="{FF2B5EF4-FFF2-40B4-BE49-F238E27FC236}">
                <a16:creationId xmlns:a16="http://schemas.microsoft.com/office/drawing/2014/main" id="{BE38DCC4-532F-405B-B2C6-CD4BF259FCB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258"/>
          <a:stretch/>
        </p:blipFill>
        <p:spPr>
          <a:xfrm>
            <a:off x="865286" y="3106060"/>
            <a:ext cx="11105674" cy="3695432"/>
          </a:xfrm>
          <a:prstGeom prst="rect">
            <a:avLst/>
          </a:prstGeom>
        </p:spPr>
      </p:pic>
      <p:pic>
        <p:nvPicPr>
          <p:cNvPr id="4" name="Picture 3" descr="A view of a mountain&#10;&#10;Description automatically generated">
            <a:extLst>
              <a:ext uri="{FF2B5EF4-FFF2-40B4-BE49-F238E27FC236}">
                <a16:creationId xmlns:a16="http://schemas.microsoft.com/office/drawing/2014/main" id="{4CE929DF-DA67-4B27-85B8-5433710D714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99525" y="1632045"/>
            <a:ext cx="2434017" cy="1436777"/>
          </a:xfrm>
          <a:prstGeom prst="rect">
            <a:avLst/>
          </a:prstGeom>
          <a:ln w="57150">
            <a:noFill/>
          </a:ln>
        </p:spPr>
      </p:pic>
      <p:pic>
        <p:nvPicPr>
          <p:cNvPr id="20" name="Picture 19" descr="A picture containing ground, outdoor, track, sky&#10;&#10;Description automatically generated">
            <a:extLst>
              <a:ext uri="{FF2B5EF4-FFF2-40B4-BE49-F238E27FC236}">
                <a16:creationId xmlns:a16="http://schemas.microsoft.com/office/drawing/2014/main" id="{0E7A7FCF-43A1-4A50-BDB2-7ACD251B670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98930" y="1632044"/>
            <a:ext cx="2855668" cy="1436779"/>
          </a:xfrm>
          <a:prstGeom prst="rect">
            <a:avLst/>
          </a:prstGeom>
          <a:ln w="57150">
            <a:noFill/>
          </a:ln>
        </p:spPr>
      </p:pic>
      <p:pic>
        <p:nvPicPr>
          <p:cNvPr id="6" name="Picture 5" descr="A picture containing outdoor, ground, transport, snow&#10;&#10;Description automatically generated">
            <a:extLst>
              <a:ext uri="{FF2B5EF4-FFF2-40B4-BE49-F238E27FC236}">
                <a16:creationId xmlns:a16="http://schemas.microsoft.com/office/drawing/2014/main" id="{AD7B82BB-D97D-4EE9-8CFA-966E68622C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09507" y="1628776"/>
            <a:ext cx="2901924" cy="1440046"/>
          </a:xfrm>
          <a:prstGeom prst="rect">
            <a:avLst/>
          </a:prstGeom>
          <a:ln w="57150">
            <a:noFill/>
          </a:ln>
        </p:spPr>
      </p:pic>
      <p:pic>
        <p:nvPicPr>
          <p:cNvPr id="24" name="Picture 23" descr="A truck driving down a dirt road&#10;&#10;Description automatically generated">
            <a:extLst>
              <a:ext uri="{FF2B5EF4-FFF2-40B4-BE49-F238E27FC236}">
                <a16:creationId xmlns:a16="http://schemas.microsoft.com/office/drawing/2014/main" id="{D1FE5429-D5CA-4EE3-B2BE-DFB05325AB9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330563" y="1632044"/>
            <a:ext cx="2640397" cy="1439109"/>
          </a:xfrm>
          <a:prstGeom prst="rect">
            <a:avLst/>
          </a:prstGeom>
        </p:spPr>
      </p:pic>
      <p:sp>
        <p:nvSpPr>
          <p:cNvPr id="25" name="Rectangle 24">
            <a:extLst>
              <a:ext uri="{FF2B5EF4-FFF2-40B4-BE49-F238E27FC236}">
                <a16:creationId xmlns:a16="http://schemas.microsoft.com/office/drawing/2014/main" id="{49D4E283-EA5B-423F-9EB1-B3EFAEFB047E}"/>
              </a:ext>
            </a:extLst>
          </p:cNvPr>
          <p:cNvSpPr/>
          <p:nvPr/>
        </p:nvSpPr>
        <p:spPr>
          <a:xfrm>
            <a:off x="845379" y="6216717"/>
            <a:ext cx="11250359" cy="584775"/>
          </a:xfrm>
          <a:prstGeom prst="rect">
            <a:avLst/>
          </a:prstGeom>
          <a:solidFill>
            <a:srgbClr val="1F3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5DDB5D18-2E8E-4BE3-862F-50C281371754}"/>
              </a:ext>
            </a:extLst>
          </p:cNvPr>
          <p:cNvSpPr/>
          <p:nvPr/>
        </p:nvSpPr>
        <p:spPr>
          <a:xfrm>
            <a:off x="85090" y="6113422"/>
            <a:ext cx="694335" cy="68949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61ABF212-807C-466D-B7FA-EE1ADF222569}"/>
              </a:ext>
            </a:extLst>
          </p:cNvPr>
          <p:cNvCxnSpPr>
            <a:cxnSpLocks/>
          </p:cNvCxnSpPr>
          <p:nvPr/>
        </p:nvCxnSpPr>
        <p:spPr>
          <a:xfrm>
            <a:off x="770374" y="985784"/>
            <a:ext cx="11329162"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68AD7A7-8AF9-4B45-9F92-88E48DF1F0F1}"/>
              </a:ext>
            </a:extLst>
          </p:cNvPr>
          <p:cNvSpPr txBox="1"/>
          <p:nvPr/>
        </p:nvSpPr>
        <p:spPr>
          <a:xfrm>
            <a:off x="1036320" y="6305003"/>
            <a:ext cx="10772503" cy="400110"/>
          </a:xfrm>
          <a:prstGeom prst="rect">
            <a:avLst/>
          </a:prstGeom>
          <a:noFill/>
        </p:spPr>
        <p:txBody>
          <a:bodyPr wrap="square" rtlCol="0">
            <a:spAutoFit/>
          </a:bodyPr>
          <a:lstStyle/>
          <a:p>
            <a:pPr algn="ctr"/>
            <a:r>
              <a:rPr lang="en-US" sz="2000" b="1" i="1" dirty="0">
                <a:solidFill>
                  <a:srgbClr val="92D050"/>
                </a:solidFill>
                <a:latin typeface="Arial Black" panose="020B0A04020102020204" pitchFamily="34" charset="0"/>
              </a:rPr>
              <a:t>$760M </a:t>
            </a:r>
            <a:r>
              <a:rPr lang="en-US" sz="2000" b="1" i="1" dirty="0">
                <a:solidFill>
                  <a:schemeClr val="accent4">
                    <a:lumMod val="20000"/>
                    <a:lumOff val="80000"/>
                  </a:schemeClr>
                </a:solidFill>
                <a:latin typeface="Arial Black" panose="020B0A04020102020204" pitchFamily="34" charset="0"/>
              </a:rPr>
              <a:t>in full federal funding to reduce risk for more than </a:t>
            </a:r>
            <a:r>
              <a:rPr lang="en-US" sz="2000" b="1" i="1" dirty="0">
                <a:solidFill>
                  <a:srgbClr val="92D050"/>
                </a:solidFill>
                <a:latin typeface="Arial Black" panose="020B0A04020102020204" pitchFamily="34" charset="0"/>
              </a:rPr>
              <a:t>60,000</a:t>
            </a:r>
            <a:r>
              <a:rPr lang="en-US" sz="2000" b="1" i="1" dirty="0">
                <a:solidFill>
                  <a:schemeClr val="accent4">
                    <a:lumMod val="20000"/>
                    <a:lumOff val="80000"/>
                  </a:schemeClr>
                </a:solidFill>
                <a:latin typeface="Arial Black" panose="020B0A04020102020204" pitchFamily="34" charset="0"/>
              </a:rPr>
              <a:t> residents</a:t>
            </a:r>
          </a:p>
        </p:txBody>
      </p:sp>
    </p:spTree>
    <p:extLst>
      <p:ext uri="{BB962C8B-B14F-4D97-AF65-F5344CB8AC3E}">
        <p14:creationId xmlns:p14="http://schemas.microsoft.com/office/powerpoint/2010/main" val="584018622"/>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B8C3C95D97C46A8D8B5788FB57392" ma:contentTypeVersion="0" ma:contentTypeDescription="Create a new document." ma:contentTypeScope="" ma:versionID="ddb6d84c8ff37e85940bd711798c34b8">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76325-E5C5-4807-A31A-FF6ADED3E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189655D-531A-4AA7-A25F-8840668F401B}">
  <ds:schemaRefs>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6425E201-5902-41E7-9273-7322F4F26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44724</TotalTime>
  <Words>607</Words>
  <Application>Microsoft Office PowerPoint</Application>
  <PresentationFormat>Widescreen</PresentationFormat>
  <Paragraphs>116</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Black</vt:lpstr>
      <vt:lpstr>Benguiat Bk BT</vt:lpstr>
      <vt:lpstr>Calibri</vt:lpstr>
      <vt:lpstr>Courier New</vt:lpstr>
      <vt:lpstr>Times New Roman</vt:lpstr>
      <vt:lpstr>Wingdings</vt:lpstr>
      <vt:lpstr>Content Templates</vt:lpstr>
      <vt:lpstr>Chart Color Templates</vt:lpstr>
      <vt:lpstr>New Orleans District update to the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Association of levee boards of louisiana USACE New Orleans District Update</vt:lpstr>
      <vt:lpstr>PowerPoint Presentation</vt:lpstr>
      <vt:lpstr>PowerPoint Presentation</vt:lpstr>
      <vt:lpstr>PowerPoint Presentation</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Association of Levee Boards</cp:lastModifiedBy>
  <cp:revision>1118</cp:revision>
  <cp:lastPrinted>2022-05-03T14:43:44Z</cp:lastPrinted>
  <dcterms:created xsi:type="dcterms:W3CDTF">2016-05-03T16:10:38Z</dcterms:created>
  <dcterms:modified xsi:type="dcterms:W3CDTF">2022-05-04T21:07:49Z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0x010100BB3B8C3C95D97C46A8D8B5788FB57392</vt:lpwstr>
  </property>
</Properties>
</file>