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3" r:id="rId4"/>
    <p:sldMasterId id="2147483791" r:id="rId5"/>
    <p:sldMasterId id="2147483727" r:id="rId6"/>
    <p:sldMasterId id="2147483723" r:id="rId7"/>
  </p:sldMasterIdLst>
  <p:notesMasterIdLst>
    <p:notesMasterId r:id="rId20"/>
  </p:notesMasterIdLst>
  <p:handoutMasterIdLst>
    <p:handoutMasterId r:id="rId21"/>
  </p:handoutMasterIdLst>
  <p:sldIdLst>
    <p:sldId id="261" r:id="rId8"/>
    <p:sldId id="274" r:id="rId9"/>
    <p:sldId id="298" r:id="rId10"/>
    <p:sldId id="294" r:id="rId11"/>
    <p:sldId id="299" r:id="rId12"/>
    <p:sldId id="293" r:id="rId13"/>
    <p:sldId id="291" r:id="rId14"/>
    <p:sldId id="290" r:id="rId15"/>
    <p:sldId id="296" r:id="rId16"/>
    <p:sldId id="301" r:id="rId17"/>
    <p:sldId id="994" r:id="rId18"/>
    <p:sldId id="9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341"/>
    <a:srgbClr val="3F4339"/>
    <a:srgbClr val="FFFFFF"/>
    <a:srgbClr val="2E4D62"/>
    <a:srgbClr val="004C22"/>
    <a:srgbClr val="0070C0"/>
    <a:srgbClr val="00863D"/>
    <a:srgbClr val="00B050"/>
    <a:srgbClr val="C8C8C8"/>
    <a:srgbClr val="FF66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92" d="100"/>
          <a:sy n="92" d="100"/>
        </p:scale>
        <p:origin x="51" y="417"/>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11/28/2022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11/28/2022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dirty="0"/>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a:t>
            </a:fld>
            <a:endParaRPr lang="en-US" dirty="0"/>
          </a:p>
        </p:txBody>
      </p:sp>
    </p:spTree>
    <p:extLst>
      <p:ext uri="{BB962C8B-B14F-4D97-AF65-F5344CB8AC3E}">
        <p14:creationId xmlns:p14="http://schemas.microsoft.com/office/powerpoint/2010/main" val="4142068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239713"/>
            <a:ext cx="4064000" cy="2286000"/>
          </a:xfrm>
        </p:spPr>
      </p:sp>
      <p:sp>
        <p:nvSpPr>
          <p:cNvPr id="3" name="Notes Placeholder 2"/>
          <p:cNvSpPr>
            <a:spLocks noGrp="1"/>
          </p:cNvSpPr>
          <p:nvPr>
            <p:ph type="body" idx="1"/>
          </p:nvPr>
        </p:nvSpPr>
        <p:spPr>
          <a:xfrm>
            <a:off x="685800" y="2708910"/>
            <a:ext cx="5486400" cy="5292090"/>
          </a:xfrm>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10</a:t>
            </a:fld>
            <a:endParaRPr lang="en-US" dirty="0"/>
          </a:p>
        </p:txBody>
      </p:sp>
    </p:spTree>
    <p:extLst>
      <p:ext uri="{BB962C8B-B14F-4D97-AF65-F5344CB8AC3E}">
        <p14:creationId xmlns:p14="http://schemas.microsoft.com/office/powerpoint/2010/main" val="3704063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11</a:t>
            </a:fld>
            <a:endParaRPr lang="en-US" dirty="0"/>
          </a:p>
        </p:txBody>
      </p:sp>
    </p:spTree>
    <p:extLst>
      <p:ext uri="{BB962C8B-B14F-4D97-AF65-F5344CB8AC3E}">
        <p14:creationId xmlns:p14="http://schemas.microsoft.com/office/powerpoint/2010/main" val="2321851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0" y="285750"/>
            <a:ext cx="4092575" cy="2301875"/>
          </a:xfrm>
        </p:spPr>
      </p:sp>
      <p:sp>
        <p:nvSpPr>
          <p:cNvPr id="3" name="Notes Placeholder 2"/>
          <p:cNvSpPr>
            <a:spLocks noGrp="1"/>
          </p:cNvSpPr>
          <p:nvPr>
            <p:ph type="body" idx="1"/>
          </p:nvPr>
        </p:nvSpPr>
        <p:spPr>
          <a:xfrm>
            <a:off x="685800" y="3394710"/>
            <a:ext cx="5486400" cy="4606290"/>
          </a:xfrm>
        </p:spPr>
        <p:txBody>
          <a:bodyPr/>
          <a:lstStyle/>
          <a:p>
            <a:endParaRPr lang="en-US" sz="1600" b="1"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12</a:t>
            </a:fld>
            <a:endParaRPr lang="en-US" dirty="0"/>
          </a:p>
        </p:txBody>
      </p:sp>
    </p:spTree>
    <p:extLst>
      <p:ext uri="{BB962C8B-B14F-4D97-AF65-F5344CB8AC3E}">
        <p14:creationId xmlns:p14="http://schemas.microsoft.com/office/powerpoint/2010/main" val="280701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250825"/>
            <a:ext cx="3962400" cy="2228850"/>
          </a:xfrm>
        </p:spPr>
      </p:sp>
      <p:sp>
        <p:nvSpPr>
          <p:cNvPr id="3" name="Notes Placeholder 2"/>
          <p:cNvSpPr>
            <a:spLocks noGrp="1"/>
          </p:cNvSpPr>
          <p:nvPr>
            <p:ph type="body" idx="1"/>
          </p:nvPr>
        </p:nvSpPr>
        <p:spPr>
          <a:xfrm>
            <a:off x="685800" y="2846070"/>
            <a:ext cx="5486400" cy="5154930"/>
          </a:xfrm>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2</a:t>
            </a:fld>
            <a:endParaRPr lang="en-US" dirty="0"/>
          </a:p>
        </p:txBody>
      </p:sp>
    </p:spTree>
    <p:extLst>
      <p:ext uri="{BB962C8B-B14F-4D97-AF65-F5344CB8AC3E}">
        <p14:creationId xmlns:p14="http://schemas.microsoft.com/office/powerpoint/2010/main" val="378549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228600"/>
            <a:ext cx="4451350" cy="2503488"/>
          </a:xfrm>
        </p:spPr>
      </p:sp>
      <p:sp>
        <p:nvSpPr>
          <p:cNvPr id="3" name="Notes Placeholder 2"/>
          <p:cNvSpPr>
            <a:spLocks noGrp="1"/>
          </p:cNvSpPr>
          <p:nvPr>
            <p:ph type="body" idx="1"/>
          </p:nvPr>
        </p:nvSpPr>
        <p:spPr>
          <a:xfrm>
            <a:off x="685800" y="2948940"/>
            <a:ext cx="5486400" cy="5052060"/>
          </a:xfrm>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3</a:t>
            </a:fld>
            <a:endParaRPr lang="en-US" dirty="0"/>
          </a:p>
        </p:txBody>
      </p:sp>
    </p:spTree>
    <p:extLst>
      <p:ext uri="{BB962C8B-B14F-4D97-AF65-F5344CB8AC3E}">
        <p14:creationId xmlns:p14="http://schemas.microsoft.com/office/powerpoint/2010/main" val="140111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5125"/>
            <a:ext cx="5486400" cy="3086100"/>
          </a:xfrm>
        </p:spPr>
      </p:sp>
      <p:sp>
        <p:nvSpPr>
          <p:cNvPr id="3" name="Notes Placeholder 2"/>
          <p:cNvSpPr>
            <a:spLocks noGrp="1"/>
          </p:cNvSpPr>
          <p:nvPr>
            <p:ph type="body" idx="1"/>
          </p:nvPr>
        </p:nvSpPr>
        <p:spPr>
          <a:xfrm>
            <a:off x="685800" y="3566160"/>
            <a:ext cx="5486400" cy="4434840"/>
          </a:xfrm>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4</a:t>
            </a:fld>
            <a:endParaRPr lang="en-US" dirty="0"/>
          </a:p>
        </p:txBody>
      </p:sp>
    </p:spTree>
    <p:extLst>
      <p:ext uri="{BB962C8B-B14F-4D97-AF65-F5344CB8AC3E}">
        <p14:creationId xmlns:p14="http://schemas.microsoft.com/office/powerpoint/2010/main" val="190153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7975" y="103188"/>
            <a:ext cx="3165475" cy="1781175"/>
          </a:xfrm>
        </p:spPr>
      </p:sp>
      <p:sp>
        <p:nvSpPr>
          <p:cNvPr id="3" name="Notes Placeholder 2"/>
          <p:cNvSpPr>
            <a:spLocks noGrp="1"/>
          </p:cNvSpPr>
          <p:nvPr>
            <p:ph type="body" idx="1"/>
          </p:nvPr>
        </p:nvSpPr>
        <p:spPr>
          <a:xfrm>
            <a:off x="685800" y="1988820"/>
            <a:ext cx="5486400" cy="6012180"/>
          </a:xfrm>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5</a:t>
            </a:fld>
            <a:endParaRPr lang="en-US" dirty="0"/>
          </a:p>
        </p:txBody>
      </p:sp>
    </p:spTree>
    <p:extLst>
      <p:ext uri="{BB962C8B-B14F-4D97-AF65-F5344CB8AC3E}">
        <p14:creationId xmlns:p14="http://schemas.microsoft.com/office/powerpoint/2010/main" val="244627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7663" y="188913"/>
            <a:ext cx="3389312" cy="1906587"/>
          </a:xfrm>
        </p:spPr>
      </p:sp>
      <p:sp>
        <p:nvSpPr>
          <p:cNvPr id="3" name="Notes Placeholder 2"/>
          <p:cNvSpPr>
            <a:spLocks noGrp="1"/>
          </p:cNvSpPr>
          <p:nvPr>
            <p:ph type="body" idx="1"/>
          </p:nvPr>
        </p:nvSpPr>
        <p:spPr>
          <a:xfrm>
            <a:off x="685800" y="2183130"/>
            <a:ext cx="5486400" cy="5817870"/>
          </a:xfrm>
        </p:spPr>
        <p:txBody>
          <a:bodyPr/>
          <a:lstStyle/>
          <a:p>
            <a:r>
              <a:rPr lang="en-US" dirty="0"/>
              <a:t>.  </a:t>
            </a:r>
          </a:p>
        </p:txBody>
      </p:sp>
      <p:sp>
        <p:nvSpPr>
          <p:cNvPr id="4" name="Slide Number Placeholder 3"/>
          <p:cNvSpPr>
            <a:spLocks noGrp="1"/>
          </p:cNvSpPr>
          <p:nvPr>
            <p:ph type="sldNum" sz="quarter" idx="10"/>
          </p:nvPr>
        </p:nvSpPr>
        <p:spPr/>
        <p:txBody>
          <a:bodyPr/>
          <a:lstStyle/>
          <a:p>
            <a:fld id="{BC3A86D8-1D95-4DFF-A26B-8F86AC3AC58E}" type="slidenum">
              <a:rPr lang="en-US" smtClean="0"/>
              <a:t>6</a:t>
            </a:fld>
            <a:endParaRPr lang="en-US" dirty="0"/>
          </a:p>
        </p:txBody>
      </p:sp>
    </p:spTree>
    <p:extLst>
      <p:ext uri="{BB962C8B-B14F-4D97-AF65-F5344CB8AC3E}">
        <p14:creationId xmlns:p14="http://schemas.microsoft.com/office/powerpoint/2010/main" val="2107875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239713"/>
            <a:ext cx="3587750" cy="2019300"/>
          </a:xfrm>
        </p:spPr>
      </p:sp>
      <p:sp>
        <p:nvSpPr>
          <p:cNvPr id="3" name="Notes Placeholder 2"/>
          <p:cNvSpPr>
            <a:spLocks noGrp="1"/>
          </p:cNvSpPr>
          <p:nvPr>
            <p:ph type="body" idx="1"/>
          </p:nvPr>
        </p:nvSpPr>
        <p:spPr>
          <a:xfrm>
            <a:off x="685800" y="2480310"/>
            <a:ext cx="5486400" cy="5520690"/>
          </a:xfrm>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7</a:t>
            </a:fld>
            <a:endParaRPr lang="en-US" dirty="0"/>
          </a:p>
        </p:txBody>
      </p:sp>
    </p:spTree>
    <p:extLst>
      <p:ext uri="{BB962C8B-B14F-4D97-AF65-F5344CB8AC3E}">
        <p14:creationId xmlns:p14="http://schemas.microsoft.com/office/powerpoint/2010/main" val="2662351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82563"/>
            <a:ext cx="4064000" cy="2286000"/>
          </a:xfrm>
        </p:spPr>
      </p:sp>
      <p:sp>
        <p:nvSpPr>
          <p:cNvPr id="3" name="Notes Placeholder 2"/>
          <p:cNvSpPr>
            <a:spLocks noGrp="1"/>
          </p:cNvSpPr>
          <p:nvPr>
            <p:ph type="body" idx="1"/>
          </p:nvPr>
        </p:nvSpPr>
        <p:spPr>
          <a:xfrm>
            <a:off x="685800" y="2674620"/>
            <a:ext cx="5486400" cy="5326380"/>
          </a:xfrm>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8</a:t>
            </a:fld>
            <a:endParaRPr lang="en-US" dirty="0"/>
          </a:p>
        </p:txBody>
      </p:sp>
    </p:spTree>
    <p:extLst>
      <p:ext uri="{BB962C8B-B14F-4D97-AF65-F5344CB8AC3E}">
        <p14:creationId xmlns:p14="http://schemas.microsoft.com/office/powerpoint/2010/main" val="2830527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0" y="217488"/>
            <a:ext cx="4368800" cy="2457450"/>
          </a:xfrm>
        </p:spPr>
      </p:sp>
      <p:sp>
        <p:nvSpPr>
          <p:cNvPr id="3" name="Notes Placeholder 2"/>
          <p:cNvSpPr>
            <a:spLocks noGrp="1"/>
          </p:cNvSpPr>
          <p:nvPr>
            <p:ph type="body" idx="1"/>
          </p:nvPr>
        </p:nvSpPr>
        <p:spPr>
          <a:xfrm>
            <a:off x="685800" y="2857500"/>
            <a:ext cx="5486400" cy="5143500"/>
          </a:xfrm>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9</a:t>
            </a:fld>
            <a:endParaRPr lang="en-US" dirty="0"/>
          </a:p>
        </p:txBody>
      </p:sp>
    </p:spTree>
    <p:extLst>
      <p:ext uri="{BB962C8B-B14F-4D97-AF65-F5344CB8AC3E}">
        <p14:creationId xmlns:p14="http://schemas.microsoft.com/office/powerpoint/2010/main" val="292395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6F7CA09-876F-4F18-A334-00F49FF5B7BD}"/>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A2FA561A-DF92-4217-B363-FA85573F45AB}"/>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979807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7448508-3CBC-4A9F-969C-3F51576172C9}"/>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0EE375A6-769A-4312-AAAB-F6BA194B961C}"/>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93156418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7" name="Date Placeholder 6">
            <a:extLst>
              <a:ext uri="{FF2B5EF4-FFF2-40B4-BE49-F238E27FC236}">
                <a16:creationId xmlns:a16="http://schemas.microsoft.com/office/drawing/2014/main" id="{817B4882-5306-4DD0-891B-C639C4165FA3}"/>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3FD6FEC5-42AE-42C4-B933-AEC9E825ADFD}"/>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221698857"/>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8" name="Text Box 14">
            <a:extLst>
              <a:ext uri="{FF2B5EF4-FFF2-40B4-BE49-F238E27FC236}">
                <a16:creationId xmlns:a16="http://schemas.microsoft.com/office/drawing/2014/main" id="{5BCDB882-091A-41E8-A8B6-C6E4CFF6EE86}"/>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0" name="Date Placeholder 4">
            <a:extLst>
              <a:ext uri="{FF2B5EF4-FFF2-40B4-BE49-F238E27FC236}">
                <a16:creationId xmlns:a16="http://schemas.microsoft.com/office/drawing/2014/main" id="{6BDCA3A5-2BA4-4DDD-9360-2E41BC20B511}"/>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1" name="Footer Placeholder 3">
            <a:extLst>
              <a:ext uri="{FF2B5EF4-FFF2-40B4-BE49-F238E27FC236}">
                <a16:creationId xmlns:a16="http://schemas.microsoft.com/office/drawing/2014/main" id="{E48EF060-7F7E-45C1-AA90-42597C608747}"/>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214500572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8" name="Text Box 14">
            <a:extLst>
              <a:ext uri="{FF2B5EF4-FFF2-40B4-BE49-F238E27FC236}">
                <a16:creationId xmlns:a16="http://schemas.microsoft.com/office/drawing/2014/main" id="{9E905509-7143-4103-9F9C-9B592353A770}"/>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0" name="Date Placeholder 4">
            <a:extLst>
              <a:ext uri="{FF2B5EF4-FFF2-40B4-BE49-F238E27FC236}">
                <a16:creationId xmlns:a16="http://schemas.microsoft.com/office/drawing/2014/main" id="{E548D371-FE4D-40F2-A306-C79AB1AB91BB}"/>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1" name="Footer Placeholder 3">
            <a:extLst>
              <a:ext uri="{FF2B5EF4-FFF2-40B4-BE49-F238E27FC236}">
                <a16:creationId xmlns:a16="http://schemas.microsoft.com/office/drawing/2014/main" id="{C9B74A16-3B84-4D18-AE05-644A7834A185}"/>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209471916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B6680BFF-D4DC-4FB5-8D74-FBA8542255F2}"/>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516309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2" name="Date Placeholder 1">
            <a:extLst>
              <a:ext uri="{FF2B5EF4-FFF2-40B4-BE49-F238E27FC236}">
                <a16:creationId xmlns:a16="http://schemas.microsoft.com/office/drawing/2014/main" id="{B41B6FEA-9BFF-4B44-91D6-BA637926E3D3}"/>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17F4AEBF-0940-4311-8CEE-A52C3E3D712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020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9EF67EDF-3F08-4D1E-B535-970E639B7835}"/>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2801465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118655-EB8F-450E-9B8A-69FB594AF27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E0E2AAE-EEC0-4FA4-8F1F-C893C7E9E3F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65553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E25BF2-5ACD-4E77-96A8-34FF648A465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2BF46670-0ED5-4A21-BAB9-82B582A7351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3927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
        <p:nvSpPr>
          <p:cNvPr id="5" name="Text Box 14">
            <a:extLst>
              <a:ext uri="{FF2B5EF4-FFF2-40B4-BE49-F238E27FC236}">
                <a16:creationId xmlns:a16="http://schemas.microsoft.com/office/drawing/2014/main" id="{F5E8EFC7-2FE1-4CA6-9EF5-BFB5D9A64E60}"/>
              </a:ext>
            </a:extLst>
          </p:cNvPr>
          <p:cNvSpPr txBox="1">
            <a:spLocks noChangeArrowheads="1"/>
          </p:cNvSpPr>
          <p:nvPr userDrawn="1"/>
        </p:nvSpPr>
        <p:spPr bwMode="auto">
          <a:xfrm>
            <a:off x="11218426" y="6627107"/>
            <a:ext cx="771525" cy="153888"/>
          </a:xfrm>
          <a:prstGeom prst="rect">
            <a:avLst/>
          </a:prstGeom>
          <a:solidFill>
            <a:schemeClr val="tx2"/>
          </a:solid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7" name="Date Placeholder 4">
            <a:extLst>
              <a:ext uri="{FF2B5EF4-FFF2-40B4-BE49-F238E27FC236}">
                <a16:creationId xmlns:a16="http://schemas.microsoft.com/office/drawing/2014/main" id="{B868DF0D-6FED-434A-904B-59F054A34DF1}"/>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0" name="Footer Placeholder 3">
            <a:extLst>
              <a:ext uri="{FF2B5EF4-FFF2-40B4-BE49-F238E27FC236}">
                <a16:creationId xmlns:a16="http://schemas.microsoft.com/office/drawing/2014/main" id="{6E18191C-DC5F-4207-9C7D-6D4E9A65DD43}"/>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67504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AA192895-F6E7-46C9-A931-94CDDB22A768}"/>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333AE086-343A-4911-9408-4459F2F9451C}"/>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899104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BCD62EED-C840-4077-A2E2-CD8B8495A134}"/>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5" name="Date Placeholder 4">
            <a:extLst>
              <a:ext uri="{FF2B5EF4-FFF2-40B4-BE49-F238E27FC236}">
                <a16:creationId xmlns:a16="http://schemas.microsoft.com/office/drawing/2014/main" id="{906BDBD4-689B-4B26-9536-67B6B3B10FBB}"/>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6" name="Footer Placeholder 3">
            <a:extLst>
              <a:ext uri="{FF2B5EF4-FFF2-40B4-BE49-F238E27FC236}">
                <a16:creationId xmlns:a16="http://schemas.microsoft.com/office/drawing/2014/main" id="{A42D4272-D3DB-4820-82AE-0A8603734C2B}"/>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3366564020"/>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1A5B4EE9-7899-4D78-AB53-0DAEC9258A8D}"/>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
        <p:nvSpPr>
          <p:cNvPr id="6" name="Date Placeholder 4">
            <a:extLst>
              <a:ext uri="{FF2B5EF4-FFF2-40B4-BE49-F238E27FC236}">
                <a16:creationId xmlns:a16="http://schemas.microsoft.com/office/drawing/2014/main" id="{7D99B05F-9214-4CA7-BBF8-2CD009D2C0BF}"/>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tx2"/>
                </a:solidFill>
              </a:defRPr>
            </a:lvl1pPr>
          </a:lstStyle>
          <a:p>
            <a:endParaRPr lang="en-US" dirty="0"/>
          </a:p>
        </p:txBody>
      </p:sp>
      <p:sp>
        <p:nvSpPr>
          <p:cNvPr id="7" name="Footer Placeholder 3">
            <a:extLst>
              <a:ext uri="{FF2B5EF4-FFF2-40B4-BE49-F238E27FC236}">
                <a16:creationId xmlns:a16="http://schemas.microsoft.com/office/drawing/2014/main" id="{3FFD88FA-E916-4268-90F2-D5D65507724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2"/>
                </a:solidFill>
              </a:defRPr>
            </a:lvl1pPr>
          </a:lstStyle>
          <a:p>
            <a:endParaRPr lang="en-US" dirty="0"/>
          </a:p>
        </p:txBody>
      </p:sp>
    </p:spTree>
    <p:extLst>
      <p:ext uri="{BB962C8B-B14F-4D97-AF65-F5344CB8AC3E}">
        <p14:creationId xmlns:p14="http://schemas.microsoft.com/office/powerpoint/2010/main" val="3455201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B727207C-FF86-492F-B034-408E654EB328}"/>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
        <p:nvSpPr>
          <p:cNvPr id="6" name="Date Placeholder 4">
            <a:extLst>
              <a:ext uri="{FF2B5EF4-FFF2-40B4-BE49-F238E27FC236}">
                <a16:creationId xmlns:a16="http://schemas.microsoft.com/office/drawing/2014/main" id="{81E76242-D172-46DE-A4AB-4EDC2AB16FD1}"/>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tx2"/>
                </a:solidFill>
              </a:defRPr>
            </a:lvl1pPr>
          </a:lstStyle>
          <a:p>
            <a:endParaRPr lang="en-US" dirty="0"/>
          </a:p>
        </p:txBody>
      </p:sp>
      <p:sp>
        <p:nvSpPr>
          <p:cNvPr id="7" name="Footer Placeholder 3">
            <a:extLst>
              <a:ext uri="{FF2B5EF4-FFF2-40B4-BE49-F238E27FC236}">
                <a16:creationId xmlns:a16="http://schemas.microsoft.com/office/drawing/2014/main" id="{42EEE82A-874B-4B37-A39F-DA692270B92B}"/>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2"/>
                </a:solidFill>
              </a:defRPr>
            </a:lvl1pPr>
          </a:lstStyle>
          <a:p>
            <a:endParaRPr lang="en-US" dirty="0"/>
          </a:p>
        </p:txBody>
      </p:sp>
    </p:spTree>
    <p:extLst>
      <p:ext uri="{BB962C8B-B14F-4D97-AF65-F5344CB8AC3E}">
        <p14:creationId xmlns:p14="http://schemas.microsoft.com/office/powerpoint/2010/main" val="1080645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C31FC756-F843-45F2-903D-1E59333E9C20}"/>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bg2">
                    <a:lumMod val="50000"/>
                  </a:schemeClr>
                </a:solidFill>
              </a:rPr>
              <a:pPr algn="r">
                <a:spcBef>
                  <a:spcPct val="50000"/>
                </a:spcBef>
                <a:defRPr/>
              </a:pPr>
              <a:t>‹#›</a:t>
            </a:fld>
            <a:endParaRPr lang="en-US" sz="1000" b="0" baseline="0" dirty="0">
              <a:solidFill>
                <a:schemeClr val="bg2">
                  <a:lumMod val="50000"/>
                </a:schemeClr>
              </a:solidFill>
            </a:endParaRPr>
          </a:p>
        </p:txBody>
      </p:sp>
      <p:sp>
        <p:nvSpPr>
          <p:cNvPr id="6" name="Date Placeholder 4">
            <a:extLst>
              <a:ext uri="{FF2B5EF4-FFF2-40B4-BE49-F238E27FC236}">
                <a16:creationId xmlns:a16="http://schemas.microsoft.com/office/drawing/2014/main" id="{DC0E7CCE-D23C-4028-B9C0-D9E6782518D8}"/>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50000"/>
                  </a:schemeClr>
                </a:solidFill>
              </a:defRPr>
            </a:lvl1pPr>
          </a:lstStyle>
          <a:p>
            <a:endParaRPr lang="en-US" dirty="0"/>
          </a:p>
        </p:txBody>
      </p:sp>
      <p:sp>
        <p:nvSpPr>
          <p:cNvPr id="7" name="Footer Placeholder 3">
            <a:extLst>
              <a:ext uri="{FF2B5EF4-FFF2-40B4-BE49-F238E27FC236}">
                <a16:creationId xmlns:a16="http://schemas.microsoft.com/office/drawing/2014/main" id="{8DEFD6FB-BD15-41DA-9F6C-89C92C0A6916}"/>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50000"/>
                  </a:schemeClr>
                </a:solidFill>
              </a:defRPr>
            </a:lvl1pPr>
          </a:lstStyle>
          <a:p>
            <a:endParaRPr lang="en-US" dirty="0"/>
          </a:p>
        </p:txBody>
      </p:sp>
    </p:spTree>
    <p:extLst>
      <p:ext uri="{BB962C8B-B14F-4D97-AF65-F5344CB8AC3E}">
        <p14:creationId xmlns:p14="http://schemas.microsoft.com/office/powerpoint/2010/main" val="1950343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265594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818236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66576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89335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
        <p:nvSpPr>
          <p:cNvPr id="4" name="Text Placeholder 3">
            <a:extLst>
              <a:ext uri="{FF2B5EF4-FFF2-40B4-BE49-F238E27FC236}">
                <a16:creationId xmlns:a16="http://schemas.microsoft.com/office/drawing/2014/main" id="{A3550655-E3DB-46D0-9915-752F5374C846}"/>
              </a:ext>
            </a:extLst>
          </p:cNvPr>
          <p:cNvSpPr>
            <a:spLocks noGrp="1"/>
          </p:cNvSpPr>
          <p:nvPr>
            <p:ph type="body" sz="quarter" idx="16" hasCustomPrompt="1"/>
          </p:nvPr>
        </p:nvSpPr>
        <p:spPr>
          <a:xfrm>
            <a:off x="2816126" y="5408613"/>
            <a:ext cx="3403920" cy="1220787"/>
          </a:xfrm>
        </p:spPr>
        <p:txBody>
          <a:bodyPr wrap="none" lIns="0" rIns="0" anchor="ctr">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6371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600B49CA-4DEB-408E-9745-EC74E7EB9D5C}"/>
              </a:ext>
            </a:extLst>
          </p:cNvPr>
          <p:cNvSpPr>
            <a:spLocks noGrp="1"/>
          </p:cNvSpPr>
          <p:nvPr>
            <p:ph type="dt" sz="half" idx="11"/>
          </p:nvPr>
        </p:nvSpPr>
        <p:spPr>
          <a:xfrm>
            <a:off x="8842515" y="6653150"/>
            <a:ext cx="2761673" cy="137160"/>
          </a:xfrm>
          <a:prstGeom prst="rect">
            <a:avLst/>
          </a:prstGeom>
        </p:spPr>
        <p:txBody>
          <a:bodyPr/>
          <a:lstStyle>
            <a:lvl1pPr>
              <a:defRPr sz="900"/>
            </a:lvl1pPr>
          </a:lstStyle>
          <a:p>
            <a:endParaRPr lang="en-US" dirty="0"/>
          </a:p>
        </p:txBody>
      </p:sp>
      <p:sp>
        <p:nvSpPr>
          <p:cNvPr id="4" name="Footer Placeholder 3">
            <a:extLst>
              <a:ext uri="{FF2B5EF4-FFF2-40B4-BE49-F238E27FC236}">
                <a16:creationId xmlns:a16="http://schemas.microsoft.com/office/drawing/2014/main" id="{2FAD068D-CC04-4E33-93D3-D6E3FD4F3557}"/>
              </a:ext>
            </a:extLst>
          </p:cNvPr>
          <p:cNvSpPr>
            <a:spLocks noGrp="1"/>
          </p:cNvSpPr>
          <p:nvPr>
            <p:ph type="ftr" sz="quarter" idx="12"/>
          </p:nvPr>
        </p:nvSpPr>
        <p:spPr>
          <a:xfrm>
            <a:off x="266700" y="6653150"/>
            <a:ext cx="2901373" cy="137160"/>
          </a:xfrm>
          <a:prstGeom prst="rect">
            <a:avLst/>
          </a:prstGeom>
        </p:spPr>
        <p:txBody>
          <a:bodyPr/>
          <a:lstStyle>
            <a:lvl1pPr>
              <a:defRPr sz="900"/>
            </a:lvl1pPr>
          </a:lstStyle>
          <a:p>
            <a:endParaRPr lang="en-US" dirty="0"/>
          </a:p>
        </p:txBody>
      </p:sp>
      <p:sp>
        <p:nvSpPr>
          <p:cNvPr id="6" name="Content Placeholder 2"/>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40196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1E672519-67A8-4198-BA4B-2BB21632DA2F}"/>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148491B8-E4B5-49A4-A6A4-21D3633DE982}"/>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600036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2"/>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63CB6760-EED8-4959-9FC5-09E326DD75B2}"/>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F171042C-F2D9-4E5E-9E7E-8D89C959DFF8}"/>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759218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2"/>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1C883BC5-22DD-48C0-800D-659FA67AB1D9}"/>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09AF27D0-3259-49F2-A3FF-D68D66638A42}"/>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723628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3"/>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10" name="Content Placeholder 2"/>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9380FE62-38AF-4EA1-A0FE-A7C57FE9233C}"/>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145DCD0D-EB7B-4B94-932C-9C04FCE374A5}"/>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56847150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2"/>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76225" y="128981"/>
            <a:ext cx="11649074" cy="785419"/>
          </a:xfrm>
        </p:spPr>
        <p:txBody>
          <a:bodyPr/>
          <a:lstStyle/>
          <a:p>
            <a:r>
              <a:rPr lang="en-US" dirty="0"/>
              <a:t>Click to edit Master title style</a:t>
            </a:r>
          </a:p>
        </p:txBody>
      </p:sp>
      <p:sp>
        <p:nvSpPr>
          <p:cNvPr id="11" name="TextBox 10">
            <a:extLst>
              <a:ext uri="{FF2B5EF4-FFF2-40B4-BE49-F238E27FC236}">
                <a16:creationId xmlns:a16="http://schemas.microsoft.com/office/drawing/2014/main" id="{E8729294-E02A-4D8A-AB04-C4EA4FBF7B2A}"/>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14" name="Text Box 14">
            <a:extLst>
              <a:ext uri="{FF2B5EF4-FFF2-40B4-BE49-F238E27FC236}">
                <a16:creationId xmlns:a16="http://schemas.microsoft.com/office/drawing/2014/main" id="{CE735C21-3609-4B8F-8C12-F0D32214D292}"/>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5" name="TextBox 14">
            <a:extLst>
              <a:ext uri="{FF2B5EF4-FFF2-40B4-BE49-F238E27FC236}">
                <a16:creationId xmlns:a16="http://schemas.microsoft.com/office/drawing/2014/main" id="{91E9CFE6-B1D6-4611-8360-66D3BD8D3706}"/>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16" name="Date Placeholder 4">
            <a:extLst>
              <a:ext uri="{FF2B5EF4-FFF2-40B4-BE49-F238E27FC236}">
                <a16:creationId xmlns:a16="http://schemas.microsoft.com/office/drawing/2014/main" id="{B108DD15-C0E9-49F8-B498-8735D9BEBFC1}"/>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7" name="Footer Placeholder 3">
            <a:extLst>
              <a:ext uri="{FF2B5EF4-FFF2-40B4-BE49-F238E27FC236}">
                <a16:creationId xmlns:a16="http://schemas.microsoft.com/office/drawing/2014/main" id="{99028CD4-C60C-4846-9652-B8F22A90DCB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358609985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1" name="Content Placeholder 3"/>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EA112853-BE9A-4F18-9C82-6771663953BB}"/>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33EFF93D-E264-4F25-95E2-DA60A2B240BD}"/>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3993839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5" name="Content Placeholder 3"/>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41B3CC5A-3511-43FC-9A41-3FFAB4EA0AE2}"/>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45892854-97EB-4FE8-ABFF-8070E0952B83}"/>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468563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6" name="Date Placeholder 5">
            <a:extLst>
              <a:ext uri="{FF2B5EF4-FFF2-40B4-BE49-F238E27FC236}">
                <a16:creationId xmlns:a16="http://schemas.microsoft.com/office/drawing/2014/main" id="{13D3D116-D90B-4FC3-B364-5F6A6895F24A}"/>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2B767715-B5A6-4D51-9C6B-3997C02F55E9}"/>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935851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6711BFB7-5ADB-436A-BC0D-9D5BACD5D25F}"/>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C4EE7B2-2C59-4774-BF41-645E9BD73119}"/>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680358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7" name="Date Placeholder 6">
            <a:extLst>
              <a:ext uri="{FF2B5EF4-FFF2-40B4-BE49-F238E27FC236}">
                <a16:creationId xmlns:a16="http://schemas.microsoft.com/office/drawing/2014/main" id="{E30973C6-3E13-45CA-A186-BCDF33374694}"/>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DCEBFC57-23BC-4042-A453-187015FD001F}"/>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34844610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7" name="Date Placeholder 6">
            <a:extLst>
              <a:ext uri="{FF2B5EF4-FFF2-40B4-BE49-F238E27FC236}">
                <a16:creationId xmlns:a16="http://schemas.microsoft.com/office/drawing/2014/main" id="{DFA15830-6BA0-4B49-A53A-BBC27D60038D}"/>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F2A17B1D-3DB7-4C7A-86B1-B34ED989C9C1}"/>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960055387"/>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4237711022"/>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79C8BCF7-7888-43CF-BC69-DDF3FF71C73C}"/>
              </a:ext>
            </a:extLst>
          </p:cNvPr>
          <p:cNvSpPr>
            <a:spLocks noGrp="1"/>
          </p:cNvSpPr>
          <p:nvPr>
            <p:ph type="dt" sz="half" idx="24"/>
          </p:nvPr>
        </p:nvSpPr>
        <p:spPr/>
        <p:txBody>
          <a:bodyPr/>
          <a:lstStyle/>
          <a:p>
            <a:endParaRPr lang="en-US" dirty="0"/>
          </a:p>
        </p:txBody>
      </p:sp>
      <p:sp>
        <p:nvSpPr>
          <p:cNvPr id="7" name="Footer Placeholder 6">
            <a:extLst>
              <a:ext uri="{FF2B5EF4-FFF2-40B4-BE49-F238E27FC236}">
                <a16:creationId xmlns:a16="http://schemas.microsoft.com/office/drawing/2014/main" id="{5390FDB5-060A-4A2B-B2C2-FC536F70150D}"/>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96734371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6" name="Date Placeholder 5">
            <a:extLst>
              <a:ext uri="{FF2B5EF4-FFF2-40B4-BE49-F238E27FC236}">
                <a16:creationId xmlns:a16="http://schemas.microsoft.com/office/drawing/2014/main" id="{54191663-2A3B-440D-A5BB-4E3F50A3BF63}"/>
              </a:ext>
            </a:extLst>
          </p:cNvPr>
          <p:cNvSpPr>
            <a:spLocks noGrp="1"/>
          </p:cNvSpPr>
          <p:nvPr>
            <p:ph type="dt" sz="half" idx="24"/>
          </p:nvPr>
        </p:nvSpPr>
        <p:spPr/>
        <p:txBody>
          <a:bodyPr/>
          <a:lstStyle/>
          <a:p>
            <a:endParaRPr lang="en-US" dirty="0"/>
          </a:p>
        </p:txBody>
      </p:sp>
      <p:sp>
        <p:nvSpPr>
          <p:cNvPr id="7" name="Footer Placeholder 6">
            <a:extLst>
              <a:ext uri="{FF2B5EF4-FFF2-40B4-BE49-F238E27FC236}">
                <a16:creationId xmlns:a16="http://schemas.microsoft.com/office/drawing/2014/main" id="{12BEF7A7-063B-4719-88AD-0D360DD79F68}"/>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13394939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 Placeholder 2"/>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2" name="Date Placeholder 1">
            <a:extLst>
              <a:ext uri="{FF2B5EF4-FFF2-40B4-BE49-F238E27FC236}">
                <a16:creationId xmlns:a16="http://schemas.microsoft.com/office/drawing/2014/main" id="{70BC1637-D674-4759-A259-E6D423E6AA22}"/>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42241B6A-2B9A-4BEB-9BAF-6F30148B7C96}"/>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2925853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2" name="Date Placeholder 1">
            <a:extLst>
              <a:ext uri="{FF2B5EF4-FFF2-40B4-BE49-F238E27FC236}">
                <a16:creationId xmlns:a16="http://schemas.microsoft.com/office/drawing/2014/main" id="{70B99C93-F6DB-4914-BB4A-3335F0D22DC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08CEF42B-DE58-4355-A411-ABC167344EF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669421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1"/>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AFA51A1B-367A-41A4-8051-4E3E08ABD683}"/>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D8B1A3AA-769C-431C-BC72-6093F7AE090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0017398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5DEF734A-264A-4A97-A124-F8DB1DBAD90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13E8FC7-B15D-488F-9630-F0F3C61A4D6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996112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965C1C-6A14-44E3-84E9-58FDA9F6F21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3B7C560-0E24-40B8-AA25-9750FA18AD0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44330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16C471-36CA-42F9-99EE-EBEDABC1C8B3}"/>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9" name="Text Box 14">
            <a:extLst>
              <a:ext uri="{FF2B5EF4-FFF2-40B4-BE49-F238E27FC236}">
                <a16:creationId xmlns:a16="http://schemas.microsoft.com/office/drawing/2014/main" id="{6B452110-1FB0-4C47-9F99-5CDC7D56869E}"/>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0" name="TextBox 9">
            <a:extLst>
              <a:ext uri="{FF2B5EF4-FFF2-40B4-BE49-F238E27FC236}">
                <a16:creationId xmlns:a16="http://schemas.microsoft.com/office/drawing/2014/main" id="{1C6B81E7-ECC5-468E-90D1-19CBE0BE7AAD}"/>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11" name="Date Placeholder 4">
            <a:extLst>
              <a:ext uri="{FF2B5EF4-FFF2-40B4-BE49-F238E27FC236}">
                <a16:creationId xmlns:a16="http://schemas.microsoft.com/office/drawing/2014/main" id="{813DA3E0-49AF-441C-A3F5-C7F89BA0C835}"/>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2" name="Footer Placeholder 3">
            <a:extLst>
              <a:ext uri="{FF2B5EF4-FFF2-40B4-BE49-F238E27FC236}">
                <a16:creationId xmlns:a16="http://schemas.microsoft.com/office/drawing/2014/main" id="{6042FF86-D730-4858-8B7F-E55D1282115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14410124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Dk Gray Blank">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13E703-F6D5-4522-A15E-C6B920DCD524}"/>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92D050"/>
                </a:solidFill>
              </a:rPr>
              <a:t>CUI</a:t>
            </a:r>
          </a:p>
        </p:txBody>
      </p:sp>
      <p:sp>
        <p:nvSpPr>
          <p:cNvPr id="8" name="Text Box 14">
            <a:extLst>
              <a:ext uri="{FF2B5EF4-FFF2-40B4-BE49-F238E27FC236}">
                <a16:creationId xmlns:a16="http://schemas.microsoft.com/office/drawing/2014/main" id="{0EC847DA-0D66-441F-8F59-18F9D919C975}"/>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
        <p:nvSpPr>
          <p:cNvPr id="9" name="TextBox 8">
            <a:extLst>
              <a:ext uri="{FF2B5EF4-FFF2-40B4-BE49-F238E27FC236}">
                <a16:creationId xmlns:a16="http://schemas.microsoft.com/office/drawing/2014/main" id="{F1802009-C76D-4C2C-BF13-56EAEEC98FAA}"/>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92D050"/>
                </a:solidFill>
              </a:rPr>
              <a:t>CUI</a:t>
            </a:r>
          </a:p>
        </p:txBody>
      </p:sp>
      <p:sp>
        <p:nvSpPr>
          <p:cNvPr id="10" name="Date Placeholder 4">
            <a:extLst>
              <a:ext uri="{FF2B5EF4-FFF2-40B4-BE49-F238E27FC236}">
                <a16:creationId xmlns:a16="http://schemas.microsoft.com/office/drawing/2014/main" id="{CF42BCAE-7163-46B7-B615-C445FBC183E7}"/>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tx2"/>
                </a:solidFill>
              </a:defRPr>
            </a:lvl1pPr>
          </a:lstStyle>
          <a:p>
            <a:endParaRPr lang="en-US" dirty="0"/>
          </a:p>
        </p:txBody>
      </p:sp>
      <p:sp>
        <p:nvSpPr>
          <p:cNvPr id="11" name="Footer Placeholder 3">
            <a:extLst>
              <a:ext uri="{FF2B5EF4-FFF2-40B4-BE49-F238E27FC236}">
                <a16:creationId xmlns:a16="http://schemas.microsoft.com/office/drawing/2014/main" id="{4CCA1D4F-8937-4B2C-9281-27397B75883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2"/>
                </a:solidFill>
              </a:defRPr>
            </a:lvl1pPr>
          </a:lstStyle>
          <a:p>
            <a:endParaRPr lang="en-US" dirty="0"/>
          </a:p>
        </p:txBody>
      </p:sp>
    </p:spTree>
    <p:extLst>
      <p:ext uri="{BB962C8B-B14F-4D97-AF65-F5344CB8AC3E}">
        <p14:creationId xmlns:p14="http://schemas.microsoft.com/office/powerpoint/2010/main" val="42602571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92B87-5458-48C4-A14B-F94C14090A56}"/>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 Box 14">
            <a:extLst>
              <a:ext uri="{FF2B5EF4-FFF2-40B4-BE49-F238E27FC236}">
                <a16:creationId xmlns:a16="http://schemas.microsoft.com/office/drawing/2014/main" id="{CB647D1C-2D2F-45F2-BCC1-F144587F4B3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
        <p:nvSpPr>
          <p:cNvPr id="9" name="TextBox 8">
            <a:extLst>
              <a:ext uri="{FF2B5EF4-FFF2-40B4-BE49-F238E27FC236}">
                <a16:creationId xmlns:a16="http://schemas.microsoft.com/office/drawing/2014/main" id="{FF0A4782-9411-4EAF-8D4D-4E4D4FF4DA7E}"/>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10" name="Date Placeholder 4">
            <a:extLst>
              <a:ext uri="{FF2B5EF4-FFF2-40B4-BE49-F238E27FC236}">
                <a16:creationId xmlns:a16="http://schemas.microsoft.com/office/drawing/2014/main" id="{AA9484CC-E4D7-491E-9F05-7665403B76B0}"/>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tx2"/>
                </a:solidFill>
              </a:defRPr>
            </a:lvl1pPr>
          </a:lstStyle>
          <a:p>
            <a:endParaRPr lang="en-US" dirty="0"/>
          </a:p>
        </p:txBody>
      </p:sp>
      <p:sp>
        <p:nvSpPr>
          <p:cNvPr id="11" name="Footer Placeholder 3">
            <a:extLst>
              <a:ext uri="{FF2B5EF4-FFF2-40B4-BE49-F238E27FC236}">
                <a16:creationId xmlns:a16="http://schemas.microsoft.com/office/drawing/2014/main" id="{1E9ECC1D-A527-4AF2-BE6E-1CEF638A51FE}"/>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2"/>
                </a:solidFill>
              </a:defRPr>
            </a:lvl1pPr>
          </a:lstStyle>
          <a:p>
            <a:endParaRPr lang="en-US" dirty="0"/>
          </a:p>
        </p:txBody>
      </p:sp>
    </p:spTree>
    <p:extLst>
      <p:ext uri="{BB962C8B-B14F-4D97-AF65-F5344CB8AC3E}">
        <p14:creationId xmlns:p14="http://schemas.microsoft.com/office/powerpoint/2010/main" val="114609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7" name="Text Box 14">
            <a:extLst>
              <a:ext uri="{FF2B5EF4-FFF2-40B4-BE49-F238E27FC236}">
                <a16:creationId xmlns:a16="http://schemas.microsoft.com/office/drawing/2014/main" id="{F7AAC58A-BCAB-4C42-BCBE-D701AEF242A9}"/>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1" name="Date Placeholder 4">
            <a:extLst>
              <a:ext uri="{FF2B5EF4-FFF2-40B4-BE49-F238E27FC236}">
                <a16:creationId xmlns:a16="http://schemas.microsoft.com/office/drawing/2014/main" id="{B0BEADF4-6294-4259-AF7D-245E4A302D15}"/>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2" name="Footer Placeholder 3">
            <a:extLst>
              <a:ext uri="{FF2B5EF4-FFF2-40B4-BE49-F238E27FC236}">
                <a16:creationId xmlns:a16="http://schemas.microsoft.com/office/drawing/2014/main" id="{3BF0ED9A-76E0-481D-9D75-3F6EA12F78D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4123102511"/>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Gray Blan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2BE7C8-50F3-49B3-AA6C-3EA757C1AC83}"/>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 Box 14">
            <a:extLst>
              <a:ext uri="{FF2B5EF4-FFF2-40B4-BE49-F238E27FC236}">
                <a16:creationId xmlns:a16="http://schemas.microsoft.com/office/drawing/2014/main" id="{49CCD98C-5864-4DB3-BC84-12A839E209ED}"/>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9" name="TextBox 8">
            <a:extLst>
              <a:ext uri="{FF2B5EF4-FFF2-40B4-BE49-F238E27FC236}">
                <a16:creationId xmlns:a16="http://schemas.microsoft.com/office/drawing/2014/main" id="{8912E70C-19EB-4E22-B35E-3596534BC81C}"/>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10" name="Date Placeholder 4">
            <a:extLst>
              <a:ext uri="{FF2B5EF4-FFF2-40B4-BE49-F238E27FC236}">
                <a16:creationId xmlns:a16="http://schemas.microsoft.com/office/drawing/2014/main" id="{CCFB3CC3-54C1-4A82-B2D5-00EAA9C03F39}"/>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1" name="Footer Placeholder 3">
            <a:extLst>
              <a:ext uri="{FF2B5EF4-FFF2-40B4-BE49-F238E27FC236}">
                <a16:creationId xmlns:a16="http://schemas.microsoft.com/office/drawing/2014/main" id="{F69951C5-9780-42C2-B206-350E109738F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26905686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
        <p:nvSpPr>
          <p:cNvPr id="4" name="Text Placeholder 3">
            <a:extLst>
              <a:ext uri="{FF2B5EF4-FFF2-40B4-BE49-F238E27FC236}">
                <a16:creationId xmlns:a16="http://schemas.microsoft.com/office/drawing/2014/main" id="{A3550655-E3DB-46D0-9915-752F5374C846}"/>
              </a:ext>
            </a:extLst>
          </p:cNvPr>
          <p:cNvSpPr>
            <a:spLocks noGrp="1"/>
          </p:cNvSpPr>
          <p:nvPr>
            <p:ph type="body" sz="quarter" idx="16" hasCustomPrompt="1"/>
          </p:nvPr>
        </p:nvSpPr>
        <p:spPr>
          <a:xfrm>
            <a:off x="2816126" y="5408613"/>
            <a:ext cx="3403920" cy="1220787"/>
          </a:xfrm>
        </p:spPr>
        <p:txBody>
          <a:bodyPr wrap="none" lIns="0" rIns="0" anchor="ctr">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BDF18B90-5FBD-4356-82F9-0A3818199E50}"/>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00863D"/>
                </a:solidFill>
              </a:rPr>
              <a:t>CUI</a:t>
            </a:r>
          </a:p>
        </p:txBody>
      </p:sp>
      <p:sp>
        <p:nvSpPr>
          <p:cNvPr id="19" name="TextBox 18">
            <a:extLst>
              <a:ext uri="{FF2B5EF4-FFF2-40B4-BE49-F238E27FC236}">
                <a16:creationId xmlns:a16="http://schemas.microsoft.com/office/drawing/2014/main" id="{0F999CB8-8CA5-4F83-9C32-D2EFD8027662}"/>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00863D"/>
                </a:solidFill>
              </a:rPr>
              <a:t>CUI</a:t>
            </a:r>
          </a:p>
        </p:txBody>
      </p:sp>
    </p:spTree>
    <p:extLst>
      <p:ext uri="{BB962C8B-B14F-4D97-AF65-F5344CB8AC3E}">
        <p14:creationId xmlns:p14="http://schemas.microsoft.com/office/powerpoint/2010/main" val="18562180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953346"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
        <p:nvSpPr>
          <p:cNvPr id="16" name="Text Placeholder 3">
            <a:extLst>
              <a:ext uri="{FF2B5EF4-FFF2-40B4-BE49-F238E27FC236}">
                <a16:creationId xmlns:a16="http://schemas.microsoft.com/office/drawing/2014/main" id="{CFEBB465-D74D-4C49-9B55-A11752F2F031}"/>
              </a:ext>
            </a:extLst>
          </p:cNvPr>
          <p:cNvSpPr>
            <a:spLocks noGrp="1"/>
          </p:cNvSpPr>
          <p:nvPr>
            <p:ph type="body" sz="quarter" idx="18" hasCustomPrompt="1"/>
          </p:nvPr>
        </p:nvSpPr>
        <p:spPr>
          <a:xfrm>
            <a:off x="2816126" y="5408613"/>
            <a:ext cx="3403920" cy="1220787"/>
          </a:xfrm>
        </p:spPr>
        <p:txBody>
          <a:bodyPr wrap="none" lIns="0" rIns="0" anchor="ctr">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a:extLst>
              <a:ext uri="{FF2B5EF4-FFF2-40B4-BE49-F238E27FC236}">
                <a16:creationId xmlns:a16="http://schemas.microsoft.com/office/drawing/2014/main" id="{86F51712-199C-4653-9255-A97118C28FAE}"/>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00863D"/>
                </a:solidFill>
              </a:rPr>
              <a:t>CUI</a:t>
            </a:r>
          </a:p>
        </p:txBody>
      </p:sp>
      <p:sp>
        <p:nvSpPr>
          <p:cNvPr id="19" name="TextBox 18">
            <a:extLst>
              <a:ext uri="{FF2B5EF4-FFF2-40B4-BE49-F238E27FC236}">
                <a16:creationId xmlns:a16="http://schemas.microsoft.com/office/drawing/2014/main" id="{7E811B01-1EF1-414D-AAD4-E2AD237692C5}"/>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00863D"/>
                </a:solidFill>
              </a:rPr>
              <a:t>CUI</a:t>
            </a:r>
          </a:p>
        </p:txBody>
      </p:sp>
    </p:spTree>
    <p:extLst>
      <p:ext uri="{BB962C8B-B14F-4D97-AF65-F5344CB8AC3E}">
        <p14:creationId xmlns:p14="http://schemas.microsoft.com/office/powerpoint/2010/main" val="444989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
        <p:nvSpPr>
          <p:cNvPr id="15" name="Text Placeholder 3">
            <a:extLst>
              <a:ext uri="{FF2B5EF4-FFF2-40B4-BE49-F238E27FC236}">
                <a16:creationId xmlns:a16="http://schemas.microsoft.com/office/drawing/2014/main" id="{DC3AD9A2-0DA3-4EAC-8F37-77DECA9862E3}"/>
              </a:ext>
            </a:extLst>
          </p:cNvPr>
          <p:cNvSpPr>
            <a:spLocks noGrp="1"/>
          </p:cNvSpPr>
          <p:nvPr>
            <p:ph type="body" sz="quarter" idx="20" hasCustomPrompt="1"/>
          </p:nvPr>
        </p:nvSpPr>
        <p:spPr>
          <a:xfrm>
            <a:off x="2816126" y="5408613"/>
            <a:ext cx="3403920" cy="1220787"/>
          </a:xfrm>
        </p:spPr>
        <p:txBody>
          <a:bodyPr wrap="none" lIns="0" rIns="0" anchor="ctr">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a:extLst>
              <a:ext uri="{FF2B5EF4-FFF2-40B4-BE49-F238E27FC236}">
                <a16:creationId xmlns:a16="http://schemas.microsoft.com/office/drawing/2014/main" id="{A2865584-35B0-4880-A50A-0D0EE363C65F}"/>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00863D"/>
                </a:solidFill>
              </a:rPr>
              <a:t>CUI</a:t>
            </a:r>
          </a:p>
        </p:txBody>
      </p:sp>
      <p:sp>
        <p:nvSpPr>
          <p:cNvPr id="22" name="TextBox 21">
            <a:extLst>
              <a:ext uri="{FF2B5EF4-FFF2-40B4-BE49-F238E27FC236}">
                <a16:creationId xmlns:a16="http://schemas.microsoft.com/office/drawing/2014/main" id="{25FBA2A4-C968-405B-B604-2C3E1D001E29}"/>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00863D"/>
                </a:solidFill>
              </a:rPr>
              <a:t>CUI</a:t>
            </a:r>
          </a:p>
        </p:txBody>
      </p:sp>
    </p:spTree>
    <p:extLst>
      <p:ext uri="{BB962C8B-B14F-4D97-AF65-F5344CB8AC3E}">
        <p14:creationId xmlns:p14="http://schemas.microsoft.com/office/powerpoint/2010/main" val="27300425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
        <p:nvSpPr>
          <p:cNvPr id="13" name="Text Placeholder 3">
            <a:extLst>
              <a:ext uri="{FF2B5EF4-FFF2-40B4-BE49-F238E27FC236}">
                <a16:creationId xmlns:a16="http://schemas.microsoft.com/office/drawing/2014/main" id="{5C81AE0D-A1A4-4272-8DB3-3F4387911713}"/>
              </a:ext>
            </a:extLst>
          </p:cNvPr>
          <p:cNvSpPr>
            <a:spLocks noGrp="1"/>
          </p:cNvSpPr>
          <p:nvPr>
            <p:ph type="body" sz="quarter" idx="17" hasCustomPrompt="1"/>
          </p:nvPr>
        </p:nvSpPr>
        <p:spPr>
          <a:xfrm>
            <a:off x="2816126" y="5408613"/>
            <a:ext cx="3403920" cy="1220787"/>
          </a:xfrm>
        </p:spPr>
        <p:txBody>
          <a:bodyPr wrap="none" lIns="0" rIns="0" anchor="ctr">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C849CBCA-2FD2-4C0D-B70E-4EFE6B69BF1A}"/>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00863D"/>
                </a:solidFill>
              </a:rPr>
              <a:t>CUI</a:t>
            </a:r>
          </a:p>
        </p:txBody>
      </p:sp>
      <p:sp>
        <p:nvSpPr>
          <p:cNvPr id="21" name="TextBox 20">
            <a:extLst>
              <a:ext uri="{FF2B5EF4-FFF2-40B4-BE49-F238E27FC236}">
                <a16:creationId xmlns:a16="http://schemas.microsoft.com/office/drawing/2014/main" id="{D2EE29C9-6D33-43F6-8C7E-E65D10558CCF}"/>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00863D"/>
                </a:solidFill>
              </a:rPr>
              <a:t>CUI</a:t>
            </a:r>
          </a:p>
        </p:txBody>
      </p:sp>
    </p:spTree>
    <p:extLst>
      <p:ext uri="{BB962C8B-B14F-4D97-AF65-F5344CB8AC3E}">
        <p14:creationId xmlns:p14="http://schemas.microsoft.com/office/powerpoint/2010/main" val="33470719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9611804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0972416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4992929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_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4787586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A42A7673-B857-4CD1-9C26-B7BE6514E86D}"/>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FAD9BBF4-8736-49F6-B335-45722D73E816}"/>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44526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B4C5C46-1A6F-4740-AFCD-AEDD5A5FA1FC}"/>
              </a:ext>
            </a:extLst>
          </p:cNvPr>
          <p:cNvSpPr>
            <a:spLocks noGrp="1"/>
          </p:cNvSpPr>
          <p:nvPr>
            <p:ph type="dt" sz="half" idx="20"/>
          </p:nvPr>
        </p:nvSpPr>
        <p:spPr/>
        <p:txBody>
          <a:bodyPr/>
          <a:lstStyle/>
          <a:p>
            <a:endParaRPr lang="en-US" dirty="0"/>
          </a:p>
        </p:txBody>
      </p:sp>
      <p:sp>
        <p:nvSpPr>
          <p:cNvPr id="5" name="Footer Placeholder 4">
            <a:extLst>
              <a:ext uri="{FF2B5EF4-FFF2-40B4-BE49-F238E27FC236}">
                <a16:creationId xmlns:a16="http://schemas.microsoft.com/office/drawing/2014/main" id="{3F2A73C5-2A40-4302-A3C6-70118D7432D1}"/>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16628259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B845C475-F8FB-4B0E-AA60-B2C833244C10}"/>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C341F3AF-87C4-410E-96A1-DA8B08D2BDC3}"/>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8687955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C2470413-4FD0-4CE4-9E85-872CE61F98C6}"/>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D3817221-1B75-49E1-988E-D7066EE90FE8}"/>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41572623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889F11F9-A96F-4497-B8C9-600FA6FEB990}"/>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6239A432-8E38-4463-8D5F-3DEA0470104A}"/>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4080556738"/>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Text Box 14">
            <a:extLst>
              <a:ext uri="{FF2B5EF4-FFF2-40B4-BE49-F238E27FC236}">
                <a16:creationId xmlns:a16="http://schemas.microsoft.com/office/drawing/2014/main" id="{0F042864-7679-4860-BBDD-F340D0245CBF}"/>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7" name="Date Placeholder 4">
            <a:extLst>
              <a:ext uri="{FF2B5EF4-FFF2-40B4-BE49-F238E27FC236}">
                <a16:creationId xmlns:a16="http://schemas.microsoft.com/office/drawing/2014/main" id="{6894DAF7-5810-4761-A6B7-8075ED7760B4}"/>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8" name="Footer Placeholder 3">
            <a:extLst>
              <a:ext uri="{FF2B5EF4-FFF2-40B4-BE49-F238E27FC236}">
                <a16:creationId xmlns:a16="http://schemas.microsoft.com/office/drawing/2014/main" id="{864B0CBE-791D-4C9F-AE5D-F532A276F2DF}"/>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346252394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68185E-ACE3-4EE7-AB30-BDA704589552}"/>
              </a:ext>
            </a:extLst>
          </p:cNvPr>
          <p:cNvSpPr>
            <a:spLocks noGrp="1"/>
          </p:cNvSpPr>
          <p:nvPr>
            <p:ph type="dt" sz="half" idx="20"/>
          </p:nvPr>
        </p:nvSpPr>
        <p:spPr/>
        <p:txBody>
          <a:bodyPr/>
          <a:lstStyle/>
          <a:p>
            <a:endParaRPr lang="en-US" dirty="0"/>
          </a:p>
        </p:txBody>
      </p:sp>
      <p:sp>
        <p:nvSpPr>
          <p:cNvPr id="5" name="Footer Placeholder 4">
            <a:extLst>
              <a:ext uri="{FF2B5EF4-FFF2-40B4-BE49-F238E27FC236}">
                <a16:creationId xmlns:a16="http://schemas.microsoft.com/office/drawing/2014/main" id="{D83DCDA6-ADA7-49C1-8242-429EBC3E42B3}"/>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41906293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3" name="Date Placeholder 2">
            <a:extLst>
              <a:ext uri="{FF2B5EF4-FFF2-40B4-BE49-F238E27FC236}">
                <a16:creationId xmlns:a16="http://schemas.microsoft.com/office/drawing/2014/main" id="{B31FAE14-DC8F-4F4B-85B1-255C226295CA}"/>
              </a:ext>
            </a:extLst>
          </p:cNvPr>
          <p:cNvSpPr>
            <a:spLocks noGrp="1"/>
          </p:cNvSpPr>
          <p:nvPr>
            <p:ph type="dt" sz="half" idx="21"/>
          </p:nvPr>
        </p:nvSpPr>
        <p:spPr/>
        <p:txBody>
          <a:bodyPr/>
          <a:lstStyle/>
          <a:p>
            <a:endParaRPr lang="en-US" dirty="0"/>
          </a:p>
        </p:txBody>
      </p:sp>
      <p:sp>
        <p:nvSpPr>
          <p:cNvPr id="4" name="Footer Placeholder 3">
            <a:extLst>
              <a:ext uri="{FF2B5EF4-FFF2-40B4-BE49-F238E27FC236}">
                <a16:creationId xmlns:a16="http://schemas.microsoft.com/office/drawing/2014/main" id="{C78E8CFD-A7BB-4A1E-A3E3-60104F2AC726}"/>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14669956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84060DB-B2A0-461F-94B6-F9C21D8503FE}"/>
              </a:ext>
            </a:extLst>
          </p:cNvPr>
          <p:cNvSpPr>
            <a:spLocks noGrp="1"/>
          </p:cNvSpPr>
          <p:nvPr>
            <p:ph type="dt" sz="half" idx="17"/>
          </p:nvPr>
        </p:nvSpPr>
        <p:spPr/>
        <p:txBody>
          <a:bodyPr/>
          <a:lstStyle/>
          <a:p>
            <a:endParaRPr lang="en-US" dirty="0"/>
          </a:p>
        </p:txBody>
      </p:sp>
      <p:sp>
        <p:nvSpPr>
          <p:cNvPr id="5" name="Footer Placeholder 4">
            <a:extLst>
              <a:ext uri="{FF2B5EF4-FFF2-40B4-BE49-F238E27FC236}">
                <a16:creationId xmlns:a16="http://schemas.microsoft.com/office/drawing/2014/main" id="{E26BB8C8-298C-4D0C-8895-916AEFFA184D}"/>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58289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2B741FF6-E1CB-4A40-8283-E9DA91096800}"/>
              </a:ext>
            </a:extLst>
          </p:cNvPr>
          <p:cNvSpPr>
            <a:spLocks noGrp="1"/>
          </p:cNvSpPr>
          <p:nvPr>
            <p:ph type="dt" sz="half" idx="17"/>
          </p:nvPr>
        </p:nvSpPr>
        <p:spPr/>
        <p:txBody>
          <a:bodyPr/>
          <a:lstStyle/>
          <a:p>
            <a:endParaRPr lang="en-US" dirty="0"/>
          </a:p>
        </p:txBody>
      </p:sp>
      <p:sp>
        <p:nvSpPr>
          <p:cNvPr id="4" name="Footer Placeholder 3">
            <a:extLst>
              <a:ext uri="{FF2B5EF4-FFF2-40B4-BE49-F238E27FC236}">
                <a16:creationId xmlns:a16="http://schemas.microsoft.com/office/drawing/2014/main" id="{53E450D6-6FBE-4D4C-8781-26E741B570A2}"/>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588245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8BF044-0DA6-4E49-8F2A-0FDF002D4B0D}"/>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86992DCE-9F16-460A-9A72-A547EE13C615}"/>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097323197"/>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7" name="Date Placeholder 6">
            <a:extLst>
              <a:ext uri="{FF2B5EF4-FFF2-40B4-BE49-F238E27FC236}">
                <a16:creationId xmlns:a16="http://schemas.microsoft.com/office/drawing/2014/main" id="{2941DB82-3CA4-4F3E-A8B3-10C9FEF30FB0}"/>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BD94AC0D-8CA4-4B6B-936A-803D65A6E435}"/>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4079185319"/>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3" name="Date Placeholder 2">
            <a:extLst>
              <a:ext uri="{FF2B5EF4-FFF2-40B4-BE49-F238E27FC236}">
                <a16:creationId xmlns:a16="http://schemas.microsoft.com/office/drawing/2014/main" id="{AABA9B90-64FB-4BC0-B9A8-6B29B925B1F7}"/>
              </a:ext>
            </a:extLst>
          </p:cNvPr>
          <p:cNvSpPr>
            <a:spLocks noGrp="1"/>
          </p:cNvSpPr>
          <p:nvPr>
            <p:ph type="dt" sz="half" idx="21"/>
          </p:nvPr>
        </p:nvSpPr>
        <p:spPr/>
        <p:txBody>
          <a:bodyPr/>
          <a:lstStyle/>
          <a:p>
            <a:endParaRPr lang="en-US" dirty="0"/>
          </a:p>
        </p:txBody>
      </p:sp>
      <p:sp>
        <p:nvSpPr>
          <p:cNvPr id="4" name="Footer Placeholder 3">
            <a:extLst>
              <a:ext uri="{FF2B5EF4-FFF2-40B4-BE49-F238E27FC236}">
                <a16:creationId xmlns:a16="http://schemas.microsoft.com/office/drawing/2014/main" id="{B244F168-C49D-468D-95D7-C31E8B2C3C78}"/>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4966510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873E7C98-2480-4F4D-8250-ACAF65BBF47F}"/>
              </a:ext>
            </a:extLst>
          </p:cNvPr>
          <p:cNvSpPr>
            <a:spLocks noGrp="1"/>
          </p:cNvSpPr>
          <p:nvPr>
            <p:ph type="dt" sz="half" idx="24"/>
          </p:nvPr>
        </p:nvSpPr>
        <p:spPr/>
        <p:txBody>
          <a:bodyPr/>
          <a:lstStyle/>
          <a:p>
            <a:endParaRPr lang="en-US" dirty="0"/>
          </a:p>
        </p:txBody>
      </p:sp>
      <p:sp>
        <p:nvSpPr>
          <p:cNvPr id="7" name="Footer Placeholder 6">
            <a:extLst>
              <a:ext uri="{FF2B5EF4-FFF2-40B4-BE49-F238E27FC236}">
                <a16:creationId xmlns:a16="http://schemas.microsoft.com/office/drawing/2014/main" id="{63AEE8F6-F765-4EF2-80D3-D13E003494F0}"/>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15038336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6" name="Date Placeholder 5">
            <a:extLst>
              <a:ext uri="{FF2B5EF4-FFF2-40B4-BE49-F238E27FC236}">
                <a16:creationId xmlns:a16="http://schemas.microsoft.com/office/drawing/2014/main" id="{0CE7B0EE-1657-4358-9F60-D4C6DC9147D3}"/>
              </a:ext>
            </a:extLst>
          </p:cNvPr>
          <p:cNvSpPr>
            <a:spLocks noGrp="1"/>
          </p:cNvSpPr>
          <p:nvPr>
            <p:ph type="dt" sz="half" idx="24"/>
          </p:nvPr>
        </p:nvSpPr>
        <p:spPr/>
        <p:txBody>
          <a:bodyPr/>
          <a:lstStyle/>
          <a:p>
            <a:endParaRPr lang="en-US" dirty="0"/>
          </a:p>
        </p:txBody>
      </p:sp>
      <p:sp>
        <p:nvSpPr>
          <p:cNvPr id="7" name="Footer Placeholder 6">
            <a:extLst>
              <a:ext uri="{FF2B5EF4-FFF2-40B4-BE49-F238E27FC236}">
                <a16:creationId xmlns:a16="http://schemas.microsoft.com/office/drawing/2014/main" id="{E61D3B78-0013-41DF-BB94-1B3FDC474609}"/>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61140685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BC76DD7F-4069-4CE8-8AB1-41F9B318C313}"/>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68B9D761-306A-479D-AB3C-07751031BBFB}"/>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8080843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2" name="Date Placeholder 1">
            <a:extLst>
              <a:ext uri="{FF2B5EF4-FFF2-40B4-BE49-F238E27FC236}">
                <a16:creationId xmlns:a16="http://schemas.microsoft.com/office/drawing/2014/main" id="{A65555E7-1AB4-445B-B71E-BDFCA662CF0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AC0CCFD-69E7-4A65-937C-A2A1856D335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762852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19A0EE3C-CFA6-419B-9B96-1DB3741DF565}"/>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0B3A9F09-D205-4189-9AC7-872AD8B7D8F5}"/>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6094604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3EAE64A-86E1-4C87-A4F5-15D1A15E0315}"/>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F0CA017A-F842-4F6D-8CDA-B501CBF44F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41831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677D3-6CA0-4C71-9E9A-9D533CF0730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CE24F6E-4C0C-4E85-B8C4-387D14022AB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534438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85725"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27200" y="169864"/>
            <a:ext cx="10198100" cy="755649"/>
          </a:xfrm>
        </p:spPr>
        <p:txBody>
          <a:bodyPr anchor="t"/>
          <a:lstStyle>
            <a:lvl1pPr algn="ctr">
              <a:defRPr/>
            </a:lvl1pPr>
          </a:lstStyle>
          <a:p>
            <a:r>
              <a:rPr lang="en-US" dirty="0"/>
              <a:t>Click to edit Master title style</a:t>
            </a:r>
          </a:p>
        </p:txBody>
      </p:sp>
      <p:sp>
        <p:nvSpPr>
          <p:cNvPr id="5" name="Text Box 14">
            <a:extLst>
              <a:ext uri="{FF2B5EF4-FFF2-40B4-BE49-F238E27FC236}">
                <a16:creationId xmlns:a16="http://schemas.microsoft.com/office/drawing/2014/main" id="{D277256D-3188-40DC-9E4D-578FCF2BD254}"/>
              </a:ext>
            </a:extLst>
          </p:cNvPr>
          <p:cNvSpPr txBox="1">
            <a:spLocks noChangeArrowheads="1"/>
          </p:cNvSpPr>
          <p:nvPr userDrawn="1"/>
        </p:nvSpPr>
        <p:spPr bwMode="auto">
          <a:xfrm>
            <a:off x="11218426" y="6627107"/>
            <a:ext cx="771525" cy="153888"/>
          </a:xfrm>
          <a:prstGeom prst="rect">
            <a:avLst/>
          </a:prstGeom>
          <a:solidFill>
            <a:schemeClr val="tx2"/>
          </a:solid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7" name="Date Placeholder 4">
            <a:extLst>
              <a:ext uri="{FF2B5EF4-FFF2-40B4-BE49-F238E27FC236}">
                <a16:creationId xmlns:a16="http://schemas.microsoft.com/office/drawing/2014/main" id="{07382C63-6F8D-44A6-BC39-EF411CFDCFA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0" name="Footer Placeholder 3">
            <a:extLst>
              <a:ext uri="{FF2B5EF4-FFF2-40B4-BE49-F238E27FC236}">
                <a16:creationId xmlns:a16="http://schemas.microsoft.com/office/drawing/2014/main" id="{43DBC07C-9CCF-45B7-835C-45413218F45B}"/>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22694389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E82F7451-09C2-489D-B6D6-C97E0FE93052}"/>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5" name="Date Placeholder 4">
            <a:extLst>
              <a:ext uri="{FF2B5EF4-FFF2-40B4-BE49-F238E27FC236}">
                <a16:creationId xmlns:a16="http://schemas.microsoft.com/office/drawing/2014/main" id="{31C77669-14CE-455B-8875-305A065358D9}"/>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6" name="Footer Placeholder 3">
            <a:extLst>
              <a:ext uri="{FF2B5EF4-FFF2-40B4-BE49-F238E27FC236}">
                <a16:creationId xmlns:a16="http://schemas.microsoft.com/office/drawing/2014/main" id="{37F7584B-8253-41AC-BD1E-089B2E170228}"/>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3767684557"/>
      </p:ext>
    </p:extLst>
  </p:cSld>
  <p:clrMapOvr>
    <a:masterClrMapping/>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2FF22C85-5DE1-4AE2-954F-36FDFC989476}"/>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
        <p:nvSpPr>
          <p:cNvPr id="6" name="Date Placeholder 4">
            <a:extLst>
              <a:ext uri="{FF2B5EF4-FFF2-40B4-BE49-F238E27FC236}">
                <a16:creationId xmlns:a16="http://schemas.microsoft.com/office/drawing/2014/main" id="{545726BD-FDE1-4D01-8636-477DC6690290}"/>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tx2"/>
                </a:solidFill>
              </a:defRPr>
            </a:lvl1pPr>
          </a:lstStyle>
          <a:p>
            <a:endParaRPr lang="en-US" dirty="0"/>
          </a:p>
        </p:txBody>
      </p:sp>
      <p:sp>
        <p:nvSpPr>
          <p:cNvPr id="7" name="Footer Placeholder 3">
            <a:extLst>
              <a:ext uri="{FF2B5EF4-FFF2-40B4-BE49-F238E27FC236}">
                <a16:creationId xmlns:a16="http://schemas.microsoft.com/office/drawing/2014/main" id="{944996F2-2FA5-4F1F-A5C7-DC809BF1D7AD}"/>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2"/>
                </a:solidFill>
              </a:defRPr>
            </a:lvl1pPr>
          </a:lstStyle>
          <a:p>
            <a:endParaRPr lang="en-US" dirty="0"/>
          </a:p>
        </p:txBody>
      </p:sp>
    </p:spTree>
    <p:extLst>
      <p:ext uri="{BB962C8B-B14F-4D97-AF65-F5344CB8AC3E}">
        <p14:creationId xmlns:p14="http://schemas.microsoft.com/office/powerpoint/2010/main" val="96807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2836B522-98B3-4807-B56E-6484A44D1564}"/>
              </a:ext>
            </a:extLst>
          </p:cNvPr>
          <p:cNvSpPr>
            <a:spLocks noGrp="1"/>
          </p:cNvSpPr>
          <p:nvPr>
            <p:ph type="dt" sz="half" idx="17"/>
          </p:nvPr>
        </p:nvSpPr>
        <p:spPr/>
        <p:txBody>
          <a:bodyPr/>
          <a:lstStyle/>
          <a:p>
            <a:endParaRPr lang="en-US" dirty="0"/>
          </a:p>
        </p:txBody>
      </p:sp>
      <p:sp>
        <p:nvSpPr>
          <p:cNvPr id="5" name="Footer Placeholder 4">
            <a:extLst>
              <a:ext uri="{FF2B5EF4-FFF2-40B4-BE49-F238E27FC236}">
                <a16:creationId xmlns:a16="http://schemas.microsoft.com/office/drawing/2014/main" id="{7F8CA91A-A4A9-4A00-B935-C66A177BE92B}"/>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1353069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1B8D5FAD-98D7-4FDE-AD27-37AF96A79360}"/>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lumMod val="95000"/>
                  </a:schemeClr>
                </a:solidFill>
              </a:rPr>
              <a:pPr algn="r">
                <a:spcBef>
                  <a:spcPct val="50000"/>
                </a:spcBef>
                <a:defRPr/>
              </a:pPr>
              <a:t>‹#›</a:t>
            </a:fld>
            <a:endParaRPr lang="en-US" sz="1000" b="0" baseline="0" dirty="0">
              <a:solidFill>
                <a:schemeClr val="tx2">
                  <a:lumMod val="95000"/>
                </a:schemeClr>
              </a:solidFill>
            </a:endParaRPr>
          </a:p>
        </p:txBody>
      </p:sp>
      <p:sp>
        <p:nvSpPr>
          <p:cNvPr id="6" name="Date Placeholder 4">
            <a:extLst>
              <a:ext uri="{FF2B5EF4-FFF2-40B4-BE49-F238E27FC236}">
                <a16:creationId xmlns:a16="http://schemas.microsoft.com/office/drawing/2014/main" id="{510CCC12-0872-4A94-A7DC-71EFA5B98CE7}"/>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tx2">
                    <a:lumMod val="95000"/>
                  </a:schemeClr>
                </a:solidFill>
              </a:defRPr>
            </a:lvl1pPr>
          </a:lstStyle>
          <a:p>
            <a:endParaRPr lang="en-US" dirty="0"/>
          </a:p>
        </p:txBody>
      </p:sp>
      <p:sp>
        <p:nvSpPr>
          <p:cNvPr id="7" name="Footer Placeholder 3">
            <a:extLst>
              <a:ext uri="{FF2B5EF4-FFF2-40B4-BE49-F238E27FC236}">
                <a16:creationId xmlns:a16="http://schemas.microsoft.com/office/drawing/2014/main" id="{0E653FB8-4ADF-4036-AB18-2CFC80AA920F}"/>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2">
                    <a:lumMod val="95000"/>
                  </a:schemeClr>
                </a:solidFill>
              </a:defRPr>
            </a:lvl1pPr>
          </a:lstStyle>
          <a:p>
            <a:endParaRPr lang="en-US" dirty="0"/>
          </a:p>
        </p:txBody>
      </p:sp>
    </p:spTree>
    <p:extLst>
      <p:ext uri="{BB962C8B-B14F-4D97-AF65-F5344CB8AC3E}">
        <p14:creationId xmlns:p14="http://schemas.microsoft.com/office/powerpoint/2010/main" val="42723757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CE61D621-9D0D-4F10-A856-34EFC74CBF29}"/>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bg2">
                    <a:lumMod val="75000"/>
                  </a:schemeClr>
                </a:solidFill>
              </a:rPr>
              <a:pPr algn="r">
                <a:spcBef>
                  <a:spcPct val="50000"/>
                </a:spcBef>
                <a:defRPr/>
              </a:pPr>
              <a:t>‹#›</a:t>
            </a:fld>
            <a:endParaRPr lang="en-US" sz="1000" b="0" baseline="0" dirty="0">
              <a:solidFill>
                <a:schemeClr val="bg2">
                  <a:lumMod val="75000"/>
                </a:schemeClr>
              </a:solidFill>
            </a:endParaRPr>
          </a:p>
        </p:txBody>
      </p:sp>
      <p:sp>
        <p:nvSpPr>
          <p:cNvPr id="6" name="Date Placeholder 4">
            <a:extLst>
              <a:ext uri="{FF2B5EF4-FFF2-40B4-BE49-F238E27FC236}">
                <a16:creationId xmlns:a16="http://schemas.microsoft.com/office/drawing/2014/main" id="{D7B39406-5ED5-4BCC-9302-3AA90DD5AF5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7" name="Footer Placeholder 3">
            <a:extLst>
              <a:ext uri="{FF2B5EF4-FFF2-40B4-BE49-F238E27FC236}">
                <a16:creationId xmlns:a16="http://schemas.microsoft.com/office/drawing/2014/main" id="{009FF104-F06B-4B93-BE98-6E1E9BD40309}"/>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5513849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3649034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4354896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530535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6931728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9841154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217</a:t>
              </a:r>
            </a:p>
            <a:p>
              <a:pPr algn="ctr">
                <a:defRPr/>
              </a:pPr>
              <a:r>
                <a:rPr lang="en-US" sz="1000" b="1" dirty="0">
                  <a:solidFill>
                    <a:schemeClr val="tx1"/>
                  </a:solidFill>
                </a:rPr>
                <a:t>217</a:t>
              </a:r>
            </a:p>
            <a:p>
              <a:pPr algn="ctr">
                <a:defRPr/>
              </a:pPr>
              <a:r>
                <a:rPr lang="en-US" sz="1000" b="1" dirty="0">
                  <a:solidFill>
                    <a:schemeClr val="tx1"/>
                  </a:solidFill>
                </a:rPr>
                <a:t>217</a:t>
              </a:r>
            </a:p>
            <a:p>
              <a:pPr algn="ctr">
                <a:defRPr/>
              </a:pPr>
              <a:endParaRPr lang="en-US" sz="1000" b="1" dirty="0">
                <a:solidFill>
                  <a:schemeClr val="tx1"/>
                </a:solidFill>
              </a:endParaRPr>
            </a:p>
            <a:p>
              <a:pPr algn="ctr">
                <a:defRPr/>
              </a:pPr>
              <a:r>
                <a:rPr lang="en-US" sz="100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200</a:t>
              </a:r>
            </a:p>
            <a:p>
              <a:pPr algn="ctr">
                <a:defRPr/>
              </a:pPr>
              <a:r>
                <a:rPr lang="en-US" sz="1000" b="1" dirty="0">
                  <a:solidFill>
                    <a:schemeClr val="tx1"/>
                  </a:solidFill>
                </a:rPr>
                <a:t>200</a:t>
              </a:r>
            </a:p>
            <a:p>
              <a:pPr algn="ctr">
                <a:defRPr/>
              </a:pPr>
              <a:r>
                <a:rPr lang="en-US" sz="1000" b="1" dirty="0">
                  <a:solidFill>
                    <a:schemeClr val="tx1"/>
                  </a:solidFill>
                </a:rPr>
                <a:t>200</a:t>
              </a:r>
            </a:p>
            <a:p>
              <a:pPr algn="ctr">
                <a:defRPr/>
              </a:pPr>
              <a:endParaRPr lang="en-US" sz="1000" b="1" dirty="0">
                <a:solidFill>
                  <a:schemeClr val="tx1"/>
                </a:solidFill>
              </a:endParaRPr>
            </a:p>
            <a:p>
              <a:pPr algn="ctr">
                <a:defRPr/>
              </a:pPr>
              <a:r>
                <a:rPr lang="en-US" sz="100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255</a:t>
              </a:r>
            </a:p>
            <a:p>
              <a:pPr algn="ctr">
                <a:defRPr/>
              </a:pPr>
              <a:r>
                <a:rPr lang="en-US" sz="1000" b="1" dirty="0">
                  <a:solidFill>
                    <a:schemeClr val="tx1"/>
                  </a:solidFill>
                </a:rPr>
                <a:t>255</a:t>
              </a:r>
            </a:p>
            <a:p>
              <a:pPr algn="ctr">
                <a:defRPr/>
              </a:pPr>
              <a:r>
                <a:rPr lang="en-US" sz="1000" b="1" dirty="0">
                  <a:solidFill>
                    <a:schemeClr val="tx1"/>
                  </a:solidFill>
                </a:rPr>
                <a:t>255</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a:t>
              </a:r>
            </a:p>
            <a:p>
              <a:pPr algn="ctr">
                <a:defRPr/>
              </a:pPr>
              <a:r>
                <a:rPr lang="en-US" sz="1000" b="1" dirty="0">
                  <a:solidFill>
                    <a:schemeClr val="bg1"/>
                  </a:solidFill>
                </a:rPr>
                <a:t>0</a:t>
              </a:r>
            </a:p>
            <a:p>
              <a:pPr algn="ctr">
                <a:defRPr/>
              </a:pPr>
              <a:r>
                <a:rPr lang="en-US" sz="1000" b="1" dirty="0">
                  <a:solidFill>
                    <a:schemeClr val="bg1"/>
                  </a:solidFill>
                </a:rPr>
                <a:t>0</a:t>
              </a:r>
            </a:p>
            <a:p>
              <a:pPr algn="ctr">
                <a:defRPr/>
              </a:pPr>
              <a:endParaRPr lang="en-US" sz="1000" b="1" dirty="0">
                <a:solidFill>
                  <a:schemeClr val="bg1"/>
                </a:solidFill>
              </a:endParaRPr>
            </a:p>
            <a:p>
              <a:pPr algn="ctr">
                <a:defRPr/>
              </a:pPr>
              <a:r>
                <a:rPr lang="en-US" sz="100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163</a:t>
              </a:r>
            </a:p>
            <a:p>
              <a:pPr algn="ctr">
                <a:defRPr/>
              </a:pPr>
              <a:r>
                <a:rPr lang="en-US" sz="1000" b="1" dirty="0">
                  <a:solidFill>
                    <a:schemeClr val="tx1"/>
                  </a:solidFill>
                </a:rPr>
                <a:t>163</a:t>
              </a:r>
            </a:p>
            <a:p>
              <a:pPr algn="ctr">
                <a:defRPr/>
              </a:pPr>
              <a:r>
                <a:rPr lang="en-US" sz="1000" b="1" dirty="0">
                  <a:solidFill>
                    <a:schemeClr val="tx1"/>
                  </a:solidFill>
                </a:rPr>
                <a:t>163</a:t>
              </a:r>
            </a:p>
            <a:p>
              <a:pPr algn="ctr">
                <a:defRPr/>
              </a:pPr>
              <a:endParaRPr lang="en-US" sz="1000" b="1" dirty="0">
                <a:solidFill>
                  <a:schemeClr val="tx1"/>
                </a:solidFill>
              </a:endParaRPr>
            </a:p>
            <a:p>
              <a:pPr algn="ctr">
                <a:defRPr/>
              </a:pPr>
              <a:r>
                <a:rPr lang="en-US" sz="100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131</a:t>
              </a:r>
            </a:p>
            <a:p>
              <a:pPr algn="ctr">
                <a:defRPr/>
              </a:pPr>
              <a:r>
                <a:rPr lang="en-US" sz="1000" b="1" dirty="0">
                  <a:solidFill>
                    <a:schemeClr val="tx1"/>
                  </a:solidFill>
                </a:rPr>
                <a:t>132</a:t>
              </a:r>
            </a:p>
            <a:p>
              <a:pPr algn="ctr">
                <a:defRPr/>
              </a:pPr>
              <a:r>
                <a:rPr lang="en-US" sz="1000" b="1" dirty="0">
                  <a:solidFill>
                    <a:schemeClr val="tx1"/>
                  </a:solidFill>
                </a:rPr>
                <a:t>122</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223</a:t>
              </a:r>
            </a:p>
            <a:p>
              <a:pPr algn="ctr">
                <a:defRPr/>
              </a:pPr>
              <a:r>
                <a:rPr lang="en-US" sz="1000" b="1" dirty="0">
                  <a:solidFill>
                    <a:schemeClr val="bg1"/>
                  </a:solidFill>
                </a:rPr>
                <a:t>31</a:t>
              </a:r>
            </a:p>
            <a:p>
              <a:pPr algn="ctr">
                <a:defRPr/>
              </a:pPr>
              <a:r>
                <a:rPr lang="en-US" sz="1000" b="1" dirty="0">
                  <a:solidFill>
                    <a:schemeClr val="bg1"/>
                  </a:solidFill>
                </a:rPr>
                <a:t>46</a:t>
              </a:r>
            </a:p>
            <a:p>
              <a:pPr algn="ctr">
                <a:defRPr/>
              </a:pPr>
              <a:endParaRPr lang="en-US" sz="1000" b="1" dirty="0">
                <a:solidFill>
                  <a:schemeClr val="bg1"/>
                </a:solidFill>
              </a:endParaRPr>
            </a:p>
            <a:p>
              <a:pPr algn="ctr">
                <a:defRPr/>
              </a:pPr>
              <a:r>
                <a:rPr lang="en-US" sz="100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110</a:t>
              </a:r>
            </a:p>
            <a:p>
              <a:pPr algn="ctr">
                <a:defRPr/>
              </a:pPr>
              <a:r>
                <a:rPr lang="en-US" sz="1000" b="1" dirty="0">
                  <a:solidFill>
                    <a:schemeClr val="tx1"/>
                  </a:solidFill>
                </a:rPr>
                <a:t>135</a:t>
              </a:r>
            </a:p>
            <a:p>
              <a:pPr algn="ctr">
                <a:defRPr/>
              </a:pPr>
              <a:r>
                <a:rPr lang="en-US" sz="1000" b="1" dirty="0">
                  <a:solidFill>
                    <a:schemeClr val="tx1"/>
                  </a:solidFill>
                </a:rPr>
                <a:t>120</a:t>
              </a:r>
            </a:p>
            <a:p>
              <a:pPr algn="ctr">
                <a:defRPr/>
              </a:pPr>
              <a:endParaRPr lang="en-US" sz="1000" b="1" dirty="0">
                <a:solidFill>
                  <a:schemeClr val="tx1"/>
                </a:solidFill>
              </a:endParaRPr>
            </a:p>
            <a:p>
              <a:pPr algn="ctr">
                <a:defRPr/>
              </a:pPr>
              <a:r>
                <a:rPr lang="en-US" sz="100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112</a:t>
              </a:r>
            </a:p>
            <a:p>
              <a:pPr algn="ctr">
                <a:defRPr/>
              </a:pPr>
              <a:r>
                <a:rPr lang="en-US" sz="1000" b="1" dirty="0">
                  <a:solidFill>
                    <a:schemeClr val="bg1"/>
                  </a:solidFill>
                </a:rPr>
                <a:t>92</a:t>
              </a:r>
            </a:p>
            <a:p>
              <a:pPr algn="ctr">
                <a:defRPr/>
              </a:pPr>
              <a:r>
                <a:rPr lang="en-US" sz="1000" b="1" dirty="0">
                  <a:solidFill>
                    <a:schemeClr val="bg1"/>
                  </a:solidFill>
                </a:rPr>
                <a:t>56</a:t>
              </a:r>
            </a:p>
            <a:p>
              <a:pPr algn="ctr">
                <a:defRPr/>
              </a:pPr>
              <a:endParaRPr lang="en-US" sz="1000" b="1" dirty="0">
                <a:solidFill>
                  <a:schemeClr val="bg1"/>
                </a:solidFill>
              </a:endParaRPr>
            </a:p>
            <a:p>
              <a:pPr algn="ctr">
                <a:defRPr/>
              </a:pPr>
              <a:r>
                <a:rPr lang="en-US" sz="100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62</a:t>
              </a:r>
            </a:p>
            <a:p>
              <a:pPr algn="ctr">
                <a:defRPr/>
              </a:pPr>
              <a:r>
                <a:rPr lang="en-US" sz="1000" b="1" dirty="0">
                  <a:solidFill>
                    <a:schemeClr val="bg1"/>
                  </a:solidFill>
                </a:rPr>
                <a:t>102</a:t>
              </a:r>
            </a:p>
            <a:p>
              <a:pPr algn="ctr">
                <a:defRPr/>
              </a:pPr>
              <a:r>
                <a:rPr lang="en-US" sz="1000" b="1" dirty="0">
                  <a:solidFill>
                    <a:schemeClr val="bg1"/>
                  </a:solidFill>
                </a:rPr>
                <a:t>130</a:t>
              </a:r>
            </a:p>
            <a:p>
              <a:pPr algn="ctr">
                <a:defRPr/>
              </a:pPr>
              <a:endParaRPr lang="en-US" sz="1000" b="1" dirty="0">
                <a:solidFill>
                  <a:schemeClr val="bg1"/>
                </a:solidFill>
              </a:endParaRPr>
            </a:p>
            <a:p>
              <a:pPr algn="ctr">
                <a:defRPr/>
              </a:pPr>
              <a:r>
                <a:rPr lang="en-US" sz="100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102</a:t>
              </a:r>
            </a:p>
            <a:p>
              <a:pPr algn="ctr">
                <a:defRPr/>
              </a:pPr>
              <a:r>
                <a:rPr lang="en-US" sz="1000" b="1" dirty="0">
                  <a:solidFill>
                    <a:schemeClr val="bg1"/>
                  </a:solidFill>
                </a:rPr>
                <a:t>56</a:t>
              </a:r>
            </a:p>
            <a:p>
              <a:pPr algn="ctr">
                <a:defRPr/>
              </a:pPr>
              <a:r>
                <a:rPr lang="en-US" sz="1000" b="1" dirty="0">
                  <a:solidFill>
                    <a:schemeClr val="bg1"/>
                  </a:solidFill>
                </a:rPr>
                <a:t>48</a:t>
              </a:r>
            </a:p>
            <a:p>
              <a:pPr algn="ctr">
                <a:defRPr/>
              </a:pPr>
              <a:endParaRPr lang="en-US" sz="1000" b="1" dirty="0">
                <a:solidFill>
                  <a:schemeClr val="bg1"/>
                </a:solidFill>
              </a:endParaRPr>
            </a:p>
            <a:p>
              <a:pPr algn="ctr">
                <a:defRPr/>
              </a:pPr>
              <a:r>
                <a:rPr lang="en-US" sz="100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130</a:t>
              </a:r>
            </a:p>
            <a:p>
              <a:pPr algn="ctr">
                <a:defRPr/>
              </a:pPr>
              <a:r>
                <a:rPr lang="en-US" sz="1000" b="1" dirty="0">
                  <a:solidFill>
                    <a:schemeClr val="bg1"/>
                  </a:solidFill>
                </a:rPr>
                <a:t>120</a:t>
              </a:r>
            </a:p>
            <a:p>
              <a:pPr algn="ctr">
                <a:defRPr/>
              </a:pPr>
              <a:r>
                <a:rPr lang="en-US" sz="1000" b="1" dirty="0">
                  <a:solidFill>
                    <a:schemeClr val="bg1"/>
                  </a:solidFill>
                </a:rPr>
                <a:t>111</a:t>
              </a:r>
            </a:p>
            <a:p>
              <a:pPr algn="ctr">
                <a:defRPr/>
              </a:pPr>
              <a:endParaRPr lang="en-US" sz="1000" b="1" dirty="0">
                <a:solidFill>
                  <a:schemeClr val="bg1"/>
                </a:solidFill>
              </a:endParaRPr>
            </a:p>
            <a:p>
              <a:pPr algn="ctr">
                <a:defRPr/>
              </a:pPr>
              <a:r>
                <a:rPr lang="en-US" sz="100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237</a:t>
              </a:r>
            </a:p>
            <a:p>
              <a:pPr algn="ctr">
                <a:defRPr/>
              </a:pPr>
              <a:r>
                <a:rPr lang="en-US" sz="1000" b="1" dirty="0">
                  <a:solidFill>
                    <a:schemeClr val="tx1"/>
                  </a:solidFill>
                </a:rPr>
                <a:t>237</a:t>
              </a:r>
            </a:p>
            <a:p>
              <a:pPr algn="ctr">
                <a:defRPr/>
              </a:pPr>
              <a:r>
                <a:rPr lang="en-US" sz="1000" b="1" dirty="0">
                  <a:solidFill>
                    <a:schemeClr val="tx1"/>
                  </a:solidFill>
                </a:rPr>
                <a:t>237</a:t>
              </a:r>
            </a:p>
            <a:p>
              <a:pPr algn="ctr">
                <a:defRPr/>
              </a:pPr>
              <a:endParaRPr lang="en-US" sz="1000" b="1" dirty="0">
                <a:solidFill>
                  <a:schemeClr val="tx1"/>
                </a:solidFill>
              </a:endParaRPr>
            </a:p>
            <a:p>
              <a:pPr algn="ctr">
                <a:defRPr/>
              </a:pPr>
              <a:r>
                <a:rPr lang="en-US" sz="1000" b="1" dirty="0">
                  <a:solidFill>
                    <a:schemeClr val="tx1"/>
                  </a:solidFill>
                </a:rPr>
                <a:t>#ededed</a:t>
              </a: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80</a:t>
              </a:r>
            </a:p>
            <a:p>
              <a:pPr algn="ctr">
                <a:defRPr/>
              </a:pPr>
              <a:r>
                <a:rPr lang="en-US" sz="1000" b="1" dirty="0">
                  <a:solidFill>
                    <a:schemeClr val="bg1"/>
                  </a:solidFill>
                </a:rPr>
                <a:t>119</a:t>
              </a:r>
            </a:p>
            <a:p>
              <a:pPr algn="ctr">
                <a:defRPr/>
              </a:pPr>
              <a:r>
                <a:rPr lang="en-US" sz="1000" b="1" dirty="0">
                  <a:solidFill>
                    <a:schemeClr val="bg1"/>
                  </a:solidFill>
                </a:rPr>
                <a:t>27</a:t>
              </a:r>
            </a:p>
            <a:p>
              <a:pPr algn="ctr">
                <a:defRPr/>
              </a:pPr>
              <a:endParaRPr lang="en-US" sz="1000" b="1" dirty="0">
                <a:solidFill>
                  <a:schemeClr val="bg1"/>
                </a:solidFill>
              </a:endParaRPr>
            </a:p>
            <a:p>
              <a:pPr algn="ctr">
                <a:defRPr/>
              </a:pPr>
              <a:r>
                <a:rPr lang="en-US" sz="100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252</a:t>
              </a:r>
            </a:p>
            <a:p>
              <a:pPr algn="ctr">
                <a:defRPr/>
              </a:pPr>
              <a:r>
                <a:rPr lang="en-US" sz="1000" b="1" dirty="0">
                  <a:solidFill>
                    <a:schemeClr val="tx1"/>
                  </a:solidFill>
                </a:rPr>
                <a:t>174</a:t>
              </a:r>
            </a:p>
            <a:p>
              <a:pPr algn="ctr">
                <a:defRPr/>
              </a:pPr>
              <a:r>
                <a:rPr lang="en-US" sz="1000" b="1" dirty="0">
                  <a:solidFill>
                    <a:schemeClr val="tx1"/>
                  </a:solidFill>
                </a:rPr>
                <a:t>59</a:t>
              </a:r>
            </a:p>
            <a:p>
              <a:pPr algn="ctr">
                <a:defRPr/>
              </a:pPr>
              <a:endParaRPr lang="en-US" sz="1000" b="1" dirty="0">
                <a:solidFill>
                  <a:schemeClr val="tx1"/>
                </a:solidFill>
              </a:endParaRPr>
            </a:p>
            <a:p>
              <a:pPr algn="ctr">
                <a:defRPr/>
              </a:pPr>
              <a:r>
                <a:rPr lang="en-US" sz="100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83</a:t>
              </a:r>
            </a:p>
            <a:p>
              <a:pPr algn="ctr">
                <a:defRPr/>
              </a:pPr>
              <a:r>
                <a:rPr lang="en-US" sz="1000" b="1" dirty="0">
                  <a:solidFill>
                    <a:schemeClr val="bg1"/>
                  </a:solidFill>
                </a:rPr>
                <a:t>36</a:t>
              </a:r>
            </a:p>
            <a:p>
              <a:pPr algn="ctr">
                <a:defRPr/>
              </a:pPr>
              <a:r>
                <a:rPr lang="en-US" sz="1000" b="1" dirty="0">
                  <a:solidFill>
                    <a:schemeClr val="bg1"/>
                  </a:solidFill>
                </a:rPr>
                <a:t>118</a:t>
              </a:r>
            </a:p>
            <a:p>
              <a:pPr algn="ctr">
                <a:defRPr/>
              </a:pPr>
              <a:endParaRPr lang="en-US" sz="1000" b="1" dirty="0">
                <a:solidFill>
                  <a:schemeClr val="bg1"/>
                </a:solidFill>
              </a:endParaRPr>
            </a:p>
            <a:p>
              <a:pPr algn="ctr">
                <a:defRPr/>
              </a:pPr>
              <a:r>
                <a:rPr lang="en-US" sz="1000" b="1" dirty="0">
                  <a:solidFill>
                    <a:schemeClr val="bg1"/>
                  </a:solidFill>
                </a:rPr>
                <a:t>#542a76</a:t>
              </a:r>
            </a:p>
          </p:txBody>
        </p:sp>
      </p:grpSp>
    </p:spTree>
    <p:extLst>
      <p:ext uri="{BB962C8B-B14F-4D97-AF65-F5344CB8AC3E}">
        <p14:creationId xmlns:p14="http://schemas.microsoft.com/office/powerpoint/2010/main" val="398110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145EC585-29F7-4309-B98C-083ADDBC6280}"/>
              </a:ext>
            </a:extLst>
          </p:cNvPr>
          <p:cNvSpPr>
            <a:spLocks noGrp="1"/>
          </p:cNvSpPr>
          <p:nvPr>
            <p:ph type="dt" sz="half" idx="17"/>
          </p:nvPr>
        </p:nvSpPr>
        <p:spPr/>
        <p:txBody>
          <a:bodyPr/>
          <a:lstStyle/>
          <a:p>
            <a:endParaRPr lang="en-US" dirty="0"/>
          </a:p>
        </p:txBody>
      </p:sp>
      <p:sp>
        <p:nvSpPr>
          <p:cNvPr id="4" name="Footer Placeholder 3">
            <a:extLst>
              <a:ext uri="{FF2B5EF4-FFF2-40B4-BE49-F238E27FC236}">
                <a16:creationId xmlns:a16="http://schemas.microsoft.com/office/drawing/2014/main" id="{9337CFEB-C4F2-494C-8397-ECF603F21DAE}"/>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96900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image" Target="../media/image3.png"/><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image" Target="../media/image1.pn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theme" Target="../theme/theme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8"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image" Target="../media/image2.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theme" Target="../theme/theme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2442" y="20646"/>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285750" y="230564"/>
            <a:ext cx="496209" cy="653036"/>
          </a:xfrm>
          <a:prstGeom prst="rect">
            <a:avLst/>
          </a:prstGeom>
        </p:spPr>
      </p:pic>
      <p:sp>
        <p:nvSpPr>
          <p:cNvPr id="4099" name="Title Placeholder 1"/>
          <p:cNvSpPr>
            <a:spLocks noGrp="1"/>
          </p:cNvSpPr>
          <p:nvPr>
            <p:ph type="title"/>
          </p:nvPr>
        </p:nvSpPr>
        <p:spPr bwMode="auto">
          <a:xfrm>
            <a:off x="954860" y="128981"/>
            <a:ext cx="10185088"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31"/>
          <a:srcRect/>
          <a:stretch>
            <a:fillRect/>
          </a:stretch>
        </p:blipFill>
        <p:spPr bwMode="auto">
          <a:xfrm>
            <a:off x="6079067" y="3416309"/>
            <a:ext cx="25400" cy="3175"/>
          </a:xfrm>
          <a:prstGeom prst="rect">
            <a:avLst/>
          </a:prstGeom>
          <a:noFill/>
          <a:ln w="9525">
            <a:noFill/>
            <a:miter lim="800000"/>
            <a:headEnd/>
            <a:tailEnd/>
          </a:ln>
        </p:spPr>
      </p:pic>
      <p:pic>
        <p:nvPicPr>
          <p:cNvPr id="4" name="Picture 3" descr="A close up of a sign&#10;&#10;Description automatically generated">
            <a:extLst>
              <a:ext uri="{FF2B5EF4-FFF2-40B4-BE49-F238E27FC236}">
                <a16:creationId xmlns:a16="http://schemas.microsoft.com/office/drawing/2014/main" id="{07E51EB1-4819-4994-849D-65190A15CBAB}"/>
              </a:ext>
            </a:extLst>
          </p:cNvPr>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11237140" y="327105"/>
            <a:ext cx="771817" cy="511711"/>
          </a:xfrm>
          <a:prstGeom prst="rect">
            <a:avLst/>
          </a:prstGeom>
        </p:spPr>
      </p:pic>
      <p:sp>
        <p:nvSpPr>
          <p:cNvPr id="13" name="Text Box 14">
            <a:extLst>
              <a:ext uri="{FF2B5EF4-FFF2-40B4-BE49-F238E27FC236}">
                <a16:creationId xmlns:a16="http://schemas.microsoft.com/office/drawing/2014/main" id="{0C8FC442-AA8A-47C5-B447-09E7A5235C2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5" name="Date Placeholder 4">
            <a:extLst>
              <a:ext uri="{FF2B5EF4-FFF2-40B4-BE49-F238E27FC236}">
                <a16:creationId xmlns:a16="http://schemas.microsoft.com/office/drawing/2014/main" id="{4FB00847-925B-4E5A-90C9-3EF5CB40EB98}"/>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6" name="Footer Placeholder 3">
            <a:extLst>
              <a:ext uri="{FF2B5EF4-FFF2-40B4-BE49-F238E27FC236}">
                <a16:creationId xmlns:a16="http://schemas.microsoft.com/office/drawing/2014/main" id="{6E7A5AE2-14A4-45C3-A606-90C577A927D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3434347703"/>
      </p:ext>
    </p:extLst>
  </p:cSld>
  <p:clrMap bg1="lt1" tx1="dk1" bg2="lt2" tx2="dk2" accent1="accent1" accent2="accent2" accent3="accent3" accent4="accent4" accent5="accent5" accent6="accent6" hlink="hlink" folHlink="folHlink"/>
  <p:sldLayoutIdLst>
    <p:sldLayoutId id="2147483854"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5" r:id="rId21"/>
    <p:sldLayoutId id="2147483876" r:id="rId22"/>
    <p:sldLayoutId id="2147483877" r:id="rId23"/>
    <p:sldLayoutId id="2147483878" r:id="rId24"/>
    <p:sldLayoutId id="2147483879" r:id="rId25"/>
    <p:sldLayoutId id="2147483880" r:id="rId26"/>
    <p:sldLayoutId id="2147483881" r:id="rId27"/>
    <p:sldLayoutId id="2147483882" r:id="rId28"/>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17" name="TextBox 16">
            <a:extLst>
              <a:ext uri="{FF2B5EF4-FFF2-40B4-BE49-F238E27FC236}">
                <a16:creationId xmlns:a16="http://schemas.microsoft.com/office/drawing/2014/main" id="{9BE89A36-BD29-4819-A6CC-213D961379B5}"/>
              </a:ext>
            </a:extLst>
          </p:cNvPr>
          <p:cNvSpPr txBox="1"/>
          <p:nvPr userDrawn="1"/>
        </p:nvSpPr>
        <p:spPr>
          <a:xfrm>
            <a:off x="5862607" y="4416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Box 14"/>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5" name="Picture 1"/>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1001034" y="183670"/>
            <a:ext cx="1011973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pic>
        <p:nvPicPr>
          <p:cNvPr id="14" name="Picture 13" descr="A close up of a sign&#10;&#10;Description automatically generated">
            <a:extLst>
              <a:ext uri="{FF2B5EF4-FFF2-40B4-BE49-F238E27FC236}">
                <a16:creationId xmlns:a16="http://schemas.microsoft.com/office/drawing/2014/main" id="{3AD708A4-5031-46CE-8904-DB6A2E0EA318}"/>
              </a:ext>
            </a:extLst>
          </p:cNvPr>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11237140" y="327105"/>
            <a:ext cx="771817" cy="511711"/>
          </a:xfrm>
          <a:prstGeom prst="rect">
            <a:avLst/>
          </a:prstGeom>
        </p:spPr>
      </p:pic>
      <p:sp>
        <p:nvSpPr>
          <p:cNvPr id="15" name="TextBox 14">
            <a:extLst>
              <a:ext uri="{FF2B5EF4-FFF2-40B4-BE49-F238E27FC236}">
                <a16:creationId xmlns:a16="http://schemas.microsoft.com/office/drawing/2014/main" id="{C6BFEED3-F1F7-4578-B131-F93BE259F4A2}"/>
              </a:ext>
            </a:extLst>
          </p:cNvPr>
          <p:cNvSpPr txBox="1"/>
          <p:nvPr userDrawn="1"/>
        </p:nvSpPr>
        <p:spPr>
          <a:xfrm>
            <a:off x="5862607" y="6576078"/>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18" name="Date Placeholder 4">
            <a:extLst>
              <a:ext uri="{FF2B5EF4-FFF2-40B4-BE49-F238E27FC236}">
                <a16:creationId xmlns:a16="http://schemas.microsoft.com/office/drawing/2014/main" id="{E04AB452-E1D0-498E-A67B-40689D02B219}"/>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9" name="Footer Placeholder 3">
            <a:extLst>
              <a:ext uri="{FF2B5EF4-FFF2-40B4-BE49-F238E27FC236}">
                <a16:creationId xmlns:a16="http://schemas.microsoft.com/office/drawing/2014/main" id="{EA95F248-EC26-4ABB-BCB3-9DCDD4078B93}"/>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4237974372"/>
      </p:ext>
    </p:extLst>
  </p:cSld>
  <p:clrMap bg1="lt1" tx1="dk1" bg2="lt2" tx2="dk2" accent1="accent1" accent2="accent2" accent3="accent3" accent4="accent4" accent5="accent5" accent6="accent6" hlink="hlink" folHlink="folHlink"/>
  <p:sldLayoutIdLst>
    <p:sldLayoutId id="2147483792"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 id="2147483816" r:id="rId24"/>
    <p:sldLayoutId id="2147483817" r:id="rId25"/>
    <p:sldLayoutId id="2147483818" r:id="rId26"/>
    <p:sldLayoutId id="2147483819" r:id="rId27"/>
    <p:sldLayoutId id="2147483820" r:id="rId28"/>
    <p:sldLayoutId id="2147483821" r:id="rId29"/>
    <p:sldLayoutId id="2147483822" r:id="rId30"/>
  </p:sldLayoutIdLst>
  <p:hf hdr="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4099" name="Title Placeholder 1"/>
          <p:cNvSpPr>
            <a:spLocks noGrp="1"/>
          </p:cNvSpPr>
          <p:nvPr>
            <p:ph type="title"/>
          </p:nvPr>
        </p:nvSpPr>
        <p:spPr bwMode="auto">
          <a:xfrm>
            <a:off x="2296179" y="128981"/>
            <a:ext cx="9598208"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pic>
        <p:nvPicPr>
          <p:cNvPr id="10" name="Picture 9" descr="A drawing of a cartoon character&#10;&#10;Description automatically generated">
            <a:extLst>
              <a:ext uri="{FF2B5EF4-FFF2-40B4-BE49-F238E27FC236}">
                <a16:creationId xmlns:a16="http://schemas.microsoft.com/office/drawing/2014/main" id="{C5F7F0A0-3D3A-44AB-8237-E378B6858686}"/>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297613" y="144620"/>
            <a:ext cx="1767628" cy="785419"/>
          </a:xfrm>
          <a:prstGeom prst="rect">
            <a:avLst/>
          </a:prstGeom>
        </p:spPr>
      </p:pic>
      <p:sp>
        <p:nvSpPr>
          <p:cNvPr id="13" name="Text Box 14">
            <a:extLst>
              <a:ext uri="{FF2B5EF4-FFF2-40B4-BE49-F238E27FC236}">
                <a16:creationId xmlns:a16="http://schemas.microsoft.com/office/drawing/2014/main" id="{78FB005E-728D-439F-A1B1-EF270A173158}"/>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5" name="Date Placeholder 4">
            <a:extLst>
              <a:ext uri="{FF2B5EF4-FFF2-40B4-BE49-F238E27FC236}">
                <a16:creationId xmlns:a16="http://schemas.microsoft.com/office/drawing/2014/main" id="{5DBFD84D-DFF2-492E-A7CC-53E2DF38BC5E}"/>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6" name="Footer Placeholder 3">
            <a:extLst>
              <a:ext uri="{FF2B5EF4-FFF2-40B4-BE49-F238E27FC236}">
                <a16:creationId xmlns:a16="http://schemas.microsoft.com/office/drawing/2014/main" id="{A68A8328-24CC-4FCD-B360-07DD50BD0453}"/>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1138286984"/>
      </p:ext>
    </p:extLst>
  </p:cSld>
  <p:clrMap bg1="lt1" tx1="dk1" bg2="lt2" tx2="dk2" accent1="accent1" accent2="accent2" accent3="accent3" accent4="accent4" accent5="accent5" accent6="accent6" hlink="hlink" folHlink="folHlink"/>
  <p:sldLayoutIdLst>
    <p:sldLayoutId id="2147483728"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56" r:id="rId11"/>
    <p:sldLayoutId id="2147483757" r:id="rId12"/>
    <p:sldLayoutId id="214748375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sp>
        <p:nvSpPr>
          <p:cNvPr id="19" name="Title Placeholder 1"/>
          <p:cNvSpPr>
            <a:spLocks noGrp="1"/>
          </p:cNvSpPr>
          <p:nvPr>
            <p:ph type="title"/>
          </p:nvPr>
        </p:nvSpPr>
        <p:spPr bwMode="auto">
          <a:xfrm>
            <a:off x="954860" y="128981"/>
            <a:ext cx="10185088" cy="8447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pic>
        <p:nvPicPr>
          <p:cNvPr id="13" name="Picture 12">
            <a:extLst>
              <a:ext uri="{FF2B5EF4-FFF2-40B4-BE49-F238E27FC236}">
                <a16:creationId xmlns:a16="http://schemas.microsoft.com/office/drawing/2014/main" id="{2C9EF1E4-3AF5-4658-A86D-22EA5723B90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pic>
        <p:nvPicPr>
          <p:cNvPr id="16" name="Picture 15" descr="A close up of a sign&#10;&#10;Description automatically generated">
            <a:extLst>
              <a:ext uri="{FF2B5EF4-FFF2-40B4-BE49-F238E27FC236}">
                <a16:creationId xmlns:a16="http://schemas.microsoft.com/office/drawing/2014/main" id="{3F6674BC-A7C9-4E38-BEBA-36EB5F17402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37140" y="327105"/>
            <a:ext cx="771817" cy="511711"/>
          </a:xfrm>
          <a:prstGeom prst="rect">
            <a:avLst/>
          </a:prstGeom>
        </p:spPr>
      </p:pic>
      <p:sp>
        <p:nvSpPr>
          <p:cNvPr id="11" name="Text Box 14">
            <a:extLst>
              <a:ext uri="{FF2B5EF4-FFF2-40B4-BE49-F238E27FC236}">
                <a16:creationId xmlns:a16="http://schemas.microsoft.com/office/drawing/2014/main" id="{06488F25-D32D-48D0-BB8A-6B1499EB02E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7" name="Date Placeholder 4">
            <a:extLst>
              <a:ext uri="{FF2B5EF4-FFF2-40B4-BE49-F238E27FC236}">
                <a16:creationId xmlns:a16="http://schemas.microsoft.com/office/drawing/2014/main" id="{876090B8-EB33-44F6-B805-AE75858FA42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8" name="Footer Placeholder 3">
            <a:extLst>
              <a:ext uri="{FF2B5EF4-FFF2-40B4-BE49-F238E27FC236}">
                <a16:creationId xmlns:a16="http://schemas.microsoft.com/office/drawing/2014/main" id="{2F8A329A-59C1-4D23-B5E6-03FA1C182A0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image" Target="../media/image11.jpeg"/><Relationship Id="rId21" Type="http://schemas.openxmlformats.org/officeDocument/2006/relationships/image" Target="../media/image29.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notesSlide" Target="../notesSlides/notesSlide4.xml"/><Relationship Id="rId16" Type="http://schemas.openxmlformats.org/officeDocument/2006/relationships/image" Target="../media/image24.jpeg"/><Relationship Id="rId20"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23" Type="http://schemas.openxmlformats.org/officeDocument/2006/relationships/image" Target="../media/image31.svg"/><Relationship Id="rId10" Type="http://schemas.openxmlformats.org/officeDocument/2006/relationships/image" Target="../media/image18.jpeg"/><Relationship Id="rId19" Type="http://schemas.openxmlformats.org/officeDocument/2006/relationships/image" Target="../media/image27.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 Id="rId22"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66700" y="265872"/>
            <a:ext cx="5829300" cy="1671543"/>
          </a:xfrm>
        </p:spPr>
        <p:txBody>
          <a:bodyPr>
            <a:normAutofit fontScale="90000"/>
          </a:bodyPr>
          <a:lstStyle/>
          <a:p>
            <a:r>
              <a:rPr lang="en-US" dirty="0"/>
              <a:t>NEW ORLEANS DISTRICT ANNUAL UPDATE TO Association OF LEVEE Boards of Louisiana</a:t>
            </a:r>
          </a:p>
        </p:txBody>
      </p:sp>
      <p:sp>
        <p:nvSpPr>
          <p:cNvPr id="8" name="Text Placeholder 7"/>
          <p:cNvSpPr>
            <a:spLocks noGrp="1"/>
          </p:cNvSpPr>
          <p:nvPr>
            <p:ph type="body" sz="quarter" idx="15"/>
          </p:nvPr>
        </p:nvSpPr>
        <p:spPr/>
        <p:txBody>
          <a:bodyPr/>
          <a:lstStyle/>
          <a:p>
            <a:r>
              <a:rPr lang="en-US" dirty="0"/>
              <a:t>COL Cullen Jones</a:t>
            </a:r>
          </a:p>
          <a:p>
            <a:r>
              <a:rPr lang="en-US" dirty="0"/>
              <a:t>District Commander </a:t>
            </a:r>
          </a:p>
          <a:p>
            <a:r>
              <a:rPr lang="en-US" dirty="0"/>
              <a:t>USACE New Orleans District</a:t>
            </a:r>
          </a:p>
          <a:p>
            <a:r>
              <a:rPr lang="en-US" dirty="0"/>
              <a:t>30 November 2022</a:t>
            </a:r>
          </a:p>
        </p:txBody>
      </p:sp>
      <p:pic>
        <p:nvPicPr>
          <p:cNvPr id="3" name="Picture 2" descr="A road with a bridge over it&#10;&#10;Description automatically generated with low confidence">
            <a:extLst>
              <a:ext uri="{FF2B5EF4-FFF2-40B4-BE49-F238E27FC236}">
                <a16:creationId xmlns:a16="http://schemas.microsoft.com/office/drawing/2014/main" id="{42D78F33-43F1-436E-A7A0-8557F000C1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65676" y="181256"/>
            <a:ext cx="5459622" cy="3527036"/>
          </a:xfrm>
          <a:prstGeom prst="rect">
            <a:avLst/>
          </a:prstGeom>
        </p:spPr>
      </p:pic>
      <p:pic>
        <p:nvPicPr>
          <p:cNvPr id="15" name="Picture 14" descr="A tractor pulling a trailer&#10;&#10;Description automatically generated with low confidence">
            <a:extLst>
              <a:ext uri="{FF2B5EF4-FFF2-40B4-BE49-F238E27FC236}">
                <a16:creationId xmlns:a16="http://schemas.microsoft.com/office/drawing/2014/main" id="{C3D6185A-ACFE-4615-AA95-02CD9B9CFB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5677" y="3049574"/>
            <a:ext cx="5459621" cy="3644588"/>
          </a:xfrm>
          <a:prstGeom prst="rect">
            <a:avLst/>
          </a:prstGeom>
        </p:spPr>
      </p:pic>
    </p:spTree>
    <p:extLst>
      <p:ext uri="{BB962C8B-B14F-4D97-AF65-F5344CB8AC3E}">
        <p14:creationId xmlns:p14="http://schemas.microsoft.com/office/powerpoint/2010/main" val="3615418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689" y="121920"/>
            <a:ext cx="10444660" cy="552598"/>
          </a:xfrm>
        </p:spPr>
        <p:txBody>
          <a:bodyPr/>
          <a:lstStyle/>
          <a:p>
            <a:pPr algn="ctr"/>
            <a:r>
              <a:rPr lang="en-US" dirty="0"/>
              <a:t>Lower Mississippi River Comprehensive</a:t>
            </a:r>
          </a:p>
        </p:txBody>
      </p:sp>
      <p:sp>
        <p:nvSpPr>
          <p:cNvPr id="9" name="TextBox 8">
            <a:extLst>
              <a:ext uri="{FF2B5EF4-FFF2-40B4-BE49-F238E27FC236}">
                <a16:creationId xmlns:a16="http://schemas.microsoft.com/office/drawing/2014/main" id="{B81E24D9-63BB-44C6-B02F-244F1A544D3C}"/>
              </a:ext>
            </a:extLst>
          </p:cNvPr>
          <p:cNvSpPr txBox="1"/>
          <p:nvPr/>
        </p:nvSpPr>
        <p:spPr>
          <a:xfrm>
            <a:off x="665776" y="613421"/>
            <a:ext cx="10484582" cy="369332"/>
          </a:xfrm>
          <a:prstGeom prst="rect">
            <a:avLst/>
          </a:prstGeom>
          <a:noFill/>
        </p:spPr>
        <p:txBody>
          <a:bodyPr wrap="square">
            <a:spAutoFit/>
          </a:bodyPr>
          <a:lstStyle/>
          <a:p>
            <a:pPr algn="ctr"/>
            <a:r>
              <a:rPr lang="en-US" dirty="0">
                <a:latin typeface="+mj-lt"/>
              </a:rPr>
              <a:t>Partners: Coastal Protection and Restoration Authority</a:t>
            </a:r>
          </a:p>
        </p:txBody>
      </p:sp>
      <p:cxnSp>
        <p:nvCxnSpPr>
          <p:cNvPr id="10" name="Straight Connector 9">
            <a:extLst>
              <a:ext uri="{FF2B5EF4-FFF2-40B4-BE49-F238E27FC236}">
                <a16:creationId xmlns:a16="http://schemas.microsoft.com/office/drawing/2014/main" id="{C8165628-CB2A-45D2-803A-E9E2F28B2CB1}"/>
              </a:ext>
            </a:extLst>
          </p:cNvPr>
          <p:cNvCxnSpPr/>
          <p:nvPr/>
        </p:nvCxnSpPr>
        <p:spPr>
          <a:xfrm>
            <a:off x="1306285" y="648539"/>
            <a:ext cx="9579429"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Picture 10" descr="A picture containing map&#10;&#10;Description automatically generated">
            <a:extLst>
              <a:ext uri="{FF2B5EF4-FFF2-40B4-BE49-F238E27FC236}">
                <a16:creationId xmlns:a16="http://schemas.microsoft.com/office/drawing/2014/main" id="{06E8BDBD-672F-496B-94C3-701813B924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2986" y="1017870"/>
            <a:ext cx="4434477" cy="5600241"/>
          </a:xfrm>
          <a:prstGeom prst="rect">
            <a:avLst/>
          </a:prstGeom>
        </p:spPr>
      </p:pic>
      <p:pic>
        <p:nvPicPr>
          <p:cNvPr id="12" name="Picture 11" descr="A picture containing outdoor, sky, grass, water&#10;&#10;Description automatically generated">
            <a:extLst>
              <a:ext uri="{FF2B5EF4-FFF2-40B4-BE49-F238E27FC236}">
                <a16:creationId xmlns:a16="http://schemas.microsoft.com/office/drawing/2014/main" id="{5025F767-B7D6-401C-937F-830E62B806D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75582" y="1014657"/>
            <a:ext cx="2069352" cy="1336761"/>
          </a:xfrm>
          <a:prstGeom prst="rect">
            <a:avLst/>
          </a:prstGeom>
        </p:spPr>
      </p:pic>
      <p:pic>
        <p:nvPicPr>
          <p:cNvPr id="13" name="Picture 12" descr="A large ship in a body of water&#10;&#10;Description automatically generated">
            <a:extLst>
              <a:ext uri="{FF2B5EF4-FFF2-40B4-BE49-F238E27FC236}">
                <a16:creationId xmlns:a16="http://schemas.microsoft.com/office/drawing/2014/main" id="{1291805D-297D-4B9F-A9FE-6276E118D1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5582" y="2414062"/>
            <a:ext cx="2069353" cy="1385270"/>
          </a:xfrm>
          <a:prstGeom prst="rect">
            <a:avLst/>
          </a:prstGeom>
        </p:spPr>
      </p:pic>
      <p:pic>
        <p:nvPicPr>
          <p:cNvPr id="14" name="Picture 13" descr="A highway with a mountain in the background&#10;&#10;Description automatically generated">
            <a:extLst>
              <a:ext uri="{FF2B5EF4-FFF2-40B4-BE49-F238E27FC236}">
                <a16:creationId xmlns:a16="http://schemas.microsoft.com/office/drawing/2014/main" id="{302C73D0-4D92-484C-86DC-BD6CFFDCFC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5583" y="3831237"/>
            <a:ext cx="2075532" cy="1381526"/>
          </a:xfrm>
          <a:prstGeom prst="rect">
            <a:avLst/>
          </a:prstGeom>
        </p:spPr>
      </p:pic>
      <p:pic>
        <p:nvPicPr>
          <p:cNvPr id="15" name="Picture 14" descr="A bridge over a body of water&#10;&#10;Description automatically generated">
            <a:extLst>
              <a:ext uri="{FF2B5EF4-FFF2-40B4-BE49-F238E27FC236}">
                <a16:creationId xmlns:a16="http://schemas.microsoft.com/office/drawing/2014/main" id="{F3B1E883-9D47-4C34-93A3-DD363AF1070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75583" y="5236584"/>
            <a:ext cx="2069354" cy="1381527"/>
          </a:xfrm>
          <a:prstGeom prst="rect">
            <a:avLst/>
          </a:prstGeom>
        </p:spPr>
      </p:pic>
      <p:sp>
        <p:nvSpPr>
          <p:cNvPr id="18" name="TextBox 17">
            <a:extLst>
              <a:ext uri="{FF2B5EF4-FFF2-40B4-BE49-F238E27FC236}">
                <a16:creationId xmlns:a16="http://schemas.microsoft.com/office/drawing/2014/main" id="{62F3D1A1-1A24-403A-8CD0-D23436E36EEE}"/>
              </a:ext>
            </a:extLst>
          </p:cNvPr>
          <p:cNvSpPr txBox="1"/>
          <p:nvPr/>
        </p:nvSpPr>
        <p:spPr>
          <a:xfrm>
            <a:off x="6844934" y="1006574"/>
            <a:ext cx="5044080" cy="5663089"/>
          </a:xfrm>
          <a:prstGeom prst="rect">
            <a:avLst/>
          </a:prstGeom>
          <a:noFill/>
        </p:spPr>
        <p:txBody>
          <a:bodyPr wrap="square">
            <a:spAutoFit/>
          </a:bodyPr>
          <a:lstStyle/>
          <a:p>
            <a:pPr marL="342900" indent="-342900">
              <a:spcBef>
                <a:spcPts val="1200"/>
              </a:spcBef>
              <a:buFont typeface="Wingdings" panose="05000000000000000000" pitchFamily="2" charset="2"/>
              <a:buChar char="q"/>
            </a:pPr>
            <a:r>
              <a:rPr lang="en-US" sz="2400" dirty="0">
                <a:solidFill>
                  <a:srgbClr val="1F3341"/>
                </a:solidFill>
              </a:rPr>
              <a:t>Authorized in WRDA 2020</a:t>
            </a:r>
          </a:p>
          <a:p>
            <a:pPr marL="342900" indent="-342900">
              <a:spcBef>
                <a:spcPts val="1200"/>
              </a:spcBef>
              <a:buFont typeface="Wingdings" panose="05000000000000000000" pitchFamily="2" charset="2"/>
              <a:buChar char="q"/>
            </a:pPr>
            <a:r>
              <a:rPr lang="en-US" sz="2400" dirty="0">
                <a:solidFill>
                  <a:srgbClr val="1F3341"/>
                </a:solidFill>
              </a:rPr>
              <a:t>$25M five-year study</a:t>
            </a:r>
          </a:p>
          <a:p>
            <a:pPr marL="342900" indent="-342900">
              <a:spcBef>
                <a:spcPts val="1200"/>
              </a:spcBef>
              <a:buFont typeface="Wingdings" panose="05000000000000000000" pitchFamily="2" charset="2"/>
              <a:buChar char="q"/>
            </a:pPr>
            <a:r>
              <a:rPr lang="en-US" sz="2400" dirty="0">
                <a:solidFill>
                  <a:srgbClr val="1F3341"/>
                </a:solidFill>
              </a:rPr>
              <a:t>Cape Girardeau, IL to Gulf of Mexico</a:t>
            </a:r>
          </a:p>
          <a:p>
            <a:pPr marL="342900" indent="-342900">
              <a:spcBef>
                <a:spcPts val="1200"/>
              </a:spcBef>
              <a:buFont typeface="Wingdings" panose="05000000000000000000" pitchFamily="2" charset="2"/>
              <a:buChar char="q"/>
            </a:pPr>
            <a:r>
              <a:rPr lang="en-US" sz="2400" dirty="0">
                <a:solidFill>
                  <a:srgbClr val="1F3341"/>
                </a:solidFill>
              </a:rPr>
              <a:t>Study Area:  Illinois, Missouri, Kentucky, Tennessee, Arkansas, Mississippi &amp; Louisiana</a:t>
            </a:r>
          </a:p>
          <a:p>
            <a:pPr marL="342900" indent="-342900">
              <a:spcBef>
                <a:spcPts val="1200"/>
              </a:spcBef>
              <a:buFont typeface="Wingdings" panose="05000000000000000000" pitchFamily="2" charset="2"/>
              <a:buChar char="q"/>
            </a:pPr>
            <a:r>
              <a:rPr lang="en-US" sz="2400" dirty="0">
                <a:solidFill>
                  <a:srgbClr val="1F3341"/>
                </a:solidFill>
              </a:rPr>
              <a:t>Considers all facets of the river, to include flood risk management, coastal restoration, navigation</a:t>
            </a:r>
          </a:p>
          <a:p>
            <a:pPr marL="342900" indent="-342900">
              <a:spcBef>
                <a:spcPts val="1200"/>
              </a:spcBef>
              <a:buFont typeface="Wingdings" panose="05000000000000000000" pitchFamily="2" charset="2"/>
              <a:buChar char="q"/>
            </a:pPr>
            <a:r>
              <a:rPr lang="en-US" sz="2400" dirty="0">
                <a:solidFill>
                  <a:srgbClr val="1F3341"/>
                </a:solidFill>
              </a:rPr>
              <a:t>Will deliver recommendations for future river management</a:t>
            </a:r>
          </a:p>
        </p:txBody>
      </p:sp>
    </p:spTree>
    <p:extLst>
      <p:ext uri="{BB962C8B-B14F-4D97-AF65-F5344CB8AC3E}">
        <p14:creationId xmlns:p14="http://schemas.microsoft.com/office/powerpoint/2010/main" val="2631935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outdoor, grass, tree, sky&#10;&#10;Description automatically generated">
            <a:extLst>
              <a:ext uri="{FF2B5EF4-FFF2-40B4-BE49-F238E27FC236}">
                <a16:creationId xmlns:a16="http://schemas.microsoft.com/office/drawing/2014/main" id="{F65BAD2E-BD49-4D7B-8E5E-71D4D45A99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76"/>
          <a:stretch/>
        </p:blipFill>
        <p:spPr>
          <a:xfrm>
            <a:off x="185601" y="121491"/>
            <a:ext cx="11820797" cy="6505945"/>
          </a:xfrm>
          <a:prstGeom prst="rect">
            <a:avLst/>
          </a:prstGeom>
        </p:spPr>
      </p:pic>
      <p:pic>
        <p:nvPicPr>
          <p:cNvPr id="12" name="Picture 11">
            <a:extLst>
              <a:ext uri="{FF2B5EF4-FFF2-40B4-BE49-F238E27FC236}">
                <a16:creationId xmlns:a16="http://schemas.microsoft.com/office/drawing/2014/main" id="{2159B856-A669-48F3-A52C-51EBA200A9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5750" y="230564"/>
            <a:ext cx="496209" cy="653036"/>
          </a:xfrm>
          <a:prstGeom prst="rect">
            <a:avLst/>
          </a:prstGeom>
        </p:spPr>
      </p:pic>
      <p:pic>
        <p:nvPicPr>
          <p:cNvPr id="5" name="Picture 4" descr="A close up of a sign&#10;&#10;Description automatically generated">
            <a:extLst>
              <a:ext uri="{FF2B5EF4-FFF2-40B4-BE49-F238E27FC236}">
                <a16:creationId xmlns:a16="http://schemas.microsoft.com/office/drawing/2014/main" id="{FDE88603-3A76-42A8-A68D-5F1DE7678D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37140" y="327105"/>
            <a:ext cx="771817" cy="511711"/>
          </a:xfrm>
          <a:prstGeom prst="rect">
            <a:avLst/>
          </a:prstGeom>
        </p:spPr>
      </p:pic>
      <p:sp>
        <p:nvSpPr>
          <p:cNvPr id="2" name="Rectangle 1">
            <a:extLst>
              <a:ext uri="{FF2B5EF4-FFF2-40B4-BE49-F238E27FC236}">
                <a16:creationId xmlns:a16="http://schemas.microsoft.com/office/drawing/2014/main" id="{5C5ADBBD-D5D8-4F7C-AD36-9C42BD9B414E}"/>
              </a:ext>
            </a:extLst>
          </p:cNvPr>
          <p:cNvSpPr/>
          <p:nvPr/>
        </p:nvSpPr>
        <p:spPr>
          <a:xfrm>
            <a:off x="5191408" y="909478"/>
            <a:ext cx="6749592" cy="564729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50E4472-8D33-48CF-8E43-B0B96A9BDF0B}"/>
              </a:ext>
            </a:extLst>
          </p:cNvPr>
          <p:cNvSpPr txBox="1"/>
          <p:nvPr/>
        </p:nvSpPr>
        <p:spPr>
          <a:xfrm>
            <a:off x="5700455" y="1848276"/>
            <a:ext cx="6108569" cy="1200329"/>
          </a:xfrm>
          <a:prstGeom prst="rect">
            <a:avLst/>
          </a:prstGeom>
          <a:noFill/>
        </p:spPr>
        <p:txBody>
          <a:bodyPr wrap="square" rtlCol="0">
            <a:spAutoFit/>
          </a:bodyPr>
          <a:lstStyle/>
          <a:p>
            <a:r>
              <a:rPr lang="en-US" sz="2400" b="1" dirty="0"/>
              <a:t>COL Cullen A. Jones, Commander</a:t>
            </a:r>
          </a:p>
          <a:p>
            <a:r>
              <a:rPr lang="en-US" sz="2400" dirty="0"/>
              <a:t>Phone:  504-862.2077</a:t>
            </a:r>
          </a:p>
          <a:p>
            <a:r>
              <a:rPr lang="en-US" sz="2400" dirty="0"/>
              <a:t>Email:  Cullen.A.Jones@usace.army.mil</a:t>
            </a:r>
          </a:p>
        </p:txBody>
      </p:sp>
      <p:sp>
        <p:nvSpPr>
          <p:cNvPr id="8" name="TextBox 7">
            <a:extLst>
              <a:ext uri="{FF2B5EF4-FFF2-40B4-BE49-F238E27FC236}">
                <a16:creationId xmlns:a16="http://schemas.microsoft.com/office/drawing/2014/main" id="{54606367-C063-4B76-A8EA-E8E68F100429}"/>
              </a:ext>
            </a:extLst>
          </p:cNvPr>
          <p:cNvSpPr txBox="1"/>
          <p:nvPr/>
        </p:nvSpPr>
        <p:spPr>
          <a:xfrm>
            <a:off x="5700454" y="3420334"/>
            <a:ext cx="6108569" cy="1015663"/>
          </a:xfrm>
          <a:prstGeom prst="rect">
            <a:avLst/>
          </a:prstGeom>
          <a:noFill/>
        </p:spPr>
        <p:txBody>
          <a:bodyPr wrap="square" rtlCol="0">
            <a:spAutoFit/>
          </a:bodyPr>
          <a:lstStyle/>
          <a:p>
            <a:r>
              <a:rPr lang="en-US" sz="2000" b="1" dirty="0"/>
              <a:t>Mark Wingate, Deputy District Engineer</a:t>
            </a:r>
          </a:p>
          <a:p>
            <a:r>
              <a:rPr lang="en-US" sz="2000" dirty="0"/>
              <a:t>Phone:  504-862.2204</a:t>
            </a:r>
          </a:p>
          <a:p>
            <a:r>
              <a:rPr lang="en-US" sz="2000" dirty="0"/>
              <a:t>Email:  Mark.R.Wingate@usace.army.mil</a:t>
            </a:r>
          </a:p>
        </p:txBody>
      </p:sp>
      <p:sp>
        <p:nvSpPr>
          <p:cNvPr id="9" name="TextBox 8">
            <a:extLst>
              <a:ext uri="{FF2B5EF4-FFF2-40B4-BE49-F238E27FC236}">
                <a16:creationId xmlns:a16="http://schemas.microsoft.com/office/drawing/2014/main" id="{DA5FE63C-9130-4FFE-8ADF-9855E59D91EF}"/>
              </a:ext>
            </a:extLst>
          </p:cNvPr>
          <p:cNvSpPr txBox="1"/>
          <p:nvPr/>
        </p:nvSpPr>
        <p:spPr>
          <a:xfrm>
            <a:off x="5700453" y="4807726"/>
            <a:ext cx="6108569" cy="1631216"/>
          </a:xfrm>
          <a:prstGeom prst="rect">
            <a:avLst/>
          </a:prstGeom>
          <a:noFill/>
        </p:spPr>
        <p:txBody>
          <a:bodyPr wrap="square" rtlCol="0">
            <a:spAutoFit/>
          </a:bodyPr>
          <a:lstStyle/>
          <a:p>
            <a:r>
              <a:rPr lang="en-US" sz="2000" b="1" dirty="0"/>
              <a:t>Regulatory Questions</a:t>
            </a:r>
          </a:p>
          <a:p>
            <a:r>
              <a:rPr lang="en-US" sz="2000" dirty="0"/>
              <a:t>Steve Roberts, Executive Assistant</a:t>
            </a:r>
          </a:p>
          <a:p>
            <a:r>
              <a:rPr lang="en-US" sz="2000" dirty="0"/>
              <a:t>Phone:  504-862.2517</a:t>
            </a:r>
          </a:p>
          <a:p>
            <a:r>
              <a:rPr lang="en-US" sz="2000" dirty="0"/>
              <a:t>Regulatory: 504-862-2207</a:t>
            </a:r>
          </a:p>
          <a:p>
            <a:r>
              <a:rPr lang="en-US" sz="2000" dirty="0"/>
              <a:t>Email:  Steve.W.Roberts@usace.army.mil</a:t>
            </a:r>
          </a:p>
        </p:txBody>
      </p:sp>
      <p:sp>
        <p:nvSpPr>
          <p:cNvPr id="4" name="Oval 3">
            <a:extLst>
              <a:ext uri="{FF2B5EF4-FFF2-40B4-BE49-F238E27FC236}">
                <a16:creationId xmlns:a16="http://schemas.microsoft.com/office/drawing/2014/main" id="{53F08A03-FAA1-4653-A20E-87F9BD47C9F2}"/>
              </a:ext>
            </a:extLst>
          </p:cNvPr>
          <p:cNvSpPr/>
          <p:nvPr/>
        </p:nvSpPr>
        <p:spPr>
          <a:xfrm>
            <a:off x="4814336" y="2103254"/>
            <a:ext cx="754144" cy="7541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ADC692F9-6166-4591-961E-E328BAB4DDD5}"/>
              </a:ext>
            </a:extLst>
          </p:cNvPr>
          <p:cNvSpPr/>
          <p:nvPr/>
        </p:nvSpPr>
        <p:spPr>
          <a:xfrm>
            <a:off x="4819449" y="3490646"/>
            <a:ext cx="754144" cy="7541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C41A5AE-AFC3-4A80-9F34-32728B546C40}"/>
              </a:ext>
            </a:extLst>
          </p:cNvPr>
          <p:cNvSpPr/>
          <p:nvPr/>
        </p:nvSpPr>
        <p:spPr>
          <a:xfrm>
            <a:off x="4819449" y="4878038"/>
            <a:ext cx="754144" cy="7541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hord 6">
            <a:extLst>
              <a:ext uri="{FF2B5EF4-FFF2-40B4-BE49-F238E27FC236}">
                <a16:creationId xmlns:a16="http://schemas.microsoft.com/office/drawing/2014/main" id="{418CA52C-510A-413B-B238-C1AC540A34B2}"/>
              </a:ext>
            </a:extLst>
          </p:cNvPr>
          <p:cNvSpPr/>
          <p:nvPr/>
        </p:nvSpPr>
        <p:spPr>
          <a:xfrm rot="12075119">
            <a:off x="4821202" y="2118319"/>
            <a:ext cx="735292" cy="735292"/>
          </a:xfrm>
          <a:prstGeom prst="chord">
            <a:avLst>
              <a:gd name="adj1" fmla="val 3917773"/>
              <a:gd name="adj2" fmla="val 15048760"/>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hord 16">
            <a:extLst>
              <a:ext uri="{FF2B5EF4-FFF2-40B4-BE49-F238E27FC236}">
                <a16:creationId xmlns:a16="http://schemas.microsoft.com/office/drawing/2014/main" id="{5835B1CC-1C4E-4FBC-9FE2-16F0282366B7}"/>
              </a:ext>
            </a:extLst>
          </p:cNvPr>
          <p:cNvSpPr/>
          <p:nvPr/>
        </p:nvSpPr>
        <p:spPr>
          <a:xfrm rot="12075119">
            <a:off x="4841626" y="3496202"/>
            <a:ext cx="735292" cy="735292"/>
          </a:xfrm>
          <a:prstGeom prst="chord">
            <a:avLst>
              <a:gd name="adj1" fmla="val 3917773"/>
              <a:gd name="adj2" fmla="val 15048760"/>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Chord 17">
            <a:extLst>
              <a:ext uri="{FF2B5EF4-FFF2-40B4-BE49-F238E27FC236}">
                <a16:creationId xmlns:a16="http://schemas.microsoft.com/office/drawing/2014/main" id="{16BFC3E1-F3C2-41BA-814C-3FADD4D84489}"/>
              </a:ext>
            </a:extLst>
          </p:cNvPr>
          <p:cNvSpPr/>
          <p:nvPr/>
        </p:nvSpPr>
        <p:spPr>
          <a:xfrm rot="12075119">
            <a:off x="4854343" y="4874084"/>
            <a:ext cx="735292" cy="735292"/>
          </a:xfrm>
          <a:prstGeom prst="chord">
            <a:avLst>
              <a:gd name="adj1" fmla="val 3917773"/>
              <a:gd name="adj2" fmla="val 15048760"/>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6691A52-6E5B-49C8-9486-83480503BF9B}"/>
              </a:ext>
            </a:extLst>
          </p:cNvPr>
          <p:cNvSpPr txBox="1"/>
          <p:nvPr/>
        </p:nvSpPr>
        <p:spPr>
          <a:xfrm>
            <a:off x="5329478" y="948935"/>
            <a:ext cx="6473451" cy="769441"/>
          </a:xfrm>
          <a:prstGeom prst="rect">
            <a:avLst/>
          </a:prstGeom>
          <a:noFill/>
        </p:spPr>
        <p:txBody>
          <a:bodyPr wrap="square" rtlCol="0">
            <a:spAutoFit/>
          </a:bodyPr>
          <a:lstStyle/>
          <a:p>
            <a:pPr algn="ctr"/>
            <a:r>
              <a:rPr lang="en-US" sz="4400" b="1" dirty="0"/>
              <a:t>Contact us</a:t>
            </a:r>
          </a:p>
        </p:txBody>
      </p:sp>
    </p:spTree>
    <p:extLst>
      <p:ext uri="{BB962C8B-B14F-4D97-AF65-F5344CB8AC3E}">
        <p14:creationId xmlns:p14="http://schemas.microsoft.com/office/powerpoint/2010/main" val="2279527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9FDB4123-F699-42F7-99CD-BBF4C591C369}"/>
              </a:ext>
            </a:extLst>
          </p:cNvPr>
          <p:cNvSpPr/>
          <p:nvPr/>
        </p:nvSpPr>
        <p:spPr>
          <a:xfrm>
            <a:off x="106680" y="45720"/>
            <a:ext cx="11978640" cy="6766560"/>
          </a:xfrm>
          <a:prstGeom prst="roundRect">
            <a:avLst>
              <a:gd name="adj" fmla="val 2567"/>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F6E700C8-AB9C-4AFA-A1FE-26AE6E20CA50}"/>
              </a:ext>
            </a:extLst>
          </p:cNvPr>
          <p:cNvSpPr txBox="1">
            <a:spLocks/>
          </p:cNvSpPr>
          <p:nvPr/>
        </p:nvSpPr>
        <p:spPr bwMode="auto">
          <a:xfrm>
            <a:off x="943457" y="-59125"/>
            <a:ext cx="10515808" cy="890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ctr"/>
            <a:r>
              <a:rPr lang="en-US" sz="3600" b="0" dirty="0">
                <a:solidFill>
                  <a:schemeClr val="accent4">
                    <a:lumMod val="20000"/>
                    <a:lumOff val="80000"/>
                  </a:schemeClr>
                </a:solidFill>
                <a:latin typeface="Arial Black" panose="020B0A04020102020204" pitchFamily="34" charset="0"/>
              </a:rPr>
              <a:t>USACE New Orleans Social media</a:t>
            </a:r>
          </a:p>
        </p:txBody>
      </p:sp>
      <p:cxnSp>
        <p:nvCxnSpPr>
          <p:cNvPr id="6" name="Straight Connector 5">
            <a:extLst>
              <a:ext uri="{FF2B5EF4-FFF2-40B4-BE49-F238E27FC236}">
                <a16:creationId xmlns:a16="http://schemas.microsoft.com/office/drawing/2014/main" id="{744389D4-1F17-497A-9415-0AA56BE47624}"/>
              </a:ext>
            </a:extLst>
          </p:cNvPr>
          <p:cNvCxnSpPr>
            <a:cxnSpLocks/>
          </p:cNvCxnSpPr>
          <p:nvPr/>
        </p:nvCxnSpPr>
        <p:spPr>
          <a:xfrm>
            <a:off x="1112105" y="702463"/>
            <a:ext cx="9761838" cy="0"/>
          </a:xfrm>
          <a:prstGeom prst="line">
            <a:avLst/>
          </a:prstGeom>
          <a:ln w="28575">
            <a:solidFill>
              <a:srgbClr val="DDEFE3"/>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096AC7C-20AC-4688-8A28-7AD2C20BB3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pic>
        <p:nvPicPr>
          <p:cNvPr id="14" name="Picture 13">
            <a:extLst>
              <a:ext uri="{FF2B5EF4-FFF2-40B4-BE49-F238E27FC236}">
                <a16:creationId xmlns:a16="http://schemas.microsoft.com/office/drawing/2014/main" id="{4091856B-188A-413A-B896-F3228EC801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15" name="TextBox 14">
            <a:extLst>
              <a:ext uri="{FF2B5EF4-FFF2-40B4-BE49-F238E27FC236}">
                <a16:creationId xmlns:a16="http://schemas.microsoft.com/office/drawing/2014/main" id="{434BAF45-E397-4453-987B-80C6BD66365C}"/>
              </a:ext>
            </a:extLst>
          </p:cNvPr>
          <p:cNvSpPr txBox="1"/>
          <p:nvPr/>
        </p:nvSpPr>
        <p:spPr>
          <a:xfrm>
            <a:off x="763961" y="702463"/>
            <a:ext cx="10484582" cy="430887"/>
          </a:xfrm>
          <a:prstGeom prst="rect">
            <a:avLst/>
          </a:prstGeom>
          <a:noFill/>
        </p:spPr>
        <p:txBody>
          <a:bodyPr wrap="square">
            <a:spAutoFit/>
          </a:bodyPr>
          <a:lstStyle/>
          <a:p>
            <a:pPr algn="ctr"/>
            <a:r>
              <a:rPr lang="en-US" sz="2200" dirty="0">
                <a:solidFill>
                  <a:schemeClr val="accent4">
                    <a:lumMod val="20000"/>
                    <a:lumOff val="80000"/>
                  </a:schemeClr>
                </a:solidFill>
                <a:latin typeface="Arial Black" panose="020B0A04020102020204" pitchFamily="34" charset="0"/>
              </a:rPr>
              <a:t>Follow, join, comment, and share messaging along with us</a:t>
            </a:r>
          </a:p>
        </p:txBody>
      </p:sp>
      <p:sp>
        <p:nvSpPr>
          <p:cNvPr id="2" name="Oval 1">
            <a:extLst>
              <a:ext uri="{FF2B5EF4-FFF2-40B4-BE49-F238E27FC236}">
                <a16:creationId xmlns:a16="http://schemas.microsoft.com/office/drawing/2014/main" id="{16E98DBA-73A9-48A9-91CF-939BC077C877}"/>
              </a:ext>
            </a:extLst>
          </p:cNvPr>
          <p:cNvSpPr/>
          <p:nvPr/>
        </p:nvSpPr>
        <p:spPr>
          <a:xfrm>
            <a:off x="212129" y="3100080"/>
            <a:ext cx="1711427" cy="1711427"/>
          </a:xfrm>
          <a:prstGeom prst="ellipse">
            <a:avLst/>
          </a:prstGeom>
          <a:blipFill dpi="0" rotWithShape="1">
            <a:blip r:embed="rId5">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0DA4F923-B38C-40BC-92B9-4FE8BAABF9DB}"/>
              </a:ext>
            </a:extLst>
          </p:cNvPr>
          <p:cNvSpPr/>
          <p:nvPr/>
        </p:nvSpPr>
        <p:spPr>
          <a:xfrm>
            <a:off x="285750" y="1417004"/>
            <a:ext cx="1678525" cy="1508908"/>
          </a:xfrm>
          <a:prstGeom prst="round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529EE3F4-F908-42E7-B677-C8398616678F}"/>
              </a:ext>
            </a:extLst>
          </p:cNvPr>
          <p:cNvSpPr/>
          <p:nvPr/>
        </p:nvSpPr>
        <p:spPr>
          <a:xfrm>
            <a:off x="285749" y="5006560"/>
            <a:ext cx="1637807" cy="1665370"/>
          </a:xfrm>
          <a:prstGeom prst="roundRect">
            <a:avLst>
              <a:gd name="adj" fmla="val 22711"/>
            </a:avLst>
          </a:prstGeom>
          <a:blipFill dpi="0" rotWithShape="1">
            <a:blip r:embed="rId7"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59E762C-6781-4F10-9B54-A3B16654DAD4}"/>
              </a:ext>
            </a:extLst>
          </p:cNvPr>
          <p:cNvSpPr/>
          <p:nvPr/>
        </p:nvSpPr>
        <p:spPr>
          <a:xfrm>
            <a:off x="2149996" y="1197314"/>
            <a:ext cx="9756254" cy="1323439"/>
          </a:xfrm>
          <a:prstGeom prst="rect">
            <a:avLst/>
          </a:prstGeom>
        </p:spPr>
        <p:txBody>
          <a:bodyPr wrap="square">
            <a:spAutoFit/>
          </a:bodyPr>
          <a:lstStyle/>
          <a:p>
            <a:pPr marL="914400" indent="-914400">
              <a:buFont typeface="Wingdings" panose="05000000000000000000" pitchFamily="2" charset="2"/>
              <a:buChar char="q"/>
            </a:pPr>
            <a:r>
              <a:rPr lang="en-US" sz="4000" b="1" i="1" dirty="0">
                <a:solidFill>
                  <a:srgbClr val="DDEFE3"/>
                </a:solidFill>
                <a:latin typeface="Arial Black" panose="020B0A04020102020204" pitchFamily="34" charset="0"/>
              </a:rPr>
              <a:t> </a:t>
            </a:r>
            <a:r>
              <a:rPr lang="en-US" sz="4000" b="1" i="1" dirty="0">
                <a:solidFill>
                  <a:schemeClr val="accent4">
                    <a:lumMod val="20000"/>
                    <a:lumOff val="80000"/>
                  </a:schemeClr>
                </a:solidFill>
                <a:latin typeface="Arial Black" panose="020B0A04020102020204" pitchFamily="34" charset="0"/>
              </a:rPr>
              <a:t>Visit</a:t>
            </a:r>
            <a:r>
              <a:rPr lang="en-US" sz="3600" b="1" dirty="0">
                <a:solidFill>
                  <a:schemeClr val="accent4">
                    <a:lumMod val="20000"/>
                    <a:lumOff val="80000"/>
                  </a:schemeClr>
                </a:solidFill>
                <a:latin typeface="Arial Black" panose="020B0A04020102020204" pitchFamily="34" charset="0"/>
              </a:rPr>
              <a:t> our website 	</a:t>
            </a:r>
            <a:r>
              <a:rPr lang="en-US" sz="4000" b="1" dirty="0">
                <a:solidFill>
                  <a:schemeClr val="accent4">
                    <a:lumMod val="20000"/>
                    <a:lumOff val="80000"/>
                  </a:schemeClr>
                </a:solidFill>
                <a:latin typeface="Arial Black" panose="020B0A04020102020204" pitchFamily="34" charset="0"/>
              </a:rPr>
              <a:t>		 		</a:t>
            </a:r>
          </a:p>
        </p:txBody>
      </p:sp>
      <p:sp>
        <p:nvSpPr>
          <p:cNvPr id="21" name="Rectangle 20">
            <a:extLst>
              <a:ext uri="{FF2B5EF4-FFF2-40B4-BE49-F238E27FC236}">
                <a16:creationId xmlns:a16="http://schemas.microsoft.com/office/drawing/2014/main" id="{E7EBC90D-7B98-4E3B-9CDE-019FC96653B2}"/>
              </a:ext>
            </a:extLst>
          </p:cNvPr>
          <p:cNvSpPr/>
          <p:nvPr/>
        </p:nvSpPr>
        <p:spPr>
          <a:xfrm>
            <a:off x="2149996" y="2323995"/>
            <a:ext cx="8443211" cy="707886"/>
          </a:xfrm>
          <a:prstGeom prst="rect">
            <a:avLst/>
          </a:prstGeom>
        </p:spPr>
        <p:txBody>
          <a:bodyPr wrap="square">
            <a:spAutoFit/>
          </a:bodyPr>
          <a:lstStyle/>
          <a:p>
            <a:pPr marL="914400" indent="-914400">
              <a:buFont typeface="Wingdings" panose="05000000000000000000" pitchFamily="2" charset="2"/>
              <a:buChar char="q"/>
            </a:pPr>
            <a:r>
              <a:rPr lang="en-US" sz="4000" b="1" i="1" dirty="0">
                <a:solidFill>
                  <a:srgbClr val="DDEFE3"/>
                </a:solidFill>
                <a:latin typeface="Arial Black" panose="020B0A04020102020204" pitchFamily="34" charset="0"/>
              </a:rPr>
              <a:t> </a:t>
            </a:r>
            <a:r>
              <a:rPr lang="en-US" sz="4000" b="1" i="1" dirty="0">
                <a:solidFill>
                  <a:schemeClr val="accent4">
                    <a:lumMod val="20000"/>
                    <a:lumOff val="80000"/>
                  </a:schemeClr>
                </a:solidFill>
                <a:latin typeface="Arial Black" panose="020B0A04020102020204" pitchFamily="34" charset="0"/>
              </a:rPr>
              <a:t>Like</a:t>
            </a:r>
            <a:r>
              <a:rPr lang="en-US" sz="4000" b="1" dirty="0">
                <a:solidFill>
                  <a:schemeClr val="accent4">
                    <a:lumMod val="20000"/>
                    <a:lumOff val="80000"/>
                  </a:schemeClr>
                </a:solidFill>
                <a:latin typeface="Arial Black" panose="020B0A04020102020204" pitchFamily="34" charset="0"/>
              </a:rPr>
              <a:t> us on Facebook</a:t>
            </a:r>
          </a:p>
        </p:txBody>
      </p:sp>
      <p:sp>
        <p:nvSpPr>
          <p:cNvPr id="22" name="Rectangle 21">
            <a:extLst>
              <a:ext uri="{FF2B5EF4-FFF2-40B4-BE49-F238E27FC236}">
                <a16:creationId xmlns:a16="http://schemas.microsoft.com/office/drawing/2014/main" id="{AC9B5832-C292-4E40-96FF-E086BE050850}"/>
              </a:ext>
            </a:extLst>
          </p:cNvPr>
          <p:cNvSpPr/>
          <p:nvPr/>
        </p:nvSpPr>
        <p:spPr>
          <a:xfrm>
            <a:off x="5810666" y="2874121"/>
            <a:ext cx="6399493" cy="1384995"/>
          </a:xfrm>
          <a:prstGeom prst="rect">
            <a:avLst/>
          </a:prstGeom>
        </p:spPr>
        <p:txBody>
          <a:bodyPr wrap="square">
            <a:spAutoFit/>
          </a:bodyPr>
          <a:lstStyle/>
          <a:p>
            <a:r>
              <a:rPr lang="en-US" sz="2800" b="1" dirty="0">
                <a:solidFill>
                  <a:schemeClr val="accent4">
                    <a:lumMod val="20000"/>
                    <a:lumOff val="80000"/>
                  </a:schemeClr>
                </a:solidFill>
                <a:latin typeface="Arial Black" panose="020B0A04020102020204" pitchFamily="34" charset="0"/>
              </a:rPr>
              <a:t>@usacenola</a:t>
            </a:r>
          </a:p>
          <a:p>
            <a:r>
              <a:rPr lang="en-US" sz="2800" b="1" dirty="0">
                <a:solidFill>
                  <a:schemeClr val="accent4">
                    <a:lumMod val="20000"/>
                    <a:lumOff val="80000"/>
                  </a:schemeClr>
                </a:solidFill>
                <a:latin typeface="Arial Black" panose="020B0A04020102020204" pitchFamily="34" charset="0"/>
              </a:rPr>
              <a:t>@westshorelakepontchartrain</a:t>
            </a:r>
          </a:p>
          <a:p>
            <a:r>
              <a:rPr lang="en-US" sz="2800" b="1" dirty="0">
                <a:solidFill>
                  <a:schemeClr val="accent4">
                    <a:lumMod val="20000"/>
                    <a:lumOff val="80000"/>
                  </a:schemeClr>
                </a:solidFill>
                <a:latin typeface="Arial Black" panose="020B0A04020102020204" pitchFamily="34" charset="0"/>
              </a:rPr>
              <a:t>@comiteriverdiversion</a:t>
            </a:r>
          </a:p>
        </p:txBody>
      </p:sp>
      <p:sp>
        <p:nvSpPr>
          <p:cNvPr id="23" name="Rectangle 22">
            <a:extLst>
              <a:ext uri="{FF2B5EF4-FFF2-40B4-BE49-F238E27FC236}">
                <a16:creationId xmlns:a16="http://schemas.microsoft.com/office/drawing/2014/main" id="{6FD752E4-6DE0-4824-A77F-BD322AF95160}"/>
              </a:ext>
            </a:extLst>
          </p:cNvPr>
          <p:cNvSpPr/>
          <p:nvPr/>
        </p:nvSpPr>
        <p:spPr>
          <a:xfrm>
            <a:off x="2214423" y="5638126"/>
            <a:ext cx="10554762" cy="707886"/>
          </a:xfrm>
          <a:prstGeom prst="rect">
            <a:avLst/>
          </a:prstGeom>
        </p:spPr>
        <p:txBody>
          <a:bodyPr wrap="square">
            <a:spAutoFit/>
          </a:bodyPr>
          <a:lstStyle/>
          <a:p>
            <a:pPr marL="914400" indent="-909638">
              <a:buFont typeface="Wingdings" panose="05000000000000000000" pitchFamily="2" charset="2"/>
              <a:buChar char="q"/>
            </a:pPr>
            <a:r>
              <a:rPr lang="en-US" sz="3600" b="1" i="1" dirty="0">
                <a:solidFill>
                  <a:srgbClr val="DDEFE3"/>
                </a:solidFill>
                <a:latin typeface="Arial Black" panose="020B0A04020102020204" pitchFamily="34" charset="0"/>
              </a:rPr>
              <a:t> </a:t>
            </a:r>
            <a:r>
              <a:rPr lang="en-US" sz="4000" b="1" i="1" dirty="0">
                <a:solidFill>
                  <a:schemeClr val="accent4">
                    <a:lumMod val="20000"/>
                    <a:lumOff val="80000"/>
                  </a:schemeClr>
                </a:solidFill>
                <a:latin typeface="Arial Black" panose="020B0A04020102020204" pitchFamily="34" charset="0"/>
              </a:rPr>
              <a:t>Find</a:t>
            </a:r>
            <a:r>
              <a:rPr lang="en-US" sz="4000" b="1" dirty="0">
                <a:solidFill>
                  <a:schemeClr val="accent4">
                    <a:lumMod val="20000"/>
                    <a:lumOff val="80000"/>
                  </a:schemeClr>
                </a:solidFill>
                <a:latin typeface="Arial Black" panose="020B0A04020102020204" pitchFamily="34" charset="0"/>
              </a:rPr>
              <a:t> on Instagram</a:t>
            </a:r>
            <a:endParaRPr lang="en-US" sz="4000" dirty="0">
              <a:solidFill>
                <a:schemeClr val="accent4">
                  <a:lumMod val="20000"/>
                  <a:lumOff val="80000"/>
                </a:schemeClr>
              </a:solidFill>
              <a:latin typeface="Arial Black" panose="020B0A04020102020204" pitchFamily="34" charset="0"/>
            </a:endParaRPr>
          </a:p>
        </p:txBody>
      </p:sp>
      <p:sp>
        <p:nvSpPr>
          <p:cNvPr id="24" name="Rectangle 23">
            <a:extLst>
              <a:ext uri="{FF2B5EF4-FFF2-40B4-BE49-F238E27FC236}">
                <a16:creationId xmlns:a16="http://schemas.microsoft.com/office/drawing/2014/main" id="{2EA1610C-149F-499F-A1E1-9D573DEA46E3}"/>
              </a:ext>
            </a:extLst>
          </p:cNvPr>
          <p:cNvSpPr/>
          <p:nvPr/>
        </p:nvSpPr>
        <p:spPr>
          <a:xfrm>
            <a:off x="5821607" y="6181144"/>
            <a:ext cx="5994141" cy="584775"/>
          </a:xfrm>
          <a:prstGeom prst="rect">
            <a:avLst/>
          </a:prstGeom>
        </p:spPr>
        <p:txBody>
          <a:bodyPr wrap="none">
            <a:spAutoFit/>
          </a:bodyPr>
          <a:lstStyle/>
          <a:p>
            <a:r>
              <a:rPr lang="en-US" sz="3200" b="1" dirty="0">
                <a:solidFill>
                  <a:schemeClr val="accent4">
                    <a:lumMod val="20000"/>
                    <a:lumOff val="80000"/>
                  </a:schemeClr>
                </a:solidFill>
                <a:latin typeface="Arial Black" panose="020B0A04020102020204" pitchFamily="34" charset="0"/>
              </a:rPr>
              <a:t>@corps_of_engineers_nola</a:t>
            </a:r>
            <a:endParaRPr lang="en-US" sz="3200" dirty="0">
              <a:solidFill>
                <a:schemeClr val="accent4">
                  <a:lumMod val="20000"/>
                  <a:lumOff val="80000"/>
                </a:schemeClr>
              </a:solidFill>
              <a:latin typeface="Arial Black" panose="020B0A04020102020204" pitchFamily="34" charset="0"/>
            </a:endParaRPr>
          </a:p>
        </p:txBody>
      </p:sp>
      <p:sp>
        <p:nvSpPr>
          <p:cNvPr id="25" name="Rectangle 24">
            <a:extLst>
              <a:ext uri="{FF2B5EF4-FFF2-40B4-BE49-F238E27FC236}">
                <a16:creationId xmlns:a16="http://schemas.microsoft.com/office/drawing/2014/main" id="{5E5543A8-3240-4703-BA25-708EAE707167}"/>
              </a:ext>
            </a:extLst>
          </p:cNvPr>
          <p:cNvSpPr/>
          <p:nvPr/>
        </p:nvSpPr>
        <p:spPr>
          <a:xfrm>
            <a:off x="2186537" y="4474133"/>
            <a:ext cx="9629151" cy="707886"/>
          </a:xfrm>
          <a:prstGeom prst="rect">
            <a:avLst/>
          </a:prstGeom>
        </p:spPr>
        <p:txBody>
          <a:bodyPr wrap="square">
            <a:spAutoFit/>
          </a:bodyPr>
          <a:lstStyle/>
          <a:p>
            <a:pPr marL="914400" indent="-914400">
              <a:buFont typeface="Wingdings" panose="05000000000000000000" pitchFamily="2" charset="2"/>
              <a:buChar char="q"/>
            </a:pPr>
            <a:r>
              <a:rPr lang="en-US" sz="4000" b="1" i="1" dirty="0">
                <a:solidFill>
                  <a:srgbClr val="DDEFE3"/>
                </a:solidFill>
                <a:latin typeface="Arial Black" panose="020B0A04020102020204" pitchFamily="34" charset="0"/>
              </a:rPr>
              <a:t> </a:t>
            </a:r>
            <a:r>
              <a:rPr lang="en-US" sz="4000" b="1" i="1" dirty="0">
                <a:solidFill>
                  <a:schemeClr val="accent4">
                    <a:lumMod val="20000"/>
                    <a:lumOff val="80000"/>
                  </a:schemeClr>
                </a:solidFill>
                <a:latin typeface="Arial Black" panose="020B0A04020102020204" pitchFamily="34" charset="0"/>
              </a:rPr>
              <a:t>Follow</a:t>
            </a:r>
            <a:r>
              <a:rPr lang="en-US" sz="4000" b="1" dirty="0">
                <a:solidFill>
                  <a:schemeClr val="accent4">
                    <a:lumMod val="20000"/>
                    <a:lumOff val="80000"/>
                  </a:schemeClr>
                </a:solidFill>
                <a:latin typeface="Arial Black" panose="020B0A04020102020204" pitchFamily="34" charset="0"/>
              </a:rPr>
              <a:t> on Twitter 	</a:t>
            </a:r>
            <a:endParaRPr lang="en-US" sz="4000" dirty="0">
              <a:solidFill>
                <a:schemeClr val="accent4">
                  <a:lumMod val="20000"/>
                  <a:lumOff val="80000"/>
                </a:schemeClr>
              </a:solidFill>
              <a:latin typeface="Arial Black" panose="020B0A04020102020204" pitchFamily="34" charset="0"/>
            </a:endParaRPr>
          </a:p>
        </p:txBody>
      </p:sp>
      <p:sp>
        <p:nvSpPr>
          <p:cNvPr id="26" name="TextBox 25">
            <a:extLst>
              <a:ext uri="{FF2B5EF4-FFF2-40B4-BE49-F238E27FC236}">
                <a16:creationId xmlns:a16="http://schemas.microsoft.com/office/drawing/2014/main" id="{C0E1D265-241E-4699-BDB6-17416FD06589}"/>
              </a:ext>
            </a:extLst>
          </p:cNvPr>
          <p:cNvSpPr txBox="1"/>
          <p:nvPr/>
        </p:nvSpPr>
        <p:spPr>
          <a:xfrm>
            <a:off x="5810666" y="4986799"/>
            <a:ext cx="4922680" cy="584775"/>
          </a:xfrm>
          <a:prstGeom prst="rect">
            <a:avLst/>
          </a:prstGeom>
          <a:noFill/>
        </p:spPr>
        <p:txBody>
          <a:bodyPr wrap="square">
            <a:spAutoFit/>
          </a:bodyPr>
          <a:lstStyle/>
          <a:p>
            <a:r>
              <a:rPr lang="en-US" sz="3200" b="1" dirty="0">
                <a:solidFill>
                  <a:schemeClr val="accent4">
                    <a:lumMod val="20000"/>
                    <a:lumOff val="80000"/>
                  </a:schemeClr>
                </a:solidFill>
                <a:latin typeface="Arial Black" panose="020B0A04020102020204" pitchFamily="34" charset="0"/>
              </a:rPr>
              <a:t>@USACENOLA</a:t>
            </a:r>
            <a:endParaRPr lang="en-US" sz="3200" dirty="0">
              <a:solidFill>
                <a:schemeClr val="accent4">
                  <a:lumMod val="20000"/>
                  <a:lumOff val="80000"/>
                </a:schemeClr>
              </a:solidFill>
              <a:latin typeface="Arial Black" panose="020B0A04020102020204" pitchFamily="34" charset="0"/>
            </a:endParaRPr>
          </a:p>
        </p:txBody>
      </p:sp>
      <p:sp>
        <p:nvSpPr>
          <p:cNvPr id="28" name="TextBox 27">
            <a:extLst>
              <a:ext uri="{FF2B5EF4-FFF2-40B4-BE49-F238E27FC236}">
                <a16:creationId xmlns:a16="http://schemas.microsoft.com/office/drawing/2014/main" id="{C9A2ABE7-8731-4B9F-B442-1DDB2C0EB7C7}"/>
              </a:ext>
            </a:extLst>
          </p:cNvPr>
          <p:cNvSpPr txBox="1"/>
          <p:nvPr/>
        </p:nvSpPr>
        <p:spPr>
          <a:xfrm>
            <a:off x="5714310" y="1719835"/>
            <a:ext cx="5654008" cy="523220"/>
          </a:xfrm>
          <a:prstGeom prst="rect">
            <a:avLst/>
          </a:prstGeom>
          <a:noFill/>
        </p:spPr>
        <p:txBody>
          <a:bodyPr wrap="square">
            <a:spAutoFit/>
          </a:bodyPr>
          <a:lstStyle/>
          <a:p>
            <a:r>
              <a:rPr lang="en-US" sz="2800" b="1" dirty="0">
                <a:solidFill>
                  <a:schemeClr val="accent4">
                    <a:lumMod val="20000"/>
                    <a:lumOff val="80000"/>
                  </a:schemeClr>
                </a:solidFill>
                <a:latin typeface="Arial Black" panose="020B0A04020102020204" pitchFamily="34" charset="0"/>
              </a:rPr>
              <a:t>www.mvn.usace.army.mil</a:t>
            </a:r>
            <a:endParaRPr lang="en-US" sz="2800" dirty="0">
              <a:solidFill>
                <a:schemeClr val="accent4">
                  <a:lumMod val="20000"/>
                  <a:lumOff val="80000"/>
                </a:schemeClr>
              </a:solidFill>
              <a:latin typeface="Arial Black" panose="020B0A04020102020204" pitchFamily="34" charset="0"/>
            </a:endParaRPr>
          </a:p>
        </p:txBody>
      </p:sp>
    </p:spTree>
    <p:extLst>
      <p:ext uri="{BB962C8B-B14F-4D97-AF65-F5344CB8AC3E}">
        <p14:creationId xmlns:p14="http://schemas.microsoft.com/office/powerpoint/2010/main" val="2407338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a:extLst>
              <a:ext uri="{FF2B5EF4-FFF2-40B4-BE49-F238E27FC236}">
                <a16:creationId xmlns:a16="http://schemas.microsoft.com/office/drawing/2014/main" id="{14E6CD02-EE72-490D-ADDD-0BD3D2C752B1}"/>
              </a:ext>
            </a:extLst>
          </p:cNvPr>
          <p:cNvSpPr/>
          <p:nvPr/>
        </p:nvSpPr>
        <p:spPr>
          <a:xfrm>
            <a:off x="278022" y="968591"/>
            <a:ext cx="11645014" cy="5760427"/>
          </a:xfrm>
          <a:prstGeom prst="rect">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quarter" idx="15"/>
          </p:nvPr>
        </p:nvSpPr>
        <p:spPr>
          <a:xfrm>
            <a:off x="501053" y="1155428"/>
            <a:ext cx="4308166" cy="1792975"/>
          </a:xfrm>
        </p:spPr>
        <p:txBody>
          <a:bodyPr/>
          <a:lstStyle/>
          <a:p>
            <a:r>
              <a:rPr lang="en-US" sz="2000" b="1" dirty="0">
                <a:solidFill>
                  <a:schemeClr val="tx2"/>
                </a:solidFill>
              </a:rPr>
              <a:t>FY22 Obligations:  $941M     (</a:t>
            </a:r>
            <a:r>
              <a:rPr lang="en-US" sz="2000" dirty="0">
                <a:solidFill>
                  <a:schemeClr val="tx2"/>
                </a:solidFill>
              </a:rPr>
              <a:t>FY21: $933M</a:t>
            </a:r>
            <a:r>
              <a:rPr lang="en-US" sz="2000" b="1" dirty="0">
                <a:solidFill>
                  <a:schemeClr val="tx2"/>
                </a:solidFill>
              </a:rPr>
              <a:t>)</a:t>
            </a:r>
          </a:p>
          <a:p>
            <a:pPr marL="171450" indent="-171450">
              <a:spcBef>
                <a:spcPts val="600"/>
              </a:spcBef>
              <a:buFont typeface="Arial" panose="020B0604020202020204" pitchFamily="34" charset="0"/>
              <a:buChar char="•"/>
            </a:pPr>
            <a:r>
              <a:rPr lang="en-US" sz="2000" dirty="0">
                <a:solidFill>
                  <a:schemeClr val="tx2"/>
                </a:solidFill>
              </a:rPr>
              <a:t>Regular Program:  $438M</a:t>
            </a:r>
          </a:p>
          <a:p>
            <a:pPr marL="171450" indent="-171450">
              <a:spcBef>
                <a:spcPts val="600"/>
              </a:spcBef>
              <a:buFont typeface="Arial" panose="020B0604020202020204" pitchFamily="34" charset="0"/>
              <a:buChar char="•"/>
            </a:pPr>
            <a:r>
              <a:rPr lang="en-US" sz="2000" dirty="0">
                <a:solidFill>
                  <a:schemeClr val="tx2"/>
                </a:solidFill>
              </a:rPr>
              <a:t>HSDRRS: $157M</a:t>
            </a:r>
          </a:p>
          <a:p>
            <a:pPr marL="171450" indent="-171450">
              <a:spcBef>
                <a:spcPts val="600"/>
              </a:spcBef>
              <a:buFont typeface="Arial" panose="020B0604020202020204" pitchFamily="34" charset="0"/>
              <a:buChar char="•"/>
            </a:pPr>
            <a:r>
              <a:rPr lang="en-US" sz="2000" dirty="0">
                <a:solidFill>
                  <a:schemeClr val="tx2"/>
                </a:solidFill>
              </a:rPr>
              <a:t>Supplemental Funding: $364M</a:t>
            </a:r>
          </a:p>
          <a:p>
            <a:pPr marL="171450" indent="-171450">
              <a:buFont typeface="Arial" panose="020B0604020202020204" pitchFamily="34" charset="0"/>
              <a:buChar char="•"/>
            </a:pPr>
            <a:endParaRPr lang="en-US" sz="1800" dirty="0">
              <a:solidFill>
                <a:schemeClr val="tx2"/>
              </a:solidFill>
            </a:endParaRPr>
          </a:p>
        </p:txBody>
      </p:sp>
      <p:sp>
        <p:nvSpPr>
          <p:cNvPr id="2" name="Title 1"/>
          <p:cNvSpPr>
            <a:spLocks noGrp="1"/>
          </p:cNvSpPr>
          <p:nvPr>
            <p:ph type="title"/>
          </p:nvPr>
        </p:nvSpPr>
        <p:spPr/>
        <p:txBody>
          <a:bodyPr/>
          <a:lstStyle/>
          <a:p>
            <a:r>
              <a:rPr lang="en-US" dirty="0"/>
              <a:t>New Orleans District Update</a:t>
            </a:r>
          </a:p>
        </p:txBody>
      </p:sp>
      <p:grpSp>
        <p:nvGrpSpPr>
          <p:cNvPr id="6" name="Group 5">
            <a:extLst>
              <a:ext uri="{FF2B5EF4-FFF2-40B4-BE49-F238E27FC236}">
                <a16:creationId xmlns:a16="http://schemas.microsoft.com/office/drawing/2014/main" id="{FE51F612-60B8-4527-A853-17BDF435BF85}"/>
              </a:ext>
            </a:extLst>
          </p:cNvPr>
          <p:cNvGrpSpPr>
            <a:grpSpLocks/>
          </p:cNvGrpSpPr>
          <p:nvPr/>
        </p:nvGrpSpPr>
        <p:grpSpPr bwMode="auto">
          <a:xfrm>
            <a:off x="8059888" y="1028700"/>
            <a:ext cx="3865412" cy="5473700"/>
            <a:chOff x="268" y="1116"/>
            <a:chExt cx="1707" cy="2786"/>
          </a:xfrm>
        </p:grpSpPr>
        <p:sp>
          <p:nvSpPr>
            <p:cNvPr id="7" name="Freeform 4">
              <a:extLst>
                <a:ext uri="{FF2B5EF4-FFF2-40B4-BE49-F238E27FC236}">
                  <a16:creationId xmlns:a16="http://schemas.microsoft.com/office/drawing/2014/main" id="{4BFC2002-EEF6-4160-B697-247349B93432}"/>
                </a:ext>
              </a:extLst>
            </p:cNvPr>
            <p:cNvSpPr>
              <a:spLocks/>
            </p:cNvSpPr>
            <p:nvPr/>
          </p:nvSpPr>
          <p:spPr bwMode="auto">
            <a:xfrm>
              <a:off x="1075" y="3563"/>
              <a:ext cx="534" cy="339"/>
            </a:xfrm>
            <a:custGeom>
              <a:avLst/>
              <a:gdLst>
                <a:gd name="T0" fmla="*/ 2 w 657"/>
                <a:gd name="T1" fmla="*/ 2 h 417"/>
                <a:gd name="T2" fmla="*/ 2 w 657"/>
                <a:gd name="T3" fmla="*/ 2 h 417"/>
                <a:gd name="T4" fmla="*/ 2 w 657"/>
                <a:gd name="T5" fmla="*/ 2 h 417"/>
                <a:gd name="T6" fmla="*/ 2 w 657"/>
                <a:gd name="T7" fmla="*/ 2 h 417"/>
                <a:gd name="T8" fmla="*/ 2 w 657"/>
                <a:gd name="T9" fmla="*/ 2 h 417"/>
                <a:gd name="T10" fmla="*/ 2 w 657"/>
                <a:gd name="T11" fmla="*/ 2 h 417"/>
                <a:gd name="T12" fmla="*/ 2 w 657"/>
                <a:gd name="T13" fmla="*/ 2 h 417"/>
                <a:gd name="T14" fmla="*/ 2 w 657"/>
                <a:gd name="T15" fmla="*/ 0 h 417"/>
                <a:gd name="T16" fmla="*/ 2 w 657"/>
                <a:gd name="T17" fmla="*/ 0 h 417"/>
                <a:gd name="T18" fmla="*/ 2 w 657"/>
                <a:gd name="T19" fmla="*/ 2 h 417"/>
                <a:gd name="T20" fmla="*/ 2 w 657"/>
                <a:gd name="T21" fmla="*/ 2 h 417"/>
                <a:gd name="T22" fmla="*/ 2 w 657"/>
                <a:gd name="T23" fmla="*/ 2 h 417"/>
                <a:gd name="T24" fmla="*/ 0 w 657"/>
                <a:gd name="T25" fmla="*/ 2 h 417"/>
                <a:gd name="T26" fmla="*/ 2 w 657"/>
                <a:gd name="T27" fmla="*/ 2 h 417"/>
                <a:gd name="T28" fmla="*/ 2 w 657"/>
                <a:gd name="T29" fmla="*/ 2 h 417"/>
                <a:gd name="T30" fmla="*/ 2 w 657"/>
                <a:gd name="T31" fmla="*/ 2 h 417"/>
                <a:gd name="T32" fmla="*/ 2 w 657"/>
                <a:gd name="T33" fmla="*/ 2 h 417"/>
                <a:gd name="T34" fmla="*/ 2 w 657"/>
                <a:gd name="T35" fmla="*/ 2 h 417"/>
                <a:gd name="T36" fmla="*/ 2 w 657"/>
                <a:gd name="T37" fmla="*/ 2 h 417"/>
                <a:gd name="T38" fmla="*/ 2 w 657"/>
                <a:gd name="T39" fmla="*/ 2 h 417"/>
                <a:gd name="T40" fmla="*/ 2 w 657"/>
                <a:gd name="T41" fmla="*/ 2 h 417"/>
                <a:gd name="T42" fmla="*/ 2 w 657"/>
                <a:gd name="T43" fmla="*/ 2 h 417"/>
                <a:gd name="T44" fmla="*/ 2 w 657"/>
                <a:gd name="T45" fmla="*/ 2 h 417"/>
                <a:gd name="T46" fmla="*/ 2 w 657"/>
                <a:gd name="T47" fmla="*/ 2 h 417"/>
                <a:gd name="T48" fmla="*/ 2 w 657"/>
                <a:gd name="T49" fmla="*/ 2 h 417"/>
                <a:gd name="T50" fmla="*/ 2 w 657"/>
                <a:gd name="T51" fmla="*/ 2 h 417"/>
                <a:gd name="T52" fmla="*/ 2 w 657"/>
                <a:gd name="T53" fmla="*/ 2 h 417"/>
                <a:gd name="T54" fmla="*/ 2 w 657"/>
                <a:gd name="T55" fmla="*/ 2 h 417"/>
                <a:gd name="T56" fmla="*/ 2 w 657"/>
                <a:gd name="T57" fmla="*/ 2 h 417"/>
                <a:gd name="T58" fmla="*/ 2 w 657"/>
                <a:gd name="T59" fmla="*/ 2 h 417"/>
                <a:gd name="T60" fmla="*/ 2 w 657"/>
                <a:gd name="T61" fmla="*/ 2 h 417"/>
                <a:gd name="T62" fmla="*/ 2 w 657"/>
                <a:gd name="T63" fmla="*/ 2 h 417"/>
                <a:gd name="T64" fmla="*/ 2 w 657"/>
                <a:gd name="T65" fmla="*/ 2 h 417"/>
                <a:gd name="T66" fmla="*/ 2 w 657"/>
                <a:gd name="T67" fmla="*/ 2 h 4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7"/>
                <a:gd name="T103" fmla="*/ 0 h 417"/>
                <a:gd name="T104" fmla="*/ 657 w 657"/>
                <a:gd name="T105" fmla="*/ 417 h 4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7" h="417">
                  <a:moveTo>
                    <a:pt x="584" y="96"/>
                  </a:moveTo>
                  <a:lnTo>
                    <a:pt x="552" y="88"/>
                  </a:lnTo>
                  <a:lnTo>
                    <a:pt x="504" y="80"/>
                  </a:lnTo>
                  <a:lnTo>
                    <a:pt x="488" y="56"/>
                  </a:lnTo>
                  <a:lnTo>
                    <a:pt x="472" y="40"/>
                  </a:lnTo>
                  <a:lnTo>
                    <a:pt x="440" y="40"/>
                  </a:lnTo>
                  <a:lnTo>
                    <a:pt x="384" y="40"/>
                  </a:lnTo>
                  <a:lnTo>
                    <a:pt x="368" y="32"/>
                  </a:lnTo>
                  <a:lnTo>
                    <a:pt x="344" y="32"/>
                  </a:lnTo>
                  <a:lnTo>
                    <a:pt x="312" y="32"/>
                  </a:lnTo>
                  <a:lnTo>
                    <a:pt x="264" y="32"/>
                  </a:lnTo>
                  <a:lnTo>
                    <a:pt x="240" y="32"/>
                  </a:lnTo>
                  <a:lnTo>
                    <a:pt x="216" y="32"/>
                  </a:lnTo>
                  <a:lnTo>
                    <a:pt x="192" y="16"/>
                  </a:lnTo>
                  <a:lnTo>
                    <a:pt x="176" y="0"/>
                  </a:lnTo>
                  <a:lnTo>
                    <a:pt x="168" y="0"/>
                  </a:lnTo>
                  <a:lnTo>
                    <a:pt x="144" y="0"/>
                  </a:lnTo>
                  <a:lnTo>
                    <a:pt x="120" y="0"/>
                  </a:lnTo>
                  <a:lnTo>
                    <a:pt x="96" y="8"/>
                  </a:lnTo>
                  <a:lnTo>
                    <a:pt x="50" y="5"/>
                  </a:lnTo>
                  <a:lnTo>
                    <a:pt x="55" y="55"/>
                  </a:lnTo>
                  <a:lnTo>
                    <a:pt x="46" y="86"/>
                  </a:lnTo>
                  <a:lnTo>
                    <a:pt x="32" y="112"/>
                  </a:lnTo>
                  <a:lnTo>
                    <a:pt x="8" y="144"/>
                  </a:lnTo>
                  <a:lnTo>
                    <a:pt x="8" y="184"/>
                  </a:lnTo>
                  <a:lnTo>
                    <a:pt x="0" y="208"/>
                  </a:lnTo>
                  <a:lnTo>
                    <a:pt x="0" y="248"/>
                  </a:lnTo>
                  <a:lnTo>
                    <a:pt x="8" y="280"/>
                  </a:lnTo>
                  <a:lnTo>
                    <a:pt x="24" y="280"/>
                  </a:lnTo>
                  <a:lnTo>
                    <a:pt x="40" y="288"/>
                  </a:lnTo>
                  <a:lnTo>
                    <a:pt x="80" y="288"/>
                  </a:lnTo>
                  <a:lnTo>
                    <a:pt x="128" y="304"/>
                  </a:lnTo>
                  <a:lnTo>
                    <a:pt x="176" y="336"/>
                  </a:lnTo>
                  <a:lnTo>
                    <a:pt x="240" y="336"/>
                  </a:lnTo>
                  <a:lnTo>
                    <a:pt x="272" y="336"/>
                  </a:lnTo>
                  <a:lnTo>
                    <a:pt x="296" y="336"/>
                  </a:lnTo>
                  <a:lnTo>
                    <a:pt x="320" y="352"/>
                  </a:lnTo>
                  <a:lnTo>
                    <a:pt x="320" y="368"/>
                  </a:lnTo>
                  <a:lnTo>
                    <a:pt x="328" y="384"/>
                  </a:lnTo>
                  <a:lnTo>
                    <a:pt x="384" y="384"/>
                  </a:lnTo>
                  <a:lnTo>
                    <a:pt x="400" y="408"/>
                  </a:lnTo>
                  <a:lnTo>
                    <a:pt x="440" y="400"/>
                  </a:lnTo>
                  <a:lnTo>
                    <a:pt x="448" y="384"/>
                  </a:lnTo>
                  <a:lnTo>
                    <a:pt x="456" y="384"/>
                  </a:lnTo>
                  <a:lnTo>
                    <a:pt x="472" y="408"/>
                  </a:lnTo>
                  <a:lnTo>
                    <a:pt x="504" y="408"/>
                  </a:lnTo>
                  <a:lnTo>
                    <a:pt x="536" y="384"/>
                  </a:lnTo>
                  <a:lnTo>
                    <a:pt x="568" y="368"/>
                  </a:lnTo>
                  <a:lnTo>
                    <a:pt x="576" y="400"/>
                  </a:lnTo>
                  <a:lnTo>
                    <a:pt x="584" y="416"/>
                  </a:lnTo>
                  <a:lnTo>
                    <a:pt x="640" y="416"/>
                  </a:lnTo>
                  <a:lnTo>
                    <a:pt x="656" y="400"/>
                  </a:lnTo>
                  <a:lnTo>
                    <a:pt x="656" y="392"/>
                  </a:lnTo>
                  <a:lnTo>
                    <a:pt x="656" y="360"/>
                  </a:lnTo>
                  <a:lnTo>
                    <a:pt x="648" y="328"/>
                  </a:lnTo>
                  <a:lnTo>
                    <a:pt x="616" y="328"/>
                  </a:lnTo>
                  <a:lnTo>
                    <a:pt x="600" y="328"/>
                  </a:lnTo>
                  <a:lnTo>
                    <a:pt x="584" y="320"/>
                  </a:lnTo>
                  <a:lnTo>
                    <a:pt x="584" y="296"/>
                  </a:lnTo>
                  <a:lnTo>
                    <a:pt x="592" y="296"/>
                  </a:lnTo>
                  <a:lnTo>
                    <a:pt x="600" y="280"/>
                  </a:lnTo>
                  <a:lnTo>
                    <a:pt x="616" y="264"/>
                  </a:lnTo>
                  <a:lnTo>
                    <a:pt x="632" y="240"/>
                  </a:lnTo>
                  <a:lnTo>
                    <a:pt x="616" y="208"/>
                  </a:lnTo>
                  <a:lnTo>
                    <a:pt x="608" y="168"/>
                  </a:lnTo>
                  <a:lnTo>
                    <a:pt x="600" y="144"/>
                  </a:lnTo>
                  <a:lnTo>
                    <a:pt x="600" y="104"/>
                  </a:lnTo>
                  <a:lnTo>
                    <a:pt x="584" y="96"/>
                  </a:lnTo>
                </a:path>
              </a:pathLst>
            </a:custGeom>
            <a:gradFill rotWithShape="1">
              <a:gsLst>
                <a:gs pos="0">
                  <a:srgbClr val="FF9999"/>
                </a:gs>
                <a:gs pos="100000">
                  <a:srgbClr val="FD0309"/>
                </a:gs>
              </a:gsLst>
              <a:path path="rect">
                <a:fillToRect l="50000" t="50000" r="50000" b="50000"/>
              </a:path>
            </a:gradFill>
            <a:ln w="12700" cap="rnd" cmpd="sng">
              <a:solidFill>
                <a:srgbClr val="EAEAEA"/>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8" name="Freeform 5">
              <a:extLst>
                <a:ext uri="{FF2B5EF4-FFF2-40B4-BE49-F238E27FC236}">
                  <a16:creationId xmlns:a16="http://schemas.microsoft.com/office/drawing/2014/main" id="{4DA3A711-CD34-4EE6-A71E-84F7EFA2A8AE}"/>
                </a:ext>
              </a:extLst>
            </p:cNvPr>
            <p:cNvSpPr>
              <a:spLocks/>
            </p:cNvSpPr>
            <p:nvPr/>
          </p:nvSpPr>
          <p:spPr bwMode="auto">
            <a:xfrm>
              <a:off x="1023" y="3016"/>
              <a:ext cx="573" cy="632"/>
            </a:xfrm>
            <a:custGeom>
              <a:avLst/>
              <a:gdLst>
                <a:gd name="T0" fmla="*/ 2 w 705"/>
                <a:gd name="T1" fmla="*/ 2 h 777"/>
                <a:gd name="T2" fmla="*/ 2 w 705"/>
                <a:gd name="T3" fmla="*/ 2 h 777"/>
                <a:gd name="T4" fmla="*/ 2 w 705"/>
                <a:gd name="T5" fmla="*/ 2 h 777"/>
                <a:gd name="T6" fmla="*/ 2 w 705"/>
                <a:gd name="T7" fmla="*/ 2 h 777"/>
                <a:gd name="T8" fmla="*/ 2 w 705"/>
                <a:gd name="T9" fmla="*/ 2 h 777"/>
                <a:gd name="T10" fmla="*/ 2 w 705"/>
                <a:gd name="T11" fmla="*/ 2 h 777"/>
                <a:gd name="T12" fmla="*/ 2 w 705"/>
                <a:gd name="T13" fmla="*/ 2 h 777"/>
                <a:gd name="T14" fmla="*/ 2 w 705"/>
                <a:gd name="T15" fmla="*/ 2 h 777"/>
                <a:gd name="T16" fmla="*/ 2 w 705"/>
                <a:gd name="T17" fmla="*/ 2 h 777"/>
                <a:gd name="T18" fmla="*/ 2 w 705"/>
                <a:gd name="T19" fmla="*/ 2 h 777"/>
                <a:gd name="T20" fmla="*/ 2 w 705"/>
                <a:gd name="T21" fmla="*/ 2 h 777"/>
                <a:gd name="T22" fmla="*/ 2 w 705"/>
                <a:gd name="T23" fmla="*/ 2 h 777"/>
                <a:gd name="T24" fmla="*/ 2 w 705"/>
                <a:gd name="T25" fmla="*/ 2 h 777"/>
                <a:gd name="T26" fmla="*/ 2 w 705"/>
                <a:gd name="T27" fmla="*/ 2 h 777"/>
                <a:gd name="T28" fmla="*/ 2 w 705"/>
                <a:gd name="T29" fmla="*/ 2 h 777"/>
                <a:gd name="T30" fmla="*/ 2 w 705"/>
                <a:gd name="T31" fmla="*/ 2 h 777"/>
                <a:gd name="T32" fmla="*/ 2 w 705"/>
                <a:gd name="T33" fmla="*/ 2 h 777"/>
                <a:gd name="T34" fmla="*/ 2 w 705"/>
                <a:gd name="T35" fmla="*/ 2 h 777"/>
                <a:gd name="T36" fmla="*/ 0 w 705"/>
                <a:gd name="T37" fmla="*/ 2 h 777"/>
                <a:gd name="T38" fmla="*/ 2 w 705"/>
                <a:gd name="T39" fmla="*/ 2 h 777"/>
                <a:gd name="T40" fmla="*/ 2 w 705"/>
                <a:gd name="T41" fmla="*/ 2 h 777"/>
                <a:gd name="T42" fmla="*/ 2 w 705"/>
                <a:gd name="T43" fmla="*/ 2 h 777"/>
                <a:gd name="T44" fmla="*/ 2 w 705"/>
                <a:gd name="T45" fmla="*/ 2 h 777"/>
                <a:gd name="T46" fmla="*/ 2 w 705"/>
                <a:gd name="T47" fmla="*/ 2 h 777"/>
                <a:gd name="T48" fmla="*/ 2 w 705"/>
                <a:gd name="T49" fmla="*/ 2 h 777"/>
                <a:gd name="T50" fmla="*/ 2 w 705"/>
                <a:gd name="T51" fmla="*/ 2 h 777"/>
                <a:gd name="T52" fmla="*/ 2 w 705"/>
                <a:gd name="T53" fmla="*/ 2 h 777"/>
                <a:gd name="T54" fmla="*/ 2 w 705"/>
                <a:gd name="T55" fmla="*/ 2 h 777"/>
                <a:gd name="T56" fmla="*/ 2 w 705"/>
                <a:gd name="T57" fmla="*/ 2 h 777"/>
                <a:gd name="T58" fmla="*/ 2 w 705"/>
                <a:gd name="T59" fmla="*/ 2 h 777"/>
                <a:gd name="T60" fmla="*/ 2 w 705"/>
                <a:gd name="T61" fmla="*/ 2 h 777"/>
                <a:gd name="T62" fmla="*/ 2 w 705"/>
                <a:gd name="T63" fmla="*/ 2 h 777"/>
                <a:gd name="T64" fmla="*/ 2 w 705"/>
                <a:gd name="T65" fmla="*/ 2 h 777"/>
                <a:gd name="T66" fmla="*/ 2 w 705"/>
                <a:gd name="T67" fmla="*/ 2 h 777"/>
                <a:gd name="T68" fmla="*/ 2 w 705"/>
                <a:gd name="T69" fmla="*/ 2 h 777"/>
                <a:gd name="T70" fmla="*/ 2 w 705"/>
                <a:gd name="T71" fmla="*/ 2 h 777"/>
                <a:gd name="T72" fmla="*/ 2 w 705"/>
                <a:gd name="T73" fmla="*/ 2 h 777"/>
                <a:gd name="T74" fmla="*/ 2 w 705"/>
                <a:gd name="T75" fmla="*/ 2 h 777"/>
                <a:gd name="T76" fmla="*/ 2 w 705"/>
                <a:gd name="T77" fmla="*/ 2 h 777"/>
                <a:gd name="T78" fmla="*/ 2 w 705"/>
                <a:gd name="T79" fmla="*/ 2 h 777"/>
                <a:gd name="T80" fmla="*/ 2 w 705"/>
                <a:gd name="T81" fmla="*/ 2 h 777"/>
                <a:gd name="T82" fmla="*/ 2 w 705"/>
                <a:gd name="T83" fmla="*/ 2 h 777"/>
                <a:gd name="T84" fmla="*/ 2 w 705"/>
                <a:gd name="T85" fmla="*/ 2 h 777"/>
                <a:gd name="T86" fmla="*/ 2 w 705"/>
                <a:gd name="T87" fmla="*/ 2 h 7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5"/>
                <a:gd name="T133" fmla="*/ 0 h 777"/>
                <a:gd name="T134" fmla="*/ 705 w 705"/>
                <a:gd name="T135" fmla="*/ 777 h 7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5" h="777">
                  <a:moveTo>
                    <a:pt x="656" y="80"/>
                  </a:moveTo>
                  <a:lnTo>
                    <a:pt x="632" y="56"/>
                  </a:lnTo>
                  <a:lnTo>
                    <a:pt x="592" y="32"/>
                  </a:lnTo>
                  <a:lnTo>
                    <a:pt x="536" y="32"/>
                  </a:lnTo>
                  <a:lnTo>
                    <a:pt x="488" y="72"/>
                  </a:lnTo>
                  <a:lnTo>
                    <a:pt x="464" y="96"/>
                  </a:lnTo>
                  <a:lnTo>
                    <a:pt x="448" y="128"/>
                  </a:lnTo>
                  <a:lnTo>
                    <a:pt x="416" y="160"/>
                  </a:lnTo>
                  <a:lnTo>
                    <a:pt x="384" y="176"/>
                  </a:lnTo>
                  <a:lnTo>
                    <a:pt x="360" y="168"/>
                  </a:lnTo>
                  <a:lnTo>
                    <a:pt x="352" y="152"/>
                  </a:lnTo>
                  <a:lnTo>
                    <a:pt x="336" y="104"/>
                  </a:lnTo>
                  <a:lnTo>
                    <a:pt x="328" y="72"/>
                  </a:lnTo>
                  <a:lnTo>
                    <a:pt x="312" y="40"/>
                  </a:lnTo>
                  <a:lnTo>
                    <a:pt x="288" y="32"/>
                  </a:lnTo>
                  <a:lnTo>
                    <a:pt x="264" y="24"/>
                  </a:lnTo>
                  <a:lnTo>
                    <a:pt x="240" y="0"/>
                  </a:lnTo>
                  <a:lnTo>
                    <a:pt x="248" y="48"/>
                  </a:lnTo>
                  <a:lnTo>
                    <a:pt x="264" y="104"/>
                  </a:lnTo>
                  <a:lnTo>
                    <a:pt x="272" y="128"/>
                  </a:lnTo>
                  <a:lnTo>
                    <a:pt x="272" y="144"/>
                  </a:lnTo>
                  <a:lnTo>
                    <a:pt x="248" y="128"/>
                  </a:lnTo>
                  <a:lnTo>
                    <a:pt x="232" y="104"/>
                  </a:lnTo>
                  <a:lnTo>
                    <a:pt x="232" y="88"/>
                  </a:lnTo>
                  <a:lnTo>
                    <a:pt x="224" y="48"/>
                  </a:lnTo>
                  <a:lnTo>
                    <a:pt x="208" y="24"/>
                  </a:lnTo>
                  <a:lnTo>
                    <a:pt x="160" y="24"/>
                  </a:lnTo>
                  <a:lnTo>
                    <a:pt x="128" y="40"/>
                  </a:lnTo>
                  <a:lnTo>
                    <a:pt x="80" y="48"/>
                  </a:lnTo>
                  <a:lnTo>
                    <a:pt x="24" y="48"/>
                  </a:lnTo>
                  <a:lnTo>
                    <a:pt x="8" y="48"/>
                  </a:lnTo>
                  <a:lnTo>
                    <a:pt x="8" y="72"/>
                  </a:lnTo>
                  <a:lnTo>
                    <a:pt x="24" y="128"/>
                  </a:lnTo>
                  <a:lnTo>
                    <a:pt x="32" y="184"/>
                  </a:lnTo>
                  <a:lnTo>
                    <a:pt x="32" y="224"/>
                  </a:lnTo>
                  <a:lnTo>
                    <a:pt x="24" y="256"/>
                  </a:lnTo>
                  <a:lnTo>
                    <a:pt x="8" y="312"/>
                  </a:lnTo>
                  <a:lnTo>
                    <a:pt x="0" y="352"/>
                  </a:lnTo>
                  <a:lnTo>
                    <a:pt x="8" y="392"/>
                  </a:lnTo>
                  <a:lnTo>
                    <a:pt x="16" y="448"/>
                  </a:lnTo>
                  <a:lnTo>
                    <a:pt x="24" y="488"/>
                  </a:lnTo>
                  <a:lnTo>
                    <a:pt x="40" y="512"/>
                  </a:lnTo>
                  <a:lnTo>
                    <a:pt x="64" y="544"/>
                  </a:lnTo>
                  <a:lnTo>
                    <a:pt x="72" y="568"/>
                  </a:lnTo>
                  <a:lnTo>
                    <a:pt x="80" y="592"/>
                  </a:lnTo>
                  <a:lnTo>
                    <a:pt x="88" y="616"/>
                  </a:lnTo>
                  <a:lnTo>
                    <a:pt x="96" y="632"/>
                  </a:lnTo>
                  <a:lnTo>
                    <a:pt x="112" y="672"/>
                  </a:lnTo>
                  <a:lnTo>
                    <a:pt x="120" y="680"/>
                  </a:lnTo>
                  <a:lnTo>
                    <a:pt x="144" y="672"/>
                  </a:lnTo>
                  <a:lnTo>
                    <a:pt x="176" y="672"/>
                  </a:lnTo>
                  <a:lnTo>
                    <a:pt x="192" y="672"/>
                  </a:lnTo>
                  <a:lnTo>
                    <a:pt x="216" y="688"/>
                  </a:lnTo>
                  <a:lnTo>
                    <a:pt x="248" y="704"/>
                  </a:lnTo>
                  <a:lnTo>
                    <a:pt x="288" y="704"/>
                  </a:lnTo>
                  <a:lnTo>
                    <a:pt x="320" y="704"/>
                  </a:lnTo>
                  <a:lnTo>
                    <a:pt x="352" y="704"/>
                  </a:lnTo>
                  <a:lnTo>
                    <a:pt x="392" y="704"/>
                  </a:lnTo>
                  <a:lnTo>
                    <a:pt x="408" y="712"/>
                  </a:lnTo>
                  <a:lnTo>
                    <a:pt x="448" y="712"/>
                  </a:lnTo>
                  <a:lnTo>
                    <a:pt x="496" y="713"/>
                  </a:lnTo>
                  <a:lnTo>
                    <a:pt x="520" y="752"/>
                  </a:lnTo>
                  <a:lnTo>
                    <a:pt x="560" y="760"/>
                  </a:lnTo>
                  <a:lnTo>
                    <a:pt x="600" y="768"/>
                  </a:lnTo>
                  <a:lnTo>
                    <a:pt x="616" y="776"/>
                  </a:lnTo>
                  <a:lnTo>
                    <a:pt x="608" y="752"/>
                  </a:lnTo>
                  <a:lnTo>
                    <a:pt x="600" y="736"/>
                  </a:lnTo>
                  <a:lnTo>
                    <a:pt x="600" y="712"/>
                  </a:lnTo>
                  <a:lnTo>
                    <a:pt x="608" y="696"/>
                  </a:lnTo>
                  <a:lnTo>
                    <a:pt x="608" y="680"/>
                  </a:lnTo>
                  <a:lnTo>
                    <a:pt x="600" y="672"/>
                  </a:lnTo>
                  <a:lnTo>
                    <a:pt x="584" y="656"/>
                  </a:lnTo>
                  <a:lnTo>
                    <a:pt x="576" y="592"/>
                  </a:lnTo>
                  <a:lnTo>
                    <a:pt x="576" y="552"/>
                  </a:lnTo>
                  <a:lnTo>
                    <a:pt x="592" y="520"/>
                  </a:lnTo>
                  <a:lnTo>
                    <a:pt x="624" y="496"/>
                  </a:lnTo>
                  <a:lnTo>
                    <a:pt x="656" y="448"/>
                  </a:lnTo>
                  <a:lnTo>
                    <a:pt x="688" y="424"/>
                  </a:lnTo>
                  <a:lnTo>
                    <a:pt x="704" y="384"/>
                  </a:lnTo>
                  <a:lnTo>
                    <a:pt x="688" y="344"/>
                  </a:lnTo>
                  <a:lnTo>
                    <a:pt x="656" y="328"/>
                  </a:lnTo>
                  <a:lnTo>
                    <a:pt x="648" y="312"/>
                  </a:lnTo>
                  <a:lnTo>
                    <a:pt x="648" y="296"/>
                  </a:lnTo>
                  <a:lnTo>
                    <a:pt x="648" y="264"/>
                  </a:lnTo>
                  <a:lnTo>
                    <a:pt x="648" y="192"/>
                  </a:lnTo>
                  <a:lnTo>
                    <a:pt x="672" y="144"/>
                  </a:lnTo>
                  <a:lnTo>
                    <a:pt x="672" y="104"/>
                  </a:lnTo>
                  <a:lnTo>
                    <a:pt x="664" y="80"/>
                  </a:lnTo>
                  <a:lnTo>
                    <a:pt x="656" y="80"/>
                  </a:lnTo>
                </a:path>
              </a:pathLst>
            </a:custGeom>
            <a:solidFill>
              <a:srgbClr val="969696"/>
            </a:solidFill>
            <a:ln w="12700" cap="rnd" cmpd="sng">
              <a:solidFill>
                <a:srgbClr val="EAEAEA"/>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 name="Freeform 6">
              <a:extLst>
                <a:ext uri="{FF2B5EF4-FFF2-40B4-BE49-F238E27FC236}">
                  <a16:creationId xmlns:a16="http://schemas.microsoft.com/office/drawing/2014/main" id="{8130AE3B-4C2D-45CF-BFE7-16BF8C307ED9}"/>
                </a:ext>
              </a:extLst>
            </p:cNvPr>
            <p:cNvSpPr>
              <a:spLocks/>
            </p:cNvSpPr>
            <p:nvPr/>
          </p:nvSpPr>
          <p:spPr bwMode="auto">
            <a:xfrm>
              <a:off x="1221" y="2710"/>
              <a:ext cx="447" cy="452"/>
            </a:xfrm>
            <a:custGeom>
              <a:avLst/>
              <a:gdLst>
                <a:gd name="T0" fmla="*/ 2 w 549"/>
                <a:gd name="T1" fmla="*/ 2 h 555"/>
                <a:gd name="T2" fmla="*/ 2 w 549"/>
                <a:gd name="T3" fmla="*/ 2 h 555"/>
                <a:gd name="T4" fmla="*/ 2 w 549"/>
                <a:gd name="T5" fmla="*/ 2 h 555"/>
                <a:gd name="T6" fmla="*/ 2 w 549"/>
                <a:gd name="T7" fmla="*/ 2 h 555"/>
                <a:gd name="T8" fmla="*/ 2 w 549"/>
                <a:gd name="T9" fmla="*/ 2 h 555"/>
                <a:gd name="T10" fmla="*/ 2 w 549"/>
                <a:gd name="T11" fmla="*/ 2 h 555"/>
                <a:gd name="T12" fmla="*/ 2 w 549"/>
                <a:gd name="T13" fmla="*/ 2 h 555"/>
                <a:gd name="T14" fmla="*/ 2 w 549"/>
                <a:gd name="T15" fmla="*/ 0 h 555"/>
                <a:gd name="T16" fmla="*/ 2 w 549"/>
                <a:gd name="T17" fmla="*/ 2 h 555"/>
                <a:gd name="T18" fmla="*/ 2 w 549"/>
                <a:gd name="T19" fmla="*/ 2 h 555"/>
                <a:gd name="T20" fmla="*/ 2 w 549"/>
                <a:gd name="T21" fmla="*/ 2 h 555"/>
                <a:gd name="T22" fmla="*/ 2 w 549"/>
                <a:gd name="T23" fmla="*/ 2 h 555"/>
                <a:gd name="T24" fmla="*/ 2 w 549"/>
                <a:gd name="T25" fmla="*/ 2 h 555"/>
                <a:gd name="T26" fmla="*/ 2 w 549"/>
                <a:gd name="T27" fmla="*/ 2 h 555"/>
                <a:gd name="T28" fmla="*/ 2 w 549"/>
                <a:gd name="T29" fmla="*/ 2 h 555"/>
                <a:gd name="T30" fmla="*/ 2 w 549"/>
                <a:gd name="T31" fmla="*/ 2 h 555"/>
                <a:gd name="T32" fmla="*/ 2 w 549"/>
                <a:gd name="T33" fmla="*/ 2 h 555"/>
                <a:gd name="T34" fmla="*/ 2 w 549"/>
                <a:gd name="T35" fmla="*/ 2 h 555"/>
                <a:gd name="T36" fmla="*/ 2 w 549"/>
                <a:gd name="T37" fmla="*/ 2 h 555"/>
                <a:gd name="T38" fmla="*/ 2 w 549"/>
                <a:gd name="T39" fmla="*/ 2 h 555"/>
                <a:gd name="T40" fmla="*/ 2 w 549"/>
                <a:gd name="T41" fmla="*/ 2 h 555"/>
                <a:gd name="T42" fmla="*/ 0 w 549"/>
                <a:gd name="T43" fmla="*/ 2 h 555"/>
                <a:gd name="T44" fmla="*/ 2 w 549"/>
                <a:gd name="T45" fmla="*/ 2 h 555"/>
                <a:gd name="T46" fmla="*/ 2 w 549"/>
                <a:gd name="T47" fmla="*/ 2 h 555"/>
                <a:gd name="T48" fmla="*/ 2 w 549"/>
                <a:gd name="T49" fmla="*/ 2 h 555"/>
                <a:gd name="T50" fmla="*/ 2 w 549"/>
                <a:gd name="T51" fmla="*/ 2 h 555"/>
                <a:gd name="T52" fmla="*/ 2 w 549"/>
                <a:gd name="T53" fmla="*/ 2 h 555"/>
                <a:gd name="T54" fmla="*/ 2 w 549"/>
                <a:gd name="T55" fmla="*/ 2 h 555"/>
                <a:gd name="T56" fmla="*/ 2 w 549"/>
                <a:gd name="T57" fmla="*/ 2 h 555"/>
                <a:gd name="T58" fmla="*/ 2 w 549"/>
                <a:gd name="T59" fmla="*/ 2 h 555"/>
                <a:gd name="T60" fmla="*/ 2 w 549"/>
                <a:gd name="T61" fmla="*/ 2 h 555"/>
                <a:gd name="T62" fmla="*/ 2 w 549"/>
                <a:gd name="T63" fmla="*/ 2 h 555"/>
                <a:gd name="T64" fmla="*/ 2 w 549"/>
                <a:gd name="T65" fmla="*/ 2 h 555"/>
                <a:gd name="T66" fmla="*/ 2 w 549"/>
                <a:gd name="T67" fmla="*/ 2 h 555"/>
                <a:gd name="T68" fmla="*/ 2 w 549"/>
                <a:gd name="T69" fmla="*/ 2 h 555"/>
                <a:gd name="T70" fmla="*/ 2 w 549"/>
                <a:gd name="T71" fmla="*/ 2 h 555"/>
                <a:gd name="T72" fmla="*/ 2 w 549"/>
                <a:gd name="T73" fmla="*/ 2 h 555"/>
                <a:gd name="T74" fmla="*/ 2 w 549"/>
                <a:gd name="T75" fmla="*/ 2 h 555"/>
                <a:gd name="T76" fmla="*/ 2 w 549"/>
                <a:gd name="T77" fmla="*/ 2 h 555"/>
                <a:gd name="T78" fmla="*/ 2 w 549"/>
                <a:gd name="T79" fmla="*/ 2 h 555"/>
                <a:gd name="T80" fmla="*/ 2 w 549"/>
                <a:gd name="T81" fmla="*/ 2 h 555"/>
                <a:gd name="T82" fmla="*/ 2 w 549"/>
                <a:gd name="T83" fmla="*/ 2 h 555"/>
                <a:gd name="T84" fmla="*/ 2 w 549"/>
                <a:gd name="T85" fmla="*/ 2 h 555"/>
                <a:gd name="T86" fmla="*/ 2 w 549"/>
                <a:gd name="T87" fmla="*/ 2 h 555"/>
                <a:gd name="T88" fmla="*/ 2 w 549"/>
                <a:gd name="T89" fmla="*/ 2 h 555"/>
                <a:gd name="T90" fmla="*/ 2 w 549"/>
                <a:gd name="T91" fmla="*/ 2 h 555"/>
                <a:gd name="T92" fmla="*/ 2 w 549"/>
                <a:gd name="T93" fmla="*/ 2 h 555"/>
                <a:gd name="T94" fmla="*/ 2 w 549"/>
                <a:gd name="T95" fmla="*/ 2 h 555"/>
                <a:gd name="T96" fmla="*/ 2 w 549"/>
                <a:gd name="T97" fmla="*/ 2 h 555"/>
                <a:gd name="T98" fmla="*/ 2 w 549"/>
                <a:gd name="T99" fmla="*/ 2 h 555"/>
                <a:gd name="T100" fmla="*/ 2 w 549"/>
                <a:gd name="T101" fmla="*/ 2 h 555"/>
                <a:gd name="T102" fmla="*/ 2 w 549"/>
                <a:gd name="T103" fmla="*/ 2 h 555"/>
                <a:gd name="T104" fmla="*/ 2 w 549"/>
                <a:gd name="T105" fmla="*/ 2 h 555"/>
                <a:gd name="T106" fmla="*/ 2 w 549"/>
                <a:gd name="T107" fmla="*/ 2 h 555"/>
                <a:gd name="T108" fmla="*/ 2 w 549"/>
                <a:gd name="T109" fmla="*/ 2 h 555"/>
                <a:gd name="T110" fmla="*/ 2 w 549"/>
                <a:gd name="T111" fmla="*/ 2 h 555"/>
                <a:gd name="T112" fmla="*/ 2 w 549"/>
                <a:gd name="T113" fmla="*/ 2 h 555"/>
                <a:gd name="T114" fmla="*/ 2 w 549"/>
                <a:gd name="T115" fmla="*/ 2 h 555"/>
                <a:gd name="T116" fmla="*/ 2 w 549"/>
                <a:gd name="T117" fmla="*/ 2 h 5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9"/>
                <a:gd name="T178" fmla="*/ 0 h 555"/>
                <a:gd name="T179" fmla="*/ 549 w 549"/>
                <a:gd name="T180" fmla="*/ 555 h 5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9" h="555">
                  <a:moveTo>
                    <a:pt x="404" y="24"/>
                  </a:moveTo>
                  <a:lnTo>
                    <a:pt x="380" y="24"/>
                  </a:lnTo>
                  <a:lnTo>
                    <a:pt x="348" y="24"/>
                  </a:lnTo>
                  <a:lnTo>
                    <a:pt x="316" y="32"/>
                  </a:lnTo>
                  <a:lnTo>
                    <a:pt x="292" y="24"/>
                  </a:lnTo>
                  <a:lnTo>
                    <a:pt x="260" y="16"/>
                  </a:lnTo>
                  <a:lnTo>
                    <a:pt x="244" y="8"/>
                  </a:lnTo>
                  <a:lnTo>
                    <a:pt x="220" y="0"/>
                  </a:lnTo>
                  <a:lnTo>
                    <a:pt x="244" y="32"/>
                  </a:lnTo>
                  <a:lnTo>
                    <a:pt x="268" y="72"/>
                  </a:lnTo>
                  <a:lnTo>
                    <a:pt x="300" y="112"/>
                  </a:lnTo>
                  <a:lnTo>
                    <a:pt x="300" y="152"/>
                  </a:lnTo>
                  <a:lnTo>
                    <a:pt x="268" y="176"/>
                  </a:lnTo>
                  <a:lnTo>
                    <a:pt x="228" y="216"/>
                  </a:lnTo>
                  <a:lnTo>
                    <a:pt x="204" y="240"/>
                  </a:lnTo>
                  <a:lnTo>
                    <a:pt x="188" y="272"/>
                  </a:lnTo>
                  <a:lnTo>
                    <a:pt x="172" y="296"/>
                  </a:lnTo>
                  <a:lnTo>
                    <a:pt x="156" y="336"/>
                  </a:lnTo>
                  <a:lnTo>
                    <a:pt x="140" y="360"/>
                  </a:lnTo>
                  <a:lnTo>
                    <a:pt x="108" y="360"/>
                  </a:lnTo>
                  <a:lnTo>
                    <a:pt x="68" y="344"/>
                  </a:lnTo>
                  <a:lnTo>
                    <a:pt x="0" y="369"/>
                  </a:lnTo>
                  <a:lnTo>
                    <a:pt x="7" y="386"/>
                  </a:lnTo>
                  <a:lnTo>
                    <a:pt x="31" y="410"/>
                  </a:lnTo>
                  <a:lnTo>
                    <a:pt x="67" y="414"/>
                  </a:lnTo>
                  <a:lnTo>
                    <a:pt x="72" y="414"/>
                  </a:lnTo>
                  <a:lnTo>
                    <a:pt x="77" y="422"/>
                  </a:lnTo>
                  <a:lnTo>
                    <a:pt x="84" y="443"/>
                  </a:lnTo>
                  <a:lnTo>
                    <a:pt x="103" y="522"/>
                  </a:lnTo>
                  <a:lnTo>
                    <a:pt x="125" y="554"/>
                  </a:lnTo>
                  <a:lnTo>
                    <a:pt x="164" y="536"/>
                  </a:lnTo>
                  <a:lnTo>
                    <a:pt x="190" y="520"/>
                  </a:lnTo>
                  <a:lnTo>
                    <a:pt x="206" y="489"/>
                  </a:lnTo>
                  <a:lnTo>
                    <a:pt x="242" y="450"/>
                  </a:lnTo>
                  <a:lnTo>
                    <a:pt x="274" y="424"/>
                  </a:lnTo>
                  <a:lnTo>
                    <a:pt x="312" y="405"/>
                  </a:lnTo>
                  <a:lnTo>
                    <a:pt x="374" y="426"/>
                  </a:lnTo>
                  <a:lnTo>
                    <a:pt x="396" y="448"/>
                  </a:lnTo>
                  <a:lnTo>
                    <a:pt x="410" y="455"/>
                  </a:lnTo>
                  <a:lnTo>
                    <a:pt x="444" y="453"/>
                  </a:lnTo>
                  <a:lnTo>
                    <a:pt x="463" y="453"/>
                  </a:lnTo>
                  <a:lnTo>
                    <a:pt x="490" y="458"/>
                  </a:lnTo>
                  <a:lnTo>
                    <a:pt x="492" y="424"/>
                  </a:lnTo>
                  <a:lnTo>
                    <a:pt x="504" y="400"/>
                  </a:lnTo>
                  <a:lnTo>
                    <a:pt x="524" y="368"/>
                  </a:lnTo>
                  <a:lnTo>
                    <a:pt x="532" y="328"/>
                  </a:lnTo>
                  <a:lnTo>
                    <a:pt x="532" y="280"/>
                  </a:lnTo>
                  <a:lnTo>
                    <a:pt x="540" y="256"/>
                  </a:lnTo>
                  <a:lnTo>
                    <a:pt x="548" y="208"/>
                  </a:lnTo>
                  <a:lnTo>
                    <a:pt x="548" y="168"/>
                  </a:lnTo>
                  <a:lnTo>
                    <a:pt x="524" y="136"/>
                  </a:lnTo>
                  <a:lnTo>
                    <a:pt x="516" y="88"/>
                  </a:lnTo>
                  <a:lnTo>
                    <a:pt x="508" y="56"/>
                  </a:lnTo>
                  <a:lnTo>
                    <a:pt x="500" y="40"/>
                  </a:lnTo>
                  <a:lnTo>
                    <a:pt x="492" y="32"/>
                  </a:lnTo>
                  <a:lnTo>
                    <a:pt x="484" y="32"/>
                  </a:lnTo>
                  <a:lnTo>
                    <a:pt x="428" y="40"/>
                  </a:lnTo>
                  <a:lnTo>
                    <a:pt x="412" y="32"/>
                  </a:lnTo>
                  <a:lnTo>
                    <a:pt x="404" y="24"/>
                  </a:lnTo>
                </a:path>
              </a:pathLst>
            </a:custGeom>
            <a:solidFill>
              <a:srgbClr val="969696"/>
            </a:solidFill>
            <a:ln w="12700" cap="rnd" cmpd="sng">
              <a:solidFill>
                <a:srgbClr val="EAEAEA"/>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 name="Freeform 7">
              <a:extLst>
                <a:ext uri="{FF2B5EF4-FFF2-40B4-BE49-F238E27FC236}">
                  <a16:creationId xmlns:a16="http://schemas.microsoft.com/office/drawing/2014/main" id="{415D75F5-540C-4192-AFC4-504326A06E6C}"/>
                </a:ext>
              </a:extLst>
            </p:cNvPr>
            <p:cNvSpPr>
              <a:spLocks/>
            </p:cNvSpPr>
            <p:nvPr/>
          </p:nvSpPr>
          <p:spPr bwMode="auto">
            <a:xfrm>
              <a:off x="268" y="1116"/>
              <a:ext cx="1309" cy="873"/>
            </a:xfrm>
            <a:custGeom>
              <a:avLst/>
              <a:gdLst>
                <a:gd name="T0" fmla="*/ 2 w 1609"/>
                <a:gd name="T1" fmla="*/ 2 h 1073"/>
                <a:gd name="T2" fmla="*/ 2 w 1609"/>
                <a:gd name="T3" fmla="*/ 2 h 1073"/>
                <a:gd name="T4" fmla="*/ 2 w 1609"/>
                <a:gd name="T5" fmla="*/ 2 h 1073"/>
                <a:gd name="T6" fmla="*/ 2 w 1609"/>
                <a:gd name="T7" fmla="*/ 2 h 1073"/>
                <a:gd name="T8" fmla="*/ 2 w 1609"/>
                <a:gd name="T9" fmla="*/ 2 h 1073"/>
                <a:gd name="T10" fmla="*/ 2 w 1609"/>
                <a:gd name="T11" fmla="*/ 2 h 1073"/>
                <a:gd name="T12" fmla="*/ 2 w 1609"/>
                <a:gd name="T13" fmla="*/ 2 h 1073"/>
                <a:gd name="T14" fmla="*/ 2 w 1609"/>
                <a:gd name="T15" fmla="*/ 2 h 1073"/>
                <a:gd name="T16" fmla="*/ 2 w 1609"/>
                <a:gd name="T17" fmla="*/ 2 h 1073"/>
                <a:gd name="T18" fmla="*/ 2 w 1609"/>
                <a:gd name="T19" fmla="*/ 2 h 1073"/>
                <a:gd name="T20" fmla="*/ 2 w 1609"/>
                <a:gd name="T21" fmla="*/ 2 h 1073"/>
                <a:gd name="T22" fmla="*/ 2 w 1609"/>
                <a:gd name="T23" fmla="*/ 2 h 1073"/>
                <a:gd name="T24" fmla="*/ 2 w 1609"/>
                <a:gd name="T25" fmla="*/ 2 h 1073"/>
                <a:gd name="T26" fmla="*/ 2 w 1609"/>
                <a:gd name="T27" fmla="*/ 2 h 1073"/>
                <a:gd name="T28" fmla="*/ 2 w 1609"/>
                <a:gd name="T29" fmla="*/ 2 h 1073"/>
                <a:gd name="T30" fmla="*/ 2 w 1609"/>
                <a:gd name="T31" fmla="*/ 2 h 1073"/>
                <a:gd name="T32" fmla="*/ 2 w 1609"/>
                <a:gd name="T33" fmla="*/ 2 h 1073"/>
                <a:gd name="T34" fmla="*/ 2 w 1609"/>
                <a:gd name="T35" fmla="*/ 2 h 1073"/>
                <a:gd name="T36" fmla="*/ 2 w 1609"/>
                <a:gd name="T37" fmla="*/ 2 h 1073"/>
                <a:gd name="T38" fmla="*/ 2 w 1609"/>
                <a:gd name="T39" fmla="*/ 2 h 1073"/>
                <a:gd name="T40" fmla="*/ 2 w 1609"/>
                <a:gd name="T41" fmla="*/ 2 h 1073"/>
                <a:gd name="T42" fmla="*/ 0 w 1609"/>
                <a:gd name="T43" fmla="*/ 0 h 1073"/>
                <a:gd name="T44" fmla="*/ 2 w 1609"/>
                <a:gd name="T45" fmla="*/ 2 h 1073"/>
                <a:gd name="T46" fmla="*/ 2 w 1609"/>
                <a:gd name="T47" fmla="*/ 2 h 1073"/>
                <a:gd name="T48" fmla="*/ 2 w 1609"/>
                <a:gd name="T49" fmla="*/ 2 h 1073"/>
                <a:gd name="T50" fmla="*/ 2 w 1609"/>
                <a:gd name="T51" fmla="*/ 2 h 1073"/>
                <a:gd name="T52" fmla="*/ 2 w 1609"/>
                <a:gd name="T53" fmla="*/ 2 h 1073"/>
                <a:gd name="T54" fmla="*/ 2 w 1609"/>
                <a:gd name="T55" fmla="*/ 2 h 1073"/>
                <a:gd name="T56" fmla="*/ 2 w 1609"/>
                <a:gd name="T57" fmla="*/ 2 h 1073"/>
                <a:gd name="T58" fmla="*/ 2 w 1609"/>
                <a:gd name="T59" fmla="*/ 2 h 1073"/>
                <a:gd name="T60" fmla="*/ 2 w 1609"/>
                <a:gd name="T61" fmla="*/ 2 h 1073"/>
                <a:gd name="T62" fmla="*/ 2 w 1609"/>
                <a:gd name="T63" fmla="*/ 2 h 1073"/>
                <a:gd name="T64" fmla="*/ 2 w 1609"/>
                <a:gd name="T65" fmla="*/ 2 h 1073"/>
                <a:gd name="T66" fmla="*/ 2 w 1609"/>
                <a:gd name="T67" fmla="*/ 2 h 1073"/>
                <a:gd name="T68" fmla="*/ 2 w 1609"/>
                <a:gd name="T69" fmla="*/ 2 h 1073"/>
                <a:gd name="T70" fmla="*/ 2 w 1609"/>
                <a:gd name="T71" fmla="*/ 2 h 1073"/>
                <a:gd name="T72" fmla="*/ 2 w 1609"/>
                <a:gd name="T73" fmla="*/ 2 h 1073"/>
                <a:gd name="T74" fmla="*/ 2 w 1609"/>
                <a:gd name="T75" fmla="*/ 2 h 1073"/>
                <a:gd name="T76" fmla="*/ 2 w 1609"/>
                <a:gd name="T77" fmla="*/ 2 h 1073"/>
                <a:gd name="T78" fmla="*/ 2 w 1609"/>
                <a:gd name="T79" fmla="*/ 2 h 1073"/>
                <a:gd name="T80" fmla="*/ 2 w 1609"/>
                <a:gd name="T81" fmla="*/ 2 h 1073"/>
                <a:gd name="T82" fmla="*/ 2 w 1609"/>
                <a:gd name="T83" fmla="*/ 2 h 1073"/>
                <a:gd name="T84" fmla="*/ 2 w 1609"/>
                <a:gd name="T85" fmla="*/ 2 h 1073"/>
                <a:gd name="T86" fmla="*/ 2 w 1609"/>
                <a:gd name="T87" fmla="*/ 2 h 1073"/>
                <a:gd name="T88" fmla="*/ 2 w 1609"/>
                <a:gd name="T89" fmla="*/ 2 h 1073"/>
                <a:gd name="T90" fmla="*/ 2 w 1609"/>
                <a:gd name="T91" fmla="*/ 2 h 10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09"/>
                <a:gd name="T139" fmla="*/ 0 h 1073"/>
                <a:gd name="T140" fmla="*/ 1609 w 1609"/>
                <a:gd name="T141" fmla="*/ 1073 h 10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09" h="1073">
                  <a:moveTo>
                    <a:pt x="1568" y="960"/>
                  </a:moveTo>
                  <a:lnTo>
                    <a:pt x="1544" y="960"/>
                  </a:lnTo>
                  <a:lnTo>
                    <a:pt x="1512" y="912"/>
                  </a:lnTo>
                  <a:lnTo>
                    <a:pt x="1528" y="888"/>
                  </a:lnTo>
                  <a:lnTo>
                    <a:pt x="1552" y="872"/>
                  </a:lnTo>
                  <a:lnTo>
                    <a:pt x="1544" y="840"/>
                  </a:lnTo>
                  <a:lnTo>
                    <a:pt x="1544" y="784"/>
                  </a:lnTo>
                  <a:lnTo>
                    <a:pt x="1576" y="736"/>
                  </a:lnTo>
                  <a:lnTo>
                    <a:pt x="1608" y="728"/>
                  </a:lnTo>
                  <a:lnTo>
                    <a:pt x="1568" y="680"/>
                  </a:lnTo>
                  <a:lnTo>
                    <a:pt x="1568" y="632"/>
                  </a:lnTo>
                  <a:lnTo>
                    <a:pt x="1576" y="568"/>
                  </a:lnTo>
                  <a:lnTo>
                    <a:pt x="1504" y="568"/>
                  </a:lnTo>
                  <a:lnTo>
                    <a:pt x="1472" y="544"/>
                  </a:lnTo>
                  <a:lnTo>
                    <a:pt x="1440" y="552"/>
                  </a:lnTo>
                  <a:lnTo>
                    <a:pt x="1400" y="552"/>
                  </a:lnTo>
                  <a:lnTo>
                    <a:pt x="1368" y="536"/>
                  </a:lnTo>
                  <a:lnTo>
                    <a:pt x="1336" y="552"/>
                  </a:lnTo>
                  <a:lnTo>
                    <a:pt x="1304" y="536"/>
                  </a:lnTo>
                  <a:lnTo>
                    <a:pt x="1240" y="536"/>
                  </a:lnTo>
                  <a:lnTo>
                    <a:pt x="1208" y="504"/>
                  </a:lnTo>
                  <a:lnTo>
                    <a:pt x="1184" y="472"/>
                  </a:lnTo>
                  <a:lnTo>
                    <a:pt x="1152" y="432"/>
                  </a:lnTo>
                  <a:lnTo>
                    <a:pt x="1160" y="392"/>
                  </a:lnTo>
                  <a:lnTo>
                    <a:pt x="1168" y="344"/>
                  </a:lnTo>
                  <a:lnTo>
                    <a:pt x="1216" y="336"/>
                  </a:lnTo>
                  <a:lnTo>
                    <a:pt x="1256" y="304"/>
                  </a:lnTo>
                  <a:lnTo>
                    <a:pt x="1272" y="336"/>
                  </a:lnTo>
                  <a:lnTo>
                    <a:pt x="1296" y="352"/>
                  </a:lnTo>
                  <a:lnTo>
                    <a:pt x="1328" y="344"/>
                  </a:lnTo>
                  <a:lnTo>
                    <a:pt x="1336" y="360"/>
                  </a:lnTo>
                  <a:lnTo>
                    <a:pt x="1360" y="328"/>
                  </a:lnTo>
                  <a:lnTo>
                    <a:pt x="1368" y="288"/>
                  </a:lnTo>
                  <a:lnTo>
                    <a:pt x="1408" y="272"/>
                  </a:lnTo>
                  <a:lnTo>
                    <a:pt x="1408" y="232"/>
                  </a:lnTo>
                  <a:lnTo>
                    <a:pt x="1368" y="232"/>
                  </a:lnTo>
                  <a:lnTo>
                    <a:pt x="1344" y="240"/>
                  </a:lnTo>
                  <a:lnTo>
                    <a:pt x="1328" y="256"/>
                  </a:lnTo>
                  <a:lnTo>
                    <a:pt x="1296" y="264"/>
                  </a:lnTo>
                  <a:lnTo>
                    <a:pt x="1280" y="248"/>
                  </a:lnTo>
                  <a:lnTo>
                    <a:pt x="1280" y="224"/>
                  </a:lnTo>
                  <a:lnTo>
                    <a:pt x="1240" y="208"/>
                  </a:lnTo>
                  <a:lnTo>
                    <a:pt x="1216" y="208"/>
                  </a:lnTo>
                  <a:lnTo>
                    <a:pt x="1200" y="200"/>
                  </a:lnTo>
                  <a:lnTo>
                    <a:pt x="1168" y="184"/>
                  </a:lnTo>
                  <a:lnTo>
                    <a:pt x="1192" y="176"/>
                  </a:lnTo>
                  <a:lnTo>
                    <a:pt x="1176" y="160"/>
                  </a:lnTo>
                  <a:lnTo>
                    <a:pt x="1160" y="160"/>
                  </a:lnTo>
                  <a:lnTo>
                    <a:pt x="1136" y="160"/>
                  </a:lnTo>
                  <a:lnTo>
                    <a:pt x="1104" y="168"/>
                  </a:lnTo>
                  <a:lnTo>
                    <a:pt x="1072" y="160"/>
                  </a:lnTo>
                  <a:lnTo>
                    <a:pt x="1032" y="144"/>
                  </a:lnTo>
                  <a:lnTo>
                    <a:pt x="1000" y="128"/>
                  </a:lnTo>
                  <a:lnTo>
                    <a:pt x="984" y="112"/>
                  </a:lnTo>
                  <a:lnTo>
                    <a:pt x="936" y="104"/>
                  </a:lnTo>
                  <a:lnTo>
                    <a:pt x="880" y="112"/>
                  </a:lnTo>
                  <a:lnTo>
                    <a:pt x="768" y="112"/>
                  </a:lnTo>
                  <a:lnTo>
                    <a:pt x="720" y="104"/>
                  </a:lnTo>
                  <a:lnTo>
                    <a:pt x="616" y="96"/>
                  </a:lnTo>
                  <a:lnTo>
                    <a:pt x="552" y="96"/>
                  </a:lnTo>
                  <a:lnTo>
                    <a:pt x="456" y="72"/>
                  </a:lnTo>
                  <a:lnTo>
                    <a:pt x="352" y="64"/>
                  </a:lnTo>
                  <a:lnTo>
                    <a:pt x="264" y="48"/>
                  </a:lnTo>
                  <a:lnTo>
                    <a:pt x="192" y="32"/>
                  </a:lnTo>
                  <a:lnTo>
                    <a:pt x="96" y="8"/>
                  </a:lnTo>
                  <a:lnTo>
                    <a:pt x="0" y="0"/>
                  </a:lnTo>
                  <a:lnTo>
                    <a:pt x="16" y="24"/>
                  </a:lnTo>
                  <a:lnTo>
                    <a:pt x="24" y="40"/>
                  </a:lnTo>
                  <a:lnTo>
                    <a:pt x="24" y="56"/>
                  </a:lnTo>
                  <a:lnTo>
                    <a:pt x="48" y="56"/>
                  </a:lnTo>
                  <a:lnTo>
                    <a:pt x="72" y="64"/>
                  </a:lnTo>
                  <a:lnTo>
                    <a:pt x="96" y="72"/>
                  </a:lnTo>
                  <a:lnTo>
                    <a:pt x="128" y="80"/>
                  </a:lnTo>
                  <a:lnTo>
                    <a:pt x="144" y="88"/>
                  </a:lnTo>
                  <a:lnTo>
                    <a:pt x="160" y="88"/>
                  </a:lnTo>
                  <a:lnTo>
                    <a:pt x="176" y="112"/>
                  </a:lnTo>
                  <a:lnTo>
                    <a:pt x="200" y="112"/>
                  </a:lnTo>
                  <a:lnTo>
                    <a:pt x="216" y="144"/>
                  </a:lnTo>
                  <a:lnTo>
                    <a:pt x="232" y="168"/>
                  </a:lnTo>
                  <a:lnTo>
                    <a:pt x="240" y="184"/>
                  </a:lnTo>
                  <a:lnTo>
                    <a:pt x="256" y="200"/>
                  </a:lnTo>
                  <a:lnTo>
                    <a:pt x="264" y="224"/>
                  </a:lnTo>
                  <a:lnTo>
                    <a:pt x="288" y="232"/>
                  </a:lnTo>
                  <a:lnTo>
                    <a:pt x="304" y="248"/>
                  </a:lnTo>
                  <a:lnTo>
                    <a:pt x="328" y="256"/>
                  </a:lnTo>
                  <a:lnTo>
                    <a:pt x="344" y="272"/>
                  </a:lnTo>
                  <a:lnTo>
                    <a:pt x="360" y="280"/>
                  </a:lnTo>
                  <a:lnTo>
                    <a:pt x="384" y="296"/>
                  </a:lnTo>
                  <a:lnTo>
                    <a:pt x="400" y="320"/>
                  </a:lnTo>
                  <a:lnTo>
                    <a:pt x="432" y="312"/>
                  </a:lnTo>
                  <a:lnTo>
                    <a:pt x="448" y="296"/>
                  </a:lnTo>
                  <a:lnTo>
                    <a:pt x="464" y="272"/>
                  </a:lnTo>
                  <a:lnTo>
                    <a:pt x="480" y="280"/>
                  </a:lnTo>
                  <a:lnTo>
                    <a:pt x="520" y="296"/>
                  </a:lnTo>
                  <a:lnTo>
                    <a:pt x="544" y="296"/>
                  </a:lnTo>
                  <a:lnTo>
                    <a:pt x="560" y="296"/>
                  </a:lnTo>
                  <a:lnTo>
                    <a:pt x="568" y="328"/>
                  </a:lnTo>
                  <a:lnTo>
                    <a:pt x="560" y="344"/>
                  </a:lnTo>
                  <a:lnTo>
                    <a:pt x="568" y="360"/>
                  </a:lnTo>
                  <a:lnTo>
                    <a:pt x="584" y="384"/>
                  </a:lnTo>
                  <a:lnTo>
                    <a:pt x="592" y="424"/>
                  </a:lnTo>
                  <a:lnTo>
                    <a:pt x="592" y="448"/>
                  </a:lnTo>
                  <a:lnTo>
                    <a:pt x="600" y="472"/>
                  </a:lnTo>
                  <a:lnTo>
                    <a:pt x="600" y="488"/>
                  </a:lnTo>
                  <a:lnTo>
                    <a:pt x="624" y="504"/>
                  </a:lnTo>
                  <a:lnTo>
                    <a:pt x="632" y="552"/>
                  </a:lnTo>
                  <a:lnTo>
                    <a:pt x="640" y="608"/>
                  </a:lnTo>
                  <a:lnTo>
                    <a:pt x="688" y="664"/>
                  </a:lnTo>
                  <a:lnTo>
                    <a:pt x="720" y="712"/>
                  </a:lnTo>
                  <a:lnTo>
                    <a:pt x="728" y="736"/>
                  </a:lnTo>
                  <a:lnTo>
                    <a:pt x="736" y="768"/>
                  </a:lnTo>
                  <a:lnTo>
                    <a:pt x="736" y="784"/>
                  </a:lnTo>
                  <a:lnTo>
                    <a:pt x="752" y="808"/>
                  </a:lnTo>
                  <a:lnTo>
                    <a:pt x="784" y="816"/>
                  </a:lnTo>
                  <a:lnTo>
                    <a:pt x="808" y="832"/>
                  </a:lnTo>
                  <a:lnTo>
                    <a:pt x="832" y="840"/>
                  </a:lnTo>
                  <a:lnTo>
                    <a:pt x="864" y="856"/>
                  </a:lnTo>
                  <a:lnTo>
                    <a:pt x="904" y="880"/>
                  </a:lnTo>
                  <a:lnTo>
                    <a:pt x="936" y="912"/>
                  </a:lnTo>
                  <a:lnTo>
                    <a:pt x="976" y="952"/>
                  </a:lnTo>
                  <a:lnTo>
                    <a:pt x="1000" y="960"/>
                  </a:lnTo>
                  <a:lnTo>
                    <a:pt x="1064" y="960"/>
                  </a:lnTo>
                  <a:lnTo>
                    <a:pt x="1096" y="944"/>
                  </a:lnTo>
                  <a:lnTo>
                    <a:pt x="1120" y="912"/>
                  </a:lnTo>
                  <a:lnTo>
                    <a:pt x="1136" y="912"/>
                  </a:lnTo>
                  <a:lnTo>
                    <a:pt x="1184" y="928"/>
                  </a:lnTo>
                  <a:lnTo>
                    <a:pt x="1240" y="984"/>
                  </a:lnTo>
                  <a:lnTo>
                    <a:pt x="1304" y="1024"/>
                  </a:lnTo>
                  <a:lnTo>
                    <a:pt x="1368" y="1072"/>
                  </a:lnTo>
                  <a:lnTo>
                    <a:pt x="1392" y="1048"/>
                  </a:lnTo>
                  <a:lnTo>
                    <a:pt x="1392" y="1040"/>
                  </a:lnTo>
                  <a:lnTo>
                    <a:pt x="1400" y="1040"/>
                  </a:lnTo>
                  <a:lnTo>
                    <a:pt x="1440" y="1056"/>
                  </a:lnTo>
                  <a:lnTo>
                    <a:pt x="1472" y="1040"/>
                  </a:lnTo>
                  <a:lnTo>
                    <a:pt x="1520" y="1048"/>
                  </a:lnTo>
                  <a:lnTo>
                    <a:pt x="1560" y="1000"/>
                  </a:lnTo>
                  <a:lnTo>
                    <a:pt x="1568" y="968"/>
                  </a:lnTo>
                  <a:lnTo>
                    <a:pt x="1568" y="960"/>
                  </a:lnTo>
                </a:path>
              </a:pathLst>
            </a:custGeom>
            <a:solidFill>
              <a:srgbClr val="969696"/>
            </a:solidFill>
            <a:ln w="12700" cap="rnd" cmpd="sng">
              <a:solidFill>
                <a:srgbClr val="EAEAEA"/>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grpSp>
          <p:nvGrpSpPr>
            <p:cNvPr id="11" name="Group 10">
              <a:extLst>
                <a:ext uri="{FF2B5EF4-FFF2-40B4-BE49-F238E27FC236}">
                  <a16:creationId xmlns:a16="http://schemas.microsoft.com/office/drawing/2014/main" id="{D89CBCB0-6F83-414B-8DD2-C6F8078FF974}"/>
                </a:ext>
              </a:extLst>
            </p:cNvPr>
            <p:cNvGrpSpPr>
              <a:grpSpLocks/>
            </p:cNvGrpSpPr>
            <p:nvPr/>
          </p:nvGrpSpPr>
          <p:grpSpPr bwMode="auto">
            <a:xfrm>
              <a:off x="925" y="1799"/>
              <a:ext cx="801" cy="938"/>
              <a:chOff x="985" y="1669"/>
              <a:chExt cx="801" cy="938"/>
            </a:xfrm>
          </p:grpSpPr>
          <p:sp>
            <p:nvSpPr>
              <p:cNvPr id="148" name="Freeform 9">
                <a:extLst>
                  <a:ext uri="{FF2B5EF4-FFF2-40B4-BE49-F238E27FC236}">
                    <a16:creationId xmlns:a16="http://schemas.microsoft.com/office/drawing/2014/main" id="{5D9CBB40-D949-43C4-BEC4-A619A4278DEF}"/>
                  </a:ext>
                </a:extLst>
              </p:cNvPr>
              <p:cNvSpPr>
                <a:spLocks/>
              </p:cNvSpPr>
              <p:nvPr/>
            </p:nvSpPr>
            <p:spPr bwMode="auto">
              <a:xfrm>
                <a:off x="1291" y="2151"/>
                <a:ext cx="443" cy="456"/>
              </a:xfrm>
              <a:custGeom>
                <a:avLst/>
                <a:gdLst>
                  <a:gd name="T0" fmla="*/ 2 w 545"/>
                  <a:gd name="T1" fmla="*/ 2 h 561"/>
                  <a:gd name="T2" fmla="*/ 2 w 545"/>
                  <a:gd name="T3" fmla="*/ 2 h 561"/>
                  <a:gd name="T4" fmla="*/ 2 w 545"/>
                  <a:gd name="T5" fmla="*/ 2 h 561"/>
                  <a:gd name="T6" fmla="*/ 2 w 545"/>
                  <a:gd name="T7" fmla="*/ 2 h 561"/>
                  <a:gd name="T8" fmla="*/ 2 w 545"/>
                  <a:gd name="T9" fmla="*/ 2 h 561"/>
                  <a:gd name="T10" fmla="*/ 2 w 545"/>
                  <a:gd name="T11" fmla="*/ 2 h 561"/>
                  <a:gd name="T12" fmla="*/ 2 w 545"/>
                  <a:gd name="T13" fmla="*/ 2 h 561"/>
                  <a:gd name="T14" fmla="*/ 2 w 545"/>
                  <a:gd name="T15" fmla="*/ 2 h 561"/>
                  <a:gd name="T16" fmla="*/ 2 w 545"/>
                  <a:gd name="T17" fmla="*/ 2 h 561"/>
                  <a:gd name="T18" fmla="*/ 2 w 545"/>
                  <a:gd name="T19" fmla="*/ 2 h 561"/>
                  <a:gd name="T20" fmla="*/ 2 w 545"/>
                  <a:gd name="T21" fmla="*/ 2 h 561"/>
                  <a:gd name="T22" fmla="*/ 2 w 545"/>
                  <a:gd name="T23" fmla="*/ 2 h 561"/>
                  <a:gd name="T24" fmla="*/ 2 w 545"/>
                  <a:gd name="T25" fmla="*/ 2 h 561"/>
                  <a:gd name="T26" fmla="*/ 2 w 545"/>
                  <a:gd name="T27" fmla="*/ 2 h 561"/>
                  <a:gd name="T28" fmla="*/ 2 w 545"/>
                  <a:gd name="T29" fmla="*/ 2 h 561"/>
                  <a:gd name="T30" fmla="*/ 2 w 545"/>
                  <a:gd name="T31" fmla="*/ 2 h 561"/>
                  <a:gd name="T32" fmla="*/ 2 w 545"/>
                  <a:gd name="T33" fmla="*/ 2 h 561"/>
                  <a:gd name="T34" fmla="*/ 2 w 545"/>
                  <a:gd name="T35" fmla="*/ 2 h 561"/>
                  <a:gd name="T36" fmla="*/ 2 w 545"/>
                  <a:gd name="T37" fmla="*/ 2 h 561"/>
                  <a:gd name="T38" fmla="*/ 2 w 545"/>
                  <a:gd name="T39" fmla="*/ 2 h 561"/>
                  <a:gd name="T40" fmla="*/ 2 w 545"/>
                  <a:gd name="T41" fmla="*/ 2 h 561"/>
                  <a:gd name="T42" fmla="*/ 2 w 545"/>
                  <a:gd name="T43" fmla="*/ 2 h 561"/>
                  <a:gd name="T44" fmla="*/ 2 w 545"/>
                  <a:gd name="T45" fmla="*/ 2 h 561"/>
                  <a:gd name="T46" fmla="*/ 2 w 545"/>
                  <a:gd name="T47" fmla="*/ 2 h 561"/>
                  <a:gd name="T48" fmla="*/ 2 w 545"/>
                  <a:gd name="T49" fmla="*/ 2 h 561"/>
                  <a:gd name="T50" fmla="*/ 2 w 545"/>
                  <a:gd name="T51" fmla="*/ 2 h 561"/>
                  <a:gd name="T52" fmla="*/ 2 w 545"/>
                  <a:gd name="T53" fmla="*/ 2 h 561"/>
                  <a:gd name="T54" fmla="*/ 2 w 545"/>
                  <a:gd name="T55" fmla="*/ 2 h 561"/>
                  <a:gd name="T56" fmla="*/ 2 w 545"/>
                  <a:gd name="T57" fmla="*/ 2 h 561"/>
                  <a:gd name="T58" fmla="*/ 2 w 545"/>
                  <a:gd name="T59" fmla="*/ 2 h 561"/>
                  <a:gd name="T60" fmla="*/ 2 w 545"/>
                  <a:gd name="T61" fmla="*/ 2 h 561"/>
                  <a:gd name="T62" fmla="*/ 2 w 545"/>
                  <a:gd name="T63" fmla="*/ 2 h 561"/>
                  <a:gd name="T64" fmla="*/ 2 w 545"/>
                  <a:gd name="T65" fmla="*/ 2 h 561"/>
                  <a:gd name="T66" fmla="*/ 2 w 545"/>
                  <a:gd name="T67" fmla="*/ 2 h 561"/>
                  <a:gd name="T68" fmla="*/ 2 w 545"/>
                  <a:gd name="T69" fmla="*/ 2 h 561"/>
                  <a:gd name="T70" fmla="*/ 2 w 545"/>
                  <a:gd name="T71" fmla="*/ 2 h 561"/>
                  <a:gd name="T72" fmla="*/ 2 w 545"/>
                  <a:gd name="T73" fmla="*/ 2 h 561"/>
                  <a:gd name="T74" fmla="*/ 2 w 545"/>
                  <a:gd name="T75" fmla="*/ 2 h 561"/>
                  <a:gd name="T76" fmla="*/ 2 w 545"/>
                  <a:gd name="T77" fmla="*/ 2 h 561"/>
                  <a:gd name="T78" fmla="*/ 2 w 545"/>
                  <a:gd name="T79" fmla="*/ 2 h 561"/>
                  <a:gd name="T80" fmla="*/ 2 w 545"/>
                  <a:gd name="T81" fmla="*/ 2 h 561"/>
                  <a:gd name="T82" fmla="*/ 2 w 545"/>
                  <a:gd name="T83" fmla="*/ 2 h 5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561"/>
                  <a:gd name="T128" fmla="*/ 545 w 545"/>
                  <a:gd name="T129" fmla="*/ 561 h 5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561">
                    <a:moveTo>
                      <a:pt x="504" y="16"/>
                    </a:moveTo>
                    <a:lnTo>
                      <a:pt x="496" y="24"/>
                    </a:lnTo>
                    <a:lnTo>
                      <a:pt x="488" y="40"/>
                    </a:lnTo>
                    <a:lnTo>
                      <a:pt x="456" y="72"/>
                    </a:lnTo>
                    <a:lnTo>
                      <a:pt x="440" y="80"/>
                    </a:lnTo>
                    <a:lnTo>
                      <a:pt x="440" y="104"/>
                    </a:lnTo>
                    <a:lnTo>
                      <a:pt x="432" y="168"/>
                    </a:lnTo>
                    <a:lnTo>
                      <a:pt x="416" y="176"/>
                    </a:lnTo>
                    <a:lnTo>
                      <a:pt x="384" y="176"/>
                    </a:lnTo>
                    <a:lnTo>
                      <a:pt x="368" y="168"/>
                    </a:lnTo>
                    <a:lnTo>
                      <a:pt x="360" y="168"/>
                    </a:lnTo>
                    <a:lnTo>
                      <a:pt x="336" y="152"/>
                    </a:lnTo>
                    <a:lnTo>
                      <a:pt x="320" y="112"/>
                    </a:lnTo>
                    <a:lnTo>
                      <a:pt x="312" y="88"/>
                    </a:lnTo>
                    <a:lnTo>
                      <a:pt x="288" y="88"/>
                    </a:lnTo>
                    <a:lnTo>
                      <a:pt x="240" y="72"/>
                    </a:lnTo>
                    <a:lnTo>
                      <a:pt x="200" y="64"/>
                    </a:lnTo>
                    <a:lnTo>
                      <a:pt x="192" y="64"/>
                    </a:lnTo>
                    <a:lnTo>
                      <a:pt x="184" y="72"/>
                    </a:lnTo>
                    <a:lnTo>
                      <a:pt x="224" y="120"/>
                    </a:lnTo>
                    <a:lnTo>
                      <a:pt x="240" y="144"/>
                    </a:lnTo>
                    <a:lnTo>
                      <a:pt x="232" y="168"/>
                    </a:lnTo>
                    <a:lnTo>
                      <a:pt x="216" y="200"/>
                    </a:lnTo>
                    <a:lnTo>
                      <a:pt x="208" y="184"/>
                    </a:lnTo>
                    <a:lnTo>
                      <a:pt x="168" y="144"/>
                    </a:lnTo>
                    <a:lnTo>
                      <a:pt x="144" y="128"/>
                    </a:lnTo>
                    <a:lnTo>
                      <a:pt x="112" y="128"/>
                    </a:lnTo>
                    <a:lnTo>
                      <a:pt x="80" y="112"/>
                    </a:lnTo>
                    <a:lnTo>
                      <a:pt x="40" y="80"/>
                    </a:lnTo>
                    <a:lnTo>
                      <a:pt x="32" y="56"/>
                    </a:lnTo>
                    <a:lnTo>
                      <a:pt x="40" y="40"/>
                    </a:lnTo>
                    <a:lnTo>
                      <a:pt x="24" y="24"/>
                    </a:lnTo>
                    <a:lnTo>
                      <a:pt x="0" y="0"/>
                    </a:lnTo>
                    <a:lnTo>
                      <a:pt x="8" y="56"/>
                    </a:lnTo>
                    <a:lnTo>
                      <a:pt x="16" y="120"/>
                    </a:lnTo>
                    <a:lnTo>
                      <a:pt x="32" y="192"/>
                    </a:lnTo>
                    <a:lnTo>
                      <a:pt x="88" y="224"/>
                    </a:lnTo>
                    <a:lnTo>
                      <a:pt x="112" y="224"/>
                    </a:lnTo>
                    <a:lnTo>
                      <a:pt x="120" y="216"/>
                    </a:lnTo>
                    <a:lnTo>
                      <a:pt x="136" y="232"/>
                    </a:lnTo>
                    <a:lnTo>
                      <a:pt x="184" y="264"/>
                    </a:lnTo>
                    <a:lnTo>
                      <a:pt x="240" y="272"/>
                    </a:lnTo>
                    <a:lnTo>
                      <a:pt x="240" y="288"/>
                    </a:lnTo>
                    <a:lnTo>
                      <a:pt x="192" y="320"/>
                    </a:lnTo>
                    <a:lnTo>
                      <a:pt x="152" y="328"/>
                    </a:lnTo>
                    <a:lnTo>
                      <a:pt x="120" y="344"/>
                    </a:lnTo>
                    <a:lnTo>
                      <a:pt x="96" y="384"/>
                    </a:lnTo>
                    <a:lnTo>
                      <a:pt x="96" y="408"/>
                    </a:lnTo>
                    <a:lnTo>
                      <a:pt x="104" y="440"/>
                    </a:lnTo>
                    <a:lnTo>
                      <a:pt x="96" y="464"/>
                    </a:lnTo>
                    <a:lnTo>
                      <a:pt x="96" y="472"/>
                    </a:lnTo>
                    <a:lnTo>
                      <a:pt x="120" y="488"/>
                    </a:lnTo>
                    <a:lnTo>
                      <a:pt x="152" y="480"/>
                    </a:lnTo>
                    <a:lnTo>
                      <a:pt x="168" y="464"/>
                    </a:lnTo>
                    <a:lnTo>
                      <a:pt x="192" y="440"/>
                    </a:lnTo>
                    <a:lnTo>
                      <a:pt x="208" y="480"/>
                    </a:lnTo>
                    <a:lnTo>
                      <a:pt x="208" y="520"/>
                    </a:lnTo>
                    <a:lnTo>
                      <a:pt x="240" y="536"/>
                    </a:lnTo>
                    <a:lnTo>
                      <a:pt x="264" y="544"/>
                    </a:lnTo>
                    <a:lnTo>
                      <a:pt x="288" y="552"/>
                    </a:lnTo>
                    <a:lnTo>
                      <a:pt x="328" y="560"/>
                    </a:lnTo>
                    <a:lnTo>
                      <a:pt x="360" y="544"/>
                    </a:lnTo>
                    <a:lnTo>
                      <a:pt x="392" y="552"/>
                    </a:lnTo>
                    <a:lnTo>
                      <a:pt x="400" y="552"/>
                    </a:lnTo>
                    <a:lnTo>
                      <a:pt x="416" y="512"/>
                    </a:lnTo>
                    <a:lnTo>
                      <a:pt x="440" y="472"/>
                    </a:lnTo>
                    <a:lnTo>
                      <a:pt x="464" y="456"/>
                    </a:lnTo>
                    <a:lnTo>
                      <a:pt x="480" y="408"/>
                    </a:lnTo>
                    <a:lnTo>
                      <a:pt x="464" y="360"/>
                    </a:lnTo>
                    <a:lnTo>
                      <a:pt x="448" y="304"/>
                    </a:lnTo>
                    <a:lnTo>
                      <a:pt x="448" y="272"/>
                    </a:lnTo>
                    <a:lnTo>
                      <a:pt x="456" y="232"/>
                    </a:lnTo>
                    <a:lnTo>
                      <a:pt x="464" y="216"/>
                    </a:lnTo>
                    <a:lnTo>
                      <a:pt x="456" y="192"/>
                    </a:lnTo>
                    <a:lnTo>
                      <a:pt x="456" y="168"/>
                    </a:lnTo>
                    <a:lnTo>
                      <a:pt x="472" y="152"/>
                    </a:lnTo>
                    <a:lnTo>
                      <a:pt x="520" y="136"/>
                    </a:lnTo>
                    <a:lnTo>
                      <a:pt x="544" y="112"/>
                    </a:lnTo>
                    <a:lnTo>
                      <a:pt x="512" y="88"/>
                    </a:lnTo>
                    <a:lnTo>
                      <a:pt x="520" y="64"/>
                    </a:lnTo>
                    <a:lnTo>
                      <a:pt x="536" y="40"/>
                    </a:lnTo>
                    <a:lnTo>
                      <a:pt x="520" y="16"/>
                    </a:lnTo>
                    <a:lnTo>
                      <a:pt x="504" y="8"/>
                    </a:lnTo>
                    <a:lnTo>
                      <a:pt x="504" y="16"/>
                    </a:lnTo>
                  </a:path>
                </a:pathLst>
              </a:custGeom>
              <a:solidFill>
                <a:srgbClr val="969696"/>
              </a:solidFill>
              <a:ln w="12700" cap="rnd" cmpd="sng">
                <a:solidFill>
                  <a:srgbClr val="EAEAEA"/>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49" name="Freeform 10">
                <a:extLst>
                  <a:ext uri="{FF2B5EF4-FFF2-40B4-BE49-F238E27FC236}">
                    <a16:creationId xmlns:a16="http://schemas.microsoft.com/office/drawing/2014/main" id="{BBA344A0-8AEB-4AB3-8C85-30949A1AAF6A}"/>
                  </a:ext>
                </a:extLst>
              </p:cNvPr>
              <p:cNvSpPr>
                <a:spLocks/>
              </p:cNvSpPr>
              <p:nvPr/>
            </p:nvSpPr>
            <p:spPr bwMode="auto">
              <a:xfrm>
                <a:off x="985" y="1669"/>
                <a:ext cx="801" cy="645"/>
              </a:xfrm>
              <a:custGeom>
                <a:avLst/>
                <a:gdLst>
                  <a:gd name="T0" fmla="*/ 2 w 985"/>
                  <a:gd name="T1" fmla="*/ 2 h 793"/>
                  <a:gd name="T2" fmla="*/ 2 w 985"/>
                  <a:gd name="T3" fmla="*/ 2 h 793"/>
                  <a:gd name="T4" fmla="*/ 2 w 985"/>
                  <a:gd name="T5" fmla="*/ 2 h 793"/>
                  <a:gd name="T6" fmla="*/ 2 w 985"/>
                  <a:gd name="T7" fmla="*/ 2 h 793"/>
                  <a:gd name="T8" fmla="*/ 2 w 985"/>
                  <a:gd name="T9" fmla="*/ 2 h 793"/>
                  <a:gd name="T10" fmla="*/ 2 w 985"/>
                  <a:gd name="T11" fmla="*/ 2 h 793"/>
                  <a:gd name="T12" fmla="*/ 2 w 985"/>
                  <a:gd name="T13" fmla="*/ 2 h 793"/>
                  <a:gd name="T14" fmla="*/ 2 w 985"/>
                  <a:gd name="T15" fmla="*/ 2 h 793"/>
                  <a:gd name="T16" fmla="*/ 2 w 985"/>
                  <a:gd name="T17" fmla="*/ 2 h 793"/>
                  <a:gd name="T18" fmla="*/ 2 w 985"/>
                  <a:gd name="T19" fmla="*/ 2 h 793"/>
                  <a:gd name="T20" fmla="*/ 2 w 985"/>
                  <a:gd name="T21" fmla="*/ 2 h 793"/>
                  <a:gd name="T22" fmla="*/ 2 w 985"/>
                  <a:gd name="T23" fmla="*/ 2 h 793"/>
                  <a:gd name="T24" fmla="*/ 2 w 985"/>
                  <a:gd name="T25" fmla="*/ 2 h 793"/>
                  <a:gd name="T26" fmla="*/ 0 w 985"/>
                  <a:gd name="T27" fmla="*/ 2 h 793"/>
                  <a:gd name="T28" fmla="*/ 2 w 985"/>
                  <a:gd name="T29" fmla="*/ 2 h 793"/>
                  <a:gd name="T30" fmla="*/ 2 w 985"/>
                  <a:gd name="T31" fmla="*/ 2 h 793"/>
                  <a:gd name="T32" fmla="*/ 2 w 985"/>
                  <a:gd name="T33" fmla="*/ 2 h 793"/>
                  <a:gd name="T34" fmla="*/ 2 w 985"/>
                  <a:gd name="T35" fmla="*/ 2 h 793"/>
                  <a:gd name="T36" fmla="*/ 2 w 985"/>
                  <a:gd name="T37" fmla="*/ 2 h 793"/>
                  <a:gd name="T38" fmla="*/ 2 w 985"/>
                  <a:gd name="T39" fmla="*/ 2 h 793"/>
                  <a:gd name="T40" fmla="*/ 2 w 985"/>
                  <a:gd name="T41" fmla="*/ 2 h 793"/>
                  <a:gd name="T42" fmla="*/ 2 w 985"/>
                  <a:gd name="T43" fmla="*/ 2 h 793"/>
                  <a:gd name="T44" fmla="*/ 2 w 985"/>
                  <a:gd name="T45" fmla="*/ 2 h 793"/>
                  <a:gd name="T46" fmla="*/ 2 w 985"/>
                  <a:gd name="T47" fmla="*/ 2 h 793"/>
                  <a:gd name="T48" fmla="*/ 2 w 985"/>
                  <a:gd name="T49" fmla="*/ 2 h 793"/>
                  <a:gd name="T50" fmla="*/ 2 w 985"/>
                  <a:gd name="T51" fmla="*/ 2 h 793"/>
                  <a:gd name="T52" fmla="*/ 2 w 985"/>
                  <a:gd name="T53" fmla="*/ 2 h 793"/>
                  <a:gd name="T54" fmla="*/ 2 w 985"/>
                  <a:gd name="T55" fmla="*/ 2 h 793"/>
                  <a:gd name="T56" fmla="*/ 2 w 985"/>
                  <a:gd name="T57" fmla="*/ 2 h 793"/>
                  <a:gd name="T58" fmla="*/ 2 w 985"/>
                  <a:gd name="T59" fmla="*/ 2 h 793"/>
                  <a:gd name="T60" fmla="*/ 2 w 985"/>
                  <a:gd name="T61" fmla="*/ 2 h 793"/>
                  <a:gd name="T62" fmla="*/ 2 w 985"/>
                  <a:gd name="T63" fmla="*/ 2 h 793"/>
                  <a:gd name="T64" fmla="*/ 2 w 985"/>
                  <a:gd name="T65" fmla="*/ 2 h 793"/>
                  <a:gd name="T66" fmla="*/ 2 w 985"/>
                  <a:gd name="T67" fmla="*/ 2 h 793"/>
                  <a:gd name="T68" fmla="*/ 2 w 985"/>
                  <a:gd name="T69" fmla="*/ 2 h 793"/>
                  <a:gd name="T70" fmla="*/ 2 w 985"/>
                  <a:gd name="T71" fmla="*/ 2 h 793"/>
                  <a:gd name="T72" fmla="*/ 2 w 985"/>
                  <a:gd name="T73" fmla="*/ 2 h 793"/>
                  <a:gd name="T74" fmla="*/ 2 w 985"/>
                  <a:gd name="T75" fmla="*/ 2 h 793"/>
                  <a:gd name="T76" fmla="*/ 2 w 985"/>
                  <a:gd name="T77" fmla="*/ 2 h 793"/>
                  <a:gd name="T78" fmla="*/ 2 w 985"/>
                  <a:gd name="T79" fmla="*/ 2 h 793"/>
                  <a:gd name="T80" fmla="*/ 2 w 985"/>
                  <a:gd name="T81" fmla="*/ 2 h 793"/>
                  <a:gd name="T82" fmla="*/ 2 w 985"/>
                  <a:gd name="T83" fmla="*/ 2 h 793"/>
                  <a:gd name="T84" fmla="*/ 2 w 985"/>
                  <a:gd name="T85" fmla="*/ 2 h 793"/>
                  <a:gd name="T86" fmla="*/ 2 w 985"/>
                  <a:gd name="T87" fmla="*/ 2 h 793"/>
                  <a:gd name="T88" fmla="*/ 2 w 985"/>
                  <a:gd name="T89" fmla="*/ 2 h 793"/>
                  <a:gd name="T90" fmla="*/ 2 w 985"/>
                  <a:gd name="T91" fmla="*/ 2 h 793"/>
                  <a:gd name="T92" fmla="*/ 2 w 985"/>
                  <a:gd name="T93" fmla="*/ 2 h 793"/>
                  <a:gd name="T94" fmla="*/ 2 w 985"/>
                  <a:gd name="T95" fmla="*/ 2 h 793"/>
                  <a:gd name="T96" fmla="*/ 2 w 985"/>
                  <a:gd name="T97" fmla="*/ 2 h 793"/>
                  <a:gd name="T98" fmla="*/ 2 w 985"/>
                  <a:gd name="T99" fmla="*/ 2 h 793"/>
                  <a:gd name="T100" fmla="*/ 2 w 985"/>
                  <a:gd name="T101" fmla="*/ 2 h 793"/>
                  <a:gd name="T102" fmla="*/ 2 w 985"/>
                  <a:gd name="T103" fmla="*/ 2 h 793"/>
                  <a:gd name="T104" fmla="*/ 2 w 985"/>
                  <a:gd name="T105" fmla="*/ 2 h 7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5"/>
                  <a:gd name="T160" fmla="*/ 0 h 793"/>
                  <a:gd name="T161" fmla="*/ 985 w 985"/>
                  <a:gd name="T162" fmla="*/ 793 h 7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5" h="793">
                    <a:moveTo>
                      <a:pt x="768" y="120"/>
                    </a:moveTo>
                    <a:lnTo>
                      <a:pt x="752" y="144"/>
                    </a:lnTo>
                    <a:lnTo>
                      <a:pt x="736" y="176"/>
                    </a:lnTo>
                    <a:lnTo>
                      <a:pt x="712" y="200"/>
                    </a:lnTo>
                    <a:lnTo>
                      <a:pt x="696" y="208"/>
                    </a:lnTo>
                    <a:lnTo>
                      <a:pt x="664" y="208"/>
                    </a:lnTo>
                    <a:lnTo>
                      <a:pt x="640" y="216"/>
                    </a:lnTo>
                    <a:lnTo>
                      <a:pt x="616" y="200"/>
                    </a:lnTo>
                    <a:lnTo>
                      <a:pt x="584" y="200"/>
                    </a:lnTo>
                    <a:lnTo>
                      <a:pt x="584" y="208"/>
                    </a:lnTo>
                    <a:lnTo>
                      <a:pt x="560" y="232"/>
                    </a:lnTo>
                    <a:lnTo>
                      <a:pt x="520" y="200"/>
                    </a:lnTo>
                    <a:lnTo>
                      <a:pt x="456" y="168"/>
                    </a:lnTo>
                    <a:lnTo>
                      <a:pt x="408" y="128"/>
                    </a:lnTo>
                    <a:lnTo>
                      <a:pt x="376" y="88"/>
                    </a:lnTo>
                    <a:lnTo>
                      <a:pt x="320" y="72"/>
                    </a:lnTo>
                    <a:lnTo>
                      <a:pt x="288" y="104"/>
                    </a:lnTo>
                    <a:lnTo>
                      <a:pt x="264" y="120"/>
                    </a:lnTo>
                    <a:lnTo>
                      <a:pt x="240" y="128"/>
                    </a:lnTo>
                    <a:lnTo>
                      <a:pt x="192" y="120"/>
                    </a:lnTo>
                    <a:lnTo>
                      <a:pt x="168" y="112"/>
                    </a:lnTo>
                    <a:lnTo>
                      <a:pt x="144" y="88"/>
                    </a:lnTo>
                    <a:lnTo>
                      <a:pt x="104" y="48"/>
                    </a:lnTo>
                    <a:lnTo>
                      <a:pt x="96" y="40"/>
                    </a:lnTo>
                    <a:lnTo>
                      <a:pt x="56" y="16"/>
                    </a:lnTo>
                    <a:lnTo>
                      <a:pt x="24" y="8"/>
                    </a:lnTo>
                    <a:lnTo>
                      <a:pt x="0" y="0"/>
                    </a:lnTo>
                    <a:lnTo>
                      <a:pt x="0" y="64"/>
                    </a:lnTo>
                    <a:lnTo>
                      <a:pt x="16" y="104"/>
                    </a:lnTo>
                    <a:lnTo>
                      <a:pt x="56" y="112"/>
                    </a:lnTo>
                    <a:lnTo>
                      <a:pt x="96" y="112"/>
                    </a:lnTo>
                    <a:lnTo>
                      <a:pt x="104" y="144"/>
                    </a:lnTo>
                    <a:lnTo>
                      <a:pt x="112" y="144"/>
                    </a:lnTo>
                    <a:lnTo>
                      <a:pt x="120" y="160"/>
                    </a:lnTo>
                    <a:lnTo>
                      <a:pt x="104" y="192"/>
                    </a:lnTo>
                    <a:lnTo>
                      <a:pt x="72" y="216"/>
                    </a:lnTo>
                    <a:lnTo>
                      <a:pt x="80" y="264"/>
                    </a:lnTo>
                    <a:lnTo>
                      <a:pt x="88" y="288"/>
                    </a:lnTo>
                    <a:lnTo>
                      <a:pt x="88" y="312"/>
                    </a:lnTo>
                    <a:lnTo>
                      <a:pt x="88" y="344"/>
                    </a:lnTo>
                    <a:lnTo>
                      <a:pt x="112" y="384"/>
                    </a:lnTo>
                    <a:lnTo>
                      <a:pt x="112" y="400"/>
                    </a:lnTo>
                    <a:lnTo>
                      <a:pt x="120" y="416"/>
                    </a:lnTo>
                    <a:lnTo>
                      <a:pt x="136" y="448"/>
                    </a:lnTo>
                    <a:lnTo>
                      <a:pt x="168" y="464"/>
                    </a:lnTo>
                    <a:lnTo>
                      <a:pt x="192" y="488"/>
                    </a:lnTo>
                    <a:lnTo>
                      <a:pt x="224" y="512"/>
                    </a:lnTo>
                    <a:lnTo>
                      <a:pt x="288" y="512"/>
                    </a:lnTo>
                    <a:lnTo>
                      <a:pt x="328" y="528"/>
                    </a:lnTo>
                    <a:lnTo>
                      <a:pt x="352" y="552"/>
                    </a:lnTo>
                    <a:lnTo>
                      <a:pt x="368" y="592"/>
                    </a:lnTo>
                    <a:lnTo>
                      <a:pt x="384" y="608"/>
                    </a:lnTo>
                    <a:lnTo>
                      <a:pt x="408" y="624"/>
                    </a:lnTo>
                    <a:lnTo>
                      <a:pt x="408" y="656"/>
                    </a:lnTo>
                    <a:lnTo>
                      <a:pt x="424" y="680"/>
                    </a:lnTo>
                    <a:lnTo>
                      <a:pt x="456" y="704"/>
                    </a:lnTo>
                    <a:lnTo>
                      <a:pt x="504" y="720"/>
                    </a:lnTo>
                    <a:lnTo>
                      <a:pt x="536" y="736"/>
                    </a:lnTo>
                    <a:lnTo>
                      <a:pt x="568" y="760"/>
                    </a:lnTo>
                    <a:lnTo>
                      <a:pt x="592" y="784"/>
                    </a:lnTo>
                    <a:lnTo>
                      <a:pt x="592" y="792"/>
                    </a:lnTo>
                    <a:lnTo>
                      <a:pt x="608" y="744"/>
                    </a:lnTo>
                    <a:lnTo>
                      <a:pt x="608" y="720"/>
                    </a:lnTo>
                    <a:lnTo>
                      <a:pt x="584" y="696"/>
                    </a:lnTo>
                    <a:lnTo>
                      <a:pt x="560" y="664"/>
                    </a:lnTo>
                    <a:lnTo>
                      <a:pt x="568" y="656"/>
                    </a:lnTo>
                    <a:lnTo>
                      <a:pt x="600" y="656"/>
                    </a:lnTo>
                    <a:lnTo>
                      <a:pt x="616" y="664"/>
                    </a:lnTo>
                    <a:lnTo>
                      <a:pt x="656" y="680"/>
                    </a:lnTo>
                    <a:lnTo>
                      <a:pt x="688" y="680"/>
                    </a:lnTo>
                    <a:lnTo>
                      <a:pt x="696" y="704"/>
                    </a:lnTo>
                    <a:lnTo>
                      <a:pt x="704" y="744"/>
                    </a:lnTo>
                    <a:lnTo>
                      <a:pt x="744" y="760"/>
                    </a:lnTo>
                    <a:lnTo>
                      <a:pt x="776" y="768"/>
                    </a:lnTo>
                    <a:lnTo>
                      <a:pt x="800" y="760"/>
                    </a:lnTo>
                    <a:lnTo>
                      <a:pt x="816" y="728"/>
                    </a:lnTo>
                    <a:lnTo>
                      <a:pt x="816" y="680"/>
                    </a:lnTo>
                    <a:lnTo>
                      <a:pt x="832" y="656"/>
                    </a:lnTo>
                    <a:lnTo>
                      <a:pt x="856" y="640"/>
                    </a:lnTo>
                    <a:lnTo>
                      <a:pt x="872" y="616"/>
                    </a:lnTo>
                    <a:lnTo>
                      <a:pt x="880" y="608"/>
                    </a:lnTo>
                    <a:lnTo>
                      <a:pt x="880" y="600"/>
                    </a:lnTo>
                    <a:lnTo>
                      <a:pt x="880" y="568"/>
                    </a:lnTo>
                    <a:lnTo>
                      <a:pt x="904" y="576"/>
                    </a:lnTo>
                    <a:lnTo>
                      <a:pt x="952" y="584"/>
                    </a:lnTo>
                    <a:lnTo>
                      <a:pt x="968" y="520"/>
                    </a:lnTo>
                    <a:lnTo>
                      <a:pt x="968" y="480"/>
                    </a:lnTo>
                    <a:lnTo>
                      <a:pt x="984" y="472"/>
                    </a:lnTo>
                    <a:lnTo>
                      <a:pt x="976" y="456"/>
                    </a:lnTo>
                    <a:lnTo>
                      <a:pt x="928" y="416"/>
                    </a:lnTo>
                    <a:lnTo>
                      <a:pt x="912" y="408"/>
                    </a:lnTo>
                    <a:lnTo>
                      <a:pt x="896" y="408"/>
                    </a:lnTo>
                    <a:lnTo>
                      <a:pt x="864" y="384"/>
                    </a:lnTo>
                    <a:lnTo>
                      <a:pt x="832" y="376"/>
                    </a:lnTo>
                    <a:lnTo>
                      <a:pt x="832" y="312"/>
                    </a:lnTo>
                    <a:lnTo>
                      <a:pt x="808" y="304"/>
                    </a:lnTo>
                    <a:lnTo>
                      <a:pt x="816" y="272"/>
                    </a:lnTo>
                    <a:lnTo>
                      <a:pt x="864" y="272"/>
                    </a:lnTo>
                    <a:lnTo>
                      <a:pt x="888" y="256"/>
                    </a:lnTo>
                    <a:lnTo>
                      <a:pt x="896" y="192"/>
                    </a:lnTo>
                    <a:lnTo>
                      <a:pt x="880" y="168"/>
                    </a:lnTo>
                    <a:lnTo>
                      <a:pt x="880" y="136"/>
                    </a:lnTo>
                    <a:lnTo>
                      <a:pt x="848" y="104"/>
                    </a:lnTo>
                    <a:lnTo>
                      <a:pt x="816" y="88"/>
                    </a:lnTo>
                    <a:lnTo>
                      <a:pt x="784" y="96"/>
                    </a:lnTo>
                    <a:lnTo>
                      <a:pt x="768" y="112"/>
                    </a:lnTo>
                    <a:lnTo>
                      <a:pt x="768" y="120"/>
                    </a:lnTo>
                  </a:path>
                </a:pathLst>
              </a:custGeom>
              <a:solidFill>
                <a:srgbClr val="969696"/>
              </a:solidFill>
              <a:ln w="12700" cap="rnd" cmpd="sng">
                <a:solidFill>
                  <a:srgbClr val="EAEAEA"/>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grpSp>
        <p:sp>
          <p:nvSpPr>
            <p:cNvPr id="12" name="Freeform 11">
              <a:extLst>
                <a:ext uri="{FF2B5EF4-FFF2-40B4-BE49-F238E27FC236}">
                  <a16:creationId xmlns:a16="http://schemas.microsoft.com/office/drawing/2014/main" id="{85795E7F-CE8D-48A6-9481-A5E7B803D119}"/>
                </a:ext>
              </a:extLst>
            </p:cNvPr>
            <p:cNvSpPr>
              <a:spLocks/>
            </p:cNvSpPr>
            <p:nvPr/>
          </p:nvSpPr>
          <p:spPr bwMode="auto">
            <a:xfrm>
              <a:off x="756" y="1207"/>
              <a:ext cx="365" cy="658"/>
            </a:xfrm>
            <a:custGeom>
              <a:avLst/>
              <a:gdLst>
                <a:gd name="T0" fmla="*/ 0 w 449"/>
                <a:gd name="T1" fmla="*/ 2 h 809"/>
                <a:gd name="T2" fmla="*/ 2 w 449"/>
                <a:gd name="T3" fmla="*/ 0 h 809"/>
                <a:gd name="T4" fmla="*/ 2 w 449"/>
                <a:gd name="T5" fmla="*/ 0 h 809"/>
                <a:gd name="T6" fmla="*/ 2 w 449"/>
                <a:gd name="T7" fmla="*/ 2 h 809"/>
                <a:gd name="T8" fmla="*/ 2 w 449"/>
                <a:gd name="T9" fmla="*/ 2 h 809"/>
                <a:gd name="T10" fmla="*/ 2 w 449"/>
                <a:gd name="T11" fmla="*/ 2 h 809"/>
                <a:gd name="T12" fmla="*/ 2 w 449"/>
                <a:gd name="T13" fmla="*/ 2 h 809"/>
                <a:gd name="T14" fmla="*/ 2 w 449"/>
                <a:gd name="T15" fmla="*/ 2 h 809"/>
                <a:gd name="T16" fmla="*/ 2 w 449"/>
                <a:gd name="T17" fmla="*/ 2 h 809"/>
                <a:gd name="T18" fmla="*/ 2 w 449"/>
                <a:gd name="T19" fmla="*/ 2 h 809"/>
                <a:gd name="T20" fmla="*/ 2 w 449"/>
                <a:gd name="T21" fmla="*/ 2 h 809"/>
                <a:gd name="T22" fmla="*/ 2 w 449"/>
                <a:gd name="T23" fmla="*/ 2 h 809"/>
                <a:gd name="T24" fmla="*/ 2 w 449"/>
                <a:gd name="T25" fmla="*/ 2 h 809"/>
                <a:gd name="T26" fmla="*/ 2 w 449"/>
                <a:gd name="T27" fmla="*/ 2 h 809"/>
                <a:gd name="T28" fmla="*/ 2 w 449"/>
                <a:gd name="T29" fmla="*/ 2 h 809"/>
                <a:gd name="T30" fmla="*/ 2 w 449"/>
                <a:gd name="T31" fmla="*/ 2 h 809"/>
                <a:gd name="T32" fmla="*/ 2 w 449"/>
                <a:gd name="T33" fmla="*/ 2 h 809"/>
                <a:gd name="T34" fmla="*/ 2 w 449"/>
                <a:gd name="T35" fmla="*/ 2 h 809"/>
                <a:gd name="T36" fmla="*/ 2 w 449"/>
                <a:gd name="T37" fmla="*/ 2 h 809"/>
                <a:gd name="T38" fmla="*/ 2 w 449"/>
                <a:gd name="T39" fmla="*/ 2 h 809"/>
                <a:gd name="T40" fmla="*/ 2 w 449"/>
                <a:gd name="T41" fmla="*/ 2 h 809"/>
                <a:gd name="T42" fmla="*/ 2 w 449"/>
                <a:gd name="T43" fmla="*/ 2 h 809"/>
                <a:gd name="T44" fmla="*/ 2 w 449"/>
                <a:gd name="T45" fmla="*/ 2 h 809"/>
                <a:gd name="T46" fmla="*/ 2 w 449"/>
                <a:gd name="T47" fmla="*/ 2 h 809"/>
                <a:gd name="T48" fmla="*/ 2 w 449"/>
                <a:gd name="T49" fmla="*/ 2 h 809"/>
                <a:gd name="T50" fmla="*/ 2 w 449"/>
                <a:gd name="T51" fmla="*/ 2 h 809"/>
                <a:gd name="T52" fmla="*/ 2 w 449"/>
                <a:gd name="T53" fmla="*/ 2 h 809"/>
                <a:gd name="T54" fmla="*/ 2 w 449"/>
                <a:gd name="T55" fmla="*/ 2 h 809"/>
                <a:gd name="T56" fmla="*/ 2 w 449"/>
                <a:gd name="T57" fmla="*/ 2 h 809"/>
                <a:gd name="T58" fmla="*/ 2 w 449"/>
                <a:gd name="T59" fmla="*/ 2 h 8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9"/>
                <a:gd name="T91" fmla="*/ 0 h 809"/>
                <a:gd name="T92" fmla="*/ 449 w 449"/>
                <a:gd name="T93" fmla="*/ 809 h 8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9" h="809">
                  <a:moveTo>
                    <a:pt x="0" y="8"/>
                  </a:moveTo>
                  <a:lnTo>
                    <a:pt x="88" y="0"/>
                  </a:lnTo>
                  <a:lnTo>
                    <a:pt x="128" y="0"/>
                  </a:lnTo>
                  <a:lnTo>
                    <a:pt x="144" y="32"/>
                  </a:lnTo>
                  <a:lnTo>
                    <a:pt x="152" y="72"/>
                  </a:lnTo>
                  <a:lnTo>
                    <a:pt x="152" y="104"/>
                  </a:lnTo>
                  <a:lnTo>
                    <a:pt x="160" y="144"/>
                  </a:lnTo>
                  <a:lnTo>
                    <a:pt x="160" y="168"/>
                  </a:lnTo>
                  <a:lnTo>
                    <a:pt x="176" y="208"/>
                  </a:lnTo>
                  <a:lnTo>
                    <a:pt x="200" y="248"/>
                  </a:lnTo>
                  <a:lnTo>
                    <a:pt x="200" y="288"/>
                  </a:lnTo>
                  <a:lnTo>
                    <a:pt x="184" y="328"/>
                  </a:lnTo>
                  <a:lnTo>
                    <a:pt x="184" y="368"/>
                  </a:lnTo>
                  <a:lnTo>
                    <a:pt x="184" y="424"/>
                  </a:lnTo>
                  <a:lnTo>
                    <a:pt x="200" y="472"/>
                  </a:lnTo>
                  <a:lnTo>
                    <a:pt x="192" y="520"/>
                  </a:lnTo>
                  <a:lnTo>
                    <a:pt x="184" y="544"/>
                  </a:lnTo>
                  <a:lnTo>
                    <a:pt x="192" y="568"/>
                  </a:lnTo>
                  <a:lnTo>
                    <a:pt x="232" y="592"/>
                  </a:lnTo>
                  <a:lnTo>
                    <a:pt x="256" y="616"/>
                  </a:lnTo>
                  <a:lnTo>
                    <a:pt x="288" y="632"/>
                  </a:lnTo>
                  <a:lnTo>
                    <a:pt x="304" y="656"/>
                  </a:lnTo>
                  <a:lnTo>
                    <a:pt x="304" y="672"/>
                  </a:lnTo>
                  <a:lnTo>
                    <a:pt x="328" y="680"/>
                  </a:lnTo>
                  <a:lnTo>
                    <a:pt x="360" y="704"/>
                  </a:lnTo>
                  <a:lnTo>
                    <a:pt x="392" y="712"/>
                  </a:lnTo>
                  <a:lnTo>
                    <a:pt x="408" y="712"/>
                  </a:lnTo>
                  <a:lnTo>
                    <a:pt x="432" y="728"/>
                  </a:lnTo>
                  <a:lnTo>
                    <a:pt x="448" y="752"/>
                  </a:lnTo>
                  <a:lnTo>
                    <a:pt x="440" y="808"/>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3" name="Freeform 12">
              <a:extLst>
                <a:ext uri="{FF2B5EF4-FFF2-40B4-BE49-F238E27FC236}">
                  <a16:creationId xmlns:a16="http://schemas.microsoft.com/office/drawing/2014/main" id="{A9DAEAC3-2FAF-401A-95FB-6BF9C5454FED}"/>
                </a:ext>
              </a:extLst>
            </p:cNvPr>
            <p:cNvSpPr>
              <a:spLocks/>
            </p:cNvSpPr>
            <p:nvPr/>
          </p:nvSpPr>
          <p:spPr bwMode="auto">
            <a:xfrm>
              <a:off x="873" y="1220"/>
              <a:ext cx="92" cy="20"/>
            </a:xfrm>
            <a:custGeom>
              <a:avLst/>
              <a:gdLst>
                <a:gd name="T0" fmla="*/ 0 w 113"/>
                <a:gd name="T1" fmla="*/ 2 h 25"/>
                <a:gd name="T2" fmla="*/ 2 w 113"/>
                <a:gd name="T3" fmla="*/ 0 h 25"/>
                <a:gd name="T4" fmla="*/ 2 w 113"/>
                <a:gd name="T5" fmla="*/ 2 h 25"/>
                <a:gd name="T6" fmla="*/ 2 w 113"/>
                <a:gd name="T7" fmla="*/ 2 h 25"/>
                <a:gd name="T8" fmla="*/ 2 w 113"/>
                <a:gd name="T9" fmla="*/ 2 h 25"/>
                <a:gd name="T10" fmla="*/ 0 60000 65536"/>
                <a:gd name="T11" fmla="*/ 0 60000 65536"/>
                <a:gd name="T12" fmla="*/ 0 60000 65536"/>
                <a:gd name="T13" fmla="*/ 0 60000 65536"/>
                <a:gd name="T14" fmla="*/ 0 60000 65536"/>
                <a:gd name="T15" fmla="*/ 0 w 113"/>
                <a:gd name="T16" fmla="*/ 0 h 25"/>
                <a:gd name="T17" fmla="*/ 113 w 113"/>
                <a:gd name="T18" fmla="*/ 25 h 25"/>
              </a:gdLst>
              <a:ahLst/>
              <a:cxnLst>
                <a:cxn ang="T10">
                  <a:pos x="T0" y="T1"/>
                </a:cxn>
                <a:cxn ang="T11">
                  <a:pos x="T2" y="T3"/>
                </a:cxn>
                <a:cxn ang="T12">
                  <a:pos x="T4" y="T5"/>
                </a:cxn>
                <a:cxn ang="T13">
                  <a:pos x="T6" y="T7"/>
                </a:cxn>
                <a:cxn ang="T14">
                  <a:pos x="T8" y="T9"/>
                </a:cxn>
              </a:cxnLst>
              <a:rect l="T15" t="T16" r="T17" b="T18"/>
              <a:pathLst>
                <a:path w="113" h="25">
                  <a:moveTo>
                    <a:pt x="0" y="8"/>
                  </a:moveTo>
                  <a:lnTo>
                    <a:pt x="24" y="0"/>
                  </a:lnTo>
                  <a:lnTo>
                    <a:pt x="48" y="8"/>
                  </a:lnTo>
                  <a:lnTo>
                    <a:pt x="80" y="24"/>
                  </a:lnTo>
                  <a:lnTo>
                    <a:pt x="112" y="24"/>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4" name="Freeform 13">
              <a:extLst>
                <a:ext uri="{FF2B5EF4-FFF2-40B4-BE49-F238E27FC236}">
                  <a16:creationId xmlns:a16="http://schemas.microsoft.com/office/drawing/2014/main" id="{4FA25619-32F0-4808-A52C-437F161CB165}"/>
                </a:ext>
              </a:extLst>
            </p:cNvPr>
            <p:cNvSpPr>
              <a:spLocks/>
            </p:cNvSpPr>
            <p:nvPr/>
          </p:nvSpPr>
          <p:spPr bwMode="auto">
            <a:xfrm>
              <a:off x="762" y="1246"/>
              <a:ext cx="118" cy="27"/>
            </a:xfrm>
            <a:custGeom>
              <a:avLst/>
              <a:gdLst>
                <a:gd name="T0" fmla="*/ 2 w 145"/>
                <a:gd name="T1" fmla="*/ 2 h 33"/>
                <a:gd name="T2" fmla="*/ 2 w 145"/>
                <a:gd name="T3" fmla="*/ 2 h 33"/>
                <a:gd name="T4" fmla="*/ 2 w 145"/>
                <a:gd name="T5" fmla="*/ 2 h 33"/>
                <a:gd name="T6" fmla="*/ 2 w 145"/>
                <a:gd name="T7" fmla="*/ 2 h 33"/>
                <a:gd name="T8" fmla="*/ 2 w 145"/>
                <a:gd name="T9" fmla="*/ 2 h 33"/>
                <a:gd name="T10" fmla="*/ 0 w 145"/>
                <a:gd name="T11" fmla="*/ 0 h 33"/>
                <a:gd name="T12" fmla="*/ 0 60000 65536"/>
                <a:gd name="T13" fmla="*/ 0 60000 65536"/>
                <a:gd name="T14" fmla="*/ 0 60000 65536"/>
                <a:gd name="T15" fmla="*/ 0 60000 65536"/>
                <a:gd name="T16" fmla="*/ 0 60000 65536"/>
                <a:gd name="T17" fmla="*/ 0 60000 65536"/>
                <a:gd name="T18" fmla="*/ 0 w 145"/>
                <a:gd name="T19" fmla="*/ 0 h 33"/>
                <a:gd name="T20" fmla="*/ 145 w 14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45" h="33">
                  <a:moveTo>
                    <a:pt x="144" y="32"/>
                  </a:moveTo>
                  <a:lnTo>
                    <a:pt x="120" y="24"/>
                  </a:lnTo>
                  <a:lnTo>
                    <a:pt x="80" y="16"/>
                  </a:lnTo>
                  <a:lnTo>
                    <a:pt x="48" y="24"/>
                  </a:lnTo>
                  <a:lnTo>
                    <a:pt x="8" y="16"/>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5" name="Freeform 14">
              <a:extLst>
                <a:ext uri="{FF2B5EF4-FFF2-40B4-BE49-F238E27FC236}">
                  <a16:creationId xmlns:a16="http://schemas.microsoft.com/office/drawing/2014/main" id="{1AF8F01F-68C0-4CF2-A5F7-4FED26F1D4F9}"/>
                </a:ext>
              </a:extLst>
            </p:cNvPr>
            <p:cNvSpPr>
              <a:spLocks/>
            </p:cNvSpPr>
            <p:nvPr/>
          </p:nvSpPr>
          <p:spPr bwMode="auto">
            <a:xfrm>
              <a:off x="886" y="1331"/>
              <a:ext cx="138" cy="72"/>
            </a:xfrm>
            <a:custGeom>
              <a:avLst/>
              <a:gdLst>
                <a:gd name="T0" fmla="*/ 0 w 169"/>
                <a:gd name="T1" fmla="*/ 0 h 89"/>
                <a:gd name="T2" fmla="*/ 2 w 169"/>
                <a:gd name="T3" fmla="*/ 2 h 89"/>
                <a:gd name="T4" fmla="*/ 2 w 169"/>
                <a:gd name="T5" fmla="*/ 2 h 89"/>
                <a:gd name="T6" fmla="*/ 2 w 169"/>
                <a:gd name="T7" fmla="*/ 2 h 89"/>
                <a:gd name="T8" fmla="*/ 2 w 169"/>
                <a:gd name="T9" fmla="*/ 2 h 89"/>
                <a:gd name="T10" fmla="*/ 2 w 169"/>
                <a:gd name="T11" fmla="*/ 2 h 89"/>
                <a:gd name="T12" fmla="*/ 2 w 169"/>
                <a:gd name="T13" fmla="*/ 2 h 89"/>
                <a:gd name="T14" fmla="*/ 2 w 169"/>
                <a:gd name="T15" fmla="*/ 2 h 89"/>
                <a:gd name="T16" fmla="*/ 2 w 169"/>
                <a:gd name="T17" fmla="*/ 2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
                <a:gd name="T28" fmla="*/ 0 h 89"/>
                <a:gd name="T29" fmla="*/ 169 w 169"/>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 h="89">
                  <a:moveTo>
                    <a:pt x="0" y="0"/>
                  </a:moveTo>
                  <a:lnTo>
                    <a:pt x="16" y="16"/>
                  </a:lnTo>
                  <a:lnTo>
                    <a:pt x="48" y="32"/>
                  </a:lnTo>
                  <a:lnTo>
                    <a:pt x="72" y="16"/>
                  </a:lnTo>
                  <a:lnTo>
                    <a:pt x="96" y="16"/>
                  </a:lnTo>
                  <a:lnTo>
                    <a:pt x="112" y="32"/>
                  </a:lnTo>
                  <a:lnTo>
                    <a:pt x="128" y="56"/>
                  </a:lnTo>
                  <a:lnTo>
                    <a:pt x="144" y="72"/>
                  </a:lnTo>
                  <a:lnTo>
                    <a:pt x="168" y="88"/>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6" name="Freeform 15">
              <a:extLst>
                <a:ext uri="{FF2B5EF4-FFF2-40B4-BE49-F238E27FC236}">
                  <a16:creationId xmlns:a16="http://schemas.microsoft.com/office/drawing/2014/main" id="{8A3D1216-A509-422A-BB7A-8075B73C1DC5}"/>
                </a:ext>
              </a:extLst>
            </p:cNvPr>
            <p:cNvSpPr>
              <a:spLocks/>
            </p:cNvSpPr>
            <p:nvPr/>
          </p:nvSpPr>
          <p:spPr bwMode="auto">
            <a:xfrm>
              <a:off x="964" y="1266"/>
              <a:ext cx="60" cy="79"/>
            </a:xfrm>
            <a:custGeom>
              <a:avLst/>
              <a:gdLst>
                <a:gd name="T0" fmla="*/ 0 w 73"/>
                <a:gd name="T1" fmla="*/ 2 h 97"/>
                <a:gd name="T2" fmla="*/ 2 w 73"/>
                <a:gd name="T3" fmla="*/ 2 h 97"/>
                <a:gd name="T4" fmla="*/ 2 w 73"/>
                <a:gd name="T5" fmla="*/ 2 h 97"/>
                <a:gd name="T6" fmla="*/ 2 w 73"/>
                <a:gd name="T7" fmla="*/ 2 h 97"/>
                <a:gd name="T8" fmla="*/ 2 w 73"/>
                <a:gd name="T9" fmla="*/ 0 h 97"/>
                <a:gd name="T10" fmla="*/ 2 w 73"/>
                <a:gd name="T11" fmla="*/ 0 h 97"/>
                <a:gd name="T12" fmla="*/ 0 60000 65536"/>
                <a:gd name="T13" fmla="*/ 0 60000 65536"/>
                <a:gd name="T14" fmla="*/ 0 60000 65536"/>
                <a:gd name="T15" fmla="*/ 0 60000 65536"/>
                <a:gd name="T16" fmla="*/ 0 60000 65536"/>
                <a:gd name="T17" fmla="*/ 0 60000 65536"/>
                <a:gd name="T18" fmla="*/ 0 w 73"/>
                <a:gd name="T19" fmla="*/ 0 h 97"/>
                <a:gd name="T20" fmla="*/ 73 w 73"/>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73" h="97">
                  <a:moveTo>
                    <a:pt x="0" y="96"/>
                  </a:moveTo>
                  <a:lnTo>
                    <a:pt x="8" y="80"/>
                  </a:lnTo>
                  <a:lnTo>
                    <a:pt x="8" y="56"/>
                  </a:lnTo>
                  <a:lnTo>
                    <a:pt x="32" y="24"/>
                  </a:lnTo>
                  <a:lnTo>
                    <a:pt x="40" y="0"/>
                  </a:lnTo>
                  <a:lnTo>
                    <a:pt x="72"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7" name="Freeform 16">
              <a:extLst>
                <a:ext uri="{FF2B5EF4-FFF2-40B4-BE49-F238E27FC236}">
                  <a16:creationId xmlns:a16="http://schemas.microsoft.com/office/drawing/2014/main" id="{8558F5FC-C9B8-442E-A358-FA9CBC729036}"/>
                </a:ext>
              </a:extLst>
            </p:cNvPr>
            <p:cNvSpPr>
              <a:spLocks/>
            </p:cNvSpPr>
            <p:nvPr/>
          </p:nvSpPr>
          <p:spPr bwMode="auto">
            <a:xfrm>
              <a:off x="971" y="1324"/>
              <a:ext cx="59" cy="21"/>
            </a:xfrm>
            <a:custGeom>
              <a:avLst/>
              <a:gdLst>
                <a:gd name="T0" fmla="*/ 0 w 73"/>
                <a:gd name="T1" fmla="*/ 0 h 25"/>
                <a:gd name="T2" fmla="*/ 2 w 73"/>
                <a:gd name="T3" fmla="*/ 0 h 25"/>
                <a:gd name="T4" fmla="*/ 2 w 73"/>
                <a:gd name="T5" fmla="*/ 3 h 25"/>
                <a:gd name="T6" fmla="*/ 2 w 73"/>
                <a:gd name="T7" fmla="*/ 3 h 25"/>
                <a:gd name="T8" fmla="*/ 2 w 73"/>
                <a:gd name="T9" fmla="*/ 3 h 25"/>
                <a:gd name="T10" fmla="*/ 0 60000 65536"/>
                <a:gd name="T11" fmla="*/ 0 60000 65536"/>
                <a:gd name="T12" fmla="*/ 0 60000 65536"/>
                <a:gd name="T13" fmla="*/ 0 60000 65536"/>
                <a:gd name="T14" fmla="*/ 0 60000 65536"/>
                <a:gd name="T15" fmla="*/ 0 w 73"/>
                <a:gd name="T16" fmla="*/ 0 h 25"/>
                <a:gd name="T17" fmla="*/ 73 w 73"/>
                <a:gd name="T18" fmla="*/ 25 h 25"/>
              </a:gdLst>
              <a:ahLst/>
              <a:cxnLst>
                <a:cxn ang="T10">
                  <a:pos x="T0" y="T1"/>
                </a:cxn>
                <a:cxn ang="T11">
                  <a:pos x="T2" y="T3"/>
                </a:cxn>
                <a:cxn ang="T12">
                  <a:pos x="T4" y="T5"/>
                </a:cxn>
                <a:cxn ang="T13">
                  <a:pos x="T6" y="T7"/>
                </a:cxn>
                <a:cxn ang="T14">
                  <a:pos x="T8" y="T9"/>
                </a:cxn>
              </a:cxnLst>
              <a:rect l="T15" t="T16" r="T17" b="T18"/>
              <a:pathLst>
                <a:path w="73" h="25">
                  <a:moveTo>
                    <a:pt x="0" y="0"/>
                  </a:moveTo>
                  <a:lnTo>
                    <a:pt x="24" y="0"/>
                  </a:lnTo>
                  <a:lnTo>
                    <a:pt x="40" y="8"/>
                  </a:lnTo>
                  <a:lnTo>
                    <a:pt x="56" y="8"/>
                  </a:lnTo>
                  <a:lnTo>
                    <a:pt x="72" y="24"/>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8" name="Freeform 17">
              <a:extLst>
                <a:ext uri="{FF2B5EF4-FFF2-40B4-BE49-F238E27FC236}">
                  <a16:creationId xmlns:a16="http://schemas.microsoft.com/office/drawing/2014/main" id="{248685D8-F7EF-40F7-BF91-478B85CE89D7}"/>
                </a:ext>
              </a:extLst>
            </p:cNvPr>
            <p:cNvSpPr>
              <a:spLocks/>
            </p:cNvSpPr>
            <p:nvPr/>
          </p:nvSpPr>
          <p:spPr bwMode="auto">
            <a:xfrm>
              <a:off x="977" y="1350"/>
              <a:ext cx="60" cy="40"/>
            </a:xfrm>
            <a:custGeom>
              <a:avLst/>
              <a:gdLst>
                <a:gd name="T0" fmla="*/ 0 w 73"/>
                <a:gd name="T1" fmla="*/ 0 h 49"/>
                <a:gd name="T2" fmla="*/ 2 w 73"/>
                <a:gd name="T3" fmla="*/ 0 h 49"/>
                <a:gd name="T4" fmla="*/ 2 w 73"/>
                <a:gd name="T5" fmla="*/ 2 h 49"/>
                <a:gd name="T6" fmla="*/ 2 w 73"/>
                <a:gd name="T7" fmla="*/ 2 h 49"/>
                <a:gd name="T8" fmla="*/ 0 60000 65536"/>
                <a:gd name="T9" fmla="*/ 0 60000 65536"/>
                <a:gd name="T10" fmla="*/ 0 60000 65536"/>
                <a:gd name="T11" fmla="*/ 0 60000 65536"/>
                <a:gd name="T12" fmla="*/ 0 w 73"/>
                <a:gd name="T13" fmla="*/ 0 h 49"/>
                <a:gd name="T14" fmla="*/ 73 w 73"/>
                <a:gd name="T15" fmla="*/ 49 h 49"/>
              </a:gdLst>
              <a:ahLst/>
              <a:cxnLst>
                <a:cxn ang="T8">
                  <a:pos x="T0" y="T1"/>
                </a:cxn>
                <a:cxn ang="T9">
                  <a:pos x="T2" y="T3"/>
                </a:cxn>
                <a:cxn ang="T10">
                  <a:pos x="T4" y="T5"/>
                </a:cxn>
                <a:cxn ang="T11">
                  <a:pos x="T6" y="T7"/>
                </a:cxn>
              </a:cxnLst>
              <a:rect l="T12" t="T13" r="T14" b="T15"/>
              <a:pathLst>
                <a:path w="73" h="49">
                  <a:moveTo>
                    <a:pt x="0" y="0"/>
                  </a:moveTo>
                  <a:lnTo>
                    <a:pt x="32" y="0"/>
                  </a:lnTo>
                  <a:lnTo>
                    <a:pt x="56" y="24"/>
                  </a:lnTo>
                  <a:lnTo>
                    <a:pt x="72" y="48"/>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9" name="Freeform 18">
              <a:extLst>
                <a:ext uri="{FF2B5EF4-FFF2-40B4-BE49-F238E27FC236}">
                  <a16:creationId xmlns:a16="http://schemas.microsoft.com/office/drawing/2014/main" id="{8AA81449-5D0D-4055-A2AF-C8574212A950}"/>
                </a:ext>
              </a:extLst>
            </p:cNvPr>
            <p:cNvSpPr>
              <a:spLocks/>
            </p:cNvSpPr>
            <p:nvPr/>
          </p:nvSpPr>
          <p:spPr bwMode="auto">
            <a:xfrm>
              <a:off x="788" y="1331"/>
              <a:ext cx="125" cy="72"/>
            </a:xfrm>
            <a:custGeom>
              <a:avLst/>
              <a:gdLst>
                <a:gd name="T0" fmla="*/ 2 w 153"/>
                <a:gd name="T1" fmla="*/ 2 h 89"/>
                <a:gd name="T2" fmla="*/ 2 w 153"/>
                <a:gd name="T3" fmla="*/ 2 h 89"/>
                <a:gd name="T4" fmla="*/ 2 w 153"/>
                <a:gd name="T5" fmla="*/ 2 h 89"/>
                <a:gd name="T6" fmla="*/ 2 w 153"/>
                <a:gd name="T7" fmla="*/ 2 h 89"/>
                <a:gd name="T8" fmla="*/ 2 w 153"/>
                <a:gd name="T9" fmla="*/ 2 h 89"/>
                <a:gd name="T10" fmla="*/ 2 w 153"/>
                <a:gd name="T11" fmla="*/ 2 h 89"/>
                <a:gd name="T12" fmla="*/ 2 w 153"/>
                <a:gd name="T13" fmla="*/ 2 h 89"/>
                <a:gd name="T14" fmla="*/ 2 w 153"/>
                <a:gd name="T15" fmla="*/ 2 h 89"/>
                <a:gd name="T16" fmla="*/ 0 w 153"/>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
                <a:gd name="T28" fmla="*/ 0 h 89"/>
                <a:gd name="T29" fmla="*/ 153 w 153"/>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 h="89">
                  <a:moveTo>
                    <a:pt x="152" y="88"/>
                  </a:moveTo>
                  <a:lnTo>
                    <a:pt x="120" y="88"/>
                  </a:lnTo>
                  <a:lnTo>
                    <a:pt x="96" y="80"/>
                  </a:lnTo>
                  <a:lnTo>
                    <a:pt x="72" y="64"/>
                  </a:lnTo>
                  <a:lnTo>
                    <a:pt x="56" y="48"/>
                  </a:lnTo>
                  <a:lnTo>
                    <a:pt x="48" y="40"/>
                  </a:lnTo>
                  <a:lnTo>
                    <a:pt x="24" y="40"/>
                  </a:lnTo>
                  <a:lnTo>
                    <a:pt x="8" y="16"/>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20" name="Freeform 19">
              <a:extLst>
                <a:ext uri="{FF2B5EF4-FFF2-40B4-BE49-F238E27FC236}">
                  <a16:creationId xmlns:a16="http://schemas.microsoft.com/office/drawing/2014/main" id="{6D38F0DA-41C6-4015-ABDC-770E0429B465}"/>
                </a:ext>
              </a:extLst>
            </p:cNvPr>
            <p:cNvSpPr>
              <a:spLocks/>
            </p:cNvSpPr>
            <p:nvPr/>
          </p:nvSpPr>
          <p:spPr bwMode="auto">
            <a:xfrm>
              <a:off x="749" y="1402"/>
              <a:ext cx="144" cy="112"/>
            </a:xfrm>
            <a:custGeom>
              <a:avLst/>
              <a:gdLst>
                <a:gd name="T0" fmla="*/ 2 w 177"/>
                <a:gd name="T1" fmla="*/ 2 h 137"/>
                <a:gd name="T2" fmla="*/ 2 w 177"/>
                <a:gd name="T3" fmla="*/ 2 h 137"/>
                <a:gd name="T4" fmla="*/ 2 w 177"/>
                <a:gd name="T5" fmla="*/ 2 h 137"/>
                <a:gd name="T6" fmla="*/ 2 w 177"/>
                <a:gd name="T7" fmla="*/ 2 h 137"/>
                <a:gd name="T8" fmla="*/ 2 w 177"/>
                <a:gd name="T9" fmla="*/ 2 h 137"/>
                <a:gd name="T10" fmla="*/ 2 w 177"/>
                <a:gd name="T11" fmla="*/ 2 h 137"/>
                <a:gd name="T12" fmla="*/ 2 w 177"/>
                <a:gd name="T13" fmla="*/ 2 h 137"/>
                <a:gd name="T14" fmla="*/ 2 w 177"/>
                <a:gd name="T15" fmla="*/ 2 h 137"/>
                <a:gd name="T16" fmla="*/ 2 w 177"/>
                <a:gd name="T17" fmla="*/ 2 h 137"/>
                <a:gd name="T18" fmla="*/ 2 w 177"/>
                <a:gd name="T19" fmla="*/ 2 h 137"/>
                <a:gd name="T20" fmla="*/ 2 w 177"/>
                <a:gd name="T21" fmla="*/ 2 h 137"/>
                <a:gd name="T22" fmla="*/ 0 w 17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
                <a:gd name="T37" fmla="*/ 0 h 137"/>
                <a:gd name="T38" fmla="*/ 177 w 177"/>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 h="137">
                  <a:moveTo>
                    <a:pt x="176" y="48"/>
                  </a:moveTo>
                  <a:lnTo>
                    <a:pt x="152" y="64"/>
                  </a:lnTo>
                  <a:lnTo>
                    <a:pt x="152" y="88"/>
                  </a:lnTo>
                  <a:lnTo>
                    <a:pt x="144" y="104"/>
                  </a:lnTo>
                  <a:lnTo>
                    <a:pt x="136" y="112"/>
                  </a:lnTo>
                  <a:lnTo>
                    <a:pt x="104" y="120"/>
                  </a:lnTo>
                  <a:lnTo>
                    <a:pt x="80" y="136"/>
                  </a:lnTo>
                  <a:lnTo>
                    <a:pt x="48" y="112"/>
                  </a:lnTo>
                  <a:lnTo>
                    <a:pt x="40" y="88"/>
                  </a:lnTo>
                  <a:lnTo>
                    <a:pt x="40" y="56"/>
                  </a:lnTo>
                  <a:lnTo>
                    <a:pt x="24" y="24"/>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21" name="Freeform 20">
              <a:extLst>
                <a:ext uri="{FF2B5EF4-FFF2-40B4-BE49-F238E27FC236}">
                  <a16:creationId xmlns:a16="http://schemas.microsoft.com/office/drawing/2014/main" id="{A7141E5E-319D-4357-A15F-873FF5D14526}"/>
                </a:ext>
              </a:extLst>
            </p:cNvPr>
            <p:cNvSpPr>
              <a:spLocks/>
            </p:cNvSpPr>
            <p:nvPr/>
          </p:nvSpPr>
          <p:spPr bwMode="auto">
            <a:xfrm>
              <a:off x="658" y="1324"/>
              <a:ext cx="118" cy="105"/>
            </a:xfrm>
            <a:custGeom>
              <a:avLst/>
              <a:gdLst>
                <a:gd name="T0" fmla="*/ 0 w 145"/>
                <a:gd name="T1" fmla="*/ 0 h 129"/>
                <a:gd name="T2" fmla="*/ 2 w 145"/>
                <a:gd name="T3" fmla="*/ 0 h 129"/>
                <a:gd name="T4" fmla="*/ 2 w 145"/>
                <a:gd name="T5" fmla="*/ 2 h 129"/>
                <a:gd name="T6" fmla="*/ 2 w 145"/>
                <a:gd name="T7" fmla="*/ 2 h 129"/>
                <a:gd name="T8" fmla="*/ 2 w 145"/>
                <a:gd name="T9" fmla="*/ 2 h 129"/>
                <a:gd name="T10" fmla="*/ 2 w 145"/>
                <a:gd name="T11" fmla="*/ 2 h 129"/>
                <a:gd name="T12" fmla="*/ 2 w 145"/>
                <a:gd name="T13" fmla="*/ 2 h 129"/>
                <a:gd name="T14" fmla="*/ 2 w 145"/>
                <a:gd name="T15" fmla="*/ 2 h 129"/>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129"/>
                <a:gd name="T26" fmla="*/ 145 w 145"/>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129">
                  <a:moveTo>
                    <a:pt x="0" y="0"/>
                  </a:moveTo>
                  <a:lnTo>
                    <a:pt x="32" y="0"/>
                  </a:lnTo>
                  <a:lnTo>
                    <a:pt x="56" y="8"/>
                  </a:lnTo>
                  <a:lnTo>
                    <a:pt x="96" y="16"/>
                  </a:lnTo>
                  <a:lnTo>
                    <a:pt x="136" y="32"/>
                  </a:lnTo>
                  <a:lnTo>
                    <a:pt x="144" y="64"/>
                  </a:lnTo>
                  <a:lnTo>
                    <a:pt x="144" y="104"/>
                  </a:lnTo>
                  <a:lnTo>
                    <a:pt x="144" y="128"/>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22" name="Freeform 21">
              <a:extLst>
                <a:ext uri="{FF2B5EF4-FFF2-40B4-BE49-F238E27FC236}">
                  <a16:creationId xmlns:a16="http://schemas.microsoft.com/office/drawing/2014/main" id="{2ABA0895-9081-4001-9929-D17BEC71C9D6}"/>
                </a:ext>
              </a:extLst>
            </p:cNvPr>
            <p:cNvSpPr>
              <a:spLocks/>
            </p:cNvSpPr>
            <p:nvPr/>
          </p:nvSpPr>
          <p:spPr bwMode="auto">
            <a:xfrm>
              <a:off x="938" y="1546"/>
              <a:ext cx="27" cy="144"/>
            </a:xfrm>
            <a:custGeom>
              <a:avLst/>
              <a:gdLst>
                <a:gd name="T0" fmla="*/ 2 w 33"/>
                <a:gd name="T1" fmla="*/ 0 h 177"/>
                <a:gd name="T2" fmla="*/ 2 w 33"/>
                <a:gd name="T3" fmla="*/ 2 h 177"/>
                <a:gd name="T4" fmla="*/ 2 w 33"/>
                <a:gd name="T5" fmla="*/ 2 h 177"/>
                <a:gd name="T6" fmla="*/ 2 w 33"/>
                <a:gd name="T7" fmla="*/ 2 h 177"/>
                <a:gd name="T8" fmla="*/ 2 w 33"/>
                <a:gd name="T9" fmla="*/ 2 h 177"/>
                <a:gd name="T10" fmla="*/ 2 w 33"/>
                <a:gd name="T11" fmla="*/ 2 h 177"/>
                <a:gd name="T12" fmla="*/ 2 w 33"/>
                <a:gd name="T13" fmla="*/ 2 h 177"/>
                <a:gd name="T14" fmla="*/ 0 w 33"/>
                <a:gd name="T15" fmla="*/ 2 h 177"/>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77"/>
                <a:gd name="T26" fmla="*/ 33 w 33"/>
                <a:gd name="T27" fmla="*/ 177 h 1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77">
                  <a:moveTo>
                    <a:pt x="32" y="0"/>
                  </a:moveTo>
                  <a:lnTo>
                    <a:pt x="32" y="32"/>
                  </a:lnTo>
                  <a:lnTo>
                    <a:pt x="32" y="64"/>
                  </a:lnTo>
                  <a:lnTo>
                    <a:pt x="32" y="88"/>
                  </a:lnTo>
                  <a:lnTo>
                    <a:pt x="24" y="120"/>
                  </a:lnTo>
                  <a:lnTo>
                    <a:pt x="24" y="136"/>
                  </a:lnTo>
                  <a:lnTo>
                    <a:pt x="16" y="152"/>
                  </a:lnTo>
                  <a:lnTo>
                    <a:pt x="0" y="176"/>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23" name="Freeform 22">
              <a:extLst>
                <a:ext uri="{FF2B5EF4-FFF2-40B4-BE49-F238E27FC236}">
                  <a16:creationId xmlns:a16="http://schemas.microsoft.com/office/drawing/2014/main" id="{5312E7BA-6140-4AF4-9AA6-42C121F4671E}"/>
                </a:ext>
              </a:extLst>
            </p:cNvPr>
            <p:cNvSpPr>
              <a:spLocks/>
            </p:cNvSpPr>
            <p:nvPr/>
          </p:nvSpPr>
          <p:spPr bwMode="auto">
            <a:xfrm>
              <a:off x="1062" y="1422"/>
              <a:ext cx="378" cy="970"/>
            </a:xfrm>
            <a:custGeom>
              <a:avLst/>
              <a:gdLst>
                <a:gd name="T0" fmla="*/ 0 w 465"/>
                <a:gd name="T1" fmla="*/ 2 h 1193"/>
                <a:gd name="T2" fmla="*/ 2 w 465"/>
                <a:gd name="T3" fmla="*/ 2 h 1193"/>
                <a:gd name="T4" fmla="*/ 2 w 465"/>
                <a:gd name="T5" fmla="*/ 0 h 1193"/>
                <a:gd name="T6" fmla="*/ 2 w 465"/>
                <a:gd name="T7" fmla="*/ 0 h 1193"/>
                <a:gd name="T8" fmla="*/ 2 w 465"/>
                <a:gd name="T9" fmla="*/ 2 h 1193"/>
                <a:gd name="T10" fmla="*/ 2 w 465"/>
                <a:gd name="T11" fmla="*/ 2 h 1193"/>
                <a:gd name="T12" fmla="*/ 2 w 465"/>
                <a:gd name="T13" fmla="*/ 0 h 1193"/>
                <a:gd name="T14" fmla="*/ 2 w 465"/>
                <a:gd name="T15" fmla="*/ 2 h 1193"/>
                <a:gd name="T16" fmla="*/ 2 w 465"/>
                <a:gd name="T17" fmla="*/ 2 h 1193"/>
                <a:gd name="T18" fmla="*/ 2 w 465"/>
                <a:gd name="T19" fmla="*/ 2 h 1193"/>
                <a:gd name="T20" fmla="*/ 2 w 465"/>
                <a:gd name="T21" fmla="*/ 2 h 1193"/>
                <a:gd name="T22" fmla="*/ 2 w 465"/>
                <a:gd name="T23" fmla="*/ 2 h 1193"/>
                <a:gd name="T24" fmla="*/ 2 w 465"/>
                <a:gd name="T25" fmla="*/ 2 h 1193"/>
                <a:gd name="T26" fmla="*/ 2 w 465"/>
                <a:gd name="T27" fmla="*/ 2 h 1193"/>
                <a:gd name="T28" fmla="*/ 2 w 465"/>
                <a:gd name="T29" fmla="*/ 2 h 1193"/>
                <a:gd name="T30" fmla="*/ 2 w 465"/>
                <a:gd name="T31" fmla="*/ 2 h 1193"/>
                <a:gd name="T32" fmla="*/ 2 w 465"/>
                <a:gd name="T33" fmla="*/ 2 h 1193"/>
                <a:gd name="T34" fmla="*/ 2 w 465"/>
                <a:gd name="T35" fmla="*/ 2 h 1193"/>
                <a:gd name="T36" fmla="*/ 2 w 465"/>
                <a:gd name="T37" fmla="*/ 2 h 1193"/>
                <a:gd name="T38" fmla="*/ 2 w 465"/>
                <a:gd name="T39" fmla="*/ 2 h 1193"/>
                <a:gd name="T40" fmla="*/ 2 w 465"/>
                <a:gd name="T41" fmla="*/ 2 h 1193"/>
                <a:gd name="T42" fmla="*/ 2 w 465"/>
                <a:gd name="T43" fmla="*/ 2 h 1193"/>
                <a:gd name="T44" fmla="*/ 2 w 465"/>
                <a:gd name="T45" fmla="*/ 2 h 1193"/>
                <a:gd name="T46" fmla="*/ 2 w 465"/>
                <a:gd name="T47" fmla="*/ 2 h 1193"/>
                <a:gd name="T48" fmla="*/ 2 w 465"/>
                <a:gd name="T49" fmla="*/ 2 h 1193"/>
                <a:gd name="T50" fmla="*/ 2 w 465"/>
                <a:gd name="T51" fmla="*/ 2 h 1193"/>
                <a:gd name="T52" fmla="*/ 2 w 465"/>
                <a:gd name="T53" fmla="*/ 2 h 1193"/>
                <a:gd name="T54" fmla="*/ 2 w 465"/>
                <a:gd name="T55" fmla="*/ 2 h 1193"/>
                <a:gd name="T56" fmla="*/ 2 w 465"/>
                <a:gd name="T57" fmla="*/ 2 h 1193"/>
                <a:gd name="T58" fmla="*/ 2 w 465"/>
                <a:gd name="T59" fmla="*/ 2 h 1193"/>
                <a:gd name="T60" fmla="*/ 2 w 465"/>
                <a:gd name="T61" fmla="*/ 2 h 1193"/>
                <a:gd name="T62" fmla="*/ 2 w 465"/>
                <a:gd name="T63" fmla="*/ 2 h 1193"/>
                <a:gd name="T64" fmla="*/ 2 w 465"/>
                <a:gd name="T65" fmla="*/ 2 h 1193"/>
                <a:gd name="T66" fmla="*/ 2 w 465"/>
                <a:gd name="T67" fmla="*/ 2 h 1193"/>
                <a:gd name="T68" fmla="*/ 2 w 465"/>
                <a:gd name="T69" fmla="*/ 2 h 1193"/>
                <a:gd name="T70" fmla="*/ 2 w 465"/>
                <a:gd name="T71" fmla="*/ 2 h 1193"/>
                <a:gd name="T72" fmla="*/ 2 w 465"/>
                <a:gd name="T73" fmla="*/ 2 h 1193"/>
                <a:gd name="T74" fmla="*/ 2 w 465"/>
                <a:gd name="T75" fmla="*/ 2 h 1193"/>
                <a:gd name="T76" fmla="*/ 2 w 465"/>
                <a:gd name="T77" fmla="*/ 2 h 1193"/>
                <a:gd name="T78" fmla="*/ 2 w 465"/>
                <a:gd name="T79" fmla="*/ 2 h 1193"/>
                <a:gd name="T80" fmla="*/ 2 w 465"/>
                <a:gd name="T81" fmla="*/ 2 h 1193"/>
                <a:gd name="T82" fmla="*/ 2 w 465"/>
                <a:gd name="T83" fmla="*/ 2 h 1193"/>
                <a:gd name="T84" fmla="*/ 2 w 465"/>
                <a:gd name="T85" fmla="*/ 2 h 1193"/>
                <a:gd name="T86" fmla="*/ 2 w 465"/>
                <a:gd name="T87" fmla="*/ 2 h 1193"/>
                <a:gd name="T88" fmla="*/ 2 w 465"/>
                <a:gd name="T89" fmla="*/ 2 h 1193"/>
                <a:gd name="T90" fmla="*/ 2 w 465"/>
                <a:gd name="T91" fmla="*/ 2 h 1193"/>
                <a:gd name="T92" fmla="*/ 2 w 465"/>
                <a:gd name="T93" fmla="*/ 2 h 1193"/>
                <a:gd name="T94" fmla="*/ 2 w 465"/>
                <a:gd name="T95" fmla="*/ 2 h 1193"/>
                <a:gd name="T96" fmla="*/ 2 w 465"/>
                <a:gd name="T97" fmla="*/ 2 h 1193"/>
                <a:gd name="T98" fmla="*/ 2 w 465"/>
                <a:gd name="T99" fmla="*/ 2 h 1193"/>
                <a:gd name="T100" fmla="*/ 2 w 465"/>
                <a:gd name="T101" fmla="*/ 2 h 1193"/>
                <a:gd name="T102" fmla="*/ 2 w 465"/>
                <a:gd name="T103" fmla="*/ 2 h 1193"/>
                <a:gd name="T104" fmla="*/ 2 w 465"/>
                <a:gd name="T105" fmla="*/ 2 h 1193"/>
                <a:gd name="T106" fmla="*/ 2 w 465"/>
                <a:gd name="T107" fmla="*/ 2 h 11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5"/>
                <a:gd name="T163" fmla="*/ 0 h 1193"/>
                <a:gd name="T164" fmla="*/ 465 w 465"/>
                <a:gd name="T165" fmla="*/ 1193 h 11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5" h="1193">
                  <a:moveTo>
                    <a:pt x="0" y="40"/>
                  </a:moveTo>
                  <a:lnTo>
                    <a:pt x="8" y="8"/>
                  </a:lnTo>
                  <a:lnTo>
                    <a:pt x="24" y="0"/>
                  </a:lnTo>
                  <a:lnTo>
                    <a:pt x="48" y="0"/>
                  </a:lnTo>
                  <a:lnTo>
                    <a:pt x="72" y="16"/>
                  </a:lnTo>
                  <a:lnTo>
                    <a:pt x="96" y="24"/>
                  </a:lnTo>
                  <a:lnTo>
                    <a:pt x="128" y="0"/>
                  </a:lnTo>
                  <a:lnTo>
                    <a:pt x="144" y="16"/>
                  </a:lnTo>
                  <a:lnTo>
                    <a:pt x="144" y="56"/>
                  </a:lnTo>
                  <a:lnTo>
                    <a:pt x="136" y="96"/>
                  </a:lnTo>
                  <a:lnTo>
                    <a:pt x="128" y="112"/>
                  </a:lnTo>
                  <a:lnTo>
                    <a:pt x="96" y="128"/>
                  </a:lnTo>
                  <a:lnTo>
                    <a:pt x="64" y="160"/>
                  </a:lnTo>
                  <a:lnTo>
                    <a:pt x="40" y="184"/>
                  </a:lnTo>
                  <a:lnTo>
                    <a:pt x="40" y="200"/>
                  </a:lnTo>
                  <a:lnTo>
                    <a:pt x="48" y="224"/>
                  </a:lnTo>
                  <a:lnTo>
                    <a:pt x="48" y="264"/>
                  </a:lnTo>
                  <a:lnTo>
                    <a:pt x="64" y="272"/>
                  </a:lnTo>
                  <a:lnTo>
                    <a:pt x="96" y="312"/>
                  </a:lnTo>
                  <a:lnTo>
                    <a:pt x="120" y="328"/>
                  </a:lnTo>
                  <a:lnTo>
                    <a:pt x="136" y="328"/>
                  </a:lnTo>
                  <a:lnTo>
                    <a:pt x="152" y="336"/>
                  </a:lnTo>
                  <a:lnTo>
                    <a:pt x="160" y="360"/>
                  </a:lnTo>
                  <a:lnTo>
                    <a:pt x="168" y="384"/>
                  </a:lnTo>
                  <a:lnTo>
                    <a:pt x="192" y="408"/>
                  </a:lnTo>
                  <a:lnTo>
                    <a:pt x="208" y="408"/>
                  </a:lnTo>
                  <a:lnTo>
                    <a:pt x="232" y="408"/>
                  </a:lnTo>
                  <a:lnTo>
                    <a:pt x="256" y="416"/>
                  </a:lnTo>
                  <a:lnTo>
                    <a:pt x="264" y="432"/>
                  </a:lnTo>
                  <a:lnTo>
                    <a:pt x="280" y="440"/>
                  </a:lnTo>
                  <a:lnTo>
                    <a:pt x="320" y="464"/>
                  </a:lnTo>
                  <a:lnTo>
                    <a:pt x="336" y="496"/>
                  </a:lnTo>
                  <a:lnTo>
                    <a:pt x="336" y="528"/>
                  </a:lnTo>
                  <a:lnTo>
                    <a:pt x="336" y="560"/>
                  </a:lnTo>
                  <a:lnTo>
                    <a:pt x="360" y="600"/>
                  </a:lnTo>
                  <a:lnTo>
                    <a:pt x="368" y="640"/>
                  </a:lnTo>
                  <a:lnTo>
                    <a:pt x="376" y="672"/>
                  </a:lnTo>
                  <a:lnTo>
                    <a:pt x="392" y="696"/>
                  </a:lnTo>
                  <a:lnTo>
                    <a:pt x="408" y="720"/>
                  </a:lnTo>
                  <a:lnTo>
                    <a:pt x="440" y="744"/>
                  </a:lnTo>
                  <a:lnTo>
                    <a:pt x="456" y="776"/>
                  </a:lnTo>
                  <a:lnTo>
                    <a:pt x="464" y="800"/>
                  </a:lnTo>
                  <a:lnTo>
                    <a:pt x="456" y="840"/>
                  </a:lnTo>
                  <a:lnTo>
                    <a:pt x="432" y="872"/>
                  </a:lnTo>
                  <a:lnTo>
                    <a:pt x="400" y="888"/>
                  </a:lnTo>
                  <a:lnTo>
                    <a:pt x="376" y="912"/>
                  </a:lnTo>
                  <a:lnTo>
                    <a:pt x="376" y="952"/>
                  </a:lnTo>
                  <a:lnTo>
                    <a:pt x="368" y="992"/>
                  </a:lnTo>
                  <a:lnTo>
                    <a:pt x="336" y="1040"/>
                  </a:lnTo>
                  <a:lnTo>
                    <a:pt x="336" y="1088"/>
                  </a:lnTo>
                  <a:lnTo>
                    <a:pt x="352" y="1096"/>
                  </a:lnTo>
                  <a:lnTo>
                    <a:pt x="368" y="1128"/>
                  </a:lnTo>
                  <a:lnTo>
                    <a:pt x="376" y="1168"/>
                  </a:lnTo>
                  <a:lnTo>
                    <a:pt x="384" y="1192"/>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24" name="Freeform 23">
              <a:extLst>
                <a:ext uri="{FF2B5EF4-FFF2-40B4-BE49-F238E27FC236}">
                  <a16:creationId xmlns:a16="http://schemas.microsoft.com/office/drawing/2014/main" id="{8014DDD2-DEF8-4067-A211-5124F63288F7}"/>
                </a:ext>
              </a:extLst>
            </p:cNvPr>
            <p:cNvSpPr>
              <a:spLocks/>
            </p:cNvSpPr>
            <p:nvPr/>
          </p:nvSpPr>
          <p:spPr bwMode="auto">
            <a:xfrm>
              <a:off x="1316" y="2313"/>
              <a:ext cx="235" cy="1576"/>
            </a:xfrm>
            <a:custGeom>
              <a:avLst/>
              <a:gdLst>
                <a:gd name="T0" fmla="*/ 2 w 289"/>
                <a:gd name="T1" fmla="*/ 2 h 1937"/>
                <a:gd name="T2" fmla="*/ 2 w 289"/>
                <a:gd name="T3" fmla="*/ 2 h 1937"/>
                <a:gd name="T4" fmla="*/ 2 w 289"/>
                <a:gd name="T5" fmla="*/ 2 h 1937"/>
                <a:gd name="T6" fmla="*/ 2 w 289"/>
                <a:gd name="T7" fmla="*/ 2 h 1937"/>
                <a:gd name="T8" fmla="*/ 2 w 289"/>
                <a:gd name="T9" fmla="*/ 2 h 1937"/>
                <a:gd name="T10" fmla="*/ 2 w 289"/>
                <a:gd name="T11" fmla="*/ 2 h 1937"/>
                <a:gd name="T12" fmla="*/ 2 w 289"/>
                <a:gd name="T13" fmla="*/ 2 h 1937"/>
                <a:gd name="T14" fmla="*/ 2 w 289"/>
                <a:gd name="T15" fmla="*/ 2 h 1937"/>
                <a:gd name="T16" fmla="*/ 2 w 289"/>
                <a:gd name="T17" fmla="*/ 2 h 1937"/>
                <a:gd name="T18" fmla="*/ 2 w 289"/>
                <a:gd name="T19" fmla="*/ 2 h 1937"/>
                <a:gd name="T20" fmla="*/ 2 w 289"/>
                <a:gd name="T21" fmla="*/ 2 h 1937"/>
                <a:gd name="T22" fmla="*/ 2 w 289"/>
                <a:gd name="T23" fmla="*/ 2 h 1937"/>
                <a:gd name="T24" fmla="*/ 2 w 289"/>
                <a:gd name="T25" fmla="*/ 2 h 1937"/>
                <a:gd name="T26" fmla="*/ 2 w 289"/>
                <a:gd name="T27" fmla="*/ 2 h 1937"/>
                <a:gd name="T28" fmla="*/ 2 w 289"/>
                <a:gd name="T29" fmla="*/ 2 h 1937"/>
                <a:gd name="T30" fmla="*/ 2 w 289"/>
                <a:gd name="T31" fmla="*/ 2 h 1937"/>
                <a:gd name="T32" fmla="*/ 2 w 289"/>
                <a:gd name="T33" fmla="*/ 2 h 1937"/>
                <a:gd name="T34" fmla="*/ 2 w 289"/>
                <a:gd name="T35" fmla="*/ 2 h 1937"/>
                <a:gd name="T36" fmla="*/ 2 w 289"/>
                <a:gd name="T37" fmla="*/ 2 h 1937"/>
                <a:gd name="T38" fmla="*/ 2 w 289"/>
                <a:gd name="T39" fmla="*/ 2 h 1937"/>
                <a:gd name="T40" fmla="*/ 2 w 289"/>
                <a:gd name="T41" fmla="*/ 2 h 1937"/>
                <a:gd name="T42" fmla="*/ 2 w 289"/>
                <a:gd name="T43" fmla="*/ 2 h 1937"/>
                <a:gd name="T44" fmla="*/ 2 w 289"/>
                <a:gd name="T45" fmla="*/ 2 h 1937"/>
                <a:gd name="T46" fmla="*/ 2 w 289"/>
                <a:gd name="T47" fmla="*/ 2 h 1937"/>
                <a:gd name="T48" fmla="*/ 2 w 289"/>
                <a:gd name="T49" fmla="*/ 2 h 1937"/>
                <a:gd name="T50" fmla="*/ 2 w 289"/>
                <a:gd name="T51" fmla="*/ 2 h 1937"/>
                <a:gd name="T52" fmla="*/ 2 w 289"/>
                <a:gd name="T53" fmla="*/ 2 h 1937"/>
                <a:gd name="T54" fmla="*/ 2 w 289"/>
                <a:gd name="T55" fmla="*/ 2 h 1937"/>
                <a:gd name="T56" fmla="*/ 2 w 289"/>
                <a:gd name="T57" fmla="*/ 2 h 1937"/>
                <a:gd name="T58" fmla="*/ 2 w 289"/>
                <a:gd name="T59" fmla="*/ 2 h 1937"/>
                <a:gd name="T60" fmla="*/ 0 w 289"/>
                <a:gd name="T61" fmla="*/ 2 h 1937"/>
                <a:gd name="T62" fmla="*/ 0 w 289"/>
                <a:gd name="T63" fmla="*/ 2 h 1937"/>
                <a:gd name="T64" fmla="*/ 2 w 289"/>
                <a:gd name="T65" fmla="*/ 2 h 1937"/>
                <a:gd name="T66" fmla="*/ 2 w 289"/>
                <a:gd name="T67" fmla="*/ 2 h 1937"/>
                <a:gd name="T68" fmla="*/ 2 w 289"/>
                <a:gd name="T69" fmla="*/ 2 h 1937"/>
                <a:gd name="T70" fmla="*/ 2 w 289"/>
                <a:gd name="T71" fmla="*/ 2 h 1937"/>
                <a:gd name="T72" fmla="*/ 2 w 289"/>
                <a:gd name="T73" fmla="*/ 2 h 19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9"/>
                <a:gd name="T112" fmla="*/ 0 h 1937"/>
                <a:gd name="T113" fmla="*/ 289 w 289"/>
                <a:gd name="T114" fmla="*/ 1937 h 19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9" h="1937">
                  <a:moveTo>
                    <a:pt x="32" y="0"/>
                  </a:moveTo>
                  <a:lnTo>
                    <a:pt x="24" y="24"/>
                  </a:lnTo>
                  <a:lnTo>
                    <a:pt x="24" y="40"/>
                  </a:lnTo>
                  <a:lnTo>
                    <a:pt x="40" y="64"/>
                  </a:lnTo>
                  <a:lnTo>
                    <a:pt x="48" y="96"/>
                  </a:lnTo>
                  <a:lnTo>
                    <a:pt x="56" y="136"/>
                  </a:lnTo>
                  <a:lnTo>
                    <a:pt x="72" y="160"/>
                  </a:lnTo>
                  <a:lnTo>
                    <a:pt x="80" y="160"/>
                  </a:lnTo>
                  <a:lnTo>
                    <a:pt x="96" y="184"/>
                  </a:lnTo>
                  <a:lnTo>
                    <a:pt x="112" y="192"/>
                  </a:lnTo>
                  <a:lnTo>
                    <a:pt x="136" y="208"/>
                  </a:lnTo>
                  <a:lnTo>
                    <a:pt x="152" y="208"/>
                  </a:lnTo>
                  <a:lnTo>
                    <a:pt x="184" y="208"/>
                  </a:lnTo>
                  <a:lnTo>
                    <a:pt x="208" y="216"/>
                  </a:lnTo>
                  <a:lnTo>
                    <a:pt x="208" y="224"/>
                  </a:lnTo>
                  <a:lnTo>
                    <a:pt x="200" y="240"/>
                  </a:lnTo>
                  <a:lnTo>
                    <a:pt x="184" y="264"/>
                  </a:lnTo>
                  <a:lnTo>
                    <a:pt x="184" y="312"/>
                  </a:lnTo>
                  <a:lnTo>
                    <a:pt x="176" y="336"/>
                  </a:lnTo>
                  <a:lnTo>
                    <a:pt x="184" y="360"/>
                  </a:lnTo>
                  <a:lnTo>
                    <a:pt x="224" y="376"/>
                  </a:lnTo>
                  <a:lnTo>
                    <a:pt x="240" y="376"/>
                  </a:lnTo>
                  <a:lnTo>
                    <a:pt x="256" y="384"/>
                  </a:lnTo>
                  <a:lnTo>
                    <a:pt x="256" y="408"/>
                  </a:lnTo>
                  <a:lnTo>
                    <a:pt x="256" y="432"/>
                  </a:lnTo>
                  <a:lnTo>
                    <a:pt x="272" y="464"/>
                  </a:lnTo>
                  <a:lnTo>
                    <a:pt x="264" y="488"/>
                  </a:lnTo>
                  <a:lnTo>
                    <a:pt x="264" y="528"/>
                  </a:lnTo>
                  <a:lnTo>
                    <a:pt x="280" y="552"/>
                  </a:lnTo>
                  <a:lnTo>
                    <a:pt x="288" y="568"/>
                  </a:lnTo>
                  <a:lnTo>
                    <a:pt x="288" y="592"/>
                  </a:lnTo>
                  <a:lnTo>
                    <a:pt x="264" y="608"/>
                  </a:lnTo>
                  <a:lnTo>
                    <a:pt x="248" y="640"/>
                  </a:lnTo>
                  <a:lnTo>
                    <a:pt x="248" y="688"/>
                  </a:lnTo>
                  <a:lnTo>
                    <a:pt x="240" y="712"/>
                  </a:lnTo>
                  <a:lnTo>
                    <a:pt x="232" y="744"/>
                  </a:lnTo>
                  <a:lnTo>
                    <a:pt x="216" y="792"/>
                  </a:lnTo>
                  <a:lnTo>
                    <a:pt x="208" y="816"/>
                  </a:lnTo>
                  <a:lnTo>
                    <a:pt x="200" y="848"/>
                  </a:lnTo>
                  <a:lnTo>
                    <a:pt x="168" y="872"/>
                  </a:lnTo>
                  <a:lnTo>
                    <a:pt x="144" y="912"/>
                  </a:lnTo>
                  <a:lnTo>
                    <a:pt x="136" y="944"/>
                  </a:lnTo>
                  <a:lnTo>
                    <a:pt x="104" y="1000"/>
                  </a:lnTo>
                  <a:lnTo>
                    <a:pt x="96" y="1024"/>
                  </a:lnTo>
                  <a:lnTo>
                    <a:pt x="88" y="1080"/>
                  </a:lnTo>
                  <a:lnTo>
                    <a:pt x="88" y="1120"/>
                  </a:lnTo>
                  <a:lnTo>
                    <a:pt x="72" y="1136"/>
                  </a:lnTo>
                  <a:lnTo>
                    <a:pt x="64" y="1160"/>
                  </a:lnTo>
                  <a:lnTo>
                    <a:pt x="72" y="1192"/>
                  </a:lnTo>
                  <a:lnTo>
                    <a:pt x="64" y="1240"/>
                  </a:lnTo>
                  <a:lnTo>
                    <a:pt x="64" y="1264"/>
                  </a:lnTo>
                  <a:lnTo>
                    <a:pt x="72" y="1280"/>
                  </a:lnTo>
                  <a:lnTo>
                    <a:pt x="64" y="1296"/>
                  </a:lnTo>
                  <a:lnTo>
                    <a:pt x="72" y="1320"/>
                  </a:lnTo>
                  <a:lnTo>
                    <a:pt x="72" y="1344"/>
                  </a:lnTo>
                  <a:lnTo>
                    <a:pt x="72" y="1376"/>
                  </a:lnTo>
                  <a:lnTo>
                    <a:pt x="56" y="1392"/>
                  </a:lnTo>
                  <a:lnTo>
                    <a:pt x="48" y="1416"/>
                  </a:lnTo>
                  <a:lnTo>
                    <a:pt x="40" y="1432"/>
                  </a:lnTo>
                  <a:lnTo>
                    <a:pt x="16" y="1464"/>
                  </a:lnTo>
                  <a:lnTo>
                    <a:pt x="8" y="1496"/>
                  </a:lnTo>
                  <a:lnTo>
                    <a:pt x="0" y="1544"/>
                  </a:lnTo>
                  <a:lnTo>
                    <a:pt x="0" y="1560"/>
                  </a:lnTo>
                  <a:lnTo>
                    <a:pt x="0" y="1592"/>
                  </a:lnTo>
                  <a:lnTo>
                    <a:pt x="16" y="1624"/>
                  </a:lnTo>
                  <a:lnTo>
                    <a:pt x="48" y="1680"/>
                  </a:lnTo>
                  <a:lnTo>
                    <a:pt x="56" y="1712"/>
                  </a:lnTo>
                  <a:lnTo>
                    <a:pt x="72" y="1744"/>
                  </a:lnTo>
                  <a:lnTo>
                    <a:pt x="72" y="1776"/>
                  </a:lnTo>
                  <a:lnTo>
                    <a:pt x="96" y="1800"/>
                  </a:lnTo>
                  <a:lnTo>
                    <a:pt x="128" y="1824"/>
                  </a:lnTo>
                  <a:lnTo>
                    <a:pt x="176" y="1872"/>
                  </a:lnTo>
                  <a:lnTo>
                    <a:pt x="192" y="1904"/>
                  </a:lnTo>
                  <a:lnTo>
                    <a:pt x="216" y="1936"/>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25" name="Freeform 24">
              <a:extLst>
                <a:ext uri="{FF2B5EF4-FFF2-40B4-BE49-F238E27FC236}">
                  <a16:creationId xmlns:a16="http://schemas.microsoft.com/office/drawing/2014/main" id="{A01A62E3-0E17-4039-A550-8A18D0106A1E}"/>
                </a:ext>
              </a:extLst>
            </p:cNvPr>
            <p:cNvSpPr>
              <a:spLocks/>
            </p:cNvSpPr>
            <p:nvPr/>
          </p:nvSpPr>
          <p:spPr bwMode="auto">
            <a:xfrm>
              <a:off x="1368" y="3726"/>
              <a:ext cx="222" cy="176"/>
            </a:xfrm>
            <a:custGeom>
              <a:avLst/>
              <a:gdLst>
                <a:gd name="T0" fmla="*/ 0 w 273"/>
                <a:gd name="T1" fmla="*/ 0 h 217"/>
                <a:gd name="T2" fmla="*/ 2 w 273"/>
                <a:gd name="T3" fmla="*/ 2 h 217"/>
                <a:gd name="T4" fmla="*/ 2 w 273"/>
                <a:gd name="T5" fmla="*/ 2 h 217"/>
                <a:gd name="T6" fmla="*/ 2 w 273"/>
                <a:gd name="T7" fmla="*/ 2 h 217"/>
                <a:gd name="T8" fmla="*/ 2 w 273"/>
                <a:gd name="T9" fmla="*/ 2 h 217"/>
                <a:gd name="T10" fmla="*/ 2 w 273"/>
                <a:gd name="T11" fmla="*/ 2 h 217"/>
                <a:gd name="T12" fmla="*/ 2 w 273"/>
                <a:gd name="T13" fmla="*/ 2 h 217"/>
                <a:gd name="T14" fmla="*/ 2 w 273"/>
                <a:gd name="T15" fmla="*/ 2 h 217"/>
                <a:gd name="T16" fmla="*/ 2 w 273"/>
                <a:gd name="T17" fmla="*/ 2 h 217"/>
                <a:gd name="T18" fmla="*/ 2 w 273"/>
                <a:gd name="T19" fmla="*/ 2 h 217"/>
                <a:gd name="T20" fmla="*/ 2 w 273"/>
                <a:gd name="T21" fmla="*/ 2 h 217"/>
                <a:gd name="T22" fmla="*/ 2 w 273"/>
                <a:gd name="T23" fmla="*/ 2 h 217"/>
                <a:gd name="T24" fmla="*/ 2 w 273"/>
                <a:gd name="T25" fmla="*/ 2 h 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3"/>
                <a:gd name="T40" fmla="*/ 0 h 217"/>
                <a:gd name="T41" fmla="*/ 273 w 273"/>
                <a:gd name="T42" fmla="*/ 217 h 2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3" h="217">
                  <a:moveTo>
                    <a:pt x="0" y="0"/>
                  </a:moveTo>
                  <a:lnTo>
                    <a:pt x="24" y="8"/>
                  </a:lnTo>
                  <a:lnTo>
                    <a:pt x="64" y="32"/>
                  </a:lnTo>
                  <a:lnTo>
                    <a:pt x="88" y="40"/>
                  </a:lnTo>
                  <a:lnTo>
                    <a:pt x="104" y="56"/>
                  </a:lnTo>
                  <a:lnTo>
                    <a:pt x="144" y="56"/>
                  </a:lnTo>
                  <a:lnTo>
                    <a:pt x="176" y="72"/>
                  </a:lnTo>
                  <a:lnTo>
                    <a:pt x="200" y="112"/>
                  </a:lnTo>
                  <a:lnTo>
                    <a:pt x="208" y="136"/>
                  </a:lnTo>
                  <a:lnTo>
                    <a:pt x="232" y="152"/>
                  </a:lnTo>
                  <a:lnTo>
                    <a:pt x="256" y="168"/>
                  </a:lnTo>
                  <a:lnTo>
                    <a:pt x="272" y="200"/>
                  </a:lnTo>
                  <a:lnTo>
                    <a:pt x="264" y="216"/>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26" name="Freeform 25">
              <a:extLst>
                <a:ext uri="{FF2B5EF4-FFF2-40B4-BE49-F238E27FC236}">
                  <a16:creationId xmlns:a16="http://schemas.microsoft.com/office/drawing/2014/main" id="{C97EA8C8-6819-4355-A8F3-4892FD8A7E36}"/>
                </a:ext>
              </a:extLst>
            </p:cNvPr>
            <p:cNvSpPr>
              <a:spLocks/>
            </p:cNvSpPr>
            <p:nvPr/>
          </p:nvSpPr>
          <p:spPr bwMode="auto">
            <a:xfrm>
              <a:off x="1120" y="3368"/>
              <a:ext cx="196" cy="222"/>
            </a:xfrm>
            <a:custGeom>
              <a:avLst/>
              <a:gdLst>
                <a:gd name="T0" fmla="*/ 2 w 241"/>
                <a:gd name="T1" fmla="*/ 2 h 273"/>
                <a:gd name="T2" fmla="*/ 2 w 241"/>
                <a:gd name="T3" fmla="*/ 2 h 273"/>
                <a:gd name="T4" fmla="*/ 2 w 241"/>
                <a:gd name="T5" fmla="*/ 2 h 273"/>
                <a:gd name="T6" fmla="*/ 2 w 241"/>
                <a:gd name="T7" fmla="*/ 2 h 273"/>
                <a:gd name="T8" fmla="*/ 2 w 241"/>
                <a:gd name="T9" fmla="*/ 2 h 273"/>
                <a:gd name="T10" fmla="*/ 2 w 241"/>
                <a:gd name="T11" fmla="*/ 2 h 273"/>
                <a:gd name="T12" fmla="*/ 2 w 241"/>
                <a:gd name="T13" fmla="*/ 2 h 273"/>
                <a:gd name="T14" fmla="*/ 2 w 241"/>
                <a:gd name="T15" fmla="*/ 2 h 273"/>
                <a:gd name="T16" fmla="*/ 2 w 241"/>
                <a:gd name="T17" fmla="*/ 2 h 273"/>
                <a:gd name="T18" fmla="*/ 0 w 241"/>
                <a:gd name="T19" fmla="*/ 2 h 273"/>
                <a:gd name="T20" fmla="*/ 2 w 241"/>
                <a:gd name="T21" fmla="*/ 2 h 273"/>
                <a:gd name="T22" fmla="*/ 2 w 241"/>
                <a:gd name="T23" fmla="*/ 0 h 2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1"/>
                <a:gd name="T37" fmla="*/ 0 h 273"/>
                <a:gd name="T38" fmla="*/ 241 w 241"/>
                <a:gd name="T39" fmla="*/ 273 h 2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1" h="273">
                  <a:moveTo>
                    <a:pt x="240" y="264"/>
                  </a:moveTo>
                  <a:lnTo>
                    <a:pt x="208" y="272"/>
                  </a:lnTo>
                  <a:lnTo>
                    <a:pt x="176" y="264"/>
                  </a:lnTo>
                  <a:lnTo>
                    <a:pt x="144" y="256"/>
                  </a:lnTo>
                  <a:lnTo>
                    <a:pt x="128" y="224"/>
                  </a:lnTo>
                  <a:lnTo>
                    <a:pt x="88" y="184"/>
                  </a:lnTo>
                  <a:lnTo>
                    <a:pt x="64" y="152"/>
                  </a:lnTo>
                  <a:lnTo>
                    <a:pt x="40" y="144"/>
                  </a:lnTo>
                  <a:lnTo>
                    <a:pt x="8" y="104"/>
                  </a:lnTo>
                  <a:lnTo>
                    <a:pt x="0" y="56"/>
                  </a:lnTo>
                  <a:lnTo>
                    <a:pt x="8" y="16"/>
                  </a:lnTo>
                  <a:lnTo>
                    <a:pt x="8"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27" name="Freeform 26">
              <a:extLst>
                <a:ext uri="{FF2B5EF4-FFF2-40B4-BE49-F238E27FC236}">
                  <a16:creationId xmlns:a16="http://schemas.microsoft.com/office/drawing/2014/main" id="{9E8E89FF-CC5A-4E8D-AF64-E41143092DC9}"/>
                </a:ext>
              </a:extLst>
            </p:cNvPr>
            <p:cNvSpPr>
              <a:spLocks/>
            </p:cNvSpPr>
            <p:nvPr/>
          </p:nvSpPr>
          <p:spPr bwMode="auto">
            <a:xfrm>
              <a:off x="749" y="3179"/>
              <a:ext cx="372" cy="248"/>
            </a:xfrm>
            <a:custGeom>
              <a:avLst/>
              <a:gdLst>
                <a:gd name="T0" fmla="*/ 2 w 457"/>
                <a:gd name="T1" fmla="*/ 2 h 305"/>
                <a:gd name="T2" fmla="*/ 2 w 457"/>
                <a:gd name="T3" fmla="*/ 2 h 305"/>
                <a:gd name="T4" fmla="*/ 2 w 457"/>
                <a:gd name="T5" fmla="*/ 2 h 305"/>
                <a:gd name="T6" fmla="*/ 2 w 457"/>
                <a:gd name="T7" fmla="*/ 2 h 305"/>
                <a:gd name="T8" fmla="*/ 2 w 457"/>
                <a:gd name="T9" fmla="*/ 2 h 305"/>
                <a:gd name="T10" fmla="*/ 2 w 457"/>
                <a:gd name="T11" fmla="*/ 2 h 305"/>
                <a:gd name="T12" fmla="*/ 2 w 457"/>
                <a:gd name="T13" fmla="*/ 2 h 305"/>
                <a:gd name="T14" fmla="*/ 2 w 457"/>
                <a:gd name="T15" fmla="*/ 2 h 305"/>
                <a:gd name="T16" fmla="*/ 2 w 457"/>
                <a:gd name="T17" fmla="*/ 2 h 305"/>
                <a:gd name="T18" fmla="*/ 2 w 457"/>
                <a:gd name="T19" fmla="*/ 2 h 305"/>
                <a:gd name="T20" fmla="*/ 2 w 457"/>
                <a:gd name="T21" fmla="*/ 2 h 305"/>
                <a:gd name="T22" fmla="*/ 2 w 457"/>
                <a:gd name="T23" fmla="*/ 2 h 305"/>
                <a:gd name="T24" fmla="*/ 2 w 457"/>
                <a:gd name="T25" fmla="*/ 2 h 305"/>
                <a:gd name="T26" fmla="*/ 2 w 457"/>
                <a:gd name="T27" fmla="*/ 2 h 305"/>
                <a:gd name="T28" fmla="*/ 2 w 457"/>
                <a:gd name="T29" fmla="*/ 2 h 305"/>
                <a:gd name="T30" fmla="*/ 2 w 457"/>
                <a:gd name="T31" fmla="*/ 2 h 305"/>
                <a:gd name="T32" fmla="*/ 2 w 457"/>
                <a:gd name="T33" fmla="*/ 2 h 305"/>
                <a:gd name="T34" fmla="*/ 2 w 457"/>
                <a:gd name="T35" fmla="*/ 2 h 305"/>
                <a:gd name="T36" fmla="*/ 2 w 457"/>
                <a:gd name="T37" fmla="*/ 2 h 305"/>
                <a:gd name="T38" fmla="*/ 2 w 457"/>
                <a:gd name="T39" fmla="*/ 0 h 305"/>
                <a:gd name="T40" fmla="*/ 2 w 457"/>
                <a:gd name="T41" fmla="*/ 2 h 305"/>
                <a:gd name="T42" fmla="*/ 2 w 457"/>
                <a:gd name="T43" fmla="*/ 2 h 305"/>
                <a:gd name="T44" fmla="*/ 2 w 457"/>
                <a:gd name="T45" fmla="*/ 2 h 305"/>
                <a:gd name="T46" fmla="*/ 2 w 457"/>
                <a:gd name="T47" fmla="*/ 2 h 305"/>
                <a:gd name="T48" fmla="*/ 2 w 457"/>
                <a:gd name="T49" fmla="*/ 2 h 305"/>
                <a:gd name="T50" fmla="*/ 2 w 457"/>
                <a:gd name="T51" fmla="*/ 2 h 305"/>
                <a:gd name="T52" fmla="*/ 0 w 457"/>
                <a:gd name="T53" fmla="*/ 2 h 3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7"/>
                <a:gd name="T82" fmla="*/ 0 h 305"/>
                <a:gd name="T83" fmla="*/ 457 w 457"/>
                <a:gd name="T84" fmla="*/ 305 h 3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7" h="305">
                  <a:moveTo>
                    <a:pt x="456" y="304"/>
                  </a:moveTo>
                  <a:lnTo>
                    <a:pt x="456" y="288"/>
                  </a:lnTo>
                  <a:lnTo>
                    <a:pt x="440" y="264"/>
                  </a:lnTo>
                  <a:lnTo>
                    <a:pt x="440" y="248"/>
                  </a:lnTo>
                  <a:lnTo>
                    <a:pt x="432" y="216"/>
                  </a:lnTo>
                  <a:lnTo>
                    <a:pt x="432" y="184"/>
                  </a:lnTo>
                  <a:lnTo>
                    <a:pt x="432" y="144"/>
                  </a:lnTo>
                  <a:lnTo>
                    <a:pt x="432" y="112"/>
                  </a:lnTo>
                  <a:lnTo>
                    <a:pt x="400" y="104"/>
                  </a:lnTo>
                  <a:lnTo>
                    <a:pt x="368" y="80"/>
                  </a:lnTo>
                  <a:lnTo>
                    <a:pt x="344" y="56"/>
                  </a:lnTo>
                  <a:lnTo>
                    <a:pt x="288" y="32"/>
                  </a:lnTo>
                  <a:lnTo>
                    <a:pt x="248" y="40"/>
                  </a:lnTo>
                  <a:lnTo>
                    <a:pt x="216" y="40"/>
                  </a:lnTo>
                  <a:lnTo>
                    <a:pt x="200" y="40"/>
                  </a:lnTo>
                  <a:lnTo>
                    <a:pt x="168" y="40"/>
                  </a:lnTo>
                  <a:lnTo>
                    <a:pt x="160" y="32"/>
                  </a:lnTo>
                  <a:lnTo>
                    <a:pt x="160" y="16"/>
                  </a:lnTo>
                  <a:lnTo>
                    <a:pt x="128" y="24"/>
                  </a:lnTo>
                  <a:lnTo>
                    <a:pt x="112" y="0"/>
                  </a:lnTo>
                  <a:lnTo>
                    <a:pt x="88" y="8"/>
                  </a:lnTo>
                  <a:lnTo>
                    <a:pt x="72" y="32"/>
                  </a:lnTo>
                  <a:lnTo>
                    <a:pt x="56" y="40"/>
                  </a:lnTo>
                  <a:lnTo>
                    <a:pt x="48" y="24"/>
                  </a:lnTo>
                  <a:lnTo>
                    <a:pt x="40" y="16"/>
                  </a:lnTo>
                  <a:lnTo>
                    <a:pt x="16" y="16"/>
                  </a:lnTo>
                  <a:lnTo>
                    <a:pt x="0" y="4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28" name="Freeform 27">
              <a:extLst>
                <a:ext uri="{FF2B5EF4-FFF2-40B4-BE49-F238E27FC236}">
                  <a16:creationId xmlns:a16="http://schemas.microsoft.com/office/drawing/2014/main" id="{C5152FC5-B4BB-4E25-8048-5F82F475E9A0}"/>
                </a:ext>
              </a:extLst>
            </p:cNvPr>
            <p:cNvSpPr>
              <a:spLocks/>
            </p:cNvSpPr>
            <p:nvPr/>
          </p:nvSpPr>
          <p:spPr bwMode="auto">
            <a:xfrm>
              <a:off x="1218" y="3609"/>
              <a:ext cx="111" cy="222"/>
            </a:xfrm>
            <a:custGeom>
              <a:avLst/>
              <a:gdLst>
                <a:gd name="T0" fmla="*/ 0 w 137"/>
                <a:gd name="T1" fmla="*/ 0 h 273"/>
                <a:gd name="T2" fmla="*/ 2 w 137"/>
                <a:gd name="T3" fmla="*/ 2 h 273"/>
                <a:gd name="T4" fmla="*/ 2 w 137"/>
                <a:gd name="T5" fmla="*/ 2 h 273"/>
                <a:gd name="T6" fmla="*/ 2 w 137"/>
                <a:gd name="T7" fmla="*/ 2 h 273"/>
                <a:gd name="T8" fmla="*/ 2 w 137"/>
                <a:gd name="T9" fmla="*/ 2 h 273"/>
                <a:gd name="T10" fmla="*/ 2 w 137"/>
                <a:gd name="T11" fmla="*/ 2 h 273"/>
                <a:gd name="T12" fmla="*/ 2 w 137"/>
                <a:gd name="T13" fmla="*/ 2 h 273"/>
                <a:gd name="T14" fmla="*/ 2 w 137"/>
                <a:gd name="T15" fmla="*/ 2 h 273"/>
                <a:gd name="T16" fmla="*/ 2 w 137"/>
                <a:gd name="T17" fmla="*/ 2 h 273"/>
                <a:gd name="T18" fmla="*/ 2 w 137"/>
                <a:gd name="T19" fmla="*/ 2 h 2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273"/>
                <a:gd name="T32" fmla="*/ 137 w 137"/>
                <a:gd name="T33" fmla="*/ 273 h 2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273">
                  <a:moveTo>
                    <a:pt x="0" y="0"/>
                  </a:moveTo>
                  <a:lnTo>
                    <a:pt x="32" y="16"/>
                  </a:lnTo>
                  <a:lnTo>
                    <a:pt x="48" y="48"/>
                  </a:lnTo>
                  <a:lnTo>
                    <a:pt x="64" y="96"/>
                  </a:lnTo>
                  <a:lnTo>
                    <a:pt x="64" y="136"/>
                  </a:lnTo>
                  <a:lnTo>
                    <a:pt x="88" y="160"/>
                  </a:lnTo>
                  <a:lnTo>
                    <a:pt x="88" y="192"/>
                  </a:lnTo>
                  <a:lnTo>
                    <a:pt x="96" y="224"/>
                  </a:lnTo>
                  <a:lnTo>
                    <a:pt x="128" y="248"/>
                  </a:lnTo>
                  <a:lnTo>
                    <a:pt x="136" y="272"/>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29" name="Freeform 28">
              <a:extLst>
                <a:ext uri="{FF2B5EF4-FFF2-40B4-BE49-F238E27FC236}">
                  <a16:creationId xmlns:a16="http://schemas.microsoft.com/office/drawing/2014/main" id="{FE7BFFBF-FD4A-459F-BFE1-85F6E7A1BECA}"/>
                </a:ext>
              </a:extLst>
            </p:cNvPr>
            <p:cNvSpPr>
              <a:spLocks/>
            </p:cNvSpPr>
            <p:nvPr/>
          </p:nvSpPr>
          <p:spPr bwMode="auto">
            <a:xfrm>
              <a:off x="1094" y="3166"/>
              <a:ext cx="235" cy="678"/>
            </a:xfrm>
            <a:custGeom>
              <a:avLst/>
              <a:gdLst>
                <a:gd name="T0" fmla="*/ 2 w 289"/>
                <a:gd name="T1" fmla="*/ 2 h 833"/>
                <a:gd name="T2" fmla="*/ 2 w 289"/>
                <a:gd name="T3" fmla="*/ 2 h 833"/>
                <a:gd name="T4" fmla="*/ 2 w 289"/>
                <a:gd name="T5" fmla="*/ 2 h 833"/>
                <a:gd name="T6" fmla="*/ 2 w 289"/>
                <a:gd name="T7" fmla="*/ 2 h 833"/>
                <a:gd name="T8" fmla="*/ 2 w 289"/>
                <a:gd name="T9" fmla="*/ 2 h 833"/>
                <a:gd name="T10" fmla="*/ 2 w 289"/>
                <a:gd name="T11" fmla="*/ 2 h 833"/>
                <a:gd name="T12" fmla="*/ 2 w 289"/>
                <a:gd name="T13" fmla="*/ 2 h 833"/>
                <a:gd name="T14" fmla="*/ 2 w 289"/>
                <a:gd name="T15" fmla="*/ 2 h 833"/>
                <a:gd name="T16" fmla="*/ 2 w 289"/>
                <a:gd name="T17" fmla="*/ 2 h 833"/>
                <a:gd name="T18" fmla="*/ 2 w 289"/>
                <a:gd name="T19" fmla="*/ 2 h 833"/>
                <a:gd name="T20" fmla="*/ 2 w 289"/>
                <a:gd name="T21" fmla="*/ 2 h 833"/>
                <a:gd name="T22" fmla="*/ 2 w 289"/>
                <a:gd name="T23" fmla="*/ 2 h 833"/>
                <a:gd name="T24" fmla="*/ 2 w 289"/>
                <a:gd name="T25" fmla="*/ 2 h 833"/>
                <a:gd name="T26" fmla="*/ 2 w 289"/>
                <a:gd name="T27" fmla="*/ 2 h 833"/>
                <a:gd name="T28" fmla="*/ 2 w 289"/>
                <a:gd name="T29" fmla="*/ 2 h 833"/>
                <a:gd name="T30" fmla="*/ 2 w 289"/>
                <a:gd name="T31" fmla="*/ 2 h 833"/>
                <a:gd name="T32" fmla="*/ 2 w 289"/>
                <a:gd name="T33" fmla="*/ 2 h 833"/>
                <a:gd name="T34" fmla="*/ 2 w 289"/>
                <a:gd name="T35" fmla="*/ 2 h 833"/>
                <a:gd name="T36" fmla="*/ 2 w 289"/>
                <a:gd name="T37" fmla="*/ 2 h 833"/>
                <a:gd name="T38" fmla="*/ 2 w 289"/>
                <a:gd name="T39" fmla="*/ 2 h 833"/>
                <a:gd name="T40" fmla="*/ 2 w 289"/>
                <a:gd name="T41" fmla="*/ 2 h 833"/>
                <a:gd name="T42" fmla="*/ 2 w 289"/>
                <a:gd name="T43" fmla="*/ 2 h 833"/>
                <a:gd name="T44" fmla="*/ 2 w 289"/>
                <a:gd name="T45" fmla="*/ 2 h 833"/>
                <a:gd name="T46" fmla="*/ 2 w 289"/>
                <a:gd name="T47" fmla="*/ 2 h 833"/>
                <a:gd name="T48" fmla="*/ 2 w 289"/>
                <a:gd name="T49" fmla="*/ 2 h 833"/>
                <a:gd name="T50" fmla="*/ 2 w 289"/>
                <a:gd name="T51" fmla="*/ 2 h 833"/>
                <a:gd name="T52" fmla="*/ 2 w 289"/>
                <a:gd name="T53" fmla="*/ 2 h 833"/>
                <a:gd name="T54" fmla="*/ 2 w 289"/>
                <a:gd name="T55" fmla="*/ 2 h 833"/>
                <a:gd name="T56" fmla="*/ 0 w 289"/>
                <a:gd name="T57" fmla="*/ 0 h 8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9"/>
                <a:gd name="T88" fmla="*/ 0 h 833"/>
                <a:gd name="T89" fmla="*/ 289 w 289"/>
                <a:gd name="T90" fmla="*/ 833 h 8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9" h="833">
                  <a:moveTo>
                    <a:pt x="288" y="832"/>
                  </a:moveTo>
                  <a:lnTo>
                    <a:pt x="280" y="784"/>
                  </a:lnTo>
                  <a:lnTo>
                    <a:pt x="272" y="712"/>
                  </a:lnTo>
                  <a:lnTo>
                    <a:pt x="264" y="672"/>
                  </a:lnTo>
                  <a:lnTo>
                    <a:pt x="264" y="632"/>
                  </a:lnTo>
                  <a:lnTo>
                    <a:pt x="264" y="560"/>
                  </a:lnTo>
                  <a:lnTo>
                    <a:pt x="232" y="520"/>
                  </a:lnTo>
                  <a:lnTo>
                    <a:pt x="248" y="480"/>
                  </a:lnTo>
                  <a:lnTo>
                    <a:pt x="248" y="424"/>
                  </a:lnTo>
                  <a:lnTo>
                    <a:pt x="232" y="392"/>
                  </a:lnTo>
                  <a:lnTo>
                    <a:pt x="232" y="368"/>
                  </a:lnTo>
                  <a:lnTo>
                    <a:pt x="232" y="360"/>
                  </a:lnTo>
                  <a:lnTo>
                    <a:pt x="208" y="344"/>
                  </a:lnTo>
                  <a:lnTo>
                    <a:pt x="192" y="328"/>
                  </a:lnTo>
                  <a:lnTo>
                    <a:pt x="200" y="304"/>
                  </a:lnTo>
                  <a:lnTo>
                    <a:pt x="208" y="280"/>
                  </a:lnTo>
                  <a:lnTo>
                    <a:pt x="208" y="248"/>
                  </a:lnTo>
                  <a:lnTo>
                    <a:pt x="208" y="216"/>
                  </a:lnTo>
                  <a:lnTo>
                    <a:pt x="208" y="192"/>
                  </a:lnTo>
                  <a:lnTo>
                    <a:pt x="168" y="160"/>
                  </a:lnTo>
                  <a:lnTo>
                    <a:pt x="152" y="120"/>
                  </a:lnTo>
                  <a:lnTo>
                    <a:pt x="112" y="96"/>
                  </a:lnTo>
                  <a:lnTo>
                    <a:pt x="96" y="88"/>
                  </a:lnTo>
                  <a:lnTo>
                    <a:pt x="80" y="88"/>
                  </a:lnTo>
                  <a:lnTo>
                    <a:pt x="72" y="64"/>
                  </a:lnTo>
                  <a:lnTo>
                    <a:pt x="56" y="48"/>
                  </a:lnTo>
                  <a:lnTo>
                    <a:pt x="24" y="48"/>
                  </a:lnTo>
                  <a:lnTo>
                    <a:pt x="24" y="16"/>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0" name="Freeform 29">
              <a:extLst>
                <a:ext uri="{FF2B5EF4-FFF2-40B4-BE49-F238E27FC236}">
                  <a16:creationId xmlns:a16="http://schemas.microsoft.com/office/drawing/2014/main" id="{367A7150-78CB-49EC-B447-BDA084B04F6E}"/>
                </a:ext>
              </a:extLst>
            </p:cNvPr>
            <p:cNvSpPr>
              <a:spLocks/>
            </p:cNvSpPr>
            <p:nvPr/>
          </p:nvSpPr>
          <p:spPr bwMode="auto">
            <a:xfrm>
              <a:off x="1088" y="3094"/>
              <a:ext cx="105" cy="151"/>
            </a:xfrm>
            <a:custGeom>
              <a:avLst/>
              <a:gdLst>
                <a:gd name="T0" fmla="*/ 0 w 129"/>
                <a:gd name="T1" fmla="*/ 0 h 185"/>
                <a:gd name="T2" fmla="*/ 2 w 129"/>
                <a:gd name="T3" fmla="*/ 2 h 185"/>
                <a:gd name="T4" fmla="*/ 2 w 129"/>
                <a:gd name="T5" fmla="*/ 2 h 185"/>
                <a:gd name="T6" fmla="*/ 2 w 129"/>
                <a:gd name="T7" fmla="*/ 2 h 185"/>
                <a:gd name="T8" fmla="*/ 2 w 129"/>
                <a:gd name="T9" fmla="*/ 2 h 185"/>
                <a:gd name="T10" fmla="*/ 2 w 129"/>
                <a:gd name="T11" fmla="*/ 2 h 185"/>
                <a:gd name="T12" fmla="*/ 2 w 129"/>
                <a:gd name="T13" fmla="*/ 2 h 185"/>
                <a:gd name="T14" fmla="*/ 2 w 129"/>
                <a:gd name="T15" fmla="*/ 2 h 185"/>
                <a:gd name="T16" fmla="*/ 2 w 129"/>
                <a:gd name="T17" fmla="*/ 2 h 185"/>
                <a:gd name="T18" fmla="*/ 2 w 129"/>
                <a:gd name="T19" fmla="*/ 2 h 185"/>
                <a:gd name="T20" fmla="*/ 2 w 129"/>
                <a:gd name="T21" fmla="*/ 2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185"/>
                <a:gd name="T35" fmla="*/ 129 w 129"/>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185">
                  <a:moveTo>
                    <a:pt x="0" y="0"/>
                  </a:moveTo>
                  <a:lnTo>
                    <a:pt x="16" y="32"/>
                  </a:lnTo>
                  <a:lnTo>
                    <a:pt x="48" y="40"/>
                  </a:lnTo>
                  <a:lnTo>
                    <a:pt x="56" y="56"/>
                  </a:lnTo>
                  <a:lnTo>
                    <a:pt x="72" y="72"/>
                  </a:lnTo>
                  <a:lnTo>
                    <a:pt x="72" y="96"/>
                  </a:lnTo>
                  <a:lnTo>
                    <a:pt x="96" y="96"/>
                  </a:lnTo>
                  <a:lnTo>
                    <a:pt x="112" y="104"/>
                  </a:lnTo>
                  <a:lnTo>
                    <a:pt x="112" y="128"/>
                  </a:lnTo>
                  <a:lnTo>
                    <a:pt x="120" y="152"/>
                  </a:lnTo>
                  <a:lnTo>
                    <a:pt x="128" y="184"/>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1" name="Freeform 30">
              <a:extLst>
                <a:ext uri="{FF2B5EF4-FFF2-40B4-BE49-F238E27FC236}">
                  <a16:creationId xmlns:a16="http://schemas.microsoft.com/office/drawing/2014/main" id="{FF95633B-4D3F-4EF5-9898-B3328435901F}"/>
                </a:ext>
              </a:extLst>
            </p:cNvPr>
            <p:cNvSpPr>
              <a:spLocks/>
            </p:cNvSpPr>
            <p:nvPr/>
          </p:nvSpPr>
          <p:spPr bwMode="auto">
            <a:xfrm>
              <a:off x="925" y="2899"/>
              <a:ext cx="346" cy="437"/>
            </a:xfrm>
            <a:custGeom>
              <a:avLst/>
              <a:gdLst>
                <a:gd name="T0" fmla="*/ 2 w 425"/>
                <a:gd name="T1" fmla="*/ 2 h 537"/>
                <a:gd name="T2" fmla="*/ 2 w 425"/>
                <a:gd name="T3" fmla="*/ 2 h 537"/>
                <a:gd name="T4" fmla="*/ 2 w 425"/>
                <a:gd name="T5" fmla="*/ 2 h 537"/>
                <a:gd name="T6" fmla="*/ 2 w 425"/>
                <a:gd name="T7" fmla="*/ 2 h 537"/>
                <a:gd name="T8" fmla="*/ 2 w 425"/>
                <a:gd name="T9" fmla="*/ 2 h 537"/>
                <a:gd name="T10" fmla="*/ 2 w 425"/>
                <a:gd name="T11" fmla="*/ 2 h 537"/>
                <a:gd name="T12" fmla="*/ 2 w 425"/>
                <a:gd name="T13" fmla="*/ 2 h 537"/>
                <a:gd name="T14" fmla="*/ 2 w 425"/>
                <a:gd name="T15" fmla="*/ 2 h 537"/>
                <a:gd name="T16" fmla="*/ 2 w 425"/>
                <a:gd name="T17" fmla="*/ 2 h 537"/>
                <a:gd name="T18" fmla="*/ 2 w 425"/>
                <a:gd name="T19" fmla="*/ 2 h 537"/>
                <a:gd name="T20" fmla="*/ 2 w 425"/>
                <a:gd name="T21" fmla="*/ 2 h 537"/>
                <a:gd name="T22" fmla="*/ 2 w 425"/>
                <a:gd name="T23" fmla="*/ 2 h 537"/>
                <a:gd name="T24" fmla="*/ 2 w 425"/>
                <a:gd name="T25" fmla="*/ 2 h 537"/>
                <a:gd name="T26" fmla="*/ 2 w 425"/>
                <a:gd name="T27" fmla="*/ 2 h 537"/>
                <a:gd name="T28" fmla="*/ 2 w 425"/>
                <a:gd name="T29" fmla="*/ 2 h 537"/>
                <a:gd name="T30" fmla="*/ 2 w 425"/>
                <a:gd name="T31" fmla="*/ 2 h 537"/>
                <a:gd name="T32" fmla="*/ 2 w 425"/>
                <a:gd name="T33" fmla="*/ 2 h 537"/>
                <a:gd name="T34" fmla="*/ 2 w 425"/>
                <a:gd name="T35" fmla="*/ 2 h 537"/>
                <a:gd name="T36" fmla="*/ 2 w 425"/>
                <a:gd name="T37" fmla="*/ 2 h 537"/>
                <a:gd name="T38" fmla="*/ 2 w 425"/>
                <a:gd name="T39" fmla="*/ 2 h 537"/>
                <a:gd name="T40" fmla="*/ 2 w 425"/>
                <a:gd name="T41" fmla="*/ 2 h 537"/>
                <a:gd name="T42" fmla="*/ 2 w 425"/>
                <a:gd name="T43" fmla="*/ 2 h 537"/>
                <a:gd name="T44" fmla="*/ 0 w 425"/>
                <a:gd name="T45" fmla="*/ 0 h 5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5"/>
                <a:gd name="T70" fmla="*/ 0 h 537"/>
                <a:gd name="T71" fmla="*/ 425 w 425"/>
                <a:gd name="T72" fmla="*/ 537 h 5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5" h="537">
                  <a:moveTo>
                    <a:pt x="416" y="536"/>
                  </a:moveTo>
                  <a:lnTo>
                    <a:pt x="416" y="504"/>
                  </a:lnTo>
                  <a:lnTo>
                    <a:pt x="416" y="480"/>
                  </a:lnTo>
                  <a:lnTo>
                    <a:pt x="424" y="448"/>
                  </a:lnTo>
                  <a:lnTo>
                    <a:pt x="424" y="416"/>
                  </a:lnTo>
                  <a:lnTo>
                    <a:pt x="416" y="392"/>
                  </a:lnTo>
                  <a:lnTo>
                    <a:pt x="392" y="352"/>
                  </a:lnTo>
                  <a:lnTo>
                    <a:pt x="384" y="288"/>
                  </a:lnTo>
                  <a:lnTo>
                    <a:pt x="376" y="264"/>
                  </a:lnTo>
                  <a:lnTo>
                    <a:pt x="352" y="240"/>
                  </a:lnTo>
                  <a:lnTo>
                    <a:pt x="336" y="224"/>
                  </a:lnTo>
                  <a:lnTo>
                    <a:pt x="336" y="200"/>
                  </a:lnTo>
                  <a:lnTo>
                    <a:pt x="336" y="160"/>
                  </a:lnTo>
                  <a:lnTo>
                    <a:pt x="312" y="128"/>
                  </a:lnTo>
                  <a:lnTo>
                    <a:pt x="264" y="112"/>
                  </a:lnTo>
                  <a:lnTo>
                    <a:pt x="216" y="112"/>
                  </a:lnTo>
                  <a:lnTo>
                    <a:pt x="176" y="120"/>
                  </a:lnTo>
                  <a:lnTo>
                    <a:pt x="144" y="112"/>
                  </a:lnTo>
                  <a:lnTo>
                    <a:pt x="120" y="96"/>
                  </a:lnTo>
                  <a:lnTo>
                    <a:pt x="88" y="56"/>
                  </a:lnTo>
                  <a:lnTo>
                    <a:pt x="64" y="32"/>
                  </a:lnTo>
                  <a:lnTo>
                    <a:pt x="32" y="8"/>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2" name="Freeform 31">
              <a:extLst>
                <a:ext uri="{FF2B5EF4-FFF2-40B4-BE49-F238E27FC236}">
                  <a16:creationId xmlns:a16="http://schemas.microsoft.com/office/drawing/2014/main" id="{1F2EE699-EBE5-4D3B-861B-CD085EDC8860}"/>
                </a:ext>
              </a:extLst>
            </p:cNvPr>
            <p:cNvSpPr>
              <a:spLocks/>
            </p:cNvSpPr>
            <p:nvPr/>
          </p:nvSpPr>
          <p:spPr bwMode="auto">
            <a:xfrm>
              <a:off x="1153" y="3094"/>
              <a:ext cx="27" cy="86"/>
            </a:xfrm>
            <a:custGeom>
              <a:avLst/>
              <a:gdLst>
                <a:gd name="T0" fmla="*/ 0 w 33"/>
                <a:gd name="T1" fmla="*/ 0 h 105"/>
                <a:gd name="T2" fmla="*/ 2 w 33"/>
                <a:gd name="T3" fmla="*/ 2 h 105"/>
                <a:gd name="T4" fmla="*/ 2 w 33"/>
                <a:gd name="T5" fmla="*/ 2 h 105"/>
                <a:gd name="T6" fmla="*/ 2 w 33"/>
                <a:gd name="T7" fmla="*/ 2 h 105"/>
                <a:gd name="T8" fmla="*/ 2 w 33"/>
                <a:gd name="T9" fmla="*/ 2 h 105"/>
                <a:gd name="T10" fmla="*/ 0 60000 65536"/>
                <a:gd name="T11" fmla="*/ 0 60000 65536"/>
                <a:gd name="T12" fmla="*/ 0 60000 65536"/>
                <a:gd name="T13" fmla="*/ 0 60000 65536"/>
                <a:gd name="T14" fmla="*/ 0 60000 65536"/>
                <a:gd name="T15" fmla="*/ 0 w 33"/>
                <a:gd name="T16" fmla="*/ 0 h 105"/>
                <a:gd name="T17" fmla="*/ 33 w 33"/>
                <a:gd name="T18" fmla="*/ 105 h 105"/>
              </a:gdLst>
              <a:ahLst/>
              <a:cxnLst>
                <a:cxn ang="T10">
                  <a:pos x="T0" y="T1"/>
                </a:cxn>
                <a:cxn ang="T11">
                  <a:pos x="T2" y="T3"/>
                </a:cxn>
                <a:cxn ang="T12">
                  <a:pos x="T4" y="T5"/>
                </a:cxn>
                <a:cxn ang="T13">
                  <a:pos x="T6" y="T7"/>
                </a:cxn>
                <a:cxn ang="T14">
                  <a:pos x="T8" y="T9"/>
                </a:cxn>
              </a:cxnLst>
              <a:rect l="T15" t="T16" r="T17" b="T18"/>
              <a:pathLst>
                <a:path w="33" h="105">
                  <a:moveTo>
                    <a:pt x="0" y="0"/>
                  </a:moveTo>
                  <a:lnTo>
                    <a:pt x="32" y="56"/>
                  </a:lnTo>
                  <a:lnTo>
                    <a:pt x="32" y="72"/>
                  </a:lnTo>
                  <a:lnTo>
                    <a:pt x="16" y="88"/>
                  </a:lnTo>
                  <a:lnTo>
                    <a:pt x="16" y="104"/>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3" name="Freeform 32">
              <a:extLst>
                <a:ext uri="{FF2B5EF4-FFF2-40B4-BE49-F238E27FC236}">
                  <a16:creationId xmlns:a16="http://schemas.microsoft.com/office/drawing/2014/main" id="{8B5C89C3-395F-4B68-AA00-2A53B7CAACAB}"/>
                </a:ext>
              </a:extLst>
            </p:cNvPr>
            <p:cNvSpPr>
              <a:spLocks/>
            </p:cNvSpPr>
            <p:nvPr/>
          </p:nvSpPr>
          <p:spPr bwMode="auto">
            <a:xfrm>
              <a:off x="1264" y="3094"/>
              <a:ext cx="124" cy="118"/>
            </a:xfrm>
            <a:custGeom>
              <a:avLst/>
              <a:gdLst>
                <a:gd name="T0" fmla="*/ 2 w 153"/>
                <a:gd name="T1" fmla="*/ 2 h 145"/>
                <a:gd name="T2" fmla="*/ 2 w 153"/>
                <a:gd name="T3" fmla="*/ 2 h 145"/>
                <a:gd name="T4" fmla="*/ 2 w 153"/>
                <a:gd name="T5" fmla="*/ 2 h 145"/>
                <a:gd name="T6" fmla="*/ 2 w 153"/>
                <a:gd name="T7" fmla="*/ 2 h 145"/>
                <a:gd name="T8" fmla="*/ 2 w 153"/>
                <a:gd name="T9" fmla="*/ 2 h 145"/>
                <a:gd name="T10" fmla="*/ 2 w 153"/>
                <a:gd name="T11" fmla="*/ 2 h 145"/>
                <a:gd name="T12" fmla="*/ 2 w 153"/>
                <a:gd name="T13" fmla="*/ 2 h 145"/>
                <a:gd name="T14" fmla="*/ 2 w 153"/>
                <a:gd name="T15" fmla="*/ 2 h 145"/>
                <a:gd name="T16" fmla="*/ 0 w 153"/>
                <a:gd name="T17" fmla="*/ 2 h 145"/>
                <a:gd name="T18" fmla="*/ 2 w 153"/>
                <a:gd name="T19" fmla="*/ 0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145"/>
                <a:gd name="T32" fmla="*/ 153 w 153"/>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145">
                  <a:moveTo>
                    <a:pt x="152" y="144"/>
                  </a:moveTo>
                  <a:lnTo>
                    <a:pt x="112" y="136"/>
                  </a:lnTo>
                  <a:lnTo>
                    <a:pt x="88" y="136"/>
                  </a:lnTo>
                  <a:lnTo>
                    <a:pt x="72" y="112"/>
                  </a:lnTo>
                  <a:lnTo>
                    <a:pt x="48" y="104"/>
                  </a:lnTo>
                  <a:lnTo>
                    <a:pt x="24" y="80"/>
                  </a:lnTo>
                  <a:lnTo>
                    <a:pt x="16" y="48"/>
                  </a:lnTo>
                  <a:lnTo>
                    <a:pt x="8" y="32"/>
                  </a:lnTo>
                  <a:lnTo>
                    <a:pt x="0" y="16"/>
                  </a:lnTo>
                  <a:lnTo>
                    <a:pt x="24"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4" name="Freeform 33">
              <a:extLst>
                <a:ext uri="{FF2B5EF4-FFF2-40B4-BE49-F238E27FC236}">
                  <a16:creationId xmlns:a16="http://schemas.microsoft.com/office/drawing/2014/main" id="{08B0517E-79CB-4460-8B7A-0EAB6951F2AE}"/>
                </a:ext>
              </a:extLst>
            </p:cNvPr>
            <p:cNvSpPr>
              <a:spLocks/>
            </p:cNvSpPr>
            <p:nvPr/>
          </p:nvSpPr>
          <p:spPr bwMode="auto">
            <a:xfrm>
              <a:off x="1465" y="3094"/>
              <a:ext cx="53" cy="105"/>
            </a:xfrm>
            <a:custGeom>
              <a:avLst/>
              <a:gdLst>
                <a:gd name="T0" fmla="*/ 2 w 65"/>
                <a:gd name="T1" fmla="*/ 0 h 129"/>
                <a:gd name="T2" fmla="*/ 0 w 65"/>
                <a:gd name="T3" fmla="*/ 2 h 129"/>
                <a:gd name="T4" fmla="*/ 0 w 65"/>
                <a:gd name="T5" fmla="*/ 2 h 129"/>
                <a:gd name="T6" fmla="*/ 2 w 65"/>
                <a:gd name="T7" fmla="*/ 2 h 129"/>
                <a:gd name="T8" fmla="*/ 2 w 65"/>
                <a:gd name="T9" fmla="*/ 2 h 129"/>
                <a:gd name="T10" fmla="*/ 2 w 65"/>
                <a:gd name="T11" fmla="*/ 2 h 129"/>
                <a:gd name="T12" fmla="*/ 2 w 65"/>
                <a:gd name="T13" fmla="*/ 2 h 129"/>
                <a:gd name="T14" fmla="*/ 2 w 65"/>
                <a:gd name="T15" fmla="*/ 2 h 129"/>
                <a:gd name="T16" fmla="*/ 2 w 65"/>
                <a:gd name="T17" fmla="*/ 2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129"/>
                <a:gd name="T29" fmla="*/ 65 w 65"/>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129">
                  <a:moveTo>
                    <a:pt x="16" y="0"/>
                  </a:moveTo>
                  <a:lnTo>
                    <a:pt x="0" y="32"/>
                  </a:lnTo>
                  <a:lnTo>
                    <a:pt x="0" y="104"/>
                  </a:lnTo>
                  <a:lnTo>
                    <a:pt x="8" y="128"/>
                  </a:lnTo>
                  <a:lnTo>
                    <a:pt x="24" y="120"/>
                  </a:lnTo>
                  <a:lnTo>
                    <a:pt x="32" y="80"/>
                  </a:lnTo>
                  <a:lnTo>
                    <a:pt x="40" y="56"/>
                  </a:lnTo>
                  <a:lnTo>
                    <a:pt x="56" y="56"/>
                  </a:lnTo>
                  <a:lnTo>
                    <a:pt x="64" y="48"/>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5" name="Freeform 34">
              <a:extLst>
                <a:ext uri="{FF2B5EF4-FFF2-40B4-BE49-F238E27FC236}">
                  <a16:creationId xmlns:a16="http://schemas.microsoft.com/office/drawing/2014/main" id="{4E309EC0-0C76-4DCD-B1F9-88200BB64B5F}"/>
                </a:ext>
              </a:extLst>
            </p:cNvPr>
            <p:cNvSpPr>
              <a:spLocks/>
            </p:cNvSpPr>
            <p:nvPr/>
          </p:nvSpPr>
          <p:spPr bwMode="auto">
            <a:xfrm>
              <a:off x="1355" y="3179"/>
              <a:ext cx="170" cy="281"/>
            </a:xfrm>
            <a:custGeom>
              <a:avLst/>
              <a:gdLst>
                <a:gd name="T0" fmla="*/ 2 w 209"/>
                <a:gd name="T1" fmla="*/ 0 h 345"/>
                <a:gd name="T2" fmla="*/ 2 w 209"/>
                <a:gd name="T3" fmla="*/ 2 h 345"/>
                <a:gd name="T4" fmla="*/ 2 w 209"/>
                <a:gd name="T5" fmla="*/ 2 h 345"/>
                <a:gd name="T6" fmla="*/ 2 w 209"/>
                <a:gd name="T7" fmla="*/ 2 h 345"/>
                <a:gd name="T8" fmla="*/ 2 w 209"/>
                <a:gd name="T9" fmla="*/ 2 h 345"/>
                <a:gd name="T10" fmla="*/ 2 w 209"/>
                <a:gd name="T11" fmla="*/ 2 h 345"/>
                <a:gd name="T12" fmla="*/ 2 w 209"/>
                <a:gd name="T13" fmla="*/ 2 h 345"/>
                <a:gd name="T14" fmla="*/ 2 w 209"/>
                <a:gd name="T15" fmla="*/ 2 h 345"/>
                <a:gd name="T16" fmla="*/ 2 w 209"/>
                <a:gd name="T17" fmla="*/ 2 h 345"/>
                <a:gd name="T18" fmla="*/ 2 w 209"/>
                <a:gd name="T19" fmla="*/ 2 h 345"/>
                <a:gd name="T20" fmla="*/ 2 w 209"/>
                <a:gd name="T21" fmla="*/ 2 h 345"/>
                <a:gd name="T22" fmla="*/ 2 w 209"/>
                <a:gd name="T23" fmla="*/ 2 h 345"/>
                <a:gd name="T24" fmla="*/ 2 w 209"/>
                <a:gd name="T25" fmla="*/ 2 h 345"/>
                <a:gd name="T26" fmla="*/ 2 w 209"/>
                <a:gd name="T27" fmla="*/ 2 h 345"/>
                <a:gd name="T28" fmla="*/ 2 w 209"/>
                <a:gd name="T29" fmla="*/ 2 h 345"/>
                <a:gd name="T30" fmla="*/ 2 w 209"/>
                <a:gd name="T31" fmla="*/ 2 h 345"/>
                <a:gd name="T32" fmla="*/ 2 w 209"/>
                <a:gd name="T33" fmla="*/ 2 h 345"/>
                <a:gd name="T34" fmla="*/ 2 w 209"/>
                <a:gd name="T35" fmla="*/ 2 h 345"/>
                <a:gd name="T36" fmla="*/ 2 w 209"/>
                <a:gd name="T37" fmla="*/ 2 h 345"/>
                <a:gd name="T38" fmla="*/ 0 w 209"/>
                <a:gd name="T39" fmla="*/ 2 h 3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9"/>
                <a:gd name="T61" fmla="*/ 0 h 345"/>
                <a:gd name="T62" fmla="*/ 209 w 209"/>
                <a:gd name="T63" fmla="*/ 345 h 3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9" h="345">
                  <a:moveTo>
                    <a:pt x="208" y="0"/>
                  </a:moveTo>
                  <a:lnTo>
                    <a:pt x="200" y="8"/>
                  </a:lnTo>
                  <a:lnTo>
                    <a:pt x="184" y="8"/>
                  </a:lnTo>
                  <a:lnTo>
                    <a:pt x="160" y="16"/>
                  </a:lnTo>
                  <a:lnTo>
                    <a:pt x="144" y="24"/>
                  </a:lnTo>
                  <a:lnTo>
                    <a:pt x="136" y="56"/>
                  </a:lnTo>
                  <a:lnTo>
                    <a:pt x="128" y="88"/>
                  </a:lnTo>
                  <a:lnTo>
                    <a:pt x="128" y="112"/>
                  </a:lnTo>
                  <a:lnTo>
                    <a:pt x="128" y="136"/>
                  </a:lnTo>
                  <a:lnTo>
                    <a:pt x="128" y="160"/>
                  </a:lnTo>
                  <a:lnTo>
                    <a:pt x="120" y="176"/>
                  </a:lnTo>
                  <a:lnTo>
                    <a:pt x="112" y="192"/>
                  </a:lnTo>
                  <a:lnTo>
                    <a:pt x="112" y="232"/>
                  </a:lnTo>
                  <a:lnTo>
                    <a:pt x="72" y="256"/>
                  </a:lnTo>
                  <a:lnTo>
                    <a:pt x="64" y="272"/>
                  </a:lnTo>
                  <a:lnTo>
                    <a:pt x="56" y="296"/>
                  </a:lnTo>
                  <a:lnTo>
                    <a:pt x="48" y="320"/>
                  </a:lnTo>
                  <a:lnTo>
                    <a:pt x="40" y="336"/>
                  </a:lnTo>
                  <a:lnTo>
                    <a:pt x="24" y="344"/>
                  </a:lnTo>
                  <a:lnTo>
                    <a:pt x="0" y="344"/>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6" name="Freeform 35">
              <a:extLst>
                <a:ext uri="{FF2B5EF4-FFF2-40B4-BE49-F238E27FC236}">
                  <a16:creationId xmlns:a16="http://schemas.microsoft.com/office/drawing/2014/main" id="{87EE64A7-2906-46DA-B883-EBF53CB38999}"/>
                </a:ext>
              </a:extLst>
            </p:cNvPr>
            <p:cNvSpPr>
              <a:spLocks/>
            </p:cNvSpPr>
            <p:nvPr/>
          </p:nvSpPr>
          <p:spPr bwMode="auto">
            <a:xfrm>
              <a:off x="1459" y="3238"/>
              <a:ext cx="72" cy="26"/>
            </a:xfrm>
            <a:custGeom>
              <a:avLst/>
              <a:gdLst>
                <a:gd name="T0" fmla="*/ 2 w 89"/>
                <a:gd name="T1" fmla="*/ 0 h 33"/>
                <a:gd name="T2" fmla="*/ 2 w 89"/>
                <a:gd name="T3" fmla="*/ 0 h 33"/>
                <a:gd name="T4" fmla="*/ 2 w 89"/>
                <a:gd name="T5" fmla="*/ 0 h 33"/>
                <a:gd name="T6" fmla="*/ 2 w 89"/>
                <a:gd name="T7" fmla="*/ 2 h 33"/>
                <a:gd name="T8" fmla="*/ 0 w 89"/>
                <a:gd name="T9" fmla="*/ 2 h 33"/>
                <a:gd name="T10" fmla="*/ 0 60000 65536"/>
                <a:gd name="T11" fmla="*/ 0 60000 65536"/>
                <a:gd name="T12" fmla="*/ 0 60000 65536"/>
                <a:gd name="T13" fmla="*/ 0 60000 65536"/>
                <a:gd name="T14" fmla="*/ 0 60000 65536"/>
                <a:gd name="T15" fmla="*/ 0 w 89"/>
                <a:gd name="T16" fmla="*/ 0 h 33"/>
                <a:gd name="T17" fmla="*/ 89 w 89"/>
                <a:gd name="T18" fmla="*/ 33 h 33"/>
              </a:gdLst>
              <a:ahLst/>
              <a:cxnLst>
                <a:cxn ang="T10">
                  <a:pos x="T0" y="T1"/>
                </a:cxn>
                <a:cxn ang="T11">
                  <a:pos x="T2" y="T3"/>
                </a:cxn>
                <a:cxn ang="T12">
                  <a:pos x="T4" y="T5"/>
                </a:cxn>
                <a:cxn ang="T13">
                  <a:pos x="T6" y="T7"/>
                </a:cxn>
                <a:cxn ang="T14">
                  <a:pos x="T8" y="T9"/>
                </a:cxn>
              </a:cxnLst>
              <a:rect l="T15" t="T16" r="T17" b="T18"/>
              <a:pathLst>
                <a:path w="89" h="33">
                  <a:moveTo>
                    <a:pt x="88" y="0"/>
                  </a:moveTo>
                  <a:lnTo>
                    <a:pt x="56" y="0"/>
                  </a:lnTo>
                  <a:lnTo>
                    <a:pt x="32" y="0"/>
                  </a:lnTo>
                  <a:lnTo>
                    <a:pt x="8" y="8"/>
                  </a:lnTo>
                  <a:lnTo>
                    <a:pt x="0" y="32"/>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7" name="Freeform 36">
              <a:extLst>
                <a:ext uri="{FF2B5EF4-FFF2-40B4-BE49-F238E27FC236}">
                  <a16:creationId xmlns:a16="http://schemas.microsoft.com/office/drawing/2014/main" id="{80A28196-E762-451B-81A1-6C6AF25677E4}"/>
                </a:ext>
              </a:extLst>
            </p:cNvPr>
            <p:cNvSpPr>
              <a:spLocks/>
            </p:cNvSpPr>
            <p:nvPr/>
          </p:nvSpPr>
          <p:spPr bwMode="auto">
            <a:xfrm>
              <a:off x="1478" y="3335"/>
              <a:ext cx="118" cy="457"/>
            </a:xfrm>
            <a:custGeom>
              <a:avLst/>
              <a:gdLst>
                <a:gd name="T0" fmla="*/ 2 w 145"/>
                <a:gd name="T1" fmla="*/ 2 h 561"/>
                <a:gd name="T2" fmla="*/ 2 w 145"/>
                <a:gd name="T3" fmla="*/ 2 h 561"/>
                <a:gd name="T4" fmla="*/ 2 w 145"/>
                <a:gd name="T5" fmla="*/ 2 h 561"/>
                <a:gd name="T6" fmla="*/ 2 w 145"/>
                <a:gd name="T7" fmla="*/ 2 h 561"/>
                <a:gd name="T8" fmla="*/ 2 w 145"/>
                <a:gd name="T9" fmla="*/ 2 h 561"/>
                <a:gd name="T10" fmla="*/ 2 w 145"/>
                <a:gd name="T11" fmla="*/ 2 h 561"/>
                <a:gd name="T12" fmla="*/ 2 w 145"/>
                <a:gd name="T13" fmla="*/ 2 h 561"/>
                <a:gd name="T14" fmla="*/ 2 w 145"/>
                <a:gd name="T15" fmla="*/ 2 h 561"/>
                <a:gd name="T16" fmla="*/ 2 w 145"/>
                <a:gd name="T17" fmla="*/ 2 h 561"/>
                <a:gd name="T18" fmla="*/ 2 w 145"/>
                <a:gd name="T19" fmla="*/ 2 h 561"/>
                <a:gd name="T20" fmla="*/ 2 w 145"/>
                <a:gd name="T21" fmla="*/ 2 h 561"/>
                <a:gd name="T22" fmla="*/ 0 w 145"/>
                <a:gd name="T23" fmla="*/ 2 h 561"/>
                <a:gd name="T24" fmla="*/ 2 w 145"/>
                <a:gd name="T25" fmla="*/ 2 h 561"/>
                <a:gd name="T26" fmla="*/ 2 w 145"/>
                <a:gd name="T27" fmla="*/ 2 h 561"/>
                <a:gd name="T28" fmla="*/ 2 w 145"/>
                <a:gd name="T29" fmla="*/ 2 h 561"/>
                <a:gd name="T30" fmla="*/ 2 w 145"/>
                <a:gd name="T31" fmla="*/ 2 h 561"/>
                <a:gd name="T32" fmla="*/ 2 w 145"/>
                <a:gd name="T33" fmla="*/ 2 h 561"/>
                <a:gd name="T34" fmla="*/ 2 w 145"/>
                <a:gd name="T35" fmla="*/ 2 h 561"/>
                <a:gd name="T36" fmla="*/ 2 w 145"/>
                <a:gd name="T37" fmla="*/ 2 h 561"/>
                <a:gd name="T38" fmla="*/ 2 w 145"/>
                <a:gd name="T39" fmla="*/ 0 h 5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5"/>
                <a:gd name="T61" fmla="*/ 0 h 561"/>
                <a:gd name="T62" fmla="*/ 145 w 145"/>
                <a:gd name="T63" fmla="*/ 561 h 5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5" h="561">
                  <a:moveTo>
                    <a:pt x="104" y="560"/>
                  </a:moveTo>
                  <a:lnTo>
                    <a:pt x="96" y="528"/>
                  </a:lnTo>
                  <a:lnTo>
                    <a:pt x="80" y="504"/>
                  </a:lnTo>
                  <a:lnTo>
                    <a:pt x="72" y="448"/>
                  </a:lnTo>
                  <a:lnTo>
                    <a:pt x="72" y="424"/>
                  </a:lnTo>
                  <a:lnTo>
                    <a:pt x="64" y="384"/>
                  </a:lnTo>
                  <a:lnTo>
                    <a:pt x="56" y="360"/>
                  </a:lnTo>
                  <a:lnTo>
                    <a:pt x="56" y="312"/>
                  </a:lnTo>
                  <a:lnTo>
                    <a:pt x="48" y="280"/>
                  </a:lnTo>
                  <a:lnTo>
                    <a:pt x="24" y="240"/>
                  </a:lnTo>
                  <a:lnTo>
                    <a:pt x="8" y="224"/>
                  </a:lnTo>
                  <a:lnTo>
                    <a:pt x="0" y="192"/>
                  </a:lnTo>
                  <a:lnTo>
                    <a:pt x="8" y="160"/>
                  </a:lnTo>
                  <a:lnTo>
                    <a:pt x="16" y="120"/>
                  </a:lnTo>
                  <a:lnTo>
                    <a:pt x="32" y="88"/>
                  </a:lnTo>
                  <a:lnTo>
                    <a:pt x="64" y="64"/>
                  </a:lnTo>
                  <a:lnTo>
                    <a:pt x="112" y="48"/>
                  </a:lnTo>
                  <a:lnTo>
                    <a:pt x="120" y="24"/>
                  </a:lnTo>
                  <a:lnTo>
                    <a:pt x="136" y="24"/>
                  </a:lnTo>
                  <a:lnTo>
                    <a:pt x="144"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8" name="Freeform 37">
              <a:extLst>
                <a:ext uri="{FF2B5EF4-FFF2-40B4-BE49-F238E27FC236}">
                  <a16:creationId xmlns:a16="http://schemas.microsoft.com/office/drawing/2014/main" id="{E94044F7-4567-4F61-951F-AF1ED6390984}"/>
                </a:ext>
              </a:extLst>
            </p:cNvPr>
            <p:cNvSpPr>
              <a:spLocks/>
            </p:cNvSpPr>
            <p:nvPr/>
          </p:nvSpPr>
          <p:spPr bwMode="auto">
            <a:xfrm>
              <a:off x="1387" y="3290"/>
              <a:ext cx="164" cy="163"/>
            </a:xfrm>
            <a:custGeom>
              <a:avLst/>
              <a:gdLst>
                <a:gd name="T0" fmla="*/ 0 w 201"/>
                <a:gd name="T1" fmla="*/ 2 h 201"/>
                <a:gd name="T2" fmla="*/ 2 w 201"/>
                <a:gd name="T3" fmla="*/ 2 h 201"/>
                <a:gd name="T4" fmla="*/ 2 w 201"/>
                <a:gd name="T5" fmla="*/ 2 h 201"/>
                <a:gd name="T6" fmla="*/ 2 w 201"/>
                <a:gd name="T7" fmla="*/ 2 h 201"/>
                <a:gd name="T8" fmla="*/ 2 w 201"/>
                <a:gd name="T9" fmla="*/ 2 h 201"/>
                <a:gd name="T10" fmla="*/ 2 w 201"/>
                <a:gd name="T11" fmla="*/ 2 h 201"/>
                <a:gd name="T12" fmla="*/ 2 w 201"/>
                <a:gd name="T13" fmla="*/ 2 h 201"/>
                <a:gd name="T14" fmla="*/ 2 w 201"/>
                <a:gd name="T15" fmla="*/ 2 h 201"/>
                <a:gd name="T16" fmla="*/ 2 w 201"/>
                <a:gd name="T17" fmla="*/ 2 h 201"/>
                <a:gd name="T18" fmla="*/ 2 w 201"/>
                <a:gd name="T19" fmla="*/ 2 h 201"/>
                <a:gd name="T20" fmla="*/ 2 w 201"/>
                <a:gd name="T21" fmla="*/ 2 h 201"/>
                <a:gd name="T22" fmla="*/ 2 w 201"/>
                <a:gd name="T23" fmla="*/ 2 h 201"/>
                <a:gd name="T24" fmla="*/ 2 w 201"/>
                <a:gd name="T25" fmla="*/ 0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1"/>
                <a:gd name="T40" fmla="*/ 0 h 201"/>
                <a:gd name="T41" fmla="*/ 201 w 201"/>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1" h="201">
                  <a:moveTo>
                    <a:pt x="0" y="200"/>
                  </a:moveTo>
                  <a:lnTo>
                    <a:pt x="24" y="200"/>
                  </a:lnTo>
                  <a:lnTo>
                    <a:pt x="48" y="200"/>
                  </a:lnTo>
                  <a:lnTo>
                    <a:pt x="56" y="176"/>
                  </a:lnTo>
                  <a:lnTo>
                    <a:pt x="80" y="152"/>
                  </a:lnTo>
                  <a:lnTo>
                    <a:pt x="96" y="128"/>
                  </a:lnTo>
                  <a:lnTo>
                    <a:pt x="112" y="120"/>
                  </a:lnTo>
                  <a:lnTo>
                    <a:pt x="128" y="120"/>
                  </a:lnTo>
                  <a:lnTo>
                    <a:pt x="144" y="96"/>
                  </a:lnTo>
                  <a:lnTo>
                    <a:pt x="144" y="64"/>
                  </a:lnTo>
                  <a:lnTo>
                    <a:pt x="160" y="40"/>
                  </a:lnTo>
                  <a:lnTo>
                    <a:pt x="184" y="16"/>
                  </a:lnTo>
                  <a:lnTo>
                    <a:pt x="20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9" name="Freeform 38">
              <a:extLst>
                <a:ext uri="{FF2B5EF4-FFF2-40B4-BE49-F238E27FC236}">
                  <a16:creationId xmlns:a16="http://schemas.microsoft.com/office/drawing/2014/main" id="{7E5D0ADD-CF52-4595-ABEA-7970BB2C78C6}"/>
                </a:ext>
              </a:extLst>
            </p:cNvPr>
            <p:cNvSpPr>
              <a:spLocks/>
            </p:cNvSpPr>
            <p:nvPr/>
          </p:nvSpPr>
          <p:spPr bwMode="auto">
            <a:xfrm>
              <a:off x="1407" y="2684"/>
              <a:ext cx="85" cy="392"/>
            </a:xfrm>
            <a:custGeom>
              <a:avLst/>
              <a:gdLst>
                <a:gd name="T0" fmla="*/ 2 w 105"/>
                <a:gd name="T1" fmla="*/ 2 h 481"/>
                <a:gd name="T2" fmla="*/ 2 w 105"/>
                <a:gd name="T3" fmla="*/ 2 h 481"/>
                <a:gd name="T4" fmla="*/ 0 w 105"/>
                <a:gd name="T5" fmla="*/ 2 h 481"/>
                <a:gd name="T6" fmla="*/ 2 w 105"/>
                <a:gd name="T7" fmla="*/ 2 h 481"/>
                <a:gd name="T8" fmla="*/ 2 w 105"/>
                <a:gd name="T9" fmla="*/ 2 h 481"/>
                <a:gd name="T10" fmla="*/ 2 w 105"/>
                <a:gd name="T11" fmla="*/ 2 h 481"/>
                <a:gd name="T12" fmla="*/ 2 w 105"/>
                <a:gd name="T13" fmla="*/ 2 h 481"/>
                <a:gd name="T14" fmla="*/ 2 w 105"/>
                <a:gd name="T15" fmla="*/ 2 h 481"/>
                <a:gd name="T16" fmla="*/ 2 w 105"/>
                <a:gd name="T17" fmla="*/ 2 h 481"/>
                <a:gd name="T18" fmla="*/ 2 w 105"/>
                <a:gd name="T19" fmla="*/ 2 h 481"/>
                <a:gd name="T20" fmla="*/ 2 w 105"/>
                <a:gd name="T21" fmla="*/ 2 h 481"/>
                <a:gd name="T22" fmla="*/ 2 w 105"/>
                <a:gd name="T23" fmla="*/ 2 h 481"/>
                <a:gd name="T24" fmla="*/ 2 w 105"/>
                <a:gd name="T25" fmla="*/ 2 h 481"/>
                <a:gd name="T26" fmla="*/ 2 w 105"/>
                <a:gd name="T27" fmla="*/ 2 h 481"/>
                <a:gd name="T28" fmla="*/ 2 w 105"/>
                <a:gd name="T29" fmla="*/ 2 h 481"/>
                <a:gd name="T30" fmla="*/ 2 w 105"/>
                <a:gd name="T31" fmla="*/ 2 h 481"/>
                <a:gd name="T32" fmla="*/ 2 w 105"/>
                <a:gd name="T33" fmla="*/ 2 h 481"/>
                <a:gd name="T34" fmla="*/ 2 w 105"/>
                <a:gd name="T35" fmla="*/ 2 h 481"/>
                <a:gd name="T36" fmla="*/ 2 w 105"/>
                <a:gd name="T37" fmla="*/ 2 h 481"/>
                <a:gd name="T38" fmla="*/ 2 w 105"/>
                <a:gd name="T39" fmla="*/ 2 h 481"/>
                <a:gd name="T40" fmla="*/ 2 w 105"/>
                <a:gd name="T41" fmla="*/ 2 h 481"/>
                <a:gd name="T42" fmla="*/ 2 w 105"/>
                <a:gd name="T43" fmla="*/ 2 h 481"/>
                <a:gd name="T44" fmla="*/ 2 w 105"/>
                <a:gd name="T45" fmla="*/ 2 h 481"/>
                <a:gd name="T46" fmla="*/ 2 w 105"/>
                <a:gd name="T47" fmla="*/ 0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
                <a:gd name="T73" fmla="*/ 0 h 481"/>
                <a:gd name="T74" fmla="*/ 105 w 105"/>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 h="481">
                  <a:moveTo>
                    <a:pt x="24" y="480"/>
                  </a:moveTo>
                  <a:lnTo>
                    <a:pt x="8" y="464"/>
                  </a:lnTo>
                  <a:lnTo>
                    <a:pt x="0" y="448"/>
                  </a:lnTo>
                  <a:lnTo>
                    <a:pt x="8" y="408"/>
                  </a:lnTo>
                  <a:lnTo>
                    <a:pt x="24" y="384"/>
                  </a:lnTo>
                  <a:lnTo>
                    <a:pt x="32" y="376"/>
                  </a:lnTo>
                  <a:lnTo>
                    <a:pt x="24" y="352"/>
                  </a:lnTo>
                  <a:lnTo>
                    <a:pt x="24" y="328"/>
                  </a:lnTo>
                  <a:lnTo>
                    <a:pt x="48" y="320"/>
                  </a:lnTo>
                  <a:lnTo>
                    <a:pt x="48" y="296"/>
                  </a:lnTo>
                  <a:lnTo>
                    <a:pt x="48" y="272"/>
                  </a:lnTo>
                  <a:lnTo>
                    <a:pt x="56" y="256"/>
                  </a:lnTo>
                  <a:lnTo>
                    <a:pt x="64" y="256"/>
                  </a:lnTo>
                  <a:lnTo>
                    <a:pt x="72" y="256"/>
                  </a:lnTo>
                  <a:lnTo>
                    <a:pt x="88" y="232"/>
                  </a:lnTo>
                  <a:lnTo>
                    <a:pt x="96" y="200"/>
                  </a:lnTo>
                  <a:lnTo>
                    <a:pt x="104" y="184"/>
                  </a:lnTo>
                  <a:lnTo>
                    <a:pt x="104" y="144"/>
                  </a:lnTo>
                  <a:lnTo>
                    <a:pt x="88" y="112"/>
                  </a:lnTo>
                  <a:lnTo>
                    <a:pt x="72" y="104"/>
                  </a:lnTo>
                  <a:lnTo>
                    <a:pt x="48" y="72"/>
                  </a:lnTo>
                  <a:lnTo>
                    <a:pt x="32" y="56"/>
                  </a:lnTo>
                  <a:lnTo>
                    <a:pt x="32" y="16"/>
                  </a:lnTo>
                  <a:lnTo>
                    <a:pt x="4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0" name="Freeform 39">
              <a:extLst>
                <a:ext uri="{FF2B5EF4-FFF2-40B4-BE49-F238E27FC236}">
                  <a16:creationId xmlns:a16="http://schemas.microsoft.com/office/drawing/2014/main" id="{23149B3A-D45D-4ED6-80B9-0399BE8B2B8F}"/>
                </a:ext>
              </a:extLst>
            </p:cNvPr>
            <p:cNvSpPr>
              <a:spLocks/>
            </p:cNvSpPr>
            <p:nvPr/>
          </p:nvSpPr>
          <p:spPr bwMode="auto">
            <a:xfrm>
              <a:off x="1504" y="2847"/>
              <a:ext cx="112" cy="47"/>
            </a:xfrm>
            <a:custGeom>
              <a:avLst/>
              <a:gdLst>
                <a:gd name="T0" fmla="*/ 0 w 137"/>
                <a:gd name="T1" fmla="*/ 2 h 57"/>
                <a:gd name="T2" fmla="*/ 2 w 137"/>
                <a:gd name="T3" fmla="*/ 2 h 57"/>
                <a:gd name="T4" fmla="*/ 2 w 137"/>
                <a:gd name="T5" fmla="*/ 2 h 57"/>
                <a:gd name="T6" fmla="*/ 2 w 137"/>
                <a:gd name="T7" fmla="*/ 2 h 57"/>
                <a:gd name="T8" fmla="*/ 2 w 137"/>
                <a:gd name="T9" fmla="*/ 2 h 57"/>
                <a:gd name="T10" fmla="*/ 2 w 137"/>
                <a:gd name="T11" fmla="*/ 2 h 57"/>
                <a:gd name="T12" fmla="*/ 2 w 137"/>
                <a:gd name="T13" fmla="*/ 0 h 57"/>
                <a:gd name="T14" fmla="*/ 2 w 137"/>
                <a:gd name="T15" fmla="*/ 0 h 57"/>
                <a:gd name="T16" fmla="*/ 2 w 13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57"/>
                <a:gd name="T29" fmla="*/ 137 w 13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57">
                  <a:moveTo>
                    <a:pt x="0" y="56"/>
                  </a:moveTo>
                  <a:lnTo>
                    <a:pt x="32" y="56"/>
                  </a:lnTo>
                  <a:lnTo>
                    <a:pt x="56" y="48"/>
                  </a:lnTo>
                  <a:lnTo>
                    <a:pt x="72" y="32"/>
                  </a:lnTo>
                  <a:lnTo>
                    <a:pt x="88" y="24"/>
                  </a:lnTo>
                  <a:lnTo>
                    <a:pt x="96" y="24"/>
                  </a:lnTo>
                  <a:lnTo>
                    <a:pt x="96" y="0"/>
                  </a:lnTo>
                  <a:lnTo>
                    <a:pt x="120" y="0"/>
                  </a:lnTo>
                  <a:lnTo>
                    <a:pt x="136"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1" name="Freeform 40">
              <a:extLst>
                <a:ext uri="{FF2B5EF4-FFF2-40B4-BE49-F238E27FC236}">
                  <a16:creationId xmlns:a16="http://schemas.microsoft.com/office/drawing/2014/main" id="{47193945-A7CE-41DB-AA93-0D4814CB4582}"/>
                </a:ext>
              </a:extLst>
            </p:cNvPr>
            <p:cNvSpPr>
              <a:spLocks/>
            </p:cNvSpPr>
            <p:nvPr/>
          </p:nvSpPr>
          <p:spPr bwMode="auto">
            <a:xfrm>
              <a:off x="1543" y="2548"/>
              <a:ext cx="353" cy="228"/>
            </a:xfrm>
            <a:custGeom>
              <a:avLst/>
              <a:gdLst>
                <a:gd name="T0" fmla="*/ 0 w 433"/>
                <a:gd name="T1" fmla="*/ 2 h 281"/>
                <a:gd name="T2" fmla="*/ 2 w 433"/>
                <a:gd name="T3" fmla="*/ 2 h 281"/>
                <a:gd name="T4" fmla="*/ 2 w 433"/>
                <a:gd name="T5" fmla="*/ 2 h 281"/>
                <a:gd name="T6" fmla="*/ 2 w 433"/>
                <a:gd name="T7" fmla="*/ 2 h 281"/>
                <a:gd name="T8" fmla="*/ 2 w 433"/>
                <a:gd name="T9" fmla="*/ 2 h 281"/>
                <a:gd name="T10" fmla="*/ 2 w 433"/>
                <a:gd name="T11" fmla="*/ 2 h 281"/>
                <a:gd name="T12" fmla="*/ 2 w 433"/>
                <a:gd name="T13" fmla="*/ 2 h 281"/>
                <a:gd name="T14" fmla="*/ 2 w 433"/>
                <a:gd name="T15" fmla="*/ 2 h 281"/>
                <a:gd name="T16" fmla="*/ 2 w 433"/>
                <a:gd name="T17" fmla="*/ 2 h 281"/>
                <a:gd name="T18" fmla="*/ 2 w 433"/>
                <a:gd name="T19" fmla="*/ 2 h 281"/>
                <a:gd name="T20" fmla="*/ 2 w 433"/>
                <a:gd name="T21" fmla="*/ 2 h 281"/>
                <a:gd name="T22" fmla="*/ 2 w 433"/>
                <a:gd name="T23" fmla="*/ 2 h 281"/>
                <a:gd name="T24" fmla="*/ 2 w 433"/>
                <a:gd name="T25" fmla="*/ 2 h 281"/>
                <a:gd name="T26" fmla="*/ 2 w 433"/>
                <a:gd name="T27" fmla="*/ 2 h 281"/>
                <a:gd name="T28" fmla="*/ 2 w 433"/>
                <a:gd name="T29" fmla="*/ 2 h 281"/>
                <a:gd name="T30" fmla="*/ 2 w 433"/>
                <a:gd name="T31" fmla="*/ 2 h 281"/>
                <a:gd name="T32" fmla="*/ 2 w 433"/>
                <a:gd name="T33" fmla="*/ 2 h 281"/>
                <a:gd name="T34" fmla="*/ 2 w 433"/>
                <a:gd name="T35" fmla="*/ 2 h 281"/>
                <a:gd name="T36" fmla="*/ 2 w 433"/>
                <a:gd name="T37" fmla="*/ 2 h 281"/>
                <a:gd name="T38" fmla="*/ 2 w 433"/>
                <a:gd name="T39" fmla="*/ 2 h 281"/>
                <a:gd name="T40" fmla="*/ 2 w 433"/>
                <a:gd name="T41" fmla="*/ 2 h 281"/>
                <a:gd name="T42" fmla="*/ 2 w 433"/>
                <a:gd name="T43" fmla="*/ 2 h 281"/>
                <a:gd name="T44" fmla="*/ 2 w 433"/>
                <a:gd name="T45" fmla="*/ 2 h 281"/>
                <a:gd name="T46" fmla="*/ 2 w 433"/>
                <a:gd name="T47" fmla="*/ 2 h 281"/>
                <a:gd name="T48" fmla="*/ 2 w 433"/>
                <a:gd name="T49" fmla="*/ 2 h 281"/>
                <a:gd name="T50" fmla="*/ 2 w 433"/>
                <a:gd name="T51" fmla="*/ 0 h 2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3"/>
                <a:gd name="T79" fmla="*/ 0 h 281"/>
                <a:gd name="T80" fmla="*/ 433 w 433"/>
                <a:gd name="T81" fmla="*/ 281 h 2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3" h="281">
                  <a:moveTo>
                    <a:pt x="0" y="280"/>
                  </a:moveTo>
                  <a:lnTo>
                    <a:pt x="40" y="272"/>
                  </a:lnTo>
                  <a:lnTo>
                    <a:pt x="64" y="248"/>
                  </a:lnTo>
                  <a:lnTo>
                    <a:pt x="80" y="240"/>
                  </a:lnTo>
                  <a:lnTo>
                    <a:pt x="104" y="224"/>
                  </a:lnTo>
                  <a:lnTo>
                    <a:pt x="120" y="192"/>
                  </a:lnTo>
                  <a:lnTo>
                    <a:pt x="120" y="168"/>
                  </a:lnTo>
                  <a:lnTo>
                    <a:pt x="136" y="144"/>
                  </a:lnTo>
                  <a:lnTo>
                    <a:pt x="152" y="136"/>
                  </a:lnTo>
                  <a:lnTo>
                    <a:pt x="176" y="112"/>
                  </a:lnTo>
                  <a:lnTo>
                    <a:pt x="192" y="104"/>
                  </a:lnTo>
                  <a:lnTo>
                    <a:pt x="216" y="88"/>
                  </a:lnTo>
                  <a:lnTo>
                    <a:pt x="240" y="80"/>
                  </a:lnTo>
                  <a:lnTo>
                    <a:pt x="240" y="96"/>
                  </a:lnTo>
                  <a:lnTo>
                    <a:pt x="248" y="104"/>
                  </a:lnTo>
                  <a:lnTo>
                    <a:pt x="280" y="88"/>
                  </a:lnTo>
                  <a:lnTo>
                    <a:pt x="288" y="80"/>
                  </a:lnTo>
                  <a:lnTo>
                    <a:pt x="296" y="96"/>
                  </a:lnTo>
                  <a:lnTo>
                    <a:pt x="328" y="96"/>
                  </a:lnTo>
                  <a:lnTo>
                    <a:pt x="320" y="56"/>
                  </a:lnTo>
                  <a:lnTo>
                    <a:pt x="336" y="40"/>
                  </a:lnTo>
                  <a:lnTo>
                    <a:pt x="344" y="16"/>
                  </a:lnTo>
                  <a:lnTo>
                    <a:pt x="360" y="8"/>
                  </a:lnTo>
                  <a:lnTo>
                    <a:pt x="392" y="8"/>
                  </a:lnTo>
                  <a:lnTo>
                    <a:pt x="424" y="8"/>
                  </a:lnTo>
                  <a:lnTo>
                    <a:pt x="432"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2" name="Freeform 41">
              <a:extLst>
                <a:ext uri="{FF2B5EF4-FFF2-40B4-BE49-F238E27FC236}">
                  <a16:creationId xmlns:a16="http://schemas.microsoft.com/office/drawing/2014/main" id="{167DF530-A57C-4468-B5CD-A67EBF2FF243}"/>
                </a:ext>
              </a:extLst>
            </p:cNvPr>
            <p:cNvSpPr>
              <a:spLocks/>
            </p:cNvSpPr>
            <p:nvPr/>
          </p:nvSpPr>
          <p:spPr bwMode="auto">
            <a:xfrm>
              <a:off x="1530" y="2639"/>
              <a:ext cx="47" cy="53"/>
            </a:xfrm>
            <a:custGeom>
              <a:avLst/>
              <a:gdLst>
                <a:gd name="T0" fmla="*/ 0 w 57"/>
                <a:gd name="T1" fmla="*/ 2 h 65"/>
                <a:gd name="T2" fmla="*/ 2 w 57"/>
                <a:gd name="T3" fmla="*/ 2 h 65"/>
                <a:gd name="T4" fmla="*/ 2 w 57"/>
                <a:gd name="T5" fmla="*/ 2 h 65"/>
                <a:gd name="T6" fmla="*/ 2 w 57"/>
                <a:gd name="T7" fmla="*/ 2 h 65"/>
                <a:gd name="T8" fmla="*/ 2 w 57"/>
                <a:gd name="T9" fmla="*/ 0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0" y="64"/>
                  </a:moveTo>
                  <a:lnTo>
                    <a:pt x="24" y="56"/>
                  </a:lnTo>
                  <a:lnTo>
                    <a:pt x="40" y="40"/>
                  </a:lnTo>
                  <a:lnTo>
                    <a:pt x="56" y="24"/>
                  </a:lnTo>
                  <a:lnTo>
                    <a:pt x="56"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3" name="Freeform 42">
              <a:extLst>
                <a:ext uri="{FF2B5EF4-FFF2-40B4-BE49-F238E27FC236}">
                  <a16:creationId xmlns:a16="http://schemas.microsoft.com/office/drawing/2014/main" id="{A0E09F09-84F2-4C7A-8E7E-EBB8D2876B89}"/>
                </a:ext>
              </a:extLst>
            </p:cNvPr>
            <p:cNvSpPr>
              <a:spLocks/>
            </p:cNvSpPr>
            <p:nvPr/>
          </p:nvSpPr>
          <p:spPr bwMode="auto">
            <a:xfrm>
              <a:off x="1491" y="2405"/>
              <a:ext cx="112" cy="215"/>
            </a:xfrm>
            <a:custGeom>
              <a:avLst/>
              <a:gdLst>
                <a:gd name="T0" fmla="*/ 2 w 137"/>
                <a:gd name="T1" fmla="*/ 2 h 265"/>
                <a:gd name="T2" fmla="*/ 0 w 137"/>
                <a:gd name="T3" fmla="*/ 2 h 265"/>
                <a:gd name="T4" fmla="*/ 2 w 137"/>
                <a:gd name="T5" fmla="*/ 2 h 265"/>
                <a:gd name="T6" fmla="*/ 2 w 137"/>
                <a:gd name="T7" fmla="*/ 2 h 265"/>
                <a:gd name="T8" fmla="*/ 2 w 137"/>
                <a:gd name="T9" fmla="*/ 2 h 265"/>
                <a:gd name="T10" fmla="*/ 2 w 137"/>
                <a:gd name="T11" fmla="*/ 2 h 265"/>
                <a:gd name="T12" fmla="*/ 2 w 137"/>
                <a:gd name="T13" fmla="*/ 2 h 265"/>
                <a:gd name="T14" fmla="*/ 2 w 137"/>
                <a:gd name="T15" fmla="*/ 2 h 265"/>
                <a:gd name="T16" fmla="*/ 2 w 137"/>
                <a:gd name="T17" fmla="*/ 2 h 265"/>
                <a:gd name="T18" fmla="*/ 2 w 137"/>
                <a:gd name="T19" fmla="*/ 2 h 265"/>
                <a:gd name="T20" fmla="*/ 2 w 137"/>
                <a:gd name="T21" fmla="*/ 2 h 265"/>
                <a:gd name="T22" fmla="*/ 2 w 137"/>
                <a:gd name="T23" fmla="*/ 0 h 2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7"/>
                <a:gd name="T37" fmla="*/ 0 h 265"/>
                <a:gd name="T38" fmla="*/ 137 w 137"/>
                <a:gd name="T39" fmla="*/ 265 h 2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7" h="265">
                  <a:moveTo>
                    <a:pt x="8" y="264"/>
                  </a:moveTo>
                  <a:lnTo>
                    <a:pt x="0" y="232"/>
                  </a:lnTo>
                  <a:lnTo>
                    <a:pt x="8" y="200"/>
                  </a:lnTo>
                  <a:lnTo>
                    <a:pt x="24" y="184"/>
                  </a:lnTo>
                  <a:lnTo>
                    <a:pt x="56" y="160"/>
                  </a:lnTo>
                  <a:lnTo>
                    <a:pt x="80" y="144"/>
                  </a:lnTo>
                  <a:lnTo>
                    <a:pt x="96" y="96"/>
                  </a:lnTo>
                  <a:lnTo>
                    <a:pt x="96" y="80"/>
                  </a:lnTo>
                  <a:lnTo>
                    <a:pt x="104" y="64"/>
                  </a:lnTo>
                  <a:lnTo>
                    <a:pt x="112" y="32"/>
                  </a:lnTo>
                  <a:lnTo>
                    <a:pt x="136" y="16"/>
                  </a:lnTo>
                  <a:lnTo>
                    <a:pt x="136"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4" name="Freeform 43">
              <a:extLst>
                <a:ext uri="{FF2B5EF4-FFF2-40B4-BE49-F238E27FC236}">
                  <a16:creationId xmlns:a16="http://schemas.microsoft.com/office/drawing/2014/main" id="{72E320D8-AA39-429A-82A3-925DA0BC58AA}"/>
                </a:ext>
              </a:extLst>
            </p:cNvPr>
            <p:cNvSpPr>
              <a:spLocks/>
            </p:cNvSpPr>
            <p:nvPr/>
          </p:nvSpPr>
          <p:spPr bwMode="auto">
            <a:xfrm>
              <a:off x="1439" y="2170"/>
              <a:ext cx="268" cy="320"/>
            </a:xfrm>
            <a:custGeom>
              <a:avLst/>
              <a:gdLst>
                <a:gd name="T0" fmla="*/ 2 w 329"/>
                <a:gd name="T1" fmla="*/ 2 h 393"/>
                <a:gd name="T2" fmla="*/ 2 w 329"/>
                <a:gd name="T3" fmla="*/ 2 h 393"/>
                <a:gd name="T4" fmla="*/ 2 w 329"/>
                <a:gd name="T5" fmla="*/ 2 h 393"/>
                <a:gd name="T6" fmla="*/ 2 w 329"/>
                <a:gd name="T7" fmla="*/ 2 h 393"/>
                <a:gd name="T8" fmla="*/ 2 w 329"/>
                <a:gd name="T9" fmla="*/ 2 h 393"/>
                <a:gd name="T10" fmla="*/ 2 w 329"/>
                <a:gd name="T11" fmla="*/ 2 h 393"/>
                <a:gd name="T12" fmla="*/ 0 w 329"/>
                <a:gd name="T13" fmla="*/ 2 h 393"/>
                <a:gd name="T14" fmla="*/ 0 w 329"/>
                <a:gd name="T15" fmla="*/ 2 h 393"/>
                <a:gd name="T16" fmla="*/ 2 w 329"/>
                <a:gd name="T17" fmla="*/ 2 h 393"/>
                <a:gd name="T18" fmla="*/ 2 w 329"/>
                <a:gd name="T19" fmla="*/ 2 h 393"/>
                <a:gd name="T20" fmla="*/ 2 w 329"/>
                <a:gd name="T21" fmla="*/ 2 h 393"/>
                <a:gd name="T22" fmla="*/ 2 w 329"/>
                <a:gd name="T23" fmla="*/ 2 h 393"/>
                <a:gd name="T24" fmla="*/ 2 w 329"/>
                <a:gd name="T25" fmla="*/ 2 h 393"/>
                <a:gd name="T26" fmla="*/ 2 w 329"/>
                <a:gd name="T27" fmla="*/ 2 h 393"/>
                <a:gd name="T28" fmla="*/ 2 w 329"/>
                <a:gd name="T29" fmla="*/ 2 h 393"/>
                <a:gd name="T30" fmla="*/ 2 w 329"/>
                <a:gd name="T31" fmla="*/ 2 h 393"/>
                <a:gd name="T32" fmla="*/ 2 w 329"/>
                <a:gd name="T33" fmla="*/ 2 h 393"/>
                <a:gd name="T34" fmla="*/ 2 w 329"/>
                <a:gd name="T35" fmla="*/ 2 h 393"/>
                <a:gd name="T36" fmla="*/ 2 w 329"/>
                <a:gd name="T37" fmla="*/ 2 h 393"/>
                <a:gd name="T38" fmla="*/ 2 w 329"/>
                <a:gd name="T39" fmla="*/ 2 h 393"/>
                <a:gd name="T40" fmla="*/ 2 w 329"/>
                <a:gd name="T41" fmla="*/ 0 h 393"/>
                <a:gd name="T42" fmla="*/ 2 w 329"/>
                <a:gd name="T43" fmla="*/ 0 h 393"/>
                <a:gd name="T44" fmla="*/ 2 w 329"/>
                <a:gd name="T45" fmla="*/ 2 h 393"/>
                <a:gd name="T46" fmla="*/ 2 w 329"/>
                <a:gd name="T47" fmla="*/ 2 h 393"/>
                <a:gd name="T48" fmla="*/ 2 w 329"/>
                <a:gd name="T49" fmla="*/ 2 h 393"/>
                <a:gd name="T50" fmla="*/ 2 w 329"/>
                <a:gd name="T51" fmla="*/ 2 h 393"/>
                <a:gd name="T52" fmla="*/ 2 w 329"/>
                <a:gd name="T53" fmla="*/ 2 h 393"/>
                <a:gd name="T54" fmla="*/ 2 w 329"/>
                <a:gd name="T55" fmla="*/ 2 h 393"/>
                <a:gd name="T56" fmla="*/ 2 w 329"/>
                <a:gd name="T57" fmla="*/ 2 h 3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9"/>
                <a:gd name="T88" fmla="*/ 0 h 393"/>
                <a:gd name="T89" fmla="*/ 329 w 329"/>
                <a:gd name="T90" fmla="*/ 393 h 3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9" h="393">
                  <a:moveTo>
                    <a:pt x="48" y="392"/>
                  </a:moveTo>
                  <a:lnTo>
                    <a:pt x="40" y="376"/>
                  </a:lnTo>
                  <a:lnTo>
                    <a:pt x="24" y="360"/>
                  </a:lnTo>
                  <a:lnTo>
                    <a:pt x="24" y="328"/>
                  </a:lnTo>
                  <a:lnTo>
                    <a:pt x="24" y="296"/>
                  </a:lnTo>
                  <a:lnTo>
                    <a:pt x="8" y="256"/>
                  </a:lnTo>
                  <a:lnTo>
                    <a:pt x="0" y="232"/>
                  </a:lnTo>
                  <a:lnTo>
                    <a:pt x="0" y="192"/>
                  </a:lnTo>
                  <a:lnTo>
                    <a:pt x="24" y="176"/>
                  </a:lnTo>
                  <a:lnTo>
                    <a:pt x="48" y="176"/>
                  </a:lnTo>
                  <a:lnTo>
                    <a:pt x="64" y="160"/>
                  </a:lnTo>
                  <a:lnTo>
                    <a:pt x="80" y="136"/>
                  </a:lnTo>
                  <a:lnTo>
                    <a:pt x="88" y="120"/>
                  </a:lnTo>
                  <a:lnTo>
                    <a:pt x="96" y="96"/>
                  </a:lnTo>
                  <a:lnTo>
                    <a:pt x="96" y="72"/>
                  </a:lnTo>
                  <a:lnTo>
                    <a:pt x="112" y="72"/>
                  </a:lnTo>
                  <a:lnTo>
                    <a:pt x="128" y="40"/>
                  </a:lnTo>
                  <a:lnTo>
                    <a:pt x="144" y="32"/>
                  </a:lnTo>
                  <a:lnTo>
                    <a:pt x="168" y="24"/>
                  </a:lnTo>
                  <a:lnTo>
                    <a:pt x="192" y="16"/>
                  </a:lnTo>
                  <a:lnTo>
                    <a:pt x="208" y="0"/>
                  </a:lnTo>
                  <a:lnTo>
                    <a:pt x="224" y="0"/>
                  </a:lnTo>
                  <a:lnTo>
                    <a:pt x="240" y="8"/>
                  </a:lnTo>
                  <a:lnTo>
                    <a:pt x="256" y="24"/>
                  </a:lnTo>
                  <a:lnTo>
                    <a:pt x="256" y="40"/>
                  </a:lnTo>
                  <a:lnTo>
                    <a:pt x="272" y="64"/>
                  </a:lnTo>
                  <a:lnTo>
                    <a:pt x="296" y="72"/>
                  </a:lnTo>
                  <a:lnTo>
                    <a:pt x="312" y="72"/>
                  </a:lnTo>
                  <a:lnTo>
                    <a:pt x="328" y="72"/>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5" name="Freeform 44">
              <a:extLst>
                <a:ext uri="{FF2B5EF4-FFF2-40B4-BE49-F238E27FC236}">
                  <a16:creationId xmlns:a16="http://schemas.microsoft.com/office/drawing/2014/main" id="{51E7ACAB-6FB8-4218-AA9C-1667240D279E}"/>
                </a:ext>
              </a:extLst>
            </p:cNvPr>
            <p:cNvSpPr>
              <a:spLocks/>
            </p:cNvSpPr>
            <p:nvPr/>
          </p:nvSpPr>
          <p:spPr bwMode="auto">
            <a:xfrm>
              <a:off x="1622" y="1995"/>
              <a:ext cx="46" cy="170"/>
            </a:xfrm>
            <a:custGeom>
              <a:avLst/>
              <a:gdLst>
                <a:gd name="T0" fmla="*/ 0 w 57"/>
                <a:gd name="T1" fmla="*/ 2 h 209"/>
                <a:gd name="T2" fmla="*/ 2 w 57"/>
                <a:gd name="T3" fmla="*/ 2 h 209"/>
                <a:gd name="T4" fmla="*/ 2 w 57"/>
                <a:gd name="T5" fmla="*/ 2 h 209"/>
                <a:gd name="T6" fmla="*/ 2 w 57"/>
                <a:gd name="T7" fmla="*/ 2 h 209"/>
                <a:gd name="T8" fmla="*/ 2 w 57"/>
                <a:gd name="T9" fmla="*/ 2 h 209"/>
                <a:gd name="T10" fmla="*/ 2 w 57"/>
                <a:gd name="T11" fmla="*/ 2 h 209"/>
                <a:gd name="T12" fmla="*/ 2 w 57"/>
                <a:gd name="T13" fmla="*/ 2 h 209"/>
                <a:gd name="T14" fmla="*/ 2 w 57"/>
                <a:gd name="T15" fmla="*/ 2 h 209"/>
                <a:gd name="T16" fmla="*/ 2 w 57"/>
                <a:gd name="T17" fmla="*/ 0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209"/>
                <a:gd name="T29" fmla="*/ 57 w 57"/>
                <a:gd name="T30" fmla="*/ 209 h 2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209">
                  <a:moveTo>
                    <a:pt x="0" y="208"/>
                  </a:moveTo>
                  <a:lnTo>
                    <a:pt x="8" y="192"/>
                  </a:lnTo>
                  <a:lnTo>
                    <a:pt x="32" y="168"/>
                  </a:lnTo>
                  <a:lnTo>
                    <a:pt x="48" y="152"/>
                  </a:lnTo>
                  <a:lnTo>
                    <a:pt x="48" y="120"/>
                  </a:lnTo>
                  <a:lnTo>
                    <a:pt x="48" y="104"/>
                  </a:lnTo>
                  <a:lnTo>
                    <a:pt x="40" y="56"/>
                  </a:lnTo>
                  <a:lnTo>
                    <a:pt x="48" y="24"/>
                  </a:lnTo>
                  <a:lnTo>
                    <a:pt x="56"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6" name="Freeform 45">
              <a:extLst>
                <a:ext uri="{FF2B5EF4-FFF2-40B4-BE49-F238E27FC236}">
                  <a16:creationId xmlns:a16="http://schemas.microsoft.com/office/drawing/2014/main" id="{D756A96A-B2B9-4BE1-9A52-4AE10CAE5A91}"/>
                </a:ext>
              </a:extLst>
            </p:cNvPr>
            <p:cNvSpPr>
              <a:spLocks/>
            </p:cNvSpPr>
            <p:nvPr/>
          </p:nvSpPr>
          <p:spPr bwMode="auto">
            <a:xfrm>
              <a:off x="1517" y="2203"/>
              <a:ext cx="1" cy="27"/>
            </a:xfrm>
            <a:custGeom>
              <a:avLst/>
              <a:gdLst>
                <a:gd name="T0" fmla="*/ 0 w 1"/>
                <a:gd name="T1" fmla="*/ 2 h 33"/>
                <a:gd name="T2" fmla="*/ 0 w 1"/>
                <a:gd name="T3" fmla="*/ 2 h 33"/>
                <a:gd name="T4" fmla="*/ 0 w 1"/>
                <a:gd name="T5" fmla="*/ 0 h 33"/>
                <a:gd name="T6" fmla="*/ 0 60000 65536"/>
                <a:gd name="T7" fmla="*/ 0 60000 65536"/>
                <a:gd name="T8" fmla="*/ 0 60000 65536"/>
                <a:gd name="T9" fmla="*/ 0 w 1"/>
                <a:gd name="T10" fmla="*/ 0 h 33"/>
                <a:gd name="T11" fmla="*/ 1 w 1"/>
                <a:gd name="T12" fmla="*/ 33 h 33"/>
              </a:gdLst>
              <a:ahLst/>
              <a:cxnLst>
                <a:cxn ang="T6">
                  <a:pos x="T0" y="T1"/>
                </a:cxn>
                <a:cxn ang="T7">
                  <a:pos x="T2" y="T3"/>
                </a:cxn>
                <a:cxn ang="T8">
                  <a:pos x="T4" y="T5"/>
                </a:cxn>
              </a:cxnLst>
              <a:rect l="T9" t="T10" r="T11" b="T12"/>
              <a:pathLst>
                <a:path w="1" h="33">
                  <a:moveTo>
                    <a:pt x="0" y="32"/>
                  </a:moveTo>
                  <a:lnTo>
                    <a:pt x="0" y="24"/>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7" name="Freeform 46">
              <a:extLst>
                <a:ext uri="{FF2B5EF4-FFF2-40B4-BE49-F238E27FC236}">
                  <a16:creationId xmlns:a16="http://schemas.microsoft.com/office/drawing/2014/main" id="{F50B5517-8B49-4894-BDBA-29D835611ECE}"/>
                </a:ext>
              </a:extLst>
            </p:cNvPr>
            <p:cNvSpPr>
              <a:spLocks/>
            </p:cNvSpPr>
            <p:nvPr/>
          </p:nvSpPr>
          <p:spPr bwMode="auto">
            <a:xfrm>
              <a:off x="1517" y="2242"/>
              <a:ext cx="47" cy="7"/>
            </a:xfrm>
            <a:custGeom>
              <a:avLst/>
              <a:gdLst>
                <a:gd name="T0" fmla="*/ 0 w 57"/>
                <a:gd name="T1" fmla="*/ 2 h 9"/>
                <a:gd name="T2" fmla="*/ 2 w 57"/>
                <a:gd name="T3" fmla="*/ 2 h 9"/>
                <a:gd name="T4" fmla="*/ 2 w 57"/>
                <a:gd name="T5" fmla="*/ 0 h 9"/>
                <a:gd name="T6" fmla="*/ 2 w 57"/>
                <a:gd name="T7" fmla="*/ 2 h 9"/>
                <a:gd name="T8" fmla="*/ 0 60000 65536"/>
                <a:gd name="T9" fmla="*/ 0 60000 65536"/>
                <a:gd name="T10" fmla="*/ 0 60000 65536"/>
                <a:gd name="T11" fmla="*/ 0 60000 65536"/>
                <a:gd name="T12" fmla="*/ 0 w 57"/>
                <a:gd name="T13" fmla="*/ 0 h 9"/>
                <a:gd name="T14" fmla="*/ 57 w 57"/>
                <a:gd name="T15" fmla="*/ 9 h 9"/>
              </a:gdLst>
              <a:ahLst/>
              <a:cxnLst>
                <a:cxn ang="T8">
                  <a:pos x="T0" y="T1"/>
                </a:cxn>
                <a:cxn ang="T9">
                  <a:pos x="T2" y="T3"/>
                </a:cxn>
                <a:cxn ang="T10">
                  <a:pos x="T4" y="T5"/>
                </a:cxn>
                <a:cxn ang="T11">
                  <a:pos x="T6" y="T7"/>
                </a:cxn>
              </a:cxnLst>
              <a:rect l="T12" t="T13" r="T14" b="T15"/>
              <a:pathLst>
                <a:path w="57" h="9">
                  <a:moveTo>
                    <a:pt x="0" y="8"/>
                  </a:moveTo>
                  <a:lnTo>
                    <a:pt x="24" y="8"/>
                  </a:lnTo>
                  <a:lnTo>
                    <a:pt x="48" y="0"/>
                  </a:lnTo>
                  <a:lnTo>
                    <a:pt x="56" y="8"/>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8" name="Freeform 47">
              <a:extLst>
                <a:ext uri="{FF2B5EF4-FFF2-40B4-BE49-F238E27FC236}">
                  <a16:creationId xmlns:a16="http://schemas.microsoft.com/office/drawing/2014/main" id="{C5D97A56-20EB-4781-8619-7F647786117C}"/>
                </a:ext>
              </a:extLst>
            </p:cNvPr>
            <p:cNvSpPr>
              <a:spLocks/>
            </p:cNvSpPr>
            <p:nvPr/>
          </p:nvSpPr>
          <p:spPr bwMode="auto">
            <a:xfrm>
              <a:off x="1329" y="2411"/>
              <a:ext cx="131" cy="73"/>
            </a:xfrm>
            <a:custGeom>
              <a:avLst/>
              <a:gdLst>
                <a:gd name="T0" fmla="*/ 2 w 161"/>
                <a:gd name="T1" fmla="*/ 2 h 89"/>
                <a:gd name="T2" fmla="*/ 2 w 161"/>
                <a:gd name="T3" fmla="*/ 2 h 89"/>
                <a:gd name="T4" fmla="*/ 2 w 161"/>
                <a:gd name="T5" fmla="*/ 2 h 89"/>
                <a:gd name="T6" fmla="*/ 2 w 161"/>
                <a:gd name="T7" fmla="*/ 2 h 89"/>
                <a:gd name="T8" fmla="*/ 2 w 161"/>
                <a:gd name="T9" fmla="*/ 2 h 89"/>
                <a:gd name="T10" fmla="*/ 2 w 161"/>
                <a:gd name="T11" fmla="*/ 0 h 89"/>
                <a:gd name="T12" fmla="*/ 2 w 161"/>
                <a:gd name="T13" fmla="*/ 0 h 89"/>
                <a:gd name="T14" fmla="*/ 0 w 161"/>
                <a:gd name="T15" fmla="*/ 0 h 89"/>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89"/>
                <a:gd name="T26" fmla="*/ 161 w 16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89">
                  <a:moveTo>
                    <a:pt x="160" y="88"/>
                  </a:moveTo>
                  <a:lnTo>
                    <a:pt x="112" y="80"/>
                  </a:lnTo>
                  <a:lnTo>
                    <a:pt x="96" y="56"/>
                  </a:lnTo>
                  <a:lnTo>
                    <a:pt x="88" y="40"/>
                  </a:lnTo>
                  <a:lnTo>
                    <a:pt x="80" y="24"/>
                  </a:lnTo>
                  <a:lnTo>
                    <a:pt x="48" y="0"/>
                  </a:lnTo>
                  <a:lnTo>
                    <a:pt x="24" y="0"/>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9" name="Freeform 48">
              <a:extLst>
                <a:ext uri="{FF2B5EF4-FFF2-40B4-BE49-F238E27FC236}">
                  <a16:creationId xmlns:a16="http://schemas.microsoft.com/office/drawing/2014/main" id="{8FEA0AFC-05C0-423F-81EE-53A6F54EF286}"/>
                </a:ext>
              </a:extLst>
            </p:cNvPr>
            <p:cNvSpPr>
              <a:spLocks/>
            </p:cNvSpPr>
            <p:nvPr/>
          </p:nvSpPr>
          <p:spPr bwMode="auto">
            <a:xfrm>
              <a:off x="1335" y="2450"/>
              <a:ext cx="118" cy="40"/>
            </a:xfrm>
            <a:custGeom>
              <a:avLst/>
              <a:gdLst>
                <a:gd name="T0" fmla="*/ 0 w 145"/>
                <a:gd name="T1" fmla="*/ 0 h 49"/>
                <a:gd name="T2" fmla="*/ 2 w 145"/>
                <a:gd name="T3" fmla="*/ 2 h 49"/>
                <a:gd name="T4" fmla="*/ 2 w 145"/>
                <a:gd name="T5" fmla="*/ 2 h 49"/>
                <a:gd name="T6" fmla="*/ 2 w 145"/>
                <a:gd name="T7" fmla="*/ 2 h 49"/>
                <a:gd name="T8" fmla="*/ 2 w 145"/>
                <a:gd name="T9" fmla="*/ 2 h 49"/>
                <a:gd name="T10" fmla="*/ 2 w 145"/>
                <a:gd name="T11" fmla="*/ 2 h 49"/>
                <a:gd name="T12" fmla="*/ 2 w 145"/>
                <a:gd name="T13" fmla="*/ 2 h 49"/>
                <a:gd name="T14" fmla="*/ 0 60000 65536"/>
                <a:gd name="T15" fmla="*/ 0 60000 65536"/>
                <a:gd name="T16" fmla="*/ 0 60000 65536"/>
                <a:gd name="T17" fmla="*/ 0 60000 65536"/>
                <a:gd name="T18" fmla="*/ 0 60000 65536"/>
                <a:gd name="T19" fmla="*/ 0 60000 65536"/>
                <a:gd name="T20" fmla="*/ 0 60000 65536"/>
                <a:gd name="T21" fmla="*/ 0 w 145"/>
                <a:gd name="T22" fmla="*/ 0 h 49"/>
                <a:gd name="T23" fmla="*/ 145 w 145"/>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49">
                  <a:moveTo>
                    <a:pt x="0" y="0"/>
                  </a:moveTo>
                  <a:lnTo>
                    <a:pt x="40" y="8"/>
                  </a:lnTo>
                  <a:lnTo>
                    <a:pt x="56" y="32"/>
                  </a:lnTo>
                  <a:lnTo>
                    <a:pt x="72" y="40"/>
                  </a:lnTo>
                  <a:lnTo>
                    <a:pt x="88" y="48"/>
                  </a:lnTo>
                  <a:lnTo>
                    <a:pt x="112" y="48"/>
                  </a:lnTo>
                  <a:lnTo>
                    <a:pt x="144" y="4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0" name="Freeform 49">
              <a:extLst>
                <a:ext uri="{FF2B5EF4-FFF2-40B4-BE49-F238E27FC236}">
                  <a16:creationId xmlns:a16="http://schemas.microsoft.com/office/drawing/2014/main" id="{01AB49B2-30FD-459D-936D-3DC1E6E33FC0}"/>
                </a:ext>
              </a:extLst>
            </p:cNvPr>
            <p:cNvSpPr>
              <a:spLocks/>
            </p:cNvSpPr>
            <p:nvPr/>
          </p:nvSpPr>
          <p:spPr bwMode="auto">
            <a:xfrm>
              <a:off x="971" y="1838"/>
              <a:ext cx="365" cy="437"/>
            </a:xfrm>
            <a:custGeom>
              <a:avLst/>
              <a:gdLst>
                <a:gd name="T0" fmla="*/ 2 w 449"/>
                <a:gd name="T1" fmla="*/ 2 h 537"/>
                <a:gd name="T2" fmla="*/ 2 w 449"/>
                <a:gd name="T3" fmla="*/ 2 h 537"/>
                <a:gd name="T4" fmla="*/ 2 w 449"/>
                <a:gd name="T5" fmla="*/ 2 h 537"/>
                <a:gd name="T6" fmla="*/ 2 w 449"/>
                <a:gd name="T7" fmla="*/ 2 h 537"/>
                <a:gd name="T8" fmla="*/ 2 w 449"/>
                <a:gd name="T9" fmla="*/ 2 h 537"/>
                <a:gd name="T10" fmla="*/ 2 w 449"/>
                <a:gd name="T11" fmla="*/ 2 h 537"/>
                <a:gd name="T12" fmla="*/ 2 w 449"/>
                <a:gd name="T13" fmla="*/ 2 h 537"/>
                <a:gd name="T14" fmla="*/ 2 w 449"/>
                <a:gd name="T15" fmla="*/ 2 h 537"/>
                <a:gd name="T16" fmla="*/ 2 w 449"/>
                <a:gd name="T17" fmla="*/ 2 h 537"/>
                <a:gd name="T18" fmla="*/ 2 w 449"/>
                <a:gd name="T19" fmla="*/ 2 h 537"/>
                <a:gd name="T20" fmla="*/ 2 w 449"/>
                <a:gd name="T21" fmla="*/ 2 h 537"/>
                <a:gd name="T22" fmla="*/ 2 w 449"/>
                <a:gd name="T23" fmla="*/ 2 h 537"/>
                <a:gd name="T24" fmla="*/ 2 w 449"/>
                <a:gd name="T25" fmla="*/ 2 h 537"/>
                <a:gd name="T26" fmla="*/ 2 w 449"/>
                <a:gd name="T27" fmla="*/ 2 h 537"/>
                <a:gd name="T28" fmla="*/ 2 w 449"/>
                <a:gd name="T29" fmla="*/ 2 h 537"/>
                <a:gd name="T30" fmla="*/ 2 w 449"/>
                <a:gd name="T31" fmla="*/ 2 h 537"/>
                <a:gd name="T32" fmla="*/ 2 w 449"/>
                <a:gd name="T33" fmla="*/ 2 h 537"/>
                <a:gd name="T34" fmla="*/ 2 w 449"/>
                <a:gd name="T35" fmla="*/ 2 h 537"/>
                <a:gd name="T36" fmla="*/ 2 w 449"/>
                <a:gd name="T37" fmla="*/ 2 h 537"/>
                <a:gd name="T38" fmla="*/ 2 w 449"/>
                <a:gd name="T39" fmla="*/ 2 h 537"/>
                <a:gd name="T40" fmla="*/ 2 w 449"/>
                <a:gd name="T41" fmla="*/ 2 h 537"/>
                <a:gd name="T42" fmla="*/ 2 w 449"/>
                <a:gd name="T43" fmla="*/ 2 h 537"/>
                <a:gd name="T44" fmla="*/ 2 w 449"/>
                <a:gd name="T45" fmla="*/ 2 h 537"/>
                <a:gd name="T46" fmla="*/ 2 w 449"/>
                <a:gd name="T47" fmla="*/ 2 h 537"/>
                <a:gd name="T48" fmla="*/ 2 w 449"/>
                <a:gd name="T49" fmla="*/ 2 h 537"/>
                <a:gd name="T50" fmla="*/ 2 w 449"/>
                <a:gd name="T51" fmla="*/ 2 h 537"/>
                <a:gd name="T52" fmla="*/ 2 w 449"/>
                <a:gd name="T53" fmla="*/ 2 h 537"/>
                <a:gd name="T54" fmla="*/ 2 w 449"/>
                <a:gd name="T55" fmla="*/ 2 h 537"/>
                <a:gd name="T56" fmla="*/ 0 w 449"/>
                <a:gd name="T57" fmla="*/ 0 h 5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9"/>
                <a:gd name="T88" fmla="*/ 0 h 537"/>
                <a:gd name="T89" fmla="*/ 449 w 449"/>
                <a:gd name="T90" fmla="*/ 537 h 5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9" h="537">
                  <a:moveTo>
                    <a:pt x="448" y="536"/>
                  </a:moveTo>
                  <a:lnTo>
                    <a:pt x="424" y="520"/>
                  </a:lnTo>
                  <a:lnTo>
                    <a:pt x="400" y="512"/>
                  </a:lnTo>
                  <a:lnTo>
                    <a:pt x="376" y="488"/>
                  </a:lnTo>
                  <a:lnTo>
                    <a:pt x="344" y="472"/>
                  </a:lnTo>
                  <a:lnTo>
                    <a:pt x="320" y="456"/>
                  </a:lnTo>
                  <a:lnTo>
                    <a:pt x="312" y="440"/>
                  </a:lnTo>
                  <a:lnTo>
                    <a:pt x="296" y="424"/>
                  </a:lnTo>
                  <a:lnTo>
                    <a:pt x="272" y="424"/>
                  </a:lnTo>
                  <a:lnTo>
                    <a:pt x="248" y="408"/>
                  </a:lnTo>
                  <a:lnTo>
                    <a:pt x="224" y="384"/>
                  </a:lnTo>
                  <a:lnTo>
                    <a:pt x="200" y="376"/>
                  </a:lnTo>
                  <a:lnTo>
                    <a:pt x="184" y="352"/>
                  </a:lnTo>
                  <a:lnTo>
                    <a:pt x="168" y="336"/>
                  </a:lnTo>
                  <a:lnTo>
                    <a:pt x="160" y="304"/>
                  </a:lnTo>
                  <a:lnTo>
                    <a:pt x="168" y="288"/>
                  </a:lnTo>
                  <a:lnTo>
                    <a:pt x="160" y="248"/>
                  </a:lnTo>
                  <a:lnTo>
                    <a:pt x="144" y="208"/>
                  </a:lnTo>
                  <a:lnTo>
                    <a:pt x="136" y="192"/>
                  </a:lnTo>
                  <a:lnTo>
                    <a:pt x="120" y="160"/>
                  </a:lnTo>
                  <a:lnTo>
                    <a:pt x="112" y="128"/>
                  </a:lnTo>
                  <a:lnTo>
                    <a:pt x="104" y="104"/>
                  </a:lnTo>
                  <a:lnTo>
                    <a:pt x="80" y="80"/>
                  </a:lnTo>
                  <a:lnTo>
                    <a:pt x="72" y="48"/>
                  </a:lnTo>
                  <a:lnTo>
                    <a:pt x="64" y="16"/>
                  </a:lnTo>
                  <a:lnTo>
                    <a:pt x="40" y="8"/>
                  </a:lnTo>
                  <a:lnTo>
                    <a:pt x="32" y="16"/>
                  </a:lnTo>
                  <a:lnTo>
                    <a:pt x="16" y="8"/>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1" name="Freeform 50">
              <a:extLst>
                <a:ext uri="{FF2B5EF4-FFF2-40B4-BE49-F238E27FC236}">
                  <a16:creationId xmlns:a16="http://schemas.microsoft.com/office/drawing/2014/main" id="{1F13F4E2-AFE1-4428-ACAD-5CCC94BCE6E9}"/>
                </a:ext>
              </a:extLst>
            </p:cNvPr>
            <p:cNvSpPr>
              <a:spLocks/>
            </p:cNvSpPr>
            <p:nvPr/>
          </p:nvSpPr>
          <p:spPr bwMode="auto">
            <a:xfrm>
              <a:off x="1049" y="2112"/>
              <a:ext cx="105" cy="46"/>
            </a:xfrm>
            <a:custGeom>
              <a:avLst/>
              <a:gdLst>
                <a:gd name="T0" fmla="*/ 2 w 129"/>
                <a:gd name="T1" fmla="*/ 2 h 57"/>
                <a:gd name="T2" fmla="*/ 2 w 129"/>
                <a:gd name="T3" fmla="*/ 2 h 57"/>
                <a:gd name="T4" fmla="*/ 2 w 129"/>
                <a:gd name="T5" fmla="*/ 2 h 57"/>
                <a:gd name="T6" fmla="*/ 2 w 129"/>
                <a:gd name="T7" fmla="*/ 2 h 57"/>
                <a:gd name="T8" fmla="*/ 2 w 129"/>
                <a:gd name="T9" fmla="*/ 2 h 57"/>
                <a:gd name="T10" fmla="*/ 2 w 129"/>
                <a:gd name="T11" fmla="*/ 2 h 57"/>
                <a:gd name="T12" fmla="*/ 2 w 129"/>
                <a:gd name="T13" fmla="*/ 2 h 57"/>
                <a:gd name="T14" fmla="*/ 2 w 129"/>
                <a:gd name="T15" fmla="*/ 0 h 57"/>
                <a:gd name="T16" fmla="*/ 0 w 129"/>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57"/>
                <a:gd name="T29" fmla="*/ 129 w 129"/>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57">
                  <a:moveTo>
                    <a:pt x="128" y="56"/>
                  </a:moveTo>
                  <a:lnTo>
                    <a:pt x="112" y="48"/>
                  </a:lnTo>
                  <a:lnTo>
                    <a:pt x="96" y="48"/>
                  </a:lnTo>
                  <a:lnTo>
                    <a:pt x="72" y="48"/>
                  </a:lnTo>
                  <a:lnTo>
                    <a:pt x="48" y="40"/>
                  </a:lnTo>
                  <a:lnTo>
                    <a:pt x="40" y="32"/>
                  </a:lnTo>
                  <a:lnTo>
                    <a:pt x="32" y="8"/>
                  </a:lnTo>
                  <a:lnTo>
                    <a:pt x="24" y="0"/>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2" name="Freeform 51">
              <a:extLst>
                <a:ext uri="{FF2B5EF4-FFF2-40B4-BE49-F238E27FC236}">
                  <a16:creationId xmlns:a16="http://schemas.microsoft.com/office/drawing/2014/main" id="{20BC7C9E-C000-48EF-9662-31D769B55813}"/>
                </a:ext>
              </a:extLst>
            </p:cNvPr>
            <p:cNvSpPr>
              <a:spLocks/>
            </p:cNvSpPr>
            <p:nvPr/>
          </p:nvSpPr>
          <p:spPr bwMode="auto">
            <a:xfrm>
              <a:off x="1140" y="1949"/>
              <a:ext cx="229" cy="261"/>
            </a:xfrm>
            <a:custGeom>
              <a:avLst/>
              <a:gdLst>
                <a:gd name="T0" fmla="*/ 0 w 281"/>
                <a:gd name="T1" fmla="*/ 0 h 321"/>
                <a:gd name="T2" fmla="*/ 2 w 281"/>
                <a:gd name="T3" fmla="*/ 2 h 321"/>
                <a:gd name="T4" fmla="*/ 2 w 281"/>
                <a:gd name="T5" fmla="*/ 2 h 321"/>
                <a:gd name="T6" fmla="*/ 2 w 281"/>
                <a:gd name="T7" fmla="*/ 2 h 321"/>
                <a:gd name="T8" fmla="*/ 2 w 281"/>
                <a:gd name="T9" fmla="*/ 2 h 321"/>
                <a:gd name="T10" fmla="*/ 2 w 281"/>
                <a:gd name="T11" fmla="*/ 2 h 321"/>
                <a:gd name="T12" fmla="*/ 2 w 281"/>
                <a:gd name="T13" fmla="*/ 2 h 321"/>
                <a:gd name="T14" fmla="*/ 2 w 281"/>
                <a:gd name="T15" fmla="*/ 2 h 321"/>
                <a:gd name="T16" fmla="*/ 2 w 281"/>
                <a:gd name="T17" fmla="*/ 2 h 321"/>
                <a:gd name="T18" fmla="*/ 2 w 281"/>
                <a:gd name="T19" fmla="*/ 2 h 321"/>
                <a:gd name="T20" fmla="*/ 2 w 281"/>
                <a:gd name="T21" fmla="*/ 2 h 321"/>
                <a:gd name="T22" fmla="*/ 2 w 281"/>
                <a:gd name="T23" fmla="*/ 2 h 321"/>
                <a:gd name="T24" fmla="*/ 2 w 281"/>
                <a:gd name="T25" fmla="*/ 2 h 321"/>
                <a:gd name="T26" fmla="*/ 2 w 281"/>
                <a:gd name="T27" fmla="*/ 2 h 321"/>
                <a:gd name="T28" fmla="*/ 2 w 281"/>
                <a:gd name="T29" fmla="*/ 2 h 321"/>
                <a:gd name="T30" fmla="*/ 2 w 281"/>
                <a:gd name="T31" fmla="*/ 2 h 321"/>
                <a:gd name="T32" fmla="*/ 2 w 281"/>
                <a:gd name="T33" fmla="*/ 2 h 321"/>
                <a:gd name="T34" fmla="*/ 2 w 281"/>
                <a:gd name="T35" fmla="*/ 2 h 321"/>
                <a:gd name="T36" fmla="*/ 2 w 281"/>
                <a:gd name="T37" fmla="*/ 2 h 3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1"/>
                <a:gd name="T58" fmla="*/ 0 h 321"/>
                <a:gd name="T59" fmla="*/ 281 w 281"/>
                <a:gd name="T60" fmla="*/ 321 h 3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1" h="321">
                  <a:moveTo>
                    <a:pt x="0" y="0"/>
                  </a:moveTo>
                  <a:lnTo>
                    <a:pt x="16" y="24"/>
                  </a:lnTo>
                  <a:lnTo>
                    <a:pt x="16" y="48"/>
                  </a:lnTo>
                  <a:lnTo>
                    <a:pt x="32" y="64"/>
                  </a:lnTo>
                  <a:lnTo>
                    <a:pt x="64" y="80"/>
                  </a:lnTo>
                  <a:lnTo>
                    <a:pt x="80" y="120"/>
                  </a:lnTo>
                  <a:lnTo>
                    <a:pt x="88" y="152"/>
                  </a:lnTo>
                  <a:lnTo>
                    <a:pt x="112" y="168"/>
                  </a:lnTo>
                  <a:lnTo>
                    <a:pt x="120" y="184"/>
                  </a:lnTo>
                  <a:lnTo>
                    <a:pt x="144" y="192"/>
                  </a:lnTo>
                  <a:lnTo>
                    <a:pt x="168" y="200"/>
                  </a:lnTo>
                  <a:lnTo>
                    <a:pt x="184" y="208"/>
                  </a:lnTo>
                  <a:lnTo>
                    <a:pt x="208" y="208"/>
                  </a:lnTo>
                  <a:lnTo>
                    <a:pt x="232" y="224"/>
                  </a:lnTo>
                  <a:lnTo>
                    <a:pt x="232" y="248"/>
                  </a:lnTo>
                  <a:lnTo>
                    <a:pt x="232" y="280"/>
                  </a:lnTo>
                  <a:lnTo>
                    <a:pt x="256" y="304"/>
                  </a:lnTo>
                  <a:lnTo>
                    <a:pt x="272" y="312"/>
                  </a:lnTo>
                  <a:lnTo>
                    <a:pt x="280" y="32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3" name="Freeform 52">
              <a:extLst>
                <a:ext uri="{FF2B5EF4-FFF2-40B4-BE49-F238E27FC236}">
                  <a16:creationId xmlns:a16="http://schemas.microsoft.com/office/drawing/2014/main" id="{7C59313D-10F8-4E8F-924D-86A641788F19}"/>
                </a:ext>
              </a:extLst>
            </p:cNvPr>
            <p:cNvSpPr>
              <a:spLocks/>
            </p:cNvSpPr>
            <p:nvPr/>
          </p:nvSpPr>
          <p:spPr bwMode="auto">
            <a:xfrm>
              <a:off x="1172" y="1923"/>
              <a:ext cx="190" cy="248"/>
            </a:xfrm>
            <a:custGeom>
              <a:avLst/>
              <a:gdLst>
                <a:gd name="T0" fmla="*/ 2 w 233"/>
                <a:gd name="T1" fmla="*/ 2 h 305"/>
                <a:gd name="T2" fmla="*/ 2 w 233"/>
                <a:gd name="T3" fmla="*/ 2 h 305"/>
                <a:gd name="T4" fmla="*/ 2 w 233"/>
                <a:gd name="T5" fmla="*/ 2 h 305"/>
                <a:gd name="T6" fmla="*/ 2 w 233"/>
                <a:gd name="T7" fmla="*/ 2 h 305"/>
                <a:gd name="T8" fmla="*/ 2 w 233"/>
                <a:gd name="T9" fmla="*/ 2 h 305"/>
                <a:gd name="T10" fmla="*/ 2 w 233"/>
                <a:gd name="T11" fmla="*/ 2 h 305"/>
                <a:gd name="T12" fmla="*/ 2 w 233"/>
                <a:gd name="T13" fmla="*/ 2 h 305"/>
                <a:gd name="T14" fmla="*/ 2 w 233"/>
                <a:gd name="T15" fmla="*/ 2 h 305"/>
                <a:gd name="T16" fmla="*/ 2 w 233"/>
                <a:gd name="T17" fmla="*/ 2 h 305"/>
                <a:gd name="T18" fmla="*/ 2 w 233"/>
                <a:gd name="T19" fmla="*/ 2 h 305"/>
                <a:gd name="T20" fmla="*/ 2 w 233"/>
                <a:gd name="T21" fmla="*/ 2 h 305"/>
                <a:gd name="T22" fmla="*/ 2 w 233"/>
                <a:gd name="T23" fmla="*/ 2 h 305"/>
                <a:gd name="T24" fmla="*/ 2 w 233"/>
                <a:gd name="T25" fmla="*/ 2 h 305"/>
                <a:gd name="T26" fmla="*/ 2 w 233"/>
                <a:gd name="T27" fmla="*/ 2 h 305"/>
                <a:gd name="T28" fmla="*/ 2 w 233"/>
                <a:gd name="T29" fmla="*/ 2 h 305"/>
                <a:gd name="T30" fmla="*/ 2 w 233"/>
                <a:gd name="T31" fmla="*/ 2 h 305"/>
                <a:gd name="T32" fmla="*/ 0 w 233"/>
                <a:gd name="T33" fmla="*/ 0 h 3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3"/>
                <a:gd name="T52" fmla="*/ 0 h 305"/>
                <a:gd name="T53" fmla="*/ 233 w 233"/>
                <a:gd name="T54" fmla="*/ 305 h 3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3" h="305">
                  <a:moveTo>
                    <a:pt x="200" y="304"/>
                  </a:moveTo>
                  <a:lnTo>
                    <a:pt x="208" y="296"/>
                  </a:lnTo>
                  <a:lnTo>
                    <a:pt x="224" y="280"/>
                  </a:lnTo>
                  <a:lnTo>
                    <a:pt x="232" y="264"/>
                  </a:lnTo>
                  <a:lnTo>
                    <a:pt x="224" y="240"/>
                  </a:lnTo>
                  <a:lnTo>
                    <a:pt x="192" y="208"/>
                  </a:lnTo>
                  <a:lnTo>
                    <a:pt x="168" y="192"/>
                  </a:lnTo>
                  <a:lnTo>
                    <a:pt x="152" y="176"/>
                  </a:lnTo>
                  <a:lnTo>
                    <a:pt x="128" y="160"/>
                  </a:lnTo>
                  <a:lnTo>
                    <a:pt x="104" y="128"/>
                  </a:lnTo>
                  <a:lnTo>
                    <a:pt x="88" y="96"/>
                  </a:lnTo>
                  <a:lnTo>
                    <a:pt x="72" y="88"/>
                  </a:lnTo>
                  <a:lnTo>
                    <a:pt x="64" y="64"/>
                  </a:lnTo>
                  <a:lnTo>
                    <a:pt x="48" y="48"/>
                  </a:lnTo>
                  <a:lnTo>
                    <a:pt x="48" y="24"/>
                  </a:lnTo>
                  <a:lnTo>
                    <a:pt x="32" y="8"/>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4" name="Freeform 53">
              <a:extLst>
                <a:ext uri="{FF2B5EF4-FFF2-40B4-BE49-F238E27FC236}">
                  <a16:creationId xmlns:a16="http://schemas.microsoft.com/office/drawing/2014/main" id="{1B10D0EB-CC7F-49C6-91D7-78966E8F2C7C}"/>
                </a:ext>
              </a:extLst>
            </p:cNvPr>
            <p:cNvSpPr>
              <a:spLocks/>
            </p:cNvSpPr>
            <p:nvPr/>
          </p:nvSpPr>
          <p:spPr bwMode="auto">
            <a:xfrm>
              <a:off x="1159" y="1767"/>
              <a:ext cx="86" cy="235"/>
            </a:xfrm>
            <a:custGeom>
              <a:avLst/>
              <a:gdLst>
                <a:gd name="T0" fmla="*/ 2 w 105"/>
                <a:gd name="T1" fmla="*/ 2 h 289"/>
                <a:gd name="T2" fmla="*/ 2 w 105"/>
                <a:gd name="T3" fmla="*/ 2 h 289"/>
                <a:gd name="T4" fmla="*/ 2 w 105"/>
                <a:gd name="T5" fmla="*/ 2 h 289"/>
                <a:gd name="T6" fmla="*/ 2 w 105"/>
                <a:gd name="T7" fmla="*/ 2 h 289"/>
                <a:gd name="T8" fmla="*/ 2 w 105"/>
                <a:gd name="T9" fmla="*/ 2 h 289"/>
                <a:gd name="T10" fmla="*/ 2 w 105"/>
                <a:gd name="T11" fmla="*/ 2 h 289"/>
                <a:gd name="T12" fmla="*/ 2 w 105"/>
                <a:gd name="T13" fmla="*/ 2 h 289"/>
                <a:gd name="T14" fmla="*/ 2 w 105"/>
                <a:gd name="T15" fmla="*/ 2 h 289"/>
                <a:gd name="T16" fmla="*/ 2 w 105"/>
                <a:gd name="T17" fmla="*/ 2 h 289"/>
                <a:gd name="T18" fmla="*/ 0 w 105"/>
                <a:gd name="T19" fmla="*/ 2 h 289"/>
                <a:gd name="T20" fmla="*/ 2 w 105"/>
                <a:gd name="T21" fmla="*/ 2 h 289"/>
                <a:gd name="T22" fmla="*/ 2 w 105"/>
                <a:gd name="T23" fmla="*/ 2 h 289"/>
                <a:gd name="T24" fmla="*/ 2 w 105"/>
                <a:gd name="T25" fmla="*/ 2 h 289"/>
                <a:gd name="T26" fmla="*/ 2 w 105"/>
                <a:gd name="T27" fmla="*/ 0 h 289"/>
                <a:gd name="T28" fmla="*/ 2 w 105"/>
                <a:gd name="T29" fmla="*/ 2 h 2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289"/>
                <a:gd name="T47" fmla="*/ 105 w 105"/>
                <a:gd name="T48" fmla="*/ 289 h 2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289">
                  <a:moveTo>
                    <a:pt x="104" y="288"/>
                  </a:moveTo>
                  <a:lnTo>
                    <a:pt x="96" y="256"/>
                  </a:lnTo>
                  <a:lnTo>
                    <a:pt x="88" y="232"/>
                  </a:lnTo>
                  <a:lnTo>
                    <a:pt x="72" y="200"/>
                  </a:lnTo>
                  <a:lnTo>
                    <a:pt x="64" y="176"/>
                  </a:lnTo>
                  <a:lnTo>
                    <a:pt x="56" y="144"/>
                  </a:lnTo>
                  <a:lnTo>
                    <a:pt x="48" y="128"/>
                  </a:lnTo>
                  <a:lnTo>
                    <a:pt x="32" y="104"/>
                  </a:lnTo>
                  <a:lnTo>
                    <a:pt x="8" y="96"/>
                  </a:lnTo>
                  <a:lnTo>
                    <a:pt x="0" y="64"/>
                  </a:lnTo>
                  <a:lnTo>
                    <a:pt x="8" y="40"/>
                  </a:lnTo>
                  <a:lnTo>
                    <a:pt x="24" y="24"/>
                  </a:lnTo>
                  <a:lnTo>
                    <a:pt x="32" y="8"/>
                  </a:lnTo>
                  <a:lnTo>
                    <a:pt x="56" y="0"/>
                  </a:lnTo>
                  <a:lnTo>
                    <a:pt x="72" y="8"/>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5" name="Freeform 54">
              <a:extLst>
                <a:ext uri="{FF2B5EF4-FFF2-40B4-BE49-F238E27FC236}">
                  <a16:creationId xmlns:a16="http://schemas.microsoft.com/office/drawing/2014/main" id="{859003A1-1BF3-4C9A-9301-CEE5ED218E1D}"/>
                </a:ext>
              </a:extLst>
            </p:cNvPr>
            <p:cNvSpPr>
              <a:spLocks/>
            </p:cNvSpPr>
            <p:nvPr/>
          </p:nvSpPr>
          <p:spPr bwMode="auto">
            <a:xfrm>
              <a:off x="1029" y="1812"/>
              <a:ext cx="73" cy="196"/>
            </a:xfrm>
            <a:custGeom>
              <a:avLst/>
              <a:gdLst>
                <a:gd name="T0" fmla="*/ 2 w 89"/>
                <a:gd name="T1" fmla="*/ 2 h 241"/>
                <a:gd name="T2" fmla="*/ 2 w 89"/>
                <a:gd name="T3" fmla="*/ 2 h 241"/>
                <a:gd name="T4" fmla="*/ 2 w 89"/>
                <a:gd name="T5" fmla="*/ 2 h 241"/>
                <a:gd name="T6" fmla="*/ 2 w 89"/>
                <a:gd name="T7" fmla="*/ 2 h 241"/>
                <a:gd name="T8" fmla="*/ 2 w 89"/>
                <a:gd name="T9" fmla="*/ 2 h 241"/>
                <a:gd name="T10" fmla="*/ 2 w 89"/>
                <a:gd name="T11" fmla="*/ 2 h 241"/>
                <a:gd name="T12" fmla="*/ 2 w 89"/>
                <a:gd name="T13" fmla="*/ 2 h 241"/>
                <a:gd name="T14" fmla="*/ 2 w 89"/>
                <a:gd name="T15" fmla="*/ 2 h 241"/>
                <a:gd name="T16" fmla="*/ 2 w 89"/>
                <a:gd name="T17" fmla="*/ 2 h 241"/>
                <a:gd name="T18" fmla="*/ 2 w 89"/>
                <a:gd name="T19" fmla="*/ 2 h 241"/>
                <a:gd name="T20" fmla="*/ 2 w 89"/>
                <a:gd name="T21" fmla="*/ 2 h 241"/>
                <a:gd name="T22" fmla="*/ 2 w 89"/>
                <a:gd name="T23" fmla="*/ 2 h 241"/>
                <a:gd name="T24" fmla="*/ 2 w 89"/>
                <a:gd name="T25" fmla="*/ 2 h 241"/>
                <a:gd name="T26" fmla="*/ 2 w 89"/>
                <a:gd name="T27" fmla="*/ 2 h 241"/>
                <a:gd name="T28" fmla="*/ 2 w 89"/>
                <a:gd name="T29" fmla="*/ 0 h 241"/>
                <a:gd name="T30" fmla="*/ 2 w 89"/>
                <a:gd name="T31" fmla="*/ 2 h 241"/>
                <a:gd name="T32" fmla="*/ 0 w 89"/>
                <a:gd name="T33" fmla="*/ 2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241"/>
                <a:gd name="T53" fmla="*/ 89 w 89"/>
                <a:gd name="T54" fmla="*/ 241 h 2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241">
                  <a:moveTo>
                    <a:pt x="64" y="240"/>
                  </a:moveTo>
                  <a:lnTo>
                    <a:pt x="64" y="224"/>
                  </a:lnTo>
                  <a:lnTo>
                    <a:pt x="64" y="200"/>
                  </a:lnTo>
                  <a:lnTo>
                    <a:pt x="64" y="176"/>
                  </a:lnTo>
                  <a:lnTo>
                    <a:pt x="72" y="152"/>
                  </a:lnTo>
                  <a:lnTo>
                    <a:pt x="64" y="128"/>
                  </a:lnTo>
                  <a:lnTo>
                    <a:pt x="56" y="120"/>
                  </a:lnTo>
                  <a:lnTo>
                    <a:pt x="64" y="96"/>
                  </a:lnTo>
                  <a:lnTo>
                    <a:pt x="64" y="80"/>
                  </a:lnTo>
                  <a:lnTo>
                    <a:pt x="64" y="32"/>
                  </a:lnTo>
                  <a:lnTo>
                    <a:pt x="80" y="24"/>
                  </a:lnTo>
                  <a:lnTo>
                    <a:pt x="88" y="16"/>
                  </a:lnTo>
                  <a:lnTo>
                    <a:pt x="72" y="8"/>
                  </a:lnTo>
                  <a:lnTo>
                    <a:pt x="56" y="8"/>
                  </a:lnTo>
                  <a:lnTo>
                    <a:pt x="32" y="0"/>
                  </a:lnTo>
                  <a:lnTo>
                    <a:pt x="8" y="8"/>
                  </a:lnTo>
                  <a:lnTo>
                    <a:pt x="0" y="16"/>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6" name="Freeform 55">
              <a:extLst>
                <a:ext uri="{FF2B5EF4-FFF2-40B4-BE49-F238E27FC236}">
                  <a16:creationId xmlns:a16="http://schemas.microsoft.com/office/drawing/2014/main" id="{15013BE4-BDFD-4EA2-864A-18D0ADFF8336}"/>
                </a:ext>
              </a:extLst>
            </p:cNvPr>
            <p:cNvSpPr>
              <a:spLocks/>
            </p:cNvSpPr>
            <p:nvPr/>
          </p:nvSpPr>
          <p:spPr bwMode="auto">
            <a:xfrm>
              <a:off x="951" y="1780"/>
              <a:ext cx="144" cy="20"/>
            </a:xfrm>
            <a:custGeom>
              <a:avLst/>
              <a:gdLst>
                <a:gd name="T0" fmla="*/ 2 w 177"/>
                <a:gd name="T1" fmla="*/ 2 h 25"/>
                <a:gd name="T2" fmla="*/ 2 w 177"/>
                <a:gd name="T3" fmla="*/ 2 h 25"/>
                <a:gd name="T4" fmla="*/ 2 w 177"/>
                <a:gd name="T5" fmla="*/ 2 h 25"/>
                <a:gd name="T6" fmla="*/ 2 w 177"/>
                <a:gd name="T7" fmla="*/ 2 h 25"/>
                <a:gd name="T8" fmla="*/ 2 w 177"/>
                <a:gd name="T9" fmla="*/ 2 h 25"/>
                <a:gd name="T10" fmla="*/ 2 w 177"/>
                <a:gd name="T11" fmla="*/ 2 h 25"/>
                <a:gd name="T12" fmla="*/ 2 w 177"/>
                <a:gd name="T13" fmla="*/ 2 h 25"/>
                <a:gd name="T14" fmla="*/ 2 w 177"/>
                <a:gd name="T15" fmla="*/ 2 h 25"/>
                <a:gd name="T16" fmla="*/ 2 w 177"/>
                <a:gd name="T17" fmla="*/ 0 h 25"/>
                <a:gd name="T18" fmla="*/ 0 w 177"/>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25"/>
                <a:gd name="T32" fmla="*/ 177 w 177"/>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25">
                  <a:moveTo>
                    <a:pt x="176" y="16"/>
                  </a:moveTo>
                  <a:lnTo>
                    <a:pt x="160" y="8"/>
                  </a:lnTo>
                  <a:lnTo>
                    <a:pt x="136" y="16"/>
                  </a:lnTo>
                  <a:lnTo>
                    <a:pt x="112" y="16"/>
                  </a:lnTo>
                  <a:lnTo>
                    <a:pt x="88" y="24"/>
                  </a:lnTo>
                  <a:lnTo>
                    <a:pt x="64" y="16"/>
                  </a:lnTo>
                  <a:lnTo>
                    <a:pt x="48" y="16"/>
                  </a:lnTo>
                  <a:lnTo>
                    <a:pt x="16" y="8"/>
                  </a:lnTo>
                  <a:lnTo>
                    <a:pt x="8" y="0"/>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7" name="Freeform 56">
              <a:extLst>
                <a:ext uri="{FF2B5EF4-FFF2-40B4-BE49-F238E27FC236}">
                  <a16:creationId xmlns:a16="http://schemas.microsoft.com/office/drawing/2014/main" id="{7A032874-F028-4C20-9E73-C6B1438D9706}"/>
                </a:ext>
              </a:extLst>
            </p:cNvPr>
            <p:cNvSpPr>
              <a:spLocks/>
            </p:cNvSpPr>
            <p:nvPr/>
          </p:nvSpPr>
          <p:spPr bwMode="auto">
            <a:xfrm>
              <a:off x="1114" y="1734"/>
              <a:ext cx="66" cy="66"/>
            </a:xfrm>
            <a:custGeom>
              <a:avLst/>
              <a:gdLst>
                <a:gd name="T0" fmla="*/ 0 w 81"/>
                <a:gd name="T1" fmla="*/ 2 h 81"/>
                <a:gd name="T2" fmla="*/ 2 w 81"/>
                <a:gd name="T3" fmla="*/ 2 h 81"/>
                <a:gd name="T4" fmla="*/ 2 w 81"/>
                <a:gd name="T5" fmla="*/ 2 h 81"/>
                <a:gd name="T6" fmla="*/ 2 w 81"/>
                <a:gd name="T7" fmla="*/ 2 h 81"/>
                <a:gd name="T8" fmla="*/ 2 w 81"/>
                <a:gd name="T9" fmla="*/ 2 h 81"/>
                <a:gd name="T10" fmla="*/ 2 w 81"/>
                <a:gd name="T11" fmla="*/ 0 h 81"/>
                <a:gd name="T12" fmla="*/ 2 w 81"/>
                <a:gd name="T13" fmla="*/ 0 h 81"/>
                <a:gd name="T14" fmla="*/ 0 60000 65536"/>
                <a:gd name="T15" fmla="*/ 0 60000 65536"/>
                <a:gd name="T16" fmla="*/ 0 60000 65536"/>
                <a:gd name="T17" fmla="*/ 0 60000 65536"/>
                <a:gd name="T18" fmla="*/ 0 60000 65536"/>
                <a:gd name="T19" fmla="*/ 0 60000 65536"/>
                <a:gd name="T20" fmla="*/ 0 60000 65536"/>
                <a:gd name="T21" fmla="*/ 0 w 81"/>
                <a:gd name="T22" fmla="*/ 0 h 81"/>
                <a:gd name="T23" fmla="*/ 81 w 81"/>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81">
                  <a:moveTo>
                    <a:pt x="0" y="80"/>
                  </a:moveTo>
                  <a:lnTo>
                    <a:pt x="8" y="64"/>
                  </a:lnTo>
                  <a:lnTo>
                    <a:pt x="24" y="40"/>
                  </a:lnTo>
                  <a:lnTo>
                    <a:pt x="24" y="16"/>
                  </a:lnTo>
                  <a:lnTo>
                    <a:pt x="40" y="8"/>
                  </a:lnTo>
                  <a:lnTo>
                    <a:pt x="56" y="0"/>
                  </a:lnTo>
                  <a:lnTo>
                    <a:pt x="8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8" name="Freeform 57">
              <a:extLst>
                <a:ext uri="{FF2B5EF4-FFF2-40B4-BE49-F238E27FC236}">
                  <a16:creationId xmlns:a16="http://schemas.microsoft.com/office/drawing/2014/main" id="{A78B431D-3866-4287-BB5D-BCFD7B62B043}"/>
                </a:ext>
              </a:extLst>
            </p:cNvPr>
            <p:cNvSpPr>
              <a:spLocks/>
            </p:cNvSpPr>
            <p:nvPr/>
          </p:nvSpPr>
          <p:spPr bwMode="auto">
            <a:xfrm>
              <a:off x="1290" y="1611"/>
              <a:ext cx="183" cy="170"/>
            </a:xfrm>
            <a:custGeom>
              <a:avLst/>
              <a:gdLst>
                <a:gd name="T0" fmla="*/ 0 w 225"/>
                <a:gd name="T1" fmla="*/ 2 h 209"/>
                <a:gd name="T2" fmla="*/ 0 w 225"/>
                <a:gd name="T3" fmla="*/ 2 h 209"/>
                <a:gd name="T4" fmla="*/ 2 w 225"/>
                <a:gd name="T5" fmla="*/ 2 h 209"/>
                <a:gd name="T6" fmla="*/ 2 w 225"/>
                <a:gd name="T7" fmla="*/ 2 h 209"/>
                <a:gd name="T8" fmla="*/ 2 w 225"/>
                <a:gd name="T9" fmla="*/ 2 h 209"/>
                <a:gd name="T10" fmla="*/ 2 w 225"/>
                <a:gd name="T11" fmla="*/ 2 h 209"/>
                <a:gd name="T12" fmla="*/ 2 w 225"/>
                <a:gd name="T13" fmla="*/ 2 h 209"/>
                <a:gd name="T14" fmla="*/ 2 w 225"/>
                <a:gd name="T15" fmla="*/ 2 h 209"/>
                <a:gd name="T16" fmla="*/ 2 w 225"/>
                <a:gd name="T17" fmla="*/ 2 h 209"/>
                <a:gd name="T18" fmla="*/ 2 w 225"/>
                <a:gd name="T19" fmla="*/ 2 h 209"/>
                <a:gd name="T20" fmla="*/ 2 w 225"/>
                <a:gd name="T21" fmla="*/ 2 h 209"/>
                <a:gd name="T22" fmla="*/ 2 w 225"/>
                <a:gd name="T23" fmla="*/ 2 h 209"/>
                <a:gd name="T24" fmla="*/ 2 w 225"/>
                <a:gd name="T25" fmla="*/ 2 h 209"/>
                <a:gd name="T26" fmla="*/ 2 w 225"/>
                <a:gd name="T27" fmla="*/ 2 h 209"/>
                <a:gd name="T28" fmla="*/ 2 w 225"/>
                <a:gd name="T29" fmla="*/ 2 h 209"/>
                <a:gd name="T30" fmla="*/ 2 w 225"/>
                <a:gd name="T31" fmla="*/ 2 h 209"/>
                <a:gd name="T32" fmla="*/ 2 w 225"/>
                <a:gd name="T33" fmla="*/ 2 h 209"/>
                <a:gd name="T34" fmla="*/ 2 w 225"/>
                <a:gd name="T35" fmla="*/ 2 h 209"/>
                <a:gd name="T36" fmla="*/ 2 w 225"/>
                <a:gd name="T37" fmla="*/ 0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
                <a:gd name="T58" fmla="*/ 0 h 209"/>
                <a:gd name="T59" fmla="*/ 225 w 225"/>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 h="209">
                  <a:moveTo>
                    <a:pt x="0" y="208"/>
                  </a:moveTo>
                  <a:lnTo>
                    <a:pt x="0" y="192"/>
                  </a:lnTo>
                  <a:lnTo>
                    <a:pt x="16" y="184"/>
                  </a:lnTo>
                  <a:lnTo>
                    <a:pt x="24" y="168"/>
                  </a:lnTo>
                  <a:lnTo>
                    <a:pt x="24" y="160"/>
                  </a:lnTo>
                  <a:lnTo>
                    <a:pt x="48" y="152"/>
                  </a:lnTo>
                  <a:lnTo>
                    <a:pt x="64" y="128"/>
                  </a:lnTo>
                  <a:lnTo>
                    <a:pt x="64" y="120"/>
                  </a:lnTo>
                  <a:lnTo>
                    <a:pt x="80" y="104"/>
                  </a:lnTo>
                  <a:lnTo>
                    <a:pt x="80" y="88"/>
                  </a:lnTo>
                  <a:lnTo>
                    <a:pt x="80" y="64"/>
                  </a:lnTo>
                  <a:lnTo>
                    <a:pt x="96" y="56"/>
                  </a:lnTo>
                  <a:lnTo>
                    <a:pt x="104" y="48"/>
                  </a:lnTo>
                  <a:lnTo>
                    <a:pt x="128" y="48"/>
                  </a:lnTo>
                  <a:lnTo>
                    <a:pt x="152" y="32"/>
                  </a:lnTo>
                  <a:lnTo>
                    <a:pt x="168" y="16"/>
                  </a:lnTo>
                  <a:lnTo>
                    <a:pt x="192" y="24"/>
                  </a:lnTo>
                  <a:lnTo>
                    <a:pt x="216" y="8"/>
                  </a:lnTo>
                  <a:lnTo>
                    <a:pt x="224"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9" name="Freeform 58">
              <a:extLst>
                <a:ext uri="{FF2B5EF4-FFF2-40B4-BE49-F238E27FC236}">
                  <a16:creationId xmlns:a16="http://schemas.microsoft.com/office/drawing/2014/main" id="{1A77DF1E-D6A0-41B6-895D-D08853E1873A}"/>
                </a:ext>
              </a:extLst>
            </p:cNvPr>
            <p:cNvSpPr>
              <a:spLocks/>
            </p:cNvSpPr>
            <p:nvPr/>
          </p:nvSpPr>
          <p:spPr bwMode="auto">
            <a:xfrm>
              <a:off x="1374" y="1604"/>
              <a:ext cx="34" cy="46"/>
            </a:xfrm>
            <a:custGeom>
              <a:avLst/>
              <a:gdLst>
                <a:gd name="T0" fmla="*/ 0 w 41"/>
                <a:gd name="T1" fmla="*/ 2 h 57"/>
                <a:gd name="T2" fmla="*/ 2 w 41"/>
                <a:gd name="T3" fmla="*/ 2 h 57"/>
                <a:gd name="T4" fmla="*/ 2 w 41"/>
                <a:gd name="T5" fmla="*/ 2 h 57"/>
                <a:gd name="T6" fmla="*/ 2 w 41"/>
                <a:gd name="T7" fmla="*/ 2 h 57"/>
                <a:gd name="T8" fmla="*/ 2 w 41"/>
                <a:gd name="T9" fmla="*/ 2 h 57"/>
                <a:gd name="T10" fmla="*/ 2 w 41"/>
                <a:gd name="T11" fmla="*/ 0 h 57"/>
                <a:gd name="T12" fmla="*/ 0 60000 65536"/>
                <a:gd name="T13" fmla="*/ 0 60000 65536"/>
                <a:gd name="T14" fmla="*/ 0 60000 65536"/>
                <a:gd name="T15" fmla="*/ 0 60000 65536"/>
                <a:gd name="T16" fmla="*/ 0 60000 65536"/>
                <a:gd name="T17" fmla="*/ 0 60000 65536"/>
                <a:gd name="T18" fmla="*/ 0 w 41"/>
                <a:gd name="T19" fmla="*/ 0 h 57"/>
                <a:gd name="T20" fmla="*/ 41 w 4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41" h="57">
                  <a:moveTo>
                    <a:pt x="0" y="56"/>
                  </a:moveTo>
                  <a:lnTo>
                    <a:pt x="8" y="48"/>
                  </a:lnTo>
                  <a:lnTo>
                    <a:pt x="16" y="32"/>
                  </a:lnTo>
                  <a:lnTo>
                    <a:pt x="24" y="16"/>
                  </a:lnTo>
                  <a:lnTo>
                    <a:pt x="32" y="8"/>
                  </a:lnTo>
                  <a:lnTo>
                    <a:pt x="4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0" name="Freeform 59">
              <a:extLst>
                <a:ext uri="{FF2B5EF4-FFF2-40B4-BE49-F238E27FC236}">
                  <a16:creationId xmlns:a16="http://schemas.microsoft.com/office/drawing/2014/main" id="{70BC2F23-B4F9-4BAF-B8E6-1492E23A798A}"/>
                </a:ext>
              </a:extLst>
            </p:cNvPr>
            <p:cNvSpPr>
              <a:spLocks/>
            </p:cNvSpPr>
            <p:nvPr/>
          </p:nvSpPr>
          <p:spPr bwMode="auto">
            <a:xfrm>
              <a:off x="1335" y="1715"/>
              <a:ext cx="73" cy="157"/>
            </a:xfrm>
            <a:custGeom>
              <a:avLst/>
              <a:gdLst>
                <a:gd name="T0" fmla="*/ 0 w 89"/>
                <a:gd name="T1" fmla="*/ 2 h 193"/>
                <a:gd name="T2" fmla="*/ 0 w 89"/>
                <a:gd name="T3" fmla="*/ 2 h 193"/>
                <a:gd name="T4" fmla="*/ 0 w 89"/>
                <a:gd name="T5" fmla="*/ 2 h 193"/>
                <a:gd name="T6" fmla="*/ 2 w 89"/>
                <a:gd name="T7" fmla="*/ 2 h 193"/>
                <a:gd name="T8" fmla="*/ 2 w 89"/>
                <a:gd name="T9" fmla="*/ 2 h 193"/>
                <a:gd name="T10" fmla="*/ 2 w 89"/>
                <a:gd name="T11" fmla="*/ 2 h 193"/>
                <a:gd name="T12" fmla="*/ 2 w 89"/>
                <a:gd name="T13" fmla="*/ 2 h 193"/>
                <a:gd name="T14" fmla="*/ 2 w 89"/>
                <a:gd name="T15" fmla="*/ 2 h 193"/>
                <a:gd name="T16" fmla="*/ 2 w 89"/>
                <a:gd name="T17" fmla="*/ 2 h 193"/>
                <a:gd name="T18" fmla="*/ 2 w 89"/>
                <a:gd name="T19" fmla="*/ 2 h 193"/>
                <a:gd name="T20" fmla="*/ 2 w 89"/>
                <a:gd name="T21" fmla="*/ 0 h 1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193"/>
                <a:gd name="T35" fmla="*/ 89 w 89"/>
                <a:gd name="T36" fmla="*/ 193 h 1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193">
                  <a:moveTo>
                    <a:pt x="0" y="192"/>
                  </a:moveTo>
                  <a:lnTo>
                    <a:pt x="0" y="168"/>
                  </a:lnTo>
                  <a:lnTo>
                    <a:pt x="0" y="152"/>
                  </a:lnTo>
                  <a:lnTo>
                    <a:pt x="24" y="144"/>
                  </a:lnTo>
                  <a:lnTo>
                    <a:pt x="48" y="136"/>
                  </a:lnTo>
                  <a:lnTo>
                    <a:pt x="56" y="120"/>
                  </a:lnTo>
                  <a:lnTo>
                    <a:pt x="64" y="96"/>
                  </a:lnTo>
                  <a:lnTo>
                    <a:pt x="72" y="64"/>
                  </a:lnTo>
                  <a:lnTo>
                    <a:pt x="80" y="32"/>
                  </a:lnTo>
                  <a:lnTo>
                    <a:pt x="88" y="8"/>
                  </a:lnTo>
                  <a:lnTo>
                    <a:pt x="88"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1" name="Freeform 60">
              <a:extLst>
                <a:ext uri="{FF2B5EF4-FFF2-40B4-BE49-F238E27FC236}">
                  <a16:creationId xmlns:a16="http://schemas.microsoft.com/office/drawing/2014/main" id="{66994F58-D3A8-43A5-AA79-186757BA8C87}"/>
                </a:ext>
              </a:extLst>
            </p:cNvPr>
            <p:cNvSpPr>
              <a:spLocks/>
            </p:cNvSpPr>
            <p:nvPr/>
          </p:nvSpPr>
          <p:spPr bwMode="auto">
            <a:xfrm>
              <a:off x="1355" y="1643"/>
              <a:ext cx="85" cy="53"/>
            </a:xfrm>
            <a:custGeom>
              <a:avLst/>
              <a:gdLst>
                <a:gd name="T0" fmla="*/ 0 w 105"/>
                <a:gd name="T1" fmla="*/ 2 h 65"/>
                <a:gd name="T2" fmla="*/ 2 w 105"/>
                <a:gd name="T3" fmla="*/ 2 h 65"/>
                <a:gd name="T4" fmla="*/ 2 w 105"/>
                <a:gd name="T5" fmla="*/ 2 h 65"/>
                <a:gd name="T6" fmla="*/ 2 w 105"/>
                <a:gd name="T7" fmla="*/ 2 h 65"/>
                <a:gd name="T8" fmla="*/ 2 w 105"/>
                <a:gd name="T9" fmla="*/ 2 h 65"/>
                <a:gd name="T10" fmla="*/ 2 w 105"/>
                <a:gd name="T11" fmla="*/ 2 h 65"/>
                <a:gd name="T12" fmla="*/ 2 w 105"/>
                <a:gd name="T13" fmla="*/ 0 h 65"/>
                <a:gd name="T14" fmla="*/ 0 60000 65536"/>
                <a:gd name="T15" fmla="*/ 0 60000 65536"/>
                <a:gd name="T16" fmla="*/ 0 60000 65536"/>
                <a:gd name="T17" fmla="*/ 0 60000 65536"/>
                <a:gd name="T18" fmla="*/ 0 60000 65536"/>
                <a:gd name="T19" fmla="*/ 0 60000 65536"/>
                <a:gd name="T20" fmla="*/ 0 60000 65536"/>
                <a:gd name="T21" fmla="*/ 0 w 105"/>
                <a:gd name="T22" fmla="*/ 0 h 65"/>
                <a:gd name="T23" fmla="*/ 105 w 105"/>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65">
                  <a:moveTo>
                    <a:pt x="0" y="64"/>
                  </a:moveTo>
                  <a:lnTo>
                    <a:pt x="24" y="56"/>
                  </a:lnTo>
                  <a:lnTo>
                    <a:pt x="40" y="48"/>
                  </a:lnTo>
                  <a:lnTo>
                    <a:pt x="48" y="24"/>
                  </a:lnTo>
                  <a:lnTo>
                    <a:pt x="80" y="32"/>
                  </a:lnTo>
                  <a:lnTo>
                    <a:pt x="96" y="16"/>
                  </a:lnTo>
                  <a:lnTo>
                    <a:pt x="104"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2" name="Freeform 61">
              <a:extLst>
                <a:ext uri="{FF2B5EF4-FFF2-40B4-BE49-F238E27FC236}">
                  <a16:creationId xmlns:a16="http://schemas.microsoft.com/office/drawing/2014/main" id="{00B154F9-B09B-4D7D-8644-C7A19470AAD2}"/>
                </a:ext>
              </a:extLst>
            </p:cNvPr>
            <p:cNvSpPr>
              <a:spLocks/>
            </p:cNvSpPr>
            <p:nvPr/>
          </p:nvSpPr>
          <p:spPr bwMode="auto">
            <a:xfrm>
              <a:off x="1420" y="1650"/>
              <a:ext cx="40" cy="20"/>
            </a:xfrm>
            <a:custGeom>
              <a:avLst/>
              <a:gdLst>
                <a:gd name="T0" fmla="*/ 0 w 49"/>
                <a:gd name="T1" fmla="*/ 2 h 25"/>
                <a:gd name="T2" fmla="*/ 2 w 49"/>
                <a:gd name="T3" fmla="*/ 2 h 25"/>
                <a:gd name="T4" fmla="*/ 2 w 49"/>
                <a:gd name="T5" fmla="*/ 2 h 25"/>
                <a:gd name="T6" fmla="*/ 2 w 49"/>
                <a:gd name="T7" fmla="*/ 2 h 25"/>
                <a:gd name="T8" fmla="*/ 2 w 49"/>
                <a:gd name="T9" fmla="*/ 0 h 25"/>
                <a:gd name="T10" fmla="*/ 0 60000 65536"/>
                <a:gd name="T11" fmla="*/ 0 60000 65536"/>
                <a:gd name="T12" fmla="*/ 0 60000 65536"/>
                <a:gd name="T13" fmla="*/ 0 60000 65536"/>
                <a:gd name="T14" fmla="*/ 0 60000 65536"/>
                <a:gd name="T15" fmla="*/ 0 w 49"/>
                <a:gd name="T16" fmla="*/ 0 h 25"/>
                <a:gd name="T17" fmla="*/ 49 w 49"/>
                <a:gd name="T18" fmla="*/ 25 h 25"/>
              </a:gdLst>
              <a:ahLst/>
              <a:cxnLst>
                <a:cxn ang="T10">
                  <a:pos x="T0" y="T1"/>
                </a:cxn>
                <a:cxn ang="T11">
                  <a:pos x="T2" y="T3"/>
                </a:cxn>
                <a:cxn ang="T12">
                  <a:pos x="T4" y="T5"/>
                </a:cxn>
                <a:cxn ang="T13">
                  <a:pos x="T6" y="T7"/>
                </a:cxn>
                <a:cxn ang="T14">
                  <a:pos x="T8" y="T9"/>
                </a:cxn>
              </a:cxnLst>
              <a:rect l="T15" t="T16" r="T17" b="T18"/>
              <a:pathLst>
                <a:path w="49" h="25">
                  <a:moveTo>
                    <a:pt x="0" y="24"/>
                  </a:moveTo>
                  <a:lnTo>
                    <a:pt x="16" y="24"/>
                  </a:lnTo>
                  <a:lnTo>
                    <a:pt x="24" y="16"/>
                  </a:lnTo>
                  <a:lnTo>
                    <a:pt x="40" y="8"/>
                  </a:lnTo>
                  <a:lnTo>
                    <a:pt x="48"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3" name="Freeform 62">
              <a:extLst>
                <a:ext uri="{FF2B5EF4-FFF2-40B4-BE49-F238E27FC236}">
                  <a16:creationId xmlns:a16="http://schemas.microsoft.com/office/drawing/2014/main" id="{690E50F4-DA0B-47DA-BFC5-E945FFF68CCC}"/>
                </a:ext>
              </a:extLst>
            </p:cNvPr>
            <p:cNvSpPr>
              <a:spLocks/>
            </p:cNvSpPr>
            <p:nvPr/>
          </p:nvSpPr>
          <p:spPr bwMode="auto">
            <a:xfrm>
              <a:off x="1198" y="1506"/>
              <a:ext cx="34" cy="249"/>
            </a:xfrm>
            <a:custGeom>
              <a:avLst/>
              <a:gdLst>
                <a:gd name="T0" fmla="*/ 2 w 41"/>
                <a:gd name="T1" fmla="*/ 2 h 305"/>
                <a:gd name="T2" fmla="*/ 2 w 41"/>
                <a:gd name="T3" fmla="*/ 2 h 305"/>
                <a:gd name="T4" fmla="*/ 2 w 41"/>
                <a:gd name="T5" fmla="*/ 2 h 305"/>
                <a:gd name="T6" fmla="*/ 2 w 41"/>
                <a:gd name="T7" fmla="*/ 2 h 305"/>
                <a:gd name="T8" fmla="*/ 2 w 41"/>
                <a:gd name="T9" fmla="*/ 2 h 305"/>
                <a:gd name="T10" fmla="*/ 2 w 41"/>
                <a:gd name="T11" fmla="*/ 2 h 305"/>
                <a:gd name="T12" fmla="*/ 2 w 41"/>
                <a:gd name="T13" fmla="*/ 2 h 305"/>
                <a:gd name="T14" fmla="*/ 2 w 41"/>
                <a:gd name="T15" fmla="*/ 2 h 305"/>
                <a:gd name="T16" fmla="*/ 2 w 41"/>
                <a:gd name="T17" fmla="*/ 2 h 305"/>
                <a:gd name="T18" fmla="*/ 2 w 41"/>
                <a:gd name="T19" fmla="*/ 2 h 305"/>
                <a:gd name="T20" fmla="*/ 2 w 41"/>
                <a:gd name="T21" fmla="*/ 2 h 305"/>
                <a:gd name="T22" fmla="*/ 2 w 41"/>
                <a:gd name="T23" fmla="*/ 2 h 305"/>
                <a:gd name="T24" fmla="*/ 2 w 41"/>
                <a:gd name="T25" fmla="*/ 2 h 305"/>
                <a:gd name="T26" fmla="*/ 2 w 41"/>
                <a:gd name="T27" fmla="*/ 2 h 305"/>
                <a:gd name="T28" fmla="*/ 0 w 41"/>
                <a:gd name="T29" fmla="*/ 2 h 305"/>
                <a:gd name="T30" fmla="*/ 2 w 41"/>
                <a:gd name="T31" fmla="*/ 2 h 305"/>
                <a:gd name="T32" fmla="*/ 2 w 41"/>
                <a:gd name="T33" fmla="*/ 0 h 3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05"/>
                <a:gd name="T53" fmla="*/ 41 w 41"/>
                <a:gd name="T54" fmla="*/ 305 h 3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05">
                  <a:moveTo>
                    <a:pt x="40" y="304"/>
                  </a:moveTo>
                  <a:lnTo>
                    <a:pt x="32" y="280"/>
                  </a:lnTo>
                  <a:lnTo>
                    <a:pt x="24" y="264"/>
                  </a:lnTo>
                  <a:lnTo>
                    <a:pt x="32" y="240"/>
                  </a:lnTo>
                  <a:lnTo>
                    <a:pt x="40" y="224"/>
                  </a:lnTo>
                  <a:lnTo>
                    <a:pt x="40" y="208"/>
                  </a:lnTo>
                  <a:lnTo>
                    <a:pt x="32" y="184"/>
                  </a:lnTo>
                  <a:lnTo>
                    <a:pt x="32" y="160"/>
                  </a:lnTo>
                  <a:lnTo>
                    <a:pt x="16" y="144"/>
                  </a:lnTo>
                  <a:lnTo>
                    <a:pt x="16" y="120"/>
                  </a:lnTo>
                  <a:lnTo>
                    <a:pt x="16" y="104"/>
                  </a:lnTo>
                  <a:lnTo>
                    <a:pt x="16" y="96"/>
                  </a:lnTo>
                  <a:lnTo>
                    <a:pt x="24" y="80"/>
                  </a:lnTo>
                  <a:lnTo>
                    <a:pt x="8" y="56"/>
                  </a:lnTo>
                  <a:lnTo>
                    <a:pt x="0" y="32"/>
                  </a:lnTo>
                  <a:lnTo>
                    <a:pt x="16" y="16"/>
                  </a:lnTo>
                  <a:lnTo>
                    <a:pt x="16"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4" name="Freeform 63">
              <a:extLst>
                <a:ext uri="{FF2B5EF4-FFF2-40B4-BE49-F238E27FC236}">
                  <a16:creationId xmlns:a16="http://schemas.microsoft.com/office/drawing/2014/main" id="{0427CC6A-05D5-4EC6-8EC1-6015AAC28C70}"/>
                </a:ext>
              </a:extLst>
            </p:cNvPr>
            <p:cNvSpPr>
              <a:spLocks/>
            </p:cNvSpPr>
            <p:nvPr/>
          </p:nvSpPr>
          <p:spPr bwMode="auto">
            <a:xfrm>
              <a:off x="1159" y="1604"/>
              <a:ext cx="27" cy="92"/>
            </a:xfrm>
            <a:custGeom>
              <a:avLst/>
              <a:gdLst>
                <a:gd name="T0" fmla="*/ 2 w 33"/>
                <a:gd name="T1" fmla="*/ 2 h 113"/>
                <a:gd name="T2" fmla="*/ 2 w 33"/>
                <a:gd name="T3" fmla="*/ 2 h 113"/>
                <a:gd name="T4" fmla="*/ 2 w 33"/>
                <a:gd name="T5" fmla="*/ 2 h 113"/>
                <a:gd name="T6" fmla="*/ 2 w 33"/>
                <a:gd name="T7" fmla="*/ 2 h 113"/>
                <a:gd name="T8" fmla="*/ 2 w 33"/>
                <a:gd name="T9" fmla="*/ 2 h 113"/>
                <a:gd name="T10" fmla="*/ 0 w 33"/>
                <a:gd name="T11" fmla="*/ 2 h 113"/>
                <a:gd name="T12" fmla="*/ 0 w 33"/>
                <a:gd name="T13" fmla="*/ 2 h 113"/>
                <a:gd name="T14" fmla="*/ 2 w 33"/>
                <a:gd name="T15" fmla="*/ 0 h 11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13"/>
                <a:gd name="T26" fmla="*/ 33 w 33"/>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13">
                  <a:moveTo>
                    <a:pt x="32" y="112"/>
                  </a:moveTo>
                  <a:lnTo>
                    <a:pt x="32" y="96"/>
                  </a:lnTo>
                  <a:lnTo>
                    <a:pt x="32" y="80"/>
                  </a:lnTo>
                  <a:lnTo>
                    <a:pt x="24" y="72"/>
                  </a:lnTo>
                  <a:lnTo>
                    <a:pt x="8" y="72"/>
                  </a:lnTo>
                  <a:lnTo>
                    <a:pt x="0" y="40"/>
                  </a:lnTo>
                  <a:lnTo>
                    <a:pt x="0" y="24"/>
                  </a:lnTo>
                  <a:lnTo>
                    <a:pt x="8"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5" name="Freeform 64">
              <a:extLst>
                <a:ext uri="{FF2B5EF4-FFF2-40B4-BE49-F238E27FC236}">
                  <a16:creationId xmlns:a16="http://schemas.microsoft.com/office/drawing/2014/main" id="{0F296C65-441F-40FF-B176-01881E0850C7}"/>
                </a:ext>
              </a:extLst>
            </p:cNvPr>
            <p:cNvSpPr>
              <a:spLocks/>
            </p:cNvSpPr>
            <p:nvPr/>
          </p:nvSpPr>
          <p:spPr bwMode="auto">
            <a:xfrm>
              <a:off x="1023" y="1552"/>
              <a:ext cx="72" cy="33"/>
            </a:xfrm>
            <a:custGeom>
              <a:avLst/>
              <a:gdLst>
                <a:gd name="T0" fmla="*/ 2 w 89"/>
                <a:gd name="T1" fmla="*/ 2 h 41"/>
                <a:gd name="T2" fmla="*/ 2 w 89"/>
                <a:gd name="T3" fmla="*/ 2 h 41"/>
                <a:gd name="T4" fmla="*/ 2 w 89"/>
                <a:gd name="T5" fmla="*/ 2 h 41"/>
                <a:gd name="T6" fmla="*/ 2 w 89"/>
                <a:gd name="T7" fmla="*/ 0 h 41"/>
                <a:gd name="T8" fmla="*/ 2 w 89"/>
                <a:gd name="T9" fmla="*/ 2 h 41"/>
                <a:gd name="T10" fmla="*/ 2 w 89"/>
                <a:gd name="T11" fmla="*/ 2 h 41"/>
                <a:gd name="T12" fmla="*/ 2 w 89"/>
                <a:gd name="T13" fmla="*/ 2 h 41"/>
                <a:gd name="T14" fmla="*/ 0 w 89"/>
                <a:gd name="T15" fmla="*/ 2 h 41"/>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41"/>
                <a:gd name="T26" fmla="*/ 89 w 89"/>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41">
                  <a:moveTo>
                    <a:pt x="88" y="32"/>
                  </a:moveTo>
                  <a:lnTo>
                    <a:pt x="72" y="16"/>
                  </a:lnTo>
                  <a:lnTo>
                    <a:pt x="64" y="8"/>
                  </a:lnTo>
                  <a:lnTo>
                    <a:pt x="48" y="0"/>
                  </a:lnTo>
                  <a:lnTo>
                    <a:pt x="32" y="8"/>
                  </a:lnTo>
                  <a:lnTo>
                    <a:pt x="24" y="24"/>
                  </a:lnTo>
                  <a:lnTo>
                    <a:pt x="16" y="40"/>
                  </a:lnTo>
                  <a:lnTo>
                    <a:pt x="0" y="4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6" name="Freeform 65">
              <a:extLst>
                <a:ext uri="{FF2B5EF4-FFF2-40B4-BE49-F238E27FC236}">
                  <a16:creationId xmlns:a16="http://schemas.microsoft.com/office/drawing/2014/main" id="{59D8EAF3-3D7D-4F83-9897-5F9F6CC68D32}"/>
                </a:ext>
              </a:extLst>
            </p:cNvPr>
            <p:cNvSpPr>
              <a:spLocks/>
            </p:cNvSpPr>
            <p:nvPr/>
          </p:nvSpPr>
          <p:spPr bwMode="auto">
            <a:xfrm>
              <a:off x="893" y="1741"/>
              <a:ext cx="111" cy="33"/>
            </a:xfrm>
            <a:custGeom>
              <a:avLst/>
              <a:gdLst>
                <a:gd name="T0" fmla="*/ 2 w 137"/>
                <a:gd name="T1" fmla="*/ 0 h 41"/>
                <a:gd name="T2" fmla="*/ 2 w 137"/>
                <a:gd name="T3" fmla="*/ 0 h 41"/>
                <a:gd name="T4" fmla="*/ 2 w 137"/>
                <a:gd name="T5" fmla="*/ 2 h 41"/>
                <a:gd name="T6" fmla="*/ 2 w 137"/>
                <a:gd name="T7" fmla="*/ 2 h 41"/>
                <a:gd name="T8" fmla="*/ 2 w 137"/>
                <a:gd name="T9" fmla="*/ 2 h 41"/>
                <a:gd name="T10" fmla="*/ 2 w 137"/>
                <a:gd name="T11" fmla="*/ 2 h 41"/>
                <a:gd name="T12" fmla="*/ 0 w 137"/>
                <a:gd name="T13" fmla="*/ 2 h 41"/>
                <a:gd name="T14" fmla="*/ 0 60000 65536"/>
                <a:gd name="T15" fmla="*/ 0 60000 65536"/>
                <a:gd name="T16" fmla="*/ 0 60000 65536"/>
                <a:gd name="T17" fmla="*/ 0 60000 65536"/>
                <a:gd name="T18" fmla="*/ 0 60000 65536"/>
                <a:gd name="T19" fmla="*/ 0 60000 65536"/>
                <a:gd name="T20" fmla="*/ 0 60000 65536"/>
                <a:gd name="T21" fmla="*/ 0 w 137"/>
                <a:gd name="T22" fmla="*/ 0 h 41"/>
                <a:gd name="T23" fmla="*/ 137 w 13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41">
                  <a:moveTo>
                    <a:pt x="136" y="0"/>
                  </a:moveTo>
                  <a:lnTo>
                    <a:pt x="112" y="0"/>
                  </a:lnTo>
                  <a:lnTo>
                    <a:pt x="104" y="8"/>
                  </a:lnTo>
                  <a:lnTo>
                    <a:pt x="64" y="8"/>
                  </a:lnTo>
                  <a:lnTo>
                    <a:pt x="40" y="16"/>
                  </a:lnTo>
                  <a:lnTo>
                    <a:pt x="16" y="32"/>
                  </a:lnTo>
                  <a:lnTo>
                    <a:pt x="0" y="4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7" name="Freeform 66">
              <a:extLst>
                <a:ext uri="{FF2B5EF4-FFF2-40B4-BE49-F238E27FC236}">
                  <a16:creationId xmlns:a16="http://schemas.microsoft.com/office/drawing/2014/main" id="{74584219-2CA4-463A-9DC6-104CE7F05401}"/>
                </a:ext>
              </a:extLst>
            </p:cNvPr>
            <p:cNvSpPr>
              <a:spLocks/>
            </p:cNvSpPr>
            <p:nvPr/>
          </p:nvSpPr>
          <p:spPr bwMode="auto">
            <a:xfrm>
              <a:off x="1094" y="1396"/>
              <a:ext cx="14" cy="33"/>
            </a:xfrm>
            <a:custGeom>
              <a:avLst/>
              <a:gdLst>
                <a:gd name="T0" fmla="*/ 2 w 17"/>
                <a:gd name="T1" fmla="*/ 2 h 41"/>
                <a:gd name="T2" fmla="*/ 0 w 17"/>
                <a:gd name="T3" fmla="*/ 2 h 41"/>
                <a:gd name="T4" fmla="*/ 0 w 17"/>
                <a:gd name="T5" fmla="*/ 0 h 41"/>
                <a:gd name="T6" fmla="*/ 0 60000 65536"/>
                <a:gd name="T7" fmla="*/ 0 60000 65536"/>
                <a:gd name="T8" fmla="*/ 0 60000 65536"/>
                <a:gd name="T9" fmla="*/ 0 w 17"/>
                <a:gd name="T10" fmla="*/ 0 h 41"/>
                <a:gd name="T11" fmla="*/ 17 w 17"/>
                <a:gd name="T12" fmla="*/ 41 h 41"/>
              </a:gdLst>
              <a:ahLst/>
              <a:cxnLst>
                <a:cxn ang="T6">
                  <a:pos x="T0" y="T1"/>
                </a:cxn>
                <a:cxn ang="T7">
                  <a:pos x="T2" y="T3"/>
                </a:cxn>
                <a:cxn ang="T8">
                  <a:pos x="T4" y="T5"/>
                </a:cxn>
              </a:cxnLst>
              <a:rect l="T9" t="T10" r="T11" b="T12"/>
              <a:pathLst>
                <a:path w="17" h="41">
                  <a:moveTo>
                    <a:pt x="16" y="40"/>
                  </a:moveTo>
                  <a:lnTo>
                    <a:pt x="0" y="16"/>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8" name="Freeform 67">
              <a:extLst>
                <a:ext uri="{FF2B5EF4-FFF2-40B4-BE49-F238E27FC236}">
                  <a16:creationId xmlns:a16="http://schemas.microsoft.com/office/drawing/2014/main" id="{B0C6651D-B655-49D1-A777-632185BDFCCF}"/>
                </a:ext>
              </a:extLst>
            </p:cNvPr>
            <p:cNvSpPr>
              <a:spLocks/>
            </p:cNvSpPr>
            <p:nvPr/>
          </p:nvSpPr>
          <p:spPr bwMode="auto">
            <a:xfrm>
              <a:off x="1042" y="3459"/>
              <a:ext cx="60" cy="333"/>
            </a:xfrm>
            <a:custGeom>
              <a:avLst/>
              <a:gdLst>
                <a:gd name="T0" fmla="*/ 0 w 73"/>
                <a:gd name="T1" fmla="*/ 0 h 409"/>
                <a:gd name="T2" fmla="*/ 2 w 73"/>
                <a:gd name="T3" fmla="*/ 2 h 409"/>
                <a:gd name="T4" fmla="*/ 2 w 73"/>
                <a:gd name="T5" fmla="*/ 2 h 409"/>
                <a:gd name="T6" fmla="*/ 2 w 73"/>
                <a:gd name="T7" fmla="*/ 2 h 409"/>
                <a:gd name="T8" fmla="*/ 2 w 73"/>
                <a:gd name="T9" fmla="*/ 2 h 409"/>
                <a:gd name="T10" fmla="*/ 2 w 73"/>
                <a:gd name="T11" fmla="*/ 2 h 409"/>
                <a:gd name="T12" fmla="*/ 2 w 73"/>
                <a:gd name="T13" fmla="*/ 2 h 409"/>
                <a:gd name="T14" fmla="*/ 2 w 73"/>
                <a:gd name="T15" fmla="*/ 2 h 409"/>
                <a:gd name="T16" fmla="*/ 2 w 73"/>
                <a:gd name="T17" fmla="*/ 2 h 409"/>
                <a:gd name="T18" fmla="*/ 2 w 73"/>
                <a:gd name="T19" fmla="*/ 2 h 409"/>
                <a:gd name="T20" fmla="*/ 2 w 73"/>
                <a:gd name="T21" fmla="*/ 2 h 409"/>
                <a:gd name="T22" fmla="*/ 2 w 73"/>
                <a:gd name="T23" fmla="*/ 2 h 4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409"/>
                <a:gd name="T38" fmla="*/ 73 w 73"/>
                <a:gd name="T39" fmla="*/ 409 h 4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409">
                  <a:moveTo>
                    <a:pt x="0" y="0"/>
                  </a:moveTo>
                  <a:lnTo>
                    <a:pt x="32" y="40"/>
                  </a:lnTo>
                  <a:lnTo>
                    <a:pt x="48" y="56"/>
                  </a:lnTo>
                  <a:lnTo>
                    <a:pt x="56" y="88"/>
                  </a:lnTo>
                  <a:lnTo>
                    <a:pt x="72" y="136"/>
                  </a:lnTo>
                  <a:lnTo>
                    <a:pt x="72" y="184"/>
                  </a:lnTo>
                  <a:lnTo>
                    <a:pt x="56" y="224"/>
                  </a:lnTo>
                  <a:lnTo>
                    <a:pt x="48" y="256"/>
                  </a:lnTo>
                  <a:lnTo>
                    <a:pt x="48" y="296"/>
                  </a:lnTo>
                  <a:lnTo>
                    <a:pt x="32" y="336"/>
                  </a:lnTo>
                  <a:lnTo>
                    <a:pt x="48" y="384"/>
                  </a:lnTo>
                  <a:lnTo>
                    <a:pt x="40" y="408"/>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9" name="Freeform 68">
              <a:extLst>
                <a:ext uri="{FF2B5EF4-FFF2-40B4-BE49-F238E27FC236}">
                  <a16:creationId xmlns:a16="http://schemas.microsoft.com/office/drawing/2014/main" id="{7BE6E071-9B46-46DF-8566-15B5F07C5DA0}"/>
                </a:ext>
              </a:extLst>
            </p:cNvPr>
            <p:cNvSpPr>
              <a:spLocks/>
            </p:cNvSpPr>
            <p:nvPr/>
          </p:nvSpPr>
          <p:spPr bwMode="auto">
            <a:xfrm>
              <a:off x="1615" y="3081"/>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999999"/>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70" name="Oval 69">
              <a:extLst>
                <a:ext uri="{FF2B5EF4-FFF2-40B4-BE49-F238E27FC236}">
                  <a16:creationId xmlns:a16="http://schemas.microsoft.com/office/drawing/2014/main" id="{B3C8C761-CBC4-44F5-8CD2-C815A8C1690C}"/>
                </a:ext>
              </a:extLst>
            </p:cNvPr>
            <p:cNvSpPr>
              <a:spLocks noChangeArrowheads="1"/>
            </p:cNvSpPr>
            <p:nvPr/>
          </p:nvSpPr>
          <p:spPr bwMode="auto">
            <a:xfrm>
              <a:off x="1377" y="2154"/>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71" name="Oval 70">
              <a:extLst>
                <a:ext uri="{FF2B5EF4-FFF2-40B4-BE49-F238E27FC236}">
                  <a16:creationId xmlns:a16="http://schemas.microsoft.com/office/drawing/2014/main" id="{E3E48B2A-7F57-4ACC-8238-4C179DB20F96}"/>
                </a:ext>
              </a:extLst>
            </p:cNvPr>
            <p:cNvSpPr>
              <a:spLocks noChangeArrowheads="1"/>
            </p:cNvSpPr>
            <p:nvPr/>
          </p:nvSpPr>
          <p:spPr bwMode="auto">
            <a:xfrm>
              <a:off x="1443" y="2486"/>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72" name="Oval 71">
              <a:extLst>
                <a:ext uri="{FF2B5EF4-FFF2-40B4-BE49-F238E27FC236}">
                  <a16:creationId xmlns:a16="http://schemas.microsoft.com/office/drawing/2014/main" id="{C1423032-64E7-46EA-8ED4-0B591362486D}"/>
                </a:ext>
              </a:extLst>
            </p:cNvPr>
            <p:cNvSpPr>
              <a:spLocks noChangeArrowheads="1"/>
            </p:cNvSpPr>
            <p:nvPr/>
          </p:nvSpPr>
          <p:spPr bwMode="auto">
            <a:xfrm>
              <a:off x="1488" y="2974"/>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73" name="Freeform 72">
              <a:extLst>
                <a:ext uri="{FF2B5EF4-FFF2-40B4-BE49-F238E27FC236}">
                  <a16:creationId xmlns:a16="http://schemas.microsoft.com/office/drawing/2014/main" id="{03B59D0B-5E08-463D-9345-DADCB7F10CF2}"/>
                </a:ext>
              </a:extLst>
            </p:cNvPr>
            <p:cNvSpPr>
              <a:spLocks/>
            </p:cNvSpPr>
            <p:nvPr/>
          </p:nvSpPr>
          <p:spPr bwMode="auto">
            <a:xfrm>
              <a:off x="1042" y="2411"/>
              <a:ext cx="1" cy="7"/>
            </a:xfrm>
            <a:custGeom>
              <a:avLst/>
              <a:gdLst>
                <a:gd name="T0" fmla="*/ 0 w 1"/>
                <a:gd name="T1" fmla="*/ 0 h 9"/>
                <a:gd name="T2" fmla="*/ 0 w 1"/>
                <a:gd name="T3" fmla="*/ 2 h 9"/>
                <a:gd name="T4" fmla="*/ 0 w 1"/>
                <a:gd name="T5" fmla="*/ 2 h 9"/>
                <a:gd name="T6" fmla="*/ 0 w 1"/>
                <a:gd name="T7" fmla="*/ 2 h 9"/>
                <a:gd name="T8" fmla="*/ 0 w 1"/>
                <a:gd name="T9" fmla="*/ 0 h 9"/>
                <a:gd name="T10" fmla="*/ 0 60000 65536"/>
                <a:gd name="T11" fmla="*/ 0 60000 65536"/>
                <a:gd name="T12" fmla="*/ 0 60000 65536"/>
                <a:gd name="T13" fmla="*/ 0 60000 65536"/>
                <a:gd name="T14" fmla="*/ 0 60000 65536"/>
                <a:gd name="T15" fmla="*/ 0 w 1"/>
                <a:gd name="T16" fmla="*/ 0 h 9"/>
                <a:gd name="T17" fmla="*/ 1 w 1"/>
                <a:gd name="T18" fmla="*/ 9 h 9"/>
              </a:gdLst>
              <a:ahLst/>
              <a:cxnLst>
                <a:cxn ang="T10">
                  <a:pos x="T0" y="T1"/>
                </a:cxn>
                <a:cxn ang="T11">
                  <a:pos x="T2" y="T3"/>
                </a:cxn>
                <a:cxn ang="T12">
                  <a:pos x="T4" y="T5"/>
                </a:cxn>
                <a:cxn ang="T13">
                  <a:pos x="T6" y="T7"/>
                </a:cxn>
                <a:cxn ang="T14">
                  <a:pos x="T8" y="T9"/>
                </a:cxn>
              </a:cxnLst>
              <a:rect l="T15" t="T16" r="T17" b="T18"/>
              <a:pathLst>
                <a:path w="1" h="9">
                  <a:moveTo>
                    <a:pt x="0" y="0"/>
                  </a:moveTo>
                  <a:lnTo>
                    <a:pt x="0" y="4"/>
                  </a:lnTo>
                  <a:lnTo>
                    <a:pt x="0" y="8"/>
                  </a:lnTo>
                  <a:lnTo>
                    <a:pt x="0" y="4"/>
                  </a:ln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74" name="Freeform 73">
              <a:extLst>
                <a:ext uri="{FF2B5EF4-FFF2-40B4-BE49-F238E27FC236}">
                  <a16:creationId xmlns:a16="http://schemas.microsoft.com/office/drawing/2014/main" id="{27F1D9B1-2C09-4F69-9835-E07373628FE0}"/>
                </a:ext>
              </a:extLst>
            </p:cNvPr>
            <p:cNvSpPr>
              <a:spLocks/>
            </p:cNvSpPr>
            <p:nvPr/>
          </p:nvSpPr>
          <p:spPr bwMode="auto">
            <a:xfrm>
              <a:off x="1062" y="2418"/>
              <a:ext cx="1" cy="7"/>
            </a:xfrm>
            <a:custGeom>
              <a:avLst/>
              <a:gdLst>
                <a:gd name="T0" fmla="*/ 0 w 1"/>
                <a:gd name="T1" fmla="*/ 0 h 9"/>
                <a:gd name="T2" fmla="*/ 0 w 1"/>
                <a:gd name="T3" fmla="*/ 2 h 9"/>
                <a:gd name="T4" fmla="*/ 0 w 1"/>
                <a:gd name="T5" fmla="*/ 2 h 9"/>
                <a:gd name="T6" fmla="*/ 0 w 1"/>
                <a:gd name="T7" fmla="*/ 2 h 9"/>
                <a:gd name="T8" fmla="*/ 0 w 1"/>
                <a:gd name="T9" fmla="*/ 0 h 9"/>
                <a:gd name="T10" fmla="*/ 0 60000 65536"/>
                <a:gd name="T11" fmla="*/ 0 60000 65536"/>
                <a:gd name="T12" fmla="*/ 0 60000 65536"/>
                <a:gd name="T13" fmla="*/ 0 60000 65536"/>
                <a:gd name="T14" fmla="*/ 0 60000 65536"/>
                <a:gd name="T15" fmla="*/ 0 w 1"/>
                <a:gd name="T16" fmla="*/ 0 h 9"/>
                <a:gd name="T17" fmla="*/ 1 w 1"/>
                <a:gd name="T18" fmla="*/ 9 h 9"/>
              </a:gdLst>
              <a:ahLst/>
              <a:cxnLst>
                <a:cxn ang="T10">
                  <a:pos x="T0" y="T1"/>
                </a:cxn>
                <a:cxn ang="T11">
                  <a:pos x="T2" y="T3"/>
                </a:cxn>
                <a:cxn ang="T12">
                  <a:pos x="T4" y="T5"/>
                </a:cxn>
                <a:cxn ang="T13">
                  <a:pos x="T6" y="T7"/>
                </a:cxn>
                <a:cxn ang="T14">
                  <a:pos x="T8" y="T9"/>
                </a:cxn>
              </a:cxnLst>
              <a:rect l="T15" t="T16" r="T17" b="T18"/>
              <a:pathLst>
                <a:path w="1" h="9">
                  <a:moveTo>
                    <a:pt x="0" y="0"/>
                  </a:moveTo>
                  <a:lnTo>
                    <a:pt x="0" y="4"/>
                  </a:lnTo>
                  <a:lnTo>
                    <a:pt x="0" y="8"/>
                  </a:lnTo>
                  <a:lnTo>
                    <a:pt x="0" y="4"/>
                  </a:ln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75" name="Freeform 74">
              <a:extLst>
                <a:ext uri="{FF2B5EF4-FFF2-40B4-BE49-F238E27FC236}">
                  <a16:creationId xmlns:a16="http://schemas.microsoft.com/office/drawing/2014/main" id="{5846B7AF-3179-4A6C-9A0A-B57963E34A33}"/>
                </a:ext>
              </a:extLst>
            </p:cNvPr>
            <p:cNvSpPr>
              <a:spLocks/>
            </p:cNvSpPr>
            <p:nvPr/>
          </p:nvSpPr>
          <p:spPr bwMode="auto">
            <a:xfrm>
              <a:off x="1055"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76" name="Freeform 75">
              <a:extLst>
                <a:ext uri="{FF2B5EF4-FFF2-40B4-BE49-F238E27FC236}">
                  <a16:creationId xmlns:a16="http://schemas.microsoft.com/office/drawing/2014/main" id="{804D510D-830E-47A8-AF8F-5CCEFCE370BF}"/>
                </a:ext>
              </a:extLst>
            </p:cNvPr>
            <p:cNvSpPr>
              <a:spLocks/>
            </p:cNvSpPr>
            <p:nvPr/>
          </p:nvSpPr>
          <p:spPr bwMode="auto">
            <a:xfrm>
              <a:off x="1081" y="2808"/>
              <a:ext cx="8" cy="1"/>
            </a:xfrm>
            <a:custGeom>
              <a:avLst/>
              <a:gdLst>
                <a:gd name="T0" fmla="*/ 0 w 9"/>
                <a:gd name="T1" fmla="*/ 0 h 1"/>
                <a:gd name="T2" fmla="*/ 0 w 9"/>
                <a:gd name="T3" fmla="*/ 0 h 1"/>
                <a:gd name="T4" fmla="*/ 4 w 9"/>
                <a:gd name="T5" fmla="*/ 0 h 1"/>
                <a:gd name="T6" fmla="*/ 4 w 9"/>
                <a:gd name="T7" fmla="*/ 0 h 1"/>
                <a:gd name="T8" fmla="*/ 0 w 9"/>
                <a:gd name="T9" fmla="*/ 0 h 1"/>
                <a:gd name="T10" fmla="*/ 0 60000 65536"/>
                <a:gd name="T11" fmla="*/ 0 60000 65536"/>
                <a:gd name="T12" fmla="*/ 0 60000 65536"/>
                <a:gd name="T13" fmla="*/ 0 60000 65536"/>
                <a:gd name="T14" fmla="*/ 0 60000 65536"/>
                <a:gd name="T15" fmla="*/ 0 w 9"/>
                <a:gd name="T16" fmla="*/ 0 h 1"/>
                <a:gd name="T17" fmla="*/ 9 w 9"/>
                <a:gd name="T18" fmla="*/ 1 h 1"/>
              </a:gdLst>
              <a:ahLst/>
              <a:cxnLst>
                <a:cxn ang="T10">
                  <a:pos x="T0" y="T1"/>
                </a:cxn>
                <a:cxn ang="T11">
                  <a:pos x="T2" y="T3"/>
                </a:cxn>
                <a:cxn ang="T12">
                  <a:pos x="T4" y="T5"/>
                </a:cxn>
                <a:cxn ang="T13">
                  <a:pos x="T6" y="T7"/>
                </a:cxn>
                <a:cxn ang="T14">
                  <a:pos x="T8" y="T9"/>
                </a:cxn>
              </a:cxnLst>
              <a:rect l="T15" t="T16" r="T17" b="T18"/>
              <a:pathLst>
                <a:path w="9" h="1">
                  <a:moveTo>
                    <a:pt x="0" y="0"/>
                  </a:moveTo>
                  <a:lnTo>
                    <a:pt x="0" y="0"/>
                  </a:lnTo>
                  <a:lnTo>
                    <a:pt x="4" y="0"/>
                  </a:lnTo>
                  <a:lnTo>
                    <a:pt x="8" y="0"/>
                  </a:ln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77" name="Freeform 76">
              <a:extLst>
                <a:ext uri="{FF2B5EF4-FFF2-40B4-BE49-F238E27FC236}">
                  <a16:creationId xmlns:a16="http://schemas.microsoft.com/office/drawing/2014/main" id="{B33EE9E2-6185-4B5C-A682-5C3E42763658}"/>
                </a:ext>
              </a:extLst>
            </p:cNvPr>
            <p:cNvSpPr>
              <a:spLocks/>
            </p:cNvSpPr>
            <p:nvPr/>
          </p:nvSpPr>
          <p:spPr bwMode="auto">
            <a:xfrm>
              <a:off x="1127"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78" name="Freeform 77">
              <a:extLst>
                <a:ext uri="{FF2B5EF4-FFF2-40B4-BE49-F238E27FC236}">
                  <a16:creationId xmlns:a16="http://schemas.microsoft.com/office/drawing/2014/main" id="{A9B8FA72-2F15-4A69-AA8C-44A141BB942E}"/>
                </a:ext>
              </a:extLst>
            </p:cNvPr>
            <p:cNvSpPr>
              <a:spLocks/>
            </p:cNvSpPr>
            <p:nvPr/>
          </p:nvSpPr>
          <p:spPr bwMode="auto">
            <a:xfrm>
              <a:off x="1153"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79" name="Freeform 78">
              <a:extLst>
                <a:ext uri="{FF2B5EF4-FFF2-40B4-BE49-F238E27FC236}">
                  <a16:creationId xmlns:a16="http://schemas.microsoft.com/office/drawing/2014/main" id="{7C529464-2EE1-4F5B-BFB1-E4553C953E46}"/>
                </a:ext>
              </a:extLst>
            </p:cNvPr>
            <p:cNvSpPr>
              <a:spLocks/>
            </p:cNvSpPr>
            <p:nvPr/>
          </p:nvSpPr>
          <p:spPr bwMode="auto">
            <a:xfrm>
              <a:off x="1205"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80" name="Freeform 79">
              <a:extLst>
                <a:ext uri="{FF2B5EF4-FFF2-40B4-BE49-F238E27FC236}">
                  <a16:creationId xmlns:a16="http://schemas.microsoft.com/office/drawing/2014/main" id="{CA92B921-A251-42BF-8AB5-4A7AA75F874A}"/>
                </a:ext>
              </a:extLst>
            </p:cNvPr>
            <p:cNvSpPr>
              <a:spLocks/>
            </p:cNvSpPr>
            <p:nvPr/>
          </p:nvSpPr>
          <p:spPr bwMode="auto">
            <a:xfrm>
              <a:off x="1231"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81" name="Freeform 80">
              <a:extLst>
                <a:ext uri="{FF2B5EF4-FFF2-40B4-BE49-F238E27FC236}">
                  <a16:creationId xmlns:a16="http://schemas.microsoft.com/office/drawing/2014/main" id="{BC0EB530-491F-4055-A6A7-31FB2F774910}"/>
                </a:ext>
              </a:extLst>
            </p:cNvPr>
            <p:cNvSpPr>
              <a:spLocks/>
            </p:cNvSpPr>
            <p:nvPr/>
          </p:nvSpPr>
          <p:spPr bwMode="auto">
            <a:xfrm>
              <a:off x="1283"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82" name="Freeform 81">
              <a:extLst>
                <a:ext uri="{FF2B5EF4-FFF2-40B4-BE49-F238E27FC236}">
                  <a16:creationId xmlns:a16="http://schemas.microsoft.com/office/drawing/2014/main" id="{F36BD3A0-ECA5-4EF6-BCE4-421BB9D91E28}"/>
                </a:ext>
              </a:extLst>
            </p:cNvPr>
            <p:cNvSpPr>
              <a:spLocks/>
            </p:cNvSpPr>
            <p:nvPr/>
          </p:nvSpPr>
          <p:spPr bwMode="auto">
            <a:xfrm>
              <a:off x="1309"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83" name="Freeform 82">
              <a:extLst>
                <a:ext uri="{FF2B5EF4-FFF2-40B4-BE49-F238E27FC236}">
                  <a16:creationId xmlns:a16="http://schemas.microsoft.com/office/drawing/2014/main" id="{C1273CB3-1988-40CD-988A-B6FC6E218BB7}"/>
                </a:ext>
              </a:extLst>
            </p:cNvPr>
            <p:cNvSpPr>
              <a:spLocks/>
            </p:cNvSpPr>
            <p:nvPr/>
          </p:nvSpPr>
          <p:spPr bwMode="auto">
            <a:xfrm>
              <a:off x="1361"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84" name="Freeform 83">
              <a:extLst>
                <a:ext uri="{FF2B5EF4-FFF2-40B4-BE49-F238E27FC236}">
                  <a16:creationId xmlns:a16="http://schemas.microsoft.com/office/drawing/2014/main" id="{390EEA87-F19E-4625-9761-06DCF4DC13C3}"/>
                </a:ext>
              </a:extLst>
            </p:cNvPr>
            <p:cNvSpPr>
              <a:spLocks/>
            </p:cNvSpPr>
            <p:nvPr/>
          </p:nvSpPr>
          <p:spPr bwMode="auto">
            <a:xfrm>
              <a:off x="1387"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85" name="Freeform 84">
              <a:extLst>
                <a:ext uri="{FF2B5EF4-FFF2-40B4-BE49-F238E27FC236}">
                  <a16:creationId xmlns:a16="http://schemas.microsoft.com/office/drawing/2014/main" id="{2AE28990-77C1-4EE0-96BF-AF0C96B04508}"/>
                </a:ext>
              </a:extLst>
            </p:cNvPr>
            <p:cNvSpPr>
              <a:spLocks/>
            </p:cNvSpPr>
            <p:nvPr/>
          </p:nvSpPr>
          <p:spPr bwMode="auto">
            <a:xfrm>
              <a:off x="1439"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86" name="Freeform 85">
              <a:extLst>
                <a:ext uri="{FF2B5EF4-FFF2-40B4-BE49-F238E27FC236}">
                  <a16:creationId xmlns:a16="http://schemas.microsoft.com/office/drawing/2014/main" id="{6D027ECF-8DAB-4A16-B2FD-96645AE22289}"/>
                </a:ext>
              </a:extLst>
            </p:cNvPr>
            <p:cNvSpPr>
              <a:spLocks/>
            </p:cNvSpPr>
            <p:nvPr/>
          </p:nvSpPr>
          <p:spPr bwMode="auto">
            <a:xfrm>
              <a:off x="1465"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87" name="Freeform 86">
              <a:extLst>
                <a:ext uri="{FF2B5EF4-FFF2-40B4-BE49-F238E27FC236}">
                  <a16:creationId xmlns:a16="http://schemas.microsoft.com/office/drawing/2014/main" id="{B2AB427B-3175-4F0F-8602-1728DDBAD868}"/>
                </a:ext>
              </a:extLst>
            </p:cNvPr>
            <p:cNvSpPr>
              <a:spLocks/>
            </p:cNvSpPr>
            <p:nvPr/>
          </p:nvSpPr>
          <p:spPr bwMode="auto">
            <a:xfrm>
              <a:off x="1517"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88" name="Freeform 87">
              <a:extLst>
                <a:ext uri="{FF2B5EF4-FFF2-40B4-BE49-F238E27FC236}">
                  <a16:creationId xmlns:a16="http://schemas.microsoft.com/office/drawing/2014/main" id="{0E9AED53-C505-4753-BEBC-9B156C150236}"/>
                </a:ext>
              </a:extLst>
            </p:cNvPr>
            <p:cNvSpPr>
              <a:spLocks/>
            </p:cNvSpPr>
            <p:nvPr/>
          </p:nvSpPr>
          <p:spPr bwMode="auto">
            <a:xfrm>
              <a:off x="1543"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89" name="Freeform 88">
              <a:extLst>
                <a:ext uri="{FF2B5EF4-FFF2-40B4-BE49-F238E27FC236}">
                  <a16:creationId xmlns:a16="http://schemas.microsoft.com/office/drawing/2014/main" id="{1D245EF5-C218-4538-AEB4-D9CA173E4360}"/>
                </a:ext>
              </a:extLst>
            </p:cNvPr>
            <p:cNvSpPr>
              <a:spLocks/>
            </p:cNvSpPr>
            <p:nvPr/>
          </p:nvSpPr>
          <p:spPr bwMode="auto">
            <a:xfrm>
              <a:off x="1596" y="2808"/>
              <a:ext cx="13"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0" name="Freeform 89">
              <a:extLst>
                <a:ext uri="{FF2B5EF4-FFF2-40B4-BE49-F238E27FC236}">
                  <a16:creationId xmlns:a16="http://schemas.microsoft.com/office/drawing/2014/main" id="{3B4C68AF-7889-41E2-8F39-2B22A2337EAE}"/>
                </a:ext>
              </a:extLst>
            </p:cNvPr>
            <p:cNvSpPr>
              <a:spLocks/>
            </p:cNvSpPr>
            <p:nvPr/>
          </p:nvSpPr>
          <p:spPr bwMode="auto">
            <a:xfrm>
              <a:off x="1622" y="2808"/>
              <a:ext cx="13"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1" name="Freeform 90">
              <a:extLst>
                <a:ext uri="{FF2B5EF4-FFF2-40B4-BE49-F238E27FC236}">
                  <a16:creationId xmlns:a16="http://schemas.microsoft.com/office/drawing/2014/main" id="{8EFF840C-073F-4FD6-92BA-17360A0D9020}"/>
                </a:ext>
              </a:extLst>
            </p:cNvPr>
            <p:cNvSpPr>
              <a:spLocks/>
            </p:cNvSpPr>
            <p:nvPr/>
          </p:nvSpPr>
          <p:spPr bwMode="auto">
            <a:xfrm>
              <a:off x="1674" y="2808"/>
              <a:ext cx="13"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2" name="Freeform 91">
              <a:extLst>
                <a:ext uri="{FF2B5EF4-FFF2-40B4-BE49-F238E27FC236}">
                  <a16:creationId xmlns:a16="http://schemas.microsoft.com/office/drawing/2014/main" id="{78C001E5-3582-4D8B-B135-B23A7E84DAED}"/>
                </a:ext>
              </a:extLst>
            </p:cNvPr>
            <p:cNvSpPr>
              <a:spLocks/>
            </p:cNvSpPr>
            <p:nvPr/>
          </p:nvSpPr>
          <p:spPr bwMode="auto">
            <a:xfrm>
              <a:off x="1687" y="2789"/>
              <a:ext cx="7" cy="7"/>
            </a:xfrm>
            <a:custGeom>
              <a:avLst/>
              <a:gdLst>
                <a:gd name="T0" fmla="*/ 2 w 9"/>
                <a:gd name="T1" fmla="*/ 2 h 9"/>
                <a:gd name="T2" fmla="*/ 2 w 9"/>
                <a:gd name="T3" fmla="*/ 2 h 9"/>
                <a:gd name="T4" fmla="*/ 2 w 9"/>
                <a:gd name="T5" fmla="*/ 0 h 9"/>
                <a:gd name="T6" fmla="*/ 0 w 9"/>
                <a:gd name="T7" fmla="*/ 0 h 9"/>
                <a:gd name="T8" fmla="*/ 2 w 9"/>
                <a:gd name="T9" fmla="*/ 2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4" y="8"/>
                  </a:moveTo>
                  <a:lnTo>
                    <a:pt x="8" y="8"/>
                  </a:lnTo>
                  <a:lnTo>
                    <a:pt x="4" y="0"/>
                  </a:lnTo>
                  <a:lnTo>
                    <a:pt x="0" y="0"/>
                  </a:lnTo>
                  <a:lnTo>
                    <a:pt x="4" y="8"/>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3" name="Freeform 92">
              <a:extLst>
                <a:ext uri="{FF2B5EF4-FFF2-40B4-BE49-F238E27FC236}">
                  <a16:creationId xmlns:a16="http://schemas.microsoft.com/office/drawing/2014/main" id="{6344F1CE-0E50-48F5-93E8-E3B486EB9EB7}"/>
                </a:ext>
              </a:extLst>
            </p:cNvPr>
            <p:cNvSpPr>
              <a:spLocks/>
            </p:cNvSpPr>
            <p:nvPr/>
          </p:nvSpPr>
          <p:spPr bwMode="auto">
            <a:xfrm>
              <a:off x="1700" y="2782"/>
              <a:ext cx="13"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4" name="Freeform 93">
              <a:extLst>
                <a:ext uri="{FF2B5EF4-FFF2-40B4-BE49-F238E27FC236}">
                  <a16:creationId xmlns:a16="http://schemas.microsoft.com/office/drawing/2014/main" id="{E266443C-DA7D-474A-9207-E95D05A73794}"/>
                </a:ext>
              </a:extLst>
            </p:cNvPr>
            <p:cNvSpPr>
              <a:spLocks/>
            </p:cNvSpPr>
            <p:nvPr/>
          </p:nvSpPr>
          <p:spPr bwMode="auto">
            <a:xfrm>
              <a:off x="1726" y="2782"/>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5" name="Freeform 94">
              <a:extLst>
                <a:ext uri="{FF2B5EF4-FFF2-40B4-BE49-F238E27FC236}">
                  <a16:creationId xmlns:a16="http://schemas.microsoft.com/office/drawing/2014/main" id="{BB70FDBC-BB9C-4FBA-8489-585E3E4F4106}"/>
                </a:ext>
              </a:extLst>
            </p:cNvPr>
            <p:cNvSpPr>
              <a:spLocks/>
            </p:cNvSpPr>
            <p:nvPr/>
          </p:nvSpPr>
          <p:spPr bwMode="auto">
            <a:xfrm>
              <a:off x="1778" y="2782"/>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6" name="Freeform 95">
              <a:extLst>
                <a:ext uri="{FF2B5EF4-FFF2-40B4-BE49-F238E27FC236}">
                  <a16:creationId xmlns:a16="http://schemas.microsoft.com/office/drawing/2014/main" id="{1B87189D-77F2-4DC6-9DDB-A0AE66D34EA0}"/>
                </a:ext>
              </a:extLst>
            </p:cNvPr>
            <p:cNvSpPr>
              <a:spLocks/>
            </p:cNvSpPr>
            <p:nvPr/>
          </p:nvSpPr>
          <p:spPr bwMode="auto">
            <a:xfrm>
              <a:off x="1804" y="2782"/>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7" name="Freeform 96">
              <a:extLst>
                <a:ext uri="{FF2B5EF4-FFF2-40B4-BE49-F238E27FC236}">
                  <a16:creationId xmlns:a16="http://schemas.microsoft.com/office/drawing/2014/main" id="{7AA2C42D-E694-421B-83C1-84F8447E82E3}"/>
                </a:ext>
              </a:extLst>
            </p:cNvPr>
            <p:cNvSpPr>
              <a:spLocks/>
            </p:cNvSpPr>
            <p:nvPr/>
          </p:nvSpPr>
          <p:spPr bwMode="auto">
            <a:xfrm>
              <a:off x="1713" y="2470"/>
              <a:ext cx="0" cy="7"/>
            </a:xfrm>
            <a:custGeom>
              <a:avLst/>
              <a:gdLst>
                <a:gd name="T0" fmla="*/ 0 w 1"/>
                <a:gd name="T1" fmla="*/ 0 h 9"/>
                <a:gd name="T2" fmla="*/ 0 w 1"/>
                <a:gd name="T3" fmla="*/ 0 h 9"/>
                <a:gd name="T4" fmla="*/ 0 w 1"/>
                <a:gd name="T5" fmla="*/ 2 h 9"/>
                <a:gd name="T6" fmla="*/ 0 w 1"/>
                <a:gd name="T7" fmla="*/ 0 h 9"/>
                <a:gd name="T8" fmla="*/ 0 60000 65536"/>
                <a:gd name="T9" fmla="*/ 0 60000 65536"/>
                <a:gd name="T10" fmla="*/ 0 60000 65536"/>
                <a:gd name="T11" fmla="*/ 0 60000 65536"/>
                <a:gd name="T12" fmla="*/ 0 w 1"/>
                <a:gd name="T13" fmla="*/ 0 h 9"/>
                <a:gd name="T14" fmla="*/ 0 w 1"/>
                <a:gd name="T15" fmla="*/ 9 h 9"/>
              </a:gdLst>
              <a:ahLst/>
              <a:cxnLst>
                <a:cxn ang="T8">
                  <a:pos x="T0" y="T1"/>
                </a:cxn>
                <a:cxn ang="T9">
                  <a:pos x="T2" y="T3"/>
                </a:cxn>
                <a:cxn ang="T10">
                  <a:pos x="T4" y="T5"/>
                </a:cxn>
                <a:cxn ang="T11">
                  <a:pos x="T6" y="T7"/>
                </a:cxn>
              </a:cxnLst>
              <a:rect l="T12" t="T13" r="T14" b="T15"/>
              <a:pathLst>
                <a:path w="1" h="9">
                  <a:moveTo>
                    <a:pt x="0" y="0"/>
                  </a:moveTo>
                  <a:lnTo>
                    <a:pt x="0" y="0"/>
                  </a:lnTo>
                  <a:lnTo>
                    <a:pt x="0" y="8"/>
                  </a:ln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8" name="Freeform 97">
              <a:extLst>
                <a:ext uri="{FF2B5EF4-FFF2-40B4-BE49-F238E27FC236}">
                  <a16:creationId xmlns:a16="http://schemas.microsoft.com/office/drawing/2014/main" id="{9C8C89C7-A177-4B0D-BCA1-826378C22970}"/>
                </a:ext>
              </a:extLst>
            </p:cNvPr>
            <p:cNvSpPr>
              <a:spLocks/>
            </p:cNvSpPr>
            <p:nvPr/>
          </p:nvSpPr>
          <p:spPr bwMode="auto">
            <a:xfrm>
              <a:off x="1823" y="3016"/>
              <a:ext cx="8" cy="1"/>
            </a:xfrm>
            <a:custGeom>
              <a:avLst/>
              <a:gdLst>
                <a:gd name="T0" fmla="*/ 4 w 9"/>
                <a:gd name="T1" fmla="*/ 0 h 1"/>
                <a:gd name="T2" fmla="*/ 4 w 9"/>
                <a:gd name="T3" fmla="*/ 0 h 1"/>
                <a:gd name="T4" fmla="*/ 0 w 9"/>
                <a:gd name="T5" fmla="*/ 0 h 1"/>
                <a:gd name="T6" fmla="*/ 4 w 9"/>
                <a:gd name="T7" fmla="*/ 0 h 1"/>
                <a:gd name="T8" fmla="*/ 0 60000 65536"/>
                <a:gd name="T9" fmla="*/ 0 60000 65536"/>
                <a:gd name="T10" fmla="*/ 0 60000 65536"/>
                <a:gd name="T11" fmla="*/ 0 60000 65536"/>
                <a:gd name="T12" fmla="*/ 0 w 9"/>
                <a:gd name="T13" fmla="*/ 0 h 1"/>
                <a:gd name="T14" fmla="*/ 9 w 9"/>
                <a:gd name="T15" fmla="*/ 1 h 1"/>
              </a:gdLst>
              <a:ahLst/>
              <a:cxnLst>
                <a:cxn ang="T8">
                  <a:pos x="T0" y="T1"/>
                </a:cxn>
                <a:cxn ang="T9">
                  <a:pos x="T2" y="T3"/>
                </a:cxn>
                <a:cxn ang="T10">
                  <a:pos x="T4" y="T5"/>
                </a:cxn>
                <a:cxn ang="T11">
                  <a:pos x="T6" y="T7"/>
                </a:cxn>
              </a:cxnLst>
              <a:rect l="T12" t="T13" r="T14" b="T15"/>
              <a:pathLst>
                <a:path w="9" h="1">
                  <a:moveTo>
                    <a:pt x="8" y="0"/>
                  </a:moveTo>
                  <a:lnTo>
                    <a:pt x="8" y="0"/>
                  </a:lnTo>
                  <a:lnTo>
                    <a:pt x="0" y="0"/>
                  </a:lnTo>
                  <a:lnTo>
                    <a:pt x="8"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9" name="Freeform 98">
              <a:extLst>
                <a:ext uri="{FF2B5EF4-FFF2-40B4-BE49-F238E27FC236}">
                  <a16:creationId xmlns:a16="http://schemas.microsoft.com/office/drawing/2014/main" id="{28221AB5-C6B7-4084-810D-6BDDA9109620}"/>
                </a:ext>
              </a:extLst>
            </p:cNvPr>
            <p:cNvSpPr>
              <a:spLocks/>
            </p:cNvSpPr>
            <p:nvPr/>
          </p:nvSpPr>
          <p:spPr bwMode="auto">
            <a:xfrm>
              <a:off x="1797" y="3016"/>
              <a:ext cx="8" cy="1"/>
            </a:xfrm>
            <a:custGeom>
              <a:avLst/>
              <a:gdLst>
                <a:gd name="T0" fmla="*/ 4 w 9"/>
                <a:gd name="T1" fmla="*/ 0 h 1"/>
                <a:gd name="T2" fmla="*/ 4 w 9"/>
                <a:gd name="T3" fmla="*/ 0 h 1"/>
                <a:gd name="T4" fmla="*/ 0 w 9"/>
                <a:gd name="T5" fmla="*/ 0 h 1"/>
                <a:gd name="T6" fmla="*/ 4 w 9"/>
                <a:gd name="T7" fmla="*/ 0 h 1"/>
                <a:gd name="T8" fmla="*/ 0 60000 65536"/>
                <a:gd name="T9" fmla="*/ 0 60000 65536"/>
                <a:gd name="T10" fmla="*/ 0 60000 65536"/>
                <a:gd name="T11" fmla="*/ 0 60000 65536"/>
                <a:gd name="T12" fmla="*/ 0 w 9"/>
                <a:gd name="T13" fmla="*/ 0 h 1"/>
                <a:gd name="T14" fmla="*/ 9 w 9"/>
                <a:gd name="T15" fmla="*/ 1 h 1"/>
              </a:gdLst>
              <a:ahLst/>
              <a:cxnLst>
                <a:cxn ang="T8">
                  <a:pos x="T0" y="T1"/>
                </a:cxn>
                <a:cxn ang="T9">
                  <a:pos x="T2" y="T3"/>
                </a:cxn>
                <a:cxn ang="T10">
                  <a:pos x="T4" y="T5"/>
                </a:cxn>
                <a:cxn ang="T11">
                  <a:pos x="T6" y="T7"/>
                </a:cxn>
              </a:cxnLst>
              <a:rect l="T12" t="T13" r="T14" b="T15"/>
              <a:pathLst>
                <a:path w="9" h="1">
                  <a:moveTo>
                    <a:pt x="8" y="0"/>
                  </a:moveTo>
                  <a:lnTo>
                    <a:pt x="8" y="0"/>
                  </a:lnTo>
                  <a:lnTo>
                    <a:pt x="0" y="0"/>
                  </a:lnTo>
                  <a:lnTo>
                    <a:pt x="8"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0" name="Freeform 99">
              <a:extLst>
                <a:ext uri="{FF2B5EF4-FFF2-40B4-BE49-F238E27FC236}">
                  <a16:creationId xmlns:a16="http://schemas.microsoft.com/office/drawing/2014/main" id="{011CC19E-6300-40C6-81F1-21D1125B40C3}"/>
                </a:ext>
              </a:extLst>
            </p:cNvPr>
            <p:cNvSpPr>
              <a:spLocks/>
            </p:cNvSpPr>
            <p:nvPr/>
          </p:nvSpPr>
          <p:spPr bwMode="auto">
            <a:xfrm>
              <a:off x="1745" y="3016"/>
              <a:ext cx="8" cy="1"/>
            </a:xfrm>
            <a:custGeom>
              <a:avLst/>
              <a:gdLst>
                <a:gd name="T0" fmla="*/ 4 w 9"/>
                <a:gd name="T1" fmla="*/ 0 h 1"/>
                <a:gd name="T2" fmla="*/ 4 w 9"/>
                <a:gd name="T3" fmla="*/ 0 h 1"/>
                <a:gd name="T4" fmla="*/ 0 w 9"/>
                <a:gd name="T5" fmla="*/ 0 h 1"/>
                <a:gd name="T6" fmla="*/ 4 w 9"/>
                <a:gd name="T7" fmla="*/ 0 h 1"/>
                <a:gd name="T8" fmla="*/ 0 60000 65536"/>
                <a:gd name="T9" fmla="*/ 0 60000 65536"/>
                <a:gd name="T10" fmla="*/ 0 60000 65536"/>
                <a:gd name="T11" fmla="*/ 0 60000 65536"/>
                <a:gd name="T12" fmla="*/ 0 w 9"/>
                <a:gd name="T13" fmla="*/ 0 h 1"/>
                <a:gd name="T14" fmla="*/ 9 w 9"/>
                <a:gd name="T15" fmla="*/ 1 h 1"/>
              </a:gdLst>
              <a:ahLst/>
              <a:cxnLst>
                <a:cxn ang="T8">
                  <a:pos x="T0" y="T1"/>
                </a:cxn>
                <a:cxn ang="T9">
                  <a:pos x="T2" y="T3"/>
                </a:cxn>
                <a:cxn ang="T10">
                  <a:pos x="T4" y="T5"/>
                </a:cxn>
                <a:cxn ang="T11">
                  <a:pos x="T6" y="T7"/>
                </a:cxn>
              </a:cxnLst>
              <a:rect l="T12" t="T13" r="T14" b="T15"/>
              <a:pathLst>
                <a:path w="9" h="1">
                  <a:moveTo>
                    <a:pt x="8" y="0"/>
                  </a:moveTo>
                  <a:lnTo>
                    <a:pt x="8" y="0"/>
                  </a:lnTo>
                  <a:lnTo>
                    <a:pt x="0" y="0"/>
                  </a:lnTo>
                  <a:lnTo>
                    <a:pt x="8"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1" name="Freeform 100">
              <a:extLst>
                <a:ext uri="{FF2B5EF4-FFF2-40B4-BE49-F238E27FC236}">
                  <a16:creationId xmlns:a16="http://schemas.microsoft.com/office/drawing/2014/main" id="{D7F5A0F0-0711-495B-A88B-8D2534F560A1}"/>
                </a:ext>
              </a:extLst>
            </p:cNvPr>
            <p:cNvSpPr>
              <a:spLocks/>
            </p:cNvSpPr>
            <p:nvPr/>
          </p:nvSpPr>
          <p:spPr bwMode="auto">
            <a:xfrm>
              <a:off x="1719" y="3016"/>
              <a:ext cx="7" cy="1"/>
            </a:xfrm>
            <a:custGeom>
              <a:avLst/>
              <a:gdLst>
                <a:gd name="T0" fmla="*/ 2 w 9"/>
                <a:gd name="T1" fmla="*/ 0 h 1"/>
                <a:gd name="T2" fmla="*/ 2 w 9"/>
                <a:gd name="T3" fmla="*/ 0 h 1"/>
                <a:gd name="T4" fmla="*/ 0 w 9"/>
                <a:gd name="T5" fmla="*/ 0 h 1"/>
                <a:gd name="T6" fmla="*/ 2 w 9"/>
                <a:gd name="T7" fmla="*/ 0 h 1"/>
                <a:gd name="T8" fmla="*/ 0 60000 65536"/>
                <a:gd name="T9" fmla="*/ 0 60000 65536"/>
                <a:gd name="T10" fmla="*/ 0 60000 65536"/>
                <a:gd name="T11" fmla="*/ 0 60000 65536"/>
                <a:gd name="T12" fmla="*/ 0 w 9"/>
                <a:gd name="T13" fmla="*/ 0 h 1"/>
                <a:gd name="T14" fmla="*/ 9 w 9"/>
                <a:gd name="T15" fmla="*/ 1 h 1"/>
              </a:gdLst>
              <a:ahLst/>
              <a:cxnLst>
                <a:cxn ang="T8">
                  <a:pos x="T0" y="T1"/>
                </a:cxn>
                <a:cxn ang="T9">
                  <a:pos x="T2" y="T3"/>
                </a:cxn>
                <a:cxn ang="T10">
                  <a:pos x="T4" y="T5"/>
                </a:cxn>
                <a:cxn ang="T11">
                  <a:pos x="T6" y="T7"/>
                </a:cxn>
              </a:cxnLst>
              <a:rect l="T12" t="T13" r="T14" b="T15"/>
              <a:pathLst>
                <a:path w="9" h="1">
                  <a:moveTo>
                    <a:pt x="8" y="0"/>
                  </a:moveTo>
                  <a:lnTo>
                    <a:pt x="8" y="0"/>
                  </a:lnTo>
                  <a:lnTo>
                    <a:pt x="0" y="0"/>
                  </a:lnTo>
                  <a:lnTo>
                    <a:pt x="8"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2" name="Freeform 101">
              <a:extLst>
                <a:ext uri="{FF2B5EF4-FFF2-40B4-BE49-F238E27FC236}">
                  <a16:creationId xmlns:a16="http://schemas.microsoft.com/office/drawing/2014/main" id="{3B53C9C8-92DE-4887-AF60-3A997274601C}"/>
                </a:ext>
              </a:extLst>
            </p:cNvPr>
            <p:cNvSpPr>
              <a:spLocks/>
            </p:cNvSpPr>
            <p:nvPr/>
          </p:nvSpPr>
          <p:spPr bwMode="auto">
            <a:xfrm>
              <a:off x="1700" y="3745"/>
              <a:ext cx="0" cy="8"/>
            </a:xfrm>
            <a:custGeom>
              <a:avLst/>
              <a:gdLst>
                <a:gd name="T0" fmla="*/ 0 w 1"/>
                <a:gd name="T1" fmla="*/ 0 h 9"/>
                <a:gd name="T2" fmla="*/ 0 w 1"/>
                <a:gd name="T3" fmla="*/ 0 h 9"/>
                <a:gd name="T4" fmla="*/ 0 w 1"/>
                <a:gd name="T5" fmla="*/ 4 h 9"/>
                <a:gd name="T6" fmla="*/ 0 w 1"/>
                <a:gd name="T7" fmla="*/ 0 h 9"/>
                <a:gd name="T8" fmla="*/ 0 60000 65536"/>
                <a:gd name="T9" fmla="*/ 0 60000 65536"/>
                <a:gd name="T10" fmla="*/ 0 60000 65536"/>
                <a:gd name="T11" fmla="*/ 0 60000 65536"/>
                <a:gd name="T12" fmla="*/ 0 w 1"/>
                <a:gd name="T13" fmla="*/ 0 h 9"/>
                <a:gd name="T14" fmla="*/ 0 w 1"/>
                <a:gd name="T15" fmla="*/ 9 h 9"/>
              </a:gdLst>
              <a:ahLst/>
              <a:cxnLst>
                <a:cxn ang="T8">
                  <a:pos x="T0" y="T1"/>
                </a:cxn>
                <a:cxn ang="T9">
                  <a:pos x="T2" y="T3"/>
                </a:cxn>
                <a:cxn ang="T10">
                  <a:pos x="T4" y="T5"/>
                </a:cxn>
                <a:cxn ang="T11">
                  <a:pos x="T6" y="T7"/>
                </a:cxn>
              </a:cxnLst>
              <a:rect l="T12" t="T13" r="T14" b="T15"/>
              <a:pathLst>
                <a:path w="1" h="9">
                  <a:moveTo>
                    <a:pt x="0" y="0"/>
                  </a:moveTo>
                  <a:lnTo>
                    <a:pt x="0" y="0"/>
                  </a:lnTo>
                  <a:lnTo>
                    <a:pt x="0" y="8"/>
                  </a:ln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3" name="Freeform 102">
              <a:extLst>
                <a:ext uri="{FF2B5EF4-FFF2-40B4-BE49-F238E27FC236}">
                  <a16:creationId xmlns:a16="http://schemas.microsoft.com/office/drawing/2014/main" id="{3592FC47-EE4C-4886-A916-6BFC44708882}"/>
                </a:ext>
              </a:extLst>
            </p:cNvPr>
            <p:cNvSpPr>
              <a:spLocks/>
            </p:cNvSpPr>
            <p:nvPr/>
          </p:nvSpPr>
          <p:spPr bwMode="auto">
            <a:xfrm>
              <a:off x="1075" y="3446"/>
              <a:ext cx="1" cy="7"/>
            </a:xfrm>
            <a:custGeom>
              <a:avLst/>
              <a:gdLst>
                <a:gd name="T0" fmla="*/ 0 w 1"/>
                <a:gd name="T1" fmla="*/ 0 h 9"/>
                <a:gd name="T2" fmla="*/ 0 w 1"/>
                <a:gd name="T3" fmla="*/ 0 h 9"/>
                <a:gd name="T4" fmla="*/ 0 w 1"/>
                <a:gd name="T5" fmla="*/ 2 h 9"/>
                <a:gd name="T6" fmla="*/ 0 w 1"/>
                <a:gd name="T7" fmla="*/ 0 h 9"/>
                <a:gd name="T8" fmla="*/ 0 60000 65536"/>
                <a:gd name="T9" fmla="*/ 0 60000 65536"/>
                <a:gd name="T10" fmla="*/ 0 60000 65536"/>
                <a:gd name="T11" fmla="*/ 0 60000 65536"/>
                <a:gd name="T12" fmla="*/ 0 w 1"/>
                <a:gd name="T13" fmla="*/ 0 h 9"/>
                <a:gd name="T14" fmla="*/ 1 w 1"/>
                <a:gd name="T15" fmla="*/ 9 h 9"/>
              </a:gdLst>
              <a:ahLst/>
              <a:cxnLst>
                <a:cxn ang="T8">
                  <a:pos x="T0" y="T1"/>
                </a:cxn>
                <a:cxn ang="T9">
                  <a:pos x="T2" y="T3"/>
                </a:cxn>
                <a:cxn ang="T10">
                  <a:pos x="T4" y="T5"/>
                </a:cxn>
                <a:cxn ang="T11">
                  <a:pos x="T6" y="T7"/>
                </a:cxn>
              </a:cxnLst>
              <a:rect l="T12" t="T13" r="T14" b="T15"/>
              <a:pathLst>
                <a:path w="1" h="9">
                  <a:moveTo>
                    <a:pt x="0" y="0"/>
                  </a:moveTo>
                  <a:lnTo>
                    <a:pt x="0" y="0"/>
                  </a:lnTo>
                  <a:lnTo>
                    <a:pt x="0" y="8"/>
                  </a:ln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4" name="Freeform 103">
              <a:extLst>
                <a:ext uri="{FF2B5EF4-FFF2-40B4-BE49-F238E27FC236}">
                  <a16:creationId xmlns:a16="http://schemas.microsoft.com/office/drawing/2014/main" id="{DF0E955B-66CE-4CB7-8A5A-73C1ED6828DF}"/>
                </a:ext>
              </a:extLst>
            </p:cNvPr>
            <p:cNvSpPr>
              <a:spLocks/>
            </p:cNvSpPr>
            <p:nvPr/>
          </p:nvSpPr>
          <p:spPr bwMode="auto">
            <a:xfrm>
              <a:off x="1075" y="3472"/>
              <a:ext cx="1" cy="7"/>
            </a:xfrm>
            <a:custGeom>
              <a:avLst/>
              <a:gdLst>
                <a:gd name="T0" fmla="*/ 0 w 1"/>
                <a:gd name="T1" fmla="*/ 0 h 9"/>
                <a:gd name="T2" fmla="*/ 0 w 1"/>
                <a:gd name="T3" fmla="*/ 0 h 9"/>
                <a:gd name="T4" fmla="*/ 0 w 1"/>
                <a:gd name="T5" fmla="*/ 2 h 9"/>
                <a:gd name="T6" fmla="*/ 0 w 1"/>
                <a:gd name="T7" fmla="*/ 0 h 9"/>
                <a:gd name="T8" fmla="*/ 0 60000 65536"/>
                <a:gd name="T9" fmla="*/ 0 60000 65536"/>
                <a:gd name="T10" fmla="*/ 0 60000 65536"/>
                <a:gd name="T11" fmla="*/ 0 60000 65536"/>
                <a:gd name="T12" fmla="*/ 0 w 1"/>
                <a:gd name="T13" fmla="*/ 0 h 9"/>
                <a:gd name="T14" fmla="*/ 1 w 1"/>
                <a:gd name="T15" fmla="*/ 9 h 9"/>
              </a:gdLst>
              <a:ahLst/>
              <a:cxnLst>
                <a:cxn ang="T8">
                  <a:pos x="T0" y="T1"/>
                </a:cxn>
                <a:cxn ang="T9">
                  <a:pos x="T2" y="T3"/>
                </a:cxn>
                <a:cxn ang="T10">
                  <a:pos x="T4" y="T5"/>
                </a:cxn>
                <a:cxn ang="T11">
                  <a:pos x="T6" y="T7"/>
                </a:cxn>
              </a:cxnLst>
              <a:rect l="T12" t="T13" r="T14" b="T15"/>
              <a:pathLst>
                <a:path w="1" h="9">
                  <a:moveTo>
                    <a:pt x="0" y="0"/>
                  </a:moveTo>
                  <a:lnTo>
                    <a:pt x="0" y="0"/>
                  </a:lnTo>
                  <a:lnTo>
                    <a:pt x="0" y="8"/>
                  </a:ln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5" name="Freeform 104">
              <a:extLst>
                <a:ext uri="{FF2B5EF4-FFF2-40B4-BE49-F238E27FC236}">
                  <a16:creationId xmlns:a16="http://schemas.microsoft.com/office/drawing/2014/main" id="{AD5AEFCE-A87B-40A4-BAA4-487ECFF8B402}"/>
                </a:ext>
              </a:extLst>
            </p:cNvPr>
            <p:cNvSpPr>
              <a:spLocks/>
            </p:cNvSpPr>
            <p:nvPr/>
          </p:nvSpPr>
          <p:spPr bwMode="auto">
            <a:xfrm>
              <a:off x="1081" y="3524"/>
              <a:ext cx="8" cy="1"/>
            </a:xfrm>
            <a:custGeom>
              <a:avLst/>
              <a:gdLst>
                <a:gd name="T0" fmla="*/ 4 w 9"/>
                <a:gd name="T1" fmla="*/ 0 h 1"/>
                <a:gd name="T2" fmla="*/ 0 w 9"/>
                <a:gd name="T3" fmla="*/ 0 h 1"/>
                <a:gd name="T4" fmla="*/ 4 w 9"/>
                <a:gd name="T5" fmla="*/ 0 h 1"/>
                <a:gd name="T6" fmla="*/ 4 w 9"/>
                <a:gd name="T7" fmla="*/ 0 h 1"/>
                <a:gd name="T8" fmla="*/ 4 w 9"/>
                <a:gd name="T9" fmla="*/ 0 h 1"/>
                <a:gd name="T10" fmla="*/ 0 60000 65536"/>
                <a:gd name="T11" fmla="*/ 0 60000 65536"/>
                <a:gd name="T12" fmla="*/ 0 60000 65536"/>
                <a:gd name="T13" fmla="*/ 0 60000 65536"/>
                <a:gd name="T14" fmla="*/ 0 60000 65536"/>
                <a:gd name="T15" fmla="*/ 0 w 9"/>
                <a:gd name="T16" fmla="*/ 0 h 1"/>
                <a:gd name="T17" fmla="*/ 9 w 9"/>
                <a:gd name="T18" fmla="*/ 1 h 1"/>
              </a:gdLst>
              <a:ahLst/>
              <a:cxnLst>
                <a:cxn ang="T10">
                  <a:pos x="T0" y="T1"/>
                </a:cxn>
                <a:cxn ang="T11">
                  <a:pos x="T2" y="T3"/>
                </a:cxn>
                <a:cxn ang="T12">
                  <a:pos x="T4" y="T5"/>
                </a:cxn>
                <a:cxn ang="T13">
                  <a:pos x="T6" y="T7"/>
                </a:cxn>
                <a:cxn ang="T14">
                  <a:pos x="T8" y="T9"/>
                </a:cxn>
              </a:cxnLst>
              <a:rect l="T15" t="T16" r="T17" b="T18"/>
              <a:pathLst>
                <a:path w="9" h="1">
                  <a:moveTo>
                    <a:pt x="4" y="0"/>
                  </a:moveTo>
                  <a:lnTo>
                    <a:pt x="0" y="0"/>
                  </a:lnTo>
                  <a:lnTo>
                    <a:pt x="4" y="0"/>
                  </a:lnTo>
                  <a:lnTo>
                    <a:pt x="8" y="0"/>
                  </a:lnTo>
                  <a:lnTo>
                    <a:pt x="4"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6" name="Freeform 105">
              <a:extLst>
                <a:ext uri="{FF2B5EF4-FFF2-40B4-BE49-F238E27FC236}">
                  <a16:creationId xmlns:a16="http://schemas.microsoft.com/office/drawing/2014/main" id="{7F637860-AC05-4DA5-9542-E5F1819C71A0}"/>
                </a:ext>
              </a:extLst>
            </p:cNvPr>
            <p:cNvSpPr>
              <a:spLocks/>
            </p:cNvSpPr>
            <p:nvPr/>
          </p:nvSpPr>
          <p:spPr bwMode="auto">
            <a:xfrm>
              <a:off x="1088" y="3544"/>
              <a:ext cx="7" cy="7"/>
            </a:xfrm>
            <a:custGeom>
              <a:avLst/>
              <a:gdLst>
                <a:gd name="T0" fmla="*/ 2 w 9"/>
                <a:gd name="T1" fmla="*/ 0 h 9"/>
                <a:gd name="T2" fmla="*/ 0 w 9"/>
                <a:gd name="T3" fmla="*/ 0 h 9"/>
                <a:gd name="T4" fmla="*/ 2 w 9"/>
                <a:gd name="T5" fmla="*/ 2 h 9"/>
                <a:gd name="T6" fmla="*/ 2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4" y="0"/>
                  </a:moveTo>
                  <a:lnTo>
                    <a:pt x="0" y="0"/>
                  </a:lnTo>
                  <a:lnTo>
                    <a:pt x="4" y="8"/>
                  </a:lnTo>
                  <a:lnTo>
                    <a:pt x="8" y="8"/>
                  </a:lnTo>
                  <a:lnTo>
                    <a:pt x="4"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7" name="Freeform 106">
              <a:extLst>
                <a:ext uri="{FF2B5EF4-FFF2-40B4-BE49-F238E27FC236}">
                  <a16:creationId xmlns:a16="http://schemas.microsoft.com/office/drawing/2014/main" id="{896E98B8-B9F7-46DA-B6DC-1C1F6858E58B}"/>
                </a:ext>
              </a:extLst>
            </p:cNvPr>
            <p:cNvSpPr>
              <a:spLocks/>
            </p:cNvSpPr>
            <p:nvPr/>
          </p:nvSpPr>
          <p:spPr bwMode="auto">
            <a:xfrm>
              <a:off x="1094" y="3609"/>
              <a:ext cx="1" cy="0"/>
            </a:xfrm>
            <a:custGeom>
              <a:avLst/>
              <a:gdLst>
                <a:gd name="T0" fmla="*/ 0 w 1"/>
                <a:gd name="T1" fmla="*/ 0 h 1"/>
                <a:gd name="T2" fmla="*/ 0 w 1"/>
                <a:gd name="T3" fmla="*/ 0 h 1"/>
                <a:gd name="T4" fmla="*/ 0 60000 65536"/>
                <a:gd name="T5" fmla="*/ 0 60000 65536"/>
                <a:gd name="T6" fmla="*/ 0 w 1"/>
                <a:gd name="T7" fmla="*/ 0 h 1"/>
                <a:gd name="T8" fmla="*/ 1 w 1"/>
                <a:gd name="T9" fmla="*/ 0 h 1"/>
              </a:gdLst>
              <a:ahLst/>
              <a:cxnLst>
                <a:cxn ang="T4">
                  <a:pos x="T0" y="T1"/>
                </a:cxn>
                <a:cxn ang="T5">
                  <a:pos x="T2" y="T3"/>
                </a:cxn>
              </a:cxnLst>
              <a:rect l="T6" t="T7" r="T8" b="T9"/>
              <a:pathLst>
                <a:path w="1" h="1">
                  <a:moveTo>
                    <a:pt x="0" y="0"/>
                  </a:move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8" name="Freeform 107">
              <a:extLst>
                <a:ext uri="{FF2B5EF4-FFF2-40B4-BE49-F238E27FC236}">
                  <a16:creationId xmlns:a16="http://schemas.microsoft.com/office/drawing/2014/main" id="{73871993-8CB9-48C7-A424-D7D3FEB5B424}"/>
                </a:ext>
              </a:extLst>
            </p:cNvPr>
            <p:cNvSpPr>
              <a:spLocks/>
            </p:cNvSpPr>
            <p:nvPr/>
          </p:nvSpPr>
          <p:spPr bwMode="auto">
            <a:xfrm>
              <a:off x="1094" y="3609"/>
              <a:ext cx="8" cy="0"/>
            </a:xfrm>
            <a:custGeom>
              <a:avLst/>
              <a:gdLst>
                <a:gd name="T0" fmla="*/ 4 w 9"/>
                <a:gd name="T1" fmla="*/ 0 h 1"/>
                <a:gd name="T2" fmla="*/ 4 w 9"/>
                <a:gd name="T3" fmla="*/ 0 h 1"/>
                <a:gd name="T4" fmla="*/ 0 w 9"/>
                <a:gd name="T5" fmla="*/ 0 h 1"/>
                <a:gd name="T6" fmla="*/ 4 w 9"/>
                <a:gd name="T7" fmla="*/ 0 h 1"/>
                <a:gd name="T8" fmla="*/ 0 60000 65536"/>
                <a:gd name="T9" fmla="*/ 0 60000 65536"/>
                <a:gd name="T10" fmla="*/ 0 60000 65536"/>
                <a:gd name="T11" fmla="*/ 0 60000 65536"/>
                <a:gd name="T12" fmla="*/ 0 w 9"/>
                <a:gd name="T13" fmla="*/ 0 h 1"/>
                <a:gd name="T14" fmla="*/ 9 w 9"/>
                <a:gd name="T15" fmla="*/ 0 h 1"/>
              </a:gdLst>
              <a:ahLst/>
              <a:cxnLst>
                <a:cxn ang="T8">
                  <a:pos x="T0" y="T1"/>
                </a:cxn>
                <a:cxn ang="T9">
                  <a:pos x="T2" y="T3"/>
                </a:cxn>
                <a:cxn ang="T10">
                  <a:pos x="T4" y="T5"/>
                </a:cxn>
                <a:cxn ang="T11">
                  <a:pos x="T6" y="T7"/>
                </a:cxn>
              </a:cxnLst>
              <a:rect l="T12" t="T13" r="T14" b="T15"/>
              <a:pathLst>
                <a:path w="9" h="1">
                  <a:moveTo>
                    <a:pt x="8" y="0"/>
                  </a:moveTo>
                  <a:lnTo>
                    <a:pt x="4" y="0"/>
                  </a:lnTo>
                  <a:lnTo>
                    <a:pt x="0" y="0"/>
                  </a:lnTo>
                  <a:lnTo>
                    <a:pt x="8"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9" name="Freeform 108">
              <a:extLst>
                <a:ext uri="{FF2B5EF4-FFF2-40B4-BE49-F238E27FC236}">
                  <a16:creationId xmlns:a16="http://schemas.microsoft.com/office/drawing/2014/main" id="{EEB25A4B-98E9-49DA-8883-BE4C935C6884}"/>
                </a:ext>
              </a:extLst>
            </p:cNvPr>
            <p:cNvSpPr>
              <a:spLocks/>
            </p:cNvSpPr>
            <p:nvPr/>
          </p:nvSpPr>
          <p:spPr bwMode="auto">
            <a:xfrm>
              <a:off x="1088" y="3622"/>
              <a:ext cx="7" cy="7"/>
            </a:xfrm>
            <a:custGeom>
              <a:avLst/>
              <a:gdLst>
                <a:gd name="T0" fmla="*/ 2 w 9"/>
                <a:gd name="T1" fmla="*/ 0 h 9"/>
                <a:gd name="T2" fmla="*/ 2 w 9"/>
                <a:gd name="T3" fmla="*/ 0 h 9"/>
                <a:gd name="T4" fmla="*/ 0 w 9"/>
                <a:gd name="T5" fmla="*/ 2 h 9"/>
                <a:gd name="T6" fmla="*/ 2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8" y="0"/>
                  </a:moveTo>
                  <a:lnTo>
                    <a:pt x="4" y="0"/>
                  </a:lnTo>
                  <a:lnTo>
                    <a:pt x="0" y="8"/>
                  </a:lnTo>
                  <a:lnTo>
                    <a:pt x="4" y="8"/>
                  </a:lnTo>
                  <a:lnTo>
                    <a:pt x="8"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0" name="Freeform 109">
              <a:extLst>
                <a:ext uri="{FF2B5EF4-FFF2-40B4-BE49-F238E27FC236}">
                  <a16:creationId xmlns:a16="http://schemas.microsoft.com/office/drawing/2014/main" id="{8CC74409-9E9F-4A39-841F-428BCE9BB44A}"/>
                </a:ext>
              </a:extLst>
            </p:cNvPr>
            <p:cNvSpPr>
              <a:spLocks/>
            </p:cNvSpPr>
            <p:nvPr/>
          </p:nvSpPr>
          <p:spPr bwMode="auto">
            <a:xfrm>
              <a:off x="1075" y="3667"/>
              <a:ext cx="1" cy="8"/>
            </a:xfrm>
            <a:custGeom>
              <a:avLst/>
              <a:gdLst>
                <a:gd name="T0" fmla="*/ 0 w 1"/>
                <a:gd name="T1" fmla="*/ 0 h 9"/>
                <a:gd name="T2" fmla="*/ 0 w 1"/>
                <a:gd name="T3" fmla="*/ 0 h 9"/>
                <a:gd name="T4" fmla="*/ 0 w 1"/>
                <a:gd name="T5" fmla="*/ 4 h 9"/>
                <a:gd name="T6" fmla="*/ 0 w 1"/>
                <a:gd name="T7" fmla="*/ 0 h 9"/>
                <a:gd name="T8" fmla="*/ 0 60000 65536"/>
                <a:gd name="T9" fmla="*/ 0 60000 65536"/>
                <a:gd name="T10" fmla="*/ 0 60000 65536"/>
                <a:gd name="T11" fmla="*/ 0 60000 65536"/>
                <a:gd name="T12" fmla="*/ 0 w 1"/>
                <a:gd name="T13" fmla="*/ 0 h 9"/>
                <a:gd name="T14" fmla="*/ 1 w 1"/>
                <a:gd name="T15" fmla="*/ 9 h 9"/>
              </a:gdLst>
              <a:ahLst/>
              <a:cxnLst>
                <a:cxn ang="T8">
                  <a:pos x="T0" y="T1"/>
                </a:cxn>
                <a:cxn ang="T9">
                  <a:pos x="T2" y="T3"/>
                </a:cxn>
                <a:cxn ang="T10">
                  <a:pos x="T4" y="T5"/>
                </a:cxn>
                <a:cxn ang="T11">
                  <a:pos x="T6" y="T7"/>
                </a:cxn>
              </a:cxnLst>
              <a:rect l="T12" t="T13" r="T14" b="T15"/>
              <a:pathLst>
                <a:path w="1" h="9">
                  <a:moveTo>
                    <a:pt x="0" y="0"/>
                  </a:moveTo>
                  <a:lnTo>
                    <a:pt x="0" y="0"/>
                  </a:lnTo>
                  <a:lnTo>
                    <a:pt x="0" y="8"/>
                  </a:ln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1" name="Rectangle 110">
              <a:extLst>
                <a:ext uri="{FF2B5EF4-FFF2-40B4-BE49-F238E27FC236}">
                  <a16:creationId xmlns:a16="http://schemas.microsoft.com/office/drawing/2014/main" id="{A92C1F50-C0B3-4890-B1F5-1F0DCADFB255}"/>
                </a:ext>
              </a:extLst>
            </p:cNvPr>
            <p:cNvSpPr>
              <a:spLocks noChangeArrowheads="1"/>
            </p:cNvSpPr>
            <p:nvPr/>
          </p:nvSpPr>
          <p:spPr bwMode="auto">
            <a:xfrm flipH="1">
              <a:off x="1075" y="3680"/>
              <a:ext cx="6" cy="1"/>
            </a:xfrm>
            <a:prstGeom prst="rect">
              <a:avLst/>
            </a:prstGeom>
            <a:solidFill>
              <a:srgbClr val="FFFFFF"/>
            </a:solidFill>
            <a:ln w="9525">
              <a:noFill/>
              <a:miter lim="800000"/>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12" name="Freeform 111">
              <a:extLst>
                <a:ext uri="{FF2B5EF4-FFF2-40B4-BE49-F238E27FC236}">
                  <a16:creationId xmlns:a16="http://schemas.microsoft.com/office/drawing/2014/main" id="{30FF028A-D769-42A1-85A7-907374003249}"/>
                </a:ext>
              </a:extLst>
            </p:cNvPr>
            <p:cNvSpPr>
              <a:spLocks/>
            </p:cNvSpPr>
            <p:nvPr/>
          </p:nvSpPr>
          <p:spPr bwMode="auto">
            <a:xfrm>
              <a:off x="1075" y="3680"/>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3" name="Freeform 112">
              <a:extLst>
                <a:ext uri="{FF2B5EF4-FFF2-40B4-BE49-F238E27FC236}">
                  <a16:creationId xmlns:a16="http://schemas.microsoft.com/office/drawing/2014/main" id="{315D2696-EF38-4051-9381-C25E90738D9B}"/>
                </a:ext>
              </a:extLst>
            </p:cNvPr>
            <p:cNvSpPr>
              <a:spLocks/>
            </p:cNvSpPr>
            <p:nvPr/>
          </p:nvSpPr>
          <p:spPr bwMode="auto">
            <a:xfrm>
              <a:off x="1068" y="3739"/>
              <a:ext cx="8" cy="1"/>
            </a:xfrm>
            <a:custGeom>
              <a:avLst/>
              <a:gdLst>
                <a:gd name="T0" fmla="*/ 4 w 9"/>
                <a:gd name="T1" fmla="*/ 0 h 1"/>
                <a:gd name="T2" fmla="*/ 0 w 9"/>
                <a:gd name="T3" fmla="*/ 0 h 1"/>
                <a:gd name="T4" fmla="*/ 4 w 9"/>
                <a:gd name="T5" fmla="*/ 0 h 1"/>
                <a:gd name="T6" fmla="*/ 4 w 9"/>
                <a:gd name="T7" fmla="*/ 0 h 1"/>
                <a:gd name="T8" fmla="*/ 4 w 9"/>
                <a:gd name="T9" fmla="*/ 0 h 1"/>
                <a:gd name="T10" fmla="*/ 0 60000 65536"/>
                <a:gd name="T11" fmla="*/ 0 60000 65536"/>
                <a:gd name="T12" fmla="*/ 0 60000 65536"/>
                <a:gd name="T13" fmla="*/ 0 60000 65536"/>
                <a:gd name="T14" fmla="*/ 0 60000 65536"/>
                <a:gd name="T15" fmla="*/ 0 w 9"/>
                <a:gd name="T16" fmla="*/ 0 h 1"/>
                <a:gd name="T17" fmla="*/ 9 w 9"/>
                <a:gd name="T18" fmla="*/ 1 h 1"/>
              </a:gdLst>
              <a:ahLst/>
              <a:cxnLst>
                <a:cxn ang="T10">
                  <a:pos x="T0" y="T1"/>
                </a:cxn>
                <a:cxn ang="T11">
                  <a:pos x="T2" y="T3"/>
                </a:cxn>
                <a:cxn ang="T12">
                  <a:pos x="T4" y="T5"/>
                </a:cxn>
                <a:cxn ang="T13">
                  <a:pos x="T6" y="T7"/>
                </a:cxn>
                <a:cxn ang="T14">
                  <a:pos x="T8" y="T9"/>
                </a:cxn>
              </a:cxnLst>
              <a:rect l="T15" t="T16" r="T17" b="T18"/>
              <a:pathLst>
                <a:path w="9" h="1">
                  <a:moveTo>
                    <a:pt x="4" y="0"/>
                  </a:moveTo>
                  <a:lnTo>
                    <a:pt x="0" y="0"/>
                  </a:lnTo>
                  <a:lnTo>
                    <a:pt x="4" y="0"/>
                  </a:lnTo>
                  <a:lnTo>
                    <a:pt x="8" y="0"/>
                  </a:lnTo>
                  <a:lnTo>
                    <a:pt x="4"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4" name="Freeform 113">
              <a:extLst>
                <a:ext uri="{FF2B5EF4-FFF2-40B4-BE49-F238E27FC236}">
                  <a16:creationId xmlns:a16="http://schemas.microsoft.com/office/drawing/2014/main" id="{3B07697F-E4D5-4731-BD52-7564EEA27757}"/>
                </a:ext>
              </a:extLst>
            </p:cNvPr>
            <p:cNvSpPr>
              <a:spLocks/>
            </p:cNvSpPr>
            <p:nvPr/>
          </p:nvSpPr>
          <p:spPr bwMode="auto">
            <a:xfrm>
              <a:off x="1068" y="3745"/>
              <a:ext cx="8" cy="1"/>
            </a:xfrm>
            <a:custGeom>
              <a:avLst/>
              <a:gdLst>
                <a:gd name="T0" fmla="*/ 4 w 9"/>
                <a:gd name="T1" fmla="*/ 0 h 1"/>
                <a:gd name="T2" fmla="*/ 4 w 9"/>
                <a:gd name="T3" fmla="*/ 0 h 1"/>
                <a:gd name="T4" fmla="*/ 0 w 9"/>
                <a:gd name="T5" fmla="*/ 0 h 1"/>
                <a:gd name="T6" fmla="*/ 4 w 9"/>
                <a:gd name="T7" fmla="*/ 0 h 1"/>
                <a:gd name="T8" fmla="*/ 4 w 9"/>
                <a:gd name="T9" fmla="*/ 0 h 1"/>
                <a:gd name="T10" fmla="*/ 0 60000 65536"/>
                <a:gd name="T11" fmla="*/ 0 60000 65536"/>
                <a:gd name="T12" fmla="*/ 0 60000 65536"/>
                <a:gd name="T13" fmla="*/ 0 60000 65536"/>
                <a:gd name="T14" fmla="*/ 0 60000 65536"/>
                <a:gd name="T15" fmla="*/ 0 w 9"/>
                <a:gd name="T16" fmla="*/ 0 h 1"/>
                <a:gd name="T17" fmla="*/ 9 w 9"/>
                <a:gd name="T18" fmla="*/ 1 h 1"/>
              </a:gdLst>
              <a:ahLst/>
              <a:cxnLst>
                <a:cxn ang="T10">
                  <a:pos x="T0" y="T1"/>
                </a:cxn>
                <a:cxn ang="T11">
                  <a:pos x="T2" y="T3"/>
                </a:cxn>
                <a:cxn ang="T12">
                  <a:pos x="T4" y="T5"/>
                </a:cxn>
                <a:cxn ang="T13">
                  <a:pos x="T6" y="T7"/>
                </a:cxn>
                <a:cxn ang="T14">
                  <a:pos x="T8" y="T9"/>
                </a:cxn>
              </a:cxnLst>
              <a:rect l="T15" t="T16" r="T17" b="T18"/>
              <a:pathLst>
                <a:path w="9" h="1">
                  <a:moveTo>
                    <a:pt x="8" y="0"/>
                  </a:moveTo>
                  <a:lnTo>
                    <a:pt x="4" y="0"/>
                  </a:lnTo>
                  <a:lnTo>
                    <a:pt x="0" y="0"/>
                  </a:lnTo>
                  <a:lnTo>
                    <a:pt x="4" y="0"/>
                  </a:lnTo>
                  <a:lnTo>
                    <a:pt x="8"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5" name="Freeform 114">
              <a:extLst>
                <a:ext uri="{FF2B5EF4-FFF2-40B4-BE49-F238E27FC236}">
                  <a16:creationId xmlns:a16="http://schemas.microsoft.com/office/drawing/2014/main" id="{1254952E-C424-4748-BA74-813DFBB5AD7F}"/>
                </a:ext>
              </a:extLst>
            </p:cNvPr>
            <p:cNvSpPr>
              <a:spLocks/>
            </p:cNvSpPr>
            <p:nvPr/>
          </p:nvSpPr>
          <p:spPr bwMode="auto">
            <a:xfrm>
              <a:off x="1075" y="3745"/>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6" name="Freeform 115">
              <a:extLst>
                <a:ext uri="{FF2B5EF4-FFF2-40B4-BE49-F238E27FC236}">
                  <a16:creationId xmlns:a16="http://schemas.microsoft.com/office/drawing/2014/main" id="{44FE1CDA-7D9A-4CBD-950B-68FBFEF619C6}"/>
                </a:ext>
              </a:extLst>
            </p:cNvPr>
            <p:cNvSpPr>
              <a:spLocks/>
            </p:cNvSpPr>
            <p:nvPr/>
          </p:nvSpPr>
          <p:spPr bwMode="auto">
            <a:xfrm>
              <a:off x="1062" y="3765"/>
              <a:ext cx="7" cy="1"/>
            </a:xfrm>
            <a:custGeom>
              <a:avLst/>
              <a:gdLst>
                <a:gd name="T0" fmla="*/ 2 w 9"/>
                <a:gd name="T1" fmla="*/ 0 h 1"/>
                <a:gd name="T2" fmla="*/ 2 w 9"/>
                <a:gd name="T3" fmla="*/ 0 h 1"/>
                <a:gd name="T4" fmla="*/ 0 w 9"/>
                <a:gd name="T5" fmla="*/ 0 h 1"/>
                <a:gd name="T6" fmla="*/ 2 w 9"/>
                <a:gd name="T7" fmla="*/ 0 h 1"/>
                <a:gd name="T8" fmla="*/ 2 w 9"/>
                <a:gd name="T9" fmla="*/ 0 h 1"/>
                <a:gd name="T10" fmla="*/ 0 60000 65536"/>
                <a:gd name="T11" fmla="*/ 0 60000 65536"/>
                <a:gd name="T12" fmla="*/ 0 60000 65536"/>
                <a:gd name="T13" fmla="*/ 0 60000 65536"/>
                <a:gd name="T14" fmla="*/ 0 60000 65536"/>
                <a:gd name="T15" fmla="*/ 0 w 9"/>
                <a:gd name="T16" fmla="*/ 0 h 1"/>
                <a:gd name="T17" fmla="*/ 9 w 9"/>
                <a:gd name="T18" fmla="*/ 1 h 1"/>
              </a:gdLst>
              <a:ahLst/>
              <a:cxnLst>
                <a:cxn ang="T10">
                  <a:pos x="T0" y="T1"/>
                </a:cxn>
                <a:cxn ang="T11">
                  <a:pos x="T2" y="T3"/>
                </a:cxn>
                <a:cxn ang="T12">
                  <a:pos x="T4" y="T5"/>
                </a:cxn>
                <a:cxn ang="T13">
                  <a:pos x="T6" y="T7"/>
                </a:cxn>
                <a:cxn ang="T14">
                  <a:pos x="T8" y="T9"/>
                </a:cxn>
              </a:cxnLst>
              <a:rect l="T15" t="T16" r="T17" b="T18"/>
              <a:pathLst>
                <a:path w="9" h="1">
                  <a:moveTo>
                    <a:pt x="8" y="0"/>
                  </a:moveTo>
                  <a:lnTo>
                    <a:pt x="4" y="0"/>
                  </a:lnTo>
                  <a:lnTo>
                    <a:pt x="0" y="0"/>
                  </a:lnTo>
                  <a:lnTo>
                    <a:pt x="4" y="0"/>
                  </a:lnTo>
                  <a:lnTo>
                    <a:pt x="8"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7" name="Freeform 116">
              <a:extLst>
                <a:ext uri="{FF2B5EF4-FFF2-40B4-BE49-F238E27FC236}">
                  <a16:creationId xmlns:a16="http://schemas.microsoft.com/office/drawing/2014/main" id="{3AEA9F26-E0EF-4647-A5C7-A9F601C8DCC0}"/>
                </a:ext>
              </a:extLst>
            </p:cNvPr>
            <p:cNvSpPr>
              <a:spLocks/>
            </p:cNvSpPr>
            <p:nvPr/>
          </p:nvSpPr>
          <p:spPr bwMode="auto">
            <a:xfrm>
              <a:off x="1062" y="3771"/>
              <a:ext cx="7" cy="1"/>
            </a:xfrm>
            <a:custGeom>
              <a:avLst/>
              <a:gdLst>
                <a:gd name="T0" fmla="*/ 2 w 9"/>
                <a:gd name="T1" fmla="*/ 0 h 1"/>
                <a:gd name="T2" fmla="*/ 0 w 9"/>
                <a:gd name="T3" fmla="*/ 0 h 1"/>
                <a:gd name="T4" fmla="*/ 2 w 9"/>
                <a:gd name="T5" fmla="*/ 0 h 1"/>
                <a:gd name="T6" fmla="*/ 2 w 9"/>
                <a:gd name="T7" fmla="*/ 0 h 1"/>
                <a:gd name="T8" fmla="*/ 2 w 9"/>
                <a:gd name="T9" fmla="*/ 0 h 1"/>
                <a:gd name="T10" fmla="*/ 0 60000 65536"/>
                <a:gd name="T11" fmla="*/ 0 60000 65536"/>
                <a:gd name="T12" fmla="*/ 0 60000 65536"/>
                <a:gd name="T13" fmla="*/ 0 60000 65536"/>
                <a:gd name="T14" fmla="*/ 0 60000 65536"/>
                <a:gd name="T15" fmla="*/ 0 w 9"/>
                <a:gd name="T16" fmla="*/ 0 h 1"/>
                <a:gd name="T17" fmla="*/ 9 w 9"/>
                <a:gd name="T18" fmla="*/ 1 h 1"/>
              </a:gdLst>
              <a:ahLst/>
              <a:cxnLst>
                <a:cxn ang="T10">
                  <a:pos x="T0" y="T1"/>
                </a:cxn>
                <a:cxn ang="T11">
                  <a:pos x="T2" y="T3"/>
                </a:cxn>
                <a:cxn ang="T12">
                  <a:pos x="T4" y="T5"/>
                </a:cxn>
                <a:cxn ang="T13">
                  <a:pos x="T6" y="T7"/>
                </a:cxn>
                <a:cxn ang="T14">
                  <a:pos x="T8" y="T9"/>
                </a:cxn>
              </a:cxnLst>
              <a:rect l="T15" t="T16" r="T17" b="T18"/>
              <a:pathLst>
                <a:path w="9" h="1">
                  <a:moveTo>
                    <a:pt x="4" y="0"/>
                  </a:moveTo>
                  <a:lnTo>
                    <a:pt x="0" y="0"/>
                  </a:lnTo>
                  <a:lnTo>
                    <a:pt x="4" y="0"/>
                  </a:lnTo>
                  <a:lnTo>
                    <a:pt x="8" y="0"/>
                  </a:lnTo>
                  <a:lnTo>
                    <a:pt x="4"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8" name="Freeform 117">
              <a:extLst>
                <a:ext uri="{FF2B5EF4-FFF2-40B4-BE49-F238E27FC236}">
                  <a16:creationId xmlns:a16="http://schemas.microsoft.com/office/drawing/2014/main" id="{9EE224EB-A8D1-4653-A276-2FE316EA573C}"/>
                </a:ext>
              </a:extLst>
            </p:cNvPr>
            <p:cNvSpPr>
              <a:spLocks/>
            </p:cNvSpPr>
            <p:nvPr/>
          </p:nvSpPr>
          <p:spPr bwMode="auto">
            <a:xfrm>
              <a:off x="1062" y="3771"/>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9" name="Oval 118">
              <a:extLst>
                <a:ext uri="{FF2B5EF4-FFF2-40B4-BE49-F238E27FC236}">
                  <a16:creationId xmlns:a16="http://schemas.microsoft.com/office/drawing/2014/main" id="{DF797C77-64F0-4CDF-BDDB-0261DE034C60}"/>
                </a:ext>
              </a:extLst>
            </p:cNvPr>
            <p:cNvSpPr>
              <a:spLocks noChangeArrowheads="1"/>
            </p:cNvSpPr>
            <p:nvPr/>
          </p:nvSpPr>
          <p:spPr bwMode="auto">
            <a:xfrm>
              <a:off x="1338" y="1998"/>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20" name="Oval 119">
              <a:extLst>
                <a:ext uri="{FF2B5EF4-FFF2-40B4-BE49-F238E27FC236}">
                  <a16:creationId xmlns:a16="http://schemas.microsoft.com/office/drawing/2014/main" id="{028BAF0A-7273-4A57-882F-7C9BC8C87D7C}"/>
                </a:ext>
              </a:extLst>
            </p:cNvPr>
            <p:cNvSpPr>
              <a:spLocks noChangeArrowheads="1"/>
            </p:cNvSpPr>
            <p:nvPr/>
          </p:nvSpPr>
          <p:spPr bwMode="auto">
            <a:xfrm>
              <a:off x="1143" y="1685"/>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21" name="Oval 120">
              <a:extLst>
                <a:ext uri="{FF2B5EF4-FFF2-40B4-BE49-F238E27FC236}">
                  <a16:creationId xmlns:a16="http://schemas.microsoft.com/office/drawing/2014/main" id="{CF661419-372A-4948-8B52-2874AFE857EB}"/>
                </a:ext>
              </a:extLst>
            </p:cNvPr>
            <p:cNvSpPr>
              <a:spLocks noChangeArrowheads="1"/>
            </p:cNvSpPr>
            <p:nvPr/>
          </p:nvSpPr>
          <p:spPr bwMode="auto">
            <a:xfrm>
              <a:off x="1182" y="1685"/>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22" name="Oval 121">
              <a:extLst>
                <a:ext uri="{FF2B5EF4-FFF2-40B4-BE49-F238E27FC236}">
                  <a16:creationId xmlns:a16="http://schemas.microsoft.com/office/drawing/2014/main" id="{BADDAD78-D385-479D-9A98-903776C35314}"/>
                </a:ext>
              </a:extLst>
            </p:cNvPr>
            <p:cNvSpPr>
              <a:spLocks noChangeArrowheads="1"/>
            </p:cNvSpPr>
            <p:nvPr/>
          </p:nvSpPr>
          <p:spPr bwMode="auto">
            <a:xfrm>
              <a:off x="1534" y="2701"/>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23" name="Oval 122">
              <a:extLst>
                <a:ext uri="{FF2B5EF4-FFF2-40B4-BE49-F238E27FC236}">
                  <a16:creationId xmlns:a16="http://schemas.microsoft.com/office/drawing/2014/main" id="{7687F727-C18D-4B05-A9EF-0F71DCA5BA24}"/>
                </a:ext>
              </a:extLst>
            </p:cNvPr>
            <p:cNvSpPr>
              <a:spLocks noChangeArrowheads="1"/>
            </p:cNvSpPr>
            <p:nvPr/>
          </p:nvSpPr>
          <p:spPr bwMode="auto">
            <a:xfrm>
              <a:off x="1182" y="3052"/>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24" name="Oval 123">
              <a:extLst>
                <a:ext uri="{FF2B5EF4-FFF2-40B4-BE49-F238E27FC236}">
                  <a16:creationId xmlns:a16="http://schemas.microsoft.com/office/drawing/2014/main" id="{955C5106-5B90-4A79-8BE4-90D0CDB20BA2}"/>
                </a:ext>
              </a:extLst>
            </p:cNvPr>
            <p:cNvSpPr>
              <a:spLocks noChangeArrowheads="1"/>
            </p:cNvSpPr>
            <p:nvPr/>
          </p:nvSpPr>
          <p:spPr bwMode="auto">
            <a:xfrm>
              <a:off x="1065" y="3326"/>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25" name="Oval 124">
              <a:extLst>
                <a:ext uri="{FF2B5EF4-FFF2-40B4-BE49-F238E27FC236}">
                  <a16:creationId xmlns:a16="http://schemas.microsoft.com/office/drawing/2014/main" id="{3C14C1D4-73BC-49DB-89AA-3650DA53A541}"/>
                </a:ext>
              </a:extLst>
            </p:cNvPr>
            <p:cNvSpPr>
              <a:spLocks noChangeArrowheads="1"/>
            </p:cNvSpPr>
            <p:nvPr/>
          </p:nvSpPr>
          <p:spPr bwMode="auto">
            <a:xfrm>
              <a:off x="1417" y="3404"/>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26" name="Oval 125">
              <a:extLst>
                <a:ext uri="{FF2B5EF4-FFF2-40B4-BE49-F238E27FC236}">
                  <a16:creationId xmlns:a16="http://schemas.microsoft.com/office/drawing/2014/main" id="{84EC2A98-8BEA-48F5-87D8-86B02E42A020}"/>
                </a:ext>
              </a:extLst>
            </p:cNvPr>
            <p:cNvSpPr>
              <a:spLocks noChangeArrowheads="1"/>
            </p:cNvSpPr>
            <p:nvPr/>
          </p:nvSpPr>
          <p:spPr bwMode="auto">
            <a:xfrm>
              <a:off x="1456" y="3443"/>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27" name="Oval 126">
              <a:extLst>
                <a:ext uri="{FF2B5EF4-FFF2-40B4-BE49-F238E27FC236}">
                  <a16:creationId xmlns:a16="http://schemas.microsoft.com/office/drawing/2014/main" id="{3F58A639-671A-4693-ABAD-5316E70ABFC8}"/>
                </a:ext>
              </a:extLst>
            </p:cNvPr>
            <p:cNvSpPr>
              <a:spLocks noChangeArrowheads="1"/>
            </p:cNvSpPr>
            <p:nvPr/>
          </p:nvSpPr>
          <p:spPr bwMode="auto">
            <a:xfrm>
              <a:off x="1338" y="3638"/>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28" name="Oval 127">
              <a:extLst>
                <a:ext uri="{FF2B5EF4-FFF2-40B4-BE49-F238E27FC236}">
                  <a16:creationId xmlns:a16="http://schemas.microsoft.com/office/drawing/2014/main" id="{BD5CD5B6-88A1-4FE5-9F49-E28E5C2354A0}"/>
                </a:ext>
              </a:extLst>
            </p:cNvPr>
            <p:cNvSpPr>
              <a:spLocks noChangeArrowheads="1"/>
            </p:cNvSpPr>
            <p:nvPr/>
          </p:nvSpPr>
          <p:spPr bwMode="auto">
            <a:xfrm>
              <a:off x="1534" y="3755"/>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29" name="Rectangle 128">
              <a:extLst>
                <a:ext uri="{FF2B5EF4-FFF2-40B4-BE49-F238E27FC236}">
                  <a16:creationId xmlns:a16="http://schemas.microsoft.com/office/drawing/2014/main" id="{A0796B47-842D-4A23-BC43-208D657132AD}"/>
                </a:ext>
              </a:extLst>
            </p:cNvPr>
            <p:cNvSpPr>
              <a:spLocks noChangeArrowheads="1"/>
            </p:cNvSpPr>
            <p:nvPr/>
          </p:nvSpPr>
          <p:spPr bwMode="auto">
            <a:xfrm>
              <a:off x="1155" y="1666"/>
              <a:ext cx="418" cy="173"/>
            </a:xfrm>
            <a:prstGeom prst="rect">
              <a:avLst/>
            </a:prstGeom>
            <a:noFill/>
            <a:ln w="9525">
              <a:noFill/>
              <a:miter lim="800000"/>
              <a:headEnd/>
              <a:tailEnd/>
            </a:ln>
            <a:effectLst/>
          </p:spPr>
          <p:txBody>
            <a:bodyPr wrap="none" lIns="90488" tIns="44450" rIns="90488" bIns="4445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r>
                <a:rPr lang="en-US" sz="1400" b="1" dirty="0">
                  <a:solidFill>
                    <a:schemeClr val="tx2"/>
                  </a:solidFill>
                  <a:effectLst>
                    <a:outerShdw blurRad="38100" dist="38100" dir="2700000" algn="tl">
                      <a:srgbClr val="C0C0C0"/>
                    </a:outerShdw>
                  </a:effectLst>
                  <a:latin typeface="Benguiat Bk BT" pitchFamily="18" charset="0"/>
                  <a:ea typeface="MS PGothic" pitchFamily="34" charset="-128"/>
                </a:rPr>
                <a:t>ST. PAUL</a:t>
              </a:r>
            </a:p>
          </p:txBody>
        </p:sp>
        <p:sp>
          <p:nvSpPr>
            <p:cNvPr id="130" name="Rectangle 129">
              <a:extLst>
                <a:ext uri="{FF2B5EF4-FFF2-40B4-BE49-F238E27FC236}">
                  <a16:creationId xmlns:a16="http://schemas.microsoft.com/office/drawing/2014/main" id="{91DAD878-6695-4F4E-AFC9-FEC3FCDE914D}"/>
                </a:ext>
              </a:extLst>
            </p:cNvPr>
            <p:cNvSpPr>
              <a:spLocks noChangeArrowheads="1"/>
            </p:cNvSpPr>
            <p:nvPr/>
          </p:nvSpPr>
          <p:spPr bwMode="auto">
            <a:xfrm>
              <a:off x="1369" y="2080"/>
              <a:ext cx="601" cy="143"/>
            </a:xfrm>
            <a:prstGeom prst="rect">
              <a:avLst/>
            </a:prstGeom>
            <a:noFill/>
            <a:ln w="9525">
              <a:noFill/>
              <a:miter lim="800000"/>
              <a:headEnd/>
              <a:tailEnd/>
            </a:ln>
            <a:effectLst/>
          </p:spPr>
          <p:txBody>
            <a:bodyPr wrap="none" lIns="90488" tIns="44450" rIns="90488" bIns="4445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r>
                <a:rPr lang="en-US" sz="1050" b="1" dirty="0">
                  <a:solidFill>
                    <a:schemeClr val="tx2"/>
                  </a:solidFill>
                  <a:effectLst>
                    <a:outerShdw blurRad="38100" dist="38100" dir="2700000" algn="tl">
                      <a:srgbClr val="C0C0C0"/>
                    </a:outerShdw>
                  </a:effectLst>
                  <a:latin typeface="Times New Roman" pitchFamily="18" charset="0"/>
                  <a:ea typeface="MS PGothic" pitchFamily="34" charset="-128"/>
                </a:rPr>
                <a:t>ROCK  ISLAND</a:t>
              </a:r>
            </a:p>
          </p:txBody>
        </p:sp>
        <p:sp>
          <p:nvSpPr>
            <p:cNvPr id="131" name="Rectangle 130">
              <a:extLst>
                <a:ext uri="{FF2B5EF4-FFF2-40B4-BE49-F238E27FC236}">
                  <a16:creationId xmlns:a16="http://schemas.microsoft.com/office/drawing/2014/main" id="{10F71255-E049-4938-988A-BBE0D75FEA57}"/>
                </a:ext>
              </a:extLst>
            </p:cNvPr>
            <p:cNvSpPr>
              <a:spLocks noChangeArrowheads="1"/>
            </p:cNvSpPr>
            <p:nvPr/>
          </p:nvSpPr>
          <p:spPr bwMode="auto">
            <a:xfrm>
              <a:off x="1159" y="2474"/>
              <a:ext cx="431" cy="143"/>
            </a:xfrm>
            <a:prstGeom prst="rect">
              <a:avLst/>
            </a:prstGeom>
            <a:noFill/>
            <a:ln w="9525">
              <a:noFill/>
              <a:miter lim="800000"/>
              <a:headEnd/>
              <a:tailEnd/>
            </a:ln>
            <a:effectLst/>
          </p:spPr>
          <p:txBody>
            <a:bodyPr wrap="none" lIns="90488" tIns="44450" rIns="90488" bIns="4445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r>
                <a:rPr lang="en-US" sz="1050" b="1" dirty="0">
                  <a:solidFill>
                    <a:schemeClr val="tx2"/>
                  </a:solidFill>
                  <a:effectLst>
                    <a:outerShdw blurRad="38100" dist="38100" dir="2700000" algn="tl">
                      <a:srgbClr val="C0C0C0"/>
                    </a:outerShdw>
                  </a:effectLst>
                  <a:latin typeface="Times New Roman" pitchFamily="18" charset="0"/>
                  <a:ea typeface="MS PGothic" pitchFamily="34" charset="-128"/>
                </a:rPr>
                <a:t>ST. LOUIS</a:t>
              </a:r>
            </a:p>
          </p:txBody>
        </p:sp>
        <p:sp>
          <p:nvSpPr>
            <p:cNvPr id="132" name="Rectangle 131">
              <a:extLst>
                <a:ext uri="{FF2B5EF4-FFF2-40B4-BE49-F238E27FC236}">
                  <a16:creationId xmlns:a16="http://schemas.microsoft.com/office/drawing/2014/main" id="{7E3D56E4-1540-4356-9606-84F6047AB101}"/>
                </a:ext>
              </a:extLst>
            </p:cNvPr>
            <p:cNvSpPr>
              <a:spLocks noChangeArrowheads="1"/>
            </p:cNvSpPr>
            <p:nvPr/>
          </p:nvSpPr>
          <p:spPr bwMode="auto">
            <a:xfrm>
              <a:off x="1468" y="2949"/>
              <a:ext cx="433" cy="143"/>
            </a:xfrm>
            <a:prstGeom prst="rect">
              <a:avLst/>
            </a:prstGeom>
            <a:noFill/>
            <a:ln w="9525">
              <a:noFill/>
              <a:miter lim="800000"/>
              <a:headEnd/>
              <a:tailEnd/>
            </a:ln>
            <a:effectLst/>
          </p:spPr>
          <p:txBody>
            <a:bodyPr wrap="none" lIns="90488" tIns="44450" rIns="90488" bIns="4445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r>
                <a:rPr lang="en-US" sz="1050" b="1" dirty="0">
                  <a:solidFill>
                    <a:schemeClr val="tx2"/>
                  </a:solidFill>
                  <a:effectLst>
                    <a:outerShdw blurRad="38100" dist="38100" dir="2700000" algn="tl">
                      <a:srgbClr val="C0C0C0"/>
                    </a:outerShdw>
                  </a:effectLst>
                  <a:latin typeface="Times New Roman" pitchFamily="18" charset="0"/>
                  <a:ea typeface="MS PGothic" pitchFamily="34" charset="-128"/>
                </a:rPr>
                <a:t>MEMPHIS</a:t>
              </a:r>
            </a:p>
          </p:txBody>
        </p:sp>
        <p:sp>
          <p:nvSpPr>
            <p:cNvPr id="133" name="Rectangle 132">
              <a:extLst>
                <a:ext uri="{FF2B5EF4-FFF2-40B4-BE49-F238E27FC236}">
                  <a16:creationId xmlns:a16="http://schemas.microsoft.com/office/drawing/2014/main" id="{0444291A-DB24-417E-A729-11FCE8D40083}"/>
                </a:ext>
              </a:extLst>
            </p:cNvPr>
            <p:cNvSpPr>
              <a:spLocks noChangeArrowheads="1"/>
            </p:cNvSpPr>
            <p:nvPr/>
          </p:nvSpPr>
          <p:spPr bwMode="auto">
            <a:xfrm>
              <a:off x="1391" y="3302"/>
              <a:ext cx="516" cy="143"/>
            </a:xfrm>
            <a:prstGeom prst="rect">
              <a:avLst/>
            </a:prstGeom>
            <a:noFill/>
            <a:ln w="9525">
              <a:noFill/>
              <a:miter lim="800000"/>
              <a:headEnd/>
              <a:tailEnd/>
            </a:ln>
            <a:effectLst/>
          </p:spPr>
          <p:txBody>
            <a:bodyPr wrap="none" lIns="90488" tIns="44450" rIns="90488" bIns="4445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r>
                <a:rPr lang="en-US" sz="1050" b="1" dirty="0">
                  <a:solidFill>
                    <a:schemeClr val="tx2"/>
                  </a:solidFill>
                  <a:effectLst>
                    <a:outerShdw blurRad="38100" dist="38100" dir="2700000" algn="tl">
                      <a:srgbClr val="C0C0C0"/>
                    </a:outerShdw>
                  </a:effectLst>
                  <a:latin typeface="Times New Roman" pitchFamily="18" charset="0"/>
                  <a:ea typeface="MS PGothic" pitchFamily="34" charset="-128"/>
                </a:rPr>
                <a:t>VICKSBURG</a:t>
              </a:r>
            </a:p>
          </p:txBody>
        </p:sp>
        <p:sp>
          <p:nvSpPr>
            <p:cNvPr id="134" name="Rectangle 133">
              <a:extLst>
                <a:ext uri="{FF2B5EF4-FFF2-40B4-BE49-F238E27FC236}">
                  <a16:creationId xmlns:a16="http://schemas.microsoft.com/office/drawing/2014/main" id="{9C7DE715-60C6-44BA-9388-AC0656B66CA6}"/>
                </a:ext>
              </a:extLst>
            </p:cNvPr>
            <p:cNvSpPr>
              <a:spLocks noChangeArrowheads="1"/>
            </p:cNvSpPr>
            <p:nvPr/>
          </p:nvSpPr>
          <p:spPr bwMode="auto">
            <a:xfrm>
              <a:off x="1361" y="3735"/>
              <a:ext cx="614" cy="143"/>
            </a:xfrm>
            <a:prstGeom prst="rect">
              <a:avLst/>
            </a:prstGeom>
            <a:noFill/>
            <a:ln w="9525">
              <a:noFill/>
              <a:miter lim="800000"/>
              <a:headEnd/>
              <a:tailEnd/>
            </a:ln>
            <a:effectLst/>
          </p:spPr>
          <p:txBody>
            <a:bodyPr wrap="none" lIns="90488" tIns="44450" rIns="90488" bIns="4445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r>
                <a:rPr lang="en-US" sz="1050" b="1" dirty="0">
                  <a:solidFill>
                    <a:schemeClr val="tx2"/>
                  </a:solidFill>
                  <a:effectLst>
                    <a:outerShdw blurRad="38100" dist="38100" dir="2700000" algn="tl">
                      <a:srgbClr val="C0C0C0"/>
                    </a:outerShdw>
                  </a:effectLst>
                  <a:latin typeface="Times New Roman" pitchFamily="18" charset="0"/>
                  <a:ea typeface="MS PGothic" pitchFamily="34" charset="-128"/>
                </a:rPr>
                <a:t>NEW ORLEANS</a:t>
              </a:r>
            </a:p>
          </p:txBody>
        </p:sp>
        <p:sp>
          <p:nvSpPr>
            <p:cNvPr id="135" name="Line 158">
              <a:extLst>
                <a:ext uri="{FF2B5EF4-FFF2-40B4-BE49-F238E27FC236}">
                  <a16:creationId xmlns:a16="http://schemas.microsoft.com/office/drawing/2014/main" id="{9D62CF5D-779E-4DBA-BE5F-409A9CC13199}"/>
                </a:ext>
              </a:extLst>
            </p:cNvPr>
            <p:cNvSpPr>
              <a:spLocks noChangeShapeType="1"/>
            </p:cNvSpPr>
            <p:nvPr/>
          </p:nvSpPr>
          <p:spPr bwMode="auto">
            <a:xfrm flipH="1" flipV="1">
              <a:off x="1046" y="2776"/>
              <a:ext cx="654" cy="9"/>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36" name="Line 161">
              <a:extLst>
                <a:ext uri="{FF2B5EF4-FFF2-40B4-BE49-F238E27FC236}">
                  <a16:creationId xmlns:a16="http://schemas.microsoft.com/office/drawing/2014/main" id="{091B95F7-749D-4F95-BF07-7930BCA3FE24}"/>
                </a:ext>
              </a:extLst>
            </p:cNvPr>
            <p:cNvSpPr>
              <a:spLocks noChangeShapeType="1"/>
            </p:cNvSpPr>
            <p:nvPr/>
          </p:nvSpPr>
          <p:spPr bwMode="auto">
            <a:xfrm flipH="1">
              <a:off x="1023" y="3291"/>
              <a:ext cx="354" cy="0"/>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37" name="Line 162">
              <a:extLst>
                <a:ext uri="{FF2B5EF4-FFF2-40B4-BE49-F238E27FC236}">
                  <a16:creationId xmlns:a16="http://schemas.microsoft.com/office/drawing/2014/main" id="{1CB2FA8A-AA32-498E-9959-CD3C5FF5338F}"/>
                </a:ext>
              </a:extLst>
            </p:cNvPr>
            <p:cNvSpPr>
              <a:spLocks noChangeShapeType="1"/>
            </p:cNvSpPr>
            <p:nvPr/>
          </p:nvSpPr>
          <p:spPr bwMode="auto">
            <a:xfrm flipH="1">
              <a:off x="1043" y="2786"/>
              <a:ext cx="16" cy="445"/>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38" name="Line 164">
              <a:extLst>
                <a:ext uri="{FF2B5EF4-FFF2-40B4-BE49-F238E27FC236}">
                  <a16:creationId xmlns:a16="http://schemas.microsoft.com/office/drawing/2014/main" id="{A44166FD-1E66-4A01-AF64-9EB83693B357}"/>
                </a:ext>
              </a:extLst>
            </p:cNvPr>
            <p:cNvSpPr>
              <a:spLocks noChangeShapeType="1"/>
            </p:cNvSpPr>
            <p:nvPr/>
          </p:nvSpPr>
          <p:spPr bwMode="auto">
            <a:xfrm>
              <a:off x="1032" y="3293"/>
              <a:ext cx="18" cy="168"/>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39" name="Line 166">
              <a:extLst>
                <a:ext uri="{FF2B5EF4-FFF2-40B4-BE49-F238E27FC236}">
                  <a16:creationId xmlns:a16="http://schemas.microsoft.com/office/drawing/2014/main" id="{49738569-4072-4A63-81C4-EFC5A0739F37}"/>
                </a:ext>
              </a:extLst>
            </p:cNvPr>
            <p:cNvSpPr>
              <a:spLocks noChangeShapeType="1"/>
            </p:cNvSpPr>
            <p:nvPr/>
          </p:nvSpPr>
          <p:spPr bwMode="auto">
            <a:xfrm>
              <a:off x="1076" y="3499"/>
              <a:ext cx="25" cy="74"/>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40" name="Line 167">
              <a:extLst>
                <a:ext uri="{FF2B5EF4-FFF2-40B4-BE49-F238E27FC236}">
                  <a16:creationId xmlns:a16="http://schemas.microsoft.com/office/drawing/2014/main" id="{C81BAF5D-E55E-4F25-8BA1-0D2B7A5FB72B}"/>
                </a:ext>
              </a:extLst>
            </p:cNvPr>
            <p:cNvSpPr>
              <a:spLocks noChangeShapeType="1"/>
            </p:cNvSpPr>
            <p:nvPr/>
          </p:nvSpPr>
          <p:spPr bwMode="auto">
            <a:xfrm flipH="1">
              <a:off x="1082" y="3580"/>
              <a:ext cx="19" cy="94"/>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41" name="Line 168">
              <a:extLst>
                <a:ext uri="{FF2B5EF4-FFF2-40B4-BE49-F238E27FC236}">
                  <a16:creationId xmlns:a16="http://schemas.microsoft.com/office/drawing/2014/main" id="{5BA37E2A-768D-4641-AE99-72195ADEDAD8}"/>
                </a:ext>
              </a:extLst>
            </p:cNvPr>
            <p:cNvSpPr>
              <a:spLocks noChangeShapeType="1"/>
            </p:cNvSpPr>
            <p:nvPr/>
          </p:nvSpPr>
          <p:spPr bwMode="auto">
            <a:xfrm flipH="1">
              <a:off x="1066" y="3684"/>
              <a:ext cx="19" cy="94"/>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42" name="Line 169">
              <a:extLst>
                <a:ext uri="{FF2B5EF4-FFF2-40B4-BE49-F238E27FC236}">
                  <a16:creationId xmlns:a16="http://schemas.microsoft.com/office/drawing/2014/main" id="{E51510B0-E9F1-4681-AFD1-AB53D88289B7}"/>
                </a:ext>
              </a:extLst>
            </p:cNvPr>
            <p:cNvSpPr>
              <a:spLocks noChangeShapeType="1"/>
            </p:cNvSpPr>
            <p:nvPr/>
          </p:nvSpPr>
          <p:spPr bwMode="auto">
            <a:xfrm>
              <a:off x="968" y="2223"/>
              <a:ext cx="383" cy="3"/>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43" name="Freeform 171">
              <a:extLst>
                <a:ext uri="{FF2B5EF4-FFF2-40B4-BE49-F238E27FC236}">
                  <a16:creationId xmlns:a16="http://schemas.microsoft.com/office/drawing/2014/main" id="{F29AC42A-ADB7-41E0-8002-62FADFD6D3BB}"/>
                </a:ext>
              </a:extLst>
            </p:cNvPr>
            <p:cNvSpPr>
              <a:spLocks/>
            </p:cNvSpPr>
            <p:nvPr/>
          </p:nvSpPr>
          <p:spPr bwMode="auto">
            <a:xfrm>
              <a:off x="840" y="1864"/>
              <a:ext cx="226" cy="593"/>
            </a:xfrm>
            <a:custGeom>
              <a:avLst/>
              <a:gdLst>
                <a:gd name="T0" fmla="*/ 2 w 277"/>
                <a:gd name="T1" fmla="*/ 2 h 729"/>
                <a:gd name="T2" fmla="*/ 2 w 277"/>
                <a:gd name="T3" fmla="*/ 2 h 729"/>
                <a:gd name="T4" fmla="*/ 2 w 277"/>
                <a:gd name="T5" fmla="*/ 2 h 729"/>
                <a:gd name="T6" fmla="*/ 2 w 277"/>
                <a:gd name="T7" fmla="*/ 2 h 729"/>
                <a:gd name="T8" fmla="*/ 2 w 277"/>
                <a:gd name="T9" fmla="*/ 2 h 729"/>
                <a:gd name="T10" fmla="*/ 2 w 277"/>
                <a:gd name="T11" fmla="*/ 2 h 729"/>
                <a:gd name="T12" fmla="*/ 0 w 277"/>
                <a:gd name="T13" fmla="*/ 2 h 729"/>
                <a:gd name="T14" fmla="*/ 2 w 277"/>
                <a:gd name="T15" fmla="*/ 2 h 729"/>
                <a:gd name="T16" fmla="*/ 2 w 277"/>
                <a:gd name="T17" fmla="*/ 2 h 729"/>
                <a:gd name="T18" fmla="*/ 2 w 277"/>
                <a:gd name="T19" fmla="*/ 2 h 729"/>
                <a:gd name="T20" fmla="*/ 2 w 277"/>
                <a:gd name="T21" fmla="*/ 2 h 729"/>
                <a:gd name="T22" fmla="*/ 2 w 277"/>
                <a:gd name="T23" fmla="*/ 2 h 729"/>
                <a:gd name="T24" fmla="*/ 2 w 277"/>
                <a:gd name="T25" fmla="*/ 2 h 729"/>
                <a:gd name="T26" fmla="*/ 2 w 277"/>
                <a:gd name="T27" fmla="*/ 2 h 729"/>
                <a:gd name="T28" fmla="*/ 2 w 277"/>
                <a:gd name="T29" fmla="*/ 2 h 729"/>
                <a:gd name="T30" fmla="*/ 2 w 277"/>
                <a:gd name="T31" fmla="*/ 2 h 729"/>
                <a:gd name="T32" fmla="*/ 2 w 277"/>
                <a:gd name="T33" fmla="*/ 2 h 729"/>
                <a:gd name="T34" fmla="*/ 2 w 277"/>
                <a:gd name="T35" fmla="*/ 2 h 729"/>
                <a:gd name="T36" fmla="*/ 2 w 277"/>
                <a:gd name="T37" fmla="*/ 2 h 729"/>
                <a:gd name="T38" fmla="*/ 2 w 277"/>
                <a:gd name="T39" fmla="*/ 2 h 729"/>
                <a:gd name="T40" fmla="*/ 2 w 277"/>
                <a:gd name="T41" fmla="*/ 2 h 729"/>
                <a:gd name="T42" fmla="*/ 2 w 277"/>
                <a:gd name="T43" fmla="*/ 2 h 729"/>
                <a:gd name="T44" fmla="*/ 2 w 277"/>
                <a:gd name="T45" fmla="*/ 2 h 729"/>
                <a:gd name="T46" fmla="*/ 2 w 277"/>
                <a:gd name="T47" fmla="*/ 2 h 729"/>
                <a:gd name="T48" fmla="*/ 2 w 277"/>
                <a:gd name="T49" fmla="*/ 2 h 729"/>
                <a:gd name="T50" fmla="*/ 2 w 277"/>
                <a:gd name="T51" fmla="*/ 2 h 729"/>
                <a:gd name="T52" fmla="*/ 2 w 277"/>
                <a:gd name="T53" fmla="*/ 2 h 729"/>
                <a:gd name="T54" fmla="*/ 2 w 277"/>
                <a:gd name="T55" fmla="*/ 2 h 729"/>
                <a:gd name="T56" fmla="*/ 2 w 277"/>
                <a:gd name="T57" fmla="*/ 2 h 729"/>
                <a:gd name="T58" fmla="*/ 2 w 277"/>
                <a:gd name="T59" fmla="*/ 2 h 729"/>
                <a:gd name="T60" fmla="*/ 2 w 277"/>
                <a:gd name="T61" fmla="*/ 2 h 729"/>
                <a:gd name="T62" fmla="*/ 2 w 277"/>
                <a:gd name="T63" fmla="*/ 2 h 729"/>
                <a:gd name="T64" fmla="*/ 2 w 277"/>
                <a:gd name="T65" fmla="*/ 2 h 729"/>
                <a:gd name="T66" fmla="*/ 2 w 277"/>
                <a:gd name="T67" fmla="*/ 2 h 729"/>
                <a:gd name="T68" fmla="*/ 2 w 277"/>
                <a:gd name="T69" fmla="*/ 2 h 729"/>
                <a:gd name="T70" fmla="*/ 2 w 277"/>
                <a:gd name="T71" fmla="*/ 2 h 729"/>
                <a:gd name="T72" fmla="*/ 2 w 277"/>
                <a:gd name="T73" fmla="*/ 2 h 729"/>
                <a:gd name="T74" fmla="*/ 2 w 277"/>
                <a:gd name="T75" fmla="*/ 2 h 729"/>
                <a:gd name="T76" fmla="*/ 2 w 277"/>
                <a:gd name="T77" fmla="*/ 2 h 729"/>
                <a:gd name="T78" fmla="*/ 2 w 277"/>
                <a:gd name="T79" fmla="*/ 2 h 729"/>
                <a:gd name="T80" fmla="*/ 2 w 277"/>
                <a:gd name="T81" fmla="*/ 2 h 729"/>
                <a:gd name="T82" fmla="*/ 2 w 277"/>
                <a:gd name="T83" fmla="*/ 2 h 729"/>
                <a:gd name="T84" fmla="*/ 2 w 277"/>
                <a:gd name="T85" fmla="*/ 2 h 729"/>
                <a:gd name="T86" fmla="*/ 2 w 277"/>
                <a:gd name="T87" fmla="*/ 2 h 729"/>
                <a:gd name="T88" fmla="*/ 2 w 277"/>
                <a:gd name="T89" fmla="*/ 2 h 729"/>
                <a:gd name="T90" fmla="*/ 2 w 277"/>
                <a:gd name="T91" fmla="*/ 2 h 729"/>
                <a:gd name="T92" fmla="*/ 2 w 277"/>
                <a:gd name="T93" fmla="*/ 2 h 729"/>
                <a:gd name="T94" fmla="*/ 2 w 277"/>
                <a:gd name="T95" fmla="*/ 2 h 729"/>
                <a:gd name="T96" fmla="*/ 2 w 277"/>
                <a:gd name="T97" fmla="*/ 2 h 7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7"/>
                <a:gd name="T148" fmla="*/ 0 h 729"/>
                <a:gd name="T149" fmla="*/ 277 w 277"/>
                <a:gd name="T150" fmla="*/ 729 h 7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7" h="729">
                  <a:moveTo>
                    <a:pt x="28" y="0"/>
                  </a:moveTo>
                  <a:lnTo>
                    <a:pt x="24" y="8"/>
                  </a:lnTo>
                  <a:lnTo>
                    <a:pt x="24" y="16"/>
                  </a:lnTo>
                  <a:lnTo>
                    <a:pt x="20" y="24"/>
                  </a:lnTo>
                  <a:lnTo>
                    <a:pt x="20" y="32"/>
                  </a:lnTo>
                  <a:lnTo>
                    <a:pt x="20" y="40"/>
                  </a:lnTo>
                  <a:lnTo>
                    <a:pt x="20" y="48"/>
                  </a:lnTo>
                  <a:lnTo>
                    <a:pt x="16" y="56"/>
                  </a:lnTo>
                  <a:lnTo>
                    <a:pt x="8" y="60"/>
                  </a:lnTo>
                  <a:lnTo>
                    <a:pt x="8" y="68"/>
                  </a:lnTo>
                  <a:lnTo>
                    <a:pt x="4" y="76"/>
                  </a:lnTo>
                  <a:lnTo>
                    <a:pt x="4" y="84"/>
                  </a:lnTo>
                  <a:lnTo>
                    <a:pt x="0" y="92"/>
                  </a:lnTo>
                  <a:lnTo>
                    <a:pt x="0" y="100"/>
                  </a:lnTo>
                  <a:lnTo>
                    <a:pt x="4" y="108"/>
                  </a:lnTo>
                  <a:lnTo>
                    <a:pt x="4" y="116"/>
                  </a:lnTo>
                  <a:lnTo>
                    <a:pt x="4" y="124"/>
                  </a:lnTo>
                  <a:lnTo>
                    <a:pt x="12" y="128"/>
                  </a:lnTo>
                  <a:lnTo>
                    <a:pt x="12" y="136"/>
                  </a:lnTo>
                  <a:lnTo>
                    <a:pt x="20" y="144"/>
                  </a:lnTo>
                  <a:lnTo>
                    <a:pt x="24" y="152"/>
                  </a:lnTo>
                  <a:lnTo>
                    <a:pt x="28" y="160"/>
                  </a:lnTo>
                  <a:lnTo>
                    <a:pt x="28" y="168"/>
                  </a:lnTo>
                  <a:lnTo>
                    <a:pt x="32" y="176"/>
                  </a:lnTo>
                  <a:lnTo>
                    <a:pt x="32" y="184"/>
                  </a:lnTo>
                  <a:lnTo>
                    <a:pt x="32" y="192"/>
                  </a:lnTo>
                  <a:lnTo>
                    <a:pt x="36" y="200"/>
                  </a:lnTo>
                  <a:lnTo>
                    <a:pt x="36" y="208"/>
                  </a:lnTo>
                  <a:lnTo>
                    <a:pt x="36" y="216"/>
                  </a:lnTo>
                  <a:lnTo>
                    <a:pt x="44" y="220"/>
                  </a:lnTo>
                  <a:lnTo>
                    <a:pt x="44" y="228"/>
                  </a:lnTo>
                  <a:lnTo>
                    <a:pt x="52" y="236"/>
                  </a:lnTo>
                  <a:lnTo>
                    <a:pt x="56" y="248"/>
                  </a:lnTo>
                  <a:lnTo>
                    <a:pt x="60" y="256"/>
                  </a:lnTo>
                  <a:lnTo>
                    <a:pt x="64" y="264"/>
                  </a:lnTo>
                  <a:lnTo>
                    <a:pt x="72" y="272"/>
                  </a:lnTo>
                  <a:lnTo>
                    <a:pt x="76" y="280"/>
                  </a:lnTo>
                  <a:lnTo>
                    <a:pt x="84" y="284"/>
                  </a:lnTo>
                  <a:lnTo>
                    <a:pt x="92" y="288"/>
                  </a:lnTo>
                  <a:lnTo>
                    <a:pt x="100" y="292"/>
                  </a:lnTo>
                  <a:lnTo>
                    <a:pt x="108" y="296"/>
                  </a:lnTo>
                  <a:lnTo>
                    <a:pt x="116" y="304"/>
                  </a:lnTo>
                  <a:lnTo>
                    <a:pt x="120" y="312"/>
                  </a:lnTo>
                  <a:lnTo>
                    <a:pt x="128" y="320"/>
                  </a:lnTo>
                  <a:lnTo>
                    <a:pt x="132" y="328"/>
                  </a:lnTo>
                  <a:lnTo>
                    <a:pt x="140" y="336"/>
                  </a:lnTo>
                  <a:lnTo>
                    <a:pt x="140" y="344"/>
                  </a:lnTo>
                  <a:lnTo>
                    <a:pt x="140" y="352"/>
                  </a:lnTo>
                  <a:lnTo>
                    <a:pt x="148" y="360"/>
                  </a:lnTo>
                  <a:lnTo>
                    <a:pt x="148" y="368"/>
                  </a:lnTo>
                  <a:lnTo>
                    <a:pt x="152" y="380"/>
                  </a:lnTo>
                  <a:lnTo>
                    <a:pt x="152" y="388"/>
                  </a:lnTo>
                  <a:lnTo>
                    <a:pt x="156" y="396"/>
                  </a:lnTo>
                  <a:lnTo>
                    <a:pt x="156" y="404"/>
                  </a:lnTo>
                  <a:lnTo>
                    <a:pt x="148" y="412"/>
                  </a:lnTo>
                  <a:lnTo>
                    <a:pt x="148" y="420"/>
                  </a:lnTo>
                  <a:lnTo>
                    <a:pt x="156" y="428"/>
                  </a:lnTo>
                  <a:lnTo>
                    <a:pt x="164" y="444"/>
                  </a:lnTo>
                  <a:lnTo>
                    <a:pt x="164" y="452"/>
                  </a:lnTo>
                  <a:lnTo>
                    <a:pt x="168" y="460"/>
                  </a:lnTo>
                  <a:lnTo>
                    <a:pt x="176" y="468"/>
                  </a:lnTo>
                  <a:lnTo>
                    <a:pt x="176" y="476"/>
                  </a:lnTo>
                  <a:lnTo>
                    <a:pt x="184" y="472"/>
                  </a:lnTo>
                  <a:lnTo>
                    <a:pt x="176" y="472"/>
                  </a:lnTo>
                  <a:lnTo>
                    <a:pt x="176" y="480"/>
                  </a:lnTo>
                  <a:lnTo>
                    <a:pt x="184" y="488"/>
                  </a:lnTo>
                  <a:lnTo>
                    <a:pt x="188" y="496"/>
                  </a:lnTo>
                  <a:lnTo>
                    <a:pt x="192" y="504"/>
                  </a:lnTo>
                  <a:lnTo>
                    <a:pt x="204" y="508"/>
                  </a:lnTo>
                  <a:lnTo>
                    <a:pt x="212" y="516"/>
                  </a:lnTo>
                  <a:lnTo>
                    <a:pt x="216" y="524"/>
                  </a:lnTo>
                  <a:lnTo>
                    <a:pt x="220" y="532"/>
                  </a:lnTo>
                  <a:lnTo>
                    <a:pt x="220" y="540"/>
                  </a:lnTo>
                  <a:lnTo>
                    <a:pt x="228" y="544"/>
                  </a:lnTo>
                  <a:lnTo>
                    <a:pt x="228" y="552"/>
                  </a:lnTo>
                  <a:lnTo>
                    <a:pt x="228" y="560"/>
                  </a:lnTo>
                  <a:lnTo>
                    <a:pt x="228" y="568"/>
                  </a:lnTo>
                  <a:lnTo>
                    <a:pt x="220" y="576"/>
                  </a:lnTo>
                  <a:lnTo>
                    <a:pt x="216" y="584"/>
                  </a:lnTo>
                  <a:lnTo>
                    <a:pt x="208" y="592"/>
                  </a:lnTo>
                  <a:lnTo>
                    <a:pt x="204" y="600"/>
                  </a:lnTo>
                  <a:lnTo>
                    <a:pt x="200" y="608"/>
                  </a:lnTo>
                  <a:lnTo>
                    <a:pt x="200" y="616"/>
                  </a:lnTo>
                  <a:lnTo>
                    <a:pt x="200" y="624"/>
                  </a:lnTo>
                  <a:lnTo>
                    <a:pt x="204" y="632"/>
                  </a:lnTo>
                  <a:lnTo>
                    <a:pt x="204" y="640"/>
                  </a:lnTo>
                  <a:lnTo>
                    <a:pt x="212" y="648"/>
                  </a:lnTo>
                  <a:lnTo>
                    <a:pt x="216" y="656"/>
                  </a:lnTo>
                  <a:lnTo>
                    <a:pt x="224" y="660"/>
                  </a:lnTo>
                  <a:lnTo>
                    <a:pt x="232" y="664"/>
                  </a:lnTo>
                  <a:lnTo>
                    <a:pt x="240" y="668"/>
                  </a:lnTo>
                  <a:lnTo>
                    <a:pt x="248" y="672"/>
                  </a:lnTo>
                  <a:lnTo>
                    <a:pt x="252" y="680"/>
                  </a:lnTo>
                  <a:lnTo>
                    <a:pt x="260" y="684"/>
                  </a:lnTo>
                  <a:lnTo>
                    <a:pt x="264" y="692"/>
                  </a:lnTo>
                  <a:lnTo>
                    <a:pt x="268" y="700"/>
                  </a:lnTo>
                  <a:lnTo>
                    <a:pt x="268" y="708"/>
                  </a:lnTo>
                  <a:lnTo>
                    <a:pt x="276" y="728"/>
                  </a:lnTo>
                </a:path>
              </a:pathLst>
            </a:custGeom>
            <a:noFill/>
            <a:ln w="12700" cap="rnd" cmpd="sng">
              <a:solidFill>
                <a:srgbClr val="FFFFFF"/>
              </a:solidFill>
              <a:prstDash val="sysDot"/>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44" name="Line 172">
              <a:extLst>
                <a:ext uri="{FF2B5EF4-FFF2-40B4-BE49-F238E27FC236}">
                  <a16:creationId xmlns:a16="http://schemas.microsoft.com/office/drawing/2014/main" id="{A9DD9375-5194-4FED-864F-2A71C39FDC9E}"/>
                </a:ext>
              </a:extLst>
            </p:cNvPr>
            <p:cNvSpPr>
              <a:spLocks noChangeShapeType="1"/>
            </p:cNvSpPr>
            <p:nvPr/>
          </p:nvSpPr>
          <p:spPr bwMode="auto">
            <a:xfrm>
              <a:off x="874" y="1887"/>
              <a:ext cx="477" cy="0"/>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45" name="Line 174">
              <a:extLst>
                <a:ext uri="{FF2B5EF4-FFF2-40B4-BE49-F238E27FC236}">
                  <a16:creationId xmlns:a16="http://schemas.microsoft.com/office/drawing/2014/main" id="{365494DC-9609-4771-8054-E0C417A1702F}"/>
                </a:ext>
              </a:extLst>
            </p:cNvPr>
            <p:cNvSpPr>
              <a:spLocks noChangeShapeType="1"/>
            </p:cNvSpPr>
            <p:nvPr/>
          </p:nvSpPr>
          <p:spPr bwMode="auto">
            <a:xfrm flipH="1">
              <a:off x="851" y="1579"/>
              <a:ext cx="19" cy="289"/>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46" name="Line 176">
              <a:extLst>
                <a:ext uri="{FF2B5EF4-FFF2-40B4-BE49-F238E27FC236}">
                  <a16:creationId xmlns:a16="http://schemas.microsoft.com/office/drawing/2014/main" id="{8C84064F-8FDA-48AD-95F2-14FFCB02AF0A}"/>
                </a:ext>
              </a:extLst>
            </p:cNvPr>
            <p:cNvSpPr>
              <a:spLocks noChangeShapeType="1"/>
            </p:cNvSpPr>
            <p:nvPr/>
          </p:nvSpPr>
          <p:spPr bwMode="auto">
            <a:xfrm>
              <a:off x="1052" y="2425"/>
              <a:ext cx="0" cy="295"/>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47" name="Line 177">
              <a:extLst>
                <a:ext uri="{FF2B5EF4-FFF2-40B4-BE49-F238E27FC236}">
                  <a16:creationId xmlns:a16="http://schemas.microsoft.com/office/drawing/2014/main" id="{BE48BCAB-4E79-41ED-B38B-784B3FC88100}"/>
                </a:ext>
              </a:extLst>
            </p:cNvPr>
            <p:cNvSpPr>
              <a:spLocks noChangeShapeType="1"/>
            </p:cNvSpPr>
            <p:nvPr/>
          </p:nvSpPr>
          <p:spPr bwMode="auto">
            <a:xfrm>
              <a:off x="1053" y="2731"/>
              <a:ext cx="2" cy="48"/>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grpSp>
      <p:sp>
        <p:nvSpPr>
          <p:cNvPr id="150" name="Rectangle: Rounded Corners 149">
            <a:extLst>
              <a:ext uri="{FF2B5EF4-FFF2-40B4-BE49-F238E27FC236}">
                <a16:creationId xmlns:a16="http://schemas.microsoft.com/office/drawing/2014/main" id="{B680C7E9-F02F-4778-886C-C83F32C1D302}"/>
              </a:ext>
            </a:extLst>
          </p:cNvPr>
          <p:cNvSpPr/>
          <p:nvPr/>
        </p:nvSpPr>
        <p:spPr>
          <a:xfrm>
            <a:off x="9258095" y="1587350"/>
            <a:ext cx="1300611" cy="468141"/>
          </a:xfrm>
          <a:prstGeom prst="roundRect">
            <a:avLst/>
          </a:prstGeom>
          <a:solidFill>
            <a:schemeClr val="accent4">
              <a:lumMod val="75000"/>
              <a:alpha val="89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2"/>
                </a:solidFill>
              </a:rPr>
              <a:t>Upper Barataria</a:t>
            </a:r>
          </a:p>
        </p:txBody>
      </p:sp>
      <p:sp>
        <p:nvSpPr>
          <p:cNvPr id="151" name="Rectangle: Rounded Corners 150">
            <a:extLst>
              <a:ext uri="{FF2B5EF4-FFF2-40B4-BE49-F238E27FC236}">
                <a16:creationId xmlns:a16="http://schemas.microsoft.com/office/drawing/2014/main" id="{B27CCF51-B970-4AFF-9AB9-4E6C2BA40366}"/>
              </a:ext>
            </a:extLst>
          </p:cNvPr>
          <p:cNvSpPr/>
          <p:nvPr/>
        </p:nvSpPr>
        <p:spPr>
          <a:xfrm>
            <a:off x="9887297" y="2606210"/>
            <a:ext cx="1300611" cy="324283"/>
          </a:xfrm>
          <a:prstGeom prst="roundRect">
            <a:avLst/>
          </a:prstGeom>
          <a:solidFill>
            <a:schemeClr val="accent4">
              <a:lumMod val="75000"/>
              <a:alpha val="89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2"/>
                </a:solidFill>
              </a:rPr>
              <a:t>SW Coastal</a:t>
            </a:r>
          </a:p>
        </p:txBody>
      </p:sp>
      <p:sp>
        <p:nvSpPr>
          <p:cNvPr id="152" name="Rectangle: Rounded Corners 151">
            <a:extLst>
              <a:ext uri="{FF2B5EF4-FFF2-40B4-BE49-F238E27FC236}">
                <a16:creationId xmlns:a16="http://schemas.microsoft.com/office/drawing/2014/main" id="{E51077B5-B2EF-4866-8571-4881AC1E7DAD}"/>
              </a:ext>
            </a:extLst>
          </p:cNvPr>
          <p:cNvSpPr/>
          <p:nvPr/>
        </p:nvSpPr>
        <p:spPr>
          <a:xfrm>
            <a:off x="10173351" y="3328348"/>
            <a:ext cx="1300611" cy="324283"/>
          </a:xfrm>
          <a:prstGeom prst="roundRect">
            <a:avLst/>
          </a:prstGeom>
          <a:solidFill>
            <a:schemeClr val="accent4">
              <a:lumMod val="75000"/>
              <a:alpha val="89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2"/>
                </a:solidFill>
              </a:rPr>
              <a:t>Tangipahoa</a:t>
            </a:r>
          </a:p>
        </p:txBody>
      </p:sp>
      <p:sp>
        <p:nvSpPr>
          <p:cNvPr id="153" name="Rectangle: Rounded Corners 152">
            <a:extLst>
              <a:ext uri="{FF2B5EF4-FFF2-40B4-BE49-F238E27FC236}">
                <a16:creationId xmlns:a16="http://schemas.microsoft.com/office/drawing/2014/main" id="{EF612662-43DA-4A12-8AD7-549AEBCF4178}"/>
              </a:ext>
            </a:extLst>
          </p:cNvPr>
          <p:cNvSpPr/>
          <p:nvPr/>
        </p:nvSpPr>
        <p:spPr>
          <a:xfrm>
            <a:off x="10392921" y="4271307"/>
            <a:ext cx="1300611" cy="324283"/>
          </a:xfrm>
          <a:prstGeom prst="roundRect">
            <a:avLst/>
          </a:prstGeom>
          <a:solidFill>
            <a:schemeClr val="accent4">
              <a:lumMod val="75000"/>
              <a:alpha val="89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2"/>
                </a:solidFill>
              </a:rPr>
              <a:t>NO to Venice</a:t>
            </a:r>
          </a:p>
        </p:txBody>
      </p:sp>
      <p:sp>
        <p:nvSpPr>
          <p:cNvPr id="154" name="Rectangle: Rounded Corners 153">
            <a:extLst>
              <a:ext uri="{FF2B5EF4-FFF2-40B4-BE49-F238E27FC236}">
                <a16:creationId xmlns:a16="http://schemas.microsoft.com/office/drawing/2014/main" id="{E4CCB2CD-7A55-4AC2-B9B4-21B4EB90F465}"/>
              </a:ext>
            </a:extLst>
          </p:cNvPr>
          <p:cNvSpPr/>
          <p:nvPr/>
        </p:nvSpPr>
        <p:spPr>
          <a:xfrm>
            <a:off x="10034059" y="5013754"/>
            <a:ext cx="1330083" cy="324283"/>
          </a:xfrm>
          <a:prstGeom prst="roundRect">
            <a:avLst/>
          </a:prstGeom>
          <a:solidFill>
            <a:schemeClr val="accent4">
              <a:lumMod val="75000"/>
              <a:alpha val="89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2"/>
                </a:solidFill>
              </a:rPr>
              <a:t>Miss R. Levees</a:t>
            </a:r>
          </a:p>
        </p:txBody>
      </p:sp>
      <p:sp>
        <p:nvSpPr>
          <p:cNvPr id="156" name="TextBox 155">
            <a:extLst>
              <a:ext uri="{FF2B5EF4-FFF2-40B4-BE49-F238E27FC236}">
                <a16:creationId xmlns:a16="http://schemas.microsoft.com/office/drawing/2014/main" id="{F9287DEA-7769-495A-8076-3D5BBC1886A7}"/>
              </a:ext>
            </a:extLst>
          </p:cNvPr>
          <p:cNvSpPr txBox="1"/>
          <p:nvPr/>
        </p:nvSpPr>
        <p:spPr>
          <a:xfrm>
            <a:off x="4909834" y="1137135"/>
            <a:ext cx="4308166" cy="1862048"/>
          </a:xfrm>
          <a:prstGeom prst="rect">
            <a:avLst/>
          </a:prstGeom>
          <a:noFill/>
        </p:spPr>
        <p:txBody>
          <a:bodyPr wrap="square">
            <a:spAutoFit/>
          </a:bodyPr>
          <a:lstStyle/>
          <a:p>
            <a:r>
              <a:rPr lang="en-US" sz="2000" b="1" dirty="0">
                <a:solidFill>
                  <a:schemeClr val="tx2"/>
                </a:solidFill>
              </a:rPr>
              <a:t>Contracting Processes</a:t>
            </a:r>
          </a:p>
          <a:p>
            <a:pPr marL="171450" indent="-171450">
              <a:spcBef>
                <a:spcPts val="600"/>
              </a:spcBef>
              <a:buFont typeface="Arial" panose="020B0604020202020204" pitchFamily="34" charset="0"/>
              <a:buChar char="•"/>
            </a:pPr>
            <a:r>
              <a:rPr lang="en-US" sz="2000" dirty="0">
                <a:solidFill>
                  <a:schemeClr val="tx2"/>
                </a:solidFill>
              </a:rPr>
              <a:t>975 contract actions</a:t>
            </a:r>
          </a:p>
          <a:p>
            <a:pPr marL="171450" indent="-171450">
              <a:spcBef>
                <a:spcPts val="600"/>
              </a:spcBef>
              <a:buFont typeface="Arial" panose="020B0604020202020204" pitchFamily="34" charset="0"/>
              <a:buChar char="•"/>
            </a:pPr>
            <a:r>
              <a:rPr lang="en-US" sz="2000" dirty="0">
                <a:solidFill>
                  <a:schemeClr val="tx2"/>
                </a:solidFill>
              </a:rPr>
              <a:t>$693M in contract obligations</a:t>
            </a:r>
          </a:p>
          <a:p>
            <a:pPr marL="398463" lvl="1" indent="-171450">
              <a:spcBef>
                <a:spcPts val="600"/>
              </a:spcBef>
              <a:buFont typeface="Arial" panose="020B0604020202020204" pitchFamily="34" charset="0"/>
              <a:buChar char="•"/>
            </a:pPr>
            <a:r>
              <a:rPr lang="en-US" sz="2000" dirty="0">
                <a:solidFill>
                  <a:schemeClr val="tx2"/>
                </a:solidFill>
              </a:rPr>
              <a:t>$327M awarded to Small Businesses</a:t>
            </a:r>
          </a:p>
        </p:txBody>
      </p:sp>
      <p:cxnSp>
        <p:nvCxnSpPr>
          <p:cNvPr id="157" name="Straight Connector 156">
            <a:extLst>
              <a:ext uri="{FF2B5EF4-FFF2-40B4-BE49-F238E27FC236}">
                <a16:creationId xmlns:a16="http://schemas.microsoft.com/office/drawing/2014/main" id="{D16E4333-9FCE-4B7D-BB79-A55C1FAC353C}"/>
              </a:ext>
            </a:extLst>
          </p:cNvPr>
          <p:cNvCxnSpPr>
            <a:cxnSpLocks/>
          </p:cNvCxnSpPr>
          <p:nvPr/>
        </p:nvCxnSpPr>
        <p:spPr>
          <a:xfrm flipV="1">
            <a:off x="451011" y="3097779"/>
            <a:ext cx="8602969" cy="3353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60" name="Content Placeholder 2">
            <a:extLst>
              <a:ext uri="{FF2B5EF4-FFF2-40B4-BE49-F238E27FC236}">
                <a16:creationId xmlns:a16="http://schemas.microsoft.com/office/drawing/2014/main" id="{0F69FFD5-8989-4833-8C7D-227E48F1BB17}"/>
              </a:ext>
            </a:extLst>
          </p:cNvPr>
          <p:cNvSpPr txBox="1">
            <a:spLocks/>
          </p:cNvSpPr>
          <p:nvPr/>
        </p:nvSpPr>
        <p:spPr bwMode="auto">
          <a:xfrm>
            <a:off x="440836" y="3254724"/>
            <a:ext cx="4308166" cy="1701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Font typeface="Arial" pitchFamily="34" charset="0"/>
              <a:defRPr sz="12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12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2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2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2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2000" b="1" dirty="0">
                <a:solidFill>
                  <a:schemeClr val="tx2"/>
                </a:solidFill>
              </a:rPr>
              <a:t>Disaster Relief Supplemental Approp. Act (DRSAA) of 2022: $1.95B</a:t>
            </a:r>
          </a:p>
          <a:p>
            <a:pPr marL="342900" indent="-342900">
              <a:spcBef>
                <a:spcPts val="1200"/>
              </a:spcBef>
              <a:buFont typeface="Wingdings" panose="05000000000000000000" pitchFamily="2" charset="2"/>
              <a:buChar char="q"/>
            </a:pPr>
            <a:r>
              <a:rPr lang="en-US" sz="1600" b="1" u="sng" dirty="0">
                <a:solidFill>
                  <a:schemeClr val="tx2"/>
                </a:solidFill>
              </a:rPr>
              <a:t>Projects include:</a:t>
            </a:r>
          </a:p>
          <a:p>
            <a:pPr marL="800100" lvl="1" indent="-342900">
              <a:spcBef>
                <a:spcPts val="1200"/>
              </a:spcBef>
              <a:buFont typeface="Courier New" panose="02070309020205020404" pitchFamily="49" charset="0"/>
              <a:buChar char="o"/>
            </a:pPr>
            <a:r>
              <a:rPr lang="en-US" sz="1600" b="1" dirty="0">
                <a:solidFill>
                  <a:schemeClr val="tx2"/>
                </a:solidFill>
              </a:rPr>
              <a:t>New Orleans to Venice ($783M)</a:t>
            </a:r>
          </a:p>
          <a:p>
            <a:pPr marL="801688" lvl="1" indent="-342900">
              <a:spcBef>
                <a:spcPts val="1200"/>
              </a:spcBef>
              <a:buFont typeface="Courier New" panose="02070309020205020404" pitchFamily="49" charset="0"/>
              <a:buChar char="o"/>
            </a:pPr>
            <a:r>
              <a:rPr lang="en-US" sz="1600" b="1" dirty="0">
                <a:solidFill>
                  <a:schemeClr val="tx2"/>
                </a:solidFill>
              </a:rPr>
              <a:t>Southeast Louisiana Urban Flood  Control ($94M)</a:t>
            </a:r>
          </a:p>
          <a:p>
            <a:pPr marL="801688" lvl="1" indent="-342900">
              <a:spcBef>
                <a:spcPts val="1200"/>
              </a:spcBef>
              <a:buFont typeface="Courier New" panose="02070309020205020404" pitchFamily="49" charset="0"/>
              <a:buChar char="o"/>
            </a:pPr>
            <a:r>
              <a:rPr lang="en-US" sz="1600" b="1" dirty="0">
                <a:solidFill>
                  <a:schemeClr val="tx2"/>
                </a:solidFill>
              </a:rPr>
              <a:t>Upper Barataria Basin ($8M)</a:t>
            </a:r>
          </a:p>
          <a:p>
            <a:pPr marL="801688" lvl="1" indent="-342900">
              <a:spcBef>
                <a:spcPts val="1200"/>
              </a:spcBef>
              <a:buFont typeface="Courier New" panose="02070309020205020404" pitchFamily="49" charset="0"/>
              <a:buChar char="o"/>
            </a:pPr>
            <a:r>
              <a:rPr lang="en-US" sz="1600" b="1" dirty="0">
                <a:solidFill>
                  <a:schemeClr val="tx2"/>
                </a:solidFill>
              </a:rPr>
              <a:t>Tangipahoa Parish Flood Risk Mgt Study ($3.2M)</a:t>
            </a:r>
          </a:p>
          <a:p>
            <a:pPr marL="285750" indent="-285750">
              <a:buFont typeface="Arial" panose="020B0604020202020204" pitchFamily="34" charset="0"/>
              <a:buChar char="•"/>
            </a:pPr>
            <a:endParaRPr lang="en-US" sz="1800" dirty="0">
              <a:solidFill>
                <a:schemeClr val="tx2"/>
              </a:solidFill>
            </a:endParaRPr>
          </a:p>
        </p:txBody>
      </p:sp>
      <p:sp>
        <p:nvSpPr>
          <p:cNvPr id="161" name="TextBox 160">
            <a:extLst>
              <a:ext uri="{FF2B5EF4-FFF2-40B4-BE49-F238E27FC236}">
                <a16:creationId xmlns:a16="http://schemas.microsoft.com/office/drawing/2014/main" id="{217EC33F-E5F2-495D-B9A0-C1AED2517CDE}"/>
              </a:ext>
            </a:extLst>
          </p:cNvPr>
          <p:cNvSpPr txBox="1"/>
          <p:nvPr/>
        </p:nvSpPr>
        <p:spPr>
          <a:xfrm>
            <a:off x="4959386" y="3233596"/>
            <a:ext cx="4308166" cy="3354765"/>
          </a:xfrm>
          <a:prstGeom prst="rect">
            <a:avLst/>
          </a:prstGeom>
          <a:noFill/>
        </p:spPr>
        <p:txBody>
          <a:bodyPr wrap="square">
            <a:spAutoFit/>
          </a:bodyPr>
          <a:lstStyle/>
          <a:p>
            <a:r>
              <a:rPr lang="en-US" sz="2000" b="1" dirty="0">
                <a:solidFill>
                  <a:schemeClr val="tx2"/>
                </a:solidFill>
              </a:rPr>
              <a:t>Bipartisan Infrastructure Law (BIL): $727M</a:t>
            </a:r>
          </a:p>
          <a:p>
            <a:pPr marL="342900" indent="-342900">
              <a:spcBef>
                <a:spcPts val="1200"/>
              </a:spcBef>
              <a:buFont typeface="Wingdings" panose="05000000000000000000" pitchFamily="2" charset="2"/>
              <a:buChar char="q"/>
            </a:pPr>
            <a:r>
              <a:rPr lang="en-US" sz="1600" b="1" u="sng" dirty="0">
                <a:solidFill>
                  <a:schemeClr val="tx2"/>
                </a:solidFill>
              </a:rPr>
              <a:t>Projects include:</a:t>
            </a:r>
          </a:p>
          <a:p>
            <a:pPr marL="800100" lvl="1" indent="-342900">
              <a:spcBef>
                <a:spcPts val="1200"/>
              </a:spcBef>
              <a:buFont typeface="Courier New" panose="02070309020205020404" pitchFamily="49" charset="0"/>
              <a:buChar char="o"/>
            </a:pPr>
            <a:r>
              <a:rPr lang="en-US" sz="1600" b="1" dirty="0">
                <a:solidFill>
                  <a:schemeClr val="tx2"/>
                </a:solidFill>
              </a:rPr>
              <a:t>Environmental Infrastructure projects ($4.25M)</a:t>
            </a:r>
          </a:p>
          <a:p>
            <a:pPr marL="1257300" lvl="2" indent="-342900">
              <a:spcBef>
                <a:spcPts val="1200"/>
              </a:spcBef>
              <a:buFont typeface="Wingdings" panose="05000000000000000000" pitchFamily="2" charset="2"/>
              <a:buChar char="§"/>
            </a:pPr>
            <a:r>
              <a:rPr lang="en-US" sz="1600" dirty="0">
                <a:solidFill>
                  <a:schemeClr val="tx2"/>
                </a:solidFill>
              </a:rPr>
              <a:t>Ascension Parish (3)</a:t>
            </a:r>
          </a:p>
          <a:p>
            <a:pPr marL="1257300" lvl="2" indent="-342900">
              <a:spcBef>
                <a:spcPts val="1200"/>
              </a:spcBef>
              <a:buFont typeface="Wingdings" panose="05000000000000000000" pitchFamily="2" charset="2"/>
              <a:buChar char="§"/>
            </a:pPr>
            <a:r>
              <a:rPr lang="en-US" sz="1600" dirty="0">
                <a:solidFill>
                  <a:schemeClr val="tx2"/>
                </a:solidFill>
              </a:rPr>
              <a:t>East Baton Rouge Parish</a:t>
            </a:r>
          </a:p>
          <a:p>
            <a:pPr marL="800100" lvl="1" indent="-342900">
              <a:spcBef>
                <a:spcPts val="1200"/>
              </a:spcBef>
              <a:buFont typeface="Courier New" panose="02070309020205020404" pitchFamily="49" charset="0"/>
              <a:buChar char="o"/>
            </a:pPr>
            <a:r>
              <a:rPr lang="en-US" sz="1600" b="1" dirty="0">
                <a:solidFill>
                  <a:schemeClr val="tx2"/>
                </a:solidFill>
              </a:rPr>
              <a:t>Southwest Coastal LA ($240M)</a:t>
            </a:r>
          </a:p>
          <a:p>
            <a:pPr marL="800100" lvl="1" indent="-342900">
              <a:spcBef>
                <a:spcPts val="1200"/>
              </a:spcBef>
              <a:buFont typeface="Courier New" panose="02070309020205020404" pitchFamily="49" charset="0"/>
              <a:buChar char="o"/>
            </a:pPr>
            <a:r>
              <a:rPr lang="en-US" sz="1600" b="1" dirty="0">
                <a:solidFill>
                  <a:schemeClr val="tx2"/>
                </a:solidFill>
              </a:rPr>
              <a:t>Morganza to the Gulf ($378.5M)</a:t>
            </a:r>
            <a:endParaRPr lang="en-US" sz="1600" dirty="0">
              <a:solidFill>
                <a:schemeClr val="tx2"/>
              </a:solidFill>
            </a:endParaRPr>
          </a:p>
        </p:txBody>
      </p:sp>
    </p:spTree>
    <p:extLst>
      <p:ext uri="{BB962C8B-B14F-4D97-AF65-F5344CB8AC3E}">
        <p14:creationId xmlns:p14="http://schemas.microsoft.com/office/powerpoint/2010/main" val="418245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128981"/>
            <a:ext cx="10356177" cy="832920"/>
          </a:xfrm>
        </p:spPr>
        <p:txBody>
          <a:bodyPr/>
          <a:lstStyle/>
          <a:p>
            <a:r>
              <a:rPr lang="en-US" dirty="0"/>
              <a:t>FlooD Risk Management in South Louisiana</a:t>
            </a:r>
          </a:p>
        </p:txBody>
      </p:sp>
      <p:pic>
        <p:nvPicPr>
          <p:cNvPr id="7" name="Picture 6">
            <a:extLst>
              <a:ext uri="{FF2B5EF4-FFF2-40B4-BE49-F238E27FC236}">
                <a16:creationId xmlns:a16="http://schemas.microsoft.com/office/drawing/2014/main" id="{AFD136C8-9890-4BF3-8344-5B90EA4DC5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3913" y="961901"/>
            <a:ext cx="11364173" cy="5729981"/>
          </a:xfrm>
          <a:prstGeom prst="rect">
            <a:avLst/>
          </a:prstGeom>
        </p:spPr>
      </p:pic>
      <p:sp>
        <p:nvSpPr>
          <p:cNvPr id="10" name="Freeform: Shape 9">
            <a:extLst>
              <a:ext uri="{FF2B5EF4-FFF2-40B4-BE49-F238E27FC236}">
                <a16:creationId xmlns:a16="http://schemas.microsoft.com/office/drawing/2014/main" id="{B3ECB311-8FDD-4CE5-B154-19D2B161ABD5}"/>
              </a:ext>
            </a:extLst>
          </p:cNvPr>
          <p:cNvSpPr/>
          <p:nvPr/>
        </p:nvSpPr>
        <p:spPr>
          <a:xfrm>
            <a:off x="7556217" y="1990880"/>
            <a:ext cx="970406" cy="1562217"/>
          </a:xfrm>
          <a:custGeom>
            <a:avLst/>
            <a:gdLst>
              <a:gd name="connsiteX0" fmla="*/ 32379 w 763899"/>
              <a:gd name="connsiteY0" fmla="*/ 18960 h 1560377"/>
              <a:gd name="connsiteX1" fmla="*/ 41087 w 763899"/>
              <a:gd name="connsiteY1" fmla="*/ 132171 h 1560377"/>
              <a:gd name="connsiteX2" fmla="*/ 49796 w 763899"/>
              <a:gd name="connsiteY2" fmla="*/ 158297 h 1560377"/>
              <a:gd name="connsiteX3" fmla="*/ 32379 w 763899"/>
              <a:gd name="connsiteY3" fmla="*/ 759189 h 1560377"/>
              <a:gd name="connsiteX4" fmla="*/ 110756 w 763899"/>
              <a:gd name="connsiteY4" fmla="*/ 767897 h 1560377"/>
              <a:gd name="connsiteX5" fmla="*/ 223967 w 763899"/>
              <a:gd name="connsiteY5" fmla="*/ 776606 h 1560377"/>
              <a:gd name="connsiteX6" fmla="*/ 232676 w 763899"/>
              <a:gd name="connsiteY6" fmla="*/ 811440 h 1560377"/>
              <a:gd name="connsiteX7" fmla="*/ 223967 w 763899"/>
              <a:gd name="connsiteY7" fmla="*/ 1011737 h 1560377"/>
              <a:gd name="connsiteX8" fmla="*/ 197842 w 763899"/>
              <a:gd name="connsiteY8" fmla="*/ 1029154 h 1560377"/>
              <a:gd name="connsiteX9" fmla="*/ 41087 w 763899"/>
              <a:gd name="connsiteY9" fmla="*/ 1037863 h 1560377"/>
              <a:gd name="connsiteX10" fmla="*/ 41087 w 763899"/>
              <a:gd name="connsiteY10" fmla="*/ 1124949 h 1560377"/>
              <a:gd name="connsiteX11" fmla="*/ 84630 w 763899"/>
              <a:gd name="connsiteY11" fmla="*/ 1168491 h 1560377"/>
              <a:gd name="connsiteX12" fmla="*/ 128173 w 763899"/>
              <a:gd name="connsiteY12" fmla="*/ 1255577 h 1560377"/>
              <a:gd name="connsiteX13" fmla="*/ 154299 w 763899"/>
              <a:gd name="connsiteY13" fmla="*/ 1281703 h 1560377"/>
              <a:gd name="connsiteX14" fmla="*/ 180425 w 763899"/>
              <a:gd name="connsiteY14" fmla="*/ 1351371 h 1560377"/>
              <a:gd name="connsiteX15" fmla="*/ 197842 w 763899"/>
              <a:gd name="connsiteY15" fmla="*/ 1377497 h 1560377"/>
              <a:gd name="connsiteX16" fmla="*/ 232676 w 763899"/>
              <a:gd name="connsiteY16" fmla="*/ 1386206 h 1560377"/>
              <a:gd name="connsiteX17" fmla="*/ 250093 w 763899"/>
              <a:gd name="connsiteY17" fmla="*/ 1421040 h 1560377"/>
              <a:gd name="connsiteX18" fmla="*/ 258802 w 763899"/>
              <a:gd name="connsiteY18" fmla="*/ 1447166 h 1560377"/>
              <a:gd name="connsiteX19" fmla="*/ 293636 w 763899"/>
              <a:gd name="connsiteY19" fmla="*/ 1473291 h 1560377"/>
              <a:gd name="connsiteX20" fmla="*/ 337179 w 763899"/>
              <a:gd name="connsiteY20" fmla="*/ 1499417 h 1560377"/>
              <a:gd name="connsiteX21" fmla="*/ 415556 w 763899"/>
              <a:gd name="connsiteY21" fmla="*/ 1560377 h 1560377"/>
              <a:gd name="connsiteX22" fmla="*/ 641979 w 763899"/>
              <a:gd name="connsiteY22" fmla="*/ 1542960 h 1560377"/>
              <a:gd name="connsiteX23" fmla="*/ 668105 w 763899"/>
              <a:gd name="connsiteY23" fmla="*/ 1490709 h 1560377"/>
              <a:gd name="connsiteX24" fmla="*/ 737773 w 763899"/>
              <a:gd name="connsiteY24" fmla="*/ 1412331 h 1560377"/>
              <a:gd name="connsiteX25" fmla="*/ 763899 w 763899"/>
              <a:gd name="connsiteY25" fmla="*/ 1360080 h 1560377"/>
              <a:gd name="connsiteX26" fmla="*/ 755190 w 763899"/>
              <a:gd name="connsiteY26" fmla="*/ 933360 h 1560377"/>
              <a:gd name="connsiteX27" fmla="*/ 746482 w 763899"/>
              <a:gd name="connsiteY27" fmla="*/ 898526 h 1560377"/>
              <a:gd name="connsiteX28" fmla="*/ 729065 w 763899"/>
              <a:gd name="connsiteY28" fmla="*/ 846274 h 1560377"/>
              <a:gd name="connsiteX29" fmla="*/ 694230 w 763899"/>
              <a:gd name="connsiteY29" fmla="*/ 489223 h 1560377"/>
              <a:gd name="connsiteX30" fmla="*/ 676813 w 763899"/>
              <a:gd name="connsiteY30" fmla="*/ 454389 h 1560377"/>
              <a:gd name="connsiteX31" fmla="*/ 668105 w 763899"/>
              <a:gd name="connsiteY31" fmla="*/ 393429 h 1560377"/>
              <a:gd name="connsiteX32" fmla="*/ 650687 w 763899"/>
              <a:gd name="connsiteY32" fmla="*/ 376011 h 1560377"/>
              <a:gd name="connsiteX33" fmla="*/ 607145 w 763899"/>
              <a:gd name="connsiteY33" fmla="*/ 306343 h 1560377"/>
              <a:gd name="connsiteX34" fmla="*/ 589727 w 763899"/>
              <a:gd name="connsiteY34" fmla="*/ 288926 h 1560377"/>
              <a:gd name="connsiteX35" fmla="*/ 563602 w 763899"/>
              <a:gd name="connsiteY35" fmla="*/ 219257 h 1560377"/>
              <a:gd name="connsiteX36" fmla="*/ 554893 w 763899"/>
              <a:gd name="connsiteY36" fmla="*/ 184423 h 1560377"/>
              <a:gd name="connsiteX37" fmla="*/ 546185 w 763899"/>
              <a:gd name="connsiteY37" fmla="*/ 158297 h 1560377"/>
              <a:gd name="connsiteX38" fmla="*/ 537476 w 763899"/>
              <a:gd name="connsiteY38" fmla="*/ 36377 h 1560377"/>
              <a:gd name="connsiteX39" fmla="*/ 528767 w 763899"/>
              <a:gd name="connsiteY39" fmla="*/ 10251 h 1560377"/>
              <a:gd name="connsiteX40" fmla="*/ 493933 w 763899"/>
              <a:gd name="connsiteY40" fmla="*/ 1543 h 1560377"/>
              <a:gd name="connsiteX41" fmla="*/ 32379 w 763899"/>
              <a:gd name="connsiteY41" fmla="*/ 18960 h 1560377"/>
              <a:gd name="connsiteX0" fmla="*/ 32379 w 763899"/>
              <a:gd name="connsiteY0" fmla="*/ 18960 h 1560377"/>
              <a:gd name="connsiteX1" fmla="*/ 41087 w 763899"/>
              <a:gd name="connsiteY1" fmla="*/ 132171 h 1560377"/>
              <a:gd name="connsiteX2" fmla="*/ 49796 w 763899"/>
              <a:gd name="connsiteY2" fmla="*/ 158297 h 1560377"/>
              <a:gd name="connsiteX3" fmla="*/ 32379 w 763899"/>
              <a:gd name="connsiteY3" fmla="*/ 759189 h 1560377"/>
              <a:gd name="connsiteX4" fmla="*/ 110756 w 763899"/>
              <a:gd name="connsiteY4" fmla="*/ 767897 h 1560377"/>
              <a:gd name="connsiteX5" fmla="*/ 223967 w 763899"/>
              <a:gd name="connsiteY5" fmla="*/ 776606 h 1560377"/>
              <a:gd name="connsiteX6" fmla="*/ 327928 w 763899"/>
              <a:gd name="connsiteY6" fmla="*/ 792390 h 1560377"/>
              <a:gd name="connsiteX7" fmla="*/ 223967 w 763899"/>
              <a:gd name="connsiteY7" fmla="*/ 1011737 h 1560377"/>
              <a:gd name="connsiteX8" fmla="*/ 197842 w 763899"/>
              <a:gd name="connsiteY8" fmla="*/ 1029154 h 1560377"/>
              <a:gd name="connsiteX9" fmla="*/ 41087 w 763899"/>
              <a:gd name="connsiteY9" fmla="*/ 1037863 h 1560377"/>
              <a:gd name="connsiteX10" fmla="*/ 41087 w 763899"/>
              <a:gd name="connsiteY10" fmla="*/ 1124949 h 1560377"/>
              <a:gd name="connsiteX11" fmla="*/ 84630 w 763899"/>
              <a:gd name="connsiteY11" fmla="*/ 1168491 h 1560377"/>
              <a:gd name="connsiteX12" fmla="*/ 128173 w 763899"/>
              <a:gd name="connsiteY12" fmla="*/ 1255577 h 1560377"/>
              <a:gd name="connsiteX13" fmla="*/ 154299 w 763899"/>
              <a:gd name="connsiteY13" fmla="*/ 1281703 h 1560377"/>
              <a:gd name="connsiteX14" fmla="*/ 180425 w 763899"/>
              <a:gd name="connsiteY14" fmla="*/ 1351371 h 1560377"/>
              <a:gd name="connsiteX15" fmla="*/ 197842 w 763899"/>
              <a:gd name="connsiteY15" fmla="*/ 1377497 h 1560377"/>
              <a:gd name="connsiteX16" fmla="*/ 232676 w 763899"/>
              <a:gd name="connsiteY16" fmla="*/ 1386206 h 1560377"/>
              <a:gd name="connsiteX17" fmla="*/ 250093 w 763899"/>
              <a:gd name="connsiteY17" fmla="*/ 1421040 h 1560377"/>
              <a:gd name="connsiteX18" fmla="*/ 258802 w 763899"/>
              <a:gd name="connsiteY18" fmla="*/ 1447166 h 1560377"/>
              <a:gd name="connsiteX19" fmla="*/ 293636 w 763899"/>
              <a:gd name="connsiteY19" fmla="*/ 1473291 h 1560377"/>
              <a:gd name="connsiteX20" fmla="*/ 337179 w 763899"/>
              <a:gd name="connsiteY20" fmla="*/ 1499417 h 1560377"/>
              <a:gd name="connsiteX21" fmla="*/ 415556 w 763899"/>
              <a:gd name="connsiteY21" fmla="*/ 1560377 h 1560377"/>
              <a:gd name="connsiteX22" fmla="*/ 641979 w 763899"/>
              <a:gd name="connsiteY22" fmla="*/ 1542960 h 1560377"/>
              <a:gd name="connsiteX23" fmla="*/ 668105 w 763899"/>
              <a:gd name="connsiteY23" fmla="*/ 1490709 h 1560377"/>
              <a:gd name="connsiteX24" fmla="*/ 737773 w 763899"/>
              <a:gd name="connsiteY24" fmla="*/ 1412331 h 1560377"/>
              <a:gd name="connsiteX25" fmla="*/ 763899 w 763899"/>
              <a:gd name="connsiteY25" fmla="*/ 1360080 h 1560377"/>
              <a:gd name="connsiteX26" fmla="*/ 755190 w 763899"/>
              <a:gd name="connsiteY26" fmla="*/ 933360 h 1560377"/>
              <a:gd name="connsiteX27" fmla="*/ 746482 w 763899"/>
              <a:gd name="connsiteY27" fmla="*/ 898526 h 1560377"/>
              <a:gd name="connsiteX28" fmla="*/ 729065 w 763899"/>
              <a:gd name="connsiteY28" fmla="*/ 846274 h 1560377"/>
              <a:gd name="connsiteX29" fmla="*/ 694230 w 763899"/>
              <a:gd name="connsiteY29" fmla="*/ 489223 h 1560377"/>
              <a:gd name="connsiteX30" fmla="*/ 676813 w 763899"/>
              <a:gd name="connsiteY30" fmla="*/ 454389 h 1560377"/>
              <a:gd name="connsiteX31" fmla="*/ 668105 w 763899"/>
              <a:gd name="connsiteY31" fmla="*/ 393429 h 1560377"/>
              <a:gd name="connsiteX32" fmla="*/ 650687 w 763899"/>
              <a:gd name="connsiteY32" fmla="*/ 376011 h 1560377"/>
              <a:gd name="connsiteX33" fmla="*/ 607145 w 763899"/>
              <a:gd name="connsiteY33" fmla="*/ 306343 h 1560377"/>
              <a:gd name="connsiteX34" fmla="*/ 589727 w 763899"/>
              <a:gd name="connsiteY34" fmla="*/ 288926 h 1560377"/>
              <a:gd name="connsiteX35" fmla="*/ 563602 w 763899"/>
              <a:gd name="connsiteY35" fmla="*/ 219257 h 1560377"/>
              <a:gd name="connsiteX36" fmla="*/ 554893 w 763899"/>
              <a:gd name="connsiteY36" fmla="*/ 184423 h 1560377"/>
              <a:gd name="connsiteX37" fmla="*/ 546185 w 763899"/>
              <a:gd name="connsiteY37" fmla="*/ 158297 h 1560377"/>
              <a:gd name="connsiteX38" fmla="*/ 537476 w 763899"/>
              <a:gd name="connsiteY38" fmla="*/ 36377 h 1560377"/>
              <a:gd name="connsiteX39" fmla="*/ 528767 w 763899"/>
              <a:gd name="connsiteY39" fmla="*/ 10251 h 1560377"/>
              <a:gd name="connsiteX40" fmla="*/ 493933 w 763899"/>
              <a:gd name="connsiteY40" fmla="*/ 1543 h 1560377"/>
              <a:gd name="connsiteX41" fmla="*/ 32379 w 763899"/>
              <a:gd name="connsiteY41" fmla="*/ 18960 h 1560377"/>
              <a:gd name="connsiteX0" fmla="*/ 32379 w 763899"/>
              <a:gd name="connsiteY0" fmla="*/ 18960 h 1560377"/>
              <a:gd name="connsiteX1" fmla="*/ 41087 w 763899"/>
              <a:gd name="connsiteY1" fmla="*/ 132171 h 1560377"/>
              <a:gd name="connsiteX2" fmla="*/ 49796 w 763899"/>
              <a:gd name="connsiteY2" fmla="*/ 158297 h 1560377"/>
              <a:gd name="connsiteX3" fmla="*/ 32379 w 763899"/>
              <a:gd name="connsiteY3" fmla="*/ 759189 h 1560377"/>
              <a:gd name="connsiteX4" fmla="*/ 110756 w 763899"/>
              <a:gd name="connsiteY4" fmla="*/ 767897 h 1560377"/>
              <a:gd name="connsiteX5" fmla="*/ 223967 w 763899"/>
              <a:gd name="connsiteY5" fmla="*/ 776606 h 1560377"/>
              <a:gd name="connsiteX6" fmla="*/ 327928 w 763899"/>
              <a:gd name="connsiteY6" fmla="*/ 792390 h 1560377"/>
              <a:gd name="connsiteX7" fmla="*/ 334460 w 763899"/>
              <a:gd name="connsiteY7" fmla="*/ 1016500 h 1560377"/>
              <a:gd name="connsiteX8" fmla="*/ 197842 w 763899"/>
              <a:gd name="connsiteY8" fmla="*/ 1029154 h 1560377"/>
              <a:gd name="connsiteX9" fmla="*/ 41087 w 763899"/>
              <a:gd name="connsiteY9" fmla="*/ 1037863 h 1560377"/>
              <a:gd name="connsiteX10" fmla="*/ 41087 w 763899"/>
              <a:gd name="connsiteY10" fmla="*/ 1124949 h 1560377"/>
              <a:gd name="connsiteX11" fmla="*/ 84630 w 763899"/>
              <a:gd name="connsiteY11" fmla="*/ 1168491 h 1560377"/>
              <a:gd name="connsiteX12" fmla="*/ 128173 w 763899"/>
              <a:gd name="connsiteY12" fmla="*/ 1255577 h 1560377"/>
              <a:gd name="connsiteX13" fmla="*/ 154299 w 763899"/>
              <a:gd name="connsiteY13" fmla="*/ 1281703 h 1560377"/>
              <a:gd name="connsiteX14" fmla="*/ 180425 w 763899"/>
              <a:gd name="connsiteY14" fmla="*/ 1351371 h 1560377"/>
              <a:gd name="connsiteX15" fmla="*/ 197842 w 763899"/>
              <a:gd name="connsiteY15" fmla="*/ 1377497 h 1560377"/>
              <a:gd name="connsiteX16" fmla="*/ 232676 w 763899"/>
              <a:gd name="connsiteY16" fmla="*/ 1386206 h 1560377"/>
              <a:gd name="connsiteX17" fmla="*/ 250093 w 763899"/>
              <a:gd name="connsiteY17" fmla="*/ 1421040 h 1560377"/>
              <a:gd name="connsiteX18" fmla="*/ 258802 w 763899"/>
              <a:gd name="connsiteY18" fmla="*/ 1447166 h 1560377"/>
              <a:gd name="connsiteX19" fmla="*/ 293636 w 763899"/>
              <a:gd name="connsiteY19" fmla="*/ 1473291 h 1560377"/>
              <a:gd name="connsiteX20" fmla="*/ 337179 w 763899"/>
              <a:gd name="connsiteY20" fmla="*/ 1499417 h 1560377"/>
              <a:gd name="connsiteX21" fmla="*/ 415556 w 763899"/>
              <a:gd name="connsiteY21" fmla="*/ 1560377 h 1560377"/>
              <a:gd name="connsiteX22" fmla="*/ 641979 w 763899"/>
              <a:gd name="connsiteY22" fmla="*/ 1542960 h 1560377"/>
              <a:gd name="connsiteX23" fmla="*/ 668105 w 763899"/>
              <a:gd name="connsiteY23" fmla="*/ 1490709 h 1560377"/>
              <a:gd name="connsiteX24" fmla="*/ 737773 w 763899"/>
              <a:gd name="connsiteY24" fmla="*/ 1412331 h 1560377"/>
              <a:gd name="connsiteX25" fmla="*/ 763899 w 763899"/>
              <a:gd name="connsiteY25" fmla="*/ 1360080 h 1560377"/>
              <a:gd name="connsiteX26" fmla="*/ 755190 w 763899"/>
              <a:gd name="connsiteY26" fmla="*/ 933360 h 1560377"/>
              <a:gd name="connsiteX27" fmla="*/ 746482 w 763899"/>
              <a:gd name="connsiteY27" fmla="*/ 898526 h 1560377"/>
              <a:gd name="connsiteX28" fmla="*/ 729065 w 763899"/>
              <a:gd name="connsiteY28" fmla="*/ 846274 h 1560377"/>
              <a:gd name="connsiteX29" fmla="*/ 694230 w 763899"/>
              <a:gd name="connsiteY29" fmla="*/ 489223 h 1560377"/>
              <a:gd name="connsiteX30" fmla="*/ 676813 w 763899"/>
              <a:gd name="connsiteY30" fmla="*/ 454389 h 1560377"/>
              <a:gd name="connsiteX31" fmla="*/ 668105 w 763899"/>
              <a:gd name="connsiteY31" fmla="*/ 393429 h 1560377"/>
              <a:gd name="connsiteX32" fmla="*/ 650687 w 763899"/>
              <a:gd name="connsiteY32" fmla="*/ 376011 h 1560377"/>
              <a:gd name="connsiteX33" fmla="*/ 607145 w 763899"/>
              <a:gd name="connsiteY33" fmla="*/ 306343 h 1560377"/>
              <a:gd name="connsiteX34" fmla="*/ 589727 w 763899"/>
              <a:gd name="connsiteY34" fmla="*/ 288926 h 1560377"/>
              <a:gd name="connsiteX35" fmla="*/ 563602 w 763899"/>
              <a:gd name="connsiteY35" fmla="*/ 219257 h 1560377"/>
              <a:gd name="connsiteX36" fmla="*/ 554893 w 763899"/>
              <a:gd name="connsiteY36" fmla="*/ 184423 h 1560377"/>
              <a:gd name="connsiteX37" fmla="*/ 546185 w 763899"/>
              <a:gd name="connsiteY37" fmla="*/ 158297 h 1560377"/>
              <a:gd name="connsiteX38" fmla="*/ 537476 w 763899"/>
              <a:gd name="connsiteY38" fmla="*/ 36377 h 1560377"/>
              <a:gd name="connsiteX39" fmla="*/ 528767 w 763899"/>
              <a:gd name="connsiteY39" fmla="*/ 10251 h 1560377"/>
              <a:gd name="connsiteX40" fmla="*/ 493933 w 763899"/>
              <a:gd name="connsiteY40" fmla="*/ 1543 h 1560377"/>
              <a:gd name="connsiteX41" fmla="*/ 32379 w 763899"/>
              <a:gd name="connsiteY41" fmla="*/ 18960 h 1560377"/>
              <a:gd name="connsiteX0" fmla="*/ 32379 w 763899"/>
              <a:gd name="connsiteY0" fmla="*/ 18960 h 1560377"/>
              <a:gd name="connsiteX1" fmla="*/ 41087 w 763899"/>
              <a:gd name="connsiteY1" fmla="*/ 132171 h 1560377"/>
              <a:gd name="connsiteX2" fmla="*/ 49796 w 763899"/>
              <a:gd name="connsiteY2" fmla="*/ 158297 h 1560377"/>
              <a:gd name="connsiteX3" fmla="*/ 32379 w 763899"/>
              <a:gd name="connsiteY3" fmla="*/ 759189 h 1560377"/>
              <a:gd name="connsiteX4" fmla="*/ 110756 w 763899"/>
              <a:gd name="connsiteY4" fmla="*/ 767897 h 1560377"/>
              <a:gd name="connsiteX5" fmla="*/ 223967 w 763899"/>
              <a:gd name="connsiteY5" fmla="*/ 762318 h 1560377"/>
              <a:gd name="connsiteX6" fmla="*/ 327928 w 763899"/>
              <a:gd name="connsiteY6" fmla="*/ 792390 h 1560377"/>
              <a:gd name="connsiteX7" fmla="*/ 334460 w 763899"/>
              <a:gd name="connsiteY7" fmla="*/ 1016500 h 1560377"/>
              <a:gd name="connsiteX8" fmla="*/ 197842 w 763899"/>
              <a:gd name="connsiteY8" fmla="*/ 1029154 h 1560377"/>
              <a:gd name="connsiteX9" fmla="*/ 41087 w 763899"/>
              <a:gd name="connsiteY9" fmla="*/ 1037863 h 1560377"/>
              <a:gd name="connsiteX10" fmla="*/ 41087 w 763899"/>
              <a:gd name="connsiteY10" fmla="*/ 1124949 h 1560377"/>
              <a:gd name="connsiteX11" fmla="*/ 84630 w 763899"/>
              <a:gd name="connsiteY11" fmla="*/ 1168491 h 1560377"/>
              <a:gd name="connsiteX12" fmla="*/ 128173 w 763899"/>
              <a:gd name="connsiteY12" fmla="*/ 1255577 h 1560377"/>
              <a:gd name="connsiteX13" fmla="*/ 154299 w 763899"/>
              <a:gd name="connsiteY13" fmla="*/ 1281703 h 1560377"/>
              <a:gd name="connsiteX14" fmla="*/ 180425 w 763899"/>
              <a:gd name="connsiteY14" fmla="*/ 1351371 h 1560377"/>
              <a:gd name="connsiteX15" fmla="*/ 197842 w 763899"/>
              <a:gd name="connsiteY15" fmla="*/ 1377497 h 1560377"/>
              <a:gd name="connsiteX16" fmla="*/ 232676 w 763899"/>
              <a:gd name="connsiteY16" fmla="*/ 1386206 h 1560377"/>
              <a:gd name="connsiteX17" fmla="*/ 250093 w 763899"/>
              <a:gd name="connsiteY17" fmla="*/ 1421040 h 1560377"/>
              <a:gd name="connsiteX18" fmla="*/ 258802 w 763899"/>
              <a:gd name="connsiteY18" fmla="*/ 1447166 h 1560377"/>
              <a:gd name="connsiteX19" fmla="*/ 293636 w 763899"/>
              <a:gd name="connsiteY19" fmla="*/ 1473291 h 1560377"/>
              <a:gd name="connsiteX20" fmla="*/ 337179 w 763899"/>
              <a:gd name="connsiteY20" fmla="*/ 1499417 h 1560377"/>
              <a:gd name="connsiteX21" fmla="*/ 415556 w 763899"/>
              <a:gd name="connsiteY21" fmla="*/ 1560377 h 1560377"/>
              <a:gd name="connsiteX22" fmla="*/ 641979 w 763899"/>
              <a:gd name="connsiteY22" fmla="*/ 1542960 h 1560377"/>
              <a:gd name="connsiteX23" fmla="*/ 668105 w 763899"/>
              <a:gd name="connsiteY23" fmla="*/ 1490709 h 1560377"/>
              <a:gd name="connsiteX24" fmla="*/ 737773 w 763899"/>
              <a:gd name="connsiteY24" fmla="*/ 1412331 h 1560377"/>
              <a:gd name="connsiteX25" fmla="*/ 763899 w 763899"/>
              <a:gd name="connsiteY25" fmla="*/ 1360080 h 1560377"/>
              <a:gd name="connsiteX26" fmla="*/ 755190 w 763899"/>
              <a:gd name="connsiteY26" fmla="*/ 933360 h 1560377"/>
              <a:gd name="connsiteX27" fmla="*/ 746482 w 763899"/>
              <a:gd name="connsiteY27" fmla="*/ 898526 h 1560377"/>
              <a:gd name="connsiteX28" fmla="*/ 729065 w 763899"/>
              <a:gd name="connsiteY28" fmla="*/ 846274 h 1560377"/>
              <a:gd name="connsiteX29" fmla="*/ 694230 w 763899"/>
              <a:gd name="connsiteY29" fmla="*/ 489223 h 1560377"/>
              <a:gd name="connsiteX30" fmla="*/ 676813 w 763899"/>
              <a:gd name="connsiteY30" fmla="*/ 454389 h 1560377"/>
              <a:gd name="connsiteX31" fmla="*/ 668105 w 763899"/>
              <a:gd name="connsiteY31" fmla="*/ 393429 h 1560377"/>
              <a:gd name="connsiteX32" fmla="*/ 650687 w 763899"/>
              <a:gd name="connsiteY32" fmla="*/ 376011 h 1560377"/>
              <a:gd name="connsiteX33" fmla="*/ 607145 w 763899"/>
              <a:gd name="connsiteY33" fmla="*/ 306343 h 1560377"/>
              <a:gd name="connsiteX34" fmla="*/ 589727 w 763899"/>
              <a:gd name="connsiteY34" fmla="*/ 288926 h 1560377"/>
              <a:gd name="connsiteX35" fmla="*/ 563602 w 763899"/>
              <a:gd name="connsiteY35" fmla="*/ 219257 h 1560377"/>
              <a:gd name="connsiteX36" fmla="*/ 554893 w 763899"/>
              <a:gd name="connsiteY36" fmla="*/ 184423 h 1560377"/>
              <a:gd name="connsiteX37" fmla="*/ 546185 w 763899"/>
              <a:gd name="connsiteY37" fmla="*/ 158297 h 1560377"/>
              <a:gd name="connsiteX38" fmla="*/ 537476 w 763899"/>
              <a:gd name="connsiteY38" fmla="*/ 36377 h 1560377"/>
              <a:gd name="connsiteX39" fmla="*/ 528767 w 763899"/>
              <a:gd name="connsiteY39" fmla="*/ 10251 h 1560377"/>
              <a:gd name="connsiteX40" fmla="*/ 493933 w 763899"/>
              <a:gd name="connsiteY40" fmla="*/ 1543 h 1560377"/>
              <a:gd name="connsiteX41" fmla="*/ 32379 w 763899"/>
              <a:gd name="connsiteY41" fmla="*/ 18960 h 1560377"/>
              <a:gd name="connsiteX0" fmla="*/ 32379 w 763899"/>
              <a:gd name="connsiteY0" fmla="*/ 18960 h 1560377"/>
              <a:gd name="connsiteX1" fmla="*/ 41087 w 763899"/>
              <a:gd name="connsiteY1" fmla="*/ 132171 h 1560377"/>
              <a:gd name="connsiteX2" fmla="*/ 49796 w 763899"/>
              <a:gd name="connsiteY2" fmla="*/ 158297 h 1560377"/>
              <a:gd name="connsiteX3" fmla="*/ 32379 w 763899"/>
              <a:gd name="connsiteY3" fmla="*/ 759189 h 1560377"/>
              <a:gd name="connsiteX4" fmla="*/ 110756 w 763899"/>
              <a:gd name="connsiteY4" fmla="*/ 763134 h 1560377"/>
              <a:gd name="connsiteX5" fmla="*/ 223967 w 763899"/>
              <a:gd name="connsiteY5" fmla="*/ 762318 h 1560377"/>
              <a:gd name="connsiteX6" fmla="*/ 327928 w 763899"/>
              <a:gd name="connsiteY6" fmla="*/ 792390 h 1560377"/>
              <a:gd name="connsiteX7" fmla="*/ 334460 w 763899"/>
              <a:gd name="connsiteY7" fmla="*/ 1016500 h 1560377"/>
              <a:gd name="connsiteX8" fmla="*/ 197842 w 763899"/>
              <a:gd name="connsiteY8" fmla="*/ 1029154 h 1560377"/>
              <a:gd name="connsiteX9" fmla="*/ 41087 w 763899"/>
              <a:gd name="connsiteY9" fmla="*/ 1037863 h 1560377"/>
              <a:gd name="connsiteX10" fmla="*/ 41087 w 763899"/>
              <a:gd name="connsiteY10" fmla="*/ 1124949 h 1560377"/>
              <a:gd name="connsiteX11" fmla="*/ 84630 w 763899"/>
              <a:gd name="connsiteY11" fmla="*/ 1168491 h 1560377"/>
              <a:gd name="connsiteX12" fmla="*/ 128173 w 763899"/>
              <a:gd name="connsiteY12" fmla="*/ 1255577 h 1560377"/>
              <a:gd name="connsiteX13" fmla="*/ 154299 w 763899"/>
              <a:gd name="connsiteY13" fmla="*/ 1281703 h 1560377"/>
              <a:gd name="connsiteX14" fmla="*/ 180425 w 763899"/>
              <a:gd name="connsiteY14" fmla="*/ 1351371 h 1560377"/>
              <a:gd name="connsiteX15" fmla="*/ 197842 w 763899"/>
              <a:gd name="connsiteY15" fmla="*/ 1377497 h 1560377"/>
              <a:gd name="connsiteX16" fmla="*/ 232676 w 763899"/>
              <a:gd name="connsiteY16" fmla="*/ 1386206 h 1560377"/>
              <a:gd name="connsiteX17" fmla="*/ 250093 w 763899"/>
              <a:gd name="connsiteY17" fmla="*/ 1421040 h 1560377"/>
              <a:gd name="connsiteX18" fmla="*/ 258802 w 763899"/>
              <a:gd name="connsiteY18" fmla="*/ 1447166 h 1560377"/>
              <a:gd name="connsiteX19" fmla="*/ 293636 w 763899"/>
              <a:gd name="connsiteY19" fmla="*/ 1473291 h 1560377"/>
              <a:gd name="connsiteX20" fmla="*/ 337179 w 763899"/>
              <a:gd name="connsiteY20" fmla="*/ 1499417 h 1560377"/>
              <a:gd name="connsiteX21" fmla="*/ 415556 w 763899"/>
              <a:gd name="connsiteY21" fmla="*/ 1560377 h 1560377"/>
              <a:gd name="connsiteX22" fmla="*/ 641979 w 763899"/>
              <a:gd name="connsiteY22" fmla="*/ 1542960 h 1560377"/>
              <a:gd name="connsiteX23" fmla="*/ 668105 w 763899"/>
              <a:gd name="connsiteY23" fmla="*/ 1490709 h 1560377"/>
              <a:gd name="connsiteX24" fmla="*/ 737773 w 763899"/>
              <a:gd name="connsiteY24" fmla="*/ 1412331 h 1560377"/>
              <a:gd name="connsiteX25" fmla="*/ 763899 w 763899"/>
              <a:gd name="connsiteY25" fmla="*/ 1360080 h 1560377"/>
              <a:gd name="connsiteX26" fmla="*/ 755190 w 763899"/>
              <a:gd name="connsiteY26" fmla="*/ 933360 h 1560377"/>
              <a:gd name="connsiteX27" fmla="*/ 746482 w 763899"/>
              <a:gd name="connsiteY27" fmla="*/ 898526 h 1560377"/>
              <a:gd name="connsiteX28" fmla="*/ 729065 w 763899"/>
              <a:gd name="connsiteY28" fmla="*/ 846274 h 1560377"/>
              <a:gd name="connsiteX29" fmla="*/ 694230 w 763899"/>
              <a:gd name="connsiteY29" fmla="*/ 489223 h 1560377"/>
              <a:gd name="connsiteX30" fmla="*/ 676813 w 763899"/>
              <a:gd name="connsiteY30" fmla="*/ 454389 h 1560377"/>
              <a:gd name="connsiteX31" fmla="*/ 668105 w 763899"/>
              <a:gd name="connsiteY31" fmla="*/ 393429 h 1560377"/>
              <a:gd name="connsiteX32" fmla="*/ 650687 w 763899"/>
              <a:gd name="connsiteY32" fmla="*/ 376011 h 1560377"/>
              <a:gd name="connsiteX33" fmla="*/ 607145 w 763899"/>
              <a:gd name="connsiteY33" fmla="*/ 306343 h 1560377"/>
              <a:gd name="connsiteX34" fmla="*/ 589727 w 763899"/>
              <a:gd name="connsiteY34" fmla="*/ 288926 h 1560377"/>
              <a:gd name="connsiteX35" fmla="*/ 563602 w 763899"/>
              <a:gd name="connsiteY35" fmla="*/ 219257 h 1560377"/>
              <a:gd name="connsiteX36" fmla="*/ 554893 w 763899"/>
              <a:gd name="connsiteY36" fmla="*/ 184423 h 1560377"/>
              <a:gd name="connsiteX37" fmla="*/ 546185 w 763899"/>
              <a:gd name="connsiteY37" fmla="*/ 158297 h 1560377"/>
              <a:gd name="connsiteX38" fmla="*/ 537476 w 763899"/>
              <a:gd name="connsiteY38" fmla="*/ 36377 h 1560377"/>
              <a:gd name="connsiteX39" fmla="*/ 528767 w 763899"/>
              <a:gd name="connsiteY39" fmla="*/ 10251 h 1560377"/>
              <a:gd name="connsiteX40" fmla="*/ 493933 w 763899"/>
              <a:gd name="connsiteY40" fmla="*/ 1543 h 1560377"/>
              <a:gd name="connsiteX41" fmla="*/ 32379 w 763899"/>
              <a:gd name="connsiteY41" fmla="*/ 18960 h 1560377"/>
              <a:gd name="connsiteX0" fmla="*/ 32379 w 763899"/>
              <a:gd name="connsiteY0" fmla="*/ 18960 h 1560377"/>
              <a:gd name="connsiteX1" fmla="*/ 41087 w 763899"/>
              <a:gd name="connsiteY1" fmla="*/ 132171 h 1560377"/>
              <a:gd name="connsiteX2" fmla="*/ 49796 w 763899"/>
              <a:gd name="connsiteY2" fmla="*/ 158297 h 1560377"/>
              <a:gd name="connsiteX3" fmla="*/ 32379 w 763899"/>
              <a:gd name="connsiteY3" fmla="*/ 759189 h 1560377"/>
              <a:gd name="connsiteX4" fmla="*/ 110756 w 763899"/>
              <a:gd name="connsiteY4" fmla="*/ 763134 h 1560377"/>
              <a:gd name="connsiteX5" fmla="*/ 223967 w 763899"/>
              <a:gd name="connsiteY5" fmla="*/ 762318 h 1560377"/>
              <a:gd name="connsiteX6" fmla="*/ 335548 w 763899"/>
              <a:gd name="connsiteY6" fmla="*/ 778102 h 1560377"/>
              <a:gd name="connsiteX7" fmla="*/ 334460 w 763899"/>
              <a:gd name="connsiteY7" fmla="*/ 1016500 h 1560377"/>
              <a:gd name="connsiteX8" fmla="*/ 197842 w 763899"/>
              <a:gd name="connsiteY8" fmla="*/ 1029154 h 1560377"/>
              <a:gd name="connsiteX9" fmla="*/ 41087 w 763899"/>
              <a:gd name="connsiteY9" fmla="*/ 1037863 h 1560377"/>
              <a:gd name="connsiteX10" fmla="*/ 41087 w 763899"/>
              <a:gd name="connsiteY10" fmla="*/ 1124949 h 1560377"/>
              <a:gd name="connsiteX11" fmla="*/ 84630 w 763899"/>
              <a:gd name="connsiteY11" fmla="*/ 1168491 h 1560377"/>
              <a:gd name="connsiteX12" fmla="*/ 128173 w 763899"/>
              <a:gd name="connsiteY12" fmla="*/ 1255577 h 1560377"/>
              <a:gd name="connsiteX13" fmla="*/ 154299 w 763899"/>
              <a:gd name="connsiteY13" fmla="*/ 1281703 h 1560377"/>
              <a:gd name="connsiteX14" fmla="*/ 180425 w 763899"/>
              <a:gd name="connsiteY14" fmla="*/ 1351371 h 1560377"/>
              <a:gd name="connsiteX15" fmla="*/ 197842 w 763899"/>
              <a:gd name="connsiteY15" fmla="*/ 1377497 h 1560377"/>
              <a:gd name="connsiteX16" fmla="*/ 232676 w 763899"/>
              <a:gd name="connsiteY16" fmla="*/ 1386206 h 1560377"/>
              <a:gd name="connsiteX17" fmla="*/ 250093 w 763899"/>
              <a:gd name="connsiteY17" fmla="*/ 1421040 h 1560377"/>
              <a:gd name="connsiteX18" fmla="*/ 258802 w 763899"/>
              <a:gd name="connsiteY18" fmla="*/ 1447166 h 1560377"/>
              <a:gd name="connsiteX19" fmla="*/ 293636 w 763899"/>
              <a:gd name="connsiteY19" fmla="*/ 1473291 h 1560377"/>
              <a:gd name="connsiteX20" fmla="*/ 337179 w 763899"/>
              <a:gd name="connsiteY20" fmla="*/ 1499417 h 1560377"/>
              <a:gd name="connsiteX21" fmla="*/ 415556 w 763899"/>
              <a:gd name="connsiteY21" fmla="*/ 1560377 h 1560377"/>
              <a:gd name="connsiteX22" fmla="*/ 641979 w 763899"/>
              <a:gd name="connsiteY22" fmla="*/ 1542960 h 1560377"/>
              <a:gd name="connsiteX23" fmla="*/ 668105 w 763899"/>
              <a:gd name="connsiteY23" fmla="*/ 1490709 h 1560377"/>
              <a:gd name="connsiteX24" fmla="*/ 737773 w 763899"/>
              <a:gd name="connsiteY24" fmla="*/ 1412331 h 1560377"/>
              <a:gd name="connsiteX25" fmla="*/ 763899 w 763899"/>
              <a:gd name="connsiteY25" fmla="*/ 1360080 h 1560377"/>
              <a:gd name="connsiteX26" fmla="*/ 755190 w 763899"/>
              <a:gd name="connsiteY26" fmla="*/ 933360 h 1560377"/>
              <a:gd name="connsiteX27" fmla="*/ 746482 w 763899"/>
              <a:gd name="connsiteY27" fmla="*/ 898526 h 1560377"/>
              <a:gd name="connsiteX28" fmla="*/ 729065 w 763899"/>
              <a:gd name="connsiteY28" fmla="*/ 846274 h 1560377"/>
              <a:gd name="connsiteX29" fmla="*/ 694230 w 763899"/>
              <a:gd name="connsiteY29" fmla="*/ 489223 h 1560377"/>
              <a:gd name="connsiteX30" fmla="*/ 676813 w 763899"/>
              <a:gd name="connsiteY30" fmla="*/ 454389 h 1560377"/>
              <a:gd name="connsiteX31" fmla="*/ 668105 w 763899"/>
              <a:gd name="connsiteY31" fmla="*/ 393429 h 1560377"/>
              <a:gd name="connsiteX32" fmla="*/ 650687 w 763899"/>
              <a:gd name="connsiteY32" fmla="*/ 376011 h 1560377"/>
              <a:gd name="connsiteX33" fmla="*/ 607145 w 763899"/>
              <a:gd name="connsiteY33" fmla="*/ 306343 h 1560377"/>
              <a:gd name="connsiteX34" fmla="*/ 589727 w 763899"/>
              <a:gd name="connsiteY34" fmla="*/ 288926 h 1560377"/>
              <a:gd name="connsiteX35" fmla="*/ 563602 w 763899"/>
              <a:gd name="connsiteY35" fmla="*/ 219257 h 1560377"/>
              <a:gd name="connsiteX36" fmla="*/ 554893 w 763899"/>
              <a:gd name="connsiteY36" fmla="*/ 184423 h 1560377"/>
              <a:gd name="connsiteX37" fmla="*/ 546185 w 763899"/>
              <a:gd name="connsiteY37" fmla="*/ 158297 h 1560377"/>
              <a:gd name="connsiteX38" fmla="*/ 537476 w 763899"/>
              <a:gd name="connsiteY38" fmla="*/ 36377 h 1560377"/>
              <a:gd name="connsiteX39" fmla="*/ 528767 w 763899"/>
              <a:gd name="connsiteY39" fmla="*/ 10251 h 1560377"/>
              <a:gd name="connsiteX40" fmla="*/ 493933 w 763899"/>
              <a:gd name="connsiteY40" fmla="*/ 1543 h 1560377"/>
              <a:gd name="connsiteX41" fmla="*/ 32379 w 763899"/>
              <a:gd name="connsiteY41" fmla="*/ 18960 h 1560377"/>
              <a:gd name="connsiteX0" fmla="*/ 31882 w 763402"/>
              <a:gd name="connsiteY0" fmla="*/ 18960 h 1560377"/>
              <a:gd name="connsiteX1" fmla="*/ 40590 w 763402"/>
              <a:gd name="connsiteY1" fmla="*/ 132171 h 1560377"/>
              <a:gd name="connsiteX2" fmla="*/ 45489 w 763402"/>
              <a:gd name="connsiteY2" fmla="*/ 182109 h 1560377"/>
              <a:gd name="connsiteX3" fmla="*/ 31882 w 763402"/>
              <a:gd name="connsiteY3" fmla="*/ 759189 h 1560377"/>
              <a:gd name="connsiteX4" fmla="*/ 110259 w 763402"/>
              <a:gd name="connsiteY4" fmla="*/ 763134 h 1560377"/>
              <a:gd name="connsiteX5" fmla="*/ 223470 w 763402"/>
              <a:gd name="connsiteY5" fmla="*/ 762318 h 1560377"/>
              <a:gd name="connsiteX6" fmla="*/ 335051 w 763402"/>
              <a:gd name="connsiteY6" fmla="*/ 778102 h 1560377"/>
              <a:gd name="connsiteX7" fmla="*/ 333963 w 763402"/>
              <a:gd name="connsiteY7" fmla="*/ 1016500 h 1560377"/>
              <a:gd name="connsiteX8" fmla="*/ 197345 w 763402"/>
              <a:gd name="connsiteY8" fmla="*/ 1029154 h 1560377"/>
              <a:gd name="connsiteX9" fmla="*/ 40590 w 763402"/>
              <a:gd name="connsiteY9" fmla="*/ 1037863 h 1560377"/>
              <a:gd name="connsiteX10" fmla="*/ 40590 w 763402"/>
              <a:gd name="connsiteY10" fmla="*/ 1124949 h 1560377"/>
              <a:gd name="connsiteX11" fmla="*/ 84133 w 763402"/>
              <a:gd name="connsiteY11" fmla="*/ 1168491 h 1560377"/>
              <a:gd name="connsiteX12" fmla="*/ 127676 w 763402"/>
              <a:gd name="connsiteY12" fmla="*/ 1255577 h 1560377"/>
              <a:gd name="connsiteX13" fmla="*/ 153802 w 763402"/>
              <a:gd name="connsiteY13" fmla="*/ 1281703 h 1560377"/>
              <a:gd name="connsiteX14" fmla="*/ 179928 w 763402"/>
              <a:gd name="connsiteY14" fmla="*/ 1351371 h 1560377"/>
              <a:gd name="connsiteX15" fmla="*/ 197345 w 763402"/>
              <a:gd name="connsiteY15" fmla="*/ 1377497 h 1560377"/>
              <a:gd name="connsiteX16" fmla="*/ 232179 w 763402"/>
              <a:gd name="connsiteY16" fmla="*/ 1386206 h 1560377"/>
              <a:gd name="connsiteX17" fmla="*/ 249596 w 763402"/>
              <a:gd name="connsiteY17" fmla="*/ 1421040 h 1560377"/>
              <a:gd name="connsiteX18" fmla="*/ 258305 w 763402"/>
              <a:gd name="connsiteY18" fmla="*/ 1447166 h 1560377"/>
              <a:gd name="connsiteX19" fmla="*/ 293139 w 763402"/>
              <a:gd name="connsiteY19" fmla="*/ 1473291 h 1560377"/>
              <a:gd name="connsiteX20" fmla="*/ 336682 w 763402"/>
              <a:gd name="connsiteY20" fmla="*/ 1499417 h 1560377"/>
              <a:gd name="connsiteX21" fmla="*/ 415059 w 763402"/>
              <a:gd name="connsiteY21" fmla="*/ 1560377 h 1560377"/>
              <a:gd name="connsiteX22" fmla="*/ 641482 w 763402"/>
              <a:gd name="connsiteY22" fmla="*/ 1542960 h 1560377"/>
              <a:gd name="connsiteX23" fmla="*/ 667608 w 763402"/>
              <a:gd name="connsiteY23" fmla="*/ 1490709 h 1560377"/>
              <a:gd name="connsiteX24" fmla="*/ 737276 w 763402"/>
              <a:gd name="connsiteY24" fmla="*/ 1412331 h 1560377"/>
              <a:gd name="connsiteX25" fmla="*/ 763402 w 763402"/>
              <a:gd name="connsiteY25" fmla="*/ 1360080 h 1560377"/>
              <a:gd name="connsiteX26" fmla="*/ 754693 w 763402"/>
              <a:gd name="connsiteY26" fmla="*/ 933360 h 1560377"/>
              <a:gd name="connsiteX27" fmla="*/ 745985 w 763402"/>
              <a:gd name="connsiteY27" fmla="*/ 898526 h 1560377"/>
              <a:gd name="connsiteX28" fmla="*/ 728568 w 763402"/>
              <a:gd name="connsiteY28" fmla="*/ 846274 h 1560377"/>
              <a:gd name="connsiteX29" fmla="*/ 693733 w 763402"/>
              <a:gd name="connsiteY29" fmla="*/ 489223 h 1560377"/>
              <a:gd name="connsiteX30" fmla="*/ 676316 w 763402"/>
              <a:gd name="connsiteY30" fmla="*/ 454389 h 1560377"/>
              <a:gd name="connsiteX31" fmla="*/ 667608 w 763402"/>
              <a:gd name="connsiteY31" fmla="*/ 393429 h 1560377"/>
              <a:gd name="connsiteX32" fmla="*/ 650190 w 763402"/>
              <a:gd name="connsiteY32" fmla="*/ 376011 h 1560377"/>
              <a:gd name="connsiteX33" fmla="*/ 606648 w 763402"/>
              <a:gd name="connsiteY33" fmla="*/ 306343 h 1560377"/>
              <a:gd name="connsiteX34" fmla="*/ 589230 w 763402"/>
              <a:gd name="connsiteY34" fmla="*/ 288926 h 1560377"/>
              <a:gd name="connsiteX35" fmla="*/ 563105 w 763402"/>
              <a:gd name="connsiteY35" fmla="*/ 219257 h 1560377"/>
              <a:gd name="connsiteX36" fmla="*/ 554396 w 763402"/>
              <a:gd name="connsiteY36" fmla="*/ 184423 h 1560377"/>
              <a:gd name="connsiteX37" fmla="*/ 545688 w 763402"/>
              <a:gd name="connsiteY37" fmla="*/ 158297 h 1560377"/>
              <a:gd name="connsiteX38" fmla="*/ 536979 w 763402"/>
              <a:gd name="connsiteY38" fmla="*/ 36377 h 1560377"/>
              <a:gd name="connsiteX39" fmla="*/ 528270 w 763402"/>
              <a:gd name="connsiteY39" fmla="*/ 10251 h 1560377"/>
              <a:gd name="connsiteX40" fmla="*/ 493436 w 763402"/>
              <a:gd name="connsiteY40" fmla="*/ 1543 h 1560377"/>
              <a:gd name="connsiteX41" fmla="*/ 31882 w 763402"/>
              <a:gd name="connsiteY41" fmla="*/ 18960 h 1560377"/>
              <a:gd name="connsiteX0" fmla="*/ 44868 w 776388"/>
              <a:gd name="connsiteY0" fmla="*/ 20800 h 1562217"/>
              <a:gd name="connsiteX1" fmla="*/ 19285 w 776388"/>
              <a:gd name="connsiteY1" fmla="*/ 176873 h 1562217"/>
              <a:gd name="connsiteX2" fmla="*/ 58475 w 776388"/>
              <a:gd name="connsiteY2" fmla="*/ 183949 h 1562217"/>
              <a:gd name="connsiteX3" fmla="*/ 44868 w 776388"/>
              <a:gd name="connsiteY3" fmla="*/ 761029 h 1562217"/>
              <a:gd name="connsiteX4" fmla="*/ 123245 w 776388"/>
              <a:gd name="connsiteY4" fmla="*/ 764974 h 1562217"/>
              <a:gd name="connsiteX5" fmla="*/ 236456 w 776388"/>
              <a:gd name="connsiteY5" fmla="*/ 764158 h 1562217"/>
              <a:gd name="connsiteX6" fmla="*/ 348037 w 776388"/>
              <a:gd name="connsiteY6" fmla="*/ 779942 h 1562217"/>
              <a:gd name="connsiteX7" fmla="*/ 346949 w 776388"/>
              <a:gd name="connsiteY7" fmla="*/ 1018340 h 1562217"/>
              <a:gd name="connsiteX8" fmla="*/ 210331 w 776388"/>
              <a:gd name="connsiteY8" fmla="*/ 1030994 h 1562217"/>
              <a:gd name="connsiteX9" fmla="*/ 53576 w 776388"/>
              <a:gd name="connsiteY9" fmla="*/ 1039703 h 1562217"/>
              <a:gd name="connsiteX10" fmla="*/ 53576 w 776388"/>
              <a:gd name="connsiteY10" fmla="*/ 1126789 h 1562217"/>
              <a:gd name="connsiteX11" fmla="*/ 97119 w 776388"/>
              <a:gd name="connsiteY11" fmla="*/ 1170331 h 1562217"/>
              <a:gd name="connsiteX12" fmla="*/ 140662 w 776388"/>
              <a:gd name="connsiteY12" fmla="*/ 1257417 h 1562217"/>
              <a:gd name="connsiteX13" fmla="*/ 166788 w 776388"/>
              <a:gd name="connsiteY13" fmla="*/ 1283543 h 1562217"/>
              <a:gd name="connsiteX14" fmla="*/ 192914 w 776388"/>
              <a:gd name="connsiteY14" fmla="*/ 1353211 h 1562217"/>
              <a:gd name="connsiteX15" fmla="*/ 210331 w 776388"/>
              <a:gd name="connsiteY15" fmla="*/ 1379337 h 1562217"/>
              <a:gd name="connsiteX16" fmla="*/ 245165 w 776388"/>
              <a:gd name="connsiteY16" fmla="*/ 1388046 h 1562217"/>
              <a:gd name="connsiteX17" fmla="*/ 262582 w 776388"/>
              <a:gd name="connsiteY17" fmla="*/ 1422880 h 1562217"/>
              <a:gd name="connsiteX18" fmla="*/ 271291 w 776388"/>
              <a:gd name="connsiteY18" fmla="*/ 1449006 h 1562217"/>
              <a:gd name="connsiteX19" fmla="*/ 306125 w 776388"/>
              <a:gd name="connsiteY19" fmla="*/ 1475131 h 1562217"/>
              <a:gd name="connsiteX20" fmla="*/ 349668 w 776388"/>
              <a:gd name="connsiteY20" fmla="*/ 1501257 h 1562217"/>
              <a:gd name="connsiteX21" fmla="*/ 428045 w 776388"/>
              <a:gd name="connsiteY21" fmla="*/ 1562217 h 1562217"/>
              <a:gd name="connsiteX22" fmla="*/ 654468 w 776388"/>
              <a:gd name="connsiteY22" fmla="*/ 1544800 h 1562217"/>
              <a:gd name="connsiteX23" fmla="*/ 680594 w 776388"/>
              <a:gd name="connsiteY23" fmla="*/ 1492549 h 1562217"/>
              <a:gd name="connsiteX24" fmla="*/ 750262 w 776388"/>
              <a:gd name="connsiteY24" fmla="*/ 1414171 h 1562217"/>
              <a:gd name="connsiteX25" fmla="*/ 776388 w 776388"/>
              <a:gd name="connsiteY25" fmla="*/ 1361920 h 1562217"/>
              <a:gd name="connsiteX26" fmla="*/ 767679 w 776388"/>
              <a:gd name="connsiteY26" fmla="*/ 935200 h 1562217"/>
              <a:gd name="connsiteX27" fmla="*/ 758971 w 776388"/>
              <a:gd name="connsiteY27" fmla="*/ 900366 h 1562217"/>
              <a:gd name="connsiteX28" fmla="*/ 741554 w 776388"/>
              <a:gd name="connsiteY28" fmla="*/ 848114 h 1562217"/>
              <a:gd name="connsiteX29" fmla="*/ 706719 w 776388"/>
              <a:gd name="connsiteY29" fmla="*/ 491063 h 1562217"/>
              <a:gd name="connsiteX30" fmla="*/ 689302 w 776388"/>
              <a:gd name="connsiteY30" fmla="*/ 456229 h 1562217"/>
              <a:gd name="connsiteX31" fmla="*/ 680594 w 776388"/>
              <a:gd name="connsiteY31" fmla="*/ 395269 h 1562217"/>
              <a:gd name="connsiteX32" fmla="*/ 663176 w 776388"/>
              <a:gd name="connsiteY32" fmla="*/ 377851 h 1562217"/>
              <a:gd name="connsiteX33" fmla="*/ 619634 w 776388"/>
              <a:gd name="connsiteY33" fmla="*/ 308183 h 1562217"/>
              <a:gd name="connsiteX34" fmla="*/ 602216 w 776388"/>
              <a:gd name="connsiteY34" fmla="*/ 290766 h 1562217"/>
              <a:gd name="connsiteX35" fmla="*/ 576091 w 776388"/>
              <a:gd name="connsiteY35" fmla="*/ 221097 h 1562217"/>
              <a:gd name="connsiteX36" fmla="*/ 567382 w 776388"/>
              <a:gd name="connsiteY36" fmla="*/ 186263 h 1562217"/>
              <a:gd name="connsiteX37" fmla="*/ 558674 w 776388"/>
              <a:gd name="connsiteY37" fmla="*/ 160137 h 1562217"/>
              <a:gd name="connsiteX38" fmla="*/ 549965 w 776388"/>
              <a:gd name="connsiteY38" fmla="*/ 38217 h 1562217"/>
              <a:gd name="connsiteX39" fmla="*/ 541256 w 776388"/>
              <a:gd name="connsiteY39" fmla="*/ 12091 h 1562217"/>
              <a:gd name="connsiteX40" fmla="*/ 506422 w 776388"/>
              <a:gd name="connsiteY40" fmla="*/ 3383 h 1562217"/>
              <a:gd name="connsiteX41" fmla="*/ 44868 w 776388"/>
              <a:gd name="connsiteY41" fmla="*/ 20800 h 1562217"/>
              <a:gd name="connsiteX0" fmla="*/ 44868 w 776388"/>
              <a:gd name="connsiteY0" fmla="*/ 20800 h 1562217"/>
              <a:gd name="connsiteX1" fmla="*/ 19285 w 776388"/>
              <a:gd name="connsiteY1" fmla="*/ 176873 h 1562217"/>
              <a:gd name="connsiteX2" fmla="*/ 58475 w 776388"/>
              <a:gd name="connsiteY2" fmla="*/ 183949 h 1562217"/>
              <a:gd name="connsiteX3" fmla="*/ 44868 w 776388"/>
              <a:gd name="connsiteY3" fmla="*/ 761029 h 1562217"/>
              <a:gd name="connsiteX4" fmla="*/ 123245 w 776388"/>
              <a:gd name="connsiteY4" fmla="*/ 764974 h 1562217"/>
              <a:gd name="connsiteX5" fmla="*/ 236456 w 776388"/>
              <a:gd name="connsiteY5" fmla="*/ 764158 h 1562217"/>
              <a:gd name="connsiteX6" fmla="*/ 348037 w 776388"/>
              <a:gd name="connsiteY6" fmla="*/ 779942 h 1562217"/>
              <a:gd name="connsiteX7" fmla="*/ 346949 w 776388"/>
              <a:gd name="connsiteY7" fmla="*/ 1018340 h 1562217"/>
              <a:gd name="connsiteX8" fmla="*/ 210331 w 776388"/>
              <a:gd name="connsiteY8" fmla="*/ 1030994 h 1562217"/>
              <a:gd name="connsiteX9" fmla="*/ 53576 w 776388"/>
              <a:gd name="connsiteY9" fmla="*/ 1039703 h 1562217"/>
              <a:gd name="connsiteX10" fmla="*/ 53576 w 776388"/>
              <a:gd name="connsiteY10" fmla="*/ 1126789 h 1562217"/>
              <a:gd name="connsiteX11" fmla="*/ 97119 w 776388"/>
              <a:gd name="connsiteY11" fmla="*/ 1170331 h 1562217"/>
              <a:gd name="connsiteX12" fmla="*/ 140662 w 776388"/>
              <a:gd name="connsiteY12" fmla="*/ 1257417 h 1562217"/>
              <a:gd name="connsiteX13" fmla="*/ 166788 w 776388"/>
              <a:gd name="connsiteY13" fmla="*/ 1283543 h 1562217"/>
              <a:gd name="connsiteX14" fmla="*/ 192914 w 776388"/>
              <a:gd name="connsiteY14" fmla="*/ 1353211 h 1562217"/>
              <a:gd name="connsiteX15" fmla="*/ 210331 w 776388"/>
              <a:gd name="connsiteY15" fmla="*/ 1379337 h 1562217"/>
              <a:gd name="connsiteX16" fmla="*/ 245165 w 776388"/>
              <a:gd name="connsiteY16" fmla="*/ 1388046 h 1562217"/>
              <a:gd name="connsiteX17" fmla="*/ 262582 w 776388"/>
              <a:gd name="connsiteY17" fmla="*/ 1422880 h 1562217"/>
              <a:gd name="connsiteX18" fmla="*/ 271291 w 776388"/>
              <a:gd name="connsiteY18" fmla="*/ 1449006 h 1562217"/>
              <a:gd name="connsiteX19" fmla="*/ 306125 w 776388"/>
              <a:gd name="connsiteY19" fmla="*/ 1475131 h 1562217"/>
              <a:gd name="connsiteX20" fmla="*/ 349668 w 776388"/>
              <a:gd name="connsiteY20" fmla="*/ 1501257 h 1562217"/>
              <a:gd name="connsiteX21" fmla="*/ 428045 w 776388"/>
              <a:gd name="connsiteY21" fmla="*/ 1562217 h 1562217"/>
              <a:gd name="connsiteX22" fmla="*/ 654468 w 776388"/>
              <a:gd name="connsiteY22" fmla="*/ 1544800 h 1562217"/>
              <a:gd name="connsiteX23" fmla="*/ 680594 w 776388"/>
              <a:gd name="connsiteY23" fmla="*/ 1492549 h 1562217"/>
              <a:gd name="connsiteX24" fmla="*/ 750262 w 776388"/>
              <a:gd name="connsiteY24" fmla="*/ 1414171 h 1562217"/>
              <a:gd name="connsiteX25" fmla="*/ 776388 w 776388"/>
              <a:gd name="connsiteY25" fmla="*/ 1361920 h 1562217"/>
              <a:gd name="connsiteX26" fmla="*/ 767679 w 776388"/>
              <a:gd name="connsiteY26" fmla="*/ 935200 h 1562217"/>
              <a:gd name="connsiteX27" fmla="*/ 758971 w 776388"/>
              <a:gd name="connsiteY27" fmla="*/ 900366 h 1562217"/>
              <a:gd name="connsiteX28" fmla="*/ 741554 w 776388"/>
              <a:gd name="connsiteY28" fmla="*/ 848114 h 1562217"/>
              <a:gd name="connsiteX29" fmla="*/ 706719 w 776388"/>
              <a:gd name="connsiteY29" fmla="*/ 491063 h 1562217"/>
              <a:gd name="connsiteX30" fmla="*/ 689302 w 776388"/>
              <a:gd name="connsiteY30" fmla="*/ 456229 h 1562217"/>
              <a:gd name="connsiteX31" fmla="*/ 680594 w 776388"/>
              <a:gd name="connsiteY31" fmla="*/ 395269 h 1562217"/>
              <a:gd name="connsiteX32" fmla="*/ 663176 w 776388"/>
              <a:gd name="connsiteY32" fmla="*/ 377851 h 1562217"/>
              <a:gd name="connsiteX33" fmla="*/ 619634 w 776388"/>
              <a:gd name="connsiteY33" fmla="*/ 308183 h 1562217"/>
              <a:gd name="connsiteX34" fmla="*/ 602216 w 776388"/>
              <a:gd name="connsiteY34" fmla="*/ 290766 h 1562217"/>
              <a:gd name="connsiteX35" fmla="*/ 576091 w 776388"/>
              <a:gd name="connsiteY35" fmla="*/ 221097 h 1562217"/>
              <a:gd name="connsiteX36" fmla="*/ 567382 w 776388"/>
              <a:gd name="connsiteY36" fmla="*/ 186263 h 1562217"/>
              <a:gd name="connsiteX37" fmla="*/ 558674 w 776388"/>
              <a:gd name="connsiteY37" fmla="*/ 160137 h 1562217"/>
              <a:gd name="connsiteX38" fmla="*/ 549965 w 776388"/>
              <a:gd name="connsiteY38" fmla="*/ 38217 h 1562217"/>
              <a:gd name="connsiteX39" fmla="*/ 590788 w 776388"/>
              <a:gd name="connsiteY39" fmla="*/ 7328 h 1562217"/>
              <a:gd name="connsiteX40" fmla="*/ 506422 w 776388"/>
              <a:gd name="connsiteY40" fmla="*/ 3383 h 1562217"/>
              <a:gd name="connsiteX41" fmla="*/ 44868 w 776388"/>
              <a:gd name="connsiteY41" fmla="*/ 20800 h 1562217"/>
              <a:gd name="connsiteX0" fmla="*/ 44868 w 776388"/>
              <a:gd name="connsiteY0" fmla="*/ 20800 h 1562217"/>
              <a:gd name="connsiteX1" fmla="*/ 19285 w 776388"/>
              <a:gd name="connsiteY1" fmla="*/ 176873 h 1562217"/>
              <a:gd name="connsiteX2" fmla="*/ 58475 w 776388"/>
              <a:gd name="connsiteY2" fmla="*/ 183949 h 1562217"/>
              <a:gd name="connsiteX3" fmla="*/ 44868 w 776388"/>
              <a:gd name="connsiteY3" fmla="*/ 761029 h 1562217"/>
              <a:gd name="connsiteX4" fmla="*/ 123245 w 776388"/>
              <a:gd name="connsiteY4" fmla="*/ 764974 h 1562217"/>
              <a:gd name="connsiteX5" fmla="*/ 236456 w 776388"/>
              <a:gd name="connsiteY5" fmla="*/ 764158 h 1562217"/>
              <a:gd name="connsiteX6" fmla="*/ 348037 w 776388"/>
              <a:gd name="connsiteY6" fmla="*/ 779942 h 1562217"/>
              <a:gd name="connsiteX7" fmla="*/ 346949 w 776388"/>
              <a:gd name="connsiteY7" fmla="*/ 1018340 h 1562217"/>
              <a:gd name="connsiteX8" fmla="*/ 210331 w 776388"/>
              <a:gd name="connsiteY8" fmla="*/ 1030994 h 1562217"/>
              <a:gd name="connsiteX9" fmla="*/ 53576 w 776388"/>
              <a:gd name="connsiteY9" fmla="*/ 1039703 h 1562217"/>
              <a:gd name="connsiteX10" fmla="*/ 53576 w 776388"/>
              <a:gd name="connsiteY10" fmla="*/ 1126789 h 1562217"/>
              <a:gd name="connsiteX11" fmla="*/ 97119 w 776388"/>
              <a:gd name="connsiteY11" fmla="*/ 1170331 h 1562217"/>
              <a:gd name="connsiteX12" fmla="*/ 140662 w 776388"/>
              <a:gd name="connsiteY12" fmla="*/ 1257417 h 1562217"/>
              <a:gd name="connsiteX13" fmla="*/ 166788 w 776388"/>
              <a:gd name="connsiteY13" fmla="*/ 1283543 h 1562217"/>
              <a:gd name="connsiteX14" fmla="*/ 192914 w 776388"/>
              <a:gd name="connsiteY14" fmla="*/ 1353211 h 1562217"/>
              <a:gd name="connsiteX15" fmla="*/ 210331 w 776388"/>
              <a:gd name="connsiteY15" fmla="*/ 1379337 h 1562217"/>
              <a:gd name="connsiteX16" fmla="*/ 245165 w 776388"/>
              <a:gd name="connsiteY16" fmla="*/ 1388046 h 1562217"/>
              <a:gd name="connsiteX17" fmla="*/ 262582 w 776388"/>
              <a:gd name="connsiteY17" fmla="*/ 1422880 h 1562217"/>
              <a:gd name="connsiteX18" fmla="*/ 271291 w 776388"/>
              <a:gd name="connsiteY18" fmla="*/ 1449006 h 1562217"/>
              <a:gd name="connsiteX19" fmla="*/ 306125 w 776388"/>
              <a:gd name="connsiteY19" fmla="*/ 1475131 h 1562217"/>
              <a:gd name="connsiteX20" fmla="*/ 349668 w 776388"/>
              <a:gd name="connsiteY20" fmla="*/ 1501257 h 1562217"/>
              <a:gd name="connsiteX21" fmla="*/ 428045 w 776388"/>
              <a:gd name="connsiteY21" fmla="*/ 1562217 h 1562217"/>
              <a:gd name="connsiteX22" fmla="*/ 654468 w 776388"/>
              <a:gd name="connsiteY22" fmla="*/ 1544800 h 1562217"/>
              <a:gd name="connsiteX23" fmla="*/ 680594 w 776388"/>
              <a:gd name="connsiteY23" fmla="*/ 1492549 h 1562217"/>
              <a:gd name="connsiteX24" fmla="*/ 750262 w 776388"/>
              <a:gd name="connsiteY24" fmla="*/ 1414171 h 1562217"/>
              <a:gd name="connsiteX25" fmla="*/ 776388 w 776388"/>
              <a:gd name="connsiteY25" fmla="*/ 1361920 h 1562217"/>
              <a:gd name="connsiteX26" fmla="*/ 767679 w 776388"/>
              <a:gd name="connsiteY26" fmla="*/ 935200 h 1562217"/>
              <a:gd name="connsiteX27" fmla="*/ 758971 w 776388"/>
              <a:gd name="connsiteY27" fmla="*/ 900366 h 1562217"/>
              <a:gd name="connsiteX28" fmla="*/ 741554 w 776388"/>
              <a:gd name="connsiteY28" fmla="*/ 848114 h 1562217"/>
              <a:gd name="connsiteX29" fmla="*/ 706719 w 776388"/>
              <a:gd name="connsiteY29" fmla="*/ 491063 h 1562217"/>
              <a:gd name="connsiteX30" fmla="*/ 689302 w 776388"/>
              <a:gd name="connsiteY30" fmla="*/ 456229 h 1562217"/>
              <a:gd name="connsiteX31" fmla="*/ 680594 w 776388"/>
              <a:gd name="connsiteY31" fmla="*/ 395269 h 1562217"/>
              <a:gd name="connsiteX32" fmla="*/ 663176 w 776388"/>
              <a:gd name="connsiteY32" fmla="*/ 377851 h 1562217"/>
              <a:gd name="connsiteX33" fmla="*/ 619634 w 776388"/>
              <a:gd name="connsiteY33" fmla="*/ 308183 h 1562217"/>
              <a:gd name="connsiteX34" fmla="*/ 602216 w 776388"/>
              <a:gd name="connsiteY34" fmla="*/ 290766 h 1562217"/>
              <a:gd name="connsiteX35" fmla="*/ 576091 w 776388"/>
              <a:gd name="connsiteY35" fmla="*/ 221097 h 1562217"/>
              <a:gd name="connsiteX36" fmla="*/ 567382 w 776388"/>
              <a:gd name="connsiteY36" fmla="*/ 186263 h 1562217"/>
              <a:gd name="connsiteX37" fmla="*/ 558674 w 776388"/>
              <a:gd name="connsiteY37" fmla="*/ 160137 h 1562217"/>
              <a:gd name="connsiteX38" fmla="*/ 591876 w 776388"/>
              <a:gd name="connsiteY38" fmla="*/ 38217 h 1562217"/>
              <a:gd name="connsiteX39" fmla="*/ 590788 w 776388"/>
              <a:gd name="connsiteY39" fmla="*/ 7328 h 1562217"/>
              <a:gd name="connsiteX40" fmla="*/ 506422 w 776388"/>
              <a:gd name="connsiteY40" fmla="*/ 3383 h 1562217"/>
              <a:gd name="connsiteX41" fmla="*/ 44868 w 776388"/>
              <a:gd name="connsiteY41" fmla="*/ 20800 h 1562217"/>
              <a:gd name="connsiteX0" fmla="*/ 44868 w 776388"/>
              <a:gd name="connsiteY0" fmla="*/ 20800 h 1562217"/>
              <a:gd name="connsiteX1" fmla="*/ 19285 w 776388"/>
              <a:gd name="connsiteY1" fmla="*/ 176873 h 1562217"/>
              <a:gd name="connsiteX2" fmla="*/ 58475 w 776388"/>
              <a:gd name="connsiteY2" fmla="*/ 183949 h 1562217"/>
              <a:gd name="connsiteX3" fmla="*/ 44868 w 776388"/>
              <a:gd name="connsiteY3" fmla="*/ 761029 h 1562217"/>
              <a:gd name="connsiteX4" fmla="*/ 123245 w 776388"/>
              <a:gd name="connsiteY4" fmla="*/ 764974 h 1562217"/>
              <a:gd name="connsiteX5" fmla="*/ 236456 w 776388"/>
              <a:gd name="connsiteY5" fmla="*/ 764158 h 1562217"/>
              <a:gd name="connsiteX6" fmla="*/ 348037 w 776388"/>
              <a:gd name="connsiteY6" fmla="*/ 779942 h 1562217"/>
              <a:gd name="connsiteX7" fmla="*/ 346949 w 776388"/>
              <a:gd name="connsiteY7" fmla="*/ 1018340 h 1562217"/>
              <a:gd name="connsiteX8" fmla="*/ 210331 w 776388"/>
              <a:gd name="connsiteY8" fmla="*/ 1030994 h 1562217"/>
              <a:gd name="connsiteX9" fmla="*/ 53576 w 776388"/>
              <a:gd name="connsiteY9" fmla="*/ 1039703 h 1562217"/>
              <a:gd name="connsiteX10" fmla="*/ 53576 w 776388"/>
              <a:gd name="connsiteY10" fmla="*/ 1126789 h 1562217"/>
              <a:gd name="connsiteX11" fmla="*/ 97119 w 776388"/>
              <a:gd name="connsiteY11" fmla="*/ 1170331 h 1562217"/>
              <a:gd name="connsiteX12" fmla="*/ 140662 w 776388"/>
              <a:gd name="connsiteY12" fmla="*/ 1257417 h 1562217"/>
              <a:gd name="connsiteX13" fmla="*/ 166788 w 776388"/>
              <a:gd name="connsiteY13" fmla="*/ 1283543 h 1562217"/>
              <a:gd name="connsiteX14" fmla="*/ 192914 w 776388"/>
              <a:gd name="connsiteY14" fmla="*/ 1353211 h 1562217"/>
              <a:gd name="connsiteX15" fmla="*/ 210331 w 776388"/>
              <a:gd name="connsiteY15" fmla="*/ 1379337 h 1562217"/>
              <a:gd name="connsiteX16" fmla="*/ 245165 w 776388"/>
              <a:gd name="connsiteY16" fmla="*/ 1388046 h 1562217"/>
              <a:gd name="connsiteX17" fmla="*/ 262582 w 776388"/>
              <a:gd name="connsiteY17" fmla="*/ 1422880 h 1562217"/>
              <a:gd name="connsiteX18" fmla="*/ 271291 w 776388"/>
              <a:gd name="connsiteY18" fmla="*/ 1449006 h 1562217"/>
              <a:gd name="connsiteX19" fmla="*/ 306125 w 776388"/>
              <a:gd name="connsiteY19" fmla="*/ 1475131 h 1562217"/>
              <a:gd name="connsiteX20" fmla="*/ 349668 w 776388"/>
              <a:gd name="connsiteY20" fmla="*/ 1501257 h 1562217"/>
              <a:gd name="connsiteX21" fmla="*/ 428045 w 776388"/>
              <a:gd name="connsiteY21" fmla="*/ 1562217 h 1562217"/>
              <a:gd name="connsiteX22" fmla="*/ 654468 w 776388"/>
              <a:gd name="connsiteY22" fmla="*/ 1544800 h 1562217"/>
              <a:gd name="connsiteX23" fmla="*/ 680594 w 776388"/>
              <a:gd name="connsiteY23" fmla="*/ 1492549 h 1562217"/>
              <a:gd name="connsiteX24" fmla="*/ 750262 w 776388"/>
              <a:gd name="connsiteY24" fmla="*/ 1414171 h 1562217"/>
              <a:gd name="connsiteX25" fmla="*/ 776388 w 776388"/>
              <a:gd name="connsiteY25" fmla="*/ 1361920 h 1562217"/>
              <a:gd name="connsiteX26" fmla="*/ 767679 w 776388"/>
              <a:gd name="connsiteY26" fmla="*/ 935200 h 1562217"/>
              <a:gd name="connsiteX27" fmla="*/ 758971 w 776388"/>
              <a:gd name="connsiteY27" fmla="*/ 900366 h 1562217"/>
              <a:gd name="connsiteX28" fmla="*/ 741554 w 776388"/>
              <a:gd name="connsiteY28" fmla="*/ 848114 h 1562217"/>
              <a:gd name="connsiteX29" fmla="*/ 706719 w 776388"/>
              <a:gd name="connsiteY29" fmla="*/ 491063 h 1562217"/>
              <a:gd name="connsiteX30" fmla="*/ 689302 w 776388"/>
              <a:gd name="connsiteY30" fmla="*/ 456229 h 1562217"/>
              <a:gd name="connsiteX31" fmla="*/ 680594 w 776388"/>
              <a:gd name="connsiteY31" fmla="*/ 395269 h 1562217"/>
              <a:gd name="connsiteX32" fmla="*/ 663176 w 776388"/>
              <a:gd name="connsiteY32" fmla="*/ 377851 h 1562217"/>
              <a:gd name="connsiteX33" fmla="*/ 619634 w 776388"/>
              <a:gd name="connsiteY33" fmla="*/ 308183 h 1562217"/>
              <a:gd name="connsiteX34" fmla="*/ 602216 w 776388"/>
              <a:gd name="connsiteY34" fmla="*/ 290766 h 1562217"/>
              <a:gd name="connsiteX35" fmla="*/ 576091 w 776388"/>
              <a:gd name="connsiteY35" fmla="*/ 221097 h 1562217"/>
              <a:gd name="connsiteX36" fmla="*/ 567382 w 776388"/>
              <a:gd name="connsiteY36" fmla="*/ 186263 h 1562217"/>
              <a:gd name="connsiteX37" fmla="*/ 604395 w 776388"/>
              <a:gd name="connsiteY37" fmla="*/ 160137 h 1562217"/>
              <a:gd name="connsiteX38" fmla="*/ 591876 w 776388"/>
              <a:gd name="connsiteY38" fmla="*/ 38217 h 1562217"/>
              <a:gd name="connsiteX39" fmla="*/ 590788 w 776388"/>
              <a:gd name="connsiteY39" fmla="*/ 7328 h 1562217"/>
              <a:gd name="connsiteX40" fmla="*/ 506422 w 776388"/>
              <a:gd name="connsiteY40" fmla="*/ 3383 h 1562217"/>
              <a:gd name="connsiteX41" fmla="*/ 44868 w 776388"/>
              <a:gd name="connsiteY41" fmla="*/ 20800 h 1562217"/>
              <a:gd name="connsiteX0" fmla="*/ 44868 w 776388"/>
              <a:gd name="connsiteY0" fmla="*/ 20800 h 1562217"/>
              <a:gd name="connsiteX1" fmla="*/ 19285 w 776388"/>
              <a:gd name="connsiteY1" fmla="*/ 176873 h 1562217"/>
              <a:gd name="connsiteX2" fmla="*/ 58475 w 776388"/>
              <a:gd name="connsiteY2" fmla="*/ 183949 h 1562217"/>
              <a:gd name="connsiteX3" fmla="*/ 44868 w 776388"/>
              <a:gd name="connsiteY3" fmla="*/ 761029 h 1562217"/>
              <a:gd name="connsiteX4" fmla="*/ 123245 w 776388"/>
              <a:gd name="connsiteY4" fmla="*/ 764974 h 1562217"/>
              <a:gd name="connsiteX5" fmla="*/ 236456 w 776388"/>
              <a:gd name="connsiteY5" fmla="*/ 764158 h 1562217"/>
              <a:gd name="connsiteX6" fmla="*/ 348037 w 776388"/>
              <a:gd name="connsiteY6" fmla="*/ 779942 h 1562217"/>
              <a:gd name="connsiteX7" fmla="*/ 346949 w 776388"/>
              <a:gd name="connsiteY7" fmla="*/ 1018340 h 1562217"/>
              <a:gd name="connsiteX8" fmla="*/ 210331 w 776388"/>
              <a:gd name="connsiteY8" fmla="*/ 1030994 h 1562217"/>
              <a:gd name="connsiteX9" fmla="*/ 53576 w 776388"/>
              <a:gd name="connsiteY9" fmla="*/ 1039703 h 1562217"/>
              <a:gd name="connsiteX10" fmla="*/ 53576 w 776388"/>
              <a:gd name="connsiteY10" fmla="*/ 1126789 h 1562217"/>
              <a:gd name="connsiteX11" fmla="*/ 97119 w 776388"/>
              <a:gd name="connsiteY11" fmla="*/ 1170331 h 1562217"/>
              <a:gd name="connsiteX12" fmla="*/ 140662 w 776388"/>
              <a:gd name="connsiteY12" fmla="*/ 1257417 h 1562217"/>
              <a:gd name="connsiteX13" fmla="*/ 166788 w 776388"/>
              <a:gd name="connsiteY13" fmla="*/ 1283543 h 1562217"/>
              <a:gd name="connsiteX14" fmla="*/ 192914 w 776388"/>
              <a:gd name="connsiteY14" fmla="*/ 1353211 h 1562217"/>
              <a:gd name="connsiteX15" fmla="*/ 210331 w 776388"/>
              <a:gd name="connsiteY15" fmla="*/ 1379337 h 1562217"/>
              <a:gd name="connsiteX16" fmla="*/ 245165 w 776388"/>
              <a:gd name="connsiteY16" fmla="*/ 1388046 h 1562217"/>
              <a:gd name="connsiteX17" fmla="*/ 262582 w 776388"/>
              <a:gd name="connsiteY17" fmla="*/ 1422880 h 1562217"/>
              <a:gd name="connsiteX18" fmla="*/ 271291 w 776388"/>
              <a:gd name="connsiteY18" fmla="*/ 1449006 h 1562217"/>
              <a:gd name="connsiteX19" fmla="*/ 306125 w 776388"/>
              <a:gd name="connsiteY19" fmla="*/ 1475131 h 1562217"/>
              <a:gd name="connsiteX20" fmla="*/ 349668 w 776388"/>
              <a:gd name="connsiteY20" fmla="*/ 1501257 h 1562217"/>
              <a:gd name="connsiteX21" fmla="*/ 428045 w 776388"/>
              <a:gd name="connsiteY21" fmla="*/ 1562217 h 1562217"/>
              <a:gd name="connsiteX22" fmla="*/ 654468 w 776388"/>
              <a:gd name="connsiteY22" fmla="*/ 1544800 h 1562217"/>
              <a:gd name="connsiteX23" fmla="*/ 680594 w 776388"/>
              <a:gd name="connsiteY23" fmla="*/ 1492549 h 1562217"/>
              <a:gd name="connsiteX24" fmla="*/ 750262 w 776388"/>
              <a:gd name="connsiteY24" fmla="*/ 1414171 h 1562217"/>
              <a:gd name="connsiteX25" fmla="*/ 776388 w 776388"/>
              <a:gd name="connsiteY25" fmla="*/ 1361920 h 1562217"/>
              <a:gd name="connsiteX26" fmla="*/ 767679 w 776388"/>
              <a:gd name="connsiteY26" fmla="*/ 935200 h 1562217"/>
              <a:gd name="connsiteX27" fmla="*/ 758971 w 776388"/>
              <a:gd name="connsiteY27" fmla="*/ 900366 h 1562217"/>
              <a:gd name="connsiteX28" fmla="*/ 741554 w 776388"/>
              <a:gd name="connsiteY28" fmla="*/ 848114 h 1562217"/>
              <a:gd name="connsiteX29" fmla="*/ 706719 w 776388"/>
              <a:gd name="connsiteY29" fmla="*/ 491063 h 1562217"/>
              <a:gd name="connsiteX30" fmla="*/ 689302 w 776388"/>
              <a:gd name="connsiteY30" fmla="*/ 456229 h 1562217"/>
              <a:gd name="connsiteX31" fmla="*/ 680594 w 776388"/>
              <a:gd name="connsiteY31" fmla="*/ 395269 h 1562217"/>
              <a:gd name="connsiteX32" fmla="*/ 663176 w 776388"/>
              <a:gd name="connsiteY32" fmla="*/ 377851 h 1562217"/>
              <a:gd name="connsiteX33" fmla="*/ 619634 w 776388"/>
              <a:gd name="connsiteY33" fmla="*/ 308183 h 1562217"/>
              <a:gd name="connsiteX34" fmla="*/ 602216 w 776388"/>
              <a:gd name="connsiteY34" fmla="*/ 290766 h 1562217"/>
              <a:gd name="connsiteX35" fmla="*/ 614192 w 776388"/>
              <a:gd name="connsiteY35" fmla="*/ 221097 h 1562217"/>
              <a:gd name="connsiteX36" fmla="*/ 567382 w 776388"/>
              <a:gd name="connsiteY36" fmla="*/ 186263 h 1562217"/>
              <a:gd name="connsiteX37" fmla="*/ 604395 w 776388"/>
              <a:gd name="connsiteY37" fmla="*/ 160137 h 1562217"/>
              <a:gd name="connsiteX38" fmla="*/ 591876 w 776388"/>
              <a:gd name="connsiteY38" fmla="*/ 38217 h 1562217"/>
              <a:gd name="connsiteX39" fmla="*/ 590788 w 776388"/>
              <a:gd name="connsiteY39" fmla="*/ 7328 h 1562217"/>
              <a:gd name="connsiteX40" fmla="*/ 506422 w 776388"/>
              <a:gd name="connsiteY40" fmla="*/ 3383 h 1562217"/>
              <a:gd name="connsiteX41" fmla="*/ 44868 w 776388"/>
              <a:gd name="connsiteY41" fmla="*/ 20800 h 1562217"/>
              <a:gd name="connsiteX0" fmla="*/ 44868 w 776388"/>
              <a:gd name="connsiteY0" fmla="*/ 20800 h 1562217"/>
              <a:gd name="connsiteX1" fmla="*/ 19285 w 776388"/>
              <a:gd name="connsiteY1" fmla="*/ 176873 h 1562217"/>
              <a:gd name="connsiteX2" fmla="*/ 58475 w 776388"/>
              <a:gd name="connsiteY2" fmla="*/ 183949 h 1562217"/>
              <a:gd name="connsiteX3" fmla="*/ 44868 w 776388"/>
              <a:gd name="connsiteY3" fmla="*/ 761029 h 1562217"/>
              <a:gd name="connsiteX4" fmla="*/ 123245 w 776388"/>
              <a:gd name="connsiteY4" fmla="*/ 764974 h 1562217"/>
              <a:gd name="connsiteX5" fmla="*/ 236456 w 776388"/>
              <a:gd name="connsiteY5" fmla="*/ 764158 h 1562217"/>
              <a:gd name="connsiteX6" fmla="*/ 348037 w 776388"/>
              <a:gd name="connsiteY6" fmla="*/ 779942 h 1562217"/>
              <a:gd name="connsiteX7" fmla="*/ 346949 w 776388"/>
              <a:gd name="connsiteY7" fmla="*/ 1018340 h 1562217"/>
              <a:gd name="connsiteX8" fmla="*/ 210331 w 776388"/>
              <a:gd name="connsiteY8" fmla="*/ 1030994 h 1562217"/>
              <a:gd name="connsiteX9" fmla="*/ 53576 w 776388"/>
              <a:gd name="connsiteY9" fmla="*/ 1039703 h 1562217"/>
              <a:gd name="connsiteX10" fmla="*/ 53576 w 776388"/>
              <a:gd name="connsiteY10" fmla="*/ 1126789 h 1562217"/>
              <a:gd name="connsiteX11" fmla="*/ 97119 w 776388"/>
              <a:gd name="connsiteY11" fmla="*/ 1170331 h 1562217"/>
              <a:gd name="connsiteX12" fmla="*/ 140662 w 776388"/>
              <a:gd name="connsiteY12" fmla="*/ 1257417 h 1562217"/>
              <a:gd name="connsiteX13" fmla="*/ 166788 w 776388"/>
              <a:gd name="connsiteY13" fmla="*/ 1283543 h 1562217"/>
              <a:gd name="connsiteX14" fmla="*/ 192914 w 776388"/>
              <a:gd name="connsiteY14" fmla="*/ 1353211 h 1562217"/>
              <a:gd name="connsiteX15" fmla="*/ 210331 w 776388"/>
              <a:gd name="connsiteY15" fmla="*/ 1379337 h 1562217"/>
              <a:gd name="connsiteX16" fmla="*/ 245165 w 776388"/>
              <a:gd name="connsiteY16" fmla="*/ 1388046 h 1562217"/>
              <a:gd name="connsiteX17" fmla="*/ 262582 w 776388"/>
              <a:gd name="connsiteY17" fmla="*/ 1422880 h 1562217"/>
              <a:gd name="connsiteX18" fmla="*/ 271291 w 776388"/>
              <a:gd name="connsiteY18" fmla="*/ 1449006 h 1562217"/>
              <a:gd name="connsiteX19" fmla="*/ 306125 w 776388"/>
              <a:gd name="connsiteY19" fmla="*/ 1475131 h 1562217"/>
              <a:gd name="connsiteX20" fmla="*/ 349668 w 776388"/>
              <a:gd name="connsiteY20" fmla="*/ 1501257 h 1562217"/>
              <a:gd name="connsiteX21" fmla="*/ 428045 w 776388"/>
              <a:gd name="connsiteY21" fmla="*/ 1562217 h 1562217"/>
              <a:gd name="connsiteX22" fmla="*/ 654468 w 776388"/>
              <a:gd name="connsiteY22" fmla="*/ 1544800 h 1562217"/>
              <a:gd name="connsiteX23" fmla="*/ 680594 w 776388"/>
              <a:gd name="connsiteY23" fmla="*/ 1492549 h 1562217"/>
              <a:gd name="connsiteX24" fmla="*/ 750262 w 776388"/>
              <a:gd name="connsiteY24" fmla="*/ 1414171 h 1562217"/>
              <a:gd name="connsiteX25" fmla="*/ 776388 w 776388"/>
              <a:gd name="connsiteY25" fmla="*/ 1361920 h 1562217"/>
              <a:gd name="connsiteX26" fmla="*/ 767679 w 776388"/>
              <a:gd name="connsiteY26" fmla="*/ 935200 h 1562217"/>
              <a:gd name="connsiteX27" fmla="*/ 758971 w 776388"/>
              <a:gd name="connsiteY27" fmla="*/ 900366 h 1562217"/>
              <a:gd name="connsiteX28" fmla="*/ 741554 w 776388"/>
              <a:gd name="connsiteY28" fmla="*/ 848114 h 1562217"/>
              <a:gd name="connsiteX29" fmla="*/ 706719 w 776388"/>
              <a:gd name="connsiteY29" fmla="*/ 491063 h 1562217"/>
              <a:gd name="connsiteX30" fmla="*/ 689302 w 776388"/>
              <a:gd name="connsiteY30" fmla="*/ 456229 h 1562217"/>
              <a:gd name="connsiteX31" fmla="*/ 680594 w 776388"/>
              <a:gd name="connsiteY31" fmla="*/ 395269 h 1562217"/>
              <a:gd name="connsiteX32" fmla="*/ 663176 w 776388"/>
              <a:gd name="connsiteY32" fmla="*/ 377851 h 1562217"/>
              <a:gd name="connsiteX33" fmla="*/ 619634 w 776388"/>
              <a:gd name="connsiteY33" fmla="*/ 308183 h 1562217"/>
              <a:gd name="connsiteX34" fmla="*/ 628886 w 776388"/>
              <a:gd name="connsiteY34" fmla="*/ 271716 h 1562217"/>
              <a:gd name="connsiteX35" fmla="*/ 614192 w 776388"/>
              <a:gd name="connsiteY35" fmla="*/ 221097 h 1562217"/>
              <a:gd name="connsiteX36" fmla="*/ 567382 w 776388"/>
              <a:gd name="connsiteY36" fmla="*/ 186263 h 1562217"/>
              <a:gd name="connsiteX37" fmla="*/ 604395 w 776388"/>
              <a:gd name="connsiteY37" fmla="*/ 160137 h 1562217"/>
              <a:gd name="connsiteX38" fmla="*/ 591876 w 776388"/>
              <a:gd name="connsiteY38" fmla="*/ 38217 h 1562217"/>
              <a:gd name="connsiteX39" fmla="*/ 590788 w 776388"/>
              <a:gd name="connsiteY39" fmla="*/ 7328 h 1562217"/>
              <a:gd name="connsiteX40" fmla="*/ 506422 w 776388"/>
              <a:gd name="connsiteY40" fmla="*/ 3383 h 1562217"/>
              <a:gd name="connsiteX41" fmla="*/ 44868 w 776388"/>
              <a:gd name="connsiteY41" fmla="*/ 20800 h 1562217"/>
              <a:gd name="connsiteX0" fmla="*/ 44868 w 776388"/>
              <a:gd name="connsiteY0" fmla="*/ 20800 h 1562217"/>
              <a:gd name="connsiteX1" fmla="*/ 19285 w 776388"/>
              <a:gd name="connsiteY1" fmla="*/ 176873 h 1562217"/>
              <a:gd name="connsiteX2" fmla="*/ 58475 w 776388"/>
              <a:gd name="connsiteY2" fmla="*/ 183949 h 1562217"/>
              <a:gd name="connsiteX3" fmla="*/ 44868 w 776388"/>
              <a:gd name="connsiteY3" fmla="*/ 761029 h 1562217"/>
              <a:gd name="connsiteX4" fmla="*/ 123245 w 776388"/>
              <a:gd name="connsiteY4" fmla="*/ 764974 h 1562217"/>
              <a:gd name="connsiteX5" fmla="*/ 236456 w 776388"/>
              <a:gd name="connsiteY5" fmla="*/ 764158 h 1562217"/>
              <a:gd name="connsiteX6" fmla="*/ 348037 w 776388"/>
              <a:gd name="connsiteY6" fmla="*/ 779942 h 1562217"/>
              <a:gd name="connsiteX7" fmla="*/ 346949 w 776388"/>
              <a:gd name="connsiteY7" fmla="*/ 1018340 h 1562217"/>
              <a:gd name="connsiteX8" fmla="*/ 210331 w 776388"/>
              <a:gd name="connsiteY8" fmla="*/ 1030994 h 1562217"/>
              <a:gd name="connsiteX9" fmla="*/ 53576 w 776388"/>
              <a:gd name="connsiteY9" fmla="*/ 1039703 h 1562217"/>
              <a:gd name="connsiteX10" fmla="*/ 53576 w 776388"/>
              <a:gd name="connsiteY10" fmla="*/ 1126789 h 1562217"/>
              <a:gd name="connsiteX11" fmla="*/ 97119 w 776388"/>
              <a:gd name="connsiteY11" fmla="*/ 1170331 h 1562217"/>
              <a:gd name="connsiteX12" fmla="*/ 140662 w 776388"/>
              <a:gd name="connsiteY12" fmla="*/ 1257417 h 1562217"/>
              <a:gd name="connsiteX13" fmla="*/ 166788 w 776388"/>
              <a:gd name="connsiteY13" fmla="*/ 1283543 h 1562217"/>
              <a:gd name="connsiteX14" fmla="*/ 192914 w 776388"/>
              <a:gd name="connsiteY14" fmla="*/ 1353211 h 1562217"/>
              <a:gd name="connsiteX15" fmla="*/ 210331 w 776388"/>
              <a:gd name="connsiteY15" fmla="*/ 1379337 h 1562217"/>
              <a:gd name="connsiteX16" fmla="*/ 245165 w 776388"/>
              <a:gd name="connsiteY16" fmla="*/ 1388046 h 1562217"/>
              <a:gd name="connsiteX17" fmla="*/ 262582 w 776388"/>
              <a:gd name="connsiteY17" fmla="*/ 1422880 h 1562217"/>
              <a:gd name="connsiteX18" fmla="*/ 271291 w 776388"/>
              <a:gd name="connsiteY18" fmla="*/ 1449006 h 1562217"/>
              <a:gd name="connsiteX19" fmla="*/ 306125 w 776388"/>
              <a:gd name="connsiteY19" fmla="*/ 1475131 h 1562217"/>
              <a:gd name="connsiteX20" fmla="*/ 349668 w 776388"/>
              <a:gd name="connsiteY20" fmla="*/ 1501257 h 1562217"/>
              <a:gd name="connsiteX21" fmla="*/ 428045 w 776388"/>
              <a:gd name="connsiteY21" fmla="*/ 1562217 h 1562217"/>
              <a:gd name="connsiteX22" fmla="*/ 654468 w 776388"/>
              <a:gd name="connsiteY22" fmla="*/ 1544800 h 1562217"/>
              <a:gd name="connsiteX23" fmla="*/ 680594 w 776388"/>
              <a:gd name="connsiteY23" fmla="*/ 1492549 h 1562217"/>
              <a:gd name="connsiteX24" fmla="*/ 750262 w 776388"/>
              <a:gd name="connsiteY24" fmla="*/ 1414171 h 1562217"/>
              <a:gd name="connsiteX25" fmla="*/ 776388 w 776388"/>
              <a:gd name="connsiteY25" fmla="*/ 1361920 h 1562217"/>
              <a:gd name="connsiteX26" fmla="*/ 767679 w 776388"/>
              <a:gd name="connsiteY26" fmla="*/ 935200 h 1562217"/>
              <a:gd name="connsiteX27" fmla="*/ 758971 w 776388"/>
              <a:gd name="connsiteY27" fmla="*/ 900366 h 1562217"/>
              <a:gd name="connsiteX28" fmla="*/ 741554 w 776388"/>
              <a:gd name="connsiteY28" fmla="*/ 848114 h 1562217"/>
              <a:gd name="connsiteX29" fmla="*/ 706719 w 776388"/>
              <a:gd name="connsiteY29" fmla="*/ 491063 h 1562217"/>
              <a:gd name="connsiteX30" fmla="*/ 689302 w 776388"/>
              <a:gd name="connsiteY30" fmla="*/ 456229 h 1562217"/>
              <a:gd name="connsiteX31" fmla="*/ 680594 w 776388"/>
              <a:gd name="connsiteY31" fmla="*/ 395269 h 1562217"/>
              <a:gd name="connsiteX32" fmla="*/ 663176 w 776388"/>
              <a:gd name="connsiteY32" fmla="*/ 377851 h 1562217"/>
              <a:gd name="connsiteX33" fmla="*/ 657735 w 776388"/>
              <a:gd name="connsiteY33" fmla="*/ 317708 h 1562217"/>
              <a:gd name="connsiteX34" fmla="*/ 628886 w 776388"/>
              <a:gd name="connsiteY34" fmla="*/ 271716 h 1562217"/>
              <a:gd name="connsiteX35" fmla="*/ 614192 w 776388"/>
              <a:gd name="connsiteY35" fmla="*/ 221097 h 1562217"/>
              <a:gd name="connsiteX36" fmla="*/ 567382 w 776388"/>
              <a:gd name="connsiteY36" fmla="*/ 186263 h 1562217"/>
              <a:gd name="connsiteX37" fmla="*/ 604395 w 776388"/>
              <a:gd name="connsiteY37" fmla="*/ 160137 h 1562217"/>
              <a:gd name="connsiteX38" fmla="*/ 591876 w 776388"/>
              <a:gd name="connsiteY38" fmla="*/ 38217 h 1562217"/>
              <a:gd name="connsiteX39" fmla="*/ 590788 w 776388"/>
              <a:gd name="connsiteY39" fmla="*/ 7328 h 1562217"/>
              <a:gd name="connsiteX40" fmla="*/ 506422 w 776388"/>
              <a:gd name="connsiteY40" fmla="*/ 3383 h 1562217"/>
              <a:gd name="connsiteX41" fmla="*/ 44868 w 776388"/>
              <a:gd name="connsiteY41" fmla="*/ 20800 h 1562217"/>
              <a:gd name="connsiteX0" fmla="*/ 44868 w 776388"/>
              <a:gd name="connsiteY0" fmla="*/ 20800 h 1562217"/>
              <a:gd name="connsiteX1" fmla="*/ 19285 w 776388"/>
              <a:gd name="connsiteY1" fmla="*/ 176873 h 1562217"/>
              <a:gd name="connsiteX2" fmla="*/ 58475 w 776388"/>
              <a:gd name="connsiteY2" fmla="*/ 183949 h 1562217"/>
              <a:gd name="connsiteX3" fmla="*/ 44868 w 776388"/>
              <a:gd name="connsiteY3" fmla="*/ 761029 h 1562217"/>
              <a:gd name="connsiteX4" fmla="*/ 123245 w 776388"/>
              <a:gd name="connsiteY4" fmla="*/ 764974 h 1562217"/>
              <a:gd name="connsiteX5" fmla="*/ 236456 w 776388"/>
              <a:gd name="connsiteY5" fmla="*/ 764158 h 1562217"/>
              <a:gd name="connsiteX6" fmla="*/ 348037 w 776388"/>
              <a:gd name="connsiteY6" fmla="*/ 779942 h 1562217"/>
              <a:gd name="connsiteX7" fmla="*/ 346949 w 776388"/>
              <a:gd name="connsiteY7" fmla="*/ 1018340 h 1562217"/>
              <a:gd name="connsiteX8" fmla="*/ 210331 w 776388"/>
              <a:gd name="connsiteY8" fmla="*/ 1030994 h 1562217"/>
              <a:gd name="connsiteX9" fmla="*/ 53576 w 776388"/>
              <a:gd name="connsiteY9" fmla="*/ 1039703 h 1562217"/>
              <a:gd name="connsiteX10" fmla="*/ 53576 w 776388"/>
              <a:gd name="connsiteY10" fmla="*/ 1126789 h 1562217"/>
              <a:gd name="connsiteX11" fmla="*/ 97119 w 776388"/>
              <a:gd name="connsiteY11" fmla="*/ 1170331 h 1562217"/>
              <a:gd name="connsiteX12" fmla="*/ 140662 w 776388"/>
              <a:gd name="connsiteY12" fmla="*/ 1257417 h 1562217"/>
              <a:gd name="connsiteX13" fmla="*/ 166788 w 776388"/>
              <a:gd name="connsiteY13" fmla="*/ 1283543 h 1562217"/>
              <a:gd name="connsiteX14" fmla="*/ 192914 w 776388"/>
              <a:gd name="connsiteY14" fmla="*/ 1353211 h 1562217"/>
              <a:gd name="connsiteX15" fmla="*/ 210331 w 776388"/>
              <a:gd name="connsiteY15" fmla="*/ 1379337 h 1562217"/>
              <a:gd name="connsiteX16" fmla="*/ 245165 w 776388"/>
              <a:gd name="connsiteY16" fmla="*/ 1388046 h 1562217"/>
              <a:gd name="connsiteX17" fmla="*/ 262582 w 776388"/>
              <a:gd name="connsiteY17" fmla="*/ 1422880 h 1562217"/>
              <a:gd name="connsiteX18" fmla="*/ 271291 w 776388"/>
              <a:gd name="connsiteY18" fmla="*/ 1449006 h 1562217"/>
              <a:gd name="connsiteX19" fmla="*/ 306125 w 776388"/>
              <a:gd name="connsiteY19" fmla="*/ 1475131 h 1562217"/>
              <a:gd name="connsiteX20" fmla="*/ 349668 w 776388"/>
              <a:gd name="connsiteY20" fmla="*/ 1501257 h 1562217"/>
              <a:gd name="connsiteX21" fmla="*/ 428045 w 776388"/>
              <a:gd name="connsiteY21" fmla="*/ 1562217 h 1562217"/>
              <a:gd name="connsiteX22" fmla="*/ 654468 w 776388"/>
              <a:gd name="connsiteY22" fmla="*/ 1544800 h 1562217"/>
              <a:gd name="connsiteX23" fmla="*/ 680594 w 776388"/>
              <a:gd name="connsiteY23" fmla="*/ 1492549 h 1562217"/>
              <a:gd name="connsiteX24" fmla="*/ 750262 w 776388"/>
              <a:gd name="connsiteY24" fmla="*/ 1414171 h 1562217"/>
              <a:gd name="connsiteX25" fmla="*/ 776388 w 776388"/>
              <a:gd name="connsiteY25" fmla="*/ 1361920 h 1562217"/>
              <a:gd name="connsiteX26" fmla="*/ 767679 w 776388"/>
              <a:gd name="connsiteY26" fmla="*/ 935200 h 1562217"/>
              <a:gd name="connsiteX27" fmla="*/ 758971 w 776388"/>
              <a:gd name="connsiteY27" fmla="*/ 900366 h 1562217"/>
              <a:gd name="connsiteX28" fmla="*/ 741554 w 776388"/>
              <a:gd name="connsiteY28" fmla="*/ 848114 h 1562217"/>
              <a:gd name="connsiteX29" fmla="*/ 718150 w 776388"/>
              <a:gd name="connsiteY29" fmla="*/ 481538 h 1562217"/>
              <a:gd name="connsiteX30" fmla="*/ 689302 w 776388"/>
              <a:gd name="connsiteY30" fmla="*/ 456229 h 1562217"/>
              <a:gd name="connsiteX31" fmla="*/ 680594 w 776388"/>
              <a:gd name="connsiteY31" fmla="*/ 395269 h 1562217"/>
              <a:gd name="connsiteX32" fmla="*/ 663176 w 776388"/>
              <a:gd name="connsiteY32" fmla="*/ 377851 h 1562217"/>
              <a:gd name="connsiteX33" fmla="*/ 657735 w 776388"/>
              <a:gd name="connsiteY33" fmla="*/ 317708 h 1562217"/>
              <a:gd name="connsiteX34" fmla="*/ 628886 w 776388"/>
              <a:gd name="connsiteY34" fmla="*/ 271716 h 1562217"/>
              <a:gd name="connsiteX35" fmla="*/ 614192 w 776388"/>
              <a:gd name="connsiteY35" fmla="*/ 221097 h 1562217"/>
              <a:gd name="connsiteX36" fmla="*/ 567382 w 776388"/>
              <a:gd name="connsiteY36" fmla="*/ 186263 h 1562217"/>
              <a:gd name="connsiteX37" fmla="*/ 604395 w 776388"/>
              <a:gd name="connsiteY37" fmla="*/ 160137 h 1562217"/>
              <a:gd name="connsiteX38" fmla="*/ 591876 w 776388"/>
              <a:gd name="connsiteY38" fmla="*/ 38217 h 1562217"/>
              <a:gd name="connsiteX39" fmla="*/ 590788 w 776388"/>
              <a:gd name="connsiteY39" fmla="*/ 7328 h 1562217"/>
              <a:gd name="connsiteX40" fmla="*/ 506422 w 776388"/>
              <a:gd name="connsiteY40" fmla="*/ 3383 h 1562217"/>
              <a:gd name="connsiteX41" fmla="*/ 44868 w 776388"/>
              <a:gd name="connsiteY41" fmla="*/ 20800 h 1562217"/>
              <a:gd name="connsiteX0" fmla="*/ 44868 w 777132"/>
              <a:gd name="connsiteY0" fmla="*/ 20800 h 1562217"/>
              <a:gd name="connsiteX1" fmla="*/ 19285 w 777132"/>
              <a:gd name="connsiteY1" fmla="*/ 176873 h 1562217"/>
              <a:gd name="connsiteX2" fmla="*/ 58475 w 777132"/>
              <a:gd name="connsiteY2" fmla="*/ 183949 h 1562217"/>
              <a:gd name="connsiteX3" fmla="*/ 44868 w 777132"/>
              <a:gd name="connsiteY3" fmla="*/ 761029 h 1562217"/>
              <a:gd name="connsiteX4" fmla="*/ 123245 w 777132"/>
              <a:gd name="connsiteY4" fmla="*/ 764974 h 1562217"/>
              <a:gd name="connsiteX5" fmla="*/ 236456 w 777132"/>
              <a:gd name="connsiteY5" fmla="*/ 764158 h 1562217"/>
              <a:gd name="connsiteX6" fmla="*/ 348037 w 777132"/>
              <a:gd name="connsiteY6" fmla="*/ 779942 h 1562217"/>
              <a:gd name="connsiteX7" fmla="*/ 346949 w 777132"/>
              <a:gd name="connsiteY7" fmla="*/ 1018340 h 1562217"/>
              <a:gd name="connsiteX8" fmla="*/ 210331 w 777132"/>
              <a:gd name="connsiteY8" fmla="*/ 1030994 h 1562217"/>
              <a:gd name="connsiteX9" fmla="*/ 53576 w 777132"/>
              <a:gd name="connsiteY9" fmla="*/ 1039703 h 1562217"/>
              <a:gd name="connsiteX10" fmla="*/ 53576 w 777132"/>
              <a:gd name="connsiteY10" fmla="*/ 1126789 h 1562217"/>
              <a:gd name="connsiteX11" fmla="*/ 97119 w 777132"/>
              <a:gd name="connsiteY11" fmla="*/ 1170331 h 1562217"/>
              <a:gd name="connsiteX12" fmla="*/ 140662 w 777132"/>
              <a:gd name="connsiteY12" fmla="*/ 1257417 h 1562217"/>
              <a:gd name="connsiteX13" fmla="*/ 166788 w 777132"/>
              <a:gd name="connsiteY13" fmla="*/ 1283543 h 1562217"/>
              <a:gd name="connsiteX14" fmla="*/ 192914 w 777132"/>
              <a:gd name="connsiteY14" fmla="*/ 1353211 h 1562217"/>
              <a:gd name="connsiteX15" fmla="*/ 210331 w 777132"/>
              <a:gd name="connsiteY15" fmla="*/ 1379337 h 1562217"/>
              <a:gd name="connsiteX16" fmla="*/ 245165 w 777132"/>
              <a:gd name="connsiteY16" fmla="*/ 1388046 h 1562217"/>
              <a:gd name="connsiteX17" fmla="*/ 262582 w 777132"/>
              <a:gd name="connsiteY17" fmla="*/ 1422880 h 1562217"/>
              <a:gd name="connsiteX18" fmla="*/ 271291 w 777132"/>
              <a:gd name="connsiteY18" fmla="*/ 1449006 h 1562217"/>
              <a:gd name="connsiteX19" fmla="*/ 306125 w 777132"/>
              <a:gd name="connsiteY19" fmla="*/ 1475131 h 1562217"/>
              <a:gd name="connsiteX20" fmla="*/ 349668 w 777132"/>
              <a:gd name="connsiteY20" fmla="*/ 1501257 h 1562217"/>
              <a:gd name="connsiteX21" fmla="*/ 428045 w 777132"/>
              <a:gd name="connsiteY21" fmla="*/ 1562217 h 1562217"/>
              <a:gd name="connsiteX22" fmla="*/ 654468 w 777132"/>
              <a:gd name="connsiteY22" fmla="*/ 1544800 h 1562217"/>
              <a:gd name="connsiteX23" fmla="*/ 680594 w 777132"/>
              <a:gd name="connsiteY23" fmla="*/ 1492549 h 1562217"/>
              <a:gd name="connsiteX24" fmla="*/ 750262 w 777132"/>
              <a:gd name="connsiteY24" fmla="*/ 1414171 h 1562217"/>
              <a:gd name="connsiteX25" fmla="*/ 776388 w 777132"/>
              <a:gd name="connsiteY25" fmla="*/ 1361920 h 1562217"/>
              <a:gd name="connsiteX26" fmla="*/ 767679 w 777132"/>
              <a:gd name="connsiteY26" fmla="*/ 935200 h 1562217"/>
              <a:gd name="connsiteX27" fmla="*/ 758971 w 777132"/>
              <a:gd name="connsiteY27" fmla="*/ 900366 h 1562217"/>
              <a:gd name="connsiteX28" fmla="*/ 775845 w 777132"/>
              <a:gd name="connsiteY28" fmla="*/ 843351 h 1562217"/>
              <a:gd name="connsiteX29" fmla="*/ 718150 w 777132"/>
              <a:gd name="connsiteY29" fmla="*/ 481538 h 1562217"/>
              <a:gd name="connsiteX30" fmla="*/ 689302 w 777132"/>
              <a:gd name="connsiteY30" fmla="*/ 456229 h 1562217"/>
              <a:gd name="connsiteX31" fmla="*/ 680594 w 777132"/>
              <a:gd name="connsiteY31" fmla="*/ 395269 h 1562217"/>
              <a:gd name="connsiteX32" fmla="*/ 663176 w 777132"/>
              <a:gd name="connsiteY32" fmla="*/ 377851 h 1562217"/>
              <a:gd name="connsiteX33" fmla="*/ 657735 w 777132"/>
              <a:gd name="connsiteY33" fmla="*/ 317708 h 1562217"/>
              <a:gd name="connsiteX34" fmla="*/ 628886 w 777132"/>
              <a:gd name="connsiteY34" fmla="*/ 271716 h 1562217"/>
              <a:gd name="connsiteX35" fmla="*/ 614192 w 777132"/>
              <a:gd name="connsiteY35" fmla="*/ 221097 h 1562217"/>
              <a:gd name="connsiteX36" fmla="*/ 567382 w 777132"/>
              <a:gd name="connsiteY36" fmla="*/ 186263 h 1562217"/>
              <a:gd name="connsiteX37" fmla="*/ 604395 w 777132"/>
              <a:gd name="connsiteY37" fmla="*/ 160137 h 1562217"/>
              <a:gd name="connsiteX38" fmla="*/ 591876 w 777132"/>
              <a:gd name="connsiteY38" fmla="*/ 38217 h 1562217"/>
              <a:gd name="connsiteX39" fmla="*/ 590788 w 777132"/>
              <a:gd name="connsiteY39" fmla="*/ 7328 h 1562217"/>
              <a:gd name="connsiteX40" fmla="*/ 506422 w 777132"/>
              <a:gd name="connsiteY40" fmla="*/ 3383 h 1562217"/>
              <a:gd name="connsiteX41" fmla="*/ 44868 w 777132"/>
              <a:gd name="connsiteY41" fmla="*/ 20800 h 1562217"/>
              <a:gd name="connsiteX0" fmla="*/ 44868 w 777132"/>
              <a:gd name="connsiteY0" fmla="*/ 20800 h 1562217"/>
              <a:gd name="connsiteX1" fmla="*/ 19285 w 777132"/>
              <a:gd name="connsiteY1" fmla="*/ 176873 h 1562217"/>
              <a:gd name="connsiteX2" fmla="*/ 58475 w 777132"/>
              <a:gd name="connsiteY2" fmla="*/ 183949 h 1562217"/>
              <a:gd name="connsiteX3" fmla="*/ 44868 w 777132"/>
              <a:gd name="connsiteY3" fmla="*/ 761029 h 1562217"/>
              <a:gd name="connsiteX4" fmla="*/ 123245 w 777132"/>
              <a:gd name="connsiteY4" fmla="*/ 764974 h 1562217"/>
              <a:gd name="connsiteX5" fmla="*/ 236456 w 777132"/>
              <a:gd name="connsiteY5" fmla="*/ 764158 h 1562217"/>
              <a:gd name="connsiteX6" fmla="*/ 348037 w 777132"/>
              <a:gd name="connsiteY6" fmla="*/ 779942 h 1562217"/>
              <a:gd name="connsiteX7" fmla="*/ 346949 w 777132"/>
              <a:gd name="connsiteY7" fmla="*/ 1018340 h 1562217"/>
              <a:gd name="connsiteX8" fmla="*/ 210331 w 777132"/>
              <a:gd name="connsiteY8" fmla="*/ 1030994 h 1562217"/>
              <a:gd name="connsiteX9" fmla="*/ 53576 w 777132"/>
              <a:gd name="connsiteY9" fmla="*/ 1039703 h 1562217"/>
              <a:gd name="connsiteX10" fmla="*/ 53576 w 777132"/>
              <a:gd name="connsiteY10" fmla="*/ 1126789 h 1562217"/>
              <a:gd name="connsiteX11" fmla="*/ 97119 w 777132"/>
              <a:gd name="connsiteY11" fmla="*/ 1170331 h 1562217"/>
              <a:gd name="connsiteX12" fmla="*/ 140662 w 777132"/>
              <a:gd name="connsiteY12" fmla="*/ 1257417 h 1562217"/>
              <a:gd name="connsiteX13" fmla="*/ 166788 w 777132"/>
              <a:gd name="connsiteY13" fmla="*/ 1283543 h 1562217"/>
              <a:gd name="connsiteX14" fmla="*/ 192914 w 777132"/>
              <a:gd name="connsiteY14" fmla="*/ 1353211 h 1562217"/>
              <a:gd name="connsiteX15" fmla="*/ 210331 w 777132"/>
              <a:gd name="connsiteY15" fmla="*/ 1379337 h 1562217"/>
              <a:gd name="connsiteX16" fmla="*/ 245165 w 777132"/>
              <a:gd name="connsiteY16" fmla="*/ 1388046 h 1562217"/>
              <a:gd name="connsiteX17" fmla="*/ 262582 w 777132"/>
              <a:gd name="connsiteY17" fmla="*/ 1422880 h 1562217"/>
              <a:gd name="connsiteX18" fmla="*/ 271291 w 777132"/>
              <a:gd name="connsiteY18" fmla="*/ 1449006 h 1562217"/>
              <a:gd name="connsiteX19" fmla="*/ 306125 w 777132"/>
              <a:gd name="connsiteY19" fmla="*/ 1475131 h 1562217"/>
              <a:gd name="connsiteX20" fmla="*/ 349668 w 777132"/>
              <a:gd name="connsiteY20" fmla="*/ 1501257 h 1562217"/>
              <a:gd name="connsiteX21" fmla="*/ 428045 w 777132"/>
              <a:gd name="connsiteY21" fmla="*/ 1562217 h 1562217"/>
              <a:gd name="connsiteX22" fmla="*/ 654468 w 777132"/>
              <a:gd name="connsiteY22" fmla="*/ 1544800 h 1562217"/>
              <a:gd name="connsiteX23" fmla="*/ 699644 w 777132"/>
              <a:gd name="connsiteY23" fmla="*/ 1506836 h 1562217"/>
              <a:gd name="connsiteX24" fmla="*/ 750262 w 777132"/>
              <a:gd name="connsiteY24" fmla="*/ 1414171 h 1562217"/>
              <a:gd name="connsiteX25" fmla="*/ 776388 w 777132"/>
              <a:gd name="connsiteY25" fmla="*/ 1361920 h 1562217"/>
              <a:gd name="connsiteX26" fmla="*/ 767679 w 777132"/>
              <a:gd name="connsiteY26" fmla="*/ 935200 h 1562217"/>
              <a:gd name="connsiteX27" fmla="*/ 758971 w 777132"/>
              <a:gd name="connsiteY27" fmla="*/ 900366 h 1562217"/>
              <a:gd name="connsiteX28" fmla="*/ 775845 w 777132"/>
              <a:gd name="connsiteY28" fmla="*/ 843351 h 1562217"/>
              <a:gd name="connsiteX29" fmla="*/ 718150 w 777132"/>
              <a:gd name="connsiteY29" fmla="*/ 481538 h 1562217"/>
              <a:gd name="connsiteX30" fmla="*/ 689302 w 777132"/>
              <a:gd name="connsiteY30" fmla="*/ 456229 h 1562217"/>
              <a:gd name="connsiteX31" fmla="*/ 680594 w 777132"/>
              <a:gd name="connsiteY31" fmla="*/ 395269 h 1562217"/>
              <a:gd name="connsiteX32" fmla="*/ 663176 w 777132"/>
              <a:gd name="connsiteY32" fmla="*/ 377851 h 1562217"/>
              <a:gd name="connsiteX33" fmla="*/ 657735 w 777132"/>
              <a:gd name="connsiteY33" fmla="*/ 317708 h 1562217"/>
              <a:gd name="connsiteX34" fmla="*/ 628886 w 777132"/>
              <a:gd name="connsiteY34" fmla="*/ 271716 h 1562217"/>
              <a:gd name="connsiteX35" fmla="*/ 614192 w 777132"/>
              <a:gd name="connsiteY35" fmla="*/ 221097 h 1562217"/>
              <a:gd name="connsiteX36" fmla="*/ 567382 w 777132"/>
              <a:gd name="connsiteY36" fmla="*/ 186263 h 1562217"/>
              <a:gd name="connsiteX37" fmla="*/ 604395 w 777132"/>
              <a:gd name="connsiteY37" fmla="*/ 160137 h 1562217"/>
              <a:gd name="connsiteX38" fmla="*/ 591876 w 777132"/>
              <a:gd name="connsiteY38" fmla="*/ 38217 h 1562217"/>
              <a:gd name="connsiteX39" fmla="*/ 590788 w 777132"/>
              <a:gd name="connsiteY39" fmla="*/ 7328 h 1562217"/>
              <a:gd name="connsiteX40" fmla="*/ 506422 w 777132"/>
              <a:gd name="connsiteY40" fmla="*/ 3383 h 1562217"/>
              <a:gd name="connsiteX41" fmla="*/ 44868 w 777132"/>
              <a:gd name="connsiteY41" fmla="*/ 20800 h 1562217"/>
              <a:gd name="connsiteX0" fmla="*/ 44868 w 777132"/>
              <a:gd name="connsiteY0" fmla="*/ 20800 h 1562217"/>
              <a:gd name="connsiteX1" fmla="*/ 19285 w 777132"/>
              <a:gd name="connsiteY1" fmla="*/ 176873 h 1562217"/>
              <a:gd name="connsiteX2" fmla="*/ 58475 w 777132"/>
              <a:gd name="connsiteY2" fmla="*/ 183949 h 1562217"/>
              <a:gd name="connsiteX3" fmla="*/ 44868 w 777132"/>
              <a:gd name="connsiteY3" fmla="*/ 761029 h 1562217"/>
              <a:gd name="connsiteX4" fmla="*/ 123245 w 777132"/>
              <a:gd name="connsiteY4" fmla="*/ 764974 h 1562217"/>
              <a:gd name="connsiteX5" fmla="*/ 236456 w 777132"/>
              <a:gd name="connsiteY5" fmla="*/ 764158 h 1562217"/>
              <a:gd name="connsiteX6" fmla="*/ 348037 w 777132"/>
              <a:gd name="connsiteY6" fmla="*/ 779942 h 1562217"/>
              <a:gd name="connsiteX7" fmla="*/ 346949 w 777132"/>
              <a:gd name="connsiteY7" fmla="*/ 1018340 h 1562217"/>
              <a:gd name="connsiteX8" fmla="*/ 210331 w 777132"/>
              <a:gd name="connsiteY8" fmla="*/ 1030994 h 1562217"/>
              <a:gd name="connsiteX9" fmla="*/ 53576 w 777132"/>
              <a:gd name="connsiteY9" fmla="*/ 1039703 h 1562217"/>
              <a:gd name="connsiteX10" fmla="*/ 53576 w 777132"/>
              <a:gd name="connsiteY10" fmla="*/ 1126789 h 1562217"/>
              <a:gd name="connsiteX11" fmla="*/ 47587 w 777132"/>
              <a:gd name="connsiteY11" fmla="*/ 1241769 h 1562217"/>
              <a:gd name="connsiteX12" fmla="*/ 140662 w 777132"/>
              <a:gd name="connsiteY12" fmla="*/ 1257417 h 1562217"/>
              <a:gd name="connsiteX13" fmla="*/ 166788 w 777132"/>
              <a:gd name="connsiteY13" fmla="*/ 1283543 h 1562217"/>
              <a:gd name="connsiteX14" fmla="*/ 192914 w 777132"/>
              <a:gd name="connsiteY14" fmla="*/ 1353211 h 1562217"/>
              <a:gd name="connsiteX15" fmla="*/ 210331 w 777132"/>
              <a:gd name="connsiteY15" fmla="*/ 1379337 h 1562217"/>
              <a:gd name="connsiteX16" fmla="*/ 245165 w 777132"/>
              <a:gd name="connsiteY16" fmla="*/ 1388046 h 1562217"/>
              <a:gd name="connsiteX17" fmla="*/ 262582 w 777132"/>
              <a:gd name="connsiteY17" fmla="*/ 1422880 h 1562217"/>
              <a:gd name="connsiteX18" fmla="*/ 271291 w 777132"/>
              <a:gd name="connsiteY18" fmla="*/ 1449006 h 1562217"/>
              <a:gd name="connsiteX19" fmla="*/ 306125 w 777132"/>
              <a:gd name="connsiteY19" fmla="*/ 1475131 h 1562217"/>
              <a:gd name="connsiteX20" fmla="*/ 349668 w 777132"/>
              <a:gd name="connsiteY20" fmla="*/ 1501257 h 1562217"/>
              <a:gd name="connsiteX21" fmla="*/ 428045 w 777132"/>
              <a:gd name="connsiteY21" fmla="*/ 1562217 h 1562217"/>
              <a:gd name="connsiteX22" fmla="*/ 654468 w 777132"/>
              <a:gd name="connsiteY22" fmla="*/ 1544800 h 1562217"/>
              <a:gd name="connsiteX23" fmla="*/ 699644 w 777132"/>
              <a:gd name="connsiteY23" fmla="*/ 1506836 h 1562217"/>
              <a:gd name="connsiteX24" fmla="*/ 750262 w 777132"/>
              <a:gd name="connsiteY24" fmla="*/ 1414171 h 1562217"/>
              <a:gd name="connsiteX25" fmla="*/ 776388 w 777132"/>
              <a:gd name="connsiteY25" fmla="*/ 1361920 h 1562217"/>
              <a:gd name="connsiteX26" fmla="*/ 767679 w 777132"/>
              <a:gd name="connsiteY26" fmla="*/ 935200 h 1562217"/>
              <a:gd name="connsiteX27" fmla="*/ 758971 w 777132"/>
              <a:gd name="connsiteY27" fmla="*/ 900366 h 1562217"/>
              <a:gd name="connsiteX28" fmla="*/ 775845 w 777132"/>
              <a:gd name="connsiteY28" fmla="*/ 843351 h 1562217"/>
              <a:gd name="connsiteX29" fmla="*/ 718150 w 777132"/>
              <a:gd name="connsiteY29" fmla="*/ 481538 h 1562217"/>
              <a:gd name="connsiteX30" fmla="*/ 689302 w 777132"/>
              <a:gd name="connsiteY30" fmla="*/ 456229 h 1562217"/>
              <a:gd name="connsiteX31" fmla="*/ 680594 w 777132"/>
              <a:gd name="connsiteY31" fmla="*/ 395269 h 1562217"/>
              <a:gd name="connsiteX32" fmla="*/ 663176 w 777132"/>
              <a:gd name="connsiteY32" fmla="*/ 377851 h 1562217"/>
              <a:gd name="connsiteX33" fmla="*/ 657735 w 777132"/>
              <a:gd name="connsiteY33" fmla="*/ 317708 h 1562217"/>
              <a:gd name="connsiteX34" fmla="*/ 628886 w 777132"/>
              <a:gd name="connsiteY34" fmla="*/ 271716 h 1562217"/>
              <a:gd name="connsiteX35" fmla="*/ 614192 w 777132"/>
              <a:gd name="connsiteY35" fmla="*/ 221097 h 1562217"/>
              <a:gd name="connsiteX36" fmla="*/ 567382 w 777132"/>
              <a:gd name="connsiteY36" fmla="*/ 186263 h 1562217"/>
              <a:gd name="connsiteX37" fmla="*/ 604395 w 777132"/>
              <a:gd name="connsiteY37" fmla="*/ 160137 h 1562217"/>
              <a:gd name="connsiteX38" fmla="*/ 591876 w 777132"/>
              <a:gd name="connsiteY38" fmla="*/ 38217 h 1562217"/>
              <a:gd name="connsiteX39" fmla="*/ 590788 w 777132"/>
              <a:gd name="connsiteY39" fmla="*/ 7328 h 1562217"/>
              <a:gd name="connsiteX40" fmla="*/ 506422 w 777132"/>
              <a:gd name="connsiteY40" fmla="*/ 3383 h 1562217"/>
              <a:gd name="connsiteX41" fmla="*/ 44868 w 777132"/>
              <a:gd name="connsiteY41" fmla="*/ 20800 h 1562217"/>
              <a:gd name="connsiteX0" fmla="*/ 44868 w 777132"/>
              <a:gd name="connsiteY0" fmla="*/ 20800 h 1562217"/>
              <a:gd name="connsiteX1" fmla="*/ 19285 w 777132"/>
              <a:gd name="connsiteY1" fmla="*/ 176873 h 1562217"/>
              <a:gd name="connsiteX2" fmla="*/ 58475 w 777132"/>
              <a:gd name="connsiteY2" fmla="*/ 183949 h 1562217"/>
              <a:gd name="connsiteX3" fmla="*/ 44868 w 777132"/>
              <a:gd name="connsiteY3" fmla="*/ 761029 h 1562217"/>
              <a:gd name="connsiteX4" fmla="*/ 123245 w 777132"/>
              <a:gd name="connsiteY4" fmla="*/ 764974 h 1562217"/>
              <a:gd name="connsiteX5" fmla="*/ 236456 w 777132"/>
              <a:gd name="connsiteY5" fmla="*/ 764158 h 1562217"/>
              <a:gd name="connsiteX6" fmla="*/ 348037 w 777132"/>
              <a:gd name="connsiteY6" fmla="*/ 779942 h 1562217"/>
              <a:gd name="connsiteX7" fmla="*/ 346949 w 777132"/>
              <a:gd name="connsiteY7" fmla="*/ 1018340 h 1562217"/>
              <a:gd name="connsiteX8" fmla="*/ 210331 w 777132"/>
              <a:gd name="connsiteY8" fmla="*/ 1030994 h 1562217"/>
              <a:gd name="connsiteX9" fmla="*/ 53576 w 777132"/>
              <a:gd name="connsiteY9" fmla="*/ 1039703 h 1562217"/>
              <a:gd name="connsiteX10" fmla="*/ 30715 w 777132"/>
              <a:gd name="connsiteY10" fmla="*/ 1131552 h 1562217"/>
              <a:gd name="connsiteX11" fmla="*/ 47587 w 777132"/>
              <a:gd name="connsiteY11" fmla="*/ 1241769 h 1562217"/>
              <a:gd name="connsiteX12" fmla="*/ 140662 w 777132"/>
              <a:gd name="connsiteY12" fmla="*/ 1257417 h 1562217"/>
              <a:gd name="connsiteX13" fmla="*/ 166788 w 777132"/>
              <a:gd name="connsiteY13" fmla="*/ 1283543 h 1562217"/>
              <a:gd name="connsiteX14" fmla="*/ 192914 w 777132"/>
              <a:gd name="connsiteY14" fmla="*/ 1353211 h 1562217"/>
              <a:gd name="connsiteX15" fmla="*/ 210331 w 777132"/>
              <a:gd name="connsiteY15" fmla="*/ 1379337 h 1562217"/>
              <a:gd name="connsiteX16" fmla="*/ 245165 w 777132"/>
              <a:gd name="connsiteY16" fmla="*/ 1388046 h 1562217"/>
              <a:gd name="connsiteX17" fmla="*/ 262582 w 777132"/>
              <a:gd name="connsiteY17" fmla="*/ 1422880 h 1562217"/>
              <a:gd name="connsiteX18" fmla="*/ 271291 w 777132"/>
              <a:gd name="connsiteY18" fmla="*/ 1449006 h 1562217"/>
              <a:gd name="connsiteX19" fmla="*/ 306125 w 777132"/>
              <a:gd name="connsiteY19" fmla="*/ 1475131 h 1562217"/>
              <a:gd name="connsiteX20" fmla="*/ 349668 w 777132"/>
              <a:gd name="connsiteY20" fmla="*/ 1501257 h 1562217"/>
              <a:gd name="connsiteX21" fmla="*/ 428045 w 777132"/>
              <a:gd name="connsiteY21" fmla="*/ 1562217 h 1562217"/>
              <a:gd name="connsiteX22" fmla="*/ 654468 w 777132"/>
              <a:gd name="connsiteY22" fmla="*/ 1544800 h 1562217"/>
              <a:gd name="connsiteX23" fmla="*/ 699644 w 777132"/>
              <a:gd name="connsiteY23" fmla="*/ 1506836 h 1562217"/>
              <a:gd name="connsiteX24" fmla="*/ 750262 w 777132"/>
              <a:gd name="connsiteY24" fmla="*/ 1414171 h 1562217"/>
              <a:gd name="connsiteX25" fmla="*/ 776388 w 777132"/>
              <a:gd name="connsiteY25" fmla="*/ 1361920 h 1562217"/>
              <a:gd name="connsiteX26" fmla="*/ 767679 w 777132"/>
              <a:gd name="connsiteY26" fmla="*/ 935200 h 1562217"/>
              <a:gd name="connsiteX27" fmla="*/ 758971 w 777132"/>
              <a:gd name="connsiteY27" fmla="*/ 900366 h 1562217"/>
              <a:gd name="connsiteX28" fmla="*/ 775845 w 777132"/>
              <a:gd name="connsiteY28" fmla="*/ 843351 h 1562217"/>
              <a:gd name="connsiteX29" fmla="*/ 718150 w 777132"/>
              <a:gd name="connsiteY29" fmla="*/ 481538 h 1562217"/>
              <a:gd name="connsiteX30" fmla="*/ 689302 w 777132"/>
              <a:gd name="connsiteY30" fmla="*/ 456229 h 1562217"/>
              <a:gd name="connsiteX31" fmla="*/ 680594 w 777132"/>
              <a:gd name="connsiteY31" fmla="*/ 395269 h 1562217"/>
              <a:gd name="connsiteX32" fmla="*/ 663176 w 777132"/>
              <a:gd name="connsiteY32" fmla="*/ 377851 h 1562217"/>
              <a:gd name="connsiteX33" fmla="*/ 657735 w 777132"/>
              <a:gd name="connsiteY33" fmla="*/ 317708 h 1562217"/>
              <a:gd name="connsiteX34" fmla="*/ 628886 w 777132"/>
              <a:gd name="connsiteY34" fmla="*/ 271716 h 1562217"/>
              <a:gd name="connsiteX35" fmla="*/ 614192 w 777132"/>
              <a:gd name="connsiteY35" fmla="*/ 221097 h 1562217"/>
              <a:gd name="connsiteX36" fmla="*/ 567382 w 777132"/>
              <a:gd name="connsiteY36" fmla="*/ 186263 h 1562217"/>
              <a:gd name="connsiteX37" fmla="*/ 604395 w 777132"/>
              <a:gd name="connsiteY37" fmla="*/ 160137 h 1562217"/>
              <a:gd name="connsiteX38" fmla="*/ 591876 w 777132"/>
              <a:gd name="connsiteY38" fmla="*/ 38217 h 1562217"/>
              <a:gd name="connsiteX39" fmla="*/ 590788 w 777132"/>
              <a:gd name="connsiteY39" fmla="*/ 7328 h 1562217"/>
              <a:gd name="connsiteX40" fmla="*/ 506422 w 777132"/>
              <a:gd name="connsiteY40" fmla="*/ 3383 h 1562217"/>
              <a:gd name="connsiteX41" fmla="*/ 44868 w 777132"/>
              <a:gd name="connsiteY41" fmla="*/ 20800 h 1562217"/>
              <a:gd name="connsiteX0" fmla="*/ 44868 w 777132"/>
              <a:gd name="connsiteY0" fmla="*/ 20800 h 1562217"/>
              <a:gd name="connsiteX1" fmla="*/ 19285 w 777132"/>
              <a:gd name="connsiteY1" fmla="*/ 176873 h 1562217"/>
              <a:gd name="connsiteX2" fmla="*/ 58475 w 777132"/>
              <a:gd name="connsiteY2" fmla="*/ 183949 h 1562217"/>
              <a:gd name="connsiteX3" fmla="*/ 44868 w 777132"/>
              <a:gd name="connsiteY3" fmla="*/ 761029 h 1562217"/>
              <a:gd name="connsiteX4" fmla="*/ 123245 w 777132"/>
              <a:gd name="connsiteY4" fmla="*/ 764974 h 1562217"/>
              <a:gd name="connsiteX5" fmla="*/ 236456 w 777132"/>
              <a:gd name="connsiteY5" fmla="*/ 764158 h 1562217"/>
              <a:gd name="connsiteX6" fmla="*/ 348037 w 777132"/>
              <a:gd name="connsiteY6" fmla="*/ 779942 h 1562217"/>
              <a:gd name="connsiteX7" fmla="*/ 346949 w 777132"/>
              <a:gd name="connsiteY7" fmla="*/ 1018340 h 1562217"/>
              <a:gd name="connsiteX8" fmla="*/ 210331 w 777132"/>
              <a:gd name="connsiteY8" fmla="*/ 1030994 h 1562217"/>
              <a:gd name="connsiteX9" fmla="*/ 53576 w 777132"/>
              <a:gd name="connsiteY9" fmla="*/ 1039703 h 1562217"/>
              <a:gd name="connsiteX10" fmla="*/ 30715 w 777132"/>
              <a:gd name="connsiteY10" fmla="*/ 1131552 h 1562217"/>
              <a:gd name="connsiteX11" fmla="*/ 47587 w 777132"/>
              <a:gd name="connsiteY11" fmla="*/ 1241769 h 1562217"/>
              <a:gd name="connsiteX12" fmla="*/ 94941 w 777132"/>
              <a:gd name="connsiteY12" fmla="*/ 1314567 h 1562217"/>
              <a:gd name="connsiteX13" fmla="*/ 166788 w 777132"/>
              <a:gd name="connsiteY13" fmla="*/ 1283543 h 1562217"/>
              <a:gd name="connsiteX14" fmla="*/ 192914 w 777132"/>
              <a:gd name="connsiteY14" fmla="*/ 1353211 h 1562217"/>
              <a:gd name="connsiteX15" fmla="*/ 210331 w 777132"/>
              <a:gd name="connsiteY15" fmla="*/ 1379337 h 1562217"/>
              <a:gd name="connsiteX16" fmla="*/ 245165 w 777132"/>
              <a:gd name="connsiteY16" fmla="*/ 1388046 h 1562217"/>
              <a:gd name="connsiteX17" fmla="*/ 262582 w 777132"/>
              <a:gd name="connsiteY17" fmla="*/ 1422880 h 1562217"/>
              <a:gd name="connsiteX18" fmla="*/ 271291 w 777132"/>
              <a:gd name="connsiteY18" fmla="*/ 1449006 h 1562217"/>
              <a:gd name="connsiteX19" fmla="*/ 306125 w 777132"/>
              <a:gd name="connsiteY19" fmla="*/ 1475131 h 1562217"/>
              <a:gd name="connsiteX20" fmla="*/ 349668 w 777132"/>
              <a:gd name="connsiteY20" fmla="*/ 1501257 h 1562217"/>
              <a:gd name="connsiteX21" fmla="*/ 428045 w 777132"/>
              <a:gd name="connsiteY21" fmla="*/ 1562217 h 1562217"/>
              <a:gd name="connsiteX22" fmla="*/ 654468 w 777132"/>
              <a:gd name="connsiteY22" fmla="*/ 1544800 h 1562217"/>
              <a:gd name="connsiteX23" fmla="*/ 699644 w 777132"/>
              <a:gd name="connsiteY23" fmla="*/ 1506836 h 1562217"/>
              <a:gd name="connsiteX24" fmla="*/ 750262 w 777132"/>
              <a:gd name="connsiteY24" fmla="*/ 1414171 h 1562217"/>
              <a:gd name="connsiteX25" fmla="*/ 776388 w 777132"/>
              <a:gd name="connsiteY25" fmla="*/ 1361920 h 1562217"/>
              <a:gd name="connsiteX26" fmla="*/ 767679 w 777132"/>
              <a:gd name="connsiteY26" fmla="*/ 935200 h 1562217"/>
              <a:gd name="connsiteX27" fmla="*/ 758971 w 777132"/>
              <a:gd name="connsiteY27" fmla="*/ 900366 h 1562217"/>
              <a:gd name="connsiteX28" fmla="*/ 775845 w 777132"/>
              <a:gd name="connsiteY28" fmla="*/ 843351 h 1562217"/>
              <a:gd name="connsiteX29" fmla="*/ 718150 w 777132"/>
              <a:gd name="connsiteY29" fmla="*/ 481538 h 1562217"/>
              <a:gd name="connsiteX30" fmla="*/ 689302 w 777132"/>
              <a:gd name="connsiteY30" fmla="*/ 456229 h 1562217"/>
              <a:gd name="connsiteX31" fmla="*/ 680594 w 777132"/>
              <a:gd name="connsiteY31" fmla="*/ 395269 h 1562217"/>
              <a:gd name="connsiteX32" fmla="*/ 663176 w 777132"/>
              <a:gd name="connsiteY32" fmla="*/ 377851 h 1562217"/>
              <a:gd name="connsiteX33" fmla="*/ 657735 w 777132"/>
              <a:gd name="connsiteY33" fmla="*/ 317708 h 1562217"/>
              <a:gd name="connsiteX34" fmla="*/ 628886 w 777132"/>
              <a:gd name="connsiteY34" fmla="*/ 271716 h 1562217"/>
              <a:gd name="connsiteX35" fmla="*/ 614192 w 777132"/>
              <a:gd name="connsiteY35" fmla="*/ 221097 h 1562217"/>
              <a:gd name="connsiteX36" fmla="*/ 567382 w 777132"/>
              <a:gd name="connsiteY36" fmla="*/ 186263 h 1562217"/>
              <a:gd name="connsiteX37" fmla="*/ 604395 w 777132"/>
              <a:gd name="connsiteY37" fmla="*/ 160137 h 1562217"/>
              <a:gd name="connsiteX38" fmla="*/ 591876 w 777132"/>
              <a:gd name="connsiteY38" fmla="*/ 38217 h 1562217"/>
              <a:gd name="connsiteX39" fmla="*/ 590788 w 777132"/>
              <a:gd name="connsiteY39" fmla="*/ 7328 h 1562217"/>
              <a:gd name="connsiteX40" fmla="*/ 506422 w 777132"/>
              <a:gd name="connsiteY40" fmla="*/ 3383 h 1562217"/>
              <a:gd name="connsiteX41" fmla="*/ 44868 w 777132"/>
              <a:gd name="connsiteY41" fmla="*/ 20800 h 1562217"/>
              <a:gd name="connsiteX0" fmla="*/ 44868 w 777132"/>
              <a:gd name="connsiteY0" fmla="*/ 20800 h 1562217"/>
              <a:gd name="connsiteX1" fmla="*/ 19285 w 777132"/>
              <a:gd name="connsiteY1" fmla="*/ 176873 h 1562217"/>
              <a:gd name="connsiteX2" fmla="*/ 58475 w 777132"/>
              <a:gd name="connsiteY2" fmla="*/ 183949 h 1562217"/>
              <a:gd name="connsiteX3" fmla="*/ 44868 w 777132"/>
              <a:gd name="connsiteY3" fmla="*/ 761029 h 1562217"/>
              <a:gd name="connsiteX4" fmla="*/ 123245 w 777132"/>
              <a:gd name="connsiteY4" fmla="*/ 764974 h 1562217"/>
              <a:gd name="connsiteX5" fmla="*/ 236456 w 777132"/>
              <a:gd name="connsiteY5" fmla="*/ 764158 h 1562217"/>
              <a:gd name="connsiteX6" fmla="*/ 348037 w 777132"/>
              <a:gd name="connsiteY6" fmla="*/ 779942 h 1562217"/>
              <a:gd name="connsiteX7" fmla="*/ 346949 w 777132"/>
              <a:gd name="connsiteY7" fmla="*/ 1018340 h 1562217"/>
              <a:gd name="connsiteX8" fmla="*/ 210331 w 777132"/>
              <a:gd name="connsiteY8" fmla="*/ 1030994 h 1562217"/>
              <a:gd name="connsiteX9" fmla="*/ 53576 w 777132"/>
              <a:gd name="connsiteY9" fmla="*/ 1039703 h 1562217"/>
              <a:gd name="connsiteX10" fmla="*/ 30715 w 777132"/>
              <a:gd name="connsiteY10" fmla="*/ 1131552 h 1562217"/>
              <a:gd name="connsiteX11" fmla="*/ 47587 w 777132"/>
              <a:gd name="connsiteY11" fmla="*/ 1241769 h 1562217"/>
              <a:gd name="connsiteX12" fmla="*/ 94941 w 777132"/>
              <a:gd name="connsiteY12" fmla="*/ 1314567 h 1562217"/>
              <a:gd name="connsiteX13" fmla="*/ 159168 w 777132"/>
              <a:gd name="connsiteY13" fmla="*/ 1331168 h 1562217"/>
              <a:gd name="connsiteX14" fmla="*/ 192914 w 777132"/>
              <a:gd name="connsiteY14" fmla="*/ 1353211 h 1562217"/>
              <a:gd name="connsiteX15" fmla="*/ 210331 w 777132"/>
              <a:gd name="connsiteY15" fmla="*/ 1379337 h 1562217"/>
              <a:gd name="connsiteX16" fmla="*/ 245165 w 777132"/>
              <a:gd name="connsiteY16" fmla="*/ 1388046 h 1562217"/>
              <a:gd name="connsiteX17" fmla="*/ 262582 w 777132"/>
              <a:gd name="connsiteY17" fmla="*/ 1422880 h 1562217"/>
              <a:gd name="connsiteX18" fmla="*/ 271291 w 777132"/>
              <a:gd name="connsiteY18" fmla="*/ 1449006 h 1562217"/>
              <a:gd name="connsiteX19" fmla="*/ 306125 w 777132"/>
              <a:gd name="connsiteY19" fmla="*/ 1475131 h 1562217"/>
              <a:gd name="connsiteX20" fmla="*/ 349668 w 777132"/>
              <a:gd name="connsiteY20" fmla="*/ 1501257 h 1562217"/>
              <a:gd name="connsiteX21" fmla="*/ 428045 w 777132"/>
              <a:gd name="connsiteY21" fmla="*/ 1562217 h 1562217"/>
              <a:gd name="connsiteX22" fmla="*/ 654468 w 777132"/>
              <a:gd name="connsiteY22" fmla="*/ 1544800 h 1562217"/>
              <a:gd name="connsiteX23" fmla="*/ 699644 w 777132"/>
              <a:gd name="connsiteY23" fmla="*/ 1506836 h 1562217"/>
              <a:gd name="connsiteX24" fmla="*/ 750262 w 777132"/>
              <a:gd name="connsiteY24" fmla="*/ 1414171 h 1562217"/>
              <a:gd name="connsiteX25" fmla="*/ 776388 w 777132"/>
              <a:gd name="connsiteY25" fmla="*/ 1361920 h 1562217"/>
              <a:gd name="connsiteX26" fmla="*/ 767679 w 777132"/>
              <a:gd name="connsiteY26" fmla="*/ 935200 h 1562217"/>
              <a:gd name="connsiteX27" fmla="*/ 758971 w 777132"/>
              <a:gd name="connsiteY27" fmla="*/ 900366 h 1562217"/>
              <a:gd name="connsiteX28" fmla="*/ 775845 w 777132"/>
              <a:gd name="connsiteY28" fmla="*/ 843351 h 1562217"/>
              <a:gd name="connsiteX29" fmla="*/ 718150 w 777132"/>
              <a:gd name="connsiteY29" fmla="*/ 481538 h 1562217"/>
              <a:gd name="connsiteX30" fmla="*/ 689302 w 777132"/>
              <a:gd name="connsiteY30" fmla="*/ 456229 h 1562217"/>
              <a:gd name="connsiteX31" fmla="*/ 680594 w 777132"/>
              <a:gd name="connsiteY31" fmla="*/ 395269 h 1562217"/>
              <a:gd name="connsiteX32" fmla="*/ 663176 w 777132"/>
              <a:gd name="connsiteY32" fmla="*/ 377851 h 1562217"/>
              <a:gd name="connsiteX33" fmla="*/ 657735 w 777132"/>
              <a:gd name="connsiteY33" fmla="*/ 317708 h 1562217"/>
              <a:gd name="connsiteX34" fmla="*/ 628886 w 777132"/>
              <a:gd name="connsiteY34" fmla="*/ 271716 h 1562217"/>
              <a:gd name="connsiteX35" fmla="*/ 614192 w 777132"/>
              <a:gd name="connsiteY35" fmla="*/ 221097 h 1562217"/>
              <a:gd name="connsiteX36" fmla="*/ 567382 w 777132"/>
              <a:gd name="connsiteY36" fmla="*/ 186263 h 1562217"/>
              <a:gd name="connsiteX37" fmla="*/ 604395 w 777132"/>
              <a:gd name="connsiteY37" fmla="*/ 160137 h 1562217"/>
              <a:gd name="connsiteX38" fmla="*/ 591876 w 777132"/>
              <a:gd name="connsiteY38" fmla="*/ 38217 h 1562217"/>
              <a:gd name="connsiteX39" fmla="*/ 590788 w 777132"/>
              <a:gd name="connsiteY39" fmla="*/ 7328 h 1562217"/>
              <a:gd name="connsiteX40" fmla="*/ 506422 w 777132"/>
              <a:gd name="connsiteY40" fmla="*/ 3383 h 1562217"/>
              <a:gd name="connsiteX41" fmla="*/ 44868 w 777132"/>
              <a:gd name="connsiteY41" fmla="*/ 20800 h 1562217"/>
              <a:gd name="connsiteX0" fmla="*/ 44078 w 776342"/>
              <a:gd name="connsiteY0" fmla="*/ 20800 h 1562217"/>
              <a:gd name="connsiteX1" fmla="*/ 18495 w 776342"/>
              <a:gd name="connsiteY1" fmla="*/ 176873 h 1562217"/>
              <a:gd name="connsiteX2" fmla="*/ 42445 w 776342"/>
              <a:gd name="connsiteY2" fmla="*/ 222049 h 1562217"/>
              <a:gd name="connsiteX3" fmla="*/ 44078 w 776342"/>
              <a:gd name="connsiteY3" fmla="*/ 761029 h 1562217"/>
              <a:gd name="connsiteX4" fmla="*/ 122455 w 776342"/>
              <a:gd name="connsiteY4" fmla="*/ 764974 h 1562217"/>
              <a:gd name="connsiteX5" fmla="*/ 235666 w 776342"/>
              <a:gd name="connsiteY5" fmla="*/ 764158 h 1562217"/>
              <a:gd name="connsiteX6" fmla="*/ 347247 w 776342"/>
              <a:gd name="connsiteY6" fmla="*/ 779942 h 1562217"/>
              <a:gd name="connsiteX7" fmla="*/ 346159 w 776342"/>
              <a:gd name="connsiteY7" fmla="*/ 1018340 h 1562217"/>
              <a:gd name="connsiteX8" fmla="*/ 209541 w 776342"/>
              <a:gd name="connsiteY8" fmla="*/ 1030994 h 1562217"/>
              <a:gd name="connsiteX9" fmla="*/ 52786 w 776342"/>
              <a:gd name="connsiteY9" fmla="*/ 1039703 h 1562217"/>
              <a:gd name="connsiteX10" fmla="*/ 29925 w 776342"/>
              <a:gd name="connsiteY10" fmla="*/ 1131552 h 1562217"/>
              <a:gd name="connsiteX11" fmla="*/ 46797 w 776342"/>
              <a:gd name="connsiteY11" fmla="*/ 1241769 h 1562217"/>
              <a:gd name="connsiteX12" fmla="*/ 94151 w 776342"/>
              <a:gd name="connsiteY12" fmla="*/ 1314567 h 1562217"/>
              <a:gd name="connsiteX13" fmla="*/ 158378 w 776342"/>
              <a:gd name="connsiteY13" fmla="*/ 1331168 h 1562217"/>
              <a:gd name="connsiteX14" fmla="*/ 192124 w 776342"/>
              <a:gd name="connsiteY14" fmla="*/ 1353211 h 1562217"/>
              <a:gd name="connsiteX15" fmla="*/ 209541 w 776342"/>
              <a:gd name="connsiteY15" fmla="*/ 1379337 h 1562217"/>
              <a:gd name="connsiteX16" fmla="*/ 244375 w 776342"/>
              <a:gd name="connsiteY16" fmla="*/ 1388046 h 1562217"/>
              <a:gd name="connsiteX17" fmla="*/ 261792 w 776342"/>
              <a:gd name="connsiteY17" fmla="*/ 1422880 h 1562217"/>
              <a:gd name="connsiteX18" fmla="*/ 270501 w 776342"/>
              <a:gd name="connsiteY18" fmla="*/ 1449006 h 1562217"/>
              <a:gd name="connsiteX19" fmla="*/ 305335 w 776342"/>
              <a:gd name="connsiteY19" fmla="*/ 1475131 h 1562217"/>
              <a:gd name="connsiteX20" fmla="*/ 348878 w 776342"/>
              <a:gd name="connsiteY20" fmla="*/ 1501257 h 1562217"/>
              <a:gd name="connsiteX21" fmla="*/ 427255 w 776342"/>
              <a:gd name="connsiteY21" fmla="*/ 1562217 h 1562217"/>
              <a:gd name="connsiteX22" fmla="*/ 653678 w 776342"/>
              <a:gd name="connsiteY22" fmla="*/ 1544800 h 1562217"/>
              <a:gd name="connsiteX23" fmla="*/ 698854 w 776342"/>
              <a:gd name="connsiteY23" fmla="*/ 1506836 h 1562217"/>
              <a:gd name="connsiteX24" fmla="*/ 749472 w 776342"/>
              <a:gd name="connsiteY24" fmla="*/ 1414171 h 1562217"/>
              <a:gd name="connsiteX25" fmla="*/ 775598 w 776342"/>
              <a:gd name="connsiteY25" fmla="*/ 1361920 h 1562217"/>
              <a:gd name="connsiteX26" fmla="*/ 766889 w 776342"/>
              <a:gd name="connsiteY26" fmla="*/ 935200 h 1562217"/>
              <a:gd name="connsiteX27" fmla="*/ 758181 w 776342"/>
              <a:gd name="connsiteY27" fmla="*/ 900366 h 1562217"/>
              <a:gd name="connsiteX28" fmla="*/ 775055 w 776342"/>
              <a:gd name="connsiteY28" fmla="*/ 843351 h 1562217"/>
              <a:gd name="connsiteX29" fmla="*/ 717360 w 776342"/>
              <a:gd name="connsiteY29" fmla="*/ 481538 h 1562217"/>
              <a:gd name="connsiteX30" fmla="*/ 688512 w 776342"/>
              <a:gd name="connsiteY30" fmla="*/ 456229 h 1562217"/>
              <a:gd name="connsiteX31" fmla="*/ 679804 w 776342"/>
              <a:gd name="connsiteY31" fmla="*/ 395269 h 1562217"/>
              <a:gd name="connsiteX32" fmla="*/ 662386 w 776342"/>
              <a:gd name="connsiteY32" fmla="*/ 377851 h 1562217"/>
              <a:gd name="connsiteX33" fmla="*/ 656945 w 776342"/>
              <a:gd name="connsiteY33" fmla="*/ 317708 h 1562217"/>
              <a:gd name="connsiteX34" fmla="*/ 628096 w 776342"/>
              <a:gd name="connsiteY34" fmla="*/ 271716 h 1562217"/>
              <a:gd name="connsiteX35" fmla="*/ 613402 w 776342"/>
              <a:gd name="connsiteY35" fmla="*/ 221097 h 1562217"/>
              <a:gd name="connsiteX36" fmla="*/ 566592 w 776342"/>
              <a:gd name="connsiteY36" fmla="*/ 186263 h 1562217"/>
              <a:gd name="connsiteX37" fmla="*/ 603605 w 776342"/>
              <a:gd name="connsiteY37" fmla="*/ 160137 h 1562217"/>
              <a:gd name="connsiteX38" fmla="*/ 591086 w 776342"/>
              <a:gd name="connsiteY38" fmla="*/ 38217 h 1562217"/>
              <a:gd name="connsiteX39" fmla="*/ 589998 w 776342"/>
              <a:gd name="connsiteY39" fmla="*/ 7328 h 1562217"/>
              <a:gd name="connsiteX40" fmla="*/ 505632 w 776342"/>
              <a:gd name="connsiteY40" fmla="*/ 3383 h 1562217"/>
              <a:gd name="connsiteX41" fmla="*/ 44078 w 776342"/>
              <a:gd name="connsiteY41" fmla="*/ 20800 h 1562217"/>
              <a:gd name="connsiteX0" fmla="*/ 44078 w 776342"/>
              <a:gd name="connsiteY0" fmla="*/ 20800 h 1562217"/>
              <a:gd name="connsiteX1" fmla="*/ 18495 w 776342"/>
              <a:gd name="connsiteY1" fmla="*/ 176873 h 1562217"/>
              <a:gd name="connsiteX2" fmla="*/ 42445 w 776342"/>
              <a:gd name="connsiteY2" fmla="*/ 222049 h 1562217"/>
              <a:gd name="connsiteX3" fmla="*/ 44078 w 776342"/>
              <a:gd name="connsiteY3" fmla="*/ 761029 h 1562217"/>
              <a:gd name="connsiteX4" fmla="*/ 122455 w 776342"/>
              <a:gd name="connsiteY4" fmla="*/ 764974 h 1562217"/>
              <a:gd name="connsiteX5" fmla="*/ 235666 w 776342"/>
              <a:gd name="connsiteY5" fmla="*/ 764158 h 1562217"/>
              <a:gd name="connsiteX6" fmla="*/ 347247 w 776342"/>
              <a:gd name="connsiteY6" fmla="*/ 779942 h 1562217"/>
              <a:gd name="connsiteX7" fmla="*/ 346159 w 776342"/>
              <a:gd name="connsiteY7" fmla="*/ 1018340 h 1562217"/>
              <a:gd name="connsiteX8" fmla="*/ 209541 w 776342"/>
              <a:gd name="connsiteY8" fmla="*/ 1030994 h 1562217"/>
              <a:gd name="connsiteX9" fmla="*/ 52786 w 776342"/>
              <a:gd name="connsiteY9" fmla="*/ 1039703 h 1562217"/>
              <a:gd name="connsiteX10" fmla="*/ 29925 w 776342"/>
              <a:gd name="connsiteY10" fmla="*/ 1131552 h 1562217"/>
              <a:gd name="connsiteX11" fmla="*/ 46797 w 776342"/>
              <a:gd name="connsiteY11" fmla="*/ 1241769 h 1562217"/>
              <a:gd name="connsiteX12" fmla="*/ 94151 w 776342"/>
              <a:gd name="connsiteY12" fmla="*/ 1314567 h 1562217"/>
              <a:gd name="connsiteX13" fmla="*/ 158378 w 776342"/>
              <a:gd name="connsiteY13" fmla="*/ 1331168 h 1562217"/>
              <a:gd name="connsiteX14" fmla="*/ 192124 w 776342"/>
              <a:gd name="connsiteY14" fmla="*/ 1353211 h 1562217"/>
              <a:gd name="connsiteX15" fmla="*/ 209541 w 776342"/>
              <a:gd name="connsiteY15" fmla="*/ 1379337 h 1562217"/>
              <a:gd name="connsiteX16" fmla="*/ 244375 w 776342"/>
              <a:gd name="connsiteY16" fmla="*/ 1388046 h 1562217"/>
              <a:gd name="connsiteX17" fmla="*/ 261792 w 776342"/>
              <a:gd name="connsiteY17" fmla="*/ 1422880 h 1562217"/>
              <a:gd name="connsiteX18" fmla="*/ 270501 w 776342"/>
              <a:gd name="connsiteY18" fmla="*/ 1449006 h 1562217"/>
              <a:gd name="connsiteX19" fmla="*/ 305335 w 776342"/>
              <a:gd name="connsiteY19" fmla="*/ 1475131 h 1562217"/>
              <a:gd name="connsiteX20" fmla="*/ 348878 w 776342"/>
              <a:gd name="connsiteY20" fmla="*/ 1501257 h 1562217"/>
              <a:gd name="connsiteX21" fmla="*/ 427255 w 776342"/>
              <a:gd name="connsiteY21" fmla="*/ 1562217 h 1562217"/>
              <a:gd name="connsiteX22" fmla="*/ 653678 w 776342"/>
              <a:gd name="connsiteY22" fmla="*/ 1544800 h 1562217"/>
              <a:gd name="connsiteX23" fmla="*/ 698854 w 776342"/>
              <a:gd name="connsiteY23" fmla="*/ 1506836 h 1562217"/>
              <a:gd name="connsiteX24" fmla="*/ 749472 w 776342"/>
              <a:gd name="connsiteY24" fmla="*/ 1414171 h 1562217"/>
              <a:gd name="connsiteX25" fmla="*/ 775598 w 776342"/>
              <a:gd name="connsiteY25" fmla="*/ 1361920 h 1562217"/>
              <a:gd name="connsiteX26" fmla="*/ 766889 w 776342"/>
              <a:gd name="connsiteY26" fmla="*/ 935200 h 1562217"/>
              <a:gd name="connsiteX27" fmla="*/ 758181 w 776342"/>
              <a:gd name="connsiteY27" fmla="*/ 900366 h 1562217"/>
              <a:gd name="connsiteX28" fmla="*/ 775055 w 776342"/>
              <a:gd name="connsiteY28" fmla="*/ 843351 h 1562217"/>
              <a:gd name="connsiteX29" fmla="*/ 717360 w 776342"/>
              <a:gd name="connsiteY29" fmla="*/ 481538 h 1562217"/>
              <a:gd name="connsiteX30" fmla="*/ 688512 w 776342"/>
              <a:gd name="connsiteY30" fmla="*/ 456229 h 1562217"/>
              <a:gd name="connsiteX31" fmla="*/ 679804 w 776342"/>
              <a:gd name="connsiteY31" fmla="*/ 395269 h 1562217"/>
              <a:gd name="connsiteX32" fmla="*/ 662386 w 776342"/>
              <a:gd name="connsiteY32" fmla="*/ 377851 h 1562217"/>
              <a:gd name="connsiteX33" fmla="*/ 656945 w 776342"/>
              <a:gd name="connsiteY33" fmla="*/ 317708 h 1562217"/>
              <a:gd name="connsiteX34" fmla="*/ 628096 w 776342"/>
              <a:gd name="connsiteY34" fmla="*/ 271716 h 1562217"/>
              <a:gd name="connsiteX35" fmla="*/ 613402 w 776342"/>
              <a:gd name="connsiteY35" fmla="*/ 221097 h 1562217"/>
              <a:gd name="connsiteX36" fmla="*/ 608502 w 776342"/>
              <a:gd name="connsiteY36" fmla="*/ 195788 h 1562217"/>
              <a:gd name="connsiteX37" fmla="*/ 603605 w 776342"/>
              <a:gd name="connsiteY37" fmla="*/ 160137 h 1562217"/>
              <a:gd name="connsiteX38" fmla="*/ 591086 w 776342"/>
              <a:gd name="connsiteY38" fmla="*/ 38217 h 1562217"/>
              <a:gd name="connsiteX39" fmla="*/ 589998 w 776342"/>
              <a:gd name="connsiteY39" fmla="*/ 7328 h 1562217"/>
              <a:gd name="connsiteX40" fmla="*/ 505632 w 776342"/>
              <a:gd name="connsiteY40" fmla="*/ 3383 h 1562217"/>
              <a:gd name="connsiteX41" fmla="*/ 44078 w 776342"/>
              <a:gd name="connsiteY41" fmla="*/ 20800 h 156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76342" h="1562217">
                <a:moveTo>
                  <a:pt x="44078" y="20800"/>
                </a:moveTo>
                <a:cubicBezTo>
                  <a:pt x="-37111" y="49715"/>
                  <a:pt x="18767" y="143332"/>
                  <a:pt x="18495" y="176873"/>
                </a:cubicBezTo>
                <a:cubicBezTo>
                  <a:pt x="18223" y="210414"/>
                  <a:pt x="38181" y="124690"/>
                  <a:pt x="42445" y="222049"/>
                </a:cubicBezTo>
                <a:cubicBezTo>
                  <a:pt x="46709" y="319408"/>
                  <a:pt x="112951" y="554396"/>
                  <a:pt x="44078" y="761029"/>
                </a:cubicBezTo>
                <a:cubicBezTo>
                  <a:pt x="70204" y="763932"/>
                  <a:pt x="90524" y="764453"/>
                  <a:pt x="122455" y="764974"/>
                </a:cubicBezTo>
                <a:cubicBezTo>
                  <a:pt x="154386" y="765495"/>
                  <a:pt x="198201" y="761663"/>
                  <a:pt x="235666" y="764158"/>
                </a:cubicBezTo>
                <a:cubicBezTo>
                  <a:pt x="273131" y="766653"/>
                  <a:pt x="344344" y="768331"/>
                  <a:pt x="347247" y="779942"/>
                </a:cubicBezTo>
                <a:cubicBezTo>
                  <a:pt x="344344" y="846708"/>
                  <a:pt x="369110" y="976498"/>
                  <a:pt x="346159" y="1018340"/>
                </a:cubicBezTo>
                <a:cubicBezTo>
                  <a:pt x="323208" y="1060182"/>
                  <a:pt x="258437" y="1027433"/>
                  <a:pt x="209541" y="1030994"/>
                </a:cubicBezTo>
                <a:cubicBezTo>
                  <a:pt x="160645" y="1034555"/>
                  <a:pt x="105038" y="1036800"/>
                  <a:pt x="52786" y="1039703"/>
                </a:cubicBezTo>
                <a:cubicBezTo>
                  <a:pt x="42063" y="1071876"/>
                  <a:pt x="30923" y="1097874"/>
                  <a:pt x="29925" y="1131552"/>
                </a:cubicBezTo>
                <a:cubicBezTo>
                  <a:pt x="28927" y="1165230"/>
                  <a:pt x="36093" y="1211267"/>
                  <a:pt x="46797" y="1241769"/>
                </a:cubicBezTo>
                <a:cubicBezTo>
                  <a:pt x="57501" y="1272272"/>
                  <a:pt x="75554" y="1299667"/>
                  <a:pt x="94151" y="1314567"/>
                </a:cubicBezTo>
                <a:cubicBezTo>
                  <a:pt x="112748" y="1329467"/>
                  <a:pt x="149669" y="1322459"/>
                  <a:pt x="158378" y="1331168"/>
                </a:cubicBezTo>
                <a:cubicBezTo>
                  <a:pt x="165917" y="1353787"/>
                  <a:pt x="183597" y="1345183"/>
                  <a:pt x="192124" y="1353211"/>
                </a:cubicBezTo>
                <a:cubicBezTo>
                  <a:pt x="200651" y="1361239"/>
                  <a:pt x="200832" y="1373531"/>
                  <a:pt x="209541" y="1379337"/>
                </a:cubicBezTo>
                <a:cubicBezTo>
                  <a:pt x="219499" y="1385976"/>
                  <a:pt x="232764" y="1385143"/>
                  <a:pt x="244375" y="1388046"/>
                </a:cubicBezTo>
                <a:cubicBezTo>
                  <a:pt x="250181" y="1399657"/>
                  <a:pt x="256678" y="1410948"/>
                  <a:pt x="261792" y="1422880"/>
                </a:cubicBezTo>
                <a:cubicBezTo>
                  <a:pt x="265408" y="1431318"/>
                  <a:pt x="264624" y="1441954"/>
                  <a:pt x="270501" y="1449006"/>
                </a:cubicBezTo>
                <a:cubicBezTo>
                  <a:pt x="279793" y="1460156"/>
                  <a:pt x="294185" y="1465839"/>
                  <a:pt x="305335" y="1475131"/>
                </a:cubicBezTo>
                <a:cubicBezTo>
                  <a:pt x="337214" y="1501697"/>
                  <a:pt x="306051" y="1486982"/>
                  <a:pt x="348878" y="1501257"/>
                </a:cubicBezTo>
                <a:cubicBezTo>
                  <a:pt x="411376" y="1542923"/>
                  <a:pt x="386327" y="1521289"/>
                  <a:pt x="427255" y="1562217"/>
                </a:cubicBezTo>
                <a:cubicBezTo>
                  <a:pt x="502729" y="1556411"/>
                  <a:pt x="608412" y="1554030"/>
                  <a:pt x="653678" y="1544800"/>
                </a:cubicBezTo>
                <a:cubicBezTo>
                  <a:pt x="698944" y="1535570"/>
                  <a:pt x="694560" y="1515424"/>
                  <a:pt x="698854" y="1506836"/>
                </a:cubicBezTo>
                <a:cubicBezTo>
                  <a:pt x="724203" y="1456139"/>
                  <a:pt x="736681" y="1438324"/>
                  <a:pt x="749472" y="1414171"/>
                </a:cubicBezTo>
                <a:cubicBezTo>
                  <a:pt x="762263" y="1390018"/>
                  <a:pt x="763579" y="1397975"/>
                  <a:pt x="775598" y="1361920"/>
                </a:cubicBezTo>
                <a:cubicBezTo>
                  <a:pt x="772695" y="1219680"/>
                  <a:pt x="772254" y="1077368"/>
                  <a:pt x="766889" y="935200"/>
                </a:cubicBezTo>
                <a:cubicBezTo>
                  <a:pt x="766438" y="923240"/>
                  <a:pt x="756820" y="915674"/>
                  <a:pt x="758181" y="900366"/>
                </a:cubicBezTo>
                <a:cubicBezTo>
                  <a:pt x="759542" y="885058"/>
                  <a:pt x="781858" y="913156"/>
                  <a:pt x="775055" y="843351"/>
                </a:cubicBezTo>
                <a:cubicBezTo>
                  <a:pt x="768252" y="773546"/>
                  <a:pt x="731784" y="546058"/>
                  <a:pt x="717360" y="481538"/>
                </a:cubicBezTo>
                <a:cubicBezTo>
                  <a:pt x="702936" y="417018"/>
                  <a:pt x="694318" y="467840"/>
                  <a:pt x="688512" y="456229"/>
                </a:cubicBezTo>
                <a:cubicBezTo>
                  <a:pt x="685609" y="435909"/>
                  <a:pt x="686295" y="414742"/>
                  <a:pt x="679804" y="395269"/>
                </a:cubicBezTo>
                <a:cubicBezTo>
                  <a:pt x="677207" y="387479"/>
                  <a:pt x="666196" y="390778"/>
                  <a:pt x="662386" y="377851"/>
                </a:cubicBezTo>
                <a:cubicBezTo>
                  <a:pt x="658576" y="364924"/>
                  <a:pt x="662660" y="335397"/>
                  <a:pt x="656945" y="317708"/>
                </a:cubicBezTo>
                <a:cubicBezTo>
                  <a:pt x="651230" y="300019"/>
                  <a:pt x="633902" y="277522"/>
                  <a:pt x="628096" y="271716"/>
                </a:cubicBezTo>
                <a:cubicBezTo>
                  <a:pt x="605747" y="182313"/>
                  <a:pt x="616668" y="233752"/>
                  <a:pt x="613402" y="221097"/>
                </a:cubicBezTo>
                <a:cubicBezTo>
                  <a:pt x="610136" y="208442"/>
                  <a:pt x="610135" y="205948"/>
                  <a:pt x="608502" y="195788"/>
                </a:cubicBezTo>
                <a:cubicBezTo>
                  <a:pt x="606869" y="185628"/>
                  <a:pt x="606508" y="168846"/>
                  <a:pt x="603605" y="160137"/>
                </a:cubicBezTo>
                <a:cubicBezTo>
                  <a:pt x="600702" y="119497"/>
                  <a:pt x="593354" y="63685"/>
                  <a:pt x="591086" y="38217"/>
                </a:cubicBezTo>
                <a:cubicBezTo>
                  <a:pt x="588818" y="12749"/>
                  <a:pt x="597166" y="13063"/>
                  <a:pt x="589998" y="7328"/>
                </a:cubicBezTo>
                <a:cubicBezTo>
                  <a:pt x="580652" y="-149"/>
                  <a:pt x="517599" y="3593"/>
                  <a:pt x="505632" y="3383"/>
                </a:cubicBezTo>
                <a:cubicBezTo>
                  <a:pt x="351804" y="684"/>
                  <a:pt x="125267" y="-8115"/>
                  <a:pt x="44078" y="20800"/>
                </a:cubicBezTo>
                <a:close/>
              </a:path>
            </a:pathLst>
          </a:custGeom>
          <a:solidFill>
            <a:schemeClr val="accent6">
              <a:lumMod val="40000"/>
              <a:lumOff val="60000"/>
              <a:alpha val="89000"/>
            </a:schemeClr>
          </a:solidFill>
          <a:ln w="190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385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97" y="174277"/>
            <a:ext cx="10469651" cy="419211"/>
          </a:xfrm>
        </p:spPr>
        <p:txBody>
          <a:bodyPr/>
          <a:lstStyle/>
          <a:p>
            <a:pPr algn="ctr"/>
            <a:r>
              <a:rPr lang="en-US" sz="2500" dirty="0">
                <a:solidFill>
                  <a:schemeClr val="tx1"/>
                </a:solidFill>
              </a:rPr>
              <a:t>Hurricane and storm damage risk reduction System</a:t>
            </a:r>
          </a:p>
        </p:txBody>
      </p:sp>
      <p:grpSp>
        <p:nvGrpSpPr>
          <p:cNvPr id="7" name="Group 6">
            <a:extLst>
              <a:ext uri="{FF2B5EF4-FFF2-40B4-BE49-F238E27FC236}">
                <a16:creationId xmlns:a16="http://schemas.microsoft.com/office/drawing/2014/main" id="{9C228CCC-2167-48C6-A720-E660A5B23C3E}"/>
              </a:ext>
            </a:extLst>
          </p:cNvPr>
          <p:cNvGrpSpPr/>
          <p:nvPr/>
        </p:nvGrpSpPr>
        <p:grpSpPr>
          <a:xfrm>
            <a:off x="206430" y="963047"/>
            <a:ext cx="8714848" cy="4415704"/>
            <a:chOff x="0" y="819842"/>
            <a:chExt cx="9144000" cy="5916612"/>
          </a:xfrm>
        </p:grpSpPr>
        <p:pic>
          <p:nvPicPr>
            <p:cNvPr id="8" name="Picture 3" descr="C:\Documents and Settings\b2tfhews\Desktop\revisedinterirocanalslide3.jpg">
              <a:extLst>
                <a:ext uri="{FF2B5EF4-FFF2-40B4-BE49-F238E27FC236}">
                  <a16:creationId xmlns:a16="http://schemas.microsoft.com/office/drawing/2014/main" id="{4421A9D8-B4F1-4EB7-A375-CC75D609C0B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19842"/>
              <a:ext cx="9144000" cy="5916612"/>
            </a:xfrm>
            <a:prstGeom prst="rect">
              <a:avLst/>
            </a:prstGeom>
            <a:noFill/>
            <a:ln w="9525">
              <a:noFill/>
              <a:miter lim="800000"/>
              <a:headEnd/>
              <a:tailEnd/>
            </a:ln>
          </p:spPr>
        </p:pic>
        <p:sp>
          <p:nvSpPr>
            <p:cNvPr id="9" name="TextBox 25">
              <a:extLst>
                <a:ext uri="{FF2B5EF4-FFF2-40B4-BE49-F238E27FC236}">
                  <a16:creationId xmlns:a16="http://schemas.microsoft.com/office/drawing/2014/main" id="{B667409D-3395-42C3-B851-867EDF2FA95C}"/>
                </a:ext>
              </a:extLst>
            </p:cNvPr>
            <p:cNvSpPr txBox="1">
              <a:spLocks noChangeArrowheads="1"/>
            </p:cNvSpPr>
            <p:nvPr/>
          </p:nvSpPr>
          <p:spPr bwMode="auto">
            <a:xfrm>
              <a:off x="0" y="4492682"/>
              <a:ext cx="1558138" cy="261923"/>
            </a:xfrm>
            <a:prstGeom prst="rect">
              <a:avLst/>
            </a:prstGeom>
            <a:noFill/>
            <a:ln w="9525">
              <a:noFill/>
              <a:miter lim="800000"/>
              <a:headEnd/>
              <a:tailEnd/>
            </a:ln>
          </p:spPr>
          <p:txBody>
            <a:bodyPr wrap="square">
              <a:spAutoFit/>
            </a:bodyPr>
            <a:lstStyle/>
            <a:p>
              <a:pPr algn="ctr"/>
              <a:r>
                <a:rPr lang="en-US" sz="1000" b="1" dirty="0">
                  <a:solidFill>
                    <a:srgbClr val="FF0000"/>
                  </a:solidFill>
                  <a:effectLst>
                    <a:outerShdw blurRad="38100" dist="38100" dir="2700000" algn="tl">
                      <a:srgbClr val="000000">
                        <a:alpha val="43137"/>
                      </a:srgbClr>
                    </a:outerShdw>
                  </a:effectLst>
                </a:rPr>
                <a:t>Bayou Verret</a:t>
              </a:r>
            </a:p>
          </p:txBody>
        </p:sp>
        <p:sp>
          <p:nvSpPr>
            <p:cNvPr id="10" name="TextBox 25">
              <a:extLst>
                <a:ext uri="{FF2B5EF4-FFF2-40B4-BE49-F238E27FC236}">
                  <a16:creationId xmlns:a16="http://schemas.microsoft.com/office/drawing/2014/main" id="{0104990C-865B-4238-B304-36F9D2B5A3A6}"/>
                </a:ext>
              </a:extLst>
            </p:cNvPr>
            <p:cNvSpPr txBox="1">
              <a:spLocks noChangeArrowheads="1"/>
            </p:cNvSpPr>
            <p:nvPr/>
          </p:nvSpPr>
          <p:spPr bwMode="auto">
            <a:xfrm>
              <a:off x="3733800" y="6458642"/>
              <a:ext cx="1905000" cy="261923"/>
            </a:xfrm>
            <a:prstGeom prst="rect">
              <a:avLst/>
            </a:prstGeom>
            <a:noFill/>
            <a:ln w="9525">
              <a:noFill/>
              <a:miter lim="800000"/>
              <a:headEnd/>
              <a:tailEnd/>
            </a:ln>
          </p:spPr>
          <p:txBody>
            <a:bodyPr wrap="square">
              <a:spAutoFit/>
            </a:bodyPr>
            <a:lstStyle/>
            <a:p>
              <a:pPr algn="ctr"/>
              <a:r>
                <a:rPr lang="en-US" sz="1000" b="1" dirty="0">
                  <a:solidFill>
                    <a:srgbClr val="FF0000"/>
                  </a:solidFill>
                  <a:effectLst>
                    <a:outerShdw blurRad="38100" dist="38100" dir="2700000" algn="tl">
                      <a:srgbClr val="000000">
                        <a:alpha val="43137"/>
                      </a:srgbClr>
                    </a:outerShdw>
                  </a:effectLst>
                </a:rPr>
                <a:t>Hero Canal</a:t>
              </a:r>
            </a:p>
          </p:txBody>
        </p:sp>
        <p:grpSp>
          <p:nvGrpSpPr>
            <p:cNvPr id="12" name="Group 11">
              <a:extLst>
                <a:ext uri="{FF2B5EF4-FFF2-40B4-BE49-F238E27FC236}">
                  <a16:creationId xmlns:a16="http://schemas.microsoft.com/office/drawing/2014/main" id="{035D2B6D-2618-485F-8CFC-6EFF7B2164F8}"/>
                </a:ext>
              </a:extLst>
            </p:cNvPr>
            <p:cNvGrpSpPr/>
            <p:nvPr/>
          </p:nvGrpSpPr>
          <p:grpSpPr>
            <a:xfrm>
              <a:off x="397293" y="1086358"/>
              <a:ext cx="8670507" cy="5577316"/>
              <a:chOff x="397293" y="1086358"/>
              <a:chExt cx="8670507" cy="5577316"/>
            </a:xfrm>
          </p:grpSpPr>
          <p:pic>
            <p:nvPicPr>
              <p:cNvPr id="13" name="Picture 12" descr="DSC_1374">
                <a:extLst>
                  <a:ext uri="{FF2B5EF4-FFF2-40B4-BE49-F238E27FC236}">
                    <a16:creationId xmlns:a16="http://schemas.microsoft.com/office/drawing/2014/main" id="{9CFA345A-0970-469E-9218-60FDF47563BD}"/>
                  </a:ext>
                </a:extLst>
              </p:cNvPr>
              <p:cNvPicPr>
                <a:picLocks noChangeAspect="1" noChangeArrowheads="1"/>
              </p:cNvPicPr>
              <p:nvPr/>
            </p:nvPicPr>
            <p:blipFill>
              <a:blip r:embed="rId4" cstate="screen">
                <a:lum bright="10000"/>
                <a:extLst>
                  <a:ext uri="{28A0092B-C50C-407E-A947-70E740481C1C}">
                    <a14:useLocalDpi xmlns:a14="http://schemas.microsoft.com/office/drawing/2010/main"/>
                  </a:ext>
                </a:extLst>
              </a:blip>
              <a:srcRect/>
              <a:stretch>
                <a:fillRect/>
              </a:stretch>
            </p:blipFill>
            <p:spPr bwMode="auto">
              <a:xfrm>
                <a:off x="1970697" y="1169092"/>
                <a:ext cx="1482725" cy="993775"/>
              </a:xfrm>
              <a:prstGeom prst="rect">
                <a:avLst/>
              </a:prstGeom>
              <a:ln>
                <a:noFill/>
              </a:ln>
              <a:effectLst>
                <a:outerShdw blurRad="190500" algn="tl" rotWithShape="0">
                  <a:srgbClr val="000000">
                    <a:alpha val="70000"/>
                  </a:srgbClr>
                </a:outerShdw>
              </a:effectLst>
            </p:spPr>
          </p:pic>
          <p:pic>
            <p:nvPicPr>
              <p:cNvPr id="14" name="Picture 11" descr="OEB-6, 8, 10 - London OFC ICS  10-29-07   PF  #5439">
                <a:extLst>
                  <a:ext uri="{FF2B5EF4-FFF2-40B4-BE49-F238E27FC236}">
                    <a16:creationId xmlns:a16="http://schemas.microsoft.com/office/drawing/2014/main" id="{79025C8A-1CCC-4B81-979C-2D7BF0B012B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72389" y="1167505"/>
                <a:ext cx="1482725" cy="992187"/>
              </a:xfrm>
              <a:prstGeom prst="rect">
                <a:avLst/>
              </a:prstGeom>
              <a:ln>
                <a:noFill/>
              </a:ln>
              <a:effectLst>
                <a:outerShdw blurRad="190500" algn="tl" rotWithShape="0">
                  <a:srgbClr val="000000">
                    <a:alpha val="70000"/>
                  </a:srgbClr>
                </a:outerShdw>
              </a:effectLst>
            </p:spPr>
          </p:pic>
          <p:cxnSp>
            <p:nvCxnSpPr>
              <p:cNvPr id="15" name="Straight Arrow Connector 14">
                <a:extLst>
                  <a:ext uri="{FF2B5EF4-FFF2-40B4-BE49-F238E27FC236}">
                    <a16:creationId xmlns:a16="http://schemas.microsoft.com/office/drawing/2014/main" id="{A0DCE2AB-A877-445E-97AF-592C7822D823}"/>
                  </a:ext>
                </a:extLst>
              </p:cNvPr>
              <p:cNvCxnSpPr>
                <a:endCxn id="35" idx="6"/>
              </p:cNvCxnSpPr>
              <p:nvPr/>
            </p:nvCxnSpPr>
            <p:spPr bwMode="auto">
              <a:xfrm flipH="1" flipV="1">
                <a:off x="4906429" y="6122867"/>
                <a:ext cx="884771" cy="58809"/>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D6C8832E-5E72-4C1F-AC8C-28BF732C91A8}"/>
                  </a:ext>
                </a:extLst>
              </p:cNvPr>
              <p:cNvCxnSpPr/>
              <p:nvPr/>
            </p:nvCxnSpPr>
            <p:spPr bwMode="auto">
              <a:xfrm flipH="1">
                <a:off x="7086600" y="3105842"/>
                <a:ext cx="228601" cy="0"/>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pic>
            <p:nvPicPr>
              <p:cNvPr id="17" name="Picture 2" descr="\\Mvn-fshpo01\hpo\Staff\Public Affairs\Pictures\Flyover Pics\(29 SEP 2010) IHNC AERIAL PHOTOS BY THE SHAW GROUP\IMG_5762.JPG">
                <a:extLst>
                  <a:ext uri="{FF2B5EF4-FFF2-40B4-BE49-F238E27FC236}">
                    <a16:creationId xmlns:a16="http://schemas.microsoft.com/office/drawing/2014/main" id="{913CE8F8-188A-445D-A1B3-E038212D5C8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7312411" y="3105842"/>
                <a:ext cx="1727806" cy="1143000"/>
              </a:xfrm>
              <a:prstGeom prst="rect">
                <a:avLst/>
              </a:prstGeom>
              <a:ln>
                <a:noFill/>
              </a:ln>
              <a:effectLst>
                <a:outerShdw blurRad="190500" algn="tl" rotWithShape="0">
                  <a:srgbClr val="000000">
                    <a:alpha val="70000"/>
                  </a:srgbClr>
                </a:outerShdw>
              </a:effectLst>
            </p:spPr>
          </p:pic>
          <p:cxnSp>
            <p:nvCxnSpPr>
              <p:cNvPr id="18" name="Straight Arrow Connector 17">
                <a:extLst>
                  <a:ext uri="{FF2B5EF4-FFF2-40B4-BE49-F238E27FC236}">
                    <a16:creationId xmlns:a16="http://schemas.microsoft.com/office/drawing/2014/main" id="{EEE7E6CB-4748-418A-9FA0-DD9E60BF9A4C}"/>
                  </a:ext>
                </a:extLst>
              </p:cNvPr>
              <p:cNvCxnSpPr/>
              <p:nvPr/>
            </p:nvCxnSpPr>
            <p:spPr bwMode="auto">
              <a:xfrm rot="5400000">
                <a:off x="5197475" y="2205730"/>
                <a:ext cx="538163" cy="427037"/>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640D84E1-E401-475C-9790-6BD7382BD46B}"/>
                  </a:ext>
                </a:extLst>
              </p:cNvPr>
              <p:cNvCxnSpPr/>
              <p:nvPr/>
            </p:nvCxnSpPr>
            <p:spPr bwMode="auto">
              <a:xfrm flipH="1">
                <a:off x="4686303" y="2142230"/>
                <a:ext cx="11110" cy="590235"/>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0DA7A7F9-8B55-45FA-8109-BBFBFE98F5D9}"/>
                  </a:ext>
                </a:extLst>
              </p:cNvPr>
              <p:cNvCxnSpPr>
                <a:stCxn id="26" idx="0"/>
              </p:cNvCxnSpPr>
              <p:nvPr/>
            </p:nvCxnSpPr>
            <p:spPr bwMode="auto">
              <a:xfrm>
                <a:off x="3200401" y="2162867"/>
                <a:ext cx="1188719" cy="630555"/>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BCDFFFCD-C018-4847-93C6-D669441D0CB1}"/>
                  </a:ext>
                </a:extLst>
              </p:cNvPr>
              <p:cNvCxnSpPr/>
              <p:nvPr/>
            </p:nvCxnSpPr>
            <p:spPr bwMode="auto">
              <a:xfrm>
                <a:off x="1149350" y="2058092"/>
                <a:ext cx="2874010" cy="842010"/>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pic>
            <p:nvPicPr>
              <p:cNvPr id="22" name="Picture 10" descr="OEB-9,2 - 17th St OFC ICS  10-29-07   PF  #4899">
                <a:extLst>
                  <a:ext uri="{FF2B5EF4-FFF2-40B4-BE49-F238E27FC236}">
                    <a16:creationId xmlns:a16="http://schemas.microsoft.com/office/drawing/2014/main" id="{09FD1115-55E6-41D8-A1A8-A1280AB7558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7293" y="1162742"/>
                <a:ext cx="1473200" cy="992188"/>
              </a:xfrm>
              <a:prstGeom prst="rect">
                <a:avLst/>
              </a:prstGeom>
              <a:ln>
                <a:noFill/>
              </a:ln>
              <a:effectLst>
                <a:outerShdw blurRad="190500" algn="tl" rotWithShape="0">
                  <a:srgbClr val="000000">
                    <a:alpha val="70000"/>
                  </a:srgbClr>
                </a:outerShdw>
              </a:effectLst>
            </p:spPr>
          </p:pic>
          <p:sp>
            <p:nvSpPr>
              <p:cNvPr id="23" name="TextBox 18">
                <a:extLst>
                  <a:ext uri="{FF2B5EF4-FFF2-40B4-BE49-F238E27FC236}">
                    <a16:creationId xmlns:a16="http://schemas.microsoft.com/office/drawing/2014/main" id="{32FA604E-DA61-497C-9505-B39CB7614AE5}"/>
                  </a:ext>
                </a:extLst>
              </p:cNvPr>
              <p:cNvSpPr txBox="1">
                <a:spLocks noChangeArrowheads="1"/>
              </p:cNvSpPr>
              <p:nvPr/>
            </p:nvSpPr>
            <p:spPr bwMode="auto">
              <a:xfrm>
                <a:off x="7543800" y="4264082"/>
                <a:ext cx="1524000" cy="261923"/>
              </a:xfrm>
              <a:prstGeom prst="rect">
                <a:avLst/>
              </a:prstGeom>
              <a:noFill/>
              <a:ln w="9525">
                <a:noFill/>
                <a:miter lim="800000"/>
                <a:headEnd/>
                <a:tailEnd/>
              </a:ln>
            </p:spPr>
            <p:txBody>
              <a:bodyPr wrap="square">
                <a:spAutoFit/>
              </a:bodyPr>
              <a:lstStyle/>
              <a:p>
                <a:r>
                  <a:rPr lang="en-US" sz="1000" b="1" dirty="0">
                    <a:solidFill>
                      <a:srgbClr val="FF0000"/>
                    </a:solidFill>
                    <a:effectLst>
                      <a:outerShdw blurRad="38100" dist="38100" dir="2700000" algn="tl">
                        <a:srgbClr val="000000">
                          <a:alpha val="43137"/>
                        </a:srgbClr>
                      </a:outerShdw>
                    </a:effectLst>
                  </a:rPr>
                  <a:t>IHNC Surge Barrier</a:t>
                </a:r>
              </a:p>
            </p:txBody>
          </p:sp>
          <p:sp>
            <p:nvSpPr>
              <p:cNvPr id="24" name="TextBox 20">
                <a:extLst>
                  <a:ext uri="{FF2B5EF4-FFF2-40B4-BE49-F238E27FC236}">
                    <a16:creationId xmlns:a16="http://schemas.microsoft.com/office/drawing/2014/main" id="{22286280-A983-4C83-A103-B6AA86FD6DF6}"/>
                  </a:ext>
                </a:extLst>
              </p:cNvPr>
              <p:cNvSpPr txBox="1">
                <a:spLocks noChangeArrowheads="1"/>
              </p:cNvSpPr>
              <p:nvPr/>
            </p:nvSpPr>
            <p:spPr bwMode="auto">
              <a:xfrm>
                <a:off x="5585461" y="2091125"/>
                <a:ext cx="1371600" cy="261923"/>
              </a:xfrm>
              <a:prstGeom prst="rect">
                <a:avLst/>
              </a:prstGeom>
              <a:noFill/>
              <a:ln w="9525">
                <a:noFill/>
                <a:miter lim="800000"/>
                <a:headEnd/>
                <a:tailEnd/>
              </a:ln>
            </p:spPr>
            <p:txBody>
              <a:bodyPr>
                <a:spAutoFit/>
              </a:bodyPr>
              <a:lstStyle/>
              <a:p>
                <a:r>
                  <a:rPr lang="en-US" sz="1000" b="1" dirty="0">
                    <a:solidFill>
                      <a:srgbClr val="FF0000"/>
                    </a:solidFill>
                    <a:effectLst>
                      <a:outerShdw blurRad="38100" dist="38100" dir="2700000" algn="tl">
                        <a:srgbClr val="000000">
                          <a:alpha val="43137"/>
                        </a:srgbClr>
                      </a:outerShdw>
                    </a:effectLst>
                  </a:rPr>
                  <a:t>Seabrook</a:t>
                </a:r>
              </a:p>
            </p:txBody>
          </p:sp>
          <p:sp>
            <p:nvSpPr>
              <p:cNvPr id="25" name="TextBox 22">
                <a:extLst>
                  <a:ext uri="{FF2B5EF4-FFF2-40B4-BE49-F238E27FC236}">
                    <a16:creationId xmlns:a16="http://schemas.microsoft.com/office/drawing/2014/main" id="{C130E7A7-1B43-4700-85A2-F54CAB8FEF15}"/>
                  </a:ext>
                </a:extLst>
              </p:cNvPr>
              <p:cNvSpPr txBox="1">
                <a:spLocks noChangeArrowheads="1"/>
              </p:cNvSpPr>
              <p:nvPr/>
            </p:nvSpPr>
            <p:spPr bwMode="auto">
              <a:xfrm>
                <a:off x="4077539" y="2162868"/>
                <a:ext cx="990601" cy="261923"/>
              </a:xfrm>
              <a:prstGeom prst="rect">
                <a:avLst/>
              </a:prstGeom>
              <a:noFill/>
              <a:ln w="9525">
                <a:noFill/>
                <a:miter lim="800000"/>
                <a:headEnd/>
                <a:tailEnd/>
              </a:ln>
            </p:spPr>
            <p:txBody>
              <a:bodyPr>
                <a:spAutoFit/>
              </a:bodyPr>
              <a:lstStyle/>
              <a:p>
                <a:r>
                  <a:rPr lang="en-US" sz="1000" b="1" dirty="0">
                    <a:solidFill>
                      <a:srgbClr val="FF0000"/>
                    </a:solidFill>
                    <a:effectLst>
                      <a:outerShdw blurRad="38100" dist="38100" dir="2700000" algn="tl">
                        <a:srgbClr val="000000">
                          <a:alpha val="43137"/>
                        </a:srgbClr>
                      </a:outerShdw>
                    </a:effectLst>
                  </a:rPr>
                  <a:t>London</a:t>
                </a:r>
              </a:p>
            </p:txBody>
          </p:sp>
          <p:sp>
            <p:nvSpPr>
              <p:cNvPr id="26" name="TextBox 23">
                <a:extLst>
                  <a:ext uri="{FF2B5EF4-FFF2-40B4-BE49-F238E27FC236}">
                    <a16:creationId xmlns:a16="http://schemas.microsoft.com/office/drawing/2014/main" id="{85841B20-9C1E-42C2-9968-6F78948F3D59}"/>
                  </a:ext>
                </a:extLst>
              </p:cNvPr>
              <p:cNvSpPr txBox="1">
                <a:spLocks noChangeArrowheads="1"/>
              </p:cNvSpPr>
              <p:nvPr/>
            </p:nvSpPr>
            <p:spPr bwMode="auto">
              <a:xfrm>
                <a:off x="2590800" y="2162867"/>
                <a:ext cx="1219200" cy="261923"/>
              </a:xfrm>
              <a:prstGeom prst="rect">
                <a:avLst/>
              </a:prstGeom>
              <a:noFill/>
              <a:ln w="9525">
                <a:noFill/>
                <a:miter lim="800000"/>
                <a:headEnd/>
                <a:tailEnd/>
              </a:ln>
            </p:spPr>
            <p:txBody>
              <a:bodyPr>
                <a:spAutoFit/>
              </a:bodyPr>
              <a:lstStyle/>
              <a:p>
                <a:r>
                  <a:rPr lang="en-US" sz="1000" b="1" dirty="0">
                    <a:solidFill>
                      <a:srgbClr val="FF0000"/>
                    </a:solidFill>
                    <a:effectLst>
                      <a:outerShdw blurRad="38100" dist="38100" dir="2700000" algn="tl">
                        <a:srgbClr val="000000">
                          <a:alpha val="43137"/>
                        </a:srgbClr>
                      </a:outerShdw>
                    </a:effectLst>
                  </a:rPr>
                  <a:t>Orleans</a:t>
                </a:r>
              </a:p>
            </p:txBody>
          </p:sp>
          <p:sp>
            <p:nvSpPr>
              <p:cNvPr id="27" name="TextBox 24">
                <a:extLst>
                  <a:ext uri="{FF2B5EF4-FFF2-40B4-BE49-F238E27FC236}">
                    <a16:creationId xmlns:a16="http://schemas.microsoft.com/office/drawing/2014/main" id="{88258254-C25E-4F0D-A18A-5FB11B63DB0E}"/>
                  </a:ext>
                </a:extLst>
              </p:cNvPr>
              <p:cNvSpPr txBox="1">
                <a:spLocks noChangeArrowheads="1"/>
              </p:cNvSpPr>
              <p:nvPr/>
            </p:nvSpPr>
            <p:spPr bwMode="auto">
              <a:xfrm>
                <a:off x="914400" y="2162867"/>
                <a:ext cx="1143000" cy="261923"/>
              </a:xfrm>
              <a:prstGeom prst="rect">
                <a:avLst/>
              </a:prstGeom>
              <a:noFill/>
              <a:ln w="9525">
                <a:noFill/>
                <a:miter lim="800000"/>
                <a:headEnd/>
                <a:tailEnd/>
              </a:ln>
            </p:spPr>
            <p:txBody>
              <a:bodyPr>
                <a:spAutoFit/>
              </a:bodyPr>
              <a:lstStyle/>
              <a:p>
                <a:r>
                  <a:rPr lang="en-US" sz="1000" b="1" dirty="0">
                    <a:solidFill>
                      <a:srgbClr val="FF0000"/>
                    </a:solidFill>
                    <a:effectLst>
                      <a:outerShdw blurRad="38100" dist="38100" dir="2700000" algn="tl">
                        <a:srgbClr val="000000">
                          <a:alpha val="43137"/>
                        </a:srgbClr>
                      </a:outerShdw>
                    </a:effectLst>
                  </a:rPr>
                  <a:t>17</a:t>
                </a:r>
                <a:r>
                  <a:rPr lang="en-US" sz="1000" b="1" baseline="30000" dirty="0">
                    <a:solidFill>
                      <a:srgbClr val="FF0000"/>
                    </a:solidFill>
                    <a:effectLst>
                      <a:outerShdw blurRad="38100" dist="38100" dir="2700000" algn="tl">
                        <a:srgbClr val="000000">
                          <a:alpha val="43137"/>
                        </a:srgbClr>
                      </a:outerShdw>
                    </a:effectLst>
                  </a:rPr>
                  <a:t>th</a:t>
                </a:r>
                <a:r>
                  <a:rPr lang="en-US" sz="1000" b="1" dirty="0">
                    <a:solidFill>
                      <a:srgbClr val="FF0000"/>
                    </a:solidFill>
                    <a:effectLst>
                      <a:outerShdw blurRad="38100" dist="38100" dir="2700000" algn="tl">
                        <a:srgbClr val="000000">
                          <a:alpha val="43137"/>
                        </a:srgbClr>
                      </a:outerShdw>
                    </a:effectLst>
                  </a:rPr>
                  <a:t> St.</a:t>
                </a:r>
              </a:p>
            </p:txBody>
          </p:sp>
          <p:sp>
            <p:nvSpPr>
              <p:cNvPr id="28" name="TextBox 25">
                <a:extLst>
                  <a:ext uri="{FF2B5EF4-FFF2-40B4-BE49-F238E27FC236}">
                    <a16:creationId xmlns:a16="http://schemas.microsoft.com/office/drawing/2014/main" id="{ED5A759A-2679-463A-8560-9C41AED380C3}"/>
                  </a:ext>
                </a:extLst>
              </p:cNvPr>
              <p:cNvSpPr txBox="1">
                <a:spLocks noChangeArrowheads="1"/>
              </p:cNvSpPr>
              <p:nvPr/>
            </p:nvSpPr>
            <p:spPr bwMode="auto">
              <a:xfrm>
                <a:off x="2796540" y="5544242"/>
                <a:ext cx="1676399" cy="261923"/>
              </a:xfrm>
              <a:prstGeom prst="rect">
                <a:avLst/>
              </a:prstGeom>
              <a:noFill/>
              <a:ln w="9525">
                <a:noFill/>
                <a:miter lim="800000"/>
                <a:headEnd/>
                <a:tailEnd/>
              </a:ln>
            </p:spPr>
            <p:txBody>
              <a:bodyPr>
                <a:spAutoFit/>
              </a:bodyPr>
              <a:lstStyle/>
              <a:p>
                <a:r>
                  <a:rPr lang="en-US" sz="1000" b="1" dirty="0">
                    <a:solidFill>
                      <a:srgbClr val="FF0000"/>
                    </a:solidFill>
                    <a:effectLst>
                      <a:outerShdw blurRad="38100" dist="38100" dir="2700000" algn="tl">
                        <a:srgbClr val="000000">
                          <a:alpha val="43137"/>
                        </a:srgbClr>
                      </a:outerShdw>
                    </a:effectLst>
                  </a:rPr>
                  <a:t>Harvey Floodgate</a:t>
                </a:r>
              </a:p>
            </p:txBody>
          </p:sp>
          <p:sp>
            <p:nvSpPr>
              <p:cNvPr id="29" name="TextBox 25">
                <a:extLst>
                  <a:ext uri="{FF2B5EF4-FFF2-40B4-BE49-F238E27FC236}">
                    <a16:creationId xmlns:a16="http://schemas.microsoft.com/office/drawing/2014/main" id="{63354ED1-0FF4-4F3D-9AF8-8609698DECA5}"/>
                  </a:ext>
                </a:extLst>
              </p:cNvPr>
              <p:cNvSpPr txBox="1">
                <a:spLocks noChangeArrowheads="1"/>
              </p:cNvSpPr>
              <p:nvPr/>
            </p:nvSpPr>
            <p:spPr bwMode="auto">
              <a:xfrm>
                <a:off x="609600" y="6001442"/>
                <a:ext cx="1905000" cy="329912"/>
              </a:xfrm>
              <a:prstGeom prst="rect">
                <a:avLst/>
              </a:prstGeom>
              <a:noFill/>
              <a:ln w="9525">
                <a:noFill/>
                <a:miter lim="800000"/>
                <a:headEnd/>
                <a:tailEnd/>
              </a:ln>
            </p:spPr>
            <p:txBody>
              <a:bodyPr wrap="square">
                <a:spAutoFit/>
              </a:bodyPr>
              <a:lstStyle/>
              <a:p>
                <a:pPr algn="ctr"/>
                <a:r>
                  <a:rPr lang="en-US" sz="1000" b="1" dirty="0">
                    <a:solidFill>
                      <a:srgbClr val="FF0000"/>
                    </a:solidFill>
                    <a:effectLst>
                      <a:outerShdw blurRad="38100" dist="38100" dir="2700000" algn="tl">
                        <a:srgbClr val="000000">
                          <a:alpha val="43137"/>
                        </a:srgbClr>
                      </a:outerShdw>
                    </a:effectLst>
                  </a:rPr>
                  <a:t>Bayou Segnette</a:t>
                </a:r>
              </a:p>
            </p:txBody>
          </p:sp>
          <p:sp>
            <p:nvSpPr>
              <p:cNvPr id="30" name="Oval 18">
                <a:extLst>
                  <a:ext uri="{FF2B5EF4-FFF2-40B4-BE49-F238E27FC236}">
                    <a16:creationId xmlns:a16="http://schemas.microsoft.com/office/drawing/2014/main" id="{E428D0C3-5E2A-4DD5-B31F-F1508AAB5F83}"/>
                  </a:ext>
                </a:extLst>
              </p:cNvPr>
              <p:cNvSpPr>
                <a:spLocks noChangeArrowheads="1"/>
              </p:cNvSpPr>
              <p:nvPr/>
            </p:nvSpPr>
            <p:spPr bwMode="auto">
              <a:xfrm>
                <a:off x="3570738" y="4776422"/>
                <a:ext cx="103007" cy="109460"/>
              </a:xfrm>
              <a:prstGeom prst="ellipse">
                <a:avLst/>
              </a:prstGeom>
              <a:solidFill>
                <a:srgbClr val="0070C0"/>
              </a:solidFill>
              <a:ln w="28575">
                <a:solidFill>
                  <a:schemeClr val="tx1"/>
                </a:solidFill>
                <a:round/>
                <a:headEnd/>
                <a:tailEnd/>
              </a:ln>
            </p:spPr>
            <p:txBody>
              <a:bodyPr wrap="none" anchor="ctr"/>
              <a:lstStyle/>
              <a:p>
                <a:endParaRPr lang="en-US" dirty="0">
                  <a:solidFill>
                    <a:srgbClr val="0070C0"/>
                  </a:solidFill>
                </a:endParaRPr>
              </a:p>
            </p:txBody>
          </p:sp>
          <p:sp>
            <p:nvSpPr>
              <p:cNvPr id="31" name="Oval 18">
                <a:extLst>
                  <a:ext uri="{FF2B5EF4-FFF2-40B4-BE49-F238E27FC236}">
                    <a16:creationId xmlns:a16="http://schemas.microsoft.com/office/drawing/2014/main" id="{16FDA949-1AA5-429F-8124-73A471A10D7C}"/>
                  </a:ext>
                </a:extLst>
              </p:cNvPr>
              <p:cNvSpPr>
                <a:spLocks noChangeArrowheads="1"/>
              </p:cNvSpPr>
              <p:nvPr/>
            </p:nvSpPr>
            <p:spPr bwMode="auto">
              <a:xfrm>
                <a:off x="4778022" y="5185487"/>
                <a:ext cx="103007" cy="109460"/>
              </a:xfrm>
              <a:prstGeom prst="ellipse">
                <a:avLst/>
              </a:prstGeom>
              <a:solidFill>
                <a:srgbClr val="0070C0"/>
              </a:solidFill>
              <a:ln w="28575">
                <a:solidFill>
                  <a:schemeClr val="tx1"/>
                </a:solidFill>
                <a:round/>
                <a:headEnd/>
                <a:tailEnd/>
              </a:ln>
            </p:spPr>
            <p:txBody>
              <a:bodyPr wrap="none" anchor="ctr"/>
              <a:lstStyle/>
              <a:p>
                <a:endParaRPr lang="en-US" dirty="0">
                  <a:solidFill>
                    <a:srgbClr val="0070C0"/>
                  </a:solidFill>
                  <a:effectLst>
                    <a:outerShdw blurRad="38100" dist="38100" dir="2700000" algn="tl">
                      <a:srgbClr val="000000">
                        <a:alpha val="43137"/>
                      </a:srgbClr>
                    </a:outerShdw>
                  </a:effectLst>
                </a:endParaRPr>
              </a:p>
            </p:txBody>
          </p:sp>
          <p:sp>
            <p:nvSpPr>
              <p:cNvPr id="32" name="TextBox 16">
                <a:extLst>
                  <a:ext uri="{FF2B5EF4-FFF2-40B4-BE49-F238E27FC236}">
                    <a16:creationId xmlns:a16="http://schemas.microsoft.com/office/drawing/2014/main" id="{F3F860B5-A115-45A2-A7FB-AD56908D56DF}"/>
                  </a:ext>
                </a:extLst>
              </p:cNvPr>
              <p:cNvSpPr txBox="1">
                <a:spLocks noChangeArrowheads="1"/>
              </p:cNvSpPr>
              <p:nvPr/>
            </p:nvSpPr>
            <p:spPr bwMode="auto">
              <a:xfrm>
                <a:off x="5692139" y="5468041"/>
                <a:ext cx="1752600" cy="261923"/>
              </a:xfrm>
              <a:prstGeom prst="rect">
                <a:avLst/>
              </a:prstGeom>
              <a:noFill/>
              <a:ln w="9525">
                <a:noFill/>
                <a:miter lim="800000"/>
                <a:headEnd/>
                <a:tailEnd/>
              </a:ln>
            </p:spPr>
            <p:txBody>
              <a:bodyPr>
                <a:spAutoFit/>
              </a:bodyPr>
              <a:lstStyle/>
              <a:p>
                <a:r>
                  <a:rPr lang="en-US" sz="1000" b="1" dirty="0">
                    <a:solidFill>
                      <a:srgbClr val="FF0000"/>
                    </a:solidFill>
                    <a:effectLst>
                      <a:outerShdw blurRad="38100" dist="38100" dir="2700000" algn="tl">
                        <a:srgbClr val="000000">
                          <a:alpha val="43137"/>
                        </a:srgbClr>
                      </a:outerShdw>
                    </a:effectLst>
                  </a:rPr>
                  <a:t>West Closure Complex</a:t>
                </a:r>
              </a:p>
            </p:txBody>
          </p:sp>
          <p:sp>
            <p:nvSpPr>
              <p:cNvPr id="33" name="Oval 18">
                <a:extLst>
                  <a:ext uri="{FF2B5EF4-FFF2-40B4-BE49-F238E27FC236}">
                    <a16:creationId xmlns:a16="http://schemas.microsoft.com/office/drawing/2014/main" id="{514E49BE-2A43-4A21-B305-FC54014CA41A}"/>
                  </a:ext>
                </a:extLst>
              </p:cNvPr>
              <p:cNvSpPr>
                <a:spLocks noChangeArrowheads="1"/>
              </p:cNvSpPr>
              <p:nvPr/>
            </p:nvSpPr>
            <p:spPr bwMode="auto">
              <a:xfrm>
                <a:off x="5197122" y="2689937"/>
                <a:ext cx="103007" cy="109460"/>
              </a:xfrm>
              <a:prstGeom prst="ellipse">
                <a:avLst/>
              </a:prstGeom>
              <a:solidFill>
                <a:srgbClr val="0070C0"/>
              </a:solidFill>
              <a:ln w="28575">
                <a:solidFill>
                  <a:schemeClr val="tx1"/>
                </a:solidFill>
                <a:round/>
                <a:headEnd/>
                <a:tailEnd/>
              </a:ln>
            </p:spPr>
            <p:txBody>
              <a:bodyPr wrap="none" anchor="ctr"/>
              <a:lstStyle/>
              <a:p>
                <a:endParaRPr lang="en-US" dirty="0">
                  <a:solidFill>
                    <a:srgbClr val="0070C0"/>
                  </a:solidFill>
                </a:endParaRPr>
              </a:p>
            </p:txBody>
          </p:sp>
          <p:sp>
            <p:nvSpPr>
              <p:cNvPr id="34" name="Oval 18">
                <a:extLst>
                  <a:ext uri="{FF2B5EF4-FFF2-40B4-BE49-F238E27FC236}">
                    <a16:creationId xmlns:a16="http://schemas.microsoft.com/office/drawing/2014/main" id="{2CD32BDF-D515-4642-87B9-CE841CF14D09}"/>
                  </a:ext>
                </a:extLst>
              </p:cNvPr>
              <p:cNvSpPr>
                <a:spLocks noChangeArrowheads="1"/>
              </p:cNvSpPr>
              <p:nvPr/>
            </p:nvSpPr>
            <p:spPr bwMode="auto">
              <a:xfrm>
                <a:off x="7000522" y="3045537"/>
                <a:ext cx="103007" cy="109460"/>
              </a:xfrm>
              <a:prstGeom prst="ellipse">
                <a:avLst/>
              </a:prstGeom>
              <a:solidFill>
                <a:srgbClr val="0070C0"/>
              </a:solidFill>
              <a:ln w="28575">
                <a:solidFill>
                  <a:schemeClr val="tx1"/>
                </a:solidFill>
                <a:round/>
                <a:headEnd/>
                <a:tailEnd/>
              </a:ln>
            </p:spPr>
            <p:txBody>
              <a:bodyPr wrap="none" anchor="ctr"/>
              <a:lstStyle/>
              <a:p>
                <a:endParaRPr lang="en-US" dirty="0">
                  <a:solidFill>
                    <a:srgbClr val="0070C0"/>
                  </a:solidFill>
                </a:endParaRPr>
              </a:p>
            </p:txBody>
          </p:sp>
          <p:sp>
            <p:nvSpPr>
              <p:cNvPr id="35" name="Oval 18">
                <a:extLst>
                  <a:ext uri="{FF2B5EF4-FFF2-40B4-BE49-F238E27FC236}">
                    <a16:creationId xmlns:a16="http://schemas.microsoft.com/office/drawing/2014/main" id="{3AABD9C7-C11C-4FC6-B1E6-B3F0AC8AF420}"/>
                  </a:ext>
                </a:extLst>
              </p:cNvPr>
              <p:cNvSpPr>
                <a:spLocks noChangeArrowheads="1"/>
              </p:cNvSpPr>
              <p:nvPr/>
            </p:nvSpPr>
            <p:spPr bwMode="auto">
              <a:xfrm>
                <a:off x="4803422" y="6068137"/>
                <a:ext cx="103007" cy="109460"/>
              </a:xfrm>
              <a:prstGeom prst="ellipse">
                <a:avLst/>
              </a:prstGeom>
              <a:solidFill>
                <a:srgbClr val="0070C0"/>
              </a:solidFill>
              <a:ln w="28575">
                <a:solidFill>
                  <a:schemeClr val="tx1"/>
                </a:solidFill>
                <a:round/>
                <a:headEnd/>
                <a:tailEnd/>
              </a:ln>
            </p:spPr>
            <p:txBody>
              <a:bodyPr wrap="none" anchor="ctr"/>
              <a:lstStyle/>
              <a:p>
                <a:endParaRPr lang="en-US" dirty="0">
                  <a:solidFill>
                    <a:srgbClr val="0070C0"/>
                  </a:solidFill>
                </a:endParaRPr>
              </a:p>
            </p:txBody>
          </p:sp>
          <p:pic>
            <p:nvPicPr>
              <p:cNvPr id="36" name="Picture 4" descr="C:\Users\B2EM9MJS\Desktop\6968039976_4b7d452360_o.jpg">
                <a:extLst>
                  <a:ext uri="{FF2B5EF4-FFF2-40B4-BE49-F238E27FC236}">
                    <a16:creationId xmlns:a16="http://schemas.microsoft.com/office/drawing/2014/main" id="{FEC8E15C-F8C7-489E-813D-FC8EF2F1C25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838757" y="5844273"/>
                <a:ext cx="1179423" cy="819401"/>
              </a:xfrm>
              <a:prstGeom prst="rect">
                <a:avLst/>
              </a:prstGeom>
              <a:ln>
                <a:noFill/>
              </a:ln>
              <a:effectLst>
                <a:outerShdw blurRad="190500" algn="tl" rotWithShape="0">
                  <a:srgbClr val="000000">
                    <a:alpha val="70000"/>
                  </a:srgbClr>
                </a:outerShdw>
              </a:effectLst>
            </p:spPr>
          </p:pic>
          <p:cxnSp>
            <p:nvCxnSpPr>
              <p:cNvPr id="37" name="Straight Arrow Connector 36">
                <a:extLst>
                  <a:ext uri="{FF2B5EF4-FFF2-40B4-BE49-F238E27FC236}">
                    <a16:creationId xmlns:a16="http://schemas.microsoft.com/office/drawing/2014/main" id="{5EAFC0A8-A3EB-46FC-BBB5-00AFD70AFBCC}"/>
                  </a:ext>
                </a:extLst>
              </p:cNvPr>
              <p:cNvCxnSpPr>
                <a:endCxn id="31" idx="3"/>
              </p:cNvCxnSpPr>
              <p:nvPr/>
            </p:nvCxnSpPr>
            <p:spPr bwMode="auto">
              <a:xfrm flipV="1">
                <a:off x="4038600" y="5278917"/>
                <a:ext cx="754507" cy="493925"/>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pic>
            <p:nvPicPr>
              <p:cNvPr id="38" name="Picture 5">
                <a:extLst>
                  <a:ext uri="{FF2B5EF4-FFF2-40B4-BE49-F238E27FC236}">
                    <a16:creationId xmlns:a16="http://schemas.microsoft.com/office/drawing/2014/main" id="{B5747662-787D-4394-9BF1-0452ED2BB19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7764" y="4942262"/>
                <a:ext cx="1896418" cy="1066800"/>
              </a:xfrm>
              <a:prstGeom prst="rect">
                <a:avLst/>
              </a:prstGeom>
              <a:ln>
                <a:noFill/>
              </a:ln>
              <a:effectLst>
                <a:outerShdw blurRad="190500" algn="tl" rotWithShape="0">
                  <a:srgbClr val="000000">
                    <a:alpha val="70000"/>
                  </a:srgbClr>
                </a:outerShdw>
              </a:effectLst>
            </p:spPr>
          </p:pic>
          <p:cxnSp>
            <p:nvCxnSpPr>
              <p:cNvPr id="39" name="Straight Arrow Connector 38">
                <a:extLst>
                  <a:ext uri="{FF2B5EF4-FFF2-40B4-BE49-F238E27FC236}">
                    <a16:creationId xmlns:a16="http://schemas.microsoft.com/office/drawing/2014/main" id="{C35B5A4E-7EE3-40FA-A7F7-B06830A66662}"/>
                  </a:ext>
                </a:extLst>
              </p:cNvPr>
              <p:cNvCxnSpPr>
                <a:endCxn id="30" idx="2"/>
              </p:cNvCxnSpPr>
              <p:nvPr/>
            </p:nvCxnSpPr>
            <p:spPr bwMode="auto">
              <a:xfrm flipV="1">
                <a:off x="2514600" y="4831152"/>
                <a:ext cx="1056138" cy="103490"/>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sp>
            <p:nvSpPr>
              <p:cNvPr id="40" name="Oval 18">
                <a:extLst>
                  <a:ext uri="{FF2B5EF4-FFF2-40B4-BE49-F238E27FC236}">
                    <a16:creationId xmlns:a16="http://schemas.microsoft.com/office/drawing/2014/main" id="{39BAA6CB-3B1D-4AA2-AD9F-7C3A0092C929}"/>
                  </a:ext>
                </a:extLst>
              </p:cNvPr>
              <p:cNvSpPr>
                <a:spLocks noChangeArrowheads="1"/>
              </p:cNvSpPr>
              <p:nvPr/>
            </p:nvSpPr>
            <p:spPr bwMode="auto">
              <a:xfrm>
                <a:off x="1970538" y="4654502"/>
                <a:ext cx="103007" cy="109460"/>
              </a:xfrm>
              <a:prstGeom prst="ellipse">
                <a:avLst/>
              </a:prstGeom>
              <a:solidFill>
                <a:srgbClr val="0070C0"/>
              </a:solidFill>
              <a:ln w="28575">
                <a:solidFill>
                  <a:schemeClr val="tx1"/>
                </a:solidFill>
                <a:round/>
                <a:headEnd/>
                <a:tailEnd/>
              </a:ln>
            </p:spPr>
            <p:txBody>
              <a:bodyPr wrap="none" anchor="ctr"/>
              <a:lstStyle/>
              <a:p>
                <a:endParaRPr lang="en-US" dirty="0">
                  <a:solidFill>
                    <a:srgbClr val="0070C0"/>
                  </a:solidFill>
                </a:endParaRPr>
              </a:p>
            </p:txBody>
          </p:sp>
          <p:sp>
            <p:nvSpPr>
              <p:cNvPr id="41" name="Oval 18">
                <a:extLst>
                  <a:ext uri="{FF2B5EF4-FFF2-40B4-BE49-F238E27FC236}">
                    <a16:creationId xmlns:a16="http://schemas.microsoft.com/office/drawing/2014/main" id="{9D314B0F-D17F-431A-AED8-BAA478555137}"/>
                  </a:ext>
                </a:extLst>
              </p:cNvPr>
              <p:cNvSpPr>
                <a:spLocks noChangeArrowheads="1"/>
              </p:cNvSpPr>
              <p:nvPr/>
            </p:nvSpPr>
            <p:spPr bwMode="auto">
              <a:xfrm>
                <a:off x="6976878" y="5332682"/>
                <a:ext cx="103007" cy="109460"/>
              </a:xfrm>
              <a:prstGeom prst="ellipse">
                <a:avLst/>
              </a:prstGeom>
              <a:solidFill>
                <a:srgbClr val="0070C0"/>
              </a:solidFill>
              <a:ln w="28575">
                <a:solidFill>
                  <a:schemeClr val="tx1"/>
                </a:solidFill>
                <a:round/>
                <a:headEnd/>
                <a:tailEnd/>
              </a:ln>
            </p:spPr>
            <p:txBody>
              <a:bodyPr wrap="none" anchor="ctr"/>
              <a:lstStyle/>
              <a:p>
                <a:endParaRPr lang="en-US" dirty="0">
                  <a:solidFill>
                    <a:srgbClr val="0070C0"/>
                  </a:solidFill>
                  <a:effectLst>
                    <a:outerShdw blurRad="38100" dist="38100" dir="2700000" algn="tl">
                      <a:srgbClr val="000000">
                        <a:alpha val="43137"/>
                      </a:srgbClr>
                    </a:outerShdw>
                  </a:effectLst>
                </a:endParaRPr>
              </a:p>
            </p:txBody>
          </p:sp>
          <p:sp>
            <p:nvSpPr>
              <p:cNvPr id="42" name="Oval 18">
                <a:extLst>
                  <a:ext uri="{FF2B5EF4-FFF2-40B4-BE49-F238E27FC236}">
                    <a16:creationId xmlns:a16="http://schemas.microsoft.com/office/drawing/2014/main" id="{FC3677ED-9EE5-4062-90AA-E0748F015C05}"/>
                  </a:ext>
                </a:extLst>
              </p:cNvPr>
              <p:cNvSpPr>
                <a:spLocks noChangeArrowheads="1"/>
              </p:cNvSpPr>
              <p:nvPr/>
            </p:nvSpPr>
            <p:spPr bwMode="auto">
              <a:xfrm>
                <a:off x="5257800" y="6534842"/>
                <a:ext cx="103007" cy="109460"/>
              </a:xfrm>
              <a:prstGeom prst="ellipse">
                <a:avLst/>
              </a:prstGeom>
              <a:solidFill>
                <a:srgbClr val="0070C0"/>
              </a:solidFill>
              <a:ln w="28575">
                <a:solidFill>
                  <a:schemeClr val="tx1"/>
                </a:solidFill>
                <a:round/>
                <a:headEnd/>
                <a:tailEnd/>
              </a:ln>
            </p:spPr>
            <p:txBody>
              <a:bodyPr wrap="none" anchor="ctr"/>
              <a:lstStyle/>
              <a:p>
                <a:endParaRPr lang="en-US" dirty="0">
                  <a:solidFill>
                    <a:srgbClr val="0070C0"/>
                  </a:solidFill>
                </a:endParaRPr>
              </a:p>
            </p:txBody>
          </p:sp>
          <p:cxnSp>
            <p:nvCxnSpPr>
              <p:cNvPr id="43" name="Straight Arrow Connector 42">
                <a:extLst>
                  <a:ext uri="{FF2B5EF4-FFF2-40B4-BE49-F238E27FC236}">
                    <a16:creationId xmlns:a16="http://schemas.microsoft.com/office/drawing/2014/main" id="{643CE6BA-185D-49FD-BEE9-17986B777E5D}"/>
                  </a:ext>
                </a:extLst>
              </p:cNvPr>
              <p:cNvCxnSpPr/>
              <p:nvPr/>
            </p:nvCxnSpPr>
            <p:spPr bwMode="auto">
              <a:xfrm>
                <a:off x="1219200" y="4629842"/>
                <a:ext cx="751338" cy="76200"/>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CBB26B9D-5004-4BEC-B5D3-979A60507EDC}"/>
                  </a:ext>
                </a:extLst>
              </p:cNvPr>
              <p:cNvCxnSpPr>
                <a:endCxn id="41" idx="6"/>
              </p:cNvCxnSpPr>
              <p:nvPr/>
            </p:nvCxnSpPr>
            <p:spPr bwMode="auto">
              <a:xfrm flipH="1">
                <a:off x="7079885" y="5239442"/>
                <a:ext cx="463915" cy="147970"/>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4D4E48B7-8D1C-4CA5-B9AE-0116FF87B449}"/>
                  </a:ext>
                </a:extLst>
              </p:cNvPr>
              <p:cNvCxnSpPr>
                <a:endCxn id="42" idx="2"/>
              </p:cNvCxnSpPr>
              <p:nvPr/>
            </p:nvCxnSpPr>
            <p:spPr bwMode="auto">
              <a:xfrm>
                <a:off x="5052060" y="6588182"/>
                <a:ext cx="205740" cy="1390"/>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sp>
            <p:nvSpPr>
              <p:cNvPr id="46" name="TextBox 25">
                <a:extLst>
                  <a:ext uri="{FF2B5EF4-FFF2-40B4-BE49-F238E27FC236}">
                    <a16:creationId xmlns:a16="http://schemas.microsoft.com/office/drawing/2014/main" id="{1FEE2246-D103-4F85-9B24-B3F52579B1FB}"/>
                  </a:ext>
                </a:extLst>
              </p:cNvPr>
              <p:cNvSpPr txBox="1">
                <a:spLocks noChangeArrowheads="1"/>
              </p:cNvSpPr>
              <p:nvPr/>
            </p:nvSpPr>
            <p:spPr bwMode="auto">
              <a:xfrm>
                <a:off x="6957060" y="5102282"/>
                <a:ext cx="1905000" cy="261923"/>
              </a:xfrm>
              <a:prstGeom prst="rect">
                <a:avLst/>
              </a:prstGeom>
              <a:noFill/>
              <a:ln w="9525">
                <a:noFill/>
                <a:miter lim="800000"/>
                <a:headEnd/>
                <a:tailEnd/>
              </a:ln>
            </p:spPr>
            <p:txBody>
              <a:bodyPr wrap="square">
                <a:spAutoFit/>
              </a:bodyPr>
              <a:lstStyle/>
              <a:p>
                <a:pPr algn="ctr"/>
                <a:r>
                  <a:rPr lang="en-US" sz="1000" b="1" dirty="0">
                    <a:solidFill>
                      <a:srgbClr val="FF0000"/>
                    </a:solidFill>
                    <a:effectLst>
                      <a:outerShdw blurRad="38100" dist="38100" dir="2700000" algn="tl">
                        <a:srgbClr val="000000">
                          <a:alpha val="43137"/>
                        </a:srgbClr>
                      </a:outerShdw>
                    </a:effectLst>
                  </a:rPr>
                  <a:t>Caernarvon</a:t>
                </a:r>
              </a:p>
            </p:txBody>
          </p:sp>
          <p:pic>
            <p:nvPicPr>
              <p:cNvPr id="47" name="Picture 2" descr="\\mvd\mvn\TFHope\PHOTOS\Seabrook Surge Barrier\IHNC at Seabrook 1207026179.jpg">
                <a:extLst>
                  <a:ext uri="{FF2B5EF4-FFF2-40B4-BE49-F238E27FC236}">
                    <a16:creationId xmlns:a16="http://schemas.microsoft.com/office/drawing/2014/main" id="{987A8F35-30FE-432D-965B-DA9502A330B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169519" y="1086358"/>
                <a:ext cx="1506459" cy="1061932"/>
              </a:xfrm>
              <a:prstGeom prst="rect">
                <a:avLst/>
              </a:prstGeom>
              <a:ln>
                <a:noFill/>
              </a:ln>
              <a:effectLst>
                <a:outerShdw blurRad="190500" algn="tl" rotWithShape="0">
                  <a:srgbClr val="000000">
                    <a:alpha val="70000"/>
                  </a:srgbClr>
                </a:outerShdw>
              </a:effectLst>
            </p:spPr>
          </p:pic>
          <p:pic>
            <p:nvPicPr>
              <p:cNvPr id="48" name="Picture 4" descr="\\mvd\mvn\TFHope\PHOTOS\West Closure Complex Photos\January 2013\IMG_8233.JPG">
                <a:extLst>
                  <a:ext uri="{FF2B5EF4-FFF2-40B4-BE49-F238E27FC236}">
                    <a16:creationId xmlns:a16="http://schemas.microsoft.com/office/drawing/2014/main" id="{E9D0F0F6-E781-4093-A9F3-7EDA3F50E24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760928" y="5753034"/>
                <a:ext cx="1439973" cy="868207"/>
              </a:xfrm>
              <a:prstGeom prst="rect">
                <a:avLst/>
              </a:prstGeom>
              <a:ln>
                <a:noFill/>
              </a:ln>
              <a:effectLst>
                <a:outerShdw blurRad="190500" algn="tl" rotWithShape="0">
                  <a:srgbClr val="000000">
                    <a:alpha val="70000"/>
                  </a:srgbClr>
                </a:outerShdw>
              </a:effectLst>
            </p:spPr>
          </p:pic>
        </p:grpSp>
      </p:grpSp>
      <p:pic>
        <p:nvPicPr>
          <p:cNvPr id="49" name="Picture 48">
            <a:extLst>
              <a:ext uri="{FF2B5EF4-FFF2-40B4-BE49-F238E27FC236}">
                <a16:creationId xmlns:a16="http://schemas.microsoft.com/office/drawing/2014/main" id="{2A027B5F-7343-4103-8A34-9E5F1BD476A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567835" y="1189293"/>
            <a:ext cx="1496993" cy="784904"/>
          </a:xfrm>
          <a:prstGeom prst="rect">
            <a:avLst/>
          </a:prstGeom>
        </p:spPr>
      </p:pic>
      <p:pic>
        <p:nvPicPr>
          <p:cNvPr id="50" name="Picture 49">
            <a:extLst>
              <a:ext uri="{FF2B5EF4-FFF2-40B4-BE49-F238E27FC236}">
                <a16:creationId xmlns:a16="http://schemas.microsoft.com/office/drawing/2014/main" id="{CCE068EE-1024-4424-8BA7-DC1CAE8DA21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86677" y="1180061"/>
            <a:ext cx="1424088" cy="774456"/>
          </a:xfrm>
          <a:prstGeom prst="rect">
            <a:avLst/>
          </a:prstGeom>
        </p:spPr>
      </p:pic>
      <p:pic>
        <p:nvPicPr>
          <p:cNvPr id="51" name="Picture 50">
            <a:extLst>
              <a:ext uri="{FF2B5EF4-FFF2-40B4-BE49-F238E27FC236}">
                <a16:creationId xmlns:a16="http://schemas.microsoft.com/office/drawing/2014/main" id="{2049AC6F-0874-489D-B811-F0ED4B4D4E9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85077" y="1186089"/>
            <a:ext cx="1435757" cy="764126"/>
          </a:xfrm>
          <a:prstGeom prst="rect">
            <a:avLst/>
          </a:prstGeom>
        </p:spPr>
      </p:pic>
      <p:sp>
        <p:nvSpPr>
          <p:cNvPr id="52" name="TextBox 51">
            <a:extLst>
              <a:ext uri="{FF2B5EF4-FFF2-40B4-BE49-F238E27FC236}">
                <a16:creationId xmlns:a16="http://schemas.microsoft.com/office/drawing/2014/main" id="{425E72F4-6B0B-4F51-B4D1-E358D1C6D840}"/>
              </a:ext>
            </a:extLst>
          </p:cNvPr>
          <p:cNvSpPr txBox="1"/>
          <p:nvPr/>
        </p:nvSpPr>
        <p:spPr>
          <a:xfrm>
            <a:off x="787420" y="566657"/>
            <a:ext cx="10437928" cy="369332"/>
          </a:xfrm>
          <a:prstGeom prst="rect">
            <a:avLst/>
          </a:prstGeom>
          <a:noFill/>
        </p:spPr>
        <p:txBody>
          <a:bodyPr wrap="square">
            <a:spAutoFit/>
          </a:bodyPr>
          <a:lstStyle/>
          <a:p>
            <a:pPr algn="ctr"/>
            <a:r>
              <a:rPr lang="en-US" sz="1800" dirty="0">
                <a:latin typeface="+mj-lt"/>
              </a:rPr>
              <a:t>Partners: Southeast La. Flood Protection Authorities- East &amp; West and CPRA</a:t>
            </a:r>
          </a:p>
        </p:txBody>
      </p:sp>
      <p:cxnSp>
        <p:nvCxnSpPr>
          <p:cNvPr id="54" name="Straight Connector 53">
            <a:extLst>
              <a:ext uri="{FF2B5EF4-FFF2-40B4-BE49-F238E27FC236}">
                <a16:creationId xmlns:a16="http://schemas.microsoft.com/office/drawing/2014/main" id="{E07B3C72-4081-43DA-ACE8-25EEB4251B80}"/>
              </a:ext>
            </a:extLst>
          </p:cNvPr>
          <p:cNvCxnSpPr/>
          <p:nvPr/>
        </p:nvCxnSpPr>
        <p:spPr>
          <a:xfrm>
            <a:off x="1187018" y="593488"/>
            <a:ext cx="9579429"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6" name="Picture 55" descr="A group of people standing on a balcony&#10;&#10;Description automatically generated with low confidence">
            <a:extLst>
              <a:ext uri="{FF2B5EF4-FFF2-40B4-BE49-F238E27FC236}">
                <a16:creationId xmlns:a16="http://schemas.microsoft.com/office/drawing/2014/main" id="{3E04EC47-10A7-4C2A-B479-BC14F3B3056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556823" y="5460110"/>
            <a:ext cx="1972927" cy="1317034"/>
          </a:xfrm>
          <a:prstGeom prst="rect">
            <a:avLst/>
          </a:prstGeom>
        </p:spPr>
      </p:pic>
      <p:pic>
        <p:nvPicPr>
          <p:cNvPr id="60" name="Picture 59" descr="A person holding a microphone&#10;&#10;Description automatically generated with low confidence">
            <a:extLst>
              <a:ext uri="{FF2B5EF4-FFF2-40B4-BE49-F238E27FC236}">
                <a16:creationId xmlns:a16="http://schemas.microsoft.com/office/drawing/2014/main" id="{55B43C6D-E917-4905-A46C-D6FDCE913DE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5400000">
            <a:off x="36048" y="5669444"/>
            <a:ext cx="1278382" cy="853388"/>
          </a:xfrm>
          <a:prstGeom prst="rect">
            <a:avLst/>
          </a:prstGeom>
        </p:spPr>
      </p:pic>
      <p:pic>
        <p:nvPicPr>
          <p:cNvPr id="62" name="Picture 61" descr="A picture containing sky, outdoor&#10;&#10;Description automatically generated">
            <a:extLst>
              <a:ext uri="{FF2B5EF4-FFF2-40B4-BE49-F238E27FC236}">
                <a16:creationId xmlns:a16="http://schemas.microsoft.com/office/drawing/2014/main" id="{8367DAF5-4E3E-45A4-AEA6-BF1709699AA2}"/>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rot="5400000">
            <a:off x="1139129" y="5672754"/>
            <a:ext cx="1298291" cy="866678"/>
          </a:xfrm>
          <a:prstGeom prst="rect">
            <a:avLst/>
          </a:prstGeom>
        </p:spPr>
      </p:pic>
      <p:pic>
        <p:nvPicPr>
          <p:cNvPr id="64" name="Picture 63" descr="A picture containing text&#10;&#10;Description automatically generated">
            <a:extLst>
              <a:ext uri="{FF2B5EF4-FFF2-40B4-BE49-F238E27FC236}">
                <a16:creationId xmlns:a16="http://schemas.microsoft.com/office/drawing/2014/main" id="{53F6521A-908E-478A-B9BD-592320C984D2}"/>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rot="5400000">
            <a:off x="2259812" y="5683596"/>
            <a:ext cx="1292267" cy="862657"/>
          </a:xfrm>
          <a:prstGeom prst="rect">
            <a:avLst/>
          </a:prstGeom>
        </p:spPr>
      </p:pic>
      <p:pic>
        <p:nvPicPr>
          <p:cNvPr id="66" name="Picture 65" descr="A picture containing text, accessory&#10;&#10;Description automatically generated">
            <a:extLst>
              <a:ext uri="{FF2B5EF4-FFF2-40B4-BE49-F238E27FC236}">
                <a16:creationId xmlns:a16="http://schemas.microsoft.com/office/drawing/2014/main" id="{A0E4BD26-D628-4EAA-A61A-96E808705DD2}"/>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rot="5400000">
            <a:off x="6663594" y="5674764"/>
            <a:ext cx="1292267" cy="862657"/>
          </a:xfrm>
          <a:prstGeom prst="rect">
            <a:avLst/>
          </a:prstGeom>
        </p:spPr>
      </p:pic>
      <p:pic>
        <p:nvPicPr>
          <p:cNvPr id="68" name="Picture 67" descr="A picture containing text&#10;&#10;Description automatically generated">
            <a:extLst>
              <a:ext uri="{FF2B5EF4-FFF2-40B4-BE49-F238E27FC236}">
                <a16:creationId xmlns:a16="http://schemas.microsoft.com/office/drawing/2014/main" id="{7E7132A4-F43C-4E5C-AF0F-903959D305AA}"/>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rot="5400000">
            <a:off x="5549732" y="5683596"/>
            <a:ext cx="1292267" cy="862657"/>
          </a:xfrm>
          <a:prstGeom prst="rect">
            <a:avLst/>
          </a:prstGeom>
        </p:spPr>
      </p:pic>
      <p:pic>
        <p:nvPicPr>
          <p:cNvPr id="72" name="Picture 71" descr="A person standing at a podium with a microphone and a sign behind him&#10;&#10;Description automatically generated with low confidence">
            <a:extLst>
              <a:ext uri="{FF2B5EF4-FFF2-40B4-BE49-F238E27FC236}">
                <a16:creationId xmlns:a16="http://schemas.microsoft.com/office/drawing/2014/main" id="{C162D2AB-417E-4B7D-BBDB-1B2CA7FA6098}"/>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rot="5400000">
            <a:off x="7797142" y="5674425"/>
            <a:ext cx="1308345" cy="873390"/>
          </a:xfrm>
          <a:prstGeom prst="rect">
            <a:avLst/>
          </a:prstGeom>
        </p:spPr>
      </p:pic>
      <p:pic>
        <p:nvPicPr>
          <p:cNvPr id="76" name="Graphic 75" descr="A ribbon tied in a bow">
            <a:extLst>
              <a:ext uri="{FF2B5EF4-FFF2-40B4-BE49-F238E27FC236}">
                <a16:creationId xmlns:a16="http://schemas.microsoft.com/office/drawing/2014/main" id="{5DB424A2-1ECA-4381-9C61-BA5BFE6F305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266243" y="976455"/>
            <a:ext cx="2954353" cy="2954353"/>
          </a:xfrm>
          <a:prstGeom prst="rect">
            <a:avLst/>
          </a:prstGeom>
        </p:spPr>
      </p:pic>
      <p:sp>
        <p:nvSpPr>
          <p:cNvPr id="78" name="Rectangle 77">
            <a:extLst>
              <a:ext uri="{FF2B5EF4-FFF2-40B4-BE49-F238E27FC236}">
                <a16:creationId xmlns:a16="http://schemas.microsoft.com/office/drawing/2014/main" id="{839FC838-F604-4BE4-93DD-DAE0CDB841AB}"/>
              </a:ext>
            </a:extLst>
          </p:cNvPr>
          <p:cNvSpPr/>
          <p:nvPr/>
        </p:nvSpPr>
        <p:spPr>
          <a:xfrm>
            <a:off x="7652698" y="2331871"/>
            <a:ext cx="163598" cy="3035019"/>
          </a:xfrm>
          <a:prstGeom prst="rect">
            <a:avLst/>
          </a:prstGeom>
          <a:solidFill>
            <a:schemeClr val="accent6">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3E272FC0-CAB3-4DC7-808B-20315C69518F}"/>
              </a:ext>
            </a:extLst>
          </p:cNvPr>
          <p:cNvSpPr/>
          <p:nvPr/>
        </p:nvSpPr>
        <p:spPr>
          <a:xfrm>
            <a:off x="7649001" y="1009950"/>
            <a:ext cx="163598" cy="964247"/>
          </a:xfrm>
          <a:prstGeom prst="rect">
            <a:avLst/>
          </a:prstGeom>
          <a:solidFill>
            <a:schemeClr val="accent6">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E075B2E2-2614-466C-8704-429E0145AF34}"/>
              </a:ext>
            </a:extLst>
          </p:cNvPr>
          <p:cNvSpPr txBox="1"/>
          <p:nvPr/>
        </p:nvSpPr>
        <p:spPr>
          <a:xfrm>
            <a:off x="8946059" y="1009950"/>
            <a:ext cx="3000489" cy="6063198"/>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solidFill>
                  <a:srgbClr val="004C22"/>
                </a:solidFill>
              </a:rPr>
              <a:t>SYSTEM COMPLETE</a:t>
            </a:r>
          </a:p>
          <a:p>
            <a:pPr marL="800100" lvl="1" indent="-342900">
              <a:buFont typeface="Wingdings" panose="05000000000000000000" pitchFamily="2" charset="2"/>
              <a:buChar char="q"/>
            </a:pPr>
            <a:r>
              <a:rPr lang="en-US" sz="2000" dirty="0"/>
              <a:t>$14.45 billion</a:t>
            </a:r>
          </a:p>
          <a:p>
            <a:pPr marL="800100" lvl="1" indent="-342900">
              <a:buFont typeface="Wingdings" panose="05000000000000000000" pitchFamily="2" charset="2"/>
              <a:buChar char="q"/>
            </a:pPr>
            <a:r>
              <a:rPr lang="en-US" sz="2000" dirty="0"/>
              <a:t>15 years of active construction (2007-2022)</a:t>
            </a:r>
          </a:p>
          <a:p>
            <a:pPr lvl="1"/>
            <a:r>
              <a:rPr lang="en-US" sz="2000" dirty="0"/>
              <a:t> </a:t>
            </a:r>
          </a:p>
          <a:p>
            <a:pPr marL="342900" indent="-342900">
              <a:buFont typeface="Wingdings" panose="05000000000000000000" pitchFamily="2" charset="2"/>
              <a:buChar char="q"/>
            </a:pPr>
            <a:r>
              <a:rPr lang="en-US" sz="2400" dirty="0"/>
              <a:t>Transferred to the state of Louisiana in May 2022</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LPV &amp; WBV General Reevaluation Reports signed in December 2021</a:t>
            </a:r>
          </a:p>
          <a:p>
            <a:endParaRPr lang="en-US" sz="2400" dirty="0"/>
          </a:p>
        </p:txBody>
      </p:sp>
    </p:spTree>
    <p:extLst>
      <p:ext uri="{BB962C8B-B14F-4D97-AF65-F5344CB8AC3E}">
        <p14:creationId xmlns:p14="http://schemas.microsoft.com/office/powerpoint/2010/main" val="1460806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563" y="148045"/>
            <a:ext cx="10185088" cy="535181"/>
          </a:xfrm>
        </p:spPr>
        <p:txBody>
          <a:bodyPr/>
          <a:lstStyle/>
          <a:p>
            <a:pPr algn="ctr"/>
            <a:r>
              <a:rPr lang="en-US" sz="2400" dirty="0"/>
              <a:t>Mississippi River &amp; Tributaries in South Louisiana</a:t>
            </a:r>
          </a:p>
        </p:txBody>
      </p:sp>
      <p:sp>
        <p:nvSpPr>
          <p:cNvPr id="7" name="TextBox 6">
            <a:extLst>
              <a:ext uri="{FF2B5EF4-FFF2-40B4-BE49-F238E27FC236}">
                <a16:creationId xmlns:a16="http://schemas.microsoft.com/office/drawing/2014/main" id="{73A42DAB-D242-44B6-B90F-C6C9CD84E11D}"/>
              </a:ext>
            </a:extLst>
          </p:cNvPr>
          <p:cNvSpPr txBox="1"/>
          <p:nvPr/>
        </p:nvSpPr>
        <p:spPr>
          <a:xfrm>
            <a:off x="754563" y="616546"/>
            <a:ext cx="10390584" cy="369332"/>
          </a:xfrm>
          <a:prstGeom prst="rect">
            <a:avLst/>
          </a:prstGeom>
          <a:noFill/>
        </p:spPr>
        <p:txBody>
          <a:bodyPr wrap="square">
            <a:spAutoFit/>
          </a:bodyPr>
          <a:lstStyle/>
          <a:p>
            <a:pPr algn="ctr"/>
            <a:r>
              <a:rPr lang="en-US" dirty="0">
                <a:latin typeface="+mj-lt"/>
              </a:rPr>
              <a:t>Partners: SLFPA-E &amp; W, PLD, SMLD, ABLD, LBLD</a:t>
            </a:r>
          </a:p>
        </p:txBody>
      </p:sp>
      <p:pic>
        <p:nvPicPr>
          <p:cNvPr id="16" name="Picture 15" descr="A picture containing text&#10;&#10;Description automatically generated">
            <a:extLst>
              <a:ext uri="{FF2B5EF4-FFF2-40B4-BE49-F238E27FC236}">
                <a16:creationId xmlns:a16="http://schemas.microsoft.com/office/drawing/2014/main" id="{E7A0E571-D0DD-4B91-91A2-1585A27AC7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66768" y="1030374"/>
            <a:ext cx="5711108" cy="3757869"/>
          </a:xfrm>
          <a:prstGeom prst="rect">
            <a:avLst/>
          </a:prstGeom>
        </p:spPr>
      </p:pic>
      <p:pic>
        <p:nvPicPr>
          <p:cNvPr id="26" name="Picture 25" descr="Map&#10;&#10;Description automatically generated">
            <a:extLst>
              <a:ext uri="{FF2B5EF4-FFF2-40B4-BE49-F238E27FC236}">
                <a16:creationId xmlns:a16="http://schemas.microsoft.com/office/drawing/2014/main" id="{9FEEFAFD-C180-4EF8-B59A-32ED1BD5C9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1200" y="1023410"/>
            <a:ext cx="2717977" cy="3754680"/>
          </a:xfrm>
          <a:prstGeom prst="rect">
            <a:avLst/>
          </a:prstGeom>
        </p:spPr>
      </p:pic>
      <p:cxnSp>
        <p:nvCxnSpPr>
          <p:cNvPr id="31" name="Straight Connector 30">
            <a:extLst>
              <a:ext uri="{FF2B5EF4-FFF2-40B4-BE49-F238E27FC236}">
                <a16:creationId xmlns:a16="http://schemas.microsoft.com/office/drawing/2014/main" id="{BFAE6CAA-3E8B-4F78-BC53-6CFDB8613A26}"/>
              </a:ext>
            </a:extLst>
          </p:cNvPr>
          <p:cNvCxnSpPr/>
          <p:nvPr/>
        </p:nvCxnSpPr>
        <p:spPr>
          <a:xfrm>
            <a:off x="1219200" y="623468"/>
            <a:ext cx="9579429"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4" name="Picture 33" descr="A picture containing water, sky, outdoor, ship&#10;&#10;Description automatically generated">
            <a:extLst>
              <a:ext uri="{FF2B5EF4-FFF2-40B4-BE49-F238E27FC236}">
                <a16:creationId xmlns:a16="http://schemas.microsoft.com/office/drawing/2014/main" id="{92ED9B1E-346F-4D4E-87F3-05B5A5946E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1351" y="4821035"/>
            <a:ext cx="2851323" cy="1903410"/>
          </a:xfrm>
          <a:prstGeom prst="rect">
            <a:avLst/>
          </a:prstGeom>
        </p:spPr>
      </p:pic>
      <p:pic>
        <p:nvPicPr>
          <p:cNvPr id="38" name="Picture 37" descr="Chart, funnel chart&#10;&#10;Description automatically generated">
            <a:extLst>
              <a:ext uri="{FF2B5EF4-FFF2-40B4-BE49-F238E27FC236}">
                <a16:creationId xmlns:a16="http://schemas.microsoft.com/office/drawing/2014/main" id="{B409D78F-1DCE-4D41-BFB8-5AC1398B6BA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03375" y="5747969"/>
            <a:ext cx="2780652" cy="961986"/>
          </a:xfrm>
          <a:prstGeom prst="rect">
            <a:avLst/>
          </a:prstGeom>
        </p:spPr>
      </p:pic>
      <p:pic>
        <p:nvPicPr>
          <p:cNvPr id="42" name="Picture 41" descr="A picture containing sky, outdoor, person, people&#10;&#10;Description automatically generated">
            <a:extLst>
              <a:ext uri="{FF2B5EF4-FFF2-40B4-BE49-F238E27FC236}">
                <a16:creationId xmlns:a16="http://schemas.microsoft.com/office/drawing/2014/main" id="{98198E9A-EDDB-4E51-8DBB-4FCAD0FF458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35466" y="1038621"/>
            <a:ext cx="2802085" cy="2043245"/>
          </a:xfrm>
          <a:prstGeom prst="rect">
            <a:avLst/>
          </a:prstGeom>
        </p:spPr>
      </p:pic>
      <p:pic>
        <p:nvPicPr>
          <p:cNvPr id="36" name="Picture 35" descr="Diagram&#10;&#10;Description automatically generated with medium confidence">
            <a:extLst>
              <a:ext uri="{FF2B5EF4-FFF2-40B4-BE49-F238E27FC236}">
                <a16:creationId xmlns:a16="http://schemas.microsoft.com/office/drawing/2014/main" id="{F48CBCB1-B424-47A9-9E31-F5EE6211D1D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03375" y="4821035"/>
            <a:ext cx="2780652" cy="940045"/>
          </a:xfrm>
          <a:prstGeom prst="rect">
            <a:avLst/>
          </a:prstGeom>
        </p:spPr>
      </p:pic>
      <p:pic>
        <p:nvPicPr>
          <p:cNvPr id="15" name="Picture 14">
            <a:extLst>
              <a:ext uri="{FF2B5EF4-FFF2-40B4-BE49-F238E27FC236}">
                <a16:creationId xmlns:a16="http://schemas.microsoft.com/office/drawing/2014/main" id="{A1244465-C401-49D4-9D1D-D2617A63EE7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935467" y="3134609"/>
            <a:ext cx="2802084" cy="1653634"/>
          </a:xfrm>
          <a:prstGeom prst="rect">
            <a:avLst/>
          </a:prstGeom>
          <a:ln w="19050" cap="sq">
            <a:noFill/>
            <a:prstDash val="solid"/>
            <a:miter lim="800000"/>
          </a:ln>
          <a:effectLst/>
        </p:spPr>
      </p:pic>
      <p:sp>
        <p:nvSpPr>
          <p:cNvPr id="11" name="TextBox 10">
            <a:extLst>
              <a:ext uri="{FF2B5EF4-FFF2-40B4-BE49-F238E27FC236}">
                <a16:creationId xmlns:a16="http://schemas.microsoft.com/office/drawing/2014/main" id="{C6B98ADC-53E4-439F-A359-8C009D8EB43D}"/>
              </a:ext>
            </a:extLst>
          </p:cNvPr>
          <p:cNvSpPr txBox="1"/>
          <p:nvPr/>
        </p:nvSpPr>
        <p:spPr>
          <a:xfrm>
            <a:off x="6166942" y="4851966"/>
            <a:ext cx="5537048" cy="1908215"/>
          </a:xfrm>
          <a:prstGeom prst="rect">
            <a:avLst/>
          </a:prstGeom>
          <a:noFill/>
        </p:spPr>
        <p:txBody>
          <a:bodyPr wrap="square" rtlCol="0">
            <a:spAutoFit/>
          </a:bodyPr>
          <a:lstStyle/>
          <a:p>
            <a:pPr marL="285750" indent="-285750">
              <a:spcBef>
                <a:spcPts val="600"/>
              </a:spcBef>
              <a:buFont typeface="Wingdings" panose="05000000000000000000" pitchFamily="2" charset="2"/>
              <a:buChar char="q"/>
            </a:pPr>
            <a:r>
              <a:rPr lang="en-US" dirty="0"/>
              <a:t>Carrollton Floodwall substantially complete in December</a:t>
            </a:r>
          </a:p>
          <a:p>
            <a:pPr marL="285750" indent="-285750">
              <a:spcBef>
                <a:spcPts val="600"/>
              </a:spcBef>
              <a:buFont typeface="Wingdings" panose="05000000000000000000" pitchFamily="2" charset="2"/>
              <a:buChar char="q"/>
            </a:pPr>
            <a:r>
              <a:rPr lang="en-US" dirty="0"/>
              <a:t>Charenton Floodgate replacement will address critical deficiency in Atchafalaya Basin</a:t>
            </a:r>
          </a:p>
          <a:p>
            <a:pPr marL="285750" indent="-285750">
              <a:spcBef>
                <a:spcPts val="600"/>
              </a:spcBef>
              <a:buFont typeface="Wingdings" panose="05000000000000000000" pitchFamily="2" charset="2"/>
              <a:buChar char="q"/>
            </a:pPr>
            <a:r>
              <a:rPr lang="en-US" dirty="0"/>
              <a:t>Will support Vicksburg District’s lead in delivering MRL work under BIL/DRSSA</a:t>
            </a:r>
          </a:p>
        </p:txBody>
      </p:sp>
    </p:spTree>
    <p:extLst>
      <p:ext uri="{BB962C8B-B14F-4D97-AF65-F5344CB8AC3E}">
        <p14:creationId xmlns:p14="http://schemas.microsoft.com/office/powerpoint/2010/main" val="4096745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480" y="156901"/>
            <a:ext cx="10185088" cy="482930"/>
          </a:xfrm>
        </p:spPr>
        <p:txBody>
          <a:bodyPr/>
          <a:lstStyle/>
          <a:p>
            <a:pPr algn="ctr"/>
            <a:r>
              <a:rPr lang="en-US" dirty="0"/>
              <a:t>West Shore lake Pontchartrain</a:t>
            </a:r>
          </a:p>
        </p:txBody>
      </p:sp>
      <p:pic>
        <p:nvPicPr>
          <p:cNvPr id="3" name="Picture 2">
            <a:extLst>
              <a:ext uri="{FF2B5EF4-FFF2-40B4-BE49-F238E27FC236}">
                <a16:creationId xmlns:a16="http://schemas.microsoft.com/office/drawing/2014/main" id="{4E7F0AF7-F972-41E8-AB3A-0C31642B64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89950" y="1078412"/>
            <a:ext cx="4389120" cy="2480456"/>
          </a:xfrm>
          <a:prstGeom prst="rect">
            <a:avLst/>
          </a:prstGeom>
        </p:spPr>
      </p:pic>
      <p:pic>
        <p:nvPicPr>
          <p:cNvPr id="4" name="Picture 3">
            <a:extLst>
              <a:ext uri="{FF2B5EF4-FFF2-40B4-BE49-F238E27FC236}">
                <a16:creationId xmlns:a16="http://schemas.microsoft.com/office/drawing/2014/main" id="{82E66DEF-3987-4DA0-9CF0-F74BCB47FD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3510" y="1078412"/>
            <a:ext cx="4389119" cy="2488370"/>
          </a:xfrm>
          <a:prstGeom prst="rect">
            <a:avLst/>
          </a:prstGeom>
        </p:spPr>
      </p:pic>
      <p:sp>
        <p:nvSpPr>
          <p:cNvPr id="5" name="TextBox 4">
            <a:extLst>
              <a:ext uri="{FF2B5EF4-FFF2-40B4-BE49-F238E27FC236}">
                <a16:creationId xmlns:a16="http://schemas.microsoft.com/office/drawing/2014/main" id="{498DF110-E8F7-4C10-8740-9B9DF1AFDDB6}"/>
              </a:ext>
            </a:extLst>
          </p:cNvPr>
          <p:cNvSpPr txBox="1"/>
          <p:nvPr/>
        </p:nvSpPr>
        <p:spPr>
          <a:xfrm>
            <a:off x="750733" y="615766"/>
            <a:ext cx="10484582" cy="369332"/>
          </a:xfrm>
          <a:prstGeom prst="rect">
            <a:avLst/>
          </a:prstGeom>
          <a:noFill/>
        </p:spPr>
        <p:txBody>
          <a:bodyPr wrap="square">
            <a:spAutoFit/>
          </a:bodyPr>
          <a:lstStyle/>
          <a:p>
            <a:pPr algn="ctr"/>
            <a:r>
              <a:rPr lang="en-US" dirty="0">
                <a:latin typeface="+mj-lt"/>
              </a:rPr>
              <a:t>Partners: Pontchartrain Levee District and CPRA</a:t>
            </a:r>
          </a:p>
        </p:txBody>
      </p:sp>
      <p:cxnSp>
        <p:nvCxnSpPr>
          <p:cNvPr id="6" name="Straight Connector 5">
            <a:extLst>
              <a:ext uri="{FF2B5EF4-FFF2-40B4-BE49-F238E27FC236}">
                <a16:creationId xmlns:a16="http://schemas.microsoft.com/office/drawing/2014/main" id="{52522229-19A9-4834-9FC7-1D19BBFFB1FA}"/>
              </a:ext>
            </a:extLst>
          </p:cNvPr>
          <p:cNvCxnSpPr/>
          <p:nvPr/>
        </p:nvCxnSpPr>
        <p:spPr>
          <a:xfrm>
            <a:off x="1219200" y="622413"/>
            <a:ext cx="9579429"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descr="A dirty river&#10;&#10;Description automatically generated">
            <a:extLst>
              <a:ext uri="{FF2B5EF4-FFF2-40B4-BE49-F238E27FC236}">
                <a16:creationId xmlns:a16="http://schemas.microsoft.com/office/drawing/2014/main" id="{33927EE3-A471-4BC6-8B5C-BA1029A48B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58"/>
          <a:stretch/>
        </p:blipFill>
        <p:spPr>
          <a:xfrm>
            <a:off x="313510" y="3643163"/>
            <a:ext cx="8865560" cy="2950030"/>
          </a:xfrm>
          <a:prstGeom prst="rect">
            <a:avLst/>
          </a:prstGeom>
        </p:spPr>
      </p:pic>
      <p:pic>
        <p:nvPicPr>
          <p:cNvPr id="9" name="Picture 8" descr="A sign in the middle of a dirt road&#10;&#10;Description automatically generated with low confidence">
            <a:extLst>
              <a:ext uri="{FF2B5EF4-FFF2-40B4-BE49-F238E27FC236}">
                <a16:creationId xmlns:a16="http://schemas.microsoft.com/office/drawing/2014/main" id="{A9E28C48-FDB9-4228-8B35-2B899158EBF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
          <a:stretch/>
        </p:blipFill>
        <p:spPr>
          <a:xfrm>
            <a:off x="9261734" y="1078412"/>
            <a:ext cx="2616756" cy="1732522"/>
          </a:xfrm>
          <a:prstGeom prst="rect">
            <a:avLst/>
          </a:prstGeom>
        </p:spPr>
      </p:pic>
      <p:pic>
        <p:nvPicPr>
          <p:cNvPr id="11" name="Picture 10" descr="A picture containing outdoor, sky, ground, dirt&#10;&#10;Description automatically generated">
            <a:extLst>
              <a:ext uri="{FF2B5EF4-FFF2-40B4-BE49-F238E27FC236}">
                <a16:creationId xmlns:a16="http://schemas.microsoft.com/office/drawing/2014/main" id="{0102C97F-C019-4BC7-8E2E-CF9F4EDAC7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83158" y="2938114"/>
            <a:ext cx="2595332" cy="1732522"/>
          </a:xfrm>
          <a:prstGeom prst="rect">
            <a:avLst/>
          </a:prstGeom>
        </p:spPr>
      </p:pic>
      <p:pic>
        <p:nvPicPr>
          <p:cNvPr id="13" name="Picture 12" descr="A truck on a dirt road&#10;&#10;Description automatically generated with medium confidence">
            <a:extLst>
              <a:ext uri="{FF2B5EF4-FFF2-40B4-BE49-F238E27FC236}">
                <a16:creationId xmlns:a16="http://schemas.microsoft.com/office/drawing/2014/main" id="{7B0B0E44-5EA6-465E-B2F6-4569D8E40B1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283158" y="4789617"/>
            <a:ext cx="2595332" cy="1802006"/>
          </a:xfrm>
          <a:prstGeom prst="rect">
            <a:avLst/>
          </a:prstGeom>
        </p:spPr>
      </p:pic>
    </p:spTree>
    <p:extLst>
      <p:ext uri="{BB962C8B-B14F-4D97-AF65-F5344CB8AC3E}">
        <p14:creationId xmlns:p14="http://schemas.microsoft.com/office/powerpoint/2010/main" val="3261687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89" y="139338"/>
            <a:ext cx="10415451" cy="552598"/>
          </a:xfrm>
        </p:spPr>
        <p:txBody>
          <a:bodyPr/>
          <a:lstStyle/>
          <a:p>
            <a:pPr algn="ctr"/>
            <a:r>
              <a:rPr lang="en-US" dirty="0"/>
              <a:t>Morganza to the Gulf</a:t>
            </a:r>
          </a:p>
        </p:txBody>
      </p:sp>
      <p:sp>
        <p:nvSpPr>
          <p:cNvPr id="7" name="TextBox 6">
            <a:extLst>
              <a:ext uri="{FF2B5EF4-FFF2-40B4-BE49-F238E27FC236}">
                <a16:creationId xmlns:a16="http://schemas.microsoft.com/office/drawing/2014/main" id="{7020D2E0-2285-4E64-AE96-B4A94A1B04E9}"/>
              </a:ext>
            </a:extLst>
          </p:cNvPr>
          <p:cNvSpPr txBox="1"/>
          <p:nvPr/>
        </p:nvSpPr>
        <p:spPr>
          <a:xfrm>
            <a:off x="665776" y="613421"/>
            <a:ext cx="10484582" cy="369332"/>
          </a:xfrm>
          <a:prstGeom prst="rect">
            <a:avLst/>
          </a:prstGeom>
          <a:noFill/>
        </p:spPr>
        <p:txBody>
          <a:bodyPr wrap="square">
            <a:spAutoFit/>
          </a:bodyPr>
          <a:lstStyle/>
          <a:p>
            <a:pPr algn="ctr"/>
            <a:r>
              <a:rPr lang="en-US" dirty="0">
                <a:latin typeface="+mj-lt"/>
              </a:rPr>
              <a:t>Partners: Terrebonne Conservation and Levee District and CPRA</a:t>
            </a:r>
          </a:p>
        </p:txBody>
      </p:sp>
      <p:cxnSp>
        <p:nvCxnSpPr>
          <p:cNvPr id="8" name="Straight Connector 7">
            <a:extLst>
              <a:ext uri="{FF2B5EF4-FFF2-40B4-BE49-F238E27FC236}">
                <a16:creationId xmlns:a16="http://schemas.microsoft.com/office/drawing/2014/main" id="{AE590682-F43E-4509-AD96-8B345AF84A0A}"/>
              </a:ext>
            </a:extLst>
          </p:cNvPr>
          <p:cNvCxnSpPr/>
          <p:nvPr/>
        </p:nvCxnSpPr>
        <p:spPr>
          <a:xfrm>
            <a:off x="1306285" y="648539"/>
            <a:ext cx="9579429"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11" descr="Map&#10;&#10;Description automatically generated">
            <a:extLst>
              <a:ext uri="{FF2B5EF4-FFF2-40B4-BE49-F238E27FC236}">
                <a16:creationId xmlns:a16="http://schemas.microsoft.com/office/drawing/2014/main" id="{5BD07906-EED8-4B3D-ABB7-804D5F03C7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7669" y="1161503"/>
            <a:ext cx="8861958" cy="5413468"/>
          </a:xfrm>
          <a:prstGeom prst="rect">
            <a:avLst/>
          </a:prstGeom>
        </p:spPr>
      </p:pic>
      <p:sp>
        <p:nvSpPr>
          <p:cNvPr id="16" name="TextBox 15">
            <a:extLst>
              <a:ext uri="{FF2B5EF4-FFF2-40B4-BE49-F238E27FC236}">
                <a16:creationId xmlns:a16="http://schemas.microsoft.com/office/drawing/2014/main" id="{25EF0FC6-931D-482A-A64C-12C9E9DF47AD}"/>
              </a:ext>
            </a:extLst>
          </p:cNvPr>
          <p:cNvSpPr txBox="1"/>
          <p:nvPr/>
        </p:nvSpPr>
        <p:spPr>
          <a:xfrm>
            <a:off x="212373" y="1161503"/>
            <a:ext cx="2774667" cy="5355312"/>
          </a:xfrm>
          <a:prstGeom prst="rect">
            <a:avLst/>
          </a:prstGeom>
          <a:noFill/>
        </p:spPr>
        <p:txBody>
          <a:bodyPr wrap="square" rtlCol="0">
            <a:spAutoFit/>
          </a:bodyPr>
          <a:lstStyle/>
          <a:p>
            <a:pPr marL="285750" indent="-285750">
              <a:buFont typeface="Wingdings" panose="05000000000000000000" pitchFamily="2" charset="2"/>
              <a:buChar char="q"/>
            </a:pPr>
            <a:r>
              <a:rPr lang="en-US" dirty="0"/>
              <a:t>Dec. 9:  Humble Canal Preload Groundbreaking</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Bipartisan Infrastructure Law (BIL) included an additional $378.5 M for further federal investment.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Future work to include:</a:t>
            </a:r>
          </a:p>
          <a:p>
            <a:pPr marL="742950" lvl="1" indent="-285750">
              <a:buFont typeface="Wingdings" panose="05000000000000000000" pitchFamily="2" charset="2"/>
              <a:buChar char="q"/>
            </a:pPr>
            <a:r>
              <a:rPr lang="en-US" dirty="0"/>
              <a:t>Humble Canal Floodgate</a:t>
            </a:r>
          </a:p>
          <a:p>
            <a:pPr marL="742950" lvl="1" indent="-285750">
              <a:buFont typeface="Wingdings" panose="05000000000000000000" pitchFamily="2" charset="2"/>
              <a:buChar char="q"/>
            </a:pPr>
            <a:r>
              <a:rPr lang="en-US" dirty="0"/>
              <a:t>Minor Canal Floodgate</a:t>
            </a:r>
          </a:p>
          <a:p>
            <a:pPr marL="742950" lvl="1" indent="-285750">
              <a:buFont typeface="Wingdings" panose="05000000000000000000" pitchFamily="2" charset="2"/>
              <a:buChar char="q"/>
            </a:pPr>
            <a:r>
              <a:rPr lang="en-US" dirty="0"/>
              <a:t>GIWW East and West floodgates</a:t>
            </a:r>
          </a:p>
        </p:txBody>
      </p:sp>
    </p:spTree>
    <p:extLst>
      <p:ext uri="{BB962C8B-B14F-4D97-AF65-F5344CB8AC3E}">
        <p14:creationId xmlns:p14="http://schemas.microsoft.com/office/powerpoint/2010/main" val="4029027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523" y="0"/>
            <a:ext cx="10185088" cy="832920"/>
          </a:xfrm>
        </p:spPr>
        <p:txBody>
          <a:bodyPr/>
          <a:lstStyle/>
          <a:p>
            <a:pPr algn="ctr"/>
            <a:r>
              <a:rPr lang="en-US" dirty="0"/>
              <a:t>Grand Isle Storm risk Management</a:t>
            </a:r>
          </a:p>
        </p:txBody>
      </p:sp>
      <p:sp>
        <p:nvSpPr>
          <p:cNvPr id="7" name="TextBox 6">
            <a:extLst>
              <a:ext uri="{FF2B5EF4-FFF2-40B4-BE49-F238E27FC236}">
                <a16:creationId xmlns:a16="http://schemas.microsoft.com/office/drawing/2014/main" id="{71293423-0A5D-40B9-AAD6-477F8818DF39}"/>
              </a:ext>
            </a:extLst>
          </p:cNvPr>
          <p:cNvSpPr txBox="1"/>
          <p:nvPr/>
        </p:nvSpPr>
        <p:spPr>
          <a:xfrm>
            <a:off x="665776" y="613421"/>
            <a:ext cx="10484582" cy="369332"/>
          </a:xfrm>
          <a:prstGeom prst="rect">
            <a:avLst/>
          </a:prstGeom>
          <a:noFill/>
        </p:spPr>
        <p:txBody>
          <a:bodyPr wrap="square">
            <a:spAutoFit/>
          </a:bodyPr>
          <a:lstStyle/>
          <a:p>
            <a:pPr algn="ctr"/>
            <a:r>
              <a:rPr lang="en-US" dirty="0">
                <a:latin typeface="+mj-lt"/>
              </a:rPr>
              <a:t>Partners: Coastal Protection and Restoration Authority</a:t>
            </a:r>
          </a:p>
        </p:txBody>
      </p:sp>
      <p:cxnSp>
        <p:nvCxnSpPr>
          <p:cNvPr id="8" name="Straight Connector 7">
            <a:extLst>
              <a:ext uri="{FF2B5EF4-FFF2-40B4-BE49-F238E27FC236}">
                <a16:creationId xmlns:a16="http://schemas.microsoft.com/office/drawing/2014/main" id="{7B4B9D2B-EF10-4C2E-ACBA-FCB75BDB73CE}"/>
              </a:ext>
            </a:extLst>
          </p:cNvPr>
          <p:cNvCxnSpPr/>
          <p:nvPr/>
        </p:nvCxnSpPr>
        <p:spPr>
          <a:xfrm>
            <a:off x="1306285" y="648539"/>
            <a:ext cx="9579429"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9" descr="Graphical user interface&#10;&#10;Description automatically generated">
            <a:extLst>
              <a:ext uri="{FF2B5EF4-FFF2-40B4-BE49-F238E27FC236}">
                <a16:creationId xmlns:a16="http://schemas.microsoft.com/office/drawing/2014/main" id="{12015BEF-3FCA-4F0E-9AFF-322E9058E0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884" y="1017871"/>
            <a:ext cx="11600623" cy="5583226"/>
          </a:xfrm>
          <a:prstGeom prst="rect">
            <a:avLst/>
          </a:prstGeom>
          <a:ln w="19050">
            <a:solidFill>
              <a:schemeClr val="tx1"/>
            </a:solidFill>
          </a:ln>
        </p:spPr>
      </p:pic>
      <p:sp>
        <p:nvSpPr>
          <p:cNvPr id="11" name="Rectangle 10">
            <a:extLst>
              <a:ext uri="{FF2B5EF4-FFF2-40B4-BE49-F238E27FC236}">
                <a16:creationId xmlns:a16="http://schemas.microsoft.com/office/drawing/2014/main" id="{4C8C5EEA-B704-420B-8CC6-28462D49450C}"/>
              </a:ext>
            </a:extLst>
          </p:cNvPr>
          <p:cNvSpPr/>
          <p:nvPr/>
        </p:nvSpPr>
        <p:spPr>
          <a:xfrm>
            <a:off x="400594" y="5744335"/>
            <a:ext cx="11458522" cy="809897"/>
          </a:xfrm>
          <a:prstGeom prst="rect">
            <a:avLst/>
          </a:prstGeom>
          <a:solidFill>
            <a:schemeClr val="tx2">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a:extLst>
              <a:ext uri="{FF2B5EF4-FFF2-40B4-BE49-F238E27FC236}">
                <a16:creationId xmlns:a16="http://schemas.microsoft.com/office/drawing/2014/main" id="{012B5683-4CB3-40FC-857F-2F81C419D4E5}"/>
              </a:ext>
            </a:extLst>
          </p:cNvPr>
          <p:cNvSpPr txBox="1"/>
          <p:nvPr/>
        </p:nvSpPr>
        <p:spPr>
          <a:xfrm>
            <a:off x="400593" y="5802805"/>
            <a:ext cx="11458522" cy="707886"/>
          </a:xfrm>
          <a:prstGeom prst="rect">
            <a:avLst/>
          </a:prstGeom>
          <a:noFill/>
        </p:spPr>
        <p:txBody>
          <a:bodyPr wrap="square" rtlCol="0">
            <a:spAutoFit/>
          </a:bodyPr>
          <a:lstStyle/>
          <a:p>
            <a:pPr algn="ctr"/>
            <a:r>
              <a:rPr lang="en-US" sz="2000" b="1" dirty="0"/>
              <a:t>$120 Million received under the Disaster Relief Supplemental Appropriations Act to address damages experienced during recent storms </a:t>
            </a:r>
          </a:p>
        </p:txBody>
      </p:sp>
    </p:spTree>
    <p:extLst>
      <p:ext uri="{BB962C8B-B14F-4D97-AF65-F5344CB8AC3E}">
        <p14:creationId xmlns:p14="http://schemas.microsoft.com/office/powerpoint/2010/main" val="2858400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689" y="121920"/>
            <a:ext cx="10444660" cy="552598"/>
          </a:xfrm>
        </p:spPr>
        <p:txBody>
          <a:bodyPr/>
          <a:lstStyle/>
          <a:p>
            <a:pPr algn="ctr"/>
            <a:r>
              <a:rPr lang="en-US" dirty="0"/>
              <a:t>Flood risk management studies</a:t>
            </a:r>
          </a:p>
        </p:txBody>
      </p:sp>
      <p:pic>
        <p:nvPicPr>
          <p:cNvPr id="7" name="Picture 6" descr="A picture containing text, map&#10;&#10;Description automatically generated">
            <a:extLst>
              <a:ext uri="{FF2B5EF4-FFF2-40B4-BE49-F238E27FC236}">
                <a16:creationId xmlns:a16="http://schemas.microsoft.com/office/drawing/2014/main" id="{1BD63C8D-BA0E-41DE-9659-663F09C427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7372" y="1166019"/>
            <a:ext cx="9181236" cy="5496037"/>
          </a:xfrm>
          <a:prstGeom prst="rect">
            <a:avLst/>
          </a:prstGeom>
          <a:ln w="19050">
            <a:solidFill>
              <a:srgbClr val="899F92"/>
            </a:solidFill>
          </a:ln>
        </p:spPr>
      </p:pic>
      <p:sp>
        <p:nvSpPr>
          <p:cNvPr id="8" name="Freeform: Shape 7">
            <a:extLst>
              <a:ext uri="{FF2B5EF4-FFF2-40B4-BE49-F238E27FC236}">
                <a16:creationId xmlns:a16="http://schemas.microsoft.com/office/drawing/2014/main" id="{B9A7E1EE-9DC6-482D-99E7-A7FC986C71CC}"/>
              </a:ext>
            </a:extLst>
          </p:cNvPr>
          <p:cNvSpPr/>
          <p:nvPr/>
        </p:nvSpPr>
        <p:spPr>
          <a:xfrm>
            <a:off x="5986750" y="2011681"/>
            <a:ext cx="866889" cy="1524000"/>
          </a:xfrm>
          <a:custGeom>
            <a:avLst/>
            <a:gdLst>
              <a:gd name="connsiteX0" fmla="*/ 30866 w 858181"/>
              <a:gd name="connsiteY0" fmla="*/ 1253 h 1507836"/>
              <a:gd name="connsiteX1" fmla="*/ 396626 w 858181"/>
              <a:gd name="connsiteY1" fmla="*/ 9962 h 1507836"/>
              <a:gd name="connsiteX2" fmla="*/ 448878 w 858181"/>
              <a:gd name="connsiteY2" fmla="*/ 18670 h 1507836"/>
              <a:gd name="connsiteX3" fmla="*/ 579506 w 858181"/>
              <a:gd name="connsiteY3" fmla="*/ 9962 h 1507836"/>
              <a:gd name="connsiteX4" fmla="*/ 631758 w 858181"/>
              <a:gd name="connsiteY4" fmla="*/ 27379 h 1507836"/>
              <a:gd name="connsiteX5" fmla="*/ 623049 w 858181"/>
              <a:gd name="connsiteY5" fmla="*/ 62213 h 1507836"/>
              <a:gd name="connsiteX6" fmla="*/ 640466 w 858181"/>
              <a:gd name="connsiteY6" fmla="*/ 97047 h 1507836"/>
              <a:gd name="connsiteX7" fmla="*/ 657884 w 858181"/>
              <a:gd name="connsiteY7" fmla="*/ 175425 h 1507836"/>
              <a:gd name="connsiteX8" fmla="*/ 666592 w 858181"/>
              <a:gd name="connsiteY8" fmla="*/ 201550 h 1507836"/>
              <a:gd name="connsiteX9" fmla="*/ 701426 w 858181"/>
              <a:gd name="connsiteY9" fmla="*/ 227676 h 1507836"/>
              <a:gd name="connsiteX10" fmla="*/ 744969 w 858181"/>
              <a:gd name="connsiteY10" fmla="*/ 297345 h 1507836"/>
              <a:gd name="connsiteX11" fmla="*/ 797221 w 858181"/>
              <a:gd name="connsiteY11" fmla="*/ 393139 h 1507836"/>
              <a:gd name="connsiteX12" fmla="*/ 814638 w 858181"/>
              <a:gd name="connsiteY12" fmla="*/ 515059 h 1507836"/>
              <a:gd name="connsiteX13" fmla="*/ 823346 w 858181"/>
              <a:gd name="connsiteY13" fmla="*/ 549893 h 1507836"/>
              <a:gd name="connsiteX14" fmla="*/ 832055 w 858181"/>
              <a:gd name="connsiteY14" fmla="*/ 724065 h 1507836"/>
              <a:gd name="connsiteX15" fmla="*/ 840764 w 858181"/>
              <a:gd name="connsiteY15" fmla="*/ 758899 h 1507836"/>
              <a:gd name="connsiteX16" fmla="*/ 858181 w 858181"/>
              <a:gd name="connsiteY16" fmla="*/ 1107242 h 1507836"/>
              <a:gd name="connsiteX17" fmla="*/ 849472 w 858181"/>
              <a:gd name="connsiteY17" fmla="*/ 1307539 h 1507836"/>
              <a:gd name="connsiteX18" fmla="*/ 840764 w 858181"/>
              <a:gd name="connsiteY18" fmla="*/ 1342373 h 1507836"/>
              <a:gd name="connsiteX19" fmla="*/ 832055 w 858181"/>
              <a:gd name="connsiteY19" fmla="*/ 1429459 h 1507836"/>
              <a:gd name="connsiteX20" fmla="*/ 805929 w 858181"/>
              <a:gd name="connsiteY20" fmla="*/ 1446876 h 1507836"/>
              <a:gd name="connsiteX21" fmla="*/ 753678 w 858181"/>
              <a:gd name="connsiteY21" fmla="*/ 1464293 h 1507836"/>
              <a:gd name="connsiteX22" fmla="*/ 727552 w 858181"/>
              <a:gd name="connsiteY22" fmla="*/ 1481710 h 1507836"/>
              <a:gd name="connsiteX23" fmla="*/ 640466 w 858181"/>
              <a:gd name="connsiteY23" fmla="*/ 1507836 h 1507836"/>
              <a:gd name="connsiteX24" fmla="*/ 501129 w 858181"/>
              <a:gd name="connsiteY24" fmla="*/ 1490419 h 1507836"/>
              <a:gd name="connsiteX25" fmla="*/ 448878 w 858181"/>
              <a:gd name="connsiteY25" fmla="*/ 1455585 h 1507836"/>
              <a:gd name="connsiteX26" fmla="*/ 440169 w 858181"/>
              <a:gd name="connsiteY26" fmla="*/ 1429459 h 1507836"/>
              <a:gd name="connsiteX27" fmla="*/ 387918 w 858181"/>
              <a:gd name="connsiteY27" fmla="*/ 1377207 h 1507836"/>
              <a:gd name="connsiteX28" fmla="*/ 292124 w 858181"/>
              <a:gd name="connsiteY28" fmla="*/ 1333665 h 1507836"/>
              <a:gd name="connsiteX29" fmla="*/ 222455 w 858181"/>
              <a:gd name="connsiteY29" fmla="*/ 1351082 h 1507836"/>
              <a:gd name="connsiteX30" fmla="*/ 196329 w 858181"/>
              <a:gd name="connsiteY30" fmla="*/ 1368499 h 1507836"/>
              <a:gd name="connsiteX31" fmla="*/ 144078 w 858181"/>
              <a:gd name="connsiteY31" fmla="*/ 1359790 h 1507836"/>
              <a:gd name="connsiteX32" fmla="*/ 109244 w 858181"/>
              <a:gd name="connsiteY32" fmla="*/ 1316247 h 1507836"/>
              <a:gd name="connsiteX33" fmla="*/ 91826 w 858181"/>
              <a:gd name="connsiteY33" fmla="*/ 1298830 h 1507836"/>
              <a:gd name="connsiteX34" fmla="*/ 56992 w 858181"/>
              <a:gd name="connsiteY34" fmla="*/ 1246579 h 1507836"/>
              <a:gd name="connsiteX35" fmla="*/ 56992 w 858181"/>
              <a:gd name="connsiteY35" fmla="*/ 1150785 h 1507836"/>
              <a:gd name="connsiteX36" fmla="*/ 30866 w 858181"/>
              <a:gd name="connsiteY36" fmla="*/ 1098533 h 1507836"/>
              <a:gd name="connsiteX37" fmla="*/ 39575 w 858181"/>
              <a:gd name="connsiteY37" fmla="*/ 1011447 h 1507836"/>
              <a:gd name="connsiteX38" fmla="*/ 65701 w 858181"/>
              <a:gd name="connsiteY38" fmla="*/ 985322 h 1507836"/>
              <a:gd name="connsiteX39" fmla="*/ 100535 w 858181"/>
              <a:gd name="connsiteY39" fmla="*/ 933070 h 1507836"/>
              <a:gd name="connsiteX40" fmla="*/ 126661 w 858181"/>
              <a:gd name="connsiteY40" fmla="*/ 898236 h 1507836"/>
              <a:gd name="connsiteX41" fmla="*/ 135369 w 858181"/>
              <a:gd name="connsiteY41" fmla="*/ 863402 h 1507836"/>
              <a:gd name="connsiteX42" fmla="*/ 144078 w 858181"/>
              <a:gd name="connsiteY42" fmla="*/ 819859 h 1507836"/>
              <a:gd name="connsiteX43" fmla="*/ 152786 w 858181"/>
              <a:gd name="connsiteY43" fmla="*/ 793733 h 1507836"/>
              <a:gd name="connsiteX44" fmla="*/ 144078 w 858181"/>
              <a:gd name="connsiteY44" fmla="*/ 480225 h 1507836"/>
              <a:gd name="connsiteX45" fmla="*/ 135369 w 858181"/>
              <a:gd name="connsiteY45" fmla="*/ 427973 h 1507836"/>
              <a:gd name="connsiteX46" fmla="*/ 117952 w 858181"/>
              <a:gd name="connsiteY46" fmla="*/ 349596 h 1507836"/>
              <a:gd name="connsiteX47" fmla="*/ 100535 w 858181"/>
              <a:gd name="connsiteY47" fmla="*/ 323470 h 1507836"/>
              <a:gd name="connsiteX48" fmla="*/ 83118 w 858181"/>
              <a:gd name="connsiteY48" fmla="*/ 271219 h 1507836"/>
              <a:gd name="connsiteX49" fmla="*/ 65701 w 858181"/>
              <a:gd name="connsiteY49" fmla="*/ 218967 h 1507836"/>
              <a:gd name="connsiteX50" fmla="*/ 56992 w 858181"/>
              <a:gd name="connsiteY50" fmla="*/ 184133 h 1507836"/>
              <a:gd name="connsiteX51" fmla="*/ 48284 w 858181"/>
              <a:gd name="connsiteY51" fmla="*/ 79630 h 1507836"/>
              <a:gd name="connsiteX52" fmla="*/ 22158 w 858181"/>
              <a:gd name="connsiteY52" fmla="*/ 36087 h 1507836"/>
              <a:gd name="connsiteX53" fmla="*/ 30866 w 858181"/>
              <a:gd name="connsiteY53" fmla="*/ 1253 h 150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58181" h="1507836">
                <a:moveTo>
                  <a:pt x="30866" y="1253"/>
                </a:moveTo>
                <a:cubicBezTo>
                  <a:pt x="93277" y="-3101"/>
                  <a:pt x="274777" y="4885"/>
                  <a:pt x="396626" y="9962"/>
                </a:cubicBezTo>
                <a:cubicBezTo>
                  <a:pt x="414268" y="10697"/>
                  <a:pt x="431220" y="18670"/>
                  <a:pt x="448878" y="18670"/>
                </a:cubicBezTo>
                <a:cubicBezTo>
                  <a:pt x="492517" y="18670"/>
                  <a:pt x="535963" y="12865"/>
                  <a:pt x="579506" y="9962"/>
                </a:cubicBezTo>
                <a:cubicBezTo>
                  <a:pt x="596923" y="15768"/>
                  <a:pt x="620004" y="13275"/>
                  <a:pt x="631758" y="27379"/>
                </a:cubicBezTo>
                <a:cubicBezTo>
                  <a:pt x="639420" y="36574"/>
                  <a:pt x="621565" y="50337"/>
                  <a:pt x="623049" y="62213"/>
                </a:cubicBezTo>
                <a:cubicBezTo>
                  <a:pt x="624659" y="75095"/>
                  <a:pt x="635908" y="84892"/>
                  <a:pt x="640466" y="97047"/>
                </a:cubicBezTo>
                <a:cubicBezTo>
                  <a:pt x="647171" y="114926"/>
                  <a:pt x="653746" y="158872"/>
                  <a:pt x="657884" y="175425"/>
                </a:cubicBezTo>
                <a:cubicBezTo>
                  <a:pt x="660110" y="184330"/>
                  <a:pt x="660716" y="194498"/>
                  <a:pt x="666592" y="201550"/>
                </a:cubicBezTo>
                <a:cubicBezTo>
                  <a:pt x="675884" y="212700"/>
                  <a:pt x="689815" y="218967"/>
                  <a:pt x="701426" y="227676"/>
                </a:cubicBezTo>
                <a:cubicBezTo>
                  <a:pt x="722154" y="289856"/>
                  <a:pt x="703569" y="269743"/>
                  <a:pt x="744969" y="297345"/>
                </a:cubicBezTo>
                <a:cubicBezTo>
                  <a:pt x="784485" y="376374"/>
                  <a:pt x="765402" y="345410"/>
                  <a:pt x="797221" y="393139"/>
                </a:cubicBezTo>
                <a:cubicBezTo>
                  <a:pt x="818192" y="456056"/>
                  <a:pt x="797679" y="387864"/>
                  <a:pt x="814638" y="515059"/>
                </a:cubicBezTo>
                <a:cubicBezTo>
                  <a:pt x="816220" y="526923"/>
                  <a:pt x="820443" y="538282"/>
                  <a:pt x="823346" y="549893"/>
                </a:cubicBezTo>
                <a:cubicBezTo>
                  <a:pt x="826249" y="607950"/>
                  <a:pt x="827227" y="666136"/>
                  <a:pt x="832055" y="724065"/>
                </a:cubicBezTo>
                <a:cubicBezTo>
                  <a:pt x="833049" y="735992"/>
                  <a:pt x="840151" y="746946"/>
                  <a:pt x="840764" y="758899"/>
                </a:cubicBezTo>
                <a:cubicBezTo>
                  <a:pt x="859656" y="1127300"/>
                  <a:pt x="828116" y="956924"/>
                  <a:pt x="858181" y="1107242"/>
                </a:cubicBezTo>
                <a:cubicBezTo>
                  <a:pt x="855278" y="1174008"/>
                  <a:pt x="854409" y="1240893"/>
                  <a:pt x="849472" y="1307539"/>
                </a:cubicBezTo>
                <a:cubicBezTo>
                  <a:pt x="848588" y="1319475"/>
                  <a:pt x="842457" y="1330525"/>
                  <a:pt x="840764" y="1342373"/>
                </a:cubicBezTo>
                <a:cubicBezTo>
                  <a:pt x="836638" y="1371253"/>
                  <a:pt x="841281" y="1401783"/>
                  <a:pt x="832055" y="1429459"/>
                </a:cubicBezTo>
                <a:cubicBezTo>
                  <a:pt x="828745" y="1439388"/>
                  <a:pt x="815493" y="1442625"/>
                  <a:pt x="805929" y="1446876"/>
                </a:cubicBezTo>
                <a:cubicBezTo>
                  <a:pt x="789152" y="1454332"/>
                  <a:pt x="753678" y="1464293"/>
                  <a:pt x="753678" y="1464293"/>
                </a:cubicBezTo>
                <a:cubicBezTo>
                  <a:pt x="744969" y="1470099"/>
                  <a:pt x="737116" y="1477459"/>
                  <a:pt x="727552" y="1481710"/>
                </a:cubicBezTo>
                <a:cubicBezTo>
                  <a:pt x="700293" y="1493825"/>
                  <a:pt x="669416" y="1500598"/>
                  <a:pt x="640466" y="1507836"/>
                </a:cubicBezTo>
                <a:cubicBezTo>
                  <a:pt x="594020" y="1502030"/>
                  <a:pt x="546287" y="1502735"/>
                  <a:pt x="501129" y="1490419"/>
                </a:cubicBezTo>
                <a:cubicBezTo>
                  <a:pt x="480934" y="1484911"/>
                  <a:pt x="448878" y="1455585"/>
                  <a:pt x="448878" y="1455585"/>
                </a:cubicBezTo>
                <a:cubicBezTo>
                  <a:pt x="445975" y="1446876"/>
                  <a:pt x="445805" y="1436705"/>
                  <a:pt x="440169" y="1429459"/>
                </a:cubicBezTo>
                <a:cubicBezTo>
                  <a:pt x="425047" y="1410016"/>
                  <a:pt x="409949" y="1388222"/>
                  <a:pt x="387918" y="1377207"/>
                </a:cubicBezTo>
                <a:cubicBezTo>
                  <a:pt x="310039" y="1338268"/>
                  <a:pt x="342881" y="1350583"/>
                  <a:pt x="292124" y="1333665"/>
                </a:cubicBezTo>
                <a:cubicBezTo>
                  <a:pt x="268901" y="1339471"/>
                  <a:pt x="244952" y="1342902"/>
                  <a:pt x="222455" y="1351082"/>
                </a:cubicBezTo>
                <a:cubicBezTo>
                  <a:pt x="212619" y="1354659"/>
                  <a:pt x="206731" y="1367343"/>
                  <a:pt x="196329" y="1368499"/>
                </a:cubicBezTo>
                <a:cubicBezTo>
                  <a:pt x="178780" y="1370449"/>
                  <a:pt x="161495" y="1362693"/>
                  <a:pt x="144078" y="1359790"/>
                </a:cubicBezTo>
                <a:cubicBezTo>
                  <a:pt x="92041" y="1325099"/>
                  <a:pt x="137288" y="1362986"/>
                  <a:pt x="109244" y="1316247"/>
                </a:cubicBezTo>
                <a:cubicBezTo>
                  <a:pt x="105020" y="1309206"/>
                  <a:pt x="96752" y="1305399"/>
                  <a:pt x="91826" y="1298830"/>
                </a:cubicBezTo>
                <a:cubicBezTo>
                  <a:pt x="79266" y="1282084"/>
                  <a:pt x="56992" y="1246579"/>
                  <a:pt x="56992" y="1246579"/>
                </a:cubicBezTo>
                <a:cubicBezTo>
                  <a:pt x="37022" y="1186663"/>
                  <a:pt x="56992" y="1259104"/>
                  <a:pt x="56992" y="1150785"/>
                </a:cubicBezTo>
                <a:cubicBezTo>
                  <a:pt x="56992" y="1132755"/>
                  <a:pt x="39674" y="1111744"/>
                  <a:pt x="30866" y="1098533"/>
                </a:cubicBezTo>
                <a:cubicBezTo>
                  <a:pt x="33769" y="1069504"/>
                  <a:pt x="30995" y="1039330"/>
                  <a:pt x="39575" y="1011447"/>
                </a:cubicBezTo>
                <a:cubicBezTo>
                  <a:pt x="43197" y="999676"/>
                  <a:pt x="58140" y="995043"/>
                  <a:pt x="65701" y="985322"/>
                </a:cubicBezTo>
                <a:cubicBezTo>
                  <a:pt x="78553" y="968799"/>
                  <a:pt x="87975" y="949816"/>
                  <a:pt x="100535" y="933070"/>
                </a:cubicBezTo>
                <a:lnTo>
                  <a:pt x="126661" y="898236"/>
                </a:lnTo>
                <a:cubicBezTo>
                  <a:pt x="129564" y="886625"/>
                  <a:pt x="132773" y="875086"/>
                  <a:pt x="135369" y="863402"/>
                </a:cubicBezTo>
                <a:cubicBezTo>
                  <a:pt x="138580" y="848953"/>
                  <a:pt x="140488" y="834219"/>
                  <a:pt x="144078" y="819859"/>
                </a:cubicBezTo>
                <a:cubicBezTo>
                  <a:pt x="146304" y="810953"/>
                  <a:pt x="149883" y="802442"/>
                  <a:pt x="152786" y="793733"/>
                </a:cubicBezTo>
                <a:cubicBezTo>
                  <a:pt x="149883" y="689230"/>
                  <a:pt x="149051" y="584650"/>
                  <a:pt x="144078" y="480225"/>
                </a:cubicBezTo>
                <a:cubicBezTo>
                  <a:pt x="143238" y="462587"/>
                  <a:pt x="138528" y="445346"/>
                  <a:pt x="135369" y="427973"/>
                </a:cubicBezTo>
                <a:cubicBezTo>
                  <a:pt x="134063" y="420788"/>
                  <a:pt x="122368" y="359900"/>
                  <a:pt x="117952" y="349596"/>
                </a:cubicBezTo>
                <a:cubicBezTo>
                  <a:pt x="113829" y="339976"/>
                  <a:pt x="104786" y="333034"/>
                  <a:pt x="100535" y="323470"/>
                </a:cubicBezTo>
                <a:cubicBezTo>
                  <a:pt x="93079" y="306693"/>
                  <a:pt x="88924" y="288636"/>
                  <a:pt x="83118" y="271219"/>
                </a:cubicBezTo>
                <a:lnTo>
                  <a:pt x="65701" y="218967"/>
                </a:lnTo>
                <a:lnTo>
                  <a:pt x="56992" y="184133"/>
                </a:lnTo>
                <a:cubicBezTo>
                  <a:pt x="54089" y="149299"/>
                  <a:pt x="52904" y="114278"/>
                  <a:pt x="48284" y="79630"/>
                </a:cubicBezTo>
                <a:cubicBezTo>
                  <a:pt x="41369" y="27769"/>
                  <a:pt x="42138" y="76049"/>
                  <a:pt x="22158" y="36087"/>
                </a:cubicBezTo>
                <a:cubicBezTo>
                  <a:pt x="19562" y="30894"/>
                  <a:pt x="-31545" y="5607"/>
                  <a:pt x="30866" y="1253"/>
                </a:cubicBezTo>
                <a:close/>
              </a:path>
            </a:pathLst>
          </a:custGeom>
          <a:solidFill>
            <a:srgbClr val="0070C0">
              <a:alpha val="65882"/>
            </a:srgbClr>
          </a:solidFill>
          <a:ln w="190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81E24D9-63BB-44C6-B02F-244F1A544D3C}"/>
              </a:ext>
            </a:extLst>
          </p:cNvPr>
          <p:cNvSpPr txBox="1"/>
          <p:nvPr/>
        </p:nvSpPr>
        <p:spPr>
          <a:xfrm>
            <a:off x="665776" y="613421"/>
            <a:ext cx="10484582" cy="369332"/>
          </a:xfrm>
          <a:prstGeom prst="rect">
            <a:avLst/>
          </a:prstGeom>
          <a:noFill/>
        </p:spPr>
        <p:txBody>
          <a:bodyPr wrap="square">
            <a:spAutoFit/>
          </a:bodyPr>
          <a:lstStyle/>
          <a:p>
            <a:pPr algn="ctr"/>
            <a:r>
              <a:rPr lang="en-US" dirty="0">
                <a:latin typeface="+mj-lt"/>
              </a:rPr>
              <a:t>Partners: Coastal Protection and Restoration Authority</a:t>
            </a:r>
          </a:p>
        </p:txBody>
      </p:sp>
      <p:cxnSp>
        <p:nvCxnSpPr>
          <p:cNvPr id="10" name="Straight Connector 9">
            <a:extLst>
              <a:ext uri="{FF2B5EF4-FFF2-40B4-BE49-F238E27FC236}">
                <a16:creationId xmlns:a16="http://schemas.microsoft.com/office/drawing/2014/main" id="{C8165628-CB2A-45D2-803A-E9E2F28B2CB1}"/>
              </a:ext>
            </a:extLst>
          </p:cNvPr>
          <p:cNvCxnSpPr/>
          <p:nvPr/>
        </p:nvCxnSpPr>
        <p:spPr>
          <a:xfrm>
            <a:off x="1306285" y="648539"/>
            <a:ext cx="957942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F739FC7-FAB1-4A1B-92C6-EEDA4CCD1AA4}"/>
              </a:ext>
            </a:extLst>
          </p:cNvPr>
          <p:cNvSpPr txBox="1"/>
          <p:nvPr/>
        </p:nvSpPr>
        <p:spPr>
          <a:xfrm>
            <a:off x="9605554" y="1166019"/>
            <a:ext cx="2299074" cy="5386090"/>
          </a:xfrm>
          <a:prstGeom prst="rect">
            <a:avLst/>
          </a:prstGeom>
          <a:noFill/>
        </p:spPr>
        <p:txBody>
          <a:bodyPr wrap="square" rtlCol="0">
            <a:spAutoFit/>
          </a:bodyPr>
          <a:lstStyle/>
          <a:p>
            <a:pPr marL="285750" indent="-285750">
              <a:spcBef>
                <a:spcPts val="1200"/>
              </a:spcBef>
              <a:buFont typeface="Wingdings" panose="05000000000000000000" pitchFamily="2" charset="2"/>
              <a:buChar char="q"/>
            </a:pPr>
            <a:r>
              <a:rPr lang="en-US" dirty="0"/>
              <a:t>Positive Chief’s Reports for the Upper Barataria Basin LA and South Central Coastal Louisiana feasibility studies.</a:t>
            </a:r>
          </a:p>
          <a:p>
            <a:pPr marL="285750" indent="-285750">
              <a:spcBef>
                <a:spcPts val="1200"/>
              </a:spcBef>
              <a:buFont typeface="Wingdings" panose="05000000000000000000" pitchFamily="2" charset="2"/>
              <a:buChar char="q"/>
            </a:pPr>
            <a:r>
              <a:rPr lang="en-US" dirty="0"/>
              <a:t>Continue to make progress on the Amite River and Tributaries and St. Tammany feasibility studies.</a:t>
            </a:r>
          </a:p>
          <a:p>
            <a:pPr marL="285750" indent="-285750">
              <a:spcBef>
                <a:spcPts val="1200"/>
              </a:spcBef>
              <a:buFont typeface="Wingdings" panose="05000000000000000000" pitchFamily="2" charset="2"/>
              <a:buChar char="q"/>
            </a:pPr>
            <a:r>
              <a:rPr lang="en-US" dirty="0"/>
              <a:t>A new study for Tangipahoa soon underway (St. Louis District to lead)</a:t>
            </a:r>
          </a:p>
        </p:txBody>
      </p:sp>
    </p:spTree>
    <p:extLst>
      <p:ext uri="{BB962C8B-B14F-4D97-AF65-F5344CB8AC3E}">
        <p14:creationId xmlns:p14="http://schemas.microsoft.com/office/powerpoint/2010/main" val="3290742948"/>
      </p:ext>
    </p:extLst>
  </p:cSld>
  <p:clrMapOvr>
    <a:masterClrMapping/>
  </p:clrMapOvr>
</p:sld>
</file>

<file path=ppt/theme/theme1.xml><?xml version="1.0" encoding="utf-8"?>
<a:theme xmlns:a="http://schemas.openxmlformats.org/drawingml/2006/main" name="1_Public/NON CUI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UI Primary Template">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2_Upper Left 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AC085040559845BD945E31475504C4" ma:contentTypeVersion="4" ma:contentTypeDescription="Create a new document." ma:contentTypeScope="" ma:versionID="acd66be360c625d68d2db31075a7086b">
  <xsd:schema xmlns:xsd="http://www.w3.org/2001/XMLSchema" xmlns:xs="http://www.w3.org/2001/XMLSchema" xmlns:p="http://schemas.microsoft.com/office/2006/metadata/properties" xmlns:ns2="e8ea235f-545d-4023-baa5-210f3a9af33a" targetNamespace="http://schemas.microsoft.com/office/2006/metadata/properties" ma:root="true" ma:fieldsID="c68edbb2aee2dd59eee52e64c4f5d077" ns2:_="">
    <xsd:import namespace="e8ea235f-545d-4023-baa5-210f3a9af3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ea235f-545d-4023-baa5-210f3a9af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C2CD5-50C2-4A7C-996A-3D6312B83669}">
  <ds:schemaRefs>
    <ds:schemaRef ds:uri="http://purl.org/dc/terms/"/>
    <ds:schemaRef ds:uri="http://purl.org/dc/dcmitype/"/>
    <ds:schemaRef ds:uri="18f88ba2-4714-4ce4-8806-1d85d427829f"/>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402AB786-24AB-457F-8B92-78C64FDA28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ea235f-545d-4023-baa5-210f3a9af3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23583</TotalTime>
  <Words>682</Words>
  <Application>Microsoft Office PowerPoint</Application>
  <PresentationFormat>Widescreen</PresentationFormat>
  <Paragraphs>129</Paragraphs>
  <Slides>12</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Arial</vt:lpstr>
      <vt:lpstr>Arial Black</vt:lpstr>
      <vt:lpstr>Benguiat Bk BT</vt:lpstr>
      <vt:lpstr>Calibri</vt:lpstr>
      <vt:lpstr>Courier New</vt:lpstr>
      <vt:lpstr>Times New Roman</vt:lpstr>
      <vt:lpstr>Wingdings</vt:lpstr>
      <vt:lpstr>1_Public/NON CUI Templates</vt:lpstr>
      <vt:lpstr>CUI Primary Template</vt:lpstr>
      <vt:lpstr>2_Upper Left Content Templates</vt:lpstr>
      <vt:lpstr>Chart Color Templates</vt:lpstr>
      <vt:lpstr>NEW ORLEANS DISTRICT ANNUAL UPDATE TO Association OF LEVEE Boards of Louisiana</vt:lpstr>
      <vt:lpstr>New Orleans District Update</vt:lpstr>
      <vt:lpstr>FlooD Risk Management in South Louisiana</vt:lpstr>
      <vt:lpstr>Hurricane and storm damage risk reduction System</vt:lpstr>
      <vt:lpstr>Mississippi River &amp; Tributaries in South Louisiana</vt:lpstr>
      <vt:lpstr>West Shore lake Pontchartrain</vt:lpstr>
      <vt:lpstr>Morganza to the Gulf</vt:lpstr>
      <vt:lpstr>Grand Isle Storm risk Management</vt:lpstr>
      <vt:lpstr>Flood risk management studies</vt:lpstr>
      <vt:lpstr>Lower Mississippi River Comprehensive</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Association of Levee Boards</cp:lastModifiedBy>
  <cp:revision>397</cp:revision>
  <dcterms:created xsi:type="dcterms:W3CDTF">2017-02-20T05:10:01Z</dcterms:created>
  <dcterms:modified xsi:type="dcterms:W3CDTF">2022-11-29T02:19:14Z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0x010100B3AC085040559845BD945E31475504C4</vt:lpwstr>
  </property>
</Properties>
</file>