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4"/>
    <p:sldMasterId id="2147483649" r:id="rId5"/>
  </p:sldMasterIdLst>
  <p:notesMasterIdLst>
    <p:notesMasterId r:id="rId31"/>
  </p:notesMasterIdLst>
  <p:handoutMasterIdLst>
    <p:handoutMasterId r:id="rId32"/>
  </p:handoutMasterIdLst>
  <p:sldIdLst>
    <p:sldId id="265" r:id="rId6"/>
    <p:sldId id="2113" r:id="rId7"/>
    <p:sldId id="2128" r:id="rId8"/>
    <p:sldId id="256" r:id="rId9"/>
    <p:sldId id="257" r:id="rId10"/>
    <p:sldId id="262" r:id="rId11"/>
    <p:sldId id="261" r:id="rId12"/>
    <p:sldId id="263" r:id="rId13"/>
    <p:sldId id="258" r:id="rId14"/>
    <p:sldId id="259" r:id="rId15"/>
    <p:sldId id="264" r:id="rId16"/>
    <p:sldId id="2127" r:id="rId17"/>
    <p:sldId id="501" r:id="rId18"/>
    <p:sldId id="500" r:id="rId19"/>
    <p:sldId id="499" r:id="rId20"/>
    <p:sldId id="502" r:id="rId21"/>
    <p:sldId id="503" r:id="rId22"/>
    <p:sldId id="506" r:id="rId23"/>
    <p:sldId id="509" r:id="rId24"/>
    <p:sldId id="512" r:id="rId25"/>
    <p:sldId id="514" r:id="rId26"/>
    <p:sldId id="510" r:id="rId27"/>
    <p:sldId id="513" r:id="rId28"/>
    <p:sldId id="515" r:id="rId29"/>
    <p:sldId id="508" r:id="rId30"/>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8" autoAdjust="0"/>
    <p:restoredTop sz="75683" autoAdjust="0"/>
  </p:normalViewPr>
  <p:slideViewPr>
    <p:cSldViewPr>
      <p:cViewPr varScale="1">
        <p:scale>
          <a:sx n="82" d="100"/>
          <a:sy n="82" d="100"/>
        </p:scale>
        <p:origin x="1173" y="48"/>
      </p:cViewPr>
      <p:guideLst>
        <p:guide orient="horz" pos="2160"/>
        <p:guide pos="2880"/>
      </p:guideLst>
    </p:cSldViewPr>
  </p:slideViewPr>
  <p:outlineViewPr>
    <p:cViewPr>
      <p:scale>
        <a:sx n="33" d="100"/>
        <a:sy n="33" d="100"/>
      </p:scale>
      <p:origin x="0" y="1098"/>
    </p:cViewPr>
  </p:outlineViewPr>
  <p:notesTextViewPr>
    <p:cViewPr>
      <p:scale>
        <a:sx n="100" d="100"/>
        <a:sy n="100" d="100"/>
      </p:scale>
      <p:origin x="0" y="0"/>
    </p:cViewPr>
  </p:notesTextViewPr>
  <p:sorterViewPr>
    <p:cViewPr>
      <p:scale>
        <a:sx n="66" d="100"/>
        <a:sy n="66" d="100"/>
      </p:scale>
      <p:origin x="0" y="-536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0614E0-14DF-4841-A574-4CEB04FA4F00}" type="doc">
      <dgm:prSet loTypeId="urn:microsoft.com/office/officeart/2011/layout/CircleProcess" loCatId="process" qsTypeId="urn:microsoft.com/office/officeart/2005/8/quickstyle/simple1" qsCatId="simple" csTypeId="urn:microsoft.com/office/officeart/2005/8/colors/accent6_1" csCatId="accent6" phldr="1"/>
      <dgm:spPr/>
      <dgm:t>
        <a:bodyPr/>
        <a:lstStyle/>
        <a:p>
          <a:endParaRPr lang="en-US"/>
        </a:p>
      </dgm:t>
    </dgm:pt>
    <dgm:pt modelId="{73D2A850-7EBE-4D33-8449-BFCA5580726B}">
      <dgm:prSet phldrT="[Text]"/>
      <dgm:spPr/>
      <dgm:t>
        <a:bodyPr/>
        <a:lstStyle/>
        <a:p>
          <a:r>
            <a:rPr lang="en-US" b="1" dirty="0"/>
            <a:t>Local Sponsor submits Surveys</a:t>
          </a:r>
        </a:p>
      </dgm:t>
    </dgm:pt>
    <dgm:pt modelId="{68EA028C-8655-443C-98BA-CBD57FF82951}" type="parTrans" cxnId="{4FDCE7D7-EC44-4743-8C10-B44EFC35ECC2}">
      <dgm:prSet/>
      <dgm:spPr/>
      <dgm:t>
        <a:bodyPr/>
        <a:lstStyle/>
        <a:p>
          <a:endParaRPr lang="en-US"/>
        </a:p>
      </dgm:t>
    </dgm:pt>
    <dgm:pt modelId="{9DFD3C42-D5CE-4AD4-9D1B-4EDAF412FE8B}" type="sibTrans" cxnId="{4FDCE7D7-EC44-4743-8C10-B44EFC35ECC2}">
      <dgm:prSet/>
      <dgm:spPr/>
      <dgm:t>
        <a:bodyPr/>
        <a:lstStyle/>
        <a:p>
          <a:endParaRPr lang="en-US"/>
        </a:p>
      </dgm:t>
    </dgm:pt>
    <dgm:pt modelId="{6C1BB747-AF20-468E-BC08-AC868068C194}">
      <dgm:prSet phldrT="[Text]"/>
      <dgm:spPr/>
      <dgm:t>
        <a:bodyPr/>
        <a:lstStyle/>
        <a:p>
          <a:r>
            <a:rPr lang="en-US" dirty="0"/>
            <a:t>Levee Safety submits to Surveys</a:t>
          </a:r>
        </a:p>
      </dgm:t>
    </dgm:pt>
    <dgm:pt modelId="{37BA6055-11FF-4419-A567-E9604B83AE10}" type="parTrans" cxnId="{B27014B0-13BB-4FFF-8531-EFF3176EE0CE}">
      <dgm:prSet/>
      <dgm:spPr/>
      <dgm:t>
        <a:bodyPr/>
        <a:lstStyle/>
        <a:p>
          <a:endParaRPr lang="en-US"/>
        </a:p>
      </dgm:t>
    </dgm:pt>
    <dgm:pt modelId="{62DABA78-1091-4509-BB15-C4E277C28552}" type="sibTrans" cxnId="{B27014B0-13BB-4FFF-8531-EFF3176EE0CE}">
      <dgm:prSet/>
      <dgm:spPr/>
      <dgm:t>
        <a:bodyPr/>
        <a:lstStyle/>
        <a:p>
          <a:endParaRPr lang="en-US"/>
        </a:p>
      </dgm:t>
    </dgm:pt>
    <dgm:pt modelId="{5249781A-403F-4790-B7E2-289968E86391}">
      <dgm:prSet phldrT="[Text]"/>
      <dgm:spPr/>
      <dgm:t>
        <a:bodyPr/>
        <a:lstStyle/>
        <a:p>
          <a:r>
            <a:rPr lang="en-US" dirty="0"/>
            <a:t>Levee Safety submits to Geospatial </a:t>
          </a:r>
        </a:p>
      </dgm:t>
    </dgm:pt>
    <dgm:pt modelId="{3B17BD99-1BA4-4910-AC64-3E1D4FD5324D}" type="parTrans" cxnId="{5E993E6D-1E8F-48D0-96B7-A43918806FBD}">
      <dgm:prSet/>
      <dgm:spPr/>
      <dgm:t>
        <a:bodyPr/>
        <a:lstStyle/>
        <a:p>
          <a:endParaRPr lang="en-US"/>
        </a:p>
      </dgm:t>
    </dgm:pt>
    <dgm:pt modelId="{8A7A3494-62A2-454D-B3F2-8D6173D4F2F0}" type="sibTrans" cxnId="{5E993E6D-1E8F-48D0-96B7-A43918806FBD}">
      <dgm:prSet/>
      <dgm:spPr/>
      <dgm:t>
        <a:bodyPr/>
        <a:lstStyle/>
        <a:p>
          <a:endParaRPr lang="en-US"/>
        </a:p>
      </dgm:t>
    </dgm:pt>
    <dgm:pt modelId="{86C188B8-2427-4C72-956B-72A573D81F24}">
      <dgm:prSet phldrT="[Text]"/>
      <dgm:spPr/>
      <dgm:t>
        <a:bodyPr/>
        <a:lstStyle/>
        <a:p>
          <a:r>
            <a:rPr lang="en-US" dirty="0"/>
            <a:t>Geospatial uploads to NLD</a:t>
          </a:r>
        </a:p>
      </dgm:t>
    </dgm:pt>
    <dgm:pt modelId="{29F2E413-87D4-4712-ACE7-51B46717F5C9}" type="parTrans" cxnId="{C3ED4D4A-9F8A-4C9F-8B67-4FFFADC2396E}">
      <dgm:prSet/>
      <dgm:spPr/>
      <dgm:t>
        <a:bodyPr/>
        <a:lstStyle/>
        <a:p>
          <a:endParaRPr lang="en-US"/>
        </a:p>
      </dgm:t>
    </dgm:pt>
    <dgm:pt modelId="{0C3F23E0-DC2D-4566-902A-A2DCFA179B9A}" type="sibTrans" cxnId="{C3ED4D4A-9F8A-4C9F-8B67-4FFFADC2396E}">
      <dgm:prSet/>
      <dgm:spPr/>
      <dgm:t>
        <a:bodyPr/>
        <a:lstStyle/>
        <a:p>
          <a:endParaRPr lang="en-US"/>
        </a:p>
      </dgm:t>
    </dgm:pt>
    <dgm:pt modelId="{B7BEA41D-0A47-41A4-A2AA-16EC87ECE2CB}">
      <dgm:prSet phldrT="[Text]"/>
      <dgm:spPr/>
      <dgm:t>
        <a:bodyPr/>
        <a:lstStyle/>
        <a:p>
          <a:r>
            <a:rPr lang="en-US" dirty="0"/>
            <a:t>NLD Updated</a:t>
          </a:r>
        </a:p>
      </dgm:t>
    </dgm:pt>
    <dgm:pt modelId="{173B3557-54A2-480E-9B45-E91D2F7AF5E3}" type="parTrans" cxnId="{16ECA152-20D1-4D9A-BD16-676388626913}">
      <dgm:prSet/>
      <dgm:spPr/>
      <dgm:t>
        <a:bodyPr/>
        <a:lstStyle/>
        <a:p>
          <a:endParaRPr lang="en-US"/>
        </a:p>
      </dgm:t>
    </dgm:pt>
    <dgm:pt modelId="{EED9DED3-A372-47B5-BA1A-2CA65B9E75C6}" type="sibTrans" cxnId="{16ECA152-20D1-4D9A-BD16-676388626913}">
      <dgm:prSet/>
      <dgm:spPr/>
      <dgm:t>
        <a:bodyPr/>
        <a:lstStyle/>
        <a:p>
          <a:endParaRPr lang="en-US"/>
        </a:p>
      </dgm:t>
    </dgm:pt>
    <dgm:pt modelId="{13FA7209-8400-4762-89D7-160899C3674A}" type="pres">
      <dgm:prSet presAssocID="{800614E0-14DF-4841-A574-4CEB04FA4F00}" presName="Name0" presStyleCnt="0">
        <dgm:presLayoutVars>
          <dgm:chMax val="11"/>
          <dgm:chPref val="11"/>
          <dgm:dir/>
          <dgm:resizeHandles/>
        </dgm:presLayoutVars>
      </dgm:prSet>
      <dgm:spPr/>
    </dgm:pt>
    <dgm:pt modelId="{3A96AD61-2AF2-4DDF-8E32-10604A86D44B}" type="pres">
      <dgm:prSet presAssocID="{B7BEA41D-0A47-41A4-A2AA-16EC87ECE2CB}" presName="Accent5" presStyleCnt="0"/>
      <dgm:spPr/>
    </dgm:pt>
    <dgm:pt modelId="{EF668F2D-26BD-4587-84B5-39F6F35D986B}" type="pres">
      <dgm:prSet presAssocID="{B7BEA41D-0A47-41A4-A2AA-16EC87ECE2CB}" presName="Accent" presStyleLbl="node1" presStyleIdx="0" presStyleCnt="5"/>
      <dgm:spPr/>
    </dgm:pt>
    <dgm:pt modelId="{64FB8759-ABD7-47DB-9873-8B148CB9253E}" type="pres">
      <dgm:prSet presAssocID="{B7BEA41D-0A47-41A4-A2AA-16EC87ECE2CB}" presName="ParentBackground5" presStyleCnt="0"/>
      <dgm:spPr/>
    </dgm:pt>
    <dgm:pt modelId="{1F5131CF-49E1-4AC5-ACB8-1C6C3D33F47F}" type="pres">
      <dgm:prSet presAssocID="{B7BEA41D-0A47-41A4-A2AA-16EC87ECE2CB}" presName="ParentBackground" presStyleLbl="fgAcc1" presStyleIdx="0" presStyleCnt="5"/>
      <dgm:spPr/>
    </dgm:pt>
    <dgm:pt modelId="{A82006E0-8748-4B60-B2C0-A5ECEAEC04D7}" type="pres">
      <dgm:prSet presAssocID="{B7BEA41D-0A47-41A4-A2AA-16EC87ECE2CB}" presName="Parent5" presStyleLbl="revTx" presStyleIdx="0" presStyleCnt="0">
        <dgm:presLayoutVars>
          <dgm:chMax val="1"/>
          <dgm:chPref val="1"/>
          <dgm:bulletEnabled val="1"/>
        </dgm:presLayoutVars>
      </dgm:prSet>
      <dgm:spPr/>
    </dgm:pt>
    <dgm:pt modelId="{EC8874DE-1803-4F7F-8DE8-D7E82950CE3E}" type="pres">
      <dgm:prSet presAssocID="{86C188B8-2427-4C72-956B-72A573D81F24}" presName="Accent4" presStyleCnt="0"/>
      <dgm:spPr/>
    </dgm:pt>
    <dgm:pt modelId="{51791154-E4B7-4BD0-A51C-2801CA7FD8D5}" type="pres">
      <dgm:prSet presAssocID="{86C188B8-2427-4C72-956B-72A573D81F24}" presName="Accent" presStyleLbl="node1" presStyleIdx="1" presStyleCnt="5"/>
      <dgm:spPr/>
    </dgm:pt>
    <dgm:pt modelId="{6E32B5C9-8CCD-4043-A419-3A0E65A2C205}" type="pres">
      <dgm:prSet presAssocID="{86C188B8-2427-4C72-956B-72A573D81F24}" presName="ParentBackground4" presStyleCnt="0"/>
      <dgm:spPr/>
    </dgm:pt>
    <dgm:pt modelId="{0697D32F-0DB3-4679-ACED-67E7703DB7A4}" type="pres">
      <dgm:prSet presAssocID="{86C188B8-2427-4C72-956B-72A573D81F24}" presName="ParentBackground" presStyleLbl="fgAcc1" presStyleIdx="1" presStyleCnt="5"/>
      <dgm:spPr/>
    </dgm:pt>
    <dgm:pt modelId="{1B6FDD49-6A8B-436F-9F19-BF1B35257031}" type="pres">
      <dgm:prSet presAssocID="{86C188B8-2427-4C72-956B-72A573D81F24}" presName="Parent4" presStyleLbl="revTx" presStyleIdx="0" presStyleCnt="0">
        <dgm:presLayoutVars>
          <dgm:chMax val="1"/>
          <dgm:chPref val="1"/>
          <dgm:bulletEnabled val="1"/>
        </dgm:presLayoutVars>
      </dgm:prSet>
      <dgm:spPr/>
    </dgm:pt>
    <dgm:pt modelId="{D5CAC9AE-A9A3-4EF4-A752-CF19F38B84B2}" type="pres">
      <dgm:prSet presAssocID="{5249781A-403F-4790-B7E2-289968E86391}" presName="Accent3" presStyleCnt="0"/>
      <dgm:spPr/>
    </dgm:pt>
    <dgm:pt modelId="{3F033B0D-F33B-477D-AFE9-407E8696A67C}" type="pres">
      <dgm:prSet presAssocID="{5249781A-403F-4790-B7E2-289968E86391}" presName="Accent" presStyleLbl="node1" presStyleIdx="2" presStyleCnt="5"/>
      <dgm:spPr/>
    </dgm:pt>
    <dgm:pt modelId="{F46DB2AE-F122-45E0-9881-1C12B505DB13}" type="pres">
      <dgm:prSet presAssocID="{5249781A-403F-4790-B7E2-289968E86391}" presName="ParentBackground3" presStyleCnt="0"/>
      <dgm:spPr/>
    </dgm:pt>
    <dgm:pt modelId="{295A9B64-2D01-4EDA-893E-5C842399EA3D}" type="pres">
      <dgm:prSet presAssocID="{5249781A-403F-4790-B7E2-289968E86391}" presName="ParentBackground" presStyleLbl="fgAcc1" presStyleIdx="2" presStyleCnt="5"/>
      <dgm:spPr/>
    </dgm:pt>
    <dgm:pt modelId="{D5655281-2F41-4DA5-8731-B1430EF18B0E}" type="pres">
      <dgm:prSet presAssocID="{5249781A-403F-4790-B7E2-289968E86391}" presName="Parent3" presStyleLbl="revTx" presStyleIdx="0" presStyleCnt="0">
        <dgm:presLayoutVars>
          <dgm:chMax val="1"/>
          <dgm:chPref val="1"/>
          <dgm:bulletEnabled val="1"/>
        </dgm:presLayoutVars>
      </dgm:prSet>
      <dgm:spPr/>
    </dgm:pt>
    <dgm:pt modelId="{4B5E7473-0807-45EA-B163-AF2D85617292}" type="pres">
      <dgm:prSet presAssocID="{6C1BB747-AF20-468E-BC08-AC868068C194}" presName="Accent2" presStyleCnt="0"/>
      <dgm:spPr/>
    </dgm:pt>
    <dgm:pt modelId="{A4AE4F4A-D8BE-478F-A5DC-8551CCF75EEC}" type="pres">
      <dgm:prSet presAssocID="{6C1BB747-AF20-468E-BC08-AC868068C194}" presName="Accent" presStyleLbl="node1" presStyleIdx="3" presStyleCnt="5"/>
      <dgm:spPr/>
    </dgm:pt>
    <dgm:pt modelId="{7C4CD2EC-41AD-4A44-9BF8-FFAC76225076}" type="pres">
      <dgm:prSet presAssocID="{6C1BB747-AF20-468E-BC08-AC868068C194}" presName="ParentBackground2" presStyleCnt="0"/>
      <dgm:spPr/>
    </dgm:pt>
    <dgm:pt modelId="{9E3C3EDF-3916-4621-B0DA-CB3A2CB17373}" type="pres">
      <dgm:prSet presAssocID="{6C1BB747-AF20-468E-BC08-AC868068C194}" presName="ParentBackground" presStyleLbl="fgAcc1" presStyleIdx="3" presStyleCnt="5"/>
      <dgm:spPr/>
    </dgm:pt>
    <dgm:pt modelId="{728F4DB7-3DB5-4213-9005-6CC7793E719A}" type="pres">
      <dgm:prSet presAssocID="{6C1BB747-AF20-468E-BC08-AC868068C194}" presName="Parent2" presStyleLbl="revTx" presStyleIdx="0" presStyleCnt="0">
        <dgm:presLayoutVars>
          <dgm:chMax val="1"/>
          <dgm:chPref val="1"/>
          <dgm:bulletEnabled val="1"/>
        </dgm:presLayoutVars>
      </dgm:prSet>
      <dgm:spPr/>
    </dgm:pt>
    <dgm:pt modelId="{12CCEC6D-19D6-46F7-B4A1-A4160C2EA3EF}" type="pres">
      <dgm:prSet presAssocID="{73D2A850-7EBE-4D33-8449-BFCA5580726B}" presName="Accent1" presStyleCnt="0"/>
      <dgm:spPr/>
    </dgm:pt>
    <dgm:pt modelId="{AA7EE1A9-FB7A-49F6-BBF1-DC2041B96A93}" type="pres">
      <dgm:prSet presAssocID="{73D2A850-7EBE-4D33-8449-BFCA5580726B}" presName="Accent" presStyleLbl="node1" presStyleIdx="4" presStyleCnt="5"/>
      <dgm:spPr/>
    </dgm:pt>
    <dgm:pt modelId="{535C949E-1777-43B0-9402-EA03B4A80493}" type="pres">
      <dgm:prSet presAssocID="{73D2A850-7EBE-4D33-8449-BFCA5580726B}" presName="ParentBackground1" presStyleCnt="0"/>
      <dgm:spPr/>
    </dgm:pt>
    <dgm:pt modelId="{40B96834-7226-4E4F-915A-1FD4F16A1A85}" type="pres">
      <dgm:prSet presAssocID="{73D2A850-7EBE-4D33-8449-BFCA5580726B}" presName="ParentBackground" presStyleLbl="fgAcc1" presStyleIdx="4" presStyleCnt="5"/>
      <dgm:spPr/>
    </dgm:pt>
    <dgm:pt modelId="{D85BF79F-0032-49CC-8FA3-796DD4195B5A}" type="pres">
      <dgm:prSet presAssocID="{73D2A850-7EBE-4D33-8449-BFCA5580726B}" presName="Parent1" presStyleLbl="revTx" presStyleIdx="0" presStyleCnt="0">
        <dgm:presLayoutVars>
          <dgm:chMax val="1"/>
          <dgm:chPref val="1"/>
          <dgm:bulletEnabled val="1"/>
        </dgm:presLayoutVars>
      </dgm:prSet>
      <dgm:spPr/>
    </dgm:pt>
  </dgm:ptLst>
  <dgm:cxnLst>
    <dgm:cxn modelId="{5D499123-1C13-4FCC-9FE6-48EFC4A034AB}" type="presOf" srcId="{800614E0-14DF-4841-A574-4CEB04FA4F00}" destId="{13FA7209-8400-4762-89D7-160899C3674A}" srcOrd="0" destOrd="0" presId="urn:microsoft.com/office/officeart/2011/layout/CircleProcess"/>
    <dgm:cxn modelId="{2530B539-CB0E-48ED-BCC7-C84F9D7F6CF9}" type="presOf" srcId="{86C188B8-2427-4C72-956B-72A573D81F24}" destId="{0697D32F-0DB3-4679-ACED-67E7703DB7A4}" srcOrd="0" destOrd="0" presId="urn:microsoft.com/office/officeart/2011/layout/CircleProcess"/>
    <dgm:cxn modelId="{C3ED4D4A-9F8A-4C9F-8B67-4FFFADC2396E}" srcId="{800614E0-14DF-4841-A574-4CEB04FA4F00}" destId="{86C188B8-2427-4C72-956B-72A573D81F24}" srcOrd="3" destOrd="0" parTransId="{29F2E413-87D4-4712-ACE7-51B46717F5C9}" sibTransId="{0C3F23E0-DC2D-4566-902A-A2DCFA179B9A}"/>
    <dgm:cxn modelId="{5E993E6D-1E8F-48D0-96B7-A43918806FBD}" srcId="{800614E0-14DF-4841-A574-4CEB04FA4F00}" destId="{5249781A-403F-4790-B7E2-289968E86391}" srcOrd="2" destOrd="0" parTransId="{3B17BD99-1BA4-4910-AC64-3E1D4FD5324D}" sibTransId="{8A7A3494-62A2-454D-B3F2-8D6173D4F2F0}"/>
    <dgm:cxn modelId="{16ECA152-20D1-4D9A-BD16-676388626913}" srcId="{800614E0-14DF-4841-A574-4CEB04FA4F00}" destId="{B7BEA41D-0A47-41A4-A2AA-16EC87ECE2CB}" srcOrd="4" destOrd="0" parTransId="{173B3557-54A2-480E-9B45-E91D2F7AF5E3}" sibTransId="{EED9DED3-A372-47B5-BA1A-2CA65B9E75C6}"/>
    <dgm:cxn modelId="{75668074-97BE-4C55-866C-F78959B66139}" type="presOf" srcId="{B7BEA41D-0A47-41A4-A2AA-16EC87ECE2CB}" destId="{A82006E0-8748-4B60-B2C0-A5ECEAEC04D7}" srcOrd="1" destOrd="0" presId="urn:microsoft.com/office/officeart/2011/layout/CircleProcess"/>
    <dgm:cxn modelId="{88D13799-31F3-427C-9BD1-6B773B6DF3E5}" type="presOf" srcId="{5249781A-403F-4790-B7E2-289968E86391}" destId="{295A9B64-2D01-4EDA-893E-5C842399EA3D}" srcOrd="0" destOrd="0" presId="urn:microsoft.com/office/officeart/2011/layout/CircleProcess"/>
    <dgm:cxn modelId="{0CABFC9B-EE19-431D-8D7F-521B9A102429}" type="presOf" srcId="{73D2A850-7EBE-4D33-8449-BFCA5580726B}" destId="{40B96834-7226-4E4F-915A-1FD4F16A1A85}" srcOrd="0" destOrd="0" presId="urn:microsoft.com/office/officeart/2011/layout/CircleProcess"/>
    <dgm:cxn modelId="{B27014B0-13BB-4FFF-8531-EFF3176EE0CE}" srcId="{800614E0-14DF-4841-A574-4CEB04FA4F00}" destId="{6C1BB747-AF20-468E-BC08-AC868068C194}" srcOrd="1" destOrd="0" parTransId="{37BA6055-11FF-4419-A567-E9604B83AE10}" sibTransId="{62DABA78-1091-4509-BB15-C4E277C28552}"/>
    <dgm:cxn modelId="{36B000B1-77DA-463B-ADD4-6E6FCCFCC25A}" type="presOf" srcId="{73D2A850-7EBE-4D33-8449-BFCA5580726B}" destId="{D85BF79F-0032-49CC-8FA3-796DD4195B5A}" srcOrd="1" destOrd="0" presId="urn:microsoft.com/office/officeart/2011/layout/CircleProcess"/>
    <dgm:cxn modelId="{B17D80B5-A71E-4E98-B1DB-B207AF80956B}" type="presOf" srcId="{6C1BB747-AF20-468E-BC08-AC868068C194}" destId="{728F4DB7-3DB5-4213-9005-6CC7793E719A}" srcOrd="1" destOrd="0" presId="urn:microsoft.com/office/officeart/2011/layout/CircleProcess"/>
    <dgm:cxn modelId="{70BE4ECD-91B0-4E4C-84F1-88E558F2C99D}" type="presOf" srcId="{6C1BB747-AF20-468E-BC08-AC868068C194}" destId="{9E3C3EDF-3916-4621-B0DA-CB3A2CB17373}" srcOrd="0" destOrd="0" presId="urn:microsoft.com/office/officeart/2011/layout/CircleProcess"/>
    <dgm:cxn modelId="{4FDCE7D7-EC44-4743-8C10-B44EFC35ECC2}" srcId="{800614E0-14DF-4841-A574-4CEB04FA4F00}" destId="{73D2A850-7EBE-4D33-8449-BFCA5580726B}" srcOrd="0" destOrd="0" parTransId="{68EA028C-8655-443C-98BA-CBD57FF82951}" sibTransId="{9DFD3C42-D5CE-4AD4-9D1B-4EDAF412FE8B}"/>
    <dgm:cxn modelId="{DF3027E1-8667-459E-9225-EDAAAF41C82A}" type="presOf" srcId="{5249781A-403F-4790-B7E2-289968E86391}" destId="{D5655281-2F41-4DA5-8731-B1430EF18B0E}" srcOrd="1" destOrd="0" presId="urn:microsoft.com/office/officeart/2011/layout/CircleProcess"/>
    <dgm:cxn modelId="{954E5AEF-B555-466F-8A69-1AD293E2B056}" type="presOf" srcId="{86C188B8-2427-4C72-956B-72A573D81F24}" destId="{1B6FDD49-6A8B-436F-9F19-BF1B35257031}" srcOrd="1" destOrd="0" presId="urn:microsoft.com/office/officeart/2011/layout/CircleProcess"/>
    <dgm:cxn modelId="{AC8C3EF4-8974-4BC8-97B9-3D6CA2C43B77}" type="presOf" srcId="{B7BEA41D-0A47-41A4-A2AA-16EC87ECE2CB}" destId="{1F5131CF-49E1-4AC5-ACB8-1C6C3D33F47F}" srcOrd="0" destOrd="0" presId="urn:microsoft.com/office/officeart/2011/layout/CircleProcess"/>
    <dgm:cxn modelId="{BDCD23A5-21E7-4D41-AA04-39DAB933D62D}" type="presParOf" srcId="{13FA7209-8400-4762-89D7-160899C3674A}" destId="{3A96AD61-2AF2-4DDF-8E32-10604A86D44B}" srcOrd="0" destOrd="0" presId="urn:microsoft.com/office/officeart/2011/layout/CircleProcess"/>
    <dgm:cxn modelId="{7AC3DE19-8CE1-42C7-BF32-D85D9242CE5C}" type="presParOf" srcId="{3A96AD61-2AF2-4DDF-8E32-10604A86D44B}" destId="{EF668F2D-26BD-4587-84B5-39F6F35D986B}" srcOrd="0" destOrd="0" presId="urn:microsoft.com/office/officeart/2011/layout/CircleProcess"/>
    <dgm:cxn modelId="{DE08423F-EB69-4EE8-BDDA-1E222F3CBFB6}" type="presParOf" srcId="{13FA7209-8400-4762-89D7-160899C3674A}" destId="{64FB8759-ABD7-47DB-9873-8B148CB9253E}" srcOrd="1" destOrd="0" presId="urn:microsoft.com/office/officeart/2011/layout/CircleProcess"/>
    <dgm:cxn modelId="{734C324E-2352-4553-BC1F-49253E5CEE35}" type="presParOf" srcId="{64FB8759-ABD7-47DB-9873-8B148CB9253E}" destId="{1F5131CF-49E1-4AC5-ACB8-1C6C3D33F47F}" srcOrd="0" destOrd="0" presId="urn:microsoft.com/office/officeart/2011/layout/CircleProcess"/>
    <dgm:cxn modelId="{A5C79529-CBDB-4724-A848-8603B23E9101}" type="presParOf" srcId="{13FA7209-8400-4762-89D7-160899C3674A}" destId="{A82006E0-8748-4B60-B2C0-A5ECEAEC04D7}" srcOrd="2" destOrd="0" presId="urn:microsoft.com/office/officeart/2011/layout/CircleProcess"/>
    <dgm:cxn modelId="{8887996B-DDB5-4DB0-B1DF-6A7BE7B20C2F}" type="presParOf" srcId="{13FA7209-8400-4762-89D7-160899C3674A}" destId="{EC8874DE-1803-4F7F-8DE8-D7E82950CE3E}" srcOrd="3" destOrd="0" presId="urn:microsoft.com/office/officeart/2011/layout/CircleProcess"/>
    <dgm:cxn modelId="{F9EA91A4-CCD2-48BB-AD6E-D90198F0289A}" type="presParOf" srcId="{EC8874DE-1803-4F7F-8DE8-D7E82950CE3E}" destId="{51791154-E4B7-4BD0-A51C-2801CA7FD8D5}" srcOrd="0" destOrd="0" presId="urn:microsoft.com/office/officeart/2011/layout/CircleProcess"/>
    <dgm:cxn modelId="{128DE7FE-811A-40D0-BCD8-9EE00D38020C}" type="presParOf" srcId="{13FA7209-8400-4762-89D7-160899C3674A}" destId="{6E32B5C9-8CCD-4043-A419-3A0E65A2C205}" srcOrd="4" destOrd="0" presId="urn:microsoft.com/office/officeart/2011/layout/CircleProcess"/>
    <dgm:cxn modelId="{52B93023-77F4-408A-BB1E-67FF27B3AC2A}" type="presParOf" srcId="{6E32B5C9-8CCD-4043-A419-3A0E65A2C205}" destId="{0697D32F-0DB3-4679-ACED-67E7703DB7A4}" srcOrd="0" destOrd="0" presId="urn:microsoft.com/office/officeart/2011/layout/CircleProcess"/>
    <dgm:cxn modelId="{49B5A2B2-A274-449D-AB35-5F6996ED6BA8}" type="presParOf" srcId="{13FA7209-8400-4762-89D7-160899C3674A}" destId="{1B6FDD49-6A8B-436F-9F19-BF1B35257031}" srcOrd="5" destOrd="0" presId="urn:microsoft.com/office/officeart/2011/layout/CircleProcess"/>
    <dgm:cxn modelId="{57B12EB5-3ACF-41CA-8B85-790FD6DB5F88}" type="presParOf" srcId="{13FA7209-8400-4762-89D7-160899C3674A}" destId="{D5CAC9AE-A9A3-4EF4-A752-CF19F38B84B2}" srcOrd="6" destOrd="0" presId="urn:microsoft.com/office/officeart/2011/layout/CircleProcess"/>
    <dgm:cxn modelId="{F25D36EE-F58C-41D2-946B-2BC6BF80DDE0}" type="presParOf" srcId="{D5CAC9AE-A9A3-4EF4-A752-CF19F38B84B2}" destId="{3F033B0D-F33B-477D-AFE9-407E8696A67C}" srcOrd="0" destOrd="0" presId="urn:microsoft.com/office/officeart/2011/layout/CircleProcess"/>
    <dgm:cxn modelId="{63F42BCB-3D2E-4ABD-A775-17DA505E4D62}" type="presParOf" srcId="{13FA7209-8400-4762-89D7-160899C3674A}" destId="{F46DB2AE-F122-45E0-9881-1C12B505DB13}" srcOrd="7" destOrd="0" presId="urn:microsoft.com/office/officeart/2011/layout/CircleProcess"/>
    <dgm:cxn modelId="{4AEF19E6-90F0-4364-9C8E-0D3F2FA24378}" type="presParOf" srcId="{F46DB2AE-F122-45E0-9881-1C12B505DB13}" destId="{295A9B64-2D01-4EDA-893E-5C842399EA3D}" srcOrd="0" destOrd="0" presId="urn:microsoft.com/office/officeart/2011/layout/CircleProcess"/>
    <dgm:cxn modelId="{6EED90E5-AEEE-4242-984B-2D0EAE7E601A}" type="presParOf" srcId="{13FA7209-8400-4762-89D7-160899C3674A}" destId="{D5655281-2F41-4DA5-8731-B1430EF18B0E}" srcOrd="8" destOrd="0" presId="urn:microsoft.com/office/officeart/2011/layout/CircleProcess"/>
    <dgm:cxn modelId="{DEABA5D3-CD4A-4220-ADD7-E72D8BE45174}" type="presParOf" srcId="{13FA7209-8400-4762-89D7-160899C3674A}" destId="{4B5E7473-0807-45EA-B163-AF2D85617292}" srcOrd="9" destOrd="0" presId="urn:microsoft.com/office/officeart/2011/layout/CircleProcess"/>
    <dgm:cxn modelId="{1C90A57B-F4E4-4B4B-B4D6-8CAC9E6B056F}" type="presParOf" srcId="{4B5E7473-0807-45EA-B163-AF2D85617292}" destId="{A4AE4F4A-D8BE-478F-A5DC-8551CCF75EEC}" srcOrd="0" destOrd="0" presId="urn:microsoft.com/office/officeart/2011/layout/CircleProcess"/>
    <dgm:cxn modelId="{77BC2F2D-A714-44E5-8FF5-15B3F8E70CDF}" type="presParOf" srcId="{13FA7209-8400-4762-89D7-160899C3674A}" destId="{7C4CD2EC-41AD-4A44-9BF8-FFAC76225076}" srcOrd="10" destOrd="0" presId="urn:microsoft.com/office/officeart/2011/layout/CircleProcess"/>
    <dgm:cxn modelId="{54D942C0-CC60-4E83-B5EF-CD489BF015BD}" type="presParOf" srcId="{7C4CD2EC-41AD-4A44-9BF8-FFAC76225076}" destId="{9E3C3EDF-3916-4621-B0DA-CB3A2CB17373}" srcOrd="0" destOrd="0" presId="urn:microsoft.com/office/officeart/2011/layout/CircleProcess"/>
    <dgm:cxn modelId="{93523BC8-FAE5-4004-A730-04D913A25553}" type="presParOf" srcId="{13FA7209-8400-4762-89D7-160899C3674A}" destId="{728F4DB7-3DB5-4213-9005-6CC7793E719A}" srcOrd="11" destOrd="0" presId="urn:microsoft.com/office/officeart/2011/layout/CircleProcess"/>
    <dgm:cxn modelId="{8927840E-DFA7-4F3C-9403-84A010BF6DA4}" type="presParOf" srcId="{13FA7209-8400-4762-89D7-160899C3674A}" destId="{12CCEC6D-19D6-46F7-B4A1-A4160C2EA3EF}" srcOrd="12" destOrd="0" presId="urn:microsoft.com/office/officeart/2011/layout/CircleProcess"/>
    <dgm:cxn modelId="{F11AAD19-89A4-4E70-8F9D-56BF598A7A96}" type="presParOf" srcId="{12CCEC6D-19D6-46F7-B4A1-A4160C2EA3EF}" destId="{AA7EE1A9-FB7A-49F6-BBF1-DC2041B96A93}" srcOrd="0" destOrd="0" presId="urn:microsoft.com/office/officeart/2011/layout/CircleProcess"/>
    <dgm:cxn modelId="{99DAFB27-AF4D-4077-9B02-8A56D72DB386}" type="presParOf" srcId="{13FA7209-8400-4762-89D7-160899C3674A}" destId="{535C949E-1777-43B0-9402-EA03B4A80493}" srcOrd="13" destOrd="0" presId="urn:microsoft.com/office/officeart/2011/layout/CircleProcess"/>
    <dgm:cxn modelId="{181072EF-E7DE-488A-B285-D5E20F2EDD3B}" type="presParOf" srcId="{535C949E-1777-43B0-9402-EA03B4A80493}" destId="{40B96834-7226-4E4F-915A-1FD4F16A1A85}" srcOrd="0" destOrd="0" presId="urn:microsoft.com/office/officeart/2011/layout/CircleProcess"/>
    <dgm:cxn modelId="{A19D1EB8-82C4-4BB6-B61C-2A0245710243}" type="presParOf" srcId="{13FA7209-8400-4762-89D7-160899C3674A}" destId="{D85BF79F-0032-49CC-8FA3-796DD4195B5A}" srcOrd="14" destOrd="0" presId="urn:microsoft.com/office/officeart/2011/layout/Circle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668F2D-26BD-4587-84B5-39F6F35D986B}">
      <dsp:nvSpPr>
        <dsp:cNvPr id="0" name=""/>
        <dsp:cNvSpPr/>
      </dsp:nvSpPr>
      <dsp:spPr>
        <a:xfrm>
          <a:off x="7385115" y="1275039"/>
          <a:ext cx="1683926" cy="1684201"/>
        </a:xfrm>
        <a:prstGeom prst="ellips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5131CF-49E1-4AC5-ACB8-1C6C3D33F47F}">
      <dsp:nvSpPr>
        <dsp:cNvPr id="0" name=""/>
        <dsp:cNvSpPr/>
      </dsp:nvSpPr>
      <dsp:spPr>
        <a:xfrm>
          <a:off x="7440679" y="1331189"/>
          <a:ext cx="1571903" cy="1571902"/>
        </a:xfrm>
        <a:prstGeom prst="ellipse">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NLD Updated</a:t>
          </a:r>
        </a:p>
      </dsp:txBody>
      <dsp:txXfrm>
        <a:off x="7665620" y="1555788"/>
        <a:ext cx="1122916" cy="1122702"/>
      </dsp:txXfrm>
    </dsp:sp>
    <dsp:sp modelId="{51791154-E4B7-4BD0-A51C-2801CA7FD8D5}">
      <dsp:nvSpPr>
        <dsp:cNvPr id="0" name=""/>
        <dsp:cNvSpPr/>
      </dsp:nvSpPr>
      <dsp:spPr>
        <a:xfrm rot="2700000">
          <a:off x="5643931" y="1275126"/>
          <a:ext cx="1683731" cy="1683731"/>
        </a:xfrm>
        <a:prstGeom prst="teardrop">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97D32F-0DB3-4679-ACED-67E7703DB7A4}">
      <dsp:nvSpPr>
        <dsp:cNvPr id="0" name=""/>
        <dsp:cNvSpPr/>
      </dsp:nvSpPr>
      <dsp:spPr>
        <a:xfrm>
          <a:off x="5701189" y="1331189"/>
          <a:ext cx="1571903" cy="1571902"/>
        </a:xfrm>
        <a:prstGeom prst="ellipse">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Geospatial uploads to NLD</a:t>
          </a:r>
        </a:p>
      </dsp:txBody>
      <dsp:txXfrm>
        <a:off x="5925235" y="1555788"/>
        <a:ext cx="1122916" cy="1122702"/>
      </dsp:txXfrm>
    </dsp:sp>
    <dsp:sp modelId="{3F033B0D-F33B-477D-AFE9-407E8696A67C}">
      <dsp:nvSpPr>
        <dsp:cNvPr id="0" name=""/>
        <dsp:cNvSpPr/>
      </dsp:nvSpPr>
      <dsp:spPr>
        <a:xfrm rot="2700000">
          <a:off x="3904441" y="1275126"/>
          <a:ext cx="1683731" cy="1683731"/>
        </a:xfrm>
        <a:prstGeom prst="teardrop">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5A9B64-2D01-4EDA-893E-5C842399EA3D}">
      <dsp:nvSpPr>
        <dsp:cNvPr id="0" name=""/>
        <dsp:cNvSpPr/>
      </dsp:nvSpPr>
      <dsp:spPr>
        <a:xfrm>
          <a:off x="3960803" y="1331189"/>
          <a:ext cx="1571903" cy="1571902"/>
        </a:xfrm>
        <a:prstGeom prst="ellipse">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Levee Safety submits to Geospatial </a:t>
          </a:r>
        </a:p>
      </dsp:txBody>
      <dsp:txXfrm>
        <a:off x="4184849" y="1555788"/>
        <a:ext cx="1122916" cy="1122702"/>
      </dsp:txXfrm>
    </dsp:sp>
    <dsp:sp modelId="{A4AE4F4A-D8BE-478F-A5DC-8551CCF75EEC}">
      <dsp:nvSpPr>
        <dsp:cNvPr id="0" name=""/>
        <dsp:cNvSpPr/>
      </dsp:nvSpPr>
      <dsp:spPr>
        <a:xfrm rot="2700000">
          <a:off x="2164055" y="1275126"/>
          <a:ext cx="1683731" cy="1683731"/>
        </a:xfrm>
        <a:prstGeom prst="teardrop">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3C3EDF-3916-4621-B0DA-CB3A2CB17373}">
      <dsp:nvSpPr>
        <dsp:cNvPr id="0" name=""/>
        <dsp:cNvSpPr/>
      </dsp:nvSpPr>
      <dsp:spPr>
        <a:xfrm>
          <a:off x="2220417" y="1331189"/>
          <a:ext cx="1571903" cy="1571902"/>
        </a:xfrm>
        <a:prstGeom prst="ellipse">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Levee Safety submits to Surveys</a:t>
          </a:r>
        </a:p>
      </dsp:txBody>
      <dsp:txXfrm>
        <a:off x="2445359" y="1555788"/>
        <a:ext cx="1122916" cy="1122702"/>
      </dsp:txXfrm>
    </dsp:sp>
    <dsp:sp modelId="{AA7EE1A9-FB7A-49F6-BBF1-DC2041B96A93}">
      <dsp:nvSpPr>
        <dsp:cNvPr id="0" name=""/>
        <dsp:cNvSpPr/>
      </dsp:nvSpPr>
      <dsp:spPr>
        <a:xfrm rot="2700000">
          <a:off x="423669" y="1275126"/>
          <a:ext cx="1683731" cy="1683731"/>
        </a:xfrm>
        <a:prstGeom prst="teardrop">
          <a:avLst>
            <a:gd name="adj" fmla="val 10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B96834-7226-4E4F-915A-1FD4F16A1A85}">
      <dsp:nvSpPr>
        <dsp:cNvPr id="0" name=""/>
        <dsp:cNvSpPr/>
      </dsp:nvSpPr>
      <dsp:spPr>
        <a:xfrm>
          <a:off x="480032" y="1331189"/>
          <a:ext cx="1571903" cy="1571902"/>
        </a:xfrm>
        <a:prstGeom prst="ellipse">
          <a:avLst/>
        </a:prstGeom>
        <a:solidFill>
          <a:schemeClr val="accent6">
            <a:alpha val="90000"/>
            <a:tint val="4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b="1" kern="1200" dirty="0"/>
            <a:t>Local Sponsor submits Surveys</a:t>
          </a:r>
        </a:p>
      </dsp:txBody>
      <dsp:txXfrm>
        <a:off x="704973" y="1555788"/>
        <a:ext cx="1122916" cy="1122702"/>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810" y="0"/>
            <a:ext cx="4028440" cy="350520"/>
          </a:xfrm>
          <a:prstGeom prst="rect">
            <a:avLst/>
          </a:prstGeom>
        </p:spPr>
        <p:txBody>
          <a:bodyPr vert="horz" lIns="91440" tIns="45720" rIns="91440" bIns="45720" rtlCol="0"/>
          <a:lstStyle>
            <a:lvl1pPr algn="r">
              <a:defRPr sz="1200"/>
            </a:lvl1pPr>
          </a:lstStyle>
          <a:p>
            <a:fld id="{70771EDB-A730-4A52-88E4-F60B09DD9086}" type="datetimeFigureOut">
              <a:rPr lang="en-US" smtClean="0"/>
              <a:pPr/>
              <a:t>11/28/2022</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10" y="6658664"/>
            <a:ext cx="4028440" cy="350520"/>
          </a:xfrm>
          <a:prstGeom prst="rect">
            <a:avLst/>
          </a:prstGeom>
        </p:spPr>
        <p:txBody>
          <a:bodyPr vert="horz" lIns="91440" tIns="45720" rIns="91440" bIns="45720" rtlCol="0" anchor="b"/>
          <a:lstStyle>
            <a:lvl1pPr algn="r">
              <a:defRPr sz="1200"/>
            </a:lvl1pPr>
          </a:lstStyle>
          <a:p>
            <a:fld id="{C206083D-A837-4A89-8658-FA186B0DAF1A}" type="slidenum">
              <a:rPr lang="en-US" smtClean="0"/>
              <a:pPr/>
              <a:t>‹#›</a:t>
            </a:fld>
            <a:endParaRPr lang="en-US" dirty="0"/>
          </a:p>
        </p:txBody>
      </p:sp>
    </p:spTree>
    <p:extLst>
      <p:ext uri="{BB962C8B-B14F-4D97-AF65-F5344CB8AC3E}">
        <p14:creationId xmlns:p14="http://schemas.microsoft.com/office/powerpoint/2010/main" val="3342718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4028440" cy="350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79875" name="Rectangle 3"/>
          <p:cNvSpPr>
            <a:spLocks noGrp="1" noChangeArrowheads="1"/>
          </p:cNvSpPr>
          <p:nvPr>
            <p:ph type="dt" idx="1"/>
          </p:nvPr>
        </p:nvSpPr>
        <p:spPr bwMode="auto">
          <a:xfrm>
            <a:off x="5265810" y="0"/>
            <a:ext cx="4028440" cy="3505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38916" name="Rectangle 4"/>
          <p:cNvSpPr>
            <a:spLocks noGrp="1" noRot="1" noChangeAspect="1" noChangeArrowheads="1" noTextEdit="1"/>
          </p:cNvSpPr>
          <p:nvPr>
            <p:ph type="sldImg" idx="2"/>
          </p:nvPr>
        </p:nvSpPr>
        <p:spPr bwMode="auto">
          <a:xfrm>
            <a:off x="2895600" y="525463"/>
            <a:ext cx="3505200" cy="2628900"/>
          </a:xfrm>
          <a:prstGeom prst="rect">
            <a:avLst/>
          </a:prstGeom>
          <a:noFill/>
          <a:ln w="9525">
            <a:solidFill>
              <a:srgbClr val="000000"/>
            </a:solidFill>
            <a:miter lim="800000"/>
            <a:headEnd/>
            <a:tailEnd/>
          </a:ln>
        </p:spPr>
      </p:sp>
      <p:sp>
        <p:nvSpPr>
          <p:cNvPr id="79877" name="Rectangle 5"/>
          <p:cNvSpPr>
            <a:spLocks noGrp="1" noChangeArrowheads="1"/>
          </p:cNvSpPr>
          <p:nvPr>
            <p:ph type="body" sz="quarter" idx="3"/>
          </p:nvPr>
        </p:nvSpPr>
        <p:spPr bwMode="auto">
          <a:xfrm>
            <a:off x="929641" y="3329940"/>
            <a:ext cx="7437120" cy="315468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6658664"/>
            <a:ext cx="4028440" cy="3505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79879" name="Rectangle 7"/>
          <p:cNvSpPr>
            <a:spLocks noGrp="1" noChangeArrowheads="1"/>
          </p:cNvSpPr>
          <p:nvPr>
            <p:ph type="sldNum" sz="quarter" idx="5"/>
          </p:nvPr>
        </p:nvSpPr>
        <p:spPr bwMode="auto">
          <a:xfrm>
            <a:off x="5265810" y="6658664"/>
            <a:ext cx="4028440" cy="35052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571C403-1ACB-482F-9B0D-B4552C59E003}" type="slidenum">
              <a:rPr lang="en-US"/>
              <a:pPr>
                <a:defRPr/>
              </a:pPr>
              <a:t>‹#›</a:t>
            </a:fld>
            <a:endParaRPr lang="en-US" dirty="0"/>
          </a:p>
        </p:txBody>
      </p:sp>
    </p:spTree>
    <p:extLst>
      <p:ext uri="{BB962C8B-B14F-4D97-AF65-F5344CB8AC3E}">
        <p14:creationId xmlns:p14="http://schemas.microsoft.com/office/powerpoint/2010/main" val="3505385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01763" y="103188"/>
            <a:ext cx="4187825" cy="3141662"/>
          </a:xfrm>
        </p:spPr>
      </p:sp>
      <p:sp>
        <p:nvSpPr>
          <p:cNvPr id="3" name="Notes Placeholder 2"/>
          <p:cNvSpPr>
            <a:spLocks noGrp="1"/>
          </p:cNvSpPr>
          <p:nvPr>
            <p:ph type="body" idx="1"/>
          </p:nvPr>
        </p:nvSpPr>
        <p:spPr>
          <a:xfrm>
            <a:off x="702947" y="3348660"/>
            <a:ext cx="5617207" cy="5677025"/>
          </a:xfrm>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3A86D8-1D95-4DFF-A26B-8F86AC3AC58E}" type="slidenum">
              <a:rPr kumimoji="0" lang="en-US" sz="1200" b="0" i="0" u="none" strike="noStrike" kern="1200" cap="none" spc="0" normalizeH="0" baseline="0" noProof="0" smtClean="0">
                <a:ln>
                  <a:noFill/>
                </a:ln>
                <a:solidFill>
                  <a:prstClr val="black"/>
                </a:solidFill>
                <a:effectLst/>
                <a:uLnTx/>
                <a:uFillTx/>
                <a:latin typeface="Arial" pitchFamily="34"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4088598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RMC is offering an introduction to Semi-</a:t>
            </a:r>
            <a:r>
              <a:rPr lang="en-US" dirty="0" err="1"/>
              <a:t>quantitavtive</a:t>
            </a:r>
            <a:r>
              <a:rPr lang="en-US" dirty="0"/>
              <a:t> risk assessment course December 14</a:t>
            </a:r>
            <a:r>
              <a:rPr lang="en-US" baseline="30000" dirty="0"/>
              <a:t>th</a:t>
            </a:r>
            <a:r>
              <a:rPr lang="en-US" dirty="0"/>
              <a:t> and 15</a:t>
            </a:r>
            <a:r>
              <a:rPr lang="en-US" baseline="30000" dirty="0"/>
              <a:t>th</a:t>
            </a:r>
            <a:r>
              <a:rPr lang="en-US" dirty="0"/>
              <a:t>.</a:t>
            </a:r>
          </a:p>
          <a:p>
            <a:r>
              <a:rPr lang="en-US" dirty="0"/>
              <a:t>You can register by going to the </a:t>
            </a:r>
            <a:r>
              <a:rPr lang="en-US" dirty="0" err="1"/>
              <a:t>rmc</a:t>
            </a:r>
            <a:r>
              <a:rPr lang="en-US" dirty="0"/>
              <a:t> training webpage.</a:t>
            </a:r>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22</a:t>
            </a:fld>
            <a:endParaRPr lang="en-US" dirty="0"/>
          </a:p>
        </p:txBody>
      </p:sp>
    </p:spTree>
    <p:extLst>
      <p:ext uri="{BB962C8B-B14F-4D97-AF65-F5344CB8AC3E}">
        <p14:creationId xmlns:p14="http://schemas.microsoft.com/office/powerpoint/2010/main" val="416182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training page it lists out workshops currently open and upcoming workshops.  </a:t>
            </a:r>
          </a:p>
          <a:p>
            <a:r>
              <a:rPr lang="en-US" dirty="0"/>
              <a:t>The courses are free and we encourage you all to participate.</a:t>
            </a:r>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23</a:t>
            </a:fld>
            <a:endParaRPr lang="en-US" dirty="0"/>
          </a:p>
        </p:txBody>
      </p:sp>
    </p:spTree>
    <p:extLst>
      <p:ext uri="{BB962C8B-B14F-4D97-AF65-F5344CB8AC3E}">
        <p14:creationId xmlns:p14="http://schemas.microsoft.com/office/powerpoint/2010/main" val="17271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Panel, solicit feedback on Survey Symposium.  Any interest in similar sessions for any other topics of interest.</a:t>
            </a:r>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25</a:t>
            </a:fld>
            <a:endParaRPr lang="en-US" dirty="0"/>
          </a:p>
        </p:txBody>
      </p:sp>
    </p:spTree>
    <p:extLst>
      <p:ext uri="{BB962C8B-B14F-4D97-AF65-F5344CB8AC3E}">
        <p14:creationId xmlns:p14="http://schemas.microsoft.com/office/powerpoint/2010/main" val="733301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571C403-1ACB-482F-9B0D-B4552C59E003}" type="slidenum">
              <a:rPr lang="en-US" smtClean="0"/>
              <a:pPr>
                <a:defRPr/>
              </a:pPr>
              <a:t>13</a:t>
            </a:fld>
            <a:endParaRPr lang="en-US" dirty="0"/>
          </a:p>
        </p:txBody>
      </p:sp>
    </p:spTree>
    <p:extLst>
      <p:ext uri="{BB962C8B-B14F-4D97-AF65-F5344CB8AC3E}">
        <p14:creationId xmlns:p14="http://schemas.microsoft.com/office/powerpoint/2010/main" val="3822963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hearing Heath’s presentation, you can see we obviously had a problem, and we needed a Solution.</a:t>
            </a:r>
          </a:p>
          <a:p>
            <a:endParaRPr lang="en-US" dirty="0"/>
          </a:p>
          <a:p>
            <a:r>
              <a:rPr lang="en-US" dirty="0"/>
              <a:t>We reached out to some of the local sponsors and Emergency Management about the surveys in the National Levee Database.</a:t>
            </a:r>
          </a:p>
          <a:p>
            <a:r>
              <a:rPr lang="en-US" dirty="0"/>
              <a:t>After those discussions we decided to take action.</a:t>
            </a:r>
          </a:p>
          <a:p>
            <a:endParaRPr lang="en-US" dirty="0"/>
          </a:p>
          <a:p>
            <a:r>
              <a:rPr lang="en-US" dirty="0"/>
              <a:t>First step was to have internal meetings with to develop a path forward for our QA/QC processes and the process to submitting to the NLD.</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14</a:t>
            </a:fld>
            <a:endParaRPr lang="en-US" dirty="0"/>
          </a:p>
        </p:txBody>
      </p:sp>
    </p:spTree>
    <p:extLst>
      <p:ext uri="{BB962C8B-B14F-4D97-AF65-F5344CB8AC3E}">
        <p14:creationId xmlns:p14="http://schemas.microsoft.com/office/powerpoint/2010/main" val="2488581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step to provide Sponsors the Minimum Survey Standards.  </a:t>
            </a:r>
          </a:p>
          <a:p>
            <a:endParaRPr lang="en-US" dirty="0"/>
          </a:p>
          <a:p>
            <a:r>
              <a:rPr lang="en-US" dirty="0"/>
              <a:t>MVN sent out an email to all out Non-Federal sponsors containing the Minimum Survey Standards and stating MVN is currently reviewing the Survey elevations in the NLD.  We asked if they noticed in discrepancies to reach out to us.  We also explained that the minimum standards have to be met for the surveys to be accepted into the NLD.</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D571C403-1ACB-482F-9B0D-B4552C59E003}" type="slidenum">
              <a:rPr lang="en-US" smtClean="0"/>
              <a:pPr>
                <a:defRPr/>
              </a:pPr>
              <a:t>15</a:t>
            </a:fld>
            <a:endParaRPr lang="en-US" dirty="0"/>
          </a:p>
        </p:txBody>
      </p:sp>
    </p:spTree>
    <p:extLst>
      <p:ext uri="{BB962C8B-B14F-4D97-AF65-F5344CB8AC3E}">
        <p14:creationId xmlns:p14="http://schemas.microsoft.com/office/powerpoint/2010/main" val="3990242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After everyone read the 35 page document, this was basically our response from the local sponsors, so we had to find another solution.</a:t>
            </a:r>
          </a:p>
          <a:p>
            <a:endParaRPr lang="en-US" dirty="0"/>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16</a:t>
            </a:fld>
            <a:endParaRPr lang="en-US" dirty="0"/>
          </a:p>
        </p:txBody>
      </p:sp>
    </p:spTree>
    <p:extLst>
      <p:ext uri="{BB962C8B-B14F-4D97-AF65-F5344CB8AC3E}">
        <p14:creationId xmlns:p14="http://schemas.microsoft.com/office/powerpoint/2010/main" val="2626238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developed a White Paper to Summarize the Survey requirements so that it was in a more digestible form.</a:t>
            </a:r>
          </a:p>
          <a:p>
            <a:endParaRPr lang="en-US" dirty="0"/>
          </a:p>
          <a:p>
            <a:endParaRPr lang="en-US" dirty="0"/>
          </a:p>
          <a:p>
            <a:r>
              <a:rPr lang="en-US" dirty="0"/>
              <a:t>During this time we had meetings with the NLD to determine what their minimum standards for acceptance would be and we had to determine what parameters we were willing to be loose on.</a:t>
            </a:r>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17</a:t>
            </a:fld>
            <a:endParaRPr lang="en-US" dirty="0"/>
          </a:p>
        </p:txBody>
      </p:sp>
    </p:spTree>
    <p:extLst>
      <p:ext uri="{BB962C8B-B14F-4D97-AF65-F5344CB8AC3E}">
        <p14:creationId xmlns:p14="http://schemas.microsoft.com/office/powerpoint/2010/main" val="2090921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Internally we developed a process to ensure surveys are QA/</a:t>
            </a:r>
            <a:r>
              <a:rPr lang="en-US" dirty="0" err="1"/>
              <a:t>QC’d</a:t>
            </a:r>
            <a:r>
              <a:rPr lang="en-US" dirty="0"/>
              <a:t> and updated in the NLD.  </a:t>
            </a:r>
          </a:p>
          <a:p>
            <a:pPr marL="0" indent="0">
              <a:buNone/>
            </a:pPr>
            <a:r>
              <a:rPr lang="en-US" dirty="0"/>
              <a:t>The takeaway here is the POC for non-USACE surveys to get into the NLD, should be sent to me.  </a:t>
            </a:r>
          </a:p>
          <a:p>
            <a:pPr marL="0" indent="0">
              <a:buNone/>
            </a:pPr>
            <a:r>
              <a:rPr lang="en-US" dirty="0"/>
              <a:t>After I receive the surveys we can start the process.</a:t>
            </a:r>
          </a:p>
          <a:p>
            <a:pPr marL="228600" indent="-228600">
              <a:buAutoNum type="arabicPeriod"/>
            </a:pPr>
            <a:endParaRPr lang="en-US" dirty="0"/>
          </a:p>
          <a:p>
            <a:pPr marL="0" indent="0">
              <a:buNone/>
            </a:pPr>
            <a:r>
              <a:rPr lang="en-US" dirty="0"/>
              <a:t>If Surveys does not approve, Levee Safety informs sponsor it didn’t meet QA/QC and lists out what was missing.</a:t>
            </a:r>
          </a:p>
          <a:p>
            <a:pPr marL="0" indent="0">
              <a:buNone/>
            </a:pPr>
            <a:endParaRPr lang="en-US" dirty="0"/>
          </a:p>
          <a:p>
            <a:pPr marL="0" indent="0">
              <a:buNone/>
            </a:pPr>
            <a:r>
              <a:rPr lang="en-US" dirty="0"/>
              <a:t>This process is strictly for federal levee systems.  Non-federal levees can be placed into the NLD with coordination between the non-fed local sponsor and the NLD team.</a:t>
            </a:r>
          </a:p>
          <a:p>
            <a:pPr marL="0" indent="0">
              <a:buNone/>
            </a:pPr>
            <a:endParaRPr lang="en-US" dirty="0"/>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18</a:t>
            </a:fld>
            <a:endParaRPr lang="en-US" dirty="0"/>
          </a:p>
        </p:txBody>
      </p:sp>
    </p:spTree>
    <p:extLst>
      <p:ext uri="{BB962C8B-B14F-4D97-AF65-F5344CB8AC3E}">
        <p14:creationId xmlns:p14="http://schemas.microsoft.com/office/powerpoint/2010/main" val="2342565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symposium discussed epochs, project controls, providing information to the National Levee Database, and all sorts of surveying topics.</a:t>
            </a:r>
          </a:p>
          <a:p>
            <a:endParaRPr lang="en-US" dirty="0"/>
          </a:p>
          <a:p>
            <a:r>
              <a:rPr lang="en-US" dirty="0"/>
              <a:t>We also established that we will request instrumentation funding when we request funding for Formal Inspections.</a:t>
            </a:r>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19</a:t>
            </a:fld>
            <a:endParaRPr lang="en-US" dirty="0"/>
          </a:p>
        </p:txBody>
      </p:sp>
    </p:spTree>
    <p:extLst>
      <p:ext uri="{BB962C8B-B14F-4D97-AF65-F5344CB8AC3E}">
        <p14:creationId xmlns:p14="http://schemas.microsoft.com/office/powerpoint/2010/main" val="335130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requested and received funding to conduct surveys for 12 Coastal Federal Levee Systems.</a:t>
            </a:r>
          </a:p>
          <a:p>
            <a:r>
              <a:rPr lang="en-US" dirty="0"/>
              <a:t>These surveys should be conducted and completed in 2023.</a:t>
            </a:r>
          </a:p>
          <a:p>
            <a:endParaRPr lang="en-US" dirty="0"/>
          </a:p>
        </p:txBody>
      </p:sp>
      <p:sp>
        <p:nvSpPr>
          <p:cNvPr id="4" name="Slide Number Placeholder 3"/>
          <p:cNvSpPr>
            <a:spLocks noGrp="1"/>
          </p:cNvSpPr>
          <p:nvPr>
            <p:ph type="sldNum" sz="quarter" idx="5"/>
          </p:nvPr>
        </p:nvSpPr>
        <p:spPr/>
        <p:txBody>
          <a:bodyPr/>
          <a:lstStyle/>
          <a:p>
            <a:pPr>
              <a:defRPr/>
            </a:pPr>
            <a:fld id="{D571C403-1ACB-482F-9B0D-B4552C59E003}" type="slidenum">
              <a:rPr lang="en-US" smtClean="0"/>
              <a:pPr>
                <a:defRPr/>
              </a:pPr>
              <a:t>20</a:t>
            </a:fld>
            <a:endParaRPr lang="en-US" dirty="0"/>
          </a:p>
        </p:txBody>
      </p:sp>
    </p:spTree>
    <p:extLst>
      <p:ext uri="{BB962C8B-B14F-4D97-AF65-F5344CB8AC3E}">
        <p14:creationId xmlns:p14="http://schemas.microsoft.com/office/powerpoint/2010/main" val="2178027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endParaRPr lang="en-US" dirty="0">
              <a:solidFill>
                <a:srgbClr val="000000"/>
              </a:solidFill>
            </a:endParaRPr>
          </a:p>
        </p:txBody>
      </p:sp>
      <p:sp>
        <p:nvSpPr>
          <p:cNvPr id="5" name="Footer Placeholder 4"/>
          <p:cNvSpPr>
            <a:spLocks noGrp="1"/>
          </p:cNvSpPr>
          <p:nvPr>
            <p:ph type="ftr" sz="quarter" idx="11"/>
          </p:nvPr>
        </p:nvSpPr>
        <p:spPr>
          <a:xfrm>
            <a:off x="3124200" y="6356352"/>
            <a:ext cx="3200400" cy="365125"/>
          </a:xfrm>
          <a:prstGeom prst="rect">
            <a:avLst/>
          </a:prstGeom>
        </p:spPr>
        <p:txBody>
          <a:bodyPr/>
          <a:lstStyle>
            <a:lvl1pPr>
              <a:defRPr sz="1200"/>
            </a:lvl1pPr>
          </a:lstStyle>
          <a:p>
            <a:endParaRPr lang="en-US" dirty="0">
              <a:solidFill>
                <a:srgbClr val="000000"/>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8C9D80E0-B1BA-4815-9809-70C56750EA7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53137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9CC5B2DE-D8B9-438C-BBBC-7B117777AA2C}"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E1050085-AB75-406A-A67C-66C364D1ECEA}"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C56A018-8EFF-4BE6-AB7F-D70DE879753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CA8FFAF5-72A8-4D42-9C7A-ACF87DE07956}"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CA0F2A4-EFBC-42D9-B2D2-BB43EB5F9D6A}"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6D71AC01-82A4-4068-B319-ED6DC5FFFD73}"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54" y="0"/>
            <a:ext cx="9141292" cy="6858000"/>
          </a:xfrm>
          <a:prstGeom prst="rect">
            <a:avLst/>
          </a:prstGeom>
        </p:spPr>
      </p:pic>
      <p:sp>
        <p:nvSpPr>
          <p:cNvPr id="14" name="Title 5"/>
          <p:cNvSpPr>
            <a:spLocks noGrp="1"/>
          </p:cNvSpPr>
          <p:nvPr>
            <p:ph type="title"/>
          </p:nvPr>
        </p:nvSpPr>
        <p:spPr>
          <a:xfrm>
            <a:off x="200025" y="265873"/>
            <a:ext cx="4371975"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4665035" y="265873"/>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sp>
        <p:nvSpPr>
          <p:cNvPr id="16" name="Picture Placeholder 16"/>
          <p:cNvSpPr>
            <a:spLocks noGrp="1" noChangeAspect="1"/>
          </p:cNvSpPr>
          <p:nvPr>
            <p:ph type="pic" sz="quarter" idx="14"/>
          </p:nvPr>
        </p:nvSpPr>
        <p:spPr>
          <a:xfrm>
            <a:off x="4665035" y="3528392"/>
            <a:ext cx="4278940"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a:t>Click icon to add picture</a:t>
            </a:r>
            <a:endParaRPr lang="en-US" dirty="0"/>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025" y="5608444"/>
            <a:ext cx="573216" cy="1005840"/>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0699" y="5610615"/>
            <a:ext cx="1003937" cy="1001498"/>
          </a:xfrm>
          <a:prstGeom prst="rect">
            <a:avLst/>
          </a:prstGeom>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44637" y="5577790"/>
            <a:ext cx="805001" cy="1069758"/>
          </a:xfrm>
          <a:prstGeom prst="rect">
            <a:avLst/>
          </a:prstGeom>
        </p:spPr>
      </p:pic>
      <p:sp>
        <p:nvSpPr>
          <p:cNvPr id="17" name="Text Placeholder 6"/>
          <p:cNvSpPr>
            <a:spLocks noGrp="1"/>
          </p:cNvSpPr>
          <p:nvPr>
            <p:ph type="body" sz="quarter" idx="15"/>
          </p:nvPr>
        </p:nvSpPr>
        <p:spPr>
          <a:xfrm>
            <a:off x="200025" y="2059389"/>
            <a:ext cx="436245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2229299"/>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214696"/>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658131"/>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5949124"/>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endParaRPr lang="en-US" dirty="0">
              <a:solidFill>
                <a:srgbClr val="000000"/>
              </a:solidFill>
            </a:endParaRPr>
          </a:p>
        </p:txBody>
      </p:sp>
      <p:sp>
        <p:nvSpPr>
          <p:cNvPr id="4" name="Footer Placeholder 3"/>
          <p:cNvSpPr>
            <a:spLocks noGrp="1"/>
          </p:cNvSpPr>
          <p:nvPr>
            <p:ph type="ftr" sz="quarter" idx="11"/>
          </p:nvPr>
        </p:nvSpPr>
        <p:spPr>
          <a:xfrm>
            <a:off x="3124200" y="6356352"/>
            <a:ext cx="3200400" cy="365125"/>
          </a:xfrm>
          <a:prstGeom prst="rect">
            <a:avLst/>
          </a:prstGeom>
        </p:spPr>
        <p:txBody>
          <a:bodyPr/>
          <a:lstStyle>
            <a:lvl1pPr>
              <a:defRPr sz="1200"/>
            </a:lvl1pPr>
          </a:lstStyle>
          <a:p>
            <a:endParaRPr lang="en-US" dirty="0">
              <a:solidFill>
                <a:srgbClr val="000000"/>
              </a:solidFill>
            </a:endParaRPr>
          </a:p>
        </p:txBody>
      </p:sp>
      <p:sp>
        <p:nvSpPr>
          <p:cNvPr id="5" name="Slide Number Placeholder 4"/>
          <p:cNvSpPr>
            <a:spLocks noGrp="1"/>
          </p:cNvSpPr>
          <p:nvPr>
            <p:ph type="sldNum" sz="quarter" idx="12"/>
          </p:nvPr>
        </p:nvSpPr>
        <p:spPr>
          <a:xfrm>
            <a:off x="6553200" y="6356352"/>
            <a:ext cx="2133600" cy="365125"/>
          </a:xfrm>
          <a:prstGeom prst="rect">
            <a:avLst/>
          </a:prstGeom>
        </p:spPr>
        <p:txBody>
          <a:bodyPr/>
          <a:lstStyle/>
          <a:p>
            <a:fld id="{8C9D80E0-B1BA-4815-9809-70C56750EA7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011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1328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32686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8341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6480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7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2639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4078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00025" y="1028700"/>
            <a:ext cx="874395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7874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endParaRPr lang="en-US" dirty="0">
              <a:solidFill>
                <a:srgbClr val="000000"/>
              </a:solidFill>
            </a:endParaRPr>
          </a:p>
        </p:txBody>
      </p:sp>
      <p:sp>
        <p:nvSpPr>
          <p:cNvPr id="3" name="Footer Placeholder 2"/>
          <p:cNvSpPr>
            <a:spLocks noGrp="1"/>
          </p:cNvSpPr>
          <p:nvPr>
            <p:ph type="ftr" sz="quarter" idx="11"/>
          </p:nvPr>
        </p:nvSpPr>
        <p:spPr>
          <a:xfrm>
            <a:off x="3124200" y="6356352"/>
            <a:ext cx="3200400" cy="365125"/>
          </a:xfrm>
          <a:prstGeom prst="rect">
            <a:avLst/>
          </a:prstGeom>
        </p:spPr>
        <p:txBody>
          <a:bodyPr/>
          <a:lstStyle>
            <a:lvl1pPr>
              <a:defRPr sz="1200"/>
            </a:lvl1pPr>
          </a:lstStyle>
          <a:p>
            <a:endParaRPr lang="en-US" dirty="0">
              <a:solidFill>
                <a:srgbClr val="000000"/>
              </a:solidFill>
            </a:endParaRPr>
          </a:p>
        </p:txBody>
      </p:sp>
      <p:sp>
        <p:nvSpPr>
          <p:cNvPr id="4" name="Slide Number Placeholder 3"/>
          <p:cNvSpPr>
            <a:spLocks noGrp="1"/>
          </p:cNvSpPr>
          <p:nvPr>
            <p:ph type="sldNum" sz="quarter" idx="12"/>
          </p:nvPr>
        </p:nvSpPr>
        <p:spPr>
          <a:xfrm>
            <a:off x="6553200" y="6356352"/>
            <a:ext cx="2133600" cy="365125"/>
          </a:xfrm>
          <a:prstGeom prst="rect">
            <a:avLst/>
          </a:prstGeom>
        </p:spPr>
        <p:txBody>
          <a:bodyPr/>
          <a:lstStyle/>
          <a:p>
            <a:fld id="{8C9D80E0-B1BA-4815-9809-70C56750EA7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68519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381000"/>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0882285"/>
      </p:ext>
    </p:extLst>
  </p:cSld>
  <p:clrMapOvr>
    <a:masterClrMapping/>
  </p:clrMapOvr>
  <p:transition>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2BB77574-EB8E-4EE9-AC8B-7365B2D0A28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6"/>
          <p:cNvSpPr txBox="1">
            <a:spLocks noGrp="1" noChangeArrowheads="1"/>
          </p:cNvSpPr>
          <p:nvPr>
            <p:ph type="sldNum" sz="quarter" idx="10"/>
          </p:nvPr>
        </p:nvSpPr>
        <p:spPr bwMode="auto">
          <a:xfrm>
            <a:off x="457200" y="6381750"/>
            <a:ext cx="2514600" cy="307777"/>
          </a:xfrm>
          <a:prstGeom prst="rect">
            <a:avLst/>
          </a:prstGeom>
          <a:noFill/>
          <a:ln w="9525">
            <a:noFill/>
            <a:miter lim="800000"/>
            <a:headEnd/>
            <a:tailEnd/>
          </a:ln>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spcBef>
                <a:spcPct val="50000"/>
              </a:spcBef>
            </a:pPr>
            <a:r>
              <a:rPr lang="en-US" dirty="0"/>
              <a:t>FOR OFFICIAL USE ONLY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679E077-BA06-47EB-A5C3-DE8BFAEDB538}"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FA4E74BE-3C81-4F9C-9BA3-004909723FA3}"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FE899C27-2522-4987-9509-B54FAA6FD900}"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11" Type="http://schemas.openxmlformats.org/officeDocument/2006/relationships/image" Target="../media/image6.jpe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slideLayout" Target="../slideLayouts/slideLayout22.xml"/><Relationship Id="rId26" Type="http://schemas.openxmlformats.org/officeDocument/2006/relationships/image" Target="../media/image9.png"/><Relationship Id="rId3" Type="http://schemas.openxmlformats.org/officeDocument/2006/relationships/slideLayout" Target="../slideLayouts/slideLayout7.xml"/><Relationship Id="rId21" Type="http://schemas.openxmlformats.org/officeDocument/2006/relationships/slideLayout" Target="../slideLayouts/slideLayout25.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5" Type="http://schemas.openxmlformats.org/officeDocument/2006/relationships/image" Target="../media/image8.png"/><Relationship Id="rId2" Type="http://schemas.openxmlformats.org/officeDocument/2006/relationships/slideLayout" Target="../slideLayouts/slideLayout6.xml"/><Relationship Id="rId16" Type="http://schemas.openxmlformats.org/officeDocument/2006/relationships/slideLayout" Target="../slideLayouts/slideLayout20.xml"/><Relationship Id="rId20" Type="http://schemas.openxmlformats.org/officeDocument/2006/relationships/slideLayout" Target="../slideLayouts/slideLayout24.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24" Type="http://schemas.openxmlformats.org/officeDocument/2006/relationships/image" Target="../media/image7.jpeg"/><Relationship Id="rId5" Type="http://schemas.openxmlformats.org/officeDocument/2006/relationships/slideLayout" Target="../slideLayouts/slideLayout9.xml"/><Relationship Id="rId15" Type="http://schemas.openxmlformats.org/officeDocument/2006/relationships/slideLayout" Target="../slideLayouts/slideLayout19.xml"/><Relationship Id="rId23" Type="http://schemas.openxmlformats.org/officeDocument/2006/relationships/theme" Target="../theme/theme2.xml"/><Relationship Id="rId10" Type="http://schemas.openxmlformats.org/officeDocument/2006/relationships/slideLayout" Target="../slideLayouts/slideLayout14.xml"/><Relationship Id="rId19" Type="http://schemas.openxmlformats.org/officeDocument/2006/relationships/slideLayout" Target="../slideLayouts/slideLayout23.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 Id="rId22"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5" descr="K:\projects\civ\ManhattanLevee\2.0 Correspondence &amp; Communication\2.1 Meeting Notes\Plan in Hand 3_28_13\RE\Manhattan Levee Pictures\98+00 North.JPG"/>
          <p:cNvPicPr>
            <a:picLocks noChangeAspect="1" noChangeArrowheads="1"/>
          </p:cNvPicPr>
          <p:nvPr userDrawn="1"/>
        </p:nvPicPr>
        <p:blipFill>
          <a:blip r:embed="rId6" cstate="print"/>
          <a:stretch>
            <a:fillRect/>
          </a:stretch>
        </p:blipFill>
        <p:spPr bwMode="auto">
          <a:xfrm>
            <a:off x="3810000" y="1389609"/>
            <a:ext cx="5334000" cy="5479001"/>
          </a:xfrm>
          <a:prstGeom prst="rect">
            <a:avLst/>
          </a:prstGeom>
          <a:noFill/>
        </p:spPr>
      </p:pic>
      <p:pic>
        <p:nvPicPr>
          <p:cNvPr id="1035" name="Picture 23" descr="ppt_camo_bkgrnd-03"/>
          <p:cNvPicPr>
            <a:picLocks noChangeAspect="1" noChangeArrowheads="1"/>
          </p:cNvPicPr>
          <p:nvPr userDrawn="1"/>
        </p:nvPicPr>
        <p:blipFill>
          <a:blip r:embed="rId7" cstate="print"/>
          <a:srcRect/>
          <a:stretch>
            <a:fillRect/>
          </a:stretch>
        </p:blipFill>
        <p:spPr bwMode="auto">
          <a:xfrm>
            <a:off x="0" y="0"/>
            <a:ext cx="9144000" cy="6861176"/>
          </a:xfrm>
          <a:prstGeom prst="rect">
            <a:avLst/>
          </a:prstGeom>
          <a:noFill/>
          <a:ln w="9525">
            <a:noFill/>
            <a:miter lim="800000"/>
            <a:headEnd/>
            <a:tailEnd/>
          </a:ln>
        </p:spPr>
      </p:pic>
      <p:pic>
        <p:nvPicPr>
          <p:cNvPr id="1036" name="Picture 21" descr="white_curve"/>
          <p:cNvPicPr>
            <a:picLocks noChangeAspect="1" noChangeArrowheads="1"/>
          </p:cNvPicPr>
          <p:nvPr userDrawn="1"/>
        </p:nvPicPr>
        <p:blipFill>
          <a:blip r:embed="rId8" cstate="print"/>
          <a:srcRect/>
          <a:stretch>
            <a:fillRect/>
          </a:stretch>
        </p:blipFill>
        <p:spPr bwMode="auto">
          <a:xfrm>
            <a:off x="3962400" y="1537022"/>
            <a:ext cx="5181600" cy="5334000"/>
          </a:xfrm>
          <a:prstGeom prst="rect">
            <a:avLst/>
          </a:prstGeom>
          <a:noFill/>
          <a:ln w="9525">
            <a:noFill/>
            <a:miter lim="800000"/>
            <a:headEnd/>
            <a:tailEnd/>
          </a:ln>
        </p:spPr>
      </p:pic>
      <p:pic>
        <p:nvPicPr>
          <p:cNvPr id="1034" name="Picture 8" descr="USACE_logo"/>
          <p:cNvPicPr>
            <a:picLocks noChangeAspect="1" noChangeArrowheads="1"/>
          </p:cNvPicPr>
          <p:nvPr userDrawn="1"/>
        </p:nvPicPr>
        <p:blipFill>
          <a:blip r:embed="rId9" cstate="print"/>
          <a:srcRect/>
          <a:stretch>
            <a:fillRect/>
          </a:stretch>
        </p:blipFill>
        <p:spPr bwMode="auto">
          <a:xfrm>
            <a:off x="1600200" y="5210177"/>
            <a:ext cx="1295400" cy="885825"/>
          </a:xfrm>
          <a:prstGeom prst="rect">
            <a:avLst/>
          </a:prstGeom>
          <a:noFill/>
          <a:ln w="9525">
            <a:noFill/>
            <a:miter lim="800000"/>
            <a:headEnd/>
            <a:tailEnd/>
          </a:ln>
        </p:spPr>
      </p:pic>
      <p:sp>
        <p:nvSpPr>
          <p:cNvPr id="1033" name="Text Box 9"/>
          <p:cNvSpPr txBox="1">
            <a:spLocks noChangeArrowheads="1"/>
          </p:cNvSpPr>
          <p:nvPr userDrawn="1"/>
        </p:nvSpPr>
        <p:spPr bwMode="auto">
          <a:xfrm>
            <a:off x="1508126" y="6121402"/>
            <a:ext cx="3597275" cy="507831"/>
          </a:xfrm>
          <a:prstGeom prst="rect">
            <a:avLst/>
          </a:prstGeom>
          <a:noFill/>
          <a:ln w="9525">
            <a:noFill/>
            <a:miter lim="800000"/>
            <a:headEnd/>
            <a:tailEnd/>
          </a:ln>
          <a:effectLst/>
        </p:spPr>
        <p:txBody>
          <a:bodyPr>
            <a:spAutoFit/>
          </a:bodyPr>
          <a:lstStyle/>
          <a:p>
            <a:pPr>
              <a:defRPr/>
            </a:pPr>
            <a:r>
              <a:rPr lang="en-US" sz="1100" b="1" dirty="0">
                <a:solidFill>
                  <a:srgbClr val="000000"/>
                </a:solidFill>
                <a:effectLst>
                  <a:outerShdw blurRad="38100" dist="38100" dir="2700000" algn="tl">
                    <a:srgbClr val="000000">
                      <a:alpha val="43137"/>
                    </a:srgbClr>
                  </a:outerShdw>
                </a:effectLst>
              </a:rPr>
              <a:t>US Army Corps of Engineers</a:t>
            </a:r>
          </a:p>
          <a:p>
            <a:pPr>
              <a:defRPr/>
            </a:pPr>
            <a:r>
              <a:rPr lang="en-US" sz="1600" b="1" dirty="0">
                <a:solidFill>
                  <a:srgbClr val="000000"/>
                </a:solidFill>
                <a:effectLst>
                  <a:outerShdw blurRad="38100" dist="38100" dir="2700000" algn="tl">
                    <a:srgbClr val="000000">
                      <a:alpha val="43137"/>
                    </a:srgbClr>
                  </a:outerShdw>
                </a:effectLst>
              </a:rPr>
              <a:t>BUILDING STRONG</a:t>
            </a:r>
            <a:r>
              <a:rPr lang="en-US" sz="1400" b="1" baseline="-25000" dirty="0">
                <a:solidFill>
                  <a:srgbClr val="000000"/>
                </a:solidFill>
                <a:effectLst>
                  <a:outerShdw blurRad="38100" dist="38100" dir="2700000" algn="tl">
                    <a:srgbClr val="000000">
                      <a:alpha val="43137"/>
                    </a:srgbClr>
                  </a:outerShdw>
                </a:effectLst>
              </a:rPr>
              <a:t>®</a:t>
            </a:r>
          </a:p>
        </p:txBody>
      </p:sp>
      <p:pic>
        <p:nvPicPr>
          <p:cNvPr id="1032" name="Picture 2" descr="X:\IM\VI\Logos\Branding\USARMY_3D_RGB_MD_PS.png"/>
          <p:cNvPicPr>
            <a:picLocks noChangeAspect="1" noChangeArrowheads="1"/>
          </p:cNvPicPr>
          <p:nvPr userDrawn="1"/>
        </p:nvPicPr>
        <p:blipFill>
          <a:blip r:embed="rId10" cstate="print"/>
          <a:srcRect/>
          <a:stretch>
            <a:fillRect/>
          </a:stretch>
        </p:blipFill>
        <p:spPr bwMode="auto">
          <a:xfrm>
            <a:off x="304800" y="5181602"/>
            <a:ext cx="1066800" cy="1377951"/>
          </a:xfrm>
          <a:prstGeom prst="rect">
            <a:avLst/>
          </a:prstGeom>
          <a:noFill/>
          <a:ln w="9525">
            <a:noFill/>
            <a:miter lim="800000"/>
            <a:headEnd/>
            <a:tailEnd/>
          </a:ln>
        </p:spPr>
      </p:pic>
      <p:pic>
        <p:nvPicPr>
          <p:cNvPr id="10" name="Picture 3"/>
          <p:cNvPicPr>
            <a:picLocks noChangeAspect="1" noChangeArrowheads="1"/>
          </p:cNvPicPr>
          <p:nvPr userDrawn="1"/>
        </p:nvPicPr>
        <p:blipFill>
          <a:blip r:embed="rId11" cstate="print"/>
          <a:stretch>
            <a:fillRect/>
          </a:stretch>
        </p:blipFill>
        <p:spPr bwMode="auto">
          <a:xfrm>
            <a:off x="6934210" y="3229218"/>
            <a:ext cx="2209790" cy="3644215"/>
          </a:xfrm>
          <a:prstGeom prst="rect">
            <a:avLst/>
          </a:prstGeom>
          <a:noFill/>
          <a:ln w="9525">
            <a:noFill/>
            <a:miter lim="800000"/>
            <a:headEnd/>
            <a:tailEnd/>
          </a:ln>
        </p:spPr>
      </p:pic>
    </p:spTree>
    <p:extLst>
      <p:ext uri="{BB962C8B-B14F-4D97-AF65-F5344CB8AC3E}">
        <p14:creationId xmlns:p14="http://schemas.microsoft.com/office/powerpoint/2010/main" val="376649218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Lst>
  <p:hf hdr="0" ftr="0" dt="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defRPr>
      </a:lvl2pPr>
      <a:lvl3pPr algn="l" rtl="0" eaLnBrk="0" fontAlgn="base" hangingPunct="0">
        <a:spcBef>
          <a:spcPct val="0"/>
        </a:spcBef>
        <a:spcAft>
          <a:spcPct val="0"/>
        </a:spcAft>
        <a:defRPr sz="3600" b="1">
          <a:solidFill>
            <a:schemeClr val="tx2"/>
          </a:solidFill>
          <a:latin typeface="Arial" charset="0"/>
        </a:defRPr>
      </a:lvl3pPr>
      <a:lvl4pPr algn="l" rtl="0" eaLnBrk="0" fontAlgn="base" hangingPunct="0">
        <a:spcBef>
          <a:spcPct val="0"/>
        </a:spcBef>
        <a:spcAft>
          <a:spcPct val="0"/>
        </a:spcAft>
        <a:defRPr sz="3600" b="1">
          <a:solidFill>
            <a:schemeClr val="tx2"/>
          </a:solidFill>
          <a:latin typeface="Arial" charset="0"/>
        </a:defRPr>
      </a:lvl4pPr>
      <a:lvl5pPr algn="l" rtl="0" eaLnBrk="0" fontAlgn="base" hangingPunct="0">
        <a:spcBef>
          <a:spcPct val="0"/>
        </a:spcBef>
        <a:spcAft>
          <a:spcPct val="0"/>
        </a:spcAft>
        <a:defRPr sz="3600" b="1">
          <a:solidFill>
            <a:schemeClr val="tx2"/>
          </a:solidFill>
          <a:latin typeface="Arial" charset="0"/>
        </a:defRPr>
      </a:lvl5pPr>
      <a:lvl6pPr marL="457200" algn="l" rtl="0" fontAlgn="base">
        <a:spcBef>
          <a:spcPct val="0"/>
        </a:spcBef>
        <a:spcAft>
          <a:spcPct val="0"/>
        </a:spcAft>
        <a:defRPr sz="3600" b="1">
          <a:solidFill>
            <a:schemeClr val="tx2"/>
          </a:solidFill>
          <a:latin typeface="Arial" charset="0"/>
        </a:defRPr>
      </a:lvl6pPr>
      <a:lvl7pPr marL="914400" algn="l" rtl="0" fontAlgn="base">
        <a:spcBef>
          <a:spcPct val="0"/>
        </a:spcBef>
        <a:spcAft>
          <a:spcPct val="0"/>
        </a:spcAft>
        <a:defRPr sz="3600" b="1">
          <a:solidFill>
            <a:schemeClr val="tx2"/>
          </a:solidFill>
          <a:latin typeface="Arial" charset="0"/>
        </a:defRPr>
      </a:lvl7pPr>
      <a:lvl8pPr marL="1371600" algn="l" rtl="0" fontAlgn="base">
        <a:spcBef>
          <a:spcPct val="0"/>
        </a:spcBef>
        <a:spcAft>
          <a:spcPct val="0"/>
        </a:spcAft>
        <a:defRPr sz="3600" b="1">
          <a:solidFill>
            <a:schemeClr val="tx2"/>
          </a:solidFill>
          <a:latin typeface="Arial" charset="0"/>
        </a:defRPr>
      </a:lvl8pPr>
      <a:lvl9pPr marL="1828800" algn="l" rtl="0" fontAlgn="base">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24" cstate="print"/>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sldNum" sz="quarter" idx="4"/>
          </p:nvPr>
        </p:nvSpPr>
        <p:spPr bwMode="auto">
          <a:xfrm>
            <a:off x="36576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731F8D00-8D7E-4C5C-B4E0-9EBDDC2C8C9E}" type="slidenum">
              <a:rPr lang="en-US" smtClean="0"/>
              <a:pPr>
                <a:defRPr/>
              </a:pPr>
              <a:t>‹#›</a:t>
            </a:fld>
            <a:endParaRPr lang="en-US" dirty="0"/>
          </a:p>
        </p:txBody>
      </p:sp>
      <p:pic>
        <p:nvPicPr>
          <p:cNvPr id="2053" name="Picture 8" descr="USACE_logo"/>
          <p:cNvPicPr>
            <a:picLocks noChangeAspect="1" noChangeArrowheads="1"/>
          </p:cNvPicPr>
          <p:nvPr/>
        </p:nvPicPr>
        <p:blipFill>
          <a:blip r:embed="rId25" cstate="print"/>
          <a:srcRect/>
          <a:stretch>
            <a:fillRect/>
          </a:stretch>
        </p:blipFill>
        <p:spPr bwMode="auto">
          <a:xfrm>
            <a:off x="8004175" y="5715000"/>
            <a:ext cx="758825" cy="519113"/>
          </a:xfrm>
          <a:prstGeom prst="rect">
            <a:avLst/>
          </a:prstGeom>
          <a:noFill/>
          <a:ln w="9525">
            <a:noFill/>
            <a:miter lim="800000"/>
            <a:headEnd/>
            <a:tailEnd/>
          </a:ln>
        </p:spPr>
      </p:pic>
      <p:sp>
        <p:nvSpPr>
          <p:cNvPr id="3081" name="Text Box 9"/>
          <p:cNvSpPr txBox="1">
            <a:spLocks noChangeArrowheads="1"/>
          </p:cNvSpPr>
          <p:nvPr/>
        </p:nvSpPr>
        <p:spPr bwMode="auto">
          <a:xfrm>
            <a:off x="6223000" y="6416675"/>
            <a:ext cx="2606675" cy="212725"/>
          </a:xfrm>
          <a:prstGeom prst="rect">
            <a:avLst/>
          </a:prstGeom>
          <a:noFill/>
          <a:ln w="9525">
            <a:noFill/>
            <a:miter lim="800000"/>
            <a:headEnd/>
            <a:tailEnd/>
          </a:ln>
          <a:effectLst/>
        </p:spPr>
        <p:txBody>
          <a:bodyPr lIns="0" tIns="0" rIns="0" bIns="0">
            <a:spAutoFit/>
          </a:bodyPr>
          <a:lstStyle/>
          <a:p>
            <a:pPr algn="r">
              <a:defRPr/>
            </a:pPr>
            <a:r>
              <a:rPr lang="en-US" sz="1400" b="1" dirty="0"/>
              <a:t>BUILDING STRONG</a:t>
            </a:r>
            <a:r>
              <a:rPr lang="en-US" sz="1400" b="1" baseline="-25000" dirty="0"/>
              <a:t>®</a:t>
            </a:r>
          </a:p>
        </p:txBody>
      </p:sp>
      <p:sp>
        <p:nvSpPr>
          <p:cNvPr id="3082" name="Line 10"/>
          <p:cNvSpPr>
            <a:spLocks noChangeShapeType="1"/>
          </p:cNvSpPr>
          <p:nvPr/>
        </p:nvSpPr>
        <p:spPr bwMode="auto">
          <a:xfrm flipH="1">
            <a:off x="1219200" y="6324600"/>
            <a:ext cx="7467600" cy="0"/>
          </a:xfrm>
          <a:prstGeom prst="line">
            <a:avLst/>
          </a:prstGeom>
          <a:noFill/>
          <a:ln w="9525">
            <a:solidFill>
              <a:schemeClr val="tx1"/>
            </a:solidFill>
            <a:round/>
            <a:headEnd/>
            <a:tailEnd/>
          </a:ln>
          <a:effectLst/>
        </p:spPr>
        <p:txBody>
          <a:bodyPr/>
          <a:lstStyle/>
          <a:p>
            <a:pPr>
              <a:defRPr/>
            </a:pPr>
            <a:endParaRPr lang="en-US" dirty="0"/>
          </a:p>
        </p:txBody>
      </p:sp>
      <p:pic>
        <p:nvPicPr>
          <p:cNvPr id="8" name="Picture 2" descr="X:\IM\VI\Logos\Branding\USARMY_3D_RGB_MD_PS.png"/>
          <p:cNvPicPr>
            <a:picLocks noChangeAspect="1" noChangeArrowheads="1"/>
          </p:cNvPicPr>
          <p:nvPr userDrawn="1"/>
        </p:nvPicPr>
        <p:blipFill>
          <a:blip r:embed="rId26" cstate="print"/>
          <a:srcRect/>
          <a:stretch>
            <a:fillRect/>
          </a:stretch>
        </p:blipFill>
        <p:spPr bwMode="auto">
          <a:xfrm>
            <a:off x="457200" y="5715000"/>
            <a:ext cx="685800" cy="8858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17.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hyperlink" Target="https://www.rmc.usace.army.mil/Training/" TargetMode="Externa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rmc.usace.army.mil/Train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image" Target="../media/image21.jpeg"/><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hyperlink" Target="https://levees.sec.usace.army.mil/" TargetMode="External"/><Relationship Id="rId2" Type="http://schemas.openxmlformats.org/officeDocument/2006/relationships/image" Target="../media/image32.jp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6" y="1209121"/>
            <a:ext cx="3194976" cy="1253657"/>
          </a:xfrm>
        </p:spPr>
        <p:txBody>
          <a:bodyPr>
            <a:noAutofit/>
          </a:bodyPr>
          <a:lstStyle/>
          <a:p>
            <a:r>
              <a:rPr lang="en-US" sz="2100" b="1" dirty="0"/>
              <a:t>NLD and External Partners</a:t>
            </a:r>
            <a:br>
              <a:rPr lang="en-US" sz="2700" dirty="0"/>
            </a:br>
            <a:endParaRPr lang="en-US" dirty="0">
              <a:solidFill>
                <a:srgbClr val="C00000"/>
              </a:solidFill>
            </a:endParaRPr>
          </a:p>
        </p:txBody>
      </p:sp>
      <p:sp>
        <p:nvSpPr>
          <p:cNvPr id="3" name="Rectangle 2"/>
          <p:cNvSpPr/>
          <p:nvPr/>
        </p:nvSpPr>
        <p:spPr>
          <a:xfrm>
            <a:off x="303119" y="2795480"/>
            <a:ext cx="2704958" cy="1477328"/>
          </a:xfrm>
          <a:prstGeom prst="rect">
            <a:avLst/>
          </a:prstGeom>
        </p:spPr>
        <p:txBody>
          <a:bodyPr wrap="square">
            <a:spAutoFit/>
          </a:bodyPr>
          <a:lstStyle/>
          <a:p>
            <a:pPr defTabSz="685800">
              <a:defRPr/>
            </a:pPr>
            <a:r>
              <a:rPr lang="en-US" b="1" dirty="0">
                <a:solidFill>
                  <a:srgbClr val="000000"/>
                </a:solidFill>
                <a:latin typeface="Arial" pitchFamily="34" charset="0"/>
                <a:ea typeface="ＭＳ Ｐゴシック" pitchFamily="34" charset="-128"/>
              </a:rPr>
              <a:t>Heath Jones</a:t>
            </a:r>
          </a:p>
          <a:p>
            <a:pPr defTabSz="685800">
              <a:defRPr/>
            </a:pPr>
            <a:r>
              <a:rPr lang="en-US" b="1" dirty="0">
                <a:solidFill>
                  <a:srgbClr val="000000"/>
                </a:solidFill>
                <a:latin typeface="Arial" pitchFamily="34" charset="0"/>
                <a:ea typeface="ＭＳ Ｐゴシック" pitchFamily="34" charset="-128"/>
              </a:rPr>
              <a:t>Emergency Manager</a:t>
            </a:r>
          </a:p>
          <a:p>
            <a:pPr defTabSz="685800">
              <a:defRPr/>
            </a:pPr>
            <a:r>
              <a:rPr lang="en-US" b="1" dirty="0">
                <a:solidFill>
                  <a:srgbClr val="000000"/>
                </a:solidFill>
                <a:latin typeface="Arial" pitchFamily="34" charset="0"/>
                <a:ea typeface="ＭＳ Ｐゴシック" pitchFamily="34" charset="-128"/>
              </a:rPr>
              <a:t>New Orleans District</a:t>
            </a:r>
          </a:p>
          <a:p>
            <a:pPr defTabSz="685800">
              <a:defRPr/>
            </a:pPr>
            <a:r>
              <a:rPr lang="en-US" b="1" dirty="0">
                <a:solidFill>
                  <a:srgbClr val="000000"/>
                </a:solidFill>
                <a:latin typeface="Arial" pitchFamily="34" charset="0"/>
                <a:ea typeface="ＭＳ Ｐゴシック" pitchFamily="34" charset="-128"/>
              </a:rPr>
              <a:t>30 November 2022</a:t>
            </a:r>
          </a:p>
          <a:p>
            <a:pPr defTabSz="685800">
              <a:defRPr/>
            </a:pPr>
            <a:endParaRPr lang="en-US" b="1" dirty="0">
              <a:solidFill>
                <a:srgbClr val="000000"/>
              </a:solidFill>
              <a:latin typeface="Arial" pitchFamily="34" charset="0"/>
              <a:ea typeface="ＭＳ Ｐゴシック" pitchFamily="34" charset="-128"/>
            </a:endParaRPr>
          </a:p>
        </p:txBody>
      </p:sp>
      <p:pic>
        <p:nvPicPr>
          <p:cNvPr id="2" name="Picture 1">
            <a:extLst>
              <a:ext uri="{FF2B5EF4-FFF2-40B4-BE49-F238E27FC236}">
                <a16:creationId xmlns:a16="http://schemas.microsoft.com/office/drawing/2014/main" id="{2A112618-7E32-4899-82C7-F29FB80226E6}"/>
              </a:ext>
            </a:extLst>
          </p:cNvPr>
          <p:cNvPicPr>
            <a:picLocks noChangeAspect="1"/>
          </p:cNvPicPr>
          <p:nvPr/>
        </p:nvPicPr>
        <p:blipFill>
          <a:blip r:embed="rId3"/>
          <a:stretch>
            <a:fillRect/>
          </a:stretch>
        </p:blipFill>
        <p:spPr>
          <a:xfrm>
            <a:off x="3194950" y="1008211"/>
            <a:ext cx="5881949" cy="4841579"/>
          </a:xfrm>
          <a:prstGeom prst="rect">
            <a:avLst/>
          </a:prstGeom>
        </p:spPr>
      </p:pic>
    </p:spTree>
    <p:extLst>
      <p:ext uri="{BB962C8B-B14F-4D97-AF65-F5344CB8AC3E}">
        <p14:creationId xmlns:p14="http://schemas.microsoft.com/office/powerpoint/2010/main" val="3836789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o late for mandatory evacuation of New Orleans | wwltv.com">
            <a:extLst>
              <a:ext uri="{FF2B5EF4-FFF2-40B4-BE49-F238E27FC236}">
                <a16:creationId xmlns:a16="http://schemas.microsoft.com/office/drawing/2014/main" id="{5099F067-8010-43EC-AB37-BF88345FC7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618" y="1296695"/>
            <a:ext cx="8114191" cy="45642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913990E-EB66-4930-A980-034E63FB48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3139680-BC0B-4A27-926F-D4138DD22D1C}"/>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2779731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627F81-68FB-4B6D-B82C-7E3AD62483EF}"/>
              </a:ext>
            </a:extLst>
          </p:cNvPr>
          <p:cNvPicPr>
            <a:picLocks noChangeAspect="1"/>
          </p:cNvPicPr>
          <p:nvPr/>
        </p:nvPicPr>
        <p:blipFill>
          <a:blip r:embed="rId2"/>
          <a:stretch>
            <a:fillRect/>
          </a:stretch>
        </p:blipFill>
        <p:spPr>
          <a:xfrm>
            <a:off x="642026" y="1592404"/>
            <a:ext cx="7872255" cy="4200525"/>
          </a:xfrm>
          <a:prstGeom prst="rect">
            <a:avLst/>
          </a:prstGeom>
        </p:spPr>
      </p:pic>
      <p:cxnSp>
        <p:nvCxnSpPr>
          <p:cNvPr id="6" name="Straight Connector 5">
            <a:extLst>
              <a:ext uri="{FF2B5EF4-FFF2-40B4-BE49-F238E27FC236}">
                <a16:creationId xmlns:a16="http://schemas.microsoft.com/office/drawing/2014/main" id="{2C79F346-AB12-473F-A683-6102F9163FAD}"/>
              </a:ext>
            </a:extLst>
          </p:cNvPr>
          <p:cNvCxnSpPr/>
          <p:nvPr/>
        </p:nvCxnSpPr>
        <p:spPr>
          <a:xfrm>
            <a:off x="1229578" y="2168747"/>
            <a:ext cx="0" cy="530258"/>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E57DC2E7-1D58-4065-9489-3E48539321AC}"/>
              </a:ext>
            </a:extLst>
          </p:cNvPr>
          <p:cNvCxnSpPr/>
          <p:nvPr/>
        </p:nvCxnSpPr>
        <p:spPr>
          <a:xfrm>
            <a:off x="3260496" y="2233315"/>
            <a:ext cx="0" cy="530258"/>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D0DA2BF3-C006-4093-A0A7-11CD66BB0ADD}"/>
              </a:ext>
            </a:extLst>
          </p:cNvPr>
          <p:cNvCxnSpPr>
            <a:cxnSpLocks/>
          </p:cNvCxnSpPr>
          <p:nvPr/>
        </p:nvCxnSpPr>
        <p:spPr>
          <a:xfrm flipV="1">
            <a:off x="1229578" y="2449784"/>
            <a:ext cx="2030918"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40C3B095-BD2B-4E31-9A45-3920D878363E}"/>
              </a:ext>
            </a:extLst>
          </p:cNvPr>
          <p:cNvSpPr txBox="1"/>
          <p:nvPr/>
        </p:nvSpPr>
        <p:spPr>
          <a:xfrm>
            <a:off x="1975557" y="1967524"/>
            <a:ext cx="813877" cy="507831"/>
          </a:xfrm>
          <a:prstGeom prst="rect">
            <a:avLst/>
          </a:prstGeom>
          <a:noFill/>
        </p:spPr>
        <p:txBody>
          <a:bodyPr wrap="none" rtlCol="0">
            <a:spAutoFit/>
          </a:bodyPr>
          <a:lstStyle/>
          <a:p>
            <a:pPr algn="ctr" defTabSz="685800" fontAlgn="auto">
              <a:spcBef>
                <a:spcPts val="0"/>
              </a:spcBef>
              <a:spcAft>
                <a:spcPts val="0"/>
              </a:spcAft>
              <a:defRPr/>
            </a:pPr>
            <a:r>
              <a:rPr lang="en-US" sz="1350" dirty="0">
                <a:solidFill>
                  <a:prstClr val="black"/>
                </a:solidFill>
                <a:latin typeface="Calibri" panose="020F0502020204030204"/>
              </a:rPr>
              <a:t>Lake Cat.</a:t>
            </a:r>
          </a:p>
          <a:p>
            <a:pPr algn="ctr" defTabSz="685800" fontAlgn="auto">
              <a:spcBef>
                <a:spcPts val="0"/>
              </a:spcBef>
              <a:spcAft>
                <a:spcPts val="0"/>
              </a:spcAft>
              <a:defRPr/>
            </a:pPr>
            <a:r>
              <a:rPr lang="en-US" sz="1350" dirty="0">
                <a:solidFill>
                  <a:prstClr val="black"/>
                </a:solidFill>
                <a:latin typeface="Calibri" panose="020F0502020204030204"/>
              </a:rPr>
              <a:t>Levee</a:t>
            </a:r>
          </a:p>
        </p:txBody>
      </p:sp>
      <p:cxnSp>
        <p:nvCxnSpPr>
          <p:cNvPr id="13" name="Straight Connector 12">
            <a:extLst>
              <a:ext uri="{FF2B5EF4-FFF2-40B4-BE49-F238E27FC236}">
                <a16:creationId xmlns:a16="http://schemas.microsoft.com/office/drawing/2014/main" id="{13BBF0D2-6CDE-4A20-88F1-3949F9B5F768}"/>
              </a:ext>
            </a:extLst>
          </p:cNvPr>
          <p:cNvCxnSpPr/>
          <p:nvPr/>
        </p:nvCxnSpPr>
        <p:spPr>
          <a:xfrm>
            <a:off x="5837435" y="2233315"/>
            <a:ext cx="0" cy="530258"/>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0272A4EE-0556-4578-AA6B-43C02ABFA164}"/>
              </a:ext>
            </a:extLst>
          </p:cNvPr>
          <p:cNvCxnSpPr>
            <a:cxnSpLocks/>
          </p:cNvCxnSpPr>
          <p:nvPr/>
        </p:nvCxnSpPr>
        <p:spPr>
          <a:xfrm flipV="1">
            <a:off x="3260496" y="2449785"/>
            <a:ext cx="2576939" cy="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9184991F-C7F2-4BE8-8FAD-39AC78113253}"/>
              </a:ext>
            </a:extLst>
          </p:cNvPr>
          <p:cNvSpPr txBox="1"/>
          <p:nvPr/>
        </p:nvSpPr>
        <p:spPr>
          <a:xfrm>
            <a:off x="3866286" y="1960768"/>
            <a:ext cx="1083111" cy="507831"/>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black"/>
                </a:solidFill>
                <a:latin typeface="Calibri" panose="020F0502020204030204"/>
              </a:rPr>
              <a:t>Levees West of Harvey</a:t>
            </a:r>
          </a:p>
        </p:txBody>
      </p:sp>
      <p:cxnSp>
        <p:nvCxnSpPr>
          <p:cNvPr id="19" name="Straight Connector 18">
            <a:extLst>
              <a:ext uri="{FF2B5EF4-FFF2-40B4-BE49-F238E27FC236}">
                <a16:creationId xmlns:a16="http://schemas.microsoft.com/office/drawing/2014/main" id="{3388F513-72E3-4C67-B1C2-63A72BF0BAD7}"/>
              </a:ext>
            </a:extLst>
          </p:cNvPr>
          <p:cNvCxnSpPr/>
          <p:nvPr/>
        </p:nvCxnSpPr>
        <p:spPr>
          <a:xfrm>
            <a:off x="6240089" y="2233315"/>
            <a:ext cx="0" cy="530258"/>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06724240-A126-4777-BEC1-BEADA7F3BD05}"/>
              </a:ext>
            </a:extLst>
          </p:cNvPr>
          <p:cNvCxnSpPr>
            <a:cxnSpLocks/>
          </p:cNvCxnSpPr>
          <p:nvPr/>
        </p:nvCxnSpPr>
        <p:spPr>
          <a:xfrm>
            <a:off x="6839855" y="2451342"/>
            <a:ext cx="781812"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DB8EE529-5AE0-4266-AE59-44A572357954}"/>
              </a:ext>
            </a:extLst>
          </p:cNvPr>
          <p:cNvSpPr txBox="1"/>
          <p:nvPr/>
        </p:nvSpPr>
        <p:spPr>
          <a:xfrm>
            <a:off x="6961620" y="1967524"/>
            <a:ext cx="533997" cy="715581"/>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black"/>
                </a:solidFill>
                <a:latin typeface="Calibri" panose="020F0502020204030204"/>
              </a:rPr>
              <a:t>Hero</a:t>
            </a:r>
          </a:p>
          <a:p>
            <a:pPr algn="ctr" defTabSz="685800" fontAlgn="auto">
              <a:spcBef>
                <a:spcPts val="0"/>
              </a:spcBef>
              <a:spcAft>
                <a:spcPts val="0"/>
              </a:spcAft>
              <a:defRPr/>
            </a:pPr>
            <a:r>
              <a:rPr lang="en-US" sz="1350" dirty="0">
                <a:solidFill>
                  <a:prstClr val="black"/>
                </a:solidFill>
                <a:latin typeface="Calibri" panose="020F0502020204030204"/>
              </a:rPr>
              <a:t>Canal</a:t>
            </a:r>
          </a:p>
        </p:txBody>
      </p:sp>
      <p:sp>
        <p:nvSpPr>
          <p:cNvPr id="24" name="TextBox 23">
            <a:extLst>
              <a:ext uri="{FF2B5EF4-FFF2-40B4-BE49-F238E27FC236}">
                <a16:creationId xmlns:a16="http://schemas.microsoft.com/office/drawing/2014/main" id="{13FE073D-4C2C-4A66-BB8E-B73B591114F5}"/>
              </a:ext>
            </a:extLst>
          </p:cNvPr>
          <p:cNvSpPr txBox="1"/>
          <p:nvPr/>
        </p:nvSpPr>
        <p:spPr>
          <a:xfrm>
            <a:off x="5780509" y="2058895"/>
            <a:ext cx="505023" cy="507831"/>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black"/>
                </a:solidFill>
                <a:latin typeface="Calibri" panose="020F0502020204030204"/>
              </a:rPr>
              <a:t>WCC</a:t>
            </a:r>
          </a:p>
        </p:txBody>
      </p:sp>
      <p:cxnSp>
        <p:nvCxnSpPr>
          <p:cNvPr id="27" name="Straight Connector 26">
            <a:extLst>
              <a:ext uri="{FF2B5EF4-FFF2-40B4-BE49-F238E27FC236}">
                <a16:creationId xmlns:a16="http://schemas.microsoft.com/office/drawing/2014/main" id="{F1997FCD-FA9F-46F9-B981-8566125078B3}"/>
              </a:ext>
            </a:extLst>
          </p:cNvPr>
          <p:cNvCxnSpPr>
            <a:cxnSpLocks/>
          </p:cNvCxnSpPr>
          <p:nvPr/>
        </p:nvCxnSpPr>
        <p:spPr>
          <a:xfrm>
            <a:off x="953256" y="3976909"/>
            <a:ext cx="66637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Right Brace 27">
            <a:extLst>
              <a:ext uri="{FF2B5EF4-FFF2-40B4-BE49-F238E27FC236}">
                <a16:creationId xmlns:a16="http://schemas.microsoft.com/office/drawing/2014/main" id="{50BDD2A4-92F8-4275-944C-26FDA60AB58A}"/>
              </a:ext>
            </a:extLst>
          </p:cNvPr>
          <p:cNvSpPr/>
          <p:nvPr/>
        </p:nvSpPr>
        <p:spPr>
          <a:xfrm>
            <a:off x="7753059" y="3288249"/>
            <a:ext cx="266513" cy="688661"/>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defRPr/>
            </a:pPr>
            <a:endParaRPr lang="en-US" sz="1350">
              <a:solidFill>
                <a:prstClr val="black"/>
              </a:solidFill>
              <a:latin typeface="Calibri" panose="020F0502020204030204"/>
            </a:endParaRPr>
          </a:p>
        </p:txBody>
      </p:sp>
      <p:sp>
        <p:nvSpPr>
          <p:cNvPr id="29" name="TextBox 28">
            <a:extLst>
              <a:ext uri="{FF2B5EF4-FFF2-40B4-BE49-F238E27FC236}">
                <a16:creationId xmlns:a16="http://schemas.microsoft.com/office/drawing/2014/main" id="{49B0C3B7-6EEC-41D8-ACDD-D982CB0A914B}"/>
              </a:ext>
            </a:extLst>
          </p:cNvPr>
          <p:cNvSpPr txBox="1"/>
          <p:nvPr/>
        </p:nvSpPr>
        <p:spPr>
          <a:xfrm>
            <a:off x="8015955" y="3186673"/>
            <a:ext cx="985551" cy="923330"/>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black"/>
                </a:solidFill>
                <a:latin typeface="Calibri" panose="020F0502020204030204"/>
              </a:rPr>
              <a:t>NWS</a:t>
            </a:r>
          </a:p>
          <a:p>
            <a:pPr algn="ctr" defTabSz="685800" fontAlgn="auto">
              <a:spcBef>
                <a:spcPts val="0"/>
              </a:spcBef>
              <a:spcAft>
                <a:spcPts val="0"/>
              </a:spcAft>
              <a:defRPr/>
            </a:pPr>
            <a:r>
              <a:rPr lang="en-US" sz="1350" dirty="0">
                <a:solidFill>
                  <a:prstClr val="black"/>
                </a:solidFill>
                <a:latin typeface="Calibri" panose="020F0502020204030204"/>
              </a:rPr>
              <a:t>Coastal Prediction 12-16 ft</a:t>
            </a:r>
          </a:p>
        </p:txBody>
      </p:sp>
      <p:cxnSp>
        <p:nvCxnSpPr>
          <p:cNvPr id="25" name="Straight Arrow Connector 24">
            <a:extLst>
              <a:ext uri="{FF2B5EF4-FFF2-40B4-BE49-F238E27FC236}">
                <a16:creationId xmlns:a16="http://schemas.microsoft.com/office/drawing/2014/main" id="{D1610C60-9085-48D2-8084-9357E6DC33CF}"/>
              </a:ext>
            </a:extLst>
          </p:cNvPr>
          <p:cNvCxnSpPr>
            <a:cxnSpLocks/>
          </p:cNvCxnSpPr>
          <p:nvPr/>
        </p:nvCxnSpPr>
        <p:spPr>
          <a:xfrm>
            <a:off x="5856853" y="2451342"/>
            <a:ext cx="383237"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F1D6EF30-96FC-4BDD-84DE-CA1A8B6E51DB}"/>
              </a:ext>
            </a:extLst>
          </p:cNvPr>
          <p:cNvCxnSpPr/>
          <p:nvPr/>
        </p:nvCxnSpPr>
        <p:spPr>
          <a:xfrm>
            <a:off x="6839855" y="2233315"/>
            <a:ext cx="0" cy="530258"/>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FBCFF8AE-154C-4A09-9440-1BE0A9A491C0}"/>
              </a:ext>
            </a:extLst>
          </p:cNvPr>
          <p:cNvCxnSpPr/>
          <p:nvPr/>
        </p:nvCxnSpPr>
        <p:spPr>
          <a:xfrm>
            <a:off x="7621667" y="2233315"/>
            <a:ext cx="0" cy="530258"/>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4DC0AEBC-15E0-4DD5-B494-7D2C558D5826}"/>
              </a:ext>
            </a:extLst>
          </p:cNvPr>
          <p:cNvCxnSpPr>
            <a:cxnSpLocks/>
          </p:cNvCxnSpPr>
          <p:nvPr/>
        </p:nvCxnSpPr>
        <p:spPr>
          <a:xfrm>
            <a:off x="6240089" y="2451342"/>
            <a:ext cx="599766"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860FDF9-2539-4664-8ABD-463FE889C34E}"/>
              </a:ext>
            </a:extLst>
          </p:cNvPr>
          <p:cNvCxnSpPr>
            <a:cxnSpLocks/>
          </p:cNvCxnSpPr>
          <p:nvPr/>
        </p:nvCxnSpPr>
        <p:spPr>
          <a:xfrm>
            <a:off x="956141" y="3293745"/>
            <a:ext cx="66637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4E171DF-D6AE-4164-83C0-8E046D8D1288}"/>
              </a:ext>
            </a:extLst>
          </p:cNvPr>
          <p:cNvSpPr txBox="1"/>
          <p:nvPr/>
        </p:nvSpPr>
        <p:spPr>
          <a:xfrm>
            <a:off x="7743431" y="2071397"/>
            <a:ext cx="533997" cy="300082"/>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black"/>
                </a:solidFill>
                <a:latin typeface="Calibri" panose="020F0502020204030204"/>
              </a:rPr>
              <a:t>MRL</a:t>
            </a:r>
          </a:p>
        </p:txBody>
      </p:sp>
      <p:sp>
        <p:nvSpPr>
          <p:cNvPr id="35" name="TextBox 34">
            <a:extLst>
              <a:ext uri="{FF2B5EF4-FFF2-40B4-BE49-F238E27FC236}">
                <a16:creationId xmlns:a16="http://schemas.microsoft.com/office/drawing/2014/main" id="{F21724B2-ECB6-45C0-8A2B-C2C214FC6731}"/>
              </a:ext>
            </a:extLst>
          </p:cNvPr>
          <p:cNvSpPr txBox="1"/>
          <p:nvPr/>
        </p:nvSpPr>
        <p:spPr>
          <a:xfrm>
            <a:off x="773507" y="2111412"/>
            <a:ext cx="533997" cy="300082"/>
          </a:xfrm>
          <a:prstGeom prst="rect">
            <a:avLst/>
          </a:prstGeom>
          <a:noFill/>
        </p:spPr>
        <p:txBody>
          <a:bodyPr wrap="square" rtlCol="0">
            <a:spAutoFit/>
          </a:bodyPr>
          <a:lstStyle/>
          <a:p>
            <a:pPr algn="ctr" defTabSz="685800" fontAlgn="auto">
              <a:spcBef>
                <a:spcPts val="0"/>
              </a:spcBef>
              <a:spcAft>
                <a:spcPts val="0"/>
              </a:spcAft>
              <a:defRPr/>
            </a:pPr>
            <a:r>
              <a:rPr lang="en-US" sz="1350" dirty="0">
                <a:solidFill>
                  <a:prstClr val="black"/>
                </a:solidFill>
                <a:latin typeface="Calibri" panose="020F0502020204030204"/>
              </a:rPr>
              <a:t>MRL</a:t>
            </a:r>
          </a:p>
        </p:txBody>
      </p:sp>
      <p:sp>
        <p:nvSpPr>
          <p:cNvPr id="26" name="TextBox 25">
            <a:extLst>
              <a:ext uri="{FF2B5EF4-FFF2-40B4-BE49-F238E27FC236}">
                <a16:creationId xmlns:a16="http://schemas.microsoft.com/office/drawing/2014/main" id="{33A4BD35-00CE-4559-975D-04E7B35318CE}"/>
              </a:ext>
            </a:extLst>
          </p:cNvPr>
          <p:cNvSpPr txBox="1"/>
          <p:nvPr/>
        </p:nvSpPr>
        <p:spPr>
          <a:xfrm>
            <a:off x="3397669" y="4080510"/>
            <a:ext cx="659861" cy="300082"/>
          </a:xfrm>
          <a:prstGeom prst="rect">
            <a:avLst/>
          </a:prstGeom>
          <a:noFill/>
        </p:spPr>
        <p:txBody>
          <a:bodyPr wrap="none" rtlCol="0">
            <a:spAutoFit/>
          </a:bodyPr>
          <a:lstStyle/>
          <a:p>
            <a:pPr algn="ctr" defTabSz="685800" fontAlgn="auto">
              <a:spcBef>
                <a:spcPts val="0"/>
              </a:spcBef>
              <a:spcAft>
                <a:spcPts val="0"/>
              </a:spcAft>
              <a:defRPr/>
            </a:pPr>
            <a:r>
              <a:rPr lang="en-US" sz="1350" dirty="0">
                <a:solidFill>
                  <a:srgbClr val="70AD47"/>
                </a:solidFill>
                <a:latin typeface="Calibri" panose="020F0502020204030204"/>
              </a:rPr>
              <a:t>Levees</a:t>
            </a:r>
          </a:p>
        </p:txBody>
      </p:sp>
      <p:cxnSp>
        <p:nvCxnSpPr>
          <p:cNvPr id="36" name="Straight Connector 35">
            <a:extLst>
              <a:ext uri="{FF2B5EF4-FFF2-40B4-BE49-F238E27FC236}">
                <a16:creationId xmlns:a16="http://schemas.microsoft.com/office/drawing/2014/main" id="{C918CBC0-F58C-4B11-84C4-0786E94F271C}"/>
              </a:ext>
            </a:extLst>
          </p:cNvPr>
          <p:cNvCxnSpPr>
            <a:cxnSpLocks/>
          </p:cNvCxnSpPr>
          <p:nvPr/>
        </p:nvCxnSpPr>
        <p:spPr>
          <a:xfrm flipH="1">
            <a:off x="3307223" y="4225419"/>
            <a:ext cx="163758" cy="0"/>
          </a:xfrm>
          <a:prstGeom prst="line">
            <a:avLst/>
          </a:prstGeom>
        </p:spPr>
        <p:style>
          <a:lnRef idx="1">
            <a:schemeClr val="accent6"/>
          </a:lnRef>
          <a:fillRef idx="0">
            <a:schemeClr val="accent6"/>
          </a:fillRef>
          <a:effectRef idx="0">
            <a:schemeClr val="accent6"/>
          </a:effectRef>
          <a:fontRef idx="minor">
            <a:schemeClr val="tx1"/>
          </a:fontRef>
        </p:style>
      </p:cxnSp>
      <p:cxnSp>
        <p:nvCxnSpPr>
          <p:cNvPr id="5" name="Straight Arrow Connector 4">
            <a:extLst>
              <a:ext uri="{FF2B5EF4-FFF2-40B4-BE49-F238E27FC236}">
                <a16:creationId xmlns:a16="http://schemas.microsoft.com/office/drawing/2014/main" id="{2A27E6E6-ED26-4DC7-AF33-D4A6A98847BF}"/>
              </a:ext>
            </a:extLst>
          </p:cNvPr>
          <p:cNvCxnSpPr>
            <a:cxnSpLocks/>
          </p:cNvCxnSpPr>
          <p:nvPr/>
        </p:nvCxnSpPr>
        <p:spPr>
          <a:xfrm flipH="1" flipV="1">
            <a:off x="2929071" y="3866899"/>
            <a:ext cx="378152" cy="35852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7" name="Straight Arrow Connector 36">
            <a:extLst>
              <a:ext uri="{FF2B5EF4-FFF2-40B4-BE49-F238E27FC236}">
                <a16:creationId xmlns:a16="http://schemas.microsoft.com/office/drawing/2014/main" id="{E5491149-B8E1-4467-A845-FB1042885F51}"/>
              </a:ext>
            </a:extLst>
          </p:cNvPr>
          <p:cNvCxnSpPr>
            <a:cxnSpLocks/>
          </p:cNvCxnSpPr>
          <p:nvPr/>
        </p:nvCxnSpPr>
        <p:spPr>
          <a:xfrm>
            <a:off x="4890931" y="2982243"/>
            <a:ext cx="292400" cy="44675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38" name="Straight Connector 37">
            <a:extLst>
              <a:ext uri="{FF2B5EF4-FFF2-40B4-BE49-F238E27FC236}">
                <a16:creationId xmlns:a16="http://schemas.microsoft.com/office/drawing/2014/main" id="{DA73A097-1C1C-4C4D-9211-D9FEE5C08C5A}"/>
              </a:ext>
            </a:extLst>
          </p:cNvPr>
          <p:cNvCxnSpPr>
            <a:cxnSpLocks/>
          </p:cNvCxnSpPr>
          <p:nvPr/>
        </p:nvCxnSpPr>
        <p:spPr>
          <a:xfrm flipH="1">
            <a:off x="4708727" y="2982242"/>
            <a:ext cx="163758" cy="0"/>
          </a:xfrm>
          <a:prstGeom prst="line">
            <a:avLst/>
          </a:prstGeom>
        </p:spPr>
        <p:style>
          <a:lnRef idx="1">
            <a:schemeClr val="accent6"/>
          </a:lnRef>
          <a:fillRef idx="0">
            <a:schemeClr val="accent6"/>
          </a:fillRef>
          <a:effectRef idx="0">
            <a:schemeClr val="accent6"/>
          </a:effectRef>
          <a:fontRef idx="minor">
            <a:schemeClr val="tx1"/>
          </a:fontRef>
        </p:style>
      </p:cxnSp>
      <p:sp>
        <p:nvSpPr>
          <p:cNvPr id="39" name="TextBox 38">
            <a:extLst>
              <a:ext uri="{FF2B5EF4-FFF2-40B4-BE49-F238E27FC236}">
                <a16:creationId xmlns:a16="http://schemas.microsoft.com/office/drawing/2014/main" id="{8C891C49-E5B4-4612-9A06-2A36890BD2D8}"/>
              </a:ext>
            </a:extLst>
          </p:cNvPr>
          <p:cNvSpPr txBox="1"/>
          <p:nvPr/>
        </p:nvSpPr>
        <p:spPr>
          <a:xfrm>
            <a:off x="3860290" y="2837189"/>
            <a:ext cx="931345" cy="300082"/>
          </a:xfrm>
          <a:prstGeom prst="rect">
            <a:avLst/>
          </a:prstGeom>
          <a:noFill/>
        </p:spPr>
        <p:txBody>
          <a:bodyPr wrap="none" rtlCol="0">
            <a:spAutoFit/>
          </a:bodyPr>
          <a:lstStyle/>
          <a:p>
            <a:pPr algn="ctr" defTabSz="685800" fontAlgn="auto">
              <a:spcBef>
                <a:spcPts val="0"/>
              </a:spcBef>
              <a:spcAft>
                <a:spcPts val="0"/>
              </a:spcAft>
              <a:defRPr/>
            </a:pPr>
            <a:r>
              <a:rPr lang="en-US" sz="1350" dirty="0">
                <a:solidFill>
                  <a:srgbClr val="70AD47"/>
                </a:solidFill>
                <a:latin typeface="Calibri" panose="020F0502020204030204"/>
              </a:rPr>
              <a:t>Floodwalls</a:t>
            </a:r>
          </a:p>
        </p:txBody>
      </p:sp>
      <p:sp>
        <p:nvSpPr>
          <p:cNvPr id="40" name="TextBox 39">
            <a:extLst>
              <a:ext uri="{FF2B5EF4-FFF2-40B4-BE49-F238E27FC236}">
                <a16:creationId xmlns:a16="http://schemas.microsoft.com/office/drawing/2014/main" id="{57AA73BE-3793-48AF-8665-5D2B9AA22435}"/>
              </a:ext>
            </a:extLst>
          </p:cNvPr>
          <p:cNvSpPr txBox="1"/>
          <p:nvPr/>
        </p:nvSpPr>
        <p:spPr>
          <a:xfrm>
            <a:off x="2469409" y="4567074"/>
            <a:ext cx="4572000" cy="300082"/>
          </a:xfrm>
          <a:prstGeom prst="rect">
            <a:avLst/>
          </a:prstGeom>
          <a:noFill/>
        </p:spPr>
        <p:txBody>
          <a:bodyPr wrap="square">
            <a:spAutoFit/>
          </a:bodyPr>
          <a:lstStyle/>
          <a:p>
            <a:pPr defTabSz="685800" fontAlgn="auto">
              <a:spcBef>
                <a:spcPts val="0"/>
              </a:spcBef>
              <a:spcAft>
                <a:spcPts val="0"/>
              </a:spcAft>
              <a:defRPr/>
            </a:pPr>
            <a:r>
              <a:rPr lang="en-US" sz="1350" b="1" i="1" dirty="0">
                <a:solidFill>
                  <a:srgbClr val="C00000"/>
                </a:solidFill>
                <a:latin typeface="Calibri" panose="020F0502020204030204"/>
              </a:rPr>
              <a:t>**May not include all recent levee construction by Parish</a:t>
            </a:r>
            <a:endParaRPr lang="en-US" sz="1350" dirty="0">
              <a:solidFill>
                <a:prstClr val="black"/>
              </a:solidFill>
              <a:latin typeface="Calibri" panose="020F0502020204030204"/>
            </a:endParaRPr>
          </a:p>
        </p:txBody>
      </p:sp>
    </p:spTree>
    <p:extLst>
      <p:ext uri="{BB962C8B-B14F-4D97-AF65-F5344CB8AC3E}">
        <p14:creationId xmlns:p14="http://schemas.microsoft.com/office/powerpoint/2010/main" val="1012220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9FFEF9-B9A9-4B5F-B6A4-1C358FC99FD6}"/>
              </a:ext>
            </a:extLst>
          </p:cNvPr>
          <p:cNvPicPr>
            <a:picLocks noChangeAspect="1"/>
          </p:cNvPicPr>
          <p:nvPr/>
        </p:nvPicPr>
        <p:blipFill rotWithShape="1">
          <a:blip r:embed="rId2"/>
          <a:srcRect l="11876" t="17691" r="14374" b="15385"/>
          <a:stretch/>
        </p:blipFill>
        <p:spPr>
          <a:xfrm>
            <a:off x="457200" y="1600200"/>
            <a:ext cx="8401050" cy="4129330"/>
          </a:xfrm>
          <a:prstGeom prst="rect">
            <a:avLst/>
          </a:prstGeom>
        </p:spPr>
      </p:pic>
      <p:sp>
        <p:nvSpPr>
          <p:cNvPr id="4" name="Title 1">
            <a:extLst>
              <a:ext uri="{FF2B5EF4-FFF2-40B4-BE49-F238E27FC236}">
                <a16:creationId xmlns:a16="http://schemas.microsoft.com/office/drawing/2014/main" id="{98FA7D60-6A62-4F28-A5F0-C0970AD0549B}"/>
              </a:ext>
            </a:extLst>
          </p:cNvPr>
          <p:cNvSpPr txBox="1">
            <a:spLocks/>
          </p:cNvSpPr>
          <p:nvPr/>
        </p:nvSpPr>
        <p:spPr bwMode="auto">
          <a:xfrm>
            <a:off x="0" y="953691"/>
            <a:ext cx="9029700" cy="589359"/>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0" b="1">
                <a:solidFill>
                  <a:srgbClr val="978473"/>
                </a:solidFill>
                <a:latin typeface="Arial" charset="0"/>
                <a:ea typeface="ＭＳ Ｐゴシック" charset="0"/>
                <a:cs typeface="Arial" charset="0"/>
              </a:defRPr>
            </a:lvl5pPr>
            <a:lvl6pPr marL="257175" algn="l" rtl="0" eaLnBrk="1" fontAlgn="base" hangingPunct="1">
              <a:spcBef>
                <a:spcPct val="0"/>
              </a:spcBef>
              <a:spcAft>
                <a:spcPct val="0"/>
              </a:spcAft>
              <a:defRPr sz="2475">
                <a:solidFill>
                  <a:schemeClr val="tx1"/>
                </a:solidFill>
                <a:latin typeface="Arial" charset="0"/>
                <a:cs typeface="Arial" charset="0"/>
              </a:defRPr>
            </a:lvl6pPr>
            <a:lvl7pPr marL="514350" algn="l" rtl="0" eaLnBrk="1" fontAlgn="base" hangingPunct="1">
              <a:spcBef>
                <a:spcPct val="0"/>
              </a:spcBef>
              <a:spcAft>
                <a:spcPct val="0"/>
              </a:spcAft>
              <a:defRPr sz="2475">
                <a:solidFill>
                  <a:schemeClr val="tx1"/>
                </a:solidFill>
                <a:latin typeface="Arial" charset="0"/>
                <a:cs typeface="Arial" charset="0"/>
              </a:defRPr>
            </a:lvl7pPr>
            <a:lvl8pPr marL="771525" algn="l" rtl="0" eaLnBrk="1" fontAlgn="base" hangingPunct="1">
              <a:spcBef>
                <a:spcPct val="0"/>
              </a:spcBef>
              <a:spcAft>
                <a:spcPct val="0"/>
              </a:spcAft>
              <a:defRPr sz="2475">
                <a:solidFill>
                  <a:schemeClr val="tx1"/>
                </a:solidFill>
                <a:latin typeface="Arial" charset="0"/>
                <a:cs typeface="Arial" charset="0"/>
              </a:defRPr>
            </a:lvl8pPr>
            <a:lvl9pPr marL="1028700" algn="l" rtl="0" eaLnBrk="1" fontAlgn="base" hangingPunct="1">
              <a:spcBef>
                <a:spcPct val="0"/>
              </a:spcBef>
              <a:spcAft>
                <a:spcPct val="0"/>
              </a:spcAft>
              <a:defRPr sz="2475">
                <a:solidFill>
                  <a:schemeClr val="tx1"/>
                </a:solidFill>
                <a:latin typeface="Arial" charset="0"/>
                <a:cs typeface="Arial" charset="0"/>
              </a:defRPr>
            </a:lvl9pPr>
          </a:lstStyle>
          <a:p>
            <a:pPr algn="ctr"/>
            <a:r>
              <a:rPr lang="en-US" sz="2400" dirty="0"/>
              <a:t>Levee Overtopping analysis</a:t>
            </a:r>
          </a:p>
        </p:txBody>
      </p:sp>
    </p:spTree>
    <p:extLst>
      <p:ext uri="{BB962C8B-B14F-4D97-AF65-F5344CB8AC3E}">
        <p14:creationId xmlns:p14="http://schemas.microsoft.com/office/powerpoint/2010/main" val="2673617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8627"/>
            <a:ext cx="8381999" cy="3348573"/>
          </a:xfrm>
        </p:spPr>
        <p:txBody>
          <a:bodyPr/>
          <a:lstStyle/>
          <a:p>
            <a:r>
              <a:rPr lang="en-US" sz="6000" b="1" dirty="0">
                <a:solidFill>
                  <a:schemeClr val="accent6">
                    <a:lumMod val="75000"/>
                  </a:schemeClr>
                </a:solidFill>
                <a:latin typeface="Berlin Sans FB Demi" panose="020E0802020502020306" pitchFamily="34" charset="0"/>
              </a:rPr>
              <a:t>SURVEYS/NLD</a:t>
            </a:r>
            <a:br>
              <a:rPr lang="en-US" sz="6000" b="1" dirty="0">
                <a:solidFill>
                  <a:schemeClr val="accent6">
                    <a:lumMod val="75000"/>
                  </a:schemeClr>
                </a:solidFill>
                <a:latin typeface="Berlin Sans FB Demi" panose="020E0802020502020306" pitchFamily="34" charset="0"/>
              </a:rPr>
            </a:br>
            <a:r>
              <a:rPr lang="en-US" sz="6000" b="1" dirty="0">
                <a:solidFill>
                  <a:schemeClr val="accent6">
                    <a:lumMod val="75000"/>
                  </a:schemeClr>
                </a:solidFill>
                <a:latin typeface="Berlin Sans FB Demi" panose="020E0802020502020306" pitchFamily="34" charset="0"/>
              </a:rPr>
              <a:t>Part Deux!</a:t>
            </a:r>
          </a:p>
        </p:txBody>
      </p:sp>
      <p:sp>
        <p:nvSpPr>
          <p:cNvPr id="11" name="TextBox 10">
            <a:extLst>
              <a:ext uri="{FF2B5EF4-FFF2-40B4-BE49-F238E27FC236}">
                <a16:creationId xmlns:a16="http://schemas.microsoft.com/office/drawing/2014/main" id="{7C78CFD3-B58B-4DE8-A6C0-83CDA87414F7}"/>
              </a:ext>
            </a:extLst>
          </p:cNvPr>
          <p:cNvSpPr txBox="1"/>
          <p:nvPr/>
        </p:nvSpPr>
        <p:spPr>
          <a:xfrm>
            <a:off x="5334000" y="4744906"/>
            <a:ext cx="3657600" cy="1200329"/>
          </a:xfrm>
          <a:prstGeom prst="rect">
            <a:avLst/>
          </a:prstGeom>
          <a:noFill/>
        </p:spPr>
        <p:txBody>
          <a:bodyPr wrap="square" rtlCol="0">
            <a:spAutoFit/>
          </a:bodyPr>
          <a:lstStyle/>
          <a:p>
            <a:r>
              <a:rPr lang="en-US" sz="2000" dirty="0">
                <a:solidFill>
                  <a:schemeClr val="accent6">
                    <a:lumMod val="75000"/>
                  </a:schemeClr>
                </a:solidFill>
                <a:latin typeface="Berlin Sans FB Demi" panose="020E0802020502020306" pitchFamily="34" charset="0"/>
              </a:rPr>
              <a:t>Presented By:</a:t>
            </a:r>
          </a:p>
          <a:p>
            <a:r>
              <a:rPr lang="en-US" sz="2000" dirty="0">
                <a:solidFill>
                  <a:schemeClr val="accent6">
                    <a:lumMod val="75000"/>
                  </a:schemeClr>
                </a:solidFill>
                <a:latin typeface="Berlin Sans FB Demi" panose="020E0802020502020306" pitchFamily="34" charset="0"/>
              </a:rPr>
              <a:t>Jennifer Stephens, P.G.</a:t>
            </a:r>
          </a:p>
          <a:p>
            <a:r>
              <a:rPr lang="en-US" sz="1600" dirty="0">
                <a:solidFill>
                  <a:schemeClr val="accent6">
                    <a:lumMod val="75000"/>
                  </a:schemeClr>
                </a:solidFill>
                <a:latin typeface="Berlin Sans FB Demi" panose="020E0802020502020306" pitchFamily="34" charset="0"/>
              </a:rPr>
              <a:t>Levee Safety Program Manager</a:t>
            </a:r>
          </a:p>
          <a:p>
            <a:r>
              <a:rPr lang="en-US" sz="1600" dirty="0">
                <a:solidFill>
                  <a:schemeClr val="accent6">
                    <a:lumMod val="75000"/>
                  </a:schemeClr>
                </a:solidFill>
                <a:latin typeface="Berlin Sans FB Demi" panose="020E0802020502020306" pitchFamily="34" charset="0"/>
              </a:rPr>
              <a:t>New Orleans District</a:t>
            </a:r>
          </a:p>
        </p:txBody>
      </p:sp>
    </p:spTree>
    <p:extLst>
      <p:ext uri="{BB962C8B-B14F-4D97-AF65-F5344CB8AC3E}">
        <p14:creationId xmlns:p14="http://schemas.microsoft.com/office/powerpoint/2010/main" val="316877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blem Space vs. Solution Space - Productfolio">
            <a:extLst>
              <a:ext uri="{FF2B5EF4-FFF2-40B4-BE49-F238E27FC236}">
                <a16:creationId xmlns:a16="http://schemas.microsoft.com/office/drawing/2014/main" id="{EF5542F8-8B55-437D-8BE6-304A3AA8D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9107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1C44F92-AD09-4064-9566-14825675102B}"/>
              </a:ext>
            </a:extLst>
          </p:cNvPr>
          <p:cNvSpPr>
            <a:spLocks noGrp="1"/>
          </p:cNvSpPr>
          <p:nvPr>
            <p:ph type="title"/>
          </p:nvPr>
        </p:nvSpPr>
        <p:spPr>
          <a:xfrm>
            <a:off x="609600" y="0"/>
            <a:ext cx="8229600" cy="838200"/>
          </a:xfrm>
        </p:spPr>
        <p:txBody>
          <a:bodyPr/>
          <a:lstStyle/>
          <a:p>
            <a:r>
              <a:rPr lang="en-US" dirty="0">
                <a:solidFill>
                  <a:srgbClr val="0070C0"/>
                </a:solidFill>
                <a:latin typeface="Bauhaus 93" panose="04030905020B02020C02" pitchFamily="82" charset="0"/>
              </a:rPr>
              <a:t>Problem and Solution</a:t>
            </a:r>
          </a:p>
        </p:txBody>
      </p:sp>
    </p:spTree>
    <p:extLst>
      <p:ext uri="{BB962C8B-B14F-4D97-AF65-F5344CB8AC3E}">
        <p14:creationId xmlns:p14="http://schemas.microsoft.com/office/powerpoint/2010/main" val="3452499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6"/>
          <p:cNvSpPr txBox="1">
            <a:spLocks noChangeArrowheads="1"/>
          </p:cNvSpPr>
          <p:nvPr/>
        </p:nvSpPr>
        <p:spPr bwMode="auto">
          <a:xfrm>
            <a:off x="457200" y="6570785"/>
            <a:ext cx="526640" cy="304800"/>
          </a:xfrm>
          <a:prstGeom prst="rect">
            <a:avLst/>
          </a:prstGeom>
          <a:noFill/>
          <a:ln w="9525">
            <a:noFill/>
            <a:miter lim="800000"/>
            <a:headEnd/>
            <a:tailEnd/>
          </a:ln>
        </p:spPr>
        <p:txBody>
          <a:bodyPr wrap="square">
            <a:spAutoFit/>
          </a:bodyPr>
          <a:lstStyle/>
          <a:p>
            <a:pPr>
              <a:spcBef>
                <a:spcPct val="50000"/>
              </a:spcBef>
            </a:pPr>
            <a:r>
              <a:rPr lang="en-US" sz="1400" dirty="0"/>
              <a:t>CUI</a:t>
            </a:r>
          </a:p>
        </p:txBody>
      </p:sp>
      <p:sp>
        <p:nvSpPr>
          <p:cNvPr id="8" name="TextBox 7"/>
          <p:cNvSpPr txBox="1"/>
          <p:nvPr/>
        </p:nvSpPr>
        <p:spPr>
          <a:xfrm>
            <a:off x="4088004" y="6324600"/>
            <a:ext cx="1066800" cy="369332"/>
          </a:xfrm>
          <a:prstGeom prst="rect">
            <a:avLst/>
          </a:prstGeom>
          <a:noFill/>
        </p:spPr>
        <p:txBody>
          <a:bodyPr wrap="square" rtlCol="0" anchor="ctr">
            <a:spAutoFit/>
          </a:bodyPr>
          <a:lstStyle/>
          <a:p>
            <a:pPr algn="ctr"/>
            <a:r>
              <a:rPr lang="en-US" dirty="0"/>
              <a:t>2</a:t>
            </a:r>
          </a:p>
        </p:txBody>
      </p:sp>
      <p:sp>
        <p:nvSpPr>
          <p:cNvPr id="6" name="Title 5">
            <a:extLst>
              <a:ext uri="{FF2B5EF4-FFF2-40B4-BE49-F238E27FC236}">
                <a16:creationId xmlns:a16="http://schemas.microsoft.com/office/drawing/2014/main" id="{143B9352-5F43-4CE3-A087-84C825215727}"/>
              </a:ext>
            </a:extLst>
          </p:cNvPr>
          <p:cNvSpPr>
            <a:spLocks noGrp="1"/>
          </p:cNvSpPr>
          <p:nvPr>
            <p:ph type="title"/>
          </p:nvPr>
        </p:nvSpPr>
        <p:spPr>
          <a:xfrm>
            <a:off x="76200" y="23446"/>
            <a:ext cx="8991600" cy="1143000"/>
          </a:xfrm>
        </p:spPr>
        <p:txBody>
          <a:bodyPr/>
          <a:lstStyle/>
          <a:p>
            <a:r>
              <a:rPr lang="en-US" sz="2900" dirty="0"/>
              <a:t>Provide Sponsor Minimum Survey Standards </a:t>
            </a:r>
          </a:p>
        </p:txBody>
      </p:sp>
      <p:sp>
        <p:nvSpPr>
          <p:cNvPr id="5" name="Oval 4">
            <a:extLst>
              <a:ext uri="{FF2B5EF4-FFF2-40B4-BE49-F238E27FC236}">
                <a16:creationId xmlns:a16="http://schemas.microsoft.com/office/drawing/2014/main" id="{2D60F284-4905-405C-9E7C-9125062FE9DE}"/>
              </a:ext>
            </a:extLst>
          </p:cNvPr>
          <p:cNvSpPr/>
          <p:nvPr/>
        </p:nvSpPr>
        <p:spPr>
          <a:xfrm>
            <a:off x="5257800" y="4038600"/>
            <a:ext cx="800100" cy="1524000"/>
          </a:xfrm>
          <a:prstGeom prst="ellipse">
            <a:avLst/>
          </a:prstGeom>
          <a:noFill/>
          <a:ln>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8DA74E4-A696-46C3-BAF6-73EB0567B02E}"/>
              </a:ext>
            </a:extLst>
          </p:cNvPr>
          <p:cNvPicPr>
            <a:picLocks noChangeAspect="1"/>
          </p:cNvPicPr>
          <p:nvPr/>
        </p:nvPicPr>
        <p:blipFill>
          <a:blip r:embed="rId3"/>
          <a:stretch>
            <a:fillRect/>
          </a:stretch>
        </p:blipFill>
        <p:spPr>
          <a:xfrm>
            <a:off x="2438400" y="1067457"/>
            <a:ext cx="4467794" cy="5790543"/>
          </a:xfrm>
          <a:prstGeom prst="rect">
            <a:avLst/>
          </a:prstGeom>
        </p:spPr>
      </p:pic>
    </p:spTree>
    <p:extLst>
      <p:ext uri="{BB962C8B-B14F-4D97-AF65-F5344CB8AC3E}">
        <p14:creationId xmlns:p14="http://schemas.microsoft.com/office/powerpoint/2010/main" val="2495220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1,958 Brain Exploding Stock Photos, Pictures &amp; Royalty-Free Images - iStock">
            <a:extLst>
              <a:ext uri="{FF2B5EF4-FFF2-40B4-BE49-F238E27FC236}">
                <a16:creationId xmlns:a16="http://schemas.microsoft.com/office/drawing/2014/main" id="{2EDB7ECC-A2E5-4866-9A7E-0B46FA8A13F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827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27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14EB573-998A-43D8-BDA7-E085C8D7FF03}"/>
              </a:ext>
            </a:extLst>
          </p:cNvPr>
          <p:cNvPicPr>
            <a:picLocks noChangeAspect="1"/>
          </p:cNvPicPr>
          <p:nvPr/>
        </p:nvPicPr>
        <p:blipFill>
          <a:blip r:embed="rId3"/>
          <a:stretch>
            <a:fillRect/>
          </a:stretch>
        </p:blipFill>
        <p:spPr>
          <a:xfrm>
            <a:off x="-26894" y="0"/>
            <a:ext cx="9197788" cy="2362200"/>
          </a:xfrm>
          <a:prstGeom prst="rect">
            <a:avLst/>
          </a:prstGeom>
        </p:spPr>
      </p:pic>
      <p:pic>
        <p:nvPicPr>
          <p:cNvPr id="6" name="Picture 5">
            <a:extLst>
              <a:ext uri="{FF2B5EF4-FFF2-40B4-BE49-F238E27FC236}">
                <a16:creationId xmlns:a16="http://schemas.microsoft.com/office/drawing/2014/main" id="{031526F7-753C-4538-A9A7-167263FA96E8}"/>
              </a:ext>
            </a:extLst>
          </p:cNvPr>
          <p:cNvPicPr>
            <a:picLocks noChangeAspect="1"/>
          </p:cNvPicPr>
          <p:nvPr/>
        </p:nvPicPr>
        <p:blipFill>
          <a:blip r:embed="rId4"/>
          <a:stretch>
            <a:fillRect/>
          </a:stretch>
        </p:blipFill>
        <p:spPr>
          <a:xfrm>
            <a:off x="-26894" y="1219640"/>
            <a:ext cx="9203650" cy="5644222"/>
          </a:xfrm>
          <a:prstGeom prst="rect">
            <a:avLst/>
          </a:prstGeom>
        </p:spPr>
      </p:pic>
    </p:spTree>
    <p:extLst>
      <p:ext uri="{BB962C8B-B14F-4D97-AF65-F5344CB8AC3E}">
        <p14:creationId xmlns:p14="http://schemas.microsoft.com/office/powerpoint/2010/main" val="1826730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8E4E-4827-4A60-B1C0-056B1E6AE6DD}"/>
              </a:ext>
            </a:extLst>
          </p:cNvPr>
          <p:cNvSpPr>
            <a:spLocks noGrp="1"/>
          </p:cNvSpPr>
          <p:nvPr>
            <p:ph type="title"/>
          </p:nvPr>
        </p:nvSpPr>
        <p:spPr>
          <a:xfrm>
            <a:off x="463062" y="-17585"/>
            <a:ext cx="8229600" cy="1143000"/>
          </a:xfrm>
        </p:spPr>
        <p:txBody>
          <a:bodyPr/>
          <a:lstStyle/>
          <a:p>
            <a:r>
              <a:rPr lang="en-US" dirty="0">
                <a:solidFill>
                  <a:schemeClr val="accent6"/>
                </a:solidFill>
              </a:rPr>
              <a:t>Current Process</a:t>
            </a:r>
          </a:p>
        </p:txBody>
      </p:sp>
      <p:graphicFrame>
        <p:nvGraphicFramePr>
          <p:cNvPr id="4" name="Diagram 3">
            <a:extLst>
              <a:ext uri="{FF2B5EF4-FFF2-40B4-BE49-F238E27FC236}">
                <a16:creationId xmlns:a16="http://schemas.microsoft.com/office/drawing/2014/main" id="{964609DA-EA20-4A9C-B975-274389061164}"/>
              </a:ext>
            </a:extLst>
          </p:cNvPr>
          <p:cNvGraphicFramePr/>
          <p:nvPr>
            <p:extLst>
              <p:ext uri="{D42A27DB-BD31-4B8C-83A1-F6EECF244321}">
                <p14:modId xmlns:p14="http://schemas.microsoft.com/office/powerpoint/2010/main" val="50678987"/>
              </p:ext>
            </p:extLst>
          </p:nvPr>
        </p:nvGraphicFramePr>
        <p:xfrm>
          <a:off x="-152400" y="600807"/>
          <a:ext cx="9144000" cy="42339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F728023A-D7F9-4FC3-8BDD-19722A21E801}"/>
              </a:ext>
            </a:extLst>
          </p:cNvPr>
          <p:cNvSpPr txBox="1"/>
          <p:nvPr/>
        </p:nvSpPr>
        <p:spPr>
          <a:xfrm>
            <a:off x="762000" y="4343400"/>
            <a:ext cx="7620000" cy="400110"/>
          </a:xfrm>
          <a:prstGeom prst="rect">
            <a:avLst/>
          </a:prstGeom>
          <a:noFill/>
        </p:spPr>
        <p:txBody>
          <a:bodyPr wrap="square" rtlCol="0">
            <a:spAutoFit/>
          </a:bodyPr>
          <a:lstStyle/>
          <a:p>
            <a:r>
              <a:rPr lang="en-US" sz="2000" dirty="0">
                <a:solidFill>
                  <a:schemeClr val="accent6"/>
                </a:solidFill>
              </a:rPr>
              <a:t>POC:  Jennifer Stephens   Jennifer.W.Stephens@usace.army.mil</a:t>
            </a:r>
          </a:p>
        </p:txBody>
      </p:sp>
    </p:spTree>
    <p:extLst>
      <p:ext uri="{BB962C8B-B14F-4D97-AF65-F5344CB8AC3E}">
        <p14:creationId xmlns:p14="http://schemas.microsoft.com/office/powerpoint/2010/main" val="3321607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8E4E-4827-4A60-B1C0-056B1E6AE6DD}"/>
              </a:ext>
            </a:extLst>
          </p:cNvPr>
          <p:cNvSpPr>
            <a:spLocks noGrp="1"/>
          </p:cNvSpPr>
          <p:nvPr>
            <p:ph type="title"/>
          </p:nvPr>
        </p:nvSpPr>
        <p:spPr>
          <a:xfrm>
            <a:off x="463062" y="-17585"/>
            <a:ext cx="8229600" cy="1143000"/>
          </a:xfrm>
        </p:spPr>
        <p:txBody>
          <a:bodyPr/>
          <a:lstStyle/>
          <a:p>
            <a:r>
              <a:rPr lang="en-US" dirty="0">
                <a:solidFill>
                  <a:schemeClr val="accent6"/>
                </a:solidFill>
              </a:rPr>
              <a:t>Where we are now?</a:t>
            </a:r>
          </a:p>
        </p:txBody>
      </p:sp>
      <p:sp>
        <p:nvSpPr>
          <p:cNvPr id="3" name="Content Placeholder 2">
            <a:extLst>
              <a:ext uri="{FF2B5EF4-FFF2-40B4-BE49-F238E27FC236}">
                <a16:creationId xmlns:a16="http://schemas.microsoft.com/office/drawing/2014/main" id="{E81E3524-7B1A-416C-87FD-B2EAB997D868}"/>
              </a:ext>
            </a:extLst>
          </p:cNvPr>
          <p:cNvSpPr>
            <a:spLocks noGrp="1"/>
          </p:cNvSpPr>
          <p:nvPr>
            <p:ph idx="1"/>
          </p:nvPr>
        </p:nvSpPr>
        <p:spPr>
          <a:xfrm>
            <a:off x="457200" y="1485900"/>
            <a:ext cx="8229600" cy="3886200"/>
          </a:xfrm>
        </p:spPr>
        <p:txBody>
          <a:bodyPr/>
          <a:lstStyle/>
          <a:p>
            <a:r>
              <a:rPr lang="en-US" dirty="0">
                <a:solidFill>
                  <a:schemeClr val="accent6"/>
                </a:solidFill>
              </a:rPr>
              <a:t>Held Survey Symposium November 9</a:t>
            </a:r>
            <a:r>
              <a:rPr lang="en-US" baseline="30000" dirty="0">
                <a:solidFill>
                  <a:schemeClr val="accent6"/>
                </a:solidFill>
              </a:rPr>
              <a:t>th</a:t>
            </a:r>
          </a:p>
          <a:p>
            <a:endParaRPr lang="en-US" dirty="0">
              <a:solidFill>
                <a:schemeClr val="accent6"/>
              </a:solidFill>
            </a:endParaRPr>
          </a:p>
          <a:p>
            <a:r>
              <a:rPr lang="en-US" dirty="0">
                <a:solidFill>
                  <a:schemeClr val="accent6"/>
                </a:solidFill>
              </a:rPr>
              <a:t>Established Path for future Survey Updates</a:t>
            </a:r>
          </a:p>
          <a:p>
            <a:pPr lvl="1"/>
            <a:r>
              <a:rPr lang="en-US" dirty="0">
                <a:solidFill>
                  <a:schemeClr val="accent6"/>
                </a:solidFill>
              </a:rPr>
              <a:t>Will request funding for Instrumentation when have planned Formal Inspections.  </a:t>
            </a:r>
          </a:p>
          <a:p>
            <a:endParaRPr lang="en-US" dirty="0">
              <a:solidFill>
                <a:schemeClr val="accent6"/>
              </a:solidFill>
            </a:endParaRPr>
          </a:p>
          <a:p>
            <a:endParaRPr lang="en-US" dirty="0">
              <a:solidFill>
                <a:schemeClr val="accent6"/>
              </a:solidFill>
            </a:endParaRPr>
          </a:p>
        </p:txBody>
      </p:sp>
    </p:spTree>
    <p:extLst>
      <p:ext uri="{BB962C8B-B14F-4D97-AF65-F5344CB8AC3E}">
        <p14:creationId xmlns:p14="http://schemas.microsoft.com/office/powerpoint/2010/main" val="4033408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E1BDA4-4CE2-4639-A8CD-3F5BE4143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3004" y="987590"/>
            <a:ext cx="2427370" cy="2427370"/>
          </a:xfrm>
          <a:prstGeom prst="flowChartConnector">
            <a:avLst/>
          </a:prstGeom>
        </p:spPr>
      </p:pic>
      <p:sp>
        <p:nvSpPr>
          <p:cNvPr id="2" name="Title 1">
            <a:extLst>
              <a:ext uri="{FF2B5EF4-FFF2-40B4-BE49-F238E27FC236}">
                <a16:creationId xmlns:a16="http://schemas.microsoft.com/office/drawing/2014/main" id="{164CC8A1-7410-44D2-A8DE-12398FC2A8C2}"/>
              </a:ext>
            </a:extLst>
          </p:cNvPr>
          <p:cNvSpPr>
            <a:spLocks noGrp="1"/>
          </p:cNvSpPr>
          <p:nvPr>
            <p:ph type="title" idx="4294967295"/>
          </p:nvPr>
        </p:nvSpPr>
        <p:spPr>
          <a:xfrm>
            <a:off x="51070" y="64477"/>
            <a:ext cx="9029700" cy="589359"/>
          </a:xfrm>
        </p:spPr>
        <p:txBody>
          <a:bodyPr/>
          <a:lstStyle/>
          <a:p>
            <a:pPr algn="ctr"/>
            <a:r>
              <a:rPr lang="en-US" dirty="0"/>
              <a:t>Who uses NLD?</a:t>
            </a:r>
          </a:p>
        </p:txBody>
      </p:sp>
      <p:pic>
        <p:nvPicPr>
          <p:cNvPr id="8" name="Picture 7" descr="A picture containing clipart&#10;&#10;Description automatically generated">
            <a:extLst>
              <a:ext uri="{FF2B5EF4-FFF2-40B4-BE49-F238E27FC236}">
                <a16:creationId xmlns:a16="http://schemas.microsoft.com/office/drawing/2014/main" id="{DC7D4C39-89D9-42DF-ABA7-081BFA07DD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461004"/>
            <a:ext cx="1570779" cy="879636"/>
          </a:xfrm>
          <a:prstGeom prst="rect">
            <a:avLst/>
          </a:prstGeom>
        </p:spPr>
      </p:pic>
      <p:pic>
        <p:nvPicPr>
          <p:cNvPr id="9" name="Picture 8">
            <a:extLst>
              <a:ext uri="{FF2B5EF4-FFF2-40B4-BE49-F238E27FC236}">
                <a16:creationId xmlns:a16="http://schemas.microsoft.com/office/drawing/2014/main" id="{68C18825-E969-441F-B20A-E8B3C55A3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653" y="1977121"/>
            <a:ext cx="2551793" cy="2551793"/>
          </a:xfrm>
          <a:prstGeom prst="flowChartConnector">
            <a:avLst/>
          </a:prstGeom>
        </p:spPr>
      </p:pic>
      <p:pic>
        <p:nvPicPr>
          <p:cNvPr id="10" name="Picture 9">
            <a:extLst>
              <a:ext uri="{FF2B5EF4-FFF2-40B4-BE49-F238E27FC236}">
                <a16:creationId xmlns:a16="http://schemas.microsoft.com/office/drawing/2014/main" id="{001E211F-D226-4C01-9C4C-74C4AA696F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46575" y="4000456"/>
            <a:ext cx="1176237" cy="1176237"/>
          </a:xfrm>
          <a:prstGeom prst="flowChartConnector">
            <a:avLst/>
          </a:prstGeom>
        </p:spPr>
      </p:pic>
      <p:pic>
        <p:nvPicPr>
          <p:cNvPr id="19" name="Picture 2" descr="Coastal Protection and Restoration AuthorityGraphics | Coastal Protection  And Restoration Authority">
            <a:extLst>
              <a:ext uri="{FF2B5EF4-FFF2-40B4-BE49-F238E27FC236}">
                <a16:creationId xmlns:a16="http://schemas.microsoft.com/office/drawing/2014/main" id="{758CCA13-E2F3-4FCA-BA23-9C627D5769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599" y="1478283"/>
            <a:ext cx="1380835" cy="1303125"/>
          </a:xfrm>
          <a:prstGeom prst="flowChartConnector">
            <a:avLst/>
          </a:prstGeom>
          <a:noFill/>
          <a:extLst>
            <a:ext uri="{909E8E84-426E-40DD-AFC4-6F175D3DCCD1}">
              <a14:hiddenFill xmlns:a14="http://schemas.microsoft.com/office/drawing/2010/main">
                <a:solidFill>
                  <a:srgbClr val="FFFFFF"/>
                </a:solidFill>
              </a14:hiddenFill>
            </a:ext>
          </a:extLst>
        </p:spPr>
      </p:pic>
      <p:sp>
        <p:nvSpPr>
          <p:cNvPr id="7" name="AutoShape 2" descr="FEMA Logo">
            <a:extLst>
              <a:ext uri="{FF2B5EF4-FFF2-40B4-BE49-F238E27FC236}">
                <a16:creationId xmlns:a16="http://schemas.microsoft.com/office/drawing/2014/main" id="{A057FE5C-96D5-4727-8A7F-9380ECFADBBD}"/>
              </a:ext>
            </a:extLst>
          </p:cNvPr>
          <p:cNvSpPr>
            <a:spLocks noChangeAspect="1" noChangeArrowheads="1"/>
          </p:cNvSpPr>
          <p:nvPr/>
        </p:nvSpPr>
        <p:spPr bwMode="auto">
          <a:xfrm>
            <a:off x="4457700" y="33147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Arial"/>
            </a:endParaRPr>
          </a:p>
        </p:txBody>
      </p:sp>
      <p:sp>
        <p:nvSpPr>
          <p:cNvPr id="12" name="AutoShape 4" descr="FEMA Logo">
            <a:extLst>
              <a:ext uri="{FF2B5EF4-FFF2-40B4-BE49-F238E27FC236}">
                <a16:creationId xmlns:a16="http://schemas.microsoft.com/office/drawing/2014/main" id="{C3A2FFBA-80F6-4F33-8932-4EB52816DB4B}"/>
              </a:ext>
            </a:extLst>
          </p:cNvPr>
          <p:cNvSpPr>
            <a:spLocks noChangeAspect="1" noChangeArrowheads="1"/>
          </p:cNvSpPr>
          <p:nvPr/>
        </p:nvSpPr>
        <p:spPr bwMode="auto">
          <a:xfrm>
            <a:off x="4572000" y="342900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US" sz="1350">
              <a:solidFill>
                <a:srgbClr val="000000"/>
              </a:solidFill>
              <a:latin typeface="Arial"/>
            </a:endParaRPr>
          </a:p>
        </p:txBody>
      </p:sp>
      <p:pic>
        <p:nvPicPr>
          <p:cNvPr id="1032" name="Picture 8" descr="Compliance | Office of Preparedness and Response | University of Illinois  Chicago">
            <a:extLst>
              <a:ext uri="{FF2B5EF4-FFF2-40B4-BE49-F238E27FC236}">
                <a16:creationId xmlns:a16="http://schemas.microsoft.com/office/drawing/2014/main" id="{CDCC6D91-61C0-49E7-9573-F2E7C88D299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195"/>
          <a:stretch/>
        </p:blipFill>
        <p:spPr bwMode="auto">
          <a:xfrm>
            <a:off x="5027746" y="3660405"/>
            <a:ext cx="3977601" cy="1856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7246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A8E4E-4827-4A60-B1C0-056B1E6AE6DD}"/>
              </a:ext>
            </a:extLst>
          </p:cNvPr>
          <p:cNvSpPr>
            <a:spLocks noGrp="1"/>
          </p:cNvSpPr>
          <p:nvPr>
            <p:ph type="title"/>
          </p:nvPr>
        </p:nvSpPr>
        <p:spPr>
          <a:xfrm>
            <a:off x="463062" y="-17585"/>
            <a:ext cx="8229600" cy="1143000"/>
          </a:xfrm>
        </p:spPr>
        <p:txBody>
          <a:bodyPr/>
          <a:lstStyle/>
          <a:p>
            <a:r>
              <a:rPr lang="en-US" dirty="0">
                <a:solidFill>
                  <a:schemeClr val="accent6"/>
                </a:solidFill>
              </a:rPr>
              <a:t>Where we are now?</a:t>
            </a:r>
          </a:p>
        </p:txBody>
      </p:sp>
      <p:sp>
        <p:nvSpPr>
          <p:cNvPr id="3" name="Content Placeholder 2">
            <a:extLst>
              <a:ext uri="{FF2B5EF4-FFF2-40B4-BE49-F238E27FC236}">
                <a16:creationId xmlns:a16="http://schemas.microsoft.com/office/drawing/2014/main" id="{E81E3524-7B1A-416C-87FD-B2EAB997D868}"/>
              </a:ext>
            </a:extLst>
          </p:cNvPr>
          <p:cNvSpPr>
            <a:spLocks noGrp="1"/>
          </p:cNvSpPr>
          <p:nvPr>
            <p:ph idx="1"/>
          </p:nvPr>
        </p:nvSpPr>
        <p:spPr>
          <a:xfrm>
            <a:off x="474785" y="1096107"/>
            <a:ext cx="8229600" cy="1143000"/>
          </a:xfrm>
        </p:spPr>
        <p:txBody>
          <a:bodyPr/>
          <a:lstStyle/>
          <a:p>
            <a:r>
              <a:rPr lang="en-US" dirty="0">
                <a:solidFill>
                  <a:schemeClr val="accent6"/>
                </a:solidFill>
              </a:rPr>
              <a:t>Received funding to conduct 12 surveys for Coastal Levee Systems</a:t>
            </a:r>
          </a:p>
          <a:p>
            <a:pPr marL="0" indent="0">
              <a:buNone/>
            </a:pPr>
            <a:endParaRPr lang="en-US" sz="1100" dirty="0">
              <a:solidFill>
                <a:schemeClr val="accent6"/>
              </a:solidFill>
            </a:endParaRPr>
          </a:p>
        </p:txBody>
      </p:sp>
      <p:sp>
        <p:nvSpPr>
          <p:cNvPr id="5" name="TextBox 4">
            <a:extLst>
              <a:ext uri="{FF2B5EF4-FFF2-40B4-BE49-F238E27FC236}">
                <a16:creationId xmlns:a16="http://schemas.microsoft.com/office/drawing/2014/main" id="{E943B7AF-4DCC-4044-9817-8908F2BAC0C8}"/>
              </a:ext>
            </a:extLst>
          </p:cNvPr>
          <p:cNvSpPr txBox="1"/>
          <p:nvPr/>
        </p:nvSpPr>
        <p:spPr>
          <a:xfrm>
            <a:off x="2971800" y="2438400"/>
            <a:ext cx="4572000" cy="3785652"/>
          </a:xfrm>
          <a:prstGeom prst="rect">
            <a:avLst/>
          </a:prstGeom>
          <a:noFill/>
        </p:spPr>
        <p:txBody>
          <a:bodyPr wrap="square">
            <a:spAutoFit/>
          </a:bodyPr>
          <a:lstStyle/>
          <a:p>
            <a:pPr marL="0" indent="0">
              <a:buNone/>
            </a:pPr>
            <a:r>
              <a:rPr lang="en-US" sz="2000" i="0" u="none" strike="noStrike" baseline="0" dirty="0">
                <a:solidFill>
                  <a:schemeClr val="accent6"/>
                </a:solidFill>
              </a:rPr>
              <a:t>1. Phoenix to Bohemia</a:t>
            </a:r>
          </a:p>
          <a:p>
            <a:pPr marL="0" indent="0">
              <a:buNone/>
            </a:pPr>
            <a:r>
              <a:rPr lang="en-US" sz="2000" i="0" u="none" strike="noStrike" baseline="0" dirty="0">
                <a:solidFill>
                  <a:schemeClr val="accent6"/>
                </a:solidFill>
              </a:rPr>
              <a:t>2. St. Jude to Venice</a:t>
            </a:r>
          </a:p>
          <a:p>
            <a:pPr marL="0" indent="0">
              <a:buNone/>
            </a:pPr>
            <a:r>
              <a:rPr lang="en-US" sz="2000" i="0" u="none" strike="noStrike" baseline="0" dirty="0">
                <a:solidFill>
                  <a:schemeClr val="accent6"/>
                </a:solidFill>
              </a:rPr>
              <a:t>3. New Orleans East Bank</a:t>
            </a:r>
          </a:p>
          <a:p>
            <a:pPr marL="0" indent="0">
              <a:buNone/>
            </a:pPr>
            <a:r>
              <a:rPr lang="en-US" sz="2000" i="0" u="none" strike="noStrike" baseline="0" dirty="0">
                <a:solidFill>
                  <a:schemeClr val="accent6"/>
                </a:solidFill>
              </a:rPr>
              <a:t>4. New Orleans West Bank</a:t>
            </a:r>
          </a:p>
          <a:p>
            <a:pPr marL="0" indent="0">
              <a:buNone/>
            </a:pPr>
            <a:r>
              <a:rPr lang="en-US" sz="2000" i="0" u="none" strike="noStrike" baseline="0" dirty="0">
                <a:solidFill>
                  <a:schemeClr val="accent6"/>
                </a:solidFill>
              </a:rPr>
              <a:t>5. Larose to Golden Meadow</a:t>
            </a:r>
          </a:p>
          <a:p>
            <a:pPr marL="0" indent="0">
              <a:buNone/>
            </a:pPr>
            <a:r>
              <a:rPr lang="en-US" sz="2000" i="0" u="none" strike="noStrike" baseline="0" dirty="0">
                <a:solidFill>
                  <a:schemeClr val="accent6"/>
                </a:solidFill>
              </a:rPr>
              <a:t>6. Morgan City</a:t>
            </a:r>
          </a:p>
          <a:p>
            <a:pPr marL="0" indent="0">
              <a:buNone/>
            </a:pPr>
            <a:r>
              <a:rPr lang="en-US" sz="2000" i="0" u="none" strike="noStrike" baseline="0" dirty="0">
                <a:solidFill>
                  <a:schemeClr val="accent6"/>
                </a:solidFill>
              </a:rPr>
              <a:t>7. Terrebonne Basin</a:t>
            </a:r>
          </a:p>
          <a:p>
            <a:pPr marL="0" indent="0">
              <a:buNone/>
            </a:pPr>
            <a:r>
              <a:rPr lang="en-US" sz="2000" i="0" u="none" strike="noStrike" baseline="0" dirty="0">
                <a:solidFill>
                  <a:schemeClr val="accent6"/>
                </a:solidFill>
              </a:rPr>
              <a:t>8. Wax Lake East</a:t>
            </a:r>
          </a:p>
          <a:p>
            <a:pPr marL="0" indent="0">
              <a:buNone/>
            </a:pPr>
            <a:r>
              <a:rPr lang="en-US" sz="2000" i="0" u="none" strike="noStrike" baseline="0" dirty="0">
                <a:solidFill>
                  <a:schemeClr val="accent6"/>
                </a:solidFill>
              </a:rPr>
              <a:t>9. Wax Lake West</a:t>
            </a:r>
          </a:p>
          <a:p>
            <a:pPr marL="0" indent="0">
              <a:buNone/>
            </a:pPr>
            <a:r>
              <a:rPr lang="en-US" sz="2000" i="0" u="none" strike="noStrike" baseline="0" dirty="0">
                <a:solidFill>
                  <a:schemeClr val="accent6"/>
                </a:solidFill>
              </a:rPr>
              <a:t>10. Bayou Sale</a:t>
            </a:r>
          </a:p>
          <a:p>
            <a:pPr marL="0" indent="0">
              <a:buNone/>
            </a:pPr>
            <a:r>
              <a:rPr lang="en-US" sz="2000" i="0" u="none" strike="noStrike" baseline="0" dirty="0">
                <a:solidFill>
                  <a:schemeClr val="accent6"/>
                </a:solidFill>
              </a:rPr>
              <a:t>11. Caernarvon to Phoenix</a:t>
            </a:r>
          </a:p>
          <a:p>
            <a:pPr marL="0" indent="0">
              <a:buNone/>
            </a:pPr>
            <a:r>
              <a:rPr lang="en-US" sz="2000" dirty="0">
                <a:solidFill>
                  <a:schemeClr val="accent6"/>
                </a:solidFill>
              </a:rPr>
              <a:t>12. Oakville to St. Jude</a:t>
            </a:r>
          </a:p>
        </p:txBody>
      </p:sp>
    </p:spTree>
    <p:extLst>
      <p:ext uri="{BB962C8B-B14F-4D97-AF65-F5344CB8AC3E}">
        <p14:creationId xmlns:p14="http://schemas.microsoft.com/office/powerpoint/2010/main" val="1738082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D0C43-4192-4C0D-999F-5669BF8D2048}"/>
              </a:ext>
            </a:extLst>
          </p:cNvPr>
          <p:cNvSpPr>
            <a:spLocks noGrp="1"/>
          </p:cNvSpPr>
          <p:nvPr>
            <p:ph type="title"/>
          </p:nvPr>
        </p:nvSpPr>
        <p:spPr/>
        <p:txBody>
          <a:bodyPr/>
          <a:lstStyle/>
          <a:p>
            <a:r>
              <a:rPr lang="en-US" dirty="0">
                <a:solidFill>
                  <a:schemeClr val="accent6"/>
                </a:solidFill>
              </a:rPr>
              <a:t>Additional USACE Information</a:t>
            </a:r>
          </a:p>
        </p:txBody>
      </p:sp>
      <p:sp>
        <p:nvSpPr>
          <p:cNvPr id="3" name="Content Placeholder 2">
            <a:extLst>
              <a:ext uri="{FF2B5EF4-FFF2-40B4-BE49-F238E27FC236}">
                <a16:creationId xmlns:a16="http://schemas.microsoft.com/office/drawing/2014/main" id="{706820E3-B8EC-4596-B4DB-CA31A2BD2232}"/>
              </a:ext>
            </a:extLst>
          </p:cNvPr>
          <p:cNvSpPr>
            <a:spLocks noGrp="1"/>
          </p:cNvSpPr>
          <p:nvPr>
            <p:ph idx="1"/>
          </p:nvPr>
        </p:nvSpPr>
        <p:spPr/>
        <p:txBody>
          <a:bodyPr/>
          <a:lstStyle/>
          <a:p>
            <a:pPr marL="0" indent="0">
              <a:buNone/>
            </a:pPr>
            <a:r>
              <a:rPr lang="en-US" dirty="0">
                <a:solidFill>
                  <a:schemeClr val="accent6"/>
                </a:solidFill>
              </a:rPr>
              <a:t>Training Opportunities:</a:t>
            </a:r>
          </a:p>
          <a:p>
            <a:pPr marL="0" indent="0">
              <a:buNone/>
            </a:pPr>
            <a:endParaRPr lang="en-US" dirty="0"/>
          </a:p>
          <a:p>
            <a:pPr marL="0" indent="0">
              <a:buNone/>
            </a:pPr>
            <a:endParaRPr lang="en-US" dirty="0"/>
          </a:p>
        </p:txBody>
      </p:sp>
      <p:sp>
        <p:nvSpPr>
          <p:cNvPr id="7" name="TextBox 6">
            <a:extLst>
              <a:ext uri="{FF2B5EF4-FFF2-40B4-BE49-F238E27FC236}">
                <a16:creationId xmlns:a16="http://schemas.microsoft.com/office/drawing/2014/main" id="{30E8ADBA-89E0-4E1B-9441-C7E407C0AC77}"/>
              </a:ext>
            </a:extLst>
          </p:cNvPr>
          <p:cNvSpPr txBox="1"/>
          <p:nvPr/>
        </p:nvSpPr>
        <p:spPr>
          <a:xfrm>
            <a:off x="304800" y="3105834"/>
            <a:ext cx="9220200" cy="646331"/>
          </a:xfrm>
          <a:prstGeom prst="rect">
            <a:avLst/>
          </a:prstGeom>
          <a:noFill/>
        </p:spPr>
        <p:txBody>
          <a:bodyPr wrap="square">
            <a:spAutoFit/>
          </a:bodyPr>
          <a:lstStyle/>
          <a:p>
            <a:r>
              <a:rPr lang="en-US" sz="3600" dirty="0">
                <a:hlinkClick r:id="rId2"/>
              </a:rPr>
              <a:t>https://www.rmc.usace.army.mil/Training/</a:t>
            </a:r>
            <a:endParaRPr lang="en-US" sz="3600" dirty="0"/>
          </a:p>
        </p:txBody>
      </p:sp>
    </p:spTree>
    <p:extLst>
      <p:ext uri="{BB962C8B-B14F-4D97-AF65-F5344CB8AC3E}">
        <p14:creationId xmlns:p14="http://schemas.microsoft.com/office/powerpoint/2010/main" val="1029175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E3A6B0F-A361-4A60-BB23-E94640E7DEBE}"/>
              </a:ext>
            </a:extLst>
          </p:cNvPr>
          <p:cNvPicPr>
            <a:picLocks noGrp="1" noChangeAspect="1"/>
          </p:cNvPicPr>
          <p:nvPr>
            <p:ph idx="1"/>
          </p:nvPr>
        </p:nvPicPr>
        <p:blipFill>
          <a:blip r:embed="rId3"/>
          <a:stretch>
            <a:fillRect/>
          </a:stretch>
        </p:blipFill>
        <p:spPr>
          <a:xfrm>
            <a:off x="0" y="0"/>
            <a:ext cx="5297846" cy="6858000"/>
          </a:xfrm>
        </p:spPr>
      </p:pic>
      <p:sp>
        <p:nvSpPr>
          <p:cNvPr id="7" name="TextBox 6">
            <a:extLst>
              <a:ext uri="{FF2B5EF4-FFF2-40B4-BE49-F238E27FC236}">
                <a16:creationId xmlns:a16="http://schemas.microsoft.com/office/drawing/2014/main" id="{9F75CC8F-4931-4194-B580-A02C02196B45}"/>
              </a:ext>
            </a:extLst>
          </p:cNvPr>
          <p:cNvSpPr txBox="1"/>
          <p:nvPr/>
        </p:nvSpPr>
        <p:spPr>
          <a:xfrm>
            <a:off x="5297846" y="3105835"/>
            <a:ext cx="4227154" cy="338554"/>
          </a:xfrm>
          <a:prstGeom prst="rect">
            <a:avLst/>
          </a:prstGeom>
          <a:noFill/>
        </p:spPr>
        <p:txBody>
          <a:bodyPr wrap="square">
            <a:spAutoFit/>
          </a:bodyPr>
          <a:lstStyle/>
          <a:p>
            <a:r>
              <a:rPr lang="en-US" sz="1600" dirty="0">
                <a:hlinkClick r:id="rId4"/>
              </a:rPr>
              <a:t>https://www.rmc.usace.army.mil/Training/</a:t>
            </a:r>
            <a:endParaRPr lang="en-US" sz="1600" dirty="0"/>
          </a:p>
        </p:txBody>
      </p:sp>
    </p:spTree>
    <p:extLst>
      <p:ext uri="{BB962C8B-B14F-4D97-AF65-F5344CB8AC3E}">
        <p14:creationId xmlns:p14="http://schemas.microsoft.com/office/powerpoint/2010/main" val="34361780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7CE5C-432A-4D25-8AA5-95FB9E86F66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11026BA-03D9-4D2F-84A7-1A4C4EABD282}"/>
              </a:ext>
            </a:extLst>
          </p:cNvPr>
          <p:cNvPicPr>
            <a:picLocks noGrp="1" noChangeAspect="1"/>
          </p:cNvPicPr>
          <p:nvPr>
            <p:ph idx="1"/>
          </p:nvPr>
        </p:nvPicPr>
        <p:blipFill>
          <a:blip r:embed="rId3"/>
          <a:stretch>
            <a:fillRect/>
          </a:stretch>
        </p:blipFill>
        <p:spPr>
          <a:xfrm>
            <a:off x="0" y="0"/>
            <a:ext cx="9144000" cy="6869723"/>
          </a:xfrm>
        </p:spPr>
      </p:pic>
    </p:spTree>
    <p:extLst>
      <p:ext uri="{BB962C8B-B14F-4D97-AF65-F5344CB8AC3E}">
        <p14:creationId xmlns:p14="http://schemas.microsoft.com/office/powerpoint/2010/main" val="1470879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3F782-9BA5-4910-B4A5-024041D2999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7ABEAE-B74C-4C1E-89EE-8982508DEF9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CC35B04-4CB4-492E-A94F-9CDDB66BE1F8}"/>
              </a:ext>
            </a:extLst>
          </p:cNvPr>
          <p:cNvPicPr>
            <a:picLocks noChangeAspect="1"/>
          </p:cNvPicPr>
          <p:nvPr/>
        </p:nvPicPr>
        <p:blipFill>
          <a:blip r:embed="rId2"/>
          <a:stretch>
            <a:fillRect/>
          </a:stretch>
        </p:blipFill>
        <p:spPr>
          <a:xfrm>
            <a:off x="0" y="0"/>
            <a:ext cx="9144000" cy="6857999"/>
          </a:xfrm>
          <a:prstGeom prst="rect">
            <a:avLst/>
          </a:prstGeom>
        </p:spPr>
      </p:pic>
      <p:sp>
        <p:nvSpPr>
          <p:cNvPr id="6" name="Rectangle 5">
            <a:extLst>
              <a:ext uri="{FF2B5EF4-FFF2-40B4-BE49-F238E27FC236}">
                <a16:creationId xmlns:a16="http://schemas.microsoft.com/office/drawing/2014/main" id="{EF912A45-910D-4429-B4C8-8C95E10FEC96}"/>
              </a:ext>
            </a:extLst>
          </p:cNvPr>
          <p:cNvSpPr/>
          <p:nvPr/>
        </p:nvSpPr>
        <p:spPr>
          <a:xfrm>
            <a:off x="2743200" y="4648200"/>
            <a:ext cx="3276600" cy="304800"/>
          </a:xfrm>
          <a:prstGeom prst="rect">
            <a:avLst/>
          </a:prstGeom>
          <a:no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907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C1C501-9907-467A-B4FE-EF88FFAF2737}"/>
              </a:ext>
            </a:extLst>
          </p:cNvPr>
          <p:cNvPicPr>
            <a:picLocks noChangeAspect="1"/>
          </p:cNvPicPr>
          <p:nvPr/>
        </p:nvPicPr>
        <p:blipFill>
          <a:blip r:embed="rId3"/>
          <a:stretch>
            <a:fillRect/>
          </a:stretch>
        </p:blipFill>
        <p:spPr>
          <a:xfrm>
            <a:off x="0" y="0"/>
            <a:ext cx="9144000" cy="6857999"/>
          </a:xfrm>
          <a:prstGeom prst="rect">
            <a:avLst/>
          </a:prstGeom>
        </p:spPr>
      </p:pic>
      <p:sp>
        <p:nvSpPr>
          <p:cNvPr id="12" name="TextBox 11">
            <a:extLst>
              <a:ext uri="{FF2B5EF4-FFF2-40B4-BE49-F238E27FC236}">
                <a16:creationId xmlns:a16="http://schemas.microsoft.com/office/drawing/2014/main" id="{4BB2C373-DD3B-4CEB-8D24-941BE4F6094F}"/>
              </a:ext>
            </a:extLst>
          </p:cNvPr>
          <p:cNvSpPr txBox="1"/>
          <p:nvPr/>
        </p:nvSpPr>
        <p:spPr>
          <a:xfrm>
            <a:off x="228600" y="4114800"/>
            <a:ext cx="3429000" cy="1323439"/>
          </a:xfrm>
          <a:prstGeom prst="rect">
            <a:avLst/>
          </a:prstGeom>
          <a:noFill/>
        </p:spPr>
        <p:txBody>
          <a:bodyPr wrap="square" rtlCol="0">
            <a:spAutoFit/>
          </a:bodyPr>
          <a:lstStyle/>
          <a:p>
            <a:r>
              <a:rPr lang="en-US" sz="4000" dirty="0">
                <a:solidFill>
                  <a:srgbClr val="FFC000"/>
                </a:solidFill>
              </a:rPr>
              <a:t>Questions?</a:t>
            </a:r>
          </a:p>
          <a:p>
            <a:r>
              <a:rPr lang="en-US" sz="4000" dirty="0">
                <a:solidFill>
                  <a:srgbClr val="FFC000"/>
                </a:solidFill>
              </a:rPr>
              <a:t>Ideas?</a:t>
            </a:r>
          </a:p>
        </p:txBody>
      </p:sp>
    </p:spTree>
    <p:extLst>
      <p:ext uri="{BB962C8B-B14F-4D97-AF65-F5344CB8AC3E}">
        <p14:creationId xmlns:p14="http://schemas.microsoft.com/office/powerpoint/2010/main" val="691717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warm of media and tv cameras">
            <a:extLst>
              <a:ext uri="{FF2B5EF4-FFF2-40B4-BE49-F238E27FC236}">
                <a16:creationId xmlns:a16="http://schemas.microsoft.com/office/drawing/2014/main" id="{24C9E666-57A8-4E38-A625-F2F396A08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653" y="1399533"/>
            <a:ext cx="7602131" cy="41558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NN - Wikipedia">
            <a:extLst>
              <a:ext uri="{FF2B5EF4-FFF2-40B4-BE49-F238E27FC236}">
                <a16:creationId xmlns:a16="http://schemas.microsoft.com/office/drawing/2014/main" id="{25583AEA-8ACD-481A-B3F8-4609A8E97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69" y="1557154"/>
            <a:ext cx="2350294" cy="10929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bout Us | The Advocate | theadvocate.com">
            <a:extLst>
              <a:ext uri="{FF2B5EF4-FFF2-40B4-BE49-F238E27FC236}">
                <a16:creationId xmlns:a16="http://schemas.microsoft.com/office/drawing/2014/main" id="{D1332460-0856-4A2C-A8F3-E1417ACF75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434" y="1744816"/>
            <a:ext cx="2214563" cy="11644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ox News - Wikipedia">
            <a:extLst>
              <a:ext uri="{FF2B5EF4-FFF2-40B4-BE49-F238E27FC236}">
                <a16:creationId xmlns:a16="http://schemas.microsoft.com/office/drawing/2014/main" id="{F9AD281F-7B3E-4BD5-B3C0-4D23F595C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8544" y="3147006"/>
            <a:ext cx="1607344" cy="16073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ew Orleans News from WWL - Apps on Google Play">
            <a:extLst>
              <a:ext uri="{FF2B5EF4-FFF2-40B4-BE49-F238E27FC236}">
                <a16:creationId xmlns:a16="http://schemas.microsoft.com/office/drawing/2014/main" id="{6B7C7857-23DF-480D-9E46-A6DF6C20F6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0621" y="3392091"/>
            <a:ext cx="2066376" cy="20663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large group of people sitting in a room&#10;&#10;Description automatically generated with medium confidence">
            <a:extLst>
              <a:ext uri="{FF2B5EF4-FFF2-40B4-BE49-F238E27FC236}">
                <a16:creationId xmlns:a16="http://schemas.microsoft.com/office/drawing/2014/main" id="{0C0D1A2D-16C3-4788-AC86-AE36780C82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88544" y="1087421"/>
            <a:ext cx="6227499" cy="4683159"/>
          </a:xfrm>
          <a:prstGeom prst="rect">
            <a:avLst/>
          </a:prstGeom>
        </p:spPr>
      </p:pic>
    </p:spTree>
    <p:extLst>
      <p:ext uri="{BB962C8B-B14F-4D97-AF65-F5344CB8AC3E}">
        <p14:creationId xmlns:p14="http://schemas.microsoft.com/office/powerpoint/2010/main" val="1052779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Inbox - Heath.E.Jones@usace.army.mil - Outlook">
            <a:extLst>
              <a:ext uri="{FF2B5EF4-FFF2-40B4-BE49-F238E27FC236}">
                <a16:creationId xmlns:a16="http://schemas.microsoft.com/office/drawing/2014/main" id="{B3A64814-0C6A-40B5-99F6-9744DF2756FE}"/>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1318991" y="1628775"/>
            <a:ext cx="6506018" cy="4200525"/>
          </a:xfrm>
        </p:spPr>
      </p:pic>
      <p:pic>
        <p:nvPicPr>
          <p:cNvPr id="3" name="Picture 2">
            <a:extLst>
              <a:ext uri="{FF2B5EF4-FFF2-40B4-BE49-F238E27FC236}">
                <a16:creationId xmlns:a16="http://schemas.microsoft.com/office/drawing/2014/main" id="{5BD8A31A-726D-41C4-8E50-B21877B8DD37}"/>
              </a:ext>
            </a:extLst>
          </p:cNvPr>
          <p:cNvPicPr>
            <a:picLocks noChangeAspect="1"/>
          </p:cNvPicPr>
          <p:nvPr/>
        </p:nvPicPr>
        <p:blipFill>
          <a:blip r:embed="rId3"/>
          <a:stretch>
            <a:fillRect/>
          </a:stretch>
        </p:blipFill>
        <p:spPr>
          <a:xfrm>
            <a:off x="711885" y="1095578"/>
            <a:ext cx="7200845" cy="4029612"/>
          </a:xfrm>
          <a:prstGeom prst="rect">
            <a:avLst/>
          </a:prstGeom>
        </p:spPr>
      </p:pic>
    </p:spTree>
    <p:extLst>
      <p:ext uri="{BB962C8B-B14F-4D97-AF65-F5344CB8AC3E}">
        <p14:creationId xmlns:p14="http://schemas.microsoft.com/office/powerpoint/2010/main" val="1656994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6198E2C-9AA0-4899-8E99-4A4873EC5B4C}"/>
              </a:ext>
            </a:extLst>
          </p:cNvPr>
          <p:cNvPicPr>
            <a:picLocks noChangeAspect="1"/>
          </p:cNvPicPr>
          <p:nvPr/>
        </p:nvPicPr>
        <p:blipFill>
          <a:blip r:embed="rId2"/>
          <a:stretch>
            <a:fillRect/>
          </a:stretch>
        </p:blipFill>
        <p:spPr>
          <a:xfrm>
            <a:off x="1071763" y="857251"/>
            <a:ext cx="6165758" cy="4988411"/>
          </a:xfrm>
          <a:prstGeom prst="rect">
            <a:avLst/>
          </a:prstGeom>
        </p:spPr>
      </p:pic>
    </p:spTree>
    <p:extLst>
      <p:ext uri="{BB962C8B-B14F-4D97-AF65-F5344CB8AC3E}">
        <p14:creationId xmlns:p14="http://schemas.microsoft.com/office/powerpoint/2010/main" val="83061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CD6A62-216D-4901-893F-B085834E5065}"/>
              </a:ext>
            </a:extLst>
          </p:cNvPr>
          <p:cNvPicPr>
            <a:picLocks noChangeAspect="1"/>
          </p:cNvPicPr>
          <p:nvPr/>
        </p:nvPicPr>
        <p:blipFill>
          <a:blip r:embed="rId2"/>
          <a:stretch>
            <a:fillRect/>
          </a:stretch>
        </p:blipFill>
        <p:spPr>
          <a:xfrm>
            <a:off x="635245" y="1192694"/>
            <a:ext cx="7873511" cy="4472612"/>
          </a:xfrm>
          <a:prstGeom prst="rect">
            <a:avLst/>
          </a:prstGeom>
        </p:spPr>
      </p:pic>
    </p:spTree>
    <p:extLst>
      <p:ext uri="{BB962C8B-B14F-4D97-AF65-F5344CB8AC3E}">
        <p14:creationId xmlns:p14="http://schemas.microsoft.com/office/powerpoint/2010/main" val="1643062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3FCD2D-0198-435A-8353-0F461D484381}"/>
              </a:ext>
            </a:extLst>
          </p:cNvPr>
          <p:cNvPicPr>
            <a:picLocks noChangeAspect="1"/>
          </p:cNvPicPr>
          <p:nvPr/>
        </p:nvPicPr>
        <p:blipFill>
          <a:blip r:embed="rId2"/>
          <a:stretch>
            <a:fillRect/>
          </a:stretch>
        </p:blipFill>
        <p:spPr>
          <a:xfrm>
            <a:off x="1221581" y="964406"/>
            <a:ext cx="6700838" cy="4929188"/>
          </a:xfrm>
          <a:prstGeom prst="rect">
            <a:avLst/>
          </a:prstGeom>
        </p:spPr>
      </p:pic>
      <p:sp>
        <p:nvSpPr>
          <p:cNvPr id="2" name="Title 1">
            <a:extLst>
              <a:ext uri="{FF2B5EF4-FFF2-40B4-BE49-F238E27FC236}">
                <a16:creationId xmlns:a16="http://schemas.microsoft.com/office/drawing/2014/main" id="{DF564223-ECF9-40D6-A9BC-3AF4A8132936}"/>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5D4B99D1-E4A2-4570-9D19-130B743DEA2A}"/>
              </a:ext>
            </a:extLst>
          </p:cNvPr>
          <p:cNvSpPr>
            <a:spLocks noGrp="1"/>
          </p:cNvSpPr>
          <p:nvPr>
            <p:ph sz="quarter" idx="10"/>
          </p:nvPr>
        </p:nvSpPr>
        <p:spPr/>
        <p:txBody>
          <a:bodyPr/>
          <a:lstStyle/>
          <a:p>
            <a:endParaRPr lang="en-US"/>
          </a:p>
        </p:txBody>
      </p:sp>
    </p:spTree>
    <p:extLst>
      <p:ext uri="{BB962C8B-B14F-4D97-AF65-F5344CB8AC3E}">
        <p14:creationId xmlns:p14="http://schemas.microsoft.com/office/powerpoint/2010/main" val="1214860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ap&#10;&#10;Description automatically generated">
            <a:extLst>
              <a:ext uri="{FF2B5EF4-FFF2-40B4-BE49-F238E27FC236}">
                <a16:creationId xmlns:a16="http://schemas.microsoft.com/office/drawing/2014/main" id="{05F8049C-4019-4F13-BC4E-97EFA2775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78" y="857250"/>
            <a:ext cx="7949045" cy="5143500"/>
          </a:xfrm>
          <a:prstGeom prst="rect">
            <a:avLst/>
          </a:prstGeom>
        </p:spPr>
      </p:pic>
      <p:sp>
        <p:nvSpPr>
          <p:cNvPr id="22" name="Freeform: Shape 21">
            <a:extLst>
              <a:ext uri="{FF2B5EF4-FFF2-40B4-BE49-F238E27FC236}">
                <a16:creationId xmlns:a16="http://schemas.microsoft.com/office/drawing/2014/main" id="{FCD86FE0-2FD2-44AB-A138-6A200F2200A5}"/>
              </a:ext>
            </a:extLst>
          </p:cNvPr>
          <p:cNvSpPr/>
          <p:nvPr/>
        </p:nvSpPr>
        <p:spPr>
          <a:xfrm>
            <a:off x="6006829" y="1635463"/>
            <a:ext cx="2603234" cy="4009501"/>
          </a:xfrm>
          <a:custGeom>
            <a:avLst/>
            <a:gdLst>
              <a:gd name="connsiteX0" fmla="*/ 1011677 w 3535830"/>
              <a:gd name="connsiteY0" fmla="*/ 0 h 5356698"/>
              <a:gd name="connsiteX1" fmla="*/ 3521413 w 3535830"/>
              <a:gd name="connsiteY1" fmla="*/ 2898843 h 5356698"/>
              <a:gd name="connsiteX2" fmla="*/ 0 w 3535830"/>
              <a:gd name="connsiteY2" fmla="*/ 5356698 h 5356698"/>
            </a:gdLst>
            <a:ahLst/>
            <a:cxnLst>
              <a:cxn ang="0">
                <a:pos x="connsiteX0" y="connsiteY0"/>
              </a:cxn>
              <a:cxn ang="0">
                <a:pos x="connsiteX1" y="connsiteY1"/>
              </a:cxn>
              <a:cxn ang="0">
                <a:pos x="connsiteX2" y="connsiteY2"/>
              </a:cxn>
            </a:cxnLst>
            <a:rect l="l" t="t" r="r" b="b"/>
            <a:pathLst>
              <a:path w="3535830" h="5356698">
                <a:moveTo>
                  <a:pt x="1011677" y="0"/>
                </a:moveTo>
                <a:cubicBezTo>
                  <a:pt x="2350851" y="1003030"/>
                  <a:pt x="3690026" y="2006060"/>
                  <a:pt x="3521413" y="2898843"/>
                </a:cubicBezTo>
                <a:cubicBezTo>
                  <a:pt x="3352800" y="3791626"/>
                  <a:pt x="1676400" y="4574162"/>
                  <a:pt x="0" y="5356698"/>
                </a:cubicBezTo>
              </a:path>
            </a:pathLst>
          </a:custGeom>
          <a:noFill/>
          <a:ln>
            <a:solidFill>
              <a:srgbClr val="FF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6" name="Flowchart: Process 5">
            <a:extLst>
              <a:ext uri="{FF2B5EF4-FFF2-40B4-BE49-F238E27FC236}">
                <a16:creationId xmlns:a16="http://schemas.microsoft.com/office/drawing/2014/main" id="{D958369D-3C62-43B0-A81B-B8D3B438A8E6}"/>
              </a:ext>
            </a:extLst>
          </p:cNvPr>
          <p:cNvSpPr/>
          <p:nvPr/>
        </p:nvSpPr>
        <p:spPr>
          <a:xfrm>
            <a:off x="6091329" y="4829619"/>
            <a:ext cx="299743" cy="117712"/>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26.0</a:t>
            </a:r>
          </a:p>
        </p:txBody>
      </p:sp>
      <p:sp>
        <p:nvSpPr>
          <p:cNvPr id="7" name="Flowchart: Process 6">
            <a:extLst>
              <a:ext uri="{FF2B5EF4-FFF2-40B4-BE49-F238E27FC236}">
                <a16:creationId xmlns:a16="http://schemas.microsoft.com/office/drawing/2014/main" id="{17B3888C-C00F-461A-968D-F1AE645A666F}"/>
              </a:ext>
            </a:extLst>
          </p:cNvPr>
          <p:cNvSpPr/>
          <p:nvPr/>
        </p:nvSpPr>
        <p:spPr>
          <a:xfrm>
            <a:off x="3292196" y="4746044"/>
            <a:ext cx="536679" cy="117712"/>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12.5 – 13.5</a:t>
            </a:r>
          </a:p>
        </p:txBody>
      </p:sp>
      <p:sp>
        <p:nvSpPr>
          <p:cNvPr id="8" name="Flowchart: Process 7">
            <a:extLst>
              <a:ext uri="{FF2B5EF4-FFF2-40B4-BE49-F238E27FC236}">
                <a16:creationId xmlns:a16="http://schemas.microsoft.com/office/drawing/2014/main" id="{1253E303-6493-4D27-84CE-A3913E633B04}"/>
              </a:ext>
            </a:extLst>
          </p:cNvPr>
          <p:cNvSpPr/>
          <p:nvPr/>
        </p:nvSpPr>
        <p:spPr>
          <a:xfrm>
            <a:off x="3828874" y="5089834"/>
            <a:ext cx="521048" cy="101089"/>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12.5 – 14.5</a:t>
            </a:r>
          </a:p>
        </p:txBody>
      </p:sp>
      <p:sp>
        <p:nvSpPr>
          <p:cNvPr id="9" name="Flowchart: Process 8">
            <a:extLst>
              <a:ext uri="{FF2B5EF4-FFF2-40B4-BE49-F238E27FC236}">
                <a16:creationId xmlns:a16="http://schemas.microsoft.com/office/drawing/2014/main" id="{1EB4934C-01FB-402C-90B4-758CBF0C5CB3}"/>
              </a:ext>
            </a:extLst>
          </p:cNvPr>
          <p:cNvSpPr/>
          <p:nvPr/>
        </p:nvSpPr>
        <p:spPr>
          <a:xfrm>
            <a:off x="2868861" y="5560574"/>
            <a:ext cx="639739" cy="16878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350" dirty="0">
                <a:solidFill>
                  <a:prstClr val="white"/>
                </a:solidFill>
                <a:latin typeface="Calibri" panose="020F0502020204030204"/>
              </a:rPr>
              <a:t>12 - 16</a:t>
            </a:r>
          </a:p>
        </p:txBody>
      </p:sp>
      <p:cxnSp>
        <p:nvCxnSpPr>
          <p:cNvPr id="11" name="Straight Arrow Connector 10">
            <a:extLst>
              <a:ext uri="{FF2B5EF4-FFF2-40B4-BE49-F238E27FC236}">
                <a16:creationId xmlns:a16="http://schemas.microsoft.com/office/drawing/2014/main" id="{1A038E88-BBE8-48DC-85FD-83A0B4C57428}"/>
              </a:ext>
            </a:extLst>
          </p:cNvPr>
          <p:cNvCxnSpPr>
            <a:cxnSpLocks/>
          </p:cNvCxnSpPr>
          <p:nvPr/>
        </p:nvCxnSpPr>
        <p:spPr>
          <a:xfrm flipH="1" flipV="1">
            <a:off x="2417324" y="4111152"/>
            <a:ext cx="451538" cy="14494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BB08079-15F1-4C66-BC2E-19C94F4BF4D1}"/>
              </a:ext>
            </a:extLst>
          </p:cNvPr>
          <p:cNvCxnSpPr>
            <a:cxnSpLocks/>
            <a:stCxn id="9" idx="3"/>
          </p:cNvCxnSpPr>
          <p:nvPr/>
        </p:nvCxnSpPr>
        <p:spPr>
          <a:xfrm>
            <a:off x="3508600" y="5644965"/>
            <a:ext cx="1729745" cy="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Flowchart: Process 17">
            <a:extLst>
              <a:ext uri="{FF2B5EF4-FFF2-40B4-BE49-F238E27FC236}">
                <a16:creationId xmlns:a16="http://schemas.microsoft.com/office/drawing/2014/main" id="{A7DB21FE-0E3C-44ED-91FC-D4132A11E99C}"/>
              </a:ext>
            </a:extLst>
          </p:cNvPr>
          <p:cNvSpPr/>
          <p:nvPr/>
        </p:nvSpPr>
        <p:spPr>
          <a:xfrm>
            <a:off x="8226653" y="3782845"/>
            <a:ext cx="639739" cy="16878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350" dirty="0">
                <a:solidFill>
                  <a:prstClr val="white"/>
                </a:solidFill>
                <a:latin typeface="Calibri" panose="020F0502020204030204"/>
              </a:rPr>
              <a:t>8 - 12</a:t>
            </a:r>
          </a:p>
        </p:txBody>
      </p:sp>
      <p:sp>
        <p:nvSpPr>
          <p:cNvPr id="23" name="Flowchart: Process 22">
            <a:extLst>
              <a:ext uri="{FF2B5EF4-FFF2-40B4-BE49-F238E27FC236}">
                <a16:creationId xmlns:a16="http://schemas.microsoft.com/office/drawing/2014/main" id="{22669F88-2821-4632-B043-0EDB98A0B5A4}"/>
              </a:ext>
            </a:extLst>
          </p:cNvPr>
          <p:cNvSpPr/>
          <p:nvPr/>
        </p:nvSpPr>
        <p:spPr>
          <a:xfrm>
            <a:off x="4233433" y="1769781"/>
            <a:ext cx="639739" cy="168782"/>
          </a:xfrm>
          <a:prstGeom prst="flowChartProces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en-US" sz="1350" dirty="0">
                <a:solidFill>
                  <a:prstClr val="white"/>
                </a:solidFill>
                <a:latin typeface="Calibri" panose="020F0502020204030204"/>
              </a:rPr>
              <a:t>5 - 8</a:t>
            </a:r>
          </a:p>
        </p:txBody>
      </p:sp>
      <p:cxnSp>
        <p:nvCxnSpPr>
          <p:cNvPr id="24" name="Straight Arrow Connector 23">
            <a:extLst>
              <a:ext uri="{FF2B5EF4-FFF2-40B4-BE49-F238E27FC236}">
                <a16:creationId xmlns:a16="http://schemas.microsoft.com/office/drawing/2014/main" id="{E72EA07C-D5AC-466C-AC3F-33FA4FE5AD2A}"/>
              </a:ext>
            </a:extLst>
          </p:cNvPr>
          <p:cNvCxnSpPr>
            <a:cxnSpLocks/>
            <a:stCxn id="23" idx="1"/>
          </p:cNvCxnSpPr>
          <p:nvPr/>
        </p:nvCxnSpPr>
        <p:spPr>
          <a:xfrm flipH="1">
            <a:off x="2908571" y="1854172"/>
            <a:ext cx="1324862" cy="954734"/>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3DDD48B-A723-44CA-9BCB-4D12860B73DE}"/>
              </a:ext>
            </a:extLst>
          </p:cNvPr>
          <p:cNvCxnSpPr>
            <a:cxnSpLocks/>
            <a:stCxn id="23" idx="3"/>
          </p:cNvCxnSpPr>
          <p:nvPr/>
        </p:nvCxnSpPr>
        <p:spPr>
          <a:xfrm flipV="1">
            <a:off x="4873172" y="1769780"/>
            <a:ext cx="1454671" cy="8439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Flowchart: Process 13">
            <a:extLst>
              <a:ext uri="{FF2B5EF4-FFF2-40B4-BE49-F238E27FC236}">
                <a16:creationId xmlns:a16="http://schemas.microsoft.com/office/drawing/2014/main" id="{F5237EC1-4280-4373-8C48-E4A5ACF143E8}"/>
              </a:ext>
            </a:extLst>
          </p:cNvPr>
          <p:cNvSpPr/>
          <p:nvPr/>
        </p:nvSpPr>
        <p:spPr>
          <a:xfrm>
            <a:off x="4618109" y="4970508"/>
            <a:ext cx="299743" cy="117712"/>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16.0</a:t>
            </a:r>
          </a:p>
        </p:txBody>
      </p:sp>
      <p:sp>
        <p:nvSpPr>
          <p:cNvPr id="16" name="Flowchart: Process 15">
            <a:extLst>
              <a:ext uri="{FF2B5EF4-FFF2-40B4-BE49-F238E27FC236}">
                <a16:creationId xmlns:a16="http://schemas.microsoft.com/office/drawing/2014/main" id="{98538C4B-76F3-4B5B-A6E2-7201AE7A3957}"/>
              </a:ext>
            </a:extLst>
          </p:cNvPr>
          <p:cNvSpPr/>
          <p:nvPr/>
        </p:nvSpPr>
        <p:spPr>
          <a:xfrm>
            <a:off x="4938603" y="5289181"/>
            <a:ext cx="299743" cy="117712"/>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13.0</a:t>
            </a:r>
          </a:p>
        </p:txBody>
      </p:sp>
      <p:sp>
        <p:nvSpPr>
          <p:cNvPr id="17" name="Flowchart: Process 16">
            <a:extLst>
              <a:ext uri="{FF2B5EF4-FFF2-40B4-BE49-F238E27FC236}">
                <a16:creationId xmlns:a16="http://schemas.microsoft.com/office/drawing/2014/main" id="{49892CB6-11CC-4905-9532-C9D079692B61}"/>
              </a:ext>
            </a:extLst>
          </p:cNvPr>
          <p:cNvSpPr/>
          <p:nvPr/>
        </p:nvSpPr>
        <p:spPr>
          <a:xfrm>
            <a:off x="6667099" y="4836270"/>
            <a:ext cx="552089" cy="111061"/>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32.0</a:t>
            </a:r>
          </a:p>
        </p:txBody>
      </p:sp>
      <p:sp>
        <p:nvSpPr>
          <p:cNvPr id="19" name="Flowchart: Process 18">
            <a:extLst>
              <a:ext uri="{FF2B5EF4-FFF2-40B4-BE49-F238E27FC236}">
                <a16:creationId xmlns:a16="http://schemas.microsoft.com/office/drawing/2014/main" id="{62318248-A5BC-42C5-9B82-B5AAF4EE87D6}"/>
              </a:ext>
            </a:extLst>
          </p:cNvPr>
          <p:cNvSpPr/>
          <p:nvPr/>
        </p:nvSpPr>
        <p:spPr>
          <a:xfrm>
            <a:off x="7251193" y="4055622"/>
            <a:ext cx="552089" cy="111061"/>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28.0 – 30.0</a:t>
            </a:r>
          </a:p>
        </p:txBody>
      </p:sp>
      <p:sp>
        <p:nvSpPr>
          <p:cNvPr id="20" name="Flowchart: Process 19">
            <a:extLst>
              <a:ext uri="{FF2B5EF4-FFF2-40B4-BE49-F238E27FC236}">
                <a16:creationId xmlns:a16="http://schemas.microsoft.com/office/drawing/2014/main" id="{7F5735E9-1ABF-4473-BDE5-D31247A621D4}"/>
              </a:ext>
            </a:extLst>
          </p:cNvPr>
          <p:cNvSpPr/>
          <p:nvPr/>
        </p:nvSpPr>
        <p:spPr>
          <a:xfrm>
            <a:off x="6607663" y="3462702"/>
            <a:ext cx="552089" cy="111061"/>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28.0</a:t>
            </a:r>
          </a:p>
        </p:txBody>
      </p:sp>
      <p:sp>
        <p:nvSpPr>
          <p:cNvPr id="21" name="Flowchart: Process 20">
            <a:extLst>
              <a:ext uri="{FF2B5EF4-FFF2-40B4-BE49-F238E27FC236}">
                <a16:creationId xmlns:a16="http://schemas.microsoft.com/office/drawing/2014/main" id="{71049408-BE83-4028-A305-9A7AE9AE7B0B}"/>
              </a:ext>
            </a:extLst>
          </p:cNvPr>
          <p:cNvSpPr/>
          <p:nvPr/>
        </p:nvSpPr>
        <p:spPr>
          <a:xfrm>
            <a:off x="5730784" y="3121480"/>
            <a:ext cx="552089" cy="111061"/>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25.0 – 26.0</a:t>
            </a:r>
          </a:p>
        </p:txBody>
      </p:sp>
      <p:sp>
        <p:nvSpPr>
          <p:cNvPr id="25" name="Flowchart: Process 24">
            <a:extLst>
              <a:ext uri="{FF2B5EF4-FFF2-40B4-BE49-F238E27FC236}">
                <a16:creationId xmlns:a16="http://schemas.microsoft.com/office/drawing/2014/main" id="{F71C46A5-4635-4CC5-9540-6589D8953545}"/>
              </a:ext>
            </a:extLst>
          </p:cNvPr>
          <p:cNvSpPr/>
          <p:nvPr/>
        </p:nvSpPr>
        <p:spPr>
          <a:xfrm>
            <a:off x="6952288" y="2441607"/>
            <a:ext cx="419112" cy="123397"/>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23.5</a:t>
            </a:r>
          </a:p>
        </p:txBody>
      </p:sp>
      <p:sp>
        <p:nvSpPr>
          <p:cNvPr id="26" name="Flowchart: Process 25">
            <a:extLst>
              <a:ext uri="{FF2B5EF4-FFF2-40B4-BE49-F238E27FC236}">
                <a16:creationId xmlns:a16="http://schemas.microsoft.com/office/drawing/2014/main" id="{EAEF298C-AFFE-4186-90E6-1D0C078EA925}"/>
              </a:ext>
            </a:extLst>
          </p:cNvPr>
          <p:cNvSpPr/>
          <p:nvPr/>
        </p:nvSpPr>
        <p:spPr>
          <a:xfrm>
            <a:off x="6742732" y="1990803"/>
            <a:ext cx="419112" cy="123397"/>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17.5</a:t>
            </a:r>
          </a:p>
        </p:txBody>
      </p:sp>
      <p:sp>
        <p:nvSpPr>
          <p:cNvPr id="28" name="Flowchart: Process 27">
            <a:extLst>
              <a:ext uri="{FF2B5EF4-FFF2-40B4-BE49-F238E27FC236}">
                <a16:creationId xmlns:a16="http://schemas.microsoft.com/office/drawing/2014/main" id="{0A35E21C-E6E0-4136-AC75-C8FEA1142D40}"/>
              </a:ext>
            </a:extLst>
          </p:cNvPr>
          <p:cNvSpPr/>
          <p:nvPr/>
        </p:nvSpPr>
        <p:spPr>
          <a:xfrm>
            <a:off x="5962149" y="1876864"/>
            <a:ext cx="279051" cy="123397"/>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19.0</a:t>
            </a:r>
          </a:p>
        </p:txBody>
      </p:sp>
      <p:sp>
        <p:nvSpPr>
          <p:cNvPr id="30" name="Flowchart: Process 29">
            <a:extLst>
              <a:ext uri="{FF2B5EF4-FFF2-40B4-BE49-F238E27FC236}">
                <a16:creationId xmlns:a16="http://schemas.microsoft.com/office/drawing/2014/main" id="{4C5C2E0C-E550-41B3-AB79-B3553900AA89}"/>
              </a:ext>
            </a:extLst>
          </p:cNvPr>
          <p:cNvSpPr/>
          <p:nvPr/>
        </p:nvSpPr>
        <p:spPr>
          <a:xfrm>
            <a:off x="5053448" y="2596544"/>
            <a:ext cx="278106" cy="117711"/>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14.0</a:t>
            </a:r>
          </a:p>
        </p:txBody>
      </p:sp>
      <p:sp>
        <p:nvSpPr>
          <p:cNvPr id="31" name="Flowchart: Process 30">
            <a:extLst>
              <a:ext uri="{FF2B5EF4-FFF2-40B4-BE49-F238E27FC236}">
                <a16:creationId xmlns:a16="http://schemas.microsoft.com/office/drawing/2014/main" id="{66906595-3B25-4DC6-A7AC-E6DA23DE9584}"/>
              </a:ext>
            </a:extLst>
          </p:cNvPr>
          <p:cNvSpPr/>
          <p:nvPr/>
        </p:nvSpPr>
        <p:spPr>
          <a:xfrm>
            <a:off x="4373472" y="2851544"/>
            <a:ext cx="279051" cy="123397"/>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16.0</a:t>
            </a:r>
          </a:p>
        </p:txBody>
      </p:sp>
      <p:sp>
        <p:nvSpPr>
          <p:cNvPr id="32" name="Flowchart: Process 31">
            <a:extLst>
              <a:ext uri="{FF2B5EF4-FFF2-40B4-BE49-F238E27FC236}">
                <a16:creationId xmlns:a16="http://schemas.microsoft.com/office/drawing/2014/main" id="{C4256A4F-4617-4714-B7F8-30C62CDF4281}"/>
              </a:ext>
            </a:extLst>
          </p:cNvPr>
          <p:cNvSpPr/>
          <p:nvPr/>
        </p:nvSpPr>
        <p:spPr>
          <a:xfrm>
            <a:off x="3034322" y="2731194"/>
            <a:ext cx="536679" cy="117712"/>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16.0 – 16.5</a:t>
            </a:r>
          </a:p>
        </p:txBody>
      </p:sp>
      <p:sp>
        <p:nvSpPr>
          <p:cNvPr id="33" name="Flowchart: Process 32">
            <a:extLst>
              <a:ext uri="{FF2B5EF4-FFF2-40B4-BE49-F238E27FC236}">
                <a16:creationId xmlns:a16="http://schemas.microsoft.com/office/drawing/2014/main" id="{0EDBEA08-F8CF-4E0D-8DC6-8C255A893CB9}"/>
              </a:ext>
            </a:extLst>
          </p:cNvPr>
          <p:cNvSpPr/>
          <p:nvPr/>
        </p:nvSpPr>
        <p:spPr>
          <a:xfrm>
            <a:off x="2327148" y="2907557"/>
            <a:ext cx="484632" cy="123397"/>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16.0 – 17.0</a:t>
            </a:r>
          </a:p>
        </p:txBody>
      </p:sp>
      <p:sp>
        <p:nvSpPr>
          <p:cNvPr id="34" name="Flowchart: Process 33">
            <a:extLst>
              <a:ext uri="{FF2B5EF4-FFF2-40B4-BE49-F238E27FC236}">
                <a16:creationId xmlns:a16="http://schemas.microsoft.com/office/drawing/2014/main" id="{A3DA1E95-3513-4368-8D15-87EF176FA02D}"/>
              </a:ext>
            </a:extLst>
          </p:cNvPr>
          <p:cNvSpPr/>
          <p:nvPr/>
        </p:nvSpPr>
        <p:spPr>
          <a:xfrm>
            <a:off x="2017660" y="3271314"/>
            <a:ext cx="551804" cy="123397"/>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15.5 – 17.5</a:t>
            </a:r>
          </a:p>
        </p:txBody>
      </p:sp>
      <p:sp>
        <p:nvSpPr>
          <p:cNvPr id="35" name="Flowchart: Process 34">
            <a:extLst>
              <a:ext uri="{FF2B5EF4-FFF2-40B4-BE49-F238E27FC236}">
                <a16:creationId xmlns:a16="http://schemas.microsoft.com/office/drawing/2014/main" id="{23889ED7-9923-4D06-8AC9-8C3090A97E60}"/>
              </a:ext>
            </a:extLst>
          </p:cNvPr>
          <p:cNvSpPr/>
          <p:nvPr/>
        </p:nvSpPr>
        <p:spPr>
          <a:xfrm>
            <a:off x="1245393" y="1246235"/>
            <a:ext cx="2518648" cy="944880"/>
          </a:xfrm>
          <a:prstGeom prst="flowChart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US" sz="1350">
              <a:solidFill>
                <a:prstClr val="white"/>
              </a:solidFill>
              <a:latin typeface="Calibri" panose="020F0502020204030204"/>
            </a:endParaRPr>
          </a:p>
        </p:txBody>
      </p:sp>
      <p:sp>
        <p:nvSpPr>
          <p:cNvPr id="36" name="Flowchart: Process 35">
            <a:extLst>
              <a:ext uri="{FF2B5EF4-FFF2-40B4-BE49-F238E27FC236}">
                <a16:creationId xmlns:a16="http://schemas.microsoft.com/office/drawing/2014/main" id="{58A9430F-C990-40A1-A08D-9EFDDFEB8CDB}"/>
              </a:ext>
            </a:extLst>
          </p:cNvPr>
          <p:cNvSpPr/>
          <p:nvPr/>
        </p:nvSpPr>
        <p:spPr>
          <a:xfrm>
            <a:off x="1395007" y="1443152"/>
            <a:ext cx="501752" cy="261807"/>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1350" b="1" dirty="0">
                <a:solidFill>
                  <a:prstClr val="black"/>
                </a:solidFill>
                <a:latin typeface="Calibri" panose="020F0502020204030204"/>
              </a:rPr>
              <a:t>##.#</a:t>
            </a:r>
          </a:p>
        </p:txBody>
      </p:sp>
      <p:sp>
        <p:nvSpPr>
          <p:cNvPr id="37" name="TextBox 36">
            <a:extLst>
              <a:ext uri="{FF2B5EF4-FFF2-40B4-BE49-F238E27FC236}">
                <a16:creationId xmlns:a16="http://schemas.microsoft.com/office/drawing/2014/main" id="{56349B4B-56FA-4E36-BCA8-39F12FD59EB7}"/>
              </a:ext>
            </a:extLst>
          </p:cNvPr>
          <p:cNvSpPr txBox="1"/>
          <p:nvPr/>
        </p:nvSpPr>
        <p:spPr>
          <a:xfrm>
            <a:off x="2033011" y="1427959"/>
            <a:ext cx="1280030"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latin typeface="Calibri" panose="020F0502020204030204"/>
              </a:rPr>
              <a:t>Levee Elevation</a:t>
            </a:r>
          </a:p>
        </p:txBody>
      </p:sp>
      <p:sp>
        <p:nvSpPr>
          <p:cNvPr id="38" name="TextBox 37">
            <a:extLst>
              <a:ext uri="{FF2B5EF4-FFF2-40B4-BE49-F238E27FC236}">
                <a16:creationId xmlns:a16="http://schemas.microsoft.com/office/drawing/2014/main" id="{27F53632-C300-4397-874D-AD74BC7D38C5}"/>
              </a:ext>
            </a:extLst>
          </p:cNvPr>
          <p:cNvSpPr txBox="1"/>
          <p:nvPr/>
        </p:nvSpPr>
        <p:spPr>
          <a:xfrm>
            <a:off x="2033011" y="1790530"/>
            <a:ext cx="1795748" cy="300082"/>
          </a:xfrm>
          <a:prstGeom prst="rect">
            <a:avLst/>
          </a:prstGeom>
          <a:noFill/>
        </p:spPr>
        <p:txBody>
          <a:bodyPr wrap="none" rtlCol="0">
            <a:spAutoFit/>
          </a:bodyPr>
          <a:lstStyle/>
          <a:p>
            <a:pPr defTabSz="685800" fontAlgn="auto">
              <a:spcBef>
                <a:spcPts val="0"/>
              </a:spcBef>
              <a:spcAft>
                <a:spcPts val="0"/>
              </a:spcAft>
              <a:defRPr/>
            </a:pPr>
            <a:r>
              <a:rPr lang="en-US" sz="1350" dirty="0">
                <a:solidFill>
                  <a:prstClr val="black"/>
                </a:solidFill>
                <a:latin typeface="Calibri" panose="020F0502020204030204"/>
              </a:rPr>
              <a:t>Predicted Surge Height</a:t>
            </a:r>
          </a:p>
        </p:txBody>
      </p:sp>
      <p:sp>
        <p:nvSpPr>
          <p:cNvPr id="39" name="Flowchart: Process 38">
            <a:extLst>
              <a:ext uri="{FF2B5EF4-FFF2-40B4-BE49-F238E27FC236}">
                <a16:creationId xmlns:a16="http://schemas.microsoft.com/office/drawing/2014/main" id="{C1623AAD-76B9-4F4D-9485-74643852B1B9}"/>
              </a:ext>
            </a:extLst>
          </p:cNvPr>
          <p:cNvSpPr/>
          <p:nvPr/>
        </p:nvSpPr>
        <p:spPr>
          <a:xfrm>
            <a:off x="1395007" y="1788384"/>
            <a:ext cx="501752" cy="261807"/>
          </a:xfrm>
          <a:prstGeom prst="flowChartProcess">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1350" dirty="0">
                <a:solidFill>
                  <a:prstClr val="white"/>
                </a:solidFill>
                <a:latin typeface="Calibri" panose="020F0502020204030204"/>
              </a:rPr>
              <a:t>##.#</a:t>
            </a:r>
          </a:p>
        </p:txBody>
      </p:sp>
      <p:sp>
        <p:nvSpPr>
          <p:cNvPr id="2" name="TextBox 1">
            <a:extLst>
              <a:ext uri="{FF2B5EF4-FFF2-40B4-BE49-F238E27FC236}">
                <a16:creationId xmlns:a16="http://schemas.microsoft.com/office/drawing/2014/main" id="{7C0AEC48-FC72-439C-BFB0-950FF3657F27}"/>
              </a:ext>
            </a:extLst>
          </p:cNvPr>
          <p:cNvSpPr txBox="1"/>
          <p:nvPr/>
        </p:nvSpPr>
        <p:spPr>
          <a:xfrm>
            <a:off x="214690" y="4558864"/>
            <a:ext cx="1792478" cy="577081"/>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pPr defTabSz="685800" fontAlgn="auto">
              <a:spcBef>
                <a:spcPts val="0"/>
              </a:spcBef>
              <a:spcAft>
                <a:spcPts val="0"/>
              </a:spcAft>
              <a:defRPr/>
            </a:pPr>
            <a:r>
              <a:rPr lang="en-US" sz="1050" u="sng" dirty="0">
                <a:solidFill>
                  <a:prstClr val="black"/>
                </a:solidFill>
                <a:latin typeface="Calibri" panose="020F0502020204030204"/>
              </a:rPr>
              <a:t>Population Behind Protection</a:t>
            </a:r>
          </a:p>
          <a:p>
            <a:pPr defTabSz="685800" fontAlgn="auto">
              <a:spcBef>
                <a:spcPts val="0"/>
              </a:spcBef>
              <a:spcAft>
                <a:spcPts val="0"/>
              </a:spcAft>
              <a:defRPr/>
            </a:pPr>
            <a:r>
              <a:rPr lang="en-US" sz="1050" dirty="0">
                <a:solidFill>
                  <a:prstClr val="black"/>
                </a:solidFill>
                <a:latin typeface="Calibri" panose="020F0502020204030204"/>
              </a:rPr>
              <a:t>East Bank of MS River: 850k</a:t>
            </a:r>
          </a:p>
          <a:p>
            <a:pPr defTabSz="685800" fontAlgn="auto">
              <a:spcBef>
                <a:spcPts val="0"/>
              </a:spcBef>
              <a:spcAft>
                <a:spcPts val="0"/>
              </a:spcAft>
              <a:defRPr/>
            </a:pPr>
            <a:r>
              <a:rPr lang="en-US" sz="1050" dirty="0">
                <a:solidFill>
                  <a:prstClr val="black"/>
                </a:solidFill>
                <a:latin typeface="Calibri" panose="020F0502020204030204"/>
              </a:rPr>
              <a:t>West Bank of MS River: 250k</a:t>
            </a:r>
          </a:p>
        </p:txBody>
      </p:sp>
      <p:sp>
        <p:nvSpPr>
          <p:cNvPr id="40" name="Flowchart: Process 39">
            <a:extLst>
              <a:ext uri="{FF2B5EF4-FFF2-40B4-BE49-F238E27FC236}">
                <a16:creationId xmlns:a16="http://schemas.microsoft.com/office/drawing/2014/main" id="{81E89449-B960-402A-89BF-CE344993B2C5}"/>
              </a:ext>
            </a:extLst>
          </p:cNvPr>
          <p:cNvSpPr/>
          <p:nvPr/>
        </p:nvSpPr>
        <p:spPr>
          <a:xfrm>
            <a:off x="6512984" y="2983209"/>
            <a:ext cx="552089" cy="111061"/>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25.0 – 28.0</a:t>
            </a:r>
          </a:p>
        </p:txBody>
      </p:sp>
      <p:sp>
        <p:nvSpPr>
          <p:cNvPr id="41" name="Flowchart: Process 40">
            <a:extLst>
              <a:ext uri="{FF2B5EF4-FFF2-40B4-BE49-F238E27FC236}">
                <a16:creationId xmlns:a16="http://schemas.microsoft.com/office/drawing/2014/main" id="{898AA5A0-3881-46BA-96D1-198AE4D11BC3}"/>
              </a:ext>
            </a:extLst>
          </p:cNvPr>
          <p:cNvSpPr/>
          <p:nvPr/>
        </p:nvSpPr>
        <p:spPr>
          <a:xfrm>
            <a:off x="2576660" y="4055622"/>
            <a:ext cx="299743" cy="117712"/>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12.0</a:t>
            </a:r>
          </a:p>
        </p:txBody>
      </p:sp>
      <p:sp>
        <p:nvSpPr>
          <p:cNvPr id="42" name="Flowchart: Process 41">
            <a:extLst>
              <a:ext uri="{FF2B5EF4-FFF2-40B4-BE49-F238E27FC236}">
                <a16:creationId xmlns:a16="http://schemas.microsoft.com/office/drawing/2014/main" id="{DF76D009-9D69-4EE0-A831-34DA48EFA0DE}"/>
              </a:ext>
            </a:extLst>
          </p:cNvPr>
          <p:cNvSpPr/>
          <p:nvPr/>
        </p:nvSpPr>
        <p:spPr>
          <a:xfrm>
            <a:off x="2734580" y="4334565"/>
            <a:ext cx="299743" cy="117712"/>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600" b="1" dirty="0">
                <a:solidFill>
                  <a:prstClr val="black"/>
                </a:solidFill>
                <a:latin typeface="Calibri" panose="020F0502020204030204"/>
              </a:rPr>
              <a:t>13.5</a:t>
            </a:r>
          </a:p>
        </p:txBody>
      </p:sp>
      <p:sp>
        <p:nvSpPr>
          <p:cNvPr id="10" name="TextBox 9">
            <a:extLst>
              <a:ext uri="{FF2B5EF4-FFF2-40B4-BE49-F238E27FC236}">
                <a16:creationId xmlns:a16="http://schemas.microsoft.com/office/drawing/2014/main" id="{3355D6F9-27C3-4F65-A957-0EC15B25A579}"/>
              </a:ext>
            </a:extLst>
          </p:cNvPr>
          <p:cNvSpPr txBox="1"/>
          <p:nvPr/>
        </p:nvSpPr>
        <p:spPr>
          <a:xfrm>
            <a:off x="-2400" y="5794625"/>
            <a:ext cx="6901248" cy="219291"/>
          </a:xfrm>
          <a:prstGeom prst="rect">
            <a:avLst/>
          </a:prstGeom>
          <a:noFill/>
        </p:spPr>
        <p:txBody>
          <a:bodyPr wrap="none" rtlCol="0">
            <a:spAutoFit/>
          </a:bodyPr>
          <a:lstStyle/>
          <a:p>
            <a:pPr defTabSz="685800" fontAlgn="auto">
              <a:spcBef>
                <a:spcPts val="0"/>
              </a:spcBef>
              <a:spcAft>
                <a:spcPts val="0"/>
              </a:spcAft>
              <a:defRPr/>
            </a:pPr>
            <a:r>
              <a:rPr lang="en-US" sz="825" i="1" dirty="0">
                <a:solidFill>
                  <a:prstClr val="black"/>
                </a:solidFill>
                <a:latin typeface="Calibri" panose="020F0502020204030204"/>
              </a:rPr>
              <a:t>All levee elevation and population information sourced from National Levee Database </a:t>
            </a:r>
            <a:r>
              <a:rPr lang="en-US" sz="825" i="1" dirty="0">
                <a:solidFill>
                  <a:prstClr val="black"/>
                </a:solidFill>
                <a:latin typeface="Calibri" panose="020F0502020204030204"/>
                <a:hlinkClick r:id="rId3"/>
              </a:rPr>
              <a:t>https://levees.sec.usace.army.mil/</a:t>
            </a:r>
            <a:r>
              <a:rPr lang="en-US" sz="825" i="1" dirty="0">
                <a:solidFill>
                  <a:prstClr val="black"/>
                </a:solidFill>
                <a:latin typeface="Calibri" panose="020F0502020204030204"/>
              </a:rPr>
              <a:t>  All measurements in feet. NAVD88</a:t>
            </a:r>
          </a:p>
        </p:txBody>
      </p:sp>
      <p:sp>
        <p:nvSpPr>
          <p:cNvPr id="43" name="Flowchart: Process 42">
            <a:extLst>
              <a:ext uri="{FF2B5EF4-FFF2-40B4-BE49-F238E27FC236}">
                <a16:creationId xmlns:a16="http://schemas.microsoft.com/office/drawing/2014/main" id="{169651D6-0DBA-48E3-A7FD-D53F48ECE9CF}"/>
              </a:ext>
            </a:extLst>
          </p:cNvPr>
          <p:cNvSpPr/>
          <p:nvPr/>
        </p:nvSpPr>
        <p:spPr>
          <a:xfrm>
            <a:off x="4209724" y="3779466"/>
            <a:ext cx="606547" cy="168781"/>
          </a:xfrm>
          <a:prstGeom prst="flowChartProcess">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525" b="1" dirty="0">
                <a:solidFill>
                  <a:prstClr val="black"/>
                </a:solidFill>
                <a:latin typeface="Calibri" panose="020F0502020204030204"/>
              </a:rPr>
              <a:t>MS River Levee Elevation 25.0 ft</a:t>
            </a:r>
          </a:p>
        </p:txBody>
      </p:sp>
      <p:sp>
        <p:nvSpPr>
          <p:cNvPr id="44" name="Flowchart: Process 43">
            <a:extLst>
              <a:ext uri="{FF2B5EF4-FFF2-40B4-BE49-F238E27FC236}">
                <a16:creationId xmlns:a16="http://schemas.microsoft.com/office/drawing/2014/main" id="{10848244-82E5-47DB-B88C-AF64C3EA34AF}"/>
              </a:ext>
            </a:extLst>
          </p:cNvPr>
          <p:cNvSpPr/>
          <p:nvPr/>
        </p:nvSpPr>
        <p:spPr>
          <a:xfrm>
            <a:off x="4209724" y="3953368"/>
            <a:ext cx="606547" cy="168781"/>
          </a:xfrm>
          <a:prstGeom prst="flowChartProcess">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85800" fontAlgn="auto">
              <a:spcBef>
                <a:spcPts val="0"/>
              </a:spcBef>
              <a:spcAft>
                <a:spcPts val="0"/>
              </a:spcAft>
              <a:defRPr/>
            </a:pPr>
            <a:r>
              <a:rPr lang="en-US" sz="525" b="1" dirty="0">
                <a:solidFill>
                  <a:prstClr val="white"/>
                </a:solidFill>
                <a:latin typeface="Calibri" panose="020F0502020204030204"/>
              </a:rPr>
              <a:t>River Surge </a:t>
            </a:r>
          </a:p>
          <a:p>
            <a:pPr algn="ctr" defTabSz="685800" fontAlgn="auto">
              <a:spcBef>
                <a:spcPts val="0"/>
              </a:spcBef>
              <a:spcAft>
                <a:spcPts val="0"/>
              </a:spcAft>
              <a:defRPr/>
            </a:pPr>
            <a:r>
              <a:rPr lang="en-US" sz="525" b="1" dirty="0">
                <a:solidFill>
                  <a:prstClr val="white"/>
                </a:solidFill>
                <a:latin typeface="Calibri" panose="020F0502020204030204"/>
              </a:rPr>
              <a:t>9.5 – 10.5 ft</a:t>
            </a:r>
          </a:p>
        </p:txBody>
      </p:sp>
    </p:spTree>
    <p:extLst>
      <p:ext uri="{BB962C8B-B14F-4D97-AF65-F5344CB8AC3E}">
        <p14:creationId xmlns:p14="http://schemas.microsoft.com/office/powerpoint/2010/main" val="1185957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29D066-4032-47C2-9116-CE06CCAC06F6}"/>
              </a:ext>
            </a:extLst>
          </p:cNvPr>
          <p:cNvPicPr>
            <a:picLocks noChangeAspect="1"/>
          </p:cNvPicPr>
          <p:nvPr/>
        </p:nvPicPr>
        <p:blipFill rotWithShape="1">
          <a:blip r:embed="rId2"/>
          <a:srcRect l="11941" t="9636" r="8680" b="491"/>
          <a:stretch/>
        </p:blipFill>
        <p:spPr>
          <a:xfrm>
            <a:off x="942793" y="1203281"/>
            <a:ext cx="7258415" cy="4451439"/>
          </a:xfrm>
          <a:prstGeom prst="rect">
            <a:avLst/>
          </a:prstGeom>
        </p:spPr>
      </p:pic>
    </p:spTree>
    <p:extLst>
      <p:ext uri="{BB962C8B-B14F-4D97-AF65-F5344CB8AC3E}">
        <p14:creationId xmlns:p14="http://schemas.microsoft.com/office/powerpoint/2010/main" val="1535920420"/>
      </p:ext>
    </p:extLst>
  </p:cSld>
  <p:clrMapOvr>
    <a:masterClrMapping/>
  </p:clrMapOvr>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93BE415E2E2944AD40747E1F829950" ma:contentTypeVersion="2" ma:contentTypeDescription="Create a new document." ma:contentTypeScope="" ma:versionID="c2b8a18ad7c1805ebcb33989b541b5bf">
  <xsd:schema xmlns:xsd="http://www.w3.org/2001/XMLSchema" xmlns:xs="http://www.w3.org/2001/XMLSchema" xmlns:p="http://schemas.microsoft.com/office/2006/metadata/properties" targetNamespace="http://schemas.microsoft.com/office/2006/metadata/properties" ma:root="true" ma:fieldsID="138ee83291dcd28a7d13f40b8e6248fd">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5DFCDD6-5C3B-4804-8220-2FE5FA0C6727}">
  <ds:schemaRefs>
    <ds:schemaRef ds:uri="http://schemas.microsoft.com/sharepoint/v3/contenttype/forms"/>
  </ds:schemaRefs>
</ds:datastoreItem>
</file>

<file path=customXml/itemProps2.xml><?xml version="1.0" encoding="utf-8"?>
<ds:datastoreItem xmlns:ds="http://schemas.openxmlformats.org/officeDocument/2006/customXml" ds:itemID="{7A43940C-57F2-4720-B94C-CF2A7EB682B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BF701A29-7A72-4CB7-851E-33408E155605}">
  <ds:schemaRefs>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41228</TotalTime>
  <Words>860</Words>
  <Application>Microsoft Office PowerPoint</Application>
  <PresentationFormat>On-screen Show (4:3)</PresentationFormat>
  <Paragraphs>138</Paragraphs>
  <Slides>25</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25</vt:i4>
      </vt:variant>
    </vt:vector>
  </HeadingPairs>
  <TitlesOfParts>
    <vt:vector size="33" baseType="lpstr">
      <vt:lpstr>Arial</vt:lpstr>
      <vt:lpstr>Bauhaus 93</vt:lpstr>
      <vt:lpstr>Berlin Sans FB Demi</vt:lpstr>
      <vt:lpstr>Calibri</vt:lpstr>
      <vt:lpstr>Wingdings</vt:lpstr>
      <vt:lpstr>Wingdings 3</vt:lpstr>
      <vt:lpstr>1_Default Design</vt:lpstr>
      <vt:lpstr>Slide Master</vt:lpstr>
      <vt:lpstr>NLD and External Partners </vt:lpstr>
      <vt:lpstr>Who uses NLD?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SURVEYS/NLD Part Deux!</vt:lpstr>
      <vt:lpstr>Problem and Solution</vt:lpstr>
      <vt:lpstr>Provide Sponsor Minimum Survey Standards </vt:lpstr>
      <vt:lpstr>PowerPoint Presentation</vt:lpstr>
      <vt:lpstr>PowerPoint Presentation</vt:lpstr>
      <vt:lpstr>Current Process</vt:lpstr>
      <vt:lpstr>Where we are now?</vt:lpstr>
      <vt:lpstr>Where we are now?</vt:lpstr>
      <vt:lpstr>Additional USACE Information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SOG Rollup</dc:title>
  <dc:creator>Baldwin, Craig S CIV USARMY CEMVN (US)</dc:creator>
  <cp:lastModifiedBy>Association of Levee Boards</cp:lastModifiedBy>
  <cp:revision>525</cp:revision>
  <cp:lastPrinted>2017-12-06T16:43:30Z</cp:lastPrinted>
  <dcterms:created xsi:type="dcterms:W3CDTF">2009-05-21T17:19:18Z</dcterms:created>
  <dcterms:modified xsi:type="dcterms:W3CDTF">2022-11-29T02:18:36Z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0x010100F593BE415E2E2944AD40747E1F829950</vt:lpwstr>
  </property>
</Properties>
</file>