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media/image5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70" r:id="rId2"/>
    <p:sldId id="327" r:id="rId3"/>
    <p:sldId id="328" r:id="rId4"/>
    <p:sldId id="329" r:id="rId5"/>
    <p:sldId id="330" r:id="rId6"/>
    <p:sldId id="272" r:id="rId7"/>
    <p:sldId id="271" r:id="rId8"/>
    <p:sldId id="326" r:id="rId9"/>
    <p:sldId id="308" r:id="rId10"/>
    <p:sldId id="309" r:id="rId11"/>
    <p:sldId id="311" r:id="rId12"/>
    <p:sldId id="312" r:id="rId13"/>
    <p:sldId id="276" r:id="rId14"/>
    <p:sldId id="278" r:id="rId15"/>
    <p:sldId id="277" r:id="rId16"/>
    <p:sldId id="280" r:id="rId17"/>
    <p:sldId id="265" r:id="rId18"/>
    <p:sldId id="282" r:id="rId19"/>
    <p:sldId id="318" r:id="rId20"/>
    <p:sldId id="332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Pat Forbes" initials="PF" lastIdx="11" clrIdx="0">
    <p:extLst>
      <p:ext uri="{19B8F6BF-5375-455C-9EA6-DF929625EA0E}">
        <p15:presenceInfo xmlns:p15="http://schemas.microsoft.com/office/powerpoint/2012/main" userId="S-1-5-21-879169590-2894304047-4147668844-2680" providerId="AD"/>
      </p:ext>
    </p:extLst>
  </p:cmAuthor>
  <p:cmAuthor id="3" name="Genea Lathers (DOA)" initials="GL(" lastIdx="9" clrIdx="1">
    <p:extLst>
      <p:ext uri="{19B8F6BF-5375-455C-9EA6-DF929625EA0E}">
        <p15:presenceInfo xmlns:p15="http://schemas.microsoft.com/office/powerpoint/2012/main" userId="S-1-5-21-879169590-2894304047-4147668844-2346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87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D8CCAB9-7697-944E-9B4D-8DA91779D4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38328" y="6305295"/>
            <a:ext cx="363016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LOUISIANA WATERSHED INITIATIVE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D193CA-538B-844B-B32B-ED1EE82EAE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37564" y="5639251"/>
            <a:ext cx="728531" cy="365125"/>
          </a:xfrm>
          <a:prstGeom prst="rect">
            <a:avLst/>
          </a:prstGeom>
        </p:spPr>
        <p:txBody>
          <a:bodyPr/>
          <a:lstStyle/>
          <a:p>
            <a:fld id="{032A3741-3814-0B4B-9A66-C1B0A3E46F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CBD0FD-1F4B-E548-BCFD-D7320B8CABAB}"/>
              </a:ext>
            </a:extLst>
          </p:cNvPr>
          <p:cNvSpPr/>
          <p:nvPr userDrawn="1"/>
        </p:nvSpPr>
        <p:spPr>
          <a:xfrm>
            <a:off x="338328" y="0"/>
            <a:ext cx="1185367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5562D4-9A26-E44D-A99F-2BEED561017F}"/>
              </a:ext>
            </a:extLst>
          </p:cNvPr>
          <p:cNvSpPr/>
          <p:nvPr userDrawn="1"/>
        </p:nvSpPr>
        <p:spPr>
          <a:xfrm>
            <a:off x="3495040" y="0"/>
            <a:ext cx="8696960" cy="4282072"/>
          </a:xfrm>
          <a:prstGeom prst="rect">
            <a:avLst/>
          </a:prstGeom>
          <a:solidFill>
            <a:schemeClr val="accent1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4A39D85-0DA4-5542-88BF-104793020B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31394" y="347472"/>
            <a:ext cx="5801905" cy="2138855"/>
          </a:xfrm>
          <a:noFill/>
        </p:spPr>
        <p:txBody>
          <a:bodyPr lIns="0" rIns="0" anchor="b" anchorCtr="0">
            <a:noAutofit/>
          </a:bodyPr>
          <a:lstStyle>
            <a:lvl1pPr marL="0" indent="0" algn="ctr">
              <a:buNone/>
              <a:defRPr sz="4000" b="0" cap="all" spc="3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046072B-1FB1-ED42-9462-F3C2BD823FD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31394" y="2608301"/>
            <a:ext cx="5801905" cy="413831"/>
          </a:xfrm>
        </p:spPr>
        <p:txBody>
          <a:bodyPr wrap="square">
            <a:spAutoFit/>
          </a:bodyPr>
          <a:lstStyle>
            <a:lvl1pPr marL="0" indent="0" algn="ctr">
              <a:buNone/>
              <a:defRPr sz="20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149EE5D-8796-B34D-81F2-7CB3FDF4A15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6031394" y="3144106"/>
            <a:ext cx="5801905" cy="76469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Presenter’s 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FEC065-794F-BC45-B089-AD09C9EE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3514" y="4685721"/>
            <a:ext cx="2777507" cy="1716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6C4A49-8ADB-ED46-B608-D52CC4147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25" y="-8710"/>
            <a:ext cx="5705861" cy="68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5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 Divider - Mandeville Fontain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B9A82D-F2E5-7E49-80F7-9CE075880987}"/>
              </a:ext>
            </a:extLst>
          </p:cNvPr>
          <p:cNvSpPr/>
          <p:nvPr userDrawn="1"/>
        </p:nvSpPr>
        <p:spPr>
          <a:xfrm>
            <a:off x="0" y="5750560"/>
            <a:ext cx="10737564" cy="110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453AB14-5E06-094D-8449-77660923F7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5250" y="5930903"/>
            <a:ext cx="8862314" cy="606833"/>
          </a:xfrm>
        </p:spPr>
        <p:txBody>
          <a:bodyPr>
            <a:noAutofit/>
          </a:bodyPr>
          <a:lstStyle>
            <a:lvl1pPr marL="0" indent="0">
              <a:buNone/>
              <a:defRPr sz="3200" spc="300">
                <a:latin typeface="+mj-lt"/>
              </a:defRPr>
            </a:lvl1pPr>
          </a:lstStyle>
          <a:p>
            <a:pPr lvl="0"/>
            <a:r>
              <a:rPr lang="en-US" dirty="0"/>
              <a:t>Click to Edit Agenda Item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38940C-F6AF-5449-9881-537BCDEEFA11}"/>
              </a:ext>
            </a:extLst>
          </p:cNvPr>
          <p:cNvSpPr/>
          <p:nvPr userDrawn="1"/>
        </p:nvSpPr>
        <p:spPr>
          <a:xfrm rot="16200000">
            <a:off x="-2670048" y="2658309"/>
            <a:ext cx="6858004" cy="1541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ss, wooden, outdoor, wood&#10;&#10;Description automatically generated">
            <a:extLst>
              <a:ext uri="{FF2B5EF4-FFF2-40B4-BE49-F238E27FC236}">
                <a16:creationId xmlns:a16="http://schemas.microsoft.com/office/drawing/2014/main" id="{840219A3-3F5C-3546-9DE8-A94CC777F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090" b="7931"/>
          <a:stretch/>
        </p:blipFill>
        <p:spPr>
          <a:xfrm>
            <a:off x="1529644" y="-3"/>
            <a:ext cx="10662355" cy="56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95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Section Divider - Cheniere L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B9A82D-F2E5-7E49-80F7-9CE075880987}"/>
              </a:ext>
            </a:extLst>
          </p:cNvPr>
          <p:cNvSpPr/>
          <p:nvPr userDrawn="1"/>
        </p:nvSpPr>
        <p:spPr>
          <a:xfrm>
            <a:off x="0" y="5592726"/>
            <a:ext cx="10737564" cy="126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EC9148D-355F-E64D-8C22-1D83E373D0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5250" y="5930903"/>
            <a:ext cx="8862314" cy="606833"/>
          </a:xfrm>
        </p:spPr>
        <p:txBody>
          <a:bodyPr>
            <a:noAutofit/>
          </a:bodyPr>
          <a:lstStyle>
            <a:lvl1pPr marL="0" indent="0">
              <a:buNone/>
              <a:defRPr sz="3200" spc="300">
                <a:latin typeface="+mj-lt"/>
              </a:defRPr>
            </a:lvl1pPr>
          </a:lstStyle>
          <a:p>
            <a:pPr lvl="0"/>
            <a:r>
              <a:rPr lang="en-US" dirty="0"/>
              <a:t>Click to Edit Agenda Item Name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B12329-8B73-1541-9128-812887477FDC}"/>
              </a:ext>
            </a:extLst>
          </p:cNvPr>
          <p:cNvSpPr/>
          <p:nvPr userDrawn="1"/>
        </p:nvSpPr>
        <p:spPr>
          <a:xfrm rot="16200000">
            <a:off x="-2670048" y="2658309"/>
            <a:ext cx="6858004" cy="1541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ody of water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EED6926-9596-9D47-9109-C4A3F6E7FC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295" b="9282"/>
          <a:stretch/>
        </p:blipFill>
        <p:spPr>
          <a:xfrm>
            <a:off x="1529645" y="3402"/>
            <a:ext cx="10662355" cy="56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5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-Section Divider - Atchafalaya Bas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B9A82D-F2E5-7E49-80F7-9CE075880987}"/>
              </a:ext>
            </a:extLst>
          </p:cNvPr>
          <p:cNvSpPr/>
          <p:nvPr userDrawn="1"/>
        </p:nvSpPr>
        <p:spPr>
          <a:xfrm>
            <a:off x="0" y="5592726"/>
            <a:ext cx="10737564" cy="126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0B77517-29C4-6B4F-8209-A9A76A5261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5250" y="5930903"/>
            <a:ext cx="8862314" cy="606833"/>
          </a:xfrm>
        </p:spPr>
        <p:txBody>
          <a:bodyPr>
            <a:noAutofit/>
          </a:bodyPr>
          <a:lstStyle>
            <a:lvl1pPr marL="0" indent="0">
              <a:buNone/>
              <a:defRPr sz="3200" spc="300">
                <a:latin typeface="+mj-lt"/>
              </a:defRPr>
            </a:lvl1pPr>
          </a:lstStyle>
          <a:p>
            <a:pPr lvl="0"/>
            <a:r>
              <a:rPr lang="en-US" dirty="0"/>
              <a:t>Click to Edit Agenda Item Name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9A13BB-E95F-EA4A-AD00-54CFF6C5D2C7}"/>
              </a:ext>
            </a:extLst>
          </p:cNvPr>
          <p:cNvSpPr/>
          <p:nvPr userDrawn="1"/>
        </p:nvSpPr>
        <p:spPr>
          <a:xfrm rot="16200000">
            <a:off x="-2670048" y="2658309"/>
            <a:ext cx="6858004" cy="1541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river, outdoor, valley&#10;&#10;Description automatically generated">
            <a:extLst>
              <a:ext uri="{FF2B5EF4-FFF2-40B4-BE49-F238E27FC236}">
                <a16:creationId xmlns:a16="http://schemas.microsoft.com/office/drawing/2014/main" id="{48B18DAA-EDF1-704B-B500-F5BA031CB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42" b="14579"/>
          <a:stretch/>
        </p:blipFill>
        <p:spPr>
          <a:xfrm>
            <a:off x="1541382" y="1"/>
            <a:ext cx="10650618" cy="561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58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-Section Divider - Bayou Te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B9A82D-F2E5-7E49-80F7-9CE075880987}"/>
              </a:ext>
            </a:extLst>
          </p:cNvPr>
          <p:cNvSpPr/>
          <p:nvPr userDrawn="1"/>
        </p:nvSpPr>
        <p:spPr>
          <a:xfrm>
            <a:off x="0" y="5592726"/>
            <a:ext cx="10737564" cy="1261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6F0E03D-3539-DF47-AABE-D24EA28C46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5250" y="5930903"/>
            <a:ext cx="8862314" cy="606833"/>
          </a:xfrm>
        </p:spPr>
        <p:txBody>
          <a:bodyPr>
            <a:noAutofit/>
          </a:bodyPr>
          <a:lstStyle>
            <a:lvl1pPr marL="0" indent="0">
              <a:buNone/>
              <a:defRPr sz="3200" spc="300">
                <a:latin typeface="+mj-lt"/>
              </a:defRPr>
            </a:lvl1pPr>
          </a:lstStyle>
          <a:p>
            <a:pPr lvl="0"/>
            <a:r>
              <a:rPr lang="en-US" dirty="0"/>
              <a:t>Click to Edit Agenda Item Name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789B02-B4E4-A246-A93B-F06CC0E28879}"/>
              </a:ext>
            </a:extLst>
          </p:cNvPr>
          <p:cNvSpPr/>
          <p:nvPr userDrawn="1"/>
        </p:nvSpPr>
        <p:spPr>
          <a:xfrm rot="16200000">
            <a:off x="-2670048" y="2658309"/>
            <a:ext cx="6858004" cy="1541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on a boat&#10;&#10;Description automatically generated">
            <a:extLst>
              <a:ext uri="{FF2B5EF4-FFF2-40B4-BE49-F238E27FC236}">
                <a16:creationId xmlns:a16="http://schemas.microsoft.com/office/drawing/2014/main" id="{FF236B13-20FC-974C-ABAF-9C314E50E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1147"/>
          <a:stretch/>
        </p:blipFill>
        <p:spPr>
          <a:xfrm>
            <a:off x="1529645" y="-3"/>
            <a:ext cx="10679472" cy="561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5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Focus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281E79-4A86-534D-9235-CE5FBDB8BEB9}"/>
              </a:ext>
            </a:extLst>
          </p:cNvPr>
          <p:cNvSpPr/>
          <p:nvPr userDrawn="1"/>
        </p:nvSpPr>
        <p:spPr>
          <a:xfrm>
            <a:off x="0" y="1359050"/>
            <a:ext cx="12192000" cy="45464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B4970C-5A0A-7E46-B035-DF62948372FB}"/>
              </a:ext>
            </a:extLst>
          </p:cNvPr>
          <p:cNvSpPr/>
          <p:nvPr userDrawn="1"/>
        </p:nvSpPr>
        <p:spPr>
          <a:xfrm>
            <a:off x="135777" y="2395180"/>
            <a:ext cx="1737776" cy="173777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79379C-F329-DF49-B470-A1954DAD56AF}"/>
              </a:ext>
            </a:extLst>
          </p:cNvPr>
          <p:cNvSpPr/>
          <p:nvPr userDrawn="1"/>
        </p:nvSpPr>
        <p:spPr>
          <a:xfrm>
            <a:off x="2195947" y="2395180"/>
            <a:ext cx="1737776" cy="17377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B8EC68-16B3-CB43-8DE6-37C0E49A9B33}"/>
              </a:ext>
            </a:extLst>
          </p:cNvPr>
          <p:cNvSpPr/>
          <p:nvPr userDrawn="1"/>
        </p:nvSpPr>
        <p:spPr>
          <a:xfrm>
            <a:off x="4221839" y="2395180"/>
            <a:ext cx="1737776" cy="173777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7D9371-DDBC-C249-B472-FFDBCB86E737}"/>
              </a:ext>
            </a:extLst>
          </p:cNvPr>
          <p:cNvSpPr/>
          <p:nvPr userDrawn="1"/>
        </p:nvSpPr>
        <p:spPr>
          <a:xfrm>
            <a:off x="6239653" y="2395180"/>
            <a:ext cx="1737776" cy="17377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1A3EAC1-D04F-5249-BC01-B2790588E07F}"/>
              </a:ext>
            </a:extLst>
          </p:cNvPr>
          <p:cNvSpPr/>
          <p:nvPr userDrawn="1"/>
        </p:nvSpPr>
        <p:spPr>
          <a:xfrm>
            <a:off x="8276752" y="2395180"/>
            <a:ext cx="1737776" cy="1737776"/>
          </a:xfrm>
          <a:prstGeom prst="ellipse">
            <a:avLst/>
          </a:prstGeom>
          <a:solidFill>
            <a:srgbClr val="B9C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0155D2-519F-7C46-A353-EA76AD521824}"/>
              </a:ext>
            </a:extLst>
          </p:cNvPr>
          <p:cNvSpPr/>
          <p:nvPr userDrawn="1"/>
        </p:nvSpPr>
        <p:spPr>
          <a:xfrm>
            <a:off x="10318447" y="2395180"/>
            <a:ext cx="1737776" cy="17377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FAC3E-3DF6-1346-B7C5-C196A9A2EFA2}"/>
              </a:ext>
            </a:extLst>
          </p:cNvPr>
          <p:cNvSpPr txBox="1"/>
          <p:nvPr userDrawn="1"/>
        </p:nvSpPr>
        <p:spPr>
          <a:xfrm>
            <a:off x="0" y="4529239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200" baseline="0" dirty="0">
                <a:solidFill>
                  <a:schemeClr val="tx1"/>
                </a:solidFill>
                <a:latin typeface="+mj-lt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78B822-021E-2840-B959-0EE51831C6C9}"/>
              </a:ext>
            </a:extLst>
          </p:cNvPr>
          <p:cNvSpPr txBox="1"/>
          <p:nvPr userDrawn="1"/>
        </p:nvSpPr>
        <p:spPr>
          <a:xfrm>
            <a:off x="8113496" y="4412230"/>
            <a:ext cx="2059204" cy="646331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pc="200" baseline="0" dirty="0">
                <a:solidFill>
                  <a:schemeClr val="tx1"/>
                </a:solidFill>
                <a:latin typeface="+mj-lt"/>
              </a:rPr>
              <a:t>CAPABILITY &amp; CAPACITY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4E9772-FD1F-4E4E-8D27-009C50F1C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66" y="2941069"/>
            <a:ext cx="645997" cy="6459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6DC487-0471-2D4F-8C73-E6134AA28EAF}"/>
              </a:ext>
            </a:extLst>
          </p:cNvPr>
          <p:cNvSpPr txBox="1"/>
          <p:nvPr userDrawn="1"/>
        </p:nvSpPr>
        <p:spPr>
          <a:xfrm>
            <a:off x="2050472" y="4529239"/>
            <a:ext cx="201486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pc="200" baseline="0" dirty="0">
                <a:solidFill>
                  <a:schemeClr val="tx1"/>
                </a:solidFill>
                <a:latin typeface="+mj-lt"/>
              </a:rPr>
              <a:t>STANDARDS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197603-14D3-6E41-82F9-2746B6AA9B7A}"/>
              </a:ext>
            </a:extLst>
          </p:cNvPr>
          <p:cNvSpPr txBox="1"/>
          <p:nvPr userDrawn="1"/>
        </p:nvSpPr>
        <p:spPr>
          <a:xfrm>
            <a:off x="4096513" y="4529239"/>
            <a:ext cx="201486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pc="200" baseline="0" dirty="0">
                <a:solidFill>
                  <a:schemeClr val="tx1"/>
                </a:solidFill>
                <a:latin typeface="+mj-lt"/>
              </a:rPr>
              <a:t>ENGAGEMENT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56053B-034B-8C4A-A9C7-97FE55396FBE}"/>
              </a:ext>
            </a:extLst>
          </p:cNvPr>
          <p:cNvSpPr txBox="1"/>
          <p:nvPr userDrawn="1"/>
        </p:nvSpPr>
        <p:spPr>
          <a:xfrm>
            <a:off x="6098627" y="4412230"/>
            <a:ext cx="2028033" cy="646331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pc="200" baseline="0" dirty="0">
                <a:solidFill>
                  <a:schemeClr val="tx1"/>
                </a:solidFill>
                <a:latin typeface="+mj-lt"/>
              </a:rPr>
              <a:t>INTEGRATED PLANNING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F84645-CA69-814C-B817-1706E868CA6A}"/>
              </a:ext>
            </a:extLst>
          </p:cNvPr>
          <p:cNvSpPr txBox="1"/>
          <p:nvPr userDrawn="1"/>
        </p:nvSpPr>
        <p:spPr>
          <a:xfrm>
            <a:off x="10190708" y="4529239"/>
            <a:ext cx="202803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pc="200" baseline="0" dirty="0">
                <a:solidFill>
                  <a:schemeClr val="tx1"/>
                </a:solidFill>
                <a:latin typeface="+mj-lt"/>
              </a:rPr>
              <a:t>FUNDING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2E19248-88DB-1F4A-BCF5-15032C5452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468" y="2876248"/>
            <a:ext cx="539312" cy="7756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87B7F3-4A8A-4840-B00C-167D4E8CCA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520" y="2870124"/>
            <a:ext cx="778762" cy="778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C09EA6-CDB8-3148-90D5-F9F5FA33B2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753" y="2890919"/>
            <a:ext cx="611040" cy="7462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B3EB41-B95C-4641-BE5E-91282A4076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151" y="2890919"/>
            <a:ext cx="775828" cy="7870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30D776-D5C7-8342-A4F7-B3579D1D638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362" y="2828941"/>
            <a:ext cx="819945" cy="819945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A29104A-17BF-1A45-B7C8-3899727D0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498072" cy="993926"/>
          </a:xfrm>
        </p:spPr>
        <p:txBody>
          <a:bodyPr anchor="t">
            <a:no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3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272">
          <p15:clr>
            <a:srgbClr val="FBAE40"/>
          </p15:clr>
        </p15:guide>
        <p15:guide id="3">
          <p15:clr>
            <a:srgbClr val="FBAE40"/>
          </p15:clr>
        </p15:guide>
        <p15:guide id="4" pos="2568">
          <p15:clr>
            <a:srgbClr val="FBAE40"/>
          </p15:clr>
        </p15:guide>
        <p15:guide id="5" pos="3840">
          <p15:clr>
            <a:srgbClr val="FBAE40"/>
          </p15:clr>
        </p15:guide>
        <p15:guide id="6" pos="5112">
          <p15:clr>
            <a:srgbClr val="FBAE40"/>
          </p15:clr>
        </p15:guide>
        <p15:guide id="7" pos="6408">
          <p15:clr>
            <a:srgbClr val="FBAE40"/>
          </p15:clr>
        </p15:guide>
        <p15:guide id="8" pos="76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Left Blue Background/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2B8075-D737-0F47-B8F1-448B7DCE64D2}"/>
              </a:ext>
            </a:extLst>
          </p:cNvPr>
          <p:cNvSpPr/>
          <p:nvPr userDrawn="1"/>
        </p:nvSpPr>
        <p:spPr>
          <a:xfrm>
            <a:off x="0" y="1359052"/>
            <a:ext cx="7400339" cy="43891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C4346-DA08-EE46-8A21-DD0309EA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498072" cy="993926"/>
          </a:xfrm>
        </p:spPr>
        <p:txBody>
          <a:bodyPr bIns="347472" anchor="t">
            <a:sp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7C966A-3034-1541-9BDE-E099A674E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0338" y="1359051"/>
            <a:ext cx="4791661" cy="4389120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B5C17-39F0-F647-8033-C475B8AF9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327" y="1706524"/>
            <a:ext cx="6714539" cy="3694175"/>
          </a:xfrm>
        </p:spPr>
        <p:txBody>
          <a:bodyPr wrap="square" tIns="45720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EA7288A-707F-A04B-9692-CB2DBDF9D3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00338" y="5776783"/>
            <a:ext cx="4448762" cy="317395"/>
          </a:xfrm>
        </p:spPr>
        <p:txBody>
          <a:bodyPr anchor="ctr" anchorCtr="0"/>
          <a:lstStyle>
            <a:lvl1pPr marL="0" indent="0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</p:txBody>
      </p:sp>
    </p:spTree>
    <p:extLst>
      <p:ext uri="{BB962C8B-B14F-4D97-AF65-F5344CB8AC3E}">
        <p14:creationId xmlns:p14="http://schemas.microsoft.com/office/powerpoint/2010/main" val="379090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Subtitle/Left Blue Background/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2AC559-B651-ED49-A271-CE81EF4CF23C}"/>
              </a:ext>
            </a:extLst>
          </p:cNvPr>
          <p:cNvSpPr/>
          <p:nvPr userDrawn="1"/>
        </p:nvSpPr>
        <p:spPr>
          <a:xfrm>
            <a:off x="0" y="1855983"/>
            <a:ext cx="7400339" cy="39161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CB100E3-54AB-5341-995B-CDAF66A87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0338" y="1855983"/>
            <a:ext cx="4791661" cy="391617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884E8D-D196-574B-9326-AFB3E6223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139" y="2203455"/>
            <a:ext cx="6714728" cy="3216614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748C6B-78A8-2A4F-B0F8-A8EA8FD7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484864" cy="818494"/>
          </a:xfrm>
        </p:spPr>
        <p:txBody>
          <a:bodyPr bIns="173736"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6B07805-69D3-D542-A95C-0928648ADD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" y="1183619"/>
            <a:ext cx="11484864" cy="672364"/>
          </a:xfrm>
        </p:spPr>
        <p:txBody>
          <a:bodyPr wrap="square" bIns="347472">
            <a:spAutoFit/>
          </a:bodyPr>
          <a:lstStyle>
            <a:lvl1pPr marL="0" indent="0">
              <a:buNone/>
              <a:defRPr sz="2000" cap="all" spc="30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3E9BFB32-5B25-3841-8979-618CBEA63B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00338" y="5776783"/>
            <a:ext cx="4448762" cy="317395"/>
          </a:xfrm>
        </p:spPr>
        <p:txBody>
          <a:bodyPr anchor="ctr" anchorCtr="0"/>
          <a:lstStyle>
            <a:lvl1pPr marL="0" indent="0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</p:txBody>
      </p:sp>
    </p:spTree>
    <p:extLst>
      <p:ext uri="{BB962C8B-B14F-4D97-AF65-F5344CB8AC3E}">
        <p14:creationId xmlns:p14="http://schemas.microsoft.com/office/powerpoint/2010/main" val="3009832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Left Blue Background/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2BC4210-2CA4-AB4F-A9EC-C28AEEB47B57}"/>
              </a:ext>
            </a:extLst>
          </p:cNvPr>
          <p:cNvSpPr/>
          <p:nvPr userDrawn="1"/>
        </p:nvSpPr>
        <p:spPr>
          <a:xfrm>
            <a:off x="0" y="1359051"/>
            <a:ext cx="7400339" cy="47365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1C9F81D-2683-5548-A7A2-71DAD6B42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0338" y="1359051"/>
            <a:ext cx="4791661" cy="4416267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C4346-DA08-EE46-8A21-DD0309EA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498072" cy="993926"/>
          </a:xfrm>
        </p:spPr>
        <p:txBody>
          <a:bodyPr bIns="347472" anchor="t">
            <a:sp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B81970E-5AE4-0641-8A96-768BEA88A7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326" y="1706524"/>
            <a:ext cx="6714539" cy="538353"/>
          </a:xfrm>
          <a:noFill/>
          <a:ln w="12700">
            <a:solidFill>
              <a:schemeClr val="accent1"/>
            </a:solidFill>
          </a:ln>
        </p:spPr>
        <p:txBody>
          <a:bodyPr wrap="square" lIns="182880" tIns="91440" rIns="182880" bIns="91440">
            <a:spAutoFit/>
          </a:bodyPr>
          <a:lstStyle>
            <a:lvl1pPr marL="0" indent="0" algn="ctr">
              <a:buNone/>
              <a:defRPr b="1" cap="all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443E07-AF1F-EB4B-BC87-3F6AEAB9F9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326" y="2581981"/>
            <a:ext cx="6714539" cy="538353"/>
          </a:xfrm>
          <a:noFill/>
          <a:ln w="12700">
            <a:solidFill>
              <a:schemeClr val="accent1"/>
            </a:solidFill>
          </a:ln>
        </p:spPr>
        <p:txBody>
          <a:bodyPr wrap="square" lIns="182880" tIns="91440" rIns="182880" bIns="91440">
            <a:spAutoFit/>
          </a:bodyPr>
          <a:lstStyle>
            <a:lvl1pPr marL="0" indent="0" algn="ctr">
              <a:buNone/>
              <a:defRPr b="1" cap="all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A372A8A-D7C1-B641-887E-002386DB42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326" y="3457438"/>
            <a:ext cx="6714539" cy="538353"/>
          </a:xfrm>
          <a:noFill/>
          <a:ln w="12700">
            <a:solidFill>
              <a:schemeClr val="accent1"/>
            </a:solidFill>
          </a:ln>
        </p:spPr>
        <p:txBody>
          <a:bodyPr wrap="square" lIns="182880" tIns="91440" rIns="182880" bIns="91440">
            <a:spAutoFit/>
          </a:bodyPr>
          <a:lstStyle>
            <a:lvl1pPr marL="0" indent="0" algn="ctr">
              <a:buNone/>
              <a:defRPr b="1" cap="all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 text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6B35A68-0961-9748-8A4D-9425466CAA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326" y="4332895"/>
            <a:ext cx="6714539" cy="538353"/>
          </a:xfrm>
          <a:noFill/>
          <a:ln w="12700">
            <a:solidFill>
              <a:schemeClr val="accent1"/>
            </a:solidFill>
          </a:ln>
        </p:spPr>
        <p:txBody>
          <a:bodyPr wrap="square" lIns="182880" tIns="91440" rIns="182880" bIns="91440">
            <a:spAutoFit/>
          </a:bodyPr>
          <a:lstStyle>
            <a:lvl1pPr marL="0" indent="0" algn="ctr">
              <a:buNone/>
              <a:defRPr b="1" cap="all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E4C0C1F-5219-4F49-BDCA-68EE7A5E14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8326" y="5208352"/>
            <a:ext cx="6714539" cy="538353"/>
          </a:xfrm>
          <a:noFill/>
          <a:ln w="12700">
            <a:solidFill>
              <a:schemeClr val="accent1"/>
            </a:solidFill>
          </a:ln>
        </p:spPr>
        <p:txBody>
          <a:bodyPr wrap="square" lIns="182880" tIns="91440" rIns="182880" bIns="91440">
            <a:spAutoFit/>
          </a:bodyPr>
          <a:lstStyle>
            <a:lvl1pPr marL="0" indent="0" algn="ctr">
              <a:buNone/>
              <a:defRPr b="1" cap="all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89A8D47-31F2-BF43-951E-E6F2222274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00338" y="5776783"/>
            <a:ext cx="4448762" cy="317395"/>
          </a:xfrm>
        </p:spPr>
        <p:txBody>
          <a:bodyPr anchor="ctr" anchorCtr="0"/>
          <a:lstStyle>
            <a:lvl1pPr marL="0" indent="0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</p:txBody>
      </p:sp>
    </p:spTree>
    <p:extLst>
      <p:ext uri="{BB962C8B-B14F-4D97-AF65-F5344CB8AC3E}">
        <p14:creationId xmlns:p14="http://schemas.microsoft.com/office/powerpoint/2010/main" val="2801302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Counc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2B8075-D737-0F47-B8F1-448B7DCE64D2}"/>
              </a:ext>
            </a:extLst>
          </p:cNvPr>
          <p:cNvSpPr/>
          <p:nvPr userDrawn="1"/>
        </p:nvSpPr>
        <p:spPr>
          <a:xfrm>
            <a:off x="0" y="1359051"/>
            <a:ext cx="12192000" cy="47217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A14402-EEFF-BB42-9885-8FFD3DA9011E}"/>
              </a:ext>
            </a:extLst>
          </p:cNvPr>
          <p:cNvSpPr/>
          <p:nvPr userDrawn="1"/>
        </p:nvSpPr>
        <p:spPr>
          <a:xfrm>
            <a:off x="0" y="0"/>
            <a:ext cx="4539049" cy="6080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35393B-6C58-A64E-AE16-DB1E7D1BC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057" y="457200"/>
            <a:ext cx="1602934" cy="16029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EB7A46-E14F-0F4C-A575-C59CA3CC9E00}"/>
              </a:ext>
            </a:extLst>
          </p:cNvPr>
          <p:cNvGrpSpPr/>
          <p:nvPr userDrawn="1"/>
        </p:nvGrpSpPr>
        <p:grpSpPr>
          <a:xfrm>
            <a:off x="5228177" y="2195595"/>
            <a:ext cx="6248400" cy="3464559"/>
            <a:chOff x="5751454" y="2713733"/>
            <a:chExt cx="5054993" cy="28389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54E868F-DD68-7D49-9F27-0DB6E79C3117}"/>
                </a:ext>
              </a:extLst>
            </p:cNvPr>
            <p:cNvGrpSpPr/>
            <p:nvPr userDrawn="1"/>
          </p:nvGrpSpPr>
          <p:grpSpPr>
            <a:xfrm>
              <a:off x="5751454" y="2713733"/>
              <a:ext cx="5054993" cy="1406538"/>
              <a:chOff x="5935280" y="2811753"/>
              <a:chExt cx="5054993" cy="140653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A0B9B4F-A8D7-1F4A-BBB0-72E6116B0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28248" y="2815405"/>
                <a:ext cx="1399236" cy="1399236"/>
              </a:xfrm>
              <a:prstGeom prst="rect">
                <a:avLst/>
              </a:prstGeom>
            </p:spPr>
          </p:pic>
          <p:pic>
            <p:nvPicPr>
              <p:cNvPr id="18" name="Picture 17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7CE913E8-2C76-D741-A733-39BDA6047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65930" y="2811754"/>
                <a:ext cx="1424343" cy="140653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A4BA273-9B45-314E-80F9-7E236EA7A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5280" y="2811753"/>
                <a:ext cx="1550070" cy="139976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2846BE-A0C4-1D46-A43A-DBD65C3D15AB}"/>
                </a:ext>
              </a:extLst>
            </p:cNvPr>
            <p:cNvGrpSpPr/>
            <p:nvPr userDrawn="1"/>
          </p:nvGrpSpPr>
          <p:grpSpPr>
            <a:xfrm>
              <a:off x="6074842" y="4611414"/>
              <a:ext cx="4526466" cy="941269"/>
              <a:chOff x="6640672" y="4611414"/>
              <a:chExt cx="4526467" cy="941269"/>
            </a:xfrm>
          </p:grpSpPr>
          <p:pic>
            <p:nvPicPr>
              <p:cNvPr id="15" name="Picture 14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DD8E6BDE-96A3-5643-9295-7CF60308F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0672" y="4638282"/>
                <a:ext cx="1703295" cy="9144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D4483C9-FCF6-A94C-A858-16A9C83CD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45511" y="4611414"/>
                <a:ext cx="2421628" cy="941269"/>
              </a:xfrm>
              <a:prstGeom prst="rect">
                <a:avLst/>
              </a:prstGeom>
            </p:spPr>
          </p:pic>
        </p:grp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F5FE835-FE01-DE49-A98E-F75B79F05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2517334"/>
            <a:ext cx="4538663" cy="48936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D88413B-216C-5C41-BC44-5CCB0E4D3A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76775"/>
            <a:ext cx="4538663" cy="697499"/>
          </a:xfrm>
        </p:spPr>
        <p:txBody>
          <a:bodyPr/>
          <a:lstStyle>
            <a:lvl1pPr marL="0" indent="0" algn="ctr">
              <a:buNone/>
              <a:defRPr sz="1800" spc="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QUOTEE STYLE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93EA059-1934-F64B-AFAF-C2B5D5674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1562" y="365125"/>
            <a:ext cx="6941630" cy="993926"/>
          </a:xfrm>
        </p:spPr>
        <p:txBody>
          <a:bodyPr wrap="square"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6131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/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C4346-DA08-EE46-8A21-DD0309EA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8" y="364782"/>
            <a:ext cx="11480801" cy="993926"/>
          </a:xfrm>
        </p:spPr>
        <p:txBody>
          <a:bodyPr wrap="square" bIns="347472" anchor="t">
            <a:sp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7C966A-3034-1541-9BDE-E099A674E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5599" y="1355131"/>
            <a:ext cx="4791660" cy="4422235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B5C17-39F0-F647-8033-C475B8AF9D2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77461" y="1355131"/>
            <a:ext cx="6358940" cy="4739629"/>
          </a:xfrm>
        </p:spPr>
        <p:txBody>
          <a:bodyPr wrap="square"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C84E842-C735-C748-802C-8D5409DAE2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" y="5777366"/>
            <a:ext cx="4791660" cy="317395"/>
          </a:xfrm>
        </p:spPr>
        <p:txBody>
          <a:bodyPr anchor="ctr" anchorCtr="0"/>
          <a:lstStyle>
            <a:lvl1pPr marL="0" indent="0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</p:txBody>
      </p:sp>
    </p:spTree>
    <p:extLst>
      <p:ext uri="{BB962C8B-B14F-4D97-AF65-F5344CB8AC3E}">
        <p14:creationId xmlns:p14="http://schemas.microsoft.com/office/powerpoint/2010/main" val="41944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oat on a river surrounded by trees&#10;&#10;Description automatically generated with low confidence">
            <a:extLst>
              <a:ext uri="{FF2B5EF4-FFF2-40B4-BE49-F238E27FC236}">
                <a16:creationId xmlns:a16="http://schemas.microsoft.com/office/drawing/2014/main" id="{50F3CF1A-419F-8846-B08E-2C387DC24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111"/>
          <a:stretch/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B46E7E-6627-464E-8895-B3B007C8C8C2}"/>
              </a:ext>
            </a:extLst>
          </p:cNvPr>
          <p:cNvSpPr/>
          <p:nvPr userDrawn="1"/>
        </p:nvSpPr>
        <p:spPr>
          <a:xfrm>
            <a:off x="657447" y="669850"/>
            <a:ext cx="10877106" cy="5051011"/>
          </a:xfrm>
          <a:prstGeom prst="rect">
            <a:avLst/>
          </a:prstGeom>
          <a:solidFill>
            <a:schemeClr val="accent3">
              <a:lumMod val="20000"/>
              <a:lumOff val="8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8BFF12-6706-6B4E-B876-C2B118EB9A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7180" y="1595367"/>
            <a:ext cx="4929428" cy="52245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FF88FCE-BDD7-AA4C-87A6-0FC151E881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7768" y="1595367"/>
            <a:ext cx="4937052" cy="52245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78EEE0-C347-6441-8DE9-9494735932A6}"/>
              </a:ext>
            </a:extLst>
          </p:cNvPr>
          <p:cNvCxnSpPr/>
          <p:nvPr userDrawn="1"/>
        </p:nvCxnSpPr>
        <p:spPr>
          <a:xfrm>
            <a:off x="6092192" y="1520456"/>
            <a:ext cx="0" cy="3749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645F012-1036-3146-9F0C-02D3423838BD}"/>
              </a:ext>
            </a:extLst>
          </p:cNvPr>
          <p:cNvSpPr txBox="1"/>
          <p:nvPr userDrawn="1"/>
        </p:nvSpPr>
        <p:spPr>
          <a:xfrm>
            <a:off x="906592" y="833544"/>
            <a:ext cx="729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32811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ed Content/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017169-301B-604F-82EF-5FFA2330A4A6}"/>
              </a:ext>
            </a:extLst>
          </p:cNvPr>
          <p:cNvSpPr/>
          <p:nvPr userDrawn="1"/>
        </p:nvSpPr>
        <p:spPr>
          <a:xfrm>
            <a:off x="342900" y="1884106"/>
            <a:ext cx="6045996" cy="421189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0EF3B4-93B1-6041-9094-4BF1D79CF7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10350" y="1865578"/>
            <a:ext cx="5581650" cy="39130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09C39A-2E1F-7944-B029-76C65EBB4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0350" y="5778605"/>
            <a:ext cx="5238750" cy="317395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E23015-0299-674A-8245-40324AC9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510772" cy="818494"/>
          </a:xfrm>
        </p:spPr>
        <p:txBody>
          <a:bodyPr wrap="square" bIns="173736"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3E0DDD-A8D7-F646-A762-B9A76BF87E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328" y="1183619"/>
            <a:ext cx="11510772" cy="672364"/>
          </a:xfrm>
        </p:spPr>
        <p:txBody>
          <a:bodyPr wrap="square" bIns="347472">
            <a:spAutoFit/>
          </a:bodyPr>
          <a:lstStyle>
            <a:lvl1pPr marL="0" indent="0">
              <a:buNone/>
              <a:defRPr sz="2000" cap="all" spc="30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3712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Boxed Content/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017169-301B-604F-82EF-5FFA2330A4A6}"/>
              </a:ext>
            </a:extLst>
          </p:cNvPr>
          <p:cNvSpPr/>
          <p:nvPr userDrawn="1"/>
        </p:nvSpPr>
        <p:spPr>
          <a:xfrm>
            <a:off x="342900" y="1855984"/>
            <a:ext cx="6039612" cy="424001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0EF3B4-93B1-6041-9094-4BF1D79CF7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10350" y="1865578"/>
            <a:ext cx="5581650" cy="39130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09C39A-2E1F-7944-B029-76C65EBB4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0350" y="5778605"/>
            <a:ext cx="5243322" cy="317395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E23015-0299-674A-8245-40324AC9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484864" cy="818494"/>
          </a:xfrm>
        </p:spPr>
        <p:txBody>
          <a:bodyPr bIns="173736"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3E0DDD-A8D7-F646-A762-B9A76BF87E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328" y="1183619"/>
            <a:ext cx="11485562" cy="672364"/>
          </a:xfrm>
        </p:spPr>
        <p:txBody>
          <a:bodyPr bIns="347472">
            <a:spAutoFit/>
          </a:bodyPr>
          <a:lstStyle>
            <a:lvl1pPr marL="0" indent="0">
              <a:buNone/>
              <a:defRPr sz="2000" cap="all" spc="30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9FA4FED-D7E4-0045-9DA9-257CCD6FBE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138" y="1855984"/>
            <a:ext cx="6044184" cy="523220"/>
          </a:xfrm>
          <a:solidFill>
            <a:schemeClr val="accent1"/>
          </a:solidFill>
        </p:spPr>
        <p:txBody>
          <a:bodyPr lIns="182880" tIns="91440" rIns="182880" bIns="91440">
            <a:spAutoFit/>
          </a:bodyPr>
          <a:lstStyle>
            <a:lvl1pPr marL="0" indent="0" algn="ctr">
              <a:lnSpc>
                <a:spcPct val="100000"/>
              </a:lnSpc>
              <a:buNone/>
              <a:defRPr b="1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block title text</a:t>
            </a:r>
          </a:p>
        </p:txBody>
      </p:sp>
    </p:spTree>
    <p:extLst>
      <p:ext uri="{BB962C8B-B14F-4D97-AF65-F5344CB8AC3E}">
        <p14:creationId xmlns:p14="http://schemas.microsoft.com/office/powerpoint/2010/main" val="643634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ACC-D887-C04F-8A70-88F4904D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7586274" cy="993926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6D6D85-94CE-1A44-9ED9-910C50B546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7564" y="5639251"/>
            <a:ext cx="728531" cy="365125"/>
          </a:xfrm>
          <a:prstGeom prst="rect">
            <a:avLst/>
          </a:prstGeom>
        </p:spPr>
        <p:txBody>
          <a:bodyPr/>
          <a:lstStyle/>
          <a:p>
            <a:fld id="{032A3741-3814-0B4B-9A66-C1B0A3E46F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EFB10-7F99-3049-90A5-498D1FB7AA23}"/>
              </a:ext>
            </a:extLst>
          </p:cNvPr>
          <p:cNvSpPr/>
          <p:nvPr userDrawn="1"/>
        </p:nvSpPr>
        <p:spPr>
          <a:xfrm>
            <a:off x="8991600" y="0"/>
            <a:ext cx="3200400" cy="60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AB7064-6869-8E4A-8A06-383765D7A0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138" y="2308706"/>
            <a:ext cx="7586662" cy="3787294"/>
          </a:xfrm>
        </p:spPr>
        <p:txBody>
          <a:bodyPr tIns="347472">
            <a:noAutofit/>
          </a:bodyPr>
          <a:lstStyle>
            <a:lvl1pPr>
              <a:spcBef>
                <a:spcPts val="0"/>
              </a:spcBef>
              <a:defRPr sz="2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7582BA-89CC-F14C-B713-E642710266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3763" y="1398432"/>
            <a:ext cx="7031037" cy="381708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cap="all" spc="200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DATE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683CBCF-88CD-4B4B-8927-08CA7190E2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763" y="1896001"/>
            <a:ext cx="7031037" cy="381708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cap="all" spc="200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LOCATION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C4CCF-3842-2640-B7E4-FCF9450F26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9" y="1409910"/>
            <a:ext cx="313490" cy="3587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3BBC25-E61B-FF49-82E4-30B01B81EA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31" y="1923234"/>
            <a:ext cx="244667" cy="327242"/>
          </a:xfrm>
          <a:prstGeom prst="rect">
            <a:avLst/>
          </a:prstGeom>
        </p:spPr>
      </p:pic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19074D8-5F6A-2144-BB4D-9576F07B56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69788" y="558521"/>
            <a:ext cx="3579313" cy="49789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19C17A-8E90-2940-B592-B855BFC6D2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9788" y="5778605"/>
            <a:ext cx="3583884" cy="317395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</p:txBody>
      </p:sp>
    </p:spTree>
    <p:extLst>
      <p:ext uri="{BB962C8B-B14F-4D97-AF65-F5344CB8AC3E}">
        <p14:creationId xmlns:p14="http://schemas.microsoft.com/office/powerpoint/2010/main" val="486924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ACC-D887-C04F-8A70-88F4904D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702" y="365125"/>
            <a:ext cx="7581900" cy="1695657"/>
          </a:xfrm>
        </p:spPr>
        <p:txBody>
          <a:bodyPr wrap="square">
            <a:sp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6D6D85-94CE-1A44-9ED9-910C50B546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37564" y="5639251"/>
            <a:ext cx="728531" cy="365125"/>
          </a:xfrm>
          <a:prstGeom prst="rect">
            <a:avLst/>
          </a:prstGeom>
        </p:spPr>
        <p:txBody>
          <a:bodyPr/>
          <a:lstStyle/>
          <a:p>
            <a:fld id="{032A3741-3814-0B4B-9A66-C1B0A3E46F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2EFB10-7F99-3049-90A5-498D1FB7AA23}"/>
              </a:ext>
            </a:extLst>
          </p:cNvPr>
          <p:cNvSpPr/>
          <p:nvPr userDrawn="1"/>
        </p:nvSpPr>
        <p:spPr>
          <a:xfrm>
            <a:off x="8991600" y="0"/>
            <a:ext cx="3200400" cy="60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323B66-4083-EC4F-BC9D-81A1F98E7C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69788" y="558521"/>
            <a:ext cx="3579313" cy="49789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AB7064-6869-8E4A-8A06-383765D7A0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3006130"/>
            <a:ext cx="7581900" cy="3089869"/>
          </a:xfrm>
        </p:spPr>
        <p:txBody>
          <a:bodyPr tIns="347472"/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67582BA-89CC-F14C-B713-E642710266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3763" y="2095858"/>
            <a:ext cx="7031037" cy="381708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cap="all" spc="200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DATE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683CBCF-88CD-4B4B-8927-08CA7190E2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763" y="2593427"/>
            <a:ext cx="7031037" cy="381708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 cap="all" spc="200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LOCATION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766916-1FEB-6C46-8BDF-675A25B5C1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9" y="2107336"/>
            <a:ext cx="313490" cy="358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6EDFE7-66EE-8740-BA75-B4571BCEE5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31" y="2620660"/>
            <a:ext cx="244667" cy="327242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FCF5AAE-D940-074F-B159-2764AF30CA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9788" y="5778605"/>
            <a:ext cx="3583884" cy="317395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</p:txBody>
      </p:sp>
    </p:spTree>
    <p:extLst>
      <p:ext uri="{BB962C8B-B14F-4D97-AF65-F5344CB8AC3E}">
        <p14:creationId xmlns:p14="http://schemas.microsoft.com/office/powerpoint/2010/main" val="1868438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F44F-25DB-F347-A217-ADE83751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4"/>
            <a:ext cx="11510772" cy="993926"/>
          </a:xfrm>
        </p:spPr>
        <p:txBody>
          <a:bodyPr wrap="square"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150F3-AB91-D240-B705-A2D0C9878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328" y="1408833"/>
            <a:ext cx="5659247" cy="1251305"/>
          </a:xfrm>
        </p:spPr>
        <p:txBody>
          <a:bodyPr bIns="173736" anchor="t">
            <a:spAutoFit/>
          </a:bodyPr>
          <a:lstStyle>
            <a:lvl1pPr marL="0" indent="0">
              <a:buNone/>
              <a:defRPr sz="3200" b="1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D6657-0E5A-3748-A64C-1CA8FBECDD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8328" y="2635146"/>
            <a:ext cx="5659247" cy="346085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61690-BCF4-8E47-B2B0-FB4BF0147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08833"/>
            <a:ext cx="5681472" cy="1251305"/>
          </a:xfrm>
        </p:spPr>
        <p:txBody>
          <a:bodyPr wrap="square" bIns="173736" anchor="t">
            <a:spAutoFit/>
          </a:bodyPr>
          <a:lstStyle>
            <a:lvl1pPr marL="0" indent="0">
              <a:buNone/>
              <a:defRPr sz="3200" b="1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1F0CC7-CF77-8E42-87BF-CD2A4B26BEC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5146"/>
            <a:ext cx="5681472" cy="346085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4713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Topics or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F0E4742-107F-1943-BDD2-1AFAF10B703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93024" y="2103432"/>
            <a:ext cx="3630168" cy="3992568"/>
          </a:xfrm>
        </p:spPr>
        <p:txBody>
          <a:bodyPr tIns="173736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28F44F-25DB-F347-A217-ADE83751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4"/>
            <a:ext cx="11484864" cy="993926"/>
          </a:xfrm>
        </p:spPr>
        <p:txBody>
          <a:bodyPr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150F3-AB91-D240-B705-A2D0C9878B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8328" y="1388556"/>
            <a:ext cx="3630169" cy="714876"/>
          </a:xfrm>
          <a:solidFill>
            <a:schemeClr val="accent3"/>
          </a:solidFill>
        </p:spPr>
        <p:txBody>
          <a:bodyPr lIns="0" tIns="173736" rIns="0" bIns="173736" anchor="ctr">
            <a:spAutoFit/>
          </a:bodyPr>
          <a:lstStyle>
            <a:lvl1pPr marL="0" indent="0" algn="ctr">
              <a:buNone/>
              <a:defRPr sz="2200" b="1" spc="2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D6657-0E5A-3748-A64C-1CA8FBECD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8328" y="2103432"/>
            <a:ext cx="3630169" cy="3992568"/>
          </a:xfrm>
        </p:spPr>
        <p:txBody>
          <a:bodyPr tIns="173736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A3F0ABB-920C-FA42-9046-EBB21401C51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80916" y="1388556"/>
            <a:ext cx="3630168" cy="714876"/>
          </a:xfrm>
          <a:solidFill>
            <a:schemeClr val="accent1"/>
          </a:solidFill>
        </p:spPr>
        <p:txBody>
          <a:bodyPr lIns="0" tIns="173736" rIns="0" bIns="173736" anchor="ctr">
            <a:spAutoFit/>
          </a:bodyPr>
          <a:lstStyle>
            <a:lvl1pPr marL="0" indent="0" algn="ctr">
              <a:buNone/>
              <a:defRPr sz="2200" b="1" spc="2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E01AE10-8C04-AE4F-ADD3-70BDE9D3DC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80916" y="2103432"/>
            <a:ext cx="3630168" cy="3992568"/>
          </a:xfrm>
        </p:spPr>
        <p:txBody>
          <a:bodyPr tIns="173736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0068182-062C-F14A-9422-7FCD94A8F8B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193024" y="1388556"/>
            <a:ext cx="3630168" cy="714876"/>
          </a:xfrm>
          <a:solidFill>
            <a:schemeClr val="accent4"/>
          </a:solidFill>
        </p:spPr>
        <p:txBody>
          <a:bodyPr lIns="0" tIns="173736" rIns="0" bIns="173736" anchor="ctr">
            <a:spAutoFit/>
          </a:bodyPr>
          <a:lstStyle>
            <a:lvl1pPr marL="0" indent="0" algn="ctr">
              <a:buNone/>
              <a:defRPr sz="2200" b="1" spc="2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811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453924-365D-E04D-9763-DE496E086B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-2"/>
            <a:ext cx="5333999" cy="6096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28F44F-25DB-F347-A217-ADE83751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57" y="365123"/>
            <a:ext cx="6173017" cy="1741823"/>
          </a:xfrm>
        </p:spPr>
        <p:txBody>
          <a:bodyPr wrap="square"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200F4C-E26F-AA40-9EF9-4D076F6AB338}"/>
              </a:ext>
            </a:extLst>
          </p:cNvPr>
          <p:cNvSpPr/>
          <p:nvPr userDrawn="1"/>
        </p:nvSpPr>
        <p:spPr>
          <a:xfrm>
            <a:off x="354057" y="2122575"/>
            <a:ext cx="3831336" cy="39763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7A0AB6-2ED1-EF40-A868-2C66EFA8F437}"/>
              </a:ext>
            </a:extLst>
          </p:cNvPr>
          <p:cNvSpPr/>
          <p:nvPr userDrawn="1"/>
        </p:nvSpPr>
        <p:spPr>
          <a:xfrm>
            <a:off x="4180332" y="2122575"/>
            <a:ext cx="3831336" cy="39763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80DD90-99E3-994E-8E0C-DEFABB09BCD7}"/>
              </a:ext>
            </a:extLst>
          </p:cNvPr>
          <p:cNvSpPr/>
          <p:nvPr userDrawn="1"/>
        </p:nvSpPr>
        <p:spPr>
          <a:xfrm>
            <a:off x="8006607" y="2122575"/>
            <a:ext cx="3831336" cy="39763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C213A-F8EB-A347-BB6C-4771F2649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76"/>
          <a:stretch/>
        </p:blipFill>
        <p:spPr>
          <a:xfrm>
            <a:off x="354057" y="5773989"/>
            <a:ext cx="11483886" cy="3302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C7409BA-1CE6-CC4D-A80B-48ADF81501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057" y="2106946"/>
            <a:ext cx="3831336" cy="1090491"/>
          </a:xfrm>
        </p:spPr>
        <p:txBody>
          <a:bodyPr lIns="182880" tIns="173736" bIns="173736">
            <a:spAutoFit/>
          </a:bodyPr>
          <a:lstStyle>
            <a:lvl1pPr marL="0" indent="0">
              <a:buNone/>
              <a:defRPr sz="2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</a:t>
            </a:r>
          </a:p>
        </p:txBody>
      </p:sp>
      <p:sp>
        <p:nvSpPr>
          <p:cNvPr id="119" name="Text Placeholder 9">
            <a:extLst>
              <a:ext uri="{FF2B5EF4-FFF2-40B4-BE49-F238E27FC236}">
                <a16:creationId xmlns:a16="http://schemas.microsoft.com/office/drawing/2014/main" id="{CE70FAF5-5CA8-1B49-8B49-1ECCCD93E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332" y="2106946"/>
            <a:ext cx="3831336" cy="1090491"/>
          </a:xfrm>
        </p:spPr>
        <p:txBody>
          <a:bodyPr lIns="182880" tIns="173736" bIns="173736">
            <a:spAutoFit/>
          </a:bodyPr>
          <a:lstStyle>
            <a:lvl1pPr marL="0" indent="0">
              <a:buNone/>
              <a:defRPr sz="2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</a:t>
            </a:r>
          </a:p>
        </p:txBody>
      </p:sp>
      <p:sp>
        <p:nvSpPr>
          <p:cNvPr id="120" name="Text Placeholder 9">
            <a:extLst>
              <a:ext uri="{FF2B5EF4-FFF2-40B4-BE49-F238E27FC236}">
                <a16:creationId xmlns:a16="http://schemas.microsoft.com/office/drawing/2014/main" id="{7E9B22CF-A6BB-754A-AD7D-DA4D21BEC9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6607" y="2106946"/>
            <a:ext cx="3831336" cy="1090491"/>
          </a:xfrm>
        </p:spPr>
        <p:txBody>
          <a:bodyPr lIns="182880" tIns="173736" bIns="173736">
            <a:spAutoFit/>
          </a:bodyPr>
          <a:lstStyle>
            <a:lvl1pPr marL="0" indent="0">
              <a:buNone/>
              <a:defRPr sz="2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</a:t>
            </a:r>
          </a:p>
        </p:txBody>
      </p:sp>
      <p:sp>
        <p:nvSpPr>
          <p:cNvPr id="122" name="Text Placeholder 121">
            <a:extLst>
              <a:ext uri="{FF2B5EF4-FFF2-40B4-BE49-F238E27FC236}">
                <a16:creationId xmlns:a16="http://schemas.microsoft.com/office/drawing/2014/main" id="{7CBC2802-9B7A-C143-9E4E-2A384C06F9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4057" y="3197437"/>
            <a:ext cx="3831336" cy="2568736"/>
          </a:xfrm>
        </p:spPr>
        <p:txBody>
          <a:bodyPr lIns="182880">
            <a:no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block content</a:t>
            </a:r>
          </a:p>
        </p:txBody>
      </p:sp>
      <p:sp>
        <p:nvSpPr>
          <p:cNvPr id="123" name="Text Placeholder 121">
            <a:extLst>
              <a:ext uri="{FF2B5EF4-FFF2-40B4-BE49-F238E27FC236}">
                <a16:creationId xmlns:a16="http://schemas.microsoft.com/office/drawing/2014/main" id="{4B20850F-6824-BA42-9B6D-FD822A3AC6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0332" y="3197437"/>
            <a:ext cx="3831336" cy="2568736"/>
          </a:xfrm>
        </p:spPr>
        <p:txBody>
          <a:bodyPr lIns="182880">
            <a:no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block content</a:t>
            </a:r>
          </a:p>
        </p:txBody>
      </p:sp>
      <p:sp>
        <p:nvSpPr>
          <p:cNvPr id="124" name="Text Placeholder 121">
            <a:extLst>
              <a:ext uri="{FF2B5EF4-FFF2-40B4-BE49-F238E27FC236}">
                <a16:creationId xmlns:a16="http://schemas.microsoft.com/office/drawing/2014/main" id="{C88EDC8F-F881-3E4E-9D31-A25FDF215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6607" y="3197437"/>
            <a:ext cx="3831336" cy="2568736"/>
          </a:xfrm>
        </p:spPr>
        <p:txBody>
          <a:bodyPr lIns="182880">
            <a:no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block content</a:t>
            </a:r>
          </a:p>
        </p:txBody>
      </p:sp>
    </p:spTree>
    <p:extLst>
      <p:ext uri="{BB962C8B-B14F-4D97-AF65-F5344CB8AC3E}">
        <p14:creationId xmlns:p14="http://schemas.microsoft.com/office/powerpoint/2010/main" val="931803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Block Titl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C24BB61-6E01-A74C-A158-BFD4CBB15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28F44F-25DB-F347-A217-ADE83751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57" y="352360"/>
            <a:ext cx="6188745" cy="1695657"/>
          </a:xfrm>
        </p:spPr>
        <p:txBody>
          <a:bodyPr wrap="square"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200F4C-E26F-AA40-9EF9-4D076F6AB338}"/>
              </a:ext>
            </a:extLst>
          </p:cNvPr>
          <p:cNvSpPr/>
          <p:nvPr userDrawn="1"/>
        </p:nvSpPr>
        <p:spPr>
          <a:xfrm>
            <a:off x="354057" y="2106946"/>
            <a:ext cx="2871216" cy="398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7A0AB6-2ED1-EF40-A868-2C66EFA8F437}"/>
              </a:ext>
            </a:extLst>
          </p:cNvPr>
          <p:cNvSpPr/>
          <p:nvPr userDrawn="1"/>
        </p:nvSpPr>
        <p:spPr>
          <a:xfrm>
            <a:off x="3224947" y="2106946"/>
            <a:ext cx="2871216" cy="39890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80DD90-99E3-994E-8E0C-DEFABB09BCD7}"/>
              </a:ext>
            </a:extLst>
          </p:cNvPr>
          <p:cNvSpPr/>
          <p:nvPr userDrawn="1"/>
        </p:nvSpPr>
        <p:spPr>
          <a:xfrm>
            <a:off x="6095837" y="2106946"/>
            <a:ext cx="2871216" cy="39890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C7409BA-1CE6-CC4D-A80B-48ADF81501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057" y="2106946"/>
            <a:ext cx="2871216" cy="1090491"/>
          </a:xfrm>
        </p:spPr>
        <p:txBody>
          <a:bodyPr lIns="182880" tIns="173736" bIns="173736">
            <a:spAutoFit/>
          </a:bodyPr>
          <a:lstStyle>
            <a:lvl1pPr marL="0" indent="0">
              <a:buNone/>
              <a:defRPr sz="2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</a:t>
            </a:r>
          </a:p>
        </p:txBody>
      </p:sp>
      <p:sp>
        <p:nvSpPr>
          <p:cNvPr id="119" name="Text Placeholder 9">
            <a:extLst>
              <a:ext uri="{FF2B5EF4-FFF2-40B4-BE49-F238E27FC236}">
                <a16:creationId xmlns:a16="http://schemas.microsoft.com/office/drawing/2014/main" id="{CE70FAF5-5CA8-1B49-8B49-1ECCCD93E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4947" y="2106946"/>
            <a:ext cx="2871216" cy="1090491"/>
          </a:xfrm>
        </p:spPr>
        <p:txBody>
          <a:bodyPr lIns="182880" tIns="173736" bIns="173736">
            <a:spAutoFit/>
          </a:bodyPr>
          <a:lstStyle>
            <a:lvl1pPr marL="0" indent="0">
              <a:buNone/>
              <a:defRPr sz="2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</a:t>
            </a:r>
          </a:p>
        </p:txBody>
      </p:sp>
      <p:sp>
        <p:nvSpPr>
          <p:cNvPr id="120" name="Text Placeholder 9">
            <a:extLst>
              <a:ext uri="{FF2B5EF4-FFF2-40B4-BE49-F238E27FC236}">
                <a16:creationId xmlns:a16="http://schemas.microsoft.com/office/drawing/2014/main" id="{7E9B22CF-A6BB-754A-AD7D-DA4D21BEC9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837" y="2106946"/>
            <a:ext cx="2871216" cy="1090491"/>
          </a:xfrm>
        </p:spPr>
        <p:txBody>
          <a:bodyPr lIns="182880" tIns="173736" bIns="173736">
            <a:spAutoFit/>
          </a:bodyPr>
          <a:lstStyle>
            <a:lvl1pPr marL="0" indent="0">
              <a:buNone/>
              <a:defRPr sz="2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</a:t>
            </a:r>
          </a:p>
        </p:txBody>
      </p:sp>
      <p:sp>
        <p:nvSpPr>
          <p:cNvPr id="122" name="Text Placeholder 121">
            <a:extLst>
              <a:ext uri="{FF2B5EF4-FFF2-40B4-BE49-F238E27FC236}">
                <a16:creationId xmlns:a16="http://schemas.microsoft.com/office/drawing/2014/main" id="{7CBC2802-9B7A-C143-9E4E-2A384C06F9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4057" y="3197437"/>
            <a:ext cx="2871216" cy="2591819"/>
          </a:xfrm>
        </p:spPr>
        <p:txBody>
          <a:bodyPr lIns="182880">
            <a:no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block content</a:t>
            </a:r>
          </a:p>
        </p:txBody>
      </p:sp>
      <p:sp>
        <p:nvSpPr>
          <p:cNvPr id="123" name="Text Placeholder 121">
            <a:extLst>
              <a:ext uri="{FF2B5EF4-FFF2-40B4-BE49-F238E27FC236}">
                <a16:creationId xmlns:a16="http://schemas.microsoft.com/office/drawing/2014/main" id="{4B20850F-6824-BA42-9B6D-FD822A3AC6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4947" y="3197437"/>
            <a:ext cx="2871216" cy="2591819"/>
          </a:xfrm>
        </p:spPr>
        <p:txBody>
          <a:bodyPr lIns="182880">
            <a:no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block content</a:t>
            </a:r>
          </a:p>
        </p:txBody>
      </p:sp>
      <p:sp>
        <p:nvSpPr>
          <p:cNvPr id="124" name="Text Placeholder 121">
            <a:extLst>
              <a:ext uri="{FF2B5EF4-FFF2-40B4-BE49-F238E27FC236}">
                <a16:creationId xmlns:a16="http://schemas.microsoft.com/office/drawing/2014/main" id="{C88EDC8F-F881-3E4E-9D31-A25FDF215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837" y="3197437"/>
            <a:ext cx="2871216" cy="2591819"/>
          </a:xfrm>
        </p:spPr>
        <p:txBody>
          <a:bodyPr lIns="182880">
            <a:no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block content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6102E9-6114-4C43-9E56-BD0D16143F73}"/>
              </a:ext>
            </a:extLst>
          </p:cNvPr>
          <p:cNvSpPr/>
          <p:nvPr userDrawn="1"/>
        </p:nvSpPr>
        <p:spPr>
          <a:xfrm>
            <a:off x="8966727" y="2106946"/>
            <a:ext cx="2871216" cy="398905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CAE6CC17-A686-A341-A635-56CB42B2DA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6727" y="2106946"/>
            <a:ext cx="2871216" cy="1090491"/>
          </a:xfrm>
        </p:spPr>
        <p:txBody>
          <a:bodyPr lIns="182880" tIns="173736" bIns="173736">
            <a:spAutoFit/>
          </a:bodyPr>
          <a:lstStyle>
            <a:lvl1pPr marL="0" indent="0">
              <a:buNone/>
              <a:defRPr sz="2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BLOCK TITLE</a:t>
            </a:r>
          </a:p>
        </p:txBody>
      </p:sp>
      <p:sp>
        <p:nvSpPr>
          <p:cNvPr id="17" name="Text Placeholder 121">
            <a:extLst>
              <a:ext uri="{FF2B5EF4-FFF2-40B4-BE49-F238E27FC236}">
                <a16:creationId xmlns:a16="http://schemas.microsoft.com/office/drawing/2014/main" id="{A850B09A-5255-7B41-A8D8-A042AB81A9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6727" y="3197437"/>
            <a:ext cx="2871216" cy="2591819"/>
          </a:xfrm>
        </p:spPr>
        <p:txBody>
          <a:bodyPr lIns="182880">
            <a:no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block content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6AF410-5F45-6941-8B7C-584A8020A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76"/>
          <a:stretch/>
        </p:blipFill>
        <p:spPr>
          <a:xfrm>
            <a:off x="354057" y="5789257"/>
            <a:ext cx="11483886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21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6291-AE7E-4B4E-952D-B321AAA03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3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 Upda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D46D760-2BDE-EC42-8F73-015A819610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111"/>
          <a:stretch/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E27661B-83CC-4743-A5DD-CC67E4741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758" r="19114" b="1990"/>
          <a:stretch/>
        </p:blipFill>
        <p:spPr>
          <a:xfrm>
            <a:off x="-1" y="-87922"/>
            <a:ext cx="12192001" cy="61839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685D50-77FD-3E4D-BBFE-0D052D9C6F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42900"/>
            <a:ext cx="11506200" cy="5390388"/>
          </a:xfrm>
        </p:spPr>
        <p:txBody>
          <a:bodyPr tIns="0" bIns="0" anchor="ctr" anchorCtr="0"/>
          <a:lstStyle>
            <a:lvl1pPr marL="0" indent="0" algn="ctr">
              <a:spcAft>
                <a:spcPts val="600"/>
              </a:spcAft>
              <a:buNone/>
              <a:defRPr sz="4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210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9150FF21-9FC3-024D-B591-88008B5094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831" b="9585"/>
          <a:stretch/>
        </p:blipFill>
        <p:spPr>
          <a:xfrm>
            <a:off x="-15230" y="-1"/>
            <a:ext cx="12207229" cy="6096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F028E-8A5F-0B4F-957E-6DA38547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7564" y="5639251"/>
            <a:ext cx="728531" cy="365125"/>
          </a:xfrm>
          <a:prstGeom prst="rect">
            <a:avLst/>
          </a:prstGeom>
        </p:spPr>
        <p:txBody>
          <a:bodyPr/>
          <a:lstStyle/>
          <a:p>
            <a:fld id="{032A3741-3814-0B4B-9A66-C1B0A3E46F7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B4F1A3-AE94-5B4D-828F-82C565B99554}"/>
              </a:ext>
            </a:extLst>
          </p:cNvPr>
          <p:cNvSpPr/>
          <p:nvPr userDrawn="1"/>
        </p:nvSpPr>
        <p:spPr>
          <a:xfrm>
            <a:off x="-15229" y="-8792"/>
            <a:ext cx="3613942" cy="6132756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F781EC-0535-8B4E-9EE9-5A645D788642}"/>
              </a:ext>
            </a:extLst>
          </p:cNvPr>
          <p:cNvSpPr/>
          <p:nvPr userDrawn="1"/>
        </p:nvSpPr>
        <p:spPr>
          <a:xfrm>
            <a:off x="3598713" y="0"/>
            <a:ext cx="8600902" cy="6126480"/>
          </a:xfrm>
          <a:prstGeom prst="rect">
            <a:avLst/>
          </a:prstGeom>
          <a:solidFill>
            <a:schemeClr val="accent4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EC271A-0B85-6B46-87D2-E52CF9433F76}"/>
              </a:ext>
            </a:extLst>
          </p:cNvPr>
          <p:cNvGrpSpPr/>
          <p:nvPr userDrawn="1"/>
        </p:nvGrpSpPr>
        <p:grpSpPr>
          <a:xfrm>
            <a:off x="0" y="1993196"/>
            <a:ext cx="3591098" cy="2060106"/>
            <a:chOff x="0" y="1924636"/>
            <a:chExt cx="3591098" cy="20601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6A2AA9-F1DF-0443-A516-73CAB567A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3539" y="1924636"/>
              <a:ext cx="1184020" cy="118402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DFBF91-FA8B-8946-B602-51D91E0B822F}"/>
                </a:ext>
              </a:extLst>
            </p:cNvPr>
            <p:cNvSpPr txBox="1"/>
            <p:nvPr userDrawn="1"/>
          </p:nvSpPr>
          <p:spPr>
            <a:xfrm>
              <a:off x="0" y="3338411"/>
              <a:ext cx="35910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spc="300" dirty="0">
                  <a:solidFill>
                    <a:schemeClr val="bg1"/>
                  </a:solidFill>
                  <a:latin typeface="+mj-lt"/>
                </a:rPr>
                <a:t>AGENDA</a:t>
              </a:r>
            </a:p>
          </p:txBody>
        </p:sp>
      </p:grp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30C09303-A91C-884C-A06B-F31EE1E898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33998" y="342900"/>
            <a:ext cx="7915102" cy="5363120"/>
          </a:xfrm>
        </p:spPr>
        <p:txBody>
          <a:bodyPr anchor="ctr" anchorCtr="0">
            <a:noAutofit/>
          </a:bodyPr>
          <a:lstStyle>
            <a:lvl1pPr marL="514350" indent="-514350">
              <a:lnSpc>
                <a:spcPct val="150000"/>
              </a:lnSpc>
              <a:buFont typeface="+mj-lt"/>
              <a:buAutoNum type="arabicPeriod"/>
              <a:defRPr sz="26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8254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ored Background Bloc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ED6DA-8D3B-AE43-A7C0-98847A563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484864" cy="993926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682E2-82FB-434C-B8C3-279EAFBA6E3D}"/>
              </a:ext>
            </a:extLst>
          </p:cNvPr>
          <p:cNvSpPr/>
          <p:nvPr userDrawn="1"/>
        </p:nvSpPr>
        <p:spPr>
          <a:xfrm>
            <a:off x="338326" y="1359051"/>
            <a:ext cx="5669279" cy="47369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7C13F-3F03-2C45-9DD1-CA20D4A897C9}"/>
              </a:ext>
            </a:extLst>
          </p:cNvPr>
          <p:cNvSpPr/>
          <p:nvPr userDrawn="1"/>
        </p:nvSpPr>
        <p:spPr>
          <a:xfrm>
            <a:off x="6169794" y="1359050"/>
            <a:ext cx="5669279" cy="4736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86D137-E4CE-8B4A-AEA4-DCDF378FF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138" y="1359051"/>
            <a:ext cx="5668962" cy="723018"/>
          </a:xfrm>
        </p:spPr>
        <p:txBody>
          <a:bodyPr lIns="182880" tIns="173736" rIns="182880" bIns="173736">
            <a:spAutoFit/>
          </a:bodyPr>
          <a:lstStyle>
            <a:lvl1pPr marL="0" indent="0" algn="ctr">
              <a:buNone/>
              <a:defRPr b="1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block title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3F88214-D685-064C-A067-A5C898F32E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7438" y="1359051"/>
            <a:ext cx="5668962" cy="723018"/>
          </a:xfrm>
        </p:spPr>
        <p:txBody>
          <a:bodyPr lIns="182880" tIns="173736" rIns="182880" bIns="173736">
            <a:spAutoFit/>
          </a:bodyPr>
          <a:lstStyle>
            <a:lvl1pPr marL="0" indent="0" algn="ctr">
              <a:buNone/>
              <a:defRPr b="1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block title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31C9CC-557B-1843-A285-FD2E914D31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138" y="2127684"/>
            <a:ext cx="5668962" cy="3968315"/>
          </a:xfrm>
        </p:spPr>
        <p:txBody>
          <a:bodyPr lIns="182880" tIns="0" r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1F36B9B-1C6D-F041-B037-D2FD68270A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54738" y="2127684"/>
            <a:ext cx="5668962" cy="3968315"/>
          </a:xfrm>
        </p:spPr>
        <p:txBody>
          <a:bodyPr lIns="182880" tIns="0" r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996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ored Background Bloc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ED6DA-8D3B-AE43-A7C0-98847A563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484864" cy="993926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86D137-E4CE-8B4A-AEA4-DCDF378FF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138" y="1359051"/>
            <a:ext cx="5668962" cy="523220"/>
          </a:xfrm>
          <a:solidFill>
            <a:schemeClr val="accent4"/>
          </a:solidFill>
        </p:spPr>
        <p:txBody>
          <a:bodyPr lIns="182880" tIns="91440" rIns="182880" bIns="91440">
            <a:spAutoFit/>
          </a:bodyPr>
          <a:lstStyle>
            <a:lvl1pPr marL="0" indent="0" algn="ctr">
              <a:lnSpc>
                <a:spcPct val="100000"/>
              </a:lnSpc>
              <a:buNone/>
              <a:defRPr b="1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block title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3F88214-D685-064C-A067-A5C898F32E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7438" y="1359051"/>
            <a:ext cx="5668962" cy="523220"/>
          </a:xfrm>
          <a:solidFill>
            <a:schemeClr val="accent1"/>
          </a:solidFill>
        </p:spPr>
        <p:txBody>
          <a:bodyPr lIns="182880" tIns="91440" rIns="182880" bIns="91440">
            <a:spAutoFit/>
          </a:bodyPr>
          <a:lstStyle>
            <a:lvl1pPr marL="0" indent="0" algn="ctr">
              <a:lnSpc>
                <a:spcPct val="100000"/>
              </a:lnSpc>
              <a:buNone/>
              <a:defRPr b="1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block title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31C9CC-557B-1843-A285-FD2E914D31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138" y="1907726"/>
            <a:ext cx="5668962" cy="4188273"/>
          </a:xfrm>
        </p:spPr>
        <p:txBody>
          <a:bodyPr lIns="182880" tIns="173736" rIns="18288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1F36B9B-1C6D-F041-B037-D2FD68270A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54738" y="1907726"/>
            <a:ext cx="5668962" cy="4188273"/>
          </a:xfrm>
        </p:spPr>
        <p:txBody>
          <a:bodyPr lIns="182880" tIns="173736" rIns="18288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608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Vertical Circle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B81CF2-1A4F-FF41-A5F2-AEA68926A077}"/>
              </a:ext>
            </a:extLst>
          </p:cNvPr>
          <p:cNvSpPr/>
          <p:nvPr userDrawn="1"/>
        </p:nvSpPr>
        <p:spPr>
          <a:xfrm>
            <a:off x="0" y="0"/>
            <a:ext cx="12192000" cy="609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9F056F-A358-2B49-9589-32E45F0CC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53468"/>
            <a:ext cx="46990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05920C-1B21-5547-A4BA-981399DBD95D}"/>
              </a:ext>
            </a:extLst>
          </p:cNvPr>
          <p:cNvGrpSpPr/>
          <p:nvPr userDrawn="1"/>
        </p:nvGrpSpPr>
        <p:grpSpPr>
          <a:xfrm>
            <a:off x="4737100" y="0"/>
            <a:ext cx="1574800" cy="6134100"/>
            <a:chOff x="4914900" y="0"/>
            <a:chExt cx="1574800" cy="61341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95E6004-CB78-3242-A448-951A36F36A64}"/>
                </a:ext>
              </a:extLst>
            </p:cNvPr>
            <p:cNvSpPr/>
            <p:nvPr userDrawn="1"/>
          </p:nvSpPr>
          <p:spPr>
            <a:xfrm>
              <a:off x="4914900" y="4191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DA55BD1-7955-2348-AFCC-4C4CF2C188C0}"/>
                </a:ext>
              </a:extLst>
            </p:cNvPr>
            <p:cNvSpPr/>
            <p:nvPr userDrawn="1"/>
          </p:nvSpPr>
          <p:spPr>
            <a:xfrm>
              <a:off x="4914900" y="22606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C78AA0C-A88C-D64F-B365-6B029EA3546F}"/>
                </a:ext>
              </a:extLst>
            </p:cNvPr>
            <p:cNvSpPr/>
            <p:nvPr userDrawn="1"/>
          </p:nvSpPr>
          <p:spPr>
            <a:xfrm>
              <a:off x="4914900" y="4102100"/>
              <a:ext cx="1574800" cy="157480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73E3DDE-B28E-CA46-82B2-5AD744698286}"/>
                </a:ext>
              </a:extLst>
            </p:cNvPr>
            <p:cNvCxnSpPr/>
            <p:nvPr userDrawn="1"/>
          </p:nvCxnSpPr>
          <p:spPr>
            <a:xfrm flipV="1">
              <a:off x="5702300" y="0"/>
              <a:ext cx="0" cy="4191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792690-FB7B-B64D-AF89-C6AAE8B17568}"/>
                </a:ext>
              </a:extLst>
            </p:cNvPr>
            <p:cNvCxnSpPr>
              <a:cxnSpLocks/>
              <a:stCxn id="8" idx="0"/>
            </p:cNvCxnSpPr>
            <p:nvPr userDrawn="1"/>
          </p:nvCxnSpPr>
          <p:spPr>
            <a:xfrm flipV="1">
              <a:off x="5702300" y="1993900"/>
              <a:ext cx="0" cy="2667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E37FE6-D8AA-E64A-92A2-2E9B6AFA722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02300" y="3835400"/>
              <a:ext cx="0" cy="2667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8478C84-F287-4547-BC28-6589DDEF7786}"/>
                </a:ext>
              </a:extLst>
            </p:cNvPr>
            <p:cNvCxnSpPr>
              <a:cxnSpLocks/>
              <a:endCxn id="9" idx="4"/>
            </p:cNvCxnSpPr>
            <p:nvPr userDrawn="1"/>
          </p:nvCxnSpPr>
          <p:spPr>
            <a:xfrm flipV="1">
              <a:off x="5702300" y="5676900"/>
              <a:ext cx="0" cy="4572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30E9EB1-192C-6545-BFF4-70A3C1C6FF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7100" y="857750"/>
            <a:ext cx="1574800" cy="697563"/>
          </a:xfrm>
        </p:spPr>
        <p:txBody>
          <a:bodyPr anchor="ctr" anchorCtr="0"/>
          <a:lstStyle>
            <a:lvl1pPr marL="0" indent="0" algn="ctr">
              <a:buNone/>
              <a:defRPr sz="1800" b="1" spc="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05E21B4-B364-5F40-B3CA-C8BAD06DB7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7100" y="2724650"/>
            <a:ext cx="1574800" cy="697563"/>
          </a:xfrm>
        </p:spPr>
        <p:txBody>
          <a:bodyPr anchor="ctr" anchorCtr="0"/>
          <a:lstStyle>
            <a:lvl1pPr marL="0" indent="0" algn="ctr">
              <a:buNone/>
              <a:defRPr sz="1800" b="1" spc="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CF958AD4-2BF0-7548-BB29-604A5DBBF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7100" y="4540750"/>
            <a:ext cx="1574800" cy="697563"/>
          </a:xfrm>
        </p:spPr>
        <p:txBody>
          <a:bodyPr anchor="ctr" anchorCtr="0"/>
          <a:lstStyle>
            <a:lvl1pPr marL="0" indent="0" algn="ctr">
              <a:buNone/>
              <a:defRPr sz="1800" b="1" spc="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7E878D7-A83F-1644-8DCE-8F70B04B94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9700" y="736600"/>
            <a:ext cx="5702300" cy="9398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FCC3847D-D4BC-104D-B5BB-84CAE000AB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9700" y="2590800"/>
            <a:ext cx="5702300" cy="9398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8C67BDC5-8A9E-484A-86B5-F3CC522AD1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89700" y="4406900"/>
            <a:ext cx="5702300" cy="9398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191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429D71F-B423-8347-849E-A606BB0C574E}"/>
              </a:ext>
            </a:extLst>
          </p:cNvPr>
          <p:cNvSpPr/>
          <p:nvPr userDrawn="1"/>
        </p:nvSpPr>
        <p:spPr>
          <a:xfrm>
            <a:off x="-9953" y="5344387"/>
            <a:ext cx="12192000" cy="152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940811-BF37-8A42-A1E5-E9397F89199F}"/>
              </a:ext>
            </a:extLst>
          </p:cNvPr>
          <p:cNvSpPr/>
          <p:nvPr userDrawn="1"/>
        </p:nvSpPr>
        <p:spPr>
          <a:xfrm>
            <a:off x="10752667" y="1"/>
            <a:ext cx="14393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BFD6B2-E5C9-D049-A138-8F1FC2C84A2D}"/>
              </a:ext>
            </a:extLst>
          </p:cNvPr>
          <p:cNvSpPr/>
          <p:nvPr userDrawn="1"/>
        </p:nvSpPr>
        <p:spPr>
          <a:xfrm>
            <a:off x="0" y="5348797"/>
            <a:ext cx="12192000" cy="1525216"/>
          </a:xfrm>
          <a:prstGeom prst="rect">
            <a:avLst/>
          </a:prstGeom>
          <a:solidFill>
            <a:schemeClr val="accent1">
              <a:lumMod val="40000"/>
              <a:lumOff val="6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50398FB-397B-394E-B9FB-075F76DFBECF}"/>
              </a:ext>
            </a:extLst>
          </p:cNvPr>
          <p:cNvSpPr txBox="1">
            <a:spLocks/>
          </p:cNvSpPr>
          <p:nvPr userDrawn="1"/>
        </p:nvSpPr>
        <p:spPr>
          <a:xfrm>
            <a:off x="6096000" y="378800"/>
            <a:ext cx="5757672" cy="220333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8000" b="0" kern="1200" spc="3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stem Font Regular"/>
              <a:buNone/>
              <a:defRPr sz="1800" b="1" kern="1200" cap="none" spc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1" kern="1200" cap="all" spc="3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THANK YOU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E4CD4B-3ADF-8141-8B5F-3255B7435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667001"/>
            <a:ext cx="597409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Placeholder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CAB4C2-6D4E-184B-B5CB-C3595BEC16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946" y="2876815"/>
            <a:ext cx="4471416" cy="2834640"/>
          </a:xfrm>
          <a:prstGeom prst="rect">
            <a:avLst/>
          </a:prstGeom>
        </p:spPr>
      </p:pic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C2AFDE42-43B1-954A-AC11-913538F2D599}"/>
              </a:ext>
            </a:extLst>
          </p:cNvPr>
          <p:cNvSpPr txBox="1">
            <a:spLocks/>
          </p:cNvSpPr>
          <p:nvPr userDrawn="1"/>
        </p:nvSpPr>
        <p:spPr>
          <a:xfrm>
            <a:off x="5812029" y="5091228"/>
            <a:ext cx="3204971" cy="461665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137160" tIns="91440" rIns="91440" bIns="91440" rtlCol="0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0" i="0" kern="1200" cap="all" spc="3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stem Font Regular"/>
              <a:buNone/>
              <a:defRPr sz="1200" kern="1200" cap="none" spc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kern="1200" cap="all" spc="3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Watershed.la.gov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78CCAF9-C5F0-AB41-9A63-91AB48D5BC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845" y="3462286"/>
            <a:ext cx="1544491" cy="157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CF1C299-C53D-C048-8D52-C19C31B38AD0}"/>
              </a:ext>
            </a:extLst>
          </p:cNvPr>
          <p:cNvGrpSpPr/>
          <p:nvPr userDrawn="1"/>
        </p:nvGrpSpPr>
        <p:grpSpPr>
          <a:xfrm>
            <a:off x="320456" y="355405"/>
            <a:ext cx="5329494" cy="1972059"/>
            <a:chOff x="320456" y="355405"/>
            <a:chExt cx="5329494" cy="1972059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56A13A9-F7D0-164E-B081-F04F707E47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19196" y="387076"/>
              <a:ext cx="90554" cy="182880"/>
            </a:xfrm>
            <a:custGeom>
              <a:avLst/>
              <a:gdLst>
                <a:gd name="connsiteX0" fmla="*/ 51609 w 154827"/>
                <a:gd name="connsiteY0" fmla="*/ 295315 h 312687"/>
                <a:gd name="connsiteX1" fmla="*/ 51609 w 154827"/>
                <a:gd name="connsiteY1" fmla="*/ 295316 h 312687"/>
                <a:gd name="connsiteX2" fmla="*/ 86015 w 154827"/>
                <a:gd name="connsiteY2" fmla="*/ 295316 h 312687"/>
                <a:gd name="connsiteX3" fmla="*/ 86015 w 154827"/>
                <a:gd name="connsiteY3" fmla="*/ 295315 h 312687"/>
                <a:gd name="connsiteX4" fmla="*/ 51609 w 154827"/>
                <a:gd name="connsiteY4" fmla="*/ 295315 h 312687"/>
                <a:gd name="connsiteX5" fmla="*/ 94617 w 154827"/>
                <a:gd name="connsiteY5" fmla="*/ 156343 h 312687"/>
                <a:gd name="connsiteX6" fmla="*/ 86015 w 154827"/>
                <a:gd name="connsiteY6" fmla="*/ 165028 h 312687"/>
                <a:gd name="connsiteX7" fmla="*/ 86015 w 154827"/>
                <a:gd name="connsiteY7" fmla="*/ 165029 h 312687"/>
                <a:gd name="connsiteX8" fmla="*/ 94617 w 154827"/>
                <a:gd name="connsiteY8" fmla="*/ 156344 h 312687"/>
                <a:gd name="connsiteX9" fmla="*/ 137624 w 154827"/>
                <a:gd name="connsiteY9" fmla="*/ 156344 h 312687"/>
                <a:gd name="connsiteX10" fmla="*/ 137624 w 154827"/>
                <a:gd name="connsiteY10" fmla="*/ 156343 h 312687"/>
                <a:gd name="connsiteX11" fmla="*/ 94617 w 154827"/>
                <a:gd name="connsiteY11" fmla="*/ 156343 h 312687"/>
                <a:gd name="connsiteX12" fmla="*/ 17203 w 154827"/>
                <a:gd name="connsiteY12" fmla="*/ 156343 h 312687"/>
                <a:gd name="connsiteX13" fmla="*/ 17203 w 154827"/>
                <a:gd name="connsiteY13" fmla="*/ 156344 h 312687"/>
                <a:gd name="connsiteX14" fmla="*/ 43008 w 154827"/>
                <a:gd name="connsiteY14" fmla="*/ 156344 h 312687"/>
                <a:gd name="connsiteX15" fmla="*/ 51609 w 154827"/>
                <a:gd name="connsiteY15" fmla="*/ 165029 h 312687"/>
                <a:gd name="connsiteX16" fmla="*/ 51609 w 154827"/>
                <a:gd name="connsiteY16" fmla="*/ 165028 h 312687"/>
                <a:gd name="connsiteX17" fmla="*/ 43008 w 154827"/>
                <a:gd name="connsiteY17" fmla="*/ 156343 h 312687"/>
                <a:gd name="connsiteX18" fmla="*/ 17203 w 154827"/>
                <a:gd name="connsiteY18" fmla="*/ 156343 h 312687"/>
                <a:gd name="connsiteX19" fmla="*/ 116120 w 154827"/>
                <a:gd name="connsiteY19" fmla="*/ 52114 h 312687"/>
                <a:gd name="connsiteX20" fmla="*/ 86015 w 154827"/>
                <a:gd name="connsiteY20" fmla="*/ 78171 h 312687"/>
                <a:gd name="connsiteX21" fmla="*/ 86015 w 154827"/>
                <a:gd name="connsiteY21" fmla="*/ 78172 h 312687"/>
                <a:gd name="connsiteX22" fmla="*/ 116120 w 154827"/>
                <a:gd name="connsiteY22" fmla="*/ 52115 h 312687"/>
                <a:gd name="connsiteX23" fmla="*/ 137624 w 154827"/>
                <a:gd name="connsiteY23" fmla="*/ 52115 h 312687"/>
                <a:gd name="connsiteX24" fmla="*/ 137624 w 154827"/>
                <a:gd name="connsiteY24" fmla="*/ 52114 h 312687"/>
                <a:gd name="connsiteX25" fmla="*/ 116120 w 154827"/>
                <a:gd name="connsiteY25" fmla="*/ 52114 h 312687"/>
                <a:gd name="connsiteX26" fmla="*/ 98917 w 154827"/>
                <a:gd name="connsiteY26" fmla="*/ 0 h 312687"/>
                <a:gd name="connsiteX27" fmla="*/ 146226 w 154827"/>
                <a:gd name="connsiteY27" fmla="*/ 0 h 312687"/>
                <a:gd name="connsiteX28" fmla="*/ 154827 w 154827"/>
                <a:gd name="connsiteY28" fmla="*/ 8686 h 312687"/>
                <a:gd name="connsiteX29" fmla="*/ 154827 w 154827"/>
                <a:gd name="connsiteY29" fmla="*/ 60800 h 312687"/>
                <a:gd name="connsiteX30" fmla="*/ 150526 w 154827"/>
                <a:gd name="connsiteY30" fmla="*/ 69486 h 312687"/>
                <a:gd name="connsiteX31" fmla="*/ 146226 w 154827"/>
                <a:gd name="connsiteY31" fmla="*/ 69486 h 312687"/>
                <a:gd name="connsiteX32" fmla="*/ 116120 w 154827"/>
                <a:gd name="connsiteY32" fmla="*/ 69486 h 312687"/>
                <a:gd name="connsiteX33" fmla="*/ 103218 w 154827"/>
                <a:gd name="connsiteY33" fmla="*/ 78172 h 312687"/>
                <a:gd name="connsiteX34" fmla="*/ 103218 w 154827"/>
                <a:gd name="connsiteY34" fmla="*/ 104229 h 312687"/>
                <a:gd name="connsiteX35" fmla="*/ 146226 w 154827"/>
                <a:gd name="connsiteY35" fmla="*/ 104229 h 312687"/>
                <a:gd name="connsiteX36" fmla="*/ 154827 w 154827"/>
                <a:gd name="connsiteY36" fmla="*/ 112915 h 312687"/>
                <a:gd name="connsiteX37" fmla="*/ 154827 w 154827"/>
                <a:gd name="connsiteY37" fmla="*/ 165029 h 312687"/>
                <a:gd name="connsiteX38" fmla="*/ 146226 w 154827"/>
                <a:gd name="connsiteY38" fmla="*/ 173715 h 312687"/>
                <a:gd name="connsiteX39" fmla="*/ 103218 w 154827"/>
                <a:gd name="connsiteY39" fmla="*/ 173715 h 312687"/>
                <a:gd name="connsiteX40" fmla="*/ 103218 w 154827"/>
                <a:gd name="connsiteY40" fmla="*/ 304001 h 312687"/>
                <a:gd name="connsiteX41" fmla="*/ 94617 w 154827"/>
                <a:gd name="connsiteY41" fmla="*/ 312687 h 312687"/>
                <a:gd name="connsiteX42" fmla="*/ 43008 w 154827"/>
                <a:gd name="connsiteY42" fmla="*/ 312687 h 312687"/>
                <a:gd name="connsiteX43" fmla="*/ 34406 w 154827"/>
                <a:gd name="connsiteY43" fmla="*/ 304001 h 312687"/>
                <a:gd name="connsiteX44" fmla="*/ 34406 w 154827"/>
                <a:gd name="connsiteY44" fmla="*/ 173715 h 312687"/>
                <a:gd name="connsiteX45" fmla="*/ 8602 w 154827"/>
                <a:gd name="connsiteY45" fmla="*/ 173715 h 312687"/>
                <a:gd name="connsiteX46" fmla="*/ 0 w 154827"/>
                <a:gd name="connsiteY46" fmla="*/ 165029 h 312687"/>
                <a:gd name="connsiteX47" fmla="*/ 0 w 154827"/>
                <a:gd name="connsiteY47" fmla="*/ 112915 h 312687"/>
                <a:gd name="connsiteX48" fmla="*/ 8602 w 154827"/>
                <a:gd name="connsiteY48" fmla="*/ 104229 h 312687"/>
                <a:gd name="connsiteX49" fmla="*/ 34406 w 154827"/>
                <a:gd name="connsiteY49" fmla="*/ 104229 h 312687"/>
                <a:gd name="connsiteX50" fmla="*/ 34406 w 154827"/>
                <a:gd name="connsiteY50" fmla="*/ 73829 h 312687"/>
                <a:gd name="connsiteX51" fmla="*/ 98917 w 154827"/>
                <a:gd name="connsiteY51" fmla="*/ 0 h 31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54827" h="312687">
                  <a:moveTo>
                    <a:pt x="51609" y="295315"/>
                  </a:moveTo>
                  <a:lnTo>
                    <a:pt x="51609" y="295316"/>
                  </a:lnTo>
                  <a:cubicBezTo>
                    <a:pt x="51609" y="295316"/>
                    <a:pt x="51609" y="295316"/>
                    <a:pt x="86015" y="295316"/>
                  </a:cubicBezTo>
                  <a:lnTo>
                    <a:pt x="86015" y="295315"/>
                  </a:lnTo>
                  <a:cubicBezTo>
                    <a:pt x="51609" y="295315"/>
                    <a:pt x="51609" y="295315"/>
                    <a:pt x="51609" y="295315"/>
                  </a:cubicBezTo>
                  <a:close/>
                  <a:moveTo>
                    <a:pt x="94617" y="156343"/>
                  </a:moveTo>
                  <a:cubicBezTo>
                    <a:pt x="90316" y="156343"/>
                    <a:pt x="86015" y="160686"/>
                    <a:pt x="86015" y="165028"/>
                  </a:cubicBezTo>
                  <a:lnTo>
                    <a:pt x="86015" y="165029"/>
                  </a:lnTo>
                  <a:cubicBezTo>
                    <a:pt x="86015" y="160687"/>
                    <a:pt x="90316" y="156344"/>
                    <a:pt x="94617" y="156344"/>
                  </a:cubicBezTo>
                  <a:cubicBezTo>
                    <a:pt x="94617" y="156344"/>
                    <a:pt x="94617" y="156344"/>
                    <a:pt x="137624" y="156344"/>
                  </a:cubicBezTo>
                  <a:lnTo>
                    <a:pt x="137624" y="156343"/>
                  </a:lnTo>
                  <a:cubicBezTo>
                    <a:pt x="94617" y="156343"/>
                    <a:pt x="94617" y="156343"/>
                    <a:pt x="94617" y="156343"/>
                  </a:cubicBezTo>
                  <a:close/>
                  <a:moveTo>
                    <a:pt x="17203" y="156343"/>
                  </a:moveTo>
                  <a:lnTo>
                    <a:pt x="17203" y="156344"/>
                  </a:lnTo>
                  <a:cubicBezTo>
                    <a:pt x="17203" y="156344"/>
                    <a:pt x="17203" y="156344"/>
                    <a:pt x="43008" y="156344"/>
                  </a:cubicBezTo>
                  <a:cubicBezTo>
                    <a:pt x="47308" y="156344"/>
                    <a:pt x="51609" y="160687"/>
                    <a:pt x="51609" y="165029"/>
                  </a:cubicBezTo>
                  <a:lnTo>
                    <a:pt x="51609" y="165028"/>
                  </a:lnTo>
                  <a:cubicBezTo>
                    <a:pt x="51609" y="160686"/>
                    <a:pt x="47308" y="156343"/>
                    <a:pt x="43008" y="156343"/>
                  </a:cubicBezTo>
                  <a:cubicBezTo>
                    <a:pt x="17203" y="156343"/>
                    <a:pt x="17203" y="156343"/>
                    <a:pt x="17203" y="156343"/>
                  </a:cubicBezTo>
                  <a:close/>
                  <a:moveTo>
                    <a:pt x="116120" y="52114"/>
                  </a:moveTo>
                  <a:cubicBezTo>
                    <a:pt x="90316" y="52114"/>
                    <a:pt x="86015" y="65142"/>
                    <a:pt x="86015" y="78171"/>
                  </a:cubicBezTo>
                  <a:lnTo>
                    <a:pt x="86015" y="78172"/>
                  </a:lnTo>
                  <a:cubicBezTo>
                    <a:pt x="86015" y="65143"/>
                    <a:pt x="90316" y="52115"/>
                    <a:pt x="116120" y="52115"/>
                  </a:cubicBezTo>
                  <a:cubicBezTo>
                    <a:pt x="116120" y="52115"/>
                    <a:pt x="116120" y="52115"/>
                    <a:pt x="137624" y="52115"/>
                  </a:cubicBezTo>
                  <a:lnTo>
                    <a:pt x="137624" y="52114"/>
                  </a:lnTo>
                  <a:cubicBezTo>
                    <a:pt x="116120" y="52114"/>
                    <a:pt x="116120" y="52114"/>
                    <a:pt x="116120" y="52114"/>
                  </a:cubicBezTo>
                  <a:close/>
                  <a:moveTo>
                    <a:pt x="98917" y="0"/>
                  </a:moveTo>
                  <a:cubicBezTo>
                    <a:pt x="98917" y="0"/>
                    <a:pt x="98917" y="0"/>
                    <a:pt x="146226" y="0"/>
                  </a:cubicBezTo>
                  <a:cubicBezTo>
                    <a:pt x="150526" y="0"/>
                    <a:pt x="154827" y="4343"/>
                    <a:pt x="154827" y="8686"/>
                  </a:cubicBezTo>
                  <a:cubicBezTo>
                    <a:pt x="154827" y="8686"/>
                    <a:pt x="154827" y="8686"/>
                    <a:pt x="154827" y="60800"/>
                  </a:cubicBezTo>
                  <a:cubicBezTo>
                    <a:pt x="154827" y="65143"/>
                    <a:pt x="154827" y="65143"/>
                    <a:pt x="150526" y="69486"/>
                  </a:cubicBezTo>
                  <a:cubicBezTo>
                    <a:pt x="150526" y="69486"/>
                    <a:pt x="146226" y="69486"/>
                    <a:pt x="146226" y="69486"/>
                  </a:cubicBezTo>
                  <a:cubicBezTo>
                    <a:pt x="146226" y="69486"/>
                    <a:pt x="146226" y="69486"/>
                    <a:pt x="116120" y="69486"/>
                  </a:cubicBezTo>
                  <a:cubicBezTo>
                    <a:pt x="103218" y="69486"/>
                    <a:pt x="103218" y="69486"/>
                    <a:pt x="103218" y="78172"/>
                  </a:cubicBezTo>
                  <a:cubicBezTo>
                    <a:pt x="103218" y="78172"/>
                    <a:pt x="103218" y="78172"/>
                    <a:pt x="103218" y="104229"/>
                  </a:cubicBezTo>
                  <a:cubicBezTo>
                    <a:pt x="103218" y="104229"/>
                    <a:pt x="103218" y="104229"/>
                    <a:pt x="146226" y="104229"/>
                  </a:cubicBezTo>
                  <a:cubicBezTo>
                    <a:pt x="150526" y="104229"/>
                    <a:pt x="154827" y="108572"/>
                    <a:pt x="154827" y="112915"/>
                  </a:cubicBezTo>
                  <a:cubicBezTo>
                    <a:pt x="154827" y="112915"/>
                    <a:pt x="154827" y="112915"/>
                    <a:pt x="154827" y="165029"/>
                  </a:cubicBezTo>
                  <a:cubicBezTo>
                    <a:pt x="154827" y="169372"/>
                    <a:pt x="150526" y="173715"/>
                    <a:pt x="146226" y="173715"/>
                  </a:cubicBezTo>
                  <a:cubicBezTo>
                    <a:pt x="146226" y="173715"/>
                    <a:pt x="146226" y="173715"/>
                    <a:pt x="103218" y="173715"/>
                  </a:cubicBezTo>
                  <a:cubicBezTo>
                    <a:pt x="103218" y="173715"/>
                    <a:pt x="103218" y="173715"/>
                    <a:pt x="103218" y="304001"/>
                  </a:cubicBezTo>
                  <a:cubicBezTo>
                    <a:pt x="103218" y="308344"/>
                    <a:pt x="98917" y="312687"/>
                    <a:pt x="94617" y="312687"/>
                  </a:cubicBezTo>
                  <a:cubicBezTo>
                    <a:pt x="94617" y="312687"/>
                    <a:pt x="94617" y="312687"/>
                    <a:pt x="43008" y="312687"/>
                  </a:cubicBezTo>
                  <a:cubicBezTo>
                    <a:pt x="38707" y="312687"/>
                    <a:pt x="34406" y="308344"/>
                    <a:pt x="34406" y="304001"/>
                  </a:cubicBezTo>
                  <a:cubicBezTo>
                    <a:pt x="34406" y="304001"/>
                    <a:pt x="34406" y="304001"/>
                    <a:pt x="34406" y="173715"/>
                  </a:cubicBezTo>
                  <a:cubicBezTo>
                    <a:pt x="34406" y="173715"/>
                    <a:pt x="34406" y="173715"/>
                    <a:pt x="8602" y="173715"/>
                  </a:cubicBezTo>
                  <a:cubicBezTo>
                    <a:pt x="4301" y="173715"/>
                    <a:pt x="0" y="169372"/>
                    <a:pt x="0" y="165029"/>
                  </a:cubicBezTo>
                  <a:cubicBezTo>
                    <a:pt x="0" y="165029"/>
                    <a:pt x="0" y="165029"/>
                    <a:pt x="0" y="112915"/>
                  </a:cubicBezTo>
                  <a:cubicBezTo>
                    <a:pt x="0" y="108572"/>
                    <a:pt x="4301" y="104229"/>
                    <a:pt x="8602" y="104229"/>
                  </a:cubicBezTo>
                  <a:cubicBezTo>
                    <a:pt x="8602" y="104229"/>
                    <a:pt x="8602" y="104229"/>
                    <a:pt x="34406" y="104229"/>
                  </a:cubicBezTo>
                  <a:cubicBezTo>
                    <a:pt x="34406" y="104229"/>
                    <a:pt x="34406" y="104229"/>
                    <a:pt x="34406" y="73829"/>
                  </a:cubicBezTo>
                  <a:cubicBezTo>
                    <a:pt x="34406" y="34743"/>
                    <a:pt x="43008" y="0"/>
                    <a:pt x="98917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wrap="square" lIns="234080" rIns="234080">
              <a:noAutofit/>
            </a:bodyPr>
            <a:lstStyle/>
            <a:p>
              <a:pPr defTabSz="4681728" hangingPunct="0"/>
              <a:endParaRPr sz="9216" kern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A032B8C-C720-BC4E-BD93-868C7B7062C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62497" y="837085"/>
              <a:ext cx="203953" cy="164592"/>
            </a:xfrm>
            <a:custGeom>
              <a:avLst/>
              <a:gdLst>
                <a:gd name="connsiteX0" fmla="*/ 30320 w 294472"/>
                <a:gd name="connsiteY0" fmla="*/ 104082 h 242862"/>
                <a:gd name="connsiteX1" fmla="*/ 69283 w 294472"/>
                <a:gd name="connsiteY1" fmla="*/ 134440 h 242862"/>
                <a:gd name="connsiteX2" fmla="*/ 73618 w 294472"/>
                <a:gd name="connsiteY2" fmla="*/ 143120 h 242862"/>
                <a:gd name="connsiteX3" fmla="*/ 69283 w 294472"/>
                <a:gd name="connsiteY3" fmla="*/ 151789 h 242862"/>
                <a:gd name="connsiteX4" fmla="*/ 56291 w 294472"/>
                <a:gd name="connsiteY4" fmla="*/ 156129 h 242862"/>
                <a:gd name="connsiteX5" fmla="*/ 90946 w 294472"/>
                <a:gd name="connsiteY5" fmla="*/ 177807 h 242862"/>
                <a:gd name="connsiteX6" fmla="*/ 99602 w 294472"/>
                <a:gd name="connsiteY6" fmla="*/ 182147 h 242862"/>
                <a:gd name="connsiteX7" fmla="*/ 99602 w 294472"/>
                <a:gd name="connsiteY7" fmla="*/ 190815 h 242862"/>
                <a:gd name="connsiteX8" fmla="*/ 47634 w 294472"/>
                <a:gd name="connsiteY8" fmla="*/ 216844 h 242862"/>
                <a:gd name="connsiteX9" fmla="*/ 95267 w 294472"/>
                <a:gd name="connsiteY9" fmla="*/ 225513 h 242862"/>
                <a:gd name="connsiteX10" fmla="*/ 95268 w 294472"/>
                <a:gd name="connsiteY10" fmla="*/ 225513 h 242862"/>
                <a:gd name="connsiteX11" fmla="*/ 47635 w 294472"/>
                <a:gd name="connsiteY11" fmla="*/ 216844 h 242862"/>
                <a:gd name="connsiteX12" fmla="*/ 99603 w 294472"/>
                <a:gd name="connsiteY12" fmla="*/ 190815 h 242862"/>
                <a:gd name="connsiteX13" fmla="*/ 99603 w 294472"/>
                <a:gd name="connsiteY13" fmla="*/ 182147 h 242862"/>
                <a:gd name="connsiteX14" fmla="*/ 90947 w 294472"/>
                <a:gd name="connsiteY14" fmla="*/ 177807 h 242862"/>
                <a:gd name="connsiteX15" fmla="*/ 56292 w 294472"/>
                <a:gd name="connsiteY15" fmla="*/ 156129 h 242862"/>
                <a:gd name="connsiteX16" fmla="*/ 69284 w 294472"/>
                <a:gd name="connsiteY16" fmla="*/ 151789 h 242862"/>
                <a:gd name="connsiteX17" fmla="*/ 73619 w 294472"/>
                <a:gd name="connsiteY17" fmla="*/ 143120 h 242862"/>
                <a:gd name="connsiteX18" fmla="*/ 69284 w 294472"/>
                <a:gd name="connsiteY18" fmla="*/ 134440 h 242862"/>
                <a:gd name="connsiteX19" fmla="*/ 30321 w 294472"/>
                <a:gd name="connsiteY19" fmla="*/ 104082 h 242862"/>
                <a:gd name="connsiteX20" fmla="*/ 30320 w 294472"/>
                <a:gd name="connsiteY20" fmla="*/ 34698 h 242862"/>
                <a:gd name="connsiteX21" fmla="*/ 30320 w 294472"/>
                <a:gd name="connsiteY21" fmla="*/ 47707 h 242862"/>
                <a:gd name="connsiteX22" fmla="*/ 51969 w 294472"/>
                <a:gd name="connsiteY22" fmla="*/ 86733 h 242862"/>
                <a:gd name="connsiteX23" fmla="*/ 56291 w 294472"/>
                <a:gd name="connsiteY23" fmla="*/ 99742 h 242862"/>
                <a:gd name="connsiteX24" fmla="*/ 43298 w 294472"/>
                <a:gd name="connsiteY24" fmla="*/ 104082 h 242862"/>
                <a:gd name="connsiteX25" fmla="*/ 43299 w 294472"/>
                <a:gd name="connsiteY25" fmla="*/ 104082 h 242862"/>
                <a:gd name="connsiteX26" fmla="*/ 56292 w 294472"/>
                <a:gd name="connsiteY26" fmla="*/ 99742 h 242862"/>
                <a:gd name="connsiteX27" fmla="*/ 51970 w 294472"/>
                <a:gd name="connsiteY27" fmla="*/ 86733 h 242862"/>
                <a:gd name="connsiteX28" fmla="*/ 30321 w 294472"/>
                <a:gd name="connsiteY28" fmla="*/ 47707 h 242862"/>
                <a:gd name="connsiteX29" fmla="*/ 30321 w 294472"/>
                <a:gd name="connsiteY29" fmla="*/ 34699 h 242862"/>
                <a:gd name="connsiteX30" fmla="*/ 199205 w 294472"/>
                <a:gd name="connsiteY30" fmla="*/ 17349 h 242862"/>
                <a:gd name="connsiteX31" fmla="*/ 151571 w 294472"/>
                <a:gd name="connsiteY31" fmla="*/ 65056 h 242862"/>
                <a:gd name="connsiteX32" fmla="*/ 155893 w 294472"/>
                <a:gd name="connsiteY32" fmla="*/ 78065 h 242862"/>
                <a:gd name="connsiteX33" fmla="*/ 151571 w 294472"/>
                <a:gd name="connsiteY33" fmla="*/ 82405 h 242862"/>
                <a:gd name="connsiteX34" fmla="*/ 142901 w 294472"/>
                <a:gd name="connsiteY34" fmla="*/ 86733 h 242862"/>
                <a:gd name="connsiteX35" fmla="*/ 142902 w 294472"/>
                <a:gd name="connsiteY35" fmla="*/ 86733 h 242862"/>
                <a:gd name="connsiteX36" fmla="*/ 151572 w 294472"/>
                <a:gd name="connsiteY36" fmla="*/ 82405 h 242862"/>
                <a:gd name="connsiteX37" fmla="*/ 155894 w 294472"/>
                <a:gd name="connsiteY37" fmla="*/ 78065 h 242862"/>
                <a:gd name="connsiteX38" fmla="*/ 151572 w 294472"/>
                <a:gd name="connsiteY38" fmla="*/ 65056 h 242862"/>
                <a:gd name="connsiteX39" fmla="*/ 180801 w 294472"/>
                <a:gd name="connsiteY39" fmla="*/ 21143 h 242862"/>
                <a:gd name="connsiteX40" fmla="*/ 199206 w 294472"/>
                <a:gd name="connsiteY40" fmla="*/ 17349 h 242862"/>
                <a:gd name="connsiteX41" fmla="*/ 199205 w 294472"/>
                <a:gd name="connsiteY41" fmla="*/ 0 h 242862"/>
                <a:gd name="connsiteX42" fmla="*/ 246838 w 294472"/>
                <a:gd name="connsiteY42" fmla="*/ 17349 h 242862"/>
                <a:gd name="connsiteX43" fmla="*/ 272823 w 294472"/>
                <a:gd name="connsiteY43" fmla="*/ 4340 h 242862"/>
                <a:gd name="connsiteX44" fmla="*/ 285815 w 294472"/>
                <a:gd name="connsiteY44" fmla="*/ 4340 h 242862"/>
                <a:gd name="connsiteX45" fmla="*/ 285815 w 294472"/>
                <a:gd name="connsiteY45" fmla="*/ 17349 h 242862"/>
                <a:gd name="connsiteX46" fmla="*/ 281480 w 294472"/>
                <a:gd name="connsiteY46" fmla="*/ 26018 h 242862"/>
                <a:gd name="connsiteX47" fmla="*/ 294472 w 294472"/>
                <a:gd name="connsiteY47" fmla="*/ 30358 h 242862"/>
                <a:gd name="connsiteX48" fmla="*/ 294472 w 294472"/>
                <a:gd name="connsiteY48" fmla="*/ 39027 h 242862"/>
                <a:gd name="connsiteX49" fmla="*/ 268488 w 294472"/>
                <a:gd name="connsiteY49" fmla="*/ 69384 h 242862"/>
                <a:gd name="connsiteX50" fmla="*/ 268488 w 294472"/>
                <a:gd name="connsiteY50" fmla="*/ 73724 h 242862"/>
                <a:gd name="connsiteX51" fmla="*/ 95267 w 294472"/>
                <a:gd name="connsiteY51" fmla="*/ 242862 h 242862"/>
                <a:gd name="connsiteX52" fmla="*/ 4335 w 294472"/>
                <a:gd name="connsiteY52" fmla="*/ 216844 h 242862"/>
                <a:gd name="connsiteX53" fmla="*/ 0 w 294472"/>
                <a:gd name="connsiteY53" fmla="*/ 203836 h 242862"/>
                <a:gd name="connsiteX54" fmla="*/ 8657 w 294472"/>
                <a:gd name="connsiteY54" fmla="*/ 199496 h 242862"/>
                <a:gd name="connsiteX55" fmla="*/ 69283 w 294472"/>
                <a:gd name="connsiteY55" fmla="*/ 190815 h 242862"/>
                <a:gd name="connsiteX56" fmla="*/ 30320 w 294472"/>
                <a:gd name="connsiteY56" fmla="*/ 147449 h 242862"/>
                <a:gd name="connsiteX57" fmla="*/ 34641 w 294472"/>
                <a:gd name="connsiteY57" fmla="*/ 138780 h 242862"/>
                <a:gd name="connsiteX58" fmla="*/ 8657 w 294472"/>
                <a:gd name="connsiteY58" fmla="*/ 86733 h 242862"/>
                <a:gd name="connsiteX59" fmla="*/ 12992 w 294472"/>
                <a:gd name="connsiteY59" fmla="*/ 82405 h 242862"/>
                <a:gd name="connsiteX60" fmla="*/ 17328 w 294472"/>
                <a:gd name="connsiteY60" fmla="*/ 78065 h 242862"/>
                <a:gd name="connsiteX61" fmla="*/ 12992 w 294472"/>
                <a:gd name="connsiteY61" fmla="*/ 47707 h 242862"/>
                <a:gd name="connsiteX62" fmla="*/ 21649 w 294472"/>
                <a:gd name="connsiteY62" fmla="*/ 13009 h 242862"/>
                <a:gd name="connsiteX63" fmla="*/ 25984 w 294472"/>
                <a:gd name="connsiteY63" fmla="*/ 8669 h 242862"/>
                <a:gd name="connsiteX64" fmla="*/ 34641 w 294472"/>
                <a:gd name="connsiteY64" fmla="*/ 13009 h 242862"/>
                <a:gd name="connsiteX65" fmla="*/ 134244 w 294472"/>
                <a:gd name="connsiteY65" fmla="*/ 69384 h 242862"/>
                <a:gd name="connsiteX66" fmla="*/ 134244 w 294472"/>
                <a:gd name="connsiteY66" fmla="*/ 65056 h 242862"/>
                <a:gd name="connsiteX67" fmla="*/ 199205 w 294472"/>
                <a:gd name="connsiteY67" fmla="*/ 0 h 2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94472" h="242862">
                  <a:moveTo>
                    <a:pt x="30320" y="104082"/>
                  </a:moveTo>
                  <a:cubicBezTo>
                    <a:pt x="34641" y="117091"/>
                    <a:pt x="51969" y="130100"/>
                    <a:pt x="69283" y="134440"/>
                  </a:cubicBezTo>
                  <a:cubicBezTo>
                    <a:pt x="69283" y="134440"/>
                    <a:pt x="73618" y="138780"/>
                    <a:pt x="73618" y="143120"/>
                  </a:cubicBezTo>
                  <a:cubicBezTo>
                    <a:pt x="73618" y="147449"/>
                    <a:pt x="73618" y="151789"/>
                    <a:pt x="69283" y="151789"/>
                  </a:cubicBezTo>
                  <a:cubicBezTo>
                    <a:pt x="64961" y="156129"/>
                    <a:pt x="60626" y="156129"/>
                    <a:pt x="56291" y="156129"/>
                  </a:cubicBezTo>
                  <a:cubicBezTo>
                    <a:pt x="64961" y="169138"/>
                    <a:pt x="77953" y="173478"/>
                    <a:pt x="90946" y="177807"/>
                  </a:cubicBezTo>
                  <a:cubicBezTo>
                    <a:pt x="95267" y="177807"/>
                    <a:pt x="99602" y="177807"/>
                    <a:pt x="99602" y="182147"/>
                  </a:cubicBezTo>
                  <a:cubicBezTo>
                    <a:pt x="103938" y="186487"/>
                    <a:pt x="99602" y="190815"/>
                    <a:pt x="99602" y="190815"/>
                  </a:cubicBezTo>
                  <a:cubicBezTo>
                    <a:pt x="82275" y="203836"/>
                    <a:pt x="64961" y="212504"/>
                    <a:pt x="47634" y="216844"/>
                  </a:cubicBezTo>
                  <a:cubicBezTo>
                    <a:pt x="60626" y="221173"/>
                    <a:pt x="77953" y="225513"/>
                    <a:pt x="95267" y="225513"/>
                  </a:cubicBezTo>
                  <a:lnTo>
                    <a:pt x="95268" y="225513"/>
                  </a:lnTo>
                  <a:lnTo>
                    <a:pt x="47635" y="216844"/>
                  </a:lnTo>
                  <a:cubicBezTo>
                    <a:pt x="64962" y="212504"/>
                    <a:pt x="82276" y="203836"/>
                    <a:pt x="99603" y="190815"/>
                  </a:cubicBezTo>
                  <a:cubicBezTo>
                    <a:pt x="99603" y="190815"/>
                    <a:pt x="103939" y="186487"/>
                    <a:pt x="99603" y="182147"/>
                  </a:cubicBezTo>
                  <a:cubicBezTo>
                    <a:pt x="99603" y="177807"/>
                    <a:pt x="95268" y="177807"/>
                    <a:pt x="90947" y="177807"/>
                  </a:cubicBezTo>
                  <a:cubicBezTo>
                    <a:pt x="77954" y="173478"/>
                    <a:pt x="64962" y="169138"/>
                    <a:pt x="56292" y="156129"/>
                  </a:cubicBezTo>
                  <a:cubicBezTo>
                    <a:pt x="60627" y="156129"/>
                    <a:pt x="64962" y="156129"/>
                    <a:pt x="69284" y="151789"/>
                  </a:cubicBezTo>
                  <a:cubicBezTo>
                    <a:pt x="73619" y="151789"/>
                    <a:pt x="73619" y="147449"/>
                    <a:pt x="73619" y="143120"/>
                  </a:cubicBezTo>
                  <a:cubicBezTo>
                    <a:pt x="73619" y="138780"/>
                    <a:pt x="69284" y="134440"/>
                    <a:pt x="69284" y="134440"/>
                  </a:cubicBezTo>
                  <a:cubicBezTo>
                    <a:pt x="51970" y="130100"/>
                    <a:pt x="34642" y="117091"/>
                    <a:pt x="30321" y="104082"/>
                  </a:cubicBezTo>
                  <a:close/>
                  <a:moveTo>
                    <a:pt x="30320" y="34698"/>
                  </a:moveTo>
                  <a:cubicBezTo>
                    <a:pt x="30320" y="39027"/>
                    <a:pt x="30320" y="43367"/>
                    <a:pt x="30320" y="47707"/>
                  </a:cubicBezTo>
                  <a:cubicBezTo>
                    <a:pt x="30320" y="65056"/>
                    <a:pt x="38977" y="78065"/>
                    <a:pt x="51969" y="86733"/>
                  </a:cubicBezTo>
                  <a:cubicBezTo>
                    <a:pt x="56291" y="91073"/>
                    <a:pt x="56291" y="95413"/>
                    <a:pt x="56291" y="99742"/>
                  </a:cubicBezTo>
                  <a:cubicBezTo>
                    <a:pt x="51969" y="99742"/>
                    <a:pt x="47634" y="104082"/>
                    <a:pt x="43298" y="104082"/>
                  </a:cubicBezTo>
                  <a:lnTo>
                    <a:pt x="43299" y="104082"/>
                  </a:lnTo>
                  <a:cubicBezTo>
                    <a:pt x="47635" y="104082"/>
                    <a:pt x="51970" y="99742"/>
                    <a:pt x="56292" y="99742"/>
                  </a:cubicBezTo>
                  <a:cubicBezTo>
                    <a:pt x="56292" y="95413"/>
                    <a:pt x="56292" y="91073"/>
                    <a:pt x="51970" y="86733"/>
                  </a:cubicBezTo>
                  <a:cubicBezTo>
                    <a:pt x="38978" y="78065"/>
                    <a:pt x="30321" y="65056"/>
                    <a:pt x="30321" y="47707"/>
                  </a:cubicBezTo>
                  <a:lnTo>
                    <a:pt x="30321" y="34699"/>
                  </a:lnTo>
                  <a:close/>
                  <a:moveTo>
                    <a:pt x="199205" y="17349"/>
                  </a:moveTo>
                  <a:cubicBezTo>
                    <a:pt x="173220" y="17349"/>
                    <a:pt x="151571" y="39027"/>
                    <a:pt x="151571" y="65056"/>
                  </a:cubicBezTo>
                  <a:cubicBezTo>
                    <a:pt x="151571" y="69384"/>
                    <a:pt x="151571" y="73724"/>
                    <a:pt x="155893" y="78065"/>
                  </a:cubicBezTo>
                  <a:cubicBezTo>
                    <a:pt x="155893" y="78065"/>
                    <a:pt x="155893" y="82405"/>
                    <a:pt x="151571" y="82405"/>
                  </a:cubicBezTo>
                  <a:lnTo>
                    <a:pt x="142901" y="86733"/>
                  </a:lnTo>
                  <a:lnTo>
                    <a:pt x="142902" y="86733"/>
                  </a:lnTo>
                  <a:cubicBezTo>
                    <a:pt x="147237" y="86733"/>
                    <a:pt x="151572" y="86733"/>
                    <a:pt x="151572" y="82405"/>
                  </a:cubicBezTo>
                  <a:cubicBezTo>
                    <a:pt x="155894" y="82405"/>
                    <a:pt x="155894" y="78065"/>
                    <a:pt x="155894" y="78065"/>
                  </a:cubicBezTo>
                  <a:cubicBezTo>
                    <a:pt x="151572" y="73724"/>
                    <a:pt x="151572" y="69384"/>
                    <a:pt x="151572" y="65056"/>
                  </a:cubicBezTo>
                  <a:cubicBezTo>
                    <a:pt x="151572" y="45535"/>
                    <a:pt x="163750" y="28460"/>
                    <a:pt x="180801" y="21143"/>
                  </a:cubicBezTo>
                  <a:lnTo>
                    <a:pt x="199206" y="17349"/>
                  </a:lnTo>
                  <a:close/>
                  <a:moveTo>
                    <a:pt x="199205" y="0"/>
                  </a:moveTo>
                  <a:cubicBezTo>
                    <a:pt x="216519" y="0"/>
                    <a:pt x="233846" y="4340"/>
                    <a:pt x="246838" y="17349"/>
                  </a:cubicBezTo>
                  <a:cubicBezTo>
                    <a:pt x="255495" y="13009"/>
                    <a:pt x="264152" y="8669"/>
                    <a:pt x="272823" y="4340"/>
                  </a:cubicBezTo>
                  <a:cubicBezTo>
                    <a:pt x="277145" y="4340"/>
                    <a:pt x="281480" y="4340"/>
                    <a:pt x="285815" y="4340"/>
                  </a:cubicBezTo>
                  <a:cubicBezTo>
                    <a:pt x="285815" y="8669"/>
                    <a:pt x="290137" y="13009"/>
                    <a:pt x="285815" y="17349"/>
                  </a:cubicBezTo>
                  <a:cubicBezTo>
                    <a:pt x="285815" y="21689"/>
                    <a:pt x="285815" y="21689"/>
                    <a:pt x="281480" y="26018"/>
                  </a:cubicBezTo>
                  <a:cubicBezTo>
                    <a:pt x="285815" y="26018"/>
                    <a:pt x="290137" y="26018"/>
                    <a:pt x="294472" y="30358"/>
                  </a:cubicBezTo>
                  <a:cubicBezTo>
                    <a:pt x="294472" y="34698"/>
                    <a:pt x="294472" y="39027"/>
                    <a:pt x="294472" y="39027"/>
                  </a:cubicBezTo>
                  <a:cubicBezTo>
                    <a:pt x="285815" y="52047"/>
                    <a:pt x="277145" y="60716"/>
                    <a:pt x="268488" y="69384"/>
                  </a:cubicBezTo>
                  <a:cubicBezTo>
                    <a:pt x="268488" y="69384"/>
                    <a:pt x="268488" y="69384"/>
                    <a:pt x="268488" y="73724"/>
                  </a:cubicBezTo>
                  <a:cubicBezTo>
                    <a:pt x="268488" y="156129"/>
                    <a:pt x="203527" y="242862"/>
                    <a:pt x="95267" y="242862"/>
                  </a:cubicBezTo>
                  <a:cubicBezTo>
                    <a:pt x="64961" y="242862"/>
                    <a:pt x="30320" y="234193"/>
                    <a:pt x="4335" y="216844"/>
                  </a:cubicBezTo>
                  <a:cubicBezTo>
                    <a:pt x="0" y="212504"/>
                    <a:pt x="0" y="208164"/>
                    <a:pt x="0" y="203836"/>
                  </a:cubicBezTo>
                  <a:cubicBezTo>
                    <a:pt x="0" y="199496"/>
                    <a:pt x="4335" y="199496"/>
                    <a:pt x="8657" y="199496"/>
                  </a:cubicBezTo>
                  <a:cubicBezTo>
                    <a:pt x="30320" y="203836"/>
                    <a:pt x="51969" y="199496"/>
                    <a:pt x="69283" y="190815"/>
                  </a:cubicBezTo>
                  <a:cubicBezTo>
                    <a:pt x="51969" y="182147"/>
                    <a:pt x="38977" y="169138"/>
                    <a:pt x="30320" y="147449"/>
                  </a:cubicBezTo>
                  <a:cubicBezTo>
                    <a:pt x="30320" y="143120"/>
                    <a:pt x="30320" y="143120"/>
                    <a:pt x="34641" y="138780"/>
                  </a:cubicBezTo>
                  <a:cubicBezTo>
                    <a:pt x="17328" y="125771"/>
                    <a:pt x="8657" y="108422"/>
                    <a:pt x="8657" y="86733"/>
                  </a:cubicBezTo>
                  <a:cubicBezTo>
                    <a:pt x="8657" y="86733"/>
                    <a:pt x="12992" y="82405"/>
                    <a:pt x="12992" y="82405"/>
                  </a:cubicBezTo>
                  <a:cubicBezTo>
                    <a:pt x="17328" y="78065"/>
                    <a:pt x="17328" y="78065"/>
                    <a:pt x="17328" y="78065"/>
                  </a:cubicBezTo>
                  <a:cubicBezTo>
                    <a:pt x="12992" y="69384"/>
                    <a:pt x="12992" y="60716"/>
                    <a:pt x="12992" y="47707"/>
                  </a:cubicBezTo>
                  <a:cubicBezTo>
                    <a:pt x="12992" y="34698"/>
                    <a:pt x="12992" y="26018"/>
                    <a:pt x="21649" y="13009"/>
                  </a:cubicBezTo>
                  <a:cubicBezTo>
                    <a:pt x="21649" y="13009"/>
                    <a:pt x="25984" y="8669"/>
                    <a:pt x="25984" y="8669"/>
                  </a:cubicBezTo>
                  <a:cubicBezTo>
                    <a:pt x="30320" y="8669"/>
                    <a:pt x="34641" y="13009"/>
                    <a:pt x="34641" y="13009"/>
                  </a:cubicBezTo>
                  <a:cubicBezTo>
                    <a:pt x="60626" y="43367"/>
                    <a:pt x="95267" y="65056"/>
                    <a:pt x="134244" y="69384"/>
                  </a:cubicBezTo>
                  <a:cubicBezTo>
                    <a:pt x="134244" y="69384"/>
                    <a:pt x="134244" y="65056"/>
                    <a:pt x="134244" y="65056"/>
                  </a:cubicBezTo>
                  <a:cubicBezTo>
                    <a:pt x="134244" y="30358"/>
                    <a:pt x="164564" y="0"/>
                    <a:pt x="199205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wrap="square" lIns="234080" rIns="234080">
              <a:noAutofit/>
            </a:bodyPr>
            <a:lstStyle/>
            <a:p>
              <a:pPr defTabSz="4681728" hangingPunct="0"/>
              <a:endParaRPr sz="9216" kern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endParaRPr>
            </a:p>
          </p:txBody>
        </p:sp>
        <p:pic>
          <p:nvPicPr>
            <p:cNvPr id="26" name="Graphic 25" descr="Envelope">
              <a:extLst>
                <a:ext uri="{FF2B5EF4-FFF2-40B4-BE49-F238E27FC236}">
                  <a16:creationId xmlns:a16="http://schemas.microsoft.com/office/drawing/2014/main" id="{81BD139B-8F7C-794A-BB84-1F5A659791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0456" y="2039429"/>
              <a:ext cx="288035" cy="288035"/>
            </a:xfrm>
            <a:prstGeom prst="rect">
              <a:avLst/>
            </a:prstGeom>
          </p:spPr>
        </p:pic>
        <p:sp>
          <p:nvSpPr>
            <p:cNvPr id="27" name="Text Placeholder 16">
              <a:extLst>
                <a:ext uri="{FF2B5EF4-FFF2-40B4-BE49-F238E27FC236}">
                  <a16:creationId xmlns:a16="http://schemas.microsoft.com/office/drawing/2014/main" id="{779408BC-A80E-4742-BAAA-B2CBF24C5E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98992" y="355405"/>
              <a:ext cx="4297738" cy="24622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800" b="0" i="0" kern="1200" cap="all" spc="3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200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defRPr sz="3200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7772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kern="1200" cap="all" spc="3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@</a:t>
              </a:r>
              <a:r>
                <a:rPr lang="en-US" sz="1600" dirty="0" err="1"/>
                <a:t>lawatershedinitiative</a:t>
              </a:r>
              <a:endParaRPr lang="en-US" sz="1600" dirty="0"/>
            </a:p>
          </p:txBody>
        </p:sp>
        <p:sp>
          <p:nvSpPr>
            <p:cNvPr id="28" name="Text Placeholder 17">
              <a:extLst>
                <a:ext uri="{FF2B5EF4-FFF2-40B4-BE49-F238E27FC236}">
                  <a16:creationId xmlns:a16="http://schemas.microsoft.com/office/drawing/2014/main" id="{F944A0B0-6691-E342-82C8-978B6F69EB8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98992" y="781570"/>
              <a:ext cx="4297738" cy="24622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800" b="0" i="0" kern="1200" cap="all" spc="3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200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defRPr sz="3200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7772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kern="1200" cap="all" spc="3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@</a:t>
              </a:r>
              <a:r>
                <a:rPr lang="en-US" sz="1600" dirty="0" err="1"/>
                <a:t>lawatershed</a:t>
              </a:r>
              <a:endParaRPr lang="en-US" sz="1600" dirty="0"/>
            </a:p>
          </p:txBody>
        </p:sp>
        <p:sp>
          <p:nvSpPr>
            <p:cNvPr id="29" name="Text Placeholder 15">
              <a:extLst>
                <a:ext uri="{FF2B5EF4-FFF2-40B4-BE49-F238E27FC236}">
                  <a16:creationId xmlns:a16="http://schemas.microsoft.com/office/drawing/2014/main" id="{7877F95A-F422-A242-A6E0-5527B730A2F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98992" y="2060337"/>
              <a:ext cx="4297738" cy="24622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800" b="0" i="0" kern="1200" cap="all" spc="3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200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defRPr sz="3200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7772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kern="1200" cap="all" spc="3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/>
                <a:t>watershed@la.gov</a:t>
              </a:r>
              <a:endParaRPr lang="en-US" sz="1600" dirty="0"/>
            </a:p>
          </p:txBody>
        </p:sp>
        <p:sp>
          <p:nvSpPr>
            <p:cNvPr id="30" name="Forme libre : forme 5">
              <a:extLst>
                <a:ext uri="{FF2B5EF4-FFF2-40B4-BE49-F238E27FC236}">
                  <a16:creationId xmlns:a16="http://schemas.microsoft.com/office/drawing/2014/main" id="{3B106991-2CC5-2549-BD73-4A3C5C5C68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3033" y="1269648"/>
              <a:ext cx="182881" cy="182880"/>
            </a:xfrm>
            <a:custGeom>
              <a:avLst/>
              <a:gdLst>
                <a:gd name="connsiteX0" fmla="*/ 397669 w 485775"/>
                <a:gd name="connsiteY0" fmla="*/ 483394 h 485775"/>
                <a:gd name="connsiteX1" fmla="*/ 92869 w 485775"/>
                <a:gd name="connsiteY1" fmla="*/ 483394 h 485775"/>
                <a:gd name="connsiteX2" fmla="*/ 7144 w 485775"/>
                <a:gd name="connsiteY2" fmla="*/ 397669 h 485775"/>
                <a:gd name="connsiteX3" fmla="*/ 7144 w 485775"/>
                <a:gd name="connsiteY3" fmla="*/ 92869 h 485775"/>
                <a:gd name="connsiteX4" fmla="*/ 92869 w 485775"/>
                <a:gd name="connsiteY4" fmla="*/ 7144 h 485775"/>
                <a:gd name="connsiteX5" fmla="*/ 397669 w 485775"/>
                <a:gd name="connsiteY5" fmla="*/ 7144 h 485775"/>
                <a:gd name="connsiteX6" fmla="*/ 483394 w 485775"/>
                <a:gd name="connsiteY6" fmla="*/ 92869 h 485775"/>
                <a:gd name="connsiteX7" fmla="*/ 483394 w 485775"/>
                <a:gd name="connsiteY7" fmla="*/ 397669 h 485775"/>
                <a:gd name="connsiteX8" fmla="*/ 397669 w 485775"/>
                <a:gd name="connsiteY8" fmla="*/ 483394 h 485775"/>
                <a:gd name="connsiteX9" fmla="*/ 245269 w 485775"/>
                <a:gd name="connsiteY9" fmla="*/ 169069 h 485775"/>
                <a:gd name="connsiteX10" fmla="*/ 169069 w 485775"/>
                <a:gd name="connsiteY10" fmla="*/ 245269 h 485775"/>
                <a:gd name="connsiteX11" fmla="*/ 245269 w 485775"/>
                <a:gd name="connsiteY11" fmla="*/ 321469 h 485775"/>
                <a:gd name="connsiteX12" fmla="*/ 321469 w 485775"/>
                <a:gd name="connsiteY12" fmla="*/ 245269 h 485775"/>
                <a:gd name="connsiteX13" fmla="*/ 245269 w 485775"/>
                <a:gd name="connsiteY13" fmla="*/ 169069 h 485775"/>
                <a:gd name="connsiteX14" fmla="*/ 426244 w 485775"/>
                <a:gd name="connsiteY14" fmla="*/ 64294 h 485775"/>
                <a:gd name="connsiteX15" fmla="*/ 350044 w 485775"/>
                <a:gd name="connsiteY15" fmla="*/ 64294 h 485775"/>
                <a:gd name="connsiteX16" fmla="*/ 350044 w 485775"/>
                <a:gd name="connsiteY16" fmla="*/ 140494 h 485775"/>
                <a:gd name="connsiteX17" fmla="*/ 426244 w 485775"/>
                <a:gd name="connsiteY17" fmla="*/ 140494 h 485775"/>
                <a:gd name="connsiteX18" fmla="*/ 426244 w 485775"/>
                <a:gd name="connsiteY18" fmla="*/ 64294 h 485775"/>
                <a:gd name="connsiteX19" fmla="*/ 435769 w 485775"/>
                <a:gd name="connsiteY19" fmla="*/ 197644 h 485775"/>
                <a:gd name="connsiteX20" fmla="*/ 370046 w 485775"/>
                <a:gd name="connsiteY20" fmla="*/ 197644 h 485775"/>
                <a:gd name="connsiteX21" fmla="*/ 378619 w 485775"/>
                <a:gd name="connsiteY21" fmla="*/ 245269 h 485775"/>
                <a:gd name="connsiteX22" fmla="*/ 245269 w 485775"/>
                <a:gd name="connsiteY22" fmla="*/ 378619 h 485775"/>
                <a:gd name="connsiteX23" fmla="*/ 111919 w 485775"/>
                <a:gd name="connsiteY23" fmla="*/ 245269 h 485775"/>
                <a:gd name="connsiteX24" fmla="*/ 120491 w 485775"/>
                <a:gd name="connsiteY24" fmla="*/ 197644 h 485775"/>
                <a:gd name="connsiteX25" fmla="*/ 54769 w 485775"/>
                <a:gd name="connsiteY25" fmla="*/ 197644 h 485775"/>
                <a:gd name="connsiteX26" fmla="*/ 54769 w 485775"/>
                <a:gd name="connsiteY26" fmla="*/ 369094 h 485775"/>
                <a:gd name="connsiteX27" fmla="*/ 121444 w 485775"/>
                <a:gd name="connsiteY27" fmla="*/ 435769 h 485775"/>
                <a:gd name="connsiteX28" fmla="*/ 369094 w 485775"/>
                <a:gd name="connsiteY28" fmla="*/ 435769 h 485775"/>
                <a:gd name="connsiteX29" fmla="*/ 435769 w 485775"/>
                <a:gd name="connsiteY29" fmla="*/ 369094 h 485775"/>
                <a:gd name="connsiteX30" fmla="*/ 435769 w 485775"/>
                <a:gd name="connsiteY30" fmla="*/ 197644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85775" h="485775">
                  <a:moveTo>
                    <a:pt x="397669" y="483394"/>
                  </a:moveTo>
                  <a:lnTo>
                    <a:pt x="92869" y="483394"/>
                  </a:lnTo>
                  <a:cubicBezTo>
                    <a:pt x="45244" y="483394"/>
                    <a:pt x="7144" y="445294"/>
                    <a:pt x="7144" y="397669"/>
                  </a:cubicBezTo>
                  <a:lnTo>
                    <a:pt x="7144" y="92869"/>
                  </a:lnTo>
                  <a:cubicBezTo>
                    <a:pt x="7144" y="45244"/>
                    <a:pt x="45244" y="7144"/>
                    <a:pt x="92869" y="7144"/>
                  </a:cubicBezTo>
                  <a:lnTo>
                    <a:pt x="397669" y="7144"/>
                  </a:lnTo>
                  <a:cubicBezTo>
                    <a:pt x="445294" y="7144"/>
                    <a:pt x="483394" y="45244"/>
                    <a:pt x="483394" y="92869"/>
                  </a:cubicBezTo>
                  <a:lnTo>
                    <a:pt x="483394" y="397669"/>
                  </a:lnTo>
                  <a:cubicBezTo>
                    <a:pt x="483394" y="445294"/>
                    <a:pt x="445294" y="483394"/>
                    <a:pt x="397669" y="483394"/>
                  </a:cubicBezTo>
                  <a:close/>
                  <a:moveTo>
                    <a:pt x="245269" y="169069"/>
                  </a:moveTo>
                  <a:cubicBezTo>
                    <a:pt x="203359" y="169069"/>
                    <a:pt x="169069" y="203359"/>
                    <a:pt x="169069" y="245269"/>
                  </a:cubicBezTo>
                  <a:cubicBezTo>
                    <a:pt x="169069" y="287179"/>
                    <a:pt x="203359" y="321469"/>
                    <a:pt x="245269" y="321469"/>
                  </a:cubicBezTo>
                  <a:cubicBezTo>
                    <a:pt x="287179" y="321469"/>
                    <a:pt x="321469" y="287179"/>
                    <a:pt x="321469" y="245269"/>
                  </a:cubicBezTo>
                  <a:cubicBezTo>
                    <a:pt x="321469" y="203359"/>
                    <a:pt x="287179" y="169069"/>
                    <a:pt x="245269" y="169069"/>
                  </a:cubicBezTo>
                  <a:close/>
                  <a:moveTo>
                    <a:pt x="426244" y="64294"/>
                  </a:moveTo>
                  <a:lnTo>
                    <a:pt x="350044" y="64294"/>
                  </a:lnTo>
                  <a:lnTo>
                    <a:pt x="350044" y="140494"/>
                  </a:lnTo>
                  <a:lnTo>
                    <a:pt x="426244" y="140494"/>
                  </a:lnTo>
                  <a:lnTo>
                    <a:pt x="426244" y="64294"/>
                  </a:lnTo>
                  <a:close/>
                  <a:moveTo>
                    <a:pt x="435769" y="197644"/>
                  </a:moveTo>
                  <a:lnTo>
                    <a:pt x="370046" y="197644"/>
                  </a:lnTo>
                  <a:cubicBezTo>
                    <a:pt x="375761" y="212884"/>
                    <a:pt x="378619" y="228124"/>
                    <a:pt x="378619" y="245269"/>
                  </a:cubicBezTo>
                  <a:cubicBezTo>
                    <a:pt x="378619" y="318611"/>
                    <a:pt x="318611" y="378619"/>
                    <a:pt x="245269" y="378619"/>
                  </a:cubicBezTo>
                  <a:cubicBezTo>
                    <a:pt x="171926" y="378619"/>
                    <a:pt x="111919" y="318611"/>
                    <a:pt x="111919" y="245269"/>
                  </a:cubicBezTo>
                  <a:cubicBezTo>
                    <a:pt x="111919" y="228124"/>
                    <a:pt x="114776" y="212884"/>
                    <a:pt x="120491" y="197644"/>
                  </a:cubicBezTo>
                  <a:lnTo>
                    <a:pt x="54769" y="197644"/>
                  </a:lnTo>
                  <a:lnTo>
                    <a:pt x="54769" y="369094"/>
                  </a:lnTo>
                  <a:cubicBezTo>
                    <a:pt x="54769" y="406241"/>
                    <a:pt x="84296" y="435769"/>
                    <a:pt x="121444" y="435769"/>
                  </a:cubicBezTo>
                  <a:lnTo>
                    <a:pt x="369094" y="435769"/>
                  </a:lnTo>
                  <a:cubicBezTo>
                    <a:pt x="406241" y="435769"/>
                    <a:pt x="435769" y="406241"/>
                    <a:pt x="435769" y="369094"/>
                  </a:cubicBezTo>
                  <a:lnTo>
                    <a:pt x="435769" y="197644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latin typeface="Arial" panose="020B0604020202020204" pitchFamily="34" charset="0"/>
              </a:endParaRPr>
            </a:p>
          </p:txBody>
        </p:sp>
        <p:sp>
          <p:nvSpPr>
            <p:cNvPr id="31" name="Text Placeholder 17">
              <a:extLst>
                <a:ext uri="{FF2B5EF4-FFF2-40B4-BE49-F238E27FC236}">
                  <a16:creationId xmlns:a16="http://schemas.microsoft.com/office/drawing/2014/main" id="{E627226A-5FCC-2049-9B8D-01916BDD0D3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98992" y="1212408"/>
              <a:ext cx="4297738" cy="24622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800" b="0" i="0" kern="1200" cap="all" spc="3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200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defRPr sz="3200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7772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kern="1200" cap="all" spc="3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@</a:t>
              </a:r>
              <a:r>
                <a:rPr lang="en-US" sz="1600" dirty="0" err="1"/>
                <a:t>lawatershed</a:t>
              </a:r>
              <a:endParaRPr lang="en-US" sz="1600" dirty="0"/>
            </a:p>
          </p:txBody>
        </p:sp>
        <p:sp>
          <p:nvSpPr>
            <p:cNvPr id="32" name="Forme libre : forme 6">
              <a:extLst>
                <a:ext uri="{FF2B5EF4-FFF2-40B4-BE49-F238E27FC236}">
                  <a16:creationId xmlns:a16="http://schemas.microsoft.com/office/drawing/2014/main" id="{C68BD7FC-EB63-7343-BE2C-14AB1D7BFC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67318" y="1663870"/>
              <a:ext cx="194310" cy="182880"/>
            </a:xfrm>
            <a:custGeom>
              <a:avLst/>
              <a:gdLst>
                <a:gd name="connsiteX0" fmla="*/ 388144 w 485775"/>
                <a:gd name="connsiteY0" fmla="*/ 454819 h 457200"/>
                <a:gd name="connsiteX1" fmla="*/ 388144 w 485775"/>
                <a:gd name="connsiteY1" fmla="*/ 268129 h 457200"/>
                <a:gd name="connsiteX2" fmla="*/ 340519 w 485775"/>
                <a:gd name="connsiteY2" fmla="*/ 230981 h 457200"/>
                <a:gd name="connsiteX3" fmla="*/ 273844 w 485775"/>
                <a:gd name="connsiteY3" fmla="*/ 258604 h 457200"/>
                <a:gd name="connsiteX4" fmla="*/ 273844 w 485775"/>
                <a:gd name="connsiteY4" fmla="*/ 454819 h 457200"/>
                <a:gd name="connsiteX5" fmla="*/ 178594 w 485775"/>
                <a:gd name="connsiteY5" fmla="*/ 454819 h 457200"/>
                <a:gd name="connsiteX6" fmla="*/ 178594 w 485775"/>
                <a:gd name="connsiteY6" fmla="*/ 159544 h 457200"/>
                <a:gd name="connsiteX7" fmla="*/ 273844 w 485775"/>
                <a:gd name="connsiteY7" fmla="*/ 159544 h 457200"/>
                <a:gd name="connsiteX8" fmla="*/ 273844 w 485775"/>
                <a:gd name="connsiteY8" fmla="*/ 203359 h 457200"/>
                <a:gd name="connsiteX9" fmla="*/ 369094 w 485775"/>
                <a:gd name="connsiteY9" fmla="*/ 147161 h 457200"/>
                <a:gd name="connsiteX10" fmla="*/ 481489 w 485775"/>
                <a:gd name="connsiteY10" fmla="*/ 264319 h 457200"/>
                <a:gd name="connsiteX11" fmla="*/ 483394 w 485775"/>
                <a:gd name="connsiteY11" fmla="*/ 264319 h 457200"/>
                <a:gd name="connsiteX12" fmla="*/ 483394 w 485775"/>
                <a:gd name="connsiteY12" fmla="*/ 454819 h 457200"/>
                <a:gd name="connsiteX13" fmla="*/ 388144 w 485775"/>
                <a:gd name="connsiteY13" fmla="*/ 454819 h 457200"/>
                <a:gd name="connsiteX14" fmla="*/ 64294 w 485775"/>
                <a:gd name="connsiteY14" fmla="*/ 121444 h 457200"/>
                <a:gd name="connsiteX15" fmla="*/ 7144 w 485775"/>
                <a:gd name="connsiteY15" fmla="*/ 64294 h 457200"/>
                <a:gd name="connsiteX16" fmla="*/ 64294 w 485775"/>
                <a:gd name="connsiteY16" fmla="*/ 7144 h 457200"/>
                <a:gd name="connsiteX17" fmla="*/ 121444 w 485775"/>
                <a:gd name="connsiteY17" fmla="*/ 64294 h 457200"/>
                <a:gd name="connsiteX18" fmla="*/ 64294 w 485775"/>
                <a:gd name="connsiteY18" fmla="*/ 121444 h 457200"/>
                <a:gd name="connsiteX19" fmla="*/ 111919 w 485775"/>
                <a:gd name="connsiteY19" fmla="*/ 454819 h 457200"/>
                <a:gd name="connsiteX20" fmla="*/ 16669 w 485775"/>
                <a:gd name="connsiteY20" fmla="*/ 454819 h 457200"/>
                <a:gd name="connsiteX21" fmla="*/ 16669 w 485775"/>
                <a:gd name="connsiteY21" fmla="*/ 159544 h 457200"/>
                <a:gd name="connsiteX22" fmla="*/ 111919 w 485775"/>
                <a:gd name="connsiteY22" fmla="*/ 159544 h 457200"/>
                <a:gd name="connsiteX23" fmla="*/ 111919 w 485775"/>
                <a:gd name="connsiteY23" fmla="*/ 454819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5775" h="457200">
                  <a:moveTo>
                    <a:pt x="388144" y="454819"/>
                  </a:moveTo>
                  <a:lnTo>
                    <a:pt x="388144" y="268129"/>
                  </a:lnTo>
                  <a:cubicBezTo>
                    <a:pt x="388144" y="268129"/>
                    <a:pt x="377666" y="229076"/>
                    <a:pt x="340519" y="230981"/>
                  </a:cubicBezTo>
                  <a:cubicBezTo>
                    <a:pt x="303371" y="232886"/>
                    <a:pt x="290989" y="238601"/>
                    <a:pt x="273844" y="258604"/>
                  </a:cubicBezTo>
                  <a:lnTo>
                    <a:pt x="273844" y="454819"/>
                  </a:lnTo>
                  <a:lnTo>
                    <a:pt x="178594" y="454819"/>
                  </a:lnTo>
                  <a:lnTo>
                    <a:pt x="178594" y="159544"/>
                  </a:lnTo>
                  <a:lnTo>
                    <a:pt x="273844" y="159544"/>
                  </a:lnTo>
                  <a:lnTo>
                    <a:pt x="273844" y="203359"/>
                  </a:lnTo>
                  <a:cubicBezTo>
                    <a:pt x="273844" y="203359"/>
                    <a:pt x="305276" y="142399"/>
                    <a:pt x="369094" y="147161"/>
                  </a:cubicBezTo>
                  <a:cubicBezTo>
                    <a:pt x="428149" y="150971"/>
                    <a:pt x="471964" y="187166"/>
                    <a:pt x="481489" y="264319"/>
                  </a:cubicBezTo>
                  <a:lnTo>
                    <a:pt x="483394" y="264319"/>
                  </a:lnTo>
                  <a:lnTo>
                    <a:pt x="483394" y="454819"/>
                  </a:lnTo>
                  <a:lnTo>
                    <a:pt x="388144" y="454819"/>
                  </a:lnTo>
                  <a:close/>
                  <a:moveTo>
                    <a:pt x="64294" y="121444"/>
                  </a:moveTo>
                  <a:cubicBezTo>
                    <a:pt x="32861" y="121444"/>
                    <a:pt x="7144" y="95726"/>
                    <a:pt x="7144" y="64294"/>
                  </a:cubicBezTo>
                  <a:cubicBezTo>
                    <a:pt x="7144" y="32861"/>
                    <a:pt x="32861" y="7144"/>
                    <a:pt x="64294" y="7144"/>
                  </a:cubicBezTo>
                  <a:cubicBezTo>
                    <a:pt x="95726" y="7144"/>
                    <a:pt x="121444" y="32861"/>
                    <a:pt x="121444" y="64294"/>
                  </a:cubicBezTo>
                  <a:cubicBezTo>
                    <a:pt x="121444" y="95726"/>
                    <a:pt x="95726" y="121444"/>
                    <a:pt x="64294" y="121444"/>
                  </a:cubicBezTo>
                  <a:close/>
                  <a:moveTo>
                    <a:pt x="111919" y="454819"/>
                  </a:moveTo>
                  <a:lnTo>
                    <a:pt x="16669" y="454819"/>
                  </a:lnTo>
                  <a:lnTo>
                    <a:pt x="16669" y="159544"/>
                  </a:lnTo>
                  <a:lnTo>
                    <a:pt x="111919" y="159544"/>
                  </a:lnTo>
                  <a:lnTo>
                    <a:pt x="111919" y="454819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latin typeface="Arial" panose="020B0604020202020204" pitchFamily="34" charset="0"/>
              </a:endParaRPr>
            </a:p>
          </p:txBody>
        </p:sp>
        <p:sp>
          <p:nvSpPr>
            <p:cNvPr id="33" name="Text Placeholder 17">
              <a:extLst>
                <a:ext uri="{FF2B5EF4-FFF2-40B4-BE49-F238E27FC236}">
                  <a16:creationId xmlns:a16="http://schemas.microsoft.com/office/drawing/2014/main" id="{FA875B98-7853-AA4B-8725-60397111ACA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98991" y="1640265"/>
              <a:ext cx="4850959" cy="24622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800" b="0" i="0" kern="1200" cap="all" spc="3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200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defRPr sz="3200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777240" indent="-32004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2000" kern="1200" cap="all" spc="3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Louisiana watershed initiative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5633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6801"/>
            <a:ext cx="10972800" cy="105259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0F9C-ABF5-434C-AEA4-E15F39E0C077}" type="datetimeFigureOut">
              <a:rPr lang="en-US" smtClean="0"/>
              <a:t>11/29/2022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9369-3344-EC4F-A087-7F32CBCBB3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5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Jean Lafitte Sw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flower&#10;&#10;Description automatically generated">
            <a:extLst>
              <a:ext uri="{FF2B5EF4-FFF2-40B4-BE49-F238E27FC236}">
                <a16:creationId xmlns:a16="http://schemas.microsoft.com/office/drawing/2014/main" id="{DF063132-7A8C-694F-ABF9-7EF6641260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9DE5226-953B-F848-B882-802C2B185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25" y="0"/>
            <a:ext cx="12192001" cy="52926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E3D4A0-C8EA-4147-9C2E-22BC7421AEF6}"/>
              </a:ext>
            </a:extLst>
          </p:cNvPr>
          <p:cNvSpPr/>
          <p:nvPr userDrawn="1"/>
        </p:nvSpPr>
        <p:spPr>
          <a:xfrm>
            <a:off x="0" y="1286933"/>
            <a:ext cx="12212638" cy="4224867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2E852-F5AD-AF41-90B5-3D12BA5A82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623194"/>
            <a:ext cx="12182475" cy="735394"/>
          </a:xfrm>
        </p:spPr>
        <p:txBody>
          <a:bodyPr>
            <a:noAutofit/>
          </a:bodyPr>
          <a:lstStyle>
            <a:lvl1pPr marL="0" indent="0" algn="ctr">
              <a:buNone/>
              <a:defRPr sz="4000" spc="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quote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705DF2-5913-7345-A477-C5D637E2B0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44827"/>
            <a:ext cx="12212638" cy="38170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QUOTEE TEXT</a:t>
            </a:r>
          </a:p>
        </p:txBody>
      </p:sp>
    </p:spTree>
    <p:extLst>
      <p:ext uri="{BB962C8B-B14F-4D97-AF65-F5344CB8AC3E}">
        <p14:creationId xmlns:p14="http://schemas.microsoft.com/office/powerpoint/2010/main" val="45807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ogue Chitto Ri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iver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91D8252C-9763-2945-B9F1-5047B5136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9DE5226-953B-F848-B882-802C2B185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344" y="-25377"/>
            <a:ext cx="12202343" cy="52971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1E3D4A0-C8EA-4147-9C2E-22BC7421AEF6}"/>
              </a:ext>
            </a:extLst>
          </p:cNvPr>
          <p:cNvSpPr/>
          <p:nvPr userDrawn="1"/>
        </p:nvSpPr>
        <p:spPr>
          <a:xfrm>
            <a:off x="0" y="1286933"/>
            <a:ext cx="12212638" cy="4224867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2E852-F5AD-AF41-90B5-3D12BA5A82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623194"/>
            <a:ext cx="12212638" cy="735394"/>
          </a:xfrm>
        </p:spPr>
        <p:txBody>
          <a:bodyPr>
            <a:noAutofit/>
          </a:bodyPr>
          <a:lstStyle>
            <a:lvl1pPr marL="0" indent="0" algn="ctr">
              <a:buNone/>
              <a:defRPr sz="4000" spc="3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quote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29DB8F3-3D36-1E4D-BB69-F0DDE9F5AB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44827"/>
            <a:ext cx="12202343" cy="38170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QUOTEE TEXT</a:t>
            </a:r>
          </a:p>
        </p:txBody>
      </p:sp>
    </p:spTree>
    <p:extLst>
      <p:ext uri="{BB962C8B-B14F-4D97-AF65-F5344CB8AC3E}">
        <p14:creationId xmlns:p14="http://schemas.microsoft.com/office/powerpoint/2010/main" val="801445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ordered Long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F9F8CBD-15D8-DE47-A6F6-5EA2A4C82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7816"/>
            <a:ext cx="4478147" cy="1741823"/>
          </a:xfrm>
        </p:spPr>
        <p:txBody>
          <a:bodyPr bIns="347472" anchor="t">
            <a:sp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B8C5E0B-47FC-A74A-911B-96ECD58AA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328" y="2139619"/>
            <a:ext cx="4478147" cy="3950903"/>
          </a:xfrm>
        </p:spPr>
        <p:txBody>
          <a:bodyPr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AFCE00-7AD8-694F-BC48-B9C0A4D4B7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6485" y="368300"/>
            <a:ext cx="6715316" cy="53006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4DB7F5-6BB3-B840-9F33-960F8897A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6484" y="5773127"/>
            <a:ext cx="6707188" cy="317395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</p:txBody>
      </p:sp>
    </p:spTree>
    <p:extLst>
      <p:ext uri="{BB962C8B-B14F-4D97-AF65-F5344CB8AC3E}">
        <p14:creationId xmlns:p14="http://schemas.microsoft.com/office/powerpoint/2010/main" val="37590269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ordered 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F9F8CBD-15D8-DE47-A6F6-5EA2A4C82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7816"/>
            <a:ext cx="4478147" cy="1695657"/>
          </a:xfrm>
        </p:spPr>
        <p:txBody>
          <a:bodyPr wrap="square" bIns="347472" anchor="t">
            <a:sp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AFCE00-7AD8-694F-BC48-B9C0A4D4B7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4613" y="368300"/>
            <a:ext cx="6694487" cy="53006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4DB7F5-6BB3-B840-9F33-960F8897A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4612" y="5768347"/>
            <a:ext cx="6694488" cy="317395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1AC6C4D-C75F-0847-A733-CBBC19FA2A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328" y="2735835"/>
            <a:ext cx="4478147" cy="33601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3117CC5-9DC0-8F4C-8902-820639C5C8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328" y="2063472"/>
            <a:ext cx="4478147" cy="672364"/>
          </a:xfrm>
        </p:spPr>
        <p:txBody>
          <a:bodyPr bIns="347472">
            <a:spAutoFit/>
          </a:bodyPr>
          <a:lstStyle>
            <a:lvl1pPr marL="0" indent="0">
              <a:buNone/>
              <a:defRPr sz="2000" cap="all" spc="30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212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6291-AE7E-4B4E-952D-B321AAA0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510772" cy="818494"/>
          </a:xfrm>
        </p:spPr>
        <p:txBody>
          <a:bodyPr wrap="square" bIns="173736"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884E8D-D196-574B-9326-AFB3E6223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138" y="1855983"/>
            <a:ext cx="11510962" cy="42400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A6471B-B010-5D44-9C89-97E638EF3B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" y="1183619"/>
            <a:ext cx="11510772" cy="672364"/>
          </a:xfrm>
        </p:spPr>
        <p:txBody>
          <a:bodyPr wrap="square" bIns="347472">
            <a:spAutoFit/>
          </a:bodyPr>
          <a:lstStyle>
            <a:lvl1pPr marL="0" indent="0">
              <a:buNone/>
              <a:defRPr sz="2000" cap="all" spc="30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77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6291-AE7E-4B4E-952D-B321AAA0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510772" cy="993926"/>
          </a:xfrm>
        </p:spPr>
        <p:txBody>
          <a:bodyPr wrap="square" bIns="347472" anchor="t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884E8D-D196-574B-9326-AFB3E62230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138" y="1389031"/>
            <a:ext cx="11510772" cy="47069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79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ABC551-6729-7A44-9413-535A66910022}"/>
              </a:ext>
            </a:extLst>
          </p:cNvPr>
          <p:cNvSpPr/>
          <p:nvPr userDrawn="1"/>
        </p:nvSpPr>
        <p:spPr>
          <a:xfrm>
            <a:off x="0" y="6258552"/>
            <a:ext cx="4097867" cy="458611"/>
          </a:xfrm>
          <a:custGeom>
            <a:avLst/>
            <a:gdLst>
              <a:gd name="connsiteX0" fmla="*/ 0 w 4343852"/>
              <a:gd name="connsiteY0" fmla="*/ 0 h 458611"/>
              <a:gd name="connsiteX1" fmla="*/ 4343852 w 4343852"/>
              <a:gd name="connsiteY1" fmla="*/ 0 h 458611"/>
              <a:gd name="connsiteX2" fmla="*/ 4343852 w 4343852"/>
              <a:gd name="connsiteY2" fmla="*/ 458611 h 458611"/>
              <a:gd name="connsiteX3" fmla="*/ 0 w 4343852"/>
              <a:gd name="connsiteY3" fmla="*/ 458611 h 458611"/>
              <a:gd name="connsiteX4" fmla="*/ 0 w 4343852"/>
              <a:gd name="connsiteY4" fmla="*/ 0 h 458611"/>
              <a:gd name="connsiteX0" fmla="*/ 0 w 4343852"/>
              <a:gd name="connsiteY0" fmla="*/ 0 h 458611"/>
              <a:gd name="connsiteX1" fmla="*/ 4343852 w 4343852"/>
              <a:gd name="connsiteY1" fmla="*/ 0 h 458611"/>
              <a:gd name="connsiteX2" fmla="*/ 3970711 w 4343852"/>
              <a:gd name="connsiteY2" fmla="*/ 458611 h 458611"/>
              <a:gd name="connsiteX3" fmla="*/ 0 w 4343852"/>
              <a:gd name="connsiteY3" fmla="*/ 458611 h 458611"/>
              <a:gd name="connsiteX4" fmla="*/ 0 w 4343852"/>
              <a:gd name="connsiteY4" fmla="*/ 0 h 458611"/>
              <a:gd name="connsiteX0" fmla="*/ 0 w 4351711"/>
              <a:gd name="connsiteY0" fmla="*/ 0 h 458611"/>
              <a:gd name="connsiteX1" fmla="*/ 4343852 w 4351711"/>
              <a:gd name="connsiteY1" fmla="*/ 0 h 458611"/>
              <a:gd name="connsiteX2" fmla="*/ 4351711 w 4351711"/>
              <a:gd name="connsiteY2" fmla="*/ 458611 h 458611"/>
              <a:gd name="connsiteX3" fmla="*/ 0 w 4351711"/>
              <a:gd name="connsiteY3" fmla="*/ 458611 h 458611"/>
              <a:gd name="connsiteX4" fmla="*/ 0 w 4351711"/>
              <a:gd name="connsiteY4" fmla="*/ 0 h 458611"/>
              <a:gd name="connsiteX0" fmla="*/ 0 w 4343852"/>
              <a:gd name="connsiteY0" fmla="*/ 0 h 458611"/>
              <a:gd name="connsiteX1" fmla="*/ 4343852 w 4343852"/>
              <a:gd name="connsiteY1" fmla="*/ 0 h 458611"/>
              <a:gd name="connsiteX2" fmla="*/ 4343244 w 4343852"/>
              <a:gd name="connsiteY2" fmla="*/ 458611 h 458611"/>
              <a:gd name="connsiteX3" fmla="*/ 0 w 4343852"/>
              <a:gd name="connsiteY3" fmla="*/ 458611 h 458611"/>
              <a:gd name="connsiteX4" fmla="*/ 0 w 4343852"/>
              <a:gd name="connsiteY4" fmla="*/ 0 h 45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852" h="458611">
                <a:moveTo>
                  <a:pt x="0" y="0"/>
                </a:moveTo>
                <a:lnTo>
                  <a:pt x="4343852" y="0"/>
                </a:lnTo>
                <a:cubicBezTo>
                  <a:pt x="4343649" y="152870"/>
                  <a:pt x="4343447" y="305741"/>
                  <a:pt x="4343244" y="458611"/>
                </a:cubicBezTo>
                <a:lnTo>
                  <a:pt x="0" y="4586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257EAA-22F0-C240-BD40-6F2FB437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4549"/>
            <a:ext cx="11506200" cy="993926"/>
          </a:xfrm>
          <a:prstGeom prst="rect">
            <a:avLst/>
          </a:prstGeom>
        </p:spPr>
        <p:txBody>
          <a:bodyPr vert="horz" wrap="square" lIns="91440" tIns="0" rIns="91440" bIns="347472" rtlCol="0" anchor="t">
            <a:sp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6AEF3-4A09-9249-9177-77DFBE779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405218"/>
            <a:ext cx="11506200" cy="4690782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0A788-B52E-1244-9355-544EDB09E86C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592" y="6259004"/>
            <a:ext cx="457707" cy="457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A46DC6-01B2-AC49-92DD-0070060123F8}"/>
              </a:ext>
            </a:extLst>
          </p:cNvPr>
          <p:cNvSpPr txBox="1"/>
          <p:nvPr userDrawn="1"/>
        </p:nvSpPr>
        <p:spPr>
          <a:xfrm>
            <a:off x="4306824" y="6305295"/>
            <a:ext cx="6366492" cy="3651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spc="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TOGETHER FOR SUSTAINABILITY AND RESILIENCE 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15AC65C-4B2B-9C4E-A6C2-10E25D4CE5AC}"/>
              </a:ext>
            </a:extLst>
          </p:cNvPr>
          <p:cNvSpPr txBox="1">
            <a:spLocks/>
          </p:cNvSpPr>
          <p:nvPr/>
        </p:nvSpPr>
        <p:spPr>
          <a:xfrm>
            <a:off x="338328" y="6305295"/>
            <a:ext cx="36301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b="1" i="0" kern="1200" spc="3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LOUISIANA WATERSHED INITIATIVE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F55A7CA9-9B2C-AB4B-91BE-B8E18B44CEC5}"/>
              </a:ext>
            </a:extLst>
          </p:cNvPr>
          <p:cNvSpPr txBox="1">
            <a:spLocks/>
          </p:cNvSpPr>
          <p:nvPr userDrawn="1"/>
        </p:nvSpPr>
        <p:spPr>
          <a:xfrm>
            <a:off x="10737564" y="6305295"/>
            <a:ext cx="728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i="0" kern="1200">
                <a:solidFill>
                  <a:schemeClr val="bg2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2A3741-3814-0B4B-9A66-C1B0A3E46F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2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</p:sldLayoutIdLst>
  <p:hf hd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4000" kern="1200" spc="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">
          <p15:clr>
            <a:srgbClr val="F26B43"/>
          </p15:clr>
        </p15:guide>
        <p15:guide id="2" pos="216">
          <p15:clr>
            <a:srgbClr val="F26B43"/>
          </p15:clr>
        </p15:guide>
        <p15:guide id="3" pos="7464">
          <p15:clr>
            <a:srgbClr val="F26B43"/>
          </p15:clr>
        </p15:guide>
        <p15:guide id="4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dev.watershed.la.gov/modeling-progra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atershed.la.gov/modeling-program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shed.la.gov/pro-louisiana" TargetMode="External"/><Relationship Id="rId2" Type="http://schemas.openxmlformats.org/officeDocument/2006/relationships/hyperlink" Target="https://www.watershed.la.gov/nature-based-solutions" TargetMode="Externa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53A59-B4DF-0E41-B91D-96297BC9F1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ASSOCIATION OF</a:t>
            </a:r>
          </a:p>
          <a:p>
            <a:r>
              <a:rPr lang="en-US" dirty="0"/>
              <a:t>LEVEE BOARDS</a:t>
            </a:r>
          </a:p>
          <a:p>
            <a:r>
              <a:rPr lang="en-US" dirty="0"/>
              <a:t>ANNUAL MEETING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878526-93AB-A048-B48B-274D6D585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394" y="2608301"/>
            <a:ext cx="5801905" cy="350865"/>
          </a:xfrm>
        </p:spPr>
        <p:txBody>
          <a:bodyPr/>
          <a:lstStyle/>
          <a:p>
            <a:r>
              <a:rPr lang="en-US" dirty="0"/>
              <a:t>November 30, 2022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D2690E-E539-B149-9942-7CFD43587D9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5652656" y="3081140"/>
            <a:ext cx="6180644" cy="827663"/>
          </a:xfrm>
        </p:spPr>
        <p:txBody>
          <a:bodyPr/>
          <a:lstStyle/>
          <a:p>
            <a:r>
              <a:rPr lang="en-US" dirty="0"/>
              <a:t>Genea Lathers, Resilience and Mitigation Manager</a:t>
            </a:r>
          </a:p>
          <a:p>
            <a:r>
              <a:rPr lang="en-US" dirty="0"/>
              <a:t>Louisiana Office of Community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239769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50BD6304-557F-41A1-AF81-BFEFA34E8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373"/>
            <a:ext cx="12192000" cy="57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64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E25F78-981C-4789-9B1C-C0A9444D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484864" cy="818494"/>
          </a:xfrm>
        </p:spPr>
        <p:txBody>
          <a:bodyPr/>
          <a:lstStyle/>
          <a:p>
            <a:r>
              <a:rPr lang="en-US" dirty="0"/>
              <a:t>Round 2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982C2B3-D5E0-4788-B2D8-A86F8872F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138" y="2036918"/>
            <a:ext cx="6839410" cy="3240439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b="1" i="0" dirty="0">
                <a:effectLst/>
                <a:latin typeface="+mn-lt"/>
              </a:rPr>
              <a:t>Phase 1:</a:t>
            </a:r>
            <a:r>
              <a:rPr lang="en-US" b="0" i="0" dirty="0">
                <a:effectLst/>
                <a:latin typeface="+mn-lt"/>
              </a:rPr>
              <a:t> $100 million project funding opportunity for </a:t>
            </a:r>
            <a:r>
              <a:rPr lang="en-US" dirty="0"/>
              <a:t>low-risk, high-impact flood mitigation projects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Projects must benefit </a:t>
            </a:r>
            <a:r>
              <a:rPr lang="en-US" b="1" dirty="0"/>
              <a:t>low- to moderate-income </a:t>
            </a:r>
            <a:r>
              <a:rPr lang="en-US" dirty="0"/>
              <a:t>populations</a:t>
            </a:r>
            <a:r>
              <a:rPr lang="en-US" b="1" dirty="0"/>
              <a:t> </a:t>
            </a:r>
            <a:r>
              <a:rPr lang="en-US" dirty="0"/>
              <a:t>(per HUD national objective).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HUD-identified </a:t>
            </a:r>
            <a:r>
              <a:rPr lang="en-US" b="1" dirty="0"/>
              <a:t>most impacted and distressed </a:t>
            </a:r>
            <a:r>
              <a:rPr lang="en-US" dirty="0"/>
              <a:t>areas</a:t>
            </a:r>
            <a:r>
              <a:rPr lang="en-US" b="1" dirty="0"/>
              <a:t> </a:t>
            </a:r>
            <a:r>
              <a:rPr lang="en-US" dirty="0"/>
              <a:t>will be a priority of Round 2.</a:t>
            </a:r>
            <a:endParaRPr lang="en-US" b="0" i="0" dirty="0">
              <a:effectLst/>
              <a:latin typeface="+mn-lt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C8418F9-164B-4461-97BE-B0713548641F}"/>
              </a:ext>
            </a:extLst>
          </p:cNvPr>
          <p:cNvSpPr txBox="1">
            <a:spLocks/>
          </p:cNvSpPr>
          <p:nvPr/>
        </p:nvSpPr>
        <p:spPr>
          <a:xfrm>
            <a:off x="338138" y="1087438"/>
            <a:ext cx="11485562" cy="413831"/>
          </a:xfrm>
          <a:prstGeom prst="rect">
            <a:avLst/>
          </a:prstGeom>
        </p:spPr>
        <p:txBody>
          <a:bodyPr vert="horz" wrap="square" lIns="91440" tIns="0" rIns="91440" bIns="347472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 cap="all" spc="300" baseline="0">
                <a:solidFill>
                  <a:schemeClr val="accent4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LOCAL AND REGIONAL PROJECTS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65D102D-1BE1-44FB-861C-E7DEE564963A}"/>
              </a:ext>
            </a:extLst>
          </p:cNvPr>
          <p:cNvSpPr txBox="1">
            <a:spLocks/>
          </p:cNvSpPr>
          <p:nvPr/>
        </p:nvSpPr>
        <p:spPr>
          <a:xfrm>
            <a:off x="7314006" y="5779307"/>
            <a:ext cx="4774704" cy="28533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4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RED RIVER, COLFAX</a:t>
            </a:r>
          </a:p>
        </p:txBody>
      </p:sp>
      <p:pic>
        <p:nvPicPr>
          <p:cNvPr id="3" name="Picture 2" descr="A body of water with plants and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6F84E2BB-7252-43EC-9545-F1AD01106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829"/>
          <a:stretch/>
        </p:blipFill>
        <p:spPr>
          <a:xfrm>
            <a:off x="7177548" y="1863908"/>
            <a:ext cx="5014452" cy="39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92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D7D06-7A26-474D-86AA-2EE4B8A8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2 timeline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220A23C-8D9E-466A-B4DD-CCE0A42F98E1}"/>
              </a:ext>
            </a:extLst>
          </p:cNvPr>
          <p:cNvGraphicFramePr>
            <a:graphicFrameLocks noGrp="1"/>
          </p:cNvGraphicFramePr>
          <p:nvPr/>
        </p:nvGraphicFramePr>
        <p:xfrm>
          <a:off x="828160" y="2248480"/>
          <a:ext cx="10531107" cy="236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4257">
                  <a:extLst>
                    <a:ext uri="{9D8B030D-6E8A-4147-A177-3AD203B41FA5}">
                      <a16:colId xmlns:a16="http://schemas.microsoft.com/office/drawing/2014/main" val="18265300"/>
                    </a:ext>
                  </a:extLst>
                </a:gridCol>
                <a:gridCol w="5256850">
                  <a:extLst>
                    <a:ext uri="{9D8B030D-6E8A-4147-A177-3AD203B41FA5}">
                      <a16:colId xmlns:a16="http://schemas.microsoft.com/office/drawing/2014/main" val="1950365130"/>
                    </a:ext>
                  </a:extLst>
                </a:gridCol>
              </a:tblGrid>
              <a:tr h="590260">
                <a:tc>
                  <a:txBody>
                    <a:bodyPr/>
                    <a:lstStyle/>
                    <a:p>
                      <a:r>
                        <a:rPr lang="en-US" sz="2200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040685"/>
                  </a:ext>
                </a:extLst>
              </a:tr>
              <a:tr h="590260">
                <a:tc>
                  <a:txBody>
                    <a:bodyPr/>
                    <a:lstStyle/>
                    <a:p>
                      <a:r>
                        <a:rPr lang="en-US" sz="2200" dirty="0"/>
                        <a:t>Project application period begins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January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737140"/>
                  </a:ext>
                </a:extLst>
              </a:tr>
              <a:tr h="590260">
                <a:tc>
                  <a:txBody>
                    <a:bodyPr/>
                    <a:lstStyle/>
                    <a:p>
                      <a:r>
                        <a:rPr lang="en-US" sz="2200" dirty="0"/>
                        <a:t>Project application 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Two months after application period begins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78369"/>
                  </a:ext>
                </a:extLst>
              </a:tr>
              <a:tr h="590260">
                <a:tc>
                  <a:txBody>
                    <a:bodyPr/>
                    <a:lstStyle/>
                    <a:p>
                      <a:r>
                        <a:rPr lang="en-US" sz="2200" dirty="0"/>
                        <a:t>Funding awards announced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Late spring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610188"/>
                  </a:ext>
                </a:extLst>
              </a:tr>
            </a:tbl>
          </a:graphicData>
        </a:graphic>
      </p:graphicFrame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C05C862-385A-427C-84C6-631DF193C0E8}"/>
              </a:ext>
            </a:extLst>
          </p:cNvPr>
          <p:cNvSpPr txBox="1">
            <a:spLocks/>
          </p:cNvSpPr>
          <p:nvPr/>
        </p:nvSpPr>
        <p:spPr>
          <a:xfrm>
            <a:off x="338138" y="1087438"/>
            <a:ext cx="11485562" cy="413831"/>
          </a:xfrm>
          <a:prstGeom prst="rect">
            <a:avLst/>
          </a:prstGeom>
        </p:spPr>
        <p:txBody>
          <a:bodyPr vert="horz" wrap="square" lIns="91440" tIns="0" rIns="91440" bIns="347472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 cap="all" spc="300" baseline="0">
                <a:solidFill>
                  <a:schemeClr val="accent4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LOCAL AND REGIONAL PROJECTS</a:t>
            </a:r>
          </a:p>
        </p:txBody>
      </p:sp>
    </p:spTree>
    <p:extLst>
      <p:ext uri="{BB962C8B-B14F-4D97-AF65-F5344CB8AC3E}">
        <p14:creationId xmlns:p14="http://schemas.microsoft.com/office/powerpoint/2010/main" val="261624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of an H&amp;H model">
            <a:extLst>
              <a:ext uri="{FF2B5EF4-FFF2-40B4-BE49-F238E27FC236}">
                <a16:creationId xmlns:a16="http://schemas.microsoft.com/office/drawing/2014/main" id="{D5AAD3A4-392B-4BD7-BAD5-CBC12400EA4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7923" r="14201" b="-4370"/>
          <a:stretch/>
        </p:blipFill>
        <p:spPr bwMode="auto">
          <a:xfrm>
            <a:off x="7400339" y="1855983"/>
            <a:ext cx="4791661" cy="409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CC5DF27-3657-4700-BF0A-2F7B5C8F04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139" y="2089155"/>
            <a:ext cx="6714728" cy="3216614"/>
          </a:xfrm>
        </p:spPr>
        <p:txBody>
          <a:bodyPr/>
          <a:lstStyle/>
          <a:p>
            <a:r>
              <a:rPr lang="en-US" dirty="0"/>
              <a:t>The state and its partners are developing models of Louisiana’s major watersheds, which will simulate flood scenarios and analyze potential mitigation solutions</a:t>
            </a:r>
          </a:p>
          <a:p>
            <a:r>
              <a:rPr lang="en-US" dirty="0"/>
              <a:t>DOTD consultants are in the process of developing 48 HUC8 hydrologic and hydraulic regional models </a:t>
            </a:r>
          </a:p>
          <a:p>
            <a:r>
              <a:rPr lang="en-US" dirty="0"/>
              <a:t>Models are expected to be available by late 2023</a:t>
            </a:r>
          </a:p>
          <a:p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2791A88-E9EF-48C5-AD44-63C644179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484864" cy="818494"/>
          </a:xfrm>
        </p:spPr>
        <p:txBody>
          <a:bodyPr/>
          <a:lstStyle/>
          <a:p>
            <a:r>
              <a:rPr lang="en-US" dirty="0"/>
              <a:t>Statewide modeling effort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7E1CF04-FA54-41B3-A843-0CEA72550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328" y="1183619"/>
            <a:ext cx="11484864" cy="672364"/>
          </a:xfrm>
        </p:spPr>
        <p:txBody>
          <a:bodyPr/>
          <a:lstStyle/>
          <a:p>
            <a:r>
              <a:rPr lang="en-US" dirty="0"/>
              <a:t>Overview </a:t>
            </a:r>
          </a:p>
        </p:txBody>
      </p:sp>
    </p:spTree>
    <p:extLst>
      <p:ext uri="{BB962C8B-B14F-4D97-AF65-F5344CB8AC3E}">
        <p14:creationId xmlns:p14="http://schemas.microsoft.com/office/powerpoint/2010/main" val="3236183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298B4B-132B-4C42-83C6-FE5C24BC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402257"/>
            <a:ext cx="8369737" cy="993926"/>
          </a:xfrm>
        </p:spPr>
        <p:txBody>
          <a:bodyPr/>
          <a:lstStyle/>
          <a:p>
            <a:r>
              <a:rPr lang="en-US" dirty="0"/>
              <a:t>River and rain gauge network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8C4FF07-975B-4058-B713-834ECD80F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6304" y="5876056"/>
            <a:ext cx="6862983" cy="317395"/>
          </a:xfrm>
        </p:spPr>
        <p:txBody>
          <a:bodyPr/>
          <a:lstStyle/>
          <a:p>
            <a:pPr algn="ctr"/>
            <a:r>
              <a:rPr lang="en-US" sz="1200" dirty="0"/>
              <a:t>Gauge installed at Tangipahoa river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C5B4224-D1AD-467B-AB13-570A3D01BF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5" y="1316221"/>
            <a:ext cx="4719045" cy="4151128"/>
          </a:xfrm>
        </p:spPr>
        <p:txBody>
          <a:bodyPr/>
          <a:lstStyle/>
          <a:p>
            <a:r>
              <a:rPr lang="en-US" b="0" i="0" dirty="0">
                <a:solidFill>
                  <a:srgbClr val="29323D"/>
                </a:solidFill>
                <a:effectLst/>
                <a:latin typeface="+mn-lt"/>
              </a:rPr>
              <a:t>$15 million to install river and rain gauges at 100 sites throughout Louisiana to enhance the statewide gauge network </a:t>
            </a:r>
          </a:p>
          <a:p>
            <a:r>
              <a:rPr lang="en-US" dirty="0">
                <a:solidFill>
                  <a:srgbClr val="29323D"/>
                </a:solidFill>
                <a:latin typeface="+mn-lt"/>
              </a:rPr>
              <a:t>USGS has installed gauges at 37 sites so far</a:t>
            </a:r>
          </a:p>
          <a:p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For more details, visit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  <a:hlinkClick r:id="rId2"/>
              </a:rPr>
              <a:t>watershed.la.gov/modeling-program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100" dirty="0">
              <a:solidFill>
                <a:srgbClr val="29323D"/>
              </a:solidFill>
              <a:latin typeface="+mn-lt"/>
            </a:endParaRPr>
          </a:p>
          <a:p>
            <a:endParaRPr lang="en-US" b="0" i="0" dirty="0">
              <a:solidFill>
                <a:srgbClr val="29323D"/>
              </a:solidFill>
              <a:effectLst/>
              <a:latin typeface="system-ui"/>
            </a:endParaRPr>
          </a:p>
          <a:p>
            <a:endParaRPr lang="en-US" b="0" i="0" dirty="0">
              <a:solidFill>
                <a:srgbClr val="29323D"/>
              </a:solidFill>
              <a:effectLst/>
              <a:latin typeface="system-ui"/>
            </a:endParaRPr>
          </a:p>
          <a:p>
            <a:endParaRPr lang="en-US" dirty="0"/>
          </a:p>
        </p:txBody>
      </p:sp>
      <p:pic>
        <p:nvPicPr>
          <p:cNvPr id="11" name="Picture 10" descr="A picture containing tree&#10;&#10;Description automatically generated">
            <a:extLst>
              <a:ext uri="{FF2B5EF4-FFF2-40B4-BE49-F238E27FC236}">
                <a16:creationId xmlns:a16="http://schemas.microsoft.com/office/drawing/2014/main" id="{6B4ABAFE-982A-4824-AB16-B65AC0F47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4517"/>
          <a:stretch/>
        </p:blipFill>
        <p:spPr>
          <a:xfrm rot="5400000">
            <a:off x="4630031" y="1982494"/>
            <a:ext cx="4718533" cy="3385987"/>
          </a:xfrm>
          <a:prstGeom prst="rect">
            <a:avLst/>
          </a:prstGeom>
        </p:spPr>
      </p:pic>
      <p:pic>
        <p:nvPicPr>
          <p:cNvPr id="12" name="Picture 11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0B43D032-6747-4959-9C20-BEF7F8DDF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60" r="18446"/>
          <a:stretch/>
        </p:blipFill>
        <p:spPr>
          <a:xfrm>
            <a:off x="8773300" y="1316221"/>
            <a:ext cx="3385987" cy="45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AA3A511-54E4-4611-A91F-CFE4047D9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7816"/>
            <a:ext cx="5757671" cy="3099118"/>
          </a:xfrm>
        </p:spPr>
        <p:txBody>
          <a:bodyPr/>
          <a:lstStyle/>
          <a:p>
            <a:r>
              <a:rPr lang="en-US" dirty="0"/>
              <a:t>Model Use, Storage and Maintenance Plan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6CB7F1-A146-437A-B354-49D5AC5770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32853" y="5756171"/>
            <a:ext cx="4433888" cy="317395"/>
          </a:xfrm>
        </p:spPr>
        <p:txBody>
          <a:bodyPr/>
          <a:lstStyle/>
          <a:p>
            <a:pPr algn="ctr"/>
            <a:r>
              <a:rPr lang="en-US" dirty="0"/>
              <a:t>Cheniere lake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361924A-BD56-4BA9-A6C6-EDABF8B375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326" y="1942267"/>
            <a:ext cx="6529199" cy="3169665"/>
          </a:xfrm>
        </p:spPr>
        <p:txBody>
          <a:bodyPr/>
          <a:lstStyle/>
          <a:p>
            <a:r>
              <a:rPr lang="en-US" dirty="0"/>
              <a:t>Provides the framework for long-term management of watershed models, with recommendations on use, storage and maintenance</a:t>
            </a:r>
          </a:p>
          <a:p>
            <a:r>
              <a:rPr lang="en-US" dirty="0"/>
              <a:t>The plan, including public comments, is available at </a:t>
            </a:r>
            <a:r>
              <a:rPr lang="en-US" dirty="0">
                <a:hlinkClick r:id="rId2"/>
              </a:rPr>
              <a:t>watershed.la.gov/modeling-program</a:t>
            </a:r>
            <a:r>
              <a:rPr lang="en-US" dirty="0"/>
              <a:t> </a:t>
            </a:r>
          </a:p>
          <a:p>
            <a:r>
              <a:rPr lang="en-US" dirty="0"/>
              <a:t>Phase II is underway now - involves continuing regional outreach and developing formal MUSM recommendations to present to the council</a:t>
            </a:r>
          </a:p>
        </p:txBody>
      </p:sp>
      <p:pic>
        <p:nvPicPr>
          <p:cNvPr id="10" name="Picture 9" descr="A picture containing tree, outdoor, sky, nature&#10;&#10;Description automatically generated">
            <a:extLst>
              <a:ext uri="{FF2B5EF4-FFF2-40B4-BE49-F238E27FC236}">
                <a16:creationId xmlns:a16="http://schemas.microsoft.com/office/drawing/2014/main" id="{D8EE5881-BCE6-4FDD-B3BB-0C178D2B8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351"/>
          <a:stretch/>
        </p:blipFill>
        <p:spPr>
          <a:xfrm rot="5400000">
            <a:off x="6768715" y="671215"/>
            <a:ext cx="5362167" cy="48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08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514A-38C9-448B-B2B4-A965E520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workforce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9A1EE-316E-46D8-B543-EA93CCA0B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NATURE-BASED SOLUTIONS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B52C0-D558-4B32-83CC-F38052C2CC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 LOUISIANA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E97605-162B-4A5D-97AE-91B7F3399E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100" dirty="0"/>
              <a:t>Nine-part webinar training series on the design and development of nature-based flood mitigation projects</a:t>
            </a:r>
          </a:p>
          <a:p>
            <a:r>
              <a:rPr lang="en-US" sz="2100" dirty="0"/>
              <a:t>Nature-Based Solutions for Flood Risk Management Information Guide </a:t>
            </a:r>
          </a:p>
          <a:p>
            <a:r>
              <a:rPr lang="en-US" sz="2100" dirty="0"/>
              <a:t>Training series and guide available at </a:t>
            </a:r>
            <a:r>
              <a:rPr lang="en-US" sz="2100" dirty="0">
                <a:hlinkClick r:id="rId2"/>
              </a:rPr>
              <a:t>watershed.la.gov/nature-based-solutions</a:t>
            </a:r>
            <a:endParaRPr lang="en-US" sz="2100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C5B1A3-B226-4C1B-A6B1-E5C71B226B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100" dirty="0"/>
              <a:t>A workforce development program for occupations critical to flood recovery and resilience efforts</a:t>
            </a:r>
          </a:p>
          <a:p>
            <a:r>
              <a:rPr lang="en-US" sz="2100" dirty="0"/>
              <a:t>Initial courses for heavy equipment operators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2100" dirty="0"/>
              <a:t>30 students completed courses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2100" dirty="0"/>
              <a:t>47 students enrolled 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2100" dirty="0"/>
              <a:t>255 students on waiting list</a:t>
            </a:r>
          </a:p>
          <a:p>
            <a:r>
              <a:rPr lang="en-US" sz="2100" dirty="0"/>
              <a:t>More details: </a:t>
            </a:r>
            <a:r>
              <a:rPr lang="en-US" sz="2100" dirty="0">
                <a:hlinkClick r:id="rId3"/>
              </a:rPr>
              <a:t>watershed.la.gov/pro-</a:t>
            </a:r>
            <a:r>
              <a:rPr lang="en-US" sz="2100" dirty="0" err="1">
                <a:hlinkClick r:id="rId3"/>
              </a:rPr>
              <a:t>louisiana</a:t>
            </a:r>
            <a:r>
              <a:rPr lang="en-US" sz="2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651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7A658E-6312-42BE-859B-3EF00AF4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484864" cy="1520224"/>
          </a:xfrm>
        </p:spPr>
        <p:txBody>
          <a:bodyPr/>
          <a:lstStyle/>
          <a:p>
            <a:r>
              <a:rPr lang="en-US" dirty="0"/>
              <a:t>RCBG Program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FD06821-6D35-471F-93AF-6F1BB28811C0}"/>
              </a:ext>
            </a:extLst>
          </p:cNvPr>
          <p:cNvSpPr txBox="1">
            <a:spLocks/>
          </p:cNvSpPr>
          <p:nvPr/>
        </p:nvSpPr>
        <p:spPr>
          <a:xfrm>
            <a:off x="338328" y="2002113"/>
            <a:ext cx="6677614" cy="24629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Three-year grant program to help the state’s eight provisional watershed regions build staff capacity for regional watershed 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goal: Establish a long-term entity—or watershed coalition—in each region, responsible for regional watershed management 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EF32DE6-434B-460F-B416-D27E2E5C6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338" y="1292457"/>
            <a:ext cx="4604662" cy="42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63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7B05-E017-40F4-81AE-3B50F9CD0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workshops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CDDDA-E99A-4D4C-AA0B-AC1EBEAB96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Rcbg</a:t>
            </a:r>
            <a:r>
              <a:rPr lang="en-US" dirty="0"/>
              <a:t> program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B589A6F-525A-4788-9422-6A82AD45BA37}"/>
              </a:ext>
            </a:extLst>
          </p:cNvPr>
          <p:cNvSpPr txBox="1">
            <a:spLocks/>
          </p:cNvSpPr>
          <p:nvPr/>
        </p:nvSpPr>
        <p:spPr>
          <a:xfrm>
            <a:off x="338328" y="1746188"/>
            <a:ext cx="5538597" cy="4313790"/>
          </a:xfrm>
          <a:prstGeom prst="rect">
            <a:avLst/>
          </a:prstGeom>
        </p:spPr>
        <p:txBody>
          <a:bodyPr vert="horz" lIns="91440" tIns="0" rIns="9144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state is hosting a series of regional workshops on the development of regional plans, tools and data, as well as project prioritization, as regions move into </a:t>
            </a:r>
            <a:r>
              <a:rPr lang="en-US"/>
              <a:t>Phase 2 </a:t>
            </a:r>
            <a:endParaRPr lang="en-US" dirty="0"/>
          </a:p>
          <a:p>
            <a:r>
              <a:rPr lang="en-US" dirty="0"/>
              <a:t>Four workshops have been held focusing on available funding opportunities (CDBG-MIT, IIJA, BRIC, etc.) and specifically the modeling and the MUSM approach</a:t>
            </a:r>
          </a:p>
          <a:p>
            <a:r>
              <a:rPr lang="en-US" dirty="0"/>
              <a:t>Phase 2 of the program will begin in the fall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 descr="A body of water with trees around it&#10;&#10;Description automatically generated with low confidence">
            <a:extLst>
              <a:ext uri="{FF2B5EF4-FFF2-40B4-BE49-F238E27FC236}">
                <a16:creationId xmlns:a16="http://schemas.microsoft.com/office/drawing/2014/main" id="{53D42F63-0439-4F69-A545-017893AF5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53"/>
          <a:stretch/>
        </p:blipFill>
        <p:spPr>
          <a:xfrm>
            <a:off x="6901942" y="1595417"/>
            <a:ext cx="4947158" cy="3970576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5646239-C7E8-4309-A4A7-EFF703CEA488}"/>
              </a:ext>
            </a:extLst>
          </p:cNvPr>
          <p:cNvSpPr txBox="1">
            <a:spLocks/>
          </p:cNvSpPr>
          <p:nvPr/>
        </p:nvSpPr>
        <p:spPr>
          <a:xfrm>
            <a:off x="7074396" y="5674381"/>
            <a:ext cx="4774704" cy="55528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4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30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RED RIVER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16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90BD5-0ECE-4A1D-9FFF-E4B8FBB44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8" y="364782"/>
            <a:ext cx="11480801" cy="993926"/>
          </a:xfrm>
        </p:spPr>
        <p:txBody>
          <a:bodyPr/>
          <a:lstStyle/>
          <a:p>
            <a:r>
              <a:rPr lang="en-US" dirty="0"/>
              <a:t>Non-Federal Share Match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1912F-5F81-4AD8-8E66-1F4ADED7A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598" y="1303313"/>
            <a:ext cx="11480803" cy="290146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Currently provides funding for the required state share of the Hazard Mitigation Grant Program</a:t>
            </a:r>
          </a:p>
          <a:p>
            <a:r>
              <a:rPr lang="en-US" dirty="0"/>
              <a:t>State allocation is calculated at 15% of the total FEMA Individual Assistance and Public Assistance allocations resulting from the 2016 Floods Events (DR-4263 and DR-4277)</a:t>
            </a:r>
          </a:p>
          <a:p>
            <a:r>
              <a:rPr lang="en-US" dirty="0"/>
              <a:t>Current grantees with projects in CDBG-MIT program: Ascension Parish, East Baton Rouge Parish and Ouachita Parish</a:t>
            </a:r>
          </a:p>
          <a:p>
            <a:r>
              <a:rPr lang="en-US" dirty="0"/>
              <a:t>Commitment of $13.3 million in CDBG-MIT funding for Laura/Delta HMGP Non-federal cost share assistance program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F7DDE6-D82F-4B71-9FC1-C63D589756D4}"/>
              </a:ext>
            </a:extLst>
          </p:cNvPr>
          <p:cNvGraphicFramePr>
            <a:graphicFrameLocks noGrp="1"/>
          </p:cNvGraphicFramePr>
          <p:nvPr/>
        </p:nvGraphicFramePr>
        <p:xfrm>
          <a:off x="12767464" y="2956669"/>
          <a:ext cx="6535944" cy="2154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4014">
                  <a:extLst>
                    <a:ext uri="{9D8B030D-6E8A-4147-A177-3AD203B41FA5}">
                      <a16:colId xmlns:a16="http://schemas.microsoft.com/office/drawing/2014/main" val="3848776848"/>
                    </a:ext>
                  </a:extLst>
                </a:gridCol>
                <a:gridCol w="2037474">
                  <a:extLst>
                    <a:ext uri="{9D8B030D-6E8A-4147-A177-3AD203B41FA5}">
                      <a16:colId xmlns:a16="http://schemas.microsoft.com/office/drawing/2014/main" val="4029579680"/>
                    </a:ext>
                  </a:extLst>
                </a:gridCol>
                <a:gridCol w="1934456">
                  <a:extLst>
                    <a:ext uri="{9D8B030D-6E8A-4147-A177-3AD203B41FA5}">
                      <a16:colId xmlns:a16="http://schemas.microsoft.com/office/drawing/2014/main" val="972897266"/>
                    </a:ext>
                  </a:extLst>
                </a:gridCol>
              </a:tblGrid>
              <a:tr h="7869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Federally</a:t>
                      </a:r>
                      <a:r>
                        <a:rPr lang="en-US" baseline="0" dirty="0"/>
                        <a:t> Declared Disaster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Hazard Mitigation Grant Allocation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Non-Federal</a:t>
                      </a:r>
                      <a:r>
                        <a:rPr lang="en-US" baseline="0" dirty="0"/>
                        <a:t> Cost Share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600278"/>
                  </a:ext>
                </a:extLst>
              </a:tr>
              <a:tr h="455927">
                <a:tc>
                  <a:txBody>
                    <a:bodyPr/>
                    <a:lstStyle/>
                    <a:p>
                      <a:r>
                        <a:rPr lang="en-US" dirty="0"/>
                        <a:t>DR-4263 (March 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$28,992,576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$9,664,192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373638"/>
                  </a:ext>
                </a:extLst>
              </a:tr>
              <a:tr h="455927">
                <a:tc>
                  <a:txBody>
                    <a:bodyPr/>
                    <a:lstStyle/>
                    <a:p>
                      <a:r>
                        <a:rPr lang="en-US" dirty="0"/>
                        <a:t>DR-4277</a:t>
                      </a:r>
                      <a:r>
                        <a:rPr lang="en-US" baseline="0" dirty="0"/>
                        <a:t> (August 2016)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$261,971,744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$87,323,915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874687"/>
                  </a:ext>
                </a:extLst>
              </a:tr>
              <a:tr h="455927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$290,964,320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$96,988,107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468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852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DD2E6-9F68-1B45-A7CA-B91A5AD29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FCB91-E126-3744-B159-1EA78ADAE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328" y="1454155"/>
            <a:ext cx="4586287" cy="4240017"/>
          </a:xfrm>
        </p:spPr>
        <p:txBody>
          <a:bodyPr/>
          <a:lstStyle/>
          <a:p>
            <a:r>
              <a:rPr lang="en-US" dirty="0"/>
              <a:t>Flooding does not follow political boundaries, as major watersheds cross parish and state lines </a:t>
            </a:r>
          </a:p>
          <a:p>
            <a:r>
              <a:rPr lang="en-US" dirty="0"/>
              <a:t>Actions in one community impact other communities and entire ecosystems</a:t>
            </a:r>
          </a:p>
          <a:p>
            <a:endParaRPr lang="en-US" dirty="0"/>
          </a:p>
        </p:txBody>
      </p:sp>
      <p:pic>
        <p:nvPicPr>
          <p:cNvPr id="11" name="Picture 10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6BC0B1D4-8179-4581-B46A-683969FE9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255" y="365125"/>
            <a:ext cx="5924513" cy="5329047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8D0D0F0-F03E-4D7A-A644-69D64B19D655}"/>
              </a:ext>
            </a:extLst>
          </p:cNvPr>
          <p:cNvSpPr txBox="1">
            <a:spLocks/>
          </p:cNvSpPr>
          <p:nvPr/>
        </p:nvSpPr>
        <p:spPr>
          <a:xfrm>
            <a:off x="6524918" y="5694172"/>
            <a:ext cx="4774704" cy="28533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4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2016 FLOOD, DENHAM SPRINGS</a:t>
            </a:r>
          </a:p>
        </p:txBody>
      </p:sp>
    </p:spTree>
    <p:extLst>
      <p:ext uri="{BB962C8B-B14F-4D97-AF65-F5344CB8AC3E}">
        <p14:creationId xmlns:p14="http://schemas.microsoft.com/office/powerpoint/2010/main" val="2707564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AA3A511-54E4-4611-A91F-CFE4047D9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7" y="367816"/>
            <a:ext cx="10260399" cy="1754326"/>
          </a:xfrm>
        </p:spPr>
        <p:txBody>
          <a:bodyPr/>
          <a:lstStyle/>
          <a:p>
            <a:r>
              <a:rPr lang="en-US" dirty="0"/>
              <a:t>IIJA - Summary of LWI Opportunities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361924A-BD56-4BA9-A6C6-EDABF8B375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327" y="1062099"/>
            <a:ext cx="6120661" cy="5263886"/>
          </a:xfrm>
        </p:spPr>
        <p:txBody>
          <a:bodyPr/>
          <a:lstStyle/>
          <a:p>
            <a:pPr marL="299085" marR="280670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800" dirty="0">
                <a:latin typeface="Calibri"/>
                <a:cs typeface="Calibri"/>
              </a:rPr>
              <a:t>37 </a:t>
            </a:r>
            <a:r>
              <a:rPr lang="en-US" sz="1800" spc="-10" dirty="0">
                <a:latin typeface="Calibri"/>
                <a:cs typeface="Calibri"/>
              </a:rPr>
              <a:t>Infrastructure Investment  </a:t>
            </a:r>
            <a:r>
              <a:rPr lang="en-US" sz="1800" dirty="0">
                <a:latin typeface="Calibri"/>
                <a:cs typeface="Calibri"/>
              </a:rPr>
              <a:t>and Job Act </a:t>
            </a:r>
            <a:r>
              <a:rPr lang="en-US" sz="1800" spc="-10" dirty="0">
                <a:latin typeface="Calibri"/>
                <a:cs typeface="Calibri"/>
              </a:rPr>
              <a:t>(IIJA) </a:t>
            </a:r>
            <a:r>
              <a:rPr lang="en-US" sz="1800" spc="-5" dirty="0">
                <a:latin typeface="Calibri"/>
                <a:cs typeface="Calibri"/>
              </a:rPr>
              <a:t>fund </a:t>
            </a:r>
            <a:r>
              <a:rPr lang="en-US" sz="1800" spc="-10" dirty="0">
                <a:latin typeface="Calibri"/>
                <a:cs typeface="Calibri"/>
              </a:rPr>
              <a:t>provisions are identified </a:t>
            </a:r>
            <a:r>
              <a:rPr lang="en-US" sz="1800" spc="-5" dirty="0">
                <a:latin typeface="Calibri"/>
                <a:cs typeface="Calibri"/>
              </a:rPr>
              <a:t>that </a:t>
            </a:r>
            <a:r>
              <a:rPr lang="en-US" sz="1800" spc="-15" dirty="0">
                <a:latin typeface="Calibri"/>
                <a:cs typeface="Calibri"/>
              </a:rPr>
              <a:t>may </a:t>
            </a:r>
            <a:r>
              <a:rPr lang="en-US" sz="1800" spc="-5" dirty="0">
                <a:latin typeface="Calibri"/>
                <a:cs typeface="Calibri"/>
              </a:rPr>
              <a:t>support  </a:t>
            </a:r>
            <a:r>
              <a:rPr lang="en-US" sz="1800" spc="-10" dirty="0">
                <a:latin typeface="Calibri"/>
                <a:cs typeface="Calibri"/>
              </a:rPr>
              <a:t>directly </a:t>
            </a:r>
            <a:r>
              <a:rPr lang="en-US" sz="1800" spc="-5" dirty="0">
                <a:latin typeface="Calibri"/>
                <a:cs typeface="Calibri"/>
              </a:rPr>
              <a:t>or </a:t>
            </a:r>
            <a:r>
              <a:rPr lang="en-US" sz="1800" spc="-10" dirty="0">
                <a:latin typeface="Calibri"/>
                <a:cs typeface="Calibri"/>
              </a:rPr>
              <a:t>indirectly </a:t>
            </a:r>
            <a:r>
              <a:rPr lang="en-US" sz="1800" dirty="0">
                <a:latin typeface="Calibri"/>
                <a:cs typeface="Calibri"/>
              </a:rPr>
              <a:t>the </a:t>
            </a:r>
            <a:r>
              <a:rPr lang="en-US" sz="1800" spc="-5" dirty="0">
                <a:latin typeface="Calibri"/>
                <a:cs typeface="Calibri"/>
              </a:rPr>
              <a:t>Louisiana </a:t>
            </a:r>
            <a:r>
              <a:rPr lang="en-US" sz="1800" spc="-20" dirty="0">
                <a:latin typeface="Calibri"/>
                <a:cs typeface="Calibri"/>
              </a:rPr>
              <a:t>Watershed  </a:t>
            </a:r>
            <a:r>
              <a:rPr lang="en-US" sz="1800" spc="-5" dirty="0">
                <a:latin typeface="Calibri"/>
                <a:cs typeface="Calibri"/>
              </a:rPr>
              <a:t>Initiative </a:t>
            </a:r>
            <a:r>
              <a:rPr lang="en-US" sz="1800" spc="-20" dirty="0">
                <a:latin typeface="Calibri"/>
                <a:cs typeface="Calibri"/>
              </a:rPr>
              <a:t>(LWI).</a:t>
            </a:r>
            <a:endParaRPr lang="en-US" sz="1800" dirty="0">
              <a:latin typeface="Calibri"/>
              <a:cs typeface="Calibri"/>
            </a:endParaRPr>
          </a:p>
          <a:p>
            <a:pPr marL="299085" marR="504190" indent="-286385">
              <a:lnSpc>
                <a:spcPct val="100000"/>
              </a:lnSpc>
              <a:spcBef>
                <a:spcPts val="9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800" spc="-5" dirty="0">
                <a:latin typeface="Calibri"/>
                <a:cs typeface="Calibri"/>
              </a:rPr>
              <a:t>These opportunities will </a:t>
            </a:r>
            <a:r>
              <a:rPr lang="en-US" sz="1800" spc="-10" dirty="0">
                <a:latin typeface="Calibri"/>
                <a:cs typeface="Calibri"/>
              </a:rPr>
              <a:t>flow through </a:t>
            </a:r>
            <a:r>
              <a:rPr lang="en-US" sz="1800" dirty="0">
                <a:latin typeface="Calibri"/>
                <a:cs typeface="Calibri"/>
              </a:rPr>
              <a:t>6 </a:t>
            </a:r>
            <a:r>
              <a:rPr lang="en-US" sz="1800" spc="-10" dirty="0">
                <a:latin typeface="Calibri"/>
                <a:cs typeface="Calibri"/>
              </a:rPr>
              <a:t>principal  </a:t>
            </a:r>
            <a:r>
              <a:rPr lang="en-US" sz="1800" spc="-5" dirty="0">
                <a:latin typeface="Calibri"/>
                <a:cs typeface="Calibri"/>
              </a:rPr>
              <a:t>departments, </a:t>
            </a:r>
            <a:r>
              <a:rPr lang="en-US" sz="1800" spc="-10" dirty="0">
                <a:latin typeface="Calibri"/>
                <a:cs typeface="Calibri"/>
              </a:rPr>
              <a:t>totaling </a:t>
            </a:r>
            <a:r>
              <a:rPr lang="en-US" sz="1800" dirty="0">
                <a:latin typeface="Calibri"/>
                <a:cs typeface="Calibri"/>
              </a:rPr>
              <a:t>$24.52</a:t>
            </a:r>
            <a:r>
              <a:rPr lang="en-US" sz="1800" spc="20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billion.</a:t>
            </a:r>
            <a:endParaRPr lang="en-US" sz="1800" dirty="0">
              <a:latin typeface="Calibri"/>
              <a:cs typeface="Calibri"/>
            </a:endParaRPr>
          </a:p>
          <a:p>
            <a:pPr marL="299085" marR="5080" indent="-286385">
              <a:lnSpc>
                <a:spcPct val="100000"/>
              </a:lnSpc>
              <a:spcBef>
                <a:spcPts val="9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800" spc="-5" dirty="0">
                <a:latin typeface="Calibri"/>
                <a:cs typeface="Calibri"/>
              </a:rPr>
              <a:t>The Department of </a:t>
            </a:r>
            <a:r>
              <a:rPr lang="en-US" sz="1800" dirty="0">
                <a:latin typeface="Calibri"/>
                <a:cs typeface="Calibri"/>
              </a:rPr>
              <a:t>the </a:t>
            </a:r>
            <a:r>
              <a:rPr lang="en-US" sz="1800" spc="-10" dirty="0">
                <a:latin typeface="Calibri"/>
                <a:cs typeface="Calibri"/>
              </a:rPr>
              <a:t>Army </a:t>
            </a:r>
            <a:r>
              <a:rPr lang="en-US" sz="1800" spc="-5" dirty="0">
                <a:latin typeface="Calibri"/>
                <a:cs typeface="Calibri"/>
              </a:rPr>
              <a:t>has </a:t>
            </a:r>
            <a:r>
              <a:rPr lang="en-US" sz="1800" dirty="0">
                <a:latin typeface="Calibri"/>
                <a:cs typeface="Calibri"/>
              </a:rPr>
              <a:t>the </a:t>
            </a:r>
            <a:r>
              <a:rPr lang="en-US" sz="1800" spc="-10" dirty="0">
                <a:latin typeface="Calibri"/>
                <a:cs typeface="Calibri"/>
              </a:rPr>
              <a:t>largest </a:t>
            </a:r>
            <a:r>
              <a:rPr lang="en-US" sz="1800" spc="-5" dirty="0">
                <a:latin typeface="Calibri"/>
                <a:cs typeface="Calibri"/>
              </a:rPr>
              <a:t>number of </a:t>
            </a:r>
            <a:r>
              <a:rPr lang="en-US" sz="1800" spc="-10" dirty="0">
                <a:latin typeface="Calibri"/>
                <a:cs typeface="Calibri"/>
              </a:rPr>
              <a:t>relevant </a:t>
            </a:r>
            <a:r>
              <a:rPr lang="en-US" sz="1800" spc="-5" dirty="0">
                <a:latin typeface="Calibri"/>
                <a:cs typeface="Calibri"/>
              </a:rPr>
              <a:t>opportunities with </a:t>
            </a:r>
            <a:r>
              <a:rPr lang="en-US" sz="1800" dirty="0">
                <a:latin typeface="Calibri"/>
                <a:cs typeface="Calibri"/>
              </a:rPr>
              <a:t>19; </a:t>
            </a:r>
            <a:r>
              <a:rPr lang="en-US" sz="1800" spc="-15" dirty="0">
                <a:latin typeface="Calibri"/>
                <a:cs typeface="Calibri"/>
              </a:rPr>
              <a:t>followed </a:t>
            </a:r>
            <a:r>
              <a:rPr lang="en-US" sz="1800" spc="-5" dirty="0">
                <a:latin typeface="Calibri"/>
                <a:cs typeface="Calibri"/>
              </a:rPr>
              <a:t>by DHS (6)  </a:t>
            </a:r>
            <a:r>
              <a:rPr lang="en-US" sz="1800" dirty="0">
                <a:latin typeface="Calibri"/>
                <a:cs typeface="Calibri"/>
              </a:rPr>
              <a:t>and </a:t>
            </a:r>
            <a:r>
              <a:rPr lang="en-US" sz="1800" spc="-10" dirty="0">
                <a:latin typeface="Calibri"/>
                <a:cs typeface="Calibri"/>
              </a:rPr>
              <a:t>Commerce</a:t>
            </a:r>
            <a:r>
              <a:rPr lang="en-US" sz="1800" spc="10" dirty="0">
                <a:latin typeface="Calibri"/>
                <a:cs typeface="Calibri"/>
              </a:rPr>
              <a:t> </a:t>
            </a:r>
            <a:r>
              <a:rPr lang="en-US" sz="1800" spc="-5" dirty="0">
                <a:latin typeface="Calibri"/>
                <a:cs typeface="Calibri"/>
              </a:rPr>
              <a:t>(5).</a:t>
            </a:r>
            <a:endParaRPr lang="en-US" sz="1800" dirty="0">
              <a:latin typeface="Calibri"/>
              <a:cs typeface="Calibri"/>
            </a:endParaRPr>
          </a:p>
          <a:p>
            <a:pPr marL="299085" marR="48895" indent="-286385">
              <a:lnSpc>
                <a:spcPct val="100000"/>
              </a:lnSpc>
              <a:spcBef>
                <a:spcPts val="9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800" dirty="0">
                <a:latin typeface="Calibri"/>
                <a:cs typeface="Calibri"/>
              </a:rPr>
              <a:t>A </a:t>
            </a:r>
            <a:r>
              <a:rPr lang="en-US" sz="1800" spc="-5" dirty="0">
                <a:latin typeface="Calibri"/>
                <a:cs typeface="Calibri"/>
              </a:rPr>
              <a:t>majority of </a:t>
            </a:r>
            <a:r>
              <a:rPr lang="en-US" sz="1800" dirty="0">
                <a:latin typeface="Calibri"/>
                <a:cs typeface="Calibri"/>
              </a:rPr>
              <a:t>the </a:t>
            </a:r>
            <a:r>
              <a:rPr lang="en-US" sz="1800" spc="-5" dirty="0">
                <a:latin typeface="Calibri"/>
                <a:cs typeface="Calibri"/>
              </a:rPr>
              <a:t>opportunities (53.6%) will remain with </a:t>
            </a:r>
            <a:r>
              <a:rPr lang="en-US" sz="1800" dirty="0">
                <a:latin typeface="Calibri"/>
                <a:cs typeface="Calibri"/>
              </a:rPr>
              <a:t>and </a:t>
            </a:r>
            <a:r>
              <a:rPr lang="en-US" sz="1800" spc="-5" dirty="0">
                <a:latin typeface="Calibri"/>
                <a:cs typeface="Calibri"/>
              </a:rPr>
              <a:t>be spent </a:t>
            </a:r>
            <a:r>
              <a:rPr lang="en-US" sz="1800" spc="-10" dirty="0">
                <a:latin typeface="Calibri"/>
                <a:cs typeface="Calibri"/>
              </a:rPr>
              <a:t>by </a:t>
            </a:r>
            <a:r>
              <a:rPr lang="en-US" sz="1800" spc="-15" dirty="0">
                <a:latin typeface="Calibri"/>
                <a:cs typeface="Calibri"/>
              </a:rPr>
              <a:t>federal programs </a:t>
            </a:r>
            <a:r>
              <a:rPr lang="en-US" sz="1800" spc="-10" dirty="0">
                <a:latin typeface="Calibri"/>
                <a:cs typeface="Calibri"/>
              </a:rPr>
              <a:t>through direct  </a:t>
            </a:r>
            <a:r>
              <a:rPr lang="en-US" sz="1800" dirty="0">
                <a:latin typeface="Calibri"/>
                <a:cs typeface="Calibri"/>
              </a:rPr>
              <a:t>and </a:t>
            </a:r>
            <a:r>
              <a:rPr lang="en-US" sz="1800" spc="-15" dirty="0">
                <a:latin typeface="Calibri"/>
                <a:cs typeface="Calibri"/>
              </a:rPr>
              <a:t>contracted</a:t>
            </a:r>
            <a:r>
              <a:rPr lang="en-US" sz="1800" spc="20" dirty="0">
                <a:latin typeface="Calibri"/>
                <a:cs typeface="Calibri"/>
              </a:rPr>
              <a:t> </a:t>
            </a:r>
            <a:r>
              <a:rPr lang="en-US" sz="1800" spc="-5" dirty="0">
                <a:latin typeface="Calibri"/>
                <a:cs typeface="Calibri"/>
              </a:rPr>
              <a:t>services.</a:t>
            </a:r>
            <a:endParaRPr lang="en-US" sz="1800" dirty="0">
              <a:latin typeface="Calibri"/>
              <a:cs typeface="Calibri"/>
            </a:endParaRPr>
          </a:p>
          <a:p>
            <a:pPr marL="299085" marR="226060" indent="-286385">
              <a:lnSpc>
                <a:spcPct val="100000"/>
              </a:lnSpc>
              <a:spcBef>
                <a:spcPts val="9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800" spc="-10" dirty="0">
                <a:latin typeface="Calibri"/>
                <a:cs typeface="Calibri"/>
              </a:rPr>
              <a:t>Important to note, </a:t>
            </a:r>
            <a:r>
              <a:rPr lang="en-US" sz="1800" dirty="0">
                <a:latin typeface="Calibri"/>
                <a:cs typeface="Calibri"/>
              </a:rPr>
              <a:t>46.4% </a:t>
            </a:r>
            <a:r>
              <a:rPr lang="en-US" sz="1800" spc="-5" dirty="0">
                <a:latin typeface="Calibri"/>
                <a:cs typeface="Calibri"/>
              </a:rPr>
              <a:t>will be </a:t>
            </a:r>
            <a:r>
              <a:rPr lang="en-US" sz="1800" spc="-10" dirty="0">
                <a:latin typeface="Calibri"/>
                <a:cs typeface="Calibri"/>
              </a:rPr>
              <a:t>available </a:t>
            </a:r>
            <a:r>
              <a:rPr lang="en-US" sz="1800" spc="-15" dirty="0">
                <a:latin typeface="Calibri"/>
                <a:cs typeface="Calibri"/>
              </a:rPr>
              <a:t>for </a:t>
            </a:r>
            <a:r>
              <a:rPr lang="en-US" sz="1800" spc="-20" dirty="0">
                <a:latin typeface="Calibri"/>
                <a:cs typeface="Calibri"/>
              </a:rPr>
              <a:t>states  </a:t>
            </a:r>
            <a:r>
              <a:rPr lang="en-US" sz="1800" dirty="0">
                <a:latin typeface="Calibri"/>
                <a:cs typeface="Calibri"/>
              </a:rPr>
              <a:t>and </a:t>
            </a:r>
            <a:r>
              <a:rPr lang="en-US" sz="1800" spc="-5" dirty="0">
                <a:latin typeface="Calibri"/>
                <a:cs typeface="Calibri"/>
              </a:rPr>
              <a:t>other entities </a:t>
            </a:r>
            <a:r>
              <a:rPr lang="en-US" sz="1800" spc="-10" dirty="0">
                <a:latin typeface="Calibri"/>
                <a:cs typeface="Calibri"/>
              </a:rPr>
              <a:t>through grants </a:t>
            </a:r>
            <a:r>
              <a:rPr lang="en-US" sz="1800" dirty="0">
                <a:latin typeface="Calibri"/>
                <a:cs typeface="Calibri"/>
              </a:rPr>
              <a:t>and </a:t>
            </a:r>
            <a:r>
              <a:rPr lang="en-US" sz="1800" spc="-10" dirty="0">
                <a:latin typeface="Calibri"/>
                <a:cs typeface="Calibri"/>
              </a:rPr>
              <a:t>cooperative  </a:t>
            </a:r>
            <a:r>
              <a:rPr lang="en-US" sz="1800" spc="-5" dirty="0">
                <a:latin typeface="Calibri"/>
                <a:cs typeface="Calibri"/>
              </a:rPr>
              <a:t>agreements.</a:t>
            </a:r>
            <a:endParaRPr lang="en-US" sz="18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800" spc="-5" dirty="0">
                <a:latin typeface="Calibri"/>
                <a:cs typeface="Calibri"/>
              </a:rPr>
              <a:t>The Department of Homeland Security has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35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largest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spc="-5" dirty="0">
                <a:latin typeface="Calibri"/>
                <a:cs typeface="Calibri"/>
              </a:rPr>
              <a:t>possible </a:t>
            </a:r>
            <a:r>
              <a:rPr lang="en-US" sz="1800" spc="-10" dirty="0">
                <a:latin typeface="Calibri"/>
                <a:cs typeface="Calibri"/>
              </a:rPr>
              <a:t>grant </a:t>
            </a:r>
            <a:r>
              <a:rPr lang="en-US" sz="1800" spc="-5" dirty="0">
                <a:latin typeface="Calibri"/>
                <a:cs typeface="Calibri"/>
              </a:rPr>
              <a:t>funding </a:t>
            </a:r>
            <a:r>
              <a:rPr lang="en-US" sz="1800" spc="-10" dirty="0">
                <a:latin typeface="Calibri"/>
                <a:cs typeface="Calibri"/>
              </a:rPr>
              <a:t>at </a:t>
            </a:r>
            <a:r>
              <a:rPr lang="en-US" sz="1800" spc="-5" dirty="0">
                <a:latin typeface="Calibri"/>
                <a:cs typeface="Calibri"/>
              </a:rPr>
              <a:t>$5.61</a:t>
            </a:r>
            <a:r>
              <a:rPr lang="en-US" sz="1800" spc="25" dirty="0">
                <a:latin typeface="Calibri"/>
                <a:cs typeface="Calibri"/>
              </a:rPr>
              <a:t> </a:t>
            </a:r>
            <a:r>
              <a:rPr lang="en-US" sz="1800" spc="-10" dirty="0">
                <a:latin typeface="Calibri"/>
                <a:cs typeface="Calibri"/>
              </a:rPr>
              <a:t>billion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458988" y="1177774"/>
            <a:ext cx="5181046" cy="1888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/>
          <p:cNvSpPr/>
          <p:nvPr/>
        </p:nvSpPr>
        <p:spPr>
          <a:xfrm>
            <a:off x="6862849" y="3183774"/>
            <a:ext cx="4810436" cy="3142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8770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08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1FE1-A24E-4D82-B745-2FFBB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7816"/>
            <a:ext cx="4478147" cy="993926"/>
          </a:xfrm>
        </p:spPr>
        <p:txBody>
          <a:bodyPr/>
          <a:lstStyle/>
          <a:p>
            <a:r>
              <a:rPr lang="en-US" dirty="0"/>
              <a:t>The opportunity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780BF-990A-4B73-9A0B-F51BA93DB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328" y="1453548"/>
            <a:ext cx="4478147" cy="3950903"/>
          </a:xfrm>
        </p:spPr>
        <p:txBody>
          <a:bodyPr/>
          <a:lstStyle/>
          <a:p>
            <a:r>
              <a:rPr lang="en-US" dirty="0"/>
              <a:t>Fundamentally change the state’s approach to flood risk reduction</a:t>
            </a:r>
          </a:p>
          <a:p>
            <a:r>
              <a:rPr lang="en-US" dirty="0"/>
              <a:t>Proactively address flood risk and improve floodplain management through a watershed-based approach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8274E-388A-4ED5-9C0E-65009E029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514" t="1705" r="31327" b="5882"/>
          <a:stretch/>
        </p:blipFill>
        <p:spPr>
          <a:xfrm>
            <a:off x="4695825" y="-790331"/>
            <a:ext cx="7390018" cy="67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05218"/>
            <a:ext cx="8026400" cy="4690782"/>
          </a:xfrm>
        </p:spPr>
        <p:txBody>
          <a:bodyPr>
            <a:normAutofit/>
          </a:bodyPr>
          <a:lstStyle/>
          <a:p>
            <a:r>
              <a:rPr lang="en-US" sz="2160" dirty="0"/>
              <a:t>Mission: reduce flood risk, improve floodplain management throughout the state and maximize the natural and beneficial functions of floodplains</a:t>
            </a:r>
          </a:p>
          <a:p>
            <a:r>
              <a:rPr lang="en-US" sz="2160" dirty="0"/>
              <a:t>Key focus areas of LWI: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60" dirty="0"/>
              <a:t>Provide data and tools necessary for good decision making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60" dirty="0"/>
              <a:t>Provide structure and funding to build capacity and facilitate decision making at the watershed  level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60" dirty="0"/>
              <a:t>Provide funding for implementation of projects that are:</a:t>
            </a:r>
          </a:p>
          <a:p>
            <a:pPr lvl="2"/>
            <a:r>
              <a:rPr lang="en-US" sz="2160" dirty="0"/>
              <a:t>selected by coalitions built around watersheds </a:t>
            </a:r>
          </a:p>
          <a:p>
            <a:pPr lvl="2"/>
            <a:r>
              <a:rPr lang="en-US" sz="2160" dirty="0"/>
              <a:t>informed by improved data and tools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E6601D-9C74-4E5B-A95B-58844A160BCB}"/>
              </a:ext>
            </a:extLst>
          </p:cNvPr>
          <p:cNvSpPr txBox="1">
            <a:spLocks/>
          </p:cNvSpPr>
          <p:nvPr/>
        </p:nvSpPr>
        <p:spPr>
          <a:xfrm>
            <a:off x="354057" y="365123"/>
            <a:ext cx="9392616" cy="1052596"/>
          </a:xfrm>
          <a:prstGeom prst="rect">
            <a:avLst/>
          </a:prstGeom>
        </p:spPr>
        <p:txBody>
          <a:bodyPr vert="horz" wrap="square" lIns="91440" tIns="0" rIns="91440" bIns="347472" rtlCol="0" anchor="t">
            <a:sp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4000" kern="1200" spc="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Louisiana Watershed Initiative</a:t>
            </a:r>
          </a:p>
        </p:txBody>
      </p:sp>
      <p:pic>
        <p:nvPicPr>
          <p:cNvPr id="7" name="Picture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6BC0B1D4-8179-4581-B46A-683969FE9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566" y="1055407"/>
            <a:ext cx="3699202" cy="332740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8D0D0F0-F03E-4D7A-A644-69D64B19D655}"/>
              </a:ext>
            </a:extLst>
          </p:cNvPr>
          <p:cNvSpPr txBox="1">
            <a:spLocks/>
          </p:cNvSpPr>
          <p:nvPr/>
        </p:nvSpPr>
        <p:spPr>
          <a:xfrm>
            <a:off x="7903502" y="4581198"/>
            <a:ext cx="4464065" cy="30284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 spc="300">
                <a:solidFill>
                  <a:schemeClr val="accent4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30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2016 FLOOD, DENHAM SPRINGS</a:t>
            </a:r>
          </a:p>
        </p:txBody>
      </p:sp>
    </p:spTree>
    <p:extLst>
      <p:ext uri="{BB962C8B-B14F-4D97-AF65-F5344CB8AC3E}">
        <p14:creationId xmlns:p14="http://schemas.microsoft.com/office/powerpoint/2010/main" val="2955102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601D-9C74-4E5B-A95B-58844A16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57" y="365123"/>
            <a:ext cx="6173017" cy="993926"/>
          </a:xfrm>
        </p:spPr>
        <p:txBody>
          <a:bodyPr/>
          <a:lstStyle/>
          <a:p>
            <a:r>
              <a:rPr lang="en-US" dirty="0"/>
              <a:t>Funding focus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B4F2A-CDF0-4C09-BD5F-141E400373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057" y="2106946"/>
            <a:ext cx="3831336" cy="1476430"/>
          </a:xfrm>
        </p:spPr>
        <p:txBody>
          <a:bodyPr/>
          <a:lstStyle/>
          <a:p>
            <a:r>
              <a:rPr lang="en-US" dirty="0"/>
              <a:t>Flood risk reduction projects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7A200-DE36-4DCE-879D-7D1311743A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80332" y="2106946"/>
            <a:ext cx="3831336" cy="1090491"/>
          </a:xfrm>
        </p:spPr>
        <p:txBody>
          <a:bodyPr/>
          <a:lstStyle/>
          <a:p>
            <a:r>
              <a:rPr lang="en-US" dirty="0"/>
              <a:t>Modeling and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2E448-DB76-4206-A076-686D42472D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6607" y="2106946"/>
            <a:ext cx="3831336" cy="1090491"/>
          </a:xfrm>
        </p:spPr>
        <p:txBody>
          <a:bodyPr/>
          <a:lstStyle/>
          <a:p>
            <a:r>
              <a:rPr lang="en-US" dirty="0"/>
              <a:t>Regional water management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BF90143-2DF2-49C0-9472-580D0A7311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138" y="3431313"/>
            <a:ext cx="3781425" cy="1691104"/>
          </a:xfrm>
        </p:spPr>
        <p:txBody>
          <a:bodyPr/>
          <a:lstStyle/>
          <a:p>
            <a:r>
              <a:rPr lang="en-US" dirty="0"/>
              <a:t>Enhanced retention, drainage and protection</a:t>
            </a:r>
          </a:p>
          <a:p>
            <a:r>
              <a:rPr lang="en-US" dirty="0"/>
              <a:t>Moving people and property out of harm’s way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DDB1E51-82A0-4E1A-8093-7B1CBF2564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63279" y="3401651"/>
            <a:ext cx="3810753" cy="1844992"/>
          </a:xfrm>
        </p:spPr>
        <p:txBody>
          <a:bodyPr/>
          <a:lstStyle/>
          <a:p>
            <a:r>
              <a:rPr lang="en-US" dirty="0"/>
              <a:t>High-quality gauge network</a:t>
            </a:r>
          </a:p>
          <a:p>
            <a:r>
              <a:rPr lang="en-US" dirty="0"/>
              <a:t>Watershed models and maps</a:t>
            </a:r>
          </a:p>
          <a:p>
            <a:r>
              <a:rPr lang="en-US" dirty="0"/>
              <a:t>User-friendly data portal</a:t>
            </a:r>
          </a:p>
          <a:p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A2F385-79BC-45AA-818B-EC2567B562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3974" y="3401651"/>
            <a:ext cx="3796393" cy="2077043"/>
          </a:xfrm>
        </p:spPr>
        <p:txBody>
          <a:bodyPr/>
          <a:lstStyle/>
          <a:p>
            <a:r>
              <a:rPr lang="en-US" dirty="0"/>
              <a:t>Regional watershed management</a:t>
            </a:r>
          </a:p>
          <a:p>
            <a:r>
              <a:rPr lang="en-US" dirty="0"/>
              <a:t>Improved building and land use practices to reduce flood risk</a:t>
            </a:r>
          </a:p>
        </p:txBody>
      </p:sp>
    </p:spTree>
    <p:extLst>
      <p:ext uri="{BB962C8B-B14F-4D97-AF65-F5344CB8AC3E}">
        <p14:creationId xmlns:p14="http://schemas.microsoft.com/office/powerpoint/2010/main" val="1613435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A34061-1D8E-45A4-9984-7149EC18D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$1.2 BILLION IN CDBG-MIT FUNDING</a:t>
            </a:r>
          </a:p>
        </p:txBody>
      </p:sp>
    </p:spTree>
    <p:extLst>
      <p:ext uri="{BB962C8B-B14F-4D97-AF65-F5344CB8AC3E}">
        <p14:creationId xmlns:p14="http://schemas.microsoft.com/office/powerpoint/2010/main" val="123246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58D6A-5524-444B-B403-DAF137F9A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progress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6E10-2BD5-417C-BE30-54D6AD4366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$450 million awarded to flood risk reduction projects throughout the state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2200" dirty="0"/>
              <a:t>Funding drainage, infrastructure, flood storage, floodplain preservation and buyout projects</a:t>
            </a:r>
          </a:p>
          <a:p>
            <a:r>
              <a:rPr lang="en-US" b="1" dirty="0"/>
              <a:t>$145 million dedicated to the statewide watershed modeling effort 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2200" dirty="0"/>
              <a:t>Developing models of all watersheds to simulate flood scenarios and analyze solutions</a:t>
            </a:r>
          </a:p>
          <a:p>
            <a:r>
              <a:rPr lang="en-US" b="1" dirty="0"/>
              <a:t>$15 million dedicated to enhancing the statewide river and rain gauge network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n-US" sz="2200" dirty="0"/>
              <a:t>Installing new gauges at 100 sites throughout the state </a:t>
            </a:r>
          </a:p>
          <a:p>
            <a:r>
              <a:rPr lang="en-US" b="1" dirty="0"/>
              <a:t>$10 million dedicated to regional watershed management efforts </a:t>
            </a:r>
          </a:p>
          <a:p>
            <a:pPr lvl="1"/>
            <a:r>
              <a:rPr lang="en-US" dirty="0"/>
              <a:t>Building staff capacity and providing technical assistance in watershed regions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9A467-A0CE-4EC9-A07E-26BF40332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$1.2 billion CDBG-MIT FUNDING</a:t>
            </a:r>
          </a:p>
        </p:txBody>
      </p:sp>
    </p:spTree>
    <p:extLst>
      <p:ext uri="{BB962C8B-B14F-4D97-AF65-F5344CB8AC3E}">
        <p14:creationId xmlns:p14="http://schemas.microsoft.com/office/powerpoint/2010/main" val="3313458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3A18-1C5E-4F4D-B2F8-8EF9ADB2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7816"/>
            <a:ext cx="3100197" cy="1741823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Funded projects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99E46AE-FD4F-4F5D-905C-20AC7F640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9" b="4148"/>
          <a:stretch/>
        </p:blipFill>
        <p:spPr>
          <a:xfrm>
            <a:off x="3556564" y="171449"/>
            <a:ext cx="6926721" cy="600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2267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DD2E6-9F68-1B45-A7CA-B91A5AD2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5"/>
            <a:ext cx="11510772" cy="818494"/>
          </a:xfrm>
        </p:spPr>
        <p:txBody>
          <a:bodyPr/>
          <a:lstStyle/>
          <a:p>
            <a:r>
              <a:rPr lang="en-US" dirty="0"/>
              <a:t>Design Support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FCB91-E126-3744-B159-1EA78ADAE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138" y="1751208"/>
            <a:ext cx="10834687" cy="4240017"/>
          </a:xfrm>
        </p:spPr>
        <p:txBody>
          <a:bodyPr/>
          <a:lstStyle/>
          <a:p>
            <a:r>
              <a:rPr lang="en-US" dirty="0"/>
              <a:t>$100 million for project applications submitted in Round 1 that did not receive funding, including providing technical assistance to applicants</a:t>
            </a:r>
          </a:p>
          <a:p>
            <a:r>
              <a:rPr lang="en-US" dirty="0"/>
              <a:t>Project Focus</a:t>
            </a:r>
          </a:p>
          <a:p>
            <a:pPr lvl="1"/>
            <a:r>
              <a:rPr lang="en-US" dirty="0"/>
              <a:t>benefit low- to moderate-income populations </a:t>
            </a:r>
          </a:p>
          <a:p>
            <a:pPr lvl="1"/>
            <a:r>
              <a:rPr lang="en-US" dirty="0"/>
              <a:t>HUD-identified most impacted and distressed areas</a:t>
            </a:r>
          </a:p>
          <a:p>
            <a:pPr lvl="1"/>
            <a:r>
              <a:rPr lang="en-US" dirty="0"/>
              <a:t>incorporate nature-based solutions</a:t>
            </a:r>
          </a:p>
          <a:p>
            <a:r>
              <a:rPr lang="en-US" dirty="0"/>
              <a:t>Selected from unfunded Round 1 projects based on the projects’ upstream and downstream impacts, design needs to address gaps in the original applications and modeling methodologies and outcomes </a:t>
            </a:r>
          </a:p>
          <a:p>
            <a:pPr marL="0" indent="0">
              <a:buNone/>
            </a:pPr>
            <a:endParaRPr lang="en-US" b="0" i="0" u="none" strike="noStrike" baseline="0" dirty="0">
              <a:latin typeface="+mn-lt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3CDA8-AD5D-A64C-A434-868DCB2A4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611030836"/>
      </p:ext>
    </p:extLst>
  </p:cSld>
  <p:clrMapOvr>
    <a:masterClrMapping/>
  </p:clrMapOvr>
</p:sld>
</file>

<file path=ppt/theme/theme1.xml><?xml version="1.0" encoding="utf-8"?>
<a:theme xmlns:a="http://schemas.openxmlformats.org/drawingml/2006/main" name="LWI">
  <a:themeElements>
    <a:clrScheme name="Louisiana Watershed Initiative 1">
      <a:dk1>
        <a:srgbClr val="444444"/>
      </a:dk1>
      <a:lt1>
        <a:srgbClr val="FFFFFF"/>
      </a:lt1>
      <a:dk2>
        <a:srgbClr val="44546A"/>
      </a:dk2>
      <a:lt2>
        <a:srgbClr val="E7E6E6"/>
      </a:lt2>
      <a:accent1>
        <a:srgbClr val="4F868E"/>
      </a:accent1>
      <a:accent2>
        <a:srgbClr val="B5BD00"/>
      </a:accent2>
      <a:accent3>
        <a:srgbClr val="4F9FA6"/>
      </a:accent3>
      <a:accent4>
        <a:srgbClr val="497B55"/>
      </a:accent4>
      <a:accent5>
        <a:srgbClr val="979A8D"/>
      </a:accent5>
      <a:accent6>
        <a:srgbClr val="9BD5C5"/>
      </a:accent6>
      <a:hlink>
        <a:srgbClr val="3EAFAC"/>
      </a:hlink>
      <a:folHlink>
        <a:srgbClr val="49CEC8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94545808-E2C8-8145-99FE-775B6D962A10}" vid="{DDAA0554-ACE3-6049-A159-B8A3C560F7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1077</Words>
  <Application>Microsoft Office PowerPoint</Application>
  <PresentationFormat>Widescreen</PresentationFormat>
  <Paragraphs>133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Helvetica</vt:lpstr>
      <vt:lpstr>Roboto Regular</vt:lpstr>
      <vt:lpstr>system-ui</vt:lpstr>
      <vt:lpstr>LWI</vt:lpstr>
      <vt:lpstr>PowerPoint Presentation</vt:lpstr>
      <vt:lpstr>The challenge</vt:lpstr>
      <vt:lpstr>The opportunity</vt:lpstr>
      <vt:lpstr>PowerPoint Presentation</vt:lpstr>
      <vt:lpstr>Funding focus areas</vt:lpstr>
      <vt:lpstr>PowerPoint Presentation</vt:lpstr>
      <vt:lpstr>Funding progress </vt:lpstr>
      <vt:lpstr>Funded projects</vt:lpstr>
      <vt:lpstr>Design Support Program</vt:lpstr>
      <vt:lpstr>PowerPoint Presentation</vt:lpstr>
      <vt:lpstr>Round 2</vt:lpstr>
      <vt:lpstr>Round 2 timeline</vt:lpstr>
      <vt:lpstr>Statewide modeling effort</vt:lpstr>
      <vt:lpstr>River and rain gauge network</vt:lpstr>
      <vt:lpstr>Model Use, Storage and Maintenance Plan</vt:lpstr>
      <vt:lpstr>Training and workforce development</vt:lpstr>
      <vt:lpstr>RCBG Program </vt:lpstr>
      <vt:lpstr>Regional workshops</vt:lpstr>
      <vt:lpstr>Non-Federal Share Match Program</vt:lpstr>
      <vt:lpstr>IIJA - Summary of LWI Opportunities</vt:lpstr>
      <vt:lpstr>PowerPoint Presentation</vt:lpstr>
    </vt:vector>
  </TitlesOfParts>
  <Company>State of Louisiana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Forbes</dc:creator>
  <cp:lastModifiedBy>Association of Levee Boards</cp:lastModifiedBy>
  <cp:revision>12</cp:revision>
  <dcterms:created xsi:type="dcterms:W3CDTF">2022-11-03T16:20:05Z</dcterms:created>
  <dcterms:modified xsi:type="dcterms:W3CDTF">2022-11-29T18:50:50Z</dcterms:modified>
</cp:coreProperties>
</file>