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Default Extension="crdownload"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4.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5.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6.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66" r:id="rId4"/>
    <p:sldMasterId id="2147484142" r:id="rId5"/>
    <p:sldMasterId id="2147484051" r:id="rId6"/>
    <p:sldMasterId id="2147484081" r:id="rId7"/>
    <p:sldMasterId id="2147484110" r:id="rId8"/>
    <p:sldMasterId id="2147484170" r:id="rId9"/>
    <p:sldMasterId id="2147483723" r:id="rId10"/>
  </p:sldMasterIdLst>
  <p:notesMasterIdLst>
    <p:notesMasterId r:id="rId24"/>
  </p:notesMasterIdLst>
  <p:handoutMasterIdLst>
    <p:handoutMasterId r:id="rId25"/>
  </p:handoutMasterIdLst>
  <p:sldIdLst>
    <p:sldId id="274" r:id="rId11"/>
    <p:sldId id="2146846349" r:id="rId12"/>
    <p:sldId id="2146846340" r:id="rId13"/>
    <p:sldId id="2146846345" r:id="rId14"/>
    <p:sldId id="2146846347" r:id="rId15"/>
    <p:sldId id="2146846351" r:id="rId16"/>
    <p:sldId id="2146846335" r:id="rId17"/>
    <p:sldId id="2146846318" r:id="rId18"/>
    <p:sldId id="4329" r:id="rId19"/>
    <p:sldId id="2146846350" r:id="rId20"/>
    <p:sldId id="2146846327" r:id="rId21"/>
    <p:sldId id="2146846352" r:id="rId22"/>
    <p:sldId id="2146846339" r:id="rId23"/>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D212AF6-7822-4EFB-A9B4-70B8D72C3FCD}">
          <p14:sldIdLst>
            <p14:sldId id="274"/>
          </p14:sldIdLst>
        </p14:section>
        <p14:section name="Default Section" id="{F8BDA06D-B88A-4B34-A457-8AEC879C9D06}">
          <p14:sldIdLst>
            <p14:sldId id="2146846349"/>
            <p14:sldId id="2146846340"/>
            <p14:sldId id="2146846345"/>
            <p14:sldId id="2146846347"/>
            <p14:sldId id="2146846351"/>
            <p14:sldId id="2146846335"/>
            <p14:sldId id="2146846318"/>
            <p14:sldId id="4329"/>
            <p14:sldId id="2146846350"/>
            <p14:sldId id="2146846327"/>
            <p14:sldId id="2146846352"/>
            <p14:sldId id="2146846339"/>
          </p14:sldIdLst>
        </p14:section>
        <p14:section name="Backup" id="{CAA2151E-61E9-4CCD-9DCA-F457B6E8E3F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4E4E4"/>
    <a:srgbClr val="4D4D4D"/>
    <a:srgbClr val="DEDEDE"/>
    <a:srgbClr val="A29A92"/>
    <a:srgbClr val="00863D"/>
    <a:srgbClr val="00B050"/>
    <a:srgbClr val="C8C8C8"/>
    <a:srgbClr val="FF6600"/>
    <a:srgbClr val="D9D9D9"/>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227" autoAdjust="0"/>
    <p:restoredTop sz="96357" autoAdjust="0"/>
  </p:normalViewPr>
  <p:slideViewPr>
    <p:cSldViewPr snapToGrid="0">
      <p:cViewPr varScale="1">
        <p:scale>
          <a:sx n="79" d="100"/>
          <a:sy n="79" d="100"/>
        </p:scale>
        <p:origin x="108" y="1086"/>
      </p:cViewPr>
      <p:guideLst/>
    </p:cSldViewPr>
  </p:slideViewPr>
  <p:notesTextViewPr>
    <p:cViewPr>
      <p:scale>
        <a:sx n="1" d="1"/>
        <a:sy n="1" d="1"/>
      </p:scale>
      <p:origin x="0" y="0"/>
    </p:cViewPr>
  </p:notesTextViewPr>
  <p:sorterViewPr>
    <p:cViewPr>
      <p:scale>
        <a:sx n="100" d="100"/>
        <a:sy n="100" d="100"/>
      </p:scale>
      <p:origin x="0" y="-1662"/>
    </p:cViewPr>
  </p:sorterViewPr>
  <p:notesViewPr>
    <p:cSldViewPr snapToGrid="0" showGuides="1">
      <p:cViewPr varScale="1">
        <p:scale>
          <a:sx n="55" d="100"/>
          <a:sy n="55" d="100"/>
        </p:scale>
        <p:origin x="2534"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051080930278931E-2"/>
          <c:y val="1.4782857364531096E-2"/>
          <c:w val="0.92983767730387457"/>
          <c:h val="0.78223683255863297"/>
        </c:manualLayout>
      </c:layout>
      <c:barChart>
        <c:barDir val="col"/>
        <c:grouping val="stacked"/>
        <c:varyColors val="0"/>
        <c:ser>
          <c:idx val="22"/>
          <c:order val="11"/>
          <c:tx>
            <c:strRef>
              <c:f>Sheet1!$N$1</c:f>
              <c:strCache>
                <c:ptCount val="1"/>
                <c:pt idx="0">
                  <c:v>PRESIDENT'S BUDGET</c:v>
                </c:pt>
              </c:strCache>
            </c:strRef>
          </c:tx>
          <c:spPr>
            <a:solidFill>
              <a:srgbClr val="532476"/>
            </a:solidFill>
            <a:ln w="9525">
              <a:solidFill>
                <a:srgbClr val="002060"/>
              </a:solidFill>
            </a:ln>
            <a:effectLst/>
          </c:spPr>
          <c:invertIfNegative val="0"/>
          <c:dLbls>
            <c:numFmt formatCode="&quot;$&quot;#.0,,,\ &quot;B&quot;" sourceLinked="0"/>
            <c:spPr>
              <a:noFill/>
              <a:ln>
                <a:noFill/>
              </a:ln>
              <a:effectLst/>
            </c:spPr>
            <c:txPr>
              <a:bodyPr rot="-5400000" spcFirstLastPara="1" vertOverflow="ellipsis" wrap="square" lIns="38100" tIns="19050" rIns="38100" bIns="19050" anchor="ctr" anchorCtr="1">
                <a:spAutoFit/>
              </a:bodyPr>
              <a:lstStyle/>
              <a:p>
                <a:pPr>
                  <a:defRPr sz="8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Sheet1!$A$2:$A$25</c:f>
              <c:numCache>
                <c:formatCode>0</c:formatCode>
                <c:ptCount val="24"/>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pt idx="23">
                  <c:v>2024</c:v>
                </c:pt>
              </c:numCache>
            </c:numRef>
          </c:cat>
          <c:val>
            <c:numRef>
              <c:f>Sheet1!$N$2:$N$25</c:f>
              <c:numCache>
                <c:formatCode>#,##0</c:formatCode>
                <c:ptCount val="24"/>
                <c:pt idx="0">
                  <c:v>4064000000</c:v>
                </c:pt>
                <c:pt idx="1">
                  <c:v>3900000000</c:v>
                </c:pt>
                <c:pt idx="2">
                  <c:v>4290000000</c:v>
                </c:pt>
                <c:pt idx="3">
                  <c:v>4194000000</c:v>
                </c:pt>
                <c:pt idx="4">
                  <c:v>4215000000</c:v>
                </c:pt>
                <c:pt idx="5">
                  <c:v>4513000000</c:v>
                </c:pt>
                <c:pt idx="6">
                  <c:v>4733000000</c:v>
                </c:pt>
                <c:pt idx="7">
                  <c:v>4871000000</c:v>
                </c:pt>
                <c:pt idx="8">
                  <c:v>4741000000</c:v>
                </c:pt>
                <c:pt idx="9">
                  <c:v>5125000000</c:v>
                </c:pt>
                <c:pt idx="10">
                  <c:v>4939000000</c:v>
                </c:pt>
                <c:pt idx="11">
                  <c:v>4631000000</c:v>
                </c:pt>
                <c:pt idx="12">
                  <c:v>4731000000</c:v>
                </c:pt>
                <c:pt idx="13">
                  <c:v>4826000000</c:v>
                </c:pt>
                <c:pt idx="14">
                  <c:v>4561000000</c:v>
                </c:pt>
                <c:pt idx="15">
                  <c:v>4732000000</c:v>
                </c:pt>
                <c:pt idx="16">
                  <c:v>4620000000</c:v>
                </c:pt>
                <c:pt idx="17">
                  <c:v>5002000000</c:v>
                </c:pt>
                <c:pt idx="18">
                  <c:v>4784583000</c:v>
                </c:pt>
                <c:pt idx="19">
                  <c:v>4827128000</c:v>
                </c:pt>
                <c:pt idx="20">
                  <c:v>5966000000</c:v>
                </c:pt>
                <c:pt idx="21">
                  <c:v>6797812000</c:v>
                </c:pt>
                <c:pt idx="22">
                  <c:v>6596730000</c:v>
                </c:pt>
                <c:pt idx="23">
                  <c:v>7413000000</c:v>
                </c:pt>
              </c:numCache>
            </c:numRef>
          </c:val>
          <c:extLst>
            <c:ext xmlns:c16="http://schemas.microsoft.com/office/drawing/2014/chart" uri="{C3380CC4-5D6E-409C-BE32-E72D297353CC}">
              <c16:uniqueId val="{00000000-A354-494A-8DED-E4DA08C59D3A}"/>
            </c:ext>
          </c:extLst>
        </c:ser>
        <c:ser>
          <c:idx val="23"/>
          <c:order val="12"/>
          <c:tx>
            <c:strRef>
              <c:f>Sheet1!$O$1</c:f>
              <c:strCache>
                <c:ptCount val="1"/>
                <c:pt idx="0">
                  <c:v>REGULAR APPROPRIATIONS ABOVE BUDGET</c:v>
                </c:pt>
              </c:strCache>
            </c:strRef>
          </c:tx>
          <c:spPr>
            <a:solidFill>
              <a:srgbClr val="50771B"/>
            </a:solidFill>
            <a:ln w="9525">
              <a:solidFill>
                <a:srgbClr val="002060"/>
              </a:solidFill>
            </a:ln>
            <a:effectLst/>
          </c:spPr>
          <c:invertIfNegative val="0"/>
          <c:cat>
            <c:numRef>
              <c:f>Sheet1!$A$2:$A$25</c:f>
              <c:numCache>
                <c:formatCode>0</c:formatCode>
                <c:ptCount val="24"/>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pt idx="23">
                  <c:v>2024</c:v>
                </c:pt>
              </c:numCache>
            </c:numRef>
          </c:cat>
          <c:val>
            <c:numRef>
              <c:f>Sheet1!$O$2:$O$25</c:f>
              <c:numCache>
                <c:formatCode>#,##0</c:formatCode>
                <c:ptCount val="24"/>
                <c:pt idx="0">
                  <c:v>453000000</c:v>
                </c:pt>
                <c:pt idx="1">
                  <c:v>582000000</c:v>
                </c:pt>
                <c:pt idx="2">
                  <c:v>310000000</c:v>
                </c:pt>
                <c:pt idx="3">
                  <c:v>370000000</c:v>
                </c:pt>
                <c:pt idx="4">
                  <c:v>453000000</c:v>
                </c:pt>
                <c:pt idx="5">
                  <c:v>818000000</c:v>
                </c:pt>
                <c:pt idx="6">
                  <c:v>605000000</c:v>
                </c:pt>
                <c:pt idx="7">
                  <c:v>716000000</c:v>
                </c:pt>
                <c:pt idx="8">
                  <c:v>661000000</c:v>
                </c:pt>
                <c:pt idx="9">
                  <c:v>320000000</c:v>
                </c:pt>
                <c:pt idx="10">
                  <c:v>0</c:v>
                </c:pt>
                <c:pt idx="11">
                  <c:v>371000000</c:v>
                </c:pt>
                <c:pt idx="12">
                  <c:v>0</c:v>
                </c:pt>
                <c:pt idx="13">
                  <c:v>641000000</c:v>
                </c:pt>
                <c:pt idx="14">
                  <c:v>922000000</c:v>
                </c:pt>
                <c:pt idx="15">
                  <c:v>1257000000</c:v>
                </c:pt>
                <c:pt idx="16">
                  <c:v>1417764000</c:v>
                </c:pt>
                <c:pt idx="17">
                  <c:v>1825000000</c:v>
                </c:pt>
                <c:pt idx="18">
                  <c:v>2213917000</c:v>
                </c:pt>
                <c:pt idx="19">
                  <c:v>2822872000</c:v>
                </c:pt>
                <c:pt idx="20">
                  <c:v>1829000000</c:v>
                </c:pt>
                <c:pt idx="21">
                  <c:v>1547188000</c:v>
                </c:pt>
                <c:pt idx="22">
                  <c:v>1713270000</c:v>
                </c:pt>
              </c:numCache>
            </c:numRef>
          </c:val>
          <c:extLst>
            <c:ext xmlns:c16="http://schemas.microsoft.com/office/drawing/2014/chart" uri="{C3380CC4-5D6E-409C-BE32-E72D297353CC}">
              <c16:uniqueId val="{00000001-A354-494A-8DED-E4DA08C59D3A}"/>
            </c:ext>
          </c:extLst>
        </c:ser>
        <c:ser>
          <c:idx val="12"/>
          <c:order val="15"/>
          <c:tx>
            <c:strRef>
              <c:f>Sheet1!$Q$1</c:f>
              <c:strCache>
                <c:ptCount val="1"/>
                <c:pt idx="0">
                  <c:v>SUPPLEMENTAL APPROPRIATIONS</c:v>
                </c:pt>
              </c:strCache>
            </c:strRef>
          </c:tx>
          <c:spPr>
            <a:solidFill>
              <a:srgbClr val="FFC000"/>
            </a:solidFill>
            <a:ln>
              <a:solidFill>
                <a:srgbClr val="002060"/>
              </a:solidFill>
            </a:ln>
            <a:effectLst/>
          </c:spPr>
          <c:invertIfNegative val="0"/>
          <c:dPt>
            <c:idx val="9"/>
            <c:invertIfNegative val="0"/>
            <c:bubble3D val="0"/>
            <c:spPr>
              <a:solidFill>
                <a:srgbClr val="FFC000"/>
              </a:solidFill>
              <a:ln>
                <a:noFill/>
              </a:ln>
              <a:effectLst/>
            </c:spPr>
            <c:extLst>
              <c:ext xmlns:c16="http://schemas.microsoft.com/office/drawing/2014/chart" uri="{C3380CC4-5D6E-409C-BE32-E72D297353CC}">
                <c16:uniqueId val="{00000003-A354-494A-8DED-E4DA08C59D3A}"/>
              </c:ext>
            </c:extLst>
          </c:dPt>
          <c:dLbls>
            <c:dLbl>
              <c:idx val="6"/>
              <c:tx>
                <c:rich>
                  <a:bodyPr rot="0" spcFirstLastPara="1" vertOverflow="ellipsis" vert="horz" wrap="square" lIns="38100" tIns="19050" rIns="38100" bIns="19050" anchor="ctr" anchorCtr="1">
                    <a:spAutoFit/>
                  </a:bodyPr>
                  <a:lstStyle/>
                  <a:p>
                    <a:pPr>
                      <a:defRPr sz="300" b="0" i="0" u="none" strike="noStrike" kern="1200" baseline="0">
                        <a:solidFill>
                          <a:schemeClr val="tx1">
                            <a:lumMod val="75000"/>
                            <a:lumOff val="25000"/>
                          </a:schemeClr>
                        </a:solidFill>
                        <a:latin typeface="+mn-lt"/>
                        <a:ea typeface="+mn-ea"/>
                        <a:cs typeface="+mn-cs"/>
                      </a:defRPr>
                    </a:pPr>
                    <a:r>
                      <a:rPr lang="en-US" sz="300" dirty="0"/>
                      <a:t>KATRINA</a:t>
                    </a:r>
                  </a:p>
                </c:rich>
              </c:tx>
              <c:spPr>
                <a:noFill/>
                <a:ln>
                  <a:noFill/>
                </a:ln>
                <a:effectLst/>
              </c:spPr>
              <c:txPr>
                <a:bodyPr rot="0" spcFirstLastPara="1" vertOverflow="ellipsis" vert="horz" wrap="square" lIns="38100" tIns="19050" rIns="38100" bIns="19050" anchor="ctr" anchorCtr="1">
                  <a:spAutoFit/>
                </a:bodyPr>
                <a:lstStyle/>
                <a:p>
                  <a:pPr>
                    <a:defRPr sz="3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354-494A-8DED-E4DA08C59D3A}"/>
                </c:ext>
              </c:extLst>
            </c:dLbl>
            <c:dLbl>
              <c:idx val="7"/>
              <c:tx>
                <c:rich>
                  <a:bodyPr rot="-5400000" spcFirstLastPara="1" vertOverflow="ellipsis"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r>
                      <a:rPr lang="en-US" sz="800" dirty="0"/>
                      <a:t>KATRINA</a:t>
                    </a:r>
                  </a:p>
                </c:rich>
              </c:tx>
              <c:spPr>
                <a:noFill/>
                <a:ln>
                  <a:noFill/>
                </a:ln>
                <a:effectLst/>
              </c:spPr>
              <c:txPr>
                <a:bodyPr rot="-5400000" spcFirstLastPara="1" vertOverflow="ellipsis"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354-494A-8DED-E4DA08C59D3A}"/>
                </c:ext>
              </c:extLst>
            </c:dLbl>
            <c:dLbl>
              <c:idx val="9"/>
              <c:layout>
                <c:manualLayout>
                  <c:x val="0"/>
                  <c:y val="-6.5398721068790182E-3"/>
                </c:manualLayout>
              </c:layout>
              <c:tx>
                <c:rich>
                  <a:bodyPr rot="0" spcFirstLastPara="1" vertOverflow="ellipsis" vert="horz" wrap="square" lIns="38100" tIns="19050" rIns="38100" bIns="19050" anchor="ctr" anchorCtr="1">
                    <a:spAutoFit/>
                  </a:bodyPr>
                  <a:lstStyle/>
                  <a:p>
                    <a:pPr>
                      <a:defRPr sz="500" b="0" i="0" u="none" strike="noStrike" kern="1200" baseline="0">
                        <a:solidFill>
                          <a:schemeClr val="tx1">
                            <a:lumMod val="75000"/>
                            <a:lumOff val="25000"/>
                          </a:schemeClr>
                        </a:solidFill>
                        <a:latin typeface="+mn-lt"/>
                        <a:ea typeface="+mn-ea"/>
                        <a:cs typeface="+mn-cs"/>
                      </a:defRPr>
                    </a:pPr>
                    <a:r>
                      <a:rPr lang="en-US" sz="500" dirty="0"/>
                      <a:t>SAA</a:t>
                    </a:r>
                    <a:r>
                      <a:rPr lang="en-US" sz="500" baseline="0" dirty="0"/>
                      <a:t> 10</a:t>
                    </a:r>
                    <a:endParaRPr lang="en-US" sz="500" dirty="0"/>
                  </a:p>
                </c:rich>
              </c:tx>
              <c:spPr>
                <a:noFill/>
                <a:ln>
                  <a:noFill/>
                </a:ln>
                <a:effectLst/>
              </c:spPr>
              <c:txPr>
                <a:bodyPr rot="0" spcFirstLastPara="1" vertOverflow="ellipsis" vert="horz" wrap="square" lIns="38100" tIns="19050" rIns="38100" bIns="19050" anchor="ctr" anchorCtr="1">
                  <a:spAutoFit/>
                </a:bodyPr>
                <a:lstStyle/>
                <a:p>
                  <a:pPr>
                    <a:defRPr sz="5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354-494A-8DED-E4DA08C59D3A}"/>
                </c:ext>
              </c:extLst>
            </c:dLbl>
            <c:dLbl>
              <c:idx val="11"/>
              <c:tx>
                <c:rich>
                  <a:bodyPr rot="-5400000" spcFirstLastPara="1" vertOverflow="ellipsis" wrap="square" lIns="38100" tIns="19050" rIns="38100" bIns="19050" anchor="ctr" anchorCtr="1">
                    <a:spAutoFit/>
                  </a:bodyPr>
                  <a:lstStyle/>
                  <a:p>
                    <a:pPr>
                      <a:defRPr sz="600" b="0" i="0" u="none" strike="noStrike" kern="1200" baseline="0">
                        <a:solidFill>
                          <a:schemeClr val="tx1">
                            <a:lumMod val="75000"/>
                            <a:lumOff val="25000"/>
                          </a:schemeClr>
                        </a:solidFill>
                        <a:latin typeface="+mn-lt"/>
                        <a:ea typeface="+mn-ea"/>
                        <a:cs typeface="+mn-cs"/>
                      </a:defRPr>
                    </a:pPr>
                    <a:r>
                      <a:rPr lang="en-US" sz="600" dirty="0"/>
                      <a:t>DRA</a:t>
                    </a:r>
                  </a:p>
                  <a:p>
                    <a:pPr>
                      <a:defRPr sz="600"/>
                    </a:pPr>
                    <a:r>
                      <a:rPr lang="en-US" sz="600" dirty="0"/>
                      <a:t>12</a:t>
                    </a:r>
                  </a:p>
                </c:rich>
              </c:tx>
              <c:spPr>
                <a:noFill/>
                <a:ln>
                  <a:noFill/>
                </a:ln>
                <a:effectLst/>
              </c:spPr>
              <c:txPr>
                <a:bodyPr rot="-5400000" spcFirstLastPara="1" vertOverflow="ellipsis" wrap="square" lIns="38100" tIns="19050" rIns="38100" bIns="19050" anchor="ctr" anchorCtr="1">
                  <a:spAutoFit/>
                </a:bodyPr>
                <a:lstStyle/>
                <a:p>
                  <a:pPr>
                    <a:defRPr sz="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354-494A-8DED-E4DA08C59D3A}"/>
                </c:ext>
              </c:extLst>
            </c:dLbl>
            <c:dLbl>
              <c:idx val="12"/>
              <c:tx>
                <c:rich>
                  <a:bodyPr rot="-5400000" spcFirstLastPara="1" vertOverflow="ellipsis" wrap="square" lIns="38100" tIns="19050" rIns="38100" bIns="19050" anchor="ctr" anchorCtr="1">
                    <a:spAutoFit/>
                  </a:bodyPr>
                  <a:lstStyle/>
                  <a:p>
                    <a:pPr>
                      <a:defRPr sz="600" b="0" i="0" u="none" strike="noStrike" kern="1200" baseline="0">
                        <a:solidFill>
                          <a:schemeClr val="tx1">
                            <a:lumMod val="75000"/>
                            <a:lumOff val="25000"/>
                          </a:schemeClr>
                        </a:solidFill>
                        <a:latin typeface="+mn-lt"/>
                        <a:ea typeface="+mn-ea"/>
                        <a:cs typeface="+mn-cs"/>
                      </a:defRPr>
                    </a:pPr>
                    <a:r>
                      <a:rPr lang="en-US" dirty="0"/>
                      <a:t>DRA</a:t>
                    </a:r>
                  </a:p>
                  <a:p>
                    <a:pPr>
                      <a:defRPr sz="600"/>
                    </a:pPr>
                    <a:r>
                      <a:rPr lang="en-US" dirty="0"/>
                      <a:t>13</a:t>
                    </a:r>
                  </a:p>
                </c:rich>
              </c:tx>
              <c:spPr>
                <a:noFill/>
                <a:ln>
                  <a:noFill/>
                </a:ln>
                <a:effectLst/>
              </c:spPr>
              <c:txPr>
                <a:bodyPr rot="-5400000" spcFirstLastPara="1" vertOverflow="ellipsis" wrap="square" lIns="38100" tIns="19050" rIns="38100" bIns="19050" anchor="ctr" anchorCtr="1">
                  <a:spAutoFit/>
                </a:bodyPr>
                <a:lstStyle/>
                <a:p>
                  <a:pPr>
                    <a:defRPr sz="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354-494A-8DED-E4DA08C59D3A}"/>
                </c:ext>
              </c:extLst>
            </c:dLbl>
            <c:dLbl>
              <c:idx val="16"/>
              <c:tx>
                <c:rich>
                  <a:bodyPr rot="-5400000" spcFirstLastPara="1" vertOverflow="ellipsis" wrap="square" lIns="38100" tIns="19050" rIns="38100" bIns="19050" anchor="ctr" anchorCtr="1">
                    <a:spAutoFit/>
                  </a:bodyPr>
                  <a:lstStyle/>
                  <a:p>
                    <a:pPr>
                      <a:defRPr sz="600" b="0" i="0" u="none" strike="noStrike" kern="1200" baseline="0">
                        <a:solidFill>
                          <a:schemeClr val="tx1">
                            <a:lumMod val="75000"/>
                            <a:lumOff val="25000"/>
                          </a:schemeClr>
                        </a:solidFill>
                        <a:latin typeface="+mn-lt"/>
                        <a:ea typeface="+mn-ea"/>
                        <a:cs typeface="+mn-cs"/>
                      </a:defRPr>
                    </a:pPr>
                    <a:r>
                      <a:rPr lang="en-US" sz="600" dirty="0"/>
                      <a:t>17</a:t>
                    </a:r>
                  </a:p>
                </c:rich>
              </c:tx>
              <c:spPr>
                <a:noFill/>
                <a:ln>
                  <a:noFill/>
                </a:ln>
                <a:effectLst/>
              </c:spPr>
              <c:txPr>
                <a:bodyPr rot="-5400000" spcFirstLastPara="1" vertOverflow="ellipsis" wrap="square" lIns="38100" tIns="19050" rIns="38100" bIns="19050" anchor="ctr" anchorCtr="1">
                  <a:spAutoFit/>
                </a:bodyPr>
                <a:lstStyle/>
                <a:p>
                  <a:pPr>
                    <a:defRPr sz="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354-494A-8DED-E4DA08C59D3A}"/>
                </c:ext>
              </c:extLst>
            </c:dLbl>
            <c:dLbl>
              <c:idx val="17"/>
              <c:tx>
                <c:rich>
                  <a:bodyPr/>
                  <a:lstStyle/>
                  <a:p>
                    <a:r>
                      <a:rPr lang="en-US" dirty="0"/>
                      <a:t>BBA 18</a:t>
                    </a:r>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354-494A-8DED-E4DA08C59D3A}"/>
                </c:ext>
              </c:extLst>
            </c:dLbl>
            <c:dLbl>
              <c:idx val="18"/>
              <c:tx>
                <c:rich>
                  <a:bodyPr rot="-5400000" spcFirstLastPara="1" vertOverflow="ellipsis"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r>
                      <a:rPr lang="en-US" sz="800" dirty="0"/>
                      <a:t>DRA</a:t>
                    </a:r>
                    <a:r>
                      <a:rPr lang="en-US" sz="800" baseline="0" dirty="0"/>
                      <a:t> 19</a:t>
                    </a:r>
                    <a:endParaRPr lang="en-US" sz="800" dirty="0"/>
                  </a:p>
                </c:rich>
              </c:tx>
              <c:spPr>
                <a:noFill/>
                <a:ln>
                  <a:noFill/>
                </a:ln>
                <a:effectLst/>
              </c:spPr>
              <c:txPr>
                <a:bodyPr rot="-5400000" spcFirstLastPara="1" vertOverflow="ellipsis"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354-494A-8DED-E4DA08C59D3A}"/>
                </c:ext>
              </c:extLst>
            </c:dLbl>
            <c:dLbl>
              <c:idx val="21"/>
              <c:delete val="1"/>
              <c:extLst>
                <c:ext xmlns:c15="http://schemas.microsoft.com/office/drawing/2012/chart" uri="{CE6537A1-D6FC-4f65-9D91-7224C49458BB}"/>
                <c:ext xmlns:c16="http://schemas.microsoft.com/office/drawing/2014/chart" uri="{C3380CC4-5D6E-409C-BE32-E72D297353CC}">
                  <c16:uniqueId val="{0000000B-A354-494A-8DED-E4DA08C59D3A}"/>
                </c:ext>
              </c:extLst>
            </c:dLbl>
            <c:dLbl>
              <c:idx val="22"/>
              <c:layout>
                <c:manualLayout>
                  <c:x val="0"/>
                  <c:y val="-1.0899786844798365E-2"/>
                </c:manualLayout>
              </c:layout>
              <c:tx>
                <c:rich>
                  <a:bodyPr rot="0" spcFirstLastPara="1" vertOverflow="ellipsis" vert="horz" wrap="square" lIns="38100" tIns="19050" rIns="38100" bIns="19050" anchor="ctr" anchorCtr="1">
                    <a:spAutoFit/>
                  </a:bodyPr>
                  <a:lstStyle/>
                  <a:p>
                    <a:pPr>
                      <a:defRPr sz="500" b="0" i="0" u="none" strike="noStrike" kern="1200" baseline="0">
                        <a:solidFill>
                          <a:schemeClr val="tx1">
                            <a:lumMod val="75000"/>
                            <a:lumOff val="25000"/>
                          </a:schemeClr>
                        </a:solidFill>
                        <a:latin typeface="+mn-lt"/>
                        <a:ea typeface="+mn-ea"/>
                        <a:cs typeface="+mn-cs"/>
                      </a:defRPr>
                    </a:pPr>
                    <a:r>
                      <a:rPr lang="en-US" dirty="0"/>
                      <a:t>DRSAA 23</a:t>
                    </a:r>
                  </a:p>
                </c:rich>
              </c:tx>
              <c:spPr>
                <a:noFill/>
                <a:ln>
                  <a:noFill/>
                </a:ln>
                <a:effectLst/>
              </c:spPr>
              <c:txPr>
                <a:bodyPr rot="0" spcFirstLastPara="1" vertOverflow="ellipsis" vert="horz" wrap="square" lIns="38100" tIns="19050" rIns="38100" bIns="19050" anchor="ctr" anchorCtr="1">
                  <a:spAutoFit/>
                </a:bodyPr>
                <a:lstStyle/>
                <a:p>
                  <a:pPr>
                    <a:defRPr sz="5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A354-494A-8DED-E4DA08C59D3A}"/>
                </c:ext>
              </c:extLst>
            </c:dLbl>
            <c:spPr>
              <a:noFill/>
              <a:ln>
                <a:noFill/>
              </a:ln>
              <a:effectLst/>
            </c:spPr>
            <c:txPr>
              <a:bodyPr rot="-5400000" spcFirstLastPara="1" vertOverflow="ellipsis"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Sheet1!$A$2:$A$25</c:f>
              <c:numCache>
                <c:formatCode>0</c:formatCode>
                <c:ptCount val="24"/>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pt idx="23">
                  <c:v>2024</c:v>
                </c:pt>
              </c:numCache>
            </c:numRef>
          </c:cat>
          <c:val>
            <c:numRef>
              <c:f>Sheet1!$Q$2:$Q$25</c:f>
              <c:numCache>
                <c:formatCode>General</c:formatCode>
                <c:ptCount val="24"/>
                <c:pt idx="6" formatCode="#,##0">
                  <c:v>1433000000</c:v>
                </c:pt>
                <c:pt idx="7" formatCode="#,##0">
                  <c:v>6366988800</c:v>
                </c:pt>
                <c:pt idx="9" formatCode="#,##0">
                  <c:v>88000000</c:v>
                </c:pt>
                <c:pt idx="11" formatCode="#,##0">
                  <c:v>1724000000</c:v>
                </c:pt>
                <c:pt idx="12" formatCode="#,##0">
                  <c:v>1353000000</c:v>
                </c:pt>
                <c:pt idx="16" formatCode="#,##0">
                  <c:v>1025000000</c:v>
                </c:pt>
                <c:pt idx="17" formatCode="#,##0">
                  <c:v>17400000000</c:v>
                </c:pt>
                <c:pt idx="18" formatCode="#,##0">
                  <c:v>3260000000</c:v>
                </c:pt>
                <c:pt idx="21" formatCode="#,##0">
                  <c:v>0</c:v>
                </c:pt>
                <c:pt idx="22" formatCode="#,##0">
                  <c:v>350000000</c:v>
                </c:pt>
              </c:numCache>
            </c:numRef>
          </c:val>
          <c:extLst>
            <c:ext xmlns:c16="http://schemas.microsoft.com/office/drawing/2014/chart" uri="{C3380CC4-5D6E-409C-BE32-E72D297353CC}">
              <c16:uniqueId val="{0000000D-A354-494A-8DED-E4DA08C59D3A}"/>
            </c:ext>
          </c:extLst>
        </c:ser>
        <c:ser>
          <c:idx val="17"/>
          <c:order val="17"/>
          <c:tx>
            <c:strRef>
              <c:f>Sheet1!$S$1</c:f>
              <c:strCache>
                <c:ptCount val="1"/>
                <c:pt idx="0">
                  <c:v>KATRINA 06</c:v>
                </c:pt>
              </c:strCache>
            </c:strRef>
          </c:tx>
          <c:spPr>
            <a:solidFill>
              <a:srgbClr val="FFC000"/>
            </a:solidFill>
            <a:ln w="9525">
              <a:solidFill>
                <a:srgbClr val="002060"/>
              </a:solidFill>
            </a:ln>
            <a:effectLst/>
          </c:spPr>
          <c:invertIfNegative val="0"/>
          <c:dLbls>
            <c:dLbl>
              <c:idx val="5"/>
              <c:tx>
                <c:rich>
                  <a:bodyPr rot="-5400000" spcFirstLastPara="1" vertOverflow="ellipsis" wrap="square" lIns="38100" tIns="19050" rIns="38100" bIns="19050" anchor="ctr" anchorCtr="1">
                    <a:spAutoFit/>
                  </a:bodyPr>
                  <a:lstStyle/>
                  <a:p>
                    <a:pPr>
                      <a:defRPr sz="600" b="0" i="0" u="none" strike="noStrike" kern="1200" baseline="0">
                        <a:solidFill>
                          <a:schemeClr val="tx1">
                            <a:lumMod val="75000"/>
                            <a:lumOff val="25000"/>
                          </a:schemeClr>
                        </a:solidFill>
                        <a:latin typeface="+mn-lt"/>
                        <a:ea typeface="+mn-ea"/>
                        <a:cs typeface="+mn-cs"/>
                      </a:defRPr>
                    </a:pPr>
                    <a:r>
                      <a:rPr lang="en-US" sz="600" dirty="0"/>
                      <a:t>KATRINA</a:t>
                    </a:r>
                  </a:p>
                </c:rich>
              </c:tx>
              <c:spPr>
                <a:noFill/>
                <a:ln>
                  <a:noFill/>
                </a:ln>
                <a:effectLst/>
              </c:spPr>
              <c:txPr>
                <a:bodyPr rot="-5400000" spcFirstLastPara="1" vertOverflow="ellipsis" wrap="square" lIns="38100" tIns="19050" rIns="38100" bIns="19050" anchor="ctr" anchorCtr="1">
                  <a:spAutoFit/>
                </a:bodyPr>
                <a:lstStyle/>
                <a:p>
                  <a:pPr>
                    <a:defRPr sz="6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A354-494A-8DED-E4DA08C59D3A}"/>
                </c:ext>
              </c:extLst>
            </c:dLbl>
            <c:spPr>
              <a:noFill/>
              <a:ln>
                <a:noFill/>
              </a:ln>
              <a:effectLst/>
            </c:spPr>
            <c:txPr>
              <a:bodyPr rot="-5400000" spcFirstLastPara="1" vertOverflow="ellipsis"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Sheet1!$A$2:$A$25</c:f>
              <c:numCache>
                <c:formatCode>0</c:formatCode>
                <c:ptCount val="24"/>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pt idx="23">
                  <c:v>2024</c:v>
                </c:pt>
              </c:numCache>
            </c:numRef>
          </c:cat>
          <c:val>
            <c:numRef>
              <c:f>Sheet1!$S$2:$S$25</c:f>
              <c:numCache>
                <c:formatCode>General</c:formatCode>
                <c:ptCount val="24"/>
                <c:pt idx="5" formatCode="#,##0">
                  <c:v>2899549000</c:v>
                </c:pt>
              </c:numCache>
            </c:numRef>
          </c:val>
          <c:extLst>
            <c:ext xmlns:c16="http://schemas.microsoft.com/office/drawing/2014/chart" uri="{C3380CC4-5D6E-409C-BE32-E72D297353CC}">
              <c16:uniqueId val="{0000000F-A354-494A-8DED-E4DA08C59D3A}"/>
            </c:ext>
          </c:extLst>
        </c:ser>
        <c:ser>
          <c:idx val="18"/>
          <c:order val="18"/>
          <c:tx>
            <c:strRef>
              <c:f>Sheet1!$T$1</c:f>
              <c:strCache>
                <c:ptCount val="1"/>
                <c:pt idx="0">
                  <c:v>KATRINA2 06</c:v>
                </c:pt>
              </c:strCache>
            </c:strRef>
          </c:tx>
          <c:spPr>
            <a:solidFill>
              <a:srgbClr val="FFC000"/>
            </a:solidFill>
            <a:ln w="25400">
              <a:noFill/>
            </a:ln>
            <a:effectLst/>
          </c:spPr>
          <c:invertIfNegative val="0"/>
          <c:dPt>
            <c:idx val="5"/>
            <c:invertIfNegative val="0"/>
            <c:bubble3D val="0"/>
            <c:spPr>
              <a:solidFill>
                <a:srgbClr val="FFC000"/>
              </a:solidFill>
              <a:ln w="9525">
                <a:solidFill>
                  <a:srgbClr val="002060"/>
                </a:solidFill>
              </a:ln>
              <a:effectLst/>
            </c:spPr>
            <c:extLst>
              <c:ext xmlns:c16="http://schemas.microsoft.com/office/drawing/2014/chart" uri="{C3380CC4-5D6E-409C-BE32-E72D297353CC}">
                <c16:uniqueId val="{00000011-A354-494A-8DED-E4DA08C59D3A}"/>
              </c:ext>
            </c:extLst>
          </c:dPt>
          <c:dLbls>
            <c:dLbl>
              <c:idx val="5"/>
              <c:tx>
                <c:rich>
                  <a:bodyPr rot="-5400000" spcFirstLastPara="1" vertOverflow="ellipsis" wrap="square" lIns="38100" tIns="19050" rIns="38100" bIns="19050" anchor="ctr" anchorCtr="1">
                    <a:spAutoFit/>
                  </a:bodyPr>
                  <a:lstStyle/>
                  <a:p>
                    <a:pPr>
                      <a:defRPr sz="600" b="0" i="0" u="none" strike="noStrike" kern="1200" baseline="0">
                        <a:solidFill>
                          <a:schemeClr val="tx1">
                            <a:lumMod val="75000"/>
                            <a:lumOff val="25000"/>
                          </a:schemeClr>
                        </a:solidFill>
                        <a:latin typeface="+mn-lt"/>
                        <a:ea typeface="+mn-ea"/>
                        <a:cs typeface="+mn-cs"/>
                      </a:defRPr>
                    </a:pPr>
                    <a:r>
                      <a:rPr lang="en-US" dirty="0"/>
                      <a:t>KATRINA</a:t>
                    </a:r>
                  </a:p>
                </c:rich>
              </c:tx>
              <c:spPr>
                <a:noFill/>
                <a:ln>
                  <a:noFill/>
                </a:ln>
                <a:effectLst/>
              </c:spPr>
              <c:txPr>
                <a:bodyPr rot="-5400000" spcFirstLastPara="1" vertOverflow="ellipsis" wrap="square" lIns="38100" tIns="19050" rIns="38100" bIns="19050" anchor="ctr" anchorCtr="1">
                  <a:spAutoFit/>
                </a:bodyPr>
                <a:lstStyle/>
                <a:p>
                  <a:pPr>
                    <a:defRPr sz="6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A354-494A-8DED-E4DA08C59D3A}"/>
                </c:ext>
              </c:extLst>
            </c:dLbl>
            <c:spPr>
              <a:noFill/>
              <a:ln>
                <a:noFill/>
              </a:ln>
              <a:effectLst/>
            </c:spPr>
            <c:txPr>
              <a:bodyPr rot="-5400000" spcFirstLastPara="1" vertOverflow="ellipsis"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Sheet1!$A$2:$A$25</c:f>
              <c:numCache>
                <c:formatCode>0</c:formatCode>
                <c:ptCount val="24"/>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pt idx="23">
                  <c:v>2024</c:v>
                </c:pt>
              </c:numCache>
            </c:numRef>
          </c:cat>
          <c:val>
            <c:numRef>
              <c:f>Sheet1!$T$2:$T$25</c:f>
              <c:numCache>
                <c:formatCode>General</c:formatCode>
                <c:ptCount val="24"/>
                <c:pt idx="5" formatCode="#,##0">
                  <c:v>3700924000</c:v>
                </c:pt>
              </c:numCache>
            </c:numRef>
          </c:val>
          <c:extLst>
            <c:ext xmlns:c16="http://schemas.microsoft.com/office/drawing/2014/chart" uri="{C3380CC4-5D6E-409C-BE32-E72D297353CC}">
              <c16:uniqueId val="{00000012-A354-494A-8DED-E4DA08C59D3A}"/>
            </c:ext>
          </c:extLst>
        </c:ser>
        <c:ser>
          <c:idx val="19"/>
          <c:order val="19"/>
          <c:tx>
            <c:strRef>
              <c:f>Sheet1!$U$1</c:f>
              <c:strCache>
                <c:ptCount val="1"/>
                <c:pt idx="0">
                  <c:v>KATRINA5 09</c:v>
                </c:pt>
              </c:strCache>
            </c:strRef>
          </c:tx>
          <c:spPr>
            <a:solidFill>
              <a:srgbClr val="FFC000"/>
            </a:solidFill>
            <a:ln w="9525">
              <a:solidFill>
                <a:srgbClr val="002060"/>
              </a:solidFill>
            </a:ln>
            <a:effectLst/>
          </c:spPr>
          <c:invertIfNegative val="0"/>
          <c:dLbls>
            <c:dLbl>
              <c:idx val="8"/>
              <c:tx>
                <c:rich>
                  <a:bodyPr/>
                  <a:lstStyle/>
                  <a:p>
                    <a:r>
                      <a:rPr lang="en-US" dirty="0"/>
                      <a:t>KATRINA</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A354-494A-8DED-E4DA08C59D3A}"/>
                </c:ext>
              </c:extLst>
            </c:dLbl>
            <c:spPr>
              <a:noFill/>
              <a:ln>
                <a:noFill/>
              </a:ln>
              <a:effectLst/>
            </c:spPr>
            <c:txPr>
              <a:bodyPr rot="-5400000" spcFirstLastPara="1" vertOverflow="ellipsis" wrap="square" lIns="38100" tIns="19050" rIns="38100" bIns="19050" anchor="ctr" anchorCtr="1">
                <a:spAutoFit/>
              </a:bodyPr>
              <a:lstStyle/>
              <a:p>
                <a:pPr>
                  <a:defRPr sz="6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Sheet1!$A$2:$A$25</c:f>
              <c:numCache>
                <c:formatCode>0</c:formatCode>
                <c:ptCount val="24"/>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pt idx="23">
                  <c:v>2024</c:v>
                </c:pt>
              </c:numCache>
            </c:numRef>
          </c:cat>
          <c:val>
            <c:numRef>
              <c:f>Sheet1!$U$2:$U$25</c:f>
              <c:numCache>
                <c:formatCode>General</c:formatCode>
                <c:ptCount val="24"/>
                <c:pt idx="8" formatCode="#,##0">
                  <c:v>2776800000</c:v>
                </c:pt>
              </c:numCache>
            </c:numRef>
          </c:val>
          <c:extLst>
            <c:ext xmlns:c16="http://schemas.microsoft.com/office/drawing/2014/chart" uri="{C3380CC4-5D6E-409C-BE32-E72D297353CC}">
              <c16:uniqueId val="{00000014-A354-494A-8DED-E4DA08C59D3A}"/>
            </c:ext>
          </c:extLst>
        </c:ser>
        <c:ser>
          <c:idx val="20"/>
          <c:order val="20"/>
          <c:tx>
            <c:strRef>
              <c:f>Sheet1!$V$1</c:f>
              <c:strCache>
                <c:ptCount val="1"/>
                <c:pt idx="0">
                  <c:v>ARRA 09</c:v>
                </c:pt>
              </c:strCache>
            </c:strRef>
          </c:tx>
          <c:spPr>
            <a:solidFill>
              <a:srgbClr val="FFC000"/>
            </a:solidFill>
            <a:ln w="9525">
              <a:solidFill>
                <a:srgbClr val="002060"/>
              </a:solidFill>
            </a:ln>
            <a:effectLst/>
          </c:spPr>
          <c:invertIfNegative val="0"/>
          <c:dLbls>
            <c:dLbl>
              <c:idx val="8"/>
              <c:tx>
                <c:rich>
                  <a:bodyPr/>
                  <a:lstStyle/>
                  <a:p>
                    <a:r>
                      <a:rPr lang="en-US" dirty="0"/>
                      <a:t>ARRA</a:t>
                    </a:r>
                    <a:r>
                      <a:rPr lang="en-US" baseline="0" dirty="0"/>
                      <a:t> 09</a:t>
                    </a:r>
                    <a:endParaRPr lang="en-US" dirty="0"/>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A354-494A-8DED-E4DA08C59D3A}"/>
                </c:ext>
              </c:extLst>
            </c:dLbl>
            <c:spPr>
              <a:noFill/>
              <a:ln>
                <a:noFill/>
              </a:ln>
              <a:effectLst/>
            </c:spPr>
            <c:txPr>
              <a:bodyPr rot="-5400000" spcFirstLastPara="1" vertOverflow="ellipsis"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Sheet1!$A$2:$A$25</c:f>
              <c:numCache>
                <c:formatCode>0</c:formatCode>
                <c:ptCount val="24"/>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pt idx="23">
                  <c:v>2024</c:v>
                </c:pt>
              </c:numCache>
            </c:numRef>
          </c:cat>
          <c:val>
            <c:numRef>
              <c:f>Sheet1!$V$2:$V$25</c:f>
              <c:numCache>
                <c:formatCode>General</c:formatCode>
                <c:ptCount val="24"/>
                <c:pt idx="8" formatCode="#,##0">
                  <c:v>4600000000</c:v>
                </c:pt>
              </c:numCache>
            </c:numRef>
          </c:val>
          <c:extLst>
            <c:ext xmlns:c16="http://schemas.microsoft.com/office/drawing/2014/chart" uri="{C3380CC4-5D6E-409C-BE32-E72D297353CC}">
              <c16:uniqueId val="{00000016-A354-494A-8DED-E4DA08C59D3A}"/>
            </c:ext>
          </c:extLst>
        </c:ser>
        <c:ser>
          <c:idx val="21"/>
          <c:order val="21"/>
          <c:tx>
            <c:strRef>
              <c:f>Sheet1!$W$1</c:f>
              <c:strCache>
                <c:ptCount val="1"/>
                <c:pt idx="0">
                  <c:v>SAA 09</c:v>
                </c:pt>
              </c:strCache>
            </c:strRef>
          </c:tx>
          <c:spPr>
            <a:solidFill>
              <a:srgbClr val="FFC000"/>
            </a:solidFill>
            <a:ln w="9525">
              <a:solidFill>
                <a:srgbClr val="002060"/>
              </a:solidFill>
            </a:ln>
            <a:effectLst/>
          </c:spPr>
          <c:invertIfNegative val="0"/>
          <c:dLbls>
            <c:dLbl>
              <c:idx val="8"/>
              <c:tx>
                <c:rich>
                  <a:bodyPr rot="0" spcFirstLastPara="1" vertOverflow="ellipsis" vert="horz" wrap="square" lIns="38100" tIns="19050" rIns="38100" bIns="19050" anchor="ctr" anchorCtr="1">
                    <a:spAutoFit/>
                  </a:bodyPr>
                  <a:lstStyle/>
                  <a:p>
                    <a:pPr>
                      <a:defRPr sz="400" b="0" i="0" u="none" strike="noStrike" kern="1200" baseline="0">
                        <a:solidFill>
                          <a:schemeClr val="tx1">
                            <a:lumMod val="75000"/>
                            <a:lumOff val="25000"/>
                          </a:schemeClr>
                        </a:solidFill>
                        <a:latin typeface="+mn-lt"/>
                        <a:ea typeface="+mn-ea"/>
                        <a:cs typeface="+mn-cs"/>
                      </a:defRPr>
                    </a:pPr>
                    <a:r>
                      <a:rPr lang="en-US" sz="400" dirty="0"/>
                      <a:t>SAA </a:t>
                    </a:r>
                    <a:r>
                      <a:rPr lang="en-US" sz="400" baseline="0" dirty="0"/>
                      <a:t>09</a:t>
                    </a:r>
                  </a:p>
                </c:rich>
              </c:tx>
              <c:spPr>
                <a:noFill/>
                <a:ln>
                  <a:noFill/>
                </a:ln>
                <a:effectLst/>
              </c:spPr>
              <c:txPr>
                <a:bodyPr rot="0" spcFirstLastPara="1" vertOverflow="ellipsis" vert="horz" wrap="square" lIns="38100" tIns="19050" rIns="38100" bIns="19050" anchor="ctr" anchorCtr="1">
                  <a:spAutoFit/>
                </a:bodyPr>
                <a:lstStyle/>
                <a:p>
                  <a:pPr>
                    <a:defRPr sz="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A354-494A-8DED-E4DA08C59D3A}"/>
                </c:ext>
              </c:extLst>
            </c:dLbl>
            <c:spPr>
              <a:noFill/>
              <a:ln>
                <a:noFill/>
              </a:ln>
              <a:effectLst/>
            </c:spPr>
            <c:txPr>
              <a:bodyPr rot="-5400000" spcFirstLastPara="1" vertOverflow="ellipsis" wrap="square" lIns="38100" tIns="19050" rIns="38100" bIns="19050" anchor="ctr" anchorCtr="1">
                <a:spAutoFit/>
              </a:bodyPr>
              <a:lstStyle/>
              <a:p>
                <a:pPr>
                  <a:defRPr sz="3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Sheet1!$A$2:$A$25</c:f>
              <c:numCache>
                <c:formatCode>0</c:formatCode>
                <c:ptCount val="24"/>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pt idx="23">
                  <c:v>2024</c:v>
                </c:pt>
              </c:numCache>
            </c:numRef>
          </c:cat>
          <c:val>
            <c:numRef>
              <c:f>Sheet1!$W$2:$W$26</c:f>
              <c:numCache>
                <c:formatCode>General</c:formatCode>
                <c:ptCount val="24"/>
                <c:pt idx="8" formatCode="#,##0">
                  <c:v>797165000</c:v>
                </c:pt>
              </c:numCache>
            </c:numRef>
          </c:val>
          <c:extLst>
            <c:ext xmlns:c16="http://schemas.microsoft.com/office/drawing/2014/chart" uri="{C3380CC4-5D6E-409C-BE32-E72D297353CC}">
              <c16:uniqueId val="{00000018-A354-494A-8DED-E4DA08C59D3A}"/>
            </c:ext>
          </c:extLst>
        </c:ser>
        <c:ser>
          <c:idx val="15"/>
          <c:order val="22"/>
          <c:tx>
            <c:strRef>
              <c:f>Sheet1!$X$1</c:f>
              <c:strCache>
                <c:ptCount val="1"/>
                <c:pt idx="0">
                  <c:v>DRSAA 22</c:v>
                </c:pt>
              </c:strCache>
            </c:strRef>
          </c:tx>
          <c:spPr>
            <a:solidFill>
              <a:srgbClr val="FFC000"/>
            </a:solidFill>
            <a:ln>
              <a:solidFill>
                <a:srgbClr val="002060"/>
              </a:solidFill>
            </a:ln>
            <a:effectLst/>
          </c:spPr>
          <c:invertIfNegative val="0"/>
          <c:dLbls>
            <c:dLbl>
              <c:idx val="21"/>
              <c:spPr>
                <a:noFill/>
                <a:ln>
                  <a:noFill/>
                </a:ln>
                <a:effectLst/>
              </c:spPr>
              <c:txPr>
                <a:bodyPr rot="-5400000" spcFirstLastPara="1" vertOverflow="overflow" horzOverflow="overflow" vert="horz" wrap="square" lIns="38100" tIns="19050" rIns="38100" bIns="19050" anchor="ctr" anchorCtr="1">
                  <a:normAutofit/>
                </a:bodyPr>
                <a:lstStyle/>
                <a:p>
                  <a:pPr>
                    <a:defRPr sz="1000" b="0" i="0" u="none" strike="noStrike" kern="1200" baseline="0">
                      <a:solidFill>
                        <a:srgbClr val="404040"/>
                      </a:solidFill>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19-A354-494A-8DED-E4DA08C59D3A}"/>
                </c:ext>
              </c:extLst>
            </c:dLbl>
            <c:spPr>
              <a:noFill/>
              <a:ln>
                <a:noFill/>
              </a:ln>
              <a:effectLst/>
            </c:spPr>
            <c:txPr>
              <a:bodyPr rot="-5400000" spcFirstLastPara="1" vertOverflow="overflow" horzOverflow="overflow" wrap="square" lIns="38100" tIns="19050" rIns="38100" bIns="19050" anchor="ctr" anchorCtr="1">
                <a:normAutofit/>
              </a:bodyPr>
              <a:lstStyle/>
              <a:p>
                <a:pPr>
                  <a:defRPr sz="1000" b="0" i="0" u="none" strike="noStrike" kern="1200" baseline="0">
                    <a:solidFill>
                      <a:srgbClr val="40404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Sheet1!$A$2:$A$25</c:f>
              <c:numCache>
                <c:formatCode>0</c:formatCode>
                <c:ptCount val="24"/>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pt idx="23">
                  <c:v>2024</c:v>
                </c:pt>
              </c:numCache>
            </c:numRef>
          </c:cat>
          <c:val>
            <c:numRef>
              <c:f>Sheet1!$X$2:$X$25</c:f>
              <c:numCache>
                <c:formatCode>General</c:formatCode>
                <c:ptCount val="24"/>
                <c:pt idx="21" formatCode="#,##0">
                  <c:v>5711000000</c:v>
                </c:pt>
              </c:numCache>
            </c:numRef>
          </c:val>
          <c:extLst>
            <c:ext xmlns:c16="http://schemas.microsoft.com/office/drawing/2014/chart" uri="{C3380CC4-5D6E-409C-BE32-E72D297353CC}">
              <c16:uniqueId val="{0000001A-A354-494A-8DED-E4DA08C59D3A}"/>
            </c:ext>
          </c:extLst>
        </c:ser>
        <c:ser>
          <c:idx val="16"/>
          <c:order val="23"/>
          <c:tx>
            <c:strRef>
              <c:f>Sheet1!$Y$1</c:f>
              <c:strCache>
                <c:ptCount val="1"/>
                <c:pt idx="0">
                  <c:v>BIL 22</c:v>
                </c:pt>
              </c:strCache>
            </c:strRef>
          </c:tx>
          <c:spPr>
            <a:solidFill>
              <a:srgbClr val="FFC000"/>
            </a:solidFill>
            <a:ln>
              <a:solidFill>
                <a:srgbClr val="002060"/>
              </a:solidFill>
            </a:ln>
            <a:effectLst/>
          </c:spPr>
          <c:invertIfNegative val="0"/>
          <c:dLbls>
            <c:dLbl>
              <c:idx val="21"/>
              <c:spPr>
                <a:noFill/>
                <a:ln>
                  <a:noFill/>
                </a:ln>
                <a:effectLst/>
              </c:spPr>
              <c:txPr>
                <a:bodyPr rot="-5400000" spcFirstLastPara="1" vertOverflow="overflow" horzOverflow="overflow" vert="horz" wrap="square" lIns="38100" tIns="19050" rIns="38100" bIns="19050" anchor="ctr" anchorCtr="1">
                  <a:spAutoFit/>
                </a:bodyPr>
                <a:lstStyle/>
                <a:p>
                  <a:pPr>
                    <a:defRPr sz="1000" b="0" i="0" u="none" strike="noStrike" kern="1200" baseline="0">
                      <a:solidFill>
                        <a:srgbClr val="404040"/>
                      </a:solidFill>
                      <a:latin typeface="+mn-lt"/>
                      <a:ea typeface="+mn-ea"/>
                      <a:cs typeface="+mn-cs"/>
                    </a:defRPr>
                  </a:pPr>
                  <a:endParaRPr lang="en-US"/>
                </a:p>
              </c:txPr>
              <c:dLblPos val="ctr"/>
              <c:showLegendKey val="0"/>
              <c:showVal val="0"/>
              <c:showCatName val="0"/>
              <c:showSerName val="1"/>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1B-A354-494A-8DED-E4DA08C59D3A}"/>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40404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Sheet1!$A$2:$A$25</c:f>
              <c:numCache>
                <c:formatCode>0</c:formatCode>
                <c:ptCount val="24"/>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pt idx="23">
                  <c:v>2024</c:v>
                </c:pt>
              </c:numCache>
            </c:numRef>
          </c:cat>
          <c:val>
            <c:numRef>
              <c:f>Sheet1!$Y$2:$Y$25</c:f>
              <c:numCache>
                <c:formatCode>General</c:formatCode>
                <c:ptCount val="24"/>
                <c:pt idx="21" formatCode="#,##0">
                  <c:v>17100000000</c:v>
                </c:pt>
              </c:numCache>
            </c:numRef>
          </c:val>
          <c:extLst>
            <c:ext xmlns:c16="http://schemas.microsoft.com/office/drawing/2014/chart" uri="{C3380CC4-5D6E-409C-BE32-E72D297353CC}">
              <c16:uniqueId val="{0000001C-A354-494A-8DED-E4DA08C59D3A}"/>
            </c:ext>
          </c:extLst>
        </c:ser>
        <c:dLbls>
          <c:showLegendKey val="0"/>
          <c:showVal val="0"/>
          <c:showCatName val="0"/>
          <c:showSerName val="0"/>
          <c:showPercent val="0"/>
          <c:showBubbleSize val="0"/>
        </c:dLbls>
        <c:gapWidth val="75"/>
        <c:overlap val="100"/>
        <c:axId val="527850024"/>
        <c:axId val="527852376"/>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INVESTIGATIONS</c:v>
                      </c:pt>
                    </c:strCache>
                  </c:strRef>
                </c:tx>
                <c:spPr>
                  <a:solidFill>
                    <a:srgbClr val="4F7DC9"/>
                  </a:solidFill>
                  <a:ln>
                    <a:noFill/>
                  </a:ln>
                  <a:effectLst/>
                </c:spPr>
                <c:invertIfNegative val="0"/>
                <c:cat>
                  <c:numRef>
                    <c:extLst>
                      <c:ext uri="{02D57815-91ED-43cb-92C2-25804820EDAC}">
                        <c15:formulaRef>
                          <c15:sqref>Sheet1!$A$2:$A$25</c15:sqref>
                        </c15:formulaRef>
                      </c:ext>
                    </c:extLst>
                    <c:numCache>
                      <c:formatCode>0</c:formatCode>
                      <c:ptCount val="24"/>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pt idx="23">
                        <c:v>2024</c:v>
                      </c:pt>
                    </c:numCache>
                  </c:numRef>
                </c:cat>
                <c:val>
                  <c:numRef>
                    <c:extLst>
                      <c:ext uri="{02D57815-91ED-43cb-92C2-25804820EDAC}">
                        <c15:formulaRef>
                          <c15:sqref>Sheet1!$B$2:$B$25</c15:sqref>
                        </c15:formulaRef>
                      </c:ext>
                    </c:extLst>
                    <c:numCache>
                      <c:formatCode>#,##0</c:formatCode>
                      <c:ptCount val="24"/>
                      <c:pt idx="0">
                        <c:v>138000000</c:v>
                      </c:pt>
                      <c:pt idx="1">
                        <c:v>130000000</c:v>
                      </c:pt>
                      <c:pt idx="2">
                        <c:v>108000000</c:v>
                      </c:pt>
                      <c:pt idx="3">
                        <c:v>100000000</c:v>
                      </c:pt>
                      <c:pt idx="4">
                        <c:v>90500000</c:v>
                      </c:pt>
                      <c:pt idx="5">
                        <c:v>95000000</c:v>
                      </c:pt>
                      <c:pt idx="6">
                        <c:v>94000000</c:v>
                      </c:pt>
                      <c:pt idx="7">
                        <c:v>90000000</c:v>
                      </c:pt>
                      <c:pt idx="8">
                        <c:v>91000000</c:v>
                      </c:pt>
                      <c:pt idx="9">
                        <c:v>100000000</c:v>
                      </c:pt>
                      <c:pt idx="10">
                        <c:v>104000000</c:v>
                      </c:pt>
                      <c:pt idx="11">
                        <c:v>104000000</c:v>
                      </c:pt>
                      <c:pt idx="12">
                        <c:v>102000000</c:v>
                      </c:pt>
                      <c:pt idx="13">
                        <c:v>90000000</c:v>
                      </c:pt>
                      <c:pt idx="14">
                        <c:v>80000000</c:v>
                      </c:pt>
                      <c:pt idx="15">
                        <c:v>97000000</c:v>
                      </c:pt>
                      <c:pt idx="16">
                        <c:v>85000000</c:v>
                      </c:pt>
                      <c:pt idx="17">
                        <c:v>86000000</c:v>
                      </c:pt>
                      <c:pt idx="18">
                        <c:v>82000000</c:v>
                      </c:pt>
                      <c:pt idx="19">
                        <c:v>77000000</c:v>
                      </c:pt>
                      <c:pt idx="20">
                        <c:v>103000000</c:v>
                      </c:pt>
                      <c:pt idx="21">
                        <c:v>105837000</c:v>
                      </c:pt>
                      <c:pt idx="22">
                        <c:v>105910000</c:v>
                      </c:pt>
                    </c:numCache>
                  </c:numRef>
                </c:val>
                <c:extLst>
                  <c:ext xmlns:c16="http://schemas.microsoft.com/office/drawing/2014/chart" uri="{C3380CC4-5D6E-409C-BE32-E72D297353CC}">
                    <c16:uniqueId val="{0000001E-A354-494A-8DED-E4DA08C59D3A}"/>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CONSTRUCTION</c:v>
                      </c:pt>
                    </c:strCache>
                  </c:strRef>
                </c:tx>
                <c:spPr>
                  <a:solidFill>
                    <a:srgbClr val="E87618"/>
                  </a:solidFill>
                  <a:ln>
                    <a:noFill/>
                  </a:ln>
                  <a:effectLst/>
                </c:spPr>
                <c:invertIfNegative val="0"/>
                <c:cat>
                  <c:numRef>
                    <c:extLst xmlns:c15="http://schemas.microsoft.com/office/drawing/2012/chart">
                      <c:ext xmlns:c15="http://schemas.microsoft.com/office/drawing/2012/chart" uri="{02D57815-91ED-43cb-92C2-25804820EDAC}">
                        <c15:formulaRef>
                          <c15:sqref>Sheet1!$A$2:$A$25</c15:sqref>
                        </c15:formulaRef>
                      </c:ext>
                    </c:extLst>
                    <c:numCache>
                      <c:formatCode>0</c:formatCode>
                      <c:ptCount val="24"/>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pt idx="23">
                        <c:v>2024</c:v>
                      </c:pt>
                    </c:numCache>
                  </c:numRef>
                </c:cat>
                <c:val>
                  <c:numRef>
                    <c:extLst xmlns:c15="http://schemas.microsoft.com/office/drawing/2012/chart">
                      <c:ext xmlns:c15="http://schemas.microsoft.com/office/drawing/2012/chart" uri="{02D57815-91ED-43cb-92C2-25804820EDAC}">
                        <c15:formulaRef>
                          <c15:sqref>Sheet1!$C$2:$C$25</c15:sqref>
                        </c15:formulaRef>
                      </c:ext>
                    </c:extLst>
                    <c:numCache>
                      <c:formatCode>#,##0</c:formatCode>
                      <c:ptCount val="24"/>
                      <c:pt idx="0">
                        <c:v>1346000000</c:v>
                      </c:pt>
                      <c:pt idx="1">
                        <c:v>1324000000</c:v>
                      </c:pt>
                      <c:pt idx="2">
                        <c:v>1440000000</c:v>
                      </c:pt>
                      <c:pt idx="3">
                        <c:v>1350000000</c:v>
                      </c:pt>
                      <c:pt idx="4">
                        <c:v>1421500000</c:v>
                      </c:pt>
                      <c:pt idx="5">
                        <c:v>1637000000</c:v>
                      </c:pt>
                      <c:pt idx="6">
                        <c:v>1555000000</c:v>
                      </c:pt>
                      <c:pt idx="7">
                        <c:v>1523000000</c:v>
                      </c:pt>
                      <c:pt idx="8">
                        <c:v>1402000000</c:v>
                      </c:pt>
                      <c:pt idx="9">
                        <c:v>1718000000</c:v>
                      </c:pt>
                      <c:pt idx="10">
                        <c:v>1690000000</c:v>
                      </c:pt>
                      <c:pt idx="11">
                        <c:v>1480000000</c:v>
                      </c:pt>
                      <c:pt idx="12">
                        <c:v>1471000000</c:v>
                      </c:pt>
                      <c:pt idx="13">
                        <c:v>1350000000</c:v>
                      </c:pt>
                      <c:pt idx="14">
                        <c:v>1125000000</c:v>
                      </c:pt>
                      <c:pt idx="15">
                        <c:v>1172000000</c:v>
                      </c:pt>
                      <c:pt idx="16">
                        <c:v>1090000000</c:v>
                      </c:pt>
                      <c:pt idx="17">
                        <c:v>1020000000</c:v>
                      </c:pt>
                      <c:pt idx="18">
                        <c:v>871733000</c:v>
                      </c:pt>
                      <c:pt idx="19">
                        <c:v>1170200000</c:v>
                      </c:pt>
                      <c:pt idx="20">
                        <c:v>2173000000</c:v>
                      </c:pt>
                      <c:pt idx="21">
                        <c:v>1792378000</c:v>
                      </c:pt>
                      <c:pt idx="22">
                        <c:v>1221288000</c:v>
                      </c:pt>
                    </c:numCache>
                  </c:numRef>
                </c:val>
                <c:extLst xmlns:c15="http://schemas.microsoft.com/office/drawing/2012/chart">
                  <c:ext xmlns:c16="http://schemas.microsoft.com/office/drawing/2014/chart" uri="{C3380CC4-5D6E-409C-BE32-E72D297353CC}">
                    <c16:uniqueId val="{0000001F-A354-494A-8DED-E4DA08C59D3A}"/>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O&amp;M</c:v>
                      </c:pt>
                    </c:strCache>
                  </c:strRef>
                </c:tx>
                <c:spPr>
                  <a:solidFill>
                    <a:schemeClr val="bg1">
                      <a:lumMod val="60000"/>
                      <a:lumOff val="40000"/>
                    </a:schemeClr>
                  </a:solidFill>
                  <a:ln>
                    <a:noFill/>
                  </a:ln>
                  <a:effectLst/>
                </c:spPr>
                <c:invertIfNegative val="0"/>
                <c:cat>
                  <c:numRef>
                    <c:extLst xmlns:c15="http://schemas.microsoft.com/office/drawing/2012/chart">
                      <c:ext xmlns:c15="http://schemas.microsoft.com/office/drawing/2012/chart" uri="{02D57815-91ED-43cb-92C2-25804820EDAC}">
                        <c15:formulaRef>
                          <c15:sqref>Sheet1!$A$2:$A$25</c15:sqref>
                        </c15:formulaRef>
                      </c:ext>
                    </c:extLst>
                    <c:numCache>
                      <c:formatCode>0</c:formatCode>
                      <c:ptCount val="24"/>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pt idx="23">
                        <c:v>2024</c:v>
                      </c:pt>
                    </c:numCache>
                  </c:numRef>
                </c:cat>
                <c:val>
                  <c:numRef>
                    <c:extLst xmlns:c15="http://schemas.microsoft.com/office/drawing/2012/chart">
                      <c:ext xmlns:c15="http://schemas.microsoft.com/office/drawing/2012/chart" uri="{02D57815-91ED-43cb-92C2-25804820EDAC}">
                        <c15:formulaRef>
                          <c15:sqref>Sheet1!$D$2:$D$25</c15:sqref>
                        </c15:formulaRef>
                      </c:ext>
                    </c:extLst>
                    <c:numCache>
                      <c:formatCode>#,##0</c:formatCode>
                      <c:ptCount val="24"/>
                      <c:pt idx="0">
                        <c:v>1854000000</c:v>
                      </c:pt>
                      <c:pt idx="1">
                        <c:v>1745000000</c:v>
                      </c:pt>
                      <c:pt idx="2">
                        <c:v>1979000000</c:v>
                      </c:pt>
                      <c:pt idx="3">
                        <c:v>1939000000</c:v>
                      </c:pt>
                      <c:pt idx="4">
                        <c:v>1926000000</c:v>
                      </c:pt>
                      <c:pt idx="5">
                        <c:v>1979000000</c:v>
                      </c:pt>
                      <c:pt idx="6">
                        <c:v>2258000000</c:v>
                      </c:pt>
                      <c:pt idx="7">
                        <c:v>2471000000</c:v>
                      </c:pt>
                      <c:pt idx="8">
                        <c:v>2475000000</c:v>
                      </c:pt>
                      <c:pt idx="9">
                        <c:v>2504000000</c:v>
                      </c:pt>
                      <c:pt idx="10">
                        <c:v>2361000000</c:v>
                      </c:pt>
                      <c:pt idx="11">
                        <c:v>2314000000</c:v>
                      </c:pt>
                      <c:pt idx="12">
                        <c:v>2398000000</c:v>
                      </c:pt>
                      <c:pt idx="13">
                        <c:v>2588000000</c:v>
                      </c:pt>
                      <c:pt idx="14">
                        <c:v>2600000000</c:v>
                      </c:pt>
                      <c:pt idx="15">
                        <c:v>2710000000</c:v>
                      </c:pt>
                      <c:pt idx="16">
                        <c:v>2705000000</c:v>
                      </c:pt>
                      <c:pt idx="17">
                        <c:v>3100000000</c:v>
                      </c:pt>
                      <c:pt idx="18">
                        <c:v>2076746462</c:v>
                      </c:pt>
                      <c:pt idx="19">
                        <c:v>1930428000</c:v>
                      </c:pt>
                      <c:pt idx="20">
                        <c:v>1996000000</c:v>
                      </c:pt>
                      <c:pt idx="21">
                        <c:v>2502901000</c:v>
                      </c:pt>
                      <c:pt idx="22">
                        <c:v>2599777000</c:v>
                      </c:pt>
                    </c:numCache>
                  </c:numRef>
                </c:val>
                <c:extLst xmlns:c15="http://schemas.microsoft.com/office/drawing/2012/chart">
                  <c:ext xmlns:c16="http://schemas.microsoft.com/office/drawing/2014/chart" uri="{C3380CC4-5D6E-409C-BE32-E72D297353CC}">
                    <c16:uniqueId val="{00000020-A354-494A-8DED-E4DA08C59D3A}"/>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Sheet1!$E$1</c15:sqref>
                        </c15:formulaRef>
                      </c:ext>
                    </c:extLst>
                    <c:strCache>
                      <c:ptCount val="1"/>
                      <c:pt idx="0">
                        <c:v>HMTF</c:v>
                      </c:pt>
                    </c:strCache>
                  </c:strRef>
                </c:tx>
                <c:spPr>
                  <a:solidFill>
                    <a:srgbClr val="FF99FF"/>
                  </a:solidFill>
                  <a:ln>
                    <a:noFill/>
                  </a:ln>
                  <a:effectLst/>
                </c:spPr>
                <c:invertIfNegative val="0"/>
                <c:cat>
                  <c:numRef>
                    <c:extLst xmlns:c15="http://schemas.microsoft.com/office/drawing/2012/chart">
                      <c:ext xmlns:c15="http://schemas.microsoft.com/office/drawing/2012/chart" uri="{02D57815-91ED-43cb-92C2-25804820EDAC}">
                        <c15:formulaRef>
                          <c15:sqref>Sheet1!$A$2:$A$25</c15:sqref>
                        </c15:formulaRef>
                      </c:ext>
                    </c:extLst>
                    <c:numCache>
                      <c:formatCode>0</c:formatCode>
                      <c:ptCount val="24"/>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pt idx="23">
                        <c:v>2024</c:v>
                      </c:pt>
                    </c:numCache>
                  </c:numRef>
                </c:cat>
                <c:val>
                  <c:numRef>
                    <c:extLst xmlns:c15="http://schemas.microsoft.com/office/drawing/2012/chart">
                      <c:ext xmlns:c15="http://schemas.microsoft.com/office/drawing/2012/chart" uri="{02D57815-91ED-43cb-92C2-25804820EDAC}">
                        <c15:formulaRef>
                          <c15:sqref>Sheet1!$E$2:$E$25</c15:sqref>
                        </c15:formulaRef>
                      </c:ext>
                    </c:extLst>
                    <c:numCache>
                      <c:formatCode>General</c:formatCode>
                      <c:ptCount val="24"/>
                      <c:pt idx="18" formatCode="#,##0">
                        <c:v>965118538</c:v>
                      </c:pt>
                      <c:pt idx="19" formatCode="#,##0">
                        <c:v>965000000</c:v>
                      </c:pt>
                      <c:pt idx="20" formatCode="#,##0">
                        <c:v>1015000000</c:v>
                      </c:pt>
                      <c:pt idx="21" formatCode="#,##0">
                        <c:v>1625856000</c:v>
                      </c:pt>
                      <c:pt idx="22" formatCode="#,##0">
                        <c:v>1726000000</c:v>
                      </c:pt>
                    </c:numCache>
                  </c:numRef>
                </c:val>
                <c:extLst xmlns:c15="http://schemas.microsoft.com/office/drawing/2012/chart">
                  <c:ext xmlns:c16="http://schemas.microsoft.com/office/drawing/2014/chart" uri="{C3380CC4-5D6E-409C-BE32-E72D297353CC}">
                    <c16:uniqueId val="{00000021-A354-494A-8DED-E4DA08C59D3A}"/>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REGULATORY</c:v>
                      </c:pt>
                    </c:strCache>
                  </c:strRef>
                </c:tx>
                <c:spPr>
                  <a:solidFill>
                    <a:srgbClr val="FFC000"/>
                  </a:solidFill>
                  <a:ln>
                    <a:noFill/>
                  </a:ln>
                  <a:effectLst/>
                </c:spPr>
                <c:invertIfNegative val="0"/>
                <c:cat>
                  <c:numRef>
                    <c:extLst xmlns:c15="http://schemas.microsoft.com/office/drawing/2012/chart">
                      <c:ext xmlns:c15="http://schemas.microsoft.com/office/drawing/2012/chart" uri="{02D57815-91ED-43cb-92C2-25804820EDAC}">
                        <c15:formulaRef>
                          <c15:sqref>Sheet1!$A$2:$A$25</c15:sqref>
                        </c15:formulaRef>
                      </c:ext>
                    </c:extLst>
                    <c:numCache>
                      <c:formatCode>0</c:formatCode>
                      <c:ptCount val="24"/>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pt idx="23">
                        <c:v>2024</c:v>
                      </c:pt>
                    </c:numCache>
                  </c:numRef>
                </c:cat>
                <c:val>
                  <c:numRef>
                    <c:extLst xmlns:c15="http://schemas.microsoft.com/office/drawing/2012/chart">
                      <c:ext xmlns:c15="http://schemas.microsoft.com/office/drawing/2012/chart" uri="{02D57815-91ED-43cb-92C2-25804820EDAC}">
                        <c15:formulaRef>
                          <c15:sqref>Sheet1!$F$2:$F$25</c15:sqref>
                        </c15:formulaRef>
                      </c:ext>
                    </c:extLst>
                    <c:numCache>
                      <c:formatCode>#,##0</c:formatCode>
                      <c:ptCount val="24"/>
                      <c:pt idx="0">
                        <c:v>125000000</c:v>
                      </c:pt>
                      <c:pt idx="1">
                        <c:v>128000000</c:v>
                      </c:pt>
                      <c:pt idx="2">
                        <c:v>151000000</c:v>
                      </c:pt>
                      <c:pt idx="3">
                        <c:v>144000000</c:v>
                      </c:pt>
                      <c:pt idx="4">
                        <c:v>150000000</c:v>
                      </c:pt>
                      <c:pt idx="5">
                        <c:v>160000000</c:v>
                      </c:pt>
                      <c:pt idx="6">
                        <c:v>173000000</c:v>
                      </c:pt>
                      <c:pt idx="7">
                        <c:v>180000000</c:v>
                      </c:pt>
                      <c:pt idx="8">
                        <c:v>180000000</c:v>
                      </c:pt>
                      <c:pt idx="9">
                        <c:v>190000000</c:v>
                      </c:pt>
                      <c:pt idx="10">
                        <c:v>193000000</c:v>
                      </c:pt>
                      <c:pt idx="11">
                        <c:v>196000000</c:v>
                      </c:pt>
                      <c:pt idx="12">
                        <c:v>205000000</c:v>
                      </c:pt>
                      <c:pt idx="13">
                        <c:v>200000000</c:v>
                      </c:pt>
                      <c:pt idx="14">
                        <c:v>200000000</c:v>
                      </c:pt>
                      <c:pt idx="15">
                        <c:v>205000000</c:v>
                      </c:pt>
                      <c:pt idx="16">
                        <c:v>200000000</c:v>
                      </c:pt>
                      <c:pt idx="17">
                        <c:v>200000000</c:v>
                      </c:pt>
                      <c:pt idx="18">
                        <c:v>200000000</c:v>
                      </c:pt>
                      <c:pt idx="19">
                        <c:v>200000000</c:v>
                      </c:pt>
                      <c:pt idx="20">
                        <c:v>200000000</c:v>
                      </c:pt>
                      <c:pt idx="21">
                        <c:v>204400000</c:v>
                      </c:pt>
                      <c:pt idx="22">
                        <c:v>210000000</c:v>
                      </c:pt>
                    </c:numCache>
                  </c:numRef>
                </c:val>
                <c:extLst xmlns:c15="http://schemas.microsoft.com/office/drawing/2012/chart">
                  <c:ext xmlns:c16="http://schemas.microsoft.com/office/drawing/2014/chart" uri="{C3380CC4-5D6E-409C-BE32-E72D297353CC}">
                    <c16:uniqueId val="{00000022-A354-494A-8DED-E4DA08C59D3A}"/>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Sheet1!$G$1</c15:sqref>
                        </c15:formulaRef>
                      </c:ext>
                    </c:extLst>
                    <c:strCache>
                      <c:ptCount val="1"/>
                      <c:pt idx="0">
                        <c:v>MR&amp;T</c:v>
                      </c:pt>
                    </c:strCache>
                  </c:strRef>
                </c:tx>
                <c:spPr>
                  <a:solidFill>
                    <a:srgbClr val="00B0F0"/>
                  </a:solidFill>
                  <a:ln>
                    <a:noFill/>
                  </a:ln>
                  <a:effectLst/>
                </c:spPr>
                <c:invertIfNegative val="0"/>
                <c:cat>
                  <c:numRef>
                    <c:extLst xmlns:c15="http://schemas.microsoft.com/office/drawing/2012/chart">
                      <c:ext xmlns:c15="http://schemas.microsoft.com/office/drawing/2012/chart" uri="{02D57815-91ED-43cb-92C2-25804820EDAC}">
                        <c15:formulaRef>
                          <c15:sqref>Sheet1!$A$2:$A$25</c15:sqref>
                        </c15:formulaRef>
                      </c:ext>
                    </c:extLst>
                    <c:numCache>
                      <c:formatCode>0</c:formatCode>
                      <c:ptCount val="24"/>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pt idx="23">
                        <c:v>2024</c:v>
                      </c:pt>
                    </c:numCache>
                  </c:numRef>
                </c:cat>
                <c:val>
                  <c:numRef>
                    <c:extLst xmlns:c15="http://schemas.microsoft.com/office/drawing/2012/chart">
                      <c:ext xmlns:c15="http://schemas.microsoft.com/office/drawing/2012/chart" uri="{02D57815-91ED-43cb-92C2-25804820EDAC}">
                        <c15:formulaRef>
                          <c15:sqref>Sheet1!$G$2:$G$25</c15:sqref>
                        </c15:formulaRef>
                      </c:ext>
                    </c:extLst>
                    <c:numCache>
                      <c:formatCode>#,##0</c:formatCode>
                      <c:ptCount val="24"/>
                      <c:pt idx="0">
                        <c:v>309000000</c:v>
                      </c:pt>
                      <c:pt idx="1">
                        <c:v>280000000</c:v>
                      </c:pt>
                      <c:pt idx="2">
                        <c:v>288000000</c:v>
                      </c:pt>
                      <c:pt idx="3">
                        <c:v>280000000</c:v>
                      </c:pt>
                      <c:pt idx="4">
                        <c:v>270000000</c:v>
                      </c:pt>
                      <c:pt idx="5">
                        <c:v>270000000</c:v>
                      </c:pt>
                      <c:pt idx="6">
                        <c:v>278000000</c:v>
                      </c:pt>
                      <c:pt idx="7">
                        <c:v>260000000</c:v>
                      </c:pt>
                      <c:pt idx="8">
                        <c:v>240000000</c:v>
                      </c:pt>
                      <c:pt idx="9">
                        <c:v>248000000</c:v>
                      </c:pt>
                      <c:pt idx="10">
                        <c:v>240000000</c:v>
                      </c:pt>
                      <c:pt idx="11">
                        <c:v>210000000</c:v>
                      </c:pt>
                      <c:pt idx="12">
                        <c:v>234000000</c:v>
                      </c:pt>
                      <c:pt idx="13">
                        <c:v>279000000</c:v>
                      </c:pt>
                      <c:pt idx="14">
                        <c:v>245000000</c:v>
                      </c:pt>
                      <c:pt idx="15">
                        <c:v>225000000</c:v>
                      </c:pt>
                      <c:pt idx="16">
                        <c:v>222000000</c:v>
                      </c:pt>
                      <c:pt idx="17">
                        <c:v>253000000</c:v>
                      </c:pt>
                      <c:pt idx="18">
                        <c:v>244735000</c:v>
                      </c:pt>
                      <c:pt idx="19">
                        <c:v>210000000</c:v>
                      </c:pt>
                      <c:pt idx="20">
                        <c:v>210000000</c:v>
                      </c:pt>
                      <c:pt idx="21">
                        <c:v>275000000</c:v>
                      </c:pt>
                      <c:pt idx="22">
                        <c:v>230000000</c:v>
                      </c:pt>
                    </c:numCache>
                  </c:numRef>
                </c:val>
                <c:extLst xmlns:c15="http://schemas.microsoft.com/office/drawing/2012/chart">
                  <c:ext xmlns:c16="http://schemas.microsoft.com/office/drawing/2014/chart" uri="{C3380CC4-5D6E-409C-BE32-E72D297353CC}">
                    <c16:uniqueId val="{00000023-A354-494A-8DED-E4DA08C59D3A}"/>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Sheet1!$H$1</c15:sqref>
                        </c15:formulaRef>
                      </c:ext>
                    </c:extLst>
                    <c:strCache>
                      <c:ptCount val="1"/>
                      <c:pt idx="0">
                        <c:v>GENERAL EXPENSE</c:v>
                      </c:pt>
                    </c:strCache>
                  </c:strRef>
                </c:tx>
                <c:spPr>
                  <a:solidFill>
                    <a:srgbClr val="92D050"/>
                  </a:solidFill>
                  <a:ln>
                    <a:noFill/>
                  </a:ln>
                  <a:effectLst/>
                </c:spPr>
                <c:invertIfNegative val="0"/>
                <c:cat>
                  <c:numRef>
                    <c:extLst xmlns:c15="http://schemas.microsoft.com/office/drawing/2012/chart">
                      <c:ext xmlns:c15="http://schemas.microsoft.com/office/drawing/2012/chart" uri="{02D57815-91ED-43cb-92C2-25804820EDAC}">
                        <c15:formulaRef>
                          <c15:sqref>Sheet1!$A$2:$A$25</c15:sqref>
                        </c15:formulaRef>
                      </c:ext>
                    </c:extLst>
                    <c:numCache>
                      <c:formatCode>0</c:formatCode>
                      <c:ptCount val="24"/>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pt idx="23">
                        <c:v>2024</c:v>
                      </c:pt>
                    </c:numCache>
                  </c:numRef>
                </c:cat>
                <c:val>
                  <c:numRef>
                    <c:extLst xmlns:c15="http://schemas.microsoft.com/office/drawing/2012/chart">
                      <c:ext xmlns:c15="http://schemas.microsoft.com/office/drawing/2012/chart" uri="{02D57815-91ED-43cb-92C2-25804820EDAC}">
                        <c15:formulaRef>
                          <c15:sqref>Sheet1!$H$2:$H$25</c15:sqref>
                        </c15:formulaRef>
                      </c:ext>
                    </c:extLst>
                    <c:numCache>
                      <c:formatCode>#,##0</c:formatCode>
                      <c:ptCount val="24"/>
                      <c:pt idx="0">
                        <c:v>152000000</c:v>
                      </c:pt>
                      <c:pt idx="1">
                        <c:v>153000000</c:v>
                      </c:pt>
                      <c:pt idx="2">
                        <c:v>161000000</c:v>
                      </c:pt>
                      <c:pt idx="3">
                        <c:v>171000000</c:v>
                      </c:pt>
                      <c:pt idx="4">
                        <c:v>167000000</c:v>
                      </c:pt>
                      <c:pt idx="5">
                        <c:v>162000000</c:v>
                      </c:pt>
                      <c:pt idx="6">
                        <c:v>164000000</c:v>
                      </c:pt>
                      <c:pt idx="7">
                        <c:v>177000000</c:v>
                      </c:pt>
                      <c:pt idx="8">
                        <c:v>177000000</c:v>
                      </c:pt>
                      <c:pt idx="9">
                        <c:v>184000000</c:v>
                      </c:pt>
                      <c:pt idx="10">
                        <c:v>185000000</c:v>
                      </c:pt>
                      <c:pt idx="11">
                        <c:v>185000000</c:v>
                      </c:pt>
                      <c:pt idx="12">
                        <c:v>182000000</c:v>
                      </c:pt>
                      <c:pt idx="13">
                        <c:v>182000000</c:v>
                      </c:pt>
                      <c:pt idx="14">
                        <c:v>178000000</c:v>
                      </c:pt>
                      <c:pt idx="15">
                        <c:v>180000000</c:v>
                      </c:pt>
                      <c:pt idx="16">
                        <c:v>180000000</c:v>
                      </c:pt>
                      <c:pt idx="17">
                        <c:v>185000000</c:v>
                      </c:pt>
                      <c:pt idx="18">
                        <c:v>187000000</c:v>
                      </c:pt>
                      <c:pt idx="19">
                        <c:v>187000000</c:v>
                      </c:pt>
                      <c:pt idx="20">
                        <c:v>187000000</c:v>
                      </c:pt>
                      <c:pt idx="21">
                        <c:v>199290000</c:v>
                      </c:pt>
                      <c:pt idx="22">
                        <c:v>200000000</c:v>
                      </c:pt>
                    </c:numCache>
                  </c:numRef>
                </c:val>
                <c:extLst xmlns:c15="http://schemas.microsoft.com/office/drawing/2012/chart">
                  <c:ext xmlns:c16="http://schemas.microsoft.com/office/drawing/2014/chart" uri="{C3380CC4-5D6E-409C-BE32-E72D297353CC}">
                    <c16:uniqueId val="{00000024-A354-494A-8DED-E4DA08C59D3A}"/>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Sheet1!$I$1</c15:sqref>
                        </c15:formulaRef>
                      </c:ext>
                    </c:extLst>
                    <c:strCache>
                      <c:ptCount val="1"/>
                      <c:pt idx="0">
                        <c:v>FC&amp;CE</c:v>
                      </c:pt>
                    </c:strCache>
                  </c:strRef>
                </c:tx>
                <c:spPr>
                  <a:solidFill>
                    <a:schemeClr val="accent6">
                      <a:lumMod val="60000"/>
                      <a:lumOff val="40000"/>
                    </a:schemeClr>
                  </a:solidFill>
                  <a:ln>
                    <a:noFill/>
                  </a:ln>
                  <a:effectLst/>
                </c:spPr>
                <c:invertIfNegative val="0"/>
                <c:cat>
                  <c:numRef>
                    <c:extLst xmlns:c15="http://schemas.microsoft.com/office/drawing/2012/chart">
                      <c:ext xmlns:c15="http://schemas.microsoft.com/office/drawing/2012/chart" uri="{02D57815-91ED-43cb-92C2-25804820EDAC}">
                        <c15:formulaRef>
                          <c15:sqref>Sheet1!$A$2:$A$25</c15:sqref>
                        </c15:formulaRef>
                      </c:ext>
                    </c:extLst>
                    <c:numCache>
                      <c:formatCode>0</c:formatCode>
                      <c:ptCount val="24"/>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pt idx="23">
                        <c:v>2024</c:v>
                      </c:pt>
                    </c:numCache>
                  </c:numRef>
                </c:cat>
                <c:val>
                  <c:numRef>
                    <c:extLst xmlns:c15="http://schemas.microsoft.com/office/drawing/2012/chart">
                      <c:ext xmlns:c15="http://schemas.microsoft.com/office/drawing/2012/chart" uri="{02D57815-91ED-43cb-92C2-25804820EDAC}">
                        <c15:formulaRef>
                          <c15:sqref>Sheet1!$I$2:$I$25</c15:sqref>
                        </c15:formulaRef>
                      </c:ext>
                    </c:extLst>
                    <c:numCache>
                      <c:formatCode>General</c:formatCode>
                      <c:ptCount val="24"/>
                      <c:pt idx="2" formatCode="#,##0">
                        <c:v>22000000</c:v>
                      </c:pt>
                      <c:pt idx="3" formatCode="#,##0">
                        <c:v>70000000</c:v>
                      </c:pt>
                      <c:pt idx="4" formatCode="#,##0">
                        <c:v>50000000</c:v>
                      </c:pt>
                      <c:pt idx="5" formatCode="#,##0">
                        <c:v>70000000</c:v>
                      </c:pt>
                      <c:pt idx="6" formatCode="#,##0">
                        <c:v>81000000</c:v>
                      </c:pt>
                      <c:pt idx="7" formatCode="#,##0">
                        <c:v>40000000</c:v>
                      </c:pt>
                      <c:pt idx="8" formatCode="#,##0">
                        <c:v>40000000</c:v>
                      </c:pt>
                      <c:pt idx="9" formatCode="#,##0">
                        <c:v>41000000</c:v>
                      </c:pt>
                      <c:pt idx="10" formatCode="#,##0">
                        <c:v>30000000</c:v>
                      </c:pt>
                      <c:pt idx="11" formatCode="#,##0">
                        <c:v>27000000</c:v>
                      </c:pt>
                      <c:pt idx="12" formatCode="#,##0">
                        <c:v>30000000</c:v>
                      </c:pt>
                      <c:pt idx="13" formatCode="#,##0">
                        <c:v>28000000</c:v>
                      </c:pt>
                      <c:pt idx="14" formatCode="#,##0">
                        <c:v>28000000</c:v>
                      </c:pt>
                      <c:pt idx="15" formatCode="#,##0">
                        <c:v>34000000</c:v>
                      </c:pt>
                      <c:pt idx="16" formatCode="#,##0">
                        <c:v>30000000</c:v>
                      </c:pt>
                      <c:pt idx="17" formatCode="#,##0">
                        <c:v>35000000</c:v>
                      </c:pt>
                      <c:pt idx="18" formatCode="#,##0">
                        <c:v>27000000</c:v>
                      </c:pt>
                      <c:pt idx="19" formatCode="#,##0">
                        <c:v>27000000</c:v>
                      </c:pt>
                      <c:pt idx="20" formatCode="#,##0">
                        <c:v>77000000</c:v>
                      </c:pt>
                      <c:pt idx="21" formatCode="#,##0">
                        <c:v>35000000</c:v>
                      </c:pt>
                      <c:pt idx="22" formatCode="#,##0">
                        <c:v>35000000</c:v>
                      </c:pt>
                    </c:numCache>
                  </c:numRef>
                </c:val>
                <c:extLst xmlns:c15="http://schemas.microsoft.com/office/drawing/2012/chart">
                  <c:ext xmlns:c16="http://schemas.microsoft.com/office/drawing/2014/chart" uri="{C3380CC4-5D6E-409C-BE32-E72D297353CC}">
                    <c16:uniqueId val="{00000025-A354-494A-8DED-E4DA08C59D3A}"/>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Sheet1!$J$1</c15:sqref>
                        </c15:formulaRef>
                      </c:ext>
                    </c:extLst>
                    <c:strCache>
                      <c:ptCount val="1"/>
                      <c:pt idx="0">
                        <c:v>FUSRAP</c:v>
                      </c:pt>
                    </c:strCache>
                  </c:strRef>
                </c:tx>
                <c:spPr>
                  <a:solidFill>
                    <a:srgbClr val="C00000"/>
                  </a:solidFill>
                  <a:ln>
                    <a:noFill/>
                  </a:ln>
                  <a:effectLst/>
                </c:spPr>
                <c:invertIfNegative val="0"/>
                <c:cat>
                  <c:numRef>
                    <c:extLst xmlns:c15="http://schemas.microsoft.com/office/drawing/2012/chart">
                      <c:ext xmlns:c15="http://schemas.microsoft.com/office/drawing/2012/chart" uri="{02D57815-91ED-43cb-92C2-25804820EDAC}">
                        <c15:formulaRef>
                          <c15:sqref>Sheet1!$A$2:$A$25</c15:sqref>
                        </c15:formulaRef>
                      </c:ext>
                    </c:extLst>
                    <c:numCache>
                      <c:formatCode>0</c:formatCode>
                      <c:ptCount val="24"/>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pt idx="23">
                        <c:v>2024</c:v>
                      </c:pt>
                    </c:numCache>
                  </c:numRef>
                </c:cat>
                <c:val>
                  <c:numRef>
                    <c:extLst xmlns:c15="http://schemas.microsoft.com/office/drawing/2012/chart">
                      <c:ext xmlns:c15="http://schemas.microsoft.com/office/drawing/2012/chart" uri="{02D57815-91ED-43cb-92C2-25804820EDAC}">
                        <c15:formulaRef>
                          <c15:sqref>Sheet1!$J$2:$J$25</c15:sqref>
                        </c15:formulaRef>
                      </c:ext>
                    </c:extLst>
                    <c:numCache>
                      <c:formatCode>#,##0</c:formatCode>
                      <c:ptCount val="24"/>
                      <c:pt idx="0">
                        <c:v>140000000</c:v>
                      </c:pt>
                      <c:pt idx="1">
                        <c:v>140000000</c:v>
                      </c:pt>
                      <c:pt idx="2">
                        <c:v>141000000</c:v>
                      </c:pt>
                      <c:pt idx="3">
                        <c:v>140000000</c:v>
                      </c:pt>
                      <c:pt idx="4">
                        <c:v>140000000</c:v>
                      </c:pt>
                      <c:pt idx="5">
                        <c:v>140000000</c:v>
                      </c:pt>
                      <c:pt idx="6">
                        <c:v>130000000</c:v>
                      </c:pt>
                      <c:pt idx="7">
                        <c:v>130000000</c:v>
                      </c:pt>
                      <c:pt idx="8">
                        <c:v>130000000</c:v>
                      </c:pt>
                      <c:pt idx="9">
                        <c:v>134000000</c:v>
                      </c:pt>
                      <c:pt idx="10">
                        <c:v>130000000</c:v>
                      </c:pt>
                      <c:pt idx="11">
                        <c:v>109000000</c:v>
                      </c:pt>
                      <c:pt idx="12">
                        <c:v>104000000</c:v>
                      </c:pt>
                      <c:pt idx="13">
                        <c:v>104000000</c:v>
                      </c:pt>
                      <c:pt idx="14">
                        <c:v>100000000</c:v>
                      </c:pt>
                      <c:pt idx="15">
                        <c:v>104000000</c:v>
                      </c:pt>
                      <c:pt idx="16">
                        <c:v>103000000</c:v>
                      </c:pt>
                      <c:pt idx="17">
                        <c:v>118000000</c:v>
                      </c:pt>
                      <c:pt idx="18">
                        <c:v>120000000</c:v>
                      </c:pt>
                      <c:pt idx="22">
                        <c:v>250000000</c:v>
                      </c:pt>
                    </c:numCache>
                  </c:numRef>
                </c:val>
                <c:extLst xmlns:c15="http://schemas.microsoft.com/office/drawing/2012/chart">
                  <c:ext xmlns:c16="http://schemas.microsoft.com/office/drawing/2014/chart" uri="{C3380CC4-5D6E-409C-BE32-E72D297353CC}">
                    <c16:uniqueId val="{00000026-A354-494A-8DED-E4DA08C59D3A}"/>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Sheet1!$K$1</c15:sqref>
                        </c15:formulaRef>
                      </c:ext>
                    </c:extLst>
                    <c:strCache>
                      <c:ptCount val="1"/>
                      <c:pt idx="0">
                        <c:v>ASA(CW)</c:v>
                      </c:pt>
                    </c:strCache>
                  </c:strRef>
                </c:tx>
                <c:spPr>
                  <a:solidFill>
                    <a:schemeClr val="tx1">
                      <a:lumMod val="95000"/>
                      <a:lumOff val="5000"/>
                    </a:schemeClr>
                  </a:solidFill>
                  <a:ln>
                    <a:noFill/>
                  </a:ln>
                  <a:effectLst/>
                </c:spPr>
                <c:invertIfNegative val="0"/>
                <c:cat>
                  <c:numRef>
                    <c:extLst xmlns:c15="http://schemas.microsoft.com/office/drawing/2012/chart">
                      <c:ext xmlns:c15="http://schemas.microsoft.com/office/drawing/2012/chart" uri="{02D57815-91ED-43cb-92C2-25804820EDAC}">
                        <c15:formulaRef>
                          <c15:sqref>Sheet1!$A$2:$A$25</c15:sqref>
                        </c15:formulaRef>
                      </c:ext>
                    </c:extLst>
                    <c:numCache>
                      <c:formatCode>0</c:formatCode>
                      <c:ptCount val="24"/>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pt idx="23">
                        <c:v>2024</c:v>
                      </c:pt>
                    </c:numCache>
                  </c:numRef>
                </c:cat>
                <c:val>
                  <c:numRef>
                    <c:extLst xmlns:c15="http://schemas.microsoft.com/office/drawing/2012/chart">
                      <c:ext xmlns:c15="http://schemas.microsoft.com/office/drawing/2012/chart" uri="{02D57815-91ED-43cb-92C2-25804820EDAC}">
                        <c15:formulaRef>
                          <c15:sqref>Sheet1!$K$2:$K$25</c15:sqref>
                        </c15:formulaRef>
                      </c:ext>
                    </c:extLst>
                    <c:numCache>
                      <c:formatCode>General</c:formatCode>
                      <c:ptCount val="24"/>
                      <c:pt idx="8" formatCode="#,##0">
                        <c:v>6000000</c:v>
                      </c:pt>
                      <c:pt idx="9" formatCode="#,##0">
                        <c:v>6000000</c:v>
                      </c:pt>
                      <c:pt idx="10" formatCode="#,##0">
                        <c:v>6000000</c:v>
                      </c:pt>
                      <c:pt idx="11" formatCode="#,##0">
                        <c:v>6000000</c:v>
                      </c:pt>
                      <c:pt idx="12" formatCode="#,##0">
                        <c:v>5000000</c:v>
                      </c:pt>
                      <c:pt idx="13" formatCode="#,##0">
                        <c:v>5000000</c:v>
                      </c:pt>
                      <c:pt idx="14" formatCode="#,##0">
                        <c:v>5000000</c:v>
                      </c:pt>
                      <c:pt idx="15" formatCode="#,##0">
                        <c:v>5000000</c:v>
                      </c:pt>
                      <c:pt idx="16" formatCode="#,##0">
                        <c:v>5000000</c:v>
                      </c:pt>
                      <c:pt idx="17" formatCode="#,##0">
                        <c:v>5000000</c:v>
                      </c:pt>
                      <c:pt idx="18" formatCode="#,##0">
                        <c:v>5000000</c:v>
                      </c:pt>
                      <c:pt idx="19" formatCode="#,##0">
                        <c:v>5000000</c:v>
                      </c:pt>
                      <c:pt idx="20" formatCode="#,##0">
                        <c:v>5000000</c:v>
                      </c:pt>
                      <c:pt idx="21" formatCode="#,##0">
                        <c:v>5000000</c:v>
                      </c:pt>
                      <c:pt idx="22" formatCode="#,##0">
                        <c:v>5000000</c:v>
                      </c:pt>
                    </c:numCache>
                  </c:numRef>
                </c:val>
                <c:extLst xmlns:c15="http://schemas.microsoft.com/office/drawing/2012/chart">
                  <c:ext xmlns:c16="http://schemas.microsoft.com/office/drawing/2014/chart" uri="{C3380CC4-5D6E-409C-BE32-E72D297353CC}">
                    <c16:uniqueId val="{00000027-A354-494A-8DED-E4DA08C59D3A}"/>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Sheet1!$L$1</c15:sqref>
                        </c15:formulaRef>
                      </c:ext>
                    </c:extLst>
                    <c:strCache>
                      <c:ptCount val="1"/>
                      <c:pt idx="0">
                        <c:v>IWTF</c:v>
                      </c:pt>
                    </c:strCache>
                  </c:strRef>
                </c:tx>
                <c:spPr>
                  <a:solidFill>
                    <a:srgbClr val="FFFF00"/>
                  </a:solidFill>
                  <a:ln>
                    <a:noFill/>
                  </a:ln>
                  <a:effectLst/>
                </c:spPr>
                <c:invertIfNegative val="0"/>
                <c:cat>
                  <c:numRef>
                    <c:extLst xmlns:c15="http://schemas.microsoft.com/office/drawing/2012/chart">
                      <c:ext xmlns:c15="http://schemas.microsoft.com/office/drawing/2012/chart" uri="{02D57815-91ED-43cb-92C2-25804820EDAC}">
                        <c15:formulaRef>
                          <c15:sqref>Sheet1!$A$2:$A$25</c15:sqref>
                        </c15:formulaRef>
                      </c:ext>
                    </c:extLst>
                    <c:numCache>
                      <c:formatCode>0</c:formatCode>
                      <c:ptCount val="24"/>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pt idx="23">
                        <c:v>2024</c:v>
                      </c:pt>
                    </c:numCache>
                  </c:numRef>
                </c:cat>
                <c:val>
                  <c:numRef>
                    <c:extLst xmlns:c15="http://schemas.microsoft.com/office/drawing/2012/chart">
                      <c:ext xmlns:c15="http://schemas.microsoft.com/office/drawing/2012/chart" uri="{02D57815-91ED-43cb-92C2-25804820EDAC}">
                        <c15:formulaRef>
                          <c15:sqref>Sheet1!$L$2:$L$25</c15:sqref>
                        </c15:formulaRef>
                      </c:ext>
                    </c:extLst>
                    <c:numCache>
                      <c:formatCode>General</c:formatCode>
                      <c:ptCount val="24"/>
                      <c:pt idx="18" formatCode="#,##0">
                        <c:v>5250000</c:v>
                      </c:pt>
                      <c:pt idx="19" formatCode="#,##0">
                        <c:v>55500000</c:v>
                      </c:pt>
                      <c:pt idx="21" formatCode="#,##0">
                        <c:v>52150000</c:v>
                      </c:pt>
                      <c:pt idx="22" formatCode="#,##0">
                        <c:v>13755000</c:v>
                      </c:pt>
                    </c:numCache>
                  </c:numRef>
                </c:val>
                <c:extLst xmlns:c15="http://schemas.microsoft.com/office/drawing/2012/chart">
                  <c:ext xmlns:c16="http://schemas.microsoft.com/office/drawing/2014/chart" uri="{C3380CC4-5D6E-409C-BE32-E72D297353CC}">
                    <c16:uniqueId val="{00000028-A354-494A-8DED-E4DA08C59D3A}"/>
                  </c:ext>
                </c:extLst>
              </c15:ser>
            </c15:filteredBarSeries>
            <c15:filteredBarSeries>
              <c15:ser>
                <c:idx val="11"/>
                <c:order val="13"/>
                <c:tx>
                  <c:strRef>
                    <c:extLst xmlns:c15="http://schemas.microsoft.com/office/drawing/2012/chart">
                      <c:ext xmlns:c15="http://schemas.microsoft.com/office/drawing/2012/chart" uri="{02D57815-91ED-43cb-92C2-25804820EDAC}">
                        <c15:formulaRef>
                          <c15:sqref>Sheet1!$P$1</c15:sqref>
                        </c15:formulaRef>
                      </c:ext>
                    </c:extLst>
                    <c:strCache>
                      <c:ptCount val="1"/>
                      <c:pt idx="0">
                        <c:v>REGULAR APPROPRIATIONS</c:v>
                      </c:pt>
                    </c:strCache>
                  </c:strRef>
                </c:tx>
                <c:spPr>
                  <a:solidFill>
                    <a:srgbClr val="002060"/>
                  </a:solidFill>
                  <a:ln>
                    <a:solidFill>
                      <a:srgbClr val="002060"/>
                    </a:solidFill>
                  </a:ln>
                  <a:effectLst/>
                </c:spPr>
                <c:invertIfNegative val="0"/>
                <c:cat>
                  <c:numRef>
                    <c:extLst xmlns:c15="http://schemas.microsoft.com/office/drawing/2012/chart">
                      <c:ext xmlns:c15="http://schemas.microsoft.com/office/drawing/2012/chart" uri="{02D57815-91ED-43cb-92C2-25804820EDAC}">
                        <c15:formulaRef>
                          <c15:sqref>Sheet1!$A$2:$A$25</c15:sqref>
                        </c15:formulaRef>
                      </c:ext>
                    </c:extLst>
                    <c:numCache>
                      <c:formatCode>0</c:formatCode>
                      <c:ptCount val="24"/>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pt idx="23">
                        <c:v>2024</c:v>
                      </c:pt>
                    </c:numCache>
                  </c:numRef>
                </c:cat>
                <c:val>
                  <c:numRef>
                    <c:extLst xmlns:c15="http://schemas.microsoft.com/office/drawing/2012/chart">
                      <c:ext xmlns:c15="http://schemas.microsoft.com/office/drawing/2012/chart" uri="{02D57815-91ED-43cb-92C2-25804820EDAC}">
                        <c15:formulaRef>
                          <c15:sqref>Sheet1!$P$2:$P$25</c15:sqref>
                        </c15:formulaRef>
                      </c:ext>
                    </c:extLst>
                    <c:numCache>
                      <c:formatCode>#,##0</c:formatCode>
                      <c:ptCount val="24"/>
                      <c:pt idx="0">
                        <c:v>4517000000</c:v>
                      </c:pt>
                      <c:pt idx="1">
                        <c:v>4482000000</c:v>
                      </c:pt>
                      <c:pt idx="2">
                        <c:v>4600000000</c:v>
                      </c:pt>
                      <c:pt idx="3">
                        <c:v>4564000000</c:v>
                      </c:pt>
                      <c:pt idx="4">
                        <c:v>4668000000</c:v>
                      </c:pt>
                      <c:pt idx="5">
                        <c:v>5331000000</c:v>
                      </c:pt>
                      <c:pt idx="6">
                        <c:v>5338000000</c:v>
                      </c:pt>
                      <c:pt idx="7">
                        <c:v>5587000000</c:v>
                      </c:pt>
                      <c:pt idx="8">
                        <c:v>5402000000</c:v>
                      </c:pt>
                      <c:pt idx="9">
                        <c:v>5445000000</c:v>
                      </c:pt>
                      <c:pt idx="10">
                        <c:v>4857000000</c:v>
                      </c:pt>
                      <c:pt idx="11">
                        <c:v>5002000000</c:v>
                      </c:pt>
                      <c:pt idx="12">
                        <c:v>4718000000</c:v>
                      </c:pt>
                      <c:pt idx="13">
                        <c:v>5467000000</c:v>
                      </c:pt>
                      <c:pt idx="14">
                        <c:v>5483000000</c:v>
                      </c:pt>
                      <c:pt idx="15">
                        <c:v>5989000000</c:v>
                      </c:pt>
                      <c:pt idx="16">
                        <c:v>6037764000</c:v>
                      </c:pt>
                      <c:pt idx="17">
                        <c:v>6827000000</c:v>
                      </c:pt>
                      <c:pt idx="18">
                        <c:v>6998500000</c:v>
                      </c:pt>
                      <c:pt idx="19">
                        <c:v>7650000000</c:v>
                      </c:pt>
                      <c:pt idx="20">
                        <c:v>7795000000</c:v>
                      </c:pt>
                      <c:pt idx="21">
                        <c:v>8345000000</c:v>
                      </c:pt>
                      <c:pt idx="22">
                        <c:v>8310000000</c:v>
                      </c:pt>
                      <c:pt idx="23">
                        <c:v>7413000000</c:v>
                      </c:pt>
                    </c:numCache>
                  </c:numRef>
                </c:val>
                <c:extLst xmlns:c15="http://schemas.microsoft.com/office/drawing/2012/chart">
                  <c:ext xmlns:c16="http://schemas.microsoft.com/office/drawing/2014/chart" uri="{C3380CC4-5D6E-409C-BE32-E72D297353CC}">
                    <c16:uniqueId val="{00000029-A354-494A-8DED-E4DA08C59D3A}"/>
                  </c:ext>
                </c:extLst>
              </c15:ser>
            </c15:filteredBarSeries>
            <c15:filteredBarSeries>
              <c15:ser>
                <c:idx val="13"/>
                <c:order val="14"/>
                <c:tx>
                  <c:strRef>
                    <c:extLst xmlns:c15="http://schemas.microsoft.com/office/drawing/2012/chart">
                      <c:ext xmlns:c15="http://schemas.microsoft.com/office/drawing/2012/chart" uri="{02D57815-91ED-43cb-92C2-25804820EDAC}">
                        <c15:formulaRef>
                          <c15:sqref>Sheet1!$Z$1</c15:sqref>
                        </c15:formulaRef>
                      </c:ext>
                    </c:extLst>
                    <c:strCache>
                      <c:ptCount val="1"/>
                      <c:pt idx="0">
                        <c:v>HISTORIC APPROPRIATIONS</c:v>
                      </c:pt>
                    </c:strCache>
                  </c:strRef>
                </c:tx>
                <c:spPr>
                  <a:solidFill>
                    <a:srgbClr val="002060"/>
                  </a:solidFill>
                  <a:ln>
                    <a:solidFill>
                      <a:srgbClr val="002060"/>
                    </a:solidFill>
                  </a:ln>
                  <a:effectLst/>
                </c:spPr>
                <c:invertIfNegative val="0"/>
                <c:cat>
                  <c:numRef>
                    <c:extLst xmlns:c15="http://schemas.microsoft.com/office/drawing/2012/chart">
                      <c:ext xmlns:c15="http://schemas.microsoft.com/office/drawing/2012/chart" uri="{02D57815-91ED-43cb-92C2-25804820EDAC}">
                        <c15:formulaRef>
                          <c15:sqref>Sheet1!$A$2:$A$25</c15:sqref>
                        </c15:formulaRef>
                      </c:ext>
                    </c:extLst>
                    <c:numCache>
                      <c:formatCode>0</c:formatCode>
                      <c:ptCount val="24"/>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pt idx="23">
                        <c:v>2024</c:v>
                      </c:pt>
                    </c:numCache>
                  </c:numRef>
                </c:cat>
                <c:val>
                  <c:numRef>
                    <c:extLst xmlns:c15="http://schemas.microsoft.com/office/drawing/2012/chart">
                      <c:ext xmlns:c15="http://schemas.microsoft.com/office/drawing/2012/chart" uri="{02D57815-91ED-43cb-92C2-25804820EDAC}">
                        <c15:formulaRef>
                          <c15:sqref>Sheet1!$Z$2:$Z$25</c15:sqref>
                        </c15:formulaRef>
                      </c:ext>
                    </c:extLst>
                    <c:numCache>
                      <c:formatCode>#,##0</c:formatCode>
                      <c:ptCount val="24"/>
                      <c:pt idx="0">
                        <c:v>4517000000</c:v>
                      </c:pt>
                      <c:pt idx="1">
                        <c:v>4482000000</c:v>
                      </c:pt>
                      <c:pt idx="2">
                        <c:v>4600000000</c:v>
                      </c:pt>
                      <c:pt idx="3">
                        <c:v>4564000000</c:v>
                      </c:pt>
                      <c:pt idx="4">
                        <c:v>4668000000</c:v>
                      </c:pt>
                      <c:pt idx="5">
                        <c:v>5331000000</c:v>
                      </c:pt>
                      <c:pt idx="6">
                        <c:v>5338000000</c:v>
                      </c:pt>
                      <c:pt idx="7">
                        <c:v>5587000000</c:v>
                      </c:pt>
                      <c:pt idx="8">
                        <c:v>5402000000</c:v>
                      </c:pt>
                      <c:pt idx="9">
                        <c:v>5445000000</c:v>
                      </c:pt>
                      <c:pt idx="10">
                        <c:v>4857000000</c:v>
                      </c:pt>
                      <c:pt idx="11">
                        <c:v>5002000000</c:v>
                      </c:pt>
                      <c:pt idx="12">
                        <c:v>4718000000</c:v>
                      </c:pt>
                      <c:pt idx="13">
                        <c:v>5467000000</c:v>
                      </c:pt>
                      <c:pt idx="14">
                        <c:v>5483000000</c:v>
                      </c:pt>
                      <c:pt idx="15">
                        <c:v>5989000000</c:v>
                      </c:pt>
                      <c:pt idx="16">
                        <c:v>6037764000</c:v>
                      </c:pt>
                      <c:pt idx="17">
                        <c:v>6827000000</c:v>
                      </c:pt>
                      <c:pt idx="18">
                        <c:v>6998500000</c:v>
                      </c:pt>
                      <c:pt idx="19">
                        <c:v>7650000000</c:v>
                      </c:pt>
                      <c:pt idx="20">
                        <c:v>7795000000</c:v>
                      </c:pt>
                      <c:pt idx="21">
                        <c:v>8345000000</c:v>
                      </c:pt>
                    </c:numCache>
                  </c:numRef>
                </c:val>
                <c:extLst xmlns:c15="http://schemas.microsoft.com/office/drawing/2012/chart">
                  <c:ext xmlns:c16="http://schemas.microsoft.com/office/drawing/2014/chart" uri="{C3380CC4-5D6E-409C-BE32-E72D297353CC}">
                    <c16:uniqueId val="{0000002A-A354-494A-8DED-E4DA08C59D3A}"/>
                  </c:ext>
                </c:extLst>
              </c15:ser>
            </c15:filteredBarSeries>
          </c:ext>
        </c:extLst>
      </c:barChart>
      <c:lineChart>
        <c:grouping val="standard"/>
        <c:varyColors val="0"/>
        <c:ser>
          <c:idx val="14"/>
          <c:order val="16"/>
          <c:tx>
            <c:strRef>
              <c:f>Sheet1!$M$1</c:f>
              <c:strCache>
                <c:ptCount val="1"/>
                <c:pt idx="0">
                  <c:v>Total</c:v>
                </c:pt>
              </c:strCache>
            </c:strRef>
          </c:tx>
          <c:spPr>
            <a:ln w="28575" cap="rnd">
              <a:noFill/>
              <a:round/>
            </a:ln>
            <a:effectLst/>
          </c:spPr>
          <c:marker>
            <c:symbol val="none"/>
          </c:marker>
          <c:dLbls>
            <c:numFmt formatCode="&quot;$&quot;#.0,,,\ &quot;B&quot;" sourceLinked="0"/>
            <c:spPr>
              <a:noFill/>
              <a:ln>
                <a:noFill/>
              </a:ln>
              <a:effectLst/>
            </c:spPr>
            <c:txPr>
              <a:bodyPr rot="-5400000" spcFirstLastPara="1" vertOverflow="ellipsis"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Sheet1!$A$2:$A$25</c:f>
              <c:numCache>
                <c:formatCode>0</c:formatCode>
                <c:ptCount val="24"/>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pt idx="23">
                  <c:v>2024</c:v>
                </c:pt>
              </c:numCache>
            </c:numRef>
          </c:cat>
          <c:val>
            <c:numRef>
              <c:f>Sheet1!$M$2:$M$25</c:f>
              <c:numCache>
                <c:formatCode>#,##0</c:formatCode>
                <c:ptCount val="24"/>
                <c:pt idx="0">
                  <c:v>4517000000</c:v>
                </c:pt>
                <c:pt idx="1">
                  <c:v>4482000000</c:v>
                </c:pt>
                <c:pt idx="2">
                  <c:v>4600000000</c:v>
                </c:pt>
                <c:pt idx="3">
                  <c:v>4564000000</c:v>
                </c:pt>
                <c:pt idx="4">
                  <c:v>4668000000</c:v>
                </c:pt>
                <c:pt idx="5">
                  <c:v>11931473000</c:v>
                </c:pt>
                <c:pt idx="6">
                  <c:v>6771000000</c:v>
                </c:pt>
                <c:pt idx="7">
                  <c:v>11953988800</c:v>
                </c:pt>
                <c:pt idx="8">
                  <c:v>13575965000</c:v>
                </c:pt>
                <c:pt idx="9">
                  <c:v>5533000000</c:v>
                </c:pt>
                <c:pt idx="10">
                  <c:v>4857000000</c:v>
                </c:pt>
                <c:pt idx="11">
                  <c:v>6726000000</c:v>
                </c:pt>
                <c:pt idx="12">
                  <c:v>6071000000</c:v>
                </c:pt>
                <c:pt idx="13">
                  <c:v>5467000000</c:v>
                </c:pt>
                <c:pt idx="14">
                  <c:v>5483000000</c:v>
                </c:pt>
                <c:pt idx="15">
                  <c:v>5989000000</c:v>
                </c:pt>
                <c:pt idx="16">
                  <c:v>7062764000</c:v>
                </c:pt>
                <c:pt idx="17">
                  <c:v>24227000000</c:v>
                </c:pt>
                <c:pt idx="18">
                  <c:v>10258500000</c:v>
                </c:pt>
                <c:pt idx="19">
                  <c:v>7650000000</c:v>
                </c:pt>
                <c:pt idx="20">
                  <c:v>7795000000</c:v>
                </c:pt>
                <c:pt idx="21">
                  <c:v>31156000000</c:v>
                </c:pt>
                <c:pt idx="22">
                  <c:v>8660000000</c:v>
                </c:pt>
                <c:pt idx="23">
                  <c:v>7413000000</c:v>
                </c:pt>
              </c:numCache>
            </c:numRef>
          </c:val>
          <c:smooth val="0"/>
          <c:extLst>
            <c:ext xmlns:c16="http://schemas.microsoft.com/office/drawing/2014/chart" uri="{C3380CC4-5D6E-409C-BE32-E72D297353CC}">
              <c16:uniqueId val="{0000001D-A354-494A-8DED-E4DA08C59D3A}"/>
            </c:ext>
          </c:extLst>
        </c:ser>
        <c:dLbls>
          <c:showLegendKey val="0"/>
          <c:showVal val="0"/>
          <c:showCatName val="0"/>
          <c:showSerName val="0"/>
          <c:showPercent val="0"/>
          <c:showBubbleSize val="0"/>
        </c:dLbls>
        <c:marker val="1"/>
        <c:smooth val="0"/>
        <c:axId val="527850024"/>
        <c:axId val="527852376"/>
      </c:lineChart>
      <c:catAx>
        <c:axId val="527850024"/>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7852376"/>
        <c:crosses val="autoZero"/>
        <c:auto val="1"/>
        <c:lblAlgn val="ctr"/>
        <c:lblOffset val="100"/>
        <c:noMultiLvlLbl val="0"/>
      </c:catAx>
      <c:valAx>
        <c:axId val="527852376"/>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 &quot;B&quot;"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527850024"/>
        <c:crosses val="autoZero"/>
        <c:crossBetween val="between"/>
      </c:valAx>
      <c:spPr>
        <a:noFill/>
        <a:ln w="25400">
          <a:noFill/>
        </a:ln>
        <a:effectLst/>
      </c:spPr>
    </c:plotArea>
    <c:legend>
      <c:legendPos val="b"/>
      <c:legendEntry>
        <c:idx val="3"/>
        <c:delete val="1"/>
      </c:legendEntry>
      <c:legendEntry>
        <c:idx val="4"/>
        <c:delete val="1"/>
      </c:legendEntry>
      <c:legendEntry>
        <c:idx val="5"/>
        <c:delete val="1"/>
      </c:legendEntry>
      <c:legendEntry>
        <c:idx val="6"/>
        <c:delete val="1"/>
      </c:legendEntry>
      <c:legendEntry>
        <c:idx val="7"/>
        <c:delete val="1"/>
      </c:legendEntry>
      <c:legendEntry>
        <c:idx val="8"/>
        <c:delete val="1"/>
      </c:legendEntry>
      <c:legendEntry>
        <c:idx val="9"/>
        <c:delete val="1"/>
      </c:legendEntry>
      <c:legendEntry>
        <c:idx val="10"/>
        <c:delete val="1"/>
      </c:legendEntry>
      <c:layout>
        <c:manualLayout>
          <c:xMode val="edge"/>
          <c:yMode val="edge"/>
          <c:x val="2.5836964560024675E-3"/>
          <c:y val="0.95626301752102116"/>
          <c:w val="0.56534995436721491"/>
          <c:h val="3.476929013378758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tx1"/>
      </a:solid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981628319913528E-2"/>
          <c:y val="1.2602899995571425E-2"/>
          <c:w val="0.92983767730387457"/>
          <c:h val="0.78223683255863297"/>
        </c:manualLayout>
      </c:layout>
      <c:barChart>
        <c:barDir val="col"/>
        <c:grouping val="stacked"/>
        <c:varyColors val="0"/>
        <c:ser>
          <c:idx val="22"/>
          <c:order val="11"/>
          <c:tx>
            <c:strRef>
              <c:f>Sheet1!$N$1</c:f>
              <c:strCache>
                <c:ptCount val="1"/>
                <c:pt idx="0">
                  <c:v>PRESIDENT'S BUDGET</c:v>
                </c:pt>
              </c:strCache>
            </c:strRef>
          </c:tx>
          <c:spPr>
            <a:solidFill>
              <a:srgbClr val="532476"/>
            </a:solidFill>
            <a:ln w="9525">
              <a:solidFill>
                <a:srgbClr val="002060"/>
              </a:solidFill>
            </a:ln>
            <a:effectLst/>
          </c:spPr>
          <c:invertIfNegative val="0"/>
          <c:dLbls>
            <c:dLbl>
              <c:idx val="8"/>
              <c:numFmt formatCode="&quot;$&quot;#0.0,,\ &quot;M&quot;" sourceLinked="0"/>
              <c:spPr>
                <a:noFill/>
                <a:ln>
                  <a:noFill/>
                </a:ln>
                <a:effectLst/>
              </c:spPr>
              <c:txPr>
                <a:bodyPr rot="-5400000" spcFirstLastPara="1" vertOverflow="ellipsis" wrap="square" lIns="38100" tIns="19050" rIns="38100" bIns="19050" anchor="ctr" anchorCtr="0">
                  <a:spAutoFit/>
                </a:bodyPr>
                <a:lstStyle/>
                <a:p>
                  <a:pPr algn="ctr">
                    <a:defRPr lang="en-US" sz="7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1E86-4041-8F8D-E76F29964A9D}"/>
                </c:ext>
              </c:extLst>
            </c:dLbl>
            <c:dLbl>
              <c:idx val="11"/>
              <c:numFmt formatCode="&quot;$&quot;#0.000,,,\ &quot;B&quot;" sourceLinked="0"/>
              <c:spPr>
                <a:noFill/>
                <a:ln>
                  <a:noFill/>
                </a:ln>
                <a:effectLst/>
              </c:spPr>
              <c:txPr>
                <a:bodyPr rot="-5400000" spcFirstLastPara="1" vertOverflow="ellipsis" wrap="square" lIns="38100" tIns="19050" rIns="38100" bIns="19050" anchor="ctr" anchorCtr="1">
                  <a:spAutoFit/>
                </a:bodyPr>
                <a:lstStyle/>
                <a:p>
                  <a:pPr>
                    <a:defRPr sz="7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15-6793-4371-AB5B-702E22E63881}"/>
                </c:ext>
              </c:extLst>
            </c:dLbl>
            <c:dLbl>
              <c:idx val="12"/>
              <c:numFmt formatCode="&quot;$&quot;#0.000,,,\ &quot;B&quot;" sourceLinked="0"/>
              <c:spPr>
                <a:noFill/>
                <a:ln>
                  <a:noFill/>
                </a:ln>
                <a:effectLst/>
              </c:spPr>
              <c:txPr>
                <a:bodyPr rot="-5400000" spcFirstLastPara="1" vertOverflow="ellipsis" wrap="square" lIns="38100" tIns="19050" rIns="38100" bIns="19050" anchor="ctr" anchorCtr="1">
                  <a:spAutoFit/>
                </a:bodyPr>
                <a:lstStyle/>
                <a:p>
                  <a:pPr>
                    <a:defRPr sz="7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16-6793-4371-AB5B-702E22E63881}"/>
                </c:ext>
              </c:extLst>
            </c:dLbl>
            <c:dLbl>
              <c:idx val="13"/>
              <c:numFmt formatCode="&quot;$&quot;#0.000,,,\ &quot;B&quot;" sourceLinked="0"/>
              <c:spPr>
                <a:noFill/>
                <a:ln>
                  <a:noFill/>
                </a:ln>
                <a:effectLst/>
              </c:spPr>
              <c:txPr>
                <a:bodyPr rot="-5400000" spcFirstLastPara="1" vertOverflow="ellipsis" wrap="square" lIns="38100" tIns="19050" rIns="38100" bIns="19050" anchor="ctr" anchorCtr="1">
                  <a:spAutoFit/>
                </a:bodyPr>
                <a:lstStyle/>
                <a:p>
                  <a:pPr>
                    <a:defRPr sz="7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17-6793-4371-AB5B-702E22E63881}"/>
                </c:ext>
              </c:extLst>
            </c:dLbl>
            <c:numFmt formatCode="&quot;$&quot;#0.0,,\ &quot;M&quot;" sourceLinked="0"/>
            <c:spPr>
              <a:noFill/>
              <a:ln>
                <a:noFill/>
              </a:ln>
              <a:effectLst/>
            </c:spPr>
            <c:txPr>
              <a:bodyPr rot="-5400000" spcFirstLastPara="1" vertOverflow="ellipsis" wrap="square" lIns="38100" tIns="19050" rIns="38100" bIns="19050" anchor="ctr" anchorCtr="1">
                <a:spAutoFit/>
              </a:bodyPr>
              <a:lstStyle/>
              <a:p>
                <a:pPr>
                  <a:defRPr sz="7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Sheet1!$A$6:$A$25</c:f>
              <c:numCache>
                <c:formatCode>0</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extLst/>
            </c:numRef>
          </c:cat>
          <c:val>
            <c:numRef>
              <c:f>Sheet1!$N$6:$N$25</c:f>
              <c:numCache>
                <c:formatCode>#,##0</c:formatCode>
                <c:ptCount val="17"/>
                <c:pt idx="0">
                  <c:v>723161000</c:v>
                </c:pt>
                <c:pt idx="1">
                  <c:v>682184000</c:v>
                </c:pt>
                <c:pt idx="2">
                  <c:v>724430000</c:v>
                </c:pt>
                <c:pt idx="3">
                  <c:v>742522000</c:v>
                </c:pt>
                <c:pt idx="4">
                  <c:v>702579000</c:v>
                </c:pt>
                <c:pt idx="5">
                  <c:v>755420000</c:v>
                </c:pt>
                <c:pt idx="6">
                  <c:v>913919000</c:v>
                </c:pt>
                <c:pt idx="7">
                  <c:v>777843000</c:v>
                </c:pt>
                <c:pt idx="8">
                  <c:v>768943000</c:v>
                </c:pt>
                <c:pt idx="9">
                  <c:v>766130000</c:v>
                </c:pt>
                <c:pt idx="10">
                  <c:v>912340000</c:v>
                </c:pt>
                <c:pt idx="11">
                  <c:v>847047000</c:v>
                </c:pt>
                <c:pt idx="12">
                  <c:v>779973000</c:v>
                </c:pt>
                <c:pt idx="13">
                  <c:v>838895000</c:v>
                </c:pt>
                <c:pt idx="14">
                  <c:v>1232366000</c:v>
                </c:pt>
                <c:pt idx="15">
                  <c:v>1090871000</c:v>
                </c:pt>
                <c:pt idx="16">
                  <c:v>1132000000</c:v>
                </c:pt>
              </c:numCache>
              <c:extLst/>
            </c:numRef>
          </c:val>
          <c:extLst>
            <c:ext xmlns:c16="http://schemas.microsoft.com/office/drawing/2014/chart" uri="{C3380CC4-5D6E-409C-BE32-E72D297353CC}">
              <c16:uniqueId val="{00000003-1E86-4041-8F8D-E76F29964A9D}"/>
            </c:ext>
          </c:extLst>
        </c:ser>
        <c:ser>
          <c:idx val="23"/>
          <c:order val="12"/>
          <c:tx>
            <c:strRef>
              <c:f>Sheet1!$O$1</c:f>
              <c:strCache>
                <c:ptCount val="1"/>
                <c:pt idx="0">
                  <c:v>REGULAR APPROPRIATIONS ABOVE BUDGET</c:v>
                </c:pt>
              </c:strCache>
            </c:strRef>
          </c:tx>
          <c:spPr>
            <a:solidFill>
              <a:srgbClr val="50771B"/>
            </a:solidFill>
            <a:ln w="9525">
              <a:solidFill>
                <a:srgbClr val="002060"/>
              </a:solidFill>
            </a:ln>
            <a:effectLst/>
          </c:spPr>
          <c:invertIfNegative val="0"/>
          <c:cat>
            <c:numRef>
              <c:f>Sheet1!$A$6:$A$25</c:f>
              <c:numCache>
                <c:formatCode>0</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extLst/>
            </c:numRef>
          </c:cat>
          <c:val>
            <c:numRef>
              <c:f>Sheet1!$O$6:$O$25</c:f>
              <c:numCache>
                <c:formatCode>#,##0</c:formatCode>
                <c:ptCount val="17"/>
                <c:pt idx="0">
                  <c:v>224009000</c:v>
                </c:pt>
                <c:pt idx="1">
                  <c:v>259813000</c:v>
                </c:pt>
                <c:pt idx="2">
                  <c:v>174431000</c:v>
                </c:pt>
                <c:pt idx="3">
                  <c:v>31412000</c:v>
                </c:pt>
                <c:pt idx="4">
                  <c:v>77752000</c:v>
                </c:pt>
                <c:pt idx="5">
                  <c:v>27964000</c:v>
                </c:pt>
                <c:pt idx="6">
                  <c:v>98883000</c:v>
                </c:pt>
                <c:pt idx="7">
                  <c:v>134993000</c:v>
                </c:pt>
                <c:pt idx="8">
                  <c:v>283448000</c:v>
                </c:pt>
                <c:pt idx="9">
                  <c:v>317176000</c:v>
                </c:pt>
                <c:pt idx="10">
                  <c:v>335183000</c:v>
                </c:pt>
                <c:pt idx="11">
                  <c:v>522236000</c:v>
                </c:pt>
                <c:pt idx="12">
                  <c:v>686164000</c:v>
                </c:pt>
                <c:pt idx="13">
                  <c:v>462639000</c:v>
                </c:pt>
                <c:pt idx="14">
                  <c:v>180832000</c:v>
                </c:pt>
                <c:pt idx="15">
                  <c:v>432820000</c:v>
                </c:pt>
              </c:numCache>
              <c:extLst/>
            </c:numRef>
          </c:val>
          <c:extLst>
            <c:ext xmlns:c16="http://schemas.microsoft.com/office/drawing/2014/chart" uri="{C3380CC4-5D6E-409C-BE32-E72D297353CC}">
              <c16:uniqueId val="{00000004-1E86-4041-8F8D-E76F29964A9D}"/>
            </c:ext>
          </c:extLst>
        </c:ser>
        <c:ser>
          <c:idx val="12"/>
          <c:order val="15"/>
          <c:tx>
            <c:strRef>
              <c:f>Sheet1!$Q$1</c:f>
              <c:strCache>
                <c:ptCount val="1"/>
                <c:pt idx="0">
                  <c:v>SUPPLEMENTAL APPROPRIATIONS</c:v>
                </c:pt>
              </c:strCache>
            </c:strRef>
          </c:tx>
          <c:spPr>
            <a:solidFill>
              <a:srgbClr val="FFC000"/>
            </a:solidFill>
            <a:ln>
              <a:solidFill>
                <a:srgbClr val="002060"/>
              </a:solidFill>
            </a:ln>
            <a:effectLst/>
          </c:spPr>
          <c:invertIfNegative val="0"/>
          <c:dPt>
            <c:idx val="0"/>
            <c:invertIfNegative val="0"/>
            <c:bubble3D val="0"/>
            <c:spPr>
              <a:solidFill>
                <a:srgbClr val="FFC000"/>
              </a:solidFill>
              <a:ln>
                <a:solidFill>
                  <a:srgbClr val="002060"/>
                </a:solidFill>
              </a:ln>
              <a:effectLst/>
            </c:spPr>
            <c:extLst>
              <c:ext xmlns:c16="http://schemas.microsoft.com/office/drawing/2014/chart" uri="{C3380CC4-5D6E-409C-BE32-E72D297353CC}">
                <c16:uniqueId val="{0000000A-1E86-4041-8F8D-E76F29964A9D}"/>
              </c:ext>
            </c:extLst>
          </c:dPt>
          <c:dPt>
            <c:idx val="1"/>
            <c:invertIfNegative val="0"/>
            <c:bubble3D val="0"/>
            <c:spPr>
              <a:solidFill>
                <a:srgbClr val="FFC000"/>
              </a:solidFill>
              <a:ln>
                <a:solidFill>
                  <a:srgbClr val="002060"/>
                </a:solidFill>
              </a:ln>
              <a:effectLst/>
            </c:spPr>
            <c:extLst>
              <c:ext xmlns:c16="http://schemas.microsoft.com/office/drawing/2014/chart" uri="{C3380CC4-5D6E-409C-BE32-E72D297353CC}">
                <c16:uniqueId val="{0000000C-1E86-4041-8F8D-E76F29964A9D}"/>
              </c:ext>
            </c:extLst>
          </c:dPt>
          <c:dLbls>
            <c:dLbl>
              <c:idx val="0"/>
              <c:tx>
                <c:rich>
                  <a:bodyPr rot="-5400000" spcFirstLastPara="1" vertOverflow="ellipsis"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r>
                      <a:rPr lang="en-US" sz="700" dirty="0"/>
                      <a:t>KATRINA</a:t>
                    </a:r>
                  </a:p>
                </c:rich>
              </c:tx>
              <c:spPr>
                <a:noFill/>
                <a:ln>
                  <a:noFill/>
                </a:ln>
                <a:effectLst/>
              </c:spPr>
              <c:txPr>
                <a:bodyPr rot="-5400000" spcFirstLastPara="1" vertOverflow="ellipsis"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E86-4041-8F8D-E76F29964A9D}"/>
                </c:ext>
              </c:extLst>
            </c:dLbl>
            <c:dLbl>
              <c:idx val="2"/>
              <c:layout>
                <c:manualLayout>
                  <c:x val="0"/>
                  <c:y val="-1.0899786844798365E-2"/>
                </c:manualLayout>
              </c:layout>
              <c:tx>
                <c:rich>
                  <a:bodyPr/>
                  <a:lstStyle/>
                  <a:p>
                    <a:r>
                      <a:rPr lang="en-US" sz="500" dirty="0"/>
                      <a:t>SSA 10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4C0-4977-BB02-04A5A4EC4CFD}"/>
                </c:ext>
              </c:extLst>
            </c:dLbl>
            <c:dLbl>
              <c:idx val="4"/>
              <c:tx>
                <c:rich>
                  <a:bodyPr rot="-5400000" spcFirstLastPara="1" vertOverflow="ellipsis"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r>
                      <a:rPr lang="en-US" sz="700" dirty="0"/>
                      <a:t>DRA</a:t>
                    </a:r>
                    <a:r>
                      <a:rPr lang="en-US" sz="700" baseline="0" dirty="0"/>
                      <a:t> 12</a:t>
                    </a:r>
                    <a:endParaRPr lang="en-US" sz="700" dirty="0"/>
                  </a:p>
                </c:rich>
              </c:tx>
              <c:spPr>
                <a:noFill/>
                <a:ln>
                  <a:noFill/>
                </a:ln>
                <a:effectLst/>
              </c:spPr>
              <c:txPr>
                <a:bodyPr rot="-5400000" spcFirstLastPara="1" vertOverflow="ellipsis"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4C0-4977-BB02-04A5A4EC4CFD}"/>
                </c:ext>
              </c:extLst>
            </c:dLbl>
            <c:dLbl>
              <c:idx val="6"/>
              <c:tx>
                <c:rich>
                  <a:bodyPr rot="-5400000" spcFirstLastPara="1" vertOverflow="ellipsis"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r>
                      <a:rPr lang="en-US" sz="700" dirty="0"/>
                      <a:t>17</a:t>
                    </a:r>
                  </a:p>
                </c:rich>
              </c:tx>
              <c:spPr>
                <a:noFill/>
                <a:ln>
                  <a:noFill/>
                </a:ln>
                <a:effectLst/>
              </c:spPr>
              <c:txPr>
                <a:bodyPr rot="-5400000" spcFirstLastPara="1" vertOverflow="ellipsis"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6793-4371-AB5B-702E22E63881}"/>
                </c:ext>
              </c:extLst>
            </c:dLbl>
            <c:dLbl>
              <c:idx val="7"/>
              <c:tx>
                <c:rich>
                  <a:bodyPr rot="-5400000" spcFirstLastPara="1" vertOverflow="ellipsis"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r>
                      <a:rPr lang="en-US" sz="700" dirty="0"/>
                      <a:t>BBA 18</a:t>
                    </a:r>
                  </a:p>
                </c:rich>
              </c:tx>
              <c:spPr>
                <a:noFill/>
                <a:ln>
                  <a:noFill/>
                </a:ln>
                <a:effectLst/>
              </c:spPr>
              <c:txPr>
                <a:bodyPr rot="-5400000" spcFirstLastPara="1" vertOverflow="ellipsis"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793-4371-AB5B-702E22E63881}"/>
                </c:ext>
              </c:extLst>
            </c:dLbl>
            <c:dLbl>
              <c:idx val="8"/>
              <c:tx>
                <c:rich>
                  <a:bodyPr rot="-5400000" spcFirstLastPara="1" vertOverflow="ellipsis"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r>
                      <a:rPr lang="en-US" sz="700" dirty="0"/>
                      <a:t>DRA</a:t>
                    </a:r>
                    <a:r>
                      <a:rPr lang="en-US" sz="700" baseline="0" dirty="0"/>
                      <a:t> 19</a:t>
                    </a:r>
                    <a:endParaRPr lang="en-US" sz="700" dirty="0"/>
                  </a:p>
                </c:rich>
              </c:tx>
              <c:spPr>
                <a:noFill/>
                <a:ln>
                  <a:noFill/>
                </a:ln>
                <a:effectLst/>
              </c:spPr>
              <c:txPr>
                <a:bodyPr rot="-5400000" spcFirstLastPara="1" vertOverflow="ellipsis"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793-4371-AB5B-702E22E63881}"/>
                </c:ext>
              </c:extLst>
            </c:dLbl>
            <c:dLbl>
              <c:idx val="9"/>
              <c:tx>
                <c:rich>
                  <a:bodyPr rot="-5400000" spcFirstLastPara="1" vertOverflow="ellipsis"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r>
                      <a:rPr lang="en-US" sz="700" dirty="0"/>
                      <a:t>17</a:t>
                    </a:r>
                  </a:p>
                </c:rich>
              </c:tx>
              <c:spPr>
                <a:noFill/>
                <a:ln>
                  <a:noFill/>
                </a:ln>
                <a:effectLst/>
              </c:spPr>
              <c:txPr>
                <a:bodyPr rot="-5400000" spcFirstLastPara="1" vertOverflow="ellipsis"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4C0-4977-BB02-04A5A4EC4CFD}"/>
                </c:ext>
              </c:extLst>
            </c:dLbl>
            <c:dLbl>
              <c:idx val="10"/>
              <c:tx>
                <c:rich>
                  <a:bodyPr rot="-5400000" spcFirstLastPara="1" vertOverflow="ellipsis"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r>
                      <a:rPr lang="en-US" sz="700" dirty="0"/>
                      <a:t>BAA 18</a:t>
                    </a:r>
                  </a:p>
                </c:rich>
              </c:tx>
              <c:spPr>
                <a:noFill/>
                <a:ln>
                  <a:noFill/>
                </a:ln>
                <a:effectLst/>
              </c:spPr>
              <c:txPr>
                <a:bodyPr rot="-5400000" spcFirstLastPara="1" vertOverflow="ellipsis"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4C0-4977-BB02-04A5A4EC4CFD}"/>
                </c:ext>
              </c:extLst>
            </c:dLbl>
            <c:dLbl>
              <c:idx val="11"/>
              <c:tx>
                <c:rich>
                  <a:bodyPr rot="-5400000" spcFirstLastPara="1" vertOverflow="ellipsis"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r>
                      <a:rPr lang="en-US" sz="700" dirty="0"/>
                      <a:t>DRA 19</a:t>
                    </a:r>
                  </a:p>
                </c:rich>
              </c:tx>
              <c:spPr>
                <a:noFill/>
                <a:ln>
                  <a:noFill/>
                </a:ln>
                <a:effectLst/>
              </c:spPr>
              <c:txPr>
                <a:bodyPr rot="-5400000" spcFirstLastPara="1" vertOverflow="ellipsis"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4C0-4977-BB02-04A5A4EC4CFD}"/>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Sheet1!$A$6:$A$25</c:f>
              <c:numCache>
                <c:formatCode>0</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extLst/>
            </c:numRef>
          </c:cat>
          <c:val>
            <c:numRef>
              <c:f>Sheet1!$Q$6:$Q$25</c:f>
              <c:numCache>
                <c:formatCode>#,##0</c:formatCode>
                <c:ptCount val="17"/>
                <c:pt idx="0">
                  <c:v>1991723324</c:v>
                </c:pt>
                <c:pt idx="1">
                  <c:v>0</c:v>
                </c:pt>
                <c:pt idx="2">
                  <c:v>50688500</c:v>
                </c:pt>
                <c:pt idx="4" formatCode="_(* #,##0.00_);_(* \(#,##0.00\);_(* &quot;-&quot;??_);_(@_)">
                  <c:v>1017279941.87</c:v>
                </c:pt>
                <c:pt idx="5">
                  <c:v>0</c:v>
                </c:pt>
                <c:pt idx="9">
                  <c:v>418000000</c:v>
                </c:pt>
                <c:pt idx="10">
                  <c:v>2701000000</c:v>
                </c:pt>
                <c:pt idx="11">
                  <c:v>959000000</c:v>
                </c:pt>
                <c:pt idx="14">
                  <c:v>0</c:v>
                </c:pt>
                <c:pt idx="15">
                  <c:v>0</c:v>
                </c:pt>
              </c:numCache>
              <c:extLst/>
            </c:numRef>
          </c:val>
          <c:extLst>
            <c:ext xmlns:c16="http://schemas.microsoft.com/office/drawing/2014/chart" uri="{C3380CC4-5D6E-409C-BE32-E72D297353CC}">
              <c16:uniqueId val="{0000000D-1E86-4041-8F8D-E76F29964A9D}"/>
            </c:ext>
          </c:extLst>
        </c:ser>
        <c:ser>
          <c:idx val="17"/>
          <c:order val="17"/>
          <c:tx>
            <c:strRef>
              <c:f>Sheet1!$R$1</c:f>
              <c:strCache>
                <c:ptCount val="1"/>
                <c:pt idx="0">
                  <c:v>KATRINA 06</c:v>
                </c:pt>
              </c:strCache>
            </c:strRef>
          </c:tx>
          <c:spPr>
            <a:solidFill>
              <a:srgbClr val="FFC000"/>
            </a:solidFill>
            <a:ln w="9525">
              <a:solidFill>
                <a:srgbClr val="00206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35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Sheet1!$A$6:$A$25</c:f>
              <c:numCache>
                <c:formatCode>0</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extLst/>
            </c:numRef>
          </c:cat>
          <c:val>
            <c:numRef>
              <c:f>Sheet1!$R$6:$R$25</c:f>
              <c:numCache>
                <c:formatCode>General</c:formatCode>
                <c:ptCount val="17"/>
              </c:numCache>
              <c:extLst/>
            </c:numRef>
          </c:val>
          <c:extLst>
            <c:ext xmlns:c16="http://schemas.microsoft.com/office/drawing/2014/chart" uri="{C3380CC4-5D6E-409C-BE32-E72D297353CC}">
              <c16:uniqueId val="{0000000E-1E86-4041-8F8D-E76F29964A9D}"/>
            </c:ext>
          </c:extLst>
        </c:ser>
        <c:ser>
          <c:idx val="18"/>
          <c:order val="18"/>
          <c:tx>
            <c:strRef>
              <c:f>Sheet1!$S$1</c:f>
              <c:strCache>
                <c:ptCount val="1"/>
                <c:pt idx="0">
                  <c:v>KATRINA2 06</c:v>
                </c:pt>
              </c:strCache>
            </c:strRef>
          </c:tx>
          <c:spPr>
            <a:solidFill>
              <a:srgbClr val="FFC000"/>
            </a:solidFill>
            <a:ln w="9525">
              <a:solidFill>
                <a:srgbClr val="002060"/>
              </a:solidFill>
            </a:ln>
            <a:effectLst/>
          </c:spPr>
          <c:invertIfNegative val="0"/>
          <c:cat>
            <c:numRef>
              <c:f>Sheet1!$A$6:$A$25</c:f>
              <c:numCache>
                <c:formatCode>0</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extLst/>
            </c:numRef>
          </c:cat>
          <c:val>
            <c:numRef>
              <c:f>Sheet1!$S$6:$S$25</c:f>
              <c:numCache>
                <c:formatCode>General</c:formatCode>
                <c:ptCount val="17"/>
              </c:numCache>
              <c:extLst/>
            </c:numRef>
          </c:val>
          <c:extLst>
            <c:ext xmlns:c16="http://schemas.microsoft.com/office/drawing/2014/chart" uri="{C3380CC4-5D6E-409C-BE32-E72D297353CC}">
              <c16:uniqueId val="{0000000F-1E86-4041-8F8D-E76F29964A9D}"/>
            </c:ext>
          </c:extLst>
        </c:ser>
        <c:ser>
          <c:idx val="19"/>
          <c:order val="19"/>
          <c:tx>
            <c:strRef>
              <c:f>Sheet1!$T$1</c:f>
              <c:strCache>
                <c:ptCount val="1"/>
                <c:pt idx="0">
                  <c:v>KATRINA5 09</c:v>
                </c:pt>
              </c:strCache>
            </c:strRef>
          </c:tx>
          <c:spPr>
            <a:solidFill>
              <a:srgbClr val="FFC000"/>
            </a:solidFill>
            <a:ln w="9525">
              <a:solidFill>
                <a:srgbClr val="002060"/>
              </a:solidFill>
            </a:ln>
            <a:effectLst/>
          </c:spPr>
          <c:invertIfNegative val="0"/>
          <c:dLbls>
            <c:dLbl>
              <c:idx val="1"/>
              <c:tx>
                <c:rich>
                  <a:bodyPr rot="-5400000" spcFirstLastPara="1" vertOverflow="ellipsis"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r>
                      <a:rPr lang="en-US" dirty="0"/>
                      <a:t>KATRINA</a:t>
                    </a:r>
                  </a:p>
                </c:rich>
              </c:tx>
              <c:spPr>
                <a:noFill/>
                <a:ln>
                  <a:noFill/>
                </a:ln>
                <a:effectLst/>
              </c:spPr>
              <c:txPr>
                <a:bodyPr rot="-5400000" spcFirstLastPara="1" vertOverflow="ellipsis"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4C0-4977-BB02-04A5A4EC4CFD}"/>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Sheet1!$A$6:$A$25</c:f>
              <c:numCache>
                <c:formatCode>0</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extLst/>
            </c:numRef>
          </c:cat>
          <c:val>
            <c:numRef>
              <c:f>Sheet1!$T$6:$T$25</c:f>
              <c:numCache>
                <c:formatCode>_(* #,##0.00_);_(* \(#,##0.00\);_(* "-"??_);_(@_)</c:formatCode>
                <c:ptCount val="17"/>
                <c:pt idx="1">
                  <c:v>2628426461.8499999</c:v>
                </c:pt>
              </c:numCache>
              <c:extLst/>
            </c:numRef>
          </c:val>
          <c:extLst>
            <c:ext xmlns:c16="http://schemas.microsoft.com/office/drawing/2014/chart" uri="{C3380CC4-5D6E-409C-BE32-E72D297353CC}">
              <c16:uniqueId val="{00000010-1E86-4041-8F8D-E76F29964A9D}"/>
            </c:ext>
          </c:extLst>
        </c:ser>
        <c:ser>
          <c:idx val="20"/>
          <c:order val="20"/>
          <c:tx>
            <c:strRef>
              <c:f>Sheet1!$U$1</c:f>
              <c:strCache>
                <c:ptCount val="1"/>
                <c:pt idx="0">
                  <c:v>ARRA 09</c:v>
                </c:pt>
              </c:strCache>
            </c:strRef>
          </c:tx>
          <c:spPr>
            <a:solidFill>
              <a:srgbClr val="FFC000"/>
            </a:solidFill>
            <a:ln w="9525">
              <a:solidFill>
                <a:srgbClr val="002060"/>
              </a:solidFill>
            </a:ln>
            <a:effectLst/>
          </c:spPr>
          <c:invertIfNegative val="0"/>
          <c:dLbls>
            <c:dLbl>
              <c:idx val="1"/>
              <c:tx>
                <c:rich>
                  <a:bodyPr/>
                  <a:lstStyle/>
                  <a:p>
                    <a:r>
                      <a:rPr lang="en-US" dirty="0"/>
                      <a:t>ARRA</a:t>
                    </a:r>
                    <a:r>
                      <a:rPr lang="en-US" baseline="0" dirty="0"/>
                      <a:t> 09</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4C0-4977-BB02-04A5A4EC4CFD}"/>
                </c:ext>
              </c:extLst>
            </c:dLbl>
            <c:spPr>
              <a:noFill/>
              <a:ln>
                <a:noFill/>
              </a:ln>
              <a:effectLst/>
            </c:spPr>
            <c:txPr>
              <a:bodyPr rot="-5400000" spcFirstLastPara="1" vertOverflow="ellipsis"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Sheet1!$A$6:$A$25</c:f>
              <c:numCache>
                <c:formatCode>0</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extLst/>
            </c:numRef>
          </c:cat>
          <c:val>
            <c:numRef>
              <c:f>Sheet1!$U$6:$U$25</c:f>
              <c:numCache>
                <c:formatCode>#,##0</c:formatCode>
                <c:ptCount val="17"/>
                <c:pt idx="1">
                  <c:v>1116000000</c:v>
                </c:pt>
              </c:numCache>
              <c:extLst/>
            </c:numRef>
          </c:val>
          <c:extLst>
            <c:ext xmlns:c16="http://schemas.microsoft.com/office/drawing/2014/chart" uri="{C3380CC4-5D6E-409C-BE32-E72D297353CC}">
              <c16:uniqueId val="{00000011-1E86-4041-8F8D-E76F29964A9D}"/>
            </c:ext>
          </c:extLst>
        </c:ser>
        <c:ser>
          <c:idx val="21"/>
          <c:order val="21"/>
          <c:tx>
            <c:strRef>
              <c:f>Sheet1!$V$1</c:f>
              <c:strCache>
                <c:ptCount val="1"/>
                <c:pt idx="0">
                  <c:v>SAA 09</c:v>
                </c:pt>
              </c:strCache>
            </c:strRef>
          </c:tx>
          <c:spPr>
            <a:solidFill>
              <a:srgbClr val="FFC000"/>
            </a:solidFill>
            <a:ln w="9525">
              <a:solidFill>
                <a:srgbClr val="002060"/>
              </a:solidFill>
            </a:ln>
            <a:effectLst/>
          </c:spPr>
          <c:invertIfNegative val="0"/>
          <c:dLbls>
            <c:dLbl>
              <c:idx val="1"/>
              <c:layout>
                <c:manualLayout>
                  <c:x val="0"/>
                  <c:y val="-1.0899786844798365E-2"/>
                </c:manualLayout>
              </c:layout>
              <c:tx>
                <c:rich>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r>
                      <a:rPr lang="en-US" sz="500" dirty="0"/>
                      <a:t>SSA</a:t>
                    </a:r>
                    <a:r>
                      <a:rPr lang="en-US" sz="500" baseline="0" dirty="0"/>
                      <a:t> 09</a:t>
                    </a:r>
                    <a:endParaRPr lang="en-US" sz="500" dirty="0"/>
                  </a:p>
                </c:rich>
              </c:tx>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4C0-4977-BB02-04A5A4EC4CF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Sheet1!$A$6:$A$25</c:f>
              <c:numCache>
                <c:formatCode>0</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extLst/>
            </c:numRef>
          </c:cat>
          <c:val>
            <c:numRef>
              <c:f>Sheet1!$V$6:$V$26</c:f>
              <c:numCache>
                <c:formatCode>_(* #,##0.00_);_(* \(#,##0.00\);_(* "-"??_);_(@_)</c:formatCode>
                <c:ptCount val="17"/>
                <c:pt idx="1">
                  <c:v>70799413.890000001</c:v>
                </c:pt>
              </c:numCache>
              <c:extLst/>
            </c:numRef>
          </c:val>
          <c:extLst>
            <c:ext xmlns:c16="http://schemas.microsoft.com/office/drawing/2014/chart" uri="{C3380CC4-5D6E-409C-BE32-E72D297353CC}">
              <c16:uniqueId val="{00000012-1E86-4041-8F8D-E76F29964A9D}"/>
            </c:ext>
          </c:extLst>
        </c:ser>
        <c:ser>
          <c:idx val="15"/>
          <c:order val="22"/>
          <c:tx>
            <c:strRef>
              <c:f>Sheet1!$W$1</c:f>
              <c:strCache>
                <c:ptCount val="1"/>
                <c:pt idx="0">
                  <c:v>DRSAA 22</c:v>
                </c:pt>
              </c:strCache>
            </c:strRef>
          </c:tx>
          <c:spPr>
            <a:solidFill>
              <a:srgbClr val="FFC000"/>
            </a:solidFill>
            <a:ln>
              <a:solidFill>
                <a:srgbClr val="002060"/>
              </a:solidFill>
            </a:ln>
            <a:effectLst/>
          </c:spPr>
          <c:invertIfNegative val="0"/>
          <c:dLbls>
            <c:dLbl>
              <c:idx val="4"/>
              <c:tx>
                <c:rich>
                  <a:bodyPr/>
                  <a:lstStyle/>
                  <a:p>
                    <a:r>
                      <a:rPr lang="en-US" dirty="0"/>
                      <a:t>DRSAA</a:t>
                    </a:r>
                    <a:r>
                      <a:rPr lang="en-US" baseline="0" dirty="0"/>
                      <a:t> 22</a:t>
                    </a:r>
                    <a:endParaRPr lang="en-US" dirty="0"/>
                  </a:p>
                </c:rich>
              </c:tx>
              <c:dLblPos val="ct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3-1E86-4041-8F8D-E76F29964A9D}"/>
                </c:ext>
              </c:extLst>
            </c:dLbl>
            <c:spPr>
              <a:noFill/>
              <a:ln>
                <a:noFill/>
              </a:ln>
              <a:effectLst/>
            </c:spPr>
            <c:txPr>
              <a:bodyPr rot="-5400000" spcFirstLastPara="1" vertOverflow="ellipsis"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Sheet1!$A$6:$A$25</c:f>
              <c:numCache>
                <c:formatCode>0</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extLst/>
            </c:numRef>
          </c:cat>
          <c:val>
            <c:numRef>
              <c:f>Sheet1!$W$6:$W$25</c:f>
              <c:numCache>
                <c:formatCode>General</c:formatCode>
                <c:ptCount val="17"/>
                <c:pt idx="14" formatCode="#,##0">
                  <c:v>2566400000</c:v>
                </c:pt>
              </c:numCache>
              <c:extLst/>
            </c:numRef>
          </c:val>
          <c:extLst>
            <c:ext xmlns:c16="http://schemas.microsoft.com/office/drawing/2014/chart" uri="{C3380CC4-5D6E-409C-BE32-E72D297353CC}">
              <c16:uniqueId val="{00000014-1E86-4041-8F8D-E76F29964A9D}"/>
            </c:ext>
          </c:extLst>
        </c:ser>
        <c:ser>
          <c:idx val="16"/>
          <c:order val="23"/>
          <c:tx>
            <c:strRef>
              <c:f>Sheet1!$X$1</c:f>
              <c:strCache>
                <c:ptCount val="1"/>
                <c:pt idx="0">
                  <c:v>BIL 22</c:v>
                </c:pt>
              </c:strCache>
            </c:strRef>
          </c:tx>
          <c:spPr>
            <a:solidFill>
              <a:srgbClr val="FFC000"/>
            </a:solidFill>
            <a:ln>
              <a:solidFill>
                <a:srgbClr val="002060"/>
              </a:solidFill>
            </a:ln>
            <a:effectLst/>
          </c:spPr>
          <c:invertIfNegative val="0"/>
          <c:dLbls>
            <c:dLbl>
              <c:idx val="8"/>
              <c:tx>
                <c:rich>
                  <a:bodyPr/>
                  <a:lstStyle/>
                  <a:p>
                    <a:r>
                      <a:rPr lang="en-US" dirty="0"/>
                      <a:t>BIL</a:t>
                    </a:r>
                    <a:r>
                      <a:rPr lang="en-US" baseline="0" dirty="0"/>
                      <a:t> 22</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1E86-4041-8F8D-E76F29964A9D}"/>
                </c:ext>
              </c:extLst>
            </c:dLbl>
            <c:dLbl>
              <c:idx val="9"/>
              <c:tx>
                <c:rich>
                  <a:bodyPr rot="0" spcFirstLastPara="1" vertOverflow="ellipsis" vert="horz" wrap="square" lIns="38100" tIns="19050" rIns="38100" bIns="19050" anchor="ctr" anchorCtr="1">
                    <a:spAutoFit/>
                  </a:bodyPr>
                  <a:lstStyle/>
                  <a:p>
                    <a:pPr algn="ctr">
                      <a:defRPr lang="en-US" sz="500" b="0" i="0" u="none" strike="noStrike" kern="1200" baseline="0">
                        <a:solidFill>
                          <a:schemeClr val="tx1">
                            <a:lumMod val="75000"/>
                            <a:lumOff val="25000"/>
                          </a:schemeClr>
                        </a:solidFill>
                        <a:latin typeface="+mn-lt"/>
                        <a:ea typeface="+mn-ea"/>
                        <a:cs typeface="+mn-cs"/>
                      </a:defRPr>
                    </a:pPr>
                    <a:r>
                      <a:rPr lang="en-US" sz="500" dirty="0"/>
                      <a:t>BIL 22</a:t>
                    </a:r>
                  </a:p>
                </c:rich>
              </c:tx>
              <c:spPr>
                <a:noFill/>
                <a:ln>
                  <a:noFill/>
                </a:ln>
                <a:effectLst/>
              </c:spPr>
              <c:txPr>
                <a:bodyPr rot="0" spcFirstLastPara="1" vertOverflow="ellipsis" vert="horz" wrap="square" lIns="38100" tIns="19050" rIns="38100" bIns="19050" anchor="ctr" anchorCtr="1">
                  <a:spAutoFit/>
                </a:bodyPr>
                <a:lstStyle/>
                <a:p>
                  <a:pPr algn="ctr">
                    <a:defRPr lang="en-US" sz="5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1E86-4041-8F8D-E76F29964A9D}"/>
                </c:ext>
              </c:extLst>
            </c:dLbl>
            <c:dLbl>
              <c:idx val="10"/>
              <c:tx>
                <c:rich>
                  <a:bodyPr rot="0" spcFirstLastPara="1" vertOverflow="ellipsis" vert="horz" wrap="square" lIns="38100" tIns="19050" rIns="38100" bIns="19050" anchor="ctr" anchorCtr="1">
                    <a:spAutoFit/>
                  </a:bodyPr>
                  <a:lstStyle/>
                  <a:p>
                    <a:pPr algn="ctr">
                      <a:defRPr lang="en-US" sz="400" b="0" i="0" u="none" strike="noStrike" kern="1200" baseline="0">
                        <a:solidFill>
                          <a:schemeClr val="tx1">
                            <a:lumMod val="75000"/>
                            <a:lumOff val="25000"/>
                          </a:schemeClr>
                        </a:solidFill>
                        <a:latin typeface="+mn-lt"/>
                        <a:ea typeface="+mn-ea"/>
                        <a:cs typeface="+mn-cs"/>
                      </a:defRPr>
                    </a:pPr>
                    <a:r>
                      <a:rPr lang="en-US" sz="500" dirty="0"/>
                      <a:t>BIL 22</a:t>
                    </a:r>
                  </a:p>
                </c:rich>
              </c:tx>
              <c:spPr>
                <a:noFill/>
                <a:ln>
                  <a:noFill/>
                </a:ln>
                <a:effectLst/>
              </c:spPr>
              <c:txPr>
                <a:bodyPr rot="0" spcFirstLastPara="1" vertOverflow="ellipsis" vert="horz" wrap="square" lIns="38100" tIns="19050" rIns="38100" bIns="19050" anchor="ctr" anchorCtr="1">
                  <a:spAutoFit/>
                </a:bodyPr>
                <a:lstStyle/>
                <a:p>
                  <a:pPr algn="ctr">
                    <a:defRPr lang="en-US" sz="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1E86-4041-8F8D-E76F29964A9D}"/>
                </c:ext>
              </c:extLst>
            </c:dLbl>
            <c:dLbl>
              <c:idx val="11"/>
              <c:tx>
                <c:rich>
                  <a:bodyPr/>
                  <a:lstStyle/>
                  <a:p>
                    <a:r>
                      <a:rPr lang="en-US" dirty="0"/>
                      <a:t>BIL 22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793-4371-AB5B-702E22E63881}"/>
                </c:ext>
              </c:extLst>
            </c:dLbl>
            <c:dLbl>
              <c:idx val="12"/>
              <c:tx>
                <c:rich>
                  <a:bodyPr rot="0" spcFirstLastPara="1" vertOverflow="ellipsis" vert="horz" wrap="square" lIns="38100" tIns="19050" rIns="38100" bIns="19050" anchor="ctr" anchorCtr="1">
                    <a:spAutoFit/>
                  </a:bodyPr>
                  <a:lstStyle/>
                  <a:p>
                    <a:pPr algn="ctr">
                      <a:defRPr lang="en-US" sz="800" b="0" i="0" u="none" strike="noStrike" kern="1200" baseline="0">
                        <a:solidFill>
                          <a:schemeClr val="tx1">
                            <a:lumMod val="75000"/>
                            <a:lumOff val="25000"/>
                          </a:schemeClr>
                        </a:solidFill>
                        <a:latin typeface="+mn-lt"/>
                        <a:ea typeface="+mn-ea"/>
                        <a:cs typeface="+mn-cs"/>
                      </a:defRPr>
                    </a:pPr>
                    <a:r>
                      <a:rPr lang="en-US" sz="500" dirty="0"/>
                      <a:t>BIL</a:t>
                    </a:r>
                    <a:r>
                      <a:rPr lang="en-US" sz="500" baseline="0" dirty="0"/>
                      <a:t> 22</a:t>
                    </a:r>
                    <a:endParaRPr lang="en-US" sz="500" dirty="0"/>
                  </a:p>
                </c:rich>
              </c:tx>
              <c:spPr>
                <a:noFill/>
                <a:ln>
                  <a:noFill/>
                </a:ln>
                <a:effectLst/>
              </c:spPr>
              <c:txPr>
                <a:bodyPr rot="0" spcFirstLastPara="1" vertOverflow="ellipsis" vert="horz" wrap="square" lIns="38100" tIns="19050" rIns="38100" bIns="19050" anchor="ctr" anchorCtr="1">
                  <a:spAutoFit/>
                </a:bodyPr>
                <a:lstStyle/>
                <a:p>
                  <a:pPr algn="ctr">
                    <a:defRPr lang="en-US"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793-4371-AB5B-702E22E63881}"/>
                </c:ext>
              </c:extLst>
            </c:dLbl>
            <c:dLbl>
              <c:idx val="13"/>
              <c:tx>
                <c:rich>
                  <a:bodyPr rot="0" spcFirstLastPara="1" vertOverflow="ellipsis" vert="horz" wrap="square" lIns="38100" tIns="19050" rIns="38100" bIns="19050" anchor="ctr" anchorCtr="1">
                    <a:spAutoFit/>
                  </a:bodyPr>
                  <a:lstStyle/>
                  <a:p>
                    <a:pPr algn="ctr">
                      <a:defRPr lang="en-US" sz="800" b="0" i="0" u="none" strike="noStrike" kern="1200" baseline="0">
                        <a:solidFill>
                          <a:schemeClr val="tx1">
                            <a:lumMod val="75000"/>
                            <a:lumOff val="25000"/>
                          </a:schemeClr>
                        </a:solidFill>
                        <a:latin typeface="+mn-lt"/>
                        <a:ea typeface="+mn-ea"/>
                        <a:cs typeface="+mn-cs"/>
                      </a:defRPr>
                    </a:pPr>
                    <a:r>
                      <a:rPr lang="en-US" sz="500" dirty="0"/>
                      <a:t>BIL 22</a:t>
                    </a:r>
                  </a:p>
                </c:rich>
              </c:tx>
              <c:spPr>
                <a:noFill/>
                <a:ln>
                  <a:noFill/>
                </a:ln>
                <a:effectLst/>
              </c:spPr>
              <c:txPr>
                <a:bodyPr rot="0" spcFirstLastPara="1" vertOverflow="ellipsis" vert="horz" wrap="square" lIns="38100" tIns="19050" rIns="38100" bIns="19050" anchor="ctr" anchorCtr="1">
                  <a:spAutoFit/>
                </a:bodyPr>
                <a:lstStyle/>
                <a:p>
                  <a:pPr algn="ctr">
                    <a:defRPr lang="en-US"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793-4371-AB5B-702E22E63881}"/>
                </c:ext>
              </c:extLst>
            </c:dLbl>
            <c:dLbl>
              <c:idx val="14"/>
              <c:tx>
                <c:rich>
                  <a:bodyPr/>
                  <a:lstStyle/>
                  <a:p>
                    <a:r>
                      <a:rPr lang="en-US" dirty="0"/>
                      <a:t>BIL 22</a:t>
                    </a:r>
                  </a:p>
                </c:rich>
              </c:tx>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4C0-4977-BB02-04A5A4EC4CFD}"/>
                </c:ext>
              </c:extLst>
            </c:dLbl>
            <c:dLbl>
              <c:idx val="15"/>
              <c:tx>
                <c:rich>
                  <a:bodyPr rot="0" spcFirstLastPara="1" vertOverflow="ellipsis" vert="horz" wrap="square" lIns="38100" tIns="19050" rIns="38100" bIns="19050" anchor="ctr" anchorCtr="1">
                    <a:spAutoFit/>
                  </a:bodyPr>
                  <a:lstStyle/>
                  <a:p>
                    <a:pPr algn="ctr">
                      <a:defRPr lang="en-US" sz="500" b="0" i="0" u="none" strike="noStrike" kern="1200" baseline="0">
                        <a:solidFill>
                          <a:schemeClr val="tx1">
                            <a:lumMod val="75000"/>
                            <a:lumOff val="25000"/>
                          </a:schemeClr>
                        </a:solidFill>
                        <a:latin typeface="+mn-lt"/>
                        <a:ea typeface="+mn-ea"/>
                        <a:cs typeface="+mn-cs"/>
                      </a:defRPr>
                    </a:pPr>
                    <a:r>
                      <a:rPr lang="en-US" dirty="0"/>
                      <a:t>BIL</a:t>
                    </a:r>
                    <a:r>
                      <a:rPr lang="en-US" baseline="0" dirty="0"/>
                      <a:t> 22</a:t>
                    </a:r>
                    <a:endParaRPr lang="en-US" dirty="0"/>
                  </a:p>
                </c:rich>
              </c:tx>
              <c:spPr>
                <a:noFill/>
                <a:ln>
                  <a:noFill/>
                </a:ln>
                <a:effectLst/>
              </c:spPr>
              <c:txPr>
                <a:bodyPr rot="0" spcFirstLastPara="1" vertOverflow="ellipsis" vert="horz" wrap="square" lIns="38100" tIns="19050" rIns="38100" bIns="19050" anchor="ctr" anchorCtr="1">
                  <a:spAutoFit/>
                </a:bodyPr>
                <a:lstStyle/>
                <a:p>
                  <a:pPr algn="ctr">
                    <a:defRPr lang="en-US" sz="5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4C0-4977-BB02-04A5A4EC4CFD}"/>
                </c:ext>
              </c:extLst>
            </c:dLbl>
            <c:dLbl>
              <c:idx val="16"/>
              <c:tx>
                <c:rich>
                  <a:bodyPr rot="0" spcFirstLastPara="1" vertOverflow="ellipsis" vert="horz" wrap="square" lIns="38100" tIns="19050" rIns="38100" bIns="19050" anchor="ctr" anchorCtr="1">
                    <a:spAutoFit/>
                  </a:bodyPr>
                  <a:lstStyle/>
                  <a:p>
                    <a:pPr algn="ctr">
                      <a:defRPr lang="en-US" sz="500" b="0" i="0" u="none" strike="noStrike" kern="1200" baseline="0">
                        <a:solidFill>
                          <a:schemeClr val="tx1">
                            <a:lumMod val="75000"/>
                            <a:lumOff val="25000"/>
                          </a:schemeClr>
                        </a:solidFill>
                        <a:latin typeface="+mn-lt"/>
                        <a:ea typeface="+mn-ea"/>
                        <a:cs typeface="+mn-cs"/>
                      </a:defRPr>
                    </a:pPr>
                    <a:r>
                      <a:rPr lang="en-US" dirty="0"/>
                      <a:t>BIL 22</a:t>
                    </a:r>
                  </a:p>
                </c:rich>
              </c:tx>
              <c:spPr>
                <a:noFill/>
                <a:ln>
                  <a:noFill/>
                </a:ln>
                <a:effectLst/>
              </c:spPr>
              <c:txPr>
                <a:bodyPr rot="0" spcFirstLastPara="1" vertOverflow="ellipsis" vert="horz" wrap="square" lIns="38100" tIns="19050" rIns="38100" bIns="19050" anchor="ctr" anchorCtr="1">
                  <a:spAutoFit/>
                </a:bodyPr>
                <a:lstStyle/>
                <a:p>
                  <a:pPr algn="ctr">
                    <a:defRPr lang="en-US" sz="5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4C0-4977-BB02-04A5A4EC4CFD}"/>
                </c:ext>
              </c:extLst>
            </c:dLbl>
            <c:spPr>
              <a:noFill/>
              <a:ln>
                <a:noFill/>
              </a:ln>
              <a:effectLst/>
            </c:spPr>
            <c:txPr>
              <a:bodyPr rot="-5400000" spcFirstLastPara="1" vertOverflow="ellipsis" wrap="square" lIns="38100" tIns="19050" rIns="38100" bIns="19050" anchor="ctr" anchorCtr="1">
                <a:spAutoFit/>
              </a:bodyPr>
              <a:lstStyle/>
              <a:p>
                <a:pPr algn="ctr">
                  <a:defRPr lang="en-US"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Sheet1!$A$6:$A$25</c:f>
              <c:numCache>
                <c:formatCode>0</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extLst/>
            </c:numRef>
          </c:cat>
          <c:val>
            <c:numRef>
              <c:f>Sheet1!$X$6:$X$25</c:f>
              <c:numCache>
                <c:formatCode>General</c:formatCode>
                <c:ptCount val="17"/>
                <c:pt idx="14" formatCode="#,##0">
                  <c:v>3326256405</c:v>
                </c:pt>
                <c:pt idx="15" formatCode="#,##0">
                  <c:v>139083000</c:v>
                </c:pt>
                <c:pt idx="16" formatCode="#,##0">
                  <c:v>160200000</c:v>
                </c:pt>
              </c:numCache>
              <c:extLst/>
            </c:numRef>
          </c:val>
          <c:extLst>
            <c:ext xmlns:c16="http://schemas.microsoft.com/office/drawing/2014/chart" uri="{C3380CC4-5D6E-409C-BE32-E72D297353CC}">
              <c16:uniqueId val="{00000018-1E86-4041-8F8D-E76F29964A9D}"/>
            </c:ext>
          </c:extLst>
        </c:ser>
        <c:ser>
          <c:idx val="24"/>
          <c:order val="24"/>
          <c:tx>
            <c:strRef>
              <c:f>Sheet1!$Y$1</c:f>
              <c:strCache>
                <c:ptCount val="1"/>
                <c:pt idx="0">
                  <c:v>DRSAA 23</c:v>
                </c:pt>
              </c:strCache>
            </c:strRef>
          </c:tx>
          <c:spPr>
            <a:solidFill>
              <a:srgbClr val="FFC000"/>
            </a:solidFill>
            <a:ln w="9525">
              <a:solidFill>
                <a:srgbClr val="002060"/>
              </a:solidFill>
            </a:ln>
            <a:effectLst/>
          </c:spPr>
          <c:invertIfNegative val="0"/>
          <c:dLbls>
            <c:dLbl>
              <c:idx val="9"/>
              <c:tx>
                <c:rich>
                  <a:bodyPr rot="0" spcFirstLastPara="1" vertOverflow="ellipsis" vert="horz" wrap="square" lIns="38100" tIns="19050" rIns="38100" bIns="19050" anchor="ctr" anchorCtr="0">
                    <a:spAutoFit/>
                  </a:bodyPr>
                  <a:lstStyle/>
                  <a:p>
                    <a:pPr algn="ctr">
                      <a:defRPr lang="en-US" sz="300" b="0" i="0" u="none" strike="noStrike" kern="1200" baseline="0">
                        <a:solidFill>
                          <a:schemeClr val="tx1">
                            <a:lumMod val="75000"/>
                            <a:lumOff val="25000"/>
                          </a:schemeClr>
                        </a:solidFill>
                        <a:latin typeface="+mn-lt"/>
                        <a:ea typeface="+mn-ea"/>
                        <a:cs typeface="+mn-cs"/>
                      </a:defRPr>
                    </a:pPr>
                    <a:r>
                      <a:rPr lang="en-US" sz="400" dirty="0"/>
                      <a:t>DRSAA 23</a:t>
                    </a:r>
                  </a:p>
                </c:rich>
              </c:tx>
              <c:spPr>
                <a:noFill/>
                <a:ln>
                  <a:noFill/>
                </a:ln>
                <a:effectLst/>
              </c:spPr>
              <c:txPr>
                <a:bodyPr rot="0" spcFirstLastPara="1" vertOverflow="ellipsis" vert="horz" wrap="square" lIns="38100" tIns="19050" rIns="38100" bIns="19050" anchor="ctr" anchorCtr="0">
                  <a:spAutoFit/>
                </a:bodyPr>
                <a:lstStyle/>
                <a:p>
                  <a:pPr algn="ctr">
                    <a:defRPr lang="en-US" sz="3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1E86-4041-8F8D-E76F29964A9D}"/>
                </c:ext>
              </c:extLst>
            </c:dLbl>
            <c:dLbl>
              <c:idx val="12"/>
              <c:tx>
                <c:rich>
                  <a:bodyPr/>
                  <a:lstStyle/>
                  <a:p>
                    <a:r>
                      <a:rPr lang="en-US" sz="350" dirty="0"/>
                      <a:t>DRSAA 23</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793-4371-AB5B-702E22E63881}"/>
                </c:ext>
              </c:extLst>
            </c:dLbl>
            <c:dLbl>
              <c:idx val="15"/>
              <c:tx>
                <c:rich>
                  <a:bodyPr rot="0" spcFirstLastPara="1" vertOverflow="ellipsis" vert="horz" wrap="square" lIns="38100" tIns="19050" rIns="38100" bIns="19050" anchor="ctr" anchorCtr="0">
                    <a:spAutoFit/>
                  </a:bodyPr>
                  <a:lstStyle/>
                  <a:p>
                    <a:pPr algn="ctr">
                      <a:defRPr lang="en-US" sz="400" b="0" i="0" u="none" strike="noStrike" kern="1200" baseline="0">
                        <a:solidFill>
                          <a:schemeClr val="tx1">
                            <a:lumMod val="75000"/>
                            <a:lumOff val="25000"/>
                          </a:schemeClr>
                        </a:solidFill>
                        <a:latin typeface="+mn-lt"/>
                        <a:ea typeface="+mn-ea"/>
                        <a:cs typeface="+mn-cs"/>
                      </a:defRPr>
                    </a:pPr>
                    <a:r>
                      <a:rPr lang="en-US" sz="400" dirty="0"/>
                      <a:t>DRSAA 23</a:t>
                    </a:r>
                  </a:p>
                </c:rich>
              </c:tx>
              <c:spPr>
                <a:noFill/>
                <a:ln>
                  <a:noFill/>
                </a:ln>
                <a:effectLst/>
              </c:spPr>
              <c:txPr>
                <a:bodyPr rot="0" spcFirstLastPara="1" vertOverflow="ellipsis" vert="horz" wrap="square" lIns="38100" tIns="19050" rIns="38100" bIns="19050" anchor="ctr" anchorCtr="0">
                  <a:spAutoFit/>
                </a:bodyPr>
                <a:lstStyle/>
                <a:p>
                  <a:pPr algn="ctr">
                    <a:defRPr lang="en-US" sz="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4C0-4977-BB02-04A5A4EC4CFD}"/>
                </c:ext>
              </c:extLst>
            </c:dLbl>
            <c:spPr>
              <a:noFill/>
              <a:ln>
                <a:noFill/>
              </a:ln>
              <a:effectLst/>
            </c:spPr>
            <c:txPr>
              <a:bodyPr rot="0" spcFirstLastPara="1" vertOverflow="ellipsis" vert="horz" wrap="square" lIns="38100" tIns="19050" rIns="38100" bIns="19050" anchor="ctr" anchorCtr="0">
                <a:spAutoFit/>
              </a:bodyPr>
              <a:lstStyle/>
              <a:p>
                <a:pPr algn="ctr">
                  <a:defRPr lang="en-US" sz="5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Sheet1!$A$6:$A$25</c:f>
              <c:numCache>
                <c:formatCode>0</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extLst/>
            </c:numRef>
          </c:cat>
          <c:val>
            <c:numRef>
              <c:f>Sheet1!$Y$6:$Y$24</c:f>
              <c:numCache>
                <c:formatCode>General</c:formatCode>
                <c:ptCount val="16"/>
                <c:pt idx="15" formatCode="#,##0">
                  <c:v>348000000</c:v>
                </c:pt>
              </c:numCache>
              <c:extLst/>
            </c:numRef>
          </c:val>
          <c:extLst>
            <c:ext xmlns:c16="http://schemas.microsoft.com/office/drawing/2014/chart" uri="{C3380CC4-5D6E-409C-BE32-E72D297353CC}">
              <c16:uniqueId val="{0000001A-1E86-4041-8F8D-E76F29964A9D}"/>
            </c:ext>
          </c:extLst>
        </c:ser>
        <c:dLbls>
          <c:showLegendKey val="0"/>
          <c:showVal val="0"/>
          <c:showCatName val="0"/>
          <c:showSerName val="0"/>
          <c:showPercent val="0"/>
          <c:showBubbleSize val="0"/>
        </c:dLbls>
        <c:gapWidth val="75"/>
        <c:overlap val="100"/>
        <c:axId val="527850024"/>
        <c:axId val="527852376"/>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INVESTIGATIONS</c:v>
                      </c:pt>
                    </c:strCache>
                  </c:strRef>
                </c:tx>
                <c:spPr>
                  <a:solidFill>
                    <a:srgbClr val="4F7DC9"/>
                  </a:solidFill>
                  <a:ln>
                    <a:noFill/>
                  </a:ln>
                  <a:effectLst/>
                </c:spPr>
                <c:invertIfNegative val="0"/>
                <c:cat>
                  <c:numRef>
                    <c:extLst>
                      <c:ext uri="{02D57815-91ED-43cb-92C2-25804820EDAC}">
                        <c15:formulaRef>
                          <c15:sqref>Sheet1!$A$6:$A$25</c15:sqref>
                        </c15:formulaRef>
                      </c:ext>
                    </c:extLst>
                    <c:numCache>
                      <c:formatCode>0</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numRef>
                </c:cat>
                <c:val>
                  <c:numRef>
                    <c:extLst>
                      <c:ext uri="{02D57815-91ED-43cb-92C2-25804820EDAC}">
                        <c15:formulaRef>
                          <c15:sqref>Sheet1!$B$6:$B$25</c15:sqref>
                        </c15:formulaRef>
                      </c:ext>
                    </c:extLst>
                    <c:numCache>
                      <c:formatCode>#,##0</c:formatCode>
                      <c:ptCount val="17"/>
                      <c:pt idx="0">
                        <c:v>90000000</c:v>
                      </c:pt>
                      <c:pt idx="1">
                        <c:v>91000000</c:v>
                      </c:pt>
                      <c:pt idx="2">
                        <c:v>100000000</c:v>
                      </c:pt>
                      <c:pt idx="3">
                        <c:v>104000000</c:v>
                      </c:pt>
                      <c:pt idx="4">
                        <c:v>104000000</c:v>
                      </c:pt>
                      <c:pt idx="5">
                        <c:v>102000000</c:v>
                      </c:pt>
                      <c:pt idx="6">
                        <c:v>90000000</c:v>
                      </c:pt>
                      <c:pt idx="7">
                        <c:v>80000000</c:v>
                      </c:pt>
                      <c:pt idx="8">
                        <c:v>97000000</c:v>
                      </c:pt>
                      <c:pt idx="9">
                        <c:v>85000000</c:v>
                      </c:pt>
                      <c:pt idx="10">
                        <c:v>86000000</c:v>
                      </c:pt>
                      <c:pt idx="11">
                        <c:v>82000000</c:v>
                      </c:pt>
                      <c:pt idx="12">
                        <c:v>77000000</c:v>
                      </c:pt>
                      <c:pt idx="13">
                        <c:v>103000000</c:v>
                      </c:pt>
                      <c:pt idx="14">
                        <c:v>105837000</c:v>
                      </c:pt>
                      <c:pt idx="15">
                        <c:v>105910000</c:v>
                      </c:pt>
                    </c:numCache>
                  </c:numRef>
                </c:val>
                <c:extLst>
                  <c:ext xmlns:c16="http://schemas.microsoft.com/office/drawing/2014/chart" uri="{C3380CC4-5D6E-409C-BE32-E72D297353CC}">
                    <c16:uniqueId val="{0000001C-1E86-4041-8F8D-E76F29964A9D}"/>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CONSTRUCTION</c:v>
                      </c:pt>
                    </c:strCache>
                  </c:strRef>
                </c:tx>
                <c:spPr>
                  <a:solidFill>
                    <a:srgbClr val="E87618"/>
                  </a:solidFill>
                  <a:ln>
                    <a:noFill/>
                  </a:ln>
                  <a:effectLst/>
                </c:spPr>
                <c:invertIfNegative val="0"/>
                <c:cat>
                  <c:numRef>
                    <c:extLst xmlns:c15="http://schemas.microsoft.com/office/drawing/2012/chart">
                      <c:ext xmlns:c15="http://schemas.microsoft.com/office/drawing/2012/chart" uri="{02D57815-91ED-43cb-92C2-25804820EDAC}">
                        <c15:formulaRef>
                          <c15:sqref>Sheet1!$A$6:$A$25</c15:sqref>
                        </c15:formulaRef>
                      </c:ext>
                    </c:extLst>
                    <c:numCache>
                      <c:formatCode>0</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numRef>
                </c:cat>
                <c:val>
                  <c:numRef>
                    <c:extLst xmlns:c15="http://schemas.microsoft.com/office/drawing/2012/chart">
                      <c:ext xmlns:c15="http://schemas.microsoft.com/office/drawing/2012/chart" uri="{02D57815-91ED-43cb-92C2-25804820EDAC}">
                        <c15:formulaRef>
                          <c15:sqref>Sheet1!$C$6:$C$25</c15:sqref>
                        </c15:formulaRef>
                      </c:ext>
                    </c:extLst>
                    <c:numCache>
                      <c:formatCode>#,##0</c:formatCode>
                      <c:ptCount val="17"/>
                      <c:pt idx="0">
                        <c:v>1523000000</c:v>
                      </c:pt>
                      <c:pt idx="1">
                        <c:v>1402000000</c:v>
                      </c:pt>
                      <c:pt idx="2">
                        <c:v>1718000000</c:v>
                      </c:pt>
                      <c:pt idx="3">
                        <c:v>1690000000</c:v>
                      </c:pt>
                      <c:pt idx="4">
                        <c:v>1480000000</c:v>
                      </c:pt>
                      <c:pt idx="5">
                        <c:v>1471000000</c:v>
                      </c:pt>
                      <c:pt idx="6">
                        <c:v>1350000000</c:v>
                      </c:pt>
                      <c:pt idx="7">
                        <c:v>1125000000</c:v>
                      </c:pt>
                      <c:pt idx="8">
                        <c:v>1172000000</c:v>
                      </c:pt>
                      <c:pt idx="9">
                        <c:v>1090000000</c:v>
                      </c:pt>
                      <c:pt idx="10">
                        <c:v>1020000000</c:v>
                      </c:pt>
                      <c:pt idx="11">
                        <c:v>871733000</c:v>
                      </c:pt>
                      <c:pt idx="12">
                        <c:v>1170200000</c:v>
                      </c:pt>
                      <c:pt idx="13">
                        <c:v>2173000000</c:v>
                      </c:pt>
                      <c:pt idx="14">
                        <c:v>1792378000</c:v>
                      </c:pt>
                      <c:pt idx="15">
                        <c:v>1221288000</c:v>
                      </c:pt>
                    </c:numCache>
                  </c:numRef>
                </c:val>
                <c:extLst xmlns:c15="http://schemas.microsoft.com/office/drawing/2012/chart">
                  <c:ext xmlns:c16="http://schemas.microsoft.com/office/drawing/2014/chart" uri="{C3380CC4-5D6E-409C-BE32-E72D297353CC}">
                    <c16:uniqueId val="{0000001D-1E86-4041-8F8D-E76F29964A9D}"/>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O&amp;M</c:v>
                      </c:pt>
                    </c:strCache>
                  </c:strRef>
                </c:tx>
                <c:spPr>
                  <a:solidFill>
                    <a:schemeClr val="bg1">
                      <a:lumMod val="60000"/>
                      <a:lumOff val="40000"/>
                    </a:schemeClr>
                  </a:solidFill>
                  <a:ln>
                    <a:noFill/>
                  </a:ln>
                  <a:effectLst/>
                </c:spPr>
                <c:invertIfNegative val="0"/>
                <c:cat>
                  <c:numRef>
                    <c:extLst xmlns:c15="http://schemas.microsoft.com/office/drawing/2012/chart">
                      <c:ext xmlns:c15="http://schemas.microsoft.com/office/drawing/2012/chart" uri="{02D57815-91ED-43cb-92C2-25804820EDAC}">
                        <c15:formulaRef>
                          <c15:sqref>Sheet1!$A$6:$A$25</c15:sqref>
                        </c15:formulaRef>
                      </c:ext>
                    </c:extLst>
                    <c:numCache>
                      <c:formatCode>0</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numRef>
                </c:cat>
                <c:val>
                  <c:numRef>
                    <c:extLst xmlns:c15="http://schemas.microsoft.com/office/drawing/2012/chart">
                      <c:ext xmlns:c15="http://schemas.microsoft.com/office/drawing/2012/chart" uri="{02D57815-91ED-43cb-92C2-25804820EDAC}">
                        <c15:formulaRef>
                          <c15:sqref>Sheet1!$D$6:$D$25</c15:sqref>
                        </c15:formulaRef>
                      </c:ext>
                    </c:extLst>
                    <c:numCache>
                      <c:formatCode>#,##0</c:formatCode>
                      <c:ptCount val="17"/>
                      <c:pt idx="0">
                        <c:v>2471000000</c:v>
                      </c:pt>
                      <c:pt idx="1">
                        <c:v>2475000000</c:v>
                      </c:pt>
                      <c:pt idx="2">
                        <c:v>2504000000</c:v>
                      </c:pt>
                      <c:pt idx="3">
                        <c:v>2361000000</c:v>
                      </c:pt>
                      <c:pt idx="4">
                        <c:v>2314000000</c:v>
                      </c:pt>
                      <c:pt idx="5">
                        <c:v>2398000000</c:v>
                      </c:pt>
                      <c:pt idx="6">
                        <c:v>2588000000</c:v>
                      </c:pt>
                      <c:pt idx="7">
                        <c:v>2600000000</c:v>
                      </c:pt>
                      <c:pt idx="8">
                        <c:v>2710000000</c:v>
                      </c:pt>
                      <c:pt idx="9">
                        <c:v>2705000000</c:v>
                      </c:pt>
                      <c:pt idx="10">
                        <c:v>3100000000</c:v>
                      </c:pt>
                      <c:pt idx="11">
                        <c:v>2076746462</c:v>
                      </c:pt>
                      <c:pt idx="12">
                        <c:v>1930428000</c:v>
                      </c:pt>
                      <c:pt idx="13">
                        <c:v>1996000000</c:v>
                      </c:pt>
                      <c:pt idx="14">
                        <c:v>2502901000</c:v>
                      </c:pt>
                      <c:pt idx="15">
                        <c:v>2599777000</c:v>
                      </c:pt>
                    </c:numCache>
                  </c:numRef>
                </c:val>
                <c:extLst xmlns:c15="http://schemas.microsoft.com/office/drawing/2012/chart">
                  <c:ext xmlns:c16="http://schemas.microsoft.com/office/drawing/2014/chart" uri="{C3380CC4-5D6E-409C-BE32-E72D297353CC}">
                    <c16:uniqueId val="{0000001E-1E86-4041-8F8D-E76F29964A9D}"/>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Sheet1!$E$1</c15:sqref>
                        </c15:formulaRef>
                      </c:ext>
                    </c:extLst>
                    <c:strCache>
                      <c:ptCount val="1"/>
                      <c:pt idx="0">
                        <c:v>HMTF</c:v>
                      </c:pt>
                    </c:strCache>
                  </c:strRef>
                </c:tx>
                <c:spPr>
                  <a:solidFill>
                    <a:srgbClr val="FF99FF"/>
                  </a:solidFill>
                  <a:ln>
                    <a:noFill/>
                  </a:ln>
                  <a:effectLst/>
                </c:spPr>
                <c:invertIfNegative val="0"/>
                <c:cat>
                  <c:numRef>
                    <c:extLst xmlns:c15="http://schemas.microsoft.com/office/drawing/2012/chart">
                      <c:ext xmlns:c15="http://schemas.microsoft.com/office/drawing/2012/chart" uri="{02D57815-91ED-43cb-92C2-25804820EDAC}">
                        <c15:formulaRef>
                          <c15:sqref>Sheet1!$A$6:$A$25</c15:sqref>
                        </c15:formulaRef>
                      </c:ext>
                    </c:extLst>
                    <c:numCache>
                      <c:formatCode>0</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numRef>
                </c:cat>
                <c:val>
                  <c:numRef>
                    <c:extLst xmlns:c15="http://schemas.microsoft.com/office/drawing/2012/chart">
                      <c:ext xmlns:c15="http://schemas.microsoft.com/office/drawing/2012/chart" uri="{02D57815-91ED-43cb-92C2-25804820EDAC}">
                        <c15:formulaRef>
                          <c15:sqref>Sheet1!$E$6:$E$25</c15:sqref>
                        </c15:formulaRef>
                      </c:ext>
                    </c:extLst>
                    <c:numCache>
                      <c:formatCode>General</c:formatCode>
                      <c:ptCount val="17"/>
                      <c:pt idx="11" formatCode="#,##0">
                        <c:v>965118538</c:v>
                      </c:pt>
                      <c:pt idx="12" formatCode="#,##0">
                        <c:v>965000000</c:v>
                      </c:pt>
                      <c:pt idx="13" formatCode="#,##0">
                        <c:v>1015000000</c:v>
                      </c:pt>
                      <c:pt idx="14" formatCode="#,##0">
                        <c:v>1625856000</c:v>
                      </c:pt>
                      <c:pt idx="15" formatCode="#,##0">
                        <c:v>1726000000</c:v>
                      </c:pt>
                    </c:numCache>
                  </c:numRef>
                </c:val>
                <c:extLst xmlns:c15="http://schemas.microsoft.com/office/drawing/2012/chart">
                  <c:ext xmlns:c16="http://schemas.microsoft.com/office/drawing/2014/chart" uri="{C3380CC4-5D6E-409C-BE32-E72D297353CC}">
                    <c16:uniqueId val="{0000001F-1E86-4041-8F8D-E76F29964A9D}"/>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REGULATORY</c:v>
                      </c:pt>
                    </c:strCache>
                  </c:strRef>
                </c:tx>
                <c:spPr>
                  <a:solidFill>
                    <a:srgbClr val="FFC000"/>
                  </a:solidFill>
                  <a:ln>
                    <a:noFill/>
                  </a:ln>
                  <a:effectLst/>
                </c:spPr>
                <c:invertIfNegative val="0"/>
                <c:cat>
                  <c:numRef>
                    <c:extLst xmlns:c15="http://schemas.microsoft.com/office/drawing/2012/chart">
                      <c:ext xmlns:c15="http://schemas.microsoft.com/office/drawing/2012/chart" uri="{02D57815-91ED-43cb-92C2-25804820EDAC}">
                        <c15:formulaRef>
                          <c15:sqref>Sheet1!$A$6:$A$25</c15:sqref>
                        </c15:formulaRef>
                      </c:ext>
                    </c:extLst>
                    <c:numCache>
                      <c:formatCode>0</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numRef>
                </c:cat>
                <c:val>
                  <c:numRef>
                    <c:extLst xmlns:c15="http://schemas.microsoft.com/office/drawing/2012/chart">
                      <c:ext xmlns:c15="http://schemas.microsoft.com/office/drawing/2012/chart" uri="{02D57815-91ED-43cb-92C2-25804820EDAC}">
                        <c15:formulaRef>
                          <c15:sqref>Sheet1!$F$6:$F$25</c15:sqref>
                        </c15:formulaRef>
                      </c:ext>
                    </c:extLst>
                    <c:numCache>
                      <c:formatCode>#,##0</c:formatCode>
                      <c:ptCount val="17"/>
                      <c:pt idx="0">
                        <c:v>180000000</c:v>
                      </c:pt>
                      <c:pt idx="1">
                        <c:v>180000000</c:v>
                      </c:pt>
                      <c:pt idx="2">
                        <c:v>190000000</c:v>
                      </c:pt>
                      <c:pt idx="3">
                        <c:v>193000000</c:v>
                      </c:pt>
                      <c:pt idx="4">
                        <c:v>196000000</c:v>
                      </c:pt>
                      <c:pt idx="5">
                        <c:v>205000000</c:v>
                      </c:pt>
                      <c:pt idx="6">
                        <c:v>200000000</c:v>
                      </c:pt>
                      <c:pt idx="7">
                        <c:v>200000000</c:v>
                      </c:pt>
                      <c:pt idx="8">
                        <c:v>205000000</c:v>
                      </c:pt>
                      <c:pt idx="9">
                        <c:v>200000000</c:v>
                      </c:pt>
                      <c:pt idx="10">
                        <c:v>200000000</c:v>
                      </c:pt>
                      <c:pt idx="11">
                        <c:v>200000000</c:v>
                      </c:pt>
                      <c:pt idx="12">
                        <c:v>200000000</c:v>
                      </c:pt>
                      <c:pt idx="13">
                        <c:v>200000000</c:v>
                      </c:pt>
                      <c:pt idx="14">
                        <c:v>204400000</c:v>
                      </c:pt>
                      <c:pt idx="15">
                        <c:v>210000000</c:v>
                      </c:pt>
                    </c:numCache>
                  </c:numRef>
                </c:val>
                <c:extLst xmlns:c15="http://schemas.microsoft.com/office/drawing/2012/chart">
                  <c:ext xmlns:c16="http://schemas.microsoft.com/office/drawing/2014/chart" uri="{C3380CC4-5D6E-409C-BE32-E72D297353CC}">
                    <c16:uniqueId val="{00000020-1E86-4041-8F8D-E76F29964A9D}"/>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Sheet1!$G$1</c15:sqref>
                        </c15:formulaRef>
                      </c:ext>
                    </c:extLst>
                    <c:strCache>
                      <c:ptCount val="1"/>
                      <c:pt idx="0">
                        <c:v>MR&amp;T</c:v>
                      </c:pt>
                    </c:strCache>
                  </c:strRef>
                </c:tx>
                <c:spPr>
                  <a:solidFill>
                    <a:srgbClr val="00B0F0"/>
                  </a:solidFill>
                  <a:ln>
                    <a:noFill/>
                  </a:ln>
                  <a:effectLst/>
                </c:spPr>
                <c:invertIfNegative val="0"/>
                <c:cat>
                  <c:numRef>
                    <c:extLst xmlns:c15="http://schemas.microsoft.com/office/drawing/2012/chart">
                      <c:ext xmlns:c15="http://schemas.microsoft.com/office/drawing/2012/chart" uri="{02D57815-91ED-43cb-92C2-25804820EDAC}">
                        <c15:formulaRef>
                          <c15:sqref>Sheet1!$A$6:$A$25</c15:sqref>
                        </c15:formulaRef>
                      </c:ext>
                    </c:extLst>
                    <c:numCache>
                      <c:formatCode>0</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numRef>
                </c:cat>
                <c:val>
                  <c:numRef>
                    <c:extLst xmlns:c15="http://schemas.microsoft.com/office/drawing/2012/chart">
                      <c:ext xmlns:c15="http://schemas.microsoft.com/office/drawing/2012/chart" uri="{02D57815-91ED-43cb-92C2-25804820EDAC}">
                        <c15:formulaRef>
                          <c15:sqref>Sheet1!$G$6:$G$25</c15:sqref>
                        </c15:formulaRef>
                      </c:ext>
                    </c:extLst>
                    <c:numCache>
                      <c:formatCode>#,##0</c:formatCode>
                      <c:ptCount val="17"/>
                      <c:pt idx="0">
                        <c:v>260000000</c:v>
                      </c:pt>
                      <c:pt idx="1">
                        <c:v>240000000</c:v>
                      </c:pt>
                      <c:pt idx="2">
                        <c:v>248000000</c:v>
                      </c:pt>
                      <c:pt idx="3">
                        <c:v>240000000</c:v>
                      </c:pt>
                      <c:pt idx="4">
                        <c:v>210000000</c:v>
                      </c:pt>
                      <c:pt idx="5">
                        <c:v>234000000</c:v>
                      </c:pt>
                      <c:pt idx="6">
                        <c:v>279000000</c:v>
                      </c:pt>
                      <c:pt idx="7">
                        <c:v>245000000</c:v>
                      </c:pt>
                      <c:pt idx="8">
                        <c:v>225000000</c:v>
                      </c:pt>
                      <c:pt idx="9">
                        <c:v>222000000</c:v>
                      </c:pt>
                      <c:pt idx="10">
                        <c:v>253000000</c:v>
                      </c:pt>
                      <c:pt idx="11">
                        <c:v>244735000</c:v>
                      </c:pt>
                      <c:pt idx="12">
                        <c:v>210000000</c:v>
                      </c:pt>
                      <c:pt idx="13">
                        <c:v>210000000</c:v>
                      </c:pt>
                      <c:pt idx="14">
                        <c:v>275000000</c:v>
                      </c:pt>
                      <c:pt idx="15">
                        <c:v>230000000</c:v>
                      </c:pt>
                    </c:numCache>
                  </c:numRef>
                </c:val>
                <c:extLst xmlns:c15="http://schemas.microsoft.com/office/drawing/2012/chart">
                  <c:ext xmlns:c16="http://schemas.microsoft.com/office/drawing/2014/chart" uri="{C3380CC4-5D6E-409C-BE32-E72D297353CC}">
                    <c16:uniqueId val="{00000021-1E86-4041-8F8D-E76F29964A9D}"/>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Sheet1!$H$1</c15:sqref>
                        </c15:formulaRef>
                      </c:ext>
                    </c:extLst>
                    <c:strCache>
                      <c:ptCount val="1"/>
                      <c:pt idx="0">
                        <c:v>GENERAL EXPENSE</c:v>
                      </c:pt>
                    </c:strCache>
                  </c:strRef>
                </c:tx>
                <c:spPr>
                  <a:solidFill>
                    <a:srgbClr val="92D050"/>
                  </a:solidFill>
                  <a:ln>
                    <a:noFill/>
                  </a:ln>
                  <a:effectLst/>
                </c:spPr>
                <c:invertIfNegative val="0"/>
                <c:cat>
                  <c:numRef>
                    <c:extLst xmlns:c15="http://schemas.microsoft.com/office/drawing/2012/chart">
                      <c:ext xmlns:c15="http://schemas.microsoft.com/office/drawing/2012/chart" uri="{02D57815-91ED-43cb-92C2-25804820EDAC}">
                        <c15:formulaRef>
                          <c15:sqref>Sheet1!$A$6:$A$25</c15:sqref>
                        </c15:formulaRef>
                      </c:ext>
                    </c:extLst>
                    <c:numCache>
                      <c:formatCode>0</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numRef>
                </c:cat>
                <c:val>
                  <c:numRef>
                    <c:extLst xmlns:c15="http://schemas.microsoft.com/office/drawing/2012/chart">
                      <c:ext xmlns:c15="http://schemas.microsoft.com/office/drawing/2012/chart" uri="{02D57815-91ED-43cb-92C2-25804820EDAC}">
                        <c15:formulaRef>
                          <c15:sqref>Sheet1!$H$6:$H$25</c15:sqref>
                        </c15:formulaRef>
                      </c:ext>
                    </c:extLst>
                    <c:numCache>
                      <c:formatCode>#,##0</c:formatCode>
                      <c:ptCount val="17"/>
                      <c:pt idx="0">
                        <c:v>177000000</c:v>
                      </c:pt>
                      <c:pt idx="1">
                        <c:v>177000000</c:v>
                      </c:pt>
                      <c:pt idx="2">
                        <c:v>184000000</c:v>
                      </c:pt>
                      <c:pt idx="3">
                        <c:v>185000000</c:v>
                      </c:pt>
                      <c:pt idx="4">
                        <c:v>185000000</c:v>
                      </c:pt>
                      <c:pt idx="5">
                        <c:v>182000000</c:v>
                      </c:pt>
                      <c:pt idx="6">
                        <c:v>182000000</c:v>
                      </c:pt>
                      <c:pt idx="7">
                        <c:v>178000000</c:v>
                      </c:pt>
                      <c:pt idx="8">
                        <c:v>180000000</c:v>
                      </c:pt>
                      <c:pt idx="9">
                        <c:v>180000000</c:v>
                      </c:pt>
                      <c:pt idx="10">
                        <c:v>185000000</c:v>
                      </c:pt>
                      <c:pt idx="11">
                        <c:v>187000000</c:v>
                      </c:pt>
                      <c:pt idx="12">
                        <c:v>187000000</c:v>
                      </c:pt>
                      <c:pt idx="13">
                        <c:v>187000000</c:v>
                      </c:pt>
                      <c:pt idx="14">
                        <c:v>199290000</c:v>
                      </c:pt>
                      <c:pt idx="15">
                        <c:v>200000000</c:v>
                      </c:pt>
                    </c:numCache>
                  </c:numRef>
                </c:val>
                <c:extLst xmlns:c15="http://schemas.microsoft.com/office/drawing/2012/chart">
                  <c:ext xmlns:c16="http://schemas.microsoft.com/office/drawing/2014/chart" uri="{C3380CC4-5D6E-409C-BE32-E72D297353CC}">
                    <c16:uniqueId val="{00000022-1E86-4041-8F8D-E76F29964A9D}"/>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Sheet1!$I$1</c15:sqref>
                        </c15:formulaRef>
                      </c:ext>
                    </c:extLst>
                    <c:strCache>
                      <c:ptCount val="1"/>
                      <c:pt idx="0">
                        <c:v>FC&amp;CE</c:v>
                      </c:pt>
                    </c:strCache>
                  </c:strRef>
                </c:tx>
                <c:spPr>
                  <a:solidFill>
                    <a:schemeClr val="accent6">
                      <a:lumMod val="60000"/>
                      <a:lumOff val="40000"/>
                    </a:schemeClr>
                  </a:solidFill>
                  <a:ln>
                    <a:noFill/>
                  </a:ln>
                  <a:effectLst/>
                </c:spPr>
                <c:invertIfNegative val="0"/>
                <c:cat>
                  <c:numRef>
                    <c:extLst xmlns:c15="http://schemas.microsoft.com/office/drawing/2012/chart">
                      <c:ext xmlns:c15="http://schemas.microsoft.com/office/drawing/2012/chart" uri="{02D57815-91ED-43cb-92C2-25804820EDAC}">
                        <c15:formulaRef>
                          <c15:sqref>Sheet1!$A$6:$A$25</c15:sqref>
                        </c15:formulaRef>
                      </c:ext>
                    </c:extLst>
                    <c:numCache>
                      <c:formatCode>0</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numRef>
                </c:cat>
                <c:val>
                  <c:numRef>
                    <c:extLst xmlns:c15="http://schemas.microsoft.com/office/drawing/2012/chart">
                      <c:ext xmlns:c15="http://schemas.microsoft.com/office/drawing/2012/chart" uri="{02D57815-91ED-43cb-92C2-25804820EDAC}">
                        <c15:formulaRef>
                          <c15:sqref>Sheet1!$I$6:$I$25</c15:sqref>
                        </c15:formulaRef>
                      </c:ext>
                    </c:extLst>
                    <c:numCache>
                      <c:formatCode>#,##0</c:formatCode>
                      <c:ptCount val="17"/>
                      <c:pt idx="0">
                        <c:v>40000000</c:v>
                      </c:pt>
                      <c:pt idx="1">
                        <c:v>40000000</c:v>
                      </c:pt>
                      <c:pt idx="2">
                        <c:v>41000000</c:v>
                      </c:pt>
                      <c:pt idx="3">
                        <c:v>30000000</c:v>
                      </c:pt>
                      <c:pt idx="4">
                        <c:v>27000000</c:v>
                      </c:pt>
                      <c:pt idx="5">
                        <c:v>30000000</c:v>
                      </c:pt>
                      <c:pt idx="6">
                        <c:v>28000000</c:v>
                      </c:pt>
                      <c:pt idx="7">
                        <c:v>28000000</c:v>
                      </c:pt>
                      <c:pt idx="8">
                        <c:v>34000000</c:v>
                      </c:pt>
                      <c:pt idx="9">
                        <c:v>30000000</c:v>
                      </c:pt>
                      <c:pt idx="10">
                        <c:v>35000000</c:v>
                      </c:pt>
                      <c:pt idx="11">
                        <c:v>27000000</c:v>
                      </c:pt>
                      <c:pt idx="12">
                        <c:v>27000000</c:v>
                      </c:pt>
                      <c:pt idx="13">
                        <c:v>77000000</c:v>
                      </c:pt>
                      <c:pt idx="14">
                        <c:v>35000000</c:v>
                      </c:pt>
                      <c:pt idx="15">
                        <c:v>35000000</c:v>
                      </c:pt>
                    </c:numCache>
                  </c:numRef>
                </c:val>
                <c:extLst xmlns:c15="http://schemas.microsoft.com/office/drawing/2012/chart">
                  <c:ext xmlns:c16="http://schemas.microsoft.com/office/drawing/2014/chart" uri="{C3380CC4-5D6E-409C-BE32-E72D297353CC}">
                    <c16:uniqueId val="{00000023-1E86-4041-8F8D-E76F29964A9D}"/>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Sheet1!$J$1</c15:sqref>
                        </c15:formulaRef>
                      </c:ext>
                    </c:extLst>
                    <c:strCache>
                      <c:ptCount val="1"/>
                      <c:pt idx="0">
                        <c:v>FUSRAP</c:v>
                      </c:pt>
                    </c:strCache>
                  </c:strRef>
                </c:tx>
                <c:spPr>
                  <a:solidFill>
                    <a:srgbClr val="C00000"/>
                  </a:solidFill>
                  <a:ln>
                    <a:noFill/>
                  </a:ln>
                  <a:effectLst/>
                </c:spPr>
                <c:invertIfNegative val="0"/>
                <c:cat>
                  <c:numRef>
                    <c:extLst xmlns:c15="http://schemas.microsoft.com/office/drawing/2012/chart">
                      <c:ext xmlns:c15="http://schemas.microsoft.com/office/drawing/2012/chart" uri="{02D57815-91ED-43cb-92C2-25804820EDAC}">
                        <c15:formulaRef>
                          <c15:sqref>Sheet1!$A$6:$A$25</c15:sqref>
                        </c15:formulaRef>
                      </c:ext>
                    </c:extLst>
                    <c:numCache>
                      <c:formatCode>0</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numRef>
                </c:cat>
                <c:val>
                  <c:numRef>
                    <c:extLst xmlns:c15="http://schemas.microsoft.com/office/drawing/2012/chart">
                      <c:ext xmlns:c15="http://schemas.microsoft.com/office/drawing/2012/chart" uri="{02D57815-91ED-43cb-92C2-25804820EDAC}">
                        <c15:formulaRef>
                          <c15:sqref>Sheet1!$J$6:$J$25</c15:sqref>
                        </c15:formulaRef>
                      </c:ext>
                    </c:extLst>
                    <c:numCache>
                      <c:formatCode>#,##0</c:formatCode>
                      <c:ptCount val="17"/>
                      <c:pt idx="0">
                        <c:v>130000000</c:v>
                      </c:pt>
                      <c:pt idx="1">
                        <c:v>130000000</c:v>
                      </c:pt>
                      <c:pt idx="2">
                        <c:v>134000000</c:v>
                      </c:pt>
                      <c:pt idx="3">
                        <c:v>130000000</c:v>
                      </c:pt>
                      <c:pt idx="4">
                        <c:v>109000000</c:v>
                      </c:pt>
                      <c:pt idx="5">
                        <c:v>104000000</c:v>
                      </c:pt>
                      <c:pt idx="6">
                        <c:v>104000000</c:v>
                      </c:pt>
                      <c:pt idx="7">
                        <c:v>100000000</c:v>
                      </c:pt>
                      <c:pt idx="8">
                        <c:v>104000000</c:v>
                      </c:pt>
                      <c:pt idx="9">
                        <c:v>103000000</c:v>
                      </c:pt>
                      <c:pt idx="10">
                        <c:v>118000000</c:v>
                      </c:pt>
                      <c:pt idx="11">
                        <c:v>120000000</c:v>
                      </c:pt>
                      <c:pt idx="15">
                        <c:v>250000000</c:v>
                      </c:pt>
                    </c:numCache>
                  </c:numRef>
                </c:val>
                <c:extLst xmlns:c15="http://schemas.microsoft.com/office/drawing/2012/chart">
                  <c:ext xmlns:c16="http://schemas.microsoft.com/office/drawing/2014/chart" uri="{C3380CC4-5D6E-409C-BE32-E72D297353CC}">
                    <c16:uniqueId val="{00000024-1E86-4041-8F8D-E76F29964A9D}"/>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Sheet1!$K$1</c15:sqref>
                        </c15:formulaRef>
                      </c:ext>
                    </c:extLst>
                    <c:strCache>
                      <c:ptCount val="1"/>
                      <c:pt idx="0">
                        <c:v>ASA(CW)</c:v>
                      </c:pt>
                    </c:strCache>
                  </c:strRef>
                </c:tx>
                <c:spPr>
                  <a:solidFill>
                    <a:schemeClr val="tx1">
                      <a:lumMod val="95000"/>
                      <a:lumOff val="5000"/>
                    </a:schemeClr>
                  </a:solidFill>
                  <a:ln>
                    <a:noFill/>
                  </a:ln>
                  <a:effectLst/>
                </c:spPr>
                <c:invertIfNegative val="0"/>
                <c:cat>
                  <c:numRef>
                    <c:extLst xmlns:c15="http://schemas.microsoft.com/office/drawing/2012/chart">
                      <c:ext xmlns:c15="http://schemas.microsoft.com/office/drawing/2012/chart" uri="{02D57815-91ED-43cb-92C2-25804820EDAC}">
                        <c15:formulaRef>
                          <c15:sqref>Sheet1!$A$6:$A$25</c15:sqref>
                        </c15:formulaRef>
                      </c:ext>
                    </c:extLst>
                    <c:numCache>
                      <c:formatCode>0</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numRef>
                </c:cat>
                <c:val>
                  <c:numRef>
                    <c:extLst xmlns:c15="http://schemas.microsoft.com/office/drawing/2012/chart">
                      <c:ext xmlns:c15="http://schemas.microsoft.com/office/drawing/2012/chart" uri="{02D57815-91ED-43cb-92C2-25804820EDAC}">
                        <c15:formulaRef>
                          <c15:sqref>Sheet1!$K$6:$K$25</c15:sqref>
                        </c15:formulaRef>
                      </c:ext>
                    </c:extLst>
                    <c:numCache>
                      <c:formatCode>#,##0</c:formatCode>
                      <c:ptCount val="17"/>
                      <c:pt idx="1">
                        <c:v>6000000</c:v>
                      </c:pt>
                      <c:pt idx="2">
                        <c:v>6000000</c:v>
                      </c:pt>
                      <c:pt idx="3">
                        <c:v>6000000</c:v>
                      </c:pt>
                      <c:pt idx="4">
                        <c:v>6000000</c:v>
                      </c:pt>
                      <c:pt idx="5">
                        <c:v>5000000</c:v>
                      </c:pt>
                      <c:pt idx="6">
                        <c:v>5000000</c:v>
                      </c:pt>
                      <c:pt idx="7">
                        <c:v>5000000</c:v>
                      </c:pt>
                      <c:pt idx="8">
                        <c:v>5000000</c:v>
                      </c:pt>
                      <c:pt idx="9">
                        <c:v>5000000</c:v>
                      </c:pt>
                      <c:pt idx="10">
                        <c:v>5000000</c:v>
                      </c:pt>
                      <c:pt idx="11">
                        <c:v>5000000</c:v>
                      </c:pt>
                      <c:pt idx="12">
                        <c:v>5000000</c:v>
                      </c:pt>
                      <c:pt idx="13">
                        <c:v>5000000</c:v>
                      </c:pt>
                      <c:pt idx="14">
                        <c:v>5000000</c:v>
                      </c:pt>
                      <c:pt idx="15">
                        <c:v>5000000</c:v>
                      </c:pt>
                    </c:numCache>
                  </c:numRef>
                </c:val>
                <c:extLst xmlns:c15="http://schemas.microsoft.com/office/drawing/2012/chart">
                  <c:ext xmlns:c16="http://schemas.microsoft.com/office/drawing/2014/chart" uri="{C3380CC4-5D6E-409C-BE32-E72D297353CC}">
                    <c16:uniqueId val="{00000025-1E86-4041-8F8D-E76F29964A9D}"/>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Sheet1!$L$1</c15:sqref>
                        </c15:formulaRef>
                      </c:ext>
                    </c:extLst>
                    <c:strCache>
                      <c:ptCount val="1"/>
                      <c:pt idx="0">
                        <c:v>IWTF</c:v>
                      </c:pt>
                    </c:strCache>
                  </c:strRef>
                </c:tx>
                <c:spPr>
                  <a:solidFill>
                    <a:srgbClr val="FFFF00"/>
                  </a:solidFill>
                  <a:ln>
                    <a:noFill/>
                  </a:ln>
                  <a:effectLst/>
                </c:spPr>
                <c:invertIfNegative val="0"/>
                <c:cat>
                  <c:numRef>
                    <c:extLst xmlns:c15="http://schemas.microsoft.com/office/drawing/2012/chart">
                      <c:ext xmlns:c15="http://schemas.microsoft.com/office/drawing/2012/chart" uri="{02D57815-91ED-43cb-92C2-25804820EDAC}">
                        <c15:formulaRef>
                          <c15:sqref>Sheet1!$A$6:$A$25</c15:sqref>
                        </c15:formulaRef>
                      </c:ext>
                    </c:extLst>
                    <c:numCache>
                      <c:formatCode>0</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numRef>
                </c:cat>
                <c:val>
                  <c:numRef>
                    <c:extLst xmlns:c15="http://schemas.microsoft.com/office/drawing/2012/chart">
                      <c:ext xmlns:c15="http://schemas.microsoft.com/office/drawing/2012/chart" uri="{02D57815-91ED-43cb-92C2-25804820EDAC}">
                        <c15:formulaRef>
                          <c15:sqref>Sheet1!$L$6:$L$25</c15:sqref>
                        </c15:formulaRef>
                      </c:ext>
                    </c:extLst>
                    <c:numCache>
                      <c:formatCode>General</c:formatCode>
                      <c:ptCount val="17"/>
                      <c:pt idx="11" formatCode="#,##0">
                        <c:v>5250000</c:v>
                      </c:pt>
                      <c:pt idx="12" formatCode="#,##0">
                        <c:v>55500000</c:v>
                      </c:pt>
                      <c:pt idx="14" formatCode="#,##0">
                        <c:v>52150000</c:v>
                      </c:pt>
                      <c:pt idx="15" formatCode="#,##0">
                        <c:v>13755000</c:v>
                      </c:pt>
                    </c:numCache>
                  </c:numRef>
                </c:val>
                <c:extLst xmlns:c15="http://schemas.microsoft.com/office/drawing/2012/chart">
                  <c:ext xmlns:c16="http://schemas.microsoft.com/office/drawing/2014/chart" uri="{C3380CC4-5D6E-409C-BE32-E72D297353CC}">
                    <c16:uniqueId val="{00000026-1E86-4041-8F8D-E76F29964A9D}"/>
                  </c:ext>
                </c:extLst>
              </c15:ser>
            </c15:filteredBarSeries>
            <c15:filteredBarSeries>
              <c15:ser>
                <c:idx val="11"/>
                <c:order val="13"/>
                <c:tx>
                  <c:strRef>
                    <c:extLst xmlns:c15="http://schemas.microsoft.com/office/drawing/2012/chart">
                      <c:ext xmlns:c15="http://schemas.microsoft.com/office/drawing/2012/chart" uri="{02D57815-91ED-43cb-92C2-25804820EDAC}">
                        <c15:formulaRef>
                          <c15:sqref>Sheet1!$P$1</c15:sqref>
                        </c15:formulaRef>
                      </c:ext>
                    </c:extLst>
                    <c:strCache>
                      <c:ptCount val="1"/>
                      <c:pt idx="0">
                        <c:v>TOTAL APPROPRIATIONS</c:v>
                      </c:pt>
                    </c:strCache>
                  </c:strRef>
                </c:tx>
                <c:spPr>
                  <a:solidFill>
                    <a:srgbClr val="002060"/>
                  </a:solidFill>
                  <a:ln>
                    <a:solidFill>
                      <a:srgbClr val="002060"/>
                    </a:solidFill>
                  </a:ln>
                  <a:effectLst/>
                </c:spPr>
                <c:invertIfNegative val="0"/>
                <c:cat>
                  <c:numRef>
                    <c:extLst xmlns:c15="http://schemas.microsoft.com/office/drawing/2012/chart">
                      <c:ext xmlns:c15="http://schemas.microsoft.com/office/drawing/2012/chart" uri="{02D57815-91ED-43cb-92C2-25804820EDAC}">
                        <c15:formulaRef>
                          <c15:sqref>Sheet1!$A$6:$A$25</c15:sqref>
                        </c15:formulaRef>
                      </c:ext>
                    </c:extLst>
                    <c:numCache>
                      <c:formatCode>0</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numRef>
                </c:cat>
                <c:val>
                  <c:numRef>
                    <c:extLst xmlns:c15="http://schemas.microsoft.com/office/drawing/2012/chart">
                      <c:ext xmlns:c15="http://schemas.microsoft.com/office/drawing/2012/chart" uri="{02D57815-91ED-43cb-92C2-25804820EDAC}">
                        <c15:formulaRef>
                          <c15:sqref>Sheet1!$P$6:$P$25</c15:sqref>
                        </c15:formulaRef>
                      </c:ext>
                    </c:extLst>
                    <c:numCache>
                      <c:formatCode>#,##0</c:formatCode>
                      <c:ptCount val="17"/>
                      <c:pt idx="0">
                        <c:v>947170000</c:v>
                      </c:pt>
                      <c:pt idx="1">
                        <c:v>941997000</c:v>
                      </c:pt>
                      <c:pt idx="2">
                        <c:v>898861000</c:v>
                      </c:pt>
                      <c:pt idx="3">
                        <c:v>773934000</c:v>
                      </c:pt>
                      <c:pt idx="4">
                        <c:v>780331000</c:v>
                      </c:pt>
                      <c:pt idx="5">
                        <c:v>783384000</c:v>
                      </c:pt>
                      <c:pt idx="6">
                        <c:v>1012802000</c:v>
                      </c:pt>
                      <c:pt idx="7">
                        <c:v>912836000</c:v>
                      </c:pt>
                      <c:pt idx="8">
                        <c:v>1052391000</c:v>
                      </c:pt>
                      <c:pt idx="9">
                        <c:v>1083306000</c:v>
                      </c:pt>
                      <c:pt idx="10">
                        <c:v>1247523000</c:v>
                      </c:pt>
                      <c:pt idx="11">
                        <c:v>1369283000</c:v>
                      </c:pt>
                      <c:pt idx="12">
                        <c:v>1466137000</c:v>
                      </c:pt>
                      <c:pt idx="13">
                        <c:v>1301534000</c:v>
                      </c:pt>
                      <c:pt idx="14">
                        <c:v>1413198000</c:v>
                      </c:pt>
                      <c:pt idx="15">
                        <c:v>1523691000</c:v>
                      </c:pt>
                      <c:pt idx="16">
                        <c:v>1132000000</c:v>
                      </c:pt>
                    </c:numCache>
                  </c:numRef>
                </c:val>
                <c:extLst xmlns:c15="http://schemas.microsoft.com/office/drawing/2012/chart">
                  <c:ext xmlns:c16="http://schemas.microsoft.com/office/drawing/2014/chart" uri="{C3380CC4-5D6E-409C-BE32-E72D297353CC}">
                    <c16:uniqueId val="{00000027-1E86-4041-8F8D-E76F29964A9D}"/>
                  </c:ext>
                </c:extLst>
              </c15:ser>
            </c15:filteredBarSeries>
            <c15:filteredBarSeries>
              <c15:ser>
                <c:idx val="13"/>
                <c:order val="14"/>
                <c:tx>
                  <c:strRef>
                    <c:extLst xmlns:c15="http://schemas.microsoft.com/office/drawing/2012/chart">
                      <c:ext xmlns:c15="http://schemas.microsoft.com/office/drawing/2012/chart" uri="{02D57815-91ED-43cb-92C2-25804820EDAC}">
                        <c15:formulaRef>
                          <c15:sqref>Sheet1!$Z$1</c15:sqref>
                        </c15:formulaRef>
                      </c:ext>
                    </c:extLst>
                    <c:strCache>
                      <c:ptCount val="1"/>
                      <c:pt idx="0">
                        <c:v>HISTORIC APPROPRIATIONS</c:v>
                      </c:pt>
                    </c:strCache>
                  </c:strRef>
                </c:tx>
                <c:spPr>
                  <a:solidFill>
                    <a:srgbClr val="002060"/>
                  </a:solidFill>
                  <a:ln>
                    <a:solidFill>
                      <a:srgbClr val="002060"/>
                    </a:solidFill>
                  </a:ln>
                  <a:effectLst/>
                </c:spPr>
                <c:invertIfNegative val="0"/>
                <c:cat>
                  <c:numRef>
                    <c:extLst xmlns:c15="http://schemas.microsoft.com/office/drawing/2012/chart">
                      <c:ext xmlns:c15="http://schemas.microsoft.com/office/drawing/2012/chart" uri="{02D57815-91ED-43cb-92C2-25804820EDAC}">
                        <c15:formulaRef>
                          <c15:sqref>Sheet1!$A$6:$A$25</c15:sqref>
                        </c15:formulaRef>
                      </c:ext>
                    </c:extLst>
                    <c:numCache>
                      <c:formatCode>0</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numRef>
                </c:cat>
                <c:val>
                  <c:numRef>
                    <c:extLst xmlns:c15="http://schemas.microsoft.com/office/drawing/2012/chart">
                      <c:ext xmlns:c15="http://schemas.microsoft.com/office/drawing/2012/chart" uri="{02D57815-91ED-43cb-92C2-25804820EDAC}">
                        <c15:formulaRef>
                          <c15:sqref>Sheet1!$Z$6:$Z$25</c15:sqref>
                        </c15:formulaRef>
                      </c:ext>
                    </c:extLst>
                    <c:numCache>
                      <c:formatCode>#,##0</c:formatCode>
                      <c:ptCount val="17"/>
                      <c:pt idx="0">
                        <c:v>5587000000</c:v>
                      </c:pt>
                      <c:pt idx="1">
                        <c:v>5402000000</c:v>
                      </c:pt>
                      <c:pt idx="2">
                        <c:v>5445000000</c:v>
                      </c:pt>
                      <c:pt idx="3">
                        <c:v>4857000000</c:v>
                      </c:pt>
                      <c:pt idx="4">
                        <c:v>5002000000</c:v>
                      </c:pt>
                      <c:pt idx="5">
                        <c:v>4718000000</c:v>
                      </c:pt>
                      <c:pt idx="6">
                        <c:v>5467000000</c:v>
                      </c:pt>
                      <c:pt idx="7">
                        <c:v>5483000000</c:v>
                      </c:pt>
                      <c:pt idx="8">
                        <c:v>5989000000</c:v>
                      </c:pt>
                      <c:pt idx="9">
                        <c:v>6037764000</c:v>
                      </c:pt>
                      <c:pt idx="10">
                        <c:v>6827000000</c:v>
                      </c:pt>
                      <c:pt idx="11">
                        <c:v>6998500000</c:v>
                      </c:pt>
                      <c:pt idx="12">
                        <c:v>7650000000</c:v>
                      </c:pt>
                      <c:pt idx="13">
                        <c:v>7795000000</c:v>
                      </c:pt>
                      <c:pt idx="14">
                        <c:v>8345000000</c:v>
                      </c:pt>
                    </c:numCache>
                  </c:numRef>
                </c:val>
                <c:extLst xmlns:c15="http://schemas.microsoft.com/office/drawing/2012/chart">
                  <c:ext xmlns:c16="http://schemas.microsoft.com/office/drawing/2014/chart" uri="{C3380CC4-5D6E-409C-BE32-E72D297353CC}">
                    <c16:uniqueId val="{00000028-1E86-4041-8F8D-E76F29964A9D}"/>
                  </c:ext>
                </c:extLst>
              </c15:ser>
            </c15:filteredBarSeries>
          </c:ext>
        </c:extLst>
      </c:barChart>
      <c:lineChart>
        <c:grouping val="standard"/>
        <c:varyColors val="0"/>
        <c:ser>
          <c:idx val="14"/>
          <c:order val="16"/>
          <c:tx>
            <c:strRef>
              <c:f>Sheet1!$M$1</c:f>
              <c:strCache>
                <c:ptCount val="1"/>
                <c:pt idx="0">
                  <c:v>Total</c:v>
                </c:pt>
              </c:strCache>
            </c:strRef>
          </c:tx>
          <c:spPr>
            <a:ln w="28575" cap="rnd">
              <a:noFill/>
              <a:round/>
            </a:ln>
            <a:effectLst/>
          </c:spPr>
          <c:marker>
            <c:symbol val="none"/>
          </c:marker>
          <c:dLbls>
            <c:dLbl>
              <c:idx val="2"/>
              <c:numFmt formatCode="&quot;$&quot;#0.0,,\ &quot;M&quot;" sourceLinked="0"/>
              <c:spPr>
                <a:noFill/>
                <a:ln>
                  <a:noFill/>
                </a:ln>
                <a:effectLst/>
              </c:spPr>
              <c:txPr>
                <a:bodyPr rot="-5400000" spcFirstLastPara="1" vertOverflow="ellipsis"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1A-6793-4371-AB5B-702E22E63881}"/>
                </c:ext>
              </c:extLst>
            </c:dLbl>
            <c:dLbl>
              <c:idx val="3"/>
              <c:numFmt formatCode="&quot;$&quot;#0.0,,\ &quot;M&quot;" sourceLinked="0"/>
              <c:spPr>
                <a:noFill/>
                <a:ln>
                  <a:noFill/>
                </a:ln>
                <a:effectLst/>
              </c:spPr>
              <c:txPr>
                <a:bodyPr rot="-5400000" spcFirstLastPara="1" vertOverflow="ellipsis"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C-D4C0-4977-BB02-04A5A4EC4CFD}"/>
                </c:ext>
              </c:extLst>
            </c:dLbl>
            <c:dLbl>
              <c:idx val="4"/>
              <c:numFmt formatCode="&quot;$&quot;#0.0,,\ &quot;M&quot;" sourceLinked="0"/>
              <c:spPr>
                <a:noFill/>
                <a:ln>
                  <a:noFill/>
                </a:ln>
                <a:effectLst/>
              </c:spPr>
              <c:txPr>
                <a:bodyPr rot="-5400000" spcFirstLastPara="1" vertOverflow="ellipsis"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19-6793-4371-AB5B-702E22E63881}"/>
                </c:ext>
              </c:extLst>
            </c:dLbl>
            <c:dLbl>
              <c:idx val="5"/>
              <c:numFmt formatCode="&quot;$&quot;#0.0,,\ &quot;M&quot;" sourceLinked="0"/>
              <c:spPr>
                <a:noFill/>
                <a:ln>
                  <a:noFill/>
                </a:ln>
                <a:effectLst/>
              </c:spPr>
              <c:txPr>
                <a:bodyPr rot="-5400000" spcFirstLastPara="1" vertOverflow="ellipsis"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D-D4C0-4977-BB02-04A5A4EC4CFD}"/>
                </c:ext>
              </c:extLst>
            </c:dLbl>
            <c:dLbl>
              <c:idx val="7"/>
              <c:numFmt formatCode="&quot;$&quot;#0.0,,\ &quot;M&quot;" sourceLinked="0"/>
              <c:spPr>
                <a:noFill/>
                <a:ln>
                  <a:noFill/>
                </a:ln>
                <a:effectLst/>
              </c:spPr>
              <c:txPr>
                <a:bodyPr rot="-5400000" spcFirstLastPara="1" vertOverflow="ellipsis"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E-D4C0-4977-BB02-04A5A4EC4CFD}"/>
                </c:ext>
              </c:extLst>
            </c:dLbl>
            <c:numFmt formatCode="&quot;$&quot;#0.0,,,\ &quot;B&quot;" sourceLinked="0"/>
            <c:spPr>
              <a:noFill/>
              <a:ln>
                <a:noFill/>
              </a:ln>
              <a:effectLst/>
            </c:spPr>
            <c:txPr>
              <a:bodyPr rot="-5400000" spcFirstLastPara="1" vertOverflow="ellipsis"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Sheet1!$A$6:$A$25</c:f>
              <c:numCache>
                <c:formatCode>0</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extLst/>
            </c:numRef>
          </c:cat>
          <c:val>
            <c:numRef>
              <c:f>Sheet1!$M$6:$M$25</c:f>
              <c:numCache>
                <c:formatCode>#,##0</c:formatCode>
                <c:ptCount val="17"/>
                <c:pt idx="0">
                  <c:v>2938893324</c:v>
                </c:pt>
                <c:pt idx="1">
                  <c:v>4757222875.7400007</c:v>
                </c:pt>
                <c:pt idx="2">
                  <c:v>949549500</c:v>
                </c:pt>
                <c:pt idx="3">
                  <c:v>773934000</c:v>
                </c:pt>
                <c:pt idx="4">
                  <c:v>1797610941.8699999</c:v>
                </c:pt>
                <c:pt idx="5">
                  <c:v>783384000</c:v>
                </c:pt>
                <c:pt idx="6">
                  <c:v>1012802000</c:v>
                </c:pt>
                <c:pt idx="7">
                  <c:v>912836000</c:v>
                </c:pt>
                <c:pt idx="8">
                  <c:v>1052391000</c:v>
                </c:pt>
                <c:pt idx="9">
                  <c:v>1501306000</c:v>
                </c:pt>
                <c:pt idx="10">
                  <c:v>3948523000</c:v>
                </c:pt>
                <c:pt idx="11">
                  <c:v>2328283000</c:v>
                </c:pt>
                <c:pt idx="12">
                  <c:v>1466137000</c:v>
                </c:pt>
                <c:pt idx="13">
                  <c:v>1301534000</c:v>
                </c:pt>
                <c:pt idx="14">
                  <c:v>7305854405</c:v>
                </c:pt>
                <c:pt idx="15">
                  <c:v>2010774000</c:v>
                </c:pt>
                <c:pt idx="16">
                  <c:v>1292200000</c:v>
                </c:pt>
              </c:numCache>
              <c:extLst/>
            </c:numRef>
          </c:val>
          <c:smooth val="0"/>
          <c:extLst>
            <c:ext xmlns:c16="http://schemas.microsoft.com/office/drawing/2014/chart" uri="{C3380CC4-5D6E-409C-BE32-E72D297353CC}">
              <c16:uniqueId val="{0000001B-1E86-4041-8F8D-E76F29964A9D}"/>
            </c:ext>
          </c:extLst>
        </c:ser>
        <c:dLbls>
          <c:showLegendKey val="0"/>
          <c:showVal val="0"/>
          <c:showCatName val="0"/>
          <c:showSerName val="0"/>
          <c:showPercent val="0"/>
          <c:showBubbleSize val="0"/>
        </c:dLbls>
        <c:marker val="1"/>
        <c:smooth val="0"/>
        <c:axId val="527850024"/>
        <c:axId val="527852376"/>
      </c:lineChart>
      <c:catAx>
        <c:axId val="527850024"/>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7852376"/>
        <c:crosses val="autoZero"/>
        <c:auto val="1"/>
        <c:lblAlgn val="ctr"/>
        <c:lblOffset val="100"/>
        <c:noMultiLvlLbl val="0"/>
      </c:catAx>
      <c:valAx>
        <c:axId val="527852376"/>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 &quot;B&quot;"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527850024"/>
        <c:crosses val="autoZero"/>
        <c:crossBetween val="between"/>
      </c:valAx>
      <c:spPr>
        <a:noFill/>
        <a:ln w="25400">
          <a:noFill/>
        </a:ln>
        <a:effectLst/>
      </c:spPr>
    </c:plotArea>
    <c:legend>
      <c:legendPos val="b"/>
      <c:legendEntry>
        <c:idx val="3"/>
        <c:delete val="1"/>
      </c:legendEntry>
      <c:legendEntry>
        <c:idx val="4"/>
        <c:delete val="1"/>
      </c:legendEntry>
      <c:legendEntry>
        <c:idx val="5"/>
        <c:delete val="1"/>
      </c:legendEntry>
      <c:legendEntry>
        <c:idx val="6"/>
        <c:delete val="1"/>
      </c:legendEntry>
      <c:legendEntry>
        <c:idx val="7"/>
        <c:delete val="1"/>
      </c:legendEntry>
      <c:legendEntry>
        <c:idx val="8"/>
        <c:delete val="1"/>
      </c:legendEntry>
      <c:legendEntry>
        <c:idx val="9"/>
        <c:delete val="1"/>
      </c:legendEntry>
      <c:legendEntry>
        <c:idx val="10"/>
        <c:delete val="1"/>
      </c:legendEntry>
      <c:legendEntry>
        <c:idx val="11"/>
        <c:delete val="1"/>
      </c:legendEntry>
      <c:layout>
        <c:manualLayout>
          <c:xMode val="edge"/>
          <c:yMode val="edge"/>
          <c:x val="0"/>
          <c:y val="0.9624254308677157"/>
          <c:w val="0.53122077426011149"/>
          <c:h val="3.476929013378758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tx1"/>
      </a:solid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051080930278931E-2"/>
          <c:y val="1.2602939128803918E-2"/>
          <c:w val="0.92983767730387457"/>
          <c:h val="0.78223683255863297"/>
        </c:manualLayout>
      </c:layout>
      <c:barChart>
        <c:barDir val="col"/>
        <c:grouping val="stacked"/>
        <c:varyColors val="0"/>
        <c:ser>
          <c:idx val="22"/>
          <c:order val="11"/>
          <c:tx>
            <c:strRef>
              <c:f>Sheet1!$N$1</c:f>
              <c:strCache>
                <c:ptCount val="1"/>
                <c:pt idx="0">
                  <c:v>PRESIDENT'S BUDGET</c:v>
                </c:pt>
              </c:strCache>
            </c:strRef>
          </c:tx>
          <c:spPr>
            <a:solidFill>
              <a:srgbClr val="532476"/>
            </a:solidFill>
            <a:ln w="9525">
              <a:solidFill>
                <a:srgbClr val="002060"/>
              </a:solidFill>
            </a:ln>
            <a:effectLst/>
          </c:spPr>
          <c:invertIfNegative val="0"/>
          <c:dLbls>
            <c:numFmt formatCode="&quot;$&quot;#0.0,,\ &quot;M&quot;" sourceLinked="0"/>
            <c:spPr>
              <a:noFill/>
              <a:ln>
                <a:noFill/>
              </a:ln>
              <a:effectLst/>
            </c:spPr>
            <c:txPr>
              <a:bodyPr rot="0" spcFirstLastPara="1" vertOverflow="overflow" horzOverflow="overflow" vert="horz" wrap="square" lIns="38100" tIns="19050" rIns="38100" bIns="19050" anchor="ctr" anchorCtr="1">
                <a:normAutofit/>
              </a:bodyPr>
              <a:lstStyle/>
              <a:p>
                <a:pPr>
                  <a:defRPr sz="10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Sheet1!$A$2:$A$25</c:f>
              <c:numCache>
                <c:formatCode>0</c:formatCode>
                <c:ptCount val="8"/>
                <c:pt idx="0">
                  <c:v>2017</c:v>
                </c:pt>
                <c:pt idx="1">
                  <c:v>2018</c:v>
                </c:pt>
                <c:pt idx="2">
                  <c:v>2019</c:v>
                </c:pt>
                <c:pt idx="3">
                  <c:v>2020</c:v>
                </c:pt>
                <c:pt idx="4">
                  <c:v>2021</c:v>
                </c:pt>
                <c:pt idx="5">
                  <c:v>2022</c:v>
                </c:pt>
                <c:pt idx="6">
                  <c:v>2023</c:v>
                </c:pt>
                <c:pt idx="7">
                  <c:v>2024</c:v>
                </c:pt>
              </c:numCache>
              <c:extLst/>
            </c:numRef>
          </c:cat>
          <c:val>
            <c:numRef>
              <c:f>Sheet1!$N$2:$N$25</c:f>
              <c:numCache>
                <c:formatCode>#,##0</c:formatCode>
                <c:ptCount val="8"/>
                <c:pt idx="0">
                  <c:v>222090000</c:v>
                </c:pt>
                <c:pt idx="1">
                  <c:v>253090000</c:v>
                </c:pt>
                <c:pt idx="2">
                  <c:v>250090000</c:v>
                </c:pt>
                <c:pt idx="3">
                  <c:v>215000000</c:v>
                </c:pt>
                <c:pt idx="4">
                  <c:v>214996000</c:v>
                </c:pt>
                <c:pt idx="5">
                  <c:v>275000000</c:v>
                </c:pt>
                <c:pt idx="6">
                  <c:v>230000000</c:v>
                </c:pt>
                <c:pt idx="7">
                  <c:v>226500000</c:v>
                </c:pt>
              </c:numCache>
              <c:extLst/>
            </c:numRef>
          </c:val>
          <c:extLst>
            <c:ext xmlns:c16="http://schemas.microsoft.com/office/drawing/2014/chart" uri="{C3380CC4-5D6E-409C-BE32-E72D297353CC}">
              <c16:uniqueId val="{00000000-A1D2-46BC-B77F-E831FAC734DC}"/>
            </c:ext>
          </c:extLst>
        </c:ser>
        <c:ser>
          <c:idx val="23"/>
          <c:order val="12"/>
          <c:tx>
            <c:strRef>
              <c:f>Sheet1!$O$1</c:f>
              <c:strCache>
                <c:ptCount val="1"/>
                <c:pt idx="0">
                  <c:v>REGULAR APPROPRIATIONS ABOVE BUDGET</c:v>
                </c:pt>
              </c:strCache>
            </c:strRef>
          </c:tx>
          <c:spPr>
            <a:solidFill>
              <a:srgbClr val="50771B"/>
            </a:solidFill>
            <a:ln w="9525">
              <a:solidFill>
                <a:srgbClr val="002060"/>
              </a:solidFill>
            </a:ln>
            <a:effectLst/>
          </c:spPr>
          <c:invertIfNegative val="0"/>
          <c:dLbls>
            <c:numFmt formatCode="&quot;$&quot;#0.0,,\ &quot;M&quot;" sourceLinked="0"/>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2"/>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Sheet1!$A$2:$A$25</c:f>
              <c:numCache>
                <c:formatCode>0</c:formatCode>
                <c:ptCount val="8"/>
                <c:pt idx="0">
                  <c:v>2017</c:v>
                </c:pt>
                <c:pt idx="1">
                  <c:v>2018</c:v>
                </c:pt>
                <c:pt idx="2">
                  <c:v>2019</c:v>
                </c:pt>
                <c:pt idx="3">
                  <c:v>2020</c:v>
                </c:pt>
                <c:pt idx="4">
                  <c:v>2021</c:v>
                </c:pt>
                <c:pt idx="5">
                  <c:v>2022</c:v>
                </c:pt>
                <c:pt idx="6">
                  <c:v>2023</c:v>
                </c:pt>
                <c:pt idx="7">
                  <c:v>2024</c:v>
                </c:pt>
              </c:numCache>
              <c:extLst/>
            </c:numRef>
          </c:cat>
          <c:val>
            <c:numRef>
              <c:f>Sheet1!$O$2:$O$25</c:f>
              <c:numCache>
                <c:formatCode>#,##0</c:formatCode>
                <c:ptCount val="8"/>
                <c:pt idx="0">
                  <c:v>139910000</c:v>
                </c:pt>
                <c:pt idx="1">
                  <c:v>171910000</c:v>
                </c:pt>
                <c:pt idx="2">
                  <c:v>117910000</c:v>
                </c:pt>
                <c:pt idx="3">
                  <c:v>160090000</c:v>
                </c:pt>
                <c:pt idx="4">
                  <c:v>165004000</c:v>
                </c:pt>
                <c:pt idx="5">
                  <c:v>95000000</c:v>
                </c:pt>
                <c:pt idx="6">
                  <c:v>140000000</c:v>
                </c:pt>
              </c:numCache>
              <c:extLst/>
            </c:numRef>
          </c:val>
          <c:extLst>
            <c:ext xmlns:c16="http://schemas.microsoft.com/office/drawing/2014/chart" uri="{C3380CC4-5D6E-409C-BE32-E72D297353CC}">
              <c16:uniqueId val="{00000001-A1D2-46BC-B77F-E831FAC734DC}"/>
            </c:ext>
          </c:extLst>
        </c:ser>
        <c:ser>
          <c:idx val="12"/>
          <c:order val="15"/>
          <c:tx>
            <c:strRef>
              <c:f>Sheet1!$Q$1</c:f>
              <c:strCache>
                <c:ptCount val="1"/>
                <c:pt idx="0">
                  <c:v>SUPPLEMENTAL APPROPRIATIONS</c:v>
                </c:pt>
              </c:strCache>
            </c:strRef>
          </c:tx>
          <c:spPr>
            <a:solidFill>
              <a:srgbClr val="FFC000"/>
            </a:solidFill>
            <a:ln>
              <a:solidFill>
                <a:srgbClr val="002060"/>
              </a:solidFill>
            </a:ln>
            <a:effectLst/>
          </c:spPr>
          <c:invertIfNegative val="0"/>
          <c:dLbls>
            <c:dLbl>
              <c:idx val="0"/>
              <c:tx>
                <c:rich>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r>
                      <a:rPr lang="en-US" dirty="0"/>
                      <a:t>17</a:t>
                    </a:r>
                    <a:endParaRPr lang="en-US" baseline="0" dirty="0"/>
                  </a:p>
                  <a:p>
                    <a:pPr>
                      <a:defRPr sz="800"/>
                    </a:pPr>
                    <a:fld id="{BE6DE366-8FDF-4CA4-84A4-4D63F6E842A4}" type="VALUE">
                      <a:rPr lang="en-US" baseline="0" smtClean="0"/>
                      <a:pPr>
                        <a:defRPr sz="800"/>
                      </a:pPr>
                      <a:t>[VALUE]</a:t>
                    </a:fld>
                    <a:endParaRPr lang="en-US"/>
                  </a:p>
                </c:rich>
              </c:tx>
              <c:numFmt formatCode="&quot;$&quot;#0.0,,\ &quot;M&quot;"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A1D2-46BC-B77F-E831FAC734DC}"/>
                </c:ext>
              </c:extLst>
            </c:dLbl>
            <c:dLbl>
              <c:idx val="1"/>
              <c:tx>
                <c:rich>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r>
                      <a:rPr lang="en-US" dirty="0"/>
                      <a:t>BBA 18</a:t>
                    </a:r>
                    <a:endParaRPr lang="en-US" baseline="0" dirty="0"/>
                  </a:p>
                  <a:p>
                    <a:pPr>
                      <a:defRPr sz="800"/>
                    </a:pPr>
                    <a:fld id="{5BFD015A-B785-47B0-A9E5-2D45EBFC3CCD}" type="VALUE">
                      <a:rPr lang="en-US" baseline="0" smtClean="0"/>
                      <a:pPr>
                        <a:defRPr sz="800"/>
                      </a:pPr>
                      <a:t>[VALUE]</a:t>
                    </a:fld>
                    <a:endParaRPr lang="en-US"/>
                  </a:p>
                </c:rich>
              </c:tx>
              <c:numFmt formatCode="&quot;$&quot;#0.0,,\ &quot;M&quot;"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A1D2-46BC-B77F-E831FAC734DC}"/>
                </c:ext>
              </c:extLst>
            </c:dLbl>
            <c:dLbl>
              <c:idx val="2"/>
              <c:tx>
                <c:rich>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r>
                      <a:rPr lang="en-US" dirty="0"/>
                      <a:t>DRA 19</a:t>
                    </a:r>
                    <a:endParaRPr lang="en-US" baseline="0" dirty="0"/>
                  </a:p>
                  <a:p>
                    <a:pPr>
                      <a:defRPr sz="800"/>
                    </a:pPr>
                    <a:fld id="{1AD8FC3B-CFD0-47F4-882D-66BB75A8C7AA}" type="VALUE">
                      <a:rPr lang="en-US" baseline="0" smtClean="0"/>
                      <a:pPr>
                        <a:defRPr sz="800"/>
                      </a:pPr>
                      <a:t>[VALUE]</a:t>
                    </a:fld>
                    <a:endParaRPr lang="en-US"/>
                  </a:p>
                </c:rich>
              </c:tx>
              <c:numFmt formatCode="&quot;$&quot;#0.0,,\ &quot;M&quot;"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A1D2-46BC-B77F-E831FAC734DC}"/>
                </c:ext>
              </c:extLst>
            </c:dLbl>
            <c:dLbl>
              <c:idx val="5"/>
              <c:delete val="1"/>
              <c:extLst>
                <c:ext xmlns:c15="http://schemas.microsoft.com/office/drawing/2012/chart" uri="{CE6537A1-D6FC-4f65-9D91-7224C49458BB}"/>
                <c:ext xmlns:c16="http://schemas.microsoft.com/office/drawing/2014/chart" uri="{C3380CC4-5D6E-409C-BE32-E72D297353CC}">
                  <c16:uniqueId val="{0000000A-A1D2-46BC-B77F-E831FAC734DC}"/>
                </c:ext>
              </c:extLst>
            </c:dLbl>
            <c:dLbl>
              <c:idx val="6"/>
              <c:layout>
                <c:manualLayout>
                  <c:x val="5.2403177907904802E-2"/>
                  <c:y val="-1.5986169365444938E-16"/>
                </c:manualLayout>
              </c:layout>
              <c:tx>
                <c:rich>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r>
                      <a:rPr lang="en-US" sz="800" dirty="0"/>
                      <a:t>DRSAA 23</a:t>
                    </a:r>
                    <a:endParaRPr lang="en-US" sz="800" baseline="0" dirty="0"/>
                  </a:p>
                  <a:p>
                    <a:pPr>
                      <a:defRPr sz="800"/>
                    </a:pPr>
                    <a:fld id="{D6FB40EB-DCBB-43A5-A8E8-E1AF47AE9363}" type="VALUE">
                      <a:rPr lang="en-US" sz="800" baseline="0" smtClean="0"/>
                      <a:pPr>
                        <a:defRPr sz="800"/>
                      </a:pPr>
                      <a:t>[VALUE]</a:t>
                    </a:fld>
                    <a:endParaRPr lang="en-US"/>
                  </a:p>
                </c:rich>
              </c:tx>
              <c:numFmt formatCode="&quot;$&quot;#0.0,,\ &quot;M&quot;"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A1D2-46BC-B77F-E831FAC734DC}"/>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Sheet1!$A$2:$A$25</c:f>
              <c:numCache>
                <c:formatCode>0</c:formatCode>
                <c:ptCount val="8"/>
                <c:pt idx="0">
                  <c:v>2017</c:v>
                </c:pt>
                <c:pt idx="1">
                  <c:v>2018</c:v>
                </c:pt>
                <c:pt idx="2">
                  <c:v>2019</c:v>
                </c:pt>
                <c:pt idx="3">
                  <c:v>2020</c:v>
                </c:pt>
                <c:pt idx="4">
                  <c:v>2021</c:v>
                </c:pt>
                <c:pt idx="5">
                  <c:v>2022</c:v>
                </c:pt>
                <c:pt idx="6">
                  <c:v>2023</c:v>
                </c:pt>
                <c:pt idx="7">
                  <c:v>2024</c:v>
                </c:pt>
              </c:numCache>
              <c:extLst/>
            </c:numRef>
          </c:cat>
          <c:val>
            <c:numRef>
              <c:f>Sheet1!$Q$2:$Q$25</c:f>
              <c:numCache>
                <c:formatCode>#,##0</c:formatCode>
                <c:ptCount val="8"/>
                <c:pt idx="0">
                  <c:v>290700000</c:v>
                </c:pt>
                <c:pt idx="1">
                  <c:v>770000000</c:v>
                </c:pt>
                <c:pt idx="2">
                  <c:v>575000000</c:v>
                </c:pt>
                <c:pt idx="5">
                  <c:v>0</c:v>
                </c:pt>
                <c:pt idx="6">
                  <c:v>15500000</c:v>
                </c:pt>
              </c:numCache>
              <c:extLst/>
            </c:numRef>
          </c:val>
          <c:extLst>
            <c:ext xmlns:c16="http://schemas.microsoft.com/office/drawing/2014/chart" uri="{C3380CC4-5D6E-409C-BE32-E72D297353CC}">
              <c16:uniqueId val="{0000000C-A1D2-46BC-B77F-E831FAC734DC}"/>
            </c:ext>
          </c:extLst>
        </c:ser>
        <c:ser>
          <c:idx val="17"/>
          <c:order val="17"/>
          <c:tx>
            <c:strRef>
              <c:f>Sheet1!$R$1</c:f>
              <c:strCache>
                <c:ptCount val="1"/>
                <c:pt idx="0">
                  <c:v>KATRINA 06</c:v>
                </c:pt>
              </c:strCache>
            </c:strRef>
          </c:tx>
          <c:spPr>
            <a:solidFill>
              <a:srgbClr val="FFC000"/>
            </a:solidFill>
            <a:ln w="9525">
              <a:solidFill>
                <a:srgbClr val="002060"/>
              </a:solid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Sheet1!$A$2:$A$25</c:f>
              <c:numCache>
                <c:formatCode>0</c:formatCode>
                <c:ptCount val="8"/>
                <c:pt idx="0">
                  <c:v>2017</c:v>
                </c:pt>
                <c:pt idx="1">
                  <c:v>2018</c:v>
                </c:pt>
                <c:pt idx="2">
                  <c:v>2019</c:v>
                </c:pt>
                <c:pt idx="3">
                  <c:v>2020</c:v>
                </c:pt>
                <c:pt idx="4">
                  <c:v>2021</c:v>
                </c:pt>
                <c:pt idx="5">
                  <c:v>2022</c:v>
                </c:pt>
                <c:pt idx="6">
                  <c:v>2023</c:v>
                </c:pt>
                <c:pt idx="7">
                  <c:v>2024</c:v>
                </c:pt>
              </c:numCache>
              <c:extLst/>
            </c:numRef>
          </c:cat>
          <c:val>
            <c:numRef>
              <c:f>Sheet1!$R$2:$R$25</c:f>
              <c:numCache>
                <c:formatCode>General</c:formatCode>
                <c:ptCount val="8"/>
              </c:numCache>
              <c:extLst/>
            </c:numRef>
          </c:val>
          <c:extLst>
            <c:ext xmlns:c16="http://schemas.microsoft.com/office/drawing/2014/chart" uri="{C3380CC4-5D6E-409C-BE32-E72D297353CC}">
              <c16:uniqueId val="{0000000E-A1D2-46BC-B77F-E831FAC734DC}"/>
            </c:ext>
          </c:extLst>
        </c:ser>
        <c:ser>
          <c:idx val="18"/>
          <c:order val="18"/>
          <c:tx>
            <c:strRef>
              <c:f>Sheet1!$S$1</c:f>
              <c:strCache>
                <c:ptCount val="1"/>
                <c:pt idx="0">
                  <c:v>KATRINA2 06</c:v>
                </c:pt>
              </c:strCache>
            </c:strRef>
          </c:tx>
          <c:spPr>
            <a:solidFill>
              <a:srgbClr val="FFC000"/>
            </a:solidFill>
            <a:ln w="25400">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Sheet1!$A$2:$A$25</c:f>
              <c:numCache>
                <c:formatCode>0</c:formatCode>
                <c:ptCount val="8"/>
                <c:pt idx="0">
                  <c:v>2017</c:v>
                </c:pt>
                <c:pt idx="1">
                  <c:v>2018</c:v>
                </c:pt>
                <c:pt idx="2">
                  <c:v>2019</c:v>
                </c:pt>
                <c:pt idx="3">
                  <c:v>2020</c:v>
                </c:pt>
                <c:pt idx="4">
                  <c:v>2021</c:v>
                </c:pt>
                <c:pt idx="5">
                  <c:v>2022</c:v>
                </c:pt>
                <c:pt idx="6">
                  <c:v>2023</c:v>
                </c:pt>
                <c:pt idx="7">
                  <c:v>2024</c:v>
                </c:pt>
              </c:numCache>
              <c:extLst/>
            </c:numRef>
          </c:cat>
          <c:val>
            <c:numRef>
              <c:f>Sheet1!$S$2:$S$25</c:f>
              <c:numCache>
                <c:formatCode>General</c:formatCode>
                <c:ptCount val="8"/>
              </c:numCache>
              <c:extLst/>
            </c:numRef>
          </c:val>
          <c:extLst>
            <c:ext xmlns:c16="http://schemas.microsoft.com/office/drawing/2014/chart" uri="{C3380CC4-5D6E-409C-BE32-E72D297353CC}">
              <c16:uniqueId val="{00000011-A1D2-46BC-B77F-E831FAC734DC}"/>
            </c:ext>
          </c:extLst>
        </c:ser>
        <c:ser>
          <c:idx val="19"/>
          <c:order val="19"/>
          <c:tx>
            <c:strRef>
              <c:f>Sheet1!$T$1</c:f>
              <c:strCache>
                <c:ptCount val="1"/>
                <c:pt idx="0">
                  <c:v>KATRINA5 09</c:v>
                </c:pt>
              </c:strCache>
            </c:strRef>
          </c:tx>
          <c:spPr>
            <a:solidFill>
              <a:srgbClr val="FFC000"/>
            </a:solidFill>
            <a:ln w="9525">
              <a:solidFill>
                <a:srgbClr val="00206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Sheet1!$A$2:$A$25</c:f>
              <c:numCache>
                <c:formatCode>0</c:formatCode>
                <c:ptCount val="8"/>
                <c:pt idx="0">
                  <c:v>2017</c:v>
                </c:pt>
                <c:pt idx="1">
                  <c:v>2018</c:v>
                </c:pt>
                <c:pt idx="2">
                  <c:v>2019</c:v>
                </c:pt>
                <c:pt idx="3">
                  <c:v>2020</c:v>
                </c:pt>
                <c:pt idx="4">
                  <c:v>2021</c:v>
                </c:pt>
                <c:pt idx="5">
                  <c:v>2022</c:v>
                </c:pt>
                <c:pt idx="6">
                  <c:v>2023</c:v>
                </c:pt>
                <c:pt idx="7">
                  <c:v>2024</c:v>
                </c:pt>
              </c:numCache>
              <c:extLst/>
            </c:numRef>
          </c:cat>
          <c:val>
            <c:numRef>
              <c:f>Sheet1!$T$2:$T$25</c:f>
              <c:numCache>
                <c:formatCode>General</c:formatCode>
                <c:ptCount val="8"/>
              </c:numCache>
              <c:extLst/>
            </c:numRef>
          </c:val>
          <c:extLst>
            <c:ext xmlns:c16="http://schemas.microsoft.com/office/drawing/2014/chart" uri="{C3380CC4-5D6E-409C-BE32-E72D297353CC}">
              <c16:uniqueId val="{00000013-A1D2-46BC-B77F-E831FAC734DC}"/>
            </c:ext>
          </c:extLst>
        </c:ser>
        <c:ser>
          <c:idx val="20"/>
          <c:order val="20"/>
          <c:tx>
            <c:strRef>
              <c:f>Sheet1!$U$1</c:f>
              <c:strCache>
                <c:ptCount val="1"/>
                <c:pt idx="0">
                  <c:v>ARRA 09</c:v>
                </c:pt>
              </c:strCache>
            </c:strRef>
          </c:tx>
          <c:spPr>
            <a:solidFill>
              <a:srgbClr val="FFC000"/>
            </a:solidFill>
            <a:ln w="9525">
              <a:solidFill>
                <a:srgbClr val="002060"/>
              </a:solid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Sheet1!$A$2:$A$25</c:f>
              <c:numCache>
                <c:formatCode>0</c:formatCode>
                <c:ptCount val="8"/>
                <c:pt idx="0">
                  <c:v>2017</c:v>
                </c:pt>
                <c:pt idx="1">
                  <c:v>2018</c:v>
                </c:pt>
                <c:pt idx="2">
                  <c:v>2019</c:v>
                </c:pt>
                <c:pt idx="3">
                  <c:v>2020</c:v>
                </c:pt>
                <c:pt idx="4">
                  <c:v>2021</c:v>
                </c:pt>
                <c:pt idx="5">
                  <c:v>2022</c:v>
                </c:pt>
                <c:pt idx="6">
                  <c:v>2023</c:v>
                </c:pt>
                <c:pt idx="7">
                  <c:v>2024</c:v>
                </c:pt>
              </c:numCache>
              <c:extLst/>
            </c:numRef>
          </c:cat>
          <c:val>
            <c:numRef>
              <c:f>Sheet1!$U$2:$U$25</c:f>
              <c:numCache>
                <c:formatCode>General</c:formatCode>
                <c:ptCount val="8"/>
              </c:numCache>
              <c:extLst/>
            </c:numRef>
          </c:val>
          <c:extLst>
            <c:ext xmlns:c16="http://schemas.microsoft.com/office/drawing/2014/chart" uri="{C3380CC4-5D6E-409C-BE32-E72D297353CC}">
              <c16:uniqueId val="{00000015-A1D2-46BC-B77F-E831FAC734DC}"/>
            </c:ext>
          </c:extLst>
        </c:ser>
        <c:ser>
          <c:idx val="21"/>
          <c:order val="21"/>
          <c:tx>
            <c:strRef>
              <c:f>Sheet1!$V$1</c:f>
              <c:strCache>
                <c:ptCount val="1"/>
                <c:pt idx="0">
                  <c:v>SAA 09</c:v>
                </c:pt>
              </c:strCache>
            </c:strRef>
          </c:tx>
          <c:spPr>
            <a:solidFill>
              <a:srgbClr val="FFC000"/>
            </a:solidFill>
            <a:ln w="9525">
              <a:solidFill>
                <a:srgbClr val="002060"/>
              </a:solid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3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Sheet1!$A$2:$A$25</c:f>
              <c:numCache>
                <c:formatCode>0</c:formatCode>
                <c:ptCount val="8"/>
                <c:pt idx="0">
                  <c:v>2017</c:v>
                </c:pt>
                <c:pt idx="1">
                  <c:v>2018</c:v>
                </c:pt>
                <c:pt idx="2">
                  <c:v>2019</c:v>
                </c:pt>
                <c:pt idx="3">
                  <c:v>2020</c:v>
                </c:pt>
                <c:pt idx="4">
                  <c:v>2021</c:v>
                </c:pt>
                <c:pt idx="5">
                  <c:v>2022</c:v>
                </c:pt>
                <c:pt idx="6">
                  <c:v>2023</c:v>
                </c:pt>
                <c:pt idx="7">
                  <c:v>2024</c:v>
                </c:pt>
              </c:numCache>
              <c:extLst/>
            </c:numRef>
          </c:cat>
          <c:val>
            <c:numRef>
              <c:f>Sheet1!$V$2:$V$26</c:f>
              <c:numCache>
                <c:formatCode>General</c:formatCode>
                <c:ptCount val="8"/>
              </c:numCache>
              <c:extLst/>
            </c:numRef>
          </c:val>
          <c:extLst>
            <c:ext xmlns:c16="http://schemas.microsoft.com/office/drawing/2014/chart" uri="{C3380CC4-5D6E-409C-BE32-E72D297353CC}">
              <c16:uniqueId val="{00000017-A1D2-46BC-B77F-E831FAC734DC}"/>
            </c:ext>
          </c:extLst>
        </c:ser>
        <c:ser>
          <c:idx val="15"/>
          <c:order val="22"/>
          <c:tx>
            <c:strRef>
              <c:f>Sheet1!$W$1</c:f>
              <c:strCache>
                <c:ptCount val="1"/>
                <c:pt idx="0">
                  <c:v>DRSAA 22</c:v>
                </c:pt>
              </c:strCache>
            </c:strRef>
          </c:tx>
          <c:spPr>
            <a:solidFill>
              <a:srgbClr val="FFC000"/>
            </a:solidFill>
            <a:ln>
              <a:solidFill>
                <a:srgbClr val="002060"/>
              </a:solidFill>
            </a:ln>
            <a:effectLst/>
          </c:spPr>
          <c:invertIfNegative val="0"/>
          <c:dLbls>
            <c:dLbl>
              <c:idx val="5"/>
              <c:tx>
                <c:rich>
                  <a:bodyPr rot="0" spcFirstLastPara="1" vertOverflow="overflow" horzOverflow="overflow" vert="horz" wrap="square" lIns="38100" tIns="19050" rIns="38100" bIns="19050" anchor="ctr" anchorCtr="1">
                    <a:normAutofit/>
                  </a:bodyPr>
                  <a:lstStyle/>
                  <a:p>
                    <a:pPr>
                      <a:defRPr sz="900" b="0" i="0" u="none" strike="noStrike" kern="1200" baseline="0">
                        <a:solidFill>
                          <a:srgbClr val="404040"/>
                        </a:solidFill>
                        <a:latin typeface="+mn-lt"/>
                        <a:ea typeface="+mn-ea"/>
                        <a:cs typeface="+mn-cs"/>
                      </a:defRPr>
                    </a:pPr>
                    <a:fld id="{CBEE59FE-6349-46CB-B997-581345D30890}" type="SERIESNAME">
                      <a:rPr lang="en-US" sz="900" smtClean="0"/>
                      <a:pPr>
                        <a:defRPr sz="900">
                          <a:solidFill>
                            <a:srgbClr val="404040"/>
                          </a:solidFill>
                        </a:defRPr>
                      </a:pPr>
                      <a:t>[SERIES NAME]</a:t>
                    </a:fld>
                    <a:endParaRPr lang="en-US" sz="900" baseline="0" dirty="0"/>
                  </a:p>
                  <a:p>
                    <a:pPr>
                      <a:defRPr sz="900">
                        <a:solidFill>
                          <a:srgbClr val="404040"/>
                        </a:solidFill>
                      </a:defRPr>
                    </a:pPr>
                    <a:fld id="{95236B18-F8FA-45A6-933B-1309769153E8}" type="VALUE">
                      <a:rPr lang="en-US" sz="900" baseline="0" smtClean="0"/>
                      <a:pPr>
                        <a:defRPr sz="900">
                          <a:solidFill>
                            <a:srgbClr val="404040"/>
                          </a:solidFill>
                        </a:defRPr>
                      </a:pPr>
                      <a:t>[VALUE]</a:t>
                    </a:fld>
                    <a:endParaRPr lang="en-US"/>
                  </a:p>
                </c:rich>
              </c:tx>
              <c:numFmt formatCode="&quot;$&quot;#0.0,,\ &quot;M&quot;" sourceLinked="0"/>
              <c:spPr>
                <a:noFill/>
                <a:ln>
                  <a:noFill/>
                </a:ln>
                <a:effectLst/>
              </c:spPr>
              <c:txPr>
                <a:bodyPr rot="0" spcFirstLastPara="1" vertOverflow="overflow" horzOverflow="overflow" vert="horz" wrap="square" lIns="38100" tIns="19050" rIns="38100" bIns="19050" anchor="ctr" anchorCtr="1">
                  <a:normAutofit/>
                </a:bodyPr>
                <a:lstStyle/>
                <a:p>
                  <a:pPr>
                    <a:defRPr sz="900" b="0" i="0" u="none" strike="noStrike" kern="1200" baseline="0">
                      <a:solidFill>
                        <a:srgbClr val="404040"/>
                      </a:solidFill>
                      <a:latin typeface="+mn-lt"/>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spPr xmlns:c15="http://schemas.microsoft.com/office/drawing/2012/chart">
                    <a:prstGeom prst="rect">
                      <a:avLst/>
                    </a:prstGeom>
                    <a:noFill/>
                    <a:ln>
                      <a:noFill/>
                    </a:ln>
                  </c15:spPr>
                  <c15:dlblFieldTable/>
                  <c15:showDataLabelsRange val="0"/>
                </c:ext>
                <c:ext xmlns:c16="http://schemas.microsoft.com/office/drawing/2014/chart" uri="{C3380CC4-5D6E-409C-BE32-E72D297353CC}">
                  <c16:uniqueId val="{00000018-A1D2-46BC-B77F-E831FAC734DC}"/>
                </c:ext>
              </c:extLst>
            </c:dLbl>
            <c:spPr>
              <a:noFill/>
              <a:ln>
                <a:noFill/>
              </a:ln>
              <a:effectLst/>
            </c:spPr>
            <c:txPr>
              <a:bodyPr rot="0" spcFirstLastPara="1" vertOverflow="overflow" horzOverflow="overflow" vert="horz" wrap="square" lIns="38100" tIns="19050" rIns="38100" bIns="19050" anchor="ctr" anchorCtr="1">
                <a:normAutofit/>
              </a:bodyPr>
              <a:lstStyle/>
              <a:p>
                <a:pPr>
                  <a:defRPr sz="900" b="0" i="0" u="none" strike="noStrike" kern="1200" baseline="0">
                    <a:solidFill>
                      <a:srgbClr val="40404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Sheet1!$A$2:$A$25</c:f>
              <c:numCache>
                <c:formatCode>0</c:formatCode>
                <c:ptCount val="8"/>
                <c:pt idx="0">
                  <c:v>2017</c:v>
                </c:pt>
                <c:pt idx="1">
                  <c:v>2018</c:v>
                </c:pt>
                <c:pt idx="2">
                  <c:v>2019</c:v>
                </c:pt>
                <c:pt idx="3">
                  <c:v>2020</c:v>
                </c:pt>
                <c:pt idx="4">
                  <c:v>2021</c:v>
                </c:pt>
                <c:pt idx="5">
                  <c:v>2022</c:v>
                </c:pt>
                <c:pt idx="6">
                  <c:v>2023</c:v>
                </c:pt>
                <c:pt idx="7">
                  <c:v>2024</c:v>
                </c:pt>
              </c:numCache>
              <c:extLst/>
            </c:numRef>
          </c:cat>
          <c:val>
            <c:numRef>
              <c:f>Sheet1!$W$2:$W$25</c:f>
              <c:numCache>
                <c:formatCode>General</c:formatCode>
                <c:ptCount val="8"/>
                <c:pt idx="5" formatCode="#,##0">
                  <c:v>868000000</c:v>
                </c:pt>
              </c:numCache>
              <c:extLst/>
            </c:numRef>
          </c:val>
          <c:extLst>
            <c:ext xmlns:c16="http://schemas.microsoft.com/office/drawing/2014/chart" uri="{C3380CC4-5D6E-409C-BE32-E72D297353CC}">
              <c16:uniqueId val="{00000019-A1D2-46BC-B77F-E831FAC734DC}"/>
            </c:ext>
          </c:extLst>
        </c:ser>
        <c:ser>
          <c:idx val="16"/>
          <c:order val="23"/>
          <c:tx>
            <c:strRef>
              <c:f>Sheet1!$X$1</c:f>
              <c:strCache>
                <c:ptCount val="1"/>
                <c:pt idx="0">
                  <c:v>BIL 22</c:v>
                </c:pt>
              </c:strCache>
            </c:strRef>
          </c:tx>
          <c:spPr>
            <a:solidFill>
              <a:srgbClr val="FFC000"/>
            </a:solidFill>
            <a:ln>
              <a:solidFill>
                <a:srgbClr val="002060"/>
              </a:solidFill>
            </a:ln>
            <a:effectLst/>
          </c:spPr>
          <c:invertIfNegative val="0"/>
          <c:dLbls>
            <c:dLbl>
              <c:idx val="5"/>
              <c:tx>
                <c:rich>
                  <a:bodyPr rot="0" spcFirstLastPara="1" vertOverflow="overflow" horzOverflow="overflow" vert="horz" wrap="square" lIns="38100" tIns="19050" rIns="38100" bIns="19050" anchor="ctr" anchorCtr="1">
                    <a:spAutoFit/>
                  </a:bodyPr>
                  <a:lstStyle/>
                  <a:p>
                    <a:pPr>
                      <a:defRPr sz="1000" b="0" i="0" u="none" strike="noStrike" kern="1200" baseline="0">
                        <a:solidFill>
                          <a:srgbClr val="404040"/>
                        </a:solidFill>
                        <a:latin typeface="+mn-lt"/>
                        <a:ea typeface="+mn-ea"/>
                        <a:cs typeface="+mn-cs"/>
                      </a:defRPr>
                    </a:pPr>
                    <a:fld id="{88958311-1581-483B-86DF-482B40C11FB2}" type="SERIESNAME">
                      <a:rPr lang="en-US" smtClean="0"/>
                      <a:pPr>
                        <a:defRPr sz="1000">
                          <a:solidFill>
                            <a:srgbClr val="404040"/>
                          </a:solidFill>
                        </a:defRPr>
                      </a:pPr>
                      <a:t>[SERIES NAME]</a:t>
                    </a:fld>
                    <a:endParaRPr lang="en-US" baseline="0" dirty="0"/>
                  </a:p>
                  <a:p>
                    <a:pPr>
                      <a:defRPr sz="1000">
                        <a:solidFill>
                          <a:srgbClr val="404040"/>
                        </a:solidFill>
                      </a:defRPr>
                    </a:pPr>
                    <a:fld id="{852BD6B0-04CB-4FE3-AF54-5BCEA4D50AA8}" type="VALUE">
                      <a:rPr lang="en-US" baseline="0" smtClean="0"/>
                      <a:pPr>
                        <a:defRPr sz="1000">
                          <a:solidFill>
                            <a:srgbClr val="404040"/>
                          </a:solidFill>
                        </a:defRPr>
                      </a:pPr>
                      <a:t>[VALUE]</a:t>
                    </a:fld>
                    <a:endParaRPr lang="en-US"/>
                  </a:p>
                </c:rich>
              </c:tx>
              <c:numFmt formatCode="&quot;$&quot;#0.0,,\ &quot;M&quot;" sourceLinked="0"/>
              <c:spPr>
                <a:noFill/>
                <a:ln>
                  <a:noFill/>
                </a:ln>
                <a:effectLst/>
              </c:spPr>
              <c:txPr>
                <a:bodyPr rot="0" spcFirstLastPara="1" vertOverflow="overflow" horzOverflow="overflow" vert="horz" wrap="square" lIns="38100" tIns="19050" rIns="38100" bIns="19050" anchor="ctr" anchorCtr="1">
                  <a:spAutoFit/>
                </a:bodyPr>
                <a:lstStyle/>
                <a:p>
                  <a:pPr>
                    <a:defRPr sz="1000" b="0" i="0" u="none" strike="noStrike" kern="1200" baseline="0">
                      <a:solidFill>
                        <a:srgbClr val="404040"/>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15:spPr xmlns:c15="http://schemas.microsoft.com/office/drawing/2012/chart">
                    <a:prstGeom prst="rect">
                      <a:avLst/>
                    </a:prstGeom>
                    <a:noFill/>
                    <a:ln>
                      <a:noFill/>
                    </a:ln>
                  </c15:spPr>
                  <c15:dlblFieldTable/>
                  <c15:showDataLabelsRange val="0"/>
                </c:ext>
                <c:ext xmlns:c16="http://schemas.microsoft.com/office/drawing/2014/chart" uri="{C3380CC4-5D6E-409C-BE32-E72D297353CC}">
                  <c16:uniqueId val="{0000001A-A1D2-46BC-B77F-E831FAC734DC}"/>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40404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Sheet1!$A$2:$A$25</c:f>
              <c:numCache>
                <c:formatCode>0</c:formatCode>
                <c:ptCount val="8"/>
                <c:pt idx="0">
                  <c:v>2017</c:v>
                </c:pt>
                <c:pt idx="1">
                  <c:v>2018</c:v>
                </c:pt>
                <c:pt idx="2">
                  <c:v>2019</c:v>
                </c:pt>
                <c:pt idx="3">
                  <c:v>2020</c:v>
                </c:pt>
                <c:pt idx="4">
                  <c:v>2021</c:v>
                </c:pt>
                <c:pt idx="5">
                  <c:v>2022</c:v>
                </c:pt>
                <c:pt idx="6">
                  <c:v>2023</c:v>
                </c:pt>
                <c:pt idx="7">
                  <c:v>2024</c:v>
                </c:pt>
              </c:numCache>
              <c:extLst/>
            </c:numRef>
          </c:cat>
          <c:val>
            <c:numRef>
              <c:f>Sheet1!$X$2:$X$25</c:f>
              <c:numCache>
                <c:formatCode>General</c:formatCode>
                <c:ptCount val="8"/>
                <c:pt idx="5" formatCode="#,##0">
                  <c:v>808000000</c:v>
                </c:pt>
              </c:numCache>
              <c:extLst/>
            </c:numRef>
          </c:val>
          <c:extLst>
            <c:ext xmlns:c16="http://schemas.microsoft.com/office/drawing/2014/chart" uri="{C3380CC4-5D6E-409C-BE32-E72D297353CC}">
              <c16:uniqueId val="{0000001B-A1D2-46BC-B77F-E831FAC734DC}"/>
            </c:ext>
          </c:extLst>
        </c:ser>
        <c:dLbls>
          <c:showLegendKey val="0"/>
          <c:showVal val="0"/>
          <c:showCatName val="0"/>
          <c:showSerName val="0"/>
          <c:showPercent val="0"/>
          <c:showBubbleSize val="0"/>
        </c:dLbls>
        <c:gapWidth val="150"/>
        <c:overlap val="100"/>
        <c:axId val="527850024"/>
        <c:axId val="527852376"/>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INVESTIGATIONS</c:v>
                      </c:pt>
                    </c:strCache>
                  </c:strRef>
                </c:tx>
                <c:spPr>
                  <a:solidFill>
                    <a:srgbClr val="4F7DC9"/>
                  </a:solidFill>
                  <a:ln>
                    <a:noFill/>
                  </a:ln>
                  <a:effectLst/>
                </c:spPr>
                <c:invertIfNegative val="0"/>
                <c:cat>
                  <c:numRef>
                    <c:extLst>
                      <c:ext uri="{02D57815-91ED-43cb-92C2-25804820EDAC}">
                        <c15:formulaRef>
                          <c15:sqref>Sheet1!$A$2:$A$25</c15:sqref>
                        </c15:formulaRef>
                      </c:ext>
                    </c:extLst>
                    <c:numCache>
                      <c:formatCode>0</c:formatCode>
                      <c:ptCount val="8"/>
                      <c:pt idx="0">
                        <c:v>2017</c:v>
                      </c:pt>
                      <c:pt idx="1">
                        <c:v>2018</c:v>
                      </c:pt>
                      <c:pt idx="2">
                        <c:v>2019</c:v>
                      </c:pt>
                      <c:pt idx="3">
                        <c:v>2020</c:v>
                      </c:pt>
                      <c:pt idx="4">
                        <c:v>2021</c:v>
                      </c:pt>
                      <c:pt idx="5">
                        <c:v>2022</c:v>
                      </c:pt>
                      <c:pt idx="6">
                        <c:v>2023</c:v>
                      </c:pt>
                      <c:pt idx="7">
                        <c:v>2024</c:v>
                      </c:pt>
                    </c:numCache>
                  </c:numRef>
                </c:cat>
                <c:val>
                  <c:numRef>
                    <c:extLst>
                      <c:ext uri="{02D57815-91ED-43cb-92C2-25804820EDAC}">
                        <c15:formulaRef>
                          <c15:sqref>Sheet1!$B$2:$B$25</c15:sqref>
                        </c15:formulaRef>
                      </c:ext>
                    </c:extLst>
                    <c:numCache>
                      <c:formatCode>#,##0</c:formatCode>
                      <c:ptCount val="8"/>
                      <c:pt idx="0">
                        <c:v>85000000</c:v>
                      </c:pt>
                      <c:pt idx="1">
                        <c:v>86000000</c:v>
                      </c:pt>
                      <c:pt idx="2">
                        <c:v>82000000</c:v>
                      </c:pt>
                      <c:pt idx="3">
                        <c:v>77000000</c:v>
                      </c:pt>
                      <c:pt idx="4">
                        <c:v>103000000</c:v>
                      </c:pt>
                      <c:pt idx="5">
                        <c:v>105837000</c:v>
                      </c:pt>
                      <c:pt idx="6">
                        <c:v>105910000</c:v>
                      </c:pt>
                    </c:numCache>
                  </c:numRef>
                </c:val>
                <c:extLst>
                  <c:ext xmlns:c16="http://schemas.microsoft.com/office/drawing/2014/chart" uri="{C3380CC4-5D6E-409C-BE32-E72D297353CC}">
                    <c16:uniqueId val="{00000020-A1D2-46BC-B77F-E831FAC734DC}"/>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CONSTRUCTION</c:v>
                      </c:pt>
                    </c:strCache>
                  </c:strRef>
                </c:tx>
                <c:spPr>
                  <a:solidFill>
                    <a:srgbClr val="E87618"/>
                  </a:solidFill>
                  <a:ln>
                    <a:noFill/>
                  </a:ln>
                  <a:effectLst/>
                </c:spPr>
                <c:invertIfNegative val="0"/>
                <c:cat>
                  <c:numRef>
                    <c:extLst xmlns:c15="http://schemas.microsoft.com/office/drawing/2012/chart">
                      <c:ext xmlns:c15="http://schemas.microsoft.com/office/drawing/2012/chart" uri="{02D57815-91ED-43cb-92C2-25804820EDAC}">
                        <c15:formulaRef>
                          <c15:sqref>Sheet1!$A$2:$A$25</c15:sqref>
                        </c15:formulaRef>
                      </c:ext>
                    </c:extLst>
                    <c:numCache>
                      <c:formatCode>0</c:formatCode>
                      <c:ptCount val="8"/>
                      <c:pt idx="0">
                        <c:v>2017</c:v>
                      </c:pt>
                      <c:pt idx="1">
                        <c:v>2018</c:v>
                      </c:pt>
                      <c:pt idx="2">
                        <c:v>2019</c:v>
                      </c:pt>
                      <c:pt idx="3">
                        <c:v>2020</c:v>
                      </c:pt>
                      <c:pt idx="4">
                        <c:v>2021</c:v>
                      </c:pt>
                      <c:pt idx="5">
                        <c:v>2022</c:v>
                      </c:pt>
                      <c:pt idx="6">
                        <c:v>2023</c:v>
                      </c:pt>
                      <c:pt idx="7">
                        <c:v>2024</c:v>
                      </c:pt>
                    </c:numCache>
                  </c:numRef>
                </c:cat>
                <c:val>
                  <c:numRef>
                    <c:extLst xmlns:c15="http://schemas.microsoft.com/office/drawing/2012/chart">
                      <c:ext xmlns:c15="http://schemas.microsoft.com/office/drawing/2012/chart" uri="{02D57815-91ED-43cb-92C2-25804820EDAC}">
                        <c15:formulaRef>
                          <c15:sqref>Sheet1!$C$2:$C$25</c15:sqref>
                        </c15:formulaRef>
                      </c:ext>
                    </c:extLst>
                    <c:numCache>
                      <c:formatCode>#,##0</c:formatCode>
                      <c:ptCount val="8"/>
                      <c:pt idx="0">
                        <c:v>1090000000</c:v>
                      </c:pt>
                      <c:pt idx="1">
                        <c:v>1020000000</c:v>
                      </c:pt>
                      <c:pt idx="2">
                        <c:v>871733000</c:v>
                      </c:pt>
                      <c:pt idx="3">
                        <c:v>1170200000</c:v>
                      </c:pt>
                      <c:pt idx="4">
                        <c:v>2173000000</c:v>
                      </c:pt>
                      <c:pt idx="5">
                        <c:v>1792378000</c:v>
                      </c:pt>
                      <c:pt idx="6">
                        <c:v>1221288000</c:v>
                      </c:pt>
                    </c:numCache>
                  </c:numRef>
                </c:val>
                <c:extLst xmlns:c15="http://schemas.microsoft.com/office/drawing/2012/chart">
                  <c:ext xmlns:c16="http://schemas.microsoft.com/office/drawing/2014/chart" uri="{C3380CC4-5D6E-409C-BE32-E72D297353CC}">
                    <c16:uniqueId val="{00000021-A1D2-46BC-B77F-E831FAC734DC}"/>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O&amp;M</c:v>
                      </c:pt>
                    </c:strCache>
                  </c:strRef>
                </c:tx>
                <c:spPr>
                  <a:solidFill>
                    <a:schemeClr val="bg1">
                      <a:lumMod val="60000"/>
                      <a:lumOff val="40000"/>
                    </a:schemeClr>
                  </a:solidFill>
                  <a:ln>
                    <a:noFill/>
                  </a:ln>
                  <a:effectLst/>
                </c:spPr>
                <c:invertIfNegative val="0"/>
                <c:cat>
                  <c:numRef>
                    <c:extLst xmlns:c15="http://schemas.microsoft.com/office/drawing/2012/chart">
                      <c:ext xmlns:c15="http://schemas.microsoft.com/office/drawing/2012/chart" uri="{02D57815-91ED-43cb-92C2-25804820EDAC}">
                        <c15:formulaRef>
                          <c15:sqref>Sheet1!$A$2:$A$25</c15:sqref>
                        </c15:formulaRef>
                      </c:ext>
                    </c:extLst>
                    <c:numCache>
                      <c:formatCode>0</c:formatCode>
                      <c:ptCount val="8"/>
                      <c:pt idx="0">
                        <c:v>2017</c:v>
                      </c:pt>
                      <c:pt idx="1">
                        <c:v>2018</c:v>
                      </c:pt>
                      <c:pt idx="2">
                        <c:v>2019</c:v>
                      </c:pt>
                      <c:pt idx="3">
                        <c:v>2020</c:v>
                      </c:pt>
                      <c:pt idx="4">
                        <c:v>2021</c:v>
                      </c:pt>
                      <c:pt idx="5">
                        <c:v>2022</c:v>
                      </c:pt>
                      <c:pt idx="6">
                        <c:v>2023</c:v>
                      </c:pt>
                      <c:pt idx="7">
                        <c:v>2024</c:v>
                      </c:pt>
                    </c:numCache>
                  </c:numRef>
                </c:cat>
                <c:val>
                  <c:numRef>
                    <c:extLst xmlns:c15="http://schemas.microsoft.com/office/drawing/2012/chart">
                      <c:ext xmlns:c15="http://schemas.microsoft.com/office/drawing/2012/chart" uri="{02D57815-91ED-43cb-92C2-25804820EDAC}">
                        <c15:formulaRef>
                          <c15:sqref>Sheet1!$D$2:$D$25</c15:sqref>
                        </c15:formulaRef>
                      </c:ext>
                    </c:extLst>
                    <c:numCache>
                      <c:formatCode>#,##0</c:formatCode>
                      <c:ptCount val="8"/>
                      <c:pt idx="0">
                        <c:v>2705000000</c:v>
                      </c:pt>
                      <c:pt idx="1">
                        <c:v>3100000000</c:v>
                      </c:pt>
                      <c:pt idx="2">
                        <c:v>2076746462</c:v>
                      </c:pt>
                      <c:pt idx="3">
                        <c:v>1930428000</c:v>
                      </c:pt>
                      <c:pt idx="4">
                        <c:v>1996000000</c:v>
                      </c:pt>
                      <c:pt idx="5">
                        <c:v>2502901000</c:v>
                      </c:pt>
                      <c:pt idx="6">
                        <c:v>2599777000</c:v>
                      </c:pt>
                    </c:numCache>
                  </c:numRef>
                </c:val>
                <c:extLst xmlns:c15="http://schemas.microsoft.com/office/drawing/2012/chart">
                  <c:ext xmlns:c16="http://schemas.microsoft.com/office/drawing/2014/chart" uri="{C3380CC4-5D6E-409C-BE32-E72D297353CC}">
                    <c16:uniqueId val="{00000022-A1D2-46BC-B77F-E831FAC734DC}"/>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Sheet1!$E$1</c15:sqref>
                        </c15:formulaRef>
                      </c:ext>
                    </c:extLst>
                    <c:strCache>
                      <c:ptCount val="1"/>
                      <c:pt idx="0">
                        <c:v>HMTF</c:v>
                      </c:pt>
                    </c:strCache>
                  </c:strRef>
                </c:tx>
                <c:spPr>
                  <a:solidFill>
                    <a:srgbClr val="FF99FF"/>
                  </a:solidFill>
                  <a:ln>
                    <a:noFill/>
                  </a:ln>
                  <a:effectLst/>
                </c:spPr>
                <c:invertIfNegative val="0"/>
                <c:cat>
                  <c:numRef>
                    <c:extLst xmlns:c15="http://schemas.microsoft.com/office/drawing/2012/chart">
                      <c:ext xmlns:c15="http://schemas.microsoft.com/office/drawing/2012/chart" uri="{02D57815-91ED-43cb-92C2-25804820EDAC}">
                        <c15:formulaRef>
                          <c15:sqref>Sheet1!$A$2:$A$25</c15:sqref>
                        </c15:formulaRef>
                      </c:ext>
                    </c:extLst>
                    <c:numCache>
                      <c:formatCode>0</c:formatCode>
                      <c:ptCount val="8"/>
                      <c:pt idx="0">
                        <c:v>2017</c:v>
                      </c:pt>
                      <c:pt idx="1">
                        <c:v>2018</c:v>
                      </c:pt>
                      <c:pt idx="2">
                        <c:v>2019</c:v>
                      </c:pt>
                      <c:pt idx="3">
                        <c:v>2020</c:v>
                      </c:pt>
                      <c:pt idx="4">
                        <c:v>2021</c:v>
                      </c:pt>
                      <c:pt idx="5">
                        <c:v>2022</c:v>
                      </c:pt>
                      <c:pt idx="6">
                        <c:v>2023</c:v>
                      </c:pt>
                      <c:pt idx="7">
                        <c:v>2024</c:v>
                      </c:pt>
                    </c:numCache>
                  </c:numRef>
                </c:cat>
                <c:val>
                  <c:numRef>
                    <c:extLst xmlns:c15="http://schemas.microsoft.com/office/drawing/2012/chart">
                      <c:ext xmlns:c15="http://schemas.microsoft.com/office/drawing/2012/chart" uri="{02D57815-91ED-43cb-92C2-25804820EDAC}">
                        <c15:formulaRef>
                          <c15:sqref>Sheet1!$E$2:$E$25</c15:sqref>
                        </c15:formulaRef>
                      </c:ext>
                    </c:extLst>
                    <c:numCache>
                      <c:formatCode>General</c:formatCode>
                      <c:ptCount val="8"/>
                      <c:pt idx="2" formatCode="#,##0">
                        <c:v>965118538</c:v>
                      </c:pt>
                      <c:pt idx="3" formatCode="#,##0">
                        <c:v>965000000</c:v>
                      </c:pt>
                      <c:pt idx="4" formatCode="#,##0">
                        <c:v>1015000000</c:v>
                      </c:pt>
                      <c:pt idx="5" formatCode="#,##0">
                        <c:v>1625856000</c:v>
                      </c:pt>
                      <c:pt idx="6" formatCode="#,##0">
                        <c:v>1726000000</c:v>
                      </c:pt>
                    </c:numCache>
                  </c:numRef>
                </c:val>
                <c:extLst xmlns:c15="http://schemas.microsoft.com/office/drawing/2012/chart">
                  <c:ext xmlns:c16="http://schemas.microsoft.com/office/drawing/2014/chart" uri="{C3380CC4-5D6E-409C-BE32-E72D297353CC}">
                    <c16:uniqueId val="{00000023-A1D2-46BC-B77F-E831FAC734DC}"/>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REGULATORY</c:v>
                      </c:pt>
                    </c:strCache>
                  </c:strRef>
                </c:tx>
                <c:spPr>
                  <a:solidFill>
                    <a:srgbClr val="FFC000"/>
                  </a:solidFill>
                  <a:ln>
                    <a:noFill/>
                  </a:ln>
                  <a:effectLst/>
                </c:spPr>
                <c:invertIfNegative val="0"/>
                <c:cat>
                  <c:numRef>
                    <c:extLst xmlns:c15="http://schemas.microsoft.com/office/drawing/2012/chart">
                      <c:ext xmlns:c15="http://schemas.microsoft.com/office/drawing/2012/chart" uri="{02D57815-91ED-43cb-92C2-25804820EDAC}">
                        <c15:formulaRef>
                          <c15:sqref>Sheet1!$A$2:$A$25</c15:sqref>
                        </c15:formulaRef>
                      </c:ext>
                    </c:extLst>
                    <c:numCache>
                      <c:formatCode>0</c:formatCode>
                      <c:ptCount val="8"/>
                      <c:pt idx="0">
                        <c:v>2017</c:v>
                      </c:pt>
                      <c:pt idx="1">
                        <c:v>2018</c:v>
                      </c:pt>
                      <c:pt idx="2">
                        <c:v>2019</c:v>
                      </c:pt>
                      <c:pt idx="3">
                        <c:v>2020</c:v>
                      </c:pt>
                      <c:pt idx="4">
                        <c:v>2021</c:v>
                      </c:pt>
                      <c:pt idx="5">
                        <c:v>2022</c:v>
                      </c:pt>
                      <c:pt idx="6">
                        <c:v>2023</c:v>
                      </c:pt>
                      <c:pt idx="7">
                        <c:v>2024</c:v>
                      </c:pt>
                    </c:numCache>
                  </c:numRef>
                </c:cat>
                <c:val>
                  <c:numRef>
                    <c:extLst xmlns:c15="http://schemas.microsoft.com/office/drawing/2012/chart">
                      <c:ext xmlns:c15="http://schemas.microsoft.com/office/drawing/2012/chart" uri="{02D57815-91ED-43cb-92C2-25804820EDAC}">
                        <c15:formulaRef>
                          <c15:sqref>Sheet1!$F$2:$F$25</c15:sqref>
                        </c15:formulaRef>
                      </c:ext>
                    </c:extLst>
                    <c:numCache>
                      <c:formatCode>#,##0</c:formatCode>
                      <c:ptCount val="8"/>
                      <c:pt idx="0">
                        <c:v>200000000</c:v>
                      </c:pt>
                      <c:pt idx="1">
                        <c:v>200000000</c:v>
                      </c:pt>
                      <c:pt idx="2">
                        <c:v>200000000</c:v>
                      </c:pt>
                      <c:pt idx="3">
                        <c:v>200000000</c:v>
                      </c:pt>
                      <c:pt idx="4">
                        <c:v>200000000</c:v>
                      </c:pt>
                      <c:pt idx="5">
                        <c:v>204400000</c:v>
                      </c:pt>
                      <c:pt idx="6">
                        <c:v>210000000</c:v>
                      </c:pt>
                    </c:numCache>
                  </c:numRef>
                </c:val>
                <c:extLst xmlns:c15="http://schemas.microsoft.com/office/drawing/2012/chart">
                  <c:ext xmlns:c16="http://schemas.microsoft.com/office/drawing/2014/chart" uri="{C3380CC4-5D6E-409C-BE32-E72D297353CC}">
                    <c16:uniqueId val="{00000024-A1D2-46BC-B77F-E831FAC734DC}"/>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Sheet1!$G$1</c15:sqref>
                        </c15:formulaRef>
                      </c:ext>
                    </c:extLst>
                    <c:strCache>
                      <c:ptCount val="1"/>
                      <c:pt idx="0">
                        <c:v>MR&amp;T</c:v>
                      </c:pt>
                    </c:strCache>
                  </c:strRef>
                </c:tx>
                <c:spPr>
                  <a:solidFill>
                    <a:srgbClr val="00B0F0"/>
                  </a:solidFill>
                  <a:ln>
                    <a:noFill/>
                  </a:ln>
                  <a:effectLst/>
                </c:spPr>
                <c:invertIfNegative val="0"/>
                <c:cat>
                  <c:numRef>
                    <c:extLst xmlns:c15="http://schemas.microsoft.com/office/drawing/2012/chart">
                      <c:ext xmlns:c15="http://schemas.microsoft.com/office/drawing/2012/chart" uri="{02D57815-91ED-43cb-92C2-25804820EDAC}">
                        <c15:formulaRef>
                          <c15:sqref>Sheet1!$A$2:$A$25</c15:sqref>
                        </c15:formulaRef>
                      </c:ext>
                    </c:extLst>
                    <c:numCache>
                      <c:formatCode>0</c:formatCode>
                      <c:ptCount val="8"/>
                      <c:pt idx="0">
                        <c:v>2017</c:v>
                      </c:pt>
                      <c:pt idx="1">
                        <c:v>2018</c:v>
                      </c:pt>
                      <c:pt idx="2">
                        <c:v>2019</c:v>
                      </c:pt>
                      <c:pt idx="3">
                        <c:v>2020</c:v>
                      </c:pt>
                      <c:pt idx="4">
                        <c:v>2021</c:v>
                      </c:pt>
                      <c:pt idx="5">
                        <c:v>2022</c:v>
                      </c:pt>
                      <c:pt idx="6">
                        <c:v>2023</c:v>
                      </c:pt>
                      <c:pt idx="7">
                        <c:v>2024</c:v>
                      </c:pt>
                    </c:numCache>
                  </c:numRef>
                </c:cat>
                <c:val>
                  <c:numRef>
                    <c:extLst xmlns:c15="http://schemas.microsoft.com/office/drawing/2012/chart">
                      <c:ext xmlns:c15="http://schemas.microsoft.com/office/drawing/2012/chart" uri="{02D57815-91ED-43cb-92C2-25804820EDAC}">
                        <c15:formulaRef>
                          <c15:sqref>Sheet1!$G$2:$G$25</c15:sqref>
                        </c15:formulaRef>
                      </c:ext>
                    </c:extLst>
                    <c:numCache>
                      <c:formatCode>#,##0</c:formatCode>
                      <c:ptCount val="8"/>
                      <c:pt idx="0">
                        <c:v>222000000</c:v>
                      </c:pt>
                      <c:pt idx="1">
                        <c:v>253000000</c:v>
                      </c:pt>
                      <c:pt idx="2">
                        <c:v>244735000</c:v>
                      </c:pt>
                      <c:pt idx="3">
                        <c:v>210000000</c:v>
                      </c:pt>
                      <c:pt idx="4">
                        <c:v>210000000</c:v>
                      </c:pt>
                      <c:pt idx="5">
                        <c:v>275000000</c:v>
                      </c:pt>
                      <c:pt idx="6">
                        <c:v>230000000</c:v>
                      </c:pt>
                    </c:numCache>
                  </c:numRef>
                </c:val>
                <c:extLst xmlns:c15="http://schemas.microsoft.com/office/drawing/2012/chart">
                  <c:ext xmlns:c16="http://schemas.microsoft.com/office/drawing/2014/chart" uri="{C3380CC4-5D6E-409C-BE32-E72D297353CC}">
                    <c16:uniqueId val="{00000025-A1D2-46BC-B77F-E831FAC734DC}"/>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Sheet1!$H$1</c15:sqref>
                        </c15:formulaRef>
                      </c:ext>
                    </c:extLst>
                    <c:strCache>
                      <c:ptCount val="1"/>
                      <c:pt idx="0">
                        <c:v>GENERAL EXPENSE</c:v>
                      </c:pt>
                    </c:strCache>
                  </c:strRef>
                </c:tx>
                <c:spPr>
                  <a:solidFill>
                    <a:srgbClr val="92D050"/>
                  </a:solidFill>
                  <a:ln>
                    <a:noFill/>
                  </a:ln>
                  <a:effectLst/>
                </c:spPr>
                <c:invertIfNegative val="0"/>
                <c:cat>
                  <c:numRef>
                    <c:extLst xmlns:c15="http://schemas.microsoft.com/office/drawing/2012/chart">
                      <c:ext xmlns:c15="http://schemas.microsoft.com/office/drawing/2012/chart" uri="{02D57815-91ED-43cb-92C2-25804820EDAC}">
                        <c15:formulaRef>
                          <c15:sqref>Sheet1!$A$2:$A$25</c15:sqref>
                        </c15:formulaRef>
                      </c:ext>
                    </c:extLst>
                    <c:numCache>
                      <c:formatCode>0</c:formatCode>
                      <c:ptCount val="8"/>
                      <c:pt idx="0">
                        <c:v>2017</c:v>
                      </c:pt>
                      <c:pt idx="1">
                        <c:v>2018</c:v>
                      </c:pt>
                      <c:pt idx="2">
                        <c:v>2019</c:v>
                      </c:pt>
                      <c:pt idx="3">
                        <c:v>2020</c:v>
                      </c:pt>
                      <c:pt idx="4">
                        <c:v>2021</c:v>
                      </c:pt>
                      <c:pt idx="5">
                        <c:v>2022</c:v>
                      </c:pt>
                      <c:pt idx="6">
                        <c:v>2023</c:v>
                      </c:pt>
                      <c:pt idx="7">
                        <c:v>2024</c:v>
                      </c:pt>
                    </c:numCache>
                  </c:numRef>
                </c:cat>
                <c:val>
                  <c:numRef>
                    <c:extLst xmlns:c15="http://schemas.microsoft.com/office/drawing/2012/chart">
                      <c:ext xmlns:c15="http://schemas.microsoft.com/office/drawing/2012/chart" uri="{02D57815-91ED-43cb-92C2-25804820EDAC}">
                        <c15:formulaRef>
                          <c15:sqref>Sheet1!$H$2:$H$25</c15:sqref>
                        </c15:formulaRef>
                      </c:ext>
                    </c:extLst>
                    <c:numCache>
                      <c:formatCode>#,##0</c:formatCode>
                      <c:ptCount val="8"/>
                      <c:pt idx="0">
                        <c:v>180000000</c:v>
                      </c:pt>
                      <c:pt idx="1">
                        <c:v>185000000</c:v>
                      </c:pt>
                      <c:pt idx="2">
                        <c:v>187000000</c:v>
                      </c:pt>
                      <c:pt idx="3">
                        <c:v>187000000</c:v>
                      </c:pt>
                      <c:pt idx="4">
                        <c:v>187000000</c:v>
                      </c:pt>
                      <c:pt idx="5">
                        <c:v>199290000</c:v>
                      </c:pt>
                      <c:pt idx="6">
                        <c:v>200000000</c:v>
                      </c:pt>
                    </c:numCache>
                  </c:numRef>
                </c:val>
                <c:extLst xmlns:c15="http://schemas.microsoft.com/office/drawing/2012/chart">
                  <c:ext xmlns:c16="http://schemas.microsoft.com/office/drawing/2014/chart" uri="{C3380CC4-5D6E-409C-BE32-E72D297353CC}">
                    <c16:uniqueId val="{00000026-A1D2-46BC-B77F-E831FAC734DC}"/>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Sheet1!$I$1</c15:sqref>
                        </c15:formulaRef>
                      </c:ext>
                    </c:extLst>
                    <c:strCache>
                      <c:ptCount val="1"/>
                      <c:pt idx="0">
                        <c:v>FC&amp;CE</c:v>
                      </c:pt>
                    </c:strCache>
                  </c:strRef>
                </c:tx>
                <c:spPr>
                  <a:solidFill>
                    <a:schemeClr val="accent6">
                      <a:lumMod val="60000"/>
                      <a:lumOff val="40000"/>
                    </a:schemeClr>
                  </a:solidFill>
                  <a:ln>
                    <a:noFill/>
                  </a:ln>
                  <a:effectLst/>
                </c:spPr>
                <c:invertIfNegative val="0"/>
                <c:cat>
                  <c:numRef>
                    <c:extLst xmlns:c15="http://schemas.microsoft.com/office/drawing/2012/chart">
                      <c:ext xmlns:c15="http://schemas.microsoft.com/office/drawing/2012/chart" uri="{02D57815-91ED-43cb-92C2-25804820EDAC}">
                        <c15:formulaRef>
                          <c15:sqref>Sheet1!$A$2:$A$25</c15:sqref>
                        </c15:formulaRef>
                      </c:ext>
                    </c:extLst>
                    <c:numCache>
                      <c:formatCode>0</c:formatCode>
                      <c:ptCount val="8"/>
                      <c:pt idx="0">
                        <c:v>2017</c:v>
                      </c:pt>
                      <c:pt idx="1">
                        <c:v>2018</c:v>
                      </c:pt>
                      <c:pt idx="2">
                        <c:v>2019</c:v>
                      </c:pt>
                      <c:pt idx="3">
                        <c:v>2020</c:v>
                      </c:pt>
                      <c:pt idx="4">
                        <c:v>2021</c:v>
                      </c:pt>
                      <c:pt idx="5">
                        <c:v>2022</c:v>
                      </c:pt>
                      <c:pt idx="6">
                        <c:v>2023</c:v>
                      </c:pt>
                      <c:pt idx="7">
                        <c:v>2024</c:v>
                      </c:pt>
                    </c:numCache>
                  </c:numRef>
                </c:cat>
                <c:val>
                  <c:numRef>
                    <c:extLst xmlns:c15="http://schemas.microsoft.com/office/drawing/2012/chart">
                      <c:ext xmlns:c15="http://schemas.microsoft.com/office/drawing/2012/chart" uri="{02D57815-91ED-43cb-92C2-25804820EDAC}">
                        <c15:formulaRef>
                          <c15:sqref>Sheet1!$I$2:$I$25</c15:sqref>
                        </c15:formulaRef>
                      </c:ext>
                    </c:extLst>
                    <c:numCache>
                      <c:formatCode>#,##0</c:formatCode>
                      <c:ptCount val="8"/>
                      <c:pt idx="0">
                        <c:v>30000000</c:v>
                      </c:pt>
                      <c:pt idx="1">
                        <c:v>35000000</c:v>
                      </c:pt>
                      <c:pt idx="2">
                        <c:v>27000000</c:v>
                      </c:pt>
                      <c:pt idx="3">
                        <c:v>27000000</c:v>
                      </c:pt>
                      <c:pt idx="4">
                        <c:v>77000000</c:v>
                      </c:pt>
                      <c:pt idx="5">
                        <c:v>35000000</c:v>
                      </c:pt>
                      <c:pt idx="6">
                        <c:v>35000000</c:v>
                      </c:pt>
                    </c:numCache>
                  </c:numRef>
                </c:val>
                <c:extLst xmlns:c15="http://schemas.microsoft.com/office/drawing/2012/chart">
                  <c:ext xmlns:c16="http://schemas.microsoft.com/office/drawing/2014/chart" uri="{C3380CC4-5D6E-409C-BE32-E72D297353CC}">
                    <c16:uniqueId val="{00000027-A1D2-46BC-B77F-E831FAC734DC}"/>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Sheet1!$J$1</c15:sqref>
                        </c15:formulaRef>
                      </c:ext>
                    </c:extLst>
                    <c:strCache>
                      <c:ptCount val="1"/>
                      <c:pt idx="0">
                        <c:v>FUSRAP</c:v>
                      </c:pt>
                    </c:strCache>
                  </c:strRef>
                </c:tx>
                <c:spPr>
                  <a:solidFill>
                    <a:srgbClr val="C00000"/>
                  </a:solidFill>
                  <a:ln>
                    <a:noFill/>
                  </a:ln>
                  <a:effectLst/>
                </c:spPr>
                <c:invertIfNegative val="0"/>
                <c:cat>
                  <c:numRef>
                    <c:extLst xmlns:c15="http://schemas.microsoft.com/office/drawing/2012/chart">
                      <c:ext xmlns:c15="http://schemas.microsoft.com/office/drawing/2012/chart" uri="{02D57815-91ED-43cb-92C2-25804820EDAC}">
                        <c15:formulaRef>
                          <c15:sqref>Sheet1!$A$2:$A$25</c15:sqref>
                        </c15:formulaRef>
                      </c:ext>
                    </c:extLst>
                    <c:numCache>
                      <c:formatCode>0</c:formatCode>
                      <c:ptCount val="8"/>
                      <c:pt idx="0">
                        <c:v>2017</c:v>
                      </c:pt>
                      <c:pt idx="1">
                        <c:v>2018</c:v>
                      </c:pt>
                      <c:pt idx="2">
                        <c:v>2019</c:v>
                      </c:pt>
                      <c:pt idx="3">
                        <c:v>2020</c:v>
                      </c:pt>
                      <c:pt idx="4">
                        <c:v>2021</c:v>
                      </c:pt>
                      <c:pt idx="5">
                        <c:v>2022</c:v>
                      </c:pt>
                      <c:pt idx="6">
                        <c:v>2023</c:v>
                      </c:pt>
                      <c:pt idx="7">
                        <c:v>2024</c:v>
                      </c:pt>
                    </c:numCache>
                  </c:numRef>
                </c:cat>
                <c:val>
                  <c:numRef>
                    <c:extLst xmlns:c15="http://schemas.microsoft.com/office/drawing/2012/chart">
                      <c:ext xmlns:c15="http://schemas.microsoft.com/office/drawing/2012/chart" uri="{02D57815-91ED-43cb-92C2-25804820EDAC}">
                        <c15:formulaRef>
                          <c15:sqref>Sheet1!$J$2:$J$25</c15:sqref>
                        </c15:formulaRef>
                      </c:ext>
                    </c:extLst>
                    <c:numCache>
                      <c:formatCode>#,##0</c:formatCode>
                      <c:ptCount val="8"/>
                      <c:pt idx="0">
                        <c:v>103000000</c:v>
                      </c:pt>
                      <c:pt idx="1">
                        <c:v>118000000</c:v>
                      </c:pt>
                      <c:pt idx="2">
                        <c:v>120000000</c:v>
                      </c:pt>
                      <c:pt idx="6">
                        <c:v>250000000</c:v>
                      </c:pt>
                    </c:numCache>
                  </c:numRef>
                </c:val>
                <c:extLst xmlns:c15="http://schemas.microsoft.com/office/drawing/2012/chart">
                  <c:ext xmlns:c16="http://schemas.microsoft.com/office/drawing/2014/chart" uri="{C3380CC4-5D6E-409C-BE32-E72D297353CC}">
                    <c16:uniqueId val="{00000028-A1D2-46BC-B77F-E831FAC734DC}"/>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Sheet1!$K$1</c15:sqref>
                        </c15:formulaRef>
                      </c:ext>
                    </c:extLst>
                    <c:strCache>
                      <c:ptCount val="1"/>
                      <c:pt idx="0">
                        <c:v>ASA(CW)</c:v>
                      </c:pt>
                    </c:strCache>
                  </c:strRef>
                </c:tx>
                <c:spPr>
                  <a:solidFill>
                    <a:schemeClr val="tx1">
                      <a:lumMod val="95000"/>
                      <a:lumOff val="5000"/>
                    </a:schemeClr>
                  </a:solidFill>
                  <a:ln>
                    <a:noFill/>
                  </a:ln>
                  <a:effectLst/>
                </c:spPr>
                <c:invertIfNegative val="0"/>
                <c:cat>
                  <c:numRef>
                    <c:extLst xmlns:c15="http://schemas.microsoft.com/office/drawing/2012/chart">
                      <c:ext xmlns:c15="http://schemas.microsoft.com/office/drawing/2012/chart" uri="{02D57815-91ED-43cb-92C2-25804820EDAC}">
                        <c15:formulaRef>
                          <c15:sqref>Sheet1!$A$2:$A$25</c15:sqref>
                        </c15:formulaRef>
                      </c:ext>
                    </c:extLst>
                    <c:numCache>
                      <c:formatCode>0</c:formatCode>
                      <c:ptCount val="8"/>
                      <c:pt idx="0">
                        <c:v>2017</c:v>
                      </c:pt>
                      <c:pt idx="1">
                        <c:v>2018</c:v>
                      </c:pt>
                      <c:pt idx="2">
                        <c:v>2019</c:v>
                      </c:pt>
                      <c:pt idx="3">
                        <c:v>2020</c:v>
                      </c:pt>
                      <c:pt idx="4">
                        <c:v>2021</c:v>
                      </c:pt>
                      <c:pt idx="5">
                        <c:v>2022</c:v>
                      </c:pt>
                      <c:pt idx="6">
                        <c:v>2023</c:v>
                      </c:pt>
                      <c:pt idx="7">
                        <c:v>2024</c:v>
                      </c:pt>
                    </c:numCache>
                  </c:numRef>
                </c:cat>
                <c:val>
                  <c:numRef>
                    <c:extLst xmlns:c15="http://schemas.microsoft.com/office/drawing/2012/chart">
                      <c:ext xmlns:c15="http://schemas.microsoft.com/office/drawing/2012/chart" uri="{02D57815-91ED-43cb-92C2-25804820EDAC}">
                        <c15:formulaRef>
                          <c15:sqref>Sheet1!$K$2:$K$25</c15:sqref>
                        </c15:formulaRef>
                      </c:ext>
                    </c:extLst>
                    <c:numCache>
                      <c:formatCode>#,##0</c:formatCode>
                      <c:ptCount val="8"/>
                      <c:pt idx="0">
                        <c:v>5000000</c:v>
                      </c:pt>
                      <c:pt idx="1">
                        <c:v>5000000</c:v>
                      </c:pt>
                      <c:pt idx="2">
                        <c:v>5000000</c:v>
                      </c:pt>
                      <c:pt idx="3">
                        <c:v>5000000</c:v>
                      </c:pt>
                      <c:pt idx="4">
                        <c:v>5000000</c:v>
                      </c:pt>
                      <c:pt idx="5">
                        <c:v>5000000</c:v>
                      </c:pt>
                      <c:pt idx="6">
                        <c:v>5000000</c:v>
                      </c:pt>
                    </c:numCache>
                  </c:numRef>
                </c:val>
                <c:extLst xmlns:c15="http://schemas.microsoft.com/office/drawing/2012/chart">
                  <c:ext xmlns:c16="http://schemas.microsoft.com/office/drawing/2014/chart" uri="{C3380CC4-5D6E-409C-BE32-E72D297353CC}">
                    <c16:uniqueId val="{00000029-A1D2-46BC-B77F-E831FAC734DC}"/>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Sheet1!$L$1</c15:sqref>
                        </c15:formulaRef>
                      </c:ext>
                    </c:extLst>
                    <c:strCache>
                      <c:ptCount val="1"/>
                      <c:pt idx="0">
                        <c:v>IWTF</c:v>
                      </c:pt>
                    </c:strCache>
                  </c:strRef>
                </c:tx>
                <c:spPr>
                  <a:solidFill>
                    <a:srgbClr val="FFFF00"/>
                  </a:solidFill>
                  <a:ln>
                    <a:noFill/>
                  </a:ln>
                  <a:effectLst/>
                </c:spPr>
                <c:invertIfNegative val="0"/>
                <c:cat>
                  <c:numRef>
                    <c:extLst xmlns:c15="http://schemas.microsoft.com/office/drawing/2012/chart">
                      <c:ext xmlns:c15="http://schemas.microsoft.com/office/drawing/2012/chart" uri="{02D57815-91ED-43cb-92C2-25804820EDAC}">
                        <c15:formulaRef>
                          <c15:sqref>Sheet1!$A$2:$A$25</c15:sqref>
                        </c15:formulaRef>
                      </c:ext>
                    </c:extLst>
                    <c:numCache>
                      <c:formatCode>0</c:formatCode>
                      <c:ptCount val="8"/>
                      <c:pt idx="0">
                        <c:v>2017</c:v>
                      </c:pt>
                      <c:pt idx="1">
                        <c:v>2018</c:v>
                      </c:pt>
                      <c:pt idx="2">
                        <c:v>2019</c:v>
                      </c:pt>
                      <c:pt idx="3">
                        <c:v>2020</c:v>
                      </c:pt>
                      <c:pt idx="4">
                        <c:v>2021</c:v>
                      </c:pt>
                      <c:pt idx="5">
                        <c:v>2022</c:v>
                      </c:pt>
                      <c:pt idx="6">
                        <c:v>2023</c:v>
                      </c:pt>
                      <c:pt idx="7">
                        <c:v>2024</c:v>
                      </c:pt>
                    </c:numCache>
                  </c:numRef>
                </c:cat>
                <c:val>
                  <c:numRef>
                    <c:extLst xmlns:c15="http://schemas.microsoft.com/office/drawing/2012/chart">
                      <c:ext xmlns:c15="http://schemas.microsoft.com/office/drawing/2012/chart" uri="{02D57815-91ED-43cb-92C2-25804820EDAC}">
                        <c15:formulaRef>
                          <c15:sqref>Sheet1!$L$2:$L$25</c15:sqref>
                        </c15:formulaRef>
                      </c:ext>
                    </c:extLst>
                    <c:numCache>
                      <c:formatCode>General</c:formatCode>
                      <c:ptCount val="8"/>
                      <c:pt idx="2" formatCode="#,##0">
                        <c:v>5250000</c:v>
                      </c:pt>
                      <c:pt idx="3" formatCode="#,##0">
                        <c:v>55500000</c:v>
                      </c:pt>
                      <c:pt idx="5" formatCode="#,##0">
                        <c:v>52150000</c:v>
                      </c:pt>
                      <c:pt idx="6" formatCode="#,##0">
                        <c:v>13755000</c:v>
                      </c:pt>
                    </c:numCache>
                  </c:numRef>
                </c:val>
                <c:extLst xmlns:c15="http://schemas.microsoft.com/office/drawing/2012/chart">
                  <c:ext xmlns:c16="http://schemas.microsoft.com/office/drawing/2014/chart" uri="{C3380CC4-5D6E-409C-BE32-E72D297353CC}">
                    <c16:uniqueId val="{0000002A-A1D2-46BC-B77F-E831FAC734DC}"/>
                  </c:ext>
                </c:extLst>
              </c15:ser>
            </c15:filteredBarSeries>
            <c15:filteredBarSeries>
              <c15:ser>
                <c:idx val="11"/>
                <c:order val="13"/>
                <c:tx>
                  <c:strRef>
                    <c:extLst xmlns:c15="http://schemas.microsoft.com/office/drawing/2012/chart">
                      <c:ext xmlns:c15="http://schemas.microsoft.com/office/drawing/2012/chart" uri="{02D57815-91ED-43cb-92C2-25804820EDAC}">
                        <c15:formulaRef>
                          <c15:sqref>Sheet1!$P$1</c15:sqref>
                        </c15:formulaRef>
                      </c:ext>
                    </c:extLst>
                    <c:strCache>
                      <c:ptCount val="1"/>
                      <c:pt idx="0">
                        <c:v>REGULAR APPROPRIATIONS</c:v>
                      </c:pt>
                    </c:strCache>
                  </c:strRef>
                </c:tx>
                <c:spPr>
                  <a:solidFill>
                    <a:srgbClr val="002060"/>
                  </a:solidFill>
                  <a:ln>
                    <a:solidFill>
                      <a:srgbClr val="002060"/>
                    </a:solidFill>
                  </a:ln>
                  <a:effectLst/>
                </c:spPr>
                <c:invertIfNegative val="0"/>
                <c:cat>
                  <c:numRef>
                    <c:extLst xmlns:c15="http://schemas.microsoft.com/office/drawing/2012/chart">
                      <c:ext xmlns:c15="http://schemas.microsoft.com/office/drawing/2012/chart" uri="{02D57815-91ED-43cb-92C2-25804820EDAC}">
                        <c15:formulaRef>
                          <c15:sqref>Sheet1!$A$2:$A$25</c15:sqref>
                        </c15:formulaRef>
                      </c:ext>
                    </c:extLst>
                    <c:numCache>
                      <c:formatCode>0</c:formatCode>
                      <c:ptCount val="8"/>
                      <c:pt idx="0">
                        <c:v>2017</c:v>
                      </c:pt>
                      <c:pt idx="1">
                        <c:v>2018</c:v>
                      </c:pt>
                      <c:pt idx="2">
                        <c:v>2019</c:v>
                      </c:pt>
                      <c:pt idx="3">
                        <c:v>2020</c:v>
                      </c:pt>
                      <c:pt idx="4">
                        <c:v>2021</c:v>
                      </c:pt>
                      <c:pt idx="5">
                        <c:v>2022</c:v>
                      </c:pt>
                      <c:pt idx="6">
                        <c:v>2023</c:v>
                      </c:pt>
                      <c:pt idx="7">
                        <c:v>2024</c:v>
                      </c:pt>
                    </c:numCache>
                  </c:numRef>
                </c:cat>
                <c:val>
                  <c:numRef>
                    <c:extLst xmlns:c15="http://schemas.microsoft.com/office/drawing/2012/chart">
                      <c:ext xmlns:c15="http://schemas.microsoft.com/office/drawing/2012/chart" uri="{02D57815-91ED-43cb-92C2-25804820EDAC}">
                        <c15:formulaRef>
                          <c15:sqref>Sheet1!$P$2:$P$25</c15:sqref>
                        </c15:formulaRef>
                      </c:ext>
                    </c:extLst>
                    <c:numCache>
                      <c:formatCode>#,##0</c:formatCode>
                      <c:ptCount val="8"/>
                      <c:pt idx="0">
                        <c:v>362000000</c:v>
                      </c:pt>
                      <c:pt idx="1">
                        <c:v>425000000</c:v>
                      </c:pt>
                      <c:pt idx="2">
                        <c:v>368000000</c:v>
                      </c:pt>
                      <c:pt idx="3">
                        <c:v>375090000</c:v>
                      </c:pt>
                      <c:pt idx="4">
                        <c:v>380000000</c:v>
                      </c:pt>
                      <c:pt idx="5">
                        <c:v>370000000</c:v>
                      </c:pt>
                      <c:pt idx="6">
                        <c:v>370000000</c:v>
                      </c:pt>
                      <c:pt idx="7">
                        <c:v>226500000</c:v>
                      </c:pt>
                    </c:numCache>
                  </c:numRef>
                </c:val>
                <c:extLst xmlns:c15="http://schemas.microsoft.com/office/drawing/2012/chart">
                  <c:ext xmlns:c16="http://schemas.microsoft.com/office/drawing/2014/chart" uri="{C3380CC4-5D6E-409C-BE32-E72D297353CC}">
                    <c16:uniqueId val="{0000002B-A1D2-46BC-B77F-E831FAC734DC}"/>
                  </c:ext>
                </c:extLst>
              </c15:ser>
            </c15:filteredBarSeries>
            <c15:filteredBarSeries>
              <c15:ser>
                <c:idx val="13"/>
                <c:order val="14"/>
                <c:tx>
                  <c:strRef>
                    <c:extLst xmlns:c15="http://schemas.microsoft.com/office/drawing/2012/chart">
                      <c:ext xmlns:c15="http://schemas.microsoft.com/office/drawing/2012/chart" uri="{02D57815-91ED-43cb-92C2-25804820EDAC}">
                        <c15:formulaRef>
                          <c15:sqref>Sheet1!$Y$1</c15:sqref>
                        </c15:formulaRef>
                      </c:ext>
                    </c:extLst>
                    <c:strCache>
                      <c:ptCount val="1"/>
                      <c:pt idx="0">
                        <c:v>HISTORIC APPROPRIATIONS</c:v>
                      </c:pt>
                    </c:strCache>
                  </c:strRef>
                </c:tx>
                <c:spPr>
                  <a:solidFill>
                    <a:srgbClr val="002060"/>
                  </a:solidFill>
                  <a:ln>
                    <a:solidFill>
                      <a:srgbClr val="002060"/>
                    </a:solidFill>
                  </a:ln>
                  <a:effectLst/>
                </c:spPr>
                <c:invertIfNegative val="0"/>
                <c:cat>
                  <c:numRef>
                    <c:extLst xmlns:c15="http://schemas.microsoft.com/office/drawing/2012/chart">
                      <c:ext xmlns:c15="http://schemas.microsoft.com/office/drawing/2012/chart" uri="{02D57815-91ED-43cb-92C2-25804820EDAC}">
                        <c15:formulaRef>
                          <c15:sqref>Sheet1!$A$2:$A$25</c15:sqref>
                        </c15:formulaRef>
                      </c:ext>
                    </c:extLst>
                    <c:numCache>
                      <c:formatCode>0</c:formatCode>
                      <c:ptCount val="8"/>
                      <c:pt idx="0">
                        <c:v>2017</c:v>
                      </c:pt>
                      <c:pt idx="1">
                        <c:v>2018</c:v>
                      </c:pt>
                      <c:pt idx="2">
                        <c:v>2019</c:v>
                      </c:pt>
                      <c:pt idx="3">
                        <c:v>2020</c:v>
                      </c:pt>
                      <c:pt idx="4">
                        <c:v>2021</c:v>
                      </c:pt>
                      <c:pt idx="5">
                        <c:v>2022</c:v>
                      </c:pt>
                      <c:pt idx="6">
                        <c:v>2023</c:v>
                      </c:pt>
                      <c:pt idx="7">
                        <c:v>2024</c:v>
                      </c:pt>
                    </c:numCache>
                  </c:numRef>
                </c:cat>
                <c:val>
                  <c:numRef>
                    <c:extLst xmlns:c15="http://schemas.microsoft.com/office/drawing/2012/chart">
                      <c:ext xmlns:c15="http://schemas.microsoft.com/office/drawing/2012/chart" uri="{02D57815-91ED-43cb-92C2-25804820EDAC}">
                        <c15:formulaRef>
                          <c15:sqref>Sheet1!$Y$2:$Y$25</c15:sqref>
                        </c15:formulaRef>
                      </c:ext>
                    </c:extLst>
                    <c:numCache>
                      <c:formatCode>#,##0</c:formatCode>
                      <c:ptCount val="8"/>
                      <c:pt idx="0">
                        <c:v>6037764000</c:v>
                      </c:pt>
                      <c:pt idx="1">
                        <c:v>6827000000</c:v>
                      </c:pt>
                      <c:pt idx="2">
                        <c:v>6998500000</c:v>
                      </c:pt>
                      <c:pt idx="3">
                        <c:v>7650000000</c:v>
                      </c:pt>
                      <c:pt idx="4">
                        <c:v>7795000000</c:v>
                      </c:pt>
                      <c:pt idx="5">
                        <c:v>8345000000</c:v>
                      </c:pt>
                    </c:numCache>
                  </c:numRef>
                </c:val>
                <c:extLst xmlns:c15="http://schemas.microsoft.com/office/drawing/2012/chart">
                  <c:ext xmlns:c16="http://schemas.microsoft.com/office/drawing/2014/chart" uri="{C3380CC4-5D6E-409C-BE32-E72D297353CC}">
                    <c16:uniqueId val="{0000002C-A1D2-46BC-B77F-E831FAC734DC}"/>
                  </c:ext>
                </c:extLst>
              </c15:ser>
            </c15:filteredBarSeries>
          </c:ext>
        </c:extLst>
      </c:barChart>
      <c:lineChart>
        <c:grouping val="standard"/>
        <c:varyColors val="0"/>
        <c:ser>
          <c:idx val="14"/>
          <c:order val="16"/>
          <c:tx>
            <c:strRef>
              <c:f>Sheet1!$M$1</c:f>
              <c:strCache>
                <c:ptCount val="1"/>
                <c:pt idx="0">
                  <c:v>Total</c:v>
                </c:pt>
              </c:strCache>
            </c:strRef>
          </c:tx>
          <c:spPr>
            <a:ln w="28575" cap="rnd">
              <a:noFill/>
              <a:round/>
            </a:ln>
            <a:effectLst/>
          </c:spPr>
          <c:marker>
            <c:symbol val="none"/>
          </c:marker>
          <c:dLbls>
            <c:dLbl>
              <c:idx val="1"/>
              <c:numFmt formatCode="&quot;$&quot;#0.000,,,\ &quot;B&quot;"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1D-A1D2-46BC-B77F-E831FAC734DC}"/>
                </c:ext>
              </c:extLst>
            </c:dLbl>
            <c:dLbl>
              <c:idx val="5"/>
              <c:numFmt formatCode="&quot;$&quot;#0.000,,,\ &quot;B&quot;"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1E-A1D2-46BC-B77F-E831FAC734DC}"/>
                </c:ext>
              </c:extLst>
            </c:dLbl>
            <c:numFmt formatCode="&quot;$&quot;#0.0,,\ &quot;M&quot;"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Sheet1!$A$2:$A$25</c:f>
              <c:numCache>
                <c:formatCode>0</c:formatCode>
                <c:ptCount val="8"/>
                <c:pt idx="0">
                  <c:v>2017</c:v>
                </c:pt>
                <c:pt idx="1">
                  <c:v>2018</c:v>
                </c:pt>
                <c:pt idx="2">
                  <c:v>2019</c:v>
                </c:pt>
                <c:pt idx="3">
                  <c:v>2020</c:v>
                </c:pt>
                <c:pt idx="4">
                  <c:v>2021</c:v>
                </c:pt>
                <c:pt idx="5">
                  <c:v>2022</c:v>
                </c:pt>
                <c:pt idx="6">
                  <c:v>2023</c:v>
                </c:pt>
                <c:pt idx="7">
                  <c:v>2024</c:v>
                </c:pt>
              </c:numCache>
              <c:extLst/>
            </c:numRef>
          </c:cat>
          <c:val>
            <c:numRef>
              <c:f>Sheet1!$M$2:$M$25</c:f>
              <c:numCache>
                <c:formatCode>#,##0</c:formatCode>
                <c:ptCount val="8"/>
                <c:pt idx="0">
                  <c:v>652700000</c:v>
                </c:pt>
                <c:pt idx="1">
                  <c:v>1195000000</c:v>
                </c:pt>
                <c:pt idx="2">
                  <c:v>943000000</c:v>
                </c:pt>
                <c:pt idx="3">
                  <c:v>375090000</c:v>
                </c:pt>
                <c:pt idx="4">
                  <c:v>380000000</c:v>
                </c:pt>
                <c:pt idx="5">
                  <c:v>2046000000</c:v>
                </c:pt>
                <c:pt idx="6">
                  <c:v>385500000</c:v>
                </c:pt>
                <c:pt idx="7">
                  <c:v>226500000</c:v>
                </c:pt>
              </c:numCache>
              <c:extLst/>
            </c:numRef>
          </c:val>
          <c:smooth val="0"/>
          <c:extLst>
            <c:ext xmlns:c16="http://schemas.microsoft.com/office/drawing/2014/chart" uri="{C3380CC4-5D6E-409C-BE32-E72D297353CC}">
              <c16:uniqueId val="{0000001F-A1D2-46BC-B77F-E831FAC734DC}"/>
            </c:ext>
          </c:extLst>
        </c:ser>
        <c:dLbls>
          <c:showLegendKey val="0"/>
          <c:showVal val="0"/>
          <c:showCatName val="0"/>
          <c:showSerName val="0"/>
          <c:showPercent val="0"/>
          <c:showBubbleSize val="0"/>
        </c:dLbls>
        <c:marker val="1"/>
        <c:smooth val="0"/>
        <c:axId val="527850024"/>
        <c:axId val="527852376"/>
      </c:lineChart>
      <c:catAx>
        <c:axId val="527850024"/>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7852376"/>
        <c:crosses val="autoZero"/>
        <c:auto val="1"/>
        <c:lblAlgn val="ctr"/>
        <c:lblOffset val="100"/>
        <c:noMultiLvlLbl val="0"/>
      </c:catAx>
      <c:valAx>
        <c:axId val="527852376"/>
        <c:scaling>
          <c:orientation val="minMax"/>
          <c:max val="2200000000"/>
          <c:min val="0"/>
        </c:scaling>
        <c:delete val="0"/>
        <c:axPos val="l"/>
        <c:majorGridlines>
          <c:spPr>
            <a:ln w="9525" cap="flat" cmpd="sng" algn="ctr">
              <a:solidFill>
                <a:schemeClr val="tx1">
                  <a:lumMod val="15000"/>
                  <a:lumOff val="85000"/>
                </a:schemeClr>
              </a:solidFill>
              <a:round/>
            </a:ln>
            <a:effectLst/>
          </c:spPr>
        </c:majorGridlines>
        <c:numFmt formatCode="&quot;$&quot;#0.0,,,\ &quot;B&quot;"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527850024"/>
        <c:crosses val="autoZero"/>
        <c:crossBetween val="between"/>
      </c:valAx>
      <c:spPr>
        <a:noFill/>
        <a:ln w="25400">
          <a:noFill/>
        </a:ln>
        <a:effectLst/>
      </c:spPr>
    </c:plotArea>
    <c:legend>
      <c:legendPos val="b"/>
      <c:legendEntry>
        <c:idx val="3"/>
        <c:delete val="1"/>
      </c:legendEntry>
      <c:legendEntry>
        <c:idx val="4"/>
        <c:delete val="1"/>
      </c:legendEntry>
      <c:legendEntry>
        <c:idx val="5"/>
        <c:delete val="1"/>
      </c:legendEntry>
      <c:legendEntry>
        <c:idx val="6"/>
        <c:delete val="1"/>
      </c:legendEntry>
      <c:legendEntry>
        <c:idx val="7"/>
        <c:delete val="1"/>
      </c:legendEntry>
      <c:legendEntry>
        <c:idx val="8"/>
        <c:delete val="1"/>
      </c:legendEntry>
      <c:legendEntry>
        <c:idx val="9"/>
        <c:delete val="1"/>
      </c:legendEntry>
      <c:legendEntry>
        <c:idx val="10"/>
        <c:delete val="1"/>
      </c:legendEntry>
      <c:layout>
        <c:manualLayout>
          <c:xMode val="edge"/>
          <c:yMode val="edge"/>
          <c:x val="0"/>
          <c:y val="0.95106974112748766"/>
          <c:w val="0.58460010135379237"/>
          <c:h val="3.719711037209984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tx1"/>
      </a:solid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gif"/><Relationship Id="rId1" Type="http://schemas.openxmlformats.org/officeDocument/2006/relationships/image" Target="../media/image26.gif"/><Relationship Id="rId4" Type="http://schemas.openxmlformats.org/officeDocument/2006/relationships/image" Target="../media/image29.gif"/></Relationships>
</file>

<file path=ppt/drawings/_rels/drawing2.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gif"/><Relationship Id="rId1" Type="http://schemas.openxmlformats.org/officeDocument/2006/relationships/image" Target="../media/image26.gif"/></Relationships>
</file>

<file path=ppt/drawings/_rels/drawing3.xml.rels><?xml version="1.0" encoding="UTF-8" standalone="yes"?>
<Relationships xmlns="http://schemas.openxmlformats.org/package/2006/relationships"><Relationship Id="rId3" Type="http://schemas.openxmlformats.org/officeDocument/2006/relationships/image" Target="../media/image30.crdownload"/><Relationship Id="rId2" Type="http://schemas.openxmlformats.org/officeDocument/2006/relationships/image" Target="../media/image28.gif"/><Relationship Id="rId1" Type="http://schemas.openxmlformats.org/officeDocument/2006/relationships/image" Target="../media/image27.gif"/></Relationships>
</file>

<file path=ppt/drawings/drawing1.xml><?xml version="1.0" encoding="utf-8"?>
<c:userShapes xmlns:c="http://schemas.openxmlformats.org/drawingml/2006/chart">
  <cdr:relSizeAnchor xmlns:cdr="http://schemas.openxmlformats.org/drawingml/2006/chartDrawing">
    <cdr:from>
      <cdr:x>0.18884</cdr:x>
      <cdr:y>0.82937</cdr:y>
    </cdr:from>
    <cdr:to>
      <cdr:x>0.26584</cdr:x>
      <cdr:y>0.93595</cdr:y>
    </cdr:to>
    <cdr:grpSp>
      <cdr:nvGrpSpPr>
        <cdr:cNvPr id="22" name="Group 21">
          <a:extLst xmlns:a="http://schemas.openxmlformats.org/drawingml/2006/main">
            <a:ext uri="{FF2B5EF4-FFF2-40B4-BE49-F238E27FC236}">
              <a16:creationId xmlns:a16="http://schemas.microsoft.com/office/drawing/2014/main" id="{35CD9666-5BED-5C71-371D-CFEB759A071A}"/>
            </a:ext>
          </a:extLst>
        </cdr:cNvPr>
        <cdr:cNvGrpSpPr/>
      </cdr:nvGrpSpPr>
      <cdr:grpSpPr>
        <a:xfrm xmlns:a="http://schemas.openxmlformats.org/drawingml/2006/main">
          <a:off x="2242519" y="4831745"/>
          <a:ext cx="914393" cy="620914"/>
          <a:chOff x="2342909" y="4879406"/>
          <a:chExt cx="914400" cy="609609"/>
        </a:xfrm>
      </cdr:grpSpPr>
      <cdr:sp macro="" textlink="">
        <cdr:nvSpPr>
          <cdr:cNvPr id="2" name="Rectangle: Rounded Corners 1">
            <a:extLst xmlns:a="http://schemas.openxmlformats.org/drawingml/2006/main">
              <a:ext uri="{FF2B5EF4-FFF2-40B4-BE49-F238E27FC236}">
                <a16:creationId xmlns:a16="http://schemas.microsoft.com/office/drawing/2014/main" id="{125C4EB1-4CA9-E0C4-B60C-A3B28F012AB7}"/>
              </a:ext>
            </a:extLst>
          </cdr:cNvPr>
          <cdr:cNvSpPr/>
        </cdr:nvSpPr>
        <cdr:spPr>
          <a:xfrm xmlns:a="http://schemas.openxmlformats.org/drawingml/2006/main">
            <a:off x="2580535" y="4879406"/>
            <a:ext cx="435935" cy="414670"/>
          </a:xfrm>
          <a:prstGeom xmlns:a="http://schemas.openxmlformats.org/drawingml/2006/main" prst="roundRect">
            <a:avLst/>
          </a:prstGeom>
          <a:blipFill xmlns:a="http://schemas.openxmlformats.org/drawingml/2006/main">
            <a:blip xmlns:r="http://schemas.openxmlformats.org/officeDocument/2006/relationships" r:embed="rId1"/>
            <a:stretch>
              <a:fillRect/>
            </a:stretch>
          </a:blipFill>
          <a:ln xmlns:a="http://schemas.openxmlformats.org/drawingml/2006/main">
            <a:noFill/>
          </a:ln>
          <a:effectLst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anchor="ctr"/>
          <a:lstStyle xmlns:a="http://schemas.openxmlformats.org/drawingml/2006/main"/>
          <a:p xmlns:a="http://schemas.openxmlformats.org/drawingml/2006/main">
            <a:endParaRPr lang="en-US" dirty="0"/>
          </a:p>
        </cdr:txBody>
      </cdr:sp>
      <cdr:sp macro="" textlink="">
        <cdr:nvSpPr>
          <cdr:cNvPr id="21" name="Rectangle 20">
            <a:extLst xmlns:a="http://schemas.openxmlformats.org/drawingml/2006/main">
              <a:ext uri="{FF2B5EF4-FFF2-40B4-BE49-F238E27FC236}">
                <a16:creationId xmlns:a16="http://schemas.microsoft.com/office/drawing/2014/main" id="{60AF42D5-A2B9-F707-9AE8-758A3B33FC21}"/>
              </a:ext>
            </a:extLst>
          </cdr:cNvPr>
          <cdr:cNvSpPr/>
        </cdr:nvSpPr>
        <cdr:spPr>
          <a:xfrm xmlns:a="http://schemas.openxmlformats.org/drawingml/2006/main">
            <a:off x="2611011" y="5282164"/>
            <a:ext cx="381001" cy="45719"/>
          </a:xfrm>
          <a:prstGeom xmlns:a="http://schemas.openxmlformats.org/drawingml/2006/main" prst="rect">
            <a:avLst/>
          </a:prstGeom>
          <a:solidFill xmlns:a="http://schemas.openxmlformats.org/drawingml/2006/main">
            <a:schemeClr val="tx2"/>
          </a:solidFill>
          <a:ln xmlns:a="http://schemas.openxmlformats.org/drawingml/2006/main">
            <a:no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nchor="ctr"/>
          <a:lstStyle xmlns:a="http://schemas.openxmlformats.org/drawingml/2006/main"/>
          <a:p xmlns:a="http://schemas.openxmlformats.org/drawingml/2006/main">
            <a:endParaRPr lang="en-US" dirty="0"/>
          </a:p>
        </cdr:txBody>
      </cdr:sp>
      <cdr:sp macro="" textlink="">
        <cdr:nvSpPr>
          <cdr:cNvPr id="3" name="TextBox 2">
            <a:extLst xmlns:a="http://schemas.openxmlformats.org/drawingml/2006/main">
              <a:ext uri="{FF2B5EF4-FFF2-40B4-BE49-F238E27FC236}">
                <a16:creationId xmlns:a16="http://schemas.microsoft.com/office/drawing/2014/main" id="{3D71E5F5-2AC5-17DF-B519-76CED3EB854A}"/>
              </a:ext>
            </a:extLst>
          </cdr:cNvPr>
          <cdr:cNvSpPr txBox="1"/>
        </cdr:nvSpPr>
        <cdr:spPr>
          <a:xfrm xmlns:a="http://schemas.openxmlformats.org/drawingml/2006/main">
            <a:off x="2342909" y="5255099"/>
            <a:ext cx="914400" cy="23391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900" kern="1200" dirty="0">
                <a:solidFill>
                  <a:schemeClr val="tx1">
                    <a:lumMod val="65000"/>
                    <a:lumOff val="35000"/>
                  </a:schemeClr>
                </a:solidFill>
              </a:rPr>
              <a:t>KATRINA</a:t>
            </a:r>
          </a:p>
        </cdr:txBody>
      </cdr:sp>
      <cdr:sp macro="" textlink="">
        <cdr:nvSpPr>
          <cdr:cNvPr id="29" name="TextBox 28">
            <a:extLst xmlns:a="http://schemas.openxmlformats.org/drawingml/2006/main">
              <a:ext uri="{FF2B5EF4-FFF2-40B4-BE49-F238E27FC236}">
                <a16:creationId xmlns:a16="http://schemas.microsoft.com/office/drawing/2014/main" id="{CEA9F2BB-19DA-2652-B2DE-DD825B5935AE}"/>
              </a:ext>
            </a:extLst>
          </cdr:cNvPr>
          <cdr:cNvSpPr txBox="1"/>
        </cdr:nvSpPr>
        <cdr:spPr>
          <a:xfrm xmlns:a="http://schemas.openxmlformats.org/drawingml/2006/main">
            <a:off x="2342909" y="5084432"/>
            <a:ext cx="914400" cy="23391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900" kern="1200" dirty="0">
                <a:solidFill>
                  <a:schemeClr val="tx1">
                    <a:lumMod val="65000"/>
                    <a:lumOff val="35000"/>
                  </a:schemeClr>
                </a:solidFill>
              </a:rPr>
              <a:t>5</a:t>
            </a:r>
          </a:p>
        </cdr:txBody>
      </cdr:sp>
    </cdr:grpSp>
  </cdr:relSizeAnchor>
  <cdr:relSizeAnchor xmlns:cdr="http://schemas.openxmlformats.org/drawingml/2006/chartDrawing">
    <cdr:from>
      <cdr:x>0.30499</cdr:x>
      <cdr:y>0.82937</cdr:y>
    </cdr:from>
    <cdr:to>
      <cdr:x>0.38199</cdr:x>
      <cdr:y>0.93595</cdr:y>
    </cdr:to>
    <cdr:grpSp>
      <cdr:nvGrpSpPr>
        <cdr:cNvPr id="27" name="Group 26">
          <a:extLst xmlns:a="http://schemas.openxmlformats.org/drawingml/2006/main">
            <a:ext uri="{FF2B5EF4-FFF2-40B4-BE49-F238E27FC236}">
              <a16:creationId xmlns:a16="http://schemas.microsoft.com/office/drawing/2014/main" id="{5E6CA7C5-48BE-6C4E-8E74-6DB2D2441D3A}"/>
            </a:ext>
          </a:extLst>
        </cdr:cNvPr>
        <cdr:cNvGrpSpPr/>
      </cdr:nvGrpSpPr>
      <cdr:grpSpPr>
        <a:xfrm xmlns:a="http://schemas.openxmlformats.org/drawingml/2006/main">
          <a:off x="3621828" y="4831745"/>
          <a:ext cx="914393" cy="620914"/>
          <a:chOff x="2342909" y="4879406"/>
          <a:chExt cx="914400" cy="609609"/>
        </a:xfrm>
      </cdr:grpSpPr>
      <cdr:sp macro="" textlink="">
        <cdr:nvSpPr>
          <cdr:cNvPr id="28" name="Rectangle: Rounded Corners 27">
            <a:extLst xmlns:a="http://schemas.openxmlformats.org/drawingml/2006/main">
              <a:ext uri="{FF2B5EF4-FFF2-40B4-BE49-F238E27FC236}">
                <a16:creationId xmlns:a16="http://schemas.microsoft.com/office/drawing/2014/main" id="{227E23C9-8558-DA19-E189-267A2942E397}"/>
              </a:ext>
            </a:extLst>
          </cdr:cNvPr>
          <cdr:cNvSpPr/>
        </cdr:nvSpPr>
        <cdr:spPr>
          <a:xfrm xmlns:a="http://schemas.openxmlformats.org/drawingml/2006/main">
            <a:off x="2580535" y="4879406"/>
            <a:ext cx="435935" cy="414670"/>
          </a:xfrm>
          <a:prstGeom xmlns:a="http://schemas.openxmlformats.org/drawingml/2006/main" prst="roundRect">
            <a:avLst/>
          </a:prstGeom>
          <a:blipFill xmlns:a="http://schemas.openxmlformats.org/drawingml/2006/main">
            <a:blip xmlns:r="http://schemas.openxmlformats.org/officeDocument/2006/relationships" r:embed="rId2"/>
            <a:stretch>
              <a:fillRect/>
            </a:stretch>
          </a:blipFill>
          <a:ln xmlns:a="http://schemas.openxmlformats.org/drawingml/2006/main">
            <a:noFill/>
          </a:ln>
          <a:effectLst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dirty="0"/>
          </a:p>
        </cdr:txBody>
      </cdr:sp>
      <cdr:sp macro="" textlink="">
        <cdr:nvSpPr>
          <cdr:cNvPr id="30" name="TextBox 4">
            <a:extLst xmlns:a="http://schemas.openxmlformats.org/drawingml/2006/main">
              <a:ext uri="{FF2B5EF4-FFF2-40B4-BE49-F238E27FC236}">
                <a16:creationId xmlns:a16="http://schemas.microsoft.com/office/drawing/2014/main" id="{A4C228F4-0E22-ED9C-F409-133346C65B9D}"/>
              </a:ext>
            </a:extLst>
          </cdr:cNvPr>
          <cdr:cNvSpPr txBox="1"/>
        </cdr:nvSpPr>
        <cdr:spPr>
          <a:xfrm xmlns:a="http://schemas.openxmlformats.org/drawingml/2006/main">
            <a:off x="2342909" y="5255099"/>
            <a:ext cx="914400" cy="23391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900" kern="1200" dirty="0">
                <a:solidFill>
                  <a:schemeClr val="tx1">
                    <a:lumMod val="65000"/>
                    <a:lumOff val="35000"/>
                  </a:schemeClr>
                </a:solidFill>
              </a:rPr>
              <a:t>HIGH </a:t>
            </a:r>
          </a:p>
          <a:p xmlns:a="http://schemas.openxmlformats.org/drawingml/2006/main">
            <a:pPr algn="ctr"/>
            <a:r>
              <a:rPr lang="en-US" sz="900" kern="1200" dirty="0">
                <a:solidFill>
                  <a:schemeClr val="tx1">
                    <a:lumMod val="65000"/>
                    <a:lumOff val="35000"/>
                  </a:schemeClr>
                </a:solidFill>
              </a:rPr>
              <a:t>WATER</a:t>
            </a:r>
          </a:p>
        </cdr:txBody>
      </cdr:sp>
    </cdr:grpSp>
  </cdr:relSizeAnchor>
  <cdr:relSizeAnchor xmlns:cdr="http://schemas.openxmlformats.org/drawingml/2006/chartDrawing">
    <cdr:from>
      <cdr:x>0.42146</cdr:x>
      <cdr:y>0.82937</cdr:y>
    </cdr:from>
    <cdr:to>
      <cdr:x>0.49846</cdr:x>
      <cdr:y>0.93595</cdr:y>
    </cdr:to>
    <cdr:grpSp>
      <cdr:nvGrpSpPr>
        <cdr:cNvPr id="39" name="Group 38">
          <a:extLst xmlns:a="http://schemas.openxmlformats.org/drawingml/2006/main">
            <a:ext uri="{FF2B5EF4-FFF2-40B4-BE49-F238E27FC236}">
              <a16:creationId xmlns:a16="http://schemas.microsoft.com/office/drawing/2014/main" id="{F508934D-3175-954C-37CE-F31B314577FF}"/>
            </a:ext>
          </a:extLst>
        </cdr:cNvPr>
        <cdr:cNvGrpSpPr/>
      </cdr:nvGrpSpPr>
      <cdr:grpSpPr>
        <a:xfrm xmlns:a="http://schemas.openxmlformats.org/drawingml/2006/main">
          <a:off x="5004936" y="4831745"/>
          <a:ext cx="914393" cy="620914"/>
          <a:chOff x="2342909" y="4879406"/>
          <a:chExt cx="914400" cy="609609"/>
        </a:xfrm>
      </cdr:grpSpPr>
      <cdr:sp macro="" textlink="">
        <cdr:nvSpPr>
          <cdr:cNvPr id="40" name="Rectangle: Rounded Corners 39">
            <a:extLst xmlns:a="http://schemas.openxmlformats.org/drawingml/2006/main">
              <a:ext uri="{FF2B5EF4-FFF2-40B4-BE49-F238E27FC236}">
                <a16:creationId xmlns:a16="http://schemas.microsoft.com/office/drawing/2014/main" id="{DE65AE54-CCA9-2099-A050-90E03EF94A81}"/>
              </a:ext>
            </a:extLst>
          </cdr:cNvPr>
          <cdr:cNvSpPr/>
        </cdr:nvSpPr>
        <cdr:spPr>
          <a:xfrm xmlns:a="http://schemas.openxmlformats.org/drawingml/2006/main">
            <a:off x="2580535" y="4879406"/>
            <a:ext cx="435935" cy="414670"/>
          </a:xfrm>
          <a:prstGeom xmlns:a="http://schemas.openxmlformats.org/drawingml/2006/main" prst="roundRect">
            <a:avLst/>
          </a:prstGeom>
          <a:blipFill xmlns:a="http://schemas.openxmlformats.org/drawingml/2006/main">
            <a:blip xmlns:r="http://schemas.openxmlformats.org/officeDocument/2006/relationships" r:embed="rId2"/>
            <a:stretch>
              <a:fillRect/>
            </a:stretch>
          </a:blipFill>
          <a:ln xmlns:a="http://schemas.openxmlformats.org/drawingml/2006/main">
            <a:noFill/>
          </a:ln>
          <a:effectLst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dirty="0"/>
          </a:p>
        </cdr:txBody>
      </cdr:sp>
      <cdr:sp macro="" textlink="">
        <cdr:nvSpPr>
          <cdr:cNvPr id="41" name="TextBox 4">
            <a:extLst xmlns:a="http://schemas.openxmlformats.org/drawingml/2006/main">
              <a:ext uri="{FF2B5EF4-FFF2-40B4-BE49-F238E27FC236}">
                <a16:creationId xmlns:a16="http://schemas.microsoft.com/office/drawing/2014/main" id="{835C2E7F-6EB9-6A55-2501-7354072283AA}"/>
              </a:ext>
            </a:extLst>
          </cdr:cNvPr>
          <cdr:cNvSpPr txBox="1"/>
        </cdr:nvSpPr>
        <cdr:spPr>
          <a:xfrm xmlns:a="http://schemas.openxmlformats.org/drawingml/2006/main">
            <a:off x="2342909" y="5255099"/>
            <a:ext cx="914400" cy="23391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900" kern="1200" dirty="0">
                <a:solidFill>
                  <a:schemeClr val="tx1">
                    <a:lumMod val="65000"/>
                    <a:lumOff val="35000"/>
                  </a:schemeClr>
                </a:solidFill>
              </a:rPr>
              <a:t>HIGH </a:t>
            </a:r>
          </a:p>
          <a:p xmlns:a="http://schemas.openxmlformats.org/drawingml/2006/main">
            <a:pPr algn="ctr"/>
            <a:r>
              <a:rPr lang="en-US" sz="900" kern="1200" dirty="0">
                <a:solidFill>
                  <a:schemeClr val="tx1">
                    <a:lumMod val="65000"/>
                    <a:lumOff val="35000"/>
                  </a:schemeClr>
                </a:solidFill>
              </a:rPr>
              <a:t>WATER</a:t>
            </a:r>
          </a:p>
        </cdr:txBody>
      </cdr:sp>
    </cdr:grpSp>
  </cdr:relSizeAnchor>
  <cdr:relSizeAnchor xmlns:cdr="http://schemas.openxmlformats.org/drawingml/2006/chartDrawing">
    <cdr:from>
      <cdr:x>0.73156</cdr:x>
      <cdr:y>0.82937</cdr:y>
    </cdr:from>
    <cdr:to>
      <cdr:x>0.80856</cdr:x>
      <cdr:y>0.93595</cdr:y>
    </cdr:to>
    <cdr:grpSp>
      <cdr:nvGrpSpPr>
        <cdr:cNvPr id="47" name="Group 46">
          <a:extLst xmlns:a="http://schemas.openxmlformats.org/drawingml/2006/main">
            <a:ext uri="{FF2B5EF4-FFF2-40B4-BE49-F238E27FC236}">
              <a16:creationId xmlns:a16="http://schemas.microsoft.com/office/drawing/2014/main" id="{B711F6FC-1B8E-DAE3-F338-EBD90358C277}"/>
            </a:ext>
          </a:extLst>
        </cdr:cNvPr>
        <cdr:cNvGrpSpPr/>
      </cdr:nvGrpSpPr>
      <cdr:grpSpPr>
        <a:xfrm xmlns:a="http://schemas.openxmlformats.org/drawingml/2006/main">
          <a:off x="8687446" y="4831745"/>
          <a:ext cx="914393" cy="620914"/>
          <a:chOff x="2342909" y="4879406"/>
          <a:chExt cx="914400" cy="609609"/>
        </a:xfrm>
      </cdr:grpSpPr>
      <cdr:sp macro="" textlink="">
        <cdr:nvSpPr>
          <cdr:cNvPr id="48" name="Rectangle: Rounded Corners 47">
            <a:extLst xmlns:a="http://schemas.openxmlformats.org/drawingml/2006/main">
              <a:ext uri="{FF2B5EF4-FFF2-40B4-BE49-F238E27FC236}">
                <a16:creationId xmlns:a16="http://schemas.microsoft.com/office/drawing/2014/main" id="{15AC30A8-432A-D15C-B9C7-9E57C67369DA}"/>
              </a:ext>
            </a:extLst>
          </cdr:cNvPr>
          <cdr:cNvSpPr/>
        </cdr:nvSpPr>
        <cdr:spPr>
          <a:xfrm xmlns:a="http://schemas.openxmlformats.org/drawingml/2006/main">
            <a:off x="2580535" y="4879406"/>
            <a:ext cx="435935" cy="414670"/>
          </a:xfrm>
          <a:prstGeom xmlns:a="http://schemas.openxmlformats.org/drawingml/2006/main" prst="roundRect">
            <a:avLst/>
          </a:prstGeom>
          <a:blipFill xmlns:a="http://schemas.openxmlformats.org/drawingml/2006/main">
            <a:blip xmlns:r="http://schemas.openxmlformats.org/officeDocument/2006/relationships" r:embed="rId2"/>
            <a:stretch>
              <a:fillRect/>
            </a:stretch>
          </a:blipFill>
          <a:ln xmlns:a="http://schemas.openxmlformats.org/drawingml/2006/main">
            <a:noFill/>
          </a:ln>
          <a:effectLst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dirty="0"/>
          </a:p>
        </cdr:txBody>
      </cdr:sp>
      <cdr:sp macro="" textlink="">
        <cdr:nvSpPr>
          <cdr:cNvPr id="49" name="TextBox 4">
            <a:extLst xmlns:a="http://schemas.openxmlformats.org/drawingml/2006/main">
              <a:ext uri="{FF2B5EF4-FFF2-40B4-BE49-F238E27FC236}">
                <a16:creationId xmlns:a16="http://schemas.microsoft.com/office/drawing/2014/main" id="{2E46157A-D231-BCDB-08A7-9DFC821644AB}"/>
              </a:ext>
            </a:extLst>
          </cdr:cNvPr>
          <cdr:cNvSpPr txBox="1"/>
        </cdr:nvSpPr>
        <cdr:spPr>
          <a:xfrm xmlns:a="http://schemas.openxmlformats.org/drawingml/2006/main">
            <a:off x="2342909" y="5255099"/>
            <a:ext cx="914400" cy="23391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900" kern="1200" dirty="0">
                <a:solidFill>
                  <a:schemeClr val="tx1">
                    <a:lumMod val="65000"/>
                    <a:lumOff val="35000"/>
                  </a:schemeClr>
                </a:solidFill>
              </a:rPr>
              <a:t>HIGH </a:t>
            </a:r>
          </a:p>
          <a:p xmlns:a="http://schemas.openxmlformats.org/drawingml/2006/main">
            <a:pPr algn="ctr"/>
            <a:r>
              <a:rPr lang="en-US" sz="900" kern="1200" dirty="0">
                <a:solidFill>
                  <a:schemeClr val="tx1">
                    <a:lumMod val="65000"/>
                    <a:lumOff val="35000"/>
                  </a:schemeClr>
                </a:solidFill>
              </a:rPr>
              <a:t>WATER</a:t>
            </a:r>
          </a:p>
        </cdr:txBody>
      </cdr:sp>
    </cdr:grpSp>
  </cdr:relSizeAnchor>
  <cdr:relSizeAnchor xmlns:cdr="http://schemas.openxmlformats.org/drawingml/2006/chartDrawing">
    <cdr:from>
      <cdr:x>0.5978</cdr:x>
      <cdr:y>0.82937</cdr:y>
    </cdr:from>
    <cdr:to>
      <cdr:x>0.6748</cdr:x>
      <cdr:y>0.98473</cdr:y>
    </cdr:to>
    <cdr:grpSp>
      <cdr:nvGrpSpPr>
        <cdr:cNvPr id="50" name="Group 49">
          <a:extLst xmlns:a="http://schemas.openxmlformats.org/drawingml/2006/main">
            <a:ext uri="{FF2B5EF4-FFF2-40B4-BE49-F238E27FC236}">
              <a16:creationId xmlns:a16="http://schemas.microsoft.com/office/drawing/2014/main" id="{584BBCA5-0B50-3F7E-F91B-28AA24D8C5E2}"/>
            </a:ext>
          </a:extLst>
        </cdr:cNvPr>
        <cdr:cNvGrpSpPr/>
      </cdr:nvGrpSpPr>
      <cdr:grpSpPr>
        <a:xfrm xmlns:a="http://schemas.openxmlformats.org/drawingml/2006/main">
          <a:off x="7099015" y="4831745"/>
          <a:ext cx="914393" cy="905097"/>
          <a:chOff x="2342909" y="4879406"/>
          <a:chExt cx="914400" cy="888625"/>
        </a:xfrm>
      </cdr:grpSpPr>
      <cdr:sp macro="" textlink="">
        <cdr:nvSpPr>
          <cdr:cNvPr id="51" name="Rectangle: Rounded Corners 50">
            <a:extLst xmlns:a="http://schemas.openxmlformats.org/drawingml/2006/main">
              <a:ext uri="{FF2B5EF4-FFF2-40B4-BE49-F238E27FC236}">
                <a16:creationId xmlns:a16="http://schemas.microsoft.com/office/drawing/2014/main" id="{1E389F0B-3FF7-6121-58D5-BC1B3F9C82B2}"/>
              </a:ext>
            </a:extLst>
          </cdr:cNvPr>
          <cdr:cNvSpPr/>
        </cdr:nvSpPr>
        <cdr:spPr>
          <a:xfrm xmlns:a="http://schemas.openxmlformats.org/drawingml/2006/main">
            <a:off x="2580535" y="4879406"/>
            <a:ext cx="435935" cy="414670"/>
          </a:xfrm>
          <a:prstGeom xmlns:a="http://schemas.openxmlformats.org/drawingml/2006/main" prst="roundRect">
            <a:avLst/>
          </a:prstGeom>
          <a:blipFill xmlns:a="http://schemas.openxmlformats.org/drawingml/2006/main">
            <a:blip xmlns:r="http://schemas.openxmlformats.org/officeDocument/2006/relationships" r:embed="rId3"/>
            <a:stretch>
              <a:fillRect/>
            </a:stretch>
          </a:blipFill>
          <a:ln xmlns:a="http://schemas.openxmlformats.org/drawingml/2006/main">
            <a:noFill/>
          </a:ln>
          <a:effectLst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dirty="0"/>
          </a:p>
        </cdr:txBody>
      </cdr:sp>
      <cdr:sp macro="" textlink="">
        <cdr:nvSpPr>
          <cdr:cNvPr id="52" name="TextBox 4">
            <a:extLst xmlns:a="http://schemas.openxmlformats.org/drawingml/2006/main">
              <a:ext uri="{FF2B5EF4-FFF2-40B4-BE49-F238E27FC236}">
                <a16:creationId xmlns:a16="http://schemas.microsoft.com/office/drawing/2014/main" id="{D236E7BD-2731-49B6-CF94-D68A45E77DC6}"/>
              </a:ext>
            </a:extLst>
          </cdr:cNvPr>
          <cdr:cNvSpPr txBox="1"/>
        </cdr:nvSpPr>
        <cdr:spPr>
          <a:xfrm xmlns:a="http://schemas.openxmlformats.org/drawingml/2006/main">
            <a:off x="2342909" y="5255099"/>
            <a:ext cx="914400" cy="51293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900" kern="1200" dirty="0">
                <a:solidFill>
                  <a:schemeClr val="tx1">
                    <a:lumMod val="65000"/>
                    <a:lumOff val="35000"/>
                  </a:schemeClr>
                </a:solidFill>
              </a:rPr>
              <a:t>HEAVY </a:t>
            </a:r>
          </a:p>
          <a:p xmlns:a="http://schemas.openxmlformats.org/drawingml/2006/main">
            <a:pPr algn="ctr"/>
            <a:r>
              <a:rPr lang="en-US" sz="900" kern="1200" dirty="0">
                <a:solidFill>
                  <a:schemeClr val="tx1">
                    <a:lumMod val="65000"/>
                    <a:lumOff val="35000"/>
                  </a:schemeClr>
                </a:solidFill>
              </a:rPr>
              <a:t>PRECIPITATION </a:t>
            </a:r>
          </a:p>
          <a:p xmlns:a="http://schemas.openxmlformats.org/drawingml/2006/main">
            <a:pPr algn="ctr"/>
            <a:r>
              <a:rPr lang="en-US" sz="900" kern="1200" dirty="0">
                <a:solidFill>
                  <a:schemeClr val="tx1">
                    <a:lumMod val="65000"/>
                    <a:lumOff val="35000"/>
                  </a:schemeClr>
                </a:solidFill>
              </a:rPr>
              <a:t>EVENTS</a:t>
            </a:r>
          </a:p>
        </cdr:txBody>
      </cdr:sp>
    </cdr:grpSp>
  </cdr:relSizeAnchor>
  <cdr:relSizeAnchor xmlns:cdr="http://schemas.openxmlformats.org/drawingml/2006/chartDrawing">
    <cdr:from>
      <cdr:x>0.4615</cdr:x>
      <cdr:y>0.83019</cdr:y>
    </cdr:from>
    <cdr:to>
      <cdr:x>0.5385</cdr:x>
      <cdr:y>0.93677</cdr:y>
    </cdr:to>
    <cdr:grpSp>
      <cdr:nvGrpSpPr>
        <cdr:cNvPr id="4" name="Group 3">
          <a:extLst xmlns:a="http://schemas.openxmlformats.org/drawingml/2006/main">
            <a:ext uri="{FF2B5EF4-FFF2-40B4-BE49-F238E27FC236}">
              <a16:creationId xmlns:a16="http://schemas.microsoft.com/office/drawing/2014/main" id="{945A1131-FE0C-EFF2-25A1-BDA49A00B518}"/>
            </a:ext>
          </a:extLst>
        </cdr:cNvPr>
        <cdr:cNvGrpSpPr/>
      </cdr:nvGrpSpPr>
      <cdr:grpSpPr>
        <a:xfrm xmlns:a="http://schemas.openxmlformats.org/drawingml/2006/main">
          <a:off x="5480420" y="4836523"/>
          <a:ext cx="914394" cy="620914"/>
          <a:chOff x="2342909" y="4879406"/>
          <a:chExt cx="914400" cy="609609"/>
        </a:xfrm>
      </cdr:grpSpPr>
      <cdr:sp macro="" textlink="">
        <cdr:nvSpPr>
          <cdr:cNvPr id="5" name="Rectangle: Rounded Corners 4">
            <a:extLst xmlns:a="http://schemas.openxmlformats.org/drawingml/2006/main">
              <a:ext uri="{FF2B5EF4-FFF2-40B4-BE49-F238E27FC236}">
                <a16:creationId xmlns:a16="http://schemas.microsoft.com/office/drawing/2014/main" id="{621158F0-B8D4-83A4-8546-65F696A092F4}"/>
              </a:ext>
            </a:extLst>
          </cdr:cNvPr>
          <cdr:cNvSpPr/>
        </cdr:nvSpPr>
        <cdr:spPr>
          <a:xfrm xmlns:a="http://schemas.openxmlformats.org/drawingml/2006/main">
            <a:off x="2580535" y="4879406"/>
            <a:ext cx="435935" cy="414670"/>
          </a:xfrm>
          <a:prstGeom xmlns:a="http://schemas.openxmlformats.org/drawingml/2006/main" prst="roundRect">
            <a:avLst/>
          </a:prstGeom>
          <a:blipFill xmlns:a="http://schemas.openxmlformats.org/drawingml/2006/main">
            <a:blip xmlns:r="http://schemas.openxmlformats.org/officeDocument/2006/relationships" r:embed="rId1"/>
            <a:stretch>
              <a:fillRect/>
            </a:stretch>
          </a:blipFill>
          <a:ln xmlns:a="http://schemas.openxmlformats.org/drawingml/2006/main">
            <a:noFill/>
          </a:ln>
          <a:effectLst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anchor="ctr"/>
          <a:lstStyle xmlns:a="http://schemas.openxmlformats.org/drawingml/2006/main"/>
          <a:p xmlns:a="http://schemas.openxmlformats.org/drawingml/2006/main">
            <a:endParaRPr lang="en-US" dirty="0"/>
          </a:p>
        </cdr:txBody>
      </cdr:sp>
      <cdr:sp macro="" textlink="">
        <cdr:nvSpPr>
          <cdr:cNvPr id="6" name="Rectangle 5">
            <a:extLst xmlns:a="http://schemas.openxmlformats.org/drawingml/2006/main">
              <a:ext uri="{FF2B5EF4-FFF2-40B4-BE49-F238E27FC236}">
                <a16:creationId xmlns:a16="http://schemas.microsoft.com/office/drawing/2014/main" id="{E92F492E-5E9A-20A3-548F-BC585383802C}"/>
              </a:ext>
            </a:extLst>
          </cdr:cNvPr>
          <cdr:cNvSpPr/>
        </cdr:nvSpPr>
        <cdr:spPr>
          <a:xfrm xmlns:a="http://schemas.openxmlformats.org/drawingml/2006/main">
            <a:off x="2611011" y="5282164"/>
            <a:ext cx="381001" cy="45719"/>
          </a:xfrm>
          <a:prstGeom xmlns:a="http://schemas.openxmlformats.org/drawingml/2006/main" prst="rect">
            <a:avLst/>
          </a:prstGeom>
          <a:solidFill xmlns:a="http://schemas.openxmlformats.org/drawingml/2006/main">
            <a:schemeClr val="tx2"/>
          </a:solidFill>
          <a:ln xmlns:a="http://schemas.openxmlformats.org/drawingml/2006/main">
            <a:no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nchor="ctr"/>
          <a:lstStyle xmlns:a="http://schemas.openxmlformats.org/drawingml/2006/main"/>
          <a:p xmlns:a="http://schemas.openxmlformats.org/drawingml/2006/main">
            <a:endParaRPr lang="en-US" dirty="0"/>
          </a:p>
        </cdr:txBody>
      </cdr:sp>
      <cdr:sp macro="" textlink="">
        <cdr:nvSpPr>
          <cdr:cNvPr id="7" name="TextBox 6">
            <a:extLst xmlns:a="http://schemas.openxmlformats.org/drawingml/2006/main">
              <a:ext uri="{FF2B5EF4-FFF2-40B4-BE49-F238E27FC236}">
                <a16:creationId xmlns:a16="http://schemas.microsoft.com/office/drawing/2014/main" id="{DE1DA2CB-7F34-24EA-2896-3B8DFC34BBA0}"/>
              </a:ext>
            </a:extLst>
          </cdr:cNvPr>
          <cdr:cNvSpPr txBox="1"/>
        </cdr:nvSpPr>
        <cdr:spPr>
          <a:xfrm xmlns:a="http://schemas.openxmlformats.org/drawingml/2006/main">
            <a:off x="2342909" y="5255099"/>
            <a:ext cx="914400" cy="23391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900" kern="1200" dirty="0">
                <a:solidFill>
                  <a:schemeClr val="tx1">
                    <a:lumMod val="65000"/>
                    <a:lumOff val="35000"/>
                  </a:schemeClr>
                </a:solidFill>
              </a:rPr>
              <a:t>SANDY</a:t>
            </a:r>
          </a:p>
        </cdr:txBody>
      </cdr:sp>
      <cdr:sp macro="" textlink="">
        <cdr:nvSpPr>
          <cdr:cNvPr id="19" name="TextBox 18">
            <a:extLst xmlns:a="http://schemas.openxmlformats.org/drawingml/2006/main">
              <a:ext uri="{FF2B5EF4-FFF2-40B4-BE49-F238E27FC236}">
                <a16:creationId xmlns:a16="http://schemas.microsoft.com/office/drawing/2014/main" id="{843E8ED7-3620-04BE-A031-BADEA115611E}"/>
              </a:ext>
            </a:extLst>
          </cdr:cNvPr>
          <cdr:cNvSpPr txBox="1"/>
        </cdr:nvSpPr>
        <cdr:spPr>
          <a:xfrm xmlns:a="http://schemas.openxmlformats.org/drawingml/2006/main">
            <a:off x="2342909" y="5079758"/>
            <a:ext cx="914400" cy="23391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900" kern="1200" dirty="0">
                <a:solidFill>
                  <a:schemeClr val="tx1">
                    <a:lumMod val="65000"/>
                    <a:lumOff val="35000"/>
                  </a:schemeClr>
                </a:solidFill>
              </a:rPr>
              <a:t>3</a:t>
            </a:r>
          </a:p>
        </cdr:txBody>
      </cdr:sp>
    </cdr:grpSp>
  </cdr:relSizeAnchor>
  <cdr:relSizeAnchor xmlns:cdr="http://schemas.openxmlformats.org/drawingml/2006/chartDrawing">
    <cdr:from>
      <cdr:x>0.80739</cdr:x>
      <cdr:y>0.82937</cdr:y>
    </cdr:from>
    <cdr:to>
      <cdr:x>0.88439</cdr:x>
      <cdr:y>0.9366</cdr:y>
    </cdr:to>
    <cdr:grpSp>
      <cdr:nvGrpSpPr>
        <cdr:cNvPr id="13" name="Group 12">
          <a:extLst xmlns:a="http://schemas.openxmlformats.org/drawingml/2006/main">
            <a:ext uri="{FF2B5EF4-FFF2-40B4-BE49-F238E27FC236}">
              <a16:creationId xmlns:a16="http://schemas.microsoft.com/office/drawing/2014/main" id="{CB212AB3-1A97-0F2F-EB76-B6469F0869BB}"/>
            </a:ext>
          </a:extLst>
        </cdr:cNvPr>
        <cdr:cNvGrpSpPr/>
      </cdr:nvGrpSpPr>
      <cdr:grpSpPr>
        <a:xfrm xmlns:a="http://schemas.openxmlformats.org/drawingml/2006/main">
          <a:off x="9587945" y="4831745"/>
          <a:ext cx="914393" cy="624701"/>
          <a:chOff x="2342909" y="4879406"/>
          <a:chExt cx="914400" cy="613347"/>
        </a:xfrm>
      </cdr:grpSpPr>
      <cdr:sp macro="" textlink="">
        <cdr:nvSpPr>
          <cdr:cNvPr id="14" name="Rectangle: Rounded Corners 13">
            <a:extLst xmlns:a="http://schemas.openxmlformats.org/drawingml/2006/main">
              <a:ext uri="{FF2B5EF4-FFF2-40B4-BE49-F238E27FC236}">
                <a16:creationId xmlns:a16="http://schemas.microsoft.com/office/drawing/2014/main" id="{EC49BB2B-3983-B35E-1D1C-4149F9F8F07A}"/>
              </a:ext>
            </a:extLst>
          </cdr:cNvPr>
          <cdr:cNvSpPr/>
        </cdr:nvSpPr>
        <cdr:spPr>
          <a:xfrm xmlns:a="http://schemas.openxmlformats.org/drawingml/2006/main">
            <a:off x="2580535" y="4879406"/>
            <a:ext cx="435935" cy="414670"/>
          </a:xfrm>
          <a:prstGeom xmlns:a="http://schemas.openxmlformats.org/drawingml/2006/main" prst="roundRect">
            <a:avLst/>
          </a:prstGeom>
          <a:blipFill xmlns:a="http://schemas.openxmlformats.org/drawingml/2006/main">
            <a:blip xmlns:r="http://schemas.openxmlformats.org/officeDocument/2006/relationships" r:embed="rId1"/>
            <a:stretch>
              <a:fillRect/>
            </a:stretch>
          </a:blipFill>
          <a:ln xmlns:a="http://schemas.openxmlformats.org/drawingml/2006/main">
            <a:noFill/>
          </a:ln>
          <a:effectLst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anchor="ctr"/>
          <a:lstStyle xmlns:a="http://schemas.openxmlformats.org/drawingml/2006/main"/>
          <a:p xmlns:a="http://schemas.openxmlformats.org/drawingml/2006/main">
            <a:endParaRPr lang="en-US" dirty="0"/>
          </a:p>
        </cdr:txBody>
      </cdr:sp>
      <cdr:sp macro="" textlink="">
        <cdr:nvSpPr>
          <cdr:cNvPr id="15" name="Rectangle 14">
            <a:extLst xmlns:a="http://schemas.openxmlformats.org/drawingml/2006/main">
              <a:ext uri="{FF2B5EF4-FFF2-40B4-BE49-F238E27FC236}">
                <a16:creationId xmlns:a16="http://schemas.microsoft.com/office/drawing/2014/main" id="{FC0DE237-D51E-92F4-6BD1-A3F217690FE3}"/>
              </a:ext>
            </a:extLst>
          </cdr:cNvPr>
          <cdr:cNvSpPr/>
        </cdr:nvSpPr>
        <cdr:spPr>
          <a:xfrm xmlns:a="http://schemas.openxmlformats.org/drawingml/2006/main">
            <a:off x="2611011" y="5282164"/>
            <a:ext cx="381001" cy="45719"/>
          </a:xfrm>
          <a:prstGeom xmlns:a="http://schemas.openxmlformats.org/drawingml/2006/main" prst="rect">
            <a:avLst/>
          </a:prstGeom>
          <a:solidFill xmlns:a="http://schemas.openxmlformats.org/drawingml/2006/main">
            <a:schemeClr val="tx2"/>
          </a:solidFill>
          <a:ln xmlns:a="http://schemas.openxmlformats.org/drawingml/2006/main">
            <a:no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nchor="ctr"/>
          <a:lstStyle xmlns:a="http://schemas.openxmlformats.org/drawingml/2006/main"/>
          <a:p xmlns:a="http://schemas.openxmlformats.org/drawingml/2006/main">
            <a:endParaRPr lang="en-US" dirty="0"/>
          </a:p>
        </cdr:txBody>
      </cdr:sp>
      <cdr:sp macro="" textlink="">
        <cdr:nvSpPr>
          <cdr:cNvPr id="16" name="TextBox 15">
            <a:extLst xmlns:a="http://schemas.openxmlformats.org/drawingml/2006/main">
              <a:ext uri="{FF2B5EF4-FFF2-40B4-BE49-F238E27FC236}">
                <a16:creationId xmlns:a16="http://schemas.microsoft.com/office/drawing/2014/main" id="{70D657C8-6946-1AF2-0723-AB781A075AF4}"/>
              </a:ext>
            </a:extLst>
          </cdr:cNvPr>
          <cdr:cNvSpPr txBox="1"/>
        </cdr:nvSpPr>
        <cdr:spPr>
          <a:xfrm xmlns:a="http://schemas.openxmlformats.org/drawingml/2006/main">
            <a:off x="2342909" y="5258837"/>
            <a:ext cx="914400" cy="23391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900" kern="1200" dirty="0">
                <a:solidFill>
                  <a:schemeClr val="tx1">
                    <a:lumMod val="65000"/>
                    <a:lumOff val="35000"/>
                  </a:schemeClr>
                </a:solidFill>
              </a:rPr>
              <a:t>IDA</a:t>
            </a:r>
          </a:p>
        </cdr:txBody>
      </cdr:sp>
      <cdr:sp macro="" textlink="">
        <cdr:nvSpPr>
          <cdr:cNvPr id="18" name="TextBox 17">
            <a:extLst xmlns:a="http://schemas.openxmlformats.org/drawingml/2006/main">
              <a:ext uri="{FF2B5EF4-FFF2-40B4-BE49-F238E27FC236}">
                <a16:creationId xmlns:a16="http://schemas.microsoft.com/office/drawing/2014/main" id="{116178D9-5228-C9E7-2B51-3144EA1ADA21}"/>
              </a:ext>
            </a:extLst>
          </cdr:cNvPr>
          <cdr:cNvSpPr txBox="1"/>
        </cdr:nvSpPr>
        <cdr:spPr>
          <a:xfrm xmlns:a="http://schemas.openxmlformats.org/drawingml/2006/main">
            <a:off x="2342909" y="5092846"/>
            <a:ext cx="914400" cy="23391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900" kern="1200" dirty="0">
                <a:solidFill>
                  <a:schemeClr val="tx1">
                    <a:lumMod val="65000"/>
                    <a:lumOff val="35000"/>
                  </a:schemeClr>
                </a:solidFill>
              </a:rPr>
              <a:t>4</a:t>
            </a:r>
          </a:p>
        </cdr:txBody>
      </cdr:sp>
    </cdr:grpSp>
  </cdr:relSizeAnchor>
  <cdr:relSizeAnchor xmlns:cdr="http://schemas.openxmlformats.org/drawingml/2006/chartDrawing">
    <cdr:from>
      <cdr:x>0.65117</cdr:x>
      <cdr:y>0.82642</cdr:y>
    </cdr:from>
    <cdr:to>
      <cdr:x>0.72817</cdr:x>
      <cdr:y>0.98473</cdr:y>
    </cdr:to>
    <cdr:grpSp>
      <cdr:nvGrpSpPr>
        <cdr:cNvPr id="43" name="Group 42">
          <a:extLst xmlns:a="http://schemas.openxmlformats.org/drawingml/2006/main">
            <a:ext uri="{FF2B5EF4-FFF2-40B4-BE49-F238E27FC236}">
              <a16:creationId xmlns:a16="http://schemas.microsoft.com/office/drawing/2014/main" id="{F7468A70-43E6-87D1-3681-F7BD6E8054A4}"/>
            </a:ext>
          </a:extLst>
        </cdr:cNvPr>
        <cdr:cNvGrpSpPr/>
      </cdr:nvGrpSpPr>
      <cdr:grpSpPr>
        <a:xfrm xmlns:a="http://schemas.openxmlformats.org/drawingml/2006/main">
          <a:off x="7732796" y="4814559"/>
          <a:ext cx="914393" cy="922283"/>
          <a:chOff x="8088341" y="4814564"/>
          <a:chExt cx="914393" cy="922275"/>
        </a:xfrm>
      </cdr:grpSpPr>
      <cdr:grpSp>
        <cdr:nvGrpSpPr>
          <cdr:cNvPr id="36" name="Group 35">
            <a:extLst xmlns:a="http://schemas.openxmlformats.org/drawingml/2006/main">
              <a:ext uri="{FF2B5EF4-FFF2-40B4-BE49-F238E27FC236}">
                <a16:creationId xmlns:a16="http://schemas.microsoft.com/office/drawing/2014/main" id="{D3BDE672-3460-9CB0-0258-DF721819B4F3}"/>
              </a:ext>
            </a:extLst>
          </cdr:cNvPr>
          <cdr:cNvGrpSpPr/>
        </cdr:nvGrpSpPr>
        <cdr:grpSpPr>
          <a:xfrm xmlns:a="http://schemas.openxmlformats.org/drawingml/2006/main">
            <a:off x="8088341" y="4814564"/>
            <a:ext cx="914393" cy="922275"/>
            <a:chOff x="8088341" y="4814564"/>
            <a:chExt cx="914393" cy="922275"/>
          </a:xfrm>
        </cdr:grpSpPr>
        <cdr:grpSp>
          <cdr:nvGrpSpPr>
            <cdr:cNvPr id="23" name="Group 22">
              <a:extLst xmlns:a="http://schemas.openxmlformats.org/drawingml/2006/main">
                <a:ext uri="{FF2B5EF4-FFF2-40B4-BE49-F238E27FC236}">
                  <a16:creationId xmlns:a16="http://schemas.microsoft.com/office/drawing/2014/main" id="{48F8A450-8608-CB0F-1389-389C909DD74D}"/>
                </a:ext>
              </a:extLst>
            </cdr:cNvPr>
            <cdr:cNvGrpSpPr/>
          </cdr:nvGrpSpPr>
          <cdr:grpSpPr>
            <a:xfrm xmlns:a="http://schemas.openxmlformats.org/drawingml/2006/main">
              <a:off x="8088341" y="5214406"/>
              <a:ext cx="914393" cy="522433"/>
              <a:chOff x="2342909" y="5255098"/>
              <a:chExt cx="914400" cy="512915"/>
            </a:xfrm>
          </cdr:grpSpPr>
          <cdr:sp macro="" textlink="">
            <cdr:nvSpPr>
              <cdr:cNvPr id="25" name="Rectangle 24">
                <a:extLst xmlns:a="http://schemas.openxmlformats.org/drawingml/2006/main">
                  <a:ext uri="{FF2B5EF4-FFF2-40B4-BE49-F238E27FC236}">
                    <a16:creationId xmlns:a16="http://schemas.microsoft.com/office/drawing/2014/main" id="{6D7F87A7-3C2F-B7C4-1B05-FEEB69ADA928}"/>
                  </a:ext>
                </a:extLst>
              </cdr:cNvPr>
              <cdr:cNvSpPr/>
            </cdr:nvSpPr>
            <cdr:spPr>
              <a:xfrm xmlns:a="http://schemas.openxmlformats.org/drawingml/2006/main">
                <a:off x="2611011" y="5282164"/>
                <a:ext cx="381001" cy="45719"/>
              </a:xfrm>
              <a:prstGeom xmlns:a="http://schemas.openxmlformats.org/drawingml/2006/main" prst="rect">
                <a:avLst/>
              </a:prstGeom>
              <a:solidFill xmlns:a="http://schemas.openxmlformats.org/drawingml/2006/main">
                <a:schemeClr val="tx2"/>
              </a:solidFill>
              <a:ln xmlns:a="http://schemas.openxmlformats.org/drawingml/2006/main">
                <a:no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nchor="ctr"/>
              <a:lstStyle xmlns:a="http://schemas.openxmlformats.org/drawingml/2006/main"/>
              <a:p xmlns:a="http://schemas.openxmlformats.org/drawingml/2006/main">
                <a:endParaRPr lang="en-US" dirty="0"/>
              </a:p>
            </cdr:txBody>
          </cdr:sp>
          <cdr:sp macro="" textlink="">
            <cdr:nvSpPr>
              <cdr:cNvPr id="26" name="TextBox 25">
                <a:extLst xmlns:a="http://schemas.openxmlformats.org/drawingml/2006/main">
                  <a:ext uri="{FF2B5EF4-FFF2-40B4-BE49-F238E27FC236}">
                    <a16:creationId xmlns:a16="http://schemas.microsoft.com/office/drawing/2014/main" id="{EB850A86-E81F-7E7C-0835-721B732417DE}"/>
                  </a:ext>
                </a:extLst>
              </cdr:cNvPr>
              <cdr:cNvSpPr txBox="1"/>
            </cdr:nvSpPr>
            <cdr:spPr>
              <a:xfrm xmlns:a="http://schemas.openxmlformats.org/drawingml/2006/main">
                <a:off x="2342909" y="5255098"/>
                <a:ext cx="914400" cy="51291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900" kern="1200" dirty="0">
                    <a:solidFill>
                      <a:schemeClr val="tx1">
                        <a:lumMod val="65000"/>
                        <a:lumOff val="35000"/>
                      </a:schemeClr>
                    </a:solidFill>
                  </a:rPr>
                  <a:t>HARVEY</a:t>
                </a:r>
              </a:p>
              <a:p xmlns:a="http://schemas.openxmlformats.org/drawingml/2006/main">
                <a:pPr algn="ctr"/>
                <a:r>
                  <a:rPr lang="en-US" sz="900" kern="1200" dirty="0">
                    <a:solidFill>
                      <a:schemeClr val="tx1">
                        <a:lumMod val="65000"/>
                        <a:lumOff val="35000"/>
                      </a:schemeClr>
                    </a:solidFill>
                  </a:rPr>
                  <a:t>IRMA</a:t>
                </a:r>
              </a:p>
              <a:p xmlns:a="http://schemas.openxmlformats.org/drawingml/2006/main">
                <a:pPr algn="ctr"/>
                <a:r>
                  <a:rPr lang="en-US" sz="900" kern="1200" dirty="0">
                    <a:solidFill>
                      <a:schemeClr val="tx1">
                        <a:lumMod val="65000"/>
                        <a:lumOff val="35000"/>
                      </a:schemeClr>
                    </a:solidFill>
                  </a:rPr>
                  <a:t>MARIA</a:t>
                </a:r>
              </a:p>
            </cdr:txBody>
          </cdr:sp>
        </cdr:grpSp>
        <cdr:pic>
          <cdr:nvPicPr>
            <cdr:cNvPr id="10" name="Picture 9" descr="A picture containing outdoor object&#10;&#10;Description automatically generated">
              <a:extLst xmlns:a="http://schemas.openxmlformats.org/drawingml/2006/main">
                <a:ext uri="{FF2B5EF4-FFF2-40B4-BE49-F238E27FC236}">
                  <a16:creationId xmlns:a16="http://schemas.microsoft.com/office/drawing/2014/main" id="{CFA5C75A-B8B2-7F87-44D1-CBEB38F3ABDB}"/>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4"/>
            <a:stretch xmlns:a="http://schemas.openxmlformats.org/drawingml/2006/main">
              <a:fillRect/>
            </a:stretch>
          </cdr:blipFill>
          <cdr:spPr>
            <a:xfrm xmlns:a="http://schemas.openxmlformats.org/drawingml/2006/main">
              <a:off x="8469213" y="4814564"/>
              <a:ext cx="228700" cy="228700"/>
            </a:xfrm>
            <a:prstGeom xmlns:a="http://schemas.openxmlformats.org/drawingml/2006/main" prst="rect">
              <a:avLst/>
            </a:prstGeom>
          </cdr:spPr>
        </cdr:pic>
        <cdr:pic>
          <cdr:nvPicPr>
            <cdr:cNvPr id="11" name="Picture 10" descr="A picture containing outdoor object&#10;&#10;Description automatically generated">
              <a:extLst xmlns:a="http://schemas.openxmlformats.org/drawingml/2006/main">
                <a:ext uri="{FF2B5EF4-FFF2-40B4-BE49-F238E27FC236}">
                  <a16:creationId xmlns:a16="http://schemas.microsoft.com/office/drawing/2014/main" id="{355DAF34-558E-DC21-BFF5-5E2010241B0E}"/>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4"/>
            <a:stretch xmlns:a="http://schemas.openxmlformats.org/drawingml/2006/main">
              <a:fillRect/>
            </a:stretch>
          </cdr:blipFill>
          <cdr:spPr>
            <a:xfrm xmlns:a="http://schemas.openxmlformats.org/drawingml/2006/main">
              <a:off x="8521551" y="4974578"/>
              <a:ext cx="329924" cy="329924"/>
            </a:xfrm>
            <a:prstGeom xmlns:a="http://schemas.openxmlformats.org/drawingml/2006/main" prst="rect">
              <a:avLst/>
            </a:prstGeom>
          </cdr:spPr>
        </cdr:pic>
        <cdr:pic>
          <cdr:nvPicPr>
            <cdr:cNvPr id="31" name="Picture 30" descr="A picture containing outdoor object&#10;&#10;Description automatically generated">
              <a:extLst xmlns:a="http://schemas.openxmlformats.org/drawingml/2006/main">
                <a:ext uri="{FF2B5EF4-FFF2-40B4-BE49-F238E27FC236}">
                  <a16:creationId xmlns:a16="http://schemas.microsoft.com/office/drawing/2014/main" id="{41A40D3E-B546-0FAC-6241-56A706C530DC}"/>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4"/>
            <a:stretch xmlns:a="http://schemas.openxmlformats.org/drawingml/2006/main">
              <a:fillRect/>
            </a:stretch>
          </cdr:blipFill>
          <cdr:spPr>
            <a:xfrm xmlns:a="http://schemas.openxmlformats.org/drawingml/2006/main">
              <a:off x="8229451" y="4926386"/>
              <a:ext cx="329924" cy="329924"/>
            </a:xfrm>
            <a:prstGeom xmlns:a="http://schemas.openxmlformats.org/drawingml/2006/main" prst="rect">
              <a:avLst/>
            </a:prstGeom>
          </cdr:spPr>
        </cdr:pic>
      </cdr:grpSp>
      <cdr:sp macro="" textlink="">
        <cdr:nvSpPr>
          <cdr:cNvPr id="37" name="TextBox 1">
            <a:extLst xmlns:a="http://schemas.openxmlformats.org/drawingml/2006/main">
              <a:ext uri="{FF2B5EF4-FFF2-40B4-BE49-F238E27FC236}">
                <a16:creationId xmlns:a16="http://schemas.microsoft.com/office/drawing/2014/main" id="{0210488A-722F-F8AD-9667-5A637B9A641C}"/>
              </a:ext>
            </a:extLst>
          </cdr:cNvPr>
          <cdr:cNvSpPr txBox="1"/>
        </cdr:nvSpPr>
        <cdr:spPr>
          <a:xfrm xmlns:a="http://schemas.openxmlformats.org/drawingml/2006/main">
            <a:off x="8542707" y="4818031"/>
            <a:ext cx="82047" cy="23825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900" kern="1200" dirty="0">
                <a:solidFill>
                  <a:schemeClr val="tx1"/>
                </a:solidFill>
              </a:rPr>
              <a:t>3</a:t>
            </a:r>
          </a:p>
        </cdr:txBody>
      </cdr:sp>
      <cdr:sp macro="" textlink="">
        <cdr:nvSpPr>
          <cdr:cNvPr id="38" name="TextBox 1">
            <a:extLst xmlns:a="http://schemas.openxmlformats.org/drawingml/2006/main">
              <a:ext uri="{FF2B5EF4-FFF2-40B4-BE49-F238E27FC236}">
                <a16:creationId xmlns:a16="http://schemas.microsoft.com/office/drawing/2014/main" id="{097A43F8-F1AB-7D25-D609-5E0FD1259490}"/>
              </a:ext>
            </a:extLst>
          </cdr:cNvPr>
          <cdr:cNvSpPr txBox="1"/>
        </cdr:nvSpPr>
        <cdr:spPr>
          <a:xfrm xmlns:a="http://schemas.openxmlformats.org/drawingml/2006/main">
            <a:off x="8655420" y="5029590"/>
            <a:ext cx="82047" cy="23825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900" kern="1200" dirty="0">
                <a:solidFill>
                  <a:schemeClr val="tx1"/>
                </a:solidFill>
              </a:rPr>
              <a:t>4</a:t>
            </a:r>
          </a:p>
        </cdr:txBody>
      </cdr:sp>
      <cdr:sp macro="" textlink="">
        <cdr:nvSpPr>
          <cdr:cNvPr id="42" name="TextBox 1">
            <a:extLst xmlns:a="http://schemas.openxmlformats.org/drawingml/2006/main">
              <a:ext uri="{FF2B5EF4-FFF2-40B4-BE49-F238E27FC236}">
                <a16:creationId xmlns:a16="http://schemas.microsoft.com/office/drawing/2014/main" id="{CE4E60BB-D109-0822-5874-4E8F0C7A7217}"/>
              </a:ext>
            </a:extLst>
          </cdr:cNvPr>
          <cdr:cNvSpPr txBox="1"/>
        </cdr:nvSpPr>
        <cdr:spPr>
          <a:xfrm xmlns:a="http://schemas.openxmlformats.org/drawingml/2006/main">
            <a:off x="8349033" y="4979956"/>
            <a:ext cx="82047" cy="23825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900" kern="1200" dirty="0">
                <a:solidFill>
                  <a:schemeClr val="tx1"/>
                </a:solidFill>
              </a:rPr>
              <a:t>4</a:t>
            </a:r>
          </a:p>
        </cdr:txBody>
      </cdr:sp>
    </cdr:grpSp>
  </cdr:relSizeAnchor>
</c:userShapes>
</file>

<file path=ppt/drawings/drawing2.xml><?xml version="1.0" encoding="utf-8"?>
<c:userShapes xmlns:c="http://schemas.openxmlformats.org/drawingml/2006/chart">
  <cdr:relSizeAnchor xmlns:cdr="http://schemas.openxmlformats.org/drawingml/2006/chartDrawing">
    <cdr:from>
      <cdr:x>0.00225</cdr:x>
      <cdr:y>0.83008</cdr:y>
    </cdr:from>
    <cdr:to>
      <cdr:x>0.04602</cdr:x>
      <cdr:y>0.95447</cdr:y>
    </cdr:to>
    <cdr:grpSp>
      <cdr:nvGrpSpPr>
        <cdr:cNvPr id="22" name="Group 21">
          <a:extLst xmlns:a="http://schemas.openxmlformats.org/drawingml/2006/main">
            <a:ext uri="{FF2B5EF4-FFF2-40B4-BE49-F238E27FC236}">
              <a16:creationId xmlns:a16="http://schemas.microsoft.com/office/drawing/2014/main" id="{35CD9666-5BED-5C71-371D-CFEB759A071A}"/>
            </a:ext>
          </a:extLst>
        </cdr:cNvPr>
        <cdr:cNvGrpSpPr/>
      </cdr:nvGrpSpPr>
      <cdr:grpSpPr>
        <a:xfrm xmlns:a="http://schemas.openxmlformats.org/drawingml/2006/main">
          <a:off x="26719" y="4835882"/>
          <a:ext cx="519779" cy="724671"/>
          <a:chOff x="2184527" y="4883442"/>
          <a:chExt cx="519759" cy="711478"/>
        </a:xfrm>
      </cdr:grpSpPr>
      <cdr:sp macro="" textlink="">
        <cdr:nvSpPr>
          <cdr:cNvPr id="2" name="Rectangle: Rounded Corners 1">
            <a:extLst xmlns:a="http://schemas.openxmlformats.org/drawingml/2006/main">
              <a:ext uri="{FF2B5EF4-FFF2-40B4-BE49-F238E27FC236}">
                <a16:creationId xmlns:a16="http://schemas.microsoft.com/office/drawing/2014/main" id="{125C4EB1-4CA9-E0C4-B60C-A3B28F012AB7}"/>
              </a:ext>
            </a:extLst>
          </cdr:cNvPr>
          <cdr:cNvSpPr/>
        </cdr:nvSpPr>
        <cdr:spPr>
          <a:xfrm xmlns:a="http://schemas.openxmlformats.org/drawingml/2006/main">
            <a:off x="2216341" y="4883442"/>
            <a:ext cx="435935" cy="414670"/>
          </a:xfrm>
          <a:prstGeom xmlns:a="http://schemas.openxmlformats.org/drawingml/2006/main" prst="roundRect">
            <a:avLst/>
          </a:prstGeom>
          <a:blipFill xmlns:a="http://schemas.openxmlformats.org/drawingml/2006/main">
            <a:blip xmlns:r="http://schemas.openxmlformats.org/officeDocument/2006/relationships" r:embed="rId1"/>
            <a:stretch>
              <a:fillRect/>
            </a:stretch>
          </a:blipFill>
          <a:ln xmlns:a="http://schemas.openxmlformats.org/drawingml/2006/main">
            <a:noFill/>
          </a:ln>
          <a:effectLst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anchor="ctr"/>
          <a:lstStyle xmlns:a="http://schemas.openxmlformats.org/drawingml/2006/main"/>
          <a:p xmlns:a="http://schemas.openxmlformats.org/drawingml/2006/main">
            <a:endParaRPr lang="en-US" dirty="0"/>
          </a:p>
        </cdr:txBody>
      </cdr:sp>
      <cdr:sp macro="" textlink="">
        <cdr:nvSpPr>
          <cdr:cNvPr id="21" name="Rectangle 20">
            <a:extLst xmlns:a="http://schemas.openxmlformats.org/drawingml/2006/main">
              <a:ext uri="{FF2B5EF4-FFF2-40B4-BE49-F238E27FC236}">
                <a16:creationId xmlns:a16="http://schemas.microsoft.com/office/drawing/2014/main" id="{60AF42D5-A2B9-F707-9AE8-758A3B33FC21}"/>
              </a:ext>
            </a:extLst>
          </cdr:cNvPr>
          <cdr:cNvSpPr/>
        </cdr:nvSpPr>
        <cdr:spPr>
          <a:xfrm xmlns:a="http://schemas.openxmlformats.org/drawingml/2006/main">
            <a:off x="2225259" y="5287064"/>
            <a:ext cx="459583" cy="59357"/>
          </a:xfrm>
          <a:prstGeom xmlns:a="http://schemas.openxmlformats.org/drawingml/2006/main" prst="rect">
            <a:avLst/>
          </a:prstGeom>
          <a:solidFill xmlns:a="http://schemas.openxmlformats.org/drawingml/2006/main">
            <a:schemeClr val="tx2"/>
          </a:solidFill>
          <a:ln xmlns:a="http://schemas.openxmlformats.org/drawingml/2006/main">
            <a:no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nchor="ctr"/>
          <a:lstStyle xmlns:a="http://schemas.openxmlformats.org/drawingml/2006/main"/>
          <a:p xmlns:a="http://schemas.openxmlformats.org/drawingml/2006/main">
            <a:endParaRPr lang="en-US" dirty="0"/>
          </a:p>
        </cdr:txBody>
      </cdr:sp>
      <cdr:sp macro="" textlink="">
        <cdr:nvSpPr>
          <cdr:cNvPr id="3" name="TextBox 2">
            <a:extLst xmlns:a="http://schemas.openxmlformats.org/drawingml/2006/main">
              <a:ext uri="{FF2B5EF4-FFF2-40B4-BE49-F238E27FC236}">
                <a16:creationId xmlns:a16="http://schemas.microsoft.com/office/drawing/2014/main" id="{3D71E5F5-2AC5-17DF-B519-76CED3EB854A}"/>
              </a:ext>
            </a:extLst>
          </cdr:cNvPr>
          <cdr:cNvSpPr txBox="1"/>
        </cdr:nvSpPr>
        <cdr:spPr>
          <a:xfrm xmlns:a="http://schemas.openxmlformats.org/drawingml/2006/main">
            <a:off x="2184527" y="5255099"/>
            <a:ext cx="519759" cy="23391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900" kern="1200" dirty="0">
                <a:solidFill>
                  <a:schemeClr val="tx1">
                    <a:lumMod val="65000"/>
                    <a:lumOff val="35000"/>
                  </a:schemeClr>
                </a:solidFill>
              </a:rPr>
              <a:t>KATRINA</a:t>
            </a:r>
          </a:p>
        </cdr:txBody>
      </cdr:sp>
      <cdr:sp macro="" textlink="">
        <cdr:nvSpPr>
          <cdr:cNvPr id="4" name="TextBox 3">
            <a:extLst xmlns:a="http://schemas.openxmlformats.org/drawingml/2006/main">
              <a:ext uri="{FF2B5EF4-FFF2-40B4-BE49-F238E27FC236}">
                <a16:creationId xmlns:a16="http://schemas.microsoft.com/office/drawing/2014/main" id="{969F4EFB-B527-9081-EC1C-109EC154F0A9}"/>
              </a:ext>
            </a:extLst>
          </cdr:cNvPr>
          <cdr:cNvSpPr txBox="1"/>
        </cdr:nvSpPr>
        <cdr:spPr>
          <a:xfrm xmlns:a="http://schemas.openxmlformats.org/drawingml/2006/main">
            <a:off x="2277645" y="5361004"/>
            <a:ext cx="311996" cy="23391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900" kern="1200" dirty="0">
                <a:solidFill>
                  <a:schemeClr val="tx1">
                    <a:lumMod val="65000"/>
                    <a:lumOff val="35000"/>
                  </a:schemeClr>
                </a:solidFill>
              </a:rPr>
              <a:t>2005</a:t>
            </a:r>
          </a:p>
        </cdr:txBody>
      </cdr:sp>
    </cdr:grpSp>
  </cdr:relSizeAnchor>
  <cdr:relSizeAnchor xmlns:cdr="http://schemas.openxmlformats.org/drawingml/2006/chartDrawing">
    <cdr:from>
      <cdr:x>0.2049</cdr:x>
      <cdr:y>0.82937</cdr:y>
    </cdr:from>
    <cdr:to>
      <cdr:x>0.2819</cdr:x>
      <cdr:y>0.93595</cdr:y>
    </cdr:to>
    <cdr:grpSp>
      <cdr:nvGrpSpPr>
        <cdr:cNvPr id="27" name="Group 26">
          <a:extLst xmlns:a="http://schemas.openxmlformats.org/drawingml/2006/main">
            <a:ext uri="{FF2B5EF4-FFF2-40B4-BE49-F238E27FC236}">
              <a16:creationId xmlns:a16="http://schemas.microsoft.com/office/drawing/2014/main" id="{5E6CA7C5-48BE-6C4E-8E74-6DB2D2441D3A}"/>
            </a:ext>
          </a:extLst>
        </cdr:cNvPr>
        <cdr:cNvGrpSpPr/>
      </cdr:nvGrpSpPr>
      <cdr:grpSpPr>
        <a:xfrm xmlns:a="http://schemas.openxmlformats.org/drawingml/2006/main">
          <a:off x="2433235" y="4831745"/>
          <a:ext cx="914393" cy="620914"/>
          <a:chOff x="2342909" y="4879406"/>
          <a:chExt cx="914400" cy="609609"/>
        </a:xfrm>
      </cdr:grpSpPr>
      <cdr:sp macro="" textlink="">
        <cdr:nvSpPr>
          <cdr:cNvPr id="28" name="Rectangle: Rounded Corners 27">
            <a:extLst xmlns:a="http://schemas.openxmlformats.org/drawingml/2006/main">
              <a:ext uri="{FF2B5EF4-FFF2-40B4-BE49-F238E27FC236}">
                <a16:creationId xmlns:a16="http://schemas.microsoft.com/office/drawing/2014/main" id="{227E23C9-8558-DA19-E189-267A2942E397}"/>
              </a:ext>
            </a:extLst>
          </cdr:cNvPr>
          <cdr:cNvSpPr/>
        </cdr:nvSpPr>
        <cdr:spPr>
          <a:xfrm xmlns:a="http://schemas.openxmlformats.org/drawingml/2006/main">
            <a:off x="2580535" y="4879406"/>
            <a:ext cx="435935" cy="414670"/>
          </a:xfrm>
          <a:prstGeom xmlns:a="http://schemas.openxmlformats.org/drawingml/2006/main" prst="roundRect">
            <a:avLst/>
          </a:prstGeom>
          <a:blipFill xmlns:a="http://schemas.openxmlformats.org/drawingml/2006/main">
            <a:blip xmlns:r="http://schemas.openxmlformats.org/officeDocument/2006/relationships" r:embed="rId2"/>
            <a:stretch>
              <a:fillRect/>
            </a:stretch>
          </a:blipFill>
          <a:ln xmlns:a="http://schemas.openxmlformats.org/drawingml/2006/main">
            <a:noFill/>
          </a:ln>
          <a:effectLst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dirty="0"/>
          </a:p>
        </cdr:txBody>
      </cdr:sp>
      <cdr:sp macro="" textlink="">
        <cdr:nvSpPr>
          <cdr:cNvPr id="30" name="TextBox 4">
            <a:extLst xmlns:a="http://schemas.openxmlformats.org/drawingml/2006/main">
              <a:ext uri="{FF2B5EF4-FFF2-40B4-BE49-F238E27FC236}">
                <a16:creationId xmlns:a16="http://schemas.microsoft.com/office/drawing/2014/main" id="{A4C228F4-0E22-ED9C-F409-133346C65B9D}"/>
              </a:ext>
            </a:extLst>
          </cdr:cNvPr>
          <cdr:cNvSpPr txBox="1"/>
        </cdr:nvSpPr>
        <cdr:spPr>
          <a:xfrm xmlns:a="http://schemas.openxmlformats.org/drawingml/2006/main">
            <a:off x="2342909" y="5255099"/>
            <a:ext cx="914400" cy="23391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900" kern="1200" dirty="0">
                <a:solidFill>
                  <a:schemeClr val="tx1">
                    <a:lumMod val="65000"/>
                    <a:lumOff val="35000"/>
                  </a:schemeClr>
                </a:solidFill>
              </a:rPr>
              <a:t>HIGH</a:t>
            </a:r>
          </a:p>
          <a:p xmlns:a="http://schemas.openxmlformats.org/drawingml/2006/main">
            <a:pPr algn="ctr"/>
            <a:r>
              <a:rPr lang="en-US" sz="900" kern="1200" dirty="0">
                <a:solidFill>
                  <a:schemeClr val="tx1">
                    <a:lumMod val="65000"/>
                    <a:lumOff val="35000"/>
                  </a:schemeClr>
                </a:solidFill>
              </a:rPr>
              <a:t>WATER</a:t>
            </a:r>
          </a:p>
        </cdr:txBody>
      </cdr:sp>
    </cdr:grpSp>
  </cdr:relSizeAnchor>
  <cdr:relSizeAnchor xmlns:cdr="http://schemas.openxmlformats.org/drawingml/2006/chartDrawing">
    <cdr:from>
      <cdr:x>0.04133</cdr:x>
      <cdr:y>0.82937</cdr:y>
    </cdr:from>
    <cdr:to>
      <cdr:x>0.11833</cdr:x>
      <cdr:y>0.93595</cdr:y>
    </cdr:to>
    <cdr:grpSp>
      <cdr:nvGrpSpPr>
        <cdr:cNvPr id="39" name="Group 38">
          <a:extLst xmlns:a="http://schemas.openxmlformats.org/drawingml/2006/main">
            <a:ext uri="{FF2B5EF4-FFF2-40B4-BE49-F238E27FC236}">
              <a16:creationId xmlns:a16="http://schemas.microsoft.com/office/drawing/2014/main" id="{F508934D-3175-954C-37CE-F31B314577FF}"/>
            </a:ext>
          </a:extLst>
        </cdr:cNvPr>
        <cdr:cNvGrpSpPr/>
      </cdr:nvGrpSpPr>
      <cdr:grpSpPr>
        <a:xfrm xmlns:a="http://schemas.openxmlformats.org/drawingml/2006/main">
          <a:off x="490803" y="4831745"/>
          <a:ext cx="914393" cy="620914"/>
          <a:chOff x="2342909" y="4879406"/>
          <a:chExt cx="914400" cy="609609"/>
        </a:xfrm>
      </cdr:grpSpPr>
      <cdr:sp macro="" textlink="">
        <cdr:nvSpPr>
          <cdr:cNvPr id="40" name="Rectangle: Rounded Corners 39">
            <a:extLst xmlns:a="http://schemas.openxmlformats.org/drawingml/2006/main">
              <a:ext uri="{FF2B5EF4-FFF2-40B4-BE49-F238E27FC236}">
                <a16:creationId xmlns:a16="http://schemas.microsoft.com/office/drawing/2014/main" id="{DE65AE54-CCA9-2099-A050-90E03EF94A81}"/>
              </a:ext>
            </a:extLst>
          </cdr:cNvPr>
          <cdr:cNvSpPr/>
        </cdr:nvSpPr>
        <cdr:spPr>
          <a:xfrm xmlns:a="http://schemas.openxmlformats.org/drawingml/2006/main">
            <a:off x="2580535" y="4879406"/>
            <a:ext cx="435935" cy="414670"/>
          </a:xfrm>
          <a:prstGeom xmlns:a="http://schemas.openxmlformats.org/drawingml/2006/main" prst="roundRect">
            <a:avLst/>
          </a:prstGeom>
          <a:blipFill xmlns:a="http://schemas.openxmlformats.org/drawingml/2006/main">
            <a:blip xmlns:r="http://schemas.openxmlformats.org/officeDocument/2006/relationships" r:embed="rId2"/>
            <a:stretch>
              <a:fillRect/>
            </a:stretch>
          </a:blipFill>
          <a:ln xmlns:a="http://schemas.openxmlformats.org/drawingml/2006/main">
            <a:noFill/>
          </a:ln>
          <a:effectLst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dirty="0"/>
          </a:p>
        </cdr:txBody>
      </cdr:sp>
      <cdr:sp macro="" textlink="">
        <cdr:nvSpPr>
          <cdr:cNvPr id="41" name="TextBox 4">
            <a:extLst xmlns:a="http://schemas.openxmlformats.org/drawingml/2006/main">
              <a:ext uri="{FF2B5EF4-FFF2-40B4-BE49-F238E27FC236}">
                <a16:creationId xmlns:a16="http://schemas.microsoft.com/office/drawing/2014/main" id="{835C2E7F-6EB9-6A55-2501-7354072283AA}"/>
              </a:ext>
            </a:extLst>
          </cdr:cNvPr>
          <cdr:cNvSpPr txBox="1"/>
        </cdr:nvSpPr>
        <cdr:spPr>
          <a:xfrm xmlns:a="http://schemas.openxmlformats.org/drawingml/2006/main">
            <a:off x="2342909" y="5255099"/>
            <a:ext cx="914400" cy="23391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900" kern="1200" dirty="0">
                <a:solidFill>
                  <a:schemeClr val="tx1">
                    <a:lumMod val="65000"/>
                    <a:lumOff val="35000"/>
                  </a:schemeClr>
                </a:solidFill>
              </a:rPr>
              <a:t>HIGH</a:t>
            </a:r>
          </a:p>
          <a:p xmlns:a="http://schemas.openxmlformats.org/drawingml/2006/main">
            <a:pPr algn="ctr"/>
            <a:r>
              <a:rPr lang="en-US" sz="900" kern="1200" dirty="0">
                <a:solidFill>
                  <a:schemeClr val="tx1">
                    <a:lumMod val="65000"/>
                    <a:lumOff val="35000"/>
                  </a:schemeClr>
                </a:solidFill>
              </a:rPr>
              <a:t>WATER</a:t>
            </a:r>
          </a:p>
        </cdr:txBody>
      </cdr:sp>
    </cdr:grpSp>
  </cdr:relSizeAnchor>
  <cdr:relSizeAnchor xmlns:cdr="http://schemas.openxmlformats.org/drawingml/2006/chartDrawing">
    <cdr:from>
      <cdr:x>0.64393</cdr:x>
      <cdr:y>0.82923</cdr:y>
    </cdr:from>
    <cdr:to>
      <cdr:x>0.72093</cdr:x>
      <cdr:y>0.93581</cdr:y>
    </cdr:to>
    <cdr:grpSp>
      <cdr:nvGrpSpPr>
        <cdr:cNvPr id="47" name="Group 46">
          <a:extLst xmlns:a="http://schemas.openxmlformats.org/drawingml/2006/main">
            <a:ext uri="{FF2B5EF4-FFF2-40B4-BE49-F238E27FC236}">
              <a16:creationId xmlns:a16="http://schemas.microsoft.com/office/drawing/2014/main" id="{B711F6FC-1B8E-DAE3-F338-EBD90358C277}"/>
            </a:ext>
          </a:extLst>
        </cdr:cNvPr>
        <cdr:cNvGrpSpPr/>
      </cdr:nvGrpSpPr>
      <cdr:grpSpPr>
        <a:xfrm xmlns:a="http://schemas.openxmlformats.org/drawingml/2006/main">
          <a:off x="7646819" y="4830930"/>
          <a:ext cx="914393" cy="620914"/>
          <a:chOff x="2342909" y="4879406"/>
          <a:chExt cx="914400" cy="609609"/>
        </a:xfrm>
      </cdr:grpSpPr>
      <cdr:sp macro="" textlink="">
        <cdr:nvSpPr>
          <cdr:cNvPr id="48" name="Rectangle: Rounded Corners 47">
            <a:extLst xmlns:a="http://schemas.openxmlformats.org/drawingml/2006/main">
              <a:ext uri="{FF2B5EF4-FFF2-40B4-BE49-F238E27FC236}">
                <a16:creationId xmlns:a16="http://schemas.microsoft.com/office/drawing/2014/main" id="{15AC30A8-432A-D15C-B9C7-9E57C67369DA}"/>
              </a:ext>
            </a:extLst>
          </cdr:cNvPr>
          <cdr:cNvSpPr/>
        </cdr:nvSpPr>
        <cdr:spPr>
          <a:xfrm xmlns:a="http://schemas.openxmlformats.org/drawingml/2006/main">
            <a:off x="2580535" y="4879406"/>
            <a:ext cx="435935" cy="414670"/>
          </a:xfrm>
          <a:prstGeom xmlns:a="http://schemas.openxmlformats.org/drawingml/2006/main" prst="roundRect">
            <a:avLst/>
          </a:prstGeom>
          <a:blipFill xmlns:a="http://schemas.openxmlformats.org/drawingml/2006/main">
            <a:blip xmlns:r="http://schemas.openxmlformats.org/officeDocument/2006/relationships" r:embed="rId2"/>
            <a:stretch>
              <a:fillRect/>
            </a:stretch>
          </a:blipFill>
          <a:ln xmlns:a="http://schemas.openxmlformats.org/drawingml/2006/main">
            <a:noFill/>
          </a:ln>
          <a:effectLst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dirty="0"/>
          </a:p>
        </cdr:txBody>
      </cdr:sp>
      <cdr:sp macro="" textlink="">
        <cdr:nvSpPr>
          <cdr:cNvPr id="49" name="TextBox 4">
            <a:extLst xmlns:a="http://schemas.openxmlformats.org/drawingml/2006/main">
              <a:ext uri="{FF2B5EF4-FFF2-40B4-BE49-F238E27FC236}">
                <a16:creationId xmlns:a16="http://schemas.microsoft.com/office/drawing/2014/main" id="{2E46157A-D231-BCDB-08A7-9DFC821644AB}"/>
              </a:ext>
            </a:extLst>
          </cdr:cNvPr>
          <cdr:cNvSpPr txBox="1"/>
        </cdr:nvSpPr>
        <cdr:spPr>
          <a:xfrm xmlns:a="http://schemas.openxmlformats.org/drawingml/2006/main">
            <a:off x="2342909" y="5255099"/>
            <a:ext cx="914400" cy="23391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900" kern="1200" dirty="0">
                <a:solidFill>
                  <a:schemeClr val="tx1">
                    <a:lumMod val="65000"/>
                    <a:lumOff val="35000"/>
                  </a:schemeClr>
                </a:solidFill>
              </a:rPr>
              <a:t>HIGH</a:t>
            </a:r>
          </a:p>
          <a:p xmlns:a="http://schemas.openxmlformats.org/drawingml/2006/main">
            <a:pPr algn="ctr"/>
            <a:r>
              <a:rPr lang="en-US" sz="900" kern="1200" dirty="0">
                <a:solidFill>
                  <a:schemeClr val="tx1">
                    <a:lumMod val="65000"/>
                    <a:lumOff val="35000"/>
                  </a:schemeClr>
                </a:solidFill>
              </a:rPr>
              <a:t>WATER</a:t>
            </a:r>
          </a:p>
        </cdr:txBody>
      </cdr:sp>
    </cdr:grpSp>
  </cdr:relSizeAnchor>
  <cdr:relSizeAnchor xmlns:cdr="http://schemas.openxmlformats.org/drawingml/2006/chartDrawing">
    <cdr:from>
      <cdr:x>0.45268</cdr:x>
      <cdr:y>0.80367</cdr:y>
    </cdr:from>
    <cdr:to>
      <cdr:x>0.52968</cdr:x>
      <cdr:y>0.95903</cdr:y>
    </cdr:to>
    <cdr:grpSp>
      <cdr:nvGrpSpPr>
        <cdr:cNvPr id="50" name="Group 49">
          <a:extLst xmlns:a="http://schemas.openxmlformats.org/drawingml/2006/main">
            <a:ext uri="{FF2B5EF4-FFF2-40B4-BE49-F238E27FC236}">
              <a16:creationId xmlns:a16="http://schemas.microsoft.com/office/drawing/2014/main" id="{584BBCA5-0B50-3F7E-F91B-28AA24D8C5E2}"/>
            </a:ext>
          </a:extLst>
        </cdr:cNvPr>
        <cdr:cNvGrpSpPr/>
      </cdr:nvGrpSpPr>
      <cdr:grpSpPr>
        <a:xfrm xmlns:a="http://schemas.openxmlformats.org/drawingml/2006/main">
          <a:off x="5375681" y="4682022"/>
          <a:ext cx="914393" cy="905097"/>
          <a:chOff x="2342909" y="4879406"/>
          <a:chExt cx="914400" cy="888625"/>
        </a:xfrm>
      </cdr:grpSpPr>
      <cdr:sp macro="" textlink="">
        <cdr:nvSpPr>
          <cdr:cNvPr id="51" name="Rectangle: Rounded Corners 50">
            <a:extLst xmlns:a="http://schemas.openxmlformats.org/drawingml/2006/main">
              <a:ext uri="{FF2B5EF4-FFF2-40B4-BE49-F238E27FC236}">
                <a16:creationId xmlns:a16="http://schemas.microsoft.com/office/drawing/2014/main" id="{1E389F0B-3FF7-6121-58D5-BC1B3F9C82B2}"/>
              </a:ext>
            </a:extLst>
          </cdr:cNvPr>
          <cdr:cNvSpPr/>
        </cdr:nvSpPr>
        <cdr:spPr>
          <a:xfrm xmlns:a="http://schemas.openxmlformats.org/drawingml/2006/main">
            <a:off x="2580535" y="4879406"/>
            <a:ext cx="435935" cy="414670"/>
          </a:xfrm>
          <a:prstGeom xmlns:a="http://schemas.openxmlformats.org/drawingml/2006/main" prst="roundRect">
            <a:avLst/>
          </a:prstGeom>
          <a:blipFill xmlns:a="http://schemas.openxmlformats.org/drawingml/2006/main">
            <a:blip xmlns:r="http://schemas.openxmlformats.org/officeDocument/2006/relationships" r:embed="rId3"/>
            <a:stretch>
              <a:fillRect/>
            </a:stretch>
          </a:blipFill>
          <a:ln xmlns:a="http://schemas.openxmlformats.org/drawingml/2006/main">
            <a:noFill/>
          </a:ln>
          <a:effectLst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dirty="0"/>
          </a:p>
        </cdr:txBody>
      </cdr:sp>
      <cdr:sp macro="" textlink="">
        <cdr:nvSpPr>
          <cdr:cNvPr id="52" name="TextBox 4">
            <a:extLst xmlns:a="http://schemas.openxmlformats.org/drawingml/2006/main">
              <a:ext uri="{FF2B5EF4-FFF2-40B4-BE49-F238E27FC236}">
                <a16:creationId xmlns:a16="http://schemas.microsoft.com/office/drawing/2014/main" id="{D236E7BD-2731-49B6-CF94-D68A45E77DC6}"/>
              </a:ext>
            </a:extLst>
          </cdr:cNvPr>
          <cdr:cNvSpPr txBox="1"/>
        </cdr:nvSpPr>
        <cdr:spPr>
          <a:xfrm xmlns:a="http://schemas.openxmlformats.org/drawingml/2006/main">
            <a:off x="2342909" y="5255099"/>
            <a:ext cx="914400" cy="51293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900" kern="1200" dirty="0">
                <a:solidFill>
                  <a:schemeClr val="tx1">
                    <a:lumMod val="65000"/>
                    <a:lumOff val="35000"/>
                  </a:schemeClr>
                </a:solidFill>
              </a:rPr>
              <a:t>HEAVY </a:t>
            </a:r>
          </a:p>
          <a:p xmlns:a="http://schemas.openxmlformats.org/drawingml/2006/main">
            <a:pPr algn="ctr"/>
            <a:r>
              <a:rPr lang="en-US" sz="900" kern="1200" dirty="0">
                <a:solidFill>
                  <a:schemeClr val="tx1">
                    <a:lumMod val="65000"/>
                    <a:lumOff val="35000"/>
                  </a:schemeClr>
                </a:solidFill>
              </a:rPr>
              <a:t>PRECIPITATION </a:t>
            </a:r>
          </a:p>
          <a:p xmlns:a="http://schemas.openxmlformats.org/drawingml/2006/main">
            <a:pPr algn="ctr"/>
            <a:r>
              <a:rPr lang="en-US" sz="900" kern="1200" dirty="0">
                <a:solidFill>
                  <a:schemeClr val="tx1">
                    <a:lumMod val="65000"/>
                    <a:lumOff val="35000"/>
                  </a:schemeClr>
                </a:solidFill>
              </a:rPr>
              <a:t>EVENTS</a:t>
            </a:r>
          </a:p>
        </cdr:txBody>
      </cdr:sp>
    </cdr:grpSp>
  </cdr:relSizeAnchor>
</c:userShapes>
</file>

<file path=ppt/drawings/drawing3.xml><?xml version="1.0" encoding="utf-8"?>
<c:userShapes xmlns:c="http://schemas.openxmlformats.org/drawingml/2006/chart">
  <cdr:relSizeAnchor xmlns:cdr="http://schemas.openxmlformats.org/drawingml/2006/chartDrawing">
    <cdr:from>
      <cdr:x>0.70369</cdr:x>
      <cdr:y>0.89979</cdr:y>
    </cdr:from>
    <cdr:to>
      <cdr:x>0.73577</cdr:x>
      <cdr:y>0.90778</cdr:y>
    </cdr:to>
    <cdr:grpSp>
      <cdr:nvGrpSpPr>
        <cdr:cNvPr id="23" name="Group 22">
          <a:extLst xmlns:a="http://schemas.openxmlformats.org/drawingml/2006/main">
            <a:ext uri="{FF2B5EF4-FFF2-40B4-BE49-F238E27FC236}">
              <a16:creationId xmlns:a16="http://schemas.microsoft.com/office/drawing/2014/main" id="{48F8A450-8608-CB0F-1389-389C909DD74D}"/>
            </a:ext>
          </a:extLst>
        </cdr:cNvPr>
        <cdr:cNvGrpSpPr/>
      </cdr:nvGrpSpPr>
      <cdr:grpSpPr>
        <a:xfrm xmlns:a="http://schemas.openxmlformats.org/drawingml/2006/main">
          <a:off x="8356483" y="5241998"/>
          <a:ext cx="380958" cy="46549"/>
          <a:chOff x="2611011" y="5282164"/>
          <a:chExt cx="381001" cy="45719"/>
        </a:xfrm>
      </cdr:grpSpPr>
      <cdr:sp macro="" textlink="">
        <cdr:nvSpPr>
          <cdr:cNvPr id="25" name="Rectangle 24">
            <a:extLst xmlns:a="http://schemas.openxmlformats.org/drawingml/2006/main">
              <a:ext uri="{FF2B5EF4-FFF2-40B4-BE49-F238E27FC236}">
                <a16:creationId xmlns:a16="http://schemas.microsoft.com/office/drawing/2014/main" id="{6D7F87A7-3C2F-B7C4-1B05-FEEB69ADA928}"/>
              </a:ext>
            </a:extLst>
          </cdr:cNvPr>
          <cdr:cNvSpPr/>
        </cdr:nvSpPr>
        <cdr:spPr>
          <a:xfrm xmlns:a="http://schemas.openxmlformats.org/drawingml/2006/main">
            <a:off x="2611011" y="5282164"/>
            <a:ext cx="381001" cy="45719"/>
          </a:xfrm>
          <a:prstGeom xmlns:a="http://schemas.openxmlformats.org/drawingml/2006/main" prst="rect">
            <a:avLst/>
          </a:prstGeom>
          <a:solidFill xmlns:a="http://schemas.openxmlformats.org/drawingml/2006/main">
            <a:schemeClr val="tx2"/>
          </a:solidFill>
          <a:ln xmlns:a="http://schemas.openxmlformats.org/drawingml/2006/main">
            <a:no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nchor="ctr"/>
          <a:lstStyle xmlns:a="http://schemas.openxmlformats.org/drawingml/2006/main"/>
          <a:p xmlns:a="http://schemas.openxmlformats.org/drawingml/2006/main">
            <a:endParaRPr lang="en-US" dirty="0"/>
          </a:p>
        </cdr:txBody>
      </cdr:sp>
    </cdr:grpSp>
  </cdr:relSizeAnchor>
  <cdr:relSizeAnchor xmlns:cdr="http://schemas.openxmlformats.org/drawingml/2006/chartDrawing">
    <cdr:from>
      <cdr:x>0.30434</cdr:x>
      <cdr:y>0.82937</cdr:y>
    </cdr:from>
    <cdr:to>
      <cdr:x>0.38134</cdr:x>
      <cdr:y>0.93595</cdr:y>
    </cdr:to>
    <cdr:grpSp>
      <cdr:nvGrpSpPr>
        <cdr:cNvPr id="27" name="Group 26">
          <a:extLst xmlns:a="http://schemas.openxmlformats.org/drawingml/2006/main">
            <a:ext uri="{FF2B5EF4-FFF2-40B4-BE49-F238E27FC236}">
              <a16:creationId xmlns:a16="http://schemas.microsoft.com/office/drawing/2014/main" id="{5E6CA7C5-48BE-6C4E-8E74-6DB2D2441D3A}"/>
            </a:ext>
          </a:extLst>
        </cdr:cNvPr>
        <cdr:cNvGrpSpPr/>
      </cdr:nvGrpSpPr>
      <cdr:grpSpPr>
        <a:xfrm xmlns:a="http://schemas.openxmlformats.org/drawingml/2006/main">
          <a:off x="3614109" y="4831745"/>
          <a:ext cx="914393" cy="620914"/>
          <a:chOff x="2342909" y="4879406"/>
          <a:chExt cx="914400" cy="609609"/>
        </a:xfrm>
      </cdr:grpSpPr>
      <cdr:sp macro="" textlink="">
        <cdr:nvSpPr>
          <cdr:cNvPr id="28" name="Rectangle: Rounded Corners 27">
            <a:extLst xmlns:a="http://schemas.openxmlformats.org/drawingml/2006/main">
              <a:ext uri="{FF2B5EF4-FFF2-40B4-BE49-F238E27FC236}">
                <a16:creationId xmlns:a16="http://schemas.microsoft.com/office/drawing/2014/main" id="{227E23C9-8558-DA19-E189-267A2942E397}"/>
              </a:ext>
            </a:extLst>
          </cdr:cNvPr>
          <cdr:cNvSpPr/>
        </cdr:nvSpPr>
        <cdr:spPr>
          <a:xfrm xmlns:a="http://schemas.openxmlformats.org/drawingml/2006/main">
            <a:off x="2580535" y="4879406"/>
            <a:ext cx="435935" cy="414670"/>
          </a:xfrm>
          <a:prstGeom xmlns:a="http://schemas.openxmlformats.org/drawingml/2006/main" prst="roundRect">
            <a:avLst/>
          </a:prstGeom>
          <a:blipFill xmlns:a="http://schemas.openxmlformats.org/drawingml/2006/main">
            <a:blip xmlns:r="http://schemas.openxmlformats.org/officeDocument/2006/relationships" r:embed="rId1"/>
            <a:stretch>
              <a:fillRect/>
            </a:stretch>
          </a:blipFill>
          <a:ln xmlns:a="http://schemas.openxmlformats.org/drawingml/2006/main">
            <a:noFill/>
          </a:ln>
          <a:effectLst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dirty="0"/>
          </a:p>
        </cdr:txBody>
      </cdr:sp>
      <cdr:sp macro="" textlink="">
        <cdr:nvSpPr>
          <cdr:cNvPr id="30" name="TextBox 4">
            <a:extLst xmlns:a="http://schemas.openxmlformats.org/drawingml/2006/main">
              <a:ext uri="{FF2B5EF4-FFF2-40B4-BE49-F238E27FC236}">
                <a16:creationId xmlns:a16="http://schemas.microsoft.com/office/drawing/2014/main" id="{A4C228F4-0E22-ED9C-F409-133346C65B9D}"/>
              </a:ext>
            </a:extLst>
          </cdr:cNvPr>
          <cdr:cNvSpPr txBox="1"/>
        </cdr:nvSpPr>
        <cdr:spPr>
          <a:xfrm xmlns:a="http://schemas.openxmlformats.org/drawingml/2006/main">
            <a:off x="2342909" y="5255099"/>
            <a:ext cx="914400" cy="23391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900" kern="1200" dirty="0">
                <a:solidFill>
                  <a:schemeClr val="tx1">
                    <a:lumMod val="65000"/>
                    <a:lumOff val="35000"/>
                  </a:schemeClr>
                </a:solidFill>
              </a:rPr>
              <a:t>HIGH WATER</a:t>
            </a:r>
          </a:p>
        </cdr:txBody>
      </cdr:sp>
    </cdr:grpSp>
  </cdr:relSizeAnchor>
  <cdr:relSizeAnchor xmlns:cdr="http://schemas.openxmlformats.org/drawingml/2006/chartDrawing">
    <cdr:from>
      <cdr:x>0.00723</cdr:x>
      <cdr:y>0.79933</cdr:y>
    </cdr:from>
    <cdr:to>
      <cdr:x>0.08423</cdr:x>
      <cdr:y>0.95469</cdr:y>
    </cdr:to>
    <cdr:grpSp>
      <cdr:nvGrpSpPr>
        <cdr:cNvPr id="50" name="Group 49">
          <a:extLst xmlns:a="http://schemas.openxmlformats.org/drawingml/2006/main">
            <a:ext uri="{FF2B5EF4-FFF2-40B4-BE49-F238E27FC236}">
              <a16:creationId xmlns:a16="http://schemas.microsoft.com/office/drawing/2014/main" id="{584BBCA5-0B50-3F7E-F91B-28AA24D8C5E2}"/>
            </a:ext>
          </a:extLst>
        </cdr:cNvPr>
        <cdr:cNvGrpSpPr/>
      </cdr:nvGrpSpPr>
      <cdr:grpSpPr>
        <a:xfrm xmlns:a="http://schemas.openxmlformats.org/drawingml/2006/main">
          <a:off x="85858" y="4656738"/>
          <a:ext cx="914393" cy="905097"/>
          <a:chOff x="2342910" y="4879406"/>
          <a:chExt cx="914400" cy="888625"/>
        </a:xfrm>
      </cdr:grpSpPr>
      <cdr:sp macro="" textlink="">
        <cdr:nvSpPr>
          <cdr:cNvPr id="51" name="Rectangle: Rounded Corners 50">
            <a:extLst xmlns:a="http://schemas.openxmlformats.org/drawingml/2006/main">
              <a:ext uri="{FF2B5EF4-FFF2-40B4-BE49-F238E27FC236}">
                <a16:creationId xmlns:a16="http://schemas.microsoft.com/office/drawing/2014/main" id="{1E389F0B-3FF7-6121-58D5-BC1B3F9C82B2}"/>
              </a:ext>
            </a:extLst>
          </cdr:cNvPr>
          <cdr:cNvSpPr/>
        </cdr:nvSpPr>
        <cdr:spPr>
          <a:xfrm xmlns:a="http://schemas.openxmlformats.org/drawingml/2006/main">
            <a:off x="2580535" y="4879406"/>
            <a:ext cx="435935" cy="414670"/>
          </a:xfrm>
          <a:prstGeom xmlns:a="http://schemas.openxmlformats.org/drawingml/2006/main" prst="roundRect">
            <a:avLst/>
          </a:prstGeom>
          <a:blipFill xmlns:a="http://schemas.openxmlformats.org/drawingml/2006/main">
            <a:blip xmlns:r="http://schemas.openxmlformats.org/officeDocument/2006/relationships" r:embed="rId2"/>
            <a:stretch>
              <a:fillRect/>
            </a:stretch>
          </a:blipFill>
          <a:ln xmlns:a="http://schemas.openxmlformats.org/drawingml/2006/main">
            <a:noFill/>
          </a:ln>
          <a:effectLst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dirty="0"/>
          </a:p>
        </cdr:txBody>
      </cdr:sp>
      <cdr:sp macro="" textlink="">
        <cdr:nvSpPr>
          <cdr:cNvPr id="52" name="TextBox 4">
            <a:extLst xmlns:a="http://schemas.openxmlformats.org/drawingml/2006/main">
              <a:ext uri="{FF2B5EF4-FFF2-40B4-BE49-F238E27FC236}">
                <a16:creationId xmlns:a16="http://schemas.microsoft.com/office/drawing/2014/main" id="{D236E7BD-2731-49B6-CF94-D68A45E77DC6}"/>
              </a:ext>
            </a:extLst>
          </cdr:cNvPr>
          <cdr:cNvSpPr txBox="1"/>
        </cdr:nvSpPr>
        <cdr:spPr>
          <a:xfrm xmlns:a="http://schemas.openxmlformats.org/drawingml/2006/main">
            <a:off x="2342910" y="5255099"/>
            <a:ext cx="914400" cy="51293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900" kern="1200" dirty="0">
                <a:solidFill>
                  <a:schemeClr val="tx1">
                    <a:lumMod val="65000"/>
                    <a:lumOff val="35000"/>
                  </a:schemeClr>
                </a:solidFill>
              </a:rPr>
              <a:t>HEAVY </a:t>
            </a:r>
          </a:p>
          <a:p xmlns:a="http://schemas.openxmlformats.org/drawingml/2006/main">
            <a:pPr algn="ctr"/>
            <a:r>
              <a:rPr lang="en-US" sz="900" kern="1200" dirty="0">
                <a:solidFill>
                  <a:schemeClr val="tx1">
                    <a:lumMod val="65000"/>
                    <a:lumOff val="35000"/>
                  </a:schemeClr>
                </a:solidFill>
              </a:rPr>
              <a:t>PRECIPITATION </a:t>
            </a:r>
          </a:p>
          <a:p xmlns:a="http://schemas.openxmlformats.org/drawingml/2006/main">
            <a:pPr algn="ctr"/>
            <a:r>
              <a:rPr lang="en-US" sz="900" kern="1200" dirty="0">
                <a:solidFill>
                  <a:schemeClr val="tx1">
                    <a:lumMod val="65000"/>
                    <a:lumOff val="35000"/>
                  </a:schemeClr>
                </a:solidFill>
              </a:rPr>
              <a:t>EVENTS 2015/2016</a:t>
            </a:r>
          </a:p>
        </cdr:txBody>
      </cdr:sp>
    </cdr:grpSp>
  </cdr:relSizeAnchor>
  <cdr:relSizeAnchor xmlns:cdr="http://schemas.openxmlformats.org/drawingml/2006/chartDrawing">
    <cdr:from>
      <cdr:x>0.65304</cdr:x>
      <cdr:y>0.82937</cdr:y>
    </cdr:from>
    <cdr:to>
      <cdr:x>0.73004</cdr:x>
      <cdr:y>0.93595</cdr:y>
    </cdr:to>
    <cdr:grpSp>
      <cdr:nvGrpSpPr>
        <cdr:cNvPr id="4" name="Group 3">
          <a:extLst xmlns:a="http://schemas.openxmlformats.org/drawingml/2006/main">
            <a:ext uri="{FF2B5EF4-FFF2-40B4-BE49-F238E27FC236}">
              <a16:creationId xmlns:a16="http://schemas.microsoft.com/office/drawing/2014/main" id="{042281C3-EA49-62D5-B57D-18C3DA301ABC}"/>
            </a:ext>
          </a:extLst>
        </cdr:cNvPr>
        <cdr:cNvGrpSpPr/>
      </cdr:nvGrpSpPr>
      <cdr:grpSpPr>
        <a:xfrm xmlns:a="http://schemas.openxmlformats.org/drawingml/2006/main">
          <a:off x="7755003" y="4831745"/>
          <a:ext cx="914393" cy="620914"/>
          <a:chOff x="2342909" y="4879406"/>
          <a:chExt cx="914400" cy="609609"/>
        </a:xfrm>
      </cdr:grpSpPr>
      <cdr:sp macro="" textlink="">
        <cdr:nvSpPr>
          <cdr:cNvPr id="5" name="Rectangle: Rounded Corners 4">
            <a:extLst xmlns:a="http://schemas.openxmlformats.org/drawingml/2006/main">
              <a:ext uri="{FF2B5EF4-FFF2-40B4-BE49-F238E27FC236}">
                <a16:creationId xmlns:a16="http://schemas.microsoft.com/office/drawing/2014/main" id="{A971C4DB-B541-998A-EDF3-794B5115445B}"/>
              </a:ext>
            </a:extLst>
          </cdr:cNvPr>
          <cdr:cNvSpPr/>
        </cdr:nvSpPr>
        <cdr:spPr>
          <a:xfrm xmlns:a="http://schemas.openxmlformats.org/drawingml/2006/main">
            <a:off x="2580535" y="4879406"/>
            <a:ext cx="435935" cy="414670"/>
          </a:xfrm>
          <a:prstGeom xmlns:a="http://schemas.openxmlformats.org/drawingml/2006/main" prst="roundRect">
            <a:avLst/>
          </a:prstGeom>
          <a:blipFill xmlns:a="http://schemas.openxmlformats.org/drawingml/2006/main">
            <a:blip xmlns:r="http://schemas.openxmlformats.org/officeDocument/2006/relationships" r:embed="rId3"/>
            <a:stretch>
              <a:fillRect/>
            </a:stretch>
          </a:blipFill>
          <a:ln xmlns:a="http://schemas.openxmlformats.org/drawingml/2006/main">
            <a:noFill/>
          </a:ln>
          <a:effectLst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dirty="0"/>
          </a:p>
        </cdr:txBody>
      </cdr:sp>
      <cdr:sp macro="" textlink="">
        <cdr:nvSpPr>
          <cdr:cNvPr id="6" name="TextBox 4">
            <a:extLst xmlns:a="http://schemas.openxmlformats.org/drawingml/2006/main">
              <a:ext uri="{FF2B5EF4-FFF2-40B4-BE49-F238E27FC236}">
                <a16:creationId xmlns:a16="http://schemas.microsoft.com/office/drawing/2014/main" id="{CCA83A4A-AF45-24A8-FED4-3AD929BF3E9D}"/>
              </a:ext>
            </a:extLst>
          </cdr:cNvPr>
          <cdr:cNvSpPr txBox="1"/>
        </cdr:nvSpPr>
        <cdr:spPr>
          <a:xfrm xmlns:a="http://schemas.openxmlformats.org/drawingml/2006/main">
            <a:off x="2342909" y="5255099"/>
            <a:ext cx="914400" cy="23391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900" kern="1200" dirty="0">
                <a:solidFill>
                  <a:schemeClr val="tx1">
                    <a:lumMod val="65000"/>
                    <a:lumOff val="35000"/>
                  </a:schemeClr>
                </a:solidFill>
              </a:rPr>
              <a:t>LOW WATER</a:t>
            </a:r>
          </a:p>
        </cdr:txBody>
      </cdr:sp>
    </cdr:grpSp>
  </cdr:relSizeAnchor>
  <cdr:relSizeAnchor xmlns:cdr="http://schemas.openxmlformats.org/drawingml/2006/chartDrawing">
    <cdr:from>
      <cdr:x>0.33578</cdr:x>
      <cdr:y>0.12179</cdr:y>
    </cdr:from>
    <cdr:to>
      <cdr:x>0.64528</cdr:x>
      <cdr:y>0.35799</cdr:y>
    </cdr:to>
    <cdr:sp macro="" textlink="">
      <cdr:nvSpPr>
        <cdr:cNvPr id="2" name="TextBox 1">
          <a:extLst xmlns:a="http://schemas.openxmlformats.org/drawingml/2006/main">
            <a:ext uri="{FF2B5EF4-FFF2-40B4-BE49-F238E27FC236}">
              <a16:creationId xmlns:a16="http://schemas.microsoft.com/office/drawing/2014/main" id="{B3AAA7F7-3C8A-7E4F-5686-1013E0366C66}"/>
            </a:ext>
          </a:extLst>
        </cdr:cNvPr>
        <cdr:cNvSpPr txBox="1"/>
      </cdr:nvSpPr>
      <cdr:spPr>
        <a:xfrm xmlns:a="http://schemas.openxmlformats.org/drawingml/2006/main">
          <a:off x="3987491" y="709536"/>
          <a:ext cx="3675355" cy="137603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0.27849</cdr:x>
      <cdr:y>0.08981</cdr:y>
    </cdr:from>
    <cdr:to>
      <cdr:x>0.65288</cdr:x>
      <cdr:y>0.39618</cdr:y>
    </cdr:to>
    <cdr:sp macro="" textlink="">
      <cdr:nvSpPr>
        <cdr:cNvPr id="3" name="TextBox 2">
          <a:extLst xmlns:a="http://schemas.openxmlformats.org/drawingml/2006/main">
            <a:ext uri="{FF2B5EF4-FFF2-40B4-BE49-F238E27FC236}">
              <a16:creationId xmlns:a16="http://schemas.microsoft.com/office/drawing/2014/main" id="{2AFC838B-1084-3927-4506-20507D77F26B}"/>
            </a:ext>
          </a:extLst>
        </cdr:cNvPr>
        <cdr:cNvSpPr txBox="1"/>
      </cdr:nvSpPr>
      <cdr:spPr>
        <a:xfrm xmlns:a="http://schemas.openxmlformats.org/drawingml/2006/main">
          <a:off x="3307091" y="523214"/>
          <a:ext cx="4445984" cy="17848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dirty="0"/>
            <a:t>~102 miles of levee enlargement &amp; floodwall construction since 2018</a:t>
          </a:r>
        </a:p>
        <a:p xmlns:a="http://schemas.openxmlformats.org/drawingml/2006/main">
          <a:endParaRPr lang="en-US" dirty="0"/>
        </a:p>
        <a:p xmlns:a="http://schemas.openxmlformats.org/drawingml/2006/main">
          <a:r>
            <a:rPr lang="en-US" dirty="0"/>
            <a:t>~1.4M</a:t>
          </a:r>
          <a:r>
            <a:rPr lang="en-US" sz="1100" dirty="0"/>
            <a:t> squares (~76 </a:t>
          </a:r>
          <a:r>
            <a:rPr lang="en-US" dirty="0"/>
            <a:t>miles</a:t>
          </a:r>
          <a:r>
            <a:rPr lang="en-US" sz="1100" dirty="0"/>
            <a:t>) of revetment placed since 2017 </a:t>
          </a:r>
        </a:p>
        <a:p xmlns:a="http://schemas.openxmlformats.org/drawingml/2006/main">
          <a:endParaRPr lang="en-US" dirty="0"/>
        </a:p>
        <a:p xmlns:a="http://schemas.openxmlformats.org/drawingml/2006/main">
          <a:r>
            <a:rPr lang="en-US" dirty="0"/>
            <a:t>~56 miles of seepage berm constructed since 2018 </a:t>
          </a:r>
          <a:endParaRPr lang="en-US" sz="1100" dirty="0"/>
        </a:p>
        <a:p xmlns:a="http://schemas.openxmlformats.org/drawingml/2006/main">
          <a:endParaRPr lang="en-US" dirty="0"/>
        </a:p>
        <a:p xmlns:a="http://schemas.openxmlformats.org/drawingml/2006/main">
          <a:r>
            <a:rPr lang="en-US" dirty="0"/>
            <a:t>~74 miles of levee design &amp; construction supported by DRSAA 22</a:t>
          </a:r>
        </a:p>
        <a:p xmlns:a="http://schemas.openxmlformats.org/drawingml/2006/main">
          <a:endParaRPr lang="en-US" dirty="0"/>
        </a:p>
        <a:p xmlns:a="http://schemas.openxmlformats.org/drawingml/2006/main">
          <a:r>
            <a:rPr lang="en-US" dirty="0"/>
            <a:t>~$325M of mainstem O&amp;M supported by BIL 22</a:t>
          </a:r>
        </a:p>
        <a:p xmlns:a="http://schemas.openxmlformats.org/drawingml/2006/main">
          <a:endParaRPr lang="en-US" dirty="0"/>
        </a:p>
        <a:p xmlns:a="http://schemas.openxmlformats.org/drawingml/2006/main">
          <a:endParaRPr lang="en-US" dirty="0"/>
        </a:p>
        <a:p xmlns:a="http://schemas.openxmlformats.org/drawingml/2006/main">
          <a:endParaRPr lang="en-US"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52CF3383-DF08-4C90-8557-22EF3027DD43}" type="datetimeFigureOut">
              <a:rPr lang="en-US" smtClean="0"/>
              <a:t>4/26/2023</a:t>
            </a:fld>
            <a:endParaRPr lang="en-US"/>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Tree>
    <p:extLst>
      <p:ext uri="{BB962C8B-B14F-4D97-AF65-F5344CB8AC3E}">
        <p14:creationId xmlns:p14="http://schemas.microsoft.com/office/powerpoint/2010/main" val="1793050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D7D16557-6E8E-4D95-8DF3-2DE1590C714A}" type="datetimeFigureOut">
              <a:rPr lang="en-US" smtClean="0"/>
              <a:t>4/26/2023</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BC3A86D8-1D95-4DFF-A26B-8F86AC3AC58E}" type="slidenum">
              <a:rPr lang="en-US" smtClean="0"/>
              <a:t>‹#›</a:t>
            </a:fld>
            <a:endParaRPr lang="en-US"/>
          </a:p>
        </p:txBody>
      </p:sp>
    </p:spTree>
    <p:extLst>
      <p:ext uri="{BB962C8B-B14F-4D97-AF65-F5344CB8AC3E}">
        <p14:creationId xmlns:p14="http://schemas.microsoft.com/office/powerpoint/2010/main" val="1538130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3A86D8-1D95-4DFF-A26B-8F86AC3AC58E}" type="slidenum">
              <a:rPr lang="en-US" smtClean="0"/>
              <a:t>1</a:t>
            </a:fld>
            <a:endParaRPr lang="en-US"/>
          </a:p>
        </p:txBody>
      </p:sp>
    </p:spTree>
    <p:extLst>
      <p:ext uri="{BB962C8B-B14F-4D97-AF65-F5344CB8AC3E}">
        <p14:creationId xmlns:p14="http://schemas.microsoft.com/office/powerpoint/2010/main" val="8305431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6" y="3252651"/>
            <a:ext cx="6000460" cy="5880958"/>
          </a:xfrm>
        </p:spPr>
        <p:txBody>
          <a:bodyPr/>
          <a:lstStyle/>
          <a:p>
            <a:r>
              <a:rPr lang="en-US" b="1" u="none" dirty="0">
                <a:latin typeface="Arial" panose="020B0604020202020204" pitchFamily="34" charset="0"/>
                <a:cs typeface="Arial" panose="020B0604020202020204" pitchFamily="34" charset="0"/>
              </a:rPr>
              <a:t>Since 1988, over $1.63 Billion has been spent on revetment and dikes on the MS River and Tributaries Project and the Regulated Works project:</a:t>
            </a:r>
          </a:p>
          <a:p>
            <a:pPr marL="651093" lvl="1" indent="-177571">
              <a:buFont typeface="Arial" panose="020B0604020202020204" pitchFamily="34" charset="0"/>
              <a:buChar char="•"/>
            </a:pPr>
            <a:r>
              <a:rPr lang="en-US" b="1" u="none" dirty="0">
                <a:latin typeface="Arial" panose="020B0604020202020204" pitchFamily="34" charset="0"/>
                <a:cs typeface="Arial" panose="020B0604020202020204" pitchFamily="34" charset="0"/>
              </a:rPr>
              <a:t>As previously mentioned, $1.5B has been invested since 2012 which resulted in:</a:t>
            </a:r>
          </a:p>
          <a:p>
            <a:pPr marL="1124615" lvl="2" indent="-177571">
              <a:buFont typeface="Arial" panose="020B0604020202020204" pitchFamily="34" charset="0"/>
              <a:buChar char="•"/>
            </a:pPr>
            <a:r>
              <a:rPr lang="en-US" b="1" u="none" dirty="0">
                <a:latin typeface="Arial" panose="020B0604020202020204" pitchFamily="34" charset="0"/>
                <a:cs typeface="Arial" panose="020B0604020202020204" pitchFamily="34" charset="0"/>
              </a:rPr>
              <a:t>2.2 Million revetment squares sunk</a:t>
            </a:r>
          </a:p>
          <a:p>
            <a:pPr marL="1124615" lvl="2" indent="-177571">
              <a:buFont typeface="Arial" panose="020B0604020202020204" pitchFamily="34" charset="0"/>
              <a:buChar char="•"/>
            </a:pPr>
            <a:r>
              <a:rPr lang="en-US" b="1" u="none" dirty="0">
                <a:latin typeface="Arial" panose="020B0604020202020204" pitchFamily="34" charset="0"/>
                <a:cs typeface="Arial" panose="020B0604020202020204" pitchFamily="34" charset="0"/>
              </a:rPr>
              <a:t>Over 14 miles of dike construction</a:t>
            </a:r>
          </a:p>
          <a:p>
            <a:pPr marL="947044" lvl="2" indent="0">
              <a:buFont typeface="Arial" panose="020B0604020202020204" pitchFamily="34" charset="0"/>
              <a:buNone/>
            </a:pPr>
            <a:r>
              <a:rPr lang="en-US" b="1" u="none" dirty="0">
                <a:latin typeface="Arial" panose="020B0604020202020204" pitchFamily="34" charset="0"/>
                <a:cs typeface="Arial" panose="020B0604020202020204" pitchFamily="34" charset="0"/>
              </a:rPr>
              <a:t>Bottom middle image – Graph depicts the dredging totals (bar graphs, peaking in Late 60s and falling vs. cumulative length of dikes (blue shaded area that increases substantially over time) in the MS River. Key takeaway – investing in channel improvement on the river has lowered our dredging costs and made the river more efficient at moving sediment. This further solidifies the need to continue to fund the channel improvement program.</a:t>
            </a:r>
          </a:p>
          <a:p>
            <a:endParaRPr lang="en-US" b="1" u="none" dirty="0">
              <a:latin typeface="Arial" panose="020B0604020202020204" pitchFamily="34" charset="0"/>
              <a:cs typeface="Arial" panose="020B0604020202020204" pitchFamily="34" charset="0"/>
            </a:endParaRPr>
          </a:p>
          <a:p>
            <a:r>
              <a:rPr lang="en-US" b="1" u="none" dirty="0">
                <a:latin typeface="Arial" panose="020B0604020202020204" pitchFamily="34" charset="0"/>
                <a:cs typeface="Arial" panose="020B0604020202020204" pitchFamily="34" charset="0"/>
              </a:rPr>
              <a:t>Top left image – Example photo of dikes in the MS River shown during a low water stage</a:t>
            </a:r>
          </a:p>
          <a:p>
            <a:r>
              <a:rPr lang="en-US" b="1" u="none" dirty="0">
                <a:latin typeface="Arial" panose="020B0604020202020204" pitchFamily="34" charset="0"/>
                <a:cs typeface="Arial" panose="020B0604020202020204" pitchFamily="34" charset="0"/>
              </a:rPr>
              <a:t>Top right image – Pinnacle removal circa 2012, roughly 1k cubic yards of rock removed which added 2 feet of navigable depth for the Middle MS River</a:t>
            </a:r>
          </a:p>
          <a:p>
            <a:pPr defTabSz="947044">
              <a:spcAft>
                <a:spcPts val="1243"/>
              </a:spcAft>
              <a:defRPr/>
            </a:pPr>
            <a:r>
              <a:rPr lang="en-US" b="1" u="none" dirty="0">
                <a:latin typeface="Arial" panose="020B0604020202020204" pitchFamily="34" charset="0"/>
                <a:cs typeface="Arial" panose="020B0604020202020204" pitchFamily="34" charset="0"/>
              </a:rPr>
              <a:t>Bottom left image – Dredging operations on the middle MS River facilitates MS River Navigation</a:t>
            </a:r>
          </a:p>
          <a:p>
            <a:r>
              <a:rPr lang="en-US" b="1" u="none" dirty="0">
                <a:latin typeface="Arial" panose="020B0604020202020204" pitchFamily="34" charset="0"/>
                <a:cs typeface="Arial" panose="020B0604020202020204" pitchFamily="34" charset="0"/>
              </a:rPr>
              <a:t>Bottom right image – aerial view of the Rock Pinnacles near Thebes, IL during the 2012 low water</a:t>
            </a:r>
          </a:p>
          <a:p>
            <a:pPr marL="651093" lvl="1" indent="-177571">
              <a:buFont typeface="Arial" panose="020B0604020202020204" pitchFamily="34" charset="0"/>
              <a:buChar char="•"/>
            </a:pPr>
            <a:endParaRPr lang="en-US" b="0" u="none" dirty="0"/>
          </a:p>
          <a:p>
            <a:pPr marL="651093" lvl="1" indent="-177571">
              <a:buFont typeface="Arial" panose="020B0604020202020204" pitchFamily="34" charset="0"/>
              <a:buChar char="•"/>
            </a:pPr>
            <a:endParaRPr lang="en-US" b="0" u="none"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7CCB34-9A74-4D3C-8725-7BE8F8409A8D}" type="slidenum">
              <a:rPr kumimoji="0" lang="en-US"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2515799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7CCB34-9A74-4D3C-8725-7BE8F8409A8D}" type="slidenum">
              <a:rPr lang="en-US" smtClean="0"/>
              <a:t>11</a:t>
            </a:fld>
            <a:endParaRPr lang="en-US"/>
          </a:p>
        </p:txBody>
      </p:sp>
    </p:spTree>
    <p:extLst>
      <p:ext uri="{BB962C8B-B14F-4D97-AF65-F5344CB8AC3E}">
        <p14:creationId xmlns:p14="http://schemas.microsoft.com/office/powerpoint/2010/main" val="660997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7CCB34-9A74-4D3C-8725-7BE8F8409A8D}" type="slidenum">
              <a:rPr lang="en-US" smtClean="0"/>
              <a:t>12</a:t>
            </a:fld>
            <a:endParaRPr lang="en-US"/>
          </a:p>
        </p:txBody>
      </p:sp>
    </p:spTree>
    <p:extLst>
      <p:ext uri="{BB962C8B-B14F-4D97-AF65-F5344CB8AC3E}">
        <p14:creationId xmlns:p14="http://schemas.microsoft.com/office/powerpoint/2010/main" val="32852656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3A86D8-1D95-4DFF-A26B-8F86AC3AC58E}" type="slidenum">
              <a:rPr lang="en-US" smtClean="0"/>
              <a:t>13</a:t>
            </a:fld>
            <a:endParaRPr lang="en-US"/>
          </a:p>
        </p:txBody>
      </p:sp>
    </p:spTree>
    <p:extLst>
      <p:ext uri="{BB962C8B-B14F-4D97-AF65-F5344CB8AC3E}">
        <p14:creationId xmlns:p14="http://schemas.microsoft.com/office/powerpoint/2010/main" val="1255443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3A86D8-1D95-4DFF-A26B-8F86AC3AC58E}" type="slidenum">
              <a:rPr lang="en-US" smtClean="0"/>
              <a:t>2</a:t>
            </a:fld>
            <a:endParaRPr lang="en-US"/>
          </a:p>
        </p:txBody>
      </p:sp>
    </p:spTree>
    <p:extLst>
      <p:ext uri="{BB962C8B-B14F-4D97-AF65-F5344CB8AC3E}">
        <p14:creationId xmlns:p14="http://schemas.microsoft.com/office/powerpoint/2010/main" val="3230153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HQ USACE CIVIL WORK INVESTMENT TRENDS</a:t>
            </a:r>
            <a:br>
              <a:rPr lang="en-US" dirty="0"/>
            </a:br>
            <a:r>
              <a:rPr lang="en-US" dirty="0"/>
              <a:t/>
            </a:r>
            <a:br>
              <a:rPr lang="en-US" dirty="0"/>
            </a:br>
            <a:r>
              <a:rPr lang="en-US" dirty="0"/>
              <a:t>Events:</a:t>
            </a:r>
          </a:p>
          <a:p>
            <a:r>
              <a:rPr lang="en-US" dirty="0"/>
              <a:t>Hurricane Katrina (Cat. 5 – Cat. 3 landfall) – 29 Aug 2005</a:t>
            </a:r>
          </a:p>
          <a:p>
            <a:r>
              <a:rPr lang="en-US" dirty="0"/>
              <a:t>High Water 2008</a:t>
            </a:r>
          </a:p>
          <a:p>
            <a:r>
              <a:rPr lang="en-US" dirty="0"/>
              <a:t>High Water 2011 (record setting flood stages)</a:t>
            </a:r>
          </a:p>
          <a:p>
            <a:r>
              <a:rPr lang="en-US" dirty="0"/>
              <a:t>Hurricane Sandy (Cat. 3) – 22 Oct 2012: Impacted States (NJ, NY)</a:t>
            </a:r>
          </a:p>
          <a:p>
            <a:r>
              <a:rPr lang="en-US" dirty="0"/>
              <a:t>Heavy Precipitation Events – 23 Dec 2015</a:t>
            </a:r>
          </a:p>
          <a:p>
            <a:r>
              <a:rPr lang="en-US" dirty="0"/>
              <a:t>The historic Winter Flood of 2015/2016 was driven by two heavy precipitation events.  The first event occurred on 23-25 December, followed by the second event on 26-29 December.</a:t>
            </a:r>
          </a:p>
          <a:p>
            <a:r>
              <a:rPr lang="en-US" dirty="0"/>
              <a:t>Heavy precipitation fell across the Central U.S. from Texas to Minnesota and eastward into the Illinois/Ohio Valleys.  Up to one and a half feet of snow fell over Minnesota and Iowa with rainfall amounts of 5-12 inches and isolated higher amounts falling across the remainder of the watershed.</a:t>
            </a:r>
          </a:p>
          <a:p>
            <a:r>
              <a:rPr lang="en-US" dirty="0"/>
              <a:t>According to the National Climate Data Center, December was the second wettest December on record over the contiguous U.S., eclipsed only by December 1982.</a:t>
            </a:r>
          </a:p>
          <a:p>
            <a:endParaRPr lang="en-US" dirty="0"/>
          </a:p>
          <a:p>
            <a:r>
              <a:rPr lang="en-US" dirty="0"/>
              <a:t>Hurricanes Harvey, Irma, Maria: 5 eligible States (FL, GA, LA, SC, TX) and 2 Territories (Puerto Rico and US Virgin Islands) + 33 Eligible States and 3 territories (Guam, PR, USVI)</a:t>
            </a:r>
          </a:p>
          <a:p>
            <a:r>
              <a:rPr lang="en-US" dirty="0"/>
              <a:t>Our next round of natural disasters occurred all within 44-day (a little over a month) timeframe</a:t>
            </a:r>
          </a:p>
          <a:p>
            <a:r>
              <a:rPr lang="en-US" dirty="0"/>
              <a:t>Starting with Hurricane Harvey impacting the Texas and Louisiana coasts in August 2017; were we sustained most of our damages in MVD</a:t>
            </a:r>
          </a:p>
          <a:p>
            <a:r>
              <a:rPr lang="en-US" dirty="0"/>
              <a:t>Harvey (Cat. 4) – 17 Aug 2017</a:t>
            </a:r>
          </a:p>
          <a:p>
            <a:r>
              <a:rPr lang="en-US" dirty="0"/>
              <a:t>Irma (Cat. 3) – 10 Sep 2017</a:t>
            </a:r>
          </a:p>
          <a:p>
            <a:r>
              <a:rPr lang="en-US" dirty="0"/>
              <a:t>Maria (Cat. 4) – 16 Sep 2017</a:t>
            </a:r>
          </a:p>
          <a:p>
            <a:r>
              <a:rPr lang="en-US" dirty="0"/>
              <a:t>High Water 2019 (record setting flood duration)</a:t>
            </a:r>
          </a:p>
          <a:p>
            <a:r>
              <a:rPr lang="en-US" dirty="0"/>
              <a:t>Hurricane Ida (Cat. 4) – 29 Aug 2021: Impacted States (LA, PA, NJ, NY)</a:t>
            </a:r>
          </a:p>
          <a:p>
            <a:endParaRPr lang="en-US" dirty="0"/>
          </a:p>
          <a:p>
            <a:r>
              <a:rPr lang="en-US" dirty="0"/>
              <a:t>Regular Appropriations:</a:t>
            </a:r>
          </a:p>
          <a:p>
            <a:r>
              <a:rPr lang="en-US" dirty="0"/>
              <a:t>Congressional Ads (Earmarks) ended in 2010. Congress started back supporting Community Project Funding / Congressional Directed Spending (Earmarks 2.0) in 2022. </a:t>
            </a:r>
          </a:p>
          <a:p>
            <a:r>
              <a:rPr lang="en-US" dirty="0"/>
              <a:t>Continual significant investments since 2014 (increases in appropriations every year)</a:t>
            </a:r>
          </a:p>
          <a:p>
            <a:endParaRPr lang="en-US" dirty="0"/>
          </a:p>
          <a:p>
            <a:r>
              <a:rPr lang="en-US" dirty="0"/>
              <a:t>Supplemental Appropriations:</a:t>
            </a:r>
          </a:p>
          <a:p>
            <a:r>
              <a:rPr lang="en-US" dirty="0"/>
              <a:t>2006 Start of Katrina Supplementals (2)</a:t>
            </a:r>
          </a:p>
          <a:p>
            <a:r>
              <a:rPr lang="en-US" dirty="0"/>
              <a:t>PUBLIC LAW 109–148—DEC. 30, 2005: $2,899,549,000 Department of Defense, Emergency Supplemental Appropriations to Address Hurricanes in the Gulf of Mexico, and Pandemic Influenza Act, 2006 </a:t>
            </a:r>
          </a:p>
          <a:p>
            <a:r>
              <a:rPr lang="en-US" dirty="0"/>
              <a:t>PUBLIC LAW 109–234—JUNE 15, 2006: $3,700,924,000 Emergency Supplemental Appropriations Act for Defense, the Global War on Terror, and Hurricane Recovery, 2006 </a:t>
            </a:r>
          </a:p>
          <a:p>
            <a:r>
              <a:rPr lang="en-US" dirty="0"/>
              <a:t>2007: Additional Katrina Supplemental</a:t>
            </a:r>
          </a:p>
          <a:p>
            <a:r>
              <a:rPr lang="en-US" dirty="0"/>
              <a:t>PUBLIC LAW 110–28—MAY 25, 2007: $1,433,000,000 Supplemental Appropriations Act, 2008 </a:t>
            </a:r>
          </a:p>
          <a:p>
            <a:r>
              <a:rPr lang="en-US" dirty="0"/>
              <a:t>2008: Additional Katrina Supplemental</a:t>
            </a:r>
          </a:p>
          <a:p>
            <a:r>
              <a:rPr lang="en-US" dirty="0"/>
              <a:t>PUBLIC LAW 110–252—JUNE 30, 2008: $6,366,988,800 U.S. Troop Readiness, Veterans' Care, Katrina Recovery, and Iraq Accountability Appropriations Act, 2007 </a:t>
            </a:r>
          </a:p>
          <a:p>
            <a:r>
              <a:rPr lang="en-US" dirty="0"/>
              <a:t>2009: Received 3 supplementals. Additional Katrina Supplemental, American Recovery and Reinvestment Act (ARRA), and Supplemental Appropriations Act</a:t>
            </a:r>
          </a:p>
          <a:p>
            <a:r>
              <a:rPr lang="en-US" dirty="0"/>
              <a:t>PUBLIC LAW 110–329—SEPT. 30, 2008: $2,776,800,000 Consolidated Security, Disaster Assistance, and Continuing Appropriations Act, 2009 </a:t>
            </a:r>
          </a:p>
          <a:p>
            <a:r>
              <a:rPr lang="en-US" dirty="0"/>
              <a:t>PUBLIC LAW 111–5—FEB. 17, 2009: $4,600,000,000 American Recovery and Reinvestment Act of 2009 </a:t>
            </a:r>
          </a:p>
          <a:p>
            <a:r>
              <a:rPr lang="en-US" dirty="0"/>
              <a:t>PUBLIC LAW 111–32—JUNE 24, 2009: $797,165,000 Supplemental Appropriations Act, 2009 </a:t>
            </a:r>
          </a:p>
          <a:p>
            <a:r>
              <a:rPr lang="en-US" dirty="0"/>
              <a:t>2010: Supplemental post severe storms and flooding, wildfires, the oil spill in the Gulf of Mexico, and for other purposes</a:t>
            </a:r>
          </a:p>
          <a:p>
            <a:r>
              <a:rPr lang="en-US" dirty="0"/>
              <a:t>PUBLIC LAW 111–212—JULY 29, 2010: $1,724,000,000 Disaster Relief Appropriations Act, 2010</a:t>
            </a:r>
          </a:p>
          <a:p>
            <a:r>
              <a:rPr lang="en-US" dirty="0"/>
              <a:t>2012: Supplemental post the Historic MS River Flood of 2011</a:t>
            </a:r>
          </a:p>
          <a:p>
            <a:r>
              <a:rPr lang="en-US" dirty="0"/>
              <a:t>PUBLIC LAW 112–77—DEC. 23, 2011: $1,724,000,000 Disaster Relief Appropriations Act, 2012</a:t>
            </a:r>
          </a:p>
          <a:p>
            <a:r>
              <a:rPr lang="en-US" dirty="0"/>
              <a:t>2013: Non-MVD Supplemental following Super Storm Sandy</a:t>
            </a:r>
          </a:p>
          <a:p>
            <a:r>
              <a:rPr lang="en-US" dirty="0"/>
              <a:t>PUBLIC LAW 113–2—JAN. 29, 2013: $1,353,000,000 Disaster Relief Appropriations Act, 2013</a:t>
            </a:r>
          </a:p>
          <a:p>
            <a:r>
              <a:rPr lang="en-US" dirty="0"/>
              <a:t>2017: Supplemental following Heavy precipitation </a:t>
            </a:r>
          </a:p>
          <a:p>
            <a:r>
              <a:rPr lang="en-US" dirty="0"/>
              <a:t>PUBLIC LAW 114–254—DEC. 10, 2016: $1,025,000,000 Further Continuing and Security Assistance Appropriations Act, 2017 </a:t>
            </a:r>
          </a:p>
          <a:p>
            <a:r>
              <a:rPr lang="en-US" dirty="0"/>
              <a:t>2018: Supplemental following Hurricanes Harvey, Irma, and Maria</a:t>
            </a:r>
          </a:p>
          <a:p>
            <a:r>
              <a:rPr lang="en-US" dirty="0"/>
              <a:t>PUBLIC LAW 115–123—PUBLIC LAW 115–123—FEB. 9, 2018: $17,400,000,000 Bipartisan Budget Act of 2018</a:t>
            </a:r>
          </a:p>
          <a:p>
            <a:r>
              <a:rPr lang="en-US" dirty="0"/>
              <a:t>2019: Supplemental following MS River High water / storm events</a:t>
            </a:r>
          </a:p>
          <a:p>
            <a:r>
              <a:rPr lang="en-US" dirty="0"/>
              <a:t>PUBLIC LAW 116–20—PUBLIC LAW 116–20—JUNE 6, 2019: $3,260,000,000 Additional Supplemental Appropriations for Disaster Relief Act, 2019</a:t>
            </a:r>
          </a:p>
          <a:p>
            <a:r>
              <a:rPr lang="en-US" dirty="0"/>
              <a:t>2022: Received 2 Supplementals. Disaster Relief Supplemental Appropriations Act (DRSAA 2022) following Hurricane Ida and Bipartisan Infrastructure Law (BIL)</a:t>
            </a:r>
          </a:p>
          <a:p>
            <a:r>
              <a:rPr lang="en-US" dirty="0"/>
              <a:t>PUBLIC LAW 117–43—PUBLIC LAW 117–43—SEPT. 30, 2021: $5,711,000,000 Disaster Relief Supplemental Appropriations Act, 2022</a:t>
            </a:r>
          </a:p>
          <a:p>
            <a:r>
              <a:rPr lang="en-US" dirty="0"/>
              <a:t>PUBLIC LAW 117–58—PUBLIC LAW 117–58—NOV. 15, 2021: $17,100,000,000 Infrastructure Investment and Jobs Act (IIJA), now known as Bipartisan Infrastructure Law</a:t>
            </a:r>
          </a:p>
          <a:p>
            <a:r>
              <a:rPr lang="en-US" dirty="0"/>
              <a:t> 2023: Supplemental following natural disasters including recent MS low water</a:t>
            </a:r>
          </a:p>
          <a:p>
            <a:r>
              <a:rPr lang="en-US" dirty="0"/>
              <a:t>PUBLIC LAW 117–328—PUBLIC LAW 117–328—DEC. 29, 2022: $350,000,000 Consolidated Appropriations Act, 2023</a:t>
            </a:r>
          </a:p>
          <a:p>
            <a:r>
              <a:rPr lang="en-US" dirty="0"/>
              <a:t>2024:</a:t>
            </a:r>
          </a:p>
        </p:txBody>
      </p:sp>
      <p:sp>
        <p:nvSpPr>
          <p:cNvPr id="4" name="Slide Number Placeholder 3"/>
          <p:cNvSpPr>
            <a:spLocks noGrp="1"/>
          </p:cNvSpPr>
          <p:nvPr>
            <p:ph type="sldNum" sz="quarter" idx="5"/>
          </p:nvPr>
        </p:nvSpPr>
        <p:spPr/>
        <p:txBody>
          <a:bodyPr/>
          <a:lstStyle/>
          <a:p>
            <a:pPr defTabSz="933237" fontAlgn="base">
              <a:spcBef>
                <a:spcPct val="0"/>
              </a:spcBef>
              <a:spcAft>
                <a:spcPct val="0"/>
              </a:spcAft>
              <a:defRPr/>
            </a:pPr>
            <a:fld id="{704EA0D0-9C9F-41DC-A1B4-CC86A4313473}" type="slidenum">
              <a:rPr lang="en-US">
                <a:solidFill>
                  <a:prstClr val="black"/>
                </a:solidFill>
                <a:latin typeface="Arial" pitchFamily="34" charset="0"/>
                <a:ea typeface="ＭＳ Ｐゴシック" pitchFamily="34" charset="-128"/>
              </a:rPr>
              <a:pPr defTabSz="933237" fontAlgn="base">
                <a:spcBef>
                  <a:spcPct val="0"/>
                </a:spcBef>
                <a:spcAft>
                  <a:spcPct val="0"/>
                </a:spcAft>
                <a:defRPr/>
              </a:pPr>
              <a:t>3</a:t>
            </a:fld>
            <a:endParaRPr lang="en-US" dirty="0">
              <a:solidFill>
                <a:prstClr val="black"/>
              </a:solidFill>
              <a:latin typeface="Arial" pitchFamily="34" charset="0"/>
              <a:ea typeface="ＭＳ Ｐゴシック" pitchFamily="34" charset="-128"/>
            </a:endParaRPr>
          </a:p>
        </p:txBody>
      </p:sp>
    </p:spTree>
    <p:extLst>
      <p:ext uri="{BB962C8B-B14F-4D97-AF65-F5344CB8AC3E}">
        <p14:creationId xmlns:p14="http://schemas.microsoft.com/office/powerpoint/2010/main" val="1372806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MVD CIVIL WORK INVESTMENT TRENDS</a:t>
            </a:r>
            <a:br>
              <a:rPr lang="en-US" dirty="0"/>
            </a:br>
            <a:r>
              <a:rPr lang="en-US" dirty="0"/>
              <a:t/>
            </a:r>
            <a:br>
              <a:rPr lang="en-US" dirty="0"/>
            </a:br>
            <a:r>
              <a:rPr lang="en-US" dirty="0"/>
              <a:t>Events:</a:t>
            </a:r>
          </a:p>
          <a:p>
            <a:r>
              <a:rPr lang="en-US" dirty="0"/>
              <a:t>Hurricane Katrina (Cat. 5 – Cat. 3 landfall) – 29 Aug 2005</a:t>
            </a:r>
          </a:p>
          <a:p>
            <a:r>
              <a:rPr lang="en-US" dirty="0"/>
              <a:t>High Water 2008</a:t>
            </a:r>
          </a:p>
          <a:p>
            <a:r>
              <a:rPr lang="en-US" dirty="0"/>
              <a:t>High Water 2011 (record setting flood stages)</a:t>
            </a:r>
          </a:p>
          <a:p>
            <a:r>
              <a:rPr lang="en-US" dirty="0"/>
              <a:t>Heavy Precipitation Events – 23 Dec 2015</a:t>
            </a:r>
          </a:p>
          <a:p>
            <a:r>
              <a:rPr lang="en-US" dirty="0"/>
              <a:t>The historic Winter Flood of 2015/2016 was driven by two heavy precipitation events.  The first event occurred on 23-25 December, followed by the second event on 26-29 December.</a:t>
            </a:r>
          </a:p>
          <a:p>
            <a:r>
              <a:rPr lang="en-US" dirty="0"/>
              <a:t>Heavy precipitation fell across the Central U.S. from Texas to Minnesota and eastward into the Illinois/Ohio Valleys.  Up to one and a half feet of snow fell over Minnesota and Iowa with rainfall amounts of 5-12 inches and isolated higher amounts falling across the remainder of the watershed.</a:t>
            </a:r>
          </a:p>
          <a:p>
            <a:r>
              <a:rPr lang="en-US" dirty="0"/>
              <a:t>According to the National Climate Data Center, December was the second wettest December on record over the contiguous U.S., eclipsed only by December 1982.</a:t>
            </a:r>
          </a:p>
          <a:p>
            <a:endParaRPr lang="en-US" dirty="0"/>
          </a:p>
          <a:p>
            <a:r>
              <a:rPr lang="en-US" dirty="0"/>
              <a:t>Hurricanes Harvey, Irma, Maria: 5 eligible States (FL, GA, LA, SC, TX) and 2 Territories (Puerto Rico and US Virgin Islands) + 33 Eligible States and 3 territories (Guam, PR, USVI)</a:t>
            </a:r>
          </a:p>
          <a:p>
            <a:r>
              <a:rPr lang="en-US" dirty="0"/>
              <a:t>Our next round of natural disasters occurred all within 44-day (a little over a month) timeframe</a:t>
            </a:r>
          </a:p>
          <a:p>
            <a:r>
              <a:rPr lang="en-US" dirty="0"/>
              <a:t>Starting with Hurricane Harvey impacting the Texas and Louisiana coasts in August 2017; were we sustained most of our damages in MVD</a:t>
            </a:r>
          </a:p>
          <a:p>
            <a:r>
              <a:rPr lang="en-US" dirty="0"/>
              <a:t>Harvey (Cat. 4) – 17 Aug 2017</a:t>
            </a:r>
          </a:p>
          <a:p>
            <a:r>
              <a:rPr lang="en-US" dirty="0"/>
              <a:t>Irma (Cat. 3) – 10 Sep 2017</a:t>
            </a:r>
          </a:p>
          <a:p>
            <a:r>
              <a:rPr lang="en-US" dirty="0"/>
              <a:t>Maria (Cat. 4) – 16 Sep 2017</a:t>
            </a:r>
          </a:p>
          <a:p>
            <a:r>
              <a:rPr lang="en-US" dirty="0"/>
              <a:t>High Water 2019 (record setting flood duration)</a:t>
            </a:r>
          </a:p>
          <a:p>
            <a:r>
              <a:rPr lang="en-US" dirty="0"/>
              <a:t>Hurricane Ida (Cat. 4) – 29 Aug 2021: Impacted States (LA, PA, NJ, NY)</a:t>
            </a:r>
          </a:p>
          <a:p>
            <a:endParaRPr lang="en-US" dirty="0"/>
          </a:p>
          <a:p>
            <a:r>
              <a:rPr lang="en-US" dirty="0"/>
              <a:t>Regular Appropriations:</a:t>
            </a:r>
          </a:p>
          <a:p>
            <a:r>
              <a:rPr lang="en-US" dirty="0"/>
              <a:t>Congressional Ads (Earmarks) ended in 2010. Congress started back supporting Community Project Funding (CPF) / Congressional Directed Spending (CDS) [Earmarks 2.0] in 2022. </a:t>
            </a:r>
          </a:p>
          <a:p>
            <a:r>
              <a:rPr lang="en-US" dirty="0"/>
              <a:t>Thank you to Congress for significant investments since 2015. FY23 Appropriation is not final, but we anticipate it to be comparable to recent FYs. </a:t>
            </a:r>
          </a:p>
          <a:p>
            <a:r>
              <a:rPr lang="en-US" dirty="0"/>
              <a:t>$1,296,809,000 known now, to include $1,090,871,000 in FY23 PBud; $139,685,000 in MR&amp;T Funding Pots; and $205,938,000 in CPF/CDS.</a:t>
            </a:r>
          </a:p>
          <a:p>
            <a:endParaRPr lang="en-US" dirty="0"/>
          </a:p>
          <a:p>
            <a:r>
              <a:rPr lang="en-US" dirty="0"/>
              <a:t>Supplemental Appropriations:</a:t>
            </a:r>
          </a:p>
          <a:p>
            <a:r>
              <a:rPr lang="en-US" dirty="0"/>
              <a:t>2006 Start of Katrina Supplementals (2)</a:t>
            </a:r>
          </a:p>
          <a:p>
            <a:r>
              <a:rPr lang="en-US" dirty="0"/>
              <a:t>PUBLIC LAW 109–148—DEC. 30, 2005: $360,210,000 Department of Defense, Emergency Supplemental Appropriations to Address Hurricanes in the Gulf of Mexico, and Pandemic Influenza Act, 2006 </a:t>
            </a:r>
          </a:p>
          <a:p>
            <a:r>
              <a:rPr lang="en-US" dirty="0"/>
              <a:t>PUBLIC LAW 109–234—JUNE 15, 2006: $518,800,000.00 Emergency Supplemental Appropriations Act for Defense, the Global War on Terror, and Hurricane Recovery, 2006 </a:t>
            </a:r>
          </a:p>
          <a:p>
            <a:r>
              <a:rPr lang="en-US" dirty="0"/>
              <a:t>2007: Additional Katrina Supplemental</a:t>
            </a:r>
          </a:p>
          <a:p>
            <a:r>
              <a:rPr lang="en-US" dirty="0"/>
              <a:t>PUBLIC LAW 110–28—MAY 25, 2007: $25,800,000 U.S. Troop Readiness, Veterans' Care, Katrina Recovery, and Iraq Accountability Appropriations Act, 2007 </a:t>
            </a:r>
          </a:p>
          <a:p>
            <a:r>
              <a:rPr lang="en-US" dirty="0"/>
              <a:t>2008: Additional Katrina Supplemental</a:t>
            </a:r>
          </a:p>
          <a:p>
            <a:r>
              <a:rPr lang="en-US" dirty="0"/>
              <a:t>PUBLIC LAW 110–252—JUNE 30, 2008: $1,991,723,324  Supplemental Appropriations Act, 2008  </a:t>
            </a:r>
          </a:p>
          <a:p>
            <a:r>
              <a:rPr lang="en-US" dirty="0"/>
              <a:t>2009: Received 3 supplementals. Additional Katrina Supplemental, American Recovery and Reinvestment Act (ARRA), and Supplemental Appropriations Act</a:t>
            </a:r>
          </a:p>
          <a:p>
            <a:r>
              <a:rPr lang="en-US" dirty="0"/>
              <a:t>PUBLIC LAW 110–329—SEPT. 30, 2008: $2,628,426,462 Consolidated Security, Disaster Assistance, and Continuing Appropriations Act, 2009 </a:t>
            </a:r>
          </a:p>
          <a:p>
            <a:r>
              <a:rPr lang="en-US" dirty="0"/>
              <a:t>PUBLIC LAW 111–5—FEB. 17, 2009: $1,116,000,000  American Recovery and Reinvestment Act of 2009 </a:t>
            </a:r>
          </a:p>
          <a:p>
            <a:r>
              <a:rPr lang="en-US" dirty="0"/>
              <a:t>PUBLIC LAW 111–32—JUNE 24, 2009: $70,799,414  Supplemental Appropriations Act, 2009 </a:t>
            </a:r>
          </a:p>
          <a:p>
            <a:r>
              <a:rPr lang="en-US" dirty="0"/>
              <a:t>2010: Supplemental post severe storms and flooding, wildfires, the oil spill in the Gulf of Mexico, and for other purposes</a:t>
            </a:r>
          </a:p>
          <a:p>
            <a:r>
              <a:rPr lang="en-US" dirty="0"/>
              <a:t>PUBLIC LAW 111–212—JULY 29, 2010: $50,688,500  Disaster Relief Appropriations Act, 2010</a:t>
            </a:r>
          </a:p>
          <a:p>
            <a:r>
              <a:rPr lang="en-US" dirty="0"/>
              <a:t>2012: Supplemental post the Historic MS River Flood of 2011</a:t>
            </a:r>
          </a:p>
          <a:p>
            <a:r>
              <a:rPr lang="en-US" dirty="0"/>
              <a:t>PUBLIC LAW 112–77—DEC. 23, 2011: $1,017,279,942 Disaster Relief Appropriations Act, 2012</a:t>
            </a:r>
          </a:p>
          <a:p>
            <a:r>
              <a:rPr lang="en-US" dirty="0"/>
              <a:t>2017: Supplemental following Heavy precipitation </a:t>
            </a:r>
          </a:p>
          <a:p>
            <a:r>
              <a:rPr lang="en-US" dirty="0"/>
              <a:t>PUBLIC LAW 114–254—DEC. 10, 2016: $418,000,000  Further Continuing and Security Assistance Appropriations Act, 2017 </a:t>
            </a:r>
          </a:p>
          <a:p>
            <a:r>
              <a:rPr lang="en-US" dirty="0"/>
              <a:t>2018: Supplemental following Hurricanes Harvey, Irma, and Maria</a:t>
            </a:r>
          </a:p>
          <a:p>
            <a:r>
              <a:rPr lang="en-US" dirty="0"/>
              <a:t>PUBLIC LAW 115–123—PUBLIC LAW 115–123—FEB. 9, 2018: $2,701,000,000 Bipartisan Budget Act of 2018</a:t>
            </a:r>
          </a:p>
          <a:p>
            <a:r>
              <a:rPr lang="en-US" dirty="0"/>
              <a:t>2019: Supplemental following MS River High water / storm events</a:t>
            </a:r>
          </a:p>
          <a:p>
            <a:r>
              <a:rPr lang="en-US" dirty="0"/>
              <a:t>PUBLIC LAW 116–20—PUBLIC LAW 116–20—JUNE 6, 2019: $959,000,000 Additional Supplemental Appropriations for Disaster Relief Act, 2019</a:t>
            </a:r>
          </a:p>
          <a:p>
            <a:r>
              <a:rPr lang="en-US" dirty="0"/>
              <a:t>2022: Received 2 Supplementals. Disaster Relief Supplemental Appropriations Act (DRSAA 2022) following Hurricane Ida and Bipartisan Infrastructure Law (BIL)</a:t>
            </a:r>
          </a:p>
          <a:p>
            <a:r>
              <a:rPr lang="en-US" dirty="0"/>
              <a:t>PUBLIC LAW 117–43—PUBLIC LAW 117–43—SEPT. 30, 2021: $2,544,000,000 Disaster Relief Supplemental Appropriations Act, 2022</a:t>
            </a:r>
          </a:p>
          <a:p>
            <a:r>
              <a:rPr lang="en-US" dirty="0"/>
              <a:t>PUBLIC LAW 117–58—PUBLIC LAW 117–58—NOV. 15, 2021: $3,058,000,000 Infrastructure Investment and Jobs Act (IIJA) known as Bipartisan Infrastructure Law</a:t>
            </a:r>
          </a:p>
          <a:p>
            <a:r>
              <a:rPr lang="en-US" dirty="0"/>
              <a:t> 2023: Supplemental following natural disasters including recent MS low water</a:t>
            </a:r>
          </a:p>
          <a:p>
            <a:r>
              <a:rPr lang="en-US" dirty="0"/>
              <a:t>PUBLIC LAW 117–328—PUBLIC LAW 117–328—DEC. 29, 2022: $15,500,000 Consolidated Appropriations Act, 2023</a:t>
            </a:r>
          </a:p>
          <a:p>
            <a:endParaRPr lang="en-US" dirty="0"/>
          </a:p>
        </p:txBody>
      </p:sp>
      <p:sp>
        <p:nvSpPr>
          <p:cNvPr id="4" name="Slide Number Placeholder 3"/>
          <p:cNvSpPr>
            <a:spLocks noGrp="1"/>
          </p:cNvSpPr>
          <p:nvPr>
            <p:ph type="sldNum" sz="quarter" idx="5"/>
          </p:nvPr>
        </p:nvSpPr>
        <p:spPr/>
        <p:txBody>
          <a:bodyPr/>
          <a:lstStyle/>
          <a:p>
            <a:pPr defTabSz="931744" fontAlgn="base">
              <a:spcBef>
                <a:spcPct val="0"/>
              </a:spcBef>
              <a:spcAft>
                <a:spcPct val="0"/>
              </a:spcAft>
              <a:defRPr/>
            </a:pPr>
            <a:fld id="{704EA0D0-9C9F-41DC-A1B4-CC86A4313473}" type="slidenum">
              <a:rPr lang="en-US">
                <a:solidFill>
                  <a:prstClr val="black"/>
                </a:solidFill>
                <a:latin typeface="Arial" pitchFamily="34" charset="0"/>
                <a:ea typeface="ＭＳ Ｐゴシック" pitchFamily="34" charset="-128"/>
              </a:rPr>
              <a:pPr defTabSz="931744" fontAlgn="base">
                <a:spcBef>
                  <a:spcPct val="0"/>
                </a:spcBef>
                <a:spcAft>
                  <a:spcPct val="0"/>
                </a:spcAft>
                <a:defRPr/>
              </a:pPr>
              <a:t>4</a:t>
            </a:fld>
            <a:endParaRPr lang="en-US" dirty="0">
              <a:solidFill>
                <a:prstClr val="black"/>
              </a:solidFill>
              <a:latin typeface="Arial" pitchFamily="34" charset="0"/>
              <a:ea typeface="ＭＳ Ｐゴシック" pitchFamily="34" charset="-128"/>
            </a:endParaRPr>
          </a:p>
        </p:txBody>
      </p:sp>
    </p:spTree>
    <p:extLst>
      <p:ext uri="{BB962C8B-B14F-4D97-AF65-F5344CB8AC3E}">
        <p14:creationId xmlns:p14="http://schemas.microsoft.com/office/powerpoint/2010/main" val="3712636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MR&amp;T CIVIL WORK INVESTMENT TRENDS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r>
              <a:rPr lang="en-US" b="1" u="sng" dirty="0">
                <a:latin typeface="Arial" panose="020B0604020202020204" pitchFamily="34" charset="0"/>
                <a:cs typeface="Arial" panose="020B0604020202020204" pitchFamily="34" charset="0"/>
              </a:rPr>
              <a:t>Events:</a:t>
            </a:r>
          </a:p>
          <a:p>
            <a:pPr marL="174702" indent="-174702" defTabSz="931744">
              <a:spcAft>
                <a:spcPts val="1223"/>
              </a:spcAft>
              <a:buFont typeface="Arial" panose="020B0604020202020204" pitchFamily="34" charset="0"/>
              <a:buChar char="•"/>
              <a:defRPr/>
            </a:pPr>
            <a:r>
              <a:rPr lang="en-US" dirty="0">
                <a:latin typeface="Arial" panose="020B0604020202020204" pitchFamily="34" charset="0"/>
                <a:cs typeface="Arial" panose="020B0604020202020204" pitchFamily="34" charset="0"/>
              </a:rPr>
              <a:t>Hurricane Katrina (Cat. 5 – Cat. 3 landfall) – </a:t>
            </a:r>
            <a:r>
              <a:rPr lang="en-US" b="1" dirty="0">
                <a:latin typeface="Arial" panose="020B0604020202020204" pitchFamily="34" charset="0"/>
                <a:cs typeface="Arial" panose="020B0604020202020204" pitchFamily="34" charset="0"/>
              </a:rPr>
              <a:t>29 Aug 2005</a:t>
            </a:r>
            <a:endParaRPr lang="en-US" dirty="0">
              <a:solidFill>
                <a:srgbClr val="000000"/>
              </a:solidFill>
              <a:latin typeface="Arial" panose="020B0604020202020204" pitchFamily="34" charset="0"/>
              <a:cs typeface="Arial" panose="020B0604020202020204" pitchFamily="34" charset="0"/>
            </a:endParaRPr>
          </a:p>
          <a:p>
            <a:pPr marL="174702" indent="-174702" defTabSz="931744">
              <a:spcAft>
                <a:spcPts val="1223"/>
              </a:spcAft>
              <a:buFont typeface="Arial" panose="020B0604020202020204" pitchFamily="34" charset="0"/>
              <a:buChar char="•"/>
              <a:defRPr/>
            </a:pPr>
            <a:r>
              <a:rPr lang="en-US" dirty="0">
                <a:latin typeface="Arial" panose="020B0604020202020204" pitchFamily="34" charset="0"/>
                <a:cs typeface="Arial" panose="020B0604020202020204" pitchFamily="34" charset="0"/>
              </a:rPr>
              <a:t>High Water 2008</a:t>
            </a:r>
          </a:p>
          <a:p>
            <a:pPr marL="174702" indent="-174702" defTabSz="931744">
              <a:spcAft>
                <a:spcPts val="1223"/>
              </a:spcAft>
              <a:buFont typeface="Arial" panose="020B0604020202020204" pitchFamily="34" charset="0"/>
              <a:buChar char="•"/>
              <a:defRPr/>
            </a:pPr>
            <a:r>
              <a:rPr lang="en-US" dirty="0">
                <a:latin typeface="Arial" panose="020B0604020202020204" pitchFamily="34" charset="0"/>
                <a:cs typeface="Arial" panose="020B0604020202020204" pitchFamily="34" charset="0"/>
              </a:rPr>
              <a:t>High Water 2011 (record setting flood stages)</a:t>
            </a:r>
          </a:p>
          <a:p>
            <a:pPr marL="174702" indent="-174702" defTabSz="931744">
              <a:spcAft>
                <a:spcPts val="1223"/>
              </a:spcAft>
              <a:buFont typeface="Arial" panose="020B0604020202020204" pitchFamily="34" charset="0"/>
              <a:buChar char="•"/>
              <a:defRPr/>
            </a:pPr>
            <a:r>
              <a:rPr lang="en-US" dirty="0">
                <a:latin typeface="Arial" panose="020B0604020202020204" pitchFamily="34" charset="0"/>
                <a:cs typeface="Arial" panose="020B0604020202020204" pitchFamily="34" charset="0"/>
              </a:rPr>
              <a:t>Heavy Precipitation Events –</a:t>
            </a:r>
            <a:r>
              <a:rPr lang="en-US" b="1" dirty="0">
                <a:latin typeface="Arial" panose="020B0604020202020204" pitchFamily="34" charset="0"/>
                <a:cs typeface="Arial" panose="020B0604020202020204" pitchFamily="34" charset="0"/>
              </a:rPr>
              <a:t> 23 Dec 2015</a:t>
            </a:r>
          </a:p>
          <a:p>
            <a:pPr marL="640573" lvl="1" indent="-174702" defTabSz="931744">
              <a:spcAft>
                <a:spcPts val="1223"/>
              </a:spcAft>
              <a:buFont typeface="Arial" panose="020B0604020202020204" pitchFamily="34" charset="0"/>
              <a:buChar char="•"/>
              <a:defRPr/>
            </a:pPr>
            <a:r>
              <a:rPr lang="en-US" dirty="0">
                <a:latin typeface="Arial" panose="020B0604020202020204" pitchFamily="34" charset="0"/>
                <a:cs typeface="Arial" panose="020B0604020202020204" pitchFamily="34" charset="0"/>
              </a:rPr>
              <a:t>The historic Winter Flood of 2015/2016 was driven by two heavy precipitation events.  The first event occurred on 23-25 December, followed by the second event on 26-29 December.</a:t>
            </a:r>
          </a:p>
          <a:p>
            <a:pPr marL="640573" lvl="1" indent="-174702" defTabSz="931744">
              <a:spcAft>
                <a:spcPts val="1223"/>
              </a:spcAft>
              <a:buFont typeface="Arial" panose="020B0604020202020204" pitchFamily="34" charset="0"/>
              <a:buChar char="•"/>
              <a:defRPr/>
            </a:pPr>
            <a:r>
              <a:rPr lang="en-US" dirty="0">
                <a:latin typeface="Arial" panose="020B0604020202020204" pitchFamily="34" charset="0"/>
                <a:cs typeface="Arial" panose="020B0604020202020204" pitchFamily="34" charset="0"/>
              </a:rPr>
              <a:t>Heavy precipitation fell across the Central U.S. from Texas to Minnesota and eastward into the Illinois/Ohio Valleys.  Up to one and a half feet of snow fell over Minnesota and Iowa with rainfall amounts of 5-12 inches and isolated higher amounts falling across the remainder of the watershed.</a:t>
            </a:r>
          </a:p>
          <a:p>
            <a:pPr marL="640573" lvl="1" indent="-174702" defTabSz="931744">
              <a:spcAft>
                <a:spcPts val="1223"/>
              </a:spcAft>
              <a:buFont typeface="Arial" panose="020B0604020202020204" pitchFamily="34" charset="0"/>
              <a:buChar char="•"/>
              <a:defRPr/>
            </a:pPr>
            <a:r>
              <a:rPr lang="en-US" dirty="0">
                <a:latin typeface="Arial" panose="020B0604020202020204" pitchFamily="34" charset="0"/>
                <a:cs typeface="Arial" panose="020B0604020202020204" pitchFamily="34" charset="0"/>
              </a:rPr>
              <a:t>According to the National Climate Data Center, December was the second wettest December on record over the contiguous U.S., eclipsed only by December 1982.</a:t>
            </a:r>
          </a:p>
          <a:p>
            <a:pPr marL="640573" lvl="1" indent="-174702" defTabSz="931744">
              <a:spcAft>
                <a:spcPts val="1223"/>
              </a:spcAft>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74702" indent="-174702" defTabSz="931744">
              <a:spcAft>
                <a:spcPts val="1223"/>
              </a:spcAft>
              <a:buFont typeface="Arial" panose="020B0604020202020204" pitchFamily="34" charset="0"/>
              <a:buChar char="•"/>
              <a:defRPr/>
            </a:pPr>
            <a:r>
              <a:rPr lang="en-US" dirty="0">
                <a:latin typeface="Arial" panose="020B0604020202020204" pitchFamily="34" charset="0"/>
                <a:cs typeface="Arial" panose="020B0604020202020204" pitchFamily="34" charset="0"/>
              </a:rPr>
              <a:t>Hurricanes Harvey, Irma, Maria: 5 eligible States (FL, GA, LA, SC, TX) and 2 Territories (Puerto Rico and US Virgin Islands) + 33 Eligible States and 3 territories (Guam, PR, USVI)</a:t>
            </a:r>
          </a:p>
          <a:p>
            <a:pPr marL="640573" lvl="1" indent="-174702" defTabSz="931744">
              <a:spcAft>
                <a:spcPts val="1223"/>
              </a:spcAft>
              <a:buFont typeface="Arial" panose="020B0604020202020204" pitchFamily="34" charset="0"/>
              <a:buChar char="•"/>
              <a:defRPr/>
            </a:pPr>
            <a:r>
              <a:rPr lang="en-US" dirty="0">
                <a:latin typeface="Arial" panose="020B0604020202020204" pitchFamily="34" charset="0"/>
                <a:ea typeface="Calibri" panose="020F0502020204030204" pitchFamily="34" charset="0"/>
                <a:cs typeface="Arial" panose="020B0604020202020204" pitchFamily="34" charset="0"/>
              </a:rPr>
              <a:t>Our next round of natural disasters occurred all within 44-day (a little over a month) timeframe</a:t>
            </a:r>
          </a:p>
          <a:p>
            <a:pPr marL="640573" lvl="1" indent="-174702" defTabSz="931744">
              <a:spcAft>
                <a:spcPts val="1223"/>
              </a:spcAft>
              <a:buFont typeface="Arial" panose="020B0604020202020204" pitchFamily="34" charset="0"/>
              <a:buChar char="•"/>
              <a:defRPr/>
            </a:pPr>
            <a:r>
              <a:rPr lang="en-US" dirty="0">
                <a:latin typeface="Arial" panose="020B0604020202020204" pitchFamily="34" charset="0"/>
                <a:ea typeface="Calibri" panose="020F0502020204030204" pitchFamily="34" charset="0"/>
                <a:cs typeface="Arial" panose="020B0604020202020204" pitchFamily="34" charset="0"/>
              </a:rPr>
              <a:t>Starting with Hurricane Harvey impacting the Texas and Louisiana coasts in August 2017; were we sustained most of our damages in MVD</a:t>
            </a:r>
            <a:endParaRPr lang="en-US" dirty="0">
              <a:latin typeface="Arial" panose="020B0604020202020204" pitchFamily="34" charset="0"/>
              <a:cs typeface="Arial" panose="020B0604020202020204" pitchFamily="34" charset="0"/>
            </a:endParaRPr>
          </a:p>
          <a:p>
            <a:pPr marL="1106446" lvl="2" indent="-174702" defTabSz="931744">
              <a:spcAft>
                <a:spcPts val="1223"/>
              </a:spcAft>
              <a:buFont typeface="Arial" panose="020B0604020202020204" pitchFamily="34" charset="0"/>
              <a:buChar char="•"/>
              <a:defRPr/>
            </a:pPr>
            <a:r>
              <a:rPr lang="en-US" dirty="0">
                <a:latin typeface="Arial" panose="020B0604020202020204" pitchFamily="34" charset="0"/>
                <a:cs typeface="Arial" panose="020B0604020202020204" pitchFamily="34" charset="0"/>
              </a:rPr>
              <a:t>Harvey (Cat. 4) – 17 Aug 2017</a:t>
            </a:r>
            <a:endParaRPr lang="en-US" dirty="0">
              <a:solidFill>
                <a:srgbClr val="000000"/>
              </a:solidFill>
              <a:latin typeface="Arial" panose="020B0604020202020204" pitchFamily="34" charset="0"/>
              <a:cs typeface="Arial" panose="020B0604020202020204" pitchFamily="34" charset="0"/>
            </a:endParaRPr>
          </a:p>
          <a:p>
            <a:pPr marL="1106446" lvl="2" indent="-174702" defTabSz="931744">
              <a:spcAft>
                <a:spcPts val="1223"/>
              </a:spcAft>
              <a:buFont typeface="Arial" panose="020B0604020202020204" pitchFamily="34" charset="0"/>
              <a:buChar char="•"/>
              <a:defRPr/>
            </a:pPr>
            <a:r>
              <a:rPr lang="en-US" dirty="0">
                <a:solidFill>
                  <a:srgbClr val="000000"/>
                </a:solidFill>
                <a:latin typeface="Arial" panose="020B0604020202020204" pitchFamily="34" charset="0"/>
                <a:cs typeface="Arial" panose="020B0604020202020204" pitchFamily="34" charset="0"/>
              </a:rPr>
              <a:t>Irma (Cat. 3) – 10 Sep 2017</a:t>
            </a:r>
          </a:p>
          <a:p>
            <a:pPr marL="1106446" lvl="2" indent="-174702" defTabSz="931744">
              <a:spcAft>
                <a:spcPts val="1223"/>
              </a:spcAft>
              <a:buFont typeface="Arial" panose="020B0604020202020204" pitchFamily="34" charset="0"/>
              <a:buChar char="•"/>
              <a:defRPr/>
            </a:pPr>
            <a:r>
              <a:rPr lang="en-US" dirty="0">
                <a:solidFill>
                  <a:srgbClr val="000000"/>
                </a:solidFill>
                <a:latin typeface="Arial" panose="020B0604020202020204" pitchFamily="34" charset="0"/>
                <a:cs typeface="Arial" panose="020B0604020202020204" pitchFamily="34" charset="0"/>
              </a:rPr>
              <a:t>Maria (Cat. 4) – 16 Sep 2017</a:t>
            </a:r>
            <a:endParaRPr lang="en-US" dirty="0">
              <a:latin typeface="Arial" panose="020B0604020202020204" pitchFamily="34" charset="0"/>
              <a:cs typeface="Arial" panose="020B0604020202020204" pitchFamily="34" charset="0"/>
            </a:endParaRPr>
          </a:p>
          <a:p>
            <a:pPr marL="174702" indent="-174702" defTabSz="931744">
              <a:spcAft>
                <a:spcPts val="1223"/>
              </a:spcAft>
              <a:buFont typeface="Arial" panose="020B0604020202020204" pitchFamily="34" charset="0"/>
              <a:buChar char="•"/>
              <a:defRPr/>
            </a:pPr>
            <a:r>
              <a:rPr lang="en-US" dirty="0">
                <a:latin typeface="Arial" panose="020B0604020202020204" pitchFamily="34" charset="0"/>
                <a:cs typeface="Arial" panose="020B0604020202020204" pitchFamily="34" charset="0"/>
              </a:rPr>
              <a:t>High Water 2019 (record setting flood duration)</a:t>
            </a:r>
          </a:p>
          <a:p>
            <a:pPr marL="174702" indent="-174702" defTabSz="931744">
              <a:spcAft>
                <a:spcPts val="1223"/>
              </a:spcAft>
              <a:buFont typeface="Arial" panose="020B0604020202020204" pitchFamily="34" charset="0"/>
              <a:buChar char="•"/>
              <a:defRPr/>
            </a:pPr>
            <a:r>
              <a:rPr lang="en-US" dirty="0">
                <a:latin typeface="Arial" panose="020B0604020202020204" pitchFamily="34" charset="0"/>
                <a:cs typeface="Arial" panose="020B0604020202020204" pitchFamily="34" charset="0"/>
              </a:rPr>
              <a:t>Hurricane Ida (Cat. 4) – </a:t>
            </a:r>
            <a:r>
              <a:rPr lang="en-US" b="1" dirty="0">
                <a:latin typeface="Arial" panose="020B0604020202020204" pitchFamily="34" charset="0"/>
                <a:cs typeface="Arial" panose="020B0604020202020204" pitchFamily="34" charset="0"/>
              </a:rPr>
              <a:t>29 Aug 2021</a:t>
            </a:r>
            <a:r>
              <a:rPr lang="en-US" dirty="0">
                <a:latin typeface="Arial" panose="020B0604020202020204" pitchFamily="34" charset="0"/>
                <a:cs typeface="Arial" panose="020B0604020202020204" pitchFamily="34" charset="0"/>
              </a:rPr>
              <a:t>: </a:t>
            </a:r>
            <a:r>
              <a:rPr lang="en-US" dirty="0">
                <a:solidFill>
                  <a:srgbClr val="000000"/>
                </a:solidFill>
                <a:latin typeface="Arial" panose="020B0604020202020204" pitchFamily="34" charset="0"/>
                <a:cs typeface="Arial" panose="020B0604020202020204" pitchFamily="34" charset="0"/>
              </a:rPr>
              <a:t>Impacted States (LA, PA, NJ, NY)</a:t>
            </a:r>
          </a:p>
          <a:p>
            <a:pPr marL="174702" indent="-174702" defTabSz="931744">
              <a:spcAft>
                <a:spcPts val="1223"/>
              </a:spcAft>
              <a:buFont typeface="Arial" panose="020B0604020202020204" pitchFamily="34" charset="0"/>
              <a:buChar char="•"/>
              <a:defRPr/>
            </a:pPr>
            <a:endParaRPr lang="en-US" dirty="0">
              <a:solidFill>
                <a:srgbClr val="000000"/>
              </a:solidFill>
              <a:latin typeface="Arial" panose="020B0604020202020204" pitchFamily="34" charset="0"/>
              <a:cs typeface="Arial" panose="020B0604020202020204" pitchFamily="34" charset="0"/>
            </a:endParaRPr>
          </a:p>
          <a:p>
            <a:r>
              <a:rPr lang="en-US" b="1" u="sng" dirty="0">
                <a:latin typeface="Arial" panose="020B0604020202020204" pitchFamily="34" charset="0"/>
                <a:cs typeface="Arial" panose="020B0604020202020204" pitchFamily="34" charset="0"/>
              </a:rPr>
              <a:t>Regular Appropriations:</a:t>
            </a:r>
          </a:p>
          <a:p>
            <a:pPr marL="174702" indent="-174702" defTabSz="931744">
              <a:spcAft>
                <a:spcPts val="1223"/>
              </a:spcAft>
              <a:buFont typeface="Arial" panose="020B0604020202020204" pitchFamily="34" charset="0"/>
              <a:buChar char="•"/>
              <a:defRPr/>
            </a:pPr>
            <a:r>
              <a:rPr lang="en-US" dirty="0">
                <a:latin typeface="Arial" panose="020B0604020202020204" pitchFamily="34" charset="0"/>
                <a:cs typeface="Arial" panose="020B0604020202020204" pitchFamily="34" charset="0"/>
              </a:rPr>
              <a:t>Congressional Ads (Earmarks) ended in 2010. Congress started back supporting Community Project Funding (CPF) / Congressional Directed Spending (CDS) [Earmarks 2.0] in 2022. </a:t>
            </a:r>
          </a:p>
          <a:p>
            <a:pPr marL="174702" indent="-174702" defTabSz="931744">
              <a:spcAft>
                <a:spcPts val="1223"/>
              </a:spcAft>
              <a:buFont typeface="Arial" panose="020B0604020202020204" pitchFamily="34" charset="0"/>
              <a:buChar char="•"/>
              <a:defRPr/>
            </a:pPr>
            <a:r>
              <a:rPr lang="en-US" dirty="0">
                <a:latin typeface="Arial" panose="020B0604020202020204" pitchFamily="34" charset="0"/>
                <a:cs typeface="Arial" panose="020B0604020202020204" pitchFamily="34" charset="0"/>
              </a:rPr>
              <a:t>Thank you to Congress for significant investments in our world class MR&amp;T system. </a:t>
            </a:r>
          </a:p>
          <a:p>
            <a:pPr marL="640573" lvl="1" indent="-174702" defTabSz="931744">
              <a:spcAft>
                <a:spcPts val="1223"/>
              </a:spcAft>
              <a:buFont typeface="Arial" panose="020B0604020202020204" pitchFamily="34" charset="0"/>
              <a:buChar char="•"/>
              <a:defRPr/>
            </a:pPr>
            <a:r>
              <a:rPr lang="en-US" dirty="0">
                <a:latin typeface="Arial" panose="020B0604020202020204" pitchFamily="34" charset="0"/>
                <a:cs typeface="Arial" panose="020B0604020202020204" pitchFamily="34" charset="0"/>
              </a:rPr>
              <a:t>Consistently over $345,000,000 annual appropriations since 2016. </a:t>
            </a:r>
          </a:p>
          <a:p>
            <a:pPr marL="640573" lvl="1" indent="-174702" defTabSz="931744">
              <a:spcAft>
                <a:spcPts val="1223"/>
              </a:spcAft>
              <a:buFont typeface="Arial" panose="020B0604020202020204" pitchFamily="34" charset="0"/>
              <a:buChar char="•"/>
              <a:defRPr/>
            </a:pPr>
            <a:r>
              <a:rPr lang="en-US" dirty="0">
                <a:latin typeface="Arial" panose="020B0604020202020204" pitchFamily="34" charset="0"/>
                <a:cs typeface="Arial" panose="020B0604020202020204" pitchFamily="34" charset="0"/>
              </a:rPr>
              <a:t>FY23 Appropriation is not final, but we anticipate it to be comparable to recent FYs. </a:t>
            </a:r>
          </a:p>
          <a:p>
            <a:pPr marL="1106446" lvl="2" indent="-174702" defTabSz="931744">
              <a:spcAft>
                <a:spcPts val="1223"/>
              </a:spcAft>
              <a:buFont typeface="Arial" panose="020B0604020202020204" pitchFamily="34" charset="0"/>
              <a:buChar char="•"/>
              <a:defRPr/>
            </a:pPr>
            <a:r>
              <a:rPr lang="en-US" dirty="0">
                <a:solidFill>
                  <a:srgbClr val="000000"/>
                </a:solidFill>
                <a:latin typeface="Arial" panose="020B0604020202020204" pitchFamily="34" charset="0"/>
                <a:cs typeface="Arial" panose="020B0604020202020204" pitchFamily="34" charset="0"/>
              </a:rPr>
              <a:t>Final FY23 MR&amp;T total is </a:t>
            </a:r>
            <a:r>
              <a:rPr lang="en-US" b="1" dirty="0">
                <a:solidFill>
                  <a:srgbClr val="000000"/>
                </a:solidFill>
                <a:latin typeface="Arial" panose="020B0604020202020204" pitchFamily="34" charset="0"/>
                <a:cs typeface="Arial" panose="020B0604020202020204" pitchFamily="34" charset="0"/>
              </a:rPr>
              <a:t>$370,000,000</a:t>
            </a:r>
            <a:r>
              <a:rPr lang="en-US" dirty="0">
                <a:solidFill>
                  <a:srgbClr val="000000"/>
                </a:solidFill>
                <a:latin typeface="Arial" panose="020B0604020202020204" pitchFamily="34" charset="0"/>
                <a:cs typeface="Arial" panose="020B0604020202020204" pitchFamily="34" charset="0"/>
              </a:rPr>
              <a:t>, to include </a:t>
            </a:r>
            <a:r>
              <a:rPr lang="en-US" b="1" dirty="0">
                <a:solidFill>
                  <a:srgbClr val="000000"/>
                </a:solidFill>
                <a:latin typeface="Arial" panose="020B0604020202020204" pitchFamily="34" charset="0"/>
                <a:cs typeface="Arial" panose="020B0604020202020204" pitchFamily="34" charset="0"/>
              </a:rPr>
              <a:t>$230,000,000</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in FY23 PBud; </a:t>
            </a:r>
            <a:r>
              <a:rPr lang="en-US" b="1" dirty="0">
                <a:latin typeface="Arial" panose="020B0604020202020204" pitchFamily="34" charset="0"/>
                <a:cs typeface="Arial" panose="020B0604020202020204" pitchFamily="34" charset="0"/>
              </a:rPr>
              <a:t>$</a:t>
            </a:r>
            <a:r>
              <a:rPr lang="en-US" b="1" dirty="0">
                <a:solidFill>
                  <a:srgbClr val="000000"/>
                </a:solidFill>
                <a:latin typeface="Arial" panose="020B0604020202020204" pitchFamily="34" charset="0"/>
                <a:cs typeface="Arial" panose="020B0604020202020204" pitchFamily="34" charset="0"/>
              </a:rPr>
              <a:t>37,375,000</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in MR&amp;T Funding Pots; and </a:t>
            </a:r>
            <a:r>
              <a:rPr lang="en-US" b="1" dirty="0">
                <a:latin typeface="Arial" panose="020B0604020202020204" pitchFamily="34" charset="0"/>
                <a:cs typeface="Arial" panose="020B0604020202020204" pitchFamily="34" charset="0"/>
              </a:rPr>
              <a:t>$</a:t>
            </a:r>
            <a:r>
              <a:rPr lang="en-US" b="1" dirty="0">
                <a:solidFill>
                  <a:srgbClr val="000000"/>
                </a:solidFill>
                <a:latin typeface="Arial" panose="020B0604020202020204" pitchFamily="34" charset="0"/>
                <a:cs typeface="Arial" panose="020B0604020202020204" pitchFamily="34" charset="0"/>
              </a:rPr>
              <a:t>104,400,000</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in CPF/CDS.</a:t>
            </a:r>
          </a:p>
          <a:p>
            <a:pPr marL="640573" lvl="1" indent="-174702" defTabSz="931744">
              <a:spcAft>
                <a:spcPts val="1223"/>
              </a:spcAft>
              <a:buFont typeface="Arial" panose="020B0604020202020204" pitchFamily="34" charset="0"/>
              <a:buChar char="•"/>
              <a:defRPr/>
            </a:pPr>
            <a:endParaRPr lang="en-US" b="1" u="sng" dirty="0">
              <a:latin typeface="Arial" panose="020B0604020202020204" pitchFamily="34" charset="0"/>
              <a:cs typeface="Arial" panose="020B0604020202020204" pitchFamily="34" charset="0"/>
            </a:endParaRPr>
          </a:p>
          <a:p>
            <a:r>
              <a:rPr lang="en-US" b="1" u="sng" dirty="0">
                <a:latin typeface="Arial" panose="020B0604020202020204" pitchFamily="34" charset="0"/>
                <a:cs typeface="Arial" panose="020B0604020202020204" pitchFamily="34" charset="0"/>
              </a:rPr>
              <a:t>Supplemental Appropriations:</a:t>
            </a:r>
          </a:p>
          <a:p>
            <a:pPr marL="174702" indent="-174702" defTabSz="931744">
              <a:spcAft>
                <a:spcPts val="1223"/>
              </a:spcAft>
              <a:buFont typeface="Arial" panose="020B0604020202020204" pitchFamily="34" charset="0"/>
              <a:buChar char="•"/>
              <a:defRPr/>
            </a:pPr>
            <a:r>
              <a:rPr lang="en-US" dirty="0">
                <a:latin typeface="Arial" panose="020B0604020202020204" pitchFamily="34" charset="0"/>
                <a:cs typeface="Arial" panose="020B0604020202020204" pitchFamily="34" charset="0"/>
              </a:rPr>
              <a:t>2006 Start of Katrina Supplemental</a:t>
            </a:r>
          </a:p>
          <a:p>
            <a:pPr marL="640573" lvl="1" indent="-174702" defTabSz="931744">
              <a:spcAft>
                <a:spcPts val="1223"/>
              </a:spcAft>
              <a:buFont typeface="Arial" panose="020B0604020202020204" pitchFamily="34" charset="0"/>
              <a:buChar char="•"/>
              <a:defRPr/>
            </a:pPr>
            <a:r>
              <a:rPr lang="en-US" b="1" dirty="0">
                <a:solidFill>
                  <a:srgbClr val="000000"/>
                </a:solidFill>
                <a:latin typeface="Arial" panose="020B0604020202020204" pitchFamily="34" charset="0"/>
                <a:cs typeface="Arial" panose="020B0604020202020204" pitchFamily="34" charset="0"/>
              </a:rPr>
              <a:t>PUBLIC LAW 109–148—DEC. 30, 2005:</a:t>
            </a:r>
            <a:r>
              <a:rPr lang="en-US" dirty="0">
                <a:solidFill>
                  <a:srgbClr val="000000"/>
                </a:solidFill>
                <a:latin typeface="Arial" panose="020B0604020202020204" pitchFamily="34" charset="0"/>
                <a:cs typeface="Arial" panose="020B0604020202020204" pitchFamily="34" charset="0"/>
              </a:rPr>
              <a:t> </a:t>
            </a:r>
            <a:r>
              <a:rPr lang="en-US" b="1" dirty="0">
                <a:solidFill>
                  <a:srgbClr val="000000"/>
                </a:solidFill>
                <a:latin typeface="Arial" panose="020B0604020202020204" pitchFamily="34" charset="0"/>
                <a:cs typeface="Arial" panose="020B0604020202020204" pitchFamily="34" charset="0"/>
              </a:rPr>
              <a:t>$</a:t>
            </a:r>
            <a:r>
              <a:rPr lang="en-US" b="1" dirty="0">
                <a:solidFill>
                  <a:srgbClr val="00B050"/>
                </a:solidFill>
                <a:latin typeface="Arial" panose="020B0604020202020204" pitchFamily="34" charset="0"/>
                <a:cs typeface="Arial" panose="020B0604020202020204" pitchFamily="34" charset="0"/>
              </a:rPr>
              <a:t>126,750,000</a:t>
            </a:r>
            <a:r>
              <a:rPr lang="en-US" b="1" dirty="0">
                <a:latin typeface="Arial" panose="020B0604020202020204" pitchFamily="34" charset="0"/>
                <a:cs typeface="Arial" panose="020B0604020202020204" pitchFamily="34" charset="0"/>
              </a:rPr>
              <a:t> </a:t>
            </a:r>
            <a:r>
              <a:rPr lang="en-US" dirty="0">
                <a:solidFill>
                  <a:srgbClr val="000000"/>
                </a:solidFill>
                <a:latin typeface="Arial" panose="020B0604020202020204" pitchFamily="34" charset="0"/>
                <a:cs typeface="Arial" panose="020B0604020202020204" pitchFamily="34" charset="0"/>
              </a:rPr>
              <a:t>Department of Defense, Emergency Supplemental Appropriations to Address Hurricanes in the Gulf of Mexico, and Pandemic Influenza Act, 2006</a:t>
            </a:r>
            <a:r>
              <a:rPr lang="en-US" dirty="0">
                <a:latin typeface="Arial" panose="020B0604020202020204" pitchFamily="34" charset="0"/>
                <a:cs typeface="Arial" panose="020B0604020202020204" pitchFamily="34" charset="0"/>
              </a:rPr>
              <a:t> </a:t>
            </a:r>
          </a:p>
          <a:p>
            <a:pPr marL="174702" indent="-174702" defTabSz="931744">
              <a:spcAft>
                <a:spcPts val="1223"/>
              </a:spcAft>
              <a:buFont typeface="Arial" panose="020B0604020202020204" pitchFamily="34" charset="0"/>
              <a:buChar char="•"/>
              <a:defRPr/>
            </a:pPr>
            <a:r>
              <a:rPr lang="en-US" dirty="0">
                <a:latin typeface="Arial" panose="020B0604020202020204" pitchFamily="34" charset="0"/>
                <a:cs typeface="Arial" panose="020B0604020202020204" pitchFamily="34" charset="0"/>
              </a:rPr>
              <a:t>2008: Additional Katrina Supplemental</a:t>
            </a:r>
          </a:p>
          <a:p>
            <a:pPr marL="640573" lvl="1" indent="-174702" defTabSz="931744">
              <a:spcAft>
                <a:spcPts val="1223"/>
              </a:spcAft>
              <a:buFont typeface="Arial" panose="020B0604020202020204" pitchFamily="34" charset="0"/>
              <a:buChar char="•"/>
              <a:defRPr/>
            </a:pPr>
            <a:r>
              <a:rPr lang="en-US" b="1" dirty="0">
                <a:solidFill>
                  <a:srgbClr val="000000"/>
                </a:solidFill>
                <a:latin typeface="Arial" panose="020B0604020202020204" pitchFamily="34" charset="0"/>
                <a:cs typeface="Arial" panose="020B0604020202020204" pitchFamily="34" charset="0"/>
              </a:rPr>
              <a:t>PUBLIC LAW 110–252—JUNE 30, 2008: $</a:t>
            </a:r>
            <a:r>
              <a:rPr lang="en-US" b="1" dirty="0">
                <a:solidFill>
                  <a:srgbClr val="00B050"/>
                </a:solidFill>
                <a:latin typeface="Arial" panose="020B0604020202020204" pitchFamily="34" charset="0"/>
                <a:cs typeface="Arial" panose="020B0604020202020204" pitchFamily="34" charset="0"/>
              </a:rPr>
              <a:t>17,590,000</a:t>
            </a:r>
            <a:r>
              <a:rPr lang="en-US" b="1" dirty="0">
                <a:latin typeface="Arial" panose="020B0604020202020204" pitchFamily="34" charset="0"/>
                <a:cs typeface="Arial" panose="020B0604020202020204" pitchFamily="34" charset="0"/>
              </a:rPr>
              <a:t>   </a:t>
            </a:r>
            <a:r>
              <a:rPr lang="en-US" dirty="0">
                <a:solidFill>
                  <a:srgbClr val="000000"/>
                </a:solidFill>
                <a:latin typeface="Arial" panose="020B0604020202020204" pitchFamily="34" charset="0"/>
                <a:cs typeface="Arial" panose="020B0604020202020204" pitchFamily="34" charset="0"/>
              </a:rPr>
              <a:t>U.S. Troop Readiness, Veterans' Care, Katrina Recovery, and Iraq Accountability Appropriations Act, 2007</a:t>
            </a:r>
            <a:r>
              <a:rPr lang="en-US" dirty="0">
                <a:latin typeface="Arial" panose="020B0604020202020204" pitchFamily="34" charset="0"/>
                <a:cs typeface="Arial" panose="020B0604020202020204" pitchFamily="34" charset="0"/>
              </a:rPr>
              <a:t> </a:t>
            </a:r>
          </a:p>
          <a:p>
            <a:pPr marL="174702" indent="-174702" defTabSz="931744">
              <a:spcAft>
                <a:spcPts val="1223"/>
              </a:spcAft>
              <a:buFont typeface="Arial" panose="020B0604020202020204" pitchFamily="34" charset="0"/>
              <a:buChar char="•"/>
              <a:defRPr/>
            </a:pPr>
            <a:r>
              <a:rPr lang="en-US" dirty="0">
                <a:latin typeface="Arial" panose="020B0604020202020204" pitchFamily="34" charset="0"/>
                <a:cs typeface="Arial" panose="020B0604020202020204" pitchFamily="34" charset="0"/>
              </a:rPr>
              <a:t>2009: Received 3 supplementals. Additional Katrina Supplemental,</a:t>
            </a:r>
            <a:r>
              <a:rPr lang="en-US" dirty="0">
                <a:solidFill>
                  <a:srgbClr val="000000"/>
                </a:solidFill>
                <a:latin typeface="Arial" panose="020B0604020202020204" pitchFamily="34" charset="0"/>
                <a:cs typeface="Arial" panose="020B0604020202020204" pitchFamily="34" charset="0"/>
              </a:rPr>
              <a:t> American Recovery and Reinvestment Act </a:t>
            </a:r>
            <a:r>
              <a:rPr lang="en-US" dirty="0">
                <a:latin typeface="Arial" panose="020B0604020202020204" pitchFamily="34" charset="0"/>
                <a:cs typeface="Arial" panose="020B0604020202020204" pitchFamily="34" charset="0"/>
              </a:rPr>
              <a:t>(ARRA), and </a:t>
            </a:r>
            <a:r>
              <a:rPr lang="en-US" dirty="0">
                <a:solidFill>
                  <a:srgbClr val="000000"/>
                </a:solidFill>
                <a:latin typeface="Arial" panose="020B0604020202020204" pitchFamily="34" charset="0"/>
                <a:cs typeface="Arial" panose="020B0604020202020204" pitchFamily="34" charset="0"/>
              </a:rPr>
              <a:t>Supplemental Appropriations Act</a:t>
            </a:r>
            <a:endParaRPr lang="en-US" dirty="0">
              <a:latin typeface="Arial" panose="020B0604020202020204" pitchFamily="34" charset="0"/>
              <a:cs typeface="Arial" panose="020B0604020202020204" pitchFamily="34" charset="0"/>
            </a:endParaRPr>
          </a:p>
          <a:p>
            <a:pPr marL="640573" lvl="1" indent="-174702" defTabSz="931744">
              <a:spcAft>
                <a:spcPts val="1223"/>
              </a:spcAft>
              <a:buFont typeface="Arial" panose="020B0604020202020204" pitchFamily="34" charset="0"/>
              <a:buChar char="•"/>
              <a:defRPr/>
            </a:pPr>
            <a:r>
              <a:rPr lang="en-US" b="1" dirty="0">
                <a:solidFill>
                  <a:srgbClr val="000000"/>
                </a:solidFill>
                <a:latin typeface="Arial" panose="020B0604020202020204" pitchFamily="34" charset="0"/>
                <a:cs typeface="Arial" panose="020B0604020202020204" pitchFamily="34" charset="0"/>
              </a:rPr>
              <a:t>PUBLIC LAW 110–329—SEPT. 30, 2008: $</a:t>
            </a:r>
            <a:r>
              <a:rPr lang="en-US" b="1" dirty="0">
                <a:solidFill>
                  <a:srgbClr val="00B050"/>
                </a:solidFill>
                <a:latin typeface="Arial" panose="020B0604020202020204" pitchFamily="34" charset="0"/>
                <a:cs typeface="Arial" panose="020B0604020202020204" pitchFamily="34" charset="0"/>
              </a:rPr>
              <a:t>82,400,000</a:t>
            </a:r>
            <a:r>
              <a:rPr lang="en-US" dirty="0">
                <a:solidFill>
                  <a:srgbClr val="00B050"/>
                </a:solidFill>
                <a:latin typeface="Arial" panose="020B0604020202020204" pitchFamily="34" charset="0"/>
                <a:cs typeface="Arial" panose="020B0604020202020204" pitchFamily="34" charset="0"/>
              </a:rPr>
              <a:t> </a:t>
            </a:r>
            <a:r>
              <a:rPr lang="en-US" dirty="0">
                <a:solidFill>
                  <a:srgbClr val="000000"/>
                </a:solidFill>
                <a:latin typeface="Arial" panose="020B0604020202020204" pitchFamily="34" charset="0"/>
                <a:cs typeface="Arial" panose="020B0604020202020204" pitchFamily="34" charset="0"/>
              </a:rPr>
              <a:t>Consolidated Security, Disaster Assistance, and Continuing Appropriations Act, 2009</a:t>
            </a:r>
            <a:r>
              <a:rPr lang="en-US" dirty="0">
                <a:latin typeface="Arial" panose="020B0604020202020204" pitchFamily="34" charset="0"/>
                <a:cs typeface="Arial" panose="020B0604020202020204" pitchFamily="34" charset="0"/>
              </a:rPr>
              <a:t> </a:t>
            </a:r>
          </a:p>
          <a:p>
            <a:pPr marL="640573" lvl="1" indent="-174702" defTabSz="931744">
              <a:spcAft>
                <a:spcPts val="1223"/>
              </a:spcAft>
              <a:buFont typeface="Arial" panose="020B0604020202020204" pitchFamily="34" charset="0"/>
              <a:buChar char="•"/>
              <a:defRPr/>
            </a:pPr>
            <a:r>
              <a:rPr lang="en-US" b="1" dirty="0">
                <a:solidFill>
                  <a:srgbClr val="000000"/>
                </a:solidFill>
                <a:latin typeface="Arial" panose="020B0604020202020204" pitchFamily="34" charset="0"/>
                <a:cs typeface="Arial" panose="020B0604020202020204" pitchFamily="34" charset="0"/>
              </a:rPr>
              <a:t>PUBLIC LAW 111–5—FEB. 17, 2009: $</a:t>
            </a:r>
            <a:r>
              <a:rPr lang="en-US" b="1" dirty="0">
                <a:solidFill>
                  <a:srgbClr val="00B050"/>
                </a:solidFill>
                <a:latin typeface="Arial" panose="020B0604020202020204" pitchFamily="34" charset="0"/>
                <a:cs typeface="Arial" panose="020B0604020202020204" pitchFamily="34" charset="0"/>
              </a:rPr>
              <a:t>375,000,000</a:t>
            </a:r>
            <a:r>
              <a:rPr lang="en-US" b="1" dirty="0">
                <a:latin typeface="Arial" panose="020B0604020202020204" pitchFamily="34" charset="0"/>
                <a:cs typeface="Arial" panose="020B0604020202020204" pitchFamily="34" charset="0"/>
              </a:rPr>
              <a:t>  </a:t>
            </a:r>
            <a:r>
              <a:rPr lang="en-US" dirty="0">
                <a:solidFill>
                  <a:srgbClr val="000000"/>
                </a:solidFill>
                <a:latin typeface="Arial" panose="020B0604020202020204" pitchFamily="34" charset="0"/>
                <a:cs typeface="Arial" panose="020B0604020202020204" pitchFamily="34" charset="0"/>
              </a:rPr>
              <a:t>American Recovery and Reinvestment Act of 2009</a:t>
            </a:r>
            <a:r>
              <a:rPr lang="en-US" dirty="0">
                <a:latin typeface="Arial" panose="020B0604020202020204" pitchFamily="34" charset="0"/>
                <a:cs typeface="Arial" panose="020B0604020202020204" pitchFamily="34" charset="0"/>
              </a:rPr>
              <a:t> </a:t>
            </a:r>
          </a:p>
          <a:p>
            <a:pPr marL="174702" indent="-174702" defTabSz="931744">
              <a:spcAft>
                <a:spcPts val="1223"/>
              </a:spcAft>
              <a:buFont typeface="Arial" panose="020B0604020202020204" pitchFamily="34" charset="0"/>
              <a:buChar char="•"/>
              <a:defRPr/>
            </a:pPr>
            <a:r>
              <a:rPr lang="en-US" dirty="0">
                <a:latin typeface="Arial" panose="020B0604020202020204" pitchFamily="34" charset="0"/>
                <a:cs typeface="Arial" panose="020B0604020202020204" pitchFamily="34" charset="0"/>
              </a:rPr>
              <a:t>2010: Supplemental post severe storms and flooding, wildfires, the oil spill in the Gulf of Mexico, and for other purposes</a:t>
            </a:r>
          </a:p>
          <a:p>
            <a:pPr marL="640573" lvl="1" indent="-174702" defTabSz="931744">
              <a:spcAft>
                <a:spcPts val="1223"/>
              </a:spcAft>
              <a:buFont typeface="Arial" panose="020B0604020202020204" pitchFamily="34" charset="0"/>
              <a:buChar char="•"/>
              <a:defRPr/>
            </a:pPr>
            <a:r>
              <a:rPr lang="en-US" b="1" dirty="0">
                <a:solidFill>
                  <a:srgbClr val="000000"/>
                </a:solidFill>
                <a:latin typeface="Arial" panose="020B0604020202020204" pitchFamily="34" charset="0"/>
                <a:cs typeface="Arial" panose="020B0604020202020204" pitchFamily="34" charset="0"/>
              </a:rPr>
              <a:t>PUBLIC LAW 111–212—JULY 29, 2010: $18,600,000</a:t>
            </a:r>
            <a:r>
              <a:rPr lang="en-US" b="1" dirty="0">
                <a:latin typeface="Arial" panose="020B0604020202020204" pitchFamily="34" charset="0"/>
                <a:cs typeface="Arial" panose="020B0604020202020204" pitchFamily="34" charset="0"/>
              </a:rPr>
              <a:t> </a:t>
            </a:r>
            <a:r>
              <a:rPr lang="en-US" dirty="0">
                <a:solidFill>
                  <a:srgbClr val="000000"/>
                </a:solidFill>
                <a:latin typeface="Arial" panose="020B0604020202020204" pitchFamily="34" charset="0"/>
                <a:cs typeface="Arial" panose="020B0604020202020204" pitchFamily="34" charset="0"/>
              </a:rPr>
              <a:t>Disaster Relief Appropriations Act, 2010</a:t>
            </a:r>
          </a:p>
          <a:p>
            <a:pPr marL="174702" indent="-174702" defTabSz="931744">
              <a:spcAft>
                <a:spcPts val="1223"/>
              </a:spcAft>
              <a:buFont typeface="Arial" panose="020B0604020202020204" pitchFamily="34" charset="0"/>
              <a:buChar char="•"/>
              <a:defRPr/>
            </a:pPr>
            <a:r>
              <a:rPr lang="en-US" dirty="0">
                <a:latin typeface="Arial" panose="020B0604020202020204" pitchFamily="34" charset="0"/>
                <a:cs typeface="Arial" panose="020B0604020202020204" pitchFamily="34" charset="0"/>
              </a:rPr>
              <a:t>2012: Supplemental post the Historic MS River Flood of 2011</a:t>
            </a:r>
          </a:p>
          <a:p>
            <a:pPr marL="640573" lvl="1" indent="-174702" defTabSz="931744">
              <a:spcAft>
                <a:spcPts val="1223"/>
              </a:spcAft>
              <a:buFont typeface="Arial" panose="020B0604020202020204" pitchFamily="34" charset="0"/>
              <a:buChar char="•"/>
              <a:defRPr/>
            </a:pPr>
            <a:r>
              <a:rPr lang="en-US" b="1" dirty="0">
                <a:solidFill>
                  <a:srgbClr val="000000"/>
                </a:solidFill>
                <a:latin typeface="Arial" panose="020B0604020202020204" pitchFamily="34" charset="0"/>
                <a:cs typeface="Arial" panose="020B0604020202020204" pitchFamily="34" charset="0"/>
              </a:rPr>
              <a:t>PUBLIC LAW 112–77—DEC. 23, 2011: $802,000,000</a:t>
            </a:r>
            <a:r>
              <a:rPr lang="en-US" b="1" dirty="0">
                <a:latin typeface="Arial" panose="020B0604020202020204" pitchFamily="34" charset="0"/>
                <a:cs typeface="Arial" panose="020B0604020202020204" pitchFamily="34" charset="0"/>
              </a:rPr>
              <a:t> </a:t>
            </a:r>
            <a:r>
              <a:rPr lang="en-US" dirty="0">
                <a:solidFill>
                  <a:srgbClr val="000000"/>
                </a:solidFill>
                <a:latin typeface="Arial" panose="020B0604020202020204" pitchFamily="34" charset="0"/>
                <a:cs typeface="Arial" panose="020B0604020202020204" pitchFamily="34" charset="0"/>
              </a:rPr>
              <a:t>Disaster Relief Appropriations Act, 2012</a:t>
            </a:r>
            <a:endParaRPr lang="en-US" dirty="0">
              <a:latin typeface="Arial" panose="020B0604020202020204" pitchFamily="34" charset="0"/>
              <a:cs typeface="Arial" panose="020B0604020202020204" pitchFamily="34" charset="0"/>
            </a:endParaRPr>
          </a:p>
          <a:p>
            <a:pPr marL="174702" indent="-174702" defTabSz="931744">
              <a:spcAft>
                <a:spcPts val="1223"/>
              </a:spcAft>
              <a:buFont typeface="Arial" panose="020B0604020202020204" pitchFamily="34" charset="0"/>
              <a:buChar char="•"/>
              <a:defRPr/>
            </a:pPr>
            <a:r>
              <a:rPr lang="en-US" dirty="0">
                <a:latin typeface="Arial" panose="020B0604020202020204" pitchFamily="34" charset="0"/>
                <a:cs typeface="Arial" panose="020B0604020202020204" pitchFamily="34" charset="0"/>
              </a:rPr>
              <a:t>2017: Supplemental following Heavy precipitation </a:t>
            </a:r>
          </a:p>
          <a:p>
            <a:pPr marL="640573" lvl="1" indent="-174702" defTabSz="931744">
              <a:spcAft>
                <a:spcPts val="1223"/>
              </a:spcAft>
              <a:buFont typeface="Arial" panose="020B0604020202020204" pitchFamily="34" charset="0"/>
              <a:buChar char="•"/>
              <a:defRPr/>
            </a:pPr>
            <a:r>
              <a:rPr lang="en-US" b="1" dirty="0">
                <a:solidFill>
                  <a:srgbClr val="000000"/>
                </a:solidFill>
                <a:latin typeface="Arial" panose="020B0604020202020204" pitchFamily="34" charset="0"/>
                <a:cs typeface="Arial" panose="020B0604020202020204" pitchFamily="34" charset="0"/>
              </a:rPr>
              <a:t>PUBLIC LAW 114–254—DEC. 10, 2016: $290,700,000</a:t>
            </a:r>
            <a:r>
              <a:rPr lang="en-US" b="1" dirty="0">
                <a:latin typeface="Arial" panose="020B0604020202020204" pitchFamily="34" charset="0"/>
                <a:cs typeface="Arial" panose="020B0604020202020204" pitchFamily="34" charset="0"/>
              </a:rPr>
              <a:t> </a:t>
            </a:r>
            <a:r>
              <a:rPr lang="en-US" dirty="0">
                <a:solidFill>
                  <a:srgbClr val="000000"/>
                </a:solidFill>
                <a:latin typeface="Arial" panose="020B0604020202020204" pitchFamily="34" charset="0"/>
                <a:cs typeface="Arial" panose="020B0604020202020204" pitchFamily="34" charset="0"/>
              </a:rPr>
              <a:t>Further Continuing and Security Assistance Appropriations Act, 2017</a:t>
            </a:r>
            <a:r>
              <a:rPr lang="en-US" dirty="0">
                <a:latin typeface="Arial" panose="020B0604020202020204" pitchFamily="34" charset="0"/>
                <a:cs typeface="Arial" panose="020B0604020202020204" pitchFamily="34" charset="0"/>
              </a:rPr>
              <a:t> </a:t>
            </a:r>
          </a:p>
          <a:p>
            <a:pPr marL="174702" indent="-174702" defTabSz="931744">
              <a:spcAft>
                <a:spcPts val="1223"/>
              </a:spcAft>
              <a:buFont typeface="Arial" panose="020B0604020202020204" pitchFamily="34" charset="0"/>
              <a:buChar char="•"/>
              <a:defRPr/>
            </a:pPr>
            <a:r>
              <a:rPr lang="en-US" dirty="0">
                <a:highlight>
                  <a:srgbClr val="FFFF00"/>
                </a:highlight>
                <a:latin typeface="Arial" panose="020B0604020202020204" pitchFamily="34" charset="0"/>
                <a:cs typeface="Arial" panose="020B0604020202020204" pitchFamily="34" charset="0"/>
              </a:rPr>
              <a:t>2018: Supplemental following Hurricanes Harvey, Irma, and Maria</a:t>
            </a:r>
          </a:p>
          <a:p>
            <a:pPr marL="640573" lvl="1" indent="-174702" defTabSz="931744">
              <a:spcAft>
                <a:spcPts val="1223"/>
              </a:spcAft>
              <a:buFont typeface="Arial" panose="020B0604020202020204" pitchFamily="34" charset="0"/>
              <a:buChar char="•"/>
              <a:defRPr/>
            </a:pPr>
            <a:r>
              <a:rPr lang="en-US" b="1" dirty="0">
                <a:solidFill>
                  <a:srgbClr val="000000"/>
                </a:solidFill>
                <a:latin typeface="Arial" panose="020B0604020202020204" pitchFamily="34" charset="0"/>
                <a:cs typeface="Arial" panose="020B0604020202020204" pitchFamily="34" charset="0"/>
              </a:rPr>
              <a:t>PUBLIC LAW 115–123—PUBLIC LAW 115–123—FEB. 9, 2018: $770,000,000</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Bipartisan Budget Act of 2018</a:t>
            </a:r>
            <a:endParaRPr lang="en-US" dirty="0">
              <a:highlight>
                <a:srgbClr val="FFFF00"/>
              </a:highlight>
              <a:latin typeface="Arial" panose="020B0604020202020204" pitchFamily="34" charset="0"/>
              <a:cs typeface="Arial" panose="020B0604020202020204" pitchFamily="34" charset="0"/>
            </a:endParaRPr>
          </a:p>
          <a:p>
            <a:pPr marL="174702" indent="-174702" defTabSz="931744">
              <a:spcAft>
                <a:spcPts val="1223"/>
              </a:spcAft>
              <a:buFont typeface="Arial" panose="020B0604020202020204" pitchFamily="34" charset="0"/>
              <a:buChar char="•"/>
              <a:defRPr/>
            </a:pPr>
            <a:r>
              <a:rPr lang="en-US" dirty="0">
                <a:highlight>
                  <a:srgbClr val="FFFF00"/>
                </a:highlight>
                <a:latin typeface="Arial" panose="020B0604020202020204" pitchFamily="34" charset="0"/>
                <a:cs typeface="Arial" panose="020B0604020202020204" pitchFamily="34" charset="0"/>
              </a:rPr>
              <a:t>2019: Supplemental following MS River High water / storm events</a:t>
            </a:r>
          </a:p>
          <a:p>
            <a:pPr marL="640573" lvl="1" indent="-174702" defTabSz="931744">
              <a:spcAft>
                <a:spcPts val="1223"/>
              </a:spcAft>
              <a:buFont typeface="Arial" panose="020B0604020202020204" pitchFamily="34" charset="0"/>
              <a:buChar char="•"/>
              <a:defRPr/>
            </a:pPr>
            <a:r>
              <a:rPr lang="en-US" b="1" dirty="0">
                <a:solidFill>
                  <a:srgbClr val="000000"/>
                </a:solidFill>
                <a:latin typeface="Arial" panose="020B0604020202020204" pitchFamily="34" charset="0"/>
                <a:cs typeface="Arial" panose="020B0604020202020204" pitchFamily="34" charset="0"/>
              </a:rPr>
              <a:t>PUBLIC LAW 116–20—PUBLIC LAW 116–20—JUNE 6, 2019: $575,000,000</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Additional Supplemental Appropriations for Disaster Relief Act, 2019</a:t>
            </a:r>
            <a:endParaRPr lang="en-US" dirty="0">
              <a:highlight>
                <a:srgbClr val="FFFF00"/>
              </a:highlight>
              <a:latin typeface="Arial" panose="020B0604020202020204" pitchFamily="34" charset="0"/>
              <a:cs typeface="Arial" panose="020B0604020202020204" pitchFamily="34" charset="0"/>
            </a:endParaRPr>
          </a:p>
          <a:p>
            <a:pPr marL="174702" indent="-174702" defTabSz="931744">
              <a:spcAft>
                <a:spcPts val="1223"/>
              </a:spcAft>
              <a:buFont typeface="Arial" panose="020B0604020202020204" pitchFamily="34" charset="0"/>
              <a:buChar char="•"/>
              <a:defRPr/>
            </a:pPr>
            <a:r>
              <a:rPr lang="en-US" dirty="0">
                <a:highlight>
                  <a:srgbClr val="FFFF00"/>
                </a:highlight>
                <a:latin typeface="Arial" panose="020B0604020202020204" pitchFamily="34" charset="0"/>
                <a:cs typeface="Arial" panose="020B0604020202020204" pitchFamily="34" charset="0"/>
              </a:rPr>
              <a:t>2022: Received 2 Supplementals. Disaster Relief Supplemental Appropriations Act (DRSAA 2022) following Hurricane Ida and Bipartisan Infrastructure Law (BIL)</a:t>
            </a:r>
          </a:p>
          <a:p>
            <a:pPr marL="640573" lvl="1" indent="-174702" defTabSz="931744">
              <a:spcAft>
                <a:spcPts val="1223"/>
              </a:spcAft>
              <a:buFont typeface="Arial" panose="020B0604020202020204" pitchFamily="34" charset="0"/>
              <a:buChar char="•"/>
              <a:defRPr/>
            </a:pPr>
            <a:r>
              <a:rPr lang="en-US" b="1" dirty="0">
                <a:solidFill>
                  <a:srgbClr val="000000"/>
                </a:solidFill>
                <a:latin typeface="Arial" panose="020B0604020202020204" pitchFamily="34" charset="0"/>
                <a:cs typeface="Arial" panose="020B0604020202020204" pitchFamily="34" charset="0"/>
              </a:rPr>
              <a:t>PUBLIC LAW 117–43—PUBLIC LAW 117–43—SEPT. 30, 2021: $868,000,000</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Disaster Relief Supplemental Appropriations Act, 2022</a:t>
            </a:r>
            <a:endParaRPr lang="en-US" b="1" dirty="0">
              <a:solidFill>
                <a:srgbClr val="000000"/>
              </a:solidFill>
              <a:latin typeface="Arial" panose="020B0604020202020204" pitchFamily="34" charset="0"/>
              <a:cs typeface="Arial" panose="020B0604020202020204" pitchFamily="34" charset="0"/>
            </a:endParaRPr>
          </a:p>
          <a:p>
            <a:pPr marL="640573" lvl="1" indent="-174702" defTabSz="931744">
              <a:spcAft>
                <a:spcPts val="1223"/>
              </a:spcAft>
              <a:buFont typeface="Arial" panose="020B0604020202020204" pitchFamily="34" charset="0"/>
              <a:buChar char="•"/>
              <a:defRPr/>
            </a:pPr>
            <a:r>
              <a:rPr lang="en-US" b="1" dirty="0">
                <a:solidFill>
                  <a:srgbClr val="000000"/>
                </a:solidFill>
                <a:latin typeface="Arial" panose="020B0604020202020204" pitchFamily="34" charset="0"/>
                <a:cs typeface="Arial" panose="020B0604020202020204" pitchFamily="34" charset="0"/>
              </a:rPr>
              <a:t>PUBLIC LAW 117–58—PUBLIC LAW 117–58—NOV. 15, 2021: $808,000,00</a:t>
            </a:r>
            <a:r>
              <a:rPr lang="en-US" b="1" dirty="0">
                <a:solidFill>
                  <a:srgbClr val="00B050"/>
                </a:solidFill>
                <a:latin typeface="Arial" panose="020B0604020202020204" pitchFamily="34" charset="0"/>
                <a:cs typeface="Arial" panose="020B0604020202020204" pitchFamily="34" charset="0"/>
              </a:rPr>
              <a:t>0</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Infrastructure Investment and Jobs Act (IIJA) known as Bipartisan Infrastructure Law</a:t>
            </a:r>
            <a:endParaRPr lang="en-US" dirty="0">
              <a:highlight>
                <a:srgbClr val="FFFF00"/>
              </a:highlight>
              <a:latin typeface="Arial" panose="020B0604020202020204" pitchFamily="34" charset="0"/>
              <a:cs typeface="Arial" panose="020B0604020202020204" pitchFamily="34" charset="0"/>
            </a:endParaRPr>
          </a:p>
          <a:p>
            <a:pPr marL="174702" indent="-174702" defTabSz="931744">
              <a:spcAft>
                <a:spcPts val="1223"/>
              </a:spcAft>
              <a:buFont typeface="Arial" panose="020B0604020202020204" pitchFamily="34" charset="0"/>
              <a:buChar char="•"/>
              <a:defRPr/>
            </a:pPr>
            <a:r>
              <a:rPr lang="en-US" dirty="0">
                <a:highlight>
                  <a:srgbClr val="FFFF00"/>
                </a:highlight>
                <a:latin typeface="Arial" panose="020B0604020202020204" pitchFamily="34" charset="0"/>
                <a:cs typeface="Arial" panose="020B0604020202020204" pitchFamily="34" charset="0"/>
              </a:rPr>
              <a:t> 2023: Supplemental following natural disasters including recent MS low water</a:t>
            </a:r>
          </a:p>
          <a:p>
            <a:pPr marL="640573" lvl="1" indent="-174702" defTabSz="931744">
              <a:spcAft>
                <a:spcPts val="1223"/>
              </a:spcAft>
              <a:buFont typeface="Arial" panose="020B0604020202020204" pitchFamily="34" charset="0"/>
              <a:buChar char="•"/>
              <a:defRPr/>
            </a:pPr>
            <a:r>
              <a:rPr lang="en-US" b="1" dirty="0">
                <a:solidFill>
                  <a:srgbClr val="000000"/>
                </a:solidFill>
                <a:latin typeface="Arial" panose="020B0604020202020204" pitchFamily="34" charset="0"/>
                <a:cs typeface="Arial" panose="020B0604020202020204" pitchFamily="34" charset="0"/>
              </a:rPr>
              <a:t>PUBLIC LAW 117–328—PUBLIC LAW 117–328—DEC. 29, 2022: $</a:t>
            </a:r>
            <a:r>
              <a:rPr lang="en-US" b="1" dirty="0">
                <a:solidFill>
                  <a:srgbClr val="00B050"/>
                </a:solidFill>
                <a:latin typeface="Arial" panose="020B0604020202020204" pitchFamily="34" charset="0"/>
                <a:cs typeface="Arial" panose="020B0604020202020204" pitchFamily="34" charset="0"/>
              </a:rPr>
              <a:t>15,500,000</a:t>
            </a:r>
            <a:r>
              <a:rPr lang="en-US" dirty="0">
                <a:latin typeface="Arial" panose="020B0604020202020204" pitchFamily="34" charset="0"/>
                <a:cs typeface="Arial" panose="020B0604020202020204" pitchFamily="34" charset="0"/>
              </a:rPr>
              <a:t> </a:t>
            </a:r>
            <a:r>
              <a:rPr lang="en-US" dirty="0">
                <a:solidFill>
                  <a:srgbClr val="000000"/>
                </a:solidFill>
                <a:latin typeface="Arial" panose="020B0604020202020204" pitchFamily="34" charset="0"/>
                <a:cs typeface="Arial" panose="020B0604020202020204" pitchFamily="34" charset="0"/>
              </a:rPr>
              <a:t>Consolidated Appropriations Act, 2023</a:t>
            </a: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defTabSz="933237" fontAlgn="base">
              <a:spcBef>
                <a:spcPct val="0"/>
              </a:spcBef>
              <a:spcAft>
                <a:spcPct val="0"/>
              </a:spcAft>
              <a:defRPr/>
            </a:pPr>
            <a:fld id="{704EA0D0-9C9F-41DC-A1B4-CC86A4313473}" type="slidenum">
              <a:rPr lang="en-US">
                <a:solidFill>
                  <a:prstClr val="black"/>
                </a:solidFill>
                <a:latin typeface="Arial" pitchFamily="34" charset="0"/>
                <a:ea typeface="ＭＳ Ｐゴシック" pitchFamily="34" charset="-128"/>
              </a:rPr>
              <a:pPr defTabSz="933237" fontAlgn="base">
                <a:spcBef>
                  <a:spcPct val="0"/>
                </a:spcBef>
                <a:spcAft>
                  <a:spcPct val="0"/>
                </a:spcAft>
                <a:defRPr/>
              </a:pPr>
              <a:t>5</a:t>
            </a:fld>
            <a:endParaRPr lang="en-US" dirty="0">
              <a:solidFill>
                <a:prstClr val="black"/>
              </a:solidFill>
              <a:latin typeface="Arial" pitchFamily="34" charset="0"/>
              <a:ea typeface="ＭＳ Ｐゴシック" pitchFamily="34" charset="-128"/>
            </a:endParaRPr>
          </a:p>
        </p:txBody>
      </p:sp>
    </p:spTree>
    <p:extLst>
      <p:ext uri="{BB962C8B-B14F-4D97-AF65-F5344CB8AC3E}">
        <p14:creationId xmlns:p14="http://schemas.microsoft.com/office/powerpoint/2010/main" val="4268798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3A86D8-1D95-4DFF-A26B-8F86AC3AC58E}" type="slidenum">
              <a:rPr lang="en-US" smtClean="0"/>
              <a:t>6</a:t>
            </a:fld>
            <a:endParaRPr lang="en-US"/>
          </a:p>
        </p:txBody>
      </p:sp>
    </p:spTree>
    <p:extLst>
      <p:ext uri="{BB962C8B-B14F-4D97-AF65-F5344CB8AC3E}">
        <p14:creationId xmlns:p14="http://schemas.microsoft.com/office/powerpoint/2010/main" val="3287283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44">
              <a:defRPr/>
            </a:pPr>
            <a:r>
              <a:rPr lang="en-US" b="0" i="0" dirty="0">
                <a:solidFill>
                  <a:srgbClr val="333333"/>
                </a:solidFill>
                <a:effectLst/>
                <a:latin typeface="source_sans_proregular"/>
              </a:rPr>
              <a:t>Every two years since 2014, lawmakers have enacted the Water Resources Development Act (WRDA), which authorizes new construction and rehabilitation projects and directs the Corps to study the feasibility of future projects.</a:t>
            </a:r>
            <a:endParaRPr lang="en-US" dirty="0"/>
          </a:p>
          <a:p>
            <a:endParaRPr lang="en-US" dirty="0"/>
          </a:p>
        </p:txBody>
      </p:sp>
      <p:sp>
        <p:nvSpPr>
          <p:cNvPr id="4" name="Slide Number Placeholder 3"/>
          <p:cNvSpPr>
            <a:spLocks noGrp="1"/>
          </p:cNvSpPr>
          <p:nvPr>
            <p:ph type="sldNum" sz="quarter" idx="5"/>
          </p:nvPr>
        </p:nvSpPr>
        <p:spPr/>
        <p:txBody>
          <a:bodyPr/>
          <a:lstStyle/>
          <a:p>
            <a:pPr defTabSz="933237" fontAlgn="base">
              <a:spcBef>
                <a:spcPct val="0"/>
              </a:spcBef>
              <a:spcAft>
                <a:spcPct val="0"/>
              </a:spcAft>
              <a:defRPr/>
            </a:pPr>
            <a:fld id="{704EA0D0-9C9F-41DC-A1B4-CC86A4313473}" type="slidenum">
              <a:rPr lang="en-US">
                <a:solidFill>
                  <a:prstClr val="black"/>
                </a:solidFill>
                <a:latin typeface="Arial" pitchFamily="34" charset="0"/>
                <a:ea typeface="ＭＳ Ｐゴシック" pitchFamily="34" charset="-128"/>
              </a:rPr>
              <a:pPr defTabSz="933237" fontAlgn="base">
                <a:spcBef>
                  <a:spcPct val="0"/>
                </a:spcBef>
                <a:spcAft>
                  <a:spcPct val="0"/>
                </a:spcAft>
                <a:defRPr/>
              </a:pPr>
              <a:t>7</a:t>
            </a:fld>
            <a:endParaRPr lang="en-US" dirty="0">
              <a:solidFill>
                <a:prstClr val="black"/>
              </a:solidFill>
              <a:latin typeface="Arial" pitchFamily="34" charset="0"/>
              <a:ea typeface="ＭＳ Ｐゴシック" pitchFamily="34" charset="-128"/>
            </a:endParaRPr>
          </a:p>
        </p:txBody>
      </p:sp>
    </p:spTree>
    <p:extLst>
      <p:ext uri="{BB962C8B-B14F-4D97-AF65-F5344CB8AC3E}">
        <p14:creationId xmlns:p14="http://schemas.microsoft.com/office/powerpoint/2010/main" val="2317291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r>
              <a:rPr lang="en-US" dirty="0"/>
              <a:t>In FY22, we exceeded previous years in dollars obligated to contractors.  And, based on all indications, this year should exceed last year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07CCB34-9A74-4D3C-8725-7BE8F8409A8D}" type="slidenum">
              <a:rPr lang="en-US" smtClean="0"/>
              <a:t>8</a:t>
            </a:fld>
            <a:endParaRPr lang="en-US" dirty="0"/>
          </a:p>
        </p:txBody>
      </p:sp>
    </p:spTree>
    <p:extLst>
      <p:ext uri="{BB962C8B-B14F-4D97-AF65-F5344CB8AC3E}">
        <p14:creationId xmlns:p14="http://schemas.microsoft.com/office/powerpoint/2010/main" val="4185567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b="1" dirty="0"/>
              <a:t>MVN Capacity </a:t>
            </a:r>
            <a:r>
              <a:rPr lang="en-US" dirty="0"/>
              <a:t>– </a:t>
            </a:r>
            <a:r>
              <a:rPr lang="en-US" dirty="0">
                <a:highlight>
                  <a:srgbClr val="FFFF00"/>
                </a:highlight>
              </a:rPr>
              <a:t>13 active contracts ~ $51M</a:t>
            </a:r>
          </a:p>
          <a:p>
            <a:pPr defTabSz="933237">
              <a:defRPr/>
            </a:pPr>
            <a:r>
              <a:rPr lang="en-US" b="1" dirty="0">
                <a:highlight>
                  <a:srgbClr val="FFFF00"/>
                </a:highlight>
              </a:rPr>
              <a:t>MVN Active AE task orders:  </a:t>
            </a:r>
            <a:r>
              <a:rPr lang="en-US" dirty="0">
                <a:highlight>
                  <a:srgbClr val="FFFF00"/>
                </a:highlight>
              </a:rPr>
              <a:t>43 orders totaling $95M</a:t>
            </a:r>
          </a:p>
          <a:p>
            <a:pPr>
              <a:defRPr/>
            </a:pPr>
            <a:r>
              <a:rPr lang="en-US" sz="2900" b="1" dirty="0"/>
              <a:t>Projected Awards of new A-E contracts this FY from MVN:</a:t>
            </a:r>
          </a:p>
          <a:p>
            <a:pPr marL="581653" lvl="1" indent="-349964">
              <a:buFont typeface="Arial" panose="020B0604020202020204" pitchFamily="34" charset="0"/>
              <a:buChar char="•"/>
              <a:defRPr/>
            </a:pPr>
            <a:r>
              <a:rPr lang="en-US" sz="2900" dirty="0"/>
              <a:t>Design $90M</a:t>
            </a:r>
          </a:p>
          <a:p>
            <a:pPr marL="581653" lvl="1" indent="-349964">
              <a:buFont typeface="Arial" panose="020B0604020202020204" pitchFamily="34" charset="0"/>
              <a:buChar char="•"/>
              <a:defRPr/>
            </a:pPr>
            <a:r>
              <a:rPr lang="en-US" sz="2900" dirty="0"/>
              <a:t>Survey $3M</a:t>
            </a:r>
          </a:p>
          <a:p>
            <a:pPr marL="581653" lvl="1" indent="-349964">
              <a:buFont typeface="Arial" panose="020B0604020202020204" pitchFamily="34" charset="0"/>
              <a:buChar char="•"/>
              <a:defRPr/>
            </a:pPr>
            <a:r>
              <a:rPr lang="en-US" sz="2900" dirty="0"/>
              <a:t>Photogrammetric Imaging $6M</a:t>
            </a:r>
          </a:p>
          <a:p>
            <a:pPr marL="581653" lvl="1" indent="-349964">
              <a:buFont typeface="Arial" panose="020B0604020202020204" pitchFamily="34" charset="0"/>
              <a:buChar char="•"/>
              <a:defRPr/>
            </a:pPr>
            <a:endParaRPr lang="en-US" sz="2900" dirty="0"/>
          </a:p>
          <a:p>
            <a:endParaRPr lang="en-US" dirty="0"/>
          </a:p>
        </p:txBody>
      </p:sp>
      <p:sp>
        <p:nvSpPr>
          <p:cNvPr id="4" name="Slide Number Placeholder 3"/>
          <p:cNvSpPr>
            <a:spLocks noGrp="1"/>
          </p:cNvSpPr>
          <p:nvPr>
            <p:ph type="sldNum" sz="quarter" idx="5"/>
          </p:nvPr>
        </p:nvSpPr>
        <p:spPr/>
        <p:txBody>
          <a:bodyPr/>
          <a:lstStyle/>
          <a:p>
            <a:fld id="{FD635AF6-658B-44AE-B693-B9907D76E365}" type="slidenum">
              <a:rPr lang="en-US" smtClean="0"/>
              <a:t>9</a:t>
            </a:fld>
            <a:endParaRPr lang="en-US"/>
          </a:p>
        </p:txBody>
      </p:sp>
    </p:spTree>
    <p:extLst>
      <p:ext uri="{BB962C8B-B14F-4D97-AF65-F5344CB8AC3E}">
        <p14:creationId xmlns:p14="http://schemas.microsoft.com/office/powerpoint/2010/main" val="946387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5.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5.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5.pn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5.pn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5.pn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5.pn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5.pn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C718C8BC-3817-BA43-A697-C0F8A79E643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39711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501760378"/>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
        <p:nvSpPr>
          <p:cNvPr id="3" name="TextBox 2">
            <a:extLst>
              <a:ext uri="{FF2B5EF4-FFF2-40B4-BE49-F238E27FC236}">
                <a16:creationId xmlns:a16="http://schemas.microsoft.com/office/drawing/2014/main" id="{2BA9C1D8-06A5-3CF2-8FFF-D157FCBDA838}"/>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27DC6927-6328-54A3-652D-C2A424EB7FFA}"/>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238524690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4" name="TextBox 3">
            <a:extLst>
              <a:ext uri="{FF2B5EF4-FFF2-40B4-BE49-F238E27FC236}">
                <a16:creationId xmlns:a16="http://schemas.microsoft.com/office/drawing/2014/main" id="{630BD048-B218-74A4-3C87-05F3F4A8C071}"/>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5" name="TextBox 4">
            <a:extLst>
              <a:ext uri="{FF2B5EF4-FFF2-40B4-BE49-F238E27FC236}">
                <a16:creationId xmlns:a16="http://schemas.microsoft.com/office/drawing/2014/main" id="{3DB49293-9868-09DD-39EF-161AEFC63792}"/>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pic>
        <p:nvPicPr>
          <p:cNvPr id="8" name="Picture 7" descr="A picture containing text, sign&#10;&#10;Description automatically generated">
            <a:extLst>
              <a:ext uri="{FF2B5EF4-FFF2-40B4-BE49-F238E27FC236}">
                <a16:creationId xmlns:a16="http://schemas.microsoft.com/office/drawing/2014/main" id="{6C347FCE-E73E-8D49-DA7D-5F020A42C221}"/>
              </a:ext>
            </a:extLst>
          </p:cNvPr>
          <p:cNvPicPr>
            <a:picLocks noChangeAspect="1"/>
          </p:cNvPicPr>
          <p:nvPr userDrawn="1"/>
        </p:nvPicPr>
        <p:blipFill>
          <a:blip r:embed="rId4"/>
          <a:stretch>
            <a:fillRect/>
          </a:stretch>
        </p:blipFill>
        <p:spPr>
          <a:xfrm>
            <a:off x="2810376" y="5602329"/>
            <a:ext cx="1056519" cy="1065985"/>
          </a:xfrm>
          <a:prstGeom prst="rect">
            <a:avLst/>
          </a:prstGeom>
        </p:spPr>
      </p:pic>
    </p:spTree>
    <p:extLst>
      <p:ext uri="{BB962C8B-B14F-4D97-AF65-F5344CB8AC3E}">
        <p14:creationId xmlns:p14="http://schemas.microsoft.com/office/powerpoint/2010/main" val="218358085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2" name="TextBox 1">
            <a:extLst>
              <a:ext uri="{FF2B5EF4-FFF2-40B4-BE49-F238E27FC236}">
                <a16:creationId xmlns:a16="http://schemas.microsoft.com/office/drawing/2014/main" id="{C4E397FB-1BD3-B604-0055-B801B36980F1}"/>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4" name="TextBox 3">
            <a:extLst>
              <a:ext uri="{FF2B5EF4-FFF2-40B4-BE49-F238E27FC236}">
                <a16:creationId xmlns:a16="http://schemas.microsoft.com/office/drawing/2014/main" id="{F89B0BD2-2241-1984-EDA5-DF47FC1C5535}"/>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pic>
        <p:nvPicPr>
          <p:cNvPr id="8" name="Picture 7" descr="A picture containing text, sign&#10;&#10;Description automatically generated">
            <a:extLst>
              <a:ext uri="{FF2B5EF4-FFF2-40B4-BE49-F238E27FC236}">
                <a16:creationId xmlns:a16="http://schemas.microsoft.com/office/drawing/2014/main" id="{BDA957AE-DA7B-66D5-D08B-A815CB0A98FD}"/>
              </a:ext>
            </a:extLst>
          </p:cNvPr>
          <p:cNvPicPr>
            <a:picLocks noChangeAspect="1"/>
          </p:cNvPicPr>
          <p:nvPr userDrawn="1"/>
        </p:nvPicPr>
        <p:blipFill>
          <a:blip r:embed="rId4"/>
          <a:stretch>
            <a:fillRect/>
          </a:stretch>
        </p:blipFill>
        <p:spPr>
          <a:xfrm>
            <a:off x="2810376" y="5602329"/>
            <a:ext cx="1056519" cy="1065985"/>
          </a:xfrm>
          <a:prstGeom prst="rect">
            <a:avLst/>
          </a:prstGeom>
        </p:spPr>
      </p:pic>
    </p:spTree>
    <p:extLst>
      <p:ext uri="{BB962C8B-B14F-4D97-AF65-F5344CB8AC3E}">
        <p14:creationId xmlns:p14="http://schemas.microsoft.com/office/powerpoint/2010/main" val="289772597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7" name="TextBox 6">
            <a:extLst>
              <a:ext uri="{FF2B5EF4-FFF2-40B4-BE49-F238E27FC236}">
                <a16:creationId xmlns:a16="http://schemas.microsoft.com/office/drawing/2014/main" id="{6B1A8707-5D07-168E-A660-71E24684D34A}"/>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8" name="TextBox 7">
            <a:extLst>
              <a:ext uri="{FF2B5EF4-FFF2-40B4-BE49-F238E27FC236}">
                <a16:creationId xmlns:a16="http://schemas.microsoft.com/office/drawing/2014/main" id="{226D763A-45F5-16E1-3837-E3A03BFB0CE1}"/>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pic>
        <p:nvPicPr>
          <p:cNvPr id="9" name="Picture 8" descr="A picture containing text, sign&#10;&#10;Description automatically generated">
            <a:extLst>
              <a:ext uri="{FF2B5EF4-FFF2-40B4-BE49-F238E27FC236}">
                <a16:creationId xmlns:a16="http://schemas.microsoft.com/office/drawing/2014/main" id="{5D6DF1BD-4482-2EDD-4C80-6BF6DEEFD83F}"/>
              </a:ext>
            </a:extLst>
          </p:cNvPr>
          <p:cNvPicPr>
            <a:picLocks noChangeAspect="1"/>
          </p:cNvPicPr>
          <p:nvPr userDrawn="1"/>
        </p:nvPicPr>
        <p:blipFill>
          <a:blip r:embed="rId4"/>
          <a:stretch>
            <a:fillRect/>
          </a:stretch>
        </p:blipFill>
        <p:spPr>
          <a:xfrm>
            <a:off x="2810376" y="5602329"/>
            <a:ext cx="1056519" cy="1065985"/>
          </a:xfrm>
          <a:prstGeom prst="rect">
            <a:avLst/>
          </a:prstGeom>
        </p:spPr>
      </p:pic>
    </p:spTree>
    <p:extLst>
      <p:ext uri="{BB962C8B-B14F-4D97-AF65-F5344CB8AC3E}">
        <p14:creationId xmlns:p14="http://schemas.microsoft.com/office/powerpoint/2010/main" val="414510271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3" name="TextBox 2">
            <a:extLst>
              <a:ext uri="{FF2B5EF4-FFF2-40B4-BE49-F238E27FC236}">
                <a16:creationId xmlns:a16="http://schemas.microsoft.com/office/drawing/2014/main" id="{69DD5BFE-D25D-8741-ADAE-C79A9ECF903E}"/>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4" name="TextBox 3">
            <a:extLst>
              <a:ext uri="{FF2B5EF4-FFF2-40B4-BE49-F238E27FC236}">
                <a16:creationId xmlns:a16="http://schemas.microsoft.com/office/drawing/2014/main" id="{2118CA89-9EB2-83A5-C690-ED0F196E89C9}"/>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 Placeholder 3">
            <a:extLst>
              <a:ext uri="{FF2B5EF4-FFF2-40B4-BE49-F238E27FC236}">
                <a16:creationId xmlns:a16="http://schemas.microsoft.com/office/drawing/2014/main" id="{DF92E724-FB8E-DBF9-9C01-321A41DCF83B}"/>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5087945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2" name="TextBox 1">
            <a:extLst>
              <a:ext uri="{FF2B5EF4-FFF2-40B4-BE49-F238E27FC236}">
                <a16:creationId xmlns:a16="http://schemas.microsoft.com/office/drawing/2014/main" id="{D65A919C-BB57-C85E-D512-91C2F36D8E3C}"/>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9F43E06D-00DD-5633-AC95-2BB934291B12}"/>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7" name="Text Placeholder 3">
            <a:extLst>
              <a:ext uri="{FF2B5EF4-FFF2-40B4-BE49-F238E27FC236}">
                <a16:creationId xmlns:a16="http://schemas.microsoft.com/office/drawing/2014/main" id="{178FC1A7-865F-04A4-DEDA-753B0AAD0B77}"/>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64420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2" name="TextBox 1">
            <a:extLst>
              <a:ext uri="{FF2B5EF4-FFF2-40B4-BE49-F238E27FC236}">
                <a16:creationId xmlns:a16="http://schemas.microsoft.com/office/drawing/2014/main" id="{6601B32B-620F-5F12-C780-5B24254CA8D4}"/>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D4C974F1-8C7E-A3AA-CFB8-4D1931322188}"/>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7" name="Text Placeholder 3">
            <a:extLst>
              <a:ext uri="{FF2B5EF4-FFF2-40B4-BE49-F238E27FC236}">
                <a16:creationId xmlns:a16="http://schemas.microsoft.com/office/drawing/2014/main" id="{4F1F7A21-0DBA-C465-E0AA-72DD009C817B}"/>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104130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3" name="TextBox 2">
            <a:extLst>
              <a:ext uri="{FF2B5EF4-FFF2-40B4-BE49-F238E27FC236}">
                <a16:creationId xmlns:a16="http://schemas.microsoft.com/office/drawing/2014/main" id="{DC078E2E-5692-69A7-3932-C9B95BFB1455}"/>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7" name="TextBox 6">
            <a:extLst>
              <a:ext uri="{FF2B5EF4-FFF2-40B4-BE49-F238E27FC236}">
                <a16:creationId xmlns:a16="http://schemas.microsoft.com/office/drawing/2014/main" id="{34ACF833-FF07-52A0-1A00-9B26C0517ACC}"/>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8" name="Text Placeholder 3">
            <a:extLst>
              <a:ext uri="{FF2B5EF4-FFF2-40B4-BE49-F238E27FC236}">
                <a16:creationId xmlns:a16="http://schemas.microsoft.com/office/drawing/2014/main" id="{150C02F4-0DF1-F443-5C88-4EA1D8A61E60}"/>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570294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5" name="TextBox 4">
            <a:extLst>
              <a:ext uri="{FF2B5EF4-FFF2-40B4-BE49-F238E27FC236}">
                <a16:creationId xmlns:a16="http://schemas.microsoft.com/office/drawing/2014/main" id="{F607A8A6-FDF1-80E7-F46D-BC408816EE42}"/>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E4982A8D-99E5-0832-4DAF-99DAD01113E7}"/>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9" name="Text Placeholder 3">
            <a:extLst>
              <a:ext uri="{FF2B5EF4-FFF2-40B4-BE49-F238E27FC236}">
                <a16:creationId xmlns:a16="http://schemas.microsoft.com/office/drawing/2014/main" id="{F679BBB8-117C-A6C5-51B9-0962CFEA68C3}"/>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63680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3093E-F997-9C1A-6F41-94195AEDCE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6622E9-B548-9861-17FE-B80B6A60E3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52F3AF-A319-231F-545F-18799EF83E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2B70C4-3999-81B3-9B74-C670362B9650}"/>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5EF19D12-2F54-317E-96F3-9AAA761DFA05}"/>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04025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2802872667"/>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62A64504-0669-5CF0-805D-174C1EFD60F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3675707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236817793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15084374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Tree>
    <p:extLst>
      <p:ext uri="{BB962C8B-B14F-4D97-AF65-F5344CB8AC3E}">
        <p14:creationId xmlns:p14="http://schemas.microsoft.com/office/powerpoint/2010/main" val="1439278527"/>
      </p:ext>
    </p:extLst>
  </p:cSld>
  <p:clrMapOvr>
    <a:masterClrMapping/>
  </p:clrMapOvr>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Tree>
    <p:extLst>
      <p:ext uri="{BB962C8B-B14F-4D97-AF65-F5344CB8AC3E}">
        <p14:creationId xmlns:p14="http://schemas.microsoft.com/office/powerpoint/2010/main" val="299873838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Tree>
    <p:extLst>
      <p:ext uri="{BB962C8B-B14F-4D97-AF65-F5344CB8AC3E}">
        <p14:creationId xmlns:p14="http://schemas.microsoft.com/office/powerpoint/2010/main" val="52411938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233171661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262468487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2024212555"/>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1978226686"/>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1736588705"/>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2049539758"/>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3877110228"/>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31499288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58753715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AA3CD5E4-A5C4-AFB4-80AA-82539154DD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5164315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097512708"/>
      </p:ext>
    </p:extLst>
  </p:cSld>
  <p:clrMapOvr>
    <a:masterClrMapping/>
  </p:clrMapOvr>
  <p:hf hdr="0" dt="0"/>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67920520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365763881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Tree>
    <p:extLst>
      <p:ext uri="{BB962C8B-B14F-4D97-AF65-F5344CB8AC3E}">
        <p14:creationId xmlns:p14="http://schemas.microsoft.com/office/powerpoint/2010/main" val="35299516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a:stretch>
            <a:fillRect/>
          </a:stretch>
        </p:blipFill>
        <p:spPr>
          <a:xfrm>
            <a:off x="190500" y="5602330"/>
            <a:ext cx="2402348" cy="1065985"/>
          </a:xfrm>
          <a:prstGeom prst="rect">
            <a:avLst/>
          </a:prstGeom>
        </p:spPr>
      </p:pic>
      <p:pic>
        <p:nvPicPr>
          <p:cNvPr id="4" name="Picture 3" descr="A picture containing text, sign&#10;&#10;Description automatically generated">
            <a:extLst>
              <a:ext uri="{FF2B5EF4-FFF2-40B4-BE49-F238E27FC236}">
                <a16:creationId xmlns:a16="http://schemas.microsoft.com/office/drawing/2014/main" id="{65871C3D-0114-EEC7-AA75-700A632F7F42}"/>
              </a:ext>
            </a:extLst>
          </p:cNvPr>
          <p:cNvPicPr>
            <a:picLocks noChangeAspect="1"/>
          </p:cNvPicPr>
          <p:nvPr userDrawn="1"/>
        </p:nvPicPr>
        <p:blipFill>
          <a:blip r:embed="rId4"/>
          <a:stretch>
            <a:fillRect/>
          </a:stretch>
        </p:blipFill>
        <p:spPr>
          <a:xfrm>
            <a:off x="2810376" y="5602329"/>
            <a:ext cx="1056519" cy="1065985"/>
          </a:xfrm>
          <a:prstGeom prst="rect">
            <a:avLst/>
          </a:prstGeom>
        </p:spPr>
      </p:pic>
    </p:spTree>
    <p:extLst>
      <p:ext uri="{BB962C8B-B14F-4D97-AF65-F5344CB8AC3E}">
        <p14:creationId xmlns:p14="http://schemas.microsoft.com/office/powerpoint/2010/main" val="959011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
        <p:nvSpPr>
          <p:cNvPr id="3" name="Title 2">
            <a:extLst>
              <a:ext uri="{FF2B5EF4-FFF2-40B4-BE49-F238E27FC236}">
                <a16:creationId xmlns:a16="http://schemas.microsoft.com/office/drawing/2014/main" id="{7AD23EB7-47BD-A421-AD32-BA7882ED264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524163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pic>
        <p:nvPicPr>
          <p:cNvPr id="2" name="Picture 1" descr="A picture containing text, sign&#10;&#10;Description automatically generated">
            <a:extLst>
              <a:ext uri="{FF2B5EF4-FFF2-40B4-BE49-F238E27FC236}">
                <a16:creationId xmlns:a16="http://schemas.microsoft.com/office/drawing/2014/main" id="{09EB28F0-4FA0-44F3-185E-1F73D684CD96}"/>
              </a:ext>
            </a:extLst>
          </p:cNvPr>
          <p:cNvPicPr>
            <a:picLocks noChangeAspect="1"/>
          </p:cNvPicPr>
          <p:nvPr userDrawn="1"/>
        </p:nvPicPr>
        <p:blipFill>
          <a:blip r:embed="rId4"/>
          <a:stretch>
            <a:fillRect/>
          </a:stretch>
        </p:blipFill>
        <p:spPr>
          <a:xfrm>
            <a:off x="2810376" y="5602329"/>
            <a:ext cx="1056519" cy="1065985"/>
          </a:xfrm>
          <a:prstGeom prst="rect">
            <a:avLst/>
          </a:prstGeom>
        </p:spPr>
      </p:pic>
    </p:spTree>
    <p:extLst>
      <p:ext uri="{BB962C8B-B14F-4D97-AF65-F5344CB8AC3E}">
        <p14:creationId xmlns:p14="http://schemas.microsoft.com/office/powerpoint/2010/main" val="117509264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a:stretch>
            <a:fillRect/>
          </a:stretch>
        </p:blipFill>
        <p:spPr>
          <a:xfrm>
            <a:off x="190500" y="5602330"/>
            <a:ext cx="2402348" cy="1065985"/>
          </a:xfrm>
          <a:prstGeom prst="rect">
            <a:avLst/>
          </a:prstGeom>
        </p:spPr>
      </p:pic>
      <p:pic>
        <p:nvPicPr>
          <p:cNvPr id="7" name="Picture 6" descr="A picture containing text, sign&#10;&#10;Description automatically generated">
            <a:extLst>
              <a:ext uri="{FF2B5EF4-FFF2-40B4-BE49-F238E27FC236}">
                <a16:creationId xmlns:a16="http://schemas.microsoft.com/office/drawing/2014/main" id="{3D2F8F57-6C24-DCBC-8E9C-34C6A84D907B}"/>
              </a:ext>
            </a:extLst>
          </p:cNvPr>
          <p:cNvPicPr>
            <a:picLocks noChangeAspect="1"/>
          </p:cNvPicPr>
          <p:nvPr userDrawn="1"/>
        </p:nvPicPr>
        <p:blipFill>
          <a:blip r:embed="rId4"/>
          <a:stretch>
            <a:fillRect/>
          </a:stretch>
        </p:blipFill>
        <p:spPr>
          <a:xfrm>
            <a:off x="2810376" y="5602329"/>
            <a:ext cx="1056519" cy="1065985"/>
          </a:xfrm>
          <a:prstGeom prst="rect">
            <a:avLst/>
          </a:prstGeom>
        </p:spPr>
      </p:pic>
    </p:spTree>
    <p:extLst>
      <p:ext uri="{BB962C8B-B14F-4D97-AF65-F5344CB8AC3E}">
        <p14:creationId xmlns:p14="http://schemas.microsoft.com/office/powerpoint/2010/main" val="150425440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a:stretch>
            <a:fillRect/>
          </a:stretch>
        </p:blipFill>
        <p:spPr>
          <a:xfrm>
            <a:off x="190500" y="5602330"/>
            <a:ext cx="2402348" cy="1065985"/>
          </a:xfrm>
          <a:prstGeom prst="rect">
            <a:avLst/>
          </a:prstGeom>
        </p:spPr>
      </p:pic>
      <p:pic>
        <p:nvPicPr>
          <p:cNvPr id="3" name="Picture 2" descr="A picture containing text, sign&#10;&#10;Description automatically generated">
            <a:extLst>
              <a:ext uri="{FF2B5EF4-FFF2-40B4-BE49-F238E27FC236}">
                <a16:creationId xmlns:a16="http://schemas.microsoft.com/office/drawing/2014/main" id="{360995E8-614B-DC0A-928F-42847B44D651}"/>
              </a:ext>
            </a:extLst>
          </p:cNvPr>
          <p:cNvPicPr>
            <a:picLocks noChangeAspect="1"/>
          </p:cNvPicPr>
          <p:nvPr userDrawn="1"/>
        </p:nvPicPr>
        <p:blipFill>
          <a:blip r:embed="rId4"/>
          <a:stretch>
            <a:fillRect/>
          </a:stretch>
        </p:blipFill>
        <p:spPr>
          <a:xfrm>
            <a:off x="2729594" y="5617489"/>
            <a:ext cx="1002925" cy="1011911"/>
          </a:xfrm>
          <a:prstGeom prst="rect">
            <a:avLst/>
          </a:prstGeom>
        </p:spPr>
      </p:pic>
    </p:spTree>
    <p:extLst>
      <p:ext uri="{BB962C8B-B14F-4D97-AF65-F5344CB8AC3E}">
        <p14:creationId xmlns:p14="http://schemas.microsoft.com/office/powerpoint/2010/main" val="230026797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a:stretch>
            <a:fillRect/>
          </a:stretch>
        </p:blipFill>
        <p:spPr>
          <a:xfrm>
            <a:off x="190500" y="5602330"/>
            <a:ext cx="2402348" cy="1065985"/>
          </a:xfrm>
          <a:prstGeom prst="rect">
            <a:avLst/>
          </a:prstGeom>
        </p:spPr>
      </p:pic>
      <p:pic>
        <p:nvPicPr>
          <p:cNvPr id="2" name="Picture 1" descr="A picture containing text, sign&#10;&#10;Description automatically generated">
            <a:extLst>
              <a:ext uri="{FF2B5EF4-FFF2-40B4-BE49-F238E27FC236}">
                <a16:creationId xmlns:a16="http://schemas.microsoft.com/office/drawing/2014/main" id="{918B06A3-0B79-63C0-A9A5-E81644CA5185}"/>
              </a:ext>
            </a:extLst>
          </p:cNvPr>
          <p:cNvPicPr>
            <a:picLocks noChangeAspect="1"/>
          </p:cNvPicPr>
          <p:nvPr userDrawn="1"/>
        </p:nvPicPr>
        <p:blipFill>
          <a:blip r:embed="rId4"/>
          <a:stretch>
            <a:fillRect/>
          </a:stretch>
        </p:blipFill>
        <p:spPr>
          <a:xfrm>
            <a:off x="2650677" y="5547037"/>
            <a:ext cx="1040708" cy="1050032"/>
          </a:xfrm>
          <a:prstGeom prst="rect">
            <a:avLst/>
          </a:prstGeom>
        </p:spPr>
      </p:pic>
    </p:spTree>
    <p:extLst>
      <p:ext uri="{BB962C8B-B14F-4D97-AF65-F5344CB8AC3E}">
        <p14:creationId xmlns:p14="http://schemas.microsoft.com/office/powerpoint/2010/main" val="75316082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a:stretch>
            <a:fillRect/>
          </a:stretch>
        </p:blipFill>
        <p:spPr>
          <a:xfrm>
            <a:off x="190500" y="5602330"/>
            <a:ext cx="2402348" cy="1065985"/>
          </a:xfrm>
          <a:prstGeom prst="rect">
            <a:avLst/>
          </a:prstGeom>
        </p:spPr>
      </p:pic>
      <p:pic>
        <p:nvPicPr>
          <p:cNvPr id="2" name="Picture 1" descr="A picture containing text, sign&#10;&#10;Description automatically generated">
            <a:extLst>
              <a:ext uri="{FF2B5EF4-FFF2-40B4-BE49-F238E27FC236}">
                <a16:creationId xmlns:a16="http://schemas.microsoft.com/office/drawing/2014/main" id="{5A866B3B-09EF-6176-6A27-77C0C6DF0EE0}"/>
              </a:ext>
            </a:extLst>
          </p:cNvPr>
          <p:cNvPicPr>
            <a:picLocks noChangeAspect="1"/>
          </p:cNvPicPr>
          <p:nvPr userDrawn="1"/>
        </p:nvPicPr>
        <p:blipFill>
          <a:blip r:embed="rId4"/>
          <a:stretch>
            <a:fillRect/>
          </a:stretch>
        </p:blipFill>
        <p:spPr>
          <a:xfrm>
            <a:off x="2743246" y="5602329"/>
            <a:ext cx="976620" cy="985370"/>
          </a:xfrm>
          <a:prstGeom prst="rect">
            <a:avLst/>
          </a:prstGeom>
        </p:spPr>
      </p:pic>
    </p:spTree>
    <p:extLst>
      <p:ext uri="{BB962C8B-B14F-4D97-AF65-F5344CB8AC3E}">
        <p14:creationId xmlns:p14="http://schemas.microsoft.com/office/powerpoint/2010/main" val="57210536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17252"/>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a:stretch>
            <a:fillRect/>
          </a:stretch>
        </p:blipFill>
        <p:spPr>
          <a:xfrm>
            <a:off x="190500" y="5602330"/>
            <a:ext cx="2402348" cy="1065985"/>
          </a:xfrm>
          <a:prstGeom prst="rect">
            <a:avLst/>
          </a:prstGeom>
        </p:spPr>
      </p:pic>
      <p:pic>
        <p:nvPicPr>
          <p:cNvPr id="3" name="Picture 2" descr="A picture containing text, sign&#10;&#10;Description automatically generated">
            <a:extLst>
              <a:ext uri="{FF2B5EF4-FFF2-40B4-BE49-F238E27FC236}">
                <a16:creationId xmlns:a16="http://schemas.microsoft.com/office/drawing/2014/main" id="{10F4A76E-BE47-2E79-3C80-79F09FB618CE}"/>
              </a:ext>
            </a:extLst>
          </p:cNvPr>
          <p:cNvPicPr>
            <a:picLocks noChangeAspect="1"/>
          </p:cNvPicPr>
          <p:nvPr userDrawn="1"/>
        </p:nvPicPr>
        <p:blipFill>
          <a:blip r:embed="rId4"/>
          <a:stretch>
            <a:fillRect/>
          </a:stretch>
        </p:blipFill>
        <p:spPr>
          <a:xfrm>
            <a:off x="2650677" y="5607235"/>
            <a:ext cx="981044" cy="989833"/>
          </a:xfrm>
          <a:prstGeom prst="rect">
            <a:avLst/>
          </a:prstGeom>
        </p:spPr>
      </p:pic>
    </p:spTree>
    <p:extLst>
      <p:ext uri="{BB962C8B-B14F-4D97-AF65-F5344CB8AC3E}">
        <p14:creationId xmlns:p14="http://schemas.microsoft.com/office/powerpoint/2010/main" val="312185524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17252"/>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a:stretch>
            <a:fillRect/>
          </a:stretch>
        </p:blipFill>
        <p:spPr>
          <a:xfrm>
            <a:off x="190500" y="5602330"/>
            <a:ext cx="2402348" cy="1065985"/>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8DB15FF6-6952-3041-D417-04628F35260C}"/>
              </a:ext>
            </a:extLst>
          </p:cNvPr>
          <p:cNvPicPr>
            <a:picLocks noChangeAspect="1"/>
          </p:cNvPicPr>
          <p:nvPr userDrawn="1"/>
        </p:nvPicPr>
        <p:blipFill>
          <a:blip r:embed="rId4"/>
          <a:stretch>
            <a:fillRect/>
          </a:stretch>
        </p:blipFill>
        <p:spPr>
          <a:xfrm>
            <a:off x="2685053" y="5594271"/>
            <a:ext cx="1025937" cy="1035129"/>
          </a:xfrm>
          <a:prstGeom prst="rect">
            <a:avLst/>
          </a:prstGeom>
        </p:spPr>
      </p:pic>
    </p:spTree>
    <p:extLst>
      <p:ext uri="{BB962C8B-B14F-4D97-AF65-F5344CB8AC3E}">
        <p14:creationId xmlns:p14="http://schemas.microsoft.com/office/powerpoint/2010/main" val="64531100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cSld name="1_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Rounded Corners 3">
            <a:extLst>
              <a:ext uri="{FF2B5EF4-FFF2-40B4-BE49-F238E27FC236}">
                <a16:creationId xmlns:a16="http://schemas.microsoft.com/office/drawing/2014/main" id="{1C8BB4EB-339C-8EE6-D1A5-8FD355122B90}"/>
              </a:ext>
            </a:extLst>
          </p:cNvPr>
          <p:cNvSpPr/>
          <p:nvPr userDrawn="1"/>
        </p:nvSpPr>
        <p:spPr>
          <a:xfrm>
            <a:off x="133003" y="5531986"/>
            <a:ext cx="4339244" cy="1257433"/>
          </a:xfrm>
          <a:prstGeom prst="roundRect">
            <a:avLst>
              <a:gd name="adj" fmla="val 17463"/>
            </a:avLst>
          </a:prstGeom>
          <a:solidFill>
            <a:schemeClr val="tx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2854818026"/>
      </p:ext>
    </p:extLst>
  </p:cSld>
  <p:clrMapOvr>
    <a:masterClrMapping/>
  </p:clrMapOvr>
  <p:hf hdr="0" dt="0"/>
</p:sldLayout>
</file>

<file path=ppt/slideLayouts/slideLayout138.xml><?xml version="1.0" encoding="utf-8"?>
<p:sldLayout xmlns:a="http://schemas.openxmlformats.org/drawingml/2006/main" xmlns:r="http://schemas.openxmlformats.org/officeDocument/2006/relationships" xmlns:p="http://schemas.openxmlformats.org/presentationml/2006/main">
  <p:cSld name="Title and Content - 1 Column">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266700" y="1028700"/>
            <a:ext cx="11658600" cy="5600700"/>
          </a:xfrm>
        </p:spPr>
        <p:txBody>
          <a:bodyPr/>
          <a:lstStyle>
            <a:lvl1pPr marL="0" inden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42860685"/>
      </p:ext>
    </p:extLst>
  </p:cSld>
  <p:clrMapOvr>
    <a:masterClrMapping/>
  </p:clrMapOvr>
  <p:hf hdr="0" dt="0"/>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62A64504-0669-5CF0-805D-174C1EFD60F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472870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84334371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276890965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347316825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Tree>
    <p:extLst>
      <p:ext uri="{BB962C8B-B14F-4D97-AF65-F5344CB8AC3E}">
        <p14:creationId xmlns:p14="http://schemas.microsoft.com/office/powerpoint/2010/main" val="1433027956"/>
      </p:ext>
    </p:extLst>
  </p:cSld>
  <p:clrMapOvr>
    <a:masterClrMapping/>
  </p:clrMapOvr>
  <p:extLst>
    <p:ext uri="{DCECCB84-F9BA-43D5-87BE-67443E8EF086}">
      <p15:sldGuideLst xmlns:p15="http://schemas.microsoft.com/office/powerpoint/2012/main"/>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Tree>
    <p:extLst>
      <p:ext uri="{BB962C8B-B14F-4D97-AF65-F5344CB8AC3E}">
        <p14:creationId xmlns:p14="http://schemas.microsoft.com/office/powerpoint/2010/main" val="401107571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Tree>
    <p:extLst>
      <p:ext uri="{BB962C8B-B14F-4D97-AF65-F5344CB8AC3E}">
        <p14:creationId xmlns:p14="http://schemas.microsoft.com/office/powerpoint/2010/main" val="384004314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197479366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18507183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3643622679"/>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3113828859"/>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3473439702"/>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0"/>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7B0D9059-3C9E-5AFD-2A32-2874C4FC4C5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512692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779318526"/>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08090194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4069610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AA3CD5E4-A5C4-AFB4-80AA-82539154DD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0039457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288037867"/>
      </p:ext>
    </p:extLst>
  </p:cSld>
  <p:clrMapOvr>
    <a:masterClrMapping/>
  </p:clrMapOvr>
  <p:hf hdr="0" dt="0"/>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59704092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11761343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Tree>
    <p:extLst>
      <p:ext uri="{BB962C8B-B14F-4D97-AF65-F5344CB8AC3E}">
        <p14:creationId xmlns:p14="http://schemas.microsoft.com/office/powerpoint/2010/main" val="131414139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a:stretch>
            <a:fillRect/>
          </a:stretch>
        </p:blipFill>
        <p:spPr>
          <a:xfrm>
            <a:off x="190500" y="5602330"/>
            <a:ext cx="2402348" cy="1065985"/>
          </a:xfrm>
          <a:prstGeom prst="rect">
            <a:avLst/>
          </a:prstGeom>
        </p:spPr>
      </p:pic>
      <p:pic>
        <p:nvPicPr>
          <p:cNvPr id="4" name="Picture 3" descr="A picture containing text, sign&#10;&#10;Description automatically generated">
            <a:extLst>
              <a:ext uri="{FF2B5EF4-FFF2-40B4-BE49-F238E27FC236}">
                <a16:creationId xmlns:a16="http://schemas.microsoft.com/office/drawing/2014/main" id="{0A663F93-DAE1-9207-623D-97732AA32A10}"/>
              </a:ext>
            </a:extLst>
          </p:cNvPr>
          <p:cNvPicPr>
            <a:picLocks noChangeAspect="1"/>
          </p:cNvPicPr>
          <p:nvPr userDrawn="1"/>
        </p:nvPicPr>
        <p:blipFill>
          <a:blip r:embed="rId4"/>
          <a:stretch>
            <a:fillRect/>
          </a:stretch>
        </p:blipFill>
        <p:spPr>
          <a:xfrm>
            <a:off x="2650677" y="5547037"/>
            <a:ext cx="1040708" cy="1050032"/>
          </a:xfrm>
          <a:prstGeom prst="rect">
            <a:avLst/>
          </a:prstGeom>
        </p:spPr>
      </p:pic>
    </p:spTree>
    <p:extLst>
      <p:ext uri="{BB962C8B-B14F-4D97-AF65-F5344CB8AC3E}">
        <p14:creationId xmlns:p14="http://schemas.microsoft.com/office/powerpoint/2010/main" val="40692560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pic>
        <p:nvPicPr>
          <p:cNvPr id="2" name="Picture 1" descr="A picture containing text, sign&#10;&#10;Description automatically generated">
            <a:extLst>
              <a:ext uri="{FF2B5EF4-FFF2-40B4-BE49-F238E27FC236}">
                <a16:creationId xmlns:a16="http://schemas.microsoft.com/office/drawing/2014/main" id="{ED9D0677-F83D-3023-58F5-89957DF17770}"/>
              </a:ext>
            </a:extLst>
          </p:cNvPr>
          <p:cNvPicPr>
            <a:picLocks noChangeAspect="1"/>
          </p:cNvPicPr>
          <p:nvPr userDrawn="1"/>
        </p:nvPicPr>
        <p:blipFill>
          <a:blip r:embed="rId4"/>
          <a:stretch>
            <a:fillRect/>
          </a:stretch>
        </p:blipFill>
        <p:spPr>
          <a:xfrm>
            <a:off x="2781543" y="5679075"/>
            <a:ext cx="909842" cy="917994"/>
          </a:xfrm>
          <a:prstGeom prst="rect">
            <a:avLst/>
          </a:prstGeom>
        </p:spPr>
      </p:pic>
    </p:spTree>
    <p:extLst>
      <p:ext uri="{BB962C8B-B14F-4D97-AF65-F5344CB8AC3E}">
        <p14:creationId xmlns:p14="http://schemas.microsoft.com/office/powerpoint/2010/main" val="4507271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1993319496"/>
      </p:ext>
    </p:extLst>
  </p:cSld>
  <p:clrMapOvr>
    <a:masterClrMapping/>
  </p:clrMapOvr>
  <p:hf hdr="0" dt="0"/>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a:stretch>
            <a:fillRect/>
          </a:stretch>
        </p:blipFill>
        <p:spPr>
          <a:xfrm>
            <a:off x="190500" y="5602330"/>
            <a:ext cx="2402348" cy="1065985"/>
          </a:xfrm>
          <a:prstGeom prst="rect">
            <a:avLst/>
          </a:prstGeom>
        </p:spPr>
      </p:pic>
      <p:pic>
        <p:nvPicPr>
          <p:cNvPr id="7" name="Picture 6" descr="A picture containing text, sign&#10;&#10;Description automatically generated">
            <a:extLst>
              <a:ext uri="{FF2B5EF4-FFF2-40B4-BE49-F238E27FC236}">
                <a16:creationId xmlns:a16="http://schemas.microsoft.com/office/drawing/2014/main" id="{3A0DBBDD-4F3E-6EC9-D347-7A585FF8AFC3}"/>
              </a:ext>
            </a:extLst>
          </p:cNvPr>
          <p:cNvPicPr>
            <a:picLocks noChangeAspect="1"/>
          </p:cNvPicPr>
          <p:nvPr userDrawn="1"/>
        </p:nvPicPr>
        <p:blipFill>
          <a:blip r:embed="rId4"/>
          <a:stretch>
            <a:fillRect/>
          </a:stretch>
        </p:blipFill>
        <p:spPr>
          <a:xfrm>
            <a:off x="2778673" y="5676181"/>
            <a:ext cx="912711" cy="920888"/>
          </a:xfrm>
          <a:prstGeom prst="rect">
            <a:avLst/>
          </a:prstGeom>
        </p:spPr>
      </p:pic>
    </p:spTree>
    <p:extLst>
      <p:ext uri="{BB962C8B-B14F-4D97-AF65-F5344CB8AC3E}">
        <p14:creationId xmlns:p14="http://schemas.microsoft.com/office/powerpoint/2010/main" val="261120305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a:stretch>
            <a:fillRect/>
          </a:stretch>
        </p:blipFill>
        <p:spPr>
          <a:xfrm>
            <a:off x="190500" y="5602330"/>
            <a:ext cx="2402348" cy="1065985"/>
          </a:xfrm>
          <a:prstGeom prst="rect">
            <a:avLst/>
          </a:prstGeom>
        </p:spPr>
      </p:pic>
      <p:pic>
        <p:nvPicPr>
          <p:cNvPr id="3" name="Picture 2" descr="A picture containing text, sign&#10;&#10;Description automatically generated">
            <a:extLst>
              <a:ext uri="{FF2B5EF4-FFF2-40B4-BE49-F238E27FC236}">
                <a16:creationId xmlns:a16="http://schemas.microsoft.com/office/drawing/2014/main" id="{CBA869BB-4579-92DB-6B62-D78EEAD527A0}"/>
              </a:ext>
            </a:extLst>
          </p:cNvPr>
          <p:cNvPicPr>
            <a:picLocks noChangeAspect="1"/>
          </p:cNvPicPr>
          <p:nvPr userDrawn="1"/>
        </p:nvPicPr>
        <p:blipFill>
          <a:blip r:embed="rId4"/>
          <a:stretch>
            <a:fillRect/>
          </a:stretch>
        </p:blipFill>
        <p:spPr>
          <a:xfrm>
            <a:off x="2772115" y="5669563"/>
            <a:ext cx="919269" cy="927505"/>
          </a:xfrm>
          <a:prstGeom prst="rect">
            <a:avLst/>
          </a:prstGeom>
        </p:spPr>
      </p:pic>
    </p:spTree>
    <p:extLst>
      <p:ext uri="{BB962C8B-B14F-4D97-AF65-F5344CB8AC3E}">
        <p14:creationId xmlns:p14="http://schemas.microsoft.com/office/powerpoint/2010/main" val="38677665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a:stretch>
            <a:fillRect/>
          </a:stretch>
        </p:blipFill>
        <p:spPr>
          <a:xfrm>
            <a:off x="190500" y="5602330"/>
            <a:ext cx="2402348" cy="1065985"/>
          </a:xfrm>
          <a:prstGeom prst="rect">
            <a:avLst/>
          </a:prstGeom>
        </p:spPr>
      </p:pic>
      <p:pic>
        <p:nvPicPr>
          <p:cNvPr id="2" name="Picture 1" descr="A picture containing text, sign&#10;&#10;Description automatically generated">
            <a:extLst>
              <a:ext uri="{FF2B5EF4-FFF2-40B4-BE49-F238E27FC236}">
                <a16:creationId xmlns:a16="http://schemas.microsoft.com/office/drawing/2014/main" id="{95A0F2A6-0D2A-52DF-F0B3-5FF393895DF8}"/>
              </a:ext>
            </a:extLst>
          </p:cNvPr>
          <p:cNvPicPr>
            <a:picLocks noChangeAspect="1"/>
          </p:cNvPicPr>
          <p:nvPr userDrawn="1"/>
        </p:nvPicPr>
        <p:blipFill>
          <a:blip r:embed="rId4"/>
          <a:stretch>
            <a:fillRect/>
          </a:stretch>
        </p:blipFill>
        <p:spPr>
          <a:xfrm>
            <a:off x="2705479" y="5602329"/>
            <a:ext cx="985906" cy="994739"/>
          </a:xfrm>
          <a:prstGeom prst="rect">
            <a:avLst/>
          </a:prstGeom>
        </p:spPr>
      </p:pic>
    </p:spTree>
    <p:extLst>
      <p:ext uri="{BB962C8B-B14F-4D97-AF65-F5344CB8AC3E}">
        <p14:creationId xmlns:p14="http://schemas.microsoft.com/office/powerpoint/2010/main" val="38815689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a:stretch>
            <a:fillRect/>
          </a:stretch>
        </p:blipFill>
        <p:spPr>
          <a:xfrm>
            <a:off x="190500" y="5602330"/>
            <a:ext cx="2402348" cy="1065985"/>
          </a:xfrm>
          <a:prstGeom prst="rect">
            <a:avLst/>
          </a:prstGeom>
        </p:spPr>
      </p:pic>
      <p:pic>
        <p:nvPicPr>
          <p:cNvPr id="2" name="Picture 1" descr="A picture containing text, sign&#10;&#10;Description automatically generated">
            <a:extLst>
              <a:ext uri="{FF2B5EF4-FFF2-40B4-BE49-F238E27FC236}">
                <a16:creationId xmlns:a16="http://schemas.microsoft.com/office/drawing/2014/main" id="{ED3D86ED-17AD-ED30-93CF-4F34FCE0A9BD}"/>
              </a:ext>
            </a:extLst>
          </p:cNvPr>
          <p:cNvPicPr>
            <a:picLocks noChangeAspect="1"/>
          </p:cNvPicPr>
          <p:nvPr userDrawn="1"/>
        </p:nvPicPr>
        <p:blipFill>
          <a:blip r:embed="rId4"/>
          <a:stretch>
            <a:fillRect/>
          </a:stretch>
        </p:blipFill>
        <p:spPr>
          <a:xfrm>
            <a:off x="2705479" y="5602329"/>
            <a:ext cx="985906" cy="994739"/>
          </a:xfrm>
          <a:prstGeom prst="rect">
            <a:avLst/>
          </a:prstGeom>
        </p:spPr>
      </p:pic>
    </p:spTree>
    <p:extLst>
      <p:ext uri="{BB962C8B-B14F-4D97-AF65-F5344CB8AC3E}">
        <p14:creationId xmlns:p14="http://schemas.microsoft.com/office/powerpoint/2010/main" val="208298502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a:stretch>
            <a:fillRect/>
          </a:stretch>
        </p:blipFill>
        <p:spPr>
          <a:xfrm>
            <a:off x="190500" y="5602330"/>
            <a:ext cx="2402348" cy="1065985"/>
          </a:xfrm>
          <a:prstGeom prst="rect">
            <a:avLst/>
          </a:prstGeom>
        </p:spPr>
      </p:pic>
      <p:pic>
        <p:nvPicPr>
          <p:cNvPr id="3" name="Picture 2" descr="A picture containing text, sign&#10;&#10;Description automatically generated">
            <a:extLst>
              <a:ext uri="{FF2B5EF4-FFF2-40B4-BE49-F238E27FC236}">
                <a16:creationId xmlns:a16="http://schemas.microsoft.com/office/drawing/2014/main" id="{FFFE524B-CB22-06CA-D67E-8D548BFD1BEB}"/>
              </a:ext>
            </a:extLst>
          </p:cNvPr>
          <p:cNvPicPr>
            <a:picLocks noChangeAspect="1"/>
          </p:cNvPicPr>
          <p:nvPr userDrawn="1"/>
        </p:nvPicPr>
        <p:blipFill>
          <a:blip r:embed="rId4"/>
          <a:stretch>
            <a:fillRect/>
          </a:stretch>
        </p:blipFill>
        <p:spPr>
          <a:xfrm>
            <a:off x="2715099" y="5612037"/>
            <a:ext cx="976285" cy="985032"/>
          </a:xfrm>
          <a:prstGeom prst="rect">
            <a:avLst/>
          </a:prstGeom>
        </p:spPr>
      </p:pic>
    </p:spTree>
    <p:extLst>
      <p:ext uri="{BB962C8B-B14F-4D97-AF65-F5344CB8AC3E}">
        <p14:creationId xmlns:p14="http://schemas.microsoft.com/office/powerpoint/2010/main" val="12964060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a:stretch>
            <a:fillRect/>
          </a:stretch>
        </p:blipFill>
        <p:spPr>
          <a:xfrm>
            <a:off x="190500" y="5602330"/>
            <a:ext cx="2402348" cy="1065985"/>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BF31776A-EB69-C1E7-9719-7EE1E956320C}"/>
              </a:ext>
            </a:extLst>
          </p:cNvPr>
          <p:cNvPicPr>
            <a:picLocks noChangeAspect="1"/>
          </p:cNvPicPr>
          <p:nvPr userDrawn="1"/>
        </p:nvPicPr>
        <p:blipFill>
          <a:blip r:embed="rId4"/>
          <a:stretch>
            <a:fillRect/>
          </a:stretch>
        </p:blipFill>
        <p:spPr>
          <a:xfrm>
            <a:off x="2736059" y="5633185"/>
            <a:ext cx="955325" cy="963884"/>
          </a:xfrm>
          <a:prstGeom prst="rect">
            <a:avLst/>
          </a:prstGeom>
        </p:spPr>
      </p:pic>
    </p:spTree>
    <p:extLst>
      <p:ext uri="{BB962C8B-B14F-4D97-AF65-F5344CB8AC3E}">
        <p14:creationId xmlns:p14="http://schemas.microsoft.com/office/powerpoint/2010/main" val="60128976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hart Color Layout">
    <p:spTree>
      <p:nvGrpSpPr>
        <p:cNvPr id="1" name=""/>
        <p:cNvGrpSpPr/>
        <p:nvPr/>
      </p:nvGrpSpPr>
      <p:grpSpPr>
        <a:xfrm>
          <a:off x="0" y="0"/>
          <a:ext cx="0" cy="0"/>
          <a:chOff x="0" y="0"/>
          <a:chExt cx="0" cy="0"/>
        </a:xfrm>
      </p:grpSpPr>
      <p:sp>
        <p:nvSpPr>
          <p:cNvPr id="10" name="Chart Placeholder 9"/>
          <p:cNvSpPr>
            <a:spLocks noGrp="1"/>
          </p:cNvSpPr>
          <p:nvPr>
            <p:ph type="chart" sz="quarter" idx="12"/>
          </p:nvPr>
        </p:nvSpPr>
        <p:spPr>
          <a:xfrm>
            <a:off x="266700" y="1028700"/>
            <a:ext cx="11658599" cy="5600700"/>
          </a:xfrm>
        </p:spPr>
        <p:txBody>
          <a:bodyPr/>
          <a:lstStyle/>
          <a:p>
            <a:endParaRPr lang="en-US" dirty="0"/>
          </a:p>
        </p:txBody>
      </p:sp>
      <p:sp>
        <p:nvSpPr>
          <p:cNvPr id="3" name="Date Placeholder 2">
            <a:extLst>
              <a:ext uri="{FF2B5EF4-FFF2-40B4-BE49-F238E27FC236}">
                <a16:creationId xmlns:a16="http://schemas.microsoft.com/office/drawing/2014/main" id="{A3619AFA-4A38-490D-A5F0-BADCBB95D733}"/>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64AB4267-87B5-4161-84B6-F192661295C3}"/>
              </a:ext>
            </a:extLst>
          </p:cNvPr>
          <p:cNvSpPr>
            <a:spLocks noGrp="1"/>
          </p:cNvSpPr>
          <p:nvPr>
            <p:ph type="ftr" sz="quarter" idx="14"/>
          </p:nvPr>
        </p:nvSpPr>
        <p:spPr/>
        <p:txBody>
          <a:bodyPr/>
          <a:lstStyle/>
          <a:p>
            <a:endParaRPr lang="en-US" dirty="0"/>
          </a:p>
        </p:txBody>
      </p:sp>
      <p:sp>
        <p:nvSpPr>
          <p:cNvPr id="6" name="Title 5">
            <a:extLst>
              <a:ext uri="{FF2B5EF4-FFF2-40B4-BE49-F238E27FC236}">
                <a16:creationId xmlns:a16="http://schemas.microsoft.com/office/drawing/2014/main" id="{1FDFC77C-D990-FC23-7F32-24231C7AF06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8411546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Reference ONLY">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510689-FF1B-863B-E08A-0D6B1DD61503}"/>
              </a:ext>
            </a:extLst>
          </p:cNvPr>
          <p:cNvPicPr>
            <a:picLocks noChangeAspect="1"/>
          </p:cNvPicPr>
          <p:nvPr userDrawn="1"/>
        </p:nvPicPr>
        <p:blipFill>
          <a:blip r:embed="rId2"/>
          <a:stretch>
            <a:fillRect/>
          </a:stretch>
        </p:blipFill>
        <p:spPr>
          <a:xfrm>
            <a:off x="934316" y="10952"/>
            <a:ext cx="10286134" cy="6847048"/>
          </a:xfrm>
          <a:prstGeom prst="rect">
            <a:avLst/>
          </a:prstGeom>
        </p:spPr>
      </p:pic>
    </p:spTree>
    <p:extLst>
      <p:ext uri="{BB962C8B-B14F-4D97-AF65-F5344CB8AC3E}">
        <p14:creationId xmlns:p14="http://schemas.microsoft.com/office/powerpoint/2010/main" val="3981107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783085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9265633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5000">
              <a:schemeClr val="tx2"/>
            </a:gs>
            <a:gs pos="90000">
              <a:schemeClr val="tx2">
                <a:alpha val="4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Tree>
    <p:extLst>
      <p:ext uri="{BB962C8B-B14F-4D97-AF65-F5344CB8AC3E}">
        <p14:creationId xmlns:p14="http://schemas.microsoft.com/office/powerpoint/2010/main" val="1529403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3562901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8523942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pic>
        <p:nvPicPr>
          <p:cNvPr id="4" name="Picture 3" descr="A picture containing text, sign&#10;&#10;Description automatically generated">
            <a:extLst>
              <a:ext uri="{FF2B5EF4-FFF2-40B4-BE49-F238E27FC236}">
                <a16:creationId xmlns:a16="http://schemas.microsoft.com/office/drawing/2014/main" id="{B208F4A3-F2E9-0C5B-9634-D78583078EFC}"/>
              </a:ext>
            </a:extLst>
          </p:cNvPr>
          <p:cNvPicPr>
            <a:picLocks noChangeAspect="1"/>
          </p:cNvPicPr>
          <p:nvPr userDrawn="1"/>
        </p:nvPicPr>
        <p:blipFill>
          <a:blip r:embed="rId4"/>
          <a:stretch>
            <a:fillRect/>
          </a:stretch>
        </p:blipFill>
        <p:spPr>
          <a:xfrm>
            <a:off x="2697452" y="5595119"/>
            <a:ext cx="1063666" cy="1073196"/>
          </a:xfrm>
          <a:prstGeom prst="rect">
            <a:avLst/>
          </a:prstGeom>
        </p:spPr>
      </p:pic>
    </p:spTree>
    <p:extLst>
      <p:ext uri="{BB962C8B-B14F-4D97-AF65-F5344CB8AC3E}">
        <p14:creationId xmlns:p14="http://schemas.microsoft.com/office/powerpoint/2010/main" val="37802714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4657202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7274079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a:stretch>
            <a:fillRect/>
          </a:stretch>
        </p:blipFill>
        <p:spPr>
          <a:xfrm>
            <a:off x="190500" y="5602330"/>
            <a:ext cx="2402348" cy="1065985"/>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D1084307-7730-D362-E319-51DCF163B4AD}"/>
              </a:ext>
            </a:extLst>
          </p:cNvPr>
          <p:cNvPicPr>
            <a:picLocks noChangeAspect="1"/>
          </p:cNvPicPr>
          <p:nvPr userDrawn="1"/>
        </p:nvPicPr>
        <p:blipFill>
          <a:blip r:embed="rId4"/>
          <a:stretch>
            <a:fillRect/>
          </a:stretch>
        </p:blipFill>
        <p:spPr>
          <a:xfrm>
            <a:off x="2810376" y="5602329"/>
            <a:ext cx="1056519" cy="1065985"/>
          </a:xfrm>
          <a:prstGeom prst="rect">
            <a:avLst/>
          </a:prstGeom>
        </p:spPr>
      </p:pic>
    </p:spTree>
    <p:extLst>
      <p:ext uri="{BB962C8B-B14F-4D97-AF65-F5344CB8AC3E}">
        <p14:creationId xmlns:p14="http://schemas.microsoft.com/office/powerpoint/2010/main" val="24431359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7999428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a:stretch>
            <a:fillRect/>
          </a:stretch>
        </p:blipFill>
        <p:spPr>
          <a:xfrm>
            <a:off x="190500" y="5602330"/>
            <a:ext cx="2402348" cy="1065985"/>
          </a:xfrm>
          <a:prstGeom prst="rect">
            <a:avLst/>
          </a:prstGeom>
        </p:spPr>
      </p:pic>
      <p:pic>
        <p:nvPicPr>
          <p:cNvPr id="3" name="Picture 2" descr="A picture containing text, sign&#10;&#10;Description automatically generated">
            <a:extLst>
              <a:ext uri="{FF2B5EF4-FFF2-40B4-BE49-F238E27FC236}">
                <a16:creationId xmlns:a16="http://schemas.microsoft.com/office/drawing/2014/main" id="{ADB88BDA-C2AD-6E9A-660A-EF2449944E88}"/>
              </a:ext>
            </a:extLst>
          </p:cNvPr>
          <p:cNvPicPr>
            <a:picLocks noChangeAspect="1"/>
          </p:cNvPicPr>
          <p:nvPr userDrawn="1"/>
        </p:nvPicPr>
        <p:blipFill>
          <a:blip r:embed="rId4"/>
          <a:stretch>
            <a:fillRect/>
          </a:stretch>
        </p:blipFill>
        <p:spPr>
          <a:xfrm>
            <a:off x="2810376" y="5602329"/>
            <a:ext cx="1056519" cy="1065985"/>
          </a:xfrm>
          <a:prstGeom prst="rect">
            <a:avLst/>
          </a:prstGeom>
        </p:spPr>
      </p:pic>
    </p:spTree>
    <p:extLst>
      <p:ext uri="{BB962C8B-B14F-4D97-AF65-F5344CB8AC3E}">
        <p14:creationId xmlns:p14="http://schemas.microsoft.com/office/powerpoint/2010/main" val="34229492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a:stretch>
            <a:fillRect/>
          </a:stretch>
        </p:blipFill>
        <p:spPr>
          <a:xfrm>
            <a:off x="190500" y="5602330"/>
            <a:ext cx="2402348" cy="1065985"/>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5F0385A6-7E47-0319-D362-F6DE6CDFCBF8}"/>
              </a:ext>
            </a:extLst>
          </p:cNvPr>
          <p:cNvPicPr>
            <a:picLocks noChangeAspect="1"/>
          </p:cNvPicPr>
          <p:nvPr userDrawn="1"/>
        </p:nvPicPr>
        <p:blipFill>
          <a:blip r:embed="rId4"/>
          <a:stretch>
            <a:fillRect/>
          </a:stretch>
        </p:blipFill>
        <p:spPr>
          <a:xfrm>
            <a:off x="2810376" y="5602329"/>
            <a:ext cx="1056519" cy="1065985"/>
          </a:xfrm>
          <a:prstGeom prst="rect">
            <a:avLst/>
          </a:prstGeom>
        </p:spPr>
      </p:pic>
    </p:spTree>
    <p:extLst>
      <p:ext uri="{BB962C8B-B14F-4D97-AF65-F5344CB8AC3E}">
        <p14:creationId xmlns:p14="http://schemas.microsoft.com/office/powerpoint/2010/main" val="26973824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C718C8BC-3817-BA43-A697-C0F8A79E643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970837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1552096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
        <p:nvSpPr>
          <p:cNvPr id="2" name="Title 1">
            <a:extLst>
              <a:ext uri="{FF2B5EF4-FFF2-40B4-BE49-F238E27FC236}">
                <a16:creationId xmlns:a16="http://schemas.microsoft.com/office/drawing/2014/main" id="{942C9F60-E948-0B16-240A-DCBC52D49E51}"/>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42799532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
        <p:nvSpPr>
          <p:cNvPr id="2" name="Title 1">
            <a:extLst>
              <a:ext uri="{FF2B5EF4-FFF2-40B4-BE49-F238E27FC236}">
                <a16:creationId xmlns:a16="http://schemas.microsoft.com/office/drawing/2014/main" id="{942C9F60-E948-0B16-240A-DCBC52D49E51}"/>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0726252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Picture with Caption">
    <p:bg>
      <p:bgPr>
        <a:gradFill flip="none" rotWithShape="1">
          <a:gsLst>
            <a:gs pos="75000">
              <a:schemeClr val="tx2"/>
            </a:gs>
            <a:gs pos="85000">
              <a:schemeClr val="tx2">
                <a:alpha val="35000"/>
              </a:schemeClr>
            </a:gs>
            <a:gs pos="95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Tree>
    <p:extLst>
      <p:ext uri="{BB962C8B-B14F-4D97-AF65-F5344CB8AC3E}">
        <p14:creationId xmlns:p14="http://schemas.microsoft.com/office/powerpoint/2010/main" val="2103966943"/>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
        <p:nvSpPr>
          <p:cNvPr id="4" name="Title 3">
            <a:extLst>
              <a:ext uri="{FF2B5EF4-FFF2-40B4-BE49-F238E27FC236}">
                <a16:creationId xmlns:a16="http://schemas.microsoft.com/office/drawing/2014/main" id="{FC0BCDB4-4C07-CBF2-EFC4-7CEF0E09948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471780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
        <p:nvSpPr>
          <p:cNvPr id="3" name="Title 2">
            <a:extLst>
              <a:ext uri="{FF2B5EF4-FFF2-40B4-BE49-F238E27FC236}">
                <a16:creationId xmlns:a16="http://schemas.microsoft.com/office/drawing/2014/main" id="{1D0F7681-D094-4E6D-0DF0-99CD21DC42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362641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
        <p:nvSpPr>
          <p:cNvPr id="4" name="Title 3">
            <a:extLst>
              <a:ext uri="{FF2B5EF4-FFF2-40B4-BE49-F238E27FC236}">
                <a16:creationId xmlns:a16="http://schemas.microsoft.com/office/drawing/2014/main" id="{CC30DB31-FD65-4D95-4478-6813E7F155C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655615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26498186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2977904076"/>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2693227270"/>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2516359702"/>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1819793675"/>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Picture with Caption">
    <p:bg>
      <p:bgPr>
        <a:gradFill flip="none" rotWithShape="1">
          <a:gsLst>
            <a:gs pos="75000">
              <a:schemeClr val="tx2"/>
            </a:gs>
            <a:gs pos="85000">
              <a:schemeClr val="tx2">
                <a:alpha val="35000"/>
              </a:schemeClr>
            </a:gs>
            <a:gs pos="95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Tree>
    <p:extLst>
      <p:ext uri="{BB962C8B-B14F-4D97-AF65-F5344CB8AC3E}">
        <p14:creationId xmlns:p14="http://schemas.microsoft.com/office/powerpoint/2010/main" val="3924584535"/>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
        <p:nvSpPr>
          <p:cNvPr id="3" name="Title 2">
            <a:extLst>
              <a:ext uri="{FF2B5EF4-FFF2-40B4-BE49-F238E27FC236}">
                <a16:creationId xmlns:a16="http://schemas.microsoft.com/office/drawing/2014/main" id="{7AD23EB7-47BD-A421-AD32-BA7882ED264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538435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6461439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0"/>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7B0D9059-3C9E-5AFD-2A32-2874C4FC4C5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761594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2556249665"/>
      </p:ext>
    </p:extLst>
  </p:cSld>
  <p:clrMapOvr>
    <a:masterClrMapping/>
  </p:clrMapOvr>
  <p:hf hdr="0" dt="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7373409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24976461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5000">
              <a:schemeClr val="tx2"/>
            </a:gs>
            <a:gs pos="90000">
              <a:schemeClr val="tx2">
                <a:alpha val="4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Tree>
    <p:extLst>
      <p:ext uri="{BB962C8B-B14F-4D97-AF65-F5344CB8AC3E}">
        <p14:creationId xmlns:p14="http://schemas.microsoft.com/office/powerpoint/2010/main" val="20197952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a:stretch>
            <a:fillRect/>
          </a:stretch>
        </p:blipFill>
        <p:spPr>
          <a:xfrm>
            <a:off x="190500" y="5602330"/>
            <a:ext cx="2402348" cy="1065985"/>
          </a:xfrm>
          <a:prstGeom prst="rect">
            <a:avLst/>
          </a:prstGeom>
        </p:spPr>
      </p:pic>
      <p:pic>
        <p:nvPicPr>
          <p:cNvPr id="4" name="Picture 3" descr="A picture containing text, sign&#10;&#10;Description automatically generated">
            <a:extLst>
              <a:ext uri="{FF2B5EF4-FFF2-40B4-BE49-F238E27FC236}">
                <a16:creationId xmlns:a16="http://schemas.microsoft.com/office/drawing/2014/main" id="{159AC6F7-D62B-9FD8-2BA0-42A6B02281AC}"/>
              </a:ext>
            </a:extLst>
          </p:cNvPr>
          <p:cNvPicPr>
            <a:picLocks noChangeAspect="1"/>
          </p:cNvPicPr>
          <p:nvPr userDrawn="1"/>
        </p:nvPicPr>
        <p:blipFill>
          <a:blip r:embed="rId4"/>
          <a:stretch>
            <a:fillRect/>
          </a:stretch>
        </p:blipFill>
        <p:spPr>
          <a:xfrm>
            <a:off x="2680980" y="5602329"/>
            <a:ext cx="1056519" cy="1065985"/>
          </a:xfrm>
          <a:prstGeom prst="rect">
            <a:avLst/>
          </a:prstGeom>
        </p:spPr>
      </p:pic>
    </p:spTree>
    <p:extLst>
      <p:ext uri="{BB962C8B-B14F-4D97-AF65-F5344CB8AC3E}">
        <p14:creationId xmlns:p14="http://schemas.microsoft.com/office/powerpoint/2010/main" val="17722061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pic>
        <p:nvPicPr>
          <p:cNvPr id="2" name="Picture 1" descr="A picture containing text, sign&#10;&#10;Description automatically generated">
            <a:extLst>
              <a:ext uri="{FF2B5EF4-FFF2-40B4-BE49-F238E27FC236}">
                <a16:creationId xmlns:a16="http://schemas.microsoft.com/office/drawing/2014/main" id="{16B488A9-B36C-4407-4A65-8BBFC86F89F6}"/>
              </a:ext>
            </a:extLst>
          </p:cNvPr>
          <p:cNvPicPr>
            <a:picLocks noChangeAspect="1"/>
          </p:cNvPicPr>
          <p:nvPr userDrawn="1"/>
        </p:nvPicPr>
        <p:blipFill>
          <a:blip r:embed="rId4"/>
          <a:stretch>
            <a:fillRect/>
          </a:stretch>
        </p:blipFill>
        <p:spPr>
          <a:xfrm>
            <a:off x="2810376" y="5602329"/>
            <a:ext cx="1056519" cy="1065985"/>
          </a:xfrm>
          <a:prstGeom prst="rect">
            <a:avLst/>
          </a:prstGeom>
        </p:spPr>
      </p:pic>
    </p:spTree>
    <p:extLst>
      <p:ext uri="{BB962C8B-B14F-4D97-AF65-F5344CB8AC3E}">
        <p14:creationId xmlns:p14="http://schemas.microsoft.com/office/powerpoint/2010/main" val="16972804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a:stretch>
            <a:fillRect/>
          </a:stretch>
        </p:blipFill>
        <p:spPr>
          <a:xfrm>
            <a:off x="190500" y="5602330"/>
            <a:ext cx="2402348" cy="1065985"/>
          </a:xfrm>
          <a:prstGeom prst="rect">
            <a:avLst/>
          </a:prstGeom>
        </p:spPr>
      </p:pic>
      <p:pic>
        <p:nvPicPr>
          <p:cNvPr id="7" name="Picture 6" descr="A picture containing text, sign&#10;&#10;Description automatically generated">
            <a:extLst>
              <a:ext uri="{FF2B5EF4-FFF2-40B4-BE49-F238E27FC236}">
                <a16:creationId xmlns:a16="http://schemas.microsoft.com/office/drawing/2014/main" id="{3989A5DC-9C4F-9CAD-7C1B-C090BFC8A278}"/>
              </a:ext>
            </a:extLst>
          </p:cNvPr>
          <p:cNvPicPr>
            <a:picLocks noChangeAspect="1"/>
          </p:cNvPicPr>
          <p:nvPr userDrawn="1"/>
        </p:nvPicPr>
        <p:blipFill>
          <a:blip r:embed="rId4"/>
          <a:stretch>
            <a:fillRect/>
          </a:stretch>
        </p:blipFill>
        <p:spPr>
          <a:xfrm>
            <a:off x="2781543" y="5602329"/>
            <a:ext cx="1056519" cy="1065985"/>
          </a:xfrm>
          <a:prstGeom prst="rect">
            <a:avLst/>
          </a:prstGeom>
        </p:spPr>
      </p:pic>
    </p:spTree>
    <p:extLst>
      <p:ext uri="{BB962C8B-B14F-4D97-AF65-F5344CB8AC3E}">
        <p14:creationId xmlns:p14="http://schemas.microsoft.com/office/powerpoint/2010/main" val="2010727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
        <p:nvSpPr>
          <p:cNvPr id="4" name="Title 3">
            <a:extLst>
              <a:ext uri="{FF2B5EF4-FFF2-40B4-BE49-F238E27FC236}">
                <a16:creationId xmlns:a16="http://schemas.microsoft.com/office/drawing/2014/main" id="{FC0BCDB4-4C07-CBF2-EFC4-7CEF0E09948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675725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a:stretch>
            <a:fillRect/>
          </a:stretch>
        </p:blipFill>
        <p:spPr>
          <a:xfrm>
            <a:off x="190500" y="5602330"/>
            <a:ext cx="2402348" cy="1065985"/>
          </a:xfrm>
          <a:prstGeom prst="rect">
            <a:avLst/>
          </a:prstGeom>
        </p:spPr>
      </p:pic>
      <p:pic>
        <p:nvPicPr>
          <p:cNvPr id="3" name="Picture 2" descr="A picture containing text, sign&#10;&#10;Description automatically generated">
            <a:extLst>
              <a:ext uri="{FF2B5EF4-FFF2-40B4-BE49-F238E27FC236}">
                <a16:creationId xmlns:a16="http://schemas.microsoft.com/office/drawing/2014/main" id="{516D2AB9-8BAE-94BD-CFC8-66363B7E6728}"/>
              </a:ext>
            </a:extLst>
          </p:cNvPr>
          <p:cNvPicPr>
            <a:picLocks noChangeAspect="1"/>
          </p:cNvPicPr>
          <p:nvPr userDrawn="1"/>
        </p:nvPicPr>
        <p:blipFill>
          <a:blip r:embed="rId4"/>
          <a:stretch>
            <a:fillRect/>
          </a:stretch>
        </p:blipFill>
        <p:spPr>
          <a:xfrm>
            <a:off x="2810376" y="5602329"/>
            <a:ext cx="1056519" cy="1065985"/>
          </a:xfrm>
          <a:prstGeom prst="rect">
            <a:avLst/>
          </a:prstGeom>
        </p:spPr>
      </p:pic>
    </p:spTree>
    <p:extLst>
      <p:ext uri="{BB962C8B-B14F-4D97-AF65-F5344CB8AC3E}">
        <p14:creationId xmlns:p14="http://schemas.microsoft.com/office/powerpoint/2010/main" val="15187335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a:stretch>
            <a:fillRect/>
          </a:stretch>
        </p:blipFill>
        <p:spPr>
          <a:xfrm>
            <a:off x="190500" y="5602330"/>
            <a:ext cx="2402348" cy="1065985"/>
          </a:xfrm>
          <a:prstGeom prst="rect">
            <a:avLst/>
          </a:prstGeom>
        </p:spPr>
      </p:pic>
      <p:pic>
        <p:nvPicPr>
          <p:cNvPr id="2" name="Picture 1" descr="A picture containing text, sign&#10;&#10;Description automatically generated">
            <a:extLst>
              <a:ext uri="{FF2B5EF4-FFF2-40B4-BE49-F238E27FC236}">
                <a16:creationId xmlns:a16="http://schemas.microsoft.com/office/drawing/2014/main" id="{299EC690-00BA-968E-6B1D-284D8308257E}"/>
              </a:ext>
            </a:extLst>
          </p:cNvPr>
          <p:cNvPicPr>
            <a:picLocks noChangeAspect="1"/>
          </p:cNvPicPr>
          <p:nvPr userDrawn="1"/>
        </p:nvPicPr>
        <p:blipFill>
          <a:blip r:embed="rId4"/>
          <a:stretch>
            <a:fillRect/>
          </a:stretch>
        </p:blipFill>
        <p:spPr>
          <a:xfrm>
            <a:off x="2810376" y="5602329"/>
            <a:ext cx="1056519" cy="1065985"/>
          </a:xfrm>
          <a:prstGeom prst="rect">
            <a:avLst/>
          </a:prstGeom>
        </p:spPr>
      </p:pic>
    </p:spTree>
    <p:extLst>
      <p:ext uri="{BB962C8B-B14F-4D97-AF65-F5344CB8AC3E}">
        <p14:creationId xmlns:p14="http://schemas.microsoft.com/office/powerpoint/2010/main" val="37599311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a:stretch>
            <a:fillRect/>
          </a:stretch>
        </p:blipFill>
        <p:spPr>
          <a:xfrm>
            <a:off x="190500" y="5602330"/>
            <a:ext cx="2402348" cy="1065985"/>
          </a:xfrm>
          <a:prstGeom prst="rect">
            <a:avLst/>
          </a:prstGeom>
        </p:spPr>
      </p:pic>
      <p:pic>
        <p:nvPicPr>
          <p:cNvPr id="2" name="Picture 1" descr="A picture containing text, sign&#10;&#10;Description automatically generated">
            <a:extLst>
              <a:ext uri="{FF2B5EF4-FFF2-40B4-BE49-F238E27FC236}">
                <a16:creationId xmlns:a16="http://schemas.microsoft.com/office/drawing/2014/main" id="{0FDA862E-EF6F-CAB1-7206-E7FE5C72E36B}"/>
              </a:ext>
            </a:extLst>
          </p:cNvPr>
          <p:cNvPicPr>
            <a:picLocks noChangeAspect="1"/>
          </p:cNvPicPr>
          <p:nvPr userDrawn="1"/>
        </p:nvPicPr>
        <p:blipFill>
          <a:blip r:embed="rId4"/>
          <a:stretch>
            <a:fillRect/>
          </a:stretch>
        </p:blipFill>
        <p:spPr>
          <a:xfrm>
            <a:off x="2810376" y="5602329"/>
            <a:ext cx="1056519" cy="1065985"/>
          </a:xfrm>
          <a:prstGeom prst="rect">
            <a:avLst/>
          </a:prstGeom>
        </p:spPr>
      </p:pic>
    </p:spTree>
    <p:extLst>
      <p:ext uri="{BB962C8B-B14F-4D97-AF65-F5344CB8AC3E}">
        <p14:creationId xmlns:p14="http://schemas.microsoft.com/office/powerpoint/2010/main" val="23839277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a:stretch>
            <a:fillRect/>
          </a:stretch>
        </p:blipFill>
        <p:spPr>
          <a:xfrm>
            <a:off x="190500" y="5602330"/>
            <a:ext cx="2402348" cy="1065985"/>
          </a:xfrm>
          <a:prstGeom prst="rect">
            <a:avLst/>
          </a:prstGeom>
        </p:spPr>
      </p:pic>
      <p:pic>
        <p:nvPicPr>
          <p:cNvPr id="3" name="Picture 2" descr="A picture containing text, sign&#10;&#10;Description automatically generated">
            <a:extLst>
              <a:ext uri="{FF2B5EF4-FFF2-40B4-BE49-F238E27FC236}">
                <a16:creationId xmlns:a16="http://schemas.microsoft.com/office/drawing/2014/main" id="{46252EC2-62FD-749E-DA48-2B1089A4C848}"/>
              </a:ext>
            </a:extLst>
          </p:cNvPr>
          <p:cNvPicPr>
            <a:picLocks noChangeAspect="1"/>
          </p:cNvPicPr>
          <p:nvPr userDrawn="1"/>
        </p:nvPicPr>
        <p:blipFill>
          <a:blip r:embed="rId4"/>
          <a:stretch>
            <a:fillRect/>
          </a:stretch>
        </p:blipFill>
        <p:spPr>
          <a:xfrm>
            <a:off x="2810376" y="5602329"/>
            <a:ext cx="1056519" cy="1065985"/>
          </a:xfrm>
          <a:prstGeom prst="rect">
            <a:avLst/>
          </a:prstGeom>
        </p:spPr>
      </p:pic>
    </p:spTree>
    <p:extLst>
      <p:ext uri="{BB962C8B-B14F-4D97-AF65-F5344CB8AC3E}">
        <p14:creationId xmlns:p14="http://schemas.microsoft.com/office/powerpoint/2010/main" val="35781678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a:stretch>
            <a:fillRect/>
          </a:stretch>
        </p:blipFill>
        <p:spPr>
          <a:xfrm>
            <a:off x="190500" y="5602330"/>
            <a:ext cx="2402348" cy="1065985"/>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8AE82EC6-E738-30D0-F261-A87B9E462BE7}"/>
              </a:ext>
            </a:extLst>
          </p:cNvPr>
          <p:cNvPicPr>
            <a:picLocks noChangeAspect="1"/>
          </p:cNvPicPr>
          <p:nvPr userDrawn="1"/>
        </p:nvPicPr>
        <p:blipFill>
          <a:blip r:embed="rId4"/>
          <a:stretch>
            <a:fillRect/>
          </a:stretch>
        </p:blipFill>
        <p:spPr>
          <a:xfrm>
            <a:off x="2810376" y="5602329"/>
            <a:ext cx="1056519" cy="1065985"/>
          </a:xfrm>
          <a:prstGeom prst="rect">
            <a:avLst/>
          </a:prstGeom>
        </p:spPr>
      </p:pic>
    </p:spTree>
    <p:extLst>
      <p:ext uri="{BB962C8B-B14F-4D97-AF65-F5344CB8AC3E}">
        <p14:creationId xmlns:p14="http://schemas.microsoft.com/office/powerpoint/2010/main" val="34803060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B8F7E44F-C564-AFF5-D73D-599A8EB64DC8}"/>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9565914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
        <p:nvSpPr>
          <p:cNvPr id="3" name="Title 2">
            <a:extLst>
              <a:ext uri="{FF2B5EF4-FFF2-40B4-BE49-F238E27FC236}">
                <a16:creationId xmlns:a16="http://schemas.microsoft.com/office/drawing/2014/main" id="{AEDBE4B2-ED26-DF20-EB88-9102132A1C0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449469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
        <p:nvSpPr>
          <p:cNvPr id="2" name="Title 1">
            <a:extLst>
              <a:ext uri="{FF2B5EF4-FFF2-40B4-BE49-F238E27FC236}">
                <a16:creationId xmlns:a16="http://schemas.microsoft.com/office/drawing/2014/main" id="{74074E2E-ED81-F3EC-B678-0FDCBC64206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231797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
        <p:nvSpPr>
          <p:cNvPr id="5" name="Title 4">
            <a:extLst>
              <a:ext uri="{FF2B5EF4-FFF2-40B4-BE49-F238E27FC236}">
                <a16:creationId xmlns:a16="http://schemas.microsoft.com/office/drawing/2014/main" id="{AB808ED8-8426-A0C0-9763-B7D4C153D10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40544361"/>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
        <p:nvSpPr>
          <p:cNvPr id="4" name="Title 3">
            <a:extLst>
              <a:ext uri="{FF2B5EF4-FFF2-40B4-BE49-F238E27FC236}">
                <a16:creationId xmlns:a16="http://schemas.microsoft.com/office/drawing/2014/main" id="{62C6ABDE-E95A-0F3C-098E-3AB6CD8A719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7819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
        <p:nvSpPr>
          <p:cNvPr id="3" name="Title 2">
            <a:extLst>
              <a:ext uri="{FF2B5EF4-FFF2-40B4-BE49-F238E27FC236}">
                <a16:creationId xmlns:a16="http://schemas.microsoft.com/office/drawing/2014/main" id="{1D0F7681-D094-4E6D-0DF0-99CD21DC42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674156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
        <p:nvSpPr>
          <p:cNvPr id="3" name="Title 2">
            <a:extLst>
              <a:ext uri="{FF2B5EF4-FFF2-40B4-BE49-F238E27FC236}">
                <a16:creationId xmlns:a16="http://schemas.microsoft.com/office/drawing/2014/main" id="{DFDE0C51-EABF-8EEF-D372-6195FADF38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702472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
        <p:nvSpPr>
          <p:cNvPr id="4" name="Title 3">
            <a:extLst>
              <a:ext uri="{FF2B5EF4-FFF2-40B4-BE49-F238E27FC236}">
                <a16:creationId xmlns:a16="http://schemas.microsoft.com/office/drawing/2014/main" id="{1FA45842-A577-D012-E0A0-40AA7BE0D29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988892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
        <p:nvSpPr>
          <p:cNvPr id="3" name="Title 2">
            <a:extLst>
              <a:ext uri="{FF2B5EF4-FFF2-40B4-BE49-F238E27FC236}">
                <a16:creationId xmlns:a16="http://schemas.microsoft.com/office/drawing/2014/main" id="{B93C48AD-9F55-0046-00A1-CC510D30C60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442748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
        <p:nvSpPr>
          <p:cNvPr id="5" name="Title 4">
            <a:extLst>
              <a:ext uri="{FF2B5EF4-FFF2-40B4-BE49-F238E27FC236}">
                <a16:creationId xmlns:a16="http://schemas.microsoft.com/office/drawing/2014/main" id="{44FB5578-DA9B-BD0B-5613-AEFB9E68B6F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98025777"/>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
        <p:nvSpPr>
          <p:cNvPr id="7" name="Title 6">
            <a:extLst>
              <a:ext uri="{FF2B5EF4-FFF2-40B4-BE49-F238E27FC236}">
                <a16:creationId xmlns:a16="http://schemas.microsoft.com/office/drawing/2014/main" id="{929DC40A-BB92-C526-3CD0-189C3429C4D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13898774"/>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
        <p:nvSpPr>
          <p:cNvPr id="6" name="Title 5">
            <a:extLst>
              <a:ext uri="{FF2B5EF4-FFF2-40B4-BE49-F238E27FC236}">
                <a16:creationId xmlns:a16="http://schemas.microsoft.com/office/drawing/2014/main" id="{481C1557-2F36-FF70-9AEB-DF21DD5067B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1852820"/>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
        <p:nvSpPr>
          <p:cNvPr id="6" name="Title 5">
            <a:extLst>
              <a:ext uri="{FF2B5EF4-FFF2-40B4-BE49-F238E27FC236}">
                <a16:creationId xmlns:a16="http://schemas.microsoft.com/office/drawing/2014/main" id="{F2E409FF-5585-8E4A-14AA-59DBC4EAF93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6880084"/>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
        <p:nvSpPr>
          <p:cNvPr id="3" name="Title 2">
            <a:extLst>
              <a:ext uri="{FF2B5EF4-FFF2-40B4-BE49-F238E27FC236}">
                <a16:creationId xmlns:a16="http://schemas.microsoft.com/office/drawing/2014/main" id="{B02F4169-3E26-AB53-54FC-47BE477B905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627756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105146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DACA2C3D-12FE-63E8-E6E7-2094824214F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91465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
        <p:nvSpPr>
          <p:cNvPr id="4" name="Title 3">
            <a:extLst>
              <a:ext uri="{FF2B5EF4-FFF2-40B4-BE49-F238E27FC236}">
                <a16:creationId xmlns:a16="http://schemas.microsoft.com/office/drawing/2014/main" id="{CC30DB31-FD65-4D95-4478-6813E7F155C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746813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290452761"/>
      </p:ext>
    </p:extLst>
  </p:cSld>
  <p:clrMapOvr>
    <a:masterClrMapping/>
  </p:clrMapOvr>
  <p:hf hdr="0" dt="0"/>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4719099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798164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Tree>
    <p:extLst>
      <p:ext uri="{BB962C8B-B14F-4D97-AF65-F5344CB8AC3E}">
        <p14:creationId xmlns:p14="http://schemas.microsoft.com/office/powerpoint/2010/main" val="42094505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388322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pic>
        <p:nvPicPr>
          <p:cNvPr id="2" name="Picture 1" descr="A picture containing text, sign&#10;&#10;Description automatically generated">
            <a:extLst>
              <a:ext uri="{FF2B5EF4-FFF2-40B4-BE49-F238E27FC236}">
                <a16:creationId xmlns:a16="http://schemas.microsoft.com/office/drawing/2014/main" id="{20AFA026-D76B-54FE-21FD-1B365BC6CBDD}"/>
              </a:ext>
            </a:extLst>
          </p:cNvPr>
          <p:cNvPicPr>
            <a:picLocks noChangeAspect="1"/>
          </p:cNvPicPr>
          <p:nvPr userDrawn="1"/>
        </p:nvPicPr>
        <p:blipFill>
          <a:blip r:embed="rId4"/>
          <a:stretch>
            <a:fillRect/>
          </a:stretch>
        </p:blipFill>
        <p:spPr>
          <a:xfrm>
            <a:off x="2810376" y="5602329"/>
            <a:ext cx="1056519" cy="1065985"/>
          </a:xfrm>
          <a:prstGeom prst="rect">
            <a:avLst/>
          </a:prstGeom>
        </p:spPr>
      </p:pic>
    </p:spTree>
    <p:extLst>
      <p:ext uri="{BB962C8B-B14F-4D97-AF65-F5344CB8AC3E}">
        <p14:creationId xmlns:p14="http://schemas.microsoft.com/office/powerpoint/2010/main" val="15719959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a:stretch>
            <a:fillRect/>
          </a:stretch>
        </p:blipFill>
        <p:spPr>
          <a:xfrm>
            <a:off x="190500" y="5602330"/>
            <a:ext cx="2402348" cy="1065985"/>
          </a:xfrm>
          <a:prstGeom prst="rect">
            <a:avLst/>
          </a:prstGeom>
        </p:spPr>
      </p:pic>
      <p:pic>
        <p:nvPicPr>
          <p:cNvPr id="7" name="Picture 6" descr="A picture containing text, sign&#10;&#10;Description automatically generated">
            <a:extLst>
              <a:ext uri="{FF2B5EF4-FFF2-40B4-BE49-F238E27FC236}">
                <a16:creationId xmlns:a16="http://schemas.microsoft.com/office/drawing/2014/main" id="{90E40560-8012-B08E-83EA-48807FBF9685}"/>
              </a:ext>
            </a:extLst>
          </p:cNvPr>
          <p:cNvPicPr>
            <a:picLocks noChangeAspect="1"/>
          </p:cNvPicPr>
          <p:nvPr userDrawn="1"/>
        </p:nvPicPr>
        <p:blipFill>
          <a:blip r:embed="rId4"/>
          <a:stretch>
            <a:fillRect/>
          </a:stretch>
        </p:blipFill>
        <p:spPr>
          <a:xfrm>
            <a:off x="2810376" y="5602329"/>
            <a:ext cx="1056519" cy="1065985"/>
          </a:xfrm>
          <a:prstGeom prst="rect">
            <a:avLst/>
          </a:prstGeom>
        </p:spPr>
      </p:pic>
    </p:spTree>
    <p:extLst>
      <p:ext uri="{BB962C8B-B14F-4D97-AF65-F5344CB8AC3E}">
        <p14:creationId xmlns:p14="http://schemas.microsoft.com/office/powerpoint/2010/main" val="91516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9744591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a:stretch>
            <a:fillRect/>
          </a:stretch>
        </p:blipFill>
        <p:spPr>
          <a:xfrm>
            <a:off x="190500" y="5602330"/>
            <a:ext cx="2402348" cy="1065985"/>
          </a:xfrm>
          <a:prstGeom prst="rect">
            <a:avLst/>
          </a:prstGeom>
        </p:spPr>
      </p:pic>
      <p:pic>
        <p:nvPicPr>
          <p:cNvPr id="2" name="Picture 1" descr="A picture containing text, sign&#10;&#10;Description automatically generated">
            <a:extLst>
              <a:ext uri="{FF2B5EF4-FFF2-40B4-BE49-F238E27FC236}">
                <a16:creationId xmlns:a16="http://schemas.microsoft.com/office/drawing/2014/main" id="{C15B4C30-EC19-D484-571A-85E2A45A91D2}"/>
              </a:ext>
            </a:extLst>
          </p:cNvPr>
          <p:cNvPicPr>
            <a:picLocks noChangeAspect="1"/>
          </p:cNvPicPr>
          <p:nvPr userDrawn="1"/>
        </p:nvPicPr>
        <p:blipFill>
          <a:blip r:embed="rId4"/>
          <a:stretch>
            <a:fillRect/>
          </a:stretch>
        </p:blipFill>
        <p:spPr>
          <a:xfrm>
            <a:off x="2810376" y="5602329"/>
            <a:ext cx="1056519" cy="1065985"/>
          </a:xfrm>
          <a:prstGeom prst="rect">
            <a:avLst/>
          </a:prstGeom>
        </p:spPr>
      </p:pic>
    </p:spTree>
    <p:extLst>
      <p:ext uri="{BB962C8B-B14F-4D97-AF65-F5344CB8AC3E}">
        <p14:creationId xmlns:p14="http://schemas.microsoft.com/office/powerpoint/2010/main" val="26518624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a:stretch>
            <a:fillRect/>
          </a:stretch>
        </p:blipFill>
        <p:spPr>
          <a:xfrm>
            <a:off x="190500" y="5602330"/>
            <a:ext cx="2402348" cy="1065985"/>
          </a:xfrm>
          <a:prstGeom prst="rect">
            <a:avLst/>
          </a:prstGeom>
        </p:spPr>
      </p:pic>
      <p:pic>
        <p:nvPicPr>
          <p:cNvPr id="2" name="Picture 1" descr="A picture containing text, sign&#10;&#10;Description automatically generated">
            <a:extLst>
              <a:ext uri="{FF2B5EF4-FFF2-40B4-BE49-F238E27FC236}">
                <a16:creationId xmlns:a16="http://schemas.microsoft.com/office/drawing/2014/main" id="{FD5998F1-E966-9C64-EC37-C421850E1A14}"/>
              </a:ext>
            </a:extLst>
          </p:cNvPr>
          <p:cNvPicPr>
            <a:picLocks noChangeAspect="1"/>
          </p:cNvPicPr>
          <p:nvPr userDrawn="1"/>
        </p:nvPicPr>
        <p:blipFill>
          <a:blip r:embed="rId4"/>
          <a:stretch>
            <a:fillRect/>
          </a:stretch>
        </p:blipFill>
        <p:spPr>
          <a:xfrm>
            <a:off x="2810376" y="5602329"/>
            <a:ext cx="1056519" cy="1065985"/>
          </a:xfrm>
          <a:prstGeom prst="rect">
            <a:avLst/>
          </a:prstGeom>
        </p:spPr>
      </p:pic>
    </p:spTree>
    <p:extLst>
      <p:ext uri="{BB962C8B-B14F-4D97-AF65-F5344CB8AC3E}">
        <p14:creationId xmlns:p14="http://schemas.microsoft.com/office/powerpoint/2010/main" val="1271054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37503846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4799151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a:stretch>
            <a:fillRect/>
          </a:stretch>
        </p:blipFill>
        <p:spPr>
          <a:xfrm>
            <a:off x="190500" y="5602330"/>
            <a:ext cx="2402348" cy="1065985"/>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25067A1D-4718-94D7-59DB-AF9C62A81676}"/>
              </a:ext>
            </a:extLst>
          </p:cNvPr>
          <p:cNvPicPr>
            <a:picLocks noChangeAspect="1"/>
          </p:cNvPicPr>
          <p:nvPr userDrawn="1"/>
        </p:nvPicPr>
        <p:blipFill>
          <a:blip r:embed="rId4"/>
          <a:stretch>
            <a:fillRect/>
          </a:stretch>
        </p:blipFill>
        <p:spPr>
          <a:xfrm>
            <a:off x="2810376" y="5602329"/>
            <a:ext cx="1056519" cy="1065985"/>
          </a:xfrm>
          <a:prstGeom prst="rect">
            <a:avLst/>
          </a:prstGeom>
        </p:spPr>
      </p:pic>
    </p:spTree>
    <p:extLst>
      <p:ext uri="{BB962C8B-B14F-4D97-AF65-F5344CB8AC3E}">
        <p14:creationId xmlns:p14="http://schemas.microsoft.com/office/powerpoint/2010/main" val="7974162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3B3BB445-F4B7-CADC-0D0E-2F77E6D29AB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03460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
        <p:nvSpPr>
          <p:cNvPr id="3" name="Title 2">
            <a:extLst>
              <a:ext uri="{FF2B5EF4-FFF2-40B4-BE49-F238E27FC236}">
                <a16:creationId xmlns:a16="http://schemas.microsoft.com/office/drawing/2014/main" id="{3F0C188E-247B-9C3F-A9A1-C83CFE759AA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378215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720236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dirty="0"/>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Tree>
    <p:extLst>
      <p:ext uri="{BB962C8B-B14F-4D97-AF65-F5344CB8AC3E}">
        <p14:creationId xmlns:p14="http://schemas.microsoft.com/office/powerpoint/2010/main" val="1683895260"/>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Tree>
    <p:extLst>
      <p:ext uri="{BB962C8B-B14F-4D97-AF65-F5344CB8AC3E}">
        <p14:creationId xmlns:p14="http://schemas.microsoft.com/office/powerpoint/2010/main" val="34320889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
        <p:nvSpPr>
          <p:cNvPr id="3" name="Title 2">
            <a:extLst>
              <a:ext uri="{FF2B5EF4-FFF2-40B4-BE49-F238E27FC236}">
                <a16:creationId xmlns:a16="http://schemas.microsoft.com/office/drawing/2014/main" id="{0D83DA01-DEF9-54DE-5B29-4ACD3FE63AA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924860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
        <p:nvSpPr>
          <p:cNvPr id="4" name="Title 3">
            <a:extLst>
              <a:ext uri="{FF2B5EF4-FFF2-40B4-BE49-F238E27FC236}">
                <a16:creationId xmlns:a16="http://schemas.microsoft.com/office/drawing/2014/main" id="{7C0718C4-6A68-5C9A-D51B-6E4A148DA30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768353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
        <p:nvSpPr>
          <p:cNvPr id="3" name="Title 2">
            <a:extLst>
              <a:ext uri="{FF2B5EF4-FFF2-40B4-BE49-F238E27FC236}">
                <a16:creationId xmlns:a16="http://schemas.microsoft.com/office/drawing/2014/main" id="{D7BCB16E-0E8E-5157-7B5A-C68F6A9B78A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01035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1916911407"/>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886297771"/>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3787658590"/>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1943067148"/>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1319340364"/>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
        <p:nvSpPr>
          <p:cNvPr id="3" name="Title 2">
            <a:extLst>
              <a:ext uri="{FF2B5EF4-FFF2-40B4-BE49-F238E27FC236}">
                <a16:creationId xmlns:a16="http://schemas.microsoft.com/office/drawing/2014/main" id="{C36767D0-41E3-FB81-AF9C-B23748A500E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666292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90209499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906D055C-0506-0861-DE5F-4C6932D6751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732432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
        <p:nvSpPr>
          <p:cNvPr id="3" name="TextBox 2">
            <a:extLst>
              <a:ext uri="{FF2B5EF4-FFF2-40B4-BE49-F238E27FC236}">
                <a16:creationId xmlns:a16="http://schemas.microsoft.com/office/drawing/2014/main" id="{C369F6EA-5BBB-736F-8B43-C8414A1A7110}"/>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5" name="TextBox 4">
            <a:extLst>
              <a:ext uri="{FF2B5EF4-FFF2-40B4-BE49-F238E27FC236}">
                <a16:creationId xmlns:a16="http://schemas.microsoft.com/office/drawing/2014/main" id="{A49041E3-ECCE-7D4E-3D0F-271435F717AB}"/>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1118713353"/>
      </p:ext>
    </p:extLst>
  </p:cSld>
  <p:clrMapOvr>
    <a:masterClrMapping/>
  </p:clrMapOvr>
  <p:hf hdr="0" dt="0"/>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bg2">
                    <a:lumMod val="50000"/>
                  </a:schemeClr>
                </a:solidFill>
              </a:rPr>
              <a:pPr algn="r">
                <a:spcBef>
                  <a:spcPct val="50000"/>
                </a:spcBef>
                <a:defRPr/>
              </a:pPr>
              <a:t>‹#›</a:t>
            </a:fld>
            <a:endParaRPr lang="en-US" sz="1100" b="0" baseline="0" dirty="0">
              <a:solidFill>
                <a:schemeClr val="bg2">
                  <a:lumMod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
        <p:nvSpPr>
          <p:cNvPr id="3" name="TextBox 2">
            <a:extLst>
              <a:ext uri="{FF2B5EF4-FFF2-40B4-BE49-F238E27FC236}">
                <a16:creationId xmlns:a16="http://schemas.microsoft.com/office/drawing/2014/main" id="{D9F0C27E-08F8-B2DC-3FBC-DBF8758A6EB4}"/>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D1BF6447-1438-9DC9-A4D0-DA7BD956CC62}"/>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28060181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
        <p:nvSpPr>
          <p:cNvPr id="3" name="TextBox 2">
            <a:extLst>
              <a:ext uri="{FF2B5EF4-FFF2-40B4-BE49-F238E27FC236}">
                <a16:creationId xmlns:a16="http://schemas.microsoft.com/office/drawing/2014/main" id="{36CCC378-15A8-6972-3896-FF69DB1A86EF}"/>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B4753ADC-3CDC-8585-1B64-FC71910FE39F}"/>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1266434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image" Target="../media/image1.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theme" Target="../theme/theme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image" Target="../media/image5.png"/><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slideLayout" Target="../slideLayouts/slideLayout80.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29" Type="http://schemas.openxmlformats.org/officeDocument/2006/relationships/image" Target="../media/image1.png"/><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28" Type="http://schemas.openxmlformats.org/officeDocument/2006/relationships/theme" Target="../theme/theme3.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31" Type="http://schemas.openxmlformats.org/officeDocument/2006/relationships/image" Target="../media/image6.png"/><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slideLayout" Target="../slideLayouts/slideLayout81.xml"/><Relationship Id="rId30"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26" Type="http://schemas.openxmlformats.org/officeDocument/2006/relationships/slideLayout" Target="../slideLayouts/slideLayout107.xml"/><Relationship Id="rId3" Type="http://schemas.openxmlformats.org/officeDocument/2006/relationships/slideLayout" Target="../slideLayouts/slideLayout84.xml"/><Relationship Id="rId21" Type="http://schemas.openxmlformats.org/officeDocument/2006/relationships/slideLayout" Target="../slideLayouts/slideLayout102.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slideLayout" Target="../slideLayouts/slideLayout106.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29" Type="http://schemas.openxmlformats.org/officeDocument/2006/relationships/theme" Target="../theme/theme4.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24" Type="http://schemas.openxmlformats.org/officeDocument/2006/relationships/slideLayout" Target="../slideLayouts/slideLayout105.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28" Type="http://schemas.openxmlformats.org/officeDocument/2006/relationships/slideLayout" Target="../slideLayouts/slideLayout109.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31" Type="http://schemas.openxmlformats.org/officeDocument/2006/relationships/image" Target="../media/image6.png"/><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slideLayout" Target="../slideLayouts/slideLayout103.xml"/><Relationship Id="rId27" Type="http://schemas.openxmlformats.org/officeDocument/2006/relationships/slideLayout" Target="../slideLayouts/slideLayout108.xml"/><Relationship Id="rId30"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26" Type="http://schemas.openxmlformats.org/officeDocument/2006/relationships/slideLayout" Target="../slideLayouts/slideLayout135.xml"/><Relationship Id="rId3" Type="http://schemas.openxmlformats.org/officeDocument/2006/relationships/slideLayout" Target="../slideLayouts/slideLayout112.xml"/><Relationship Id="rId21" Type="http://schemas.openxmlformats.org/officeDocument/2006/relationships/slideLayout" Target="../slideLayouts/slideLayout130.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5" Type="http://schemas.openxmlformats.org/officeDocument/2006/relationships/slideLayout" Target="../slideLayouts/slideLayout134.xml"/><Relationship Id="rId33" Type="http://schemas.openxmlformats.org/officeDocument/2006/relationships/image" Target="../media/image5.png"/><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0" Type="http://schemas.openxmlformats.org/officeDocument/2006/relationships/slideLayout" Target="../slideLayouts/slideLayout129.xml"/><Relationship Id="rId29" Type="http://schemas.openxmlformats.org/officeDocument/2006/relationships/slideLayout" Target="../slideLayouts/slideLayout138.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24" Type="http://schemas.openxmlformats.org/officeDocument/2006/relationships/slideLayout" Target="../slideLayouts/slideLayout133.xml"/><Relationship Id="rId32" Type="http://schemas.openxmlformats.org/officeDocument/2006/relationships/image" Target="../media/image7.png"/><Relationship Id="rId5" Type="http://schemas.openxmlformats.org/officeDocument/2006/relationships/slideLayout" Target="../slideLayouts/slideLayout114.xml"/><Relationship Id="rId15" Type="http://schemas.openxmlformats.org/officeDocument/2006/relationships/slideLayout" Target="../slideLayouts/slideLayout124.xml"/><Relationship Id="rId23" Type="http://schemas.openxmlformats.org/officeDocument/2006/relationships/slideLayout" Target="../slideLayouts/slideLayout132.xml"/><Relationship Id="rId28" Type="http://schemas.openxmlformats.org/officeDocument/2006/relationships/slideLayout" Target="../slideLayouts/slideLayout137.xml"/><Relationship Id="rId10" Type="http://schemas.openxmlformats.org/officeDocument/2006/relationships/slideLayout" Target="../slideLayouts/slideLayout119.xml"/><Relationship Id="rId19" Type="http://schemas.openxmlformats.org/officeDocument/2006/relationships/slideLayout" Target="../slideLayouts/slideLayout128.xml"/><Relationship Id="rId31" Type="http://schemas.openxmlformats.org/officeDocument/2006/relationships/image" Target="../media/image1.png"/><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 Id="rId22" Type="http://schemas.openxmlformats.org/officeDocument/2006/relationships/slideLayout" Target="../slideLayouts/slideLayout131.xml"/><Relationship Id="rId27" Type="http://schemas.openxmlformats.org/officeDocument/2006/relationships/slideLayout" Target="../slideLayouts/slideLayout136.xml"/><Relationship Id="rId30"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18" Type="http://schemas.openxmlformats.org/officeDocument/2006/relationships/slideLayout" Target="../slideLayouts/slideLayout156.xml"/><Relationship Id="rId26" Type="http://schemas.openxmlformats.org/officeDocument/2006/relationships/slideLayout" Target="../slideLayouts/slideLayout164.xml"/><Relationship Id="rId3" Type="http://schemas.openxmlformats.org/officeDocument/2006/relationships/slideLayout" Target="../slideLayouts/slideLayout141.xml"/><Relationship Id="rId21" Type="http://schemas.openxmlformats.org/officeDocument/2006/relationships/slideLayout" Target="../slideLayouts/slideLayout159.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17" Type="http://schemas.openxmlformats.org/officeDocument/2006/relationships/slideLayout" Target="../slideLayouts/slideLayout155.xml"/><Relationship Id="rId25" Type="http://schemas.openxmlformats.org/officeDocument/2006/relationships/slideLayout" Target="../slideLayouts/slideLayout163.xml"/><Relationship Id="rId2" Type="http://schemas.openxmlformats.org/officeDocument/2006/relationships/slideLayout" Target="../slideLayouts/slideLayout140.xml"/><Relationship Id="rId16" Type="http://schemas.openxmlformats.org/officeDocument/2006/relationships/slideLayout" Target="../slideLayouts/slideLayout154.xml"/><Relationship Id="rId20" Type="http://schemas.openxmlformats.org/officeDocument/2006/relationships/slideLayout" Target="../slideLayouts/slideLayout158.xml"/><Relationship Id="rId29" Type="http://schemas.openxmlformats.org/officeDocument/2006/relationships/image" Target="../media/image1.png"/><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24" Type="http://schemas.openxmlformats.org/officeDocument/2006/relationships/slideLayout" Target="../slideLayouts/slideLayout162.xml"/><Relationship Id="rId5" Type="http://schemas.openxmlformats.org/officeDocument/2006/relationships/slideLayout" Target="../slideLayouts/slideLayout143.xml"/><Relationship Id="rId15" Type="http://schemas.openxmlformats.org/officeDocument/2006/relationships/slideLayout" Target="../slideLayouts/slideLayout153.xml"/><Relationship Id="rId23" Type="http://schemas.openxmlformats.org/officeDocument/2006/relationships/slideLayout" Target="../slideLayouts/slideLayout161.xml"/><Relationship Id="rId28" Type="http://schemas.openxmlformats.org/officeDocument/2006/relationships/theme" Target="../theme/theme6.xml"/><Relationship Id="rId10" Type="http://schemas.openxmlformats.org/officeDocument/2006/relationships/slideLayout" Target="../slideLayouts/slideLayout148.xml"/><Relationship Id="rId19" Type="http://schemas.openxmlformats.org/officeDocument/2006/relationships/slideLayout" Target="../slideLayouts/slideLayout157.xml"/><Relationship Id="rId31" Type="http://schemas.openxmlformats.org/officeDocument/2006/relationships/image" Target="../media/image5.png"/><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 Id="rId22" Type="http://schemas.openxmlformats.org/officeDocument/2006/relationships/slideLayout" Target="../slideLayouts/slideLayout160.xml"/><Relationship Id="rId27" Type="http://schemas.openxmlformats.org/officeDocument/2006/relationships/slideLayout" Target="../slideLayouts/slideLayout165.xml"/><Relationship Id="rId30" Type="http://schemas.openxmlformats.org/officeDocument/2006/relationships/image" Target="../media/image7.pn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7000">
              <a:schemeClr val="tx2"/>
            </a:gs>
            <a:gs pos="90000">
              <a:schemeClr val="tx2"/>
            </a:gs>
            <a:gs pos="98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0"/>
          <a:stretch>
            <a:fillRect/>
          </a:stretch>
        </p:blipFill>
        <p:spPr>
          <a:xfrm>
            <a:off x="266700" y="319470"/>
            <a:ext cx="681666" cy="451942"/>
          </a:xfrm>
          <a:prstGeom prst="rect">
            <a:avLst/>
          </a:prstGeom>
        </p:spPr>
      </p:pic>
    </p:spTree>
    <p:extLst>
      <p:ext uri="{BB962C8B-B14F-4D97-AF65-F5344CB8AC3E}">
        <p14:creationId xmlns:p14="http://schemas.microsoft.com/office/powerpoint/2010/main" val="2346450069"/>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2" r:id="rId5"/>
    <p:sldLayoutId id="2147483973" r:id="rId6"/>
    <p:sldLayoutId id="2147483974" r:id="rId7"/>
    <p:sldLayoutId id="2147483975" r:id="rId8"/>
    <p:sldLayoutId id="2147483976" r:id="rId9"/>
    <p:sldLayoutId id="2147483977" r:id="rId10"/>
    <p:sldLayoutId id="2147483978" r:id="rId11"/>
    <p:sldLayoutId id="2147483979" r:id="rId12"/>
    <p:sldLayoutId id="2147483980" r:id="rId13"/>
    <p:sldLayoutId id="2147483981" r:id="rId14"/>
    <p:sldLayoutId id="2147483982" r:id="rId15"/>
    <p:sldLayoutId id="2147483983" r:id="rId16"/>
    <p:sldLayoutId id="2147483984" r:id="rId17"/>
    <p:sldLayoutId id="2147483985" r:id="rId18"/>
    <p:sldLayoutId id="2147484079" r:id="rId19"/>
    <p:sldLayoutId id="2147483987" r:id="rId20"/>
    <p:sldLayoutId id="2147483988" r:id="rId21"/>
    <p:sldLayoutId id="2147483989" r:id="rId22"/>
    <p:sldLayoutId id="2147483990" r:id="rId23"/>
    <p:sldLayoutId id="2147483991" r:id="rId24"/>
    <p:sldLayoutId id="2147483992" r:id="rId25"/>
    <p:sldLayoutId id="2147483993" r:id="rId26"/>
    <p:sldLayoutId id="2147484109"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0"/>
          <a:stretch>
            <a:fillRect/>
          </a:stretch>
        </p:blipFill>
        <p:spPr>
          <a:xfrm>
            <a:off x="266700" y="319470"/>
            <a:ext cx="681666" cy="451942"/>
          </a:xfrm>
          <a:prstGeom prst="rect">
            <a:avLst/>
          </a:prstGeom>
        </p:spPr>
      </p:pic>
      <p:sp>
        <p:nvSpPr>
          <p:cNvPr id="2" name="TextBox 1">
            <a:extLst>
              <a:ext uri="{FF2B5EF4-FFF2-40B4-BE49-F238E27FC236}">
                <a16:creationId xmlns:a16="http://schemas.microsoft.com/office/drawing/2014/main" id="{13C93DB8-8109-4839-4533-D52647F330BE}"/>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3" name="TextBox 2">
            <a:extLst>
              <a:ext uri="{FF2B5EF4-FFF2-40B4-BE49-F238E27FC236}">
                <a16:creationId xmlns:a16="http://schemas.microsoft.com/office/drawing/2014/main" id="{D4AA7094-B510-FCCE-91B2-CBD23BFDE2C0}"/>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pic>
        <p:nvPicPr>
          <p:cNvPr id="4" name="Picture 3" descr="A picture containing text, sign&#10;&#10;Description automatically generated">
            <a:extLst>
              <a:ext uri="{FF2B5EF4-FFF2-40B4-BE49-F238E27FC236}">
                <a16:creationId xmlns:a16="http://schemas.microsoft.com/office/drawing/2014/main" id="{E5250D7D-75FF-CD11-1418-2ED4870149CA}"/>
              </a:ext>
            </a:extLst>
          </p:cNvPr>
          <p:cNvPicPr>
            <a:picLocks noChangeAspect="1"/>
          </p:cNvPicPr>
          <p:nvPr userDrawn="1"/>
        </p:nvPicPr>
        <p:blipFill>
          <a:blip r:embed="rId31"/>
          <a:stretch>
            <a:fillRect/>
          </a:stretch>
        </p:blipFill>
        <p:spPr>
          <a:xfrm>
            <a:off x="11464657" y="161191"/>
            <a:ext cx="650245" cy="656071"/>
          </a:xfrm>
          <a:prstGeom prst="rect">
            <a:avLst/>
          </a:prstGeom>
        </p:spPr>
      </p:pic>
    </p:spTree>
    <p:extLst>
      <p:ext uri="{BB962C8B-B14F-4D97-AF65-F5344CB8AC3E}">
        <p14:creationId xmlns:p14="http://schemas.microsoft.com/office/powerpoint/2010/main" val="1095872165"/>
      </p:ext>
    </p:extLst>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 id="2147484154" r:id="rId12"/>
    <p:sldLayoutId id="2147484155" r:id="rId13"/>
    <p:sldLayoutId id="2147484156" r:id="rId14"/>
    <p:sldLayoutId id="2147484157" r:id="rId15"/>
    <p:sldLayoutId id="2147484158" r:id="rId16"/>
    <p:sldLayoutId id="2147484159" r:id="rId17"/>
    <p:sldLayoutId id="2147484160" r:id="rId18"/>
    <p:sldLayoutId id="2147484161" r:id="rId19"/>
    <p:sldLayoutId id="2147484162" r:id="rId20"/>
    <p:sldLayoutId id="2147484163" r:id="rId21"/>
    <p:sldLayoutId id="2147484164" r:id="rId22"/>
    <p:sldLayoutId id="2147484165" r:id="rId23"/>
    <p:sldLayoutId id="2147484166" r:id="rId24"/>
    <p:sldLayoutId id="2147484167" r:id="rId25"/>
    <p:sldLayoutId id="2147484168" r:id="rId26"/>
    <p:sldLayoutId id="2147484169"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4572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0"/>
          <a:stretch>
            <a:fillRect/>
          </a:stretch>
        </p:blipFill>
        <p:spPr>
          <a:xfrm>
            <a:off x="11309075" y="319470"/>
            <a:ext cx="681666" cy="451942"/>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A03C655F-18AF-780C-F994-802A30EEA9EF}"/>
              </a:ext>
            </a:extLst>
          </p:cNvPr>
          <p:cNvPicPr>
            <a:picLocks noChangeAspect="1"/>
          </p:cNvPicPr>
          <p:nvPr userDrawn="1"/>
        </p:nvPicPr>
        <p:blipFill>
          <a:blip r:embed="rId31"/>
          <a:stretch>
            <a:fillRect/>
          </a:stretch>
        </p:blipFill>
        <p:spPr>
          <a:xfrm>
            <a:off x="266700" y="113697"/>
            <a:ext cx="644814" cy="811816"/>
          </a:xfrm>
          <a:prstGeom prst="rect">
            <a:avLst/>
          </a:prstGeom>
        </p:spPr>
      </p:pic>
      <p:sp>
        <p:nvSpPr>
          <p:cNvPr id="3" name="Rectangle 2">
            <a:extLst>
              <a:ext uri="{FF2B5EF4-FFF2-40B4-BE49-F238E27FC236}">
                <a16:creationId xmlns:a16="http://schemas.microsoft.com/office/drawing/2014/main" id="{39720D12-0BDE-1075-1F74-CB008D4B402C}"/>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40725888"/>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 id="2147484063" r:id="rId12"/>
    <p:sldLayoutId id="2147484064" r:id="rId13"/>
    <p:sldLayoutId id="2147484065" r:id="rId14"/>
    <p:sldLayoutId id="2147484066" r:id="rId15"/>
    <p:sldLayoutId id="2147484067" r:id="rId16"/>
    <p:sldLayoutId id="2147484068" r:id="rId17"/>
    <p:sldLayoutId id="2147484069" r:id="rId18"/>
    <p:sldLayoutId id="2147484070" r:id="rId19"/>
    <p:sldLayoutId id="2147484071" r:id="rId20"/>
    <p:sldLayoutId id="2147484072" r:id="rId21"/>
    <p:sldLayoutId id="2147484073" r:id="rId22"/>
    <p:sldLayoutId id="2147484074" r:id="rId23"/>
    <p:sldLayoutId id="2147484075" r:id="rId24"/>
    <p:sldLayoutId id="2147484076" r:id="rId25"/>
    <p:sldLayoutId id="2147484077" r:id="rId26"/>
    <p:sldLayoutId id="2147484078"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09A6F4-437A-F5BC-A382-7E14CD1E36B7}"/>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4" name="TextBox 3">
            <a:extLst>
              <a:ext uri="{FF2B5EF4-FFF2-40B4-BE49-F238E27FC236}">
                <a16:creationId xmlns:a16="http://schemas.microsoft.com/office/drawing/2014/main" id="{901DB1F4-AA0B-D214-2C9A-AE809FF1F697}"/>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4572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0"/>
          <a:stretch>
            <a:fillRect/>
          </a:stretch>
        </p:blipFill>
        <p:spPr>
          <a:xfrm>
            <a:off x="11309075" y="319470"/>
            <a:ext cx="681666" cy="451942"/>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A03C655F-18AF-780C-F994-802A30EEA9EF}"/>
              </a:ext>
            </a:extLst>
          </p:cNvPr>
          <p:cNvPicPr>
            <a:picLocks noChangeAspect="1"/>
          </p:cNvPicPr>
          <p:nvPr userDrawn="1"/>
        </p:nvPicPr>
        <p:blipFill>
          <a:blip r:embed="rId31"/>
          <a:stretch>
            <a:fillRect/>
          </a:stretch>
        </p:blipFill>
        <p:spPr>
          <a:xfrm>
            <a:off x="266700" y="113697"/>
            <a:ext cx="644814" cy="811816"/>
          </a:xfrm>
          <a:prstGeom prst="rect">
            <a:avLst/>
          </a:prstGeom>
        </p:spPr>
      </p:pic>
      <p:sp>
        <p:nvSpPr>
          <p:cNvPr id="8" name="Rectangle 7">
            <a:extLst>
              <a:ext uri="{FF2B5EF4-FFF2-40B4-BE49-F238E27FC236}">
                <a16:creationId xmlns:a16="http://schemas.microsoft.com/office/drawing/2014/main" id="{7AD4339D-DBCA-B475-10A1-FBC7E6A007BD}"/>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968281"/>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 id="2147484093" r:id="rId12"/>
    <p:sldLayoutId id="2147484094" r:id="rId13"/>
    <p:sldLayoutId id="2147484095" r:id="rId14"/>
    <p:sldLayoutId id="2147484096" r:id="rId15"/>
    <p:sldLayoutId id="2147484097" r:id="rId16"/>
    <p:sldLayoutId id="2147484098" r:id="rId17"/>
    <p:sldLayoutId id="2147484099" r:id="rId18"/>
    <p:sldLayoutId id="2147484139" r:id="rId19"/>
    <p:sldLayoutId id="2147484101" r:id="rId20"/>
    <p:sldLayoutId id="2147484102" r:id="rId21"/>
    <p:sldLayoutId id="2147484103" r:id="rId22"/>
    <p:sldLayoutId id="2147484104" r:id="rId23"/>
    <p:sldLayoutId id="2147484105" r:id="rId24"/>
    <p:sldLayoutId id="2147484106" r:id="rId25"/>
    <p:sldLayoutId id="2147484107" r:id="rId26"/>
    <p:sldLayoutId id="2147484108" r:id="rId27"/>
    <p:sldLayoutId id="2147484141" r:id="rId28"/>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5000">
              <a:schemeClr val="tx2"/>
            </a:gs>
            <a:gs pos="90000">
              <a:schemeClr val="tx2">
                <a:alpha val="3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3168073" y="128981"/>
            <a:ext cx="8757226"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31"/>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sp>
        <p:nvSpPr>
          <p:cNvPr id="3" name="Rectangle 2">
            <a:extLst>
              <a:ext uri="{FF2B5EF4-FFF2-40B4-BE49-F238E27FC236}">
                <a16:creationId xmlns:a16="http://schemas.microsoft.com/office/drawing/2014/main" id="{39720D12-0BDE-1075-1F74-CB008D4B402C}"/>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1BE7C9B-9448-C381-7665-0C3594C2DD80}"/>
              </a:ext>
            </a:extLst>
          </p:cNvPr>
          <p:cNvPicPr>
            <a:picLocks noChangeAspect="1"/>
          </p:cNvPicPr>
          <p:nvPr userDrawn="1"/>
        </p:nvPicPr>
        <p:blipFill>
          <a:blip r:embed="rId32"/>
          <a:srcRect/>
          <a:stretch/>
        </p:blipFill>
        <p:spPr>
          <a:xfrm>
            <a:off x="190500" y="86740"/>
            <a:ext cx="1970289" cy="874270"/>
          </a:xfrm>
          <a:prstGeom prst="rect">
            <a:avLst/>
          </a:prstGeom>
        </p:spPr>
      </p:pic>
      <p:pic>
        <p:nvPicPr>
          <p:cNvPr id="2" name="Picture 1" descr="A picture containing text, sign&#10;&#10;Description automatically generated">
            <a:extLst>
              <a:ext uri="{FF2B5EF4-FFF2-40B4-BE49-F238E27FC236}">
                <a16:creationId xmlns:a16="http://schemas.microsoft.com/office/drawing/2014/main" id="{2795AD4C-9C2E-9721-3AF0-C188E30AFE36}"/>
              </a:ext>
            </a:extLst>
          </p:cNvPr>
          <p:cNvPicPr>
            <a:picLocks noChangeAspect="1"/>
          </p:cNvPicPr>
          <p:nvPr userDrawn="1"/>
        </p:nvPicPr>
        <p:blipFill>
          <a:blip r:embed="rId33"/>
          <a:stretch>
            <a:fillRect/>
          </a:stretch>
        </p:blipFill>
        <p:spPr>
          <a:xfrm>
            <a:off x="2291660" y="138240"/>
            <a:ext cx="745542" cy="752221"/>
          </a:xfrm>
          <a:prstGeom prst="rect">
            <a:avLst/>
          </a:prstGeom>
        </p:spPr>
      </p:pic>
    </p:spTree>
    <p:extLst>
      <p:ext uri="{BB962C8B-B14F-4D97-AF65-F5344CB8AC3E}">
        <p14:creationId xmlns:p14="http://schemas.microsoft.com/office/powerpoint/2010/main" val="2884319183"/>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22" r:id="rId12"/>
    <p:sldLayoutId id="2147484123" r:id="rId13"/>
    <p:sldLayoutId id="2147484124" r:id="rId14"/>
    <p:sldLayoutId id="2147484125" r:id="rId15"/>
    <p:sldLayoutId id="2147484126" r:id="rId16"/>
    <p:sldLayoutId id="2147484127" r:id="rId17"/>
    <p:sldLayoutId id="2147484128" r:id="rId18"/>
    <p:sldLayoutId id="2147484140" r:id="rId19"/>
    <p:sldLayoutId id="2147484130" r:id="rId20"/>
    <p:sldLayoutId id="2147484131" r:id="rId21"/>
    <p:sldLayoutId id="2147484132" r:id="rId22"/>
    <p:sldLayoutId id="2147484133" r:id="rId23"/>
    <p:sldLayoutId id="2147484134" r:id="rId24"/>
    <p:sldLayoutId id="2147484135" r:id="rId25"/>
    <p:sldLayoutId id="2147484136" r:id="rId26"/>
    <p:sldLayoutId id="2147484137" r:id="rId27"/>
    <p:sldLayoutId id="2147484199" r:id="rId28"/>
    <p:sldLayoutId id="2147484200" r:id="rId29"/>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5000">
              <a:schemeClr val="tx2"/>
            </a:gs>
            <a:gs pos="90000">
              <a:schemeClr val="tx2">
                <a:alpha val="3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3168073" y="128981"/>
            <a:ext cx="8757226"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sp>
        <p:nvSpPr>
          <p:cNvPr id="3" name="Rectangle 2">
            <a:extLst>
              <a:ext uri="{FF2B5EF4-FFF2-40B4-BE49-F238E27FC236}">
                <a16:creationId xmlns:a16="http://schemas.microsoft.com/office/drawing/2014/main" id="{39720D12-0BDE-1075-1F74-CB008D4B402C}"/>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1BE7C9B-9448-C381-7665-0C3594C2DD80}"/>
              </a:ext>
            </a:extLst>
          </p:cNvPr>
          <p:cNvPicPr>
            <a:picLocks noChangeAspect="1"/>
          </p:cNvPicPr>
          <p:nvPr userDrawn="1"/>
        </p:nvPicPr>
        <p:blipFill>
          <a:blip r:embed="rId30"/>
          <a:srcRect/>
          <a:stretch/>
        </p:blipFill>
        <p:spPr>
          <a:xfrm>
            <a:off x="190500" y="86740"/>
            <a:ext cx="1970289" cy="874270"/>
          </a:xfrm>
          <a:prstGeom prst="rect">
            <a:avLst/>
          </a:prstGeom>
        </p:spPr>
      </p:pic>
      <p:sp>
        <p:nvSpPr>
          <p:cNvPr id="2" name="TextBox 1">
            <a:extLst>
              <a:ext uri="{FF2B5EF4-FFF2-40B4-BE49-F238E27FC236}">
                <a16:creationId xmlns:a16="http://schemas.microsoft.com/office/drawing/2014/main" id="{0319D296-3ADD-602F-6280-AF09F0C8541E}"/>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8" name="TextBox 7">
            <a:extLst>
              <a:ext uri="{FF2B5EF4-FFF2-40B4-BE49-F238E27FC236}">
                <a16:creationId xmlns:a16="http://schemas.microsoft.com/office/drawing/2014/main" id="{3CB3D4C0-148A-1C15-E80F-A173E101EED7}"/>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pic>
        <p:nvPicPr>
          <p:cNvPr id="9" name="Picture 8" descr="A picture containing text, sign&#10;&#10;Description automatically generated">
            <a:extLst>
              <a:ext uri="{FF2B5EF4-FFF2-40B4-BE49-F238E27FC236}">
                <a16:creationId xmlns:a16="http://schemas.microsoft.com/office/drawing/2014/main" id="{62A503EF-E9BE-2376-A7DD-14B5F3E35BD2}"/>
              </a:ext>
            </a:extLst>
          </p:cNvPr>
          <p:cNvPicPr>
            <a:picLocks noChangeAspect="1"/>
          </p:cNvPicPr>
          <p:nvPr userDrawn="1"/>
        </p:nvPicPr>
        <p:blipFill>
          <a:blip r:embed="rId31"/>
          <a:stretch>
            <a:fillRect/>
          </a:stretch>
        </p:blipFill>
        <p:spPr>
          <a:xfrm>
            <a:off x="2293664" y="128981"/>
            <a:ext cx="741534" cy="748178"/>
          </a:xfrm>
          <a:prstGeom prst="rect">
            <a:avLst/>
          </a:prstGeom>
        </p:spPr>
      </p:pic>
    </p:spTree>
    <p:extLst>
      <p:ext uri="{BB962C8B-B14F-4D97-AF65-F5344CB8AC3E}">
        <p14:creationId xmlns:p14="http://schemas.microsoft.com/office/powerpoint/2010/main" val="1756410140"/>
      </p:ext>
    </p:extLst>
  </p:cSld>
  <p:clrMap bg1="lt1" tx1="dk1" bg2="lt2" tx2="dk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6" r:id="rId6"/>
    <p:sldLayoutId id="2147484177" r:id="rId7"/>
    <p:sldLayoutId id="2147484178" r:id="rId8"/>
    <p:sldLayoutId id="2147484179" r:id="rId9"/>
    <p:sldLayoutId id="2147484180" r:id="rId10"/>
    <p:sldLayoutId id="2147484181" r:id="rId11"/>
    <p:sldLayoutId id="2147484182" r:id="rId12"/>
    <p:sldLayoutId id="2147484183" r:id="rId13"/>
    <p:sldLayoutId id="2147484184" r:id="rId14"/>
    <p:sldLayoutId id="2147484185" r:id="rId15"/>
    <p:sldLayoutId id="2147484186" r:id="rId16"/>
    <p:sldLayoutId id="2147484187" r:id="rId17"/>
    <p:sldLayoutId id="2147484188" r:id="rId18"/>
    <p:sldLayoutId id="2147484189" r:id="rId19"/>
    <p:sldLayoutId id="2147484190" r:id="rId20"/>
    <p:sldLayoutId id="2147484191" r:id="rId21"/>
    <p:sldLayoutId id="2147484192" r:id="rId22"/>
    <p:sldLayoutId id="2147484193" r:id="rId23"/>
    <p:sldLayoutId id="2147484194" r:id="rId24"/>
    <p:sldLayoutId id="2147484195" r:id="rId25"/>
    <p:sldLayoutId id="2147484196" r:id="rId26"/>
    <p:sldLayoutId id="2147484197"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3"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4" name="Picture 6"/>
          <p:cNvPicPr>
            <a:picLocks noChangeAspect="1"/>
          </p:cNvPicPr>
          <p:nvPr userDrawn="1"/>
        </p:nvPicPr>
        <p:blipFill>
          <a:blip r:embed="rId4"/>
          <a:srcRect/>
          <a:stretch>
            <a:fillRect/>
          </a:stretch>
        </p:blipFill>
        <p:spPr bwMode="auto">
          <a:xfrm>
            <a:off x="6079067" y="3416309"/>
            <a:ext cx="25400" cy="3175"/>
          </a:xfrm>
          <a:prstGeom prst="rect">
            <a:avLst/>
          </a:prstGeom>
          <a:noFill/>
          <a:ln w="9525">
            <a:noFill/>
            <a:miter lim="800000"/>
            <a:headEnd/>
            <a:tailEnd/>
          </a:ln>
        </p:spPr>
      </p:pic>
      <p:sp>
        <p:nvSpPr>
          <p:cNvPr id="11" name="Text Box 14">
            <a:extLst>
              <a:ext uri="{FF2B5EF4-FFF2-40B4-BE49-F238E27FC236}">
                <a16:creationId xmlns:a16="http://schemas.microsoft.com/office/drawing/2014/main" id="{06488F25-D32D-48D0-BB8A-6B1499EB02EC}"/>
              </a:ext>
            </a:extLst>
          </p:cNvPr>
          <p:cNvSpPr txBox="1">
            <a:spLocks noChangeArrowheads="1"/>
          </p:cNvSpPr>
          <p:nvPr userDrawn="1"/>
        </p:nvSpPr>
        <p:spPr bwMode="auto">
          <a:xfrm>
            <a:off x="11218426" y="662710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sp>
        <p:nvSpPr>
          <p:cNvPr id="17" name="Date Placeholder 4">
            <a:extLst>
              <a:ext uri="{FF2B5EF4-FFF2-40B4-BE49-F238E27FC236}">
                <a16:creationId xmlns:a16="http://schemas.microsoft.com/office/drawing/2014/main" id="{876090B8-EB33-44F6-B805-AE75858FA42D}"/>
              </a:ext>
            </a:extLst>
          </p:cNvPr>
          <p:cNvSpPr>
            <a:spLocks noGrp="1"/>
          </p:cNvSpPr>
          <p:nvPr>
            <p:ph type="dt" sz="half" idx="2"/>
          </p:nvPr>
        </p:nvSpPr>
        <p:spPr>
          <a:xfrm>
            <a:off x="8842515" y="6653150"/>
            <a:ext cx="2761673" cy="137160"/>
          </a:xfrm>
          <a:prstGeom prst="rect">
            <a:avLst/>
          </a:prstGeom>
        </p:spPr>
        <p:txBody>
          <a:bodyPr anchor="ctr"/>
          <a:lstStyle>
            <a:lvl1pPr algn="r">
              <a:defRPr sz="900">
                <a:solidFill>
                  <a:schemeClr val="bg2">
                    <a:lumMod val="75000"/>
                  </a:schemeClr>
                </a:solidFill>
              </a:defRPr>
            </a:lvl1pPr>
          </a:lstStyle>
          <a:p>
            <a:endParaRPr lang="en-US" dirty="0"/>
          </a:p>
        </p:txBody>
      </p:sp>
      <p:sp>
        <p:nvSpPr>
          <p:cNvPr id="18" name="Footer Placeholder 3">
            <a:extLst>
              <a:ext uri="{FF2B5EF4-FFF2-40B4-BE49-F238E27FC236}">
                <a16:creationId xmlns:a16="http://schemas.microsoft.com/office/drawing/2014/main" id="{2F8A329A-59C1-4D23-B5E6-03FA1C182A0A}"/>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bg2">
                    <a:lumMod val="75000"/>
                  </a:schemeClr>
                </a:solidFill>
              </a:defRPr>
            </a:lvl1pPr>
          </a:lstStyle>
          <a:p>
            <a:endParaRPr lang="en-US" dirty="0"/>
          </a:p>
        </p:txBody>
      </p:sp>
      <p:sp>
        <p:nvSpPr>
          <p:cNvPr id="2" name="Title Placeholder 1">
            <a:extLst>
              <a:ext uri="{FF2B5EF4-FFF2-40B4-BE49-F238E27FC236}">
                <a16:creationId xmlns:a16="http://schemas.microsoft.com/office/drawing/2014/main" id="{CA18FFB5-1B4A-8A37-78CC-AC1A7AE08575}"/>
              </a:ext>
            </a:extLst>
          </p:cNvPr>
          <p:cNvSpPr>
            <a:spLocks noGrp="1"/>
          </p:cNvSpPr>
          <p:nvPr>
            <p:ph type="title"/>
          </p:nvPr>
        </p:nvSpPr>
        <p:spPr bwMode="auto">
          <a:xfrm>
            <a:off x="266699" y="128981"/>
            <a:ext cx="11658599" cy="8329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Tree>
    <p:extLst>
      <p:ext uri="{BB962C8B-B14F-4D97-AF65-F5344CB8AC3E}">
        <p14:creationId xmlns:p14="http://schemas.microsoft.com/office/powerpoint/2010/main" val="199137462"/>
      </p:ext>
    </p:extLst>
  </p:cSld>
  <p:clrMap bg1="lt1" tx1="dk1" bg2="lt2" tx2="dk2" accent1="accent1" accent2="accent2" accent3="accent3" accent4="accent4" accent5="accent5" accent6="accent6" hlink="hlink" folHlink="folHlink"/>
  <p:sldLayoutIdLst>
    <p:sldLayoutId id="2147483724" r:id="rId1"/>
    <p:sldLayoutId id="2147483725" r:id="rId2"/>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169"/>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30188" indent="-230188" algn="l" rtl="0" eaLnBrk="1" fontAlgn="base" hangingPunct="1">
        <a:spcBef>
          <a:spcPts val="169"/>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1775" algn="l" rtl="0" eaLnBrk="1" fontAlgn="base" hangingPunct="1">
        <a:spcBef>
          <a:spcPts val="169"/>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4213" indent="-222250" algn="l" rtl="0" eaLnBrk="1" fontAlgn="base" hangingPunct="1">
        <a:spcBef>
          <a:spcPts val="169"/>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30188" algn="l" rtl="0" eaLnBrk="1" fontAlgn="base" hangingPunct="1">
        <a:spcBef>
          <a:spcPts val="169"/>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583" userDrawn="1">
          <p15:clr>
            <a:srgbClr val="F26B43"/>
          </p15:clr>
        </p15:guide>
        <p15:guide id="1" pos="7512" userDrawn="1">
          <p15:clr>
            <a:srgbClr val="5ACBF0"/>
          </p15:clr>
        </p15:guide>
        <p15:guide id="2" pos="12971">
          <p15:clr>
            <a:srgbClr val="5ACBF0"/>
          </p15:clr>
        </p15:guide>
        <p15:guide id="3" pos="168" userDrawn="1">
          <p15:clr>
            <a:srgbClr val="5ACBF0"/>
          </p15:clr>
        </p15:guide>
        <p15:guide id="5" orient="horz" pos="637" userDrawn="1">
          <p15:clr>
            <a:srgbClr val="F26B43"/>
          </p15:clr>
        </p15:guide>
        <p15:guide id="6" orient="horz" pos="417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38.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38.xml"/></Relationships>
</file>

<file path=ppt/slides/_rels/slide12.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12.xml"/><Relationship Id="rId1" Type="http://schemas.openxmlformats.org/officeDocument/2006/relationships/slideLayout" Target="../slideLayouts/slideLayout13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122.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jpeg"/><Relationship Id="rId18" Type="http://schemas.openxmlformats.org/officeDocument/2006/relationships/image" Target="../media/image25.jpg"/><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image" Target="../media/image19.jpeg"/><Relationship Id="rId17" Type="http://schemas.openxmlformats.org/officeDocument/2006/relationships/image" Target="../media/image24.jpeg"/><Relationship Id="rId2" Type="http://schemas.openxmlformats.org/officeDocument/2006/relationships/notesSlide" Target="../notesSlides/notesSlide2.xml"/><Relationship Id="rId16" Type="http://schemas.openxmlformats.org/officeDocument/2006/relationships/image" Target="../media/image23.jpeg"/><Relationship Id="rId1" Type="http://schemas.openxmlformats.org/officeDocument/2006/relationships/slideLayout" Target="../slideLayouts/slideLayout110.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5" Type="http://schemas.openxmlformats.org/officeDocument/2006/relationships/image" Target="../media/image2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png"/><Relationship Id="rId14" Type="http://schemas.openxmlformats.org/officeDocument/2006/relationships/image" Target="../media/image21.jpe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37.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137.xml"/><Relationship Id="rId5" Type="http://schemas.openxmlformats.org/officeDocument/2006/relationships/image" Target="../media/image26.gif"/><Relationship Id="rId4" Type="http://schemas.openxmlformats.org/officeDocument/2006/relationships/image" Target="../media/image29.gif"/></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137.xml"/><Relationship Id="rId5" Type="http://schemas.openxmlformats.org/officeDocument/2006/relationships/image" Target="../media/image26.gif"/><Relationship Id="rId4" Type="http://schemas.openxmlformats.org/officeDocument/2006/relationships/image" Target="../media/image29.gif"/></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138.xml"/><Relationship Id="rId4" Type="http://schemas.openxmlformats.org/officeDocument/2006/relationships/image" Target="../media/image32.jp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37.xml"/><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38.xml"/></Relationships>
</file>

<file path=ppt/slides/_rels/slide9.xml.rels><?xml version="1.0" encoding="UTF-8" standalone="yes"?>
<Relationships xmlns="http://schemas.openxmlformats.org/package/2006/relationships"><Relationship Id="rId3" Type="http://schemas.openxmlformats.org/officeDocument/2006/relationships/image" Target="../media/image37.jfif"/><Relationship Id="rId2" Type="http://schemas.openxmlformats.org/officeDocument/2006/relationships/notesSlide" Target="../notesSlides/notesSlide9.xml"/><Relationship Id="rId1" Type="http://schemas.openxmlformats.org/officeDocument/2006/relationships/slideLayout" Target="../slideLayouts/slideLayout138.xml"/><Relationship Id="rId4" Type="http://schemas.openxmlformats.org/officeDocument/2006/relationships/image" Target="../media/image3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15CD65-0EB6-7B47-3505-E58C32C212AF}"/>
              </a:ext>
            </a:extLst>
          </p:cNvPr>
          <p:cNvPicPr>
            <a:picLocks noChangeAspect="1"/>
          </p:cNvPicPr>
          <p:nvPr/>
        </p:nvPicPr>
        <p:blipFill>
          <a:blip r:embed="rId3"/>
          <a:stretch>
            <a:fillRect/>
          </a:stretch>
        </p:blipFill>
        <p:spPr>
          <a:xfrm>
            <a:off x="4631435" y="173961"/>
            <a:ext cx="7293865" cy="6455439"/>
          </a:xfrm>
          <a:prstGeom prst="rect">
            <a:avLst/>
          </a:prstGeom>
        </p:spPr>
      </p:pic>
      <p:sp>
        <p:nvSpPr>
          <p:cNvPr id="16" name="TextBox 15">
            <a:extLst>
              <a:ext uri="{FF2B5EF4-FFF2-40B4-BE49-F238E27FC236}">
                <a16:creationId xmlns:a16="http://schemas.microsoft.com/office/drawing/2014/main" id="{558AFB5D-E72B-77C0-0666-0A389CEB069E}"/>
              </a:ext>
            </a:extLst>
          </p:cNvPr>
          <p:cNvSpPr txBox="1"/>
          <p:nvPr/>
        </p:nvSpPr>
        <p:spPr>
          <a:xfrm>
            <a:off x="360854" y="3169920"/>
            <a:ext cx="3912994" cy="1862048"/>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300" b="1" i="0" u="none" strike="noStrike" kern="1200" cap="none" spc="0" normalizeH="0" baseline="0" noProof="0" dirty="0">
                <a:ln>
                  <a:noFill/>
                </a:ln>
                <a:solidFill>
                  <a:schemeClr val="accent3"/>
                </a:solidFill>
                <a:effectLst/>
                <a:uLnTx/>
                <a:uFillTx/>
                <a:latin typeface="Arial" pitchFamily="34" charset="0"/>
                <a:ea typeface="ＭＳ Ｐゴシック" pitchFamily="34" charset="-128"/>
                <a:cs typeface="+mn-cs"/>
              </a:rPr>
              <a:t>Mr. Jim Bodron, SES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300" b="1" i="0" u="none" strike="noStrike" kern="1200" cap="none" spc="0" normalizeH="0" baseline="0" noProof="0" dirty="0">
                <a:ln>
                  <a:noFill/>
                </a:ln>
                <a:solidFill>
                  <a:schemeClr val="accent3"/>
                </a:solidFill>
                <a:effectLst/>
                <a:uLnTx/>
                <a:uFillTx/>
                <a:latin typeface="Arial" pitchFamily="34" charset="0"/>
                <a:ea typeface="ＭＳ Ｐゴシック" pitchFamily="34" charset="-128"/>
                <a:cs typeface="+mn-cs"/>
              </a:rPr>
              <a:t>Director of Programs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300" b="1" i="0" u="none" strike="noStrike" kern="1200" cap="none" spc="0" normalizeH="0" baseline="0" noProof="0" dirty="0">
                <a:ln>
                  <a:noFill/>
                </a:ln>
                <a:solidFill>
                  <a:schemeClr val="accent3"/>
                </a:solidFill>
                <a:effectLst/>
                <a:uLnTx/>
                <a:uFillTx/>
                <a:latin typeface="Arial" pitchFamily="34" charset="0"/>
                <a:ea typeface="ＭＳ Ｐゴシック" pitchFamily="34" charset="-128"/>
                <a:cs typeface="+mn-cs"/>
              </a:rPr>
              <a:t>Mississippi Valley Division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300" b="1" i="0" u="none" strike="noStrike" kern="1200" cap="none" spc="0" normalizeH="0" baseline="0" noProof="0" dirty="0">
              <a:ln>
                <a:noFill/>
              </a:ln>
              <a:solidFill>
                <a:schemeClr val="accent3"/>
              </a:solidFill>
              <a:effectLst/>
              <a:uLnTx/>
              <a:uFillTx/>
              <a:latin typeface="Arial" pitchFamily="34" charset="0"/>
              <a:ea typeface="ＭＳ Ｐゴシック"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300" b="1" i="0" u="none" strike="noStrike" kern="1200" cap="none" spc="0" normalizeH="0" baseline="0" noProof="0" dirty="0">
                <a:ln>
                  <a:noFill/>
                </a:ln>
                <a:solidFill>
                  <a:schemeClr val="accent3"/>
                </a:solidFill>
                <a:effectLst/>
                <a:uLnTx/>
                <a:uFillTx/>
                <a:latin typeface="Arial" pitchFamily="34" charset="0"/>
                <a:ea typeface="ＭＳ Ｐゴシック" pitchFamily="34" charset="-128"/>
                <a:cs typeface="+mn-cs"/>
              </a:rPr>
              <a:t>April 27, 2023</a:t>
            </a:r>
          </a:p>
        </p:txBody>
      </p:sp>
      <p:sp>
        <p:nvSpPr>
          <p:cNvPr id="5" name="Title 4">
            <a:extLst>
              <a:ext uri="{FF2B5EF4-FFF2-40B4-BE49-F238E27FC236}">
                <a16:creationId xmlns:a16="http://schemas.microsoft.com/office/drawing/2014/main" id="{AB38BBA2-BAAD-F367-16FF-E7A2824E5716}"/>
              </a:ext>
            </a:extLst>
          </p:cNvPr>
          <p:cNvSpPr>
            <a:spLocks noGrp="1"/>
          </p:cNvSpPr>
          <p:nvPr>
            <p:ph type="title"/>
          </p:nvPr>
        </p:nvSpPr>
        <p:spPr>
          <a:xfrm>
            <a:off x="69669" y="690381"/>
            <a:ext cx="4495364" cy="1671543"/>
          </a:xfrm>
          <a:ln>
            <a:noFill/>
          </a:ln>
        </p:spPr>
        <p:txBody>
          <a:bodyPr/>
          <a:lstStyle/>
          <a:p>
            <a:pPr algn="ctr"/>
            <a:r>
              <a:rPr lang="en-US" dirty="0"/>
              <a:t>Association of Levee Boards of </a:t>
            </a:r>
            <a:br>
              <a:rPr lang="en-US" dirty="0"/>
            </a:br>
            <a:r>
              <a:rPr lang="en-US" dirty="0"/>
              <a:t>Louisiana</a:t>
            </a:r>
          </a:p>
        </p:txBody>
      </p:sp>
    </p:spTree>
    <p:extLst>
      <p:ext uri="{BB962C8B-B14F-4D97-AF65-F5344CB8AC3E}">
        <p14:creationId xmlns:p14="http://schemas.microsoft.com/office/powerpoint/2010/main" val="1957661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ky, outdoor, water, boat&#10;&#10;Description automatically generated">
            <a:extLst>
              <a:ext uri="{FF2B5EF4-FFF2-40B4-BE49-F238E27FC236}">
                <a16:creationId xmlns:a16="http://schemas.microsoft.com/office/drawing/2014/main" id="{A8F91B5D-8D60-0A08-15C2-7F4E3ADCE5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00" y="3810461"/>
            <a:ext cx="3698346" cy="2773759"/>
          </a:xfrm>
          <a:prstGeom prst="rect">
            <a:avLst/>
          </a:prstGeom>
          <a:ln w="19050">
            <a:solidFill>
              <a:schemeClr val="tx1"/>
            </a:solidFill>
          </a:ln>
        </p:spPr>
      </p:pic>
      <p:sp>
        <p:nvSpPr>
          <p:cNvPr id="3" name="Title 2">
            <a:extLst>
              <a:ext uri="{FF2B5EF4-FFF2-40B4-BE49-F238E27FC236}">
                <a16:creationId xmlns:a16="http://schemas.microsoft.com/office/drawing/2014/main" id="{A610A57A-1CAE-4B47-9775-2F3128B53004}"/>
              </a:ext>
            </a:extLst>
          </p:cNvPr>
          <p:cNvSpPr>
            <a:spLocks noGrp="1"/>
          </p:cNvSpPr>
          <p:nvPr>
            <p:ph type="title"/>
          </p:nvPr>
        </p:nvSpPr>
        <p:spPr>
          <a:xfrm>
            <a:off x="3048000" y="165508"/>
            <a:ext cx="6884565" cy="492443"/>
          </a:xfrm>
          <a:noFill/>
        </p:spPr>
        <p:txBody>
          <a:bodyPr wrap="square" rtlCol="0">
            <a:spAutoFit/>
          </a:bodyPr>
          <a:lstStyle/>
          <a:p>
            <a:pPr algn="ctr" fontAlgn="auto">
              <a:spcBef>
                <a:spcPts val="0"/>
              </a:spcBef>
              <a:spcAft>
                <a:spcPts val="0"/>
              </a:spcAft>
            </a:pPr>
            <a:r>
              <a:rPr lang="en-US" dirty="0">
                <a:solidFill>
                  <a:prstClr val="black"/>
                </a:solidFill>
                <a:latin typeface="+mn-lt"/>
                <a:ea typeface="+mn-ea"/>
                <a:cs typeface="+mn-cs"/>
              </a:rPr>
              <a:t>2022 </a:t>
            </a:r>
            <a:r>
              <a:rPr lang="en-US">
                <a:solidFill>
                  <a:prstClr val="black"/>
                </a:solidFill>
                <a:latin typeface="+mn-lt"/>
                <a:ea typeface="+mn-ea"/>
                <a:cs typeface="+mn-cs"/>
              </a:rPr>
              <a:t>– 2023 </a:t>
            </a:r>
            <a:r>
              <a:rPr lang="en-US" dirty="0">
                <a:solidFill>
                  <a:prstClr val="black"/>
                </a:solidFill>
                <a:latin typeface="+mn-lt"/>
                <a:ea typeface="+mn-ea"/>
                <a:cs typeface="+mn-cs"/>
              </a:rPr>
              <a:t>Low Water</a:t>
            </a:r>
            <a:endParaRPr lang="en-US" sz="3200" dirty="0">
              <a:solidFill>
                <a:prstClr val="black"/>
              </a:solidFill>
              <a:latin typeface="+mn-lt"/>
              <a:ea typeface="+mn-ea"/>
              <a:cs typeface="+mn-cs"/>
            </a:endParaRPr>
          </a:p>
        </p:txBody>
      </p:sp>
      <p:pic>
        <p:nvPicPr>
          <p:cNvPr id="9" name="Picture 8" descr="A picture containing sky, transport, outdoor, power shovel&#10;&#10;Description automatically generated">
            <a:extLst>
              <a:ext uri="{FF2B5EF4-FFF2-40B4-BE49-F238E27FC236}">
                <a16:creationId xmlns:a16="http://schemas.microsoft.com/office/drawing/2014/main" id="{AD95484F-B611-4EA1-9EEE-96B3BBD48194}"/>
              </a:ext>
            </a:extLst>
          </p:cNvPr>
          <p:cNvPicPr>
            <a:picLocks noChangeAspect="1"/>
          </p:cNvPicPr>
          <p:nvPr/>
        </p:nvPicPr>
        <p:blipFill>
          <a:blip r:embed="rId4"/>
          <a:stretch>
            <a:fillRect/>
          </a:stretch>
        </p:blipFill>
        <p:spPr>
          <a:xfrm>
            <a:off x="4634004" y="610732"/>
            <a:ext cx="4733633" cy="3159608"/>
          </a:xfrm>
          <a:prstGeom prst="rect">
            <a:avLst/>
          </a:prstGeom>
          <a:ln w="19050">
            <a:solidFill>
              <a:schemeClr val="tx1"/>
            </a:solidFill>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34A7826F-DE50-4E80-B7A6-A9925625F2F4}"/>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194041" y="4234948"/>
            <a:ext cx="4733634" cy="2354978"/>
          </a:xfrm>
          <a:prstGeom prst="rect">
            <a:avLst/>
          </a:prstGeom>
          <a:ln w="19050">
            <a:solidFill>
              <a:schemeClr val="tx1"/>
            </a:solidFill>
          </a:ln>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7426D68C-7EE7-466F-B034-29F9DCD085A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080706" y="3315098"/>
            <a:ext cx="4628927" cy="3150241"/>
          </a:xfrm>
          <a:prstGeom prst="rect">
            <a:avLst/>
          </a:prstGeom>
          <a:ln w="19050">
            <a:solidFill>
              <a:schemeClr val="tx1"/>
            </a:solidFill>
          </a:ln>
          <a:effectLst>
            <a:outerShdw blurRad="50800" dist="38100" dir="2700000" algn="tl" rotWithShape="0">
              <a:prstClr val="black">
                <a:alpha val="40000"/>
              </a:prstClr>
            </a:outerShdw>
          </a:effectLst>
        </p:spPr>
      </p:pic>
      <p:sp>
        <p:nvSpPr>
          <p:cNvPr id="20" name="TextBox 19">
            <a:extLst>
              <a:ext uri="{FF2B5EF4-FFF2-40B4-BE49-F238E27FC236}">
                <a16:creationId xmlns:a16="http://schemas.microsoft.com/office/drawing/2014/main" id="{0C285A68-A736-4D63-A713-5081223B6E9E}"/>
              </a:ext>
            </a:extLst>
          </p:cNvPr>
          <p:cNvSpPr txBox="1"/>
          <p:nvPr/>
        </p:nvSpPr>
        <p:spPr>
          <a:xfrm>
            <a:off x="7264227" y="6465339"/>
            <a:ext cx="3150221" cy="307777"/>
          </a:xfrm>
          <a:prstGeom prst="rect">
            <a:avLst/>
          </a:prstGeom>
          <a:solidFill>
            <a:srgbClr val="FFFF00"/>
          </a:solidFill>
          <a:ln w="12700">
            <a:solidFill>
              <a:schemeClr val="tx1"/>
            </a:solid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Ben </a:t>
            </a:r>
            <a:r>
              <a:rPr kumimoji="0" lang="en-US" sz="1400" b="0" i="0" u="none" strike="noStrike" kern="1200" cap="none" spc="0" normalizeH="0" baseline="0" noProof="0" dirty="0" err="1">
                <a:ln>
                  <a:noFill/>
                </a:ln>
                <a:solidFill>
                  <a:srgbClr val="000000"/>
                </a:solidFill>
                <a:effectLst/>
                <a:uLnTx/>
                <a:uFillTx/>
                <a:latin typeface="Arial" pitchFamily="34" charset="0"/>
                <a:ea typeface="ＭＳ Ｐゴシック" pitchFamily="34" charset="-128"/>
                <a:cs typeface="+mn-cs"/>
              </a:rPr>
              <a:t>Lomand</a:t>
            </a:r>
            <a:r>
              <a:rPr kumimoji="0" lang="en-US" sz="14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 dikes on the Miss. River</a:t>
            </a:r>
          </a:p>
        </p:txBody>
      </p:sp>
      <p:sp>
        <p:nvSpPr>
          <p:cNvPr id="21" name="TextBox 20">
            <a:extLst>
              <a:ext uri="{FF2B5EF4-FFF2-40B4-BE49-F238E27FC236}">
                <a16:creationId xmlns:a16="http://schemas.microsoft.com/office/drawing/2014/main" id="{0DA9029A-0164-4839-BED3-D52C7511E195}"/>
              </a:ext>
            </a:extLst>
          </p:cNvPr>
          <p:cNvSpPr txBox="1"/>
          <p:nvPr/>
        </p:nvSpPr>
        <p:spPr>
          <a:xfrm>
            <a:off x="4753978" y="644439"/>
            <a:ext cx="3106876" cy="307777"/>
          </a:xfrm>
          <a:prstGeom prst="rect">
            <a:avLst/>
          </a:prstGeom>
          <a:solidFill>
            <a:srgbClr val="FFFF00"/>
          </a:solidFill>
          <a:ln w="12700">
            <a:solidFill>
              <a:schemeClr val="tx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Rock Pinnacle removal at Thebes, IL</a:t>
            </a:r>
          </a:p>
        </p:txBody>
      </p:sp>
      <p:sp>
        <p:nvSpPr>
          <p:cNvPr id="22" name="TextBox 21">
            <a:extLst>
              <a:ext uri="{FF2B5EF4-FFF2-40B4-BE49-F238E27FC236}">
                <a16:creationId xmlns:a16="http://schemas.microsoft.com/office/drawing/2014/main" id="{6775EF44-5A49-45B5-A309-93D1CF154A3B}"/>
              </a:ext>
            </a:extLst>
          </p:cNvPr>
          <p:cNvSpPr txBox="1"/>
          <p:nvPr/>
        </p:nvSpPr>
        <p:spPr>
          <a:xfrm>
            <a:off x="9247834" y="159643"/>
            <a:ext cx="2465195" cy="307777"/>
          </a:xfrm>
          <a:prstGeom prst="rect">
            <a:avLst/>
          </a:prstGeom>
          <a:solidFill>
            <a:srgbClr val="FFFF00"/>
          </a:solidFill>
          <a:ln w="12700">
            <a:solidFill>
              <a:schemeClr val="tx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400" dirty="0">
                <a:solidFill>
                  <a:srgbClr val="000000"/>
                </a:solidFill>
                <a:latin typeface="Arial" pitchFamily="34" charset="0"/>
                <a:ea typeface="ＭＳ Ｐゴシック" pitchFamily="34" charset="-128"/>
              </a:rPr>
              <a:t>Stable Channel Nav &amp; FC</a:t>
            </a:r>
            <a:endParaRPr kumimoji="0" lang="en-US" sz="14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p:txBody>
      </p:sp>
      <p:sp>
        <p:nvSpPr>
          <p:cNvPr id="25" name="TextBox 24">
            <a:extLst>
              <a:ext uri="{FF2B5EF4-FFF2-40B4-BE49-F238E27FC236}">
                <a16:creationId xmlns:a16="http://schemas.microsoft.com/office/drawing/2014/main" id="{24317332-C2D5-4505-8404-D9230BADBF9D}"/>
              </a:ext>
            </a:extLst>
          </p:cNvPr>
          <p:cNvSpPr txBox="1"/>
          <p:nvPr/>
        </p:nvSpPr>
        <p:spPr>
          <a:xfrm>
            <a:off x="139700" y="3804047"/>
            <a:ext cx="2055371" cy="307777"/>
          </a:xfrm>
          <a:prstGeom prst="rect">
            <a:avLst/>
          </a:prstGeom>
          <a:solidFill>
            <a:srgbClr val="FFFF00"/>
          </a:solidFill>
          <a:ln w="12700">
            <a:solidFill>
              <a:schemeClr val="tx1"/>
            </a:solid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Dustpan Dredge Hurley</a:t>
            </a:r>
          </a:p>
        </p:txBody>
      </p:sp>
      <p:pic>
        <p:nvPicPr>
          <p:cNvPr id="5" name="Picture 4" descr="Funnel chart&#10;&#10;Description automatically generated with medium confidence">
            <a:extLst>
              <a:ext uri="{FF2B5EF4-FFF2-40B4-BE49-F238E27FC236}">
                <a16:creationId xmlns:a16="http://schemas.microsoft.com/office/drawing/2014/main" id="{5F5D91DD-96E8-336B-3415-E78348D780F0}"/>
              </a:ext>
            </a:extLst>
          </p:cNvPr>
          <p:cNvPicPr>
            <a:picLocks noChangeAspect="1"/>
          </p:cNvPicPr>
          <p:nvPr/>
        </p:nvPicPr>
        <p:blipFill>
          <a:blip r:embed="rId7"/>
          <a:stretch>
            <a:fillRect/>
          </a:stretch>
        </p:blipFill>
        <p:spPr>
          <a:xfrm>
            <a:off x="-70982" y="1152706"/>
            <a:ext cx="5448503" cy="1931513"/>
          </a:xfrm>
          <a:prstGeom prst="rect">
            <a:avLst/>
          </a:prstGeom>
          <a:ln w="25400">
            <a:solidFill>
              <a:schemeClr val="tx1"/>
            </a:solidFill>
          </a:ln>
          <a:effectLst>
            <a:outerShdw blurRad="50800" dist="38100" dir="2700000" algn="tl" rotWithShape="0">
              <a:prstClr val="black">
                <a:alpha val="40000"/>
              </a:prstClr>
            </a:outerShdw>
          </a:effectLst>
        </p:spPr>
      </p:pic>
      <p:pic>
        <p:nvPicPr>
          <p:cNvPr id="7" name="Picture 6" descr="A picture containing text, fabric&#10;&#10;Description automatically generated">
            <a:extLst>
              <a:ext uri="{FF2B5EF4-FFF2-40B4-BE49-F238E27FC236}">
                <a16:creationId xmlns:a16="http://schemas.microsoft.com/office/drawing/2014/main" id="{1031BF82-BD56-B912-5E21-788423C55953}"/>
              </a:ext>
            </a:extLst>
          </p:cNvPr>
          <p:cNvPicPr>
            <a:picLocks noChangeAspect="1"/>
          </p:cNvPicPr>
          <p:nvPr/>
        </p:nvPicPr>
        <p:blipFill>
          <a:blip r:embed="rId8"/>
          <a:stretch>
            <a:fillRect/>
          </a:stretch>
        </p:blipFill>
        <p:spPr>
          <a:xfrm>
            <a:off x="9587728" y="461554"/>
            <a:ext cx="2281052" cy="3651807"/>
          </a:xfrm>
          <a:prstGeom prst="rect">
            <a:avLst/>
          </a:prstGeom>
        </p:spPr>
      </p:pic>
    </p:spTree>
    <p:extLst>
      <p:ext uri="{BB962C8B-B14F-4D97-AF65-F5344CB8AC3E}">
        <p14:creationId xmlns:p14="http://schemas.microsoft.com/office/powerpoint/2010/main" val="2497832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6A14E236-F0F2-87BD-8135-D87273A8A5B8}"/>
              </a:ext>
            </a:extLst>
          </p:cNvPr>
          <p:cNvSpPr>
            <a:spLocks noGrp="1"/>
          </p:cNvSpPr>
          <p:nvPr>
            <p:ph type="title"/>
          </p:nvPr>
        </p:nvSpPr>
        <p:spPr>
          <a:xfrm>
            <a:off x="3522518" y="128981"/>
            <a:ext cx="7617430" cy="785419"/>
          </a:xfrm>
        </p:spPr>
        <p:txBody>
          <a:bodyPr/>
          <a:lstStyle/>
          <a:p>
            <a:r>
              <a:rPr lang="en-US" dirty="0"/>
              <a:t>Current conditions</a:t>
            </a:r>
          </a:p>
        </p:txBody>
      </p:sp>
      <p:pic>
        <p:nvPicPr>
          <p:cNvPr id="6" name="Picture 5">
            <a:extLst>
              <a:ext uri="{FF2B5EF4-FFF2-40B4-BE49-F238E27FC236}">
                <a16:creationId xmlns:a16="http://schemas.microsoft.com/office/drawing/2014/main" id="{7E745D9B-3502-3F20-355B-5972EBB33274}"/>
              </a:ext>
            </a:extLst>
          </p:cNvPr>
          <p:cNvPicPr>
            <a:picLocks noChangeAspect="1"/>
          </p:cNvPicPr>
          <p:nvPr/>
        </p:nvPicPr>
        <p:blipFill>
          <a:blip r:embed="rId3"/>
          <a:stretch>
            <a:fillRect/>
          </a:stretch>
        </p:blipFill>
        <p:spPr>
          <a:xfrm>
            <a:off x="2160794" y="914400"/>
            <a:ext cx="7870411" cy="5737949"/>
          </a:xfrm>
          <a:prstGeom prst="rect">
            <a:avLst/>
          </a:prstGeom>
        </p:spPr>
      </p:pic>
    </p:spTree>
    <p:extLst>
      <p:ext uri="{BB962C8B-B14F-4D97-AF65-F5344CB8AC3E}">
        <p14:creationId xmlns:p14="http://schemas.microsoft.com/office/powerpoint/2010/main" val="7328421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1C716DC3-2FE8-DFCA-4F56-AAFE4C59F8E5}"/>
              </a:ext>
            </a:extLst>
          </p:cNvPr>
          <p:cNvSpPr>
            <a:spLocks noGrp="1"/>
          </p:cNvSpPr>
          <p:nvPr>
            <p:ph type="title"/>
          </p:nvPr>
        </p:nvSpPr>
        <p:spPr>
          <a:xfrm>
            <a:off x="954860" y="128981"/>
            <a:ext cx="10185088" cy="785419"/>
          </a:xfrm>
        </p:spPr>
        <p:txBody>
          <a:bodyPr/>
          <a:lstStyle/>
          <a:p>
            <a:r>
              <a:rPr lang="en-US" dirty="0"/>
              <a:t>Spring flood outlook</a:t>
            </a:r>
          </a:p>
        </p:txBody>
      </p:sp>
      <p:pic>
        <p:nvPicPr>
          <p:cNvPr id="1026" name="Picture 2">
            <a:extLst>
              <a:ext uri="{FF2B5EF4-FFF2-40B4-BE49-F238E27FC236}">
                <a16:creationId xmlns:a16="http://schemas.microsoft.com/office/drawing/2014/main" id="{08509BF9-DF7E-237D-F2E7-9CED2CB640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7489" y="3121502"/>
            <a:ext cx="4453566" cy="34411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E750744-7EEA-CAF7-0CC9-1DCA85E442F3}"/>
              </a:ext>
            </a:extLst>
          </p:cNvPr>
          <p:cNvPicPr>
            <a:picLocks noChangeAspect="1"/>
          </p:cNvPicPr>
          <p:nvPr/>
        </p:nvPicPr>
        <p:blipFill>
          <a:blip r:embed="rId4"/>
          <a:stretch>
            <a:fillRect/>
          </a:stretch>
        </p:blipFill>
        <p:spPr>
          <a:xfrm>
            <a:off x="4680883" y="914400"/>
            <a:ext cx="6966779" cy="2023009"/>
          </a:xfrm>
          <a:prstGeom prst="rect">
            <a:avLst/>
          </a:prstGeom>
        </p:spPr>
      </p:pic>
      <p:grpSp>
        <p:nvGrpSpPr>
          <p:cNvPr id="14" name="Group 13">
            <a:extLst>
              <a:ext uri="{FF2B5EF4-FFF2-40B4-BE49-F238E27FC236}">
                <a16:creationId xmlns:a16="http://schemas.microsoft.com/office/drawing/2014/main" id="{E9CA6D76-6FCD-0196-17F7-5A88E045639A}"/>
              </a:ext>
            </a:extLst>
          </p:cNvPr>
          <p:cNvGrpSpPr/>
          <p:nvPr/>
        </p:nvGrpSpPr>
        <p:grpSpPr>
          <a:xfrm>
            <a:off x="526090" y="914400"/>
            <a:ext cx="3935111" cy="5638331"/>
            <a:chOff x="526090" y="914400"/>
            <a:chExt cx="3935111" cy="5638331"/>
          </a:xfrm>
        </p:grpSpPr>
        <p:pic>
          <p:nvPicPr>
            <p:cNvPr id="9" name="Picture 8">
              <a:extLst>
                <a:ext uri="{FF2B5EF4-FFF2-40B4-BE49-F238E27FC236}">
                  <a16:creationId xmlns:a16="http://schemas.microsoft.com/office/drawing/2014/main" id="{3D3A33E8-261F-7B08-589C-39BFE7E85653}"/>
                </a:ext>
              </a:extLst>
            </p:cNvPr>
            <p:cNvPicPr>
              <a:picLocks noChangeAspect="1"/>
            </p:cNvPicPr>
            <p:nvPr/>
          </p:nvPicPr>
          <p:blipFill>
            <a:blip r:embed="rId5"/>
            <a:stretch>
              <a:fillRect/>
            </a:stretch>
          </p:blipFill>
          <p:spPr>
            <a:xfrm>
              <a:off x="544338" y="914400"/>
              <a:ext cx="3916863" cy="5638331"/>
            </a:xfrm>
            <a:prstGeom prst="rect">
              <a:avLst/>
            </a:prstGeom>
          </p:spPr>
        </p:pic>
        <p:pic>
          <p:nvPicPr>
            <p:cNvPr id="13" name="Picture 12">
              <a:extLst>
                <a:ext uri="{FF2B5EF4-FFF2-40B4-BE49-F238E27FC236}">
                  <a16:creationId xmlns:a16="http://schemas.microsoft.com/office/drawing/2014/main" id="{5C39B4A6-8854-2A23-90CE-C9C2D29E6517}"/>
                </a:ext>
              </a:extLst>
            </p:cNvPr>
            <p:cNvPicPr>
              <a:picLocks noChangeAspect="1"/>
            </p:cNvPicPr>
            <p:nvPr/>
          </p:nvPicPr>
          <p:blipFill>
            <a:blip r:embed="rId6"/>
            <a:stretch>
              <a:fillRect/>
            </a:stretch>
          </p:blipFill>
          <p:spPr>
            <a:xfrm>
              <a:off x="526090" y="914400"/>
              <a:ext cx="1901522" cy="1448474"/>
            </a:xfrm>
            <a:prstGeom prst="rect">
              <a:avLst/>
            </a:prstGeom>
          </p:spPr>
        </p:pic>
      </p:grpSp>
    </p:spTree>
    <p:extLst>
      <p:ext uri="{BB962C8B-B14F-4D97-AF65-F5344CB8AC3E}">
        <p14:creationId xmlns:p14="http://schemas.microsoft.com/office/powerpoint/2010/main" val="32062633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extLst>
              <a:ext uri="{FF2B5EF4-FFF2-40B4-BE49-F238E27FC236}">
                <a16:creationId xmlns:a16="http://schemas.microsoft.com/office/drawing/2014/main" id="{4322B061-E883-8694-2ACA-E3BF52C163CA}"/>
              </a:ext>
            </a:extLst>
          </p:cNvPr>
          <p:cNvSpPr/>
          <p:nvPr/>
        </p:nvSpPr>
        <p:spPr>
          <a:xfrm>
            <a:off x="152399" y="5524399"/>
            <a:ext cx="3713263" cy="1238133"/>
          </a:xfrm>
          <a:prstGeom prst="roundRect">
            <a:avLst/>
          </a:prstGeom>
          <a:solidFill>
            <a:schemeClr val="tx2"/>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2" name="Title 1">
            <a:extLst>
              <a:ext uri="{FF2B5EF4-FFF2-40B4-BE49-F238E27FC236}">
                <a16:creationId xmlns:a16="http://schemas.microsoft.com/office/drawing/2014/main" id="{FBA1191C-D796-0D9A-0F5E-8136CFC84E79}"/>
              </a:ext>
            </a:extLst>
          </p:cNvPr>
          <p:cNvSpPr>
            <a:spLocks noGrp="1"/>
          </p:cNvSpPr>
          <p:nvPr>
            <p:ph type="title"/>
          </p:nvPr>
        </p:nvSpPr>
        <p:spPr/>
        <p:txBody>
          <a:bodyPr/>
          <a:lstStyle/>
          <a:p>
            <a:r>
              <a:rPr lang="en-US" sz="2800" dirty="0"/>
              <a:t>USACE Mission, Vision, Priorities, </a:t>
            </a:r>
            <a:br>
              <a:rPr lang="en-US" sz="2800" dirty="0"/>
            </a:br>
            <a:r>
              <a:rPr lang="en-US" sz="2800" dirty="0"/>
              <a:t>Command Philosophy AND CAMPAIGN PLAN</a:t>
            </a:r>
          </a:p>
        </p:txBody>
      </p:sp>
      <p:sp>
        <p:nvSpPr>
          <p:cNvPr id="3" name="Rectangle 2">
            <a:extLst>
              <a:ext uri="{FF2B5EF4-FFF2-40B4-BE49-F238E27FC236}">
                <a16:creationId xmlns:a16="http://schemas.microsoft.com/office/drawing/2014/main" id="{B8888FD6-AE2D-E9FD-636A-FDDAB63E195C}"/>
              </a:ext>
            </a:extLst>
          </p:cNvPr>
          <p:cNvSpPr/>
          <p:nvPr/>
        </p:nvSpPr>
        <p:spPr>
          <a:xfrm>
            <a:off x="8669786" y="1597417"/>
            <a:ext cx="3432731" cy="3424271"/>
          </a:xfrm>
          <a:prstGeom prst="rect">
            <a:avLst/>
          </a:prstGeom>
          <a:noFill/>
        </p:spPr>
        <p:txBody>
          <a:bodyPr wrap="square" lIns="0" tIns="102870" rIns="0" bIns="10287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2700" cap="sq">
                  <a:solidFill>
                    <a:srgbClr val="B28641"/>
                  </a:solidFill>
                  <a:miter lim="800000"/>
                </a:ln>
                <a:solidFill>
                  <a:srgbClr val="B28641"/>
                </a:solidFill>
                <a:effectLst/>
                <a:uLnTx/>
                <a:uFillTx/>
                <a:latin typeface="Arial"/>
                <a:ea typeface="ＭＳ Ｐゴシック" pitchFamily="34" charset="-128"/>
                <a:cs typeface="Calibri" panose="020F0502020204030204" pitchFamily="34" charset="0"/>
              </a:rPr>
              <a:t>PRIORITIES</a:t>
            </a:r>
          </a:p>
          <a:p>
            <a:pPr marL="0" marR="0" lvl="0" indent="0" algn="ctr" defTabSz="403433" rtl="0" eaLnBrk="1" fontAlgn="auto" latinLnBrk="0" hangingPunct="1">
              <a:lnSpc>
                <a:spcPct val="100000"/>
              </a:lnSpc>
              <a:spcBef>
                <a:spcPts val="529"/>
              </a:spcBef>
              <a:spcAft>
                <a:spcPts val="0"/>
              </a:spcAft>
              <a:buClrTx/>
              <a:buSzTx/>
              <a:buFontTx/>
              <a:buNone/>
              <a:tabLst/>
              <a:defRPr/>
            </a:pPr>
            <a:r>
              <a:rPr kumimoji="0" lang="en-US" sz="1400" b="1" i="0" u="none" strike="noStrike" kern="1200" cap="none" spc="0" normalizeH="0" baseline="0" noProof="0" dirty="0">
                <a:ln w="3175">
                  <a:solidFill>
                    <a:srgbClr val="000000"/>
                  </a:solidFill>
                </a:ln>
                <a:solidFill>
                  <a:srgbClr val="000000"/>
                </a:solidFill>
                <a:effectLst/>
                <a:uLnTx/>
                <a:uFillTx/>
                <a:latin typeface="Arial"/>
                <a:ea typeface="ＭＳ Ｐゴシック" pitchFamily="34" charset="-128"/>
                <a:cs typeface="Calibri" panose="020F0502020204030204" pitchFamily="34" charset="0"/>
              </a:rPr>
              <a:t>PEOPLE</a:t>
            </a:r>
          </a:p>
          <a:p>
            <a:pPr marL="0" marR="0" lvl="0" indent="0" algn="ctr" defTabSz="403433" rtl="0" eaLnBrk="1" fontAlgn="auto" latinLnBrk="0" hangingPunct="1">
              <a:lnSpc>
                <a:spcPct val="100000"/>
              </a:lnSpc>
              <a:spcBef>
                <a:spcPts val="265"/>
              </a:spcBef>
              <a:spcAft>
                <a:spcPts val="0"/>
              </a:spcAft>
              <a:buClrTx/>
              <a:buSzTx/>
              <a:buFontTx/>
              <a:buNone/>
              <a:tabLst/>
              <a:defRPr/>
            </a:pPr>
            <a:r>
              <a:rPr kumimoji="0" lang="en-US" sz="1400" b="1" i="0" u="none" strike="noStrike" kern="1200" cap="none" spc="0" normalizeH="0" baseline="0" noProof="0" dirty="0">
                <a:ln w="3175">
                  <a:solidFill>
                    <a:srgbClr val="000000"/>
                  </a:solidFill>
                </a:ln>
                <a:solidFill>
                  <a:srgbClr val="000000"/>
                </a:solidFill>
                <a:effectLst/>
                <a:uLnTx/>
                <a:uFillTx/>
                <a:latin typeface="Arial"/>
                <a:ea typeface="ＭＳ Ｐゴシック" pitchFamily="34" charset="-128"/>
                <a:cs typeface="Calibri" panose="020F0502020204030204" pitchFamily="34" charset="0"/>
              </a:rPr>
              <a:t>READINESS</a:t>
            </a:r>
          </a:p>
          <a:p>
            <a:pPr marL="0" marR="0" lvl="0" indent="0" algn="ctr" defTabSz="403433" rtl="0" eaLnBrk="1" fontAlgn="auto" latinLnBrk="0" hangingPunct="1">
              <a:lnSpc>
                <a:spcPct val="100000"/>
              </a:lnSpc>
              <a:spcBef>
                <a:spcPts val="265"/>
              </a:spcBef>
              <a:spcAft>
                <a:spcPts val="0"/>
              </a:spcAft>
              <a:buClrTx/>
              <a:buSzTx/>
              <a:buFontTx/>
              <a:buNone/>
              <a:tabLst/>
              <a:defRPr/>
            </a:pPr>
            <a:r>
              <a:rPr kumimoji="0" lang="en-US" sz="1400" b="1" i="0" u="none" strike="noStrike" kern="1200" cap="none" spc="0" normalizeH="0" baseline="0" noProof="0" dirty="0">
                <a:ln w="3175">
                  <a:solidFill>
                    <a:srgbClr val="000000"/>
                  </a:solidFill>
                </a:ln>
                <a:solidFill>
                  <a:srgbClr val="000000"/>
                </a:solidFill>
                <a:effectLst/>
                <a:uLnTx/>
                <a:uFillTx/>
                <a:latin typeface="Arial"/>
                <a:ea typeface="ＭＳ Ｐゴシック" pitchFamily="34" charset="-128"/>
                <a:cs typeface="Calibri" panose="020F0502020204030204" pitchFamily="34" charset="0"/>
              </a:rPr>
              <a:t>PARTNERSHIPS</a:t>
            </a:r>
          </a:p>
          <a:p>
            <a:pPr marL="0" marR="0" lvl="0" indent="0" algn="ctr" defTabSz="403433" rtl="0" eaLnBrk="1" fontAlgn="auto" latinLnBrk="0" hangingPunct="1">
              <a:lnSpc>
                <a:spcPct val="100000"/>
              </a:lnSpc>
              <a:spcBef>
                <a:spcPts val="265"/>
              </a:spcBef>
              <a:spcAft>
                <a:spcPts val="0"/>
              </a:spcAft>
              <a:buClrTx/>
              <a:buSzTx/>
              <a:buFontTx/>
              <a:buNone/>
              <a:tabLst/>
              <a:defRPr/>
            </a:pPr>
            <a:r>
              <a:rPr kumimoji="0" lang="en-US" sz="1400" b="1" i="0" u="none" strike="noStrike" kern="1200" cap="none" spc="0" normalizeH="0" baseline="0" noProof="0" dirty="0">
                <a:ln w="3175">
                  <a:solidFill>
                    <a:srgbClr val="000000"/>
                  </a:solidFill>
                </a:ln>
                <a:solidFill>
                  <a:srgbClr val="000000"/>
                </a:solidFill>
                <a:effectLst/>
                <a:uLnTx/>
                <a:uFillTx/>
                <a:latin typeface="Arial"/>
                <a:ea typeface="ＭＳ Ｐゴシック" pitchFamily="34" charset="-128"/>
                <a:cs typeface="Calibri" panose="020F0502020204030204" pitchFamily="34" charset="0"/>
              </a:rPr>
              <a:t>INNOVATE</a:t>
            </a:r>
          </a:p>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235" b="1" i="0" u="none" strike="noStrike" kern="1200" cap="none" spc="0" normalizeH="0" baseline="0" noProof="0" dirty="0">
              <a:ln w="12700" cap="sq">
                <a:solidFill>
                  <a:srgbClr val="B28641"/>
                </a:solidFill>
                <a:miter lim="800000"/>
              </a:ln>
              <a:solidFill>
                <a:srgbClr val="B28641"/>
              </a:solidFill>
              <a:effectLst/>
              <a:uLnTx/>
              <a:uFillTx/>
              <a:latin typeface="Arial"/>
              <a:ea typeface="ＭＳ Ｐゴシック" pitchFamily="34" charset="-128"/>
              <a:cs typeface="Calibri" panose="020F0502020204030204" pitchFamily="34" charset="0"/>
            </a:endParaRPr>
          </a:p>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2700" cap="sq">
                  <a:solidFill>
                    <a:srgbClr val="B28641"/>
                  </a:solidFill>
                  <a:miter lim="800000"/>
                </a:ln>
                <a:solidFill>
                  <a:srgbClr val="B28641"/>
                </a:solidFill>
                <a:effectLst/>
                <a:uLnTx/>
                <a:uFillTx/>
                <a:latin typeface="Arial"/>
                <a:ea typeface="ＭＳ Ｐゴシック" pitchFamily="34" charset="-128"/>
                <a:cs typeface="Calibri" panose="020F0502020204030204" pitchFamily="34" charset="0"/>
              </a:rPr>
              <a:t>COMMAND  PHILOSOPHY</a:t>
            </a:r>
          </a:p>
          <a:p>
            <a:pPr marL="152689" marR="0" lvl="0" indent="-89652" algn="l" defTabSz="403433"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50" b="1" i="0" u="none" strike="noStrike" kern="1200" cap="none" spc="0" normalizeH="0" baseline="0" noProof="0" dirty="0">
                <a:ln w="3175">
                  <a:noFill/>
                </a:ln>
                <a:solidFill>
                  <a:srgbClr val="000000"/>
                </a:solidFill>
                <a:effectLst/>
                <a:uLnTx/>
                <a:uFillTx/>
                <a:latin typeface="Arial"/>
                <a:ea typeface="ＭＳ Ｐゴシック" pitchFamily="34" charset="-128"/>
                <a:cs typeface="Calibri" panose="020F0502020204030204" pitchFamily="34" charset="0"/>
              </a:rPr>
              <a:t>Promote and maintain a positive command climate</a:t>
            </a:r>
          </a:p>
          <a:p>
            <a:pPr marL="152689" marR="0" lvl="0" indent="-89652" algn="l" defTabSz="403433"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50" b="1" i="0" u="none" strike="noStrike" kern="1200" cap="none" spc="0" normalizeH="0" baseline="0" noProof="0" dirty="0">
                <a:ln w="3175">
                  <a:noFill/>
                </a:ln>
                <a:solidFill>
                  <a:srgbClr val="000000"/>
                </a:solidFill>
                <a:effectLst/>
                <a:uLnTx/>
                <a:uFillTx/>
                <a:latin typeface="Arial"/>
                <a:ea typeface="ＭＳ Ｐゴシック" pitchFamily="34" charset="-128"/>
                <a:cs typeface="Calibri" panose="020F0502020204030204" pitchFamily="34" charset="0"/>
              </a:rPr>
              <a:t>Advance diversity and inclusion in our formations</a:t>
            </a:r>
          </a:p>
          <a:p>
            <a:pPr marL="152689" marR="0" lvl="0" indent="-89652" algn="l" defTabSz="403433"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50" b="1" i="0" u="none" strike="noStrike" kern="1200" cap="none" spc="0" normalizeH="0" baseline="0" noProof="0" dirty="0">
                <a:ln w="3175">
                  <a:noFill/>
                </a:ln>
                <a:solidFill>
                  <a:srgbClr val="000000"/>
                </a:solidFill>
                <a:effectLst/>
                <a:uLnTx/>
                <a:uFillTx/>
                <a:latin typeface="Arial"/>
                <a:ea typeface="ＭＳ Ｐゴシック" pitchFamily="34" charset="-128"/>
                <a:cs typeface="Calibri" panose="020F0502020204030204" pitchFamily="34" charset="0"/>
              </a:rPr>
              <a:t>Deliver the Program</a:t>
            </a:r>
          </a:p>
          <a:p>
            <a:pPr marL="152689" marR="0" lvl="0" indent="-89652" algn="l" defTabSz="403433"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50" b="1" i="0" u="none" strike="noStrike" kern="1200" cap="none" spc="0" normalizeH="0" baseline="0" noProof="0" dirty="0">
                <a:ln w="3175">
                  <a:noFill/>
                </a:ln>
                <a:solidFill>
                  <a:srgbClr val="000000"/>
                </a:solidFill>
                <a:effectLst/>
                <a:uLnTx/>
                <a:uFillTx/>
                <a:latin typeface="Arial"/>
                <a:ea typeface="ＭＳ Ｐゴシック" pitchFamily="34" charset="-128"/>
                <a:cs typeface="Calibri" panose="020F0502020204030204" pitchFamily="34" charset="0"/>
              </a:rPr>
              <a:t>Grow our next generation of leaders</a:t>
            </a:r>
          </a:p>
        </p:txBody>
      </p:sp>
      <p:sp>
        <p:nvSpPr>
          <p:cNvPr id="4" name="Rectangle 3">
            <a:extLst>
              <a:ext uri="{FF2B5EF4-FFF2-40B4-BE49-F238E27FC236}">
                <a16:creationId xmlns:a16="http://schemas.microsoft.com/office/drawing/2014/main" id="{6C49E426-C258-87FB-FD8E-A0D4C059947F}"/>
              </a:ext>
            </a:extLst>
          </p:cNvPr>
          <p:cNvSpPr/>
          <p:nvPr/>
        </p:nvSpPr>
        <p:spPr>
          <a:xfrm>
            <a:off x="-268221" y="2263296"/>
            <a:ext cx="4541321" cy="2269852"/>
          </a:xfrm>
          <a:prstGeom prst="rect">
            <a:avLst/>
          </a:prstGeom>
          <a:noFill/>
        </p:spPr>
        <p:txBody>
          <a:bodyPr wrap="square" lIns="0" tIns="102870" rIns="0" bIns="10287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2700" cap="sq">
                  <a:solidFill>
                    <a:srgbClr val="B28641"/>
                  </a:solidFill>
                  <a:miter lim="800000"/>
                </a:ln>
                <a:solidFill>
                  <a:srgbClr val="B28641"/>
                </a:solidFill>
                <a:effectLst/>
                <a:uLnTx/>
                <a:uFillTx/>
                <a:latin typeface="Arial"/>
                <a:ea typeface="ＭＳ Ｐゴシック" pitchFamily="34" charset="-128"/>
                <a:cs typeface="Calibri" panose="020F0502020204030204" pitchFamily="34" charset="0"/>
              </a:rPr>
              <a:t>MISSION</a:t>
            </a:r>
          </a:p>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w="3175">
                  <a:noFill/>
                </a:ln>
                <a:solidFill>
                  <a:srgbClr val="000000"/>
                </a:solidFill>
                <a:effectLst/>
                <a:uLnTx/>
                <a:uFillTx/>
                <a:latin typeface="Arial"/>
                <a:ea typeface="ＭＳ Ｐゴシック" pitchFamily="34" charset="-128"/>
                <a:cs typeface="Calibri" panose="020F0502020204030204" pitchFamily="34" charset="0"/>
              </a:rPr>
              <a:t>Deliver  vital  engineering solutions,</a:t>
            </a:r>
          </a:p>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w="3175">
                  <a:noFill/>
                </a:ln>
                <a:solidFill>
                  <a:srgbClr val="000000"/>
                </a:solidFill>
                <a:effectLst/>
                <a:uLnTx/>
                <a:uFillTx/>
                <a:latin typeface="Arial"/>
                <a:ea typeface="ＭＳ Ｐゴシック" pitchFamily="34" charset="-128"/>
                <a:cs typeface="Calibri" panose="020F0502020204030204" pitchFamily="34" charset="0"/>
              </a:rPr>
              <a:t>in  collaboration  with  our  partners,  to</a:t>
            </a:r>
          </a:p>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w="3175">
                  <a:noFill/>
                </a:ln>
                <a:solidFill>
                  <a:srgbClr val="000000"/>
                </a:solidFill>
                <a:effectLst/>
                <a:uLnTx/>
                <a:uFillTx/>
                <a:latin typeface="Arial"/>
                <a:ea typeface="ＭＳ Ｐゴシック" pitchFamily="34" charset="-128"/>
                <a:cs typeface="Calibri" panose="020F0502020204030204" pitchFamily="34" charset="0"/>
              </a:rPr>
              <a:t>secure  our  Nation,  energize  our economy,</a:t>
            </a:r>
          </a:p>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w="3175">
                  <a:noFill/>
                </a:ln>
                <a:solidFill>
                  <a:srgbClr val="000000"/>
                </a:solidFill>
                <a:effectLst/>
                <a:uLnTx/>
                <a:uFillTx/>
                <a:latin typeface="Arial"/>
                <a:ea typeface="ＭＳ Ｐゴシック" pitchFamily="34" charset="-128"/>
                <a:cs typeface="Calibri" panose="020F0502020204030204" pitchFamily="34" charset="0"/>
              </a:rPr>
              <a:t>and  reduce  disaster  risk.</a:t>
            </a:r>
          </a:p>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w="3175">
                <a:noFill/>
              </a:ln>
              <a:solidFill>
                <a:srgbClr val="000000"/>
              </a:solidFill>
              <a:effectLst/>
              <a:uLnTx/>
              <a:uFillTx/>
              <a:latin typeface="Arial"/>
              <a:ea typeface="ＭＳ Ｐゴシック" pitchFamily="34" charset="-128"/>
              <a:cs typeface="Calibri" panose="020F0502020204030204" pitchFamily="34" charset="0"/>
            </a:endParaRPr>
          </a:p>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2700" cap="sq">
                  <a:solidFill>
                    <a:srgbClr val="B28641"/>
                  </a:solidFill>
                  <a:miter lim="800000"/>
                </a:ln>
                <a:solidFill>
                  <a:srgbClr val="B28641"/>
                </a:solidFill>
                <a:effectLst/>
                <a:uLnTx/>
                <a:uFillTx/>
                <a:latin typeface="Arial"/>
                <a:ea typeface="ＭＳ Ｐゴシック" pitchFamily="34" charset="-128"/>
                <a:cs typeface="Calibri" panose="020F0502020204030204" pitchFamily="34" charset="0"/>
              </a:rPr>
              <a:t>VISION</a:t>
            </a:r>
          </a:p>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w="3175">
                  <a:noFill/>
                </a:ln>
                <a:solidFill>
                  <a:srgbClr val="000000"/>
                </a:solidFill>
                <a:effectLst/>
                <a:uLnTx/>
                <a:uFillTx/>
                <a:latin typeface="Arial"/>
                <a:ea typeface="ＭＳ Ｐゴシック" pitchFamily="34" charset="-128"/>
                <a:cs typeface="Calibri" panose="020F0502020204030204" pitchFamily="34" charset="0"/>
              </a:rPr>
              <a:t>Engineering  solutions  for  the</a:t>
            </a:r>
          </a:p>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w="3175">
                  <a:noFill/>
                </a:ln>
                <a:solidFill>
                  <a:srgbClr val="000000"/>
                </a:solidFill>
                <a:effectLst/>
                <a:uLnTx/>
                <a:uFillTx/>
                <a:latin typeface="Arial"/>
                <a:ea typeface="ＭＳ Ｐゴシック" pitchFamily="34" charset="-128"/>
                <a:cs typeface="Calibri" panose="020F0502020204030204" pitchFamily="34" charset="0"/>
              </a:rPr>
              <a:t>Nation’s  toughest  challenges</a:t>
            </a:r>
            <a:r>
              <a:rPr kumimoji="0" lang="en-US" sz="1200" b="0" i="0" u="none" strike="noStrike" kern="1200" cap="none" spc="0" normalizeH="0" baseline="0" noProof="0" dirty="0">
                <a:ln w="3175">
                  <a:noFill/>
                </a:ln>
                <a:solidFill>
                  <a:srgbClr val="000000"/>
                </a:solidFill>
                <a:effectLst/>
                <a:uLnTx/>
                <a:uFillTx/>
                <a:latin typeface="Arial"/>
                <a:ea typeface="ＭＳ Ｐゴシック" pitchFamily="34" charset="-128"/>
                <a:cs typeface="Calibri" panose="020F0502020204030204" pitchFamily="34" charset="0"/>
              </a:rPr>
              <a:t>.</a:t>
            </a:r>
          </a:p>
        </p:txBody>
      </p:sp>
      <p:grpSp>
        <p:nvGrpSpPr>
          <p:cNvPr id="5" name="Group 4">
            <a:extLst>
              <a:ext uri="{FF2B5EF4-FFF2-40B4-BE49-F238E27FC236}">
                <a16:creationId xmlns:a16="http://schemas.microsoft.com/office/drawing/2014/main" id="{0A65C7B1-2183-A8A6-25F6-39CF63A0295C}"/>
              </a:ext>
            </a:extLst>
          </p:cNvPr>
          <p:cNvGrpSpPr/>
          <p:nvPr/>
        </p:nvGrpSpPr>
        <p:grpSpPr>
          <a:xfrm>
            <a:off x="3105048" y="1337461"/>
            <a:ext cx="5981902" cy="4186938"/>
            <a:chOff x="472059" y="3564331"/>
            <a:chExt cx="3291840" cy="2717660"/>
          </a:xfrm>
        </p:grpSpPr>
        <p:pic>
          <p:nvPicPr>
            <p:cNvPr id="6" name="Picture 5">
              <a:extLst>
                <a:ext uri="{FF2B5EF4-FFF2-40B4-BE49-F238E27FC236}">
                  <a16:creationId xmlns:a16="http://schemas.microsoft.com/office/drawing/2014/main" id="{986B4775-6294-0DE8-6017-41FE03354364}"/>
                </a:ext>
              </a:extLst>
            </p:cNvPr>
            <p:cNvPicPr/>
            <p:nvPr/>
          </p:nvPicPr>
          <p:blipFill rotWithShape="1">
            <a:blip r:embed="rId3" cstate="print"/>
            <a:srcRect l="19174" t="14827" r="19072" b="7131"/>
            <a:stretch/>
          </p:blipFill>
          <p:spPr>
            <a:xfrm>
              <a:off x="660330" y="3939481"/>
              <a:ext cx="2915299" cy="2342510"/>
            </a:xfrm>
            <a:custGeom>
              <a:avLst/>
              <a:gdLst>
                <a:gd name="connsiteX0" fmla="*/ 354900 w 4040881"/>
                <a:gd name="connsiteY0" fmla="*/ 0 h 3246941"/>
                <a:gd name="connsiteX1" fmla="*/ 1389339 w 4040881"/>
                <a:gd name="connsiteY1" fmla="*/ 0 h 3246941"/>
                <a:gd name="connsiteX2" fmla="*/ 1486402 w 4040881"/>
                <a:gd name="connsiteY2" fmla="*/ 114711 h 3246941"/>
                <a:gd name="connsiteX3" fmla="*/ 1486402 w 4040881"/>
                <a:gd name="connsiteY3" fmla="*/ 388483 h 3246941"/>
                <a:gd name="connsiteX4" fmla="*/ 1376893 w 4040881"/>
                <a:gd name="connsiteY4" fmla="*/ 492517 h 3246941"/>
                <a:gd name="connsiteX5" fmla="*/ 1365942 w 4040881"/>
                <a:gd name="connsiteY5" fmla="*/ 1171472 h 3246941"/>
                <a:gd name="connsiteX6" fmla="*/ 1656141 w 4040881"/>
                <a:gd name="connsiteY6" fmla="*/ 1165997 h 3246941"/>
                <a:gd name="connsiteX7" fmla="*/ 1661616 w 4040881"/>
                <a:gd name="connsiteY7" fmla="*/ 1078390 h 3246941"/>
                <a:gd name="connsiteX8" fmla="*/ 1590435 w 4040881"/>
                <a:gd name="connsiteY8" fmla="*/ 990783 h 3246941"/>
                <a:gd name="connsiteX9" fmla="*/ 1595911 w 4040881"/>
                <a:gd name="connsiteY9" fmla="*/ 755338 h 3246941"/>
                <a:gd name="connsiteX10" fmla="*/ 2406277 w 4040881"/>
                <a:gd name="connsiteY10" fmla="*/ 755338 h 3246941"/>
                <a:gd name="connsiteX11" fmla="*/ 2406277 w 4040881"/>
                <a:gd name="connsiteY11" fmla="*/ 1023635 h 3246941"/>
                <a:gd name="connsiteX12" fmla="*/ 2340572 w 4040881"/>
                <a:gd name="connsiteY12" fmla="*/ 1078390 h 3246941"/>
                <a:gd name="connsiteX13" fmla="*/ 2340572 w 4040881"/>
                <a:gd name="connsiteY13" fmla="*/ 1182423 h 3246941"/>
                <a:gd name="connsiteX14" fmla="*/ 2734804 w 4040881"/>
                <a:gd name="connsiteY14" fmla="*/ 1176948 h 3246941"/>
                <a:gd name="connsiteX15" fmla="*/ 2751231 w 4040881"/>
                <a:gd name="connsiteY15" fmla="*/ 426811 h 3246941"/>
                <a:gd name="connsiteX16" fmla="*/ 2636246 w 4040881"/>
                <a:gd name="connsiteY16" fmla="*/ 306351 h 3246941"/>
                <a:gd name="connsiteX17" fmla="*/ 2641188 w 4040881"/>
                <a:gd name="connsiteY17" fmla="*/ 0 h 3246941"/>
                <a:gd name="connsiteX18" fmla="*/ 3632325 w 4040881"/>
                <a:gd name="connsiteY18" fmla="*/ 0 h 3246941"/>
                <a:gd name="connsiteX19" fmla="*/ 3649204 w 4040881"/>
                <a:gd name="connsiteY19" fmla="*/ 295400 h 3246941"/>
                <a:gd name="connsiteX20" fmla="*/ 3561597 w 4040881"/>
                <a:gd name="connsiteY20" fmla="*/ 410385 h 3246941"/>
                <a:gd name="connsiteX21" fmla="*/ 3550646 w 4040881"/>
                <a:gd name="connsiteY21" fmla="*/ 2140627 h 3246941"/>
                <a:gd name="connsiteX22" fmla="*/ 3605401 w 4040881"/>
                <a:gd name="connsiteY22" fmla="*/ 2146102 h 3246941"/>
                <a:gd name="connsiteX23" fmla="*/ 3599925 w 4040881"/>
                <a:gd name="connsiteY23" fmla="*/ 2337743 h 3246941"/>
                <a:gd name="connsiteX24" fmla="*/ 3698483 w 4040881"/>
                <a:gd name="connsiteY24" fmla="*/ 2343218 h 3246941"/>
                <a:gd name="connsiteX25" fmla="*/ 3703959 w 4040881"/>
                <a:gd name="connsiteY25" fmla="*/ 2491056 h 3246941"/>
                <a:gd name="connsiteX26" fmla="*/ 4040881 w 4040881"/>
                <a:gd name="connsiteY26" fmla="*/ 2482737 h 3246941"/>
                <a:gd name="connsiteX27" fmla="*/ 4040881 w 4040881"/>
                <a:gd name="connsiteY27" fmla="*/ 3246941 h 3246941"/>
                <a:gd name="connsiteX28" fmla="*/ 0 w 4040881"/>
                <a:gd name="connsiteY28" fmla="*/ 3246941 h 3246941"/>
                <a:gd name="connsiteX29" fmla="*/ 0 w 4040881"/>
                <a:gd name="connsiteY29" fmla="*/ 2485580 h 3246941"/>
                <a:gd name="connsiteX30" fmla="*/ 305621 w 4040881"/>
                <a:gd name="connsiteY30" fmla="*/ 2485580 h 3246941"/>
                <a:gd name="connsiteX31" fmla="*/ 300146 w 4040881"/>
                <a:gd name="connsiteY31" fmla="*/ 2337743 h 3246941"/>
                <a:gd name="connsiteX32" fmla="*/ 404179 w 4040881"/>
                <a:gd name="connsiteY32" fmla="*/ 2321317 h 3246941"/>
                <a:gd name="connsiteX33" fmla="*/ 404179 w 4040881"/>
                <a:gd name="connsiteY33" fmla="*/ 2157053 h 3246941"/>
                <a:gd name="connsiteX34" fmla="*/ 464409 w 4040881"/>
                <a:gd name="connsiteY34" fmla="*/ 2157053 h 3246941"/>
                <a:gd name="connsiteX35" fmla="*/ 469885 w 4040881"/>
                <a:gd name="connsiteY35" fmla="*/ 426811 h 3246941"/>
                <a:gd name="connsiteX36" fmla="*/ 354900 w 4040881"/>
                <a:gd name="connsiteY36" fmla="*/ 295400 h 3246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040881" h="3246941">
                  <a:moveTo>
                    <a:pt x="354900" y="0"/>
                  </a:moveTo>
                  <a:lnTo>
                    <a:pt x="1389339" y="0"/>
                  </a:lnTo>
                  <a:lnTo>
                    <a:pt x="1486402" y="114711"/>
                  </a:lnTo>
                  <a:lnTo>
                    <a:pt x="1486402" y="388483"/>
                  </a:lnTo>
                  <a:lnTo>
                    <a:pt x="1376893" y="492517"/>
                  </a:lnTo>
                  <a:lnTo>
                    <a:pt x="1365942" y="1171472"/>
                  </a:lnTo>
                  <a:lnTo>
                    <a:pt x="1656141" y="1165997"/>
                  </a:lnTo>
                  <a:lnTo>
                    <a:pt x="1661616" y="1078390"/>
                  </a:lnTo>
                  <a:lnTo>
                    <a:pt x="1590435" y="990783"/>
                  </a:lnTo>
                  <a:lnTo>
                    <a:pt x="1595911" y="755338"/>
                  </a:lnTo>
                  <a:lnTo>
                    <a:pt x="2406277" y="755338"/>
                  </a:lnTo>
                  <a:lnTo>
                    <a:pt x="2406277" y="1023635"/>
                  </a:lnTo>
                  <a:lnTo>
                    <a:pt x="2340572" y="1078390"/>
                  </a:lnTo>
                  <a:lnTo>
                    <a:pt x="2340572" y="1182423"/>
                  </a:lnTo>
                  <a:lnTo>
                    <a:pt x="2734804" y="1176948"/>
                  </a:lnTo>
                  <a:lnTo>
                    <a:pt x="2751231" y="426811"/>
                  </a:lnTo>
                  <a:lnTo>
                    <a:pt x="2636246" y="306351"/>
                  </a:lnTo>
                  <a:lnTo>
                    <a:pt x="2641188" y="0"/>
                  </a:lnTo>
                  <a:lnTo>
                    <a:pt x="3632325" y="0"/>
                  </a:lnTo>
                  <a:lnTo>
                    <a:pt x="3649204" y="295400"/>
                  </a:lnTo>
                  <a:lnTo>
                    <a:pt x="3561597" y="410385"/>
                  </a:lnTo>
                  <a:cubicBezTo>
                    <a:pt x="3557947" y="987132"/>
                    <a:pt x="3554296" y="1563880"/>
                    <a:pt x="3550646" y="2140627"/>
                  </a:cubicBezTo>
                  <a:lnTo>
                    <a:pt x="3605401" y="2146102"/>
                  </a:lnTo>
                  <a:lnTo>
                    <a:pt x="3599925" y="2337743"/>
                  </a:lnTo>
                  <a:lnTo>
                    <a:pt x="3698483" y="2343218"/>
                  </a:lnTo>
                  <a:lnTo>
                    <a:pt x="3703959" y="2491056"/>
                  </a:lnTo>
                  <a:lnTo>
                    <a:pt x="4040881" y="2482737"/>
                  </a:lnTo>
                  <a:lnTo>
                    <a:pt x="4040881" y="3246941"/>
                  </a:lnTo>
                  <a:lnTo>
                    <a:pt x="0" y="3246941"/>
                  </a:lnTo>
                  <a:lnTo>
                    <a:pt x="0" y="2485580"/>
                  </a:lnTo>
                  <a:lnTo>
                    <a:pt x="305621" y="2485580"/>
                  </a:lnTo>
                  <a:lnTo>
                    <a:pt x="300146" y="2337743"/>
                  </a:lnTo>
                  <a:lnTo>
                    <a:pt x="404179" y="2321317"/>
                  </a:lnTo>
                  <a:lnTo>
                    <a:pt x="404179" y="2157053"/>
                  </a:lnTo>
                  <a:lnTo>
                    <a:pt x="464409" y="2157053"/>
                  </a:lnTo>
                  <a:cubicBezTo>
                    <a:pt x="466234" y="1580306"/>
                    <a:pt x="468060" y="1003558"/>
                    <a:pt x="469885" y="426811"/>
                  </a:cubicBezTo>
                  <a:lnTo>
                    <a:pt x="354900" y="295400"/>
                  </a:lnTo>
                  <a:close/>
                </a:path>
              </a:pathLst>
            </a:custGeom>
          </p:spPr>
        </p:pic>
        <p:grpSp>
          <p:nvGrpSpPr>
            <p:cNvPr id="7" name="Group 6">
              <a:extLst>
                <a:ext uri="{FF2B5EF4-FFF2-40B4-BE49-F238E27FC236}">
                  <a16:creationId xmlns:a16="http://schemas.microsoft.com/office/drawing/2014/main" id="{854CF4A2-A5F5-EAD2-BA21-3857AD512360}"/>
                </a:ext>
              </a:extLst>
            </p:cNvPr>
            <p:cNvGrpSpPr/>
            <p:nvPr/>
          </p:nvGrpSpPr>
          <p:grpSpPr>
            <a:xfrm>
              <a:off x="472059" y="3564331"/>
              <a:ext cx="3291840" cy="230429"/>
              <a:chOff x="457200" y="3246120"/>
              <a:chExt cx="3291840" cy="230429"/>
            </a:xfrm>
          </p:grpSpPr>
          <p:grpSp>
            <p:nvGrpSpPr>
              <p:cNvPr id="8" name="Group 7">
                <a:extLst>
                  <a:ext uri="{FF2B5EF4-FFF2-40B4-BE49-F238E27FC236}">
                    <a16:creationId xmlns:a16="http://schemas.microsoft.com/office/drawing/2014/main" id="{64D1276A-E266-FA5E-00DE-485E1718AB21}"/>
                  </a:ext>
                </a:extLst>
              </p:cNvPr>
              <p:cNvGrpSpPr/>
              <p:nvPr/>
            </p:nvGrpSpPr>
            <p:grpSpPr>
              <a:xfrm>
                <a:off x="557710" y="3295498"/>
                <a:ext cx="3084148" cy="131674"/>
                <a:chOff x="1920240" y="1051560"/>
                <a:chExt cx="9098280" cy="411480"/>
              </a:xfrm>
              <a:solidFill>
                <a:schemeClr val="tx1"/>
              </a:solidFill>
            </p:grpSpPr>
            <p:sp>
              <p:nvSpPr>
                <p:cNvPr id="11" name="Freeform: Shape 10">
                  <a:extLst>
                    <a:ext uri="{FF2B5EF4-FFF2-40B4-BE49-F238E27FC236}">
                      <a16:creationId xmlns:a16="http://schemas.microsoft.com/office/drawing/2014/main" id="{68E8A627-1CD2-9280-5C14-073A81A3A79F}"/>
                    </a:ext>
                  </a:extLst>
                </p:cNvPr>
                <p:cNvSpPr/>
                <p:nvPr/>
              </p:nvSpPr>
              <p:spPr>
                <a:xfrm>
                  <a:off x="5273665" y="1051560"/>
                  <a:ext cx="361058" cy="411479"/>
                </a:xfrm>
                <a:custGeom>
                  <a:avLst/>
                  <a:gdLst/>
                  <a:ahLst/>
                  <a:cxnLst/>
                  <a:rect l="l" t="t" r="r" b="b"/>
                  <a:pathLst>
                    <a:path w="312986" h="338658">
                      <a:moveTo>
                        <a:pt x="156716" y="0"/>
                      </a:moveTo>
                      <a:cubicBezTo>
                        <a:pt x="186928" y="0"/>
                        <a:pt x="214164" y="7218"/>
                        <a:pt x="238423" y="21654"/>
                      </a:cubicBezTo>
                      <a:cubicBezTo>
                        <a:pt x="262682" y="36090"/>
                        <a:pt x="281174" y="56219"/>
                        <a:pt x="293898" y="82041"/>
                      </a:cubicBezTo>
                      <a:cubicBezTo>
                        <a:pt x="306623" y="107863"/>
                        <a:pt x="312986" y="137145"/>
                        <a:pt x="312986" y="169887"/>
                      </a:cubicBezTo>
                      <a:cubicBezTo>
                        <a:pt x="312986" y="203076"/>
                        <a:pt x="306289" y="232767"/>
                        <a:pt x="292894" y="258961"/>
                      </a:cubicBezTo>
                      <a:cubicBezTo>
                        <a:pt x="279499" y="285154"/>
                        <a:pt x="260524" y="304986"/>
                        <a:pt x="235967" y="318455"/>
                      </a:cubicBezTo>
                      <a:cubicBezTo>
                        <a:pt x="211410" y="331924"/>
                        <a:pt x="184919" y="338658"/>
                        <a:pt x="156493" y="338658"/>
                      </a:cubicBezTo>
                      <a:cubicBezTo>
                        <a:pt x="125685" y="338658"/>
                        <a:pt x="98152" y="331217"/>
                        <a:pt x="73893" y="316334"/>
                      </a:cubicBezTo>
                      <a:cubicBezTo>
                        <a:pt x="49634" y="301451"/>
                        <a:pt x="31254" y="281136"/>
                        <a:pt x="18752" y="255389"/>
                      </a:cubicBezTo>
                      <a:cubicBezTo>
                        <a:pt x="6251" y="229641"/>
                        <a:pt x="0" y="202406"/>
                        <a:pt x="0" y="173682"/>
                      </a:cubicBezTo>
                      <a:cubicBezTo>
                        <a:pt x="0" y="119360"/>
                        <a:pt x="14585" y="76832"/>
                        <a:pt x="43755" y="46099"/>
                      </a:cubicBezTo>
                      <a:cubicBezTo>
                        <a:pt x="72926" y="15366"/>
                        <a:pt x="110579" y="0"/>
                        <a:pt x="156716" y="0"/>
                      </a:cubicBezTo>
                      <a:close/>
                      <a:moveTo>
                        <a:pt x="156939" y="37281"/>
                      </a:moveTo>
                      <a:cubicBezTo>
                        <a:pt x="126281" y="37281"/>
                        <a:pt x="99901" y="47811"/>
                        <a:pt x="77800" y="68870"/>
                      </a:cubicBezTo>
                      <a:cubicBezTo>
                        <a:pt x="55699" y="89929"/>
                        <a:pt x="44648" y="125090"/>
                        <a:pt x="44648" y="174352"/>
                      </a:cubicBezTo>
                      <a:cubicBezTo>
                        <a:pt x="44648" y="213791"/>
                        <a:pt x="55252" y="244859"/>
                        <a:pt x="76460" y="267555"/>
                      </a:cubicBezTo>
                      <a:cubicBezTo>
                        <a:pt x="97669" y="290252"/>
                        <a:pt x="124271" y="301600"/>
                        <a:pt x="156270" y="301600"/>
                      </a:cubicBezTo>
                      <a:cubicBezTo>
                        <a:pt x="188863" y="301600"/>
                        <a:pt x="215689" y="290140"/>
                        <a:pt x="236748" y="267221"/>
                      </a:cubicBezTo>
                      <a:cubicBezTo>
                        <a:pt x="257808" y="244301"/>
                        <a:pt x="268337" y="211782"/>
                        <a:pt x="268337" y="169664"/>
                      </a:cubicBezTo>
                      <a:cubicBezTo>
                        <a:pt x="268337" y="143023"/>
                        <a:pt x="263835" y="119769"/>
                        <a:pt x="254831" y="99901"/>
                      </a:cubicBezTo>
                      <a:cubicBezTo>
                        <a:pt x="245827" y="80032"/>
                        <a:pt x="232656" y="64628"/>
                        <a:pt x="215317" y="53689"/>
                      </a:cubicBezTo>
                      <a:cubicBezTo>
                        <a:pt x="197979" y="42751"/>
                        <a:pt x="178519" y="37281"/>
                        <a:pt x="156939" y="37281"/>
                      </a:cubicBezTo>
                      <a:close/>
                    </a:path>
                  </a:pathLst>
                </a:custGeom>
                <a:grp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0682" tIns="40341" rIns="80682" bIns="40341" numCol="1" spcCol="0" rtlCol="0" fromWordArt="0" anchor="t" anchorCtr="0" forceAA="0" compatLnSpc="1">
                  <a:prstTxWarp prst="textNoShape">
                    <a:avLst/>
                  </a:prstTxWarp>
                  <a:no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3177" b="0" i="0" u="none" strike="noStrike" kern="1200" cap="none" spc="0" normalizeH="0" baseline="0" noProof="0" dirty="0">
                    <a:ln>
                      <a:noFill/>
                    </a:ln>
                    <a:solidFill>
                      <a:srgbClr val="000000"/>
                    </a:solidFill>
                    <a:effectLst/>
                    <a:uLnTx/>
                    <a:uFillTx/>
                    <a:latin typeface="Arial"/>
                    <a:ea typeface="+mn-ea"/>
                    <a:cs typeface="+mn-cs"/>
                  </a:endParaRPr>
                </a:p>
              </p:txBody>
            </p:sp>
            <p:sp>
              <p:nvSpPr>
                <p:cNvPr id="12" name="Freeform: Shape 11">
                  <a:extLst>
                    <a:ext uri="{FF2B5EF4-FFF2-40B4-BE49-F238E27FC236}">
                      <a16:creationId xmlns:a16="http://schemas.microsoft.com/office/drawing/2014/main" id="{ACC04F87-2B13-C794-1FAD-38E610849048}"/>
                    </a:ext>
                  </a:extLst>
                </p:cNvPr>
                <p:cNvSpPr/>
                <p:nvPr/>
              </p:nvSpPr>
              <p:spPr>
                <a:xfrm>
                  <a:off x="7002313" y="1051560"/>
                  <a:ext cx="361058" cy="411479"/>
                </a:xfrm>
                <a:custGeom>
                  <a:avLst/>
                  <a:gdLst/>
                  <a:ahLst/>
                  <a:cxnLst/>
                  <a:rect l="l" t="t" r="r" b="b"/>
                  <a:pathLst>
                    <a:path w="312986" h="338658">
                      <a:moveTo>
                        <a:pt x="156716" y="0"/>
                      </a:moveTo>
                      <a:cubicBezTo>
                        <a:pt x="186928" y="0"/>
                        <a:pt x="214164" y="7218"/>
                        <a:pt x="238423" y="21654"/>
                      </a:cubicBezTo>
                      <a:cubicBezTo>
                        <a:pt x="262682" y="36090"/>
                        <a:pt x="281174" y="56219"/>
                        <a:pt x="293898" y="82041"/>
                      </a:cubicBezTo>
                      <a:cubicBezTo>
                        <a:pt x="306623" y="107863"/>
                        <a:pt x="312986" y="137145"/>
                        <a:pt x="312986" y="169887"/>
                      </a:cubicBezTo>
                      <a:cubicBezTo>
                        <a:pt x="312986" y="203076"/>
                        <a:pt x="306288" y="232767"/>
                        <a:pt x="292894" y="258961"/>
                      </a:cubicBezTo>
                      <a:cubicBezTo>
                        <a:pt x="279499" y="285154"/>
                        <a:pt x="260524" y="304986"/>
                        <a:pt x="235967" y="318455"/>
                      </a:cubicBezTo>
                      <a:cubicBezTo>
                        <a:pt x="211410" y="331924"/>
                        <a:pt x="184919" y="338658"/>
                        <a:pt x="156493" y="338658"/>
                      </a:cubicBezTo>
                      <a:cubicBezTo>
                        <a:pt x="125685" y="338658"/>
                        <a:pt x="98152" y="331217"/>
                        <a:pt x="73893" y="316334"/>
                      </a:cubicBezTo>
                      <a:cubicBezTo>
                        <a:pt x="49634" y="301451"/>
                        <a:pt x="31254" y="281136"/>
                        <a:pt x="18752" y="255389"/>
                      </a:cubicBezTo>
                      <a:cubicBezTo>
                        <a:pt x="6251" y="229641"/>
                        <a:pt x="0" y="202406"/>
                        <a:pt x="0" y="173682"/>
                      </a:cubicBezTo>
                      <a:cubicBezTo>
                        <a:pt x="0" y="119360"/>
                        <a:pt x="14585" y="76832"/>
                        <a:pt x="43756" y="46099"/>
                      </a:cubicBezTo>
                      <a:cubicBezTo>
                        <a:pt x="72926" y="15366"/>
                        <a:pt x="110579" y="0"/>
                        <a:pt x="156716" y="0"/>
                      </a:cubicBezTo>
                      <a:close/>
                      <a:moveTo>
                        <a:pt x="156939" y="37281"/>
                      </a:moveTo>
                      <a:cubicBezTo>
                        <a:pt x="126281" y="37281"/>
                        <a:pt x="99901" y="47811"/>
                        <a:pt x="77800" y="68870"/>
                      </a:cubicBezTo>
                      <a:cubicBezTo>
                        <a:pt x="55699" y="89929"/>
                        <a:pt x="44649" y="125090"/>
                        <a:pt x="44649" y="174352"/>
                      </a:cubicBezTo>
                      <a:cubicBezTo>
                        <a:pt x="44649" y="213791"/>
                        <a:pt x="55253" y="244859"/>
                        <a:pt x="76461" y="267555"/>
                      </a:cubicBezTo>
                      <a:cubicBezTo>
                        <a:pt x="97669" y="290252"/>
                        <a:pt x="124272" y="301600"/>
                        <a:pt x="156270" y="301600"/>
                      </a:cubicBezTo>
                      <a:cubicBezTo>
                        <a:pt x="188863" y="301600"/>
                        <a:pt x="215689" y="290140"/>
                        <a:pt x="236748" y="267221"/>
                      </a:cubicBezTo>
                      <a:cubicBezTo>
                        <a:pt x="257808" y="244301"/>
                        <a:pt x="268337" y="211782"/>
                        <a:pt x="268337" y="169664"/>
                      </a:cubicBezTo>
                      <a:cubicBezTo>
                        <a:pt x="268337" y="143023"/>
                        <a:pt x="263835" y="119769"/>
                        <a:pt x="254831" y="99901"/>
                      </a:cubicBezTo>
                      <a:cubicBezTo>
                        <a:pt x="245827" y="80032"/>
                        <a:pt x="232656" y="64628"/>
                        <a:pt x="215317" y="53689"/>
                      </a:cubicBezTo>
                      <a:cubicBezTo>
                        <a:pt x="197979" y="42751"/>
                        <a:pt x="178519" y="37281"/>
                        <a:pt x="156939" y="37281"/>
                      </a:cubicBezTo>
                      <a:close/>
                    </a:path>
                  </a:pathLst>
                </a:custGeom>
                <a:grp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0682" tIns="40341" rIns="80682" bIns="40341" numCol="1" spcCol="0" rtlCol="0" fromWordArt="0" anchor="t" anchorCtr="0" forceAA="0" compatLnSpc="1">
                  <a:prstTxWarp prst="textNoShape">
                    <a:avLst/>
                  </a:prstTxWarp>
                  <a:no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3177"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Freeform: Shape 12">
                  <a:extLst>
                    <a:ext uri="{FF2B5EF4-FFF2-40B4-BE49-F238E27FC236}">
                      <a16:creationId xmlns:a16="http://schemas.microsoft.com/office/drawing/2014/main" id="{B858E36B-805F-5F5A-AA14-7D4362B0B55C}"/>
                    </a:ext>
                  </a:extLst>
                </p:cNvPr>
                <p:cNvSpPr/>
                <p:nvPr/>
              </p:nvSpPr>
              <p:spPr>
                <a:xfrm>
                  <a:off x="2429894" y="1051832"/>
                  <a:ext cx="300538" cy="411208"/>
                </a:xfrm>
                <a:custGeom>
                  <a:avLst/>
                  <a:gdLst/>
                  <a:ahLst/>
                  <a:cxnLst/>
                  <a:rect l="l" t="t" r="r" b="b"/>
                  <a:pathLst>
                    <a:path w="260523" h="338435">
                      <a:moveTo>
                        <a:pt x="127694" y="0"/>
                      </a:moveTo>
                      <a:cubicBezTo>
                        <a:pt x="151953" y="0"/>
                        <a:pt x="173347" y="3907"/>
                        <a:pt x="191876" y="11720"/>
                      </a:cubicBezTo>
                      <a:cubicBezTo>
                        <a:pt x="210405" y="19534"/>
                        <a:pt x="224656" y="31031"/>
                        <a:pt x="234627" y="46211"/>
                      </a:cubicBezTo>
                      <a:cubicBezTo>
                        <a:pt x="244599" y="61392"/>
                        <a:pt x="249956" y="78581"/>
                        <a:pt x="250701" y="97780"/>
                      </a:cubicBezTo>
                      <a:lnTo>
                        <a:pt x="209178" y="100905"/>
                      </a:lnTo>
                      <a:cubicBezTo>
                        <a:pt x="206945" y="80218"/>
                        <a:pt x="199392" y="64591"/>
                        <a:pt x="186519" y="54025"/>
                      </a:cubicBezTo>
                      <a:cubicBezTo>
                        <a:pt x="173645" y="43458"/>
                        <a:pt x="154632" y="38174"/>
                        <a:pt x="129480" y="38174"/>
                      </a:cubicBezTo>
                      <a:cubicBezTo>
                        <a:pt x="103286" y="38174"/>
                        <a:pt x="84199" y="42974"/>
                        <a:pt x="72218" y="52573"/>
                      </a:cubicBezTo>
                      <a:cubicBezTo>
                        <a:pt x="60238" y="62173"/>
                        <a:pt x="54247" y="73744"/>
                        <a:pt x="54247" y="87288"/>
                      </a:cubicBezTo>
                      <a:cubicBezTo>
                        <a:pt x="54247" y="99045"/>
                        <a:pt x="58489" y="108719"/>
                        <a:pt x="66972" y="116309"/>
                      </a:cubicBezTo>
                      <a:cubicBezTo>
                        <a:pt x="75307" y="123899"/>
                        <a:pt x="97073" y="131676"/>
                        <a:pt x="132271" y="139638"/>
                      </a:cubicBezTo>
                      <a:cubicBezTo>
                        <a:pt x="167469" y="147600"/>
                        <a:pt x="191616" y="154558"/>
                        <a:pt x="204713" y="160511"/>
                      </a:cubicBezTo>
                      <a:cubicBezTo>
                        <a:pt x="223763" y="169292"/>
                        <a:pt x="237827" y="180417"/>
                        <a:pt x="246906" y="193886"/>
                      </a:cubicBezTo>
                      <a:cubicBezTo>
                        <a:pt x="255984" y="207355"/>
                        <a:pt x="260523" y="222870"/>
                        <a:pt x="260523" y="240432"/>
                      </a:cubicBezTo>
                      <a:cubicBezTo>
                        <a:pt x="260523" y="257845"/>
                        <a:pt x="255537" y="274253"/>
                        <a:pt x="245566" y="289657"/>
                      </a:cubicBezTo>
                      <a:cubicBezTo>
                        <a:pt x="235594" y="305060"/>
                        <a:pt x="221270" y="317041"/>
                        <a:pt x="202592" y="325599"/>
                      </a:cubicBezTo>
                      <a:cubicBezTo>
                        <a:pt x="183914" y="334156"/>
                        <a:pt x="162892" y="338435"/>
                        <a:pt x="139526" y="338435"/>
                      </a:cubicBezTo>
                      <a:cubicBezTo>
                        <a:pt x="109909" y="338435"/>
                        <a:pt x="85092" y="334119"/>
                        <a:pt x="65075" y="325487"/>
                      </a:cubicBezTo>
                      <a:cubicBezTo>
                        <a:pt x="45057" y="316855"/>
                        <a:pt x="29356" y="303870"/>
                        <a:pt x="17971" y="286531"/>
                      </a:cubicBezTo>
                      <a:cubicBezTo>
                        <a:pt x="6585" y="269193"/>
                        <a:pt x="595" y="249585"/>
                        <a:pt x="0" y="227707"/>
                      </a:cubicBezTo>
                      <a:lnTo>
                        <a:pt x="40853" y="224135"/>
                      </a:lnTo>
                      <a:cubicBezTo>
                        <a:pt x="42788" y="240506"/>
                        <a:pt x="47290" y="253938"/>
                        <a:pt x="54359" y="264430"/>
                      </a:cubicBezTo>
                      <a:cubicBezTo>
                        <a:pt x="61428" y="274923"/>
                        <a:pt x="72404" y="283406"/>
                        <a:pt x="87287" y="289880"/>
                      </a:cubicBezTo>
                      <a:cubicBezTo>
                        <a:pt x="102170" y="296354"/>
                        <a:pt x="118913" y="299591"/>
                        <a:pt x="137517" y="299591"/>
                      </a:cubicBezTo>
                      <a:cubicBezTo>
                        <a:pt x="154037" y="299591"/>
                        <a:pt x="168622" y="297135"/>
                        <a:pt x="181272" y="292224"/>
                      </a:cubicBezTo>
                      <a:cubicBezTo>
                        <a:pt x="193923" y="287313"/>
                        <a:pt x="203336" y="280578"/>
                        <a:pt x="209512" y="272021"/>
                      </a:cubicBezTo>
                      <a:cubicBezTo>
                        <a:pt x="215689" y="263463"/>
                        <a:pt x="218777" y="254124"/>
                        <a:pt x="218777" y="244004"/>
                      </a:cubicBezTo>
                      <a:cubicBezTo>
                        <a:pt x="218777" y="233734"/>
                        <a:pt x="215800" y="224768"/>
                        <a:pt x="209847" y="217103"/>
                      </a:cubicBezTo>
                      <a:cubicBezTo>
                        <a:pt x="203894" y="209438"/>
                        <a:pt x="194071" y="203001"/>
                        <a:pt x="180379" y="197793"/>
                      </a:cubicBezTo>
                      <a:cubicBezTo>
                        <a:pt x="171598" y="194369"/>
                        <a:pt x="152176" y="189049"/>
                        <a:pt x="122113" y="181831"/>
                      </a:cubicBezTo>
                      <a:cubicBezTo>
                        <a:pt x="92050" y="174613"/>
                        <a:pt x="70991" y="167804"/>
                        <a:pt x="58936" y="161404"/>
                      </a:cubicBezTo>
                      <a:cubicBezTo>
                        <a:pt x="43309" y="153218"/>
                        <a:pt x="31663" y="143061"/>
                        <a:pt x="23998" y="130931"/>
                      </a:cubicBezTo>
                      <a:cubicBezTo>
                        <a:pt x="16333" y="118802"/>
                        <a:pt x="12501" y="105221"/>
                        <a:pt x="12501" y="90190"/>
                      </a:cubicBezTo>
                      <a:cubicBezTo>
                        <a:pt x="12501" y="73670"/>
                        <a:pt x="17189" y="58229"/>
                        <a:pt x="26565" y="43867"/>
                      </a:cubicBezTo>
                      <a:cubicBezTo>
                        <a:pt x="35942" y="29505"/>
                        <a:pt x="49634" y="18603"/>
                        <a:pt x="67642" y="11162"/>
                      </a:cubicBezTo>
                      <a:cubicBezTo>
                        <a:pt x="85650" y="3721"/>
                        <a:pt x="105667" y="0"/>
                        <a:pt x="127694" y="0"/>
                      </a:cubicBezTo>
                      <a:close/>
                    </a:path>
                  </a:pathLst>
                </a:custGeom>
                <a:grp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0682" tIns="40341" rIns="80682" bIns="40341" numCol="1" spcCol="0" rtlCol="0" fromWordArt="0" anchor="t" anchorCtr="0" forceAA="0" compatLnSpc="1">
                  <a:prstTxWarp prst="textNoShape">
                    <a:avLst/>
                  </a:prstTxWarp>
                  <a:no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3177" b="0" i="0" u="none" strike="noStrike" kern="1200" cap="none" spc="0" normalizeH="0" baseline="0" noProof="0" dirty="0">
                    <a:ln>
                      <a:noFill/>
                    </a:ln>
                    <a:solidFill>
                      <a:srgbClr val="000000"/>
                    </a:solidFill>
                    <a:effectLst/>
                    <a:uLnTx/>
                    <a:uFillTx/>
                    <a:latin typeface="Arial"/>
                    <a:ea typeface="+mn-ea"/>
                    <a:cs typeface="+mn-cs"/>
                  </a:endParaRPr>
                </a:p>
              </p:txBody>
            </p:sp>
            <p:sp>
              <p:nvSpPr>
                <p:cNvPr id="14" name="Freeform: Shape 13">
                  <a:extLst>
                    <a:ext uri="{FF2B5EF4-FFF2-40B4-BE49-F238E27FC236}">
                      <a16:creationId xmlns:a16="http://schemas.microsoft.com/office/drawing/2014/main" id="{AE906F84-C70A-2BA9-EDEA-29EABDA32424}"/>
                    </a:ext>
                  </a:extLst>
                </p:cNvPr>
                <p:cNvSpPr/>
                <p:nvPr/>
              </p:nvSpPr>
              <p:spPr>
                <a:xfrm>
                  <a:off x="4889858" y="1051832"/>
                  <a:ext cx="333760" cy="411208"/>
                </a:xfrm>
                <a:custGeom>
                  <a:avLst/>
                  <a:gdLst/>
                  <a:ahLst/>
                  <a:cxnLst/>
                  <a:rect l="l" t="t" r="r" b="b"/>
                  <a:pathLst>
                    <a:path w="289322" h="338435">
                      <a:moveTo>
                        <a:pt x="154483" y="0"/>
                      </a:moveTo>
                      <a:cubicBezTo>
                        <a:pt x="187226" y="0"/>
                        <a:pt x="214759" y="8334"/>
                        <a:pt x="237083" y="25003"/>
                      </a:cubicBezTo>
                      <a:cubicBezTo>
                        <a:pt x="259407" y="41672"/>
                        <a:pt x="274960" y="65112"/>
                        <a:pt x="283741" y="95324"/>
                      </a:cubicBezTo>
                      <a:lnTo>
                        <a:pt x="241101" y="105370"/>
                      </a:lnTo>
                      <a:cubicBezTo>
                        <a:pt x="233511" y="81558"/>
                        <a:pt x="222498" y="64219"/>
                        <a:pt x="208061" y="53355"/>
                      </a:cubicBezTo>
                      <a:cubicBezTo>
                        <a:pt x="193625" y="42490"/>
                        <a:pt x="175468" y="37058"/>
                        <a:pt x="153590" y="37058"/>
                      </a:cubicBezTo>
                      <a:cubicBezTo>
                        <a:pt x="128438" y="37058"/>
                        <a:pt x="107416" y="43086"/>
                        <a:pt x="90524" y="55141"/>
                      </a:cubicBezTo>
                      <a:cubicBezTo>
                        <a:pt x="73632" y="67196"/>
                        <a:pt x="61763" y="83381"/>
                        <a:pt x="54917" y="103696"/>
                      </a:cubicBezTo>
                      <a:cubicBezTo>
                        <a:pt x="48072" y="124011"/>
                        <a:pt x="44648" y="144959"/>
                        <a:pt x="44648" y="166539"/>
                      </a:cubicBezTo>
                      <a:cubicBezTo>
                        <a:pt x="44648" y="194369"/>
                        <a:pt x="48704" y="218666"/>
                        <a:pt x="56815" y="239427"/>
                      </a:cubicBezTo>
                      <a:cubicBezTo>
                        <a:pt x="64926" y="260189"/>
                        <a:pt x="77539" y="275704"/>
                        <a:pt x="94654" y="285973"/>
                      </a:cubicBezTo>
                      <a:cubicBezTo>
                        <a:pt x="111770" y="296242"/>
                        <a:pt x="130299" y="301377"/>
                        <a:pt x="150242" y="301377"/>
                      </a:cubicBezTo>
                      <a:cubicBezTo>
                        <a:pt x="174501" y="301377"/>
                        <a:pt x="195039" y="294382"/>
                        <a:pt x="211857" y="280392"/>
                      </a:cubicBezTo>
                      <a:cubicBezTo>
                        <a:pt x="228674" y="266402"/>
                        <a:pt x="240059" y="245641"/>
                        <a:pt x="246013" y="218108"/>
                      </a:cubicBezTo>
                      <a:lnTo>
                        <a:pt x="289322" y="229046"/>
                      </a:lnTo>
                      <a:cubicBezTo>
                        <a:pt x="280243" y="264616"/>
                        <a:pt x="263909" y="291740"/>
                        <a:pt x="240320" y="310418"/>
                      </a:cubicBezTo>
                      <a:cubicBezTo>
                        <a:pt x="216731" y="329096"/>
                        <a:pt x="187895" y="338435"/>
                        <a:pt x="153814" y="338435"/>
                      </a:cubicBezTo>
                      <a:cubicBezTo>
                        <a:pt x="118542" y="338435"/>
                        <a:pt x="89855" y="331254"/>
                        <a:pt x="67754" y="316892"/>
                      </a:cubicBezTo>
                      <a:cubicBezTo>
                        <a:pt x="45653" y="302530"/>
                        <a:pt x="28835" y="281732"/>
                        <a:pt x="17301" y="254496"/>
                      </a:cubicBezTo>
                      <a:cubicBezTo>
                        <a:pt x="5767" y="227260"/>
                        <a:pt x="0" y="198016"/>
                        <a:pt x="0" y="166762"/>
                      </a:cubicBezTo>
                      <a:cubicBezTo>
                        <a:pt x="0" y="132680"/>
                        <a:pt x="6511" y="102952"/>
                        <a:pt x="19533" y="77577"/>
                      </a:cubicBezTo>
                      <a:cubicBezTo>
                        <a:pt x="32556" y="52201"/>
                        <a:pt x="51085" y="32928"/>
                        <a:pt x="75121" y="19757"/>
                      </a:cubicBezTo>
                      <a:cubicBezTo>
                        <a:pt x="99156" y="6586"/>
                        <a:pt x="125611" y="0"/>
                        <a:pt x="154483" y="0"/>
                      </a:cubicBezTo>
                      <a:close/>
                    </a:path>
                  </a:pathLst>
                </a:custGeom>
                <a:grp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0682" tIns="40341" rIns="80682" bIns="40341" numCol="1" spcCol="0" rtlCol="0" fromWordArt="0" anchor="t" anchorCtr="0" forceAA="0" compatLnSpc="1">
                  <a:prstTxWarp prst="textNoShape">
                    <a:avLst/>
                  </a:prstTxWarp>
                  <a:no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3177" b="0" i="0" u="none" strike="noStrike" kern="1200" cap="none" spc="0" normalizeH="0" baseline="0" noProof="0" dirty="0">
                    <a:ln>
                      <a:noFill/>
                    </a:ln>
                    <a:solidFill>
                      <a:srgbClr val="000000"/>
                    </a:solidFill>
                    <a:effectLst/>
                    <a:uLnTx/>
                    <a:uFillTx/>
                    <a:latin typeface="Arial"/>
                    <a:ea typeface="+mn-ea"/>
                    <a:cs typeface="+mn-cs"/>
                  </a:endParaRPr>
                </a:p>
              </p:txBody>
            </p:sp>
            <p:sp>
              <p:nvSpPr>
                <p:cNvPr id="15" name="Freeform: Shape 14">
                  <a:extLst>
                    <a:ext uri="{FF2B5EF4-FFF2-40B4-BE49-F238E27FC236}">
                      <a16:creationId xmlns:a16="http://schemas.microsoft.com/office/drawing/2014/main" id="{CFD0B35D-19F5-A6C4-1049-7369B7CC031F}"/>
                    </a:ext>
                  </a:extLst>
                </p:cNvPr>
                <p:cNvSpPr/>
                <p:nvPr/>
              </p:nvSpPr>
              <p:spPr>
                <a:xfrm>
                  <a:off x="6414611" y="1051832"/>
                  <a:ext cx="300539" cy="411208"/>
                </a:xfrm>
                <a:custGeom>
                  <a:avLst/>
                  <a:gdLst/>
                  <a:ahLst/>
                  <a:cxnLst/>
                  <a:rect l="l" t="t" r="r" b="b"/>
                  <a:pathLst>
                    <a:path w="260524" h="338435">
                      <a:moveTo>
                        <a:pt x="127695" y="0"/>
                      </a:moveTo>
                      <a:cubicBezTo>
                        <a:pt x="151954" y="0"/>
                        <a:pt x="173348" y="3907"/>
                        <a:pt x="191877" y="11720"/>
                      </a:cubicBezTo>
                      <a:cubicBezTo>
                        <a:pt x="210406" y="19534"/>
                        <a:pt x="224656" y="31031"/>
                        <a:pt x="234628" y="46211"/>
                      </a:cubicBezTo>
                      <a:cubicBezTo>
                        <a:pt x="244599" y="61392"/>
                        <a:pt x="249957" y="78581"/>
                        <a:pt x="250701" y="97780"/>
                      </a:cubicBezTo>
                      <a:lnTo>
                        <a:pt x="209178" y="100905"/>
                      </a:lnTo>
                      <a:cubicBezTo>
                        <a:pt x="206946" y="80218"/>
                        <a:pt x="199393" y="64591"/>
                        <a:pt x="186519" y="54025"/>
                      </a:cubicBezTo>
                      <a:cubicBezTo>
                        <a:pt x="173646" y="43458"/>
                        <a:pt x="154633" y="38174"/>
                        <a:pt x="129481" y="38174"/>
                      </a:cubicBezTo>
                      <a:cubicBezTo>
                        <a:pt x="103287" y="38174"/>
                        <a:pt x="84200" y="42974"/>
                        <a:pt x="72219" y="52573"/>
                      </a:cubicBezTo>
                      <a:cubicBezTo>
                        <a:pt x="60239" y="62173"/>
                        <a:pt x="54248" y="73744"/>
                        <a:pt x="54248" y="87288"/>
                      </a:cubicBezTo>
                      <a:cubicBezTo>
                        <a:pt x="54248" y="99045"/>
                        <a:pt x="58490" y="108719"/>
                        <a:pt x="66973" y="116309"/>
                      </a:cubicBezTo>
                      <a:cubicBezTo>
                        <a:pt x="75307" y="123899"/>
                        <a:pt x="97074" y="131676"/>
                        <a:pt x="132271" y="139638"/>
                      </a:cubicBezTo>
                      <a:cubicBezTo>
                        <a:pt x="167469" y="147600"/>
                        <a:pt x="191617" y="154558"/>
                        <a:pt x="204714" y="160511"/>
                      </a:cubicBezTo>
                      <a:cubicBezTo>
                        <a:pt x="223764" y="169292"/>
                        <a:pt x="237828" y="180417"/>
                        <a:pt x="246906" y="193886"/>
                      </a:cubicBezTo>
                      <a:cubicBezTo>
                        <a:pt x="255985" y="207355"/>
                        <a:pt x="260524" y="222870"/>
                        <a:pt x="260524" y="240432"/>
                      </a:cubicBezTo>
                      <a:cubicBezTo>
                        <a:pt x="260524" y="257845"/>
                        <a:pt x="255538" y="274253"/>
                        <a:pt x="245567" y="289657"/>
                      </a:cubicBezTo>
                      <a:cubicBezTo>
                        <a:pt x="235595" y="305060"/>
                        <a:pt x="221271" y="317041"/>
                        <a:pt x="202593" y="325599"/>
                      </a:cubicBezTo>
                      <a:cubicBezTo>
                        <a:pt x="183915" y="334156"/>
                        <a:pt x="162893" y="338435"/>
                        <a:pt x="139527" y="338435"/>
                      </a:cubicBezTo>
                      <a:cubicBezTo>
                        <a:pt x="109910" y="338435"/>
                        <a:pt x="85093" y="334119"/>
                        <a:pt x="65076" y="325487"/>
                      </a:cubicBezTo>
                      <a:cubicBezTo>
                        <a:pt x="45058" y="316855"/>
                        <a:pt x="29357" y="303870"/>
                        <a:pt x="17971" y="286531"/>
                      </a:cubicBezTo>
                      <a:cubicBezTo>
                        <a:pt x="6586" y="269193"/>
                        <a:pt x="596" y="249585"/>
                        <a:pt x="0" y="227707"/>
                      </a:cubicBezTo>
                      <a:lnTo>
                        <a:pt x="40854" y="224135"/>
                      </a:lnTo>
                      <a:cubicBezTo>
                        <a:pt x="42789" y="240506"/>
                        <a:pt x="47291" y="253938"/>
                        <a:pt x="54360" y="264430"/>
                      </a:cubicBezTo>
                      <a:cubicBezTo>
                        <a:pt x="61429" y="274923"/>
                        <a:pt x="72405" y="283406"/>
                        <a:pt x="87288" y="289880"/>
                      </a:cubicBezTo>
                      <a:cubicBezTo>
                        <a:pt x="102171" y="296354"/>
                        <a:pt x="118914" y="299591"/>
                        <a:pt x="137518" y="299591"/>
                      </a:cubicBezTo>
                      <a:cubicBezTo>
                        <a:pt x="154038" y="299591"/>
                        <a:pt x="168623" y="297135"/>
                        <a:pt x="181273" y="292224"/>
                      </a:cubicBezTo>
                      <a:cubicBezTo>
                        <a:pt x="193923" y="287313"/>
                        <a:pt x="203337" y="280578"/>
                        <a:pt x="209513" y="272021"/>
                      </a:cubicBezTo>
                      <a:cubicBezTo>
                        <a:pt x="215690" y="263463"/>
                        <a:pt x="218778" y="254124"/>
                        <a:pt x="218778" y="244004"/>
                      </a:cubicBezTo>
                      <a:cubicBezTo>
                        <a:pt x="218778" y="233734"/>
                        <a:pt x="215801" y="224768"/>
                        <a:pt x="209848" y="217103"/>
                      </a:cubicBezTo>
                      <a:cubicBezTo>
                        <a:pt x="203895" y="209438"/>
                        <a:pt x="194072" y="203001"/>
                        <a:pt x="180380" y="197793"/>
                      </a:cubicBezTo>
                      <a:cubicBezTo>
                        <a:pt x="171599" y="194369"/>
                        <a:pt x="152177" y="189049"/>
                        <a:pt x="122114" y="181831"/>
                      </a:cubicBezTo>
                      <a:cubicBezTo>
                        <a:pt x="92051" y="174613"/>
                        <a:pt x="70991" y="167804"/>
                        <a:pt x="58936" y="161404"/>
                      </a:cubicBezTo>
                      <a:cubicBezTo>
                        <a:pt x="43309" y="153218"/>
                        <a:pt x="31664" y="143061"/>
                        <a:pt x="23999" y="130931"/>
                      </a:cubicBezTo>
                      <a:cubicBezTo>
                        <a:pt x="16334" y="118802"/>
                        <a:pt x="12502" y="105221"/>
                        <a:pt x="12502" y="90190"/>
                      </a:cubicBezTo>
                      <a:cubicBezTo>
                        <a:pt x="12502" y="73670"/>
                        <a:pt x="17190" y="58229"/>
                        <a:pt x="26566" y="43867"/>
                      </a:cubicBezTo>
                      <a:cubicBezTo>
                        <a:pt x="35942" y="29505"/>
                        <a:pt x="49635" y="18603"/>
                        <a:pt x="67643" y="11162"/>
                      </a:cubicBezTo>
                      <a:cubicBezTo>
                        <a:pt x="85651" y="3721"/>
                        <a:pt x="105668" y="0"/>
                        <a:pt x="127695" y="0"/>
                      </a:cubicBezTo>
                      <a:close/>
                    </a:path>
                  </a:pathLst>
                </a:custGeom>
                <a:grp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0682" tIns="40341" rIns="80682" bIns="40341" numCol="1" spcCol="0" rtlCol="0" fromWordArt="0" anchor="t" anchorCtr="0" forceAA="0" compatLnSpc="1">
                  <a:prstTxWarp prst="textNoShape">
                    <a:avLst/>
                  </a:prstTxWarp>
                  <a:no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3177" b="0" i="0" u="none" strike="noStrike" kern="1200" cap="none" spc="0" normalizeH="0" baseline="0" noProof="0" dirty="0">
                    <a:ln>
                      <a:noFill/>
                    </a:ln>
                    <a:solidFill>
                      <a:srgbClr val="000000"/>
                    </a:solidFill>
                    <a:effectLst/>
                    <a:uLnTx/>
                    <a:uFillTx/>
                    <a:latin typeface="Arial"/>
                    <a:ea typeface="+mn-ea"/>
                    <a:cs typeface="+mn-cs"/>
                  </a:endParaRPr>
                </a:p>
              </p:txBody>
            </p:sp>
            <p:sp>
              <p:nvSpPr>
                <p:cNvPr id="16" name="Freeform: Shape 15">
                  <a:extLst>
                    <a:ext uri="{FF2B5EF4-FFF2-40B4-BE49-F238E27FC236}">
                      <a16:creationId xmlns:a16="http://schemas.microsoft.com/office/drawing/2014/main" id="{42212AE0-80B6-A0D7-165D-6D9D545FA165}"/>
                    </a:ext>
                  </a:extLst>
                </p:cNvPr>
                <p:cNvSpPr/>
                <p:nvPr/>
              </p:nvSpPr>
              <p:spPr>
                <a:xfrm>
                  <a:off x="8711561" y="1051832"/>
                  <a:ext cx="349211" cy="411208"/>
                </a:xfrm>
                <a:custGeom>
                  <a:avLst/>
                  <a:gdLst/>
                  <a:ahLst/>
                  <a:cxnLst/>
                  <a:rect l="l" t="t" r="r" b="b"/>
                  <a:pathLst>
                    <a:path w="302716" h="338435">
                      <a:moveTo>
                        <a:pt x="163859" y="0"/>
                      </a:moveTo>
                      <a:cubicBezTo>
                        <a:pt x="187523" y="0"/>
                        <a:pt x="208917" y="3832"/>
                        <a:pt x="228041" y="11497"/>
                      </a:cubicBezTo>
                      <a:cubicBezTo>
                        <a:pt x="247166" y="19162"/>
                        <a:pt x="262160" y="29840"/>
                        <a:pt x="273025" y="43532"/>
                      </a:cubicBezTo>
                      <a:cubicBezTo>
                        <a:pt x="283889" y="57224"/>
                        <a:pt x="292149" y="75084"/>
                        <a:pt x="297805" y="97110"/>
                      </a:cubicBezTo>
                      <a:lnTo>
                        <a:pt x="258737" y="107826"/>
                      </a:lnTo>
                      <a:cubicBezTo>
                        <a:pt x="253826" y="91157"/>
                        <a:pt x="247724" y="78060"/>
                        <a:pt x="240431" y="68535"/>
                      </a:cubicBezTo>
                      <a:cubicBezTo>
                        <a:pt x="233139" y="59010"/>
                        <a:pt x="222721" y="51383"/>
                        <a:pt x="209177" y="45653"/>
                      </a:cubicBezTo>
                      <a:cubicBezTo>
                        <a:pt x="195634" y="39923"/>
                        <a:pt x="180602" y="37058"/>
                        <a:pt x="164083" y="37058"/>
                      </a:cubicBezTo>
                      <a:cubicBezTo>
                        <a:pt x="144288" y="37058"/>
                        <a:pt x="127173" y="40072"/>
                        <a:pt x="112737" y="46099"/>
                      </a:cubicBezTo>
                      <a:cubicBezTo>
                        <a:pt x="98301" y="52127"/>
                        <a:pt x="86655" y="60052"/>
                        <a:pt x="77799" y="69875"/>
                      </a:cubicBezTo>
                      <a:cubicBezTo>
                        <a:pt x="68944" y="79697"/>
                        <a:pt x="62061" y="90487"/>
                        <a:pt x="57150" y="102245"/>
                      </a:cubicBezTo>
                      <a:cubicBezTo>
                        <a:pt x="48815" y="122485"/>
                        <a:pt x="44648" y="144438"/>
                        <a:pt x="44648" y="168101"/>
                      </a:cubicBezTo>
                      <a:cubicBezTo>
                        <a:pt x="44648" y="197272"/>
                        <a:pt x="49671" y="221679"/>
                        <a:pt x="59717" y="241325"/>
                      </a:cubicBezTo>
                      <a:cubicBezTo>
                        <a:pt x="69763" y="260970"/>
                        <a:pt x="84385" y="275555"/>
                        <a:pt x="103584" y="285080"/>
                      </a:cubicBezTo>
                      <a:cubicBezTo>
                        <a:pt x="122783" y="294605"/>
                        <a:pt x="143172" y="299368"/>
                        <a:pt x="164752" y="299368"/>
                      </a:cubicBezTo>
                      <a:cubicBezTo>
                        <a:pt x="183505" y="299368"/>
                        <a:pt x="201810" y="295759"/>
                        <a:pt x="219670" y="288540"/>
                      </a:cubicBezTo>
                      <a:cubicBezTo>
                        <a:pt x="237529" y="281322"/>
                        <a:pt x="251073" y="273620"/>
                        <a:pt x="260300" y="265435"/>
                      </a:cubicBezTo>
                      <a:lnTo>
                        <a:pt x="260300" y="204490"/>
                      </a:lnTo>
                      <a:lnTo>
                        <a:pt x="164083" y="204490"/>
                      </a:lnTo>
                      <a:lnTo>
                        <a:pt x="164083" y="166092"/>
                      </a:lnTo>
                      <a:lnTo>
                        <a:pt x="302716" y="165869"/>
                      </a:lnTo>
                      <a:lnTo>
                        <a:pt x="302716" y="287313"/>
                      </a:lnTo>
                      <a:cubicBezTo>
                        <a:pt x="281434" y="304279"/>
                        <a:pt x="259481" y="317041"/>
                        <a:pt x="236860" y="325599"/>
                      </a:cubicBezTo>
                      <a:cubicBezTo>
                        <a:pt x="214238" y="334156"/>
                        <a:pt x="191020" y="338435"/>
                        <a:pt x="167208" y="338435"/>
                      </a:cubicBezTo>
                      <a:cubicBezTo>
                        <a:pt x="135061" y="338435"/>
                        <a:pt x="105854" y="331552"/>
                        <a:pt x="79585" y="317785"/>
                      </a:cubicBezTo>
                      <a:cubicBezTo>
                        <a:pt x="53317" y="304019"/>
                        <a:pt x="33486" y="284113"/>
                        <a:pt x="20091" y="258068"/>
                      </a:cubicBezTo>
                      <a:cubicBezTo>
                        <a:pt x="6697" y="232023"/>
                        <a:pt x="0" y="202927"/>
                        <a:pt x="0" y="170780"/>
                      </a:cubicBezTo>
                      <a:cubicBezTo>
                        <a:pt x="0" y="138931"/>
                        <a:pt x="6660" y="109203"/>
                        <a:pt x="19980" y="81595"/>
                      </a:cubicBezTo>
                      <a:cubicBezTo>
                        <a:pt x="33300" y="53987"/>
                        <a:pt x="52461" y="33486"/>
                        <a:pt x="77465" y="20092"/>
                      </a:cubicBezTo>
                      <a:cubicBezTo>
                        <a:pt x="102468" y="6697"/>
                        <a:pt x="131266" y="0"/>
                        <a:pt x="163859" y="0"/>
                      </a:cubicBezTo>
                      <a:close/>
                    </a:path>
                  </a:pathLst>
                </a:custGeom>
                <a:grp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0682" tIns="40341" rIns="80682" bIns="40341" numCol="1" spcCol="0" rtlCol="0" fromWordArt="0" anchor="t" anchorCtr="0" forceAA="0" compatLnSpc="1">
                  <a:prstTxWarp prst="textNoShape">
                    <a:avLst/>
                  </a:prstTxWarp>
                  <a:no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3177" b="0" i="0" u="none" strike="noStrike" kern="1200" cap="none" spc="0" normalizeH="0" baseline="0" noProof="0" dirty="0">
                    <a:ln>
                      <a:noFill/>
                    </a:ln>
                    <a:solidFill>
                      <a:srgbClr val="000000"/>
                    </a:solidFill>
                    <a:effectLst/>
                    <a:uLnTx/>
                    <a:uFillTx/>
                    <a:latin typeface="Arial"/>
                    <a:ea typeface="+mn-ea"/>
                    <a:cs typeface="+mn-cs"/>
                  </a:endParaRPr>
                </a:p>
              </p:txBody>
            </p:sp>
            <p:sp>
              <p:nvSpPr>
                <p:cNvPr id="17" name="Freeform: Shape 16">
                  <a:extLst>
                    <a:ext uri="{FF2B5EF4-FFF2-40B4-BE49-F238E27FC236}">
                      <a16:creationId xmlns:a16="http://schemas.microsoft.com/office/drawing/2014/main" id="{A0C8C9EC-5D72-E84A-91EE-85717438F9F7}"/>
                    </a:ext>
                  </a:extLst>
                </p:cNvPr>
                <p:cNvSpPr/>
                <p:nvPr/>
              </p:nvSpPr>
              <p:spPr>
                <a:xfrm>
                  <a:off x="10717981" y="1051832"/>
                  <a:ext cx="300539" cy="411208"/>
                </a:xfrm>
                <a:custGeom>
                  <a:avLst/>
                  <a:gdLst/>
                  <a:ahLst/>
                  <a:cxnLst/>
                  <a:rect l="l" t="t" r="r" b="b"/>
                  <a:pathLst>
                    <a:path w="260524" h="338435">
                      <a:moveTo>
                        <a:pt x="127695" y="0"/>
                      </a:moveTo>
                      <a:cubicBezTo>
                        <a:pt x="151953" y="0"/>
                        <a:pt x="173347" y="3907"/>
                        <a:pt x="191877" y="11720"/>
                      </a:cubicBezTo>
                      <a:cubicBezTo>
                        <a:pt x="210406" y="19534"/>
                        <a:pt x="224656" y="31031"/>
                        <a:pt x="234627" y="46211"/>
                      </a:cubicBezTo>
                      <a:cubicBezTo>
                        <a:pt x="244599" y="61392"/>
                        <a:pt x="249957" y="78581"/>
                        <a:pt x="250701" y="97780"/>
                      </a:cubicBezTo>
                      <a:lnTo>
                        <a:pt x="209178" y="100905"/>
                      </a:lnTo>
                      <a:cubicBezTo>
                        <a:pt x="206945" y="80218"/>
                        <a:pt x="199393" y="64591"/>
                        <a:pt x="186519" y="54025"/>
                      </a:cubicBezTo>
                      <a:cubicBezTo>
                        <a:pt x="173645" y="43458"/>
                        <a:pt x="154633" y="38174"/>
                        <a:pt x="129481" y="38174"/>
                      </a:cubicBezTo>
                      <a:cubicBezTo>
                        <a:pt x="103287" y="38174"/>
                        <a:pt x="84199" y="42974"/>
                        <a:pt x="72219" y="52573"/>
                      </a:cubicBezTo>
                      <a:cubicBezTo>
                        <a:pt x="60239" y="62173"/>
                        <a:pt x="54248" y="73744"/>
                        <a:pt x="54248" y="87288"/>
                      </a:cubicBezTo>
                      <a:cubicBezTo>
                        <a:pt x="54248" y="99045"/>
                        <a:pt x="58489" y="108719"/>
                        <a:pt x="66973" y="116309"/>
                      </a:cubicBezTo>
                      <a:cubicBezTo>
                        <a:pt x="75307" y="123899"/>
                        <a:pt x="97073" y="131676"/>
                        <a:pt x="132271" y="139638"/>
                      </a:cubicBezTo>
                      <a:cubicBezTo>
                        <a:pt x="167469" y="147600"/>
                        <a:pt x="191617" y="154558"/>
                        <a:pt x="204713" y="160511"/>
                      </a:cubicBezTo>
                      <a:cubicBezTo>
                        <a:pt x="223763" y="169292"/>
                        <a:pt x="237827" y="180417"/>
                        <a:pt x="246906" y="193886"/>
                      </a:cubicBezTo>
                      <a:cubicBezTo>
                        <a:pt x="255985" y="207355"/>
                        <a:pt x="260524" y="222870"/>
                        <a:pt x="260524" y="240432"/>
                      </a:cubicBezTo>
                      <a:cubicBezTo>
                        <a:pt x="260524" y="257845"/>
                        <a:pt x="255538" y="274253"/>
                        <a:pt x="245567" y="289657"/>
                      </a:cubicBezTo>
                      <a:cubicBezTo>
                        <a:pt x="235595" y="305060"/>
                        <a:pt x="221271" y="317041"/>
                        <a:pt x="202593" y="325599"/>
                      </a:cubicBezTo>
                      <a:cubicBezTo>
                        <a:pt x="183915" y="334156"/>
                        <a:pt x="162893" y="338435"/>
                        <a:pt x="139527" y="338435"/>
                      </a:cubicBezTo>
                      <a:cubicBezTo>
                        <a:pt x="109910" y="338435"/>
                        <a:pt x="85093" y="334119"/>
                        <a:pt x="65075" y="325487"/>
                      </a:cubicBezTo>
                      <a:cubicBezTo>
                        <a:pt x="45058" y="316855"/>
                        <a:pt x="29357" y="303870"/>
                        <a:pt x="17971" y="286531"/>
                      </a:cubicBezTo>
                      <a:cubicBezTo>
                        <a:pt x="6586" y="269193"/>
                        <a:pt x="595" y="249585"/>
                        <a:pt x="0" y="227707"/>
                      </a:cubicBezTo>
                      <a:lnTo>
                        <a:pt x="40853" y="224135"/>
                      </a:lnTo>
                      <a:cubicBezTo>
                        <a:pt x="42789" y="240506"/>
                        <a:pt x="47291" y="253938"/>
                        <a:pt x="54359" y="264430"/>
                      </a:cubicBezTo>
                      <a:cubicBezTo>
                        <a:pt x="61429" y="274923"/>
                        <a:pt x="72405" y="283406"/>
                        <a:pt x="87288" y="289880"/>
                      </a:cubicBezTo>
                      <a:cubicBezTo>
                        <a:pt x="102171" y="296354"/>
                        <a:pt x="118914" y="299591"/>
                        <a:pt x="137517" y="299591"/>
                      </a:cubicBezTo>
                      <a:cubicBezTo>
                        <a:pt x="154037" y="299591"/>
                        <a:pt x="168623" y="297135"/>
                        <a:pt x="181273" y="292224"/>
                      </a:cubicBezTo>
                      <a:cubicBezTo>
                        <a:pt x="193923" y="287313"/>
                        <a:pt x="203337" y="280578"/>
                        <a:pt x="209513" y="272021"/>
                      </a:cubicBezTo>
                      <a:cubicBezTo>
                        <a:pt x="215689" y="263463"/>
                        <a:pt x="218777" y="254124"/>
                        <a:pt x="218777" y="244004"/>
                      </a:cubicBezTo>
                      <a:cubicBezTo>
                        <a:pt x="218777" y="233734"/>
                        <a:pt x="215801" y="224768"/>
                        <a:pt x="209848" y="217103"/>
                      </a:cubicBezTo>
                      <a:cubicBezTo>
                        <a:pt x="203895" y="209438"/>
                        <a:pt x="194072" y="203001"/>
                        <a:pt x="180380" y="197793"/>
                      </a:cubicBezTo>
                      <a:cubicBezTo>
                        <a:pt x="171599" y="194369"/>
                        <a:pt x="152177" y="189049"/>
                        <a:pt x="122113" y="181831"/>
                      </a:cubicBezTo>
                      <a:cubicBezTo>
                        <a:pt x="92051" y="174613"/>
                        <a:pt x="70991" y="167804"/>
                        <a:pt x="58936" y="161404"/>
                      </a:cubicBezTo>
                      <a:cubicBezTo>
                        <a:pt x="43309" y="153218"/>
                        <a:pt x="31663" y="143061"/>
                        <a:pt x="23999" y="130931"/>
                      </a:cubicBezTo>
                      <a:cubicBezTo>
                        <a:pt x="16334" y="118802"/>
                        <a:pt x="12501" y="105221"/>
                        <a:pt x="12501" y="90190"/>
                      </a:cubicBezTo>
                      <a:cubicBezTo>
                        <a:pt x="12501" y="73670"/>
                        <a:pt x="17190" y="58229"/>
                        <a:pt x="26566" y="43867"/>
                      </a:cubicBezTo>
                      <a:cubicBezTo>
                        <a:pt x="35942" y="29505"/>
                        <a:pt x="49635" y="18603"/>
                        <a:pt x="67643" y="11162"/>
                      </a:cubicBezTo>
                      <a:cubicBezTo>
                        <a:pt x="85651" y="3721"/>
                        <a:pt x="105668" y="0"/>
                        <a:pt x="127695" y="0"/>
                      </a:cubicBezTo>
                      <a:close/>
                    </a:path>
                  </a:pathLst>
                </a:custGeom>
                <a:grp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0682" tIns="40341" rIns="80682" bIns="40341" numCol="1" spcCol="0" rtlCol="0" fromWordArt="0" anchor="t" anchorCtr="0" forceAA="0" compatLnSpc="1">
                  <a:prstTxWarp prst="textNoShape">
                    <a:avLst/>
                  </a:prstTxWarp>
                  <a:no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3177" b="0" i="0" u="none" strike="noStrike" kern="1200" cap="none" spc="0" normalizeH="0" baseline="0" noProof="0" dirty="0">
                    <a:ln>
                      <a:noFill/>
                    </a:ln>
                    <a:solidFill>
                      <a:srgbClr val="000000"/>
                    </a:solidFill>
                    <a:effectLst/>
                    <a:uLnTx/>
                    <a:uFillTx/>
                    <a:latin typeface="Arial"/>
                    <a:ea typeface="+mn-ea"/>
                    <a:cs typeface="+mn-cs"/>
                  </a:endParaRPr>
                </a:p>
              </p:txBody>
            </p:sp>
            <p:sp>
              <p:nvSpPr>
                <p:cNvPr id="18" name="Freeform: Shape 17">
                  <a:extLst>
                    <a:ext uri="{FF2B5EF4-FFF2-40B4-BE49-F238E27FC236}">
                      <a16:creationId xmlns:a16="http://schemas.microsoft.com/office/drawing/2014/main" id="{B5F7E023-A3B3-E586-E27E-F6DEFE6E5F29}"/>
                    </a:ext>
                  </a:extLst>
                </p:cNvPr>
                <p:cNvSpPr/>
                <p:nvPr/>
              </p:nvSpPr>
              <p:spPr>
                <a:xfrm>
                  <a:off x="1920240" y="1058612"/>
                  <a:ext cx="296934" cy="404427"/>
                </a:xfrm>
                <a:custGeom>
                  <a:avLst/>
                  <a:gdLst/>
                  <a:ahLst/>
                  <a:cxnLst/>
                  <a:rect l="l" t="t" r="r" b="b"/>
                  <a:pathLst>
                    <a:path w="257399" h="332854">
                      <a:moveTo>
                        <a:pt x="0" y="0"/>
                      </a:moveTo>
                      <a:lnTo>
                        <a:pt x="43309" y="0"/>
                      </a:lnTo>
                      <a:lnTo>
                        <a:pt x="43309" y="188863"/>
                      </a:lnTo>
                      <a:cubicBezTo>
                        <a:pt x="43309" y="217289"/>
                        <a:pt x="45951" y="238237"/>
                        <a:pt x="51234" y="251706"/>
                      </a:cubicBezTo>
                      <a:cubicBezTo>
                        <a:pt x="56518" y="265174"/>
                        <a:pt x="65596" y="275555"/>
                        <a:pt x="78470" y="282848"/>
                      </a:cubicBezTo>
                      <a:cubicBezTo>
                        <a:pt x="91344" y="290140"/>
                        <a:pt x="107082" y="293787"/>
                        <a:pt x="125686" y="293787"/>
                      </a:cubicBezTo>
                      <a:cubicBezTo>
                        <a:pt x="157535" y="293787"/>
                        <a:pt x="180231" y="286569"/>
                        <a:pt x="193775" y="272132"/>
                      </a:cubicBezTo>
                      <a:cubicBezTo>
                        <a:pt x="207318" y="257696"/>
                        <a:pt x="214089" y="229939"/>
                        <a:pt x="214089" y="188863"/>
                      </a:cubicBezTo>
                      <a:lnTo>
                        <a:pt x="214089" y="0"/>
                      </a:lnTo>
                      <a:lnTo>
                        <a:pt x="257399" y="0"/>
                      </a:lnTo>
                      <a:lnTo>
                        <a:pt x="257399" y="189086"/>
                      </a:lnTo>
                      <a:cubicBezTo>
                        <a:pt x="257399" y="221977"/>
                        <a:pt x="253678" y="248096"/>
                        <a:pt x="246236" y="267444"/>
                      </a:cubicBezTo>
                      <a:cubicBezTo>
                        <a:pt x="238795" y="286792"/>
                        <a:pt x="225363" y="302530"/>
                        <a:pt x="205941" y="314660"/>
                      </a:cubicBezTo>
                      <a:cubicBezTo>
                        <a:pt x="186519" y="326789"/>
                        <a:pt x="161032" y="332854"/>
                        <a:pt x="129481" y="332854"/>
                      </a:cubicBezTo>
                      <a:cubicBezTo>
                        <a:pt x="98822" y="332854"/>
                        <a:pt x="73745" y="327571"/>
                        <a:pt x="54248" y="317004"/>
                      </a:cubicBezTo>
                      <a:cubicBezTo>
                        <a:pt x="34752" y="306437"/>
                        <a:pt x="20836" y="291145"/>
                        <a:pt x="12502" y="271128"/>
                      </a:cubicBezTo>
                      <a:cubicBezTo>
                        <a:pt x="4167" y="251110"/>
                        <a:pt x="0" y="223763"/>
                        <a:pt x="0" y="189086"/>
                      </a:cubicBezTo>
                      <a:lnTo>
                        <a:pt x="0" y="0"/>
                      </a:lnTo>
                      <a:close/>
                    </a:path>
                  </a:pathLst>
                </a:custGeom>
                <a:grp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0682" tIns="40341" rIns="80682" bIns="40341" numCol="1" spcCol="0" rtlCol="0" fromWordArt="0" anchor="t" anchorCtr="0" forceAA="0" compatLnSpc="1">
                  <a:prstTxWarp prst="textNoShape">
                    <a:avLst/>
                  </a:prstTxWarp>
                  <a:no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3177" b="0" i="0" u="none" strike="noStrike" kern="1200" cap="none" spc="0" normalizeH="0" baseline="0" noProof="0" dirty="0">
                    <a:ln>
                      <a:noFill/>
                    </a:ln>
                    <a:solidFill>
                      <a:srgbClr val="000000"/>
                    </a:solidFill>
                    <a:effectLst/>
                    <a:uLnTx/>
                    <a:uFillTx/>
                    <a:latin typeface="Arial"/>
                    <a:ea typeface="+mn-ea"/>
                    <a:cs typeface="+mn-cs"/>
                  </a:endParaRPr>
                </a:p>
              </p:txBody>
            </p:sp>
            <p:sp>
              <p:nvSpPr>
                <p:cNvPr id="19" name="Freeform: Shape 18">
                  <a:extLst>
                    <a:ext uri="{FF2B5EF4-FFF2-40B4-BE49-F238E27FC236}">
                      <a16:creationId xmlns:a16="http://schemas.microsoft.com/office/drawing/2014/main" id="{791DDF52-BFDB-4B3C-5155-C16EE9E6A0A7}"/>
                    </a:ext>
                  </a:extLst>
                </p:cNvPr>
                <p:cNvSpPr/>
                <p:nvPr/>
              </p:nvSpPr>
              <p:spPr>
                <a:xfrm>
                  <a:off x="3112194" y="1058613"/>
                  <a:ext cx="353332" cy="397646"/>
                </a:xfrm>
                <a:custGeom>
                  <a:avLst/>
                  <a:gdLst/>
                  <a:ahLst/>
                  <a:cxnLst/>
                  <a:rect l="l" t="t" r="r" b="b"/>
                  <a:pathLst>
                    <a:path w="306288" h="327273">
                      <a:moveTo>
                        <a:pt x="125685" y="0"/>
                      </a:moveTo>
                      <a:lnTo>
                        <a:pt x="172342" y="0"/>
                      </a:lnTo>
                      <a:lnTo>
                        <a:pt x="306288" y="327273"/>
                      </a:lnTo>
                      <a:lnTo>
                        <a:pt x="256951" y="327273"/>
                      </a:lnTo>
                      <a:lnTo>
                        <a:pt x="218777" y="228153"/>
                      </a:lnTo>
                      <a:lnTo>
                        <a:pt x="81929" y="228153"/>
                      </a:lnTo>
                      <a:lnTo>
                        <a:pt x="45987" y="327273"/>
                      </a:lnTo>
                      <a:lnTo>
                        <a:pt x="0" y="327273"/>
                      </a:lnTo>
                      <a:lnTo>
                        <a:pt x="125685" y="0"/>
                      </a:lnTo>
                      <a:close/>
                      <a:moveTo>
                        <a:pt x="148009" y="34379"/>
                      </a:moveTo>
                      <a:cubicBezTo>
                        <a:pt x="143842" y="55364"/>
                        <a:pt x="137963" y="76200"/>
                        <a:pt x="130373" y="96887"/>
                      </a:cubicBezTo>
                      <a:lnTo>
                        <a:pt x="94431" y="192881"/>
                      </a:lnTo>
                      <a:lnTo>
                        <a:pt x="205382" y="192881"/>
                      </a:lnTo>
                      <a:lnTo>
                        <a:pt x="171226" y="102245"/>
                      </a:lnTo>
                      <a:cubicBezTo>
                        <a:pt x="160808" y="74712"/>
                        <a:pt x="153069" y="52090"/>
                        <a:pt x="148009" y="34379"/>
                      </a:cubicBezTo>
                      <a:close/>
                    </a:path>
                  </a:pathLst>
                </a:custGeom>
                <a:grp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0682" tIns="40341" rIns="80682" bIns="40341" numCol="1" spcCol="0" rtlCol="0" fromWordArt="0" anchor="t" anchorCtr="0" forceAA="0" compatLnSpc="1">
                  <a:prstTxWarp prst="textNoShape">
                    <a:avLst/>
                  </a:prstTxWarp>
                  <a:no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3177" b="0" i="0" u="none" strike="noStrike" kern="1200" cap="none" spc="0" normalizeH="0" baseline="0" noProof="0" dirty="0">
                    <a:ln>
                      <a:noFill/>
                    </a:ln>
                    <a:solidFill>
                      <a:srgbClr val="000000"/>
                    </a:solidFill>
                    <a:effectLst/>
                    <a:uLnTx/>
                    <a:uFillTx/>
                    <a:latin typeface="Arial"/>
                    <a:ea typeface="+mn-ea"/>
                    <a:cs typeface="+mn-cs"/>
                  </a:endParaRPr>
                </a:p>
              </p:txBody>
            </p:sp>
            <p:sp>
              <p:nvSpPr>
                <p:cNvPr id="20" name="Freeform: Shape 19">
                  <a:extLst>
                    <a:ext uri="{FF2B5EF4-FFF2-40B4-BE49-F238E27FC236}">
                      <a16:creationId xmlns:a16="http://schemas.microsoft.com/office/drawing/2014/main" id="{3B58C2FF-4CA3-4CFF-1102-7C04DA8E9EBB}"/>
                    </a:ext>
                  </a:extLst>
                </p:cNvPr>
                <p:cNvSpPr/>
                <p:nvPr/>
              </p:nvSpPr>
              <p:spPr>
                <a:xfrm>
                  <a:off x="3506045" y="1058613"/>
                  <a:ext cx="332730" cy="397646"/>
                </a:xfrm>
                <a:custGeom>
                  <a:avLst/>
                  <a:gdLst/>
                  <a:ahLst/>
                  <a:cxnLst/>
                  <a:rect l="l" t="t" r="r" b="b"/>
                  <a:pathLst>
                    <a:path w="288429" h="327273">
                      <a:moveTo>
                        <a:pt x="0" y="0"/>
                      </a:moveTo>
                      <a:lnTo>
                        <a:pt x="145108" y="0"/>
                      </a:lnTo>
                      <a:cubicBezTo>
                        <a:pt x="174278" y="0"/>
                        <a:pt x="196453" y="2939"/>
                        <a:pt x="211634" y="8818"/>
                      </a:cubicBezTo>
                      <a:cubicBezTo>
                        <a:pt x="226814" y="14697"/>
                        <a:pt x="238944" y="25077"/>
                        <a:pt x="248022" y="39960"/>
                      </a:cubicBezTo>
                      <a:cubicBezTo>
                        <a:pt x="257101" y="54843"/>
                        <a:pt x="261640" y="71289"/>
                        <a:pt x="261640" y="89297"/>
                      </a:cubicBezTo>
                      <a:cubicBezTo>
                        <a:pt x="261640" y="112514"/>
                        <a:pt x="254124" y="132085"/>
                        <a:pt x="239093" y="148010"/>
                      </a:cubicBezTo>
                      <a:cubicBezTo>
                        <a:pt x="224061" y="163934"/>
                        <a:pt x="200844" y="174054"/>
                        <a:pt x="169441" y="178370"/>
                      </a:cubicBezTo>
                      <a:cubicBezTo>
                        <a:pt x="180901" y="183877"/>
                        <a:pt x="189607" y="189309"/>
                        <a:pt x="195560" y="194667"/>
                      </a:cubicBezTo>
                      <a:cubicBezTo>
                        <a:pt x="208211" y="206276"/>
                        <a:pt x="220191" y="220787"/>
                        <a:pt x="231502" y="238199"/>
                      </a:cubicBezTo>
                      <a:lnTo>
                        <a:pt x="288429" y="327273"/>
                      </a:lnTo>
                      <a:lnTo>
                        <a:pt x="233958" y="327273"/>
                      </a:lnTo>
                      <a:lnTo>
                        <a:pt x="190649" y="259184"/>
                      </a:lnTo>
                      <a:cubicBezTo>
                        <a:pt x="177999" y="239539"/>
                        <a:pt x="167581" y="224507"/>
                        <a:pt x="159395" y="214089"/>
                      </a:cubicBezTo>
                      <a:cubicBezTo>
                        <a:pt x="151210" y="203671"/>
                        <a:pt x="143880" y="196379"/>
                        <a:pt x="137406" y="192212"/>
                      </a:cubicBezTo>
                      <a:cubicBezTo>
                        <a:pt x="130932" y="188044"/>
                        <a:pt x="124346" y="185142"/>
                        <a:pt x="117649" y="183505"/>
                      </a:cubicBezTo>
                      <a:cubicBezTo>
                        <a:pt x="112738" y="182463"/>
                        <a:pt x="104701" y="181942"/>
                        <a:pt x="93539" y="181942"/>
                      </a:cubicBezTo>
                      <a:lnTo>
                        <a:pt x="43309" y="181942"/>
                      </a:lnTo>
                      <a:lnTo>
                        <a:pt x="43309" y="327273"/>
                      </a:lnTo>
                      <a:lnTo>
                        <a:pt x="0" y="327273"/>
                      </a:lnTo>
                      <a:lnTo>
                        <a:pt x="0" y="0"/>
                      </a:lnTo>
                      <a:close/>
                      <a:moveTo>
                        <a:pt x="43309" y="36165"/>
                      </a:moveTo>
                      <a:lnTo>
                        <a:pt x="43309" y="144438"/>
                      </a:lnTo>
                      <a:lnTo>
                        <a:pt x="136401" y="144438"/>
                      </a:lnTo>
                      <a:cubicBezTo>
                        <a:pt x="156195" y="144438"/>
                        <a:pt x="171674" y="142391"/>
                        <a:pt x="182836" y="138299"/>
                      </a:cubicBezTo>
                      <a:cubicBezTo>
                        <a:pt x="193998" y="134206"/>
                        <a:pt x="202481" y="127657"/>
                        <a:pt x="208285" y="118653"/>
                      </a:cubicBezTo>
                      <a:cubicBezTo>
                        <a:pt x="214090" y="109649"/>
                        <a:pt x="216992" y="99864"/>
                        <a:pt x="216992" y="89297"/>
                      </a:cubicBezTo>
                      <a:cubicBezTo>
                        <a:pt x="216992" y="73819"/>
                        <a:pt x="211373" y="61094"/>
                        <a:pt x="200137" y="51122"/>
                      </a:cubicBezTo>
                      <a:cubicBezTo>
                        <a:pt x="188900" y="41151"/>
                        <a:pt x="171153" y="36165"/>
                        <a:pt x="146894" y="36165"/>
                      </a:cubicBezTo>
                      <a:lnTo>
                        <a:pt x="43309" y="36165"/>
                      </a:lnTo>
                      <a:close/>
                    </a:path>
                  </a:pathLst>
                </a:custGeom>
                <a:grp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0682" tIns="40341" rIns="80682" bIns="40341" numCol="1" spcCol="0" rtlCol="0" fromWordArt="0" anchor="t" anchorCtr="0" forceAA="0" compatLnSpc="1">
                  <a:prstTxWarp prst="textNoShape">
                    <a:avLst/>
                  </a:prstTxWarp>
                  <a:no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3177" b="0" i="0" u="none" strike="noStrike" kern="1200" cap="none" spc="0" normalizeH="0" baseline="0" noProof="0" dirty="0">
                    <a:ln>
                      <a:noFill/>
                    </a:ln>
                    <a:solidFill>
                      <a:srgbClr val="000000"/>
                    </a:solidFill>
                    <a:effectLst/>
                    <a:uLnTx/>
                    <a:uFillTx/>
                    <a:latin typeface="Arial"/>
                    <a:ea typeface="+mn-ea"/>
                    <a:cs typeface="+mn-cs"/>
                  </a:endParaRPr>
                </a:p>
              </p:txBody>
            </p:sp>
            <p:sp>
              <p:nvSpPr>
                <p:cNvPr id="21" name="Freeform: Shape 20">
                  <a:extLst>
                    <a:ext uri="{FF2B5EF4-FFF2-40B4-BE49-F238E27FC236}">
                      <a16:creationId xmlns:a16="http://schemas.microsoft.com/office/drawing/2014/main" id="{123746BF-E7A1-1F5B-16A8-A72B82EAD7AA}"/>
                    </a:ext>
                  </a:extLst>
                </p:cNvPr>
                <p:cNvSpPr/>
                <p:nvPr/>
              </p:nvSpPr>
              <p:spPr>
                <a:xfrm>
                  <a:off x="3888305" y="1058613"/>
                  <a:ext cx="360286" cy="397646"/>
                </a:xfrm>
                <a:custGeom>
                  <a:avLst/>
                  <a:gdLst/>
                  <a:ahLst/>
                  <a:cxnLst/>
                  <a:rect l="l" t="t" r="r" b="b"/>
                  <a:pathLst>
                    <a:path w="312316" h="327273">
                      <a:moveTo>
                        <a:pt x="0" y="0"/>
                      </a:moveTo>
                      <a:lnTo>
                        <a:pt x="65187" y="0"/>
                      </a:lnTo>
                      <a:lnTo>
                        <a:pt x="142652" y="231725"/>
                      </a:lnTo>
                      <a:cubicBezTo>
                        <a:pt x="149796" y="253305"/>
                        <a:pt x="155005" y="269453"/>
                        <a:pt x="158279" y="280169"/>
                      </a:cubicBezTo>
                      <a:cubicBezTo>
                        <a:pt x="162000" y="268263"/>
                        <a:pt x="167804" y="250775"/>
                        <a:pt x="175691" y="227707"/>
                      </a:cubicBezTo>
                      <a:lnTo>
                        <a:pt x="254050" y="0"/>
                      </a:lnTo>
                      <a:lnTo>
                        <a:pt x="312316" y="0"/>
                      </a:lnTo>
                      <a:lnTo>
                        <a:pt x="312316" y="327273"/>
                      </a:lnTo>
                      <a:lnTo>
                        <a:pt x="270570" y="327273"/>
                      </a:lnTo>
                      <a:lnTo>
                        <a:pt x="270570" y="53355"/>
                      </a:lnTo>
                      <a:lnTo>
                        <a:pt x="175468" y="327273"/>
                      </a:lnTo>
                      <a:lnTo>
                        <a:pt x="136401" y="327273"/>
                      </a:lnTo>
                      <a:lnTo>
                        <a:pt x="41746" y="48667"/>
                      </a:lnTo>
                      <a:lnTo>
                        <a:pt x="41746" y="327273"/>
                      </a:lnTo>
                      <a:lnTo>
                        <a:pt x="0" y="327273"/>
                      </a:lnTo>
                      <a:lnTo>
                        <a:pt x="0" y="0"/>
                      </a:lnTo>
                      <a:close/>
                    </a:path>
                  </a:pathLst>
                </a:custGeom>
                <a:grp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0682" tIns="40341" rIns="80682" bIns="40341" numCol="1" spcCol="0" rtlCol="0" fromWordArt="0" anchor="t" anchorCtr="0" forceAA="0" compatLnSpc="1">
                  <a:prstTxWarp prst="textNoShape">
                    <a:avLst/>
                  </a:prstTxWarp>
                  <a:no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3177" b="0" i="0" u="none" strike="noStrike" kern="1200" cap="none" spc="0" normalizeH="0" baseline="0" noProof="0" dirty="0">
                    <a:ln>
                      <a:noFill/>
                    </a:ln>
                    <a:solidFill>
                      <a:srgbClr val="000000"/>
                    </a:solidFill>
                    <a:effectLst/>
                    <a:uLnTx/>
                    <a:uFillTx/>
                    <a:latin typeface="Arial"/>
                    <a:ea typeface="+mn-ea"/>
                    <a:cs typeface="+mn-cs"/>
                  </a:endParaRPr>
                </a:p>
              </p:txBody>
            </p:sp>
            <p:sp>
              <p:nvSpPr>
                <p:cNvPr id="22" name="Freeform: Shape 21">
                  <a:extLst>
                    <a:ext uri="{FF2B5EF4-FFF2-40B4-BE49-F238E27FC236}">
                      <a16:creationId xmlns:a16="http://schemas.microsoft.com/office/drawing/2014/main" id="{C2076664-A264-9EB6-BFBD-FB81A0DDC4FE}"/>
                    </a:ext>
                  </a:extLst>
                </p:cNvPr>
                <p:cNvSpPr/>
                <p:nvPr/>
              </p:nvSpPr>
              <p:spPr>
                <a:xfrm>
                  <a:off x="4279238" y="1058613"/>
                  <a:ext cx="346121" cy="397646"/>
                </a:xfrm>
                <a:custGeom>
                  <a:avLst/>
                  <a:gdLst/>
                  <a:ahLst/>
                  <a:cxnLst/>
                  <a:rect l="l" t="t" r="r" b="b"/>
                  <a:pathLst>
                    <a:path w="300037" h="327273">
                      <a:moveTo>
                        <a:pt x="0" y="0"/>
                      </a:moveTo>
                      <a:lnTo>
                        <a:pt x="52685" y="0"/>
                      </a:lnTo>
                      <a:lnTo>
                        <a:pt x="117202" y="98673"/>
                      </a:lnTo>
                      <a:cubicBezTo>
                        <a:pt x="129108" y="117128"/>
                        <a:pt x="140196" y="135582"/>
                        <a:pt x="150465" y="154037"/>
                      </a:cubicBezTo>
                      <a:cubicBezTo>
                        <a:pt x="160288" y="136922"/>
                        <a:pt x="172194" y="117649"/>
                        <a:pt x="186184" y="96217"/>
                      </a:cubicBezTo>
                      <a:lnTo>
                        <a:pt x="249584" y="0"/>
                      </a:lnTo>
                      <a:lnTo>
                        <a:pt x="300037" y="0"/>
                      </a:lnTo>
                      <a:lnTo>
                        <a:pt x="169441" y="188640"/>
                      </a:lnTo>
                      <a:lnTo>
                        <a:pt x="169441" y="327273"/>
                      </a:lnTo>
                      <a:lnTo>
                        <a:pt x="126131" y="327273"/>
                      </a:lnTo>
                      <a:lnTo>
                        <a:pt x="126131" y="188640"/>
                      </a:lnTo>
                      <a:lnTo>
                        <a:pt x="0" y="0"/>
                      </a:lnTo>
                      <a:close/>
                    </a:path>
                  </a:pathLst>
                </a:custGeom>
                <a:grp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0682" tIns="40341" rIns="80682" bIns="40341" numCol="1" spcCol="0" rtlCol="0" fromWordArt="0" anchor="t" anchorCtr="0" forceAA="0" compatLnSpc="1">
                  <a:prstTxWarp prst="textNoShape">
                    <a:avLst/>
                  </a:prstTxWarp>
                  <a:no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3177" b="0" i="0" u="none" strike="noStrike" kern="1200" cap="none" spc="0" normalizeH="0" baseline="0" noProof="0" dirty="0">
                    <a:ln>
                      <a:noFill/>
                    </a:ln>
                    <a:solidFill>
                      <a:srgbClr val="000000"/>
                    </a:solidFill>
                    <a:effectLst/>
                    <a:uLnTx/>
                    <a:uFillTx/>
                    <a:latin typeface="Arial"/>
                    <a:ea typeface="+mn-ea"/>
                    <a:cs typeface="+mn-cs"/>
                  </a:endParaRPr>
                </a:p>
              </p:txBody>
            </p:sp>
            <p:sp>
              <p:nvSpPr>
                <p:cNvPr id="23" name="Freeform: Shape 22">
                  <a:extLst>
                    <a:ext uri="{FF2B5EF4-FFF2-40B4-BE49-F238E27FC236}">
                      <a16:creationId xmlns:a16="http://schemas.microsoft.com/office/drawing/2014/main" id="{7FFDEEC7-B9D4-A9E2-A53A-86D460C8AF07}"/>
                    </a:ext>
                  </a:extLst>
                </p:cNvPr>
                <p:cNvSpPr/>
                <p:nvPr/>
              </p:nvSpPr>
              <p:spPr>
                <a:xfrm>
                  <a:off x="5696188" y="1058613"/>
                  <a:ext cx="332730" cy="397646"/>
                </a:xfrm>
                <a:custGeom>
                  <a:avLst/>
                  <a:gdLst/>
                  <a:ahLst/>
                  <a:cxnLst/>
                  <a:rect l="l" t="t" r="r" b="b"/>
                  <a:pathLst>
                    <a:path w="288429" h="327273">
                      <a:moveTo>
                        <a:pt x="0" y="0"/>
                      </a:moveTo>
                      <a:lnTo>
                        <a:pt x="145107" y="0"/>
                      </a:lnTo>
                      <a:cubicBezTo>
                        <a:pt x="174278" y="0"/>
                        <a:pt x="196453" y="2939"/>
                        <a:pt x="211634" y="8818"/>
                      </a:cubicBezTo>
                      <a:cubicBezTo>
                        <a:pt x="226814" y="14697"/>
                        <a:pt x="238944" y="25077"/>
                        <a:pt x="248022" y="39960"/>
                      </a:cubicBezTo>
                      <a:cubicBezTo>
                        <a:pt x="257101" y="54843"/>
                        <a:pt x="261640" y="71289"/>
                        <a:pt x="261640" y="89297"/>
                      </a:cubicBezTo>
                      <a:cubicBezTo>
                        <a:pt x="261640" y="112514"/>
                        <a:pt x="254124" y="132085"/>
                        <a:pt x="239092" y="148010"/>
                      </a:cubicBezTo>
                      <a:cubicBezTo>
                        <a:pt x="224061" y="163934"/>
                        <a:pt x="200844" y="174054"/>
                        <a:pt x="169441" y="178370"/>
                      </a:cubicBezTo>
                      <a:cubicBezTo>
                        <a:pt x="180901" y="183877"/>
                        <a:pt x="189607" y="189309"/>
                        <a:pt x="195560" y="194667"/>
                      </a:cubicBezTo>
                      <a:cubicBezTo>
                        <a:pt x="208211" y="206276"/>
                        <a:pt x="220191" y="220787"/>
                        <a:pt x="231502" y="238199"/>
                      </a:cubicBezTo>
                      <a:lnTo>
                        <a:pt x="288429" y="327273"/>
                      </a:lnTo>
                      <a:lnTo>
                        <a:pt x="233958" y="327273"/>
                      </a:lnTo>
                      <a:lnTo>
                        <a:pt x="190649" y="259184"/>
                      </a:lnTo>
                      <a:cubicBezTo>
                        <a:pt x="177998" y="239539"/>
                        <a:pt x="167580" y="224507"/>
                        <a:pt x="159395" y="214089"/>
                      </a:cubicBezTo>
                      <a:cubicBezTo>
                        <a:pt x="151209" y="203671"/>
                        <a:pt x="143880" y="196379"/>
                        <a:pt x="137406" y="192212"/>
                      </a:cubicBezTo>
                      <a:cubicBezTo>
                        <a:pt x="130932" y="188044"/>
                        <a:pt x="124346" y="185142"/>
                        <a:pt x="117649" y="183505"/>
                      </a:cubicBezTo>
                      <a:cubicBezTo>
                        <a:pt x="112737" y="182463"/>
                        <a:pt x="104701" y="181942"/>
                        <a:pt x="93538" y="181942"/>
                      </a:cubicBezTo>
                      <a:lnTo>
                        <a:pt x="43309" y="181942"/>
                      </a:lnTo>
                      <a:lnTo>
                        <a:pt x="43309" y="327273"/>
                      </a:lnTo>
                      <a:lnTo>
                        <a:pt x="0" y="327273"/>
                      </a:lnTo>
                      <a:lnTo>
                        <a:pt x="0" y="0"/>
                      </a:lnTo>
                      <a:close/>
                      <a:moveTo>
                        <a:pt x="43309" y="36165"/>
                      </a:moveTo>
                      <a:lnTo>
                        <a:pt x="43309" y="144438"/>
                      </a:lnTo>
                      <a:lnTo>
                        <a:pt x="136401" y="144438"/>
                      </a:lnTo>
                      <a:cubicBezTo>
                        <a:pt x="156195" y="144438"/>
                        <a:pt x="171674" y="142391"/>
                        <a:pt x="182835" y="138299"/>
                      </a:cubicBezTo>
                      <a:cubicBezTo>
                        <a:pt x="193997" y="134206"/>
                        <a:pt x="202481" y="127657"/>
                        <a:pt x="208285" y="118653"/>
                      </a:cubicBezTo>
                      <a:cubicBezTo>
                        <a:pt x="214089" y="109649"/>
                        <a:pt x="216991" y="99864"/>
                        <a:pt x="216991" y="89297"/>
                      </a:cubicBezTo>
                      <a:cubicBezTo>
                        <a:pt x="216991" y="73819"/>
                        <a:pt x="211373" y="61094"/>
                        <a:pt x="200137" y="51122"/>
                      </a:cubicBezTo>
                      <a:cubicBezTo>
                        <a:pt x="188900" y="41151"/>
                        <a:pt x="171153" y="36165"/>
                        <a:pt x="146893" y="36165"/>
                      </a:cubicBezTo>
                      <a:lnTo>
                        <a:pt x="43309" y="36165"/>
                      </a:lnTo>
                      <a:close/>
                    </a:path>
                  </a:pathLst>
                </a:custGeom>
                <a:grp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0682" tIns="40341" rIns="80682" bIns="40341" numCol="1" spcCol="0" rtlCol="0" fromWordArt="0" anchor="t" anchorCtr="0" forceAA="0" compatLnSpc="1">
                  <a:prstTxWarp prst="textNoShape">
                    <a:avLst/>
                  </a:prstTxWarp>
                  <a:no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3177" b="0" i="0" u="none" strike="noStrike" kern="1200" cap="none" spc="0" normalizeH="0" baseline="0" noProof="0" dirty="0">
                    <a:ln>
                      <a:noFill/>
                    </a:ln>
                    <a:solidFill>
                      <a:srgbClr val="000000"/>
                    </a:solidFill>
                    <a:effectLst/>
                    <a:uLnTx/>
                    <a:uFillTx/>
                    <a:latin typeface="Arial"/>
                    <a:ea typeface="+mn-ea"/>
                    <a:cs typeface="+mn-cs"/>
                  </a:endParaRPr>
                </a:p>
              </p:txBody>
            </p:sp>
            <p:sp>
              <p:nvSpPr>
                <p:cNvPr id="24" name="Freeform: Shape 23">
                  <a:extLst>
                    <a:ext uri="{FF2B5EF4-FFF2-40B4-BE49-F238E27FC236}">
                      <a16:creationId xmlns:a16="http://schemas.microsoft.com/office/drawing/2014/main" id="{8227745C-B34B-4FC8-3262-03D445890A30}"/>
                    </a:ext>
                  </a:extLst>
                </p:cNvPr>
                <p:cNvSpPr/>
                <p:nvPr/>
              </p:nvSpPr>
              <p:spPr>
                <a:xfrm>
                  <a:off x="6079993" y="1058613"/>
                  <a:ext cx="288177" cy="397646"/>
                </a:xfrm>
                <a:custGeom>
                  <a:avLst/>
                  <a:gdLst/>
                  <a:ahLst/>
                  <a:cxnLst/>
                  <a:rect l="l" t="t" r="r" b="b"/>
                  <a:pathLst>
                    <a:path w="249808" h="327273">
                      <a:moveTo>
                        <a:pt x="0" y="0"/>
                      </a:moveTo>
                      <a:lnTo>
                        <a:pt x="123453" y="0"/>
                      </a:lnTo>
                      <a:cubicBezTo>
                        <a:pt x="145182" y="0"/>
                        <a:pt x="161777" y="1042"/>
                        <a:pt x="173236" y="3125"/>
                      </a:cubicBezTo>
                      <a:cubicBezTo>
                        <a:pt x="189310" y="5804"/>
                        <a:pt x="202779" y="10902"/>
                        <a:pt x="213643" y="18417"/>
                      </a:cubicBezTo>
                      <a:cubicBezTo>
                        <a:pt x="224508" y="25933"/>
                        <a:pt x="233252" y="36463"/>
                        <a:pt x="239874" y="50006"/>
                      </a:cubicBezTo>
                      <a:cubicBezTo>
                        <a:pt x="246497" y="63550"/>
                        <a:pt x="249808" y="78432"/>
                        <a:pt x="249808" y="94655"/>
                      </a:cubicBezTo>
                      <a:cubicBezTo>
                        <a:pt x="249808" y="122486"/>
                        <a:pt x="240953" y="146038"/>
                        <a:pt x="223243" y="165311"/>
                      </a:cubicBezTo>
                      <a:cubicBezTo>
                        <a:pt x="205532" y="184584"/>
                        <a:pt x="173534" y="194221"/>
                        <a:pt x="127248" y="194221"/>
                      </a:cubicBezTo>
                      <a:lnTo>
                        <a:pt x="43309" y="194221"/>
                      </a:lnTo>
                      <a:lnTo>
                        <a:pt x="43309" y="327273"/>
                      </a:lnTo>
                      <a:lnTo>
                        <a:pt x="0" y="327273"/>
                      </a:lnTo>
                      <a:lnTo>
                        <a:pt x="0" y="0"/>
                      </a:lnTo>
                      <a:close/>
                      <a:moveTo>
                        <a:pt x="43309" y="38621"/>
                      </a:moveTo>
                      <a:lnTo>
                        <a:pt x="43309" y="155600"/>
                      </a:lnTo>
                      <a:lnTo>
                        <a:pt x="127918" y="155600"/>
                      </a:lnTo>
                      <a:cubicBezTo>
                        <a:pt x="155898" y="155600"/>
                        <a:pt x="175767" y="150391"/>
                        <a:pt x="187524" y="139973"/>
                      </a:cubicBezTo>
                      <a:cubicBezTo>
                        <a:pt x="199282" y="129555"/>
                        <a:pt x="205160" y="114895"/>
                        <a:pt x="205160" y="95994"/>
                      </a:cubicBezTo>
                      <a:cubicBezTo>
                        <a:pt x="205160" y="82302"/>
                        <a:pt x="201700" y="70582"/>
                        <a:pt x="194780" y="60833"/>
                      </a:cubicBezTo>
                      <a:cubicBezTo>
                        <a:pt x="187859" y="51085"/>
                        <a:pt x="178743" y="44648"/>
                        <a:pt x="167432" y="41523"/>
                      </a:cubicBezTo>
                      <a:cubicBezTo>
                        <a:pt x="160139" y="39588"/>
                        <a:pt x="146671" y="38621"/>
                        <a:pt x="127026" y="38621"/>
                      </a:cubicBezTo>
                      <a:lnTo>
                        <a:pt x="43309" y="38621"/>
                      </a:lnTo>
                      <a:close/>
                    </a:path>
                  </a:pathLst>
                </a:custGeom>
                <a:grp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0682" tIns="40341" rIns="80682" bIns="40341" numCol="1" spcCol="0" rtlCol="0" fromWordArt="0" anchor="t" anchorCtr="0" forceAA="0" compatLnSpc="1">
                  <a:prstTxWarp prst="textNoShape">
                    <a:avLst/>
                  </a:prstTxWarp>
                  <a:no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3177" b="0" i="0" u="none" strike="noStrike" kern="1200" cap="none" spc="0" normalizeH="0" baseline="0" noProof="0" dirty="0">
                    <a:ln>
                      <a:noFill/>
                    </a:ln>
                    <a:solidFill>
                      <a:srgbClr val="000000"/>
                    </a:solidFill>
                    <a:effectLst/>
                    <a:uLnTx/>
                    <a:uFillTx/>
                    <a:latin typeface="Arial"/>
                    <a:ea typeface="+mn-ea"/>
                    <a:cs typeface="+mn-cs"/>
                  </a:endParaRPr>
                </a:p>
              </p:txBody>
            </p:sp>
            <p:sp>
              <p:nvSpPr>
                <p:cNvPr id="25" name="Freeform: Shape 24">
                  <a:extLst>
                    <a:ext uri="{FF2B5EF4-FFF2-40B4-BE49-F238E27FC236}">
                      <a16:creationId xmlns:a16="http://schemas.microsoft.com/office/drawing/2014/main" id="{B26BF1A1-2142-2A5C-E506-A85C08918E5A}"/>
                    </a:ext>
                  </a:extLst>
                </p:cNvPr>
                <p:cNvSpPr/>
                <p:nvPr/>
              </p:nvSpPr>
              <p:spPr>
                <a:xfrm>
                  <a:off x="7426638" y="1058613"/>
                  <a:ext cx="254697" cy="397646"/>
                </a:xfrm>
                <a:custGeom>
                  <a:avLst/>
                  <a:gdLst/>
                  <a:ahLst/>
                  <a:cxnLst/>
                  <a:rect l="l" t="t" r="r" b="b"/>
                  <a:pathLst>
                    <a:path w="220786" h="327273">
                      <a:moveTo>
                        <a:pt x="0" y="0"/>
                      </a:moveTo>
                      <a:lnTo>
                        <a:pt x="220786" y="0"/>
                      </a:lnTo>
                      <a:lnTo>
                        <a:pt x="220786" y="38621"/>
                      </a:lnTo>
                      <a:lnTo>
                        <a:pt x="43309" y="38621"/>
                      </a:lnTo>
                      <a:lnTo>
                        <a:pt x="43309" y="139973"/>
                      </a:lnTo>
                      <a:lnTo>
                        <a:pt x="196899" y="139973"/>
                      </a:lnTo>
                      <a:lnTo>
                        <a:pt x="196899" y="178594"/>
                      </a:lnTo>
                      <a:lnTo>
                        <a:pt x="43309" y="178594"/>
                      </a:lnTo>
                      <a:lnTo>
                        <a:pt x="43309" y="327273"/>
                      </a:lnTo>
                      <a:lnTo>
                        <a:pt x="0" y="327273"/>
                      </a:lnTo>
                      <a:lnTo>
                        <a:pt x="0" y="0"/>
                      </a:lnTo>
                      <a:close/>
                    </a:path>
                  </a:pathLst>
                </a:custGeom>
                <a:grp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0682" tIns="40341" rIns="80682" bIns="40341" numCol="1" spcCol="0" rtlCol="0" fromWordArt="0" anchor="t" anchorCtr="0" forceAA="0" compatLnSpc="1">
                  <a:prstTxWarp prst="textNoShape">
                    <a:avLst/>
                  </a:prstTxWarp>
                  <a:no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3177" b="0" i="0" u="none" strike="noStrike" kern="1200" cap="none" spc="0" normalizeH="0" baseline="0" noProof="0" dirty="0">
                    <a:ln>
                      <a:noFill/>
                    </a:ln>
                    <a:solidFill>
                      <a:srgbClr val="000000"/>
                    </a:solidFill>
                    <a:effectLst/>
                    <a:uLnTx/>
                    <a:uFillTx/>
                    <a:latin typeface="Arial"/>
                    <a:ea typeface="+mn-ea"/>
                    <a:cs typeface="+mn-cs"/>
                  </a:endParaRPr>
                </a:p>
              </p:txBody>
            </p:sp>
            <p:sp>
              <p:nvSpPr>
                <p:cNvPr id="26" name="Freeform: Shape 25">
                  <a:extLst>
                    <a:ext uri="{FF2B5EF4-FFF2-40B4-BE49-F238E27FC236}">
                      <a16:creationId xmlns:a16="http://schemas.microsoft.com/office/drawing/2014/main" id="{0963AEB5-1BBC-88D5-0B88-AE76475AFB95}"/>
                    </a:ext>
                  </a:extLst>
                </p:cNvPr>
                <p:cNvSpPr/>
                <p:nvPr/>
              </p:nvSpPr>
              <p:spPr>
                <a:xfrm>
                  <a:off x="7989016" y="1058613"/>
                  <a:ext cx="281739" cy="397646"/>
                </a:xfrm>
                <a:custGeom>
                  <a:avLst/>
                  <a:gdLst/>
                  <a:ahLst/>
                  <a:cxnLst/>
                  <a:rect l="l" t="t" r="r" b="b"/>
                  <a:pathLst>
                    <a:path w="244227" h="327273">
                      <a:moveTo>
                        <a:pt x="0" y="0"/>
                      </a:moveTo>
                      <a:lnTo>
                        <a:pt x="236637" y="0"/>
                      </a:lnTo>
                      <a:lnTo>
                        <a:pt x="236637" y="38621"/>
                      </a:lnTo>
                      <a:lnTo>
                        <a:pt x="43309" y="38621"/>
                      </a:lnTo>
                      <a:lnTo>
                        <a:pt x="43309" y="138857"/>
                      </a:lnTo>
                      <a:lnTo>
                        <a:pt x="224359" y="138857"/>
                      </a:lnTo>
                      <a:lnTo>
                        <a:pt x="224359" y="177254"/>
                      </a:lnTo>
                      <a:lnTo>
                        <a:pt x="43309" y="177254"/>
                      </a:lnTo>
                      <a:lnTo>
                        <a:pt x="43309" y="288652"/>
                      </a:lnTo>
                      <a:lnTo>
                        <a:pt x="244227" y="288652"/>
                      </a:lnTo>
                      <a:lnTo>
                        <a:pt x="244227" y="327273"/>
                      </a:lnTo>
                      <a:lnTo>
                        <a:pt x="0" y="327273"/>
                      </a:lnTo>
                      <a:lnTo>
                        <a:pt x="0" y="0"/>
                      </a:lnTo>
                      <a:close/>
                    </a:path>
                  </a:pathLst>
                </a:custGeom>
                <a:grp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0682" tIns="40341" rIns="80682" bIns="40341" numCol="1" spcCol="0" rtlCol="0" fromWordArt="0" anchor="t" anchorCtr="0" forceAA="0" compatLnSpc="1">
                  <a:prstTxWarp prst="textNoShape">
                    <a:avLst/>
                  </a:prstTxWarp>
                  <a:no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3177" b="0" i="0" u="none" strike="noStrike" kern="1200" cap="none" spc="0" normalizeH="0" baseline="0" noProof="0" dirty="0">
                    <a:ln>
                      <a:noFill/>
                    </a:ln>
                    <a:solidFill>
                      <a:srgbClr val="000000"/>
                    </a:solidFill>
                    <a:effectLst/>
                    <a:uLnTx/>
                    <a:uFillTx/>
                    <a:latin typeface="Arial"/>
                    <a:ea typeface="+mn-ea"/>
                    <a:cs typeface="+mn-cs"/>
                  </a:endParaRPr>
                </a:p>
              </p:txBody>
            </p:sp>
            <p:sp>
              <p:nvSpPr>
                <p:cNvPr id="27" name="Freeform: Shape 26">
                  <a:extLst>
                    <a:ext uri="{FF2B5EF4-FFF2-40B4-BE49-F238E27FC236}">
                      <a16:creationId xmlns:a16="http://schemas.microsoft.com/office/drawing/2014/main" id="{653F51FC-E33A-2479-9B3C-4884A53AE024}"/>
                    </a:ext>
                  </a:extLst>
                </p:cNvPr>
                <p:cNvSpPr/>
                <p:nvPr/>
              </p:nvSpPr>
              <p:spPr>
                <a:xfrm>
                  <a:off x="8339087" y="1058613"/>
                  <a:ext cx="297448" cy="397646"/>
                </a:xfrm>
                <a:custGeom>
                  <a:avLst/>
                  <a:gdLst/>
                  <a:ahLst/>
                  <a:cxnLst/>
                  <a:rect l="l" t="t" r="r" b="b"/>
                  <a:pathLst>
                    <a:path w="257845" h="327273">
                      <a:moveTo>
                        <a:pt x="0" y="0"/>
                      </a:moveTo>
                      <a:lnTo>
                        <a:pt x="44425" y="0"/>
                      </a:lnTo>
                      <a:lnTo>
                        <a:pt x="216322" y="256952"/>
                      </a:lnTo>
                      <a:lnTo>
                        <a:pt x="216322" y="0"/>
                      </a:lnTo>
                      <a:lnTo>
                        <a:pt x="257845" y="0"/>
                      </a:lnTo>
                      <a:lnTo>
                        <a:pt x="257845" y="327273"/>
                      </a:lnTo>
                      <a:lnTo>
                        <a:pt x="213419" y="327273"/>
                      </a:lnTo>
                      <a:lnTo>
                        <a:pt x="41523" y="70098"/>
                      </a:lnTo>
                      <a:lnTo>
                        <a:pt x="41523" y="327273"/>
                      </a:lnTo>
                      <a:lnTo>
                        <a:pt x="0" y="327273"/>
                      </a:lnTo>
                      <a:lnTo>
                        <a:pt x="0" y="0"/>
                      </a:lnTo>
                      <a:close/>
                    </a:path>
                  </a:pathLst>
                </a:custGeom>
                <a:grp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0682" tIns="40341" rIns="80682" bIns="40341" numCol="1" spcCol="0" rtlCol="0" fromWordArt="0" anchor="t" anchorCtr="0" forceAA="0" compatLnSpc="1">
                  <a:prstTxWarp prst="textNoShape">
                    <a:avLst/>
                  </a:prstTxWarp>
                  <a:no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3177" b="0" i="0" u="none" strike="noStrike" kern="1200" cap="none" spc="0" normalizeH="0" baseline="0" noProof="0" dirty="0">
                    <a:ln>
                      <a:noFill/>
                    </a:ln>
                    <a:solidFill>
                      <a:srgbClr val="000000"/>
                    </a:solidFill>
                    <a:effectLst/>
                    <a:uLnTx/>
                    <a:uFillTx/>
                    <a:latin typeface="Arial"/>
                    <a:ea typeface="+mn-ea"/>
                    <a:cs typeface="+mn-cs"/>
                  </a:endParaRPr>
                </a:p>
              </p:txBody>
            </p:sp>
            <p:sp>
              <p:nvSpPr>
                <p:cNvPr id="28" name="Freeform: Shape 27">
                  <a:extLst>
                    <a:ext uri="{FF2B5EF4-FFF2-40B4-BE49-F238E27FC236}">
                      <a16:creationId xmlns:a16="http://schemas.microsoft.com/office/drawing/2014/main" id="{A4F69962-9F80-3559-72A8-9DADA8146CEB}"/>
                    </a:ext>
                  </a:extLst>
                </p:cNvPr>
                <p:cNvSpPr/>
                <p:nvPr/>
              </p:nvSpPr>
              <p:spPr>
                <a:xfrm>
                  <a:off x="9139234" y="1058613"/>
                  <a:ext cx="49961" cy="397646"/>
                </a:xfrm>
                <a:custGeom>
                  <a:avLst/>
                  <a:gdLst/>
                  <a:ahLst/>
                  <a:cxnLst/>
                  <a:rect l="l" t="t" r="r" b="b"/>
                  <a:pathLst>
                    <a:path w="43309" h="327273">
                      <a:moveTo>
                        <a:pt x="0" y="0"/>
                      </a:moveTo>
                      <a:lnTo>
                        <a:pt x="43309" y="0"/>
                      </a:lnTo>
                      <a:lnTo>
                        <a:pt x="43309" y="327273"/>
                      </a:lnTo>
                      <a:lnTo>
                        <a:pt x="0" y="327273"/>
                      </a:lnTo>
                      <a:lnTo>
                        <a:pt x="0" y="0"/>
                      </a:lnTo>
                      <a:close/>
                    </a:path>
                  </a:pathLst>
                </a:custGeom>
                <a:grp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0682" tIns="40341" rIns="80682" bIns="40341" numCol="1" spcCol="0" rtlCol="0" fromWordArt="0" anchor="t" anchorCtr="0" forceAA="0" compatLnSpc="1">
                  <a:prstTxWarp prst="textNoShape">
                    <a:avLst/>
                  </a:prstTxWarp>
                  <a:no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3177" b="0" i="0" u="none" strike="noStrike" kern="1200" cap="none" spc="0" normalizeH="0" baseline="0" noProof="0" dirty="0">
                    <a:ln>
                      <a:noFill/>
                    </a:ln>
                    <a:solidFill>
                      <a:srgbClr val="000000"/>
                    </a:solidFill>
                    <a:effectLst/>
                    <a:uLnTx/>
                    <a:uFillTx/>
                    <a:latin typeface="Arial"/>
                    <a:ea typeface="+mn-ea"/>
                    <a:cs typeface="+mn-cs"/>
                  </a:endParaRPr>
                </a:p>
              </p:txBody>
            </p:sp>
            <p:sp>
              <p:nvSpPr>
                <p:cNvPr id="29" name="Freeform: Shape 28">
                  <a:extLst>
                    <a:ext uri="{FF2B5EF4-FFF2-40B4-BE49-F238E27FC236}">
                      <a16:creationId xmlns:a16="http://schemas.microsoft.com/office/drawing/2014/main" id="{658AD8D4-EDCD-D880-A0DA-22853B7C3235}"/>
                    </a:ext>
                  </a:extLst>
                </p:cNvPr>
                <p:cNvSpPr/>
                <p:nvPr/>
              </p:nvSpPr>
              <p:spPr>
                <a:xfrm>
                  <a:off x="9262076" y="1058613"/>
                  <a:ext cx="297448" cy="397646"/>
                </a:xfrm>
                <a:custGeom>
                  <a:avLst/>
                  <a:gdLst/>
                  <a:ahLst/>
                  <a:cxnLst/>
                  <a:rect l="l" t="t" r="r" b="b"/>
                  <a:pathLst>
                    <a:path w="257845" h="327273">
                      <a:moveTo>
                        <a:pt x="0" y="0"/>
                      </a:moveTo>
                      <a:lnTo>
                        <a:pt x="44425" y="0"/>
                      </a:lnTo>
                      <a:lnTo>
                        <a:pt x="216322" y="256952"/>
                      </a:lnTo>
                      <a:lnTo>
                        <a:pt x="216322" y="0"/>
                      </a:lnTo>
                      <a:lnTo>
                        <a:pt x="257845" y="0"/>
                      </a:lnTo>
                      <a:lnTo>
                        <a:pt x="257845" y="327273"/>
                      </a:lnTo>
                      <a:lnTo>
                        <a:pt x="213419" y="327273"/>
                      </a:lnTo>
                      <a:lnTo>
                        <a:pt x="41523" y="70098"/>
                      </a:lnTo>
                      <a:lnTo>
                        <a:pt x="41523" y="327273"/>
                      </a:lnTo>
                      <a:lnTo>
                        <a:pt x="0" y="327273"/>
                      </a:lnTo>
                      <a:lnTo>
                        <a:pt x="0" y="0"/>
                      </a:lnTo>
                      <a:close/>
                    </a:path>
                  </a:pathLst>
                </a:custGeom>
                <a:grp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0682" tIns="40341" rIns="80682" bIns="40341" numCol="1" spcCol="0" rtlCol="0" fromWordArt="0" anchor="t" anchorCtr="0" forceAA="0" compatLnSpc="1">
                  <a:prstTxWarp prst="textNoShape">
                    <a:avLst/>
                  </a:prstTxWarp>
                  <a:no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3177" b="0" i="0" u="none" strike="noStrike" kern="1200" cap="none" spc="0" normalizeH="0" baseline="0" noProof="0" dirty="0">
                    <a:ln>
                      <a:noFill/>
                    </a:ln>
                    <a:solidFill>
                      <a:srgbClr val="000000"/>
                    </a:solidFill>
                    <a:effectLst/>
                    <a:uLnTx/>
                    <a:uFillTx/>
                    <a:latin typeface="Arial"/>
                    <a:ea typeface="+mn-ea"/>
                    <a:cs typeface="+mn-cs"/>
                  </a:endParaRPr>
                </a:p>
              </p:txBody>
            </p:sp>
            <p:sp>
              <p:nvSpPr>
                <p:cNvPr id="30" name="Freeform: Shape 29">
                  <a:extLst>
                    <a:ext uri="{FF2B5EF4-FFF2-40B4-BE49-F238E27FC236}">
                      <a16:creationId xmlns:a16="http://schemas.microsoft.com/office/drawing/2014/main" id="{F96CF239-5807-2FFD-CF73-5C3CE52FD21D}"/>
                    </a:ext>
                  </a:extLst>
                </p:cNvPr>
                <p:cNvSpPr/>
                <p:nvPr/>
              </p:nvSpPr>
              <p:spPr>
                <a:xfrm>
                  <a:off x="9648200" y="1058613"/>
                  <a:ext cx="281739" cy="397646"/>
                </a:xfrm>
                <a:custGeom>
                  <a:avLst/>
                  <a:gdLst/>
                  <a:ahLst/>
                  <a:cxnLst/>
                  <a:rect l="l" t="t" r="r" b="b"/>
                  <a:pathLst>
                    <a:path w="244227" h="327273">
                      <a:moveTo>
                        <a:pt x="0" y="0"/>
                      </a:moveTo>
                      <a:lnTo>
                        <a:pt x="236637" y="0"/>
                      </a:lnTo>
                      <a:lnTo>
                        <a:pt x="236637" y="38621"/>
                      </a:lnTo>
                      <a:lnTo>
                        <a:pt x="43309" y="38621"/>
                      </a:lnTo>
                      <a:lnTo>
                        <a:pt x="43309" y="138857"/>
                      </a:lnTo>
                      <a:lnTo>
                        <a:pt x="224359" y="138857"/>
                      </a:lnTo>
                      <a:lnTo>
                        <a:pt x="224359" y="177254"/>
                      </a:lnTo>
                      <a:lnTo>
                        <a:pt x="43309" y="177254"/>
                      </a:lnTo>
                      <a:lnTo>
                        <a:pt x="43309" y="288652"/>
                      </a:lnTo>
                      <a:lnTo>
                        <a:pt x="244227" y="288652"/>
                      </a:lnTo>
                      <a:lnTo>
                        <a:pt x="244227" y="327273"/>
                      </a:lnTo>
                      <a:lnTo>
                        <a:pt x="0" y="327273"/>
                      </a:lnTo>
                      <a:lnTo>
                        <a:pt x="0" y="0"/>
                      </a:lnTo>
                      <a:close/>
                    </a:path>
                  </a:pathLst>
                </a:custGeom>
                <a:grp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0682" tIns="40341" rIns="80682" bIns="40341" numCol="1" spcCol="0" rtlCol="0" fromWordArt="0" anchor="t" anchorCtr="0" forceAA="0" compatLnSpc="1">
                  <a:prstTxWarp prst="textNoShape">
                    <a:avLst/>
                  </a:prstTxWarp>
                  <a:no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3177" b="0" i="0" u="none" strike="noStrike" kern="1200" cap="none" spc="0" normalizeH="0" baseline="0" noProof="0" dirty="0">
                    <a:ln>
                      <a:noFill/>
                    </a:ln>
                    <a:solidFill>
                      <a:srgbClr val="000000"/>
                    </a:solidFill>
                    <a:effectLst/>
                    <a:uLnTx/>
                    <a:uFillTx/>
                    <a:latin typeface="Arial"/>
                    <a:ea typeface="+mn-ea"/>
                    <a:cs typeface="+mn-cs"/>
                  </a:endParaRPr>
                </a:p>
              </p:txBody>
            </p:sp>
            <p:sp>
              <p:nvSpPr>
                <p:cNvPr id="31" name="Freeform: Shape 30">
                  <a:extLst>
                    <a:ext uri="{FF2B5EF4-FFF2-40B4-BE49-F238E27FC236}">
                      <a16:creationId xmlns:a16="http://schemas.microsoft.com/office/drawing/2014/main" id="{1BCB4B98-D227-2539-B8B5-584C22E4FF46}"/>
                    </a:ext>
                  </a:extLst>
                </p:cNvPr>
                <p:cNvSpPr/>
                <p:nvPr/>
              </p:nvSpPr>
              <p:spPr>
                <a:xfrm>
                  <a:off x="9999815" y="1058613"/>
                  <a:ext cx="281739" cy="397646"/>
                </a:xfrm>
                <a:custGeom>
                  <a:avLst/>
                  <a:gdLst/>
                  <a:ahLst/>
                  <a:cxnLst/>
                  <a:rect l="l" t="t" r="r" b="b"/>
                  <a:pathLst>
                    <a:path w="244227" h="327273">
                      <a:moveTo>
                        <a:pt x="0" y="0"/>
                      </a:moveTo>
                      <a:lnTo>
                        <a:pt x="236637" y="0"/>
                      </a:lnTo>
                      <a:lnTo>
                        <a:pt x="236637" y="38621"/>
                      </a:lnTo>
                      <a:lnTo>
                        <a:pt x="43309" y="38621"/>
                      </a:lnTo>
                      <a:lnTo>
                        <a:pt x="43309" y="138857"/>
                      </a:lnTo>
                      <a:lnTo>
                        <a:pt x="224359" y="138857"/>
                      </a:lnTo>
                      <a:lnTo>
                        <a:pt x="224359" y="177254"/>
                      </a:lnTo>
                      <a:lnTo>
                        <a:pt x="43309" y="177254"/>
                      </a:lnTo>
                      <a:lnTo>
                        <a:pt x="43309" y="288652"/>
                      </a:lnTo>
                      <a:lnTo>
                        <a:pt x="244227" y="288652"/>
                      </a:lnTo>
                      <a:lnTo>
                        <a:pt x="244227" y="327273"/>
                      </a:lnTo>
                      <a:lnTo>
                        <a:pt x="0" y="327273"/>
                      </a:lnTo>
                      <a:lnTo>
                        <a:pt x="0" y="0"/>
                      </a:lnTo>
                      <a:close/>
                    </a:path>
                  </a:pathLst>
                </a:custGeom>
                <a:grp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0682" tIns="40341" rIns="80682" bIns="40341" numCol="1" spcCol="0" rtlCol="0" fromWordArt="0" anchor="t" anchorCtr="0" forceAA="0" compatLnSpc="1">
                  <a:prstTxWarp prst="textNoShape">
                    <a:avLst/>
                  </a:prstTxWarp>
                  <a:no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3177" b="0" i="0" u="none" strike="noStrike" kern="1200" cap="none" spc="0" normalizeH="0" baseline="0" noProof="0" dirty="0">
                    <a:ln>
                      <a:noFill/>
                    </a:ln>
                    <a:solidFill>
                      <a:srgbClr val="000000"/>
                    </a:solidFill>
                    <a:effectLst/>
                    <a:uLnTx/>
                    <a:uFillTx/>
                    <a:latin typeface="Arial"/>
                    <a:ea typeface="+mn-ea"/>
                    <a:cs typeface="+mn-cs"/>
                  </a:endParaRPr>
                </a:p>
              </p:txBody>
            </p:sp>
            <p:sp>
              <p:nvSpPr>
                <p:cNvPr id="32" name="Freeform: Shape 31">
                  <a:extLst>
                    <a:ext uri="{FF2B5EF4-FFF2-40B4-BE49-F238E27FC236}">
                      <a16:creationId xmlns:a16="http://schemas.microsoft.com/office/drawing/2014/main" id="{84BA4577-A439-AA14-6E3B-F9F0ADC27E30}"/>
                    </a:ext>
                  </a:extLst>
                </p:cNvPr>
                <p:cNvSpPr/>
                <p:nvPr/>
              </p:nvSpPr>
              <p:spPr>
                <a:xfrm>
                  <a:off x="10351173" y="1058613"/>
                  <a:ext cx="332730" cy="397646"/>
                </a:xfrm>
                <a:custGeom>
                  <a:avLst/>
                  <a:gdLst/>
                  <a:ahLst/>
                  <a:cxnLst/>
                  <a:rect l="l" t="t" r="r" b="b"/>
                  <a:pathLst>
                    <a:path w="288429" h="327273">
                      <a:moveTo>
                        <a:pt x="0" y="0"/>
                      </a:moveTo>
                      <a:lnTo>
                        <a:pt x="145108" y="0"/>
                      </a:lnTo>
                      <a:cubicBezTo>
                        <a:pt x="174278" y="0"/>
                        <a:pt x="196453" y="2939"/>
                        <a:pt x="211634" y="8818"/>
                      </a:cubicBezTo>
                      <a:cubicBezTo>
                        <a:pt x="226814" y="14697"/>
                        <a:pt x="238944" y="25077"/>
                        <a:pt x="248022" y="39960"/>
                      </a:cubicBezTo>
                      <a:cubicBezTo>
                        <a:pt x="257100" y="54843"/>
                        <a:pt x="261640" y="71289"/>
                        <a:pt x="261640" y="89297"/>
                      </a:cubicBezTo>
                      <a:cubicBezTo>
                        <a:pt x="261640" y="112514"/>
                        <a:pt x="254124" y="132085"/>
                        <a:pt x="239092" y="148010"/>
                      </a:cubicBezTo>
                      <a:cubicBezTo>
                        <a:pt x="224060" y="163934"/>
                        <a:pt x="200844" y="174054"/>
                        <a:pt x="169440" y="178370"/>
                      </a:cubicBezTo>
                      <a:cubicBezTo>
                        <a:pt x="180900" y="183877"/>
                        <a:pt x="189607" y="189309"/>
                        <a:pt x="195560" y="194667"/>
                      </a:cubicBezTo>
                      <a:cubicBezTo>
                        <a:pt x="208210" y="206276"/>
                        <a:pt x="220191" y="220787"/>
                        <a:pt x="231502" y="238199"/>
                      </a:cubicBezTo>
                      <a:lnTo>
                        <a:pt x="288429" y="327273"/>
                      </a:lnTo>
                      <a:lnTo>
                        <a:pt x="233958" y="327273"/>
                      </a:lnTo>
                      <a:lnTo>
                        <a:pt x="190648" y="259184"/>
                      </a:lnTo>
                      <a:cubicBezTo>
                        <a:pt x="177998" y="239539"/>
                        <a:pt x="167580" y="224507"/>
                        <a:pt x="159395" y="214089"/>
                      </a:cubicBezTo>
                      <a:cubicBezTo>
                        <a:pt x="151210" y="203671"/>
                        <a:pt x="143880" y="196379"/>
                        <a:pt x="137406" y="192212"/>
                      </a:cubicBezTo>
                      <a:cubicBezTo>
                        <a:pt x="130932" y="188044"/>
                        <a:pt x="124346" y="185142"/>
                        <a:pt x="117648" y="183505"/>
                      </a:cubicBezTo>
                      <a:cubicBezTo>
                        <a:pt x="112737" y="182463"/>
                        <a:pt x="104700" y="181942"/>
                        <a:pt x="93538" y="181942"/>
                      </a:cubicBezTo>
                      <a:lnTo>
                        <a:pt x="43309" y="181942"/>
                      </a:lnTo>
                      <a:lnTo>
                        <a:pt x="43309" y="327273"/>
                      </a:lnTo>
                      <a:lnTo>
                        <a:pt x="0" y="327273"/>
                      </a:lnTo>
                      <a:lnTo>
                        <a:pt x="0" y="0"/>
                      </a:lnTo>
                      <a:close/>
                      <a:moveTo>
                        <a:pt x="43309" y="36165"/>
                      </a:moveTo>
                      <a:lnTo>
                        <a:pt x="43309" y="144438"/>
                      </a:lnTo>
                      <a:lnTo>
                        <a:pt x="136401" y="144438"/>
                      </a:lnTo>
                      <a:cubicBezTo>
                        <a:pt x="156195" y="144438"/>
                        <a:pt x="171673" y="142391"/>
                        <a:pt x="182835" y="138299"/>
                      </a:cubicBezTo>
                      <a:cubicBezTo>
                        <a:pt x="193998" y="134206"/>
                        <a:pt x="202480" y="127657"/>
                        <a:pt x="208285" y="118653"/>
                      </a:cubicBezTo>
                      <a:cubicBezTo>
                        <a:pt x="214089" y="109649"/>
                        <a:pt x="216992" y="99864"/>
                        <a:pt x="216992" y="89297"/>
                      </a:cubicBezTo>
                      <a:cubicBezTo>
                        <a:pt x="216992" y="73819"/>
                        <a:pt x="211373" y="61094"/>
                        <a:pt x="200136" y="51122"/>
                      </a:cubicBezTo>
                      <a:cubicBezTo>
                        <a:pt x="188900" y="41151"/>
                        <a:pt x="171152" y="36165"/>
                        <a:pt x="146894" y="36165"/>
                      </a:cubicBezTo>
                      <a:lnTo>
                        <a:pt x="43309" y="36165"/>
                      </a:lnTo>
                      <a:close/>
                    </a:path>
                  </a:pathLst>
                </a:custGeom>
                <a:grp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0682" tIns="40341" rIns="80682" bIns="40341" numCol="1" spcCol="0" rtlCol="0" fromWordArt="0" anchor="t" anchorCtr="0" forceAA="0" compatLnSpc="1">
                  <a:prstTxWarp prst="textNoShape">
                    <a:avLst/>
                  </a:prstTxWarp>
                  <a:no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3177" b="0" i="0" u="none" strike="noStrike" kern="1200" cap="none" spc="0" normalizeH="0" baseline="0" noProof="0" dirty="0">
                    <a:ln>
                      <a:noFill/>
                    </a:ln>
                    <a:solidFill>
                      <a:srgbClr val="000000"/>
                    </a:solidFill>
                    <a:effectLst/>
                    <a:uLnTx/>
                    <a:uFillTx/>
                    <a:latin typeface="Arial"/>
                    <a:ea typeface="+mn-ea"/>
                    <a:cs typeface="+mn-cs"/>
                  </a:endParaRPr>
                </a:p>
              </p:txBody>
            </p:sp>
            <p:sp>
              <p:nvSpPr>
                <p:cNvPr id="33" name="Freeform: Shape 32">
                  <a:extLst>
                    <a:ext uri="{FF2B5EF4-FFF2-40B4-BE49-F238E27FC236}">
                      <a16:creationId xmlns:a16="http://schemas.microsoft.com/office/drawing/2014/main" id="{6E624FAC-0DFA-C01A-A04C-0DD887492C1D}"/>
                    </a:ext>
                  </a:extLst>
                </p:cNvPr>
                <p:cNvSpPr/>
                <p:nvPr/>
              </p:nvSpPr>
              <p:spPr>
                <a:xfrm>
                  <a:off x="2311257" y="1400653"/>
                  <a:ext cx="52794" cy="55606"/>
                </a:xfrm>
                <a:custGeom>
                  <a:avLst/>
                  <a:gdLst/>
                  <a:ahLst/>
                  <a:cxnLst/>
                  <a:rect l="l" t="t" r="r" b="b"/>
                  <a:pathLst>
                    <a:path w="45765" h="45765">
                      <a:moveTo>
                        <a:pt x="0" y="0"/>
                      </a:moveTo>
                      <a:lnTo>
                        <a:pt x="45765" y="0"/>
                      </a:lnTo>
                      <a:lnTo>
                        <a:pt x="45765" y="45765"/>
                      </a:lnTo>
                      <a:lnTo>
                        <a:pt x="0" y="45765"/>
                      </a:lnTo>
                      <a:lnTo>
                        <a:pt x="0" y="0"/>
                      </a:lnTo>
                      <a:close/>
                    </a:path>
                  </a:pathLst>
                </a:custGeom>
                <a:grp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0682" tIns="40341" rIns="80682" bIns="40341" numCol="1" spcCol="0" rtlCol="0" fromWordArt="0" anchor="t" anchorCtr="0" forceAA="0" compatLnSpc="1">
                  <a:prstTxWarp prst="textNoShape">
                    <a:avLst/>
                  </a:prstTxWarp>
                  <a:no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3177" b="0" i="0" u="none" strike="noStrike" kern="1200" cap="none" spc="0" normalizeH="0" baseline="0" noProof="0" dirty="0">
                    <a:ln>
                      <a:noFill/>
                    </a:ln>
                    <a:solidFill>
                      <a:srgbClr val="000000"/>
                    </a:solidFill>
                    <a:effectLst/>
                    <a:uLnTx/>
                    <a:uFillTx/>
                    <a:latin typeface="Arial"/>
                    <a:ea typeface="+mn-ea"/>
                    <a:cs typeface="+mn-cs"/>
                  </a:endParaRPr>
                </a:p>
              </p:txBody>
            </p:sp>
            <p:sp>
              <p:nvSpPr>
                <p:cNvPr id="34" name="Freeform: Shape 33">
                  <a:extLst>
                    <a:ext uri="{FF2B5EF4-FFF2-40B4-BE49-F238E27FC236}">
                      <a16:creationId xmlns:a16="http://schemas.microsoft.com/office/drawing/2014/main" id="{484360B6-CA45-8787-EE62-B0AD9E00BAB9}"/>
                    </a:ext>
                  </a:extLst>
                </p:cNvPr>
                <p:cNvSpPr/>
                <p:nvPr/>
              </p:nvSpPr>
              <p:spPr>
                <a:xfrm>
                  <a:off x="2805716" y="1400653"/>
                  <a:ext cx="52794" cy="55606"/>
                </a:xfrm>
                <a:custGeom>
                  <a:avLst/>
                  <a:gdLst/>
                  <a:ahLst/>
                  <a:cxnLst/>
                  <a:rect l="l" t="t" r="r" b="b"/>
                  <a:pathLst>
                    <a:path w="45765" h="45765">
                      <a:moveTo>
                        <a:pt x="0" y="0"/>
                      </a:moveTo>
                      <a:lnTo>
                        <a:pt x="45765" y="0"/>
                      </a:lnTo>
                      <a:lnTo>
                        <a:pt x="45765" y="45765"/>
                      </a:lnTo>
                      <a:lnTo>
                        <a:pt x="0" y="45765"/>
                      </a:lnTo>
                      <a:lnTo>
                        <a:pt x="0" y="0"/>
                      </a:lnTo>
                      <a:close/>
                    </a:path>
                  </a:pathLst>
                </a:custGeom>
                <a:grp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0682" tIns="40341" rIns="80682" bIns="40341" numCol="1" spcCol="0" rtlCol="0" fromWordArt="0" anchor="t" anchorCtr="0" forceAA="0" compatLnSpc="1">
                  <a:prstTxWarp prst="textNoShape">
                    <a:avLst/>
                  </a:prstTxWarp>
                  <a:no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3177" b="0" i="0" u="none" strike="noStrike" kern="1200" cap="none" spc="0" normalizeH="0" baseline="0" noProof="0" dirty="0">
                    <a:ln>
                      <a:noFill/>
                    </a:ln>
                    <a:solidFill>
                      <a:srgbClr val="000000"/>
                    </a:solidFill>
                    <a:effectLst/>
                    <a:uLnTx/>
                    <a:uFillTx/>
                    <a:latin typeface="Arial"/>
                    <a:ea typeface="+mn-ea"/>
                    <a:cs typeface="+mn-cs"/>
                  </a:endParaRPr>
                </a:p>
              </p:txBody>
            </p:sp>
          </p:grpSp>
          <p:sp>
            <p:nvSpPr>
              <p:cNvPr id="9" name="Rectangle 8">
                <a:extLst>
                  <a:ext uri="{FF2B5EF4-FFF2-40B4-BE49-F238E27FC236}">
                    <a16:creationId xmlns:a16="http://schemas.microsoft.com/office/drawing/2014/main" id="{F2807694-461B-055F-A70F-0DDA5E68DF7E}"/>
                  </a:ext>
                </a:extLst>
              </p:cNvPr>
              <p:cNvSpPr/>
              <p:nvPr/>
            </p:nvSpPr>
            <p:spPr>
              <a:xfrm>
                <a:off x="457200" y="3460090"/>
                <a:ext cx="3291840" cy="16459"/>
              </a:xfrm>
              <a:prstGeom prst="rect">
                <a:avLst/>
              </a:prstGeom>
              <a:solidFill>
                <a:srgbClr val="AC883F"/>
              </a:solidFill>
              <a:ln w="3175">
                <a:solidFill>
                  <a:srgbClr val="AC883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dirty="0">
                  <a:ln>
                    <a:noFill/>
                  </a:ln>
                  <a:solidFill>
                    <a:srgbClr val="83847A"/>
                  </a:solidFill>
                  <a:effectLst/>
                  <a:uLnTx/>
                  <a:uFillTx/>
                  <a:latin typeface="Arial"/>
                  <a:ea typeface="+mn-ea"/>
                  <a:cs typeface="+mn-cs"/>
                </a:endParaRPr>
              </a:p>
            </p:txBody>
          </p:sp>
          <p:sp>
            <p:nvSpPr>
              <p:cNvPr id="10" name="Rectangle 9">
                <a:extLst>
                  <a:ext uri="{FF2B5EF4-FFF2-40B4-BE49-F238E27FC236}">
                    <a16:creationId xmlns:a16="http://schemas.microsoft.com/office/drawing/2014/main" id="{A0C7D86C-B7D1-1C9B-F5B8-A92EDF919275}"/>
                  </a:ext>
                </a:extLst>
              </p:cNvPr>
              <p:cNvSpPr/>
              <p:nvPr/>
            </p:nvSpPr>
            <p:spPr>
              <a:xfrm>
                <a:off x="457200" y="3246120"/>
                <a:ext cx="3291840" cy="16459"/>
              </a:xfrm>
              <a:prstGeom prst="rect">
                <a:avLst/>
              </a:prstGeom>
              <a:solidFill>
                <a:srgbClr val="AC883F"/>
              </a:solidFill>
              <a:ln w="3175">
                <a:solidFill>
                  <a:srgbClr val="AC883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dirty="0">
                  <a:ln>
                    <a:noFill/>
                  </a:ln>
                  <a:solidFill>
                    <a:srgbClr val="83847A"/>
                  </a:solidFill>
                  <a:effectLst/>
                  <a:uLnTx/>
                  <a:uFillTx/>
                  <a:latin typeface="Arial"/>
                  <a:ea typeface="+mn-ea"/>
                  <a:cs typeface="+mn-cs"/>
                </a:endParaRPr>
              </a:p>
            </p:txBody>
          </p:sp>
        </p:grpSp>
      </p:grpSp>
      <p:grpSp>
        <p:nvGrpSpPr>
          <p:cNvPr id="38" name="Group 37">
            <a:extLst>
              <a:ext uri="{FF2B5EF4-FFF2-40B4-BE49-F238E27FC236}">
                <a16:creationId xmlns:a16="http://schemas.microsoft.com/office/drawing/2014/main" id="{92D9FD8D-18B5-64CD-DBF3-159504B12C1F}"/>
              </a:ext>
            </a:extLst>
          </p:cNvPr>
          <p:cNvGrpSpPr/>
          <p:nvPr/>
        </p:nvGrpSpPr>
        <p:grpSpPr>
          <a:xfrm>
            <a:off x="-2" y="5704705"/>
            <a:ext cx="12192001" cy="945858"/>
            <a:chOff x="-2" y="5704705"/>
            <a:chExt cx="12192001" cy="945858"/>
          </a:xfrm>
        </p:grpSpPr>
        <p:sp>
          <p:nvSpPr>
            <p:cNvPr id="35" name="Rectangle: Rounded Corners 34">
              <a:extLst>
                <a:ext uri="{FF2B5EF4-FFF2-40B4-BE49-F238E27FC236}">
                  <a16:creationId xmlns:a16="http://schemas.microsoft.com/office/drawing/2014/main" id="{D4372728-1CF5-FD6A-41F0-54E8A02ED015}"/>
                </a:ext>
              </a:extLst>
            </p:cNvPr>
            <p:cNvSpPr/>
            <p:nvPr/>
          </p:nvSpPr>
          <p:spPr>
            <a:xfrm>
              <a:off x="152400" y="5704705"/>
              <a:ext cx="11849100" cy="945858"/>
            </a:xfrm>
            <a:prstGeom prst="roundRect">
              <a:avLst/>
            </a:prstGeom>
            <a:solidFill>
              <a:schemeClr val="accent6">
                <a:lumMod val="75000"/>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a:ea typeface="+mn-ea"/>
                <a:cs typeface="+mn-cs"/>
              </a:endParaRPr>
            </a:p>
          </p:txBody>
        </p:sp>
        <p:sp>
          <p:nvSpPr>
            <p:cNvPr id="37" name="TextBox 36">
              <a:extLst>
                <a:ext uri="{FF2B5EF4-FFF2-40B4-BE49-F238E27FC236}">
                  <a16:creationId xmlns:a16="http://schemas.microsoft.com/office/drawing/2014/main" id="{52043C0E-D544-A491-99D8-F94DE7899655}"/>
                </a:ext>
              </a:extLst>
            </p:cNvPr>
            <p:cNvSpPr txBox="1"/>
            <p:nvPr/>
          </p:nvSpPr>
          <p:spPr>
            <a:xfrm flipH="1">
              <a:off x="-2" y="5932434"/>
              <a:ext cx="12192001" cy="507831"/>
            </a:xfrm>
            <a:prstGeom prst="rect">
              <a:avLst/>
            </a:prstGeom>
            <a:noFill/>
          </p:spPr>
          <p:txBody>
            <a:bodyPr wrap="square" rtlCol="0">
              <a:spAutoFit/>
            </a:bodyPr>
            <a:lstStyle/>
            <a:p>
              <a:pPr algn="ctr"/>
              <a:r>
                <a:rPr kumimoji="0" lang="en-US" sz="2700" b="1" i="1" u="none" strike="noStrike" kern="1200" cap="none" spc="0" normalizeH="0" baseline="0" noProof="0" dirty="0">
                  <a:ln>
                    <a:noFill/>
                  </a:ln>
                  <a:solidFill>
                    <a:srgbClr val="FFFF00"/>
                  </a:solidFill>
                  <a:effectLst/>
                  <a:uLnTx/>
                  <a:uFillTx/>
                  <a:latin typeface="Arial"/>
                  <a:ea typeface="+mn-ea"/>
                  <a:cs typeface="+mn-cs"/>
                </a:rPr>
                <a:t>Winning</a:t>
              </a:r>
              <a:r>
                <a:rPr kumimoji="0" lang="en-US" sz="2700" b="1" i="0" u="none" strike="noStrike" kern="1200" cap="none" spc="0" normalizeH="0" baseline="0" noProof="0" dirty="0">
                  <a:ln>
                    <a:noFill/>
                  </a:ln>
                  <a:solidFill>
                    <a:srgbClr val="FFFFFF"/>
                  </a:solidFill>
                  <a:effectLst/>
                  <a:uLnTx/>
                  <a:uFillTx/>
                  <a:latin typeface="Arial"/>
                  <a:ea typeface="+mn-ea"/>
                  <a:cs typeface="+mn-cs"/>
                </a:rPr>
                <a:t> = SAFELY </a:t>
              </a:r>
              <a:r>
                <a:rPr kumimoji="0" lang="en-US" sz="2700" b="1" i="0" u="sng" strike="noStrike" kern="1200" cap="none" spc="0" normalizeH="0" baseline="0" noProof="0" dirty="0">
                  <a:ln>
                    <a:noFill/>
                  </a:ln>
                  <a:solidFill>
                    <a:srgbClr val="FFFFFF"/>
                  </a:solidFill>
                  <a:effectLst/>
                  <a:uLnTx/>
                  <a:uFillTx/>
                  <a:latin typeface="Arial"/>
                  <a:ea typeface="+mn-ea"/>
                  <a:cs typeface="+mn-cs"/>
                </a:rPr>
                <a:t>Finishing</a:t>
              </a:r>
              <a:r>
                <a:rPr kumimoji="0" lang="en-US" sz="2700" b="1" i="0" u="none" strike="noStrike" kern="1200" cap="none" spc="0" normalizeH="0" baseline="0" noProof="0" dirty="0">
                  <a:ln>
                    <a:noFill/>
                  </a:ln>
                  <a:solidFill>
                    <a:srgbClr val="FFFFFF"/>
                  </a:solidFill>
                  <a:effectLst/>
                  <a:uLnTx/>
                  <a:uFillTx/>
                  <a:latin typeface="Arial"/>
                  <a:ea typeface="+mn-ea"/>
                  <a:cs typeface="+mn-cs"/>
                </a:rPr>
                <a:t> quality projects on time and within budget.</a:t>
              </a:r>
            </a:p>
          </p:txBody>
        </p:sp>
      </p:grpSp>
    </p:spTree>
    <p:extLst>
      <p:ext uri="{BB962C8B-B14F-4D97-AF65-F5344CB8AC3E}">
        <p14:creationId xmlns:p14="http://schemas.microsoft.com/office/powerpoint/2010/main" val="2882434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600C216-7653-EA56-8AC8-B602F43B892A}"/>
              </a:ext>
            </a:extLst>
          </p:cNvPr>
          <p:cNvSpPr txBox="1"/>
          <p:nvPr/>
        </p:nvSpPr>
        <p:spPr>
          <a:xfrm>
            <a:off x="3566032" y="1879855"/>
            <a:ext cx="1378399"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C00000"/>
                </a:solidFill>
                <a:effectLst/>
                <a:uLnTx/>
                <a:uFillTx/>
                <a:latin typeface="Arial Black" pitchFamily="34" charset="0"/>
                <a:ea typeface="ＭＳ Ｐゴシック" pitchFamily="34" charset="-128"/>
                <a:cs typeface="+mn-cs"/>
              </a:rPr>
              <a:t>ROCK ISLAND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Black" pitchFamily="34" charset="0"/>
                <a:ea typeface="ＭＳ Ｐゴシック" pitchFamily="34" charset="-128"/>
                <a:cs typeface="+mn-cs"/>
              </a:rPr>
              <a:t> COL Jesse Curry</a:t>
            </a:r>
            <a:endParaRPr kumimoji="0" lang="en-US" sz="1200" b="0" i="0" u="none" strike="noStrike" kern="1200" cap="none" spc="0" normalizeH="0" baseline="0" noProof="0" dirty="0">
              <a:ln>
                <a:noFill/>
              </a:ln>
              <a:solidFill>
                <a:prstClr val="black">
                  <a:lumMod val="75000"/>
                  <a:lumOff val="25000"/>
                </a:prstClr>
              </a:solidFill>
              <a:effectLst/>
              <a:uLnTx/>
              <a:uFillTx/>
              <a:latin typeface="Arial Black" pitchFamily="34" charset="0"/>
              <a:ea typeface="ＭＳ Ｐゴシック" pitchFamily="34" charset="-128"/>
              <a:cs typeface="+mn-cs"/>
            </a:endParaRPr>
          </a:p>
        </p:txBody>
      </p:sp>
      <p:sp>
        <p:nvSpPr>
          <p:cNvPr id="5" name="TextBox 4">
            <a:extLst>
              <a:ext uri="{FF2B5EF4-FFF2-40B4-BE49-F238E27FC236}">
                <a16:creationId xmlns:a16="http://schemas.microsoft.com/office/drawing/2014/main" id="{2B775728-37B5-8250-F2FA-2EA3F37F44F6}"/>
              </a:ext>
            </a:extLst>
          </p:cNvPr>
          <p:cNvSpPr txBox="1"/>
          <p:nvPr/>
        </p:nvSpPr>
        <p:spPr>
          <a:xfrm>
            <a:off x="164861" y="1835291"/>
            <a:ext cx="937198"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C00000"/>
                </a:solidFill>
                <a:effectLst/>
                <a:uLnTx/>
                <a:uFillTx/>
                <a:latin typeface="Arial Black" pitchFamily="34" charset="0"/>
                <a:ea typeface="ＭＳ Ｐゴシック" pitchFamily="34" charset="-128"/>
                <a:cs typeface="+mn-cs"/>
              </a:rPr>
              <a:t>ST. PAUL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Black" pitchFamily="34" charset="0"/>
                <a:ea typeface="ＭＳ Ｐゴシック" pitchFamily="34" charset="-128"/>
                <a:cs typeface="+mn-cs"/>
              </a:rPr>
              <a:t>COL Eric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Black" pitchFamily="34" charset="0"/>
                <a:ea typeface="ＭＳ Ｐゴシック" pitchFamily="34" charset="-128"/>
                <a:cs typeface="+mn-cs"/>
              </a:rPr>
              <a:t>Swenson</a:t>
            </a:r>
          </a:p>
        </p:txBody>
      </p:sp>
      <p:sp>
        <p:nvSpPr>
          <p:cNvPr id="6" name="TextBox 5">
            <a:extLst>
              <a:ext uri="{FF2B5EF4-FFF2-40B4-BE49-F238E27FC236}">
                <a16:creationId xmlns:a16="http://schemas.microsoft.com/office/drawing/2014/main" id="{11BA671C-3E21-F79E-72AD-AE578BD4CE3E}"/>
              </a:ext>
            </a:extLst>
          </p:cNvPr>
          <p:cNvSpPr txBox="1"/>
          <p:nvPr/>
        </p:nvSpPr>
        <p:spPr>
          <a:xfrm>
            <a:off x="4840687" y="242958"/>
            <a:ext cx="25106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Black" pitchFamily="34" charset="0"/>
                <a:ea typeface="ＭＳ Ｐゴシック" pitchFamily="34" charset="-128"/>
                <a:cs typeface="+mn-cs"/>
              </a:rPr>
              <a:t>MG Diana Holland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Black" pitchFamily="34" charset="0"/>
                <a:ea typeface="ＭＳ Ｐゴシック" pitchFamily="34" charset="-128"/>
                <a:cs typeface="+mn-cs"/>
              </a:rPr>
              <a:t>Commanding General, </a:t>
            </a:r>
            <a:r>
              <a:rPr kumimoji="0" lang="en-US" sz="1200" b="0" i="0" u="none" strike="noStrike" kern="1200" cap="none" spc="0" normalizeH="0" baseline="0" noProof="0" dirty="0">
                <a:ln>
                  <a:noFill/>
                </a:ln>
                <a:solidFill>
                  <a:srgbClr val="C00000"/>
                </a:solidFill>
                <a:effectLst/>
                <a:uLnTx/>
                <a:uFillTx/>
                <a:latin typeface="Arial Black" pitchFamily="34" charset="0"/>
                <a:ea typeface="ＭＳ Ｐゴシック" pitchFamily="34" charset="-128"/>
                <a:cs typeface="+mn-cs"/>
              </a:rPr>
              <a:t>MVD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Black" pitchFamily="34" charset="0"/>
                <a:ea typeface="ＭＳ Ｐゴシック" pitchFamily="34" charset="-128"/>
                <a:cs typeface="+mn-cs"/>
              </a:rPr>
              <a:t>President, </a:t>
            </a:r>
            <a:r>
              <a:rPr kumimoji="0" lang="en-US" sz="1200" b="0" i="0" u="none" strike="noStrike" kern="1200" cap="none" spc="0" normalizeH="0" baseline="0" noProof="0" dirty="0">
                <a:ln>
                  <a:noFill/>
                </a:ln>
                <a:solidFill>
                  <a:srgbClr val="C00000"/>
                </a:solidFill>
                <a:effectLst/>
                <a:uLnTx/>
                <a:uFillTx/>
                <a:latin typeface="Arial Black" pitchFamily="34" charset="0"/>
                <a:ea typeface="ＭＳ Ｐゴシック" pitchFamily="34" charset="-128"/>
                <a:cs typeface="+mn-cs"/>
              </a:rPr>
              <a:t>MRC</a:t>
            </a:r>
          </a:p>
        </p:txBody>
      </p:sp>
      <p:sp>
        <p:nvSpPr>
          <p:cNvPr id="7" name="TextBox 6">
            <a:extLst>
              <a:ext uri="{FF2B5EF4-FFF2-40B4-BE49-F238E27FC236}">
                <a16:creationId xmlns:a16="http://schemas.microsoft.com/office/drawing/2014/main" id="{25EBAD05-72E1-9278-00AD-58209BEDE0F6}"/>
              </a:ext>
            </a:extLst>
          </p:cNvPr>
          <p:cNvSpPr txBox="1"/>
          <p:nvPr/>
        </p:nvSpPr>
        <p:spPr>
          <a:xfrm>
            <a:off x="3583558" y="3430406"/>
            <a:ext cx="1159309"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C00000"/>
                </a:solidFill>
                <a:effectLst/>
                <a:uLnTx/>
                <a:uFillTx/>
                <a:latin typeface="Arial Black" pitchFamily="34" charset="0"/>
                <a:ea typeface="ＭＳ Ｐゴシック" pitchFamily="34" charset="-128"/>
                <a:cs typeface="+mn-cs"/>
              </a:rPr>
              <a:t>MEMPHIS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Black" pitchFamily="34" charset="0"/>
                <a:ea typeface="ＭＳ Ｐゴシック" pitchFamily="34" charset="-128"/>
                <a:cs typeface="+mn-cs"/>
              </a:rPr>
              <a:t> COL Brian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black"/>
                </a:solidFill>
                <a:effectLst/>
                <a:uLnTx/>
                <a:uFillTx/>
                <a:latin typeface="Arial Black" pitchFamily="34" charset="0"/>
                <a:ea typeface="ＭＳ Ｐゴシック" pitchFamily="34" charset="-128"/>
                <a:cs typeface="+mn-cs"/>
              </a:rPr>
              <a:t>Sawser</a:t>
            </a:r>
            <a:endParaRPr kumimoji="0" lang="en-US" sz="1200" b="0" i="0" u="none" strike="noStrike" kern="1200" cap="none" spc="0" normalizeH="0" baseline="0" noProof="0" dirty="0">
              <a:ln>
                <a:noFill/>
              </a:ln>
              <a:solidFill>
                <a:prstClr val="black">
                  <a:lumMod val="75000"/>
                  <a:lumOff val="25000"/>
                </a:prstClr>
              </a:solidFill>
              <a:effectLst/>
              <a:uLnTx/>
              <a:uFillTx/>
              <a:latin typeface="Arial Black" pitchFamily="34" charset="0"/>
              <a:ea typeface="ＭＳ Ｐゴシック" pitchFamily="34" charset="-128"/>
              <a:cs typeface="+mn-cs"/>
            </a:endParaRPr>
          </a:p>
        </p:txBody>
      </p:sp>
      <p:sp>
        <p:nvSpPr>
          <p:cNvPr id="8" name="TextBox 7">
            <a:extLst>
              <a:ext uri="{FF2B5EF4-FFF2-40B4-BE49-F238E27FC236}">
                <a16:creationId xmlns:a16="http://schemas.microsoft.com/office/drawing/2014/main" id="{16FDFF51-C71D-3291-3FD3-3B5BFCABC07D}"/>
              </a:ext>
            </a:extLst>
          </p:cNvPr>
          <p:cNvSpPr txBox="1"/>
          <p:nvPr/>
        </p:nvSpPr>
        <p:spPr>
          <a:xfrm>
            <a:off x="8619" y="5052783"/>
            <a:ext cx="124968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C00000"/>
                </a:solidFill>
                <a:effectLst/>
                <a:uLnTx/>
                <a:uFillTx/>
                <a:latin typeface="Arial Black" pitchFamily="34" charset="0"/>
                <a:ea typeface="ＭＳ Ｐゴシック" pitchFamily="34" charset="-128"/>
                <a:cs typeface="+mn-cs"/>
              </a:rPr>
              <a:t>VICKSBURG</a:t>
            </a:r>
            <a:r>
              <a:rPr kumimoji="0" lang="en-US" sz="1100" b="0" i="0" u="none" strike="noStrike" kern="1200" cap="none" spc="0" normalizeH="0" baseline="0" noProof="0" dirty="0">
                <a:ln>
                  <a:noFill/>
                </a:ln>
                <a:solidFill>
                  <a:prstClr val="black"/>
                </a:solidFill>
                <a:effectLst/>
                <a:uLnTx/>
                <a:uFillTx/>
                <a:latin typeface="Arial Black" pitchFamily="34" charset="0"/>
                <a:ea typeface="ＭＳ Ｐゴシック" pitchFamily="34" charset="-128"/>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Black" pitchFamily="34" charset="0"/>
                <a:ea typeface="ＭＳ Ｐゴシック" pitchFamily="34" charset="-128"/>
                <a:cs typeface="+mn-cs"/>
              </a:rPr>
              <a:t>COL Christopher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Black" pitchFamily="34" charset="0"/>
                <a:ea typeface="ＭＳ Ｐゴシック" pitchFamily="34" charset="-128"/>
                <a:cs typeface="+mn-cs"/>
              </a:rPr>
              <a:t>Klein</a:t>
            </a:r>
            <a:endParaRPr kumimoji="0" lang="en-US" sz="1200" b="0" i="0" u="none" strike="noStrike" kern="1200" cap="none" spc="0" normalizeH="0" baseline="0" noProof="0" dirty="0">
              <a:ln>
                <a:noFill/>
              </a:ln>
              <a:solidFill>
                <a:prstClr val="black"/>
              </a:solidFill>
              <a:effectLst/>
              <a:uLnTx/>
              <a:uFillTx/>
              <a:latin typeface="Arial Black" pitchFamily="34" charset="0"/>
              <a:ea typeface="ＭＳ Ｐゴシック" pitchFamily="34" charset="-128"/>
              <a:cs typeface="+mn-cs"/>
            </a:endParaRPr>
          </a:p>
        </p:txBody>
      </p:sp>
      <p:sp>
        <p:nvSpPr>
          <p:cNvPr id="9" name="TextBox 8">
            <a:extLst>
              <a:ext uri="{FF2B5EF4-FFF2-40B4-BE49-F238E27FC236}">
                <a16:creationId xmlns:a16="http://schemas.microsoft.com/office/drawing/2014/main" id="{FF0F160C-C4CA-15D1-AFA6-A91862998C09}"/>
              </a:ext>
            </a:extLst>
          </p:cNvPr>
          <p:cNvSpPr txBox="1"/>
          <p:nvPr/>
        </p:nvSpPr>
        <p:spPr>
          <a:xfrm>
            <a:off x="3504427" y="5020212"/>
            <a:ext cx="149487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C00000"/>
                </a:solidFill>
                <a:effectLst/>
                <a:uLnTx/>
                <a:uFillTx/>
                <a:latin typeface="Arial Black" pitchFamily="34" charset="0"/>
                <a:ea typeface="ＭＳ Ｐゴシック" pitchFamily="34" charset="-128"/>
                <a:cs typeface="+mn-cs"/>
              </a:rPr>
              <a:t>NEW ORLEANS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Black" pitchFamily="34" charset="0"/>
                <a:ea typeface="ＭＳ Ｐゴシック" pitchFamily="34" charset="-128"/>
                <a:cs typeface="+mn-cs"/>
              </a:rPr>
              <a:t> COL Cullen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Black" pitchFamily="34" charset="0"/>
                <a:ea typeface="ＭＳ Ｐゴシック" pitchFamily="34" charset="-128"/>
                <a:cs typeface="+mn-cs"/>
              </a:rPr>
              <a:t>Jones</a:t>
            </a:r>
            <a:endParaRPr kumimoji="0" lang="en-US" sz="1200" b="0" i="0" u="none" strike="noStrike" kern="1200" cap="none" spc="0" normalizeH="0" baseline="0" noProof="0" dirty="0">
              <a:ln>
                <a:noFill/>
              </a:ln>
              <a:solidFill>
                <a:prstClr val="black"/>
              </a:solidFill>
              <a:effectLst/>
              <a:uLnTx/>
              <a:uFillTx/>
              <a:latin typeface="Arial Black" pitchFamily="34" charset="0"/>
              <a:ea typeface="ＭＳ Ｐゴシック" pitchFamily="34" charset="-128"/>
              <a:cs typeface="+mn-cs"/>
            </a:endParaRPr>
          </a:p>
        </p:txBody>
      </p:sp>
      <p:sp>
        <p:nvSpPr>
          <p:cNvPr id="10" name="TextBox 9">
            <a:extLst>
              <a:ext uri="{FF2B5EF4-FFF2-40B4-BE49-F238E27FC236}">
                <a16:creationId xmlns:a16="http://schemas.microsoft.com/office/drawing/2014/main" id="{E6C9BA5E-7ADD-6ACC-E3E8-415CCAF8F115}"/>
              </a:ext>
            </a:extLst>
          </p:cNvPr>
          <p:cNvSpPr txBox="1"/>
          <p:nvPr/>
        </p:nvSpPr>
        <p:spPr>
          <a:xfrm>
            <a:off x="36842" y="3442248"/>
            <a:ext cx="1193236"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C00000"/>
                </a:solidFill>
                <a:effectLst/>
                <a:uLnTx/>
                <a:uFillTx/>
                <a:latin typeface="Arial Black" pitchFamily="34" charset="0"/>
                <a:ea typeface="ＭＳ Ｐゴシック" pitchFamily="34" charset="-128"/>
                <a:cs typeface="+mn-cs"/>
              </a:rPr>
              <a:t>ST. LOUIS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Black" pitchFamily="34" charset="0"/>
                <a:ea typeface="ＭＳ Ｐゴシック" pitchFamily="34" charset="-128"/>
                <a:cs typeface="+mn-cs"/>
              </a:rPr>
              <a:t>COL Kevin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black"/>
                </a:solidFill>
                <a:effectLst/>
                <a:uLnTx/>
                <a:uFillTx/>
                <a:latin typeface="Arial Black" pitchFamily="34" charset="0"/>
                <a:ea typeface="ＭＳ Ｐゴシック" pitchFamily="34" charset="-128"/>
                <a:cs typeface="+mn-cs"/>
              </a:rPr>
              <a:t>Golinghorst</a:t>
            </a:r>
            <a:endParaRPr kumimoji="0" lang="en-US" sz="1100" b="0" i="0" u="none" strike="noStrike" kern="1200" cap="none" spc="0" normalizeH="0" baseline="0" noProof="0" dirty="0">
              <a:ln>
                <a:noFill/>
              </a:ln>
              <a:solidFill>
                <a:prstClr val="black"/>
              </a:solidFill>
              <a:effectLst/>
              <a:uLnTx/>
              <a:uFillTx/>
              <a:latin typeface="Arial Black" pitchFamily="34" charset="0"/>
              <a:ea typeface="ＭＳ Ｐゴシック" pitchFamily="34" charset="-128"/>
              <a:cs typeface="+mn-cs"/>
            </a:endParaRPr>
          </a:p>
        </p:txBody>
      </p:sp>
      <p:pic>
        <p:nvPicPr>
          <p:cNvPr id="11" name="Picture 10">
            <a:extLst>
              <a:ext uri="{FF2B5EF4-FFF2-40B4-BE49-F238E27FC236}">
                <a16:creationId xmlns:a16="http://schemas.microsoft.com/office/drawing/2014/main" id="{6BE18DA4-C41A-9C2C-843D-D0EF1AC9971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15695" y="3012770"/>
            <a:ext cx="1087289" cy="1479263"/>
          </a:xfrm>
          <a:prstGeom prst="rect">
            <a:avLst/>
          </a:prstGeom>
          <a:ln w="31750">
            <a:solidFill>
              <a:srgbClr val="00B0F0"/>
            </a:solid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BD9B763C-17C2-5523-F9DF-C205CC0168D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124585" y="5361503"/>
            <a:ext cx="999484" cy="1367715"/>
          </a:xfrm>
          <a:prstGeom prst="rect">
            <a:avLst/>
          </a:prstGeom>
          <a:noFill/>
          <a:ln w="31750">
            <a:solidFill>
              <a:srgbClr val="FFFF00"/>
            </a:solidFill>
          </a:ln>
        </p:spPr>
      </p:pic>
      <p:sp>
        <p:nvSpPr>
          <p:cNvPr id="15" name="TextBox 14">
            <a:extLst>
              <a:ext uri="{FF2B5EF4-FFF2-40B4-BE49-F238E27FC236}">
                <a16:creationId xmlns:a16="http://schemas.microsoft.com/office/drawing/2014/main" id="{46A83C4F-9683-6F27-F932-607C9E5A108C}"/>
              </a:ext>
            </a:extLst>
          </p:cNvPr>
          <p:cNvSpPr txBox="1"/>
          <p:nvPr/>
        </p:nvSpPr>
        <p:spPr>
          <a:xfrm>
            <a:off x="7226402" y="5983485"/>
            <a:ext cx="1784818"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prstClr val="black"/>
                </a:solidFill>
                <a:latin typeface="Arial Black" pitchFamily="34" charset="0"/>
                <a:ea typeface="ＭＳ Ｐゴシック" pitchFamily="34" charset="-128"/>
              </a:rPr>
              <a:t>Dr. Beth Fleming </a:t>
            </a:r>
            <a:r>
              <a:rPr lang="en-US" sz="1100" b="1" dirty="0">
                <a:solidFill>
                  <a:prstClr val="black"/>
                </a:solidFill>
                <a:latin typeface="Arial Black" pitchFamily="34" charset="0"/>
              </a:rPr>
              <a:t>Director, Regional Business </a:t>
            </a:r>
            <a:endParaRPr kumimoji="0" lang="en-US" sz="1100" b="1" i="0" u="none" strike="noStrike" kern="1200" cap="none" spc="0" normalizeH="0" baseline="0" noProof="0" dirty="0">
              <a:ln>
                <a:noFill/>
              </a:ln>
              <a:solidFill>
                <a:prstClr val="black"/>
              </a:solidFill>
              <a:effectLst/>
              <a:uLnTx/>
              <a:uFillTx/>
              <a:latin typeface="Arial Black" pitchFamily="34" charset="0"/>
              <a:ea typeface="ＭＳ Ｐゴシック" pitchFamily="34" charset="-128"/>
              <a:cs typeface="+mn-cs"/>
            </a:endParaRPr>
          </a:p>
        </p:txBody>
      </p:sp>
      <p:sp>
        <p:nvSpPr>
          <p:cNvPr id="16" name="TextBox 15">
            <a:extLst>
              <a:ext uri="{FF2B5EF4-FFF2-40B4-BE49-F238E27FC236}">
                <a16:creationId xmlns:a16="http://schemas.microsoft.com/office/drawing/2014/main" id="{68D3376B-4644-284F-387E-CE4B3C197405}"/>
              </a:ext>
            </a:extLst>
          </p:cNvPr>
          <p:cNvSpPr txBox="1"/>
          <p:nvPr/>
        </p:nvSpPr>
        <p:spPr>
          <a:xfrm>
            <a:off x="3492174" y="5988879"/>
            <a:ext cx="1751825" cy="60016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Black" pitchFamily="34" charset="0"/>
                <a:ea typeface="ＭＳ Ｐゴシック" pitchFamily="34" charset="-128"/>
                <a:cs typeface="+mn-cs"/>
              </a:rPr>
              <a:t>Mr. Jim Bodron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Black" pitchFamily="34" charset="0"/>
                <a:ea typeface="ＭＳ Ｐゴシック" pitchFamily="34" charset="-128"/>
                <a:cs typeface="+mn-cs"/>
              </a:rPr>
              <a:t>Director of Programs</a:t>
            </a:r>
          </a:p>
        </p:txBody>
      </p:sp>
      <p:pic>
        <p:nvPicPr>
          <p:cNvPr id="17" name="Picture 16" descr="A person wearing a uniform&#10;&#10;Description automatically generated">
            <a:extLst>
              <a:ext uri="{FF2B5EF4-FFF2-40B4-BE49-F238E27FC236}">
                <a16:creationId xmlns:a16="http://schemas.microsoft.com/office/drawing/2014/main" id="{6FF45033-60E5-1FB8-B8F3-282A8B89DFF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457926" y="1453809"/>
            <a:ext cx="1077534" cy="1464742"/>
          </a:xfrm>
          <a:prstGeom prst="rect">
            <a:avLst/>
          </a:prstGeom>
          <a:ln>
            <a:no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33BBFB05-7539-FBE6-6535-40E4BE5BCE82}"/>
              </a:ext>
            </a:extLst>
          </p:cNvPr>
          <p:cNvSpPr txBox="1"/>
          <p:nvPr/>
        </p:nvSpPr>
        <p:spPr>
          <a:xfrm>
            <a:off x="4944431" y="4562293"/>
            <a:ext cx="236148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Black" pitchFamily="34" charset="0"/>
                <a:ea typeface="ＭＳ Ｐゴシック" pitchFamily="34" charset="-128"/>
                <a:cs typeface="+mn-cs"/>
              </a:rPr>
              <a:t>COL Andy Pannier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Black" pitchFamily="34" charset="0"/>
                <a:ea typeface="ＭＳ Ｐゴシック" pitchFamily="34" charset="-128"/>
                <a:cs typeface="+mn-cs"/>
              </a:rPr>
              <a:t>Deputy Commander, </a:t>
            </a:r>
            <a:r>
              <a:rPr kumimoji="0" lang="en-US" sz="1200" b="0" i="0" u="none" strike="noStrike" kern="1200" cap="none" spc="0" normalizeH="0" baseline="0" noProof="0" dirty="0">
                <a:ln>
                  <a:noFill/>
                </a:ln>
                <a:solidFill>
                  <a:srgbClr val="C00000"/>
                </a:solidFill>
                <a:effectLst/>
                <a:uLnTx/>
                <a:uFillTx/>
                <a:latin typeface="Arial Black" pitchFamily="34" charset="0"/>
                <a:ea typeface="ＭＳ Ｐゴシック" pitchFamily="34" charset="-128"/>
                <a:cs typeface="+mn-cs"/>
              </a:rPr>
              <a:t>MVD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Black" pitchFamily="34" charset="0"/>
                <a:ea typeface="ＭＳ Ｐゴシック" pitchFamily="34" charset="-128"/>
                <a:cs typeface="+mn-cs"/>
              </a:rPr>
              <a:t>Secretary, </a:t>
            </a:r>
            <a:r>
              <a:rPr kumimoji="0" lang="en-US" sz="1200" b="0" i="0" u="none" strike="noStrike" kern="1200" cap="none" spc="0" normalizeH="0" baseline="0" noProof="0" dirty="0">
                <a:ln>
                  <a:noFill/>
                </a:ln>
                <a:solidFill>
                  <a:srgbClr val="C00000"/>
                </a:solidFill>
                <a:effectLst/>
                <a:uLnTx/>
                <a:uFillTx/>
                <a:latin typeface="Arial Black" pitchFamily="34" charset="0"/>
                <a:ea typeface="ＭＳ Ｐゴシック" pitchFamily="34" charset="-128"/>
                <a:cs typeface="+mn-cs"/>
              </a:rPr>
              <a:t>MRC</a:t>
            </a:r>
          </a:p>
        </p:txBody>
      </p:sp>
      <p:pic>
        <p:nvPicPr>
          <p:cNvPr id="19" name="Picture 18">
            <a:extLst>
              <a:ext uri="{FF2B5EF4-FFF2-40B4-BE49-F238E27FC236}">
                <a16:creationId xmlns:a16="http://schemas.microsoft.com/office/drawing/2014/main" id="{95673802-01E7-D94B-1107-20ED03E55FC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794708" y="1240053"/>
            <a:ext cx="1088556" cy="1479264"/>
          </a:xfrm>
          <a:prstGeom prst="rect">
            <a:avLst/>
          </a:prstGeom>
          <a:ln>
            <a:no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id="{3FCC7A01-B4C8-18CB-A460-D7ED2B28592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0025206" y="1230946"/>
            <a:ext cx="1077959" cy="1479263"/>
          </a:xfrm>
          <a:prstGeom prst="rect">
            <a:avLst/>
          </a:prstGeom>
        </p:spPr>
      </p:pic>
      <p:sp>
        <p:nvSpPr>
          <p:cNvPr id="21" name="Rectangle 20">
            <a:extLst>
              <a:ext uri="{FF2B5EF4-FFF2-40B4-BE49-F238E27FC236}">
                <a16:creationId xmlns:a16="http://schemas.microsoft.com/office/drawing/2014/main" id="{39E1F39F-9FAA-5341-E524-B42EB3D9A386}"/>
              </a:ext>
            </a:extLst>
          </p:cNvPr>
          <p:cNvSpPr/>
          <p:nvPr/>
        </p:nvSpPr>
        <p:spPr>
          <a:xfrm>
            <a:off x="7438841" y="1807621"/>
            <a:ext cx="1446369"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Calibri Light" panose="020F0302020204030204"/>
                <a:ea typeface="ＭＳ Ｐゴシック" pitchFamily="34" charset="-128"/>
                <a:cs typeface="+mn-cs"/>
              </a:rPr>
              <a:t>Hon. James Reeder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ＭＳ Ｐゴシック" pitchFamily="34" charset="-128"/>
                <a:cs typeface="+mn-cs"/>
              </a:rPr>
              <a:t>Civilian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ＭＳ Ｐゴシック" pitchFamily="34" charset="-128"/>
                <a:cs typeface="+mn-cs"/>
              </a:rPr>
              <a:t>2018</a:t>
            </a:r>
            <a:endParaRPr kumimoji="0" lang="en-US" sz="1800" b="1" i="0" u="none" strike="noStrike" kern="1200" cap="none" spc="0" normalizeH="0" baseline="0" noProof="0" dirty="0">
              <a:ln>
                <a:noFill/>
              </a:ln>
              <a:solidFill>
                <a:prstClr val="black"/>
              </a:solidFill>
              <a:effectLst/>
              <a:uLnTx/>
              <a:uFillTx/>
              <a:latin typeface="Calibri Light" panose="020F0302020204030204"/>
              <a:ea typeface="ＭＳ Ｐゴシック" pitchFamily="34" charset="-128"/>
              <a:cs typeface="+mn-cs"/>
            </a:endParaRPr>
          </a:p>
        </p:txBody>
      </p:sp>
      <p:sp>
        <p:nvSpPr>
          <p:cNvPr id="22" name="TextBox 21">
            <a:extLst>
              <a:ext uri="{FF2B5EF4-FFF2-40B4-BE49-F238E27FC236}">
                <a16:creationId xmlns:a16="http://schemas.microsoft.com/office/drawing/2014/main" id="{7D1D8C51-3199-5965-A2A9-057575844462}"/>
              </a:ext>
            </a:extLst>
          </p:cNvPr>
          <p:cNvSpPr txBox="1"/>
          <p:nvPr/>
        </p:nvSpPr>
        <p:spPr>
          <a:xfrm>
            <a:off x="11009363" y="1778106"/>
            <a:ext cx="121597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Calibri Light" panose="020F0302020204030204"/>
                <a:ea typeface="ＭＳ Ｐゴシック" pitchFamily="34" charset="-128"/>
                <a:cs typeface="+mn-cs"/>
              </a:rPr>
              <a:t>Hon. Riley James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ＭＳ Ｐゴシック" pitchFamily="34" charset="-128"/>
                <a:cs typeface="+mn-cs"/>
              </a:rPr>
              <a:t>Civilian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ＭＳ Ｐゴシック" pitchFamily="34" charset="-128"/>
                <a:cs typeface="+mn-cs"/>
              </a:rPr>
              <a:t>2020</a:t>
            </a:r>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pitchFamily="34" charset="-128"/>
              <a:cs typeface="+mn-cs"/>
            </a:endParaRPr>
          </a:p>
        </p:txBody>
      </p:sp>
      <p:sp>
        <p:nvSpPr>
          <p:cNvPr id="23" name="TextBox 22">
            <a:extLst>
              <a:ext uri="{FF2B5EF4-FFF2-40B4-BE49-F238E27FC236}">
                <a16:creationId xmlns:a16="http://schemas.microsoft.com/office/drawing/2014/main" id="{5799ABE5-67DC-2CD5-A0F4-C37C06D7A4C5}"/>
              </a:ext>
            </a:extLst>
          </p:cNvPr>
          <p:cNvSpPr txBox="1"/>
          <p:nvPr/>
        </p:nvSpPr>
        <p:spPr>
          <a:xfrm>
            <a:off x="7461885" y="3162237"/>
            <a:ext cx="144636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Calibri Light" panose="020F0302020204030204"/>
                <a:ea typeface="ＭＳ Ｐゴシック" pitchFamily="34" charset="-128"/>
                <a:cs typeface="+mn-cs"/>
              </a:rPr>
              <a:t>Hon. Robert Miller, Ph.D.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ＭＳ Ｐゴシック" pitchFamily="34" charset="-128"/>
                <a:cs typeface="+mn-cs"/>
              </a:rPr>
              <a:t>Civilian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ＭＳ Ｐゴシック" pitchFamily="34" charset="-128"/>
                <a:cs typeface="+mn-cs"/>
              </a:rPr>
              <a:t>2022</a:t>
            </a:r>
          </a:p>
        </p:txBody>
      </p:sp>
      <p:sp>
        <p:nvSpPr>
          <p:cNvPr id="24" name="Rectangle 23">
            <a:extLst>
              <a:ext uri="{FF2B5EF4-FFF2-40B4-BE49-F238E27FC236}">
                <a16:creationId xmlns:a16="http://schemas.microsoft.com/office/drawing/2014/main" id="{7EF2CD3E-2F4D-917A-EF83-D3A42AC295B2}"/>
              </a:ext>
            </a:extLst>
          </p:cNvPr>
          <p:cNvSpPr/>
          <p:nvPr/>
        </p:nvSpPr>
        <p:spPr>
          <a:xfrm>
            <a:off x="11057344" y="3152881"/>
            <a:ext cx="974791"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Calibri Light" panose="020F0302020204030204"/>
                <a:ea typeface="ＭＳ Ｐゴシック" pitchFamily="34" charset="-128"/>
                <a:cs typeface="+mn-cs"/>
              </a:rPr>
              <a:t>Rear Adm.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Calibri Light" panose="020F0302020204030204"/>
                <a:ea typeface="ＭＳ Ｐゴシック" pitchFamily="34" charset="-128"/>
                <a:cs typeface="+mn-cs"/>
              </a:rPr>
              <a:t>Ben Evans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ＭＳ Ｐゴシック" pitchFamily="34" charset="-128"/>
                <a:cs typeface="+mn-cs"/>
              </a:rPr>
              <a:t>NOAA</a:t>
            </a:r>
          </a:p>
        </p:txBody>
      </p:sp>
      <p:sp>
        <p:nvSpPr>
          <p:cNvPr id="25" name="Rectangle 24">
            <a:extLst>
              <a:ext uri="{FF2B5EF4-FFF2-40B4-BE49-F238E27FC236}">
                <a16:creationId xmlns:a16="http://schemas.microsoft.com/office/drawing/2014/main" id="{C0E77632-3831-BA57-61A1-70C8BABBF5CA}"/>
              </a:ext>
            </a:extLst>
          </p:cNvPr>
          <p:cNvSpPr/>
          <p:nvPr/>
        </p:nvSpPr>
        <p:spPr>
          <a:xfrm>
            <a:off x="7461885" y="4673154"/>
            <a:ext cx="1313852"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Calibri Light" panose="020F0302020204030204"/>
                <a:ea typeface="ＭＳ Ｐゴシック" pitchFamily="34" charset="-128"/>
                <a:cs typeface="+mn-cs"/>
              </a:rPr>
              <a:t>Brig Gen. Kimberly </a:t>
            </a:r>
            <a:r>
              <a:rPr kumimoji="0" lang="en-US" sz="1200" b="1" i="0" u="none" strike="noStrike" kern="1200" cap="none" spc="0" normalizeH="0" baseline="0" noProof="0" dirty="0" err="1">
                <a:ln>
                  <a:noFill/>
                </a:ln>
                <a:solidFill>
                  <a:srgbClr val="C00000"/>
                </a:solidFill>
                <a:effectLst/>
                <a:uLnTx/>
                <a:uFillTx/>
                <a:latin typeface="Calibri Light" panose="020F0302020204030204"/>
                <a:ea typeface="ＭＳ Ｐゴシック" pitchFamily="34" charset="-128"/>
                <a:cs typeface="+mn-cs"/>
              </a:rPr>
              <a:t>Peeples</a:t>
            </a:r>
            <a:endParaRPr kumimoji="0" lang="en-US" sz="1200" b="1" i="0" u="none" strike="noStrike" kern="1200" cap="none" spc="0" normalizeH="0" baseline="0" noProof="0" dirty="0">
              <a:ln>
                <a:noFill/>
              </a:ln>
              <a:solidFill>
                <a:srgbClr val="C00000"/>
              </a:solidFill>
              <a:effectLst/>
              <a:uLnTx/>
              <a:uFillTx/>
              <a:latin typeface="Calibri Light" panose="020F0302020204030204"/>
              <a:ea typeface="ＭＳ Ｐゴシック"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ＭＳ Ｐゴシック" pitchFamily="34" charset="-128"/>
                <a:cs typeface="+mn-cs"/>
              </a:rPr>
              <a:t>Great Lakes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ＭＳ Ｐゴシック" pitchFamily="34" charset="-128"/>
                <a:cs typeface="+mn-cs"/>
              </a:rPr>
              <a:t>Ohio River Division</a:t>
            </a:r>
          </a:p>
        </p:txBody>
      </p:sp>
      <p:sp>
        <p:nvSpPr>
          <p:cNvPr id="26" name="Rectangle 25">
            <a:extLst>
              <a:ext uri="{FF2B5EF4-FFF2-40B4-BE49-F238E27FC236}">
                <a16:creationId xmlns:a16="http://schemas.microsoft.com/office/drawing/2014/main" id="{2C96A473-4955-C795-275B-6ECD776AFA77}"/>
              </a:ext>
            </a:extLst>
          </p:cNvPr>
          <p:cNvSpPr/>
          <p:nvPr/>
        </p:nvSpPr>
        <p:spPr>
          <a:xfrm>
            <a:off x="10976025" y="4756329"/>
            <a:ext cx="1168048" cy="830997"/>
          </a:xfrm>
          <a:prstGeom prst="rect">
            <a:avLst/>
          </a:prstGeom>
        </p:spPr>
        <p:txBody>
          <a:bodyPr wrap="square">
            <a:spAutoFit/>
          </a:bodyPr>
          <a:lstStyle/>
          <a:p>
            <a:pPr marL="0" marR="0" lvl="0" indent="3175"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Calibri Light" panose="020F0302020204030204"/>
                <a:ea typeface="ＭＳ Ｐゴシック" pitchFamily="34" charset="-128"/>
                <a:cs typeface="+mn-cs"/>
              </a:rPr>
              <a:t>Brig Gen. Geoff </a:t>
            </a:r>
          </a:p>
          <a:p>
            <a:pPr marL="0" marR="0" lvl="0" indent="3175"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Calibri Light" panose="020F0302020204030204"/>
                <a:ea typeface="ＭＳ Ｐゴシック" pitchFamily="34" charset="-128"/>
                <a:cs typeface="+mn-cs"/>
              </a:rPr>
              <a:t>Van Epps</a:t>
            </a:r>
          </a:p>
          <a:p>
            <a:pPr marL="0" marR="0" lvl="0" indent="3175"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ＭＳ Ｐゴシック" pitchFamily="34" charset="-128"/>
                <a:cs typeface="+mn-cs"/>
              </a:rPr>
              <a:t>Northwestern </a:t>
            </a:r>
          </a:p>
          <a:p>
            <a:pPr marL="0" marR="0" lvl="0" indent="3175"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ＭＳ Ｐゴシック" pitchFamily="34" charset="-128"/>
                <a:cs typeface="+mn-cs"/>
              </a:rPr>
              <a:t>Division</a:t>
            </a:r>
          </a:p>
        </p:txBody>
      </p:sp>
      <p:pic>
        <p:nvPicPr>
          <p:cNvPr id="27" name="Picture 26">
            <a:extLst>
              <a:ext uri="{FF2B5EF4-FFF2-40B4-BE49-F238E27FC236}">
                <a16:creationId xmlns:a16="http://schemas.microsoft.com/office/drawing/2014/main" id="{EA1F42EA-B401-C2BE-55E7-5410E8D18AF7}"/>
              </a:ext>
            </a:extLst>
          </p:cNvPr>
          <p:cNvPicPr/>
          <p:nvPr/>
        </p:nvPicPr>
        <p:blipFill rotWithShape="1">
          <a:blip r:embed="rId8" cstate="print">
            <a:extLst>
              <a:ext uri="{28A0092B-C50C-407E-A947-70E740481C1C}">
                <a14:useLocalDpi xmlns:a14="http://schemas.microsoft.com/office/drawing/2010/main"/>
              </a:ext>
            </a:extLst>
          </a:blip>
          <a:srcRect l="-1482"/>
          <a:stretch/>
        </p:blipFill>
        <p:spPr bwMode="auto">
          <a:xfrm>
            <a:off x="2427363" y="3012770"/>
            <a:ext cx="1105743" cy="1479264"/>
          </a:xfrm>
          <a:prstGeom prst="rect">
            <a:avLst/>
          </a:prstGeom>
          <a:noFill/>
          <a:ln w="31750">
            <a:noFill/>
          </a:ln>
        </p:spPr>
      </p:pic>
      <p:pic>
        <p:nvPicPr>
          <p:cNvPr id="28" name="Picture 27" descr="A person wearing a military uniform&#10;&#10;Description automatically generated">
            <a:extLst>
              <a:ext uri="{FF2B5EF4-FFF2-40B4-BE49-F238E27FC236}">
                <a16:creationId xmlns:a16="http://schemas.microsoft.com/office/drawing/2014/main" id="{4E6122EF-E737-D273-7DB3-3ABB93B91F36}"/>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230078" y="1453286"/>
            <a:ext cx="1104315" cy="1481105"/>
          </a:xfrm>
          <a:prstGeom prst="rect">
            <a:avLst/>
          </a:prstGeom>
          <a:noFill/>
          <a:ln w="31750">
            <a:noFill/>
          </a:ln>
        </p:spPr>
      </p:pic>
      <p:pic>
        <p:nvPicPr>
          <p:cNvPr id="29" name="Picture 28" descr="A person wearing a military uniform&#10;&#10;Description automatically generated">
            <a:extLst>
              <a:ext uri="{FF2B5EF4-FFF2-40B4-BE49-F238E27FC236}">
                <a16:creationId xmlns:a16="http://schemas.microsoft.com/office/drawing/2014/main" id="{5F2B2CF4-F8CE-3AA0-F38C-20198B17443D}"/>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8800007" y="4417818"/>
            <a:ext cx="1077959" cy="1479263"/>
          </a:xfrm>
          <a:prstGeom prst="rect">
            <a:avLst/>
          </a:prstGeom>
        </p:spPr>
      </p:pic>
      <p:pic>
        <p:nvPicPr>
          <p:cNvPr id="30" name="Picture 29" descr="A person in a uniform&#10;&#10;Description automatically generated">
            <a:extLst>
              <a:ext uri="{FF2B5EF4-FFF2-40B4-BE49-F238E27FC236}">
                <a16:creationId xmlns:a16="http://schemas.microsoft.com/office/drawing/2014/main" id="{7A5C1C4C-81DB-56AE-3A06-C9EEE3139424}"/>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10006020" y="2827485"/>
            <a:ext cx="1088556" cy="1469605"/>
          </a:xfrm>
          <a:prstGeom prst="rect">
            <a:avLst/>
          </a:prstGeom>
        </p:spPr>
      </p:pic>
      <p:pic>
        <p:nvPicPr>
          <p:cNvPr id="31" name="Picture 2">
            <a:extLst>
              <a:ext uri="{FF2B5EF4-FFF2-40B4-BE49-F238E27FC236}">
                <a16:creationId xmlns:a16="http://schemas.microsoft.com/office/drawing/2014/main" id="{7EA50FF3-B4D2-A031-032C-47BDDDE76E51}"/>
              </a:ext>
            </a:extLst>
          </p:cNvPr>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a:stretch/>
        </p:blipFill>
        <p:spPr bwMode="auto">
          <a:xfrm>
            <a:off x="10006020" y="4414364"/>
            <a:ext cx="1088556" cy="147926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a:extLst>
              <a:ext uri="{FF2B5EF4-FFF2-40B4-BE49-F238E27FC236}">
                <a16:creationId xmlns:a16="http://schemas.microsoft.com/office/drawing/2014/main" id="{F1DC0E89-E34D-AEDF-208A-87364313B4D0}"/>
              </a:ext>
            </a:extLst>
          </p:cNvPr>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a:stretch/>
        </p:blipFill>
        <p:spPr bwMode="auto">
          <a:xfrm>
            <a:off x="2447243" y="4609403"/>
            <a:ext cx="1085863" cy="1496351"/>
          </a:xfrm>
          <a:prstGeom prst="rect">
            <a:avLst/>
          </a:prstGeom>
          <a:noFill/>
          <a:ln w="31750">
            <a:noFill/>
          </a:ln>
          <a:extLst>
            <a:ext uri="{909E8E84-426E-40DD-AFC4-6F175D3DCCD1}">
              <a14:hiddenFill xmlns:a14="http://schemas.microsoft.com/office/drawing/2010/main">
                <a:solidFill>
                  <a:srgbClr val="FFFFFF"/>
                </a:solidFill>
              </a14:hiddenFill>
            </a:ext>
          </a:extLst>
        </p:spPr>
      </p:pic>
      <p:pic>
        <p:nvPicPr>
          <p:cNvPr id="34" name="Picture 33" descr="A person in military uniform&#10;&#10;Description automatically generated with low confidence">
            <a:extLst>
              <a:ext uri="{FF2B5EF4-FFF2-40B4-BE49-F238E27FC236}">
                <a16:creationId xmlns:a16="http://schemas.microsoft.com/office/drawing/2014/main" id="{0EDE1098-5094-3E6D-C518-DFFE155C44FA}"/>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5459538" y="2774633"/>
            <a:ext cx="1321600" cy="1707785"/>
          </a:xfrm>
          <a:prstGeom prst="rect">
            <a:avLst/>
          </a:prstGeom>
          <a:ln w="31750">
            <a:solidFill>
              <a:srgbClr val="00B0F0"/>
            </a:solidFill>
          </a:ln>
          <a:effectLst>
            <a:outerShdw blurRad="292100" dist="139700" dir="2700000" algn="tl" rotWithShape="0">
              <a:srgbClr val="333333">
                <a:alpha val="65000"/>
              </a:srgbClr>
            </a:outerShdw>
          </a:effectLst>
        </p:spPr>
      </p:pic>
      <p:pic>
        <p:nvPicPr>
          <p:cNvPr id="35" name="Picture 34" descr="A person in military uniform&#10;&#10;Description automatically generated with low confidence">
            <a:extLst>
              <a:ext uri="{FF2B5EF4-FFF2-40B4-BE49-F238E27FC236}">
                <a16:creationId xmlns:a16="http://schemas.microsoft.com/office/drawing/2014/main" id="{BB4406F3-2EF0-70D6-432C-59A888BF2149}"/>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5458733" y="897760"/>
            <a:ext cx="1321600" cy="1707785"/>
          </a:xfrm>
          <a:prstGeom prst="rect">
            <a:avLst/>
          </a:prstGeom>
          <a:ln w="31750">
            <a:solidFill>
              <a:srgbClr val="00B0F0"/>
            </a:solidFill>
          </a:ln>
          <a:effectLst>
            <a:outerShdw blurRad="292100" dist="139700" dir="2700000" algn="tl" rotWithShape="0">
              <a:srgbClr val="333333">
                <a:alpha val="65000"/>
              </a:srgbClr>
            </a:outerShdw>
          </a:effectLst>
        </p:spPr>
      </p:pic>
      <p:pic>
        <p:nvPicPr>
          <p:cNvPr id="36" name="Picture 35" descr="A person in military uniform&#10;&#10;Description automatically generated with low confidence">
            <a:extLst>
              <a:ext uri="{FF2B5EF4-FFF2-40B4-BE49-F238E27FC236}">
                <a16:creationId xmlns:a16="http://schemas.microsoft.com/office/drawing/2014/main" id="{D1CFC58C-7B60-642F-D0C0-8C6098A7482E}"/>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1212431" y="4605484"/>
            <a:ext cx="1096493" cy="1500270"/>
          </a:xfrm>
          <a:prstGeom prst="rect">
            <a:avLst/>
          </a:prstGeom>
          <a:noFill/>
          <a:ln w="31750">
            <a:noFill/>
          </a:ln>
        </p:spPr>
      </p:pic>
      <p:pic>
        <p:nvPicPr>
          <p:cNvPr id="37" name="Picture 36" descr="A person in a suit and tie&#10;&#10;Description automatically generated with low confidence">
            <a:extLst>
              <a:ext uri="{FF2B5EF4-FFF2-40B4-BE49-F238E27FC236}">
                <a16:creationId xmlns:a16="http://schemas.microsoft.com/office/drawing/2014/main" id="{96A38D2E-8049-5E46-DA49-C5CAB4A19DD9}"/>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8801058" y="2837503"/>
            <a:ext cx="1077960" cy="1469605"/>
          </a:xfrm>
          <a:prstGeom prst="rect">
            <a:avLst/>
          </a:prstGeom>
          <a:ln w="31750">
            <a:solidFill>
              <a:srgbClr val="FFFF00"/>
            </a:solidFill>
          </a:ln>
        </p:spPr>
      </p:pic>
      <p:pic>
        <p:nvPicPr>
          <p:cNvPr id="14" name="Picture 13" descr="A person smiling in front of a flag&#10;&#10;Description automatically generated with medium confidence">
            <a:extLst>
              <a:ext uri="{FF2B5EF4-FFF2-40B4-BE49-F238E27FC236}">
                <a16:creationId xmlns:a16="http://schemas.microsoft.com/office/drawing/2014/main" id="{7CB43EE4-C9D8-593A-148E-8D90DFF6F16A}"/>
              </a:ext>
            </a:extLst>
          </p:cNvPr>
          <p:cNvPicPr>
            <a:picLocks noChangeAspect="1"/>
          </p:cNvPicPr>
          <p:nvPr/>
        </p:nvPicPr>
        <p:blipFill rotWithShape="1">
          <a:blip r:embed="rId18"/>
          <a:srcRect l="3357" t="3547" r="2230"/>
          <a:stretch/>
        </p:blipFill>
        <p:spPr>
          <a:xfrm>
            <a:off x="6199786" y="5373078"/>
            <a:ext cx="1061954" cy="1356140"/>
          </a:xfrm>
          <a:prstGeom prst="rect">
            <a:avLst/>
          </a:prstGeom>
          <a:ln w="38100">
            <a:solidFill>
              <a:srgbClr val="FFFF00"/>
            </a:solidFill>
          </a:ln>
        </p:spPr>
      </p:pic>
      <p:sp>
        <p:nvSpPr>
          <p:cNvPr id="38" name="TextBox 37">
            <a:extLst>
              <a:ext uri="{FF2B5EF4-FFF2-40B4-BE49-F238E27FC236}">
                <a16:creationId xmlns:a16="http://schemas.microsoft.com/office/drawing/2014/main" id="{B12E5DB0-1738-5CA5-5709-A01A26CC1DB5}"/>
              </a:ext>
            </a:extLst>
          </p:cNvPr>
          <p:cNvSpPr txBox="1"/>
          <p:nvPr/>
        </p:nvSpPr>
        <p:spPr>
          <a:xfrm>
            <a:off x="1181073" y="1167396"/>
            <a:ext cx="251062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Black" pitchFamily="34" charset="0"/>
                <a:ea typeface="ＭＳ Ｐゴシック" pitchFamily="34" charset="-128"/>
                <a:cs typeface="+mn-cs"/>
              </a:rPr>
              <a:t>District Commanders</a:t>
            </a:r>
            <a:endParaRPr kumimoji="0" lang="en-US" sz="1400" b="0" i="0" u="none" strike="noStrike" kern="1200" cap="none" spc="0" normalizeH="0" baseline="0" noProof="0" dirty="0">
              <a:ln>
                <a:noFill/>
              </a:ln>
              <a:solidFill>
                <a:srgbClr val="C00000"/>
              </a:solidFill>
              <a:effectLst/>
              <a:uLnTx/>
              <a:uFillTx/>
              <a:latin typeface="Arial Black" pitchFamily="34" charset="0"/>
              <a:ea typeface="ＭＳ Ｐゴシック" pitchFamily="34" charset="-128"/>
              <a:cs typeface="+mn-cs"/>
            </a:endParaRPr>
          </a:p>
        </p:txBody>
      </p:sp>
      <p:sp>
        <p:nvSpPr>
          <p:cNvPr id="39" name="TextBox 38">
            <a:extLst>
              <a:ext uri="{FF2B5EF4-FFF2-40B4-BE49-F238E27FC236}">
                <a16:creationId xmlns:a16="http://schemas.microsoft.com/office/drawing/2014/main" id="{E29009C7-F1B1-9AE8-A7DE-49ED85E6691E}"/>
              </a:ext>
            </a:extLst>
          </p:cNvPr>
          <p:cNvSpPr txBox="1"/>
          <p:nvPr/>
        </p:nvSpPr>
        <p:spPr>
          <a:xfrm>
            <a:off x="8622653" y="709675"/>
            <a:ext cx="251062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Black" pitchFamily="34" charset="0"/>
                <a:ea typeface="ＭＳ Ｐゴシック" pitchFamily="34" charset="-128"/>
                <a:cs typeface="+mn-cs"/>
              </a:rPr>
              <a:t>The Mississippi River Commission</a:t>
            </a:r>
            <a:endParaRPr kumimoji="0" lang="en-US" sz="1400" b="0" i="0" u="none" strike="noStrike" kern="1200" cap="none" spc="0" normalizeH="0" baseline="0" noProof="0" dirty="0">
              <a:ln>
                <a:noFill/>
              </a:ln>
              <a:solidFill>
                <a:srgbClr val="C00000"/>
              </a:solidFill>
              <a:effectLst/>
              <a:uLnTx/>
              <a:uFillTx/>
              <a:latin typeface="Arial Black" pitchFamily="34" charset="0"/>
              <a:ea typeface="ＭＳ Ｐゴシック" pitchFamily="34" charset="-128"/>
              <a:cs typeface="+mn-cs"/>
            </a:endParaRPr>
          </a:p>
        </p:txBody>
      </p:sp>
    </p:spTree>
    <p:extLst>
      <p:ext uri="{BB962C8B-B14F-4D97-AF65-F5344CB8AC3E}">
        <p14:creationId xmlns:p14="http://schemas.microsoft.com/office/powerpoint/2010/main" val="15402974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0F77E-E9D2-15DA-F762-7CAB3633437B}"/>
              </a:ext>
            </a:extLst>
          </p:cNvPr>
          <p:cNvSpPr>
            <a:spLocks noGrp="1"/>
          </p:cNvSpPr>
          <p:nvPr>
            <p:ph type="title"/>
          </p:nvPr>
        </p:nvSpPr>
        <p:spPr>
          <a:xfrm>
            <a:off x="3168074" y="90487"/>
            <a:ext cx="8757226" cy="832920"/>
          </a:xfrm>
        </p:spPr>
        <p:txBody>
          <a:bodyPr/>
          <a:lstStyle/>
          <a:p>
            <a:pPr algn="ctr"/>
            <a:r>
              <a:rPr lang="en-US" sz="2800" dirty="0"/>
              <a:t>CIVIL WORKS National INVESTMENT TRENDS</a:t>
            </a:r>
            <a:br>
              <a:rPr lang="en-US" sz="2800" dirty="0"/>
            </a:br>
            <a:r>
              <a:rPr lang="en-US" sz="1800" dirty="0"/>
              <a:t>(Includes Supplemental Funding)</a:t>
            </a:r>
          </a:p>
        </p:txBody>
      </p:sp>
      <p:graphicFrame>
        <p:nvGraphicFramePr>
          <p:cNvPr id="3" name="Chart 2">
            <a:extLst>
              <a:ext uri="{FF2B5EF4-FFF2-40B4-BE49-F238E27FC236}">
                <a16:creationId xmlns:a16="http://schemas.microsoft.com/office/drawing/2014/main" id="{93CAA9EC-3EFE-A537-464E-D4C9D935C8A0}"/>
              </a:ext>
            </a:extLst>
          </p:cNvPr>
          <p:cNvGraphicFramePr/>
          <p:nvPr/>
        </p:nvGraphicFramePr>
        <p:xfrm>
          <a:off x="158383" y="941711"/>
          <a:ext cx="11875234" cy="5825802"/>
        </p:xfrm>
        <a:graphic>
          <a:graphicData uri="http://schemas.openxmlformats.org/drawingml/2006/chart">
            <c:chart xmlns:c="http://schemas.openxmlformats.org/drawingml/2006/chart" xmlns:r="http://schemas.openxmlformats.org/officeDocument/2006/relationships" r:id="rId3"/>
          </a:graphicData>
        </a:graphic>
      </p:graphicFrame>
      <p:sp>
        <p:nvSpPr>
          <p:cNvPr id="5" name="as of date">
            <a:extLst>
              <a:ext uri="{FF2B5EF4-FFF2-40B4-BE49-F238E27FC236}">
                <a16:creationId xmlns:a16="http://schemas.microsoft.com/office/drawing/2014/main" id="{6747AD4C-0B3A-546C-9027-9476BB1FEAFB}"/>
              </a:ext>
            </a:extLst>
          </p:cNvPr>
          <p:cNvSpPr txBox="1"/>
          <p:nvPr/>
        </p:nvSpPr>
        <p:spPr>
          <a:xfrm>
            <a:off x="10944281" y="6536681"/>
            <a:ext cx="1140056" cy="2308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lumMod val="65000"/>
                    <a:lumOff val="35000"/>
                  </a:srgbClr>
                </a:solidFill>
                <a:effectLst/>
                <a:uLnTx/>
                <a:uFillTx/>
                <a:latin typeface="Arial"/>
                <a:ea typeface="ＭＳ Ｐゴシック" pitchFamily="34" charset="-128"/>
                <a:cs typeface="+mn-cs"/>
              </a:rPr>
              <a:t>AS OF 24 MAR 23</a:t>
            </a:r>
          </a:p>
        </p:txBody>
      </p:sp>
    </p:spTree>
    <p:extLst>
      <p:ext uri="{BB962C8B-B14F-4D97-AF65-F5344CB8AC3E}">
        <p14:creationId xmlns:p14="http://schemas.microsoft.com/office/powerpoint/2010/main" val="9147524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6F930-2E86-B915-1132-8E08220F2546}"/>
              </a:ext>
            </a:extLst>
          </p:cNvPr>
          <p:cNvSpPr>
            <a:spLocks noGrp="1"/>
          </p:cNvSpPr>
          <p:nvPr>
            <p:ph type="title"/>
          </p:nvPr>
        </p:nvSpPr>
        <p:spPr>
          <a:xfrm>
            <a:off x="2683282" y="34353"/>
            <a:ext cx="8757226" cy="832920"/>
          </a:xfrm>
        </p:spPr>
        <p:txBody>
          <a:bodyPr/>
          <a:lstStyle/>
          <a:p>
            <a:pPr algn="ctr"/>
            <a:r>
              <a:rPr lang="en-US" sz="2800" dirty="0"/>
              <a:t>MVD CIVIL WORKS INVESTMENT TRENDS</a:t>
            </a:r>
            <a:br>
              <a:rPr lang="en-US" sz="2800" dirty="0"/>
            </a:br>
            <a:r>
              <a:rPr lang="en-US" sz="1800" dirty="0"/>
              <a:t>(Includes Supplemental Funding)</a:t>
            </a:r>
          </a:p>
        </p:txBody>
      </p:sp>
      <p:sp>
        <p:nvSpPr>
          <p:cNvPr id="3" name="Rectangle: Rounded Corners 2">
            <a:extLst>
              <a:ext uri="{FF2B5EF4-FFF2-40B4-BE49-F238E27FC236}">
                <a16:creationId xmlns:a16="http://schemas.microsoft.com/office/drawing/2014/main" id="{2CB68CF9-CE35-0185-00CB-4BF5288DED27}"/>
              </a:ext>
            </a:extLst>
          </p:cNvPr>
          <p:cNvSpPr/>
          <p:nvPr/>
        </p:nvSpPr>
        <p:spPr>
          <a:xfrm>
            <a:off x="107659" y="5529743"/>
            <a:ext cx="1540072" cy="1260356"/>
          </a:xfrm>
          <a:prstGeom prst="roundRect">
            <a:avLst/>
          </a:prstGeom>
          <a:solidFill>
            <a:schemeClr val="tx2"/>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p:txBody>
      </p:sp>
      <p:graphicFrame>
        <p:nvGraphicFramePr>
          <p:cNvPr id="4" name="Chart 3">
            <a:extLst>
              <a:ext uri="{FF2B5EF4-FFF2-40B4-BE49-F238E27FC236}">
                <a16:creationId xmlns:a16="http://schemas.microsoft.com/office/drawing/2014/main" id="{E10F9D67-9FEB-942B-D33A-7D1E44E27FF7}"/>
              </a:ext>
            </a:extLst>
          </p:cNvPr>
          <p:cNvGraphicFramePr/>
          <p:nvPr/>
        </p:nvGraphicFramePr>
        <p:xfrm>
          <a:off x="158381" y="941711"/>
          <a:ext cx="11875234" cy="5825802"/>
        </p:xfrm>
        <a:graphic>
          <a:graphicData uri="http://schemas.openxmlformats.org/drawingml/2006/chart">
            <c:chart xmlns:c="http://schemas.openxmlformats.org/drawingml/2006/chart" xmlns:r="http://schemas.openxmlformats.org/officeDocument/2006/relationships" r:id="rId3"/>
          </a:graphicData>
        </a:graphic>
      </p:graphicFrame>
      <p:grpSp>
        <p:nvGrpSpPr>
          <p:cNvPr id="6" name="Group 5">
            <a:extLst>
              <a:ext uri="{FF2B5EF4-FFF2-40B4-BE49-F238E27FC236}">
                <a16:creationId xmlns:a16="http://schemas.microsoft.com/office/drawing/2014/main" id="{DAB81170-1797-4EBB-C3F0-6BA2F34920CD}"/>
              </a:ext>
            </a:extLst>
          </p:cNvPr>
          <p:cNvGrpSpPr/>
          <p:nvPr/>
        </p:nvGrpSpPr>
        <p:grpSpPr>
          <a:xfrm>
            <a:off x="6494816" y="5755720"/>
            <a:ext cx="914393" cy="922230"/>
            <a:chOff x="8088341" y="4814564"/>
            <a:chExt cx="914393" cy="922230"/>
          </a:xfrm>
        </p:grpSpPr>
        <p:grpSp>
          <p:nvGrpSpPr>
            <p:cNvPr id="7" name="Group 6">
              <a:extLst>
                <a:ext uri="{FF2B5EF4-FFF2-40B4-BE49-F238E27FC236}">
                  <a16:creationId xmlns:a16="http://schemas.microsoft.com/office/drawing/2014/main" id="{6275C1B8-9D38-67CE-3DDB-C9C8BB97E539}"/>
                </a:ext>
              </a:extLst>
            </p:cNvPr>
            <p:cNvGrpSpPr/>
            <p:nvPr/>
          </p:nvGrpSpPr>
          <p:grpSpPr>
            <a:xfrm>
              <a:off x="8088341" y="4814564"/>
              <a:ext cx="914393" cy="922230"/>
              <a:chOff x="8088341" y="4814564"/>
              <a:chExt cx="914393" cy="922230"/>
            </a:xfrm>
          </p:grpSpPr>
          <p:grpSp>
            <p:nvGrpSpPr>
              <p:cNvPr id="11" name="Group 10">
                <a:extLst>
                  <a:ext uri="{FF2B5EF4-FFF2-40B4-BE49-F238E27FC236}">
                    <a16:creationId xmlns:a16="http://schemas.microsoft.com/office/drawing/2014/main" id="{2485D114-5DA4-A39C-7263-7C2EFBFFBBE1}"/>
                  </a:ext>
                </a:extLst>
              </p:cNvPr>
              <p:cNvGrpSpPr/>
              <p:nvPr/>
            </p:nvGrpSpPr>
            <p:grpSpPr>
              <a:xfrm>
                <a:off x="8088341" y="5214365"/>
                <a:ext cx="914393" cy="522429"/>
                <a:chOff x="2342909" y="5255098"/>
                <a:chExt cx="914400" cy="512915"/>
              </a:xfrm>
            </p:grpSpPr>
            <p:sp>
              <p:nvSpPr>
                <p:cNvPr id="15" name="Rectangle 14">
                  <a:extLst>
                    <a:ext uri="{FF2B5EF4-FFF2-40B4-BE49-F238E27FC236}">
                      <a16:creationId xmlns:a16="http://schemas.microsoft.com/office/drawing/2014/main" id="{4699BAAE-0E14-11F6-9FC4-AC3D2DC988CB}"/>
                    </a:ext>
                  </a:extLst>
                </p:cNvPr>
                <p:cNvSpPr/>
                <p:nvPr/>
              </p:nvSpPr>
              <p:spPr>
                <a:xfrm>
                  <a:off x="2611011" y="5282164"/>
                  <a:ext cx="381001" cy="45719"/>
                </a:xfrm>
                <a:prstGeom prst="rect">
                  <a:avLst/>
                </a:prstGeom>
                <a:solidFill>
                  <a:schemeClr val="tx2"/>
                </a:solidFill>
                <a:ln>
                  <a:noFill/>
                </a:ln>
              </p:spPr>
              <p:style>
                <a:lnRef idx="2">
                  <a:schemeClr val="accent6"/>
                </a:lnRef>
                <a:fillRef idx="1">
                  <a:schemeClr val="lt1"/>
                </a:fillRef>
                <a:effectRef idx="0">
                  <a:schemeClr val="accent6"/>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a:ea typeface="+mn-ea"/>
                    <a:cs typeface="+mn-cs"/>
                  </a:endParaRPr>
                </a:p>
              </p:txBody>
            </p:sp>
            <p:sp>
              <p:nvSpPr>
                <p:cNvPr id="16" name="TextBox 11">
                  <a:extLst>
                    <a:ext uri="{FF2B5EF4-FFF2-40B4-BE49-F238E27FC236}">
                      <a16:creationId xmlns:a16="http://schemas.microsoft.com/office/drawing/2014/main" id="{6CCE27D4-EF0D-53F9-BEF3-AA9BD97F4A5B}"/>
                    </a:ext>
                  </a:extLst>
                </p:cNvPr>
                <p:cNvSpPr txBox="1"/>
                <p:nvPr/>
              </p:nvSpPr>
              <p:spPr>
                <a:xfrm>
                  <a:off x="2342909" y="5255098"/>
                  <a:ext cx="914400" cy="512915"/>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lumMod val="65000"/>
                          <a:lumOff val="35000"/>
                        </a:srgbClr>
                      </a:solidFill>
                      <a:effectLst/>
                      <a:uLnTx/>
                      <a:uFillTx/>
                      <a:latin typeface="Arial"/>
                      <a:ea typeface="+mn-ea"/>
                      <a:cs typeface="+mn-cs"/>
                    </a:rPr>
                    <a:t>HARVEY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lumMod val="65000"/>
                          <a:lumOff val="35000"/>
                        </a:srgbClr>
                      </a:solidFill>
                      <a:effectLst/>
                      <a:uLnTx/>
                      <a:uFillTx/>
                      <a:latin typeface="Arial"/>
                      <a:ea typeface="+mn-ea"/>
                      <a:cs typeface="+mn-cs"/>
                    </a:rPr>
                    <a:t>IRMA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lumMod val="65000"/>
                          <a:lumOff val="35000"/>
                        </a:srgbClr>
                      </a:solidFill>
                      <a:effectLst/>
                      <a:uLnTx/>
                      <a:uFillTx/>
                      <a:latin typeface="Arial"/>
                      <a:ea typeface="+mn-ea"/>
                      <a:cs typeface="+mn-cs"/>
                    </a:rPr>
                    <a:t>MARIA</a:t>
                  </a:r>
                </a:p>
              </p:txBody>
            </p:sp>
          </p:grpSp>
          <p:pic>
            <p:nvPicPr>
              <p:cNvPr id="12" name="Picture 11" descr="A picture containing outdoor object&#10;&#10;Description automatically generated">
                <a:extLst>
                  <a:ext uri="{FF2B5EF4-FFF2-40B4-BE49-F238E27FC236}">
                    <a16:creationId xmlns:a16="http://schemas.microsoft.com/office/drawing/2014/main" id="{D988CEC5-0C82-CF1F-5B56-238E9D744529}"/>
                  </a:ext>
                </a:extLst>
              </p:cNvPr>
              <p:cNvPicPr>
                <a:picLocks noChangeAspect="1"/>
              </p:cNvPicPr>
              <p:nvPr/>
            </p:nvPicPr>
            <p:blipFill>
              <a:blip r:embed="rId4"/>
              <a:stretch>
                <a:fillRect/>
              </a:stretch>
            </p:blipFill>
            <p:spPr>
              <a:xfrm>
                <a:off x="8469213" y="4814564"/>
                <a:ext cx="228700" cy="228700"/>
              </a:xfrm>
              <a:prstGeom prst="rect">
                <a:avLst/>
              </a:prstGeom>
            </p:spPr>
          </p:pic>
          <p:pic>
            <p:nvPicPr>
              <p:cNvPr id="13" name="Picture 12" descr="A picture containing outdoor object&#10;&#10;Description automatically generated">
                <a:extLst>
                  <a:ext uri="{FF2B5EF4-FFF2-40B4-BE49-F238E27FC236}">
                    <a16:creationId xmlns:a16="http://schemas.microsoft.com/office/drawing/2014/main" id="{4698190C-62F4-FFD0-DCF7-24F621312C0B}"/>
                  </a:ext>
                </a:extLst>
              </p:cNvPr>
              <p:cNvPicPr>
                <a:picLocks noChangeAspect="1"/>
              </p:cNvPicPr>
              <p:nvPr/>
            </p:nvPicPr>
            <p:blipFill>
              <a:blip r:embed="rId4"/>
              <a:stretch>
                <a:fillRect/>
              </a:stretch>
            </p:blipFill>
            <p:spPr>
              <a:xfrm>
                <a:off x="8521551" y="4974578"/>
                <a:ext cx="329924" cy="329924"/>
              </a:xfrm>
              <a:prstGeom prst="rect">
                <a:avLst/>
              </a:prstGeom>
            </p:spPr>
          </p:pic>
          <p:pic>
            <p:nvPicPr>
              <p:cNvPr id="14" name="Picture 13" descr="A picture containing outdoor object&#10;&#10;Description automatically generated">
                <a:extLst>
                  <a:ext uri="{FF2B5EF4-FFF2-40B4-BE49-F238E27FC236}">
                    <a16:creationId xmlns:a16="http://schemas.microsoft.com/office/drawing/2014/main" id="{54832DA2-D4FF-4BB1-224F-E21A06F2A4B5}"/>
                  </a:ext>
                </a:extLst>
              </p:cNvPr>
              <p:cNvPicPr>
                <a:picLocks noChangeAspect="1"/>
              </p:cNvPicPr>
              <p:nvPr/>
            </p:nvPicPr>
            <p:blipFill>
              <a:blip r:embed="rId4"/>
              <a:stretch>
                <a:fillRect/>
              </a:stretch>
            </p:blipFill>
            <p:spPr>
              <a:xfrm>
                <a:off x="8229451" y="4926386"/>
                <a:ext cx="329924" cy="329924"/>
              </a:xfrm>
              <a:prstGeom prst="rect">
                <a:avLst/>
              </a:prstGeom>
            </p:spPr>
          </p:pic>
        </p:grpSp>
        <p:sp>
          <p:nvSpPr>
            <p:cNvPr id="8" name="TextBox 1">
              <a:extLst>
                <a:ext uri="{FF2B5EF4-FFF2-40B4-BE49-F238E27FC236}">
                  <a16:creationId xmlns:a16="http://schemas.microsoft.com/office/drawing/2014/main" id="{BC53A4AE-B264-B6EA-91E4-3571C69F0B44}"/>
                </a:ext>
              </a:extLst>
            </p:cNvPr>
            <p:cNvSpPr txBox="1"/>
            <p:nvPr/>
          </p:nvSpPr>
          <p:spPr>
            <a:xfrm>
              <a:off x="8542707" y="4818031"/>
              <a:ext cx="82047" cy="238254"/>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3</a:t>
              </a:r>
            </a:p>
          </p:txBody>
        </p:sp>
        <p:sp>
          <p:nvSpPr>
            <p:cNvPr id="9" name="TextBox 1">
              <a:extLst>
                <a:ext uri="{FF2B5EF4-FFF2-40B4-BE49-F238E27FC236}">
                  <a16:creationId xmlns:a16="http://schemas.microsoft.com/office/drawing/2014/main" id="{F2D9178C-04A8-F353-BCA1-1F79B52A9BF0}"/>
                </a:ext>
              </a:extLst>
            </p:cNvPr>
            <p:cNvSpPr txBox="1"/>
            <p:nvPr/>
          </p:nvSpPr>
          <p:spPr>
            <a:xfrm>
              <a:off x="8655420" y="5029590"/>
              <a:ext cx="82047" cy="238254"/>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4</a:t>
              </a:r>
            </a:p>
          </p:txBody>
        </p:sp>
        <p:sp>
          <p:nvSpPr>
            <p:cNvPr id="10" name="TextBox 1">
              <a:extLst>
                <a:ext uri="{FF2B5EF4-FFF2-40B4-BE49-F238E27FC236}">
                  <a16:creationId xmlns:a16="http://schemas.microsoft.com/office/drawing/2014/main" id="{0644D01F-2A9A-25AF-67F2-4865C0369FB4}"/>
                </a:ext>
              </a:extLst>
            </p:cNvPr>
            <p:cNvSpPr txBox="1"/>
            <p:nvPr/>
          </p:nvSpPr>
          <p:spPr>
            <a:xfrm>
              <a:off x="8349033" y="4979956"/>
              <a:ext cx="82047" cy="238254"/>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4</a:t>
              </a:r>
            </a:p>
          </p:txBody>
        </p:sp>
      </p:grpSp>
      <p:sp>
        <p:nvSpPr>
          <p:cNvPr id="17" name="TextBox 16">
            <a:extLst>
              <a:ext uri="{FF2B5EF4-FFF2-40B4-BE49-F238E27FC236}">
                <a16:creationId xmlns:a16="http://schemas.microsoft.com/office/drawing/2014/main" id="{68FFDB1E-310B-5407-2787-0912B5829ACE}"/>
              </a:ext>
            </a:extLst>
          </p:cNvPr>
          <p:cNvSpPr txBox="1"/>
          <p:nvPr/>
        </p:nvSpPr>
        <p:spPr>
          <a:xfrm>
            <a:off x="315969" y="5998709"/>
            <a:ext cx="236481" cy="238254"/>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lumMod val="65000"/>
                    <a:lumOff val="35000"/>
                  </a:srgbClr>
                </a:solidFill>
                <a:effectLst/>
                <a:uLnTx/>
                <a:uFillTx/>
                <a:latin typeface="Arial"/>
                <a:ea typeface="+mn-ea"/>
                <a:cs typeface="+mn-cs"/>
              </a:rPr>
              <a:t>5</a:t>
            </a:r>
          </a:p>
        </p:txBody>
      </p:sp>
      <p:grpSp>
        <p:nvGrpSpPr>
          <p:cNvPr id="18" name="Group 17">
            <a:extLst>
              <a:ext uri="{FF2B5EF4-FFF2-40B4-BE49-F238E27FC236}">
                <a16:creationId xmlns:a16="http://schemas.microsoft.com/office/drawing/2014/main" id="{9FDE4615-8F84-40B8-9798-E06B81F94771}"/>
              </a:ext>
            </a:extLst>
          </p:cNvPr>
          <p:cNvGrpSpPr/>
          <p:nvPr/>
        </p:nvGrpSpPr>
        <p:grpSpPr>
          <a:xfrm>
            <a:off x="9097925" y="5783339"/>
            <a:ext cx="914394" cy="624701"/>
            <a:chOff x="2342909" y="4879406"/>
            <a:chExt cx="914400" cy="613347"/>
          </a:xfrm>
        </p:grpSpPr>
        <p:sp>
          <p:nvSpPr>
            <p:cNvPr id="19" name="Rectangle: Rounded Corners 18">
              <a:extLst>
                <a:ext uri="{FF2B5EF4-FFF2-40B4-BE49-F238E27FC236}">
                  <a16:creationId xmlns:a16="http://schemas.microsoft.com/office/drawing/2014/main" id="{F8794AB2-1C01-0B9C-97FD-C06C0146E861}"/>
                </a:ext>
              </a:extLst>
            </p:cNvPr>
            <p:cNvSpPr/>
            <p:nvPr/>
          </p:nvSpPr>
          <p:spPr>
            <a:xfrm>
              <a:off x="2580535" y="4879406"/>
              <a:ext cx="435935" cy="414670"/>
            </a:xfrm>
            <a:prstGeom prst="roundRect">
              <a:avLst/>
            </a:prstGeom>
            <a:blipFill>
              <a:blip r:embed="rId5"/>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83847A"/>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A0C52200-0031-4F4D-DCA8-53C22FC714D3}"/>
                </a:ext>
              </a:extLst>
            </p:cNvPr>
            <p:cNvSpPr/>
            <p:nvPr/>
          </p:nvSpPr>
          <p:spPr>
            <a:xfrm>
              <a:off x="2611011" y="5282164"/>
              <a:ext cx="381001" cy="45719"/>
            </a:xfrm>
            <a:prstGeom prst="rect">
              <a:avLst/>
            </a:prstGeom>
            <a:solidFill>
              <a:schemeClr val="tx2"/>
            </a:solidFill>
            <a:ln>
              <a:noFill/>
            </a:ln>
          </p:spPr>
          <p:style>
            <a:lnRef idx="2">
              <a:schemeClr val="accent6"/>
            </a:lnRef>
            <a:fillRef idx="1">
              <a:schemeClr val="lt1"/>
            </a:fillRef>
            <a:effectRef idx="0">
              <a:schemeClr val="accent6"/>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a:ea typeface="+mn-ea"/>
                <a:cs typeface="+mn-cs"/>
              </a:endParaRPr>
            </a:p>
          </p:txBody>
        </p:sp>
        <p:sp>
          <p:nvSpPr>
            <p:cNvPr id="21" name="TextBox 4">
              <a:extLst>
                <a:ext uri="{FF2B5EF4-FFF2-40B4-BE49-F238E27FC236}">
                  <a16:creationId xmlns:a16="http://schemas.microsoft.com/office/drawing/2014/main" id="{21C49BE4-541C-D0D7-1CCD-5C10C6C06963}"/>
                </a:ext>
              </a:extLst>
            </p:cNvPr>
            <p:cNvSpPr txBox="1"/>
            <p:nvPr/>
          </p:nvSpPr>
          <p:spPr>
            <a:xfrm>
              <a:off x="2342909" y="5258837"/>
              <a:ext cx="914400" cy="233916"/>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lumMod val="65000"/>
                      <a:lumOff val="35000"/>
                    </a:srgbClr>
                  </a:solidFill>
                  <a:effectLst/>
                  <a:uLnTx/>
                  <a:uFillTx/>
                  <a:latin typeface="Arial"/>
                  <a:ea typeface="+mn-ea"/>
                  <a:cs typeface="+mn-cs"/>
                </a:rPr>
                <a:t>IDA</a:t>
              </a:r>
            </a:p>
          </p:txBody>
        </p:sp>
        <p:sp>
          <p:nvSpPr>
            <p:cNvPr id="22" name="TextBox 5">
              <a:extLst>
                <a:ext uri="{FF2B5EF4-FFF2-40B4-BE49-F238E27FC236}">
                  <a16:creationId xmlns:a16="http://schemas.microsoft.com/office/drawing/2014/main" id="{EDADADCD-576E-B519-629D-864A96029BD2}"/>
                </a:ext>
              </a:extLst>
            </p:cNvPr>
            <p:cNvSpPr txBox="1"/>
            <p:nvPr/>
          </p:nvSpPr>
          <p:spPr>
            <a:xfrm>
              <a:off x="2342909" y="5092846"/>
              <a:ext cx="914400" cy="233916"/>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lumMod val="65000"/>
                      <a:lumOff val="35000"/>
                    </a:srgbClr>
                  </a:solidFill>
                  <a:effectLst/>
                  <a:uLnTx/>
                  <a:uFillTx/>
                  <a:latin typeface="Arial"/>
                  <a:ea typeface="+mn-ea"/>
                  <a:cs typeface="+mn-cs"/>
                </a:rPr>
                <a:t>4</a:t>
              </a:r>
            </a:p>
          </p:txBody>
        </p:sp>
      </p:grpSp>
      <p:grpSp>
        <p:nvGrpSpPr>
          <p:cNvPr id="37" name="Group 36">
            <a:extLst>
              <a:ext uri="{FF2B5EF4-FFF2-40B4-BE49-F238E27FC236}">
                <a16:creationId xmlns:a16="http://schemas.microsoft.com/office/drawing/2014/main" id="{58EA54F2-BDE3-7296-812C-B1CF91EEB566}"/>
              </a:ext>
            </a:extLst>
          </p:cNvPr>
          <p:cNvGrpSpPr/>
          <p:nvPr/>
        </p:nvGrpSpPr>
        <p:grpSpPr>
          <a:xfrm>
            <a:off x="552450" y="966070"/>
            <a:ext cx="2627275" cy="351182"/>
            <a:chOff x="1902580" y="766451"/>
            <a:chExt cx="2627275" cy="351182"/>
          </a:xfrm>
        </p:grpSpPr>
        <p:sp>
          <p:nvSpPr>
            <p:cNvPr id="38" name="TextBox 37">
              <a:extLst>
                <a:ext uri="{FF2B5EF4-FFF2-40B4-BE49-F238E27FC236}">
                  <a16:creationId xmlns:a16="http://schemas.microsoft.com/office/drawing/2014/main" id="{F92D4D63-0CFB-7797-B0CA-E251E519424F}"/>
                </a:ext>
              </a:extLst>
            </p:cNvPr>
            <p:cNvSpPr txBox="1"/>
            <p:nvPr/>
          </p:nvSpPr>
          <p:spPr>
            <a:xfrm>
              <a:off x="1902580" y="818931"/>
              <a:ext cx="2166111" cy="215444"/>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0000">
                      <a:alpha val="70000"/>
                    </a:srgbClr>
                  </a:solidFill>
                  <a:effectLst/>
                  <a:uLnTx/>
                  <a:uFillTx/>
                  <a:latin typeface="Arial" pitchFamily="34" charset="0"/>
                  <a:ea typeface="ＭＳ Ｐゴシック" pitchFamily="34" charset="-128"/>
                  <a:cs typeface="+mn-cs"/>
                </a:rPr>
                <a:t>Congressional Earmarks Ended</a:t>
              </a:r>
            </a:p>
          </p:txBody>
        </p:sp>
        <p:grpSp>
          <p:nvGrpSpPr>
            <p:cNvPr id="39" name="Group 38">
              <a:extLst>
                <a:ext uri="{FF2B5EF4-FFF2-40B4-BE49-F238E27FC236}">
                  <a16:creationId xmlns:a16="http://schemas.microsoft.com/office/drawing/2014/main" id="{A86D3EC2-A951-50D3-0A79-5AC1B43275B6}"/>
                </a:ext>
              </a:extLst>
            </p:cNvPr>
            <p:cNvGrpSpPr/>
            <p:nvPr/>
          </p:nvGrpSpPr>
          <p:grpSpPr>
            <a:xfrm>
              <a:off x="3827298" y="766451"/>
              <a:ext cx="702557" cy="351182"/>
              <a:chOff x="5381977" y="873709"/>
              <a:chExt cx="702557" cy="351182"/>
            </a:xfrm>
          </p:grpSpPr>
          <p:sp>
            <p:nvSpPr>
              <p:cNvPr id="40" name="Octagon 39">
                <a:extLst>
                  <a:ext uri="{FF2B5EF4-FFF2-40B4-BE49-F238E27FC236}">
                    <a16:creationId xmlns:a16="http://schemas.microsoft.com/office/drawing/2014/main" id="{451B8370-01FF-9036-8BBF-B438B78CD9FE}"/>
                  </a:ext>
                </a:extLst>
              </p:cNvPr>
              <p:cNvSpPr>
                <a:spLocks noChangeAspect="1"/>
              </p:cNvSpPr>
              <p:nvPr/>
            </p:nvSpPr>
            <p:spPr>
              <a:xfrm>
                <a:off x="5557665" y="873709"/>
                <a:ext cx="351182" cy="351182"/>
              </a:xfrm>
              <a:prstGeom prst="octagon">
                <a:avLst/>
              </a:prstGeom>
              <a:solidFill>
                <a:srgbClr val="FF0000"/>
              </a:solidFill>
              <a:ln>
                <a:solidFill>
                  <a:schemeClr val="bg2">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p:txBody>
          </p:sp>
          <p:sp>
            <p:nvSpPr>
              <p:cNvPr id="41" name="TextBox 40">
                <a:extLst>
                  <a:ext uri="{FF2B5EF4-FFF2-40B4-BE49-F238E27FC236}">
                    <a16:creationId xmlns:a16="http://schemas.microsoft.com/office/drawing/2014/main" id="{3DA7508E-CF0D-7674-2FF5-AF964935B304}"/>
                  </a:ext>
                </a:extLst>
              </p:cNvPr>
              <p:cNvSpPr txBox="1"/>
              <p:nvPr/>
            </p:nvSpPr>
            <p:spPr>
              <a:xfrm>
                <a:off x="5381977" y="956967"/>
                <a:ext cx="702557" cy="18466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mn-cs"/>
                  </a:rPr>
                  <a:t>STOP</a:t>
                </a:r>
              </a:p>
            </p:txBody>
          </p:sp>
        </p:grpSp>
      </p:grpSp>
      <p:grpSp>
        <p:nvGrpSpPr>
          <p:cNvPr id="42" name="Group 41">
            <a:extLst>
              <a:ext uri="{FF2B5EF4-FFF2-40B4-BE49-F238E27FC236}">
                <a16:creationId xmlns:a16="http://schemas.microsoft.com/office/drawing/2014/main" id="{5E46A031-99C4-AC42-0D05-711771544570}"/>
              </a:ext>
            </a:extLst>
          </p:cNvPr>
          <p:cNvGrpSpPr/>
          <p:nvPr/>
        </p:nvGrpSpPr>
        <p:grpSpPr>
          <a:xfrm>
            <a:off x="8045765" y="938159"/>
            <a:ext cx="2257360" cy="351182"/>
            <a:chOff x="2683975" y="766451"/>
            <a:chExt cx="2257360" cy="351182"/>
          </a:xfrm>
        </p:grpSpPr>
        <p:sp>
          <p:nvSpPr>
            <p:cNvPr id="43" name="TextBox 42">
              <a:extLst>
                <a:ext uri="{FF2B5EF4-FFF2-40B4-BE49-F238E27FC236}">
                  <a16:creationId xmlns:a16="http://schemas.microsoft.com/office/drawing/2014/main" id="{2560FBB0-8FFF-D3C9-1291-2610782CFF6F}"/>
                </a:ext>
              </a:extLst>
            </p:cNvPr>
            <p:cNvSpPr txBox="1"/>
            <p:nvPr/>
          </p:nvSpPr>
          <p:spPr>
            <a:xfrm>
              <a:off x="2683975" y="788153"/>
              <a:ext cx="1802897" cy="307777"/>
            </a:xfrm>
            <a:prstGeom prst="rect">
              <a:avLst/>
            </a:prstGeom>
            <a:solidFill>
              <a:schemeClr val="tx2"/>
            </a:solid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00B050">
                      <a:alpha val="70000"/>
                    </a:srgbClr>
                  </a:solidFill>
                  <a:effectLst/>
                  <a:uLnTx/>
                  <a:uFillTx/>
                  <a:latin typeface="Arial" pitchFamily="34" charset="0"/>
                  <a:ea typeface="ＭＳ Ｐゴシック" pitchFamily="34" charset="-128"/>
                  <a:cs typeface="+mn-cs"/>
                </a:rPr>
                <a:t>Community Project Funding (CPF)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00B050">
                      <a:alpha val="70000"/>
                    </a:srgbClr>
                  </a:solidFill>
                  <a:effectLst/>
                  <a:uLnTx/>
                  <a:uFillTx/>
                  <a:latin typeface="Arial" pitchFamily="34" charset="0"/>
                  <a:ea typeface="ＭＳ Ｐゴシック" pitchFamily="34" charset="-128"/>
                  <a:cs typeface="+mn-cs"/>
                </a:rPr>
                <a:t>Congressional Directed Spending (CDS)</a:t>
              </a:r>
            </a:p>
          </p:txBody>
        </p:sp>
        <p:grpSp>
          <p:nvGrpSpPr>
            <p:cNvPr id="44" name="Group 43">
              <a:extLst>
                <a:ext uri="{FF2B5EF4-FFF2-40B4-BE49-F238E27FC236}">
                  <a16:creationId xmlns:a16="http://schemas.microsoft.com/office/drawing/2014/main" id="{3E37663C-FC4F-E893-FEF1-B99ABFFA987A}"/>
                </a:ext>
              </a:extLst>
            </p:cNvPr>
            <p:cNvGrpSpPr/>
            <p:nvPr/>
          </p:nvGrpSpPr>
          <p:grpSpPr>
            <a:xfrm>
              <a:off x="4238778" y="766451"/>
              <a:ext cx="702557" cy="351182"/>
              <a:chOff x="5793457" y="873709"/>
              <a:chExt cx="702557" cy="351182"/>
            </a:xfrm>
          </p:grpSpPr>
          <p:sp>
            <p:nvSpPr>
              <p:cNvPr id="45" name="Oval 44">
                <a:extLst>
                  <a:ext uri="{FF2B5EF4-FFF2-40B4-BE49-F238E27FC236}">
                    <a16:creationId xmlns:a16="http://schemas.microsoft.com/office/drawing/2014/main" id="{2D0B6253-01F5-E1E3-1C05-83DBF75516E0}"/>
                  </a:ext>
                </a:extLst>
              </p:cNvPr>
              <p:cNvSpPr>
                <a:spLocks noChangeAspect="1"/>
              </p:cNvSpPr>
              <p:nvPr/>
            </p:nvSpPr>
            <p:spPr>
              <a:xfrm>
                <a:off x="5969145" y="873709"/>
                <a:ext cx="351182" cy="351182"/>
              </a:xfrm>
              <a:prstGeom prst="ellipse">
                <a:avLst/>
              </a:prstGeom>
              <a:solidFill>
                <a:srgbClr val="00B050"/>
              </a:solidFill>
              <a:ln>
                <a:solidFill>
                  <a:schemeClr val="bg2">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p:txBody>
          </p:sp>
          <p:sp>
            <p:nvSpPr>
              <p:cNvPr id="46" name="TextBox 45">
                <a:extLst>
                  <a:ext uri="{FF2B5EF4-FFF2-40B4-BE49-F238E27FC236}">
                    <a16:creationId xmlns:a16="http://schemas.microsoft.com/office/drawing/2014/main" id="{59036251-AA1C-1356-56D7-757F2152EAC2}"/>
                  </a:ext>
                </a:extLst>
              </p:cNvPr>
              <p:cNvSpPr txBox="1"/>
              <p:nvPr/>
            </p:nvSpPr>
            <p:spPr>
              <a:xfrm>
                <a:off x="5793457" y="956967"/>
                <a:ext cx="702557" cy="18466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mn-cs"/>
                  </a:rPr>
                  <a:t>GO</a:t>
                </a:r>
              </a:p>
            </p:txBody>
          </p:sp>
        </p:grpSp>
      </p:grpSp>
      <p:sp>
        <p:nvSpPr>
          <p:cNvPr id="23" name="as of date">
            <a:extLst>
              <a:ext uri="{FF2B5EF4-FFF2-40B4-BE49-F238E27FC236}">
                <a16:creationId xmlns:a16="http://schemas.microsoft.com/office/drawing/2014/main" id="{9E8245BD-D72A-9C6F-5602-B9C02C8AD91E}"/>
              </a:ext>
            </a:extLst>
          </p:cNvPr>
          <p:cNvSpPr txBox="1"/>
          <p:nvPr/>
        </p:nvSpPr>
        <p:spPr>
          <a:xfrm>
            <a:off x="10944281" y="6536681"/>
            <a:ext cx="1140056" cy="2308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lumMod val="65000"/>
                    <a:lumOff val="35000"/>
                  </a:srgbClr>
                </a:solidFill>
                <a:effectLst/>
                <a:uLnTx/>
                <a:uFillTx/>
                <a:latin typeface="Arial"/>
                <a:ea typeface="ＭＳ Ｐゴシック" pitchFamily="34" charset="-128"/>
                <a:cs typeface="+mn-cs"/>
              </a:rPr>
              <a:t>AS OF 24 MAR 23</a:t>
            </a:r>
          </a:p>
        </p:txBody>
      </p:sp>
    </p:spTree>
    <p:extLst>
      <p:ext uri="{BB962C8B-B14F-4D97-AF65-F5344CB8AC3E}">
        <p14:creationId xmlns:p14="http://schemas.microsoft.com/office/powerpoint/2010/main" val="2085417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097B4EC-983E-7352-B5C1-10A2EB47908D}"/>
              </a:ext>
            </a:extLst>
          </p:cNvPr>
          <p:cNvSpPr/>
          <p:nvPr/>
        </p:nvSpPr>
        <p:spPr>
          <a:xfrm>
            <a:off x="3364637" y="1438183"/>
            <a:ext cx="4314547" cy="1651246"/>
          </a:xfrm>
          <a:prstGeom prst="rect">
            <a:avLst/>
          </a:prstGeom>
          <a:solidFill>
            <a:schemeClr val="tx2"/>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28A6C9B-837B-3D0A-80C0-2331709FB04F}"/>
              </a:ext>
            </a:extLst>
          </p:cNvPr>
          <p:cNvSpPr>
            <a:spLocks noGrp="1"/>
          </p:cNvSpPr>
          <p:nvPr>
            <p:ph type="title"/>
          </p:nvPr>
        </p:nvSpPr>
        <p:spPr/>
        <p:txBody>
          <a:bodyPr/>
          <a:lstStyle/>
          <a:p>
            <a:r>
              <a:rPr lang="en-US" dirty="0"/>
              <a:t>MR&amp;T CIVIL WORKS INVESTMENT TRENDS</a:t>
            </a:r>
            <a:br>
              <a:rPr lang="en-US" dirty="0"/>
            </a:br>
            <a:r>
              <a:rPr lang="en-US" sz="2000" dirty="0"/>
              <a:t>(Includes Supplemental Funding)</a:t>
            </a:r>
          </a:p>
        </p:txBody>
      </p:sp>
      <p:graphicFrame>
        <p:nvGraphicFramePr>
          <p:cNvPr id="4" name="Chart 3">
            <a:extLst>
              <a:ext uri="{FF2B5EF4-FFF2-40B4-BE49-F238E27FC236}">
                <a16:creationId xmlns:a16="http://schemas.microsoft.com/office/drawing/2014/main" id="{E7053CF2-1CD4-291E-F6E1-D48217BB8BB1}"/>
              </a:ext>
            </a:extLst>
          </p:cNvPr>
          <p:cNvGraphicFramePr/>
          <p:nvPr/>
        </p:nvGraphicFramePr>
        <p:xfrm>
          <a:off x="61747" y="914969"/>
          <a:ext cx="11875234" cy="5825802"/>
        </p:xfrm>
        <a:graphic>
          <a:graphicData uri="http://schemas.openxmlformats.org/drawingml/2006/chart">
            <c:chart xmlns:c="http://schemas.openxmlformats.org/drawingml/2006/chart" xmlns:r="http://schemas.openxmlformats.org/officeDocument/2006/relationships" r:id="rId3"/>
          </a:graphicData>
        </a:graphic>
      </p:graphicFrame>
      <p:grpSp>
        <p:nvGrpSpPr>
          <p:cNvPr id="6" name="Group 5">
            <a:extLst>
              <a:ext uri="{FF2B5EF4-FFF2-40B4-BE49-F238E27FC236}">
                <a16:creationId xmlns:a16="http://schemas.microsoft.com/office/drawing/2014/main" id="{3A535D0D-623A-764F-15FA-952F9D39316A}"/>
              </a:ext>
            </a:extLst>
          </p:cNvPr>
          <p:cNvGrpSpPr/>
          <p:nvPr/>
        </p:nvGrpSpPr>
        <p:grpSpPr>
          <a:xfrm>
            <a:off x="1224347" y="5621291"/>
            <a:ext cx="914393" cy="922238"/>
            <a:chOff x="8088341" y="4814564"/>
            <a:chExt cx="914393" cy="922230"/>
          </a:xfrm>
        </p:grpSpPr>
        <p:grpSp>
          <p:nvGrpSpPr>
            <p:cNvPr id="7" name="Group 6">
              <a:extLst>
                <a:ext uri="{FF2B5EF4-FFF2-40B4-BE49-F238E27FC236}">
                  <a16:creationId xmlns:a16="http://schemas.microsoft.com/office/drawing/2014/main" id="{25687BB4-856A-4995-F59C-08525871D371}"/>
                </a:ext>
              </a:extLst>
            </p:cNvPr>
            <p:cNvGrpSpPr/>
            <p:nvPr/>
          </p:nvGrpSpPr>
          <p:grpSpPr>
            <a:xfrm>
              <a:off x="8088341" y="4814564"/>
              <a:ext cx="914393" cy="922230"/>
              <a:chOff x="8088341" y="4814564"/>
              <a:chExt cx="914393" cy="922230"/>
            </a:xfrm>
          </p:grpSpPr>
          <p:grpSp>
            <p:nvGrpSpPr>
              <p:cNvPr id="11" name="Group 10">
                <a:extLst>
                  <a:ext uri="{FF2B5EF4-FFF2-40B4-BE49-F238E27FC236}">
                    <a16:creationId xmlns:a16="http://schemas.microsoft.com/office/drawing/2014/main" id="{A7B559D7-30EC-1FF2-8792-05E3CA208707}"/>
                  </a:ext>
                </a:extLst>
              </p:cNvPr>
              <p:cNvGrpSpPr/>
              <p:nvPr/>
            </p:nvGrpSpPr>
            <p:grpSpPr>
              <a:xfrm>
                <a:off x="8088341" y="5214365"/>
                <a:ext cx="914393" cy="522429"/>
                <a:chOff x="2342909" y="5255098"/>
                <a:chExt cx="914400" cy="512915"/>
              </a:xfrm>
            </p:grpSpPr>
            <p:sp>
              <p:nvSpPr>
                <p:cNvPr id="15" name="Rectangle 14">
                  <a:extLst>
                    <a:ext uri="{FF2B5EF4-FFF2-40B4-BE49-F238E27FC236}">
                      <a16:creationId xmlns:a16="http://schemas.microsoft.com/office/drawing/2014/main" id="{D77C99BB-0AA5-3362-18BE-034538157070}"/>
                    </a:ext>
                  </a:extLst>
                </p:cNvPr>
                <p:cNvSpPr/>
                <p:nvPr/>
              </p:nvSpPr>
              <p:spPr>
                <a:xfrm>
                  <a:off x="2611011" y="5282164"/>
                  <a:ext cx="381001" cy="45719"/>
                </a:xfrm>
                <a:prstGeom prst="rect">
                  <a:avLst/>
                </a:prstGeom>
                <a:solidFill>
                  <a:schemeClr val="tx2"/>
                </a:solidFill>
                <a:ln>
                  <a:noFill/>
                </a:ln>
              </p:spPr>
              <p:style>
                <a:lnRef idx="2">
                  <a:schemeClr val="accent6"/>
                </a:lnRef>
                <a:fillRef idx="1">
                  <a:schemeClr val="lt1"/>
                </a:fillRef>
                <a:effectRef idx="0">
                  <a:schemeClr val="accent6"/>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a:ea typeface="+mn-ea"/>
                    <a:cs typeface="+mn-cs"/>
                  </a:endParaRPr>
                </a:p>
              </p:txBody>
            </p:sp>
            <p:sp>
              <p:nvSpPr>
                <p:cNvPr id="16" name="TextBox 11">
                  <a:extLst>
                    <a:ext uri="{FF2B5EF4-FFF2-40B4-BE49-F238E27FC236}">
                      <a16:creationId xmlns:a16="http://schemas.microsoft.com/office/drawing/2014/main" id="{64DB74F5-836E-EA03-38E7-E0C18F2A8001}"/>
                    </a:ext>
                  </a:extLst>
                </p:cNvPr>
                <p:cNvSpPr txBox="1"/>
                <p:nvPr/>
              </p:nvSpPr>
              <p:spPr>
                <a:xfrm>
                  <a:off x="2342909" y="5255098"/>
                  <a:ext cx="914400" cy="512915"/>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lumMod val="65000"/>
                          <a:lumOff val="35000"/>
                        </a:srgbClr>
                      </a:solidFill>
                      <a:effectLst/>
                      <a:uLnTx/>
                      <a:uFillTx/>
                      <a:latin typeface="Arial"/>
                      <a:ea typeface="+mn-ea"/>
                      <a:cs typeface="+mn-cs"/>
                    </a:rPr>
                    <a:t>HARVEY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lumMod val="65000"/>
                          <a:lumOff val="35000"/>
                        </a:srgbClr>
                      </a:solidFill>
                      <a:effectLst/>
                      <a:uLnTx/>
                      <a:uFillTx/>
                      <a:latin typeface="Arial"/>
                      <a:ea typeface="+mn-ea"/>
                      <a:cs typeface="+mn-cs"/>
                    </a:rPr>
                    <a:t>IRMA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lumMod val="65000"/>
                          <a:lumOff val="35000"/>
                        </a:srgbClr>
                      </a:solidFill>
                      <a:effectLst/>
                      <a:uLnTx/>
                      <a:uFillTx/>
                      <a:latin typeface="Arial"/>
                      <a:ea typeface="+mn-ea"/>
                      <a:cs typeface="+mn-cs"/>
                    </a:rPr>
                    <a:t>MARIA</a:t>
                  </a:r>
                </a:p>
              </p:txBody>
            </p:sp>
          </p:grpSp>
          <p:pic>
            <p:nvPicPr>
              <p:cNvPr id="12" name="Picture 11" descr="A picture containing outdoor object&#10;&#10;Description automatically generated">
                <a:extLst>
                  <a:ext uri="{FF2B5EF4-FFF2-40B4-BE49-F238E27FC236}">
                    <a16:creationId xmlns:a16="http://schemas.microsoft.com/office/drawing/2014/main" id="{2C5CF3DC-A8F1-82B0-CA68-0D9D879DF5F4}"/>
                  </a:ext>
                </a:extLst>
              </p:cNvPr>
              <p:cNvPicPr>
                <a:picLocks noChangeAspect="1"/>
              </p:cNvPicPr>
              <p:nvPr/>
            </p:nvPicPr>
            <p:blipFill>
              <a:blip r:embed="rId4"/>
              <a:stretch>
                <a:fillRect/>
              </a:stretch>
            </p:blipFill>
            <p:spPr>
              <a:xfrm>
                <a:off x="8469213" y="4814564"/>
                <a:ext cx="228700" cy="228700"/>
              </a:xfrm>
              <a:prstGeom prst="rect">
                <a:avLst/>
              </a:prstGeom>
            </p:spPr>
          </p:pic>
          <p:pic>
            <p:nvPicPr>
              <p:cNvPr id="13" name="Picture 12" descr="A picture containing outdoor object&#10;&#10;Description automatically generated">
                <a:extLst>
                  <a:ext uri="{FF2B5EF4-FFF2-40B4-BE49-F238E27FC236}">
                    <a16:creationId xmlns:a16="http://schemas.microsoft.com/office/drawing/2014/main" id="{C7C015A7-57E4-DDF8-2884-F8594BF3FC56}"/>
                  </a:ext>
                </a:extLst>
              </p:cNvPr>
              <p:cNvPicPr>
                <a:picLocks noChangeAspect="1"/>
              </p:cNvPicPr>
              <p:nvPr/>
            </p:nvPicPr>
            <p:blipFill>
              <a:blip r:embed="rId4"/>
              <a:stretch>
                <a:fillRect/>
              </a:stretch>
            </p:blipFill>
            <p:spPr>
              <a:xfrm>
                <a:off x="8521551" y="4974578"/>
                <a:ext cx="329924" cy="329924"/>
              </a:xfrm>
              <a:prstGeom prst="rect">
                <a:avLst/>
              </a:prstGeom>
            </p:spPr>
          </p:pic>
          <p:pic>
            <p:nvPicPr>
              <p:cNvPr id="14" name="Picture 13" descr="A picture containing outdoor object&#10;&#10;Description automatically generated">
                <a:extLst>
                  <a:ext uri="{FF2B5EF4-FFF2-40B4-BE49-F238E27FC236}">
                    <a16:creationId xmlns:a16="http://schemas.microsoft.com/office/drawing/2014/main" id="{283B8E79-3FB2-02BD-BE31-D75AF1D48F10}"/>
                  </a:ext>
                </a:extLst>
              </p:cNvPr>
              <p:cNvPicPr>
                <a:picLocks noChangeAspect="1"/>
              </p:cNvPicPr>
              <p:nvPr/>
            </p:nvPicPr>
            <p:blipFill>
              <a:blip r:embed="rId4"/>
              <a:stretch>
                <a:fillRect/>
              </a:stretch>
            </p:blipFill>
            <p:spPr>
              <a:xfrm>
                <a:off x="8229451" y="4926386"/>
                <a:ext cx="329924" cy="329924"/>
              </a:xfrm>
              <a:prstGeom prst="rect">
                <a:avLst/>
              </a:prstGeom>
            </p:spPr>
          </p:pic>
        </p:grpSp>
        <p:sp>
          <p:nvSpPr>
            <p:cNvPr id="8" name="TextBox 1">
              <a:extLst>
                <a:ext uri="{FF2B5EF4-FFF2-40B4-BE49-F238E27FC236}">
                  <a16:creationId xmlns:a16="http://schemas.microsoft.com/office/drawing/2014/main" id="{EA204C29-6344-8890-8399-ADA14FD8DEF0}"/>
                </a:ext>
              </a:extLst>
            </p:cNvPr>
            <p:cNvSpPr txBox="1"/>
            <p:nvPr/>
          </p:nvSpPr>
          <p:spPr>
            <a:xfrm>
              <a:off x="8542707" y="4818031"/>
              <a:ext cx="82047" cy="238254"/>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3</a:t>
              </a:r>
            </a:p>
          </p:txBody>
        </p:sp>
        <p:sp>
          <p:nvSpPr>
            <p:cNvPr id="9" name="TextBox 1">
              <a:extLst>
                <a:ext uri="{FF2B5EF4-FFF2-40B4-BE49-F238E27FC236}">
                  <a16:creationId xmlns:a16="http://schemas.microsoft.com/office/drawing/2014/main" id="{365BFFE0-87A5-3DAC-F86A-C2047B786C9A}"/>
                </a:ext>
              </a:extLst>
            </p:cNvPr>
            <p:cNvSpPr txBox="1"/>
            <p:nvPr/>
          </p:nvSpPr>
          <p:spPr>
            <a:xfrm>
              <a:off x="8655420" y="5029590"/>
              <a:ext cx="82047" cy="238254"/>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4</a:t>
              </a:r>
            </a:p>
          </p:txBody>
        </p:sp>
        <p:sp>
          <p:nvSpPr>
            <p:cNvPr id="10" name="TextBox 1">
              <a:extLst>
                <a:ext uri="{FF2B5EF4-FFF2-40B4-BE49-F238E27FC236}">
                  <a16:creationId xmlns:a16="http://schemas.microsoft.com/office/drawing/2014/main" id="{365DDE76-E6FF-8AB5-4F9C-913ABB688A51}"/>
                </a:ext>
              </a:extLst>
            </p:cNvPr>
            <p:cNvSpPr txBox="1"/>
            <p:nvPr/>
          </p:nvSpPr>
          <p:spPr>
            <a:xfrm>
              <a:off x="8349033" y="4979956"/>
              <a:ext cx="82047" cy="238254"/>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4</a:t>
              </a:r>
            </a:p>
          </p:txBody>
        </p:sp>
      </p:grpSp>
      <p:grpSp>
        <p:nvGrpSpPr>
          <p:cNvPr id="18" name="Group 17">
            <a:extLst>
              <a:ext uri="{FF2B5EF4-FFF2-40B4-BE49-F238E27FC236}">
                <a16:creationId xmlns:a16="http://schemas.microsoft.com/office/drawing/2014/main" id="{9279A1E4-7693-2231-96BB-16FE5E53B740}"/>
              </a:ext>
            </a:extLst>
          </p:cNvPr>
          <p:cNvGrpSpPr/>
          <p:nvPr/>
        </p:nvGrpSpPr>
        <p:grpSpPr>
          <a:xfrm>
            <a:off x="6539062" y="5775823"/>
            <a:ext cx="914394" cy="624701"/>
            <a:chOff x="2342909" y="4879406"/>
            <a:chExt cx="914400" cy="613347"/>
          </a:xfrm>
        </p:grpSpPr>
        <p:sp>
          <p:nvSpPr>
            <p:cNvPr id="19" name="Rectangle: Rounded Corners 18">
              <a:extLst>
                <a:ext uri="{FF2B5EF4-FFF2-40B4-BE49-F238E27FC236}">
                  <a16:creationId xmlns:a16="http://schemas.microsoft.com/office/drawing/2014/main" id="{11A21BE4-D646-11C7-B75B-9A43BE224C6B}"/>
                </a:ext>
              </a:extLst>
            </p:cNvPr>
            <p:cNvSpPr/>
            <p:nvPr/>
          </p:nvSpPr>
          <p:spPr>
            <a:xfrm>
              <a:off x="2580535" y="4879406"/>
              <a:ext cx="435935" cy="414670"/>
            </a:xfrm>
            <a:prstGeom prst="roundRect">
              <a:avLst/>
            </a:prstGeom>
            <a:blipFill>
              <a:blip r:embed="rId5"/>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83847A"/>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4E577806-8F9E-3C50-0F12-132EB0243477}"/>
                </a:ext>
              </a:extLst>
            </p:cNvPr>
            <p:cNvSpPr/>
            <p:nvPr/>
          </p:nvSpPr>
          <p:spPr>
            <a:xfrm>
              <a:off x="2611011" y="5282164"/>
              <a:ext cx="381001" cy="45719"/>
            </a:xfrm>
            <a:prstGeom prst="rect">
              <a:avLst/>
            </a:prstGeom>
            <a:solidFill>
              <a:schemeClr val="tx2"/>
            </a:solidFill>
            <a:ln>
              <a:noFill/>
            </a:ln>
          </p:spPr>
          <p:style>
            <a:lnRef idx="2">
              <a:schemeClr val="accent6"/>
            </a:lnRef>
            <a:fillRef idx="1">
              <a:schemeClr val="lt1"/>
            </a:fillRef>
            <a:effectRef idx="0">
              <a:schemeClr val="accent6"/>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a:ea typeface="+mn-ea"/>
                <a:cs typeface="+mn-cs"/>
              </a:endParaRPr>
            </a:p>
          </p:txBody>
        </p:sp>
        <p:sp>
          <p:nvSpPr>
            <p:cNvPr id="21" name="TextBox 4">
              <a:extLst>
                <a:ext uri="{FF2B5EF4-FFF2-40B4-BE49-F238E27FC236}">
                  <a16:creationId xmlns:a16="http://schemas.microsoft.com/office/drawing/2014/main" id="{078D55E6-AC5B-0C1B-A7E3-9ED8F1623185}"/>
                </a:ext>
              </a:extLst>
            </p:cNvPr>
            <p:cNvSpPr txBox="1"/>
            <p:nvPr/>
          </p:nvSpPr>
          <p:spPr>
            <a:xfrm>
              <a:off x="2342909" y="5258837"/>
              <a:ext cx="914400" cy="233916"/>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lumMod val="65000"/>
                      <a:lumOff val="35000"/>
                    </a:srgbClr>
                  </a:solidFill>
                  <a:effectLst/>
                  <a:uLnTx/>
                  <a:uFillTx/>
                  <a:latin typeface="Arial"/>
                  <a:ea typeface="+mn-ea"/>
                  <a:cs typeface="+mn-cs"/>
                </a:rPr>
                <a:t>IDA</a:t>
              </a:r>
            </a:p>
          </p:txBody>
        </p:sp>
        <p:sp>
          <p:nvSpPr>
            <p:cNvPr id="22" name="TextBox 5">
              <a:extLst>
                <a:ext uri="{FF2B5EF4-FFF2-40B4-BE49-F238E27FC236}">
                  <a16:creationId xmlns:a16="http://schemas.microsoft.com/office/drawing/2014/main" id="{DEEAA719-625E-F646-DCB0-691BDD1F13A1}"/>
                </a:ext>
              </a:extLst>
            </p:cNvPr>
            <p:cNvSpPr txBox="1"/>
            <p:nvPr/>
          </p:nvSpPr>
          <p:spPr>
            <a:xfrm>
              <a:off x="2342909" y="5092846"/>
              <a:ext cx="914400" cy="233916"/>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lumMod val="65000"/>
                      <a:lumOff val="35000"/>
                    </a:srgbClr>
                  </a:solidFill>
                  <a:effectLst/>
                  <a:uLnTx/>
                  <a:uFillTx/>
                  <a:latin typeface="Arial"/>
                  <a:ea typeface="+mn-ea"/>
                  <a:cs typeface="+mn-cs"/>
                </a:rPr>
                <a:t>4</a:t>
              </a:r>
            </a:p>
          </p:txBody>
        </p:sp>
      </p:grpSp>
      <p:grpSp>
        <p:nvGrpSpPr>
          <p:cNvPr id="43" name="Group 42">
            <a:extLst>
              <a:ext uri="{FF2B5EF4-FFF2-40B4-BE49-F238E27FC236}">
                <a16:creationId xmlns:a16="http://schemas.microsoft.com/office/drawing/2014/main" id="{067DE8E0-3A6A-F6B7-8481-6167105AE455}"/>
              </a:ext>
            </a:extLst>
          </p:cNvPr>
          <p:cNvGrpSpPr/>
          <p:nvPr/>
        </p:nvGrpSpPr>
        <p:grpSpPr>
          <a:xfrm>
            <a:off x="6007655" y="674693"/>
            <a:ext cx="2714233" cy="387840"/>
            <a:chOff x="2227102" y="729793"/>
            <a:chExt cx="2714233" cy="387840"/>
          </a:xfrm>
        </p:grpSpPr>
        <p:sp>
          <p:nvSpPr>
            <p:cNvPr id="44" name="TextBox 43">
              <a:extLst>
                <a:ext uri="{FF2B5EF4-FFF2-40B4-BE49-F238E27FC236}">
                  <a16:creationId xmlns:a16="http://schemas.microsoft.com/office/drawing/2014/main" id="{BB3492A4-AB88-491D-551D-A941B493D6B5}"/>
                </a:ext>
              </a:extLst>
            </p:cNvPr>
            <p:cNvSpPr txBox="1"/>
            <p:nvPr/>
          </p:nvSpPr>
          <p:spPr>
            <a:xfrm>
              <a:off x="2227102" y="729793"/>
              <a:ext cx="2259771" cy="307777"/>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00B050">
                      <a:alpha val="70000"/>
                    </a:srgbClr>
                  </a:solidFill>
                  <a:effectLst/>
                  <a:uLnTx/>
                  <a:uFillTx/>
                  <a:latin typeface="Arial" pitchFamily="34" charset="0"/>
                  <a:ea typeface="ＭＳ Ｐゴシック" pitchFamily="34" charset="-128"/>
                  <a:cs typeface="+mn-cs"/>
                </a:rPr>
                <a:t>Community Project Funding (CPF)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00B050">
                      <a:alpha val="70000"/>
                    </a:srgbClr>
                  </a:solidFill>
                  <a:effectLst/>
                  <a:uLnTx/>
                  <a:uFillTx/>
                  <a:latin typeface="Arial" pitchFamily="34" charset="0"/>
                  <a:ea typeface="ＭＳ Ｐゴシック" pitchFamily="34" charset="-128"/>
                  <a:cs typeface="+mn-cs"/>
                </a:rPr>
                <a:t>Congressional Directed Spending (CDS)</a:t>
              </a:r>
            </a:p>
          </p:txBody>
        </p:sp>
        <p:grpSp>
          <p:nvGrpSpPr>
            <p:cNvPr id="45" name="Group 44">
              <a:extLst>
                <a:ext uri="{FF2B5EF4-FFF2-40B4-BE49-F238E27FC236}">
                  <a16:creationId xmlns:a16="http://schemas.microsoft.com/office/drawing/2014/main" id="{2FF1F786-FAFA-5443-988C-989B1D8245FC}"/>
                </a:ext>
              </a:extLst>
            </p:cNvPr>
            <p:cNvGrpSpPr/>
            <p:nvPr/>
          </p:nvGrpSpPr>
          <p:grpSpPr>
            <a:xfrm>
              <a:off x="4238778" y="766451"/>
              <a:ext cx="702557" cy="351182"/>
              <a:chOff x="5793457" y="873709"/>
              <a:chExt cx="702557" cy="351182"/>
            </a:xfrm>
          </p:grpSpPr>
          <p:sp>
            <p:nvSpPr>
              <p:cNvPr id="46" name="Oval 45">
                <a:extLst>
                  <a:ext uri="{FF2B5EF4-FFF2-40B4-BE49-F238E27FC236}">
                    <a16:creationId xmlns:a16="http://schemas.microsoft.com/office/drawing/2014/main" id="{2AF69575-2DC0-6CC2-B888-9E47C944D523}"/>
                  </a:ext>
                </a:extLst>
              </p:cNvPr>
              <p:cNvSpPr>
                <a:spLocks noChangeAspect="1"/>
              </p:cNvSpPr>
              <p:nvPr/>
            </p:nvSpPr>
            <p:spPr>
              <a:xfrm>
                <a:off x="5969145" y="873709"/>
                <a:ext cx="351182" cy="351182"/>
              </a:xfrm>
              <a:prstGeom prst="ellipse">
                <a:avLst/>
              </a:prstGeom>
              <a:solidFill>
                <a:srgbClr val="00B050"/>
              </a:solidFill>
              <a:ln>
                <a:solidFill>
                  <a:schemeClr val="bg2">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4898A57E-C93B-7285-B03D-9A50B4A64915}"/>
                  </a:ext>
                </a:extLst>
              </p:cNvPr>
              <p:cNvSpPr txBox="1"/>
              <p:nvPr/>
            </p:nvSpPr>
            <p:spPr>
              <a:xfrm>
                <a:off x="5793457" y="956967"/>
                <a:ext cx="702557" cy="18466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mn-cs"/>
                  </a:rPr>
                  <a:t>GO</a:t>
                </a:r>
              </a:p>
            </p:txBody>
          </p:sp>
        </p:grpSp>
      </p:grpSp>
      <p:sp>
        <p:nvSpPr>
          <p:cNvPr id="3" name="as of date">
            <a:extLst>
              <a:ext uri="{FF2B5EF4-FFF2-40B4-BE49-F238E27FC236}">
                <a16:creationId xmlns:a16="http://schemas.microsoft.com/office/drawing/2014/main" id="{E3908FF5-F19C-27E4-6CD4-FD4E800D8B60}"/>
              </a:ext>
            </a:extLst>
          </p:cNvPr>
          <p:cNvSpPr txBox="1"/>
          <p:nvPr/>
        </p:nvSpPr>
        <p:spPr>
          <a:xfrm>
            <a:off x="10944281" y="6536681"/>
            <a:ext cx="1140056" cy="2308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lumMod val="65000"/>
                    <a:lumOff val="35000"/>
                  </a:srgbClr>
                </a:solidFill>
                <a:effectLst/>
                <a:uLnTx/>
                <a:uFillTx/>
                <a:latin typeface="Arial"/>
                <a:ea typeface="ＭＳ Ｐゴシック" pitchFamily="34" charset="-128"/>
                <a:cs typeface="+mn-cs"/>
              </a:rPr>
              <a:t>AS OF 24 MAR 23</a:t>
            </a:r>
          </a:p>
        </p:txBody>
      </p:sp>
    </p:spTree>
    <p:extLst>
      <p:ext uri="{BB962C8B-B14F-4D97-AF65-F5344CB8AC3E}">
        <p14:creationId xmlns:p14="http://schemas.microsoft.com/office/powerpoint/2010/main" val="2931918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59D5FF-3C4A-56FC-0314-0AFE06F30D39}"/>
              </a:ext>
            </a:extLst>
          </p:cNvPr>
          <p:cNvSpPr>
            <a:spLocks noGrp="1"/>
          </p:cNvSpPr>
          <p:nvPr>
            <p:ph type="title"/>
          </p:nvPr>
        </p:nvSpPr>
        <p:spPr/>
        <p:txBody>
          <a:bodyPr/>
          <a:lstStyle/>
          <a:p>
            <a:pPr algn="ctr"/>
            <a:r>
              <a:rPr lang="en-US" dirty="0">
                <a:latin typeface="+mj-lt"/>
              </a:rPr>
              <a:t>MR&amp;T – Value to the Nation</a:t>
            </a:r>
            <a:endParaRPr lang="en-US" dirty="0"/>
          </a:p>
        </p:txBody>
      </p:sp>
      <p:sp>
        <p:nvSpPr>
          <p:cNvPr id="7" name="TextBox 6">
            <a:extLst>
              <a:ext uri="{FF2B5EF4-FFF2-40B4-BE49-F238E27FC236}">
                <a16:creationId xmlns:a16="http://schemas.microsoft.com/office/drawing/2014/main" id="{736FAEAB-C2B7-4BD9-DDF7-C3FCE5688D0B}"/>
              </a:ext>
            </a:extLst>
          </p:cNvPr>
          <p:cNvSpPr txBox="1"/>
          <p:nvPr/>
        </p:nvSpPr>
        <p:spPr>
          <a:xfrm>
            <a:off x="-1" y="1153570"/>
            <a:ext cx="7149737" cy="5386090"/>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000" b="1" i="0" u="none" strike="noStrike" kern="1200" cap="none" spc="0" normalizeH="0" baseline="0" noProof="0" dirty="0">
                <a:ln>
                  <a:noFill/>
                </a:ln>
                <a:solidFill>
                  <a:srgbClr val="221F20"/>
                </a:solidFill>
                <a:effectLst/>
                <a:uLnTx/>
                <a:uFillTx/>
                <a:latin typeface="Arial"/>
                <a:ea typeface="+mn-ea"/>
                <a:cs typeface="+mn-cs"/>
              </a:rPr>
              <a:t>$20.5B invested in planning, construction,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21F20"/>
                </a:solidFill>
                <a:effectLst/>
                <a:uLnTx/>
                <a:uFillTx/>
                <a:latin typeface="Arial"/>
                <a:ea typeface="+mn-ea"/>
                <a:cs typeface="+mn-cs"/>
              </a:rPr>
              <a:t>and O&amp;M since 1928</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1400" b="1" i="0" u="none" strike="noStrike" kern="1200" cap="none" spc="0" normalizeH="0" baseline="0" noProof="0" dirty="0">
              <a:ln>
                <a:noFill/>
              </a:ln>
              <a:solidFill>
                <a:srgbClr val="221F20"/>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000" b="1" i="0" u="none" strike="noStrike" kern="1200" cap="none" spc="0" normalizeH="0" baseline="0" noProof="0" dirty="0">
                <a:ln>
                  <a:noFill/>
                </a:ln>
                <a:solidFill>
                  <a:srgbClr val="221F20"/>
                </a:solidFill>
                <a:effectLst/>
                <a:uLnTx/>
                <a:uFillTx/>
                <a:latin typeface="Arial"/>
                <a:ea typeface="+mn-ea"/>
                <a:cs typeface="+mn-cs"/>
              </a:rPr>
              <a:t>$2.7T flood damages prevented since 1928</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1400" b="1" i="0" u="none" strike="noStrike" kern="1200" cap="none" spc="0" normalizeH="0" baseline="0" noProof="0" dirty="0">
              <a:ln>
                <a:noFill/>
              </a:ln>
              <a:solidFill>
                <a:srgbClr val="221F20"/>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000" b="1" i="0" u="none" strike="noStrike" kern="1200" cap="none" spc="0" normalizeH="0" baseline="0" noProof="0" dirty="0">
                <a:ln>
                  <a:noFill/>
                </a:ln>
                <a:solidFill>
                  <a:srgbClr val="221F20"/>
                </a:solidFill>
                <a:effectLst/>
                <a:uLnTx/>
                <a:uFillTx/>
                <a:latin typeface="Arial"/>
                <a:ea typeface="+mn-ea"/>
                <a:cs typeface="+mn-cs"/>
              </a:rPr>
              <a:t>$224.4B flood damages prevented in 2022</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1400" b="1" i="0" u="none" strike="noStrike" kern="1200" cap="none" spc="0" normalizeH="0" baseline="0" noProof="0" dirty="0">
              <a:ln>
                <a:noFill/>
              </a:ln>
              <a:solidFill>
                <a:srgbClr val="221F20"/>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000" b="1" i="0" u="none" strike="noStrike" kern="1200" cap="none" spc="0" normalizeH="0" baseline="0" noProof="0" dirty="0">
                <a:ln>
                  <a:noFill/>
                </a:ln>
                <a:solidFill>
                  <a:srgbClr val="221F20"/>
                </a:solidFill>
                <a:effectLst/>
                <a:uLnTx/>
                <a:uFillTx/>
                <a:latin typeface="Arial"/>
                <a:ea typeface="+mn-ea"/>
                <a:cs typeface="+mn-cs"/>
              </a:rPr>
              <a:t>4.1 million people protected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1400" b="1" i="0" u="none" strike="noStrike" kern="1200" cap="none" spc="0" normalizeH="0" baseline="0" noProof="0" dirty="0">
              <a:ln>
                <a:noFill/>
              </a:ln>
              <a:solidFill>
                <a:srgbClr val="221F20"/>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000" b="1" i="0" u="none" strike="noStrike" kern="1200" cap="none" spc="0" normalizeH="0" baseline="0" noProof="0" dirty="0">
                <a:ln>
                  <a:noFill/>
                </a:ln>
                <a:solidFill>
                  <a:srgbClr val="221F20"/>
                </a:solidFill>
                <a:effectLst/>
                <a:uLnTx/>
                <a:uFillTx/>
                <a:latin typeface="Arial"/>
                <a:ea typeface="+mn-ea"/>
                <a:cs typeface="+mn-cs"/>
              </a:rPr>
              <a:t>$131 return on each dollar invested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1400" b="1" i="0" u="none" strike="noStrike" kern="1200" cap="none" spc="0" normalizeH="0" baseline="0" noProof="0" dirty="0">
              <a:ln>
                <a:noFill/>
              </a:ln>
              <a:solidFill>
                <a:srgbClr val="221F20"/>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000" b="1" i="0" u="none" strike="noStrike" kern="1200" cap="none" spc="0" normalizeH="0" baseline="0" noProof="0" dirty="0">
                <a:ln>
                  <a:noFill/>
                </a:ln>
                <a:solidFill>
                  <a:srgbClr val="221F20"/>
                </a:solidFill>
                <a:effectLst/>
                <a:uLnTx/>
                <a:uFillTx/>
                <a:latin typeface="Arial"/>
                <a:ea typeface="+mn-ea"/>
                <a:cs typeface="+mn-cs"/>
              </a:rPr>
              <a:t>Over 650M tons of cargo moved on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21F20"/>
                </a:solidFill>
                <a:effectLst/>
                <a:uLnTx/>
                <a:uFillTx/>
                <a:latin typeface="Arial"/>
                <a:ea typeface="+mn-ea"/>
                <a:cs typeface="+mn-cs"/>
              </a:rPr>
              <a:t> MS River system each year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1400" b="1" i="0" u="none" strike="noStrike" kern="1200" cap="none" spc="0" normalizeH="0" baseline="0" noProof="0" dirty="0">
              <a:ln>
                <a:noFill/>
              </a:ln>
              <a:solidFill>
                <a:srgbClr val="221F20"/>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000" b="1" i="0" u="none" strike="noStrike" kern="1200" cap="none" spc="0" normalizeH="0" baseline="0" noProof="0" dirty="0">
                <a:ln>
                  <a:noFill/>
                </a:ln>
                <a:solidFill>
                  <a:srgbClr val="221F20"/>
                </a:solidFill>
                <a:effectLst/>
                <a:uLnTx/>
                <a:uFillTx/>
                <a:latin typeface="Arial"/>
                <a:ea typeface="+mn-ea"/>
                <a:cs typeface="+mn-cs"/>
              </a:rPr>
              <a:t>$12.5B in transportation savings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1400" b="1" i="0" u="none" strike="noStrike" kern="1200" cap="none" spc="0" normalizeH="0" baseline="0" noProof="0" dirty="0">
              <a:ln>
                <a:noFill/>
              </a:ln>
              <a:solidFill>
                <a:srgbClr val="221F20"/>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000" b="1" i="0" u="none" strike="noStrike" kern="1200" cap="none" spc="0" normalizeH="0" baseline="0" noProof="0" dirty="0">
                <a:ln>
                  <a:noFill/>
                </a:ln>
                <a:solidFill>
                  <a:srgbClr val="221F20"/>
                </a:solidFill>
                <a:effectLst/>
                <a:uLnTx/>
                <a:uFillTx/>
                <a:latin typeface="Arial"/>
                <a:ea typeface="+mn-ea"/>
                <a:cs typeface="+mn-cs"/>
              </a:rPr>
              <a:t>MR&amp;T Project is Currently Incomplete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1400" b="0" i="0" u="none" strike="noStrike" kern="1200" cap="none" spc="0" normalizeH="0" baseline="0" noProof="0" dirty="0">
              <a:ln>
                <a:noFill/>
              </a:ln>
              <a:solidFill>
                <a:srgbClr val="221F2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rial"/>
                <a:ea typeface="+mn-ea"/>
                <a:cs typeface="+mn-cs"/>
              </a:rPr>
              <a:t>	</a:t>
            </a:r>
            <a:r>
              <a:rPr kumimoji="0" lang="en-US" sz="2000" b="0" i="1" u="none" strike="noStrike" kern="1200" cap="none" spc="0" normalizeH="0" baseline="0" noProof="0" dirty="0">
                <a:ln>
                  <a:noFill/>
                </a:ln>
                <a:solidFill>
                  <a:srgbClr val="221F20"/>
                </a:solidFill>
                <a:effectLst/>
                <a:uLnTx/>
                <a:uFillTx/>
                <a:latin typeface="Arial"/>
                <a:ea typeface="+mn-ea"/>
                <a:cs typeface="+mn-cs"/>
              </a:rPr>
              <a:t>  - Mainstem project is ~ 87% physically complete </a:t>
            </a:r>
            <a:endParaRPr kumimoji="0" lang="en-US" sz="2000" b="1" i="1" u="none" strike="noStrike" kern="1200" cap="none" spc="0" normalizeH="0" baseline="0" noProof="0" dirty="0">
              <a:ln>
                <a:noFill/>
              </a:ln>
              <a:solidFill>
                <a:srgbClr val="221F20"/>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C43D2FE6-1CF1-4C92-E437-D24939B7D5DC}"/>
              </a:ext>
            </a:extLst>
          </p:cNvPr>
          <p:cNvGrpSpPr/>
          <p:nvPr/>
        </p:nvGrpSpPr>
        <p:grpSpPr>
          <a:xfrm>
            <a:off x="6927742" y="925513"/>
            <a:ext cx="4997557" cy="5803506"/>
            <a:chOff x="7168242" y="128981"/>
            <a:chExt cx="4757057" cy="6729019"/>
          </a:xfrm>
        </p:grpSpPr>
        <p:pic>
          <p:nvPicPr>
            <p:cNvPr id="8" name="Picture 7" descr="Map&#10;&#10;Description automatically generated">
              <a:extLst>
                <a:ext uri="{FF2B5EF4-FFF2-40B4-BE49-F238E27FC236}">
                  <a16:creationId xmlns:a16="http://schemas.microsoft.com/office/drawing/2014/main" id="{30BAC1A9-742F-85B4-CB5B-D3045EB7F888}"/>
                </a:ext>
              </a:extLst>
            </p:cNvPr>
            <p:cNvPicPr>
              <a:picLocks noChangeAspect="1"/>
            </p:cNvPicPr>
            <p:nvPr/>
          </p:nvPicPr>
          <p:blipFill rotWithShape="1">
            <a:blip r:embed="rId3">
              <a:alphaModFix amt="70000"/>
              <a:extLst>
                <a:ext uri="{28A0092B-C50C-407E-A947-70E740481C1C}">
                  <a14:useLocalDpi xmlns:a14="http://schemas.microsoft.com/office/drawing/2010/main" val="0"/>
                </a:ext>
              </a:extLst>
            </a:blip>
            <a:srcRect/>
            <a:stretch/>
          </p:blipFill>
          <p:spPr>
            <a:xfrm>
              <a:off x="7168242" y="128981"/>
              <a:ext cx="4757057" cy="6729019"/>
            </a:xfrm>
            <a:prstGeom prst="rect">
              <a:avLst/>
            </a:prstGeom>
          </p:spPr>
        </p:pic>
        <p:pic>
          <p:nvPicPr>
            <p:cNvPr id="10" name="Picture 9">
              <a:extLst>
                <a:ext uri="{FF2B5EF4-FFF2-40B4-BE49-F238E27FC236}">
                  <a16:creationId xmlns:a16="http://schemas.microsoft.com/office/drawing/2014/main" id="{A04DE061-4D86-DD15-D6D6-7F376966C1F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496549" y="5350582"/>
              <a:ext cx="1428750" cy="581025"/>
            </a:xfrm>
            <a:prstGeom prst="rect">
              <a:avLst/>
            </a:prstGeom>
          </p:spPr>
        </p:pic>
      </p:grpSp>
    </p:spTree>
    <p:extLst>
      <p:ext uri="{BB962C8B-B14F-4D97-AF65-F5344CB8AC3E}">
        <p14:creationId xmlns:p14="http://schemas.microsoft.com/office/powerpoint/2010/main" val="3922695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540FE-54C5-6A2A-D08B-6C688A7918EB}"/>
              </a:ext>
            </a:extLst>
          </p:cNvPr>
          <p:cNvSpPr>
            <a:spLocks noGrp="1"/>
          </p:cNvSpPr>
          <p:nvPr>
            <p:ph type="title"/>
          </p:nvPr>
        </p:nvSpPr>
        <p:spPr/>
        <p:txBody>
          <a:bodyPr/>
          <a:lstStyle/>
          <a:p>
            <a:pPr algn="ctr"/>
            <a:r>
              <a:rPr lang="en-US" dirty="0"/>
              <a:t>ENABLING LEGISLATION</a:t>
            </a:r>
          </a:p>
        </p:txBody>
      </p:sp>
      <p:pic>
        <p:nvPicPr>
          <p:cNvPr id="3" name="Wood">
            <a:extLst>
              <a:ext uri="{FF2B5EF4-FFF2-40B4-BE49-F238E27FC236}">
                <a16:creationId xmlns:a16="http://schemas.microsoft.com/office/drawing/2014/main" id="{10AF9E0F-7138-3B89-2BB7-53D7A87B2EE1}"/>
              </a:ext>
            </a:extLst>
          </p:cNvPr>
          <p:cNvPicPr>
            <a:picLocks noChangeAspect="1"/>
          </p:cNvPicPr>
          <p:nvPr/>
        </p:nvPicPr>
        <p:blipFill>
          <a:blip r:embed="rId3">
            <a:alphaModFix amt="75000"/>
          </a:blip>
          <a:stretch>
            <a:fillRect/>
          </a:stretch>
        </p:blipFill>
        <p:spPr>
          <a:xfrm>
            <a:off x="288146" y="933450"/>
            <a:ext cx="11610712" cy="5822836"/>
          </a:xfrm>
          <a:prstGeom prst="rect">
            <a:avLst/>
          </a:prstGeom>
          <a:ln>
            <a:solidFill>
              <a:schemeClr val="accent3">
                <a:lumMod val="75000"/>
              </a:schemeClr>
            </a:solidFill>
          </a:ln>
        </p:spPr>
      </p:pic>
      <p:sp>
        <p:nvSpPr>
          <p:cNvPr id="4" name="Scroll: Vertical 3">
            <a:extLst>
              <a:ext uri="{FF2B5EF4-FFF2-40B4-BE49-F238E27FC236}">
                <a16:creationId xmlns:a16="http://schemas.microsoft.com/office/drawing/2014/main" id="{323F2F15-22B1-6E3E-84EE-3CBC614949C2}"/>
              </a:ext>
            </a:extLst>
          </p:cNvPr>
          <p:cNvSpPr/>
          <p:nvPr/>
        </p:nvSpPr>
        <p:spPr>
          <a:xfrm>
            <a:off x="477087" y="971808"/>
            <a:ext cx="2668785" cy="2794270"/>
          </a:xfrm>
          <a:prstGeom prst="verticalScroll">
            <a:avLst/>
          </a:prstGeom>
          <a:solidFill>
            <a:schemeClr val="accent3">
              <a:lumMod val="20000"/>
              <a:lumOff val="80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83847A"/>
              </a:solidFill>
              <a:effectLst/>
              <a:uLnTx/>
              <a:uFillTx/>
              <a:latin typeface="Arial"/>
              <a:ea typeface="+mn-ea"/>
              <a:cs typeface="+mn-cs"/>
            </a:endParaRPr>
          </a:p>
        </p:txBody>
      </p:sp>
      <p:sp>
        <p:nvSpPr>
          <p:cNvPr id="5" name="Scroll: Vertical 4">
            <a:extLst>
              <a:ext uri="{FF2B5EF4-FFF2-40B4-BE49-F238E27FC236}">
                <a16:creationId xmlns:a16="http://schemas.microsoft.com/office/drawing/2014/main" id="{AF354D26-6841-F2A9-A0D7-0C17A0CCF71D}"/>
              </a:ext>
            </a:extLst>
          </p:cNvPr>
          <p:cNvSpPr/>
          <p:nvPr/>
        </p:nvSpPr>
        <p:spPr>
          <a:xfrm>
            <a:off x="477087" y="3844868"/>
            <a:ext cx="2668785" cy="2794270"/>
          </a:xfrm>
          <a:prstGeom prst="verticalScroll">
            <a:avLst/>
          </a:prstGeom>
          <a:solidFill>
            <a:schemeClr val="accent3">
              <a:lumMod val="20000"/>
              <a:lumOff val="80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83847A"/>
              </a:solidFill>
              <a:effectLst/>
              <a:uLnTx/>
              <a:uFillTx/>
              <a:latin typeface="Arial"/>
              <a:ea typeface="+mn-ea"/>
              <a:cs typeface="+mn-cs"/>
            </a:endParaRPr>
          </a:p>
        </p:txBody>
      </p:sp>
      <p:sp>
        <p:nvSpPr>
          <p:cNvPr id="6" name="Scroll: Vertical 5">
            <a:extLst>
              <a:ext uri="{FF2B5EF4-FFF2-40B4-BE49-F238E27FC236}">
                <a16:creationId xmlns:a16="http://schemas.microsoft.com/office/drawing/2014/main" id="{D7B4BD6D-7C4E-6395-2840-59B116929F48}"/>
              </a:ext>
            </a:extLst>
          </p:cNvPr>
          <p:cNvSpPr/>
          <p:nvPr/>
        </p:nvSpPr>
        <p:spPr>
          <a:xfrm>
            <a:off x="3424717" y="971808"/>
            <a:ext cx="2668785" cy="2794270"/>
          </a:xfrm>
          <a:prstGeom prst="verticalScroll">
            <a:avLst/>
          </a:prstGeom>
          <a:solidFill>
            <a:schemeClr val="accent3">
              <a:lumMod val="20000"/>
              <a:lumOff val="80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83847A"/>
              </a:solidFill>
              <a:effectLst/>
              <a:uLnTx/>
              <a:uFillTx/>
              <a:latin typeface="Arial"/>
              <a:ea typeface="+mn-ea"/>
              <a:cs typeface="+mn-cs"/>
            </a:endParaRPr>
          </a:p>
        </p:txBody>
      </p:sp>
      <p:sp>
        <p:nvSpPr>
          <p:cNvPr id="7" name="Scroll: Vertical 6">
            <a:extLst>
              <a:ext uri="{FF2B5EF4-FFF2-40B4-BE49-F238E27FC236}">
                <a16:creationId xmlns:a16="http://schemas.microsoft.com/office/drawing/2014/main" id="{7E83C302-729F-B328-00DD-1C6FB3AB495D}"/>
              </a:ext>
            </a:extLst>
          </p:cNvPr>
          <p:cNvSpPr/>
          <p:nvPr/>
        </p:nvSpPr>
        <p:spPr>
          <a:xfrm>
            <a:off x="3424718" y="3847032"/>
            <a:ext cx="2666874" cy="2794270"/>
          </a:xfrm>
          <a:prstGeom prst="verticalScroll">
            <a:avLst/>
          </a:prstGeom>
          <a:solidFill>
            <a:schemeClr val="accent3">
              <a:lumMod val="20000"/>
              <a:lumOff val="80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83847A"/>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83847A"/>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83847A"/>
              </a:solidFill>
              <a:effectLst/>
              <a:uLnTx/>
              <a:uFillTx/>
              <a:latin typeface="Arial"/>
              <a:ea typeface="+mn-ea"/>
              <a:cs typeface="+mn-cs"/>
            </a:endParaRPr>
          </a:p>
        </p:txBody>
      </p:sp>
      <p:sp>
        <p:nvSpPr>
          <p:cNvPr id="8" name="Scroll: Vertical 7">
            <a:extLst>
              <a:ext uri="{FF2B5EF4-FFF2-40B4-BE49-F238E27FC236}">
                <a16:creationId xmlns:a16="http://schemas.microsoft.com/office/drawing/2014/main" id="{382469E0-9CA5-1871-9AD2-0CCC3852A538}"/>
              </a:ext>
            </a:extLst>
          </p:cNvPr>
          <p:cNvSpPr/>
          <p:nvPr/>
        </p:nvSpPr>
        <p:spPr>
          <a:xfrm>
            <a:off x="8991744" y="971808"/>
            <a:ext cx="2668785" cy="2794270"/>
          </a:xfrm>
          <a:prstGeom prst="verticalScroll">
            <a:avLst/>
          </a:prstGeom>
          <a:solidFill>
            <a:schemeClr val="accent3">
              <a:lumMod val="20000"/>
              <a:lumOff val="80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83847A"/>
              </a:solidFill>
              <a:effectLst/>
              <a:uLnTx/>
              <a:uFillTx/>
              <a:latin typeface="Arial"/>
              <a:ea typeface="+mn-ea"/>
              <a:cs typeface="+mn-cs"/>
            </a:endParaRPr>
          </a:p>
        </p:txBody>
      </p:sp>
      <p:sp>
        <p:nvSpPr>
          <p:cNvPr id="9" name="TextBox 8">
            <a:extLst>
              <a:ext uri="{FF2B5EF4-FFF2-40B4-BE49-F238E27FC236}">
                <a16:creationId xmlns:a16="http://schemas.microsoft.com/office/drawing/2014/main" id="{BC1E1165-3AE5-5B60-0246-BD99CB9CEEC9}"/>
              </a:ext>
            </a:extLst>
          </p:cNvPr>
          <p:cNvSpPr txBox="1"/>
          <p:nvPr/>
        </p:nvSpPr>
        <p:spPr>
          <a:xfrm>
            <a:off x="1188161" y="965500"/>
            <a:ext cx="1957711"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Appropriation </a:t>
            </a:r>
          </a:p>
        </p:txBody>
      </p:sp>
      <p:sp>
        <p:nvSpPr>
          <p:cNvPr id="10" name="TextBox 9">
            <a:extLst>
              <a:ext uri="{FF2B5EF4-FFF2-40B4-BE49-F238E27FC236}">
                <a16:creationId xmlns:a16="http://schemas.microsoft.com/office/drawing/2014/main" id="{A49FC715-7566-3D1A-836F-F1B233D75EC0}"/>
              </a:ext>
            </a:extLst>
          </p:cNvPr>
          <p:cNvSpPr txBox="1"/>
          <p:nvPr/>
        </p:nvSpPr>
        <p:spPr>
          <a:xfrm>
            <a:off x="1188161" y="3844868"/>
            <a:ext cx="1957711"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Appropriation </a:t>
            </a:r>
          </a:p>
        </p:txBody>
      </p:sp>
      <p:sp>
        <p:nvSpPr>
          <p:cNvPr id="11" name="TextBox 10">
            <a:extLst>
              <a:ext uri="{FF2B5EF4-FFF2-40B4-BE49-F238E27FC236}">
                <a16:creationId xmlns:a16="http://schemas.microsoft.com/office/drawing/2014/main" id="{ED24135E-3FEE-542B-5E76-4B0953462501}"/>
              </a:ext>
            </a:extLst>
          </p:cNvPr>
          <p:cNvSpPr txBox="1"/>
          <p:nvPr/>
        </p:nvSpPr>
        <p:spPr>
          <a:xfrm>
            <a:off x="4152900" y="965500"/>
            <a:ext cx="1957711"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Appropriation </a:t>
            </a:r>
          </a:p>
        </p:txBody>
      </p:sp>
      <p:sp>
        <p:nvSpPr>
          <p:cNvPr id="12" name="TextBox 11">
            <a:extLst>
              <a:ext uri="{FF2B5EF4-FFF2-40B4-BE49-F238E27FC236}">
                <a16:creationId xmlns:a16="http://schemas.microsoft.com/office/drawing/2014/main" id="{1415339C-10E1-4E96-8E6F-04952E1C3F83}"/>
              </a:ext>
            </a:extLst>
          </p:cNvPr>
          <p:cNvSpPr txBox="1"/>
          <p:nvPr/>
        </p:nvSpPr>
        <p:spPr>
          <a:xfrm>
            <a:off x="4152900" y="3844868"/>
            <a:ext cx="1938692"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Appropriation </a:t>
            </a:r>
          </a:p>
        </p:txBody>
      </p:sp>
      <p:sp>
        <p:nvSpPr>
          <p:cNvPr id="13" name="TextBox 12">
            <a:extLst>
              <a:ext uri="{FF2B5EF4-FFF2-40B4-BE49-F238E27FC236}">
                <a16:creationId xmlns:a16="http://schemas.microsoft.com/office/drawing/2014/main" id="{191173EC-FB16-7371-0EF6-5B7CC462A0F2}"/>
              </a:ext>
            </a:extLst>
          </p:cNvPr>
          <p:cNvSpPr txBox="1"/>
          <p:nvPr/>
        </p:nvSpPr>
        <p:spPr>
          <a:xfrm>
            <a:off x="9719928" y="965500"/>
            <a:ext cx="1940602"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Appropriation </a:t>
            </a:r>
          </a:p>
        </p:txBody>
      </p:sp>
      <p:grpSp>
        <p:nvGrpSpPr>
          <p:cNvPr id="14" name="Group 13">
            <a:extLst>
              <a:ext uri="{FF2B5EF4-FFF2-40B4-BE49-F238E27FC236}">
                <a16:creationId xmlns:a16="http://schemas.microsoft.com/office/drawing/2014/main" id="{5DEDE437-1C4D-92C8-242A-618BDD9B2E78}"/>
              </a:ext>
            </a:extLst>
          </p:cNvPr>
          <p:cNvGrpSpPr/>
          <p:nvPr/>
        </p:nvGrpSpPr>
        <p:grpSpPr>
          <a:xfrm>
            <a:off x="5991084" y="2463402"/>
            <a:ext cx="3027870" cy="2797779"/>
            <a:chOff x="7722998" y="3841359"/>
            <a:chExt cx="3027870" cy="2797779"/>
          </a:xfrm>
        </p:grpSpPr>
        <p:sp>
          <p:nvSpPr>
            <p:cNvPr id="15" name="Scroll: Vertical 14">
              <a:extLst>
                <a:ext uri="{FF2B5EF4-FFF2-40B4-BE49-F238E27FC236}">
                  <a16:creationId xmlns:a16="http://schemas.microsoft.com/office/drawing/2014/main" id="{5A0428E4-36DE-08C5-4981-6645F26C3FE6}"/>
                </a:ext>
              </a:extLst>
            </p:cNvPr>
            <p:cNvSpPr/>
            <p:nvPr/>
          </p:nvSpPr>
          <p:spPr>
            <a:xfrm>
              <a:off x="7722998" y="3841359"/>
              <a:ext cx="3027870" cy="2794270"/>
            </a:xfrm>
            <a:prstGeom prst="verticalScroll">
              <a:avLst/>
            </a:prstGeom>
            <a:solidFill>
              <a:schemeClr val="accent3">
                <a:lumMod val="20000"/>
                <a:lumOff val="80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83847A"/>
                </a:solidFill>
                <a:effectLst/>
                <a:uLnTx/>
                <a:uFillTx/>
                <a:latin typeface="Arial"/>
                <a:ea typeface="+mn-ea"/>
                <a:cs typeface="+mn-cs"/>
              </a:endParaRPr>
            </a:p>
          </p:txBody>
        </p:sp>
        <p:sp>
          <p:nvSpPr>
            <p:cNvPr id="16" name="Scroll: Vertical 15">
              <a:extLst>
                <a:ext uri="{FF2B5EF4-FFF2-40B4-BE49-F238E27FC236}">
                  <a16:creationId xmlns:a16="http://schemas.microsoft.com/office/drawing/2014/main" id="{74F91CA0-07E8-531C-F073-BA722093CE7A}"/>
                </a:ext>
              </a:extLst>
            </p:cNvPr>
            <p:cNvSpPr/>
            <p:nvPr/>
          </p:nvSpPr>
          <p:spPr>
            <a:xfrm>
              <a:off x="7792798" y="3844868"/>
              <a:ext cx="2958070" cy="2794270"/>
            </a:xfrm>
            <a:prstGeom prst="verticalScroll">
              <a:avLst/>
            </a:prstGeom>
            <a:solidFill>
              <a:schemeClr val="accent3">
                <a:lumMod val="20000"/>
                <a:lumOff val="80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83847A"/>
                </a:solidFill>
                <a:effectLst/>
                <a:uLnTx/>
                <a:uFillTx/>
                <a:latin typeface="Arial"/>
                <a:ea typeface="+mn-ea"/>
                <a:cs typeface="+mn-cs"/>
              </a:endParaRPr>
            </a:p>
          </p:txBody>
        </p:sp>
        <p:sp>
          <p:nvSpPr>
            <p:cNvPr id="17" name="Scroll: Vertical 16">
              <a:extLst>
                <a:ext uri="{FF2B5EF4-FFF2-40B4-BE49-F238E27FC236}">
                  <a16:creationId xmlns:a16="http://schemas.microsoft.com/office/drawing/2014/main" id="{1980355A-F7B9-726E-9F93-E2A46E34CE83}"/>
                </a:ext>
              </a:extLst>
            </p:cNvPr>
            <p:cNvSpPr/>
            <p:nvPr/>
          </p:nvSpPr>
          <p:spPr>
            <a:xfrm>
              <a:off x="7862208" y="3844868"/>
              <a:ext cx="2888659" cy="2794270"/>
            </a:xfrm>
            <a:prstGeom prst="verticalScroll">
              <a:avLst/>
            </a:prstGeom>
            <a:solidFill>
              <a:schemeClr val="accent3">
                <a:lumMod val="20000"/>
                <a:lumOff val="80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83847A"/>
                </a:solidFill>
                <a:effectLst/>
                <a:uLnTx/>
                <a:uFillTx/>
                <a:latin typeface="Arial"/>
                <a:ea typeface="+mn-ea"/>
                <a:cs typeface="+mn-cs"/>
              </a:endParaRPr>
            </a:p>
          </p:txBody>
        </p:sp>
        <p:sp>
          <p:nvSpPr>
            <p:cNvPr id="18" name="Scroll: Vertical 17">
              <a:extLst>
                <a:ext uri="{FF2B5EF4-FFF2-40B4-BE49-F238E27FC236}">
                  <a16:creationId xmlns:a16="http://schemas.microsoft.com/office/drawing/2014/main" id="{438FEFB8-32A8-71B3-98DB-8C1C06AF7EEE}"/>
                </a:ext>
              </a:extLst>
            </p:cNvPr>
            <p:cNvSpPr/>
            <p:nvPr/>
          </p:nvSpPr>
          <p:spPr>
            <a:xfrm>
              <a:off x="7931620" y="3844868"/>
              <a:ext cx="2819248" cy="2794270"/>
            </a:xfrm>
            <a:prstGeom prst="verticalScroll">
              <a:avLst/>
            </a:prstGeom>
            <a:solidFill>
              <a:schemeClr val="accent3">
                <a:lumMod val="20000"/>
                <a:lumOff val="80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83847A"/>
                </a:solidFill>
                <a:effectLst/>
                <a:uLnTx/>
                <a:uFillTx/>
                <a:latin typeface="Arial"/>
                <a:ea typeface="+mn-ea"/>
                <a:cs typeface="+mn-cs"/>
              </a:endParaRPr>
            </a:p>
          </p:txBody>
        </p:sp>
        <p:sp>
          <p:nvSpPr>
            <p:cNvPr id="19" name="Scroll: Vertical 18">
              <a:extLst>
                <a:ext uri="{FF2B5EF4-FFF2-40B4-BE49-F238E27FC236}">
                  <a16:creationId xmlns:a16="http://schemas.microsoft.com/office/drawing/2014/main" id="{5EBAEFB0-0023-87C1-E6B8-1399C06BF05F}"/>
                </a:ext>
              </a:extLst>
            </p:cNvPr>
            <p:cNvSpPr/>
            <p:nvPr/>
          </p:nvSpPr>
          <p:spPr>
            <a:xfrm>
              <a:off x="8001030" y="3844868"/>
              <a:ext cx="2749837" cy="2794270"/>
            </a:xfrm>
            <a:prstGeom prst="verticalScroll">
              <a:avLst/>
            </a:prstGeom>
            <a:solidFill>
              <a:schemeClr val="accent3">
                <a:lumMod val="20000"/>
                <a:lumOff val="80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83847A"/>
                </a:solidFill>
                <a:effectLst/>
                <a:uLnTx/>
                <a:uFillTx/>
                <a:latin typeface="Arial"/>
                <a:ea typeface="+mn-ea"/>
                <a:cs typeface="+mn-cs"/>
              </a:endParaRPr>
            </a:p>
          </p:txBody>
        </p:sp>
        <p:sp>
          <p:nvSpPr>
            <p:cNvPr id="20" name="Scroll: Vertical 19">
              <a:extLst>
                <a:ext uri="{FF2B5EF4-FFF2-40B4-BE49-F238E27FC236}">
                  <a16:creationId xmlns:a16="http://schemas.microsoft.com/office/drawing/2014/main" id="{AE14642A-1F9B-D72B-4E9F-966A3BD8B2BF}"/>
                </a:ext>
              </a:extLst>
            </p:cNvPr>
            <p:cNvSpPr/>
            <p:nvPr/>
          </p:nvSpPr>
          <p:spPr>
            <a:xfrm>
              <a:off x="8082082" y="3844868"/>
              <a:ext cx="2668785" cy="2794270"/>
            </a:xfrm>
            <a:prstGeom prst="verticalScroll">
              <a:avLst/>
            </a:prstGeom>
            <a:solidFill>
              <a:schemeClr val="accent3">
                <a:lumMod val="20000"/>
                <a:lumOff val="80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83847A"/>
                </a:solidFill>
                <a:effectLst/>
                <a:uLnTx/>
                <a:uFillTx/>
                <a:latin typeface="Arial"/>
                <a:ea typeface="+mn-ea"/>
                <a:cs typeface="+mn-cs"/>
              </a:endParaRPr>
            </a:p>
          </p:txBody>
        </p:sp>
        <p:sp>
          <p:nvSpPr>
            <p:cNvPr id="21" name="TextBox 20">
              <a:extLst>
                <a:ext uri="{FF2B5EF4-FFF2-40B4-BE49-F238E27FC236}">
                  <a16:creationId xmlns:a16="http://schemas.microsoft.com/office/drawing/2014/main" id="{A84BEF84-ABE9-4F35-117C-87F7B9019438}"/>
                </a:ext>
              </a:extLst>
            </p:cNvPr>
            <p:cNvSpPr txBox="1"/>
            <p:nvPr/>
          </p:nvSpPr>
          <p:spPr>
            <a:xfrm>
              <a:off x="8757287" y="3844868"/>
              <a:ext cx="1993580"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Authorization </a:t>
              </a:r>
            </a:p>
          </p:txBody>
        </p:sp>
        <p:sp>
          <p:nvSpPr>
            <p:cNvPr id="22" name="TextBox 21">
              <a:extLst>
                <a:ext uri="{FF2B5EF4-FFF2-40B4-BE49-F238E27FC236}">
                  <a16:creationId xmlns:a16="http://schemas.microsoft.com/office/drawing/2014/main" id="{468DF8FD-DE20-536B-0D1F-CF6435A680E0}"/>
                </a:ext>
              </a:extLst>
            </p:cNvPr>
            <p:cNvSpPr txBox="1"/>
            <p:nvPr/>
          </p:nvSpPr>
          <p:spPr>
            <a:xfrm>
              <a:off x="8410901" y="4214200"/>
              <a:ext cx="2001374" cy="209288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Water Resources Development Act of 2022 (WRDA 2022)</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Biennial legislation  (since 2014)</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Authorizes projects for USACE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Implementation         Guidance TBD</a:t>
              </a:r>
              <a:endParaRPr kumimoji="0" lang="en-US" sz="16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p:txBody>
        </p:sp>
      </p:grpSp>
      <p:sp>
        <p:nvSpPr>
          <p:cNvPr id="23" name="TextBox 22">
            <a:extLst>
              <a:ext uri="{FF2B5EF4-FFF2-40B4-BE49-F238E27FC236}">
                <a16:creationId xmlns:a16="http://schemas.microsoft.com/office/drawing/2014/main" id="{9E70CA07-35F9-5C95-E891-C2E1646AE189}"/>
              </a:ext>
            </a:extLst>
          </p:cNvPr>
          <p:cNvSpPr txBox="1"/>
          <p:nvPr/>
        </p:nvSpPr>
        <p:spPr>
          <a:xfrm>
            <a:off x="3696619" y="4230158"/>
            <a:ext cx="2138529" cy="200054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Disaster Relief Supplemental Appropriation Act of 2022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(DRSAA 2022)</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$5.7B USACE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$2.5B MVD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Arial" pitchFamily="34" charset="0"/>
                <a:ea typeface="ＭＳ Ｐゴシック" pitchFamily="34" charset="-128"/>
                <a:cs typeface="+mn-cs"/>
              </a:rPr>
              <a:t>$868M MR&amp;T</a:t>
            </a:r>
          </a:p>
        </p:txBody>
      </p:sp>
      <p:sp>
        <p:nvSpPr>
          <p:cNvPr id="24" name="TextBox 23">
            <a:extLst>
              <a:ext uri="{FF2B5EF4-FFF2-40B4-BE49-F238E27FC236}">
                <a16:creationId xmlns:a16="http://schemas.microsoft.com/office/drawing/2014/main" id="{BE6645FE-4273-ADF3-9C44-AE4BE4B2DEA1}"/>
              </a:ext>
            </a:extLst>
          </p:cNvPr>
          <p:cNvSpPr txBox="1"/>
          <p:nvPr/>
        </p:nvSpPr>
        <p:spPr>
          <a:xfrm>
            <a:off x="3792152" y="1346972"/>
            <a:ext cx="1947465" cy="195438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Bipartisan Infrastructure Law 2022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(BIL 2022)</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$17.1B USACE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$3.5B MVD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Arial" pitchFamily="34" charset="0"/>
                <a:ea typeface="ＭＳ Ｐゴシック" pitchFamily="34" charset="-128"/>
                <a:cs typeface="+mn-cs"/>
              </a:rPr>
              <a:t>$808M MR&amp;T</a:t>
            </a:r>
          </a:p>
        </p:txBody>
      </p:sp>
      <p:sp>
        <p:nvSpPr>
          <p:cNvPr id="25" name="TextBox 24">
            <a:extLst>
              <a:ext uri="{FF2B5EF4-FFF2-40B4-BE49-F238E27FC236}">
                <a16:creationId xmlns:a16="http://schemas.microsoft.com/office/drawing/2014/main" id="{5474987C-DBA8-8BE7-C604-EE2E6859B1E1}"/>
              </a:ext>
            </a:extLst>
          </p:cNvPr>
          <p:cNvSpPr txBox="1"/>
          <p:nvPr/>
        </p:nvSpPr>
        <p:spPr>
          <a:xfrm>
            <a:off x="826455" y="4230158"/>
            <a:ext cx="1992246" cy="223138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Disaster Relief Appropriations Act of 2019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(DRA 2019)</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$3.3B USACE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$959M MVD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Arial" pitchFamily="34" charset="0"/>
                <a:ea typeface="ＭＳ Ｐゴシック" pitchFamily="34" charset="-128"/>
                <a:cs typeface="+mn-cs"/>
              </a:rPr>
              <a:t>$575M MR&amp;T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p:txBody>
      </p:sp>
      <p:sp>
        <p:nvSpPr>
          <p:cNvPr id="26" name="TextBox 25">
            <a:extLst>
              <a:ext uri="{FF2B5EF4-FFF2-40B4-BE49-F238E27FC236}">
                <a16:creationId xmlns:a16="http://schemas.microsoft.com/office/drawing/2014/main" id="{102E691D-FD63-70A8-7004-FFB78CBA002B}"/>
              </a:ext>
            </a:extLst>
          </p:cNvPr>
          <p:cNvSpPr txBox="1"/>
          <p:nvPr/>
        </p:nvSpPr>
        <p:spPr>
          <a:xfrm>
            <a:off x="826455" y="1346972"/>
            <a:ext cx="1992246" cy="167738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Bipartisan Budget Act of 2018 (BBA 2018)</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$17.4B USACE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$2.9B MVD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Arial" pitchFamily="34" charset="0"/>
                <a:ea typeface="ＭＳ Ｐゴシック" pitchFamily="34" charset="-128"/>
                <a:cs typeface="+mn-cs"/>
              </a:rPr>
              <a:t>$770M MR&amp;T</a:t>
            </a:r>
          </a:p>
        </p:txBody>
      </p:sp>
      <p:sp>
        <p:nvSpPr>
          <p:cNvPr id="27" name="TextBox 26">
            <a:extLst>
              <a:ext uri="{FF2B5EF4-FFF2-40B4-BE49-F238E27FC236}">
                <a16:creationId xmlns:a16="http://schemas.microsoft.com/office/drawing/2014/main" id="{E3F7E257-9CE9-7C9E-96A8-4CFDB12AFE81}"/>
              </a:ext>
            </a:extLst>
          </p:cNvPr>
          <p:cNvSpPr txBox="1"/>
          <p:nvPr/>
        </p:nvSpPr>
        <p:spPr>
          <a:xfrm>
            <a:off x="9245380" y="1346972"/>
            <a:ext cx="2171693" cy="246221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FY 2023 Omnibus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Disaster Relief Supplemental Appropriation Act of 2023 (DRSAA 2023</a:t>
            </a:r>
            <a:r>
              <a:rPr kumimoji="0" lang="en-US" sz="18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$17.4B USACE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$1.8B MVD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Arial" pitchFamily="34" charset="0"/>
                <a:ea typeface="ＭＳ Ｐゴシック" pitchFamily="34" charset="-128"/>
                <a:cs typeface="+mn-cs"/>
              </a:rPr>
              <a:t> MR&amp;T: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Arial" pitchFamily="34" charset="0"/>
                <a:ea typeface="ＭＳ Ｐゴシック" pitchFamily="34" charset="-128"/>
                <a:cs typeface="+mn-cs"/>
              </a:rPr>
              <a:t> $230M PBud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Arial" pitchFamily="34" charset="0"/>
                <a:ea typeface="ＭＳ Ｐゴシック" pitchFamily="34" charset="-128"/>
                <a:cs typeface="+mn-cs"/>
              </a:rPr>
              <a:t> $370M Appropriation</a:t>
            </a:r>
            <a:endParaRPr kumimoji="0" lang="en-US" sz="14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p:txBody>
      </p:sp>
      <p:pic>
        <p:nvPicPr>
          <p:cNvPr id="28" name="Picture 6" descr="Money PNG Free Images with Transparent Background - (15,653 Free Downloads)">
            <a:extLst>
              <a:ext uri="{FF2B5EF4-FFF2-40B4-BE49-F238E27FC236}">
                <a16:creationId xmlns:a16="http://schemas.microsoft.com/office/drawing/2014/main" id="{51C74E28-406A-CF55-CEC6-CBAF3E252D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7016" y="6156770"/>
            <a:ext cx="628958" cy="47106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Money PNG Free Images with Transparent Background - (15,653 Free Downloads)">
            <a:extLst>
              <a:ext uri="{FF2B5EF4-FFF2-40B4-BE49-F238E27FC236}">
                <a16:creationId xmlns:a16="http://schemas.microsoft.com/office/drawing/2014/main" id="{E4155016-E3D2-29C9-70DE-4C6CC0412A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86742" y="3068328"/>
            <a:ext cx="606378" cy="454153"/>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713CE6DB-BFC1-360A-5D90-808AB95A894C}"/>
              </a:ext>
            </a:extLst>
          </p:cNvPr>
          <p:cNvGrpSpPr/>
          <p:nvPr/>
        </p:nvGrpSpPr>
        <p:grpSpPr>
          <a:xfrm>
            <a:off x="7896960" y="4776363"/>
            <a:ext cx="783400" cy="466902"/>
            <a:chOff x="10382446" y="6012778"/>
            <a:chExt cx="1003287" cy="589447"/>
          </a:xfrm>
        </p:grpSpPr>
        <p:pic>
          <p:nvPicPr>
            <p:cNvPr id="31" name="Picture 8">
              <a:extLst>
                <a:ext uri="{FF2B5EF4-FFF2-40B4-BE49-F238E27FC236}">
                  <a16:creationId xmlns:a16="http://schemas.microsoft.com/office/drawing/2014/main" id="{D298F0D2-6D91-789E-8950-9659C8DEFD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82446" y="6012778"/>
              <a:ext cx="1003287" cy="589447"/>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8EC17CD3-589B-BF43-CD17-BB50D816DDF5}"/>
                </a:ext>
              </a:extLst>
            </p:cNvPr>
            <p:cNvSpPr txBox="1"/>
            <p:nvPr/>
          </p:nvSpPr>
          <p:spPr>
            <a:xfrm rot="20571829">
              <a:off x="10424828" y="6031607"/>
              <a:ext cx="702428" cy="21544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WRDA</a:t>
              </a:r>
            </a:p>
          </p:txBody>
        </p:sp>
        <p:sp>
          <p:nvSpPr>
            <p:cNvPr id="33" name="TextBox 32">
              <a:extLst>
                <a:ext uri="{FF2B5EF4-FFF2-40B4-BE49-F238E27FC236}">
                  <a16:creationId xmlns:a16="http://schemas.microsoft.com/office/drawing/2014/main" id="{58B02E75-4903-5991-5988-0C3613B00F47}"/>
                </a:ext>
              </a:extLst>
            </p:cNvPr>
            <p:cNvSpPr txBox="1"/>
            <p:nvPr/>
          </p:nvSpPr>
          <p:spPr>
            <a:xfrm rot="20571829">
              <a:off x="10632170" y="6071545"/>
              <a:ext cx="702428" cy="21544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2022</a:t>
              </a:r>
            </a:p>
          </p:txBody>
        </p:sp>
      </p:grpSp>
      <p:pic>
        <p:nvPicPr>
          <p:cNvPr id="34" name="Picture 6" descr="Money PNG Free Images with Transparent Background - (15,653 Free Downloads)">
            <a:extLst>
              <a:ext uri="{FF2B5EF4-FFF2-40B4-BE49-F238E27FC236}">
                <a16:creationId xmlns:a16="http://schemas.microsoft.com/office/drawing/2014/main" id="{20974A19-E088-0DF1-0321-D66EF30918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6177" y="3193468"/>
            <a:ext cx="628958" cy="47106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Money PNG Free Images with Transparent Background - (15,653 Free Downloads)">
            <a:extLst>
              <a:ext uri="{FF2B5EF4-FFF2-40B4-BE49-F238E27FC236}">
                <a16:creationId xmlns:a16="http://schemas.microsoft.com/office/drawing/2014/main" id="{4ED063BA-D975-E8FA-5741-E34DA898BF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0659" y="3271328"/>
            <a:ext cx="628958" cy="47106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Money PNG Free Images with Transparent Background - (15,653 Free Downloads)">
            <a:extLst>
              <a:ext uri="{FF2B5EF4-FFF2-40B4-BE49-F238E27FC236}">
                <a16:creationId xmlns:a16="http://schemas.microsoft.com/office/drawing/2014/main" id="{4B0F4197-0A91-E8E3-A3E9-39C3A849C3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7156" y="6164286"/>
            <a:ext cx="628958" cy="471064"/>
          </a:xfrm>
          <a:prstGeom prst="rect">
            <a:avLst/>
          </a:prstGeom>
          <a:noFill/>
          <a:extLst>
            <a:ext uri="{909E8E84-426E-40DD-AFC4-6F175D3DCCD1}">
              <a14:hiddenFill xmlns:a14="http://schemas.microsoft.com/office/drawing/2010/main">
                <a:solidFill>
                  <a:srgbClr val="FFFFFF"/>
                </a:solidFill>
              </a14:hiddenFill>
            </a:ext>
          </a:extLst>
        </p:spPr>
      </p:pic>
      <p:sp>
        <p:nvSpPr>
          <p:cNvPr id="37" name="Scroll: Vertical 36">
            <a:extLst>
              <a:ext uri="{FF2B5EF4-FFF2-40B4-BE49-F238E27FC236}">
                <a16:creationId xmlns:a16="http://schemas.microsoft.com/office/drawing/2014/main" id="{38DB3A99-40C6-F05E-3D5F-70BCED88CE8E}"/>
              </a:ext>
            </a:extLst>
          </p:cNvPr>
          <p:cNvSpPr/>
          <p:nvPr/>
        </p:nvSpPr>
        <p:spPr>
          <a:xfrm>
            <a:off x="8991744" y="3875067"/>
            <a:ext cx="2668785" cy="2794270"/>
          </a:xfrm>
          <a:prstGeom prst="verticalScroll">
            <a:avLst/>
          </a:prstGeom>
          <a:solidFill>
            <a:schemeClr val="accent3">
              <a:lumMod val="20000"/>
              <a:lumOff val="80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83847A"/>
              </a:solidFill>
              <a:effectLst/>
              <a:uLnTx/>
              <a:uFillTx/>
              <a:latin typeface="Arial"/>
              <a:ea typeface="+mn-ea"/>
              <a:cs typeface="+mn-cs"/>
            </a:endParaRPr>
          </a:p>
        </p:txBody>
      </p:sp>
      <p:sp>
        <p:nvSpPr>
          <p:cNvPr id="38" name="TextBox 37">
            <a:extLst>
              <a:ext uri="{FF2B5EF4-FFF2-40B4-BE49-F238E27FC236}">
                <a16:creationId xmlns:a16="http://schemas.microsoft.com/office/drawing/2014/main" id="{AE11D8BD-F180-5F0F-16FE-C7BC0B325F50}"/>
              </a:ext>
            </a:extLst>
          </p:cNvPr>
          <p:cNvSpPr txBox="1"/>
          <p:nvPr/>
        </p:nvSpPr>
        <p:spPr>
          <a:xfrm>
            <a:off x="9719928" y="3868759"/>
            <a:ext cx="1940602"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Appropriation </a:t>
            </a:r>
          </a:p>
        </p:txBody>
      </p:sp>
      <p:sp>
        <p:nvSpPr>
          <p:cNvPr id="39" name="TextBox 38">
            <a:extLst>
              <a:ext uri="{FF2B5EF4-FFF2-40B4-BE49-F238E27FC236}">
                <a16:creationId xmlns:a16="http://schemas.microsoft.com/office/drawing/2014/main" id="{FEB93197-44BD-AE0E-6316-1A286C57F206}"/>
              </a:ext>
            </a:extLst>
          </p:cNvPr>
          <p:cNvSpPr txBox="1"/>
          <p:nvPr/>
        </p:nvSpPr>
        <p:spPr>
          <a:xfrm>
            <a:off x="9245380" y="4250231"/>
            <a:ext cx="2171693" cy="264687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FY 2024 President’s Budget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$7.4B USACE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$1.1B MVD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Arial" pitchFamily="34" charset="0"/>
                <a:ea typeface="ＭＳ Ｐゴシック"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Arial" pitchFamily="34" charset="0"/>
                <a:ea typeface="ＭＳ Ｐゴシック" pitchFamily="34" charset="-128"/>
                <a:cs typeface="+mn-cs"/>
              </a:rPr>
              <a:t> MR&amp;T: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Arial" pitchFamily="34" charset="0"/>
                <a:ea typeface="ＭＳ Ｐゴシック" pitchFamily="34" charset="-128"/>
                <a:cs typeface="+mn-cs"/>
              </a:rPr>
              <a:t> $226.5M PBud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Arial" pitchFamily="34" charset="0"/>
                <a:ea typeface="ＭＳ Ｐゴシック" pitchFamily="34" charset="-128"/>
                <a:cs typeface="+mn-cs"/>
              </a:rPr>
              <a:t> $TBD Appropriation</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p:txBody>
      </p:sp>
      <p:pic>
        <p:nvPicPr>
          <p:cNvPr id="40" name="Picture 6" descr="Money PNG Free Images with Transparent Background - (15,653 Free Downloads)">
            <a:extLst>
              <a:ext uri="{FF2B5EF4-FFF2-40B4-BE49-F238E27FC236}">
                <a16:creationId xmlns:a16="http://schemas.microsoft.com/office/drawing/2014/main" id="{C67CC501-EE3B-40BA-D9DB-26773CECA7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11918" y="5886192"/>
            <a:ext cx="606378" cy="454153"/>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 40">
            <a:extLst>
              <a:ext uri="{FF2B5EF4-FFF2-40B4-BE49-F238E27FC236}">
                <a16:creationId xmlns:a16="http://schemas.microsoft.com/office/drawing/2014/main" id="{0940C27F-2F45-D957-D77A-A0AA3051CEF7}"/>
              </a:ext>
            </a:extLst>
          </p:cNvPr>
          <p:cNvGrpSpPr/>
          <p:nvPr/>
        </p:nvGrpSpPr>
        <p:grpSpPr>
          <a:xfrm>
            <a:off x="8785916" y="7470831"/>
            <a:ext cx="3027870" cy="2797779"/>
            <a:chOff x="7722998" y="3841359"/>
            <a:chExt cx="3027870" cy="2797779"/>
          </a:xfrm>
        </p:grpSpPr>
        <p:sp>
          <p:nvSpPr>
            <p:cNvPr id="42" name="Scroll: Vertical 41">
              <a:extLst>
                <a:ext uri="{FF2B5EF4-FFF2-40B4-BE49-F238E27FC236}">
                  <a16:creationId xmlns:a16="http://schemas.microsoft.com/office/drawing/2014/main" id="{6B135F2E-B32D-50CA-3216-9B38296B407E}"/>
                </a:ext>
              </a:extLst>
            </p:cNvPr>
            <p:cNvSpPr/>
            <p:nvPr/>
          </p:nvSpPr>
          <p:spPr>
            <a:xfrm>
              <a:off x="7722998" y="3841359"/>
              <a:ext cx="3027870" cy="2794270"/>
            </a:xfrm>
            <a:prstGeom prst="verticalScroll">
              <a:avLst/>
            </a:prstGeom>
            <a:solidFill>
              <a:schemeClr val="accent3">
                <a:lumMod val="20000"/>
                <a:lumOff val="80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83847A"/>
                </a:solidFill>
                <a:effectLst/>
                <a:uLnTx/>
                <a:uFillTx/>
                <a:latin typeface="Arial"/>
                <a:ea typeface="+mn-ea"/>
                <a:cs typeface="+mn-cs"/>
              </a:endParaRPr>
            </a:p>
          </p:txBody>
        </p:sp>
        <p:sp>
          <p:nvSpPr>
            <p:cNvPr id="43" name="Scroll: Vertical 42">
              <a:extLst>
                <a:ext uri="{FF2B5EF4-FFF2-40B4-BE49-F238E27FC236}">
                  <a16:creationId xmlns:a16="http://schemas.microsoft.com/office/drawing/2014/main" id="{2F873138-0B70-9ED9-9A47-F165203FB9CD}"/>
                </a:ext>
              </a:extLst>
            </p:cNvPr>
            <p:cNvSpPr/>
            <p:nvPr/>
          </p:nvSpPr>
          <p:spPr>
            <a:xfrm>
              <a:off x="7792798" y="3844868"/>
              <a:ext cx="2958070" cy="2794270"/>
            </a:xfrm>
            <a:prstGeom prst="verticalScroll">
              <a:avLst/>
            </a:prstGeom>
            <a:solidFill>
              <a:schemeClr val="accent3">
                <a:lumMod val="20000"/>
                <a:lumOff val="80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83847A"/>
                </a:solidFill>
                <a:effectLst/>
                <a:uLnTx/>
                <a:uFillTx/>
                <a:latin typeface="Arial"/>
                <a:ea typeface="+mn-ea"/>
                <a:cs typeface="+mn-cs"/>
              </a:endParaRPr>
            </a:p>
          </p:txBody>
        </p:sp>
        <p:sp>
          <p:nvSpPr>
            <p:cNvPr id="44" name="Scroll: Vertical 43">
              <a:extLst>
                <a:ext uri="{FF2B5EF4-FFF2-40B4-BE49-F238E27FC236}">
                  <a16:creationId xmlns:a16="http://schemas.microsoft.com/office/drawing/2014/main" id="{92BD367E-1C41-3DDA-E88D-DAD80BEC6502}"/>
                </a:ext>
              </a:extLst>
            </p:cNvPr>
            <p:cNvSpPr/>
            <p:nvPr/>
          </p:nvSpPr>
          <p:spPr>
            <a:xfrm>
              <a:off x="7862208" y="3844868"/>
              <a:ext cx="2888659" cy="2794270"/>
            </a:xfrm>
            <a:prstGeom prst="verticalScroll">
              <a:avLst/>
            </a:prstGeom>
            <a:solidFill>
              <a:schemeClr val="accent3">
                <a:lumMod val="20000"/>
                <a:lumOff val="80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83847A"/>
                </a:solidFill>
                <a:effectLst/>
                <a:uLnTx/>
                <a:uFillTx/>
                <a:latin typeface="Arial"/>
                <a:ea typeface="+mn-ea"/>
                <a:cs typeface="+mn-cs"/>
              </a:endParaRPr>
            </a:p>
          </p:txBody>
        </p:sp>
        <p:sp>
          <p:nvSpPr>
            <p:cNvPr id="45" name="Scroll: Vertical 44">
              <a:extLst>
                <a:ext uri="{FF2B5EF4-FFF2-40B4-BE49-F238E27FC236}">
                  <a16:creationId xmlns:a16="http://schemas.microsoft.com/office/drawing/2014/main" id="{33EF1141-E9A8-7137-0ABD-F880504494DA}"/>
                </a:ext>
              </a:extLst>
            </p:cNvPr>
            <p:cNvSpPr/>
            <p:nvPr/>
          </p:nvSpPr>
          <p:spPr>
            <a:xfrm>
              <a:off x="7931620" y="3844868"/>
              <a:ext cx="2819248" cy="2794270"/>
            </a:xfrm>
            <a:prstGeom prst="verticalScroll">
              <a:avLst/>
            </a:prstGeom>
            <a:solidFill>
              <a:schemeClr val="accent3">
                <a:lumMod val="20000"/>
                <a:lumOff val="80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83847A"/>
                </a:solidFill>
                <a:effectLst/>
                <a:uLnTx/>
                <a:uFillTx/>
                <a:latin typeface="Arial"/>
                <a:ea typeface="+mn-ea"/>
                <a:cs typeface="+mn-cs"/>
              </a:endParaRPr>
            </a:p>
          </p:txBody>
        </p:sp>
        <p:sp>
          <p:nvSpPr>
            <p:cNvPr id="46" name="Scroll: Vertical 45">
              <a:extLst>
                <a:ext uri="{FF2B5EF4-FFF2-40B4-BE49-F238E27FC236}">
                  <a16:creationId xmlns:a16="http://schemas.microsoft.com/office/drawing/2014/main" id="{E55D0B41-3D49-9651-A19C-1C349C9772BD}"/>
                </a:ext>
              </a:extLst>
            </p:cNvPr>
            <p:cNvSpPr/>
            <p:nvPr/>
          </p:nvSpPr>
          <p:spPr>
            <a:xfrm>
              <a:off x="8001030" y="3844868"/>
              <a:ext cx="2749837" cy="2794270"/>
            </a:xfrm>
            <a:prstGeom prst="verticalScroll">
              <a:avLst/>
            </a:prstGeom>
            <a:solidFill>
              <a:schemeClr val="accent3">
                <a:lumMod val="20000"/>
                <a:lumOff val="80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83847A"/>
                </a:solidFill>
                <a:effectLst/>
                <a:uLnTx/>
                <a:uFillTx/>
                <a:latin typeface="Arial"/>
                <a:ea typeface="+mn-ea"/>
                <a:cs typeface="+mn-cs"/>
              </a:endParaRPr>
            </a:p>
          </p:txBody>
        </p:sp>
        <p:sp>
          <p:nvSpPr>
            <p:cNvPr id="47" name="Scroll: Vertical 46">
              <a:extLst>
                <a:ext uri="{FF2B5EF4-FFF2-40B4-BE49-F238E27FC236}">
                  <a16:creationId xmlns:a16="http://schemas.microsoft.com/office/drawing/2014/main" id="{3D8EA939-E27C-7AC4-4AC7-680CEE82FF10}"/>
                </a:ext>
              </a:extLst>
            </p:cNvPr>
            <p:cNvSpPr/>
            <p:nvPr/>
          </p:nvSpPr>
          <p:spPr>
            <a:xfrm>
              <a:off x="8082082" y="3844868"/>
              <a:ext cx="2668785" cy="2794270"/>
            </a:xfrm>
            <a:prstGeom prst="verticalScroll">
              <a:avLst/>
            </a:prstGeom>
            <a:solidFill>
              <a:schemeClr val="accent3">
                <a:lumMod val="20000"/>
                <a:lumOff val="80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83847A"/>
                </a:solidFill>
                <a:effectLst/>
                <a:uLnTx/>
                <a:uFillTx/>
                <a:latin typeface="Arial"/>
                <a:ea typeface="+mn-ea"/>
                <a:cs typeface="+mn-cs"/>
              </a:endParaRPr>
            </a:p>
          </p:txBody>
        </p:sp>
        <p:sp>
          <p:nvSpPr>
            <p:cNvPr id="48" name="TextBox 47">
              <a:extLst>
                <a:ext uri="{FF2B5EF4-FFF2-40B4-BE49-F238E27FC236}">
                  <a16:creationId xmlns:a16="http://schemas.microsoft.com/office/drawing/2014/main" id="{D11C1055-F39E-EB51-3286-6DA57FFFF7C9}"/>
                </a:ext>
              </a:extLst>
            </p:cNvPr>
            <p:cNvSpPr txBox="1"/>
            <p:nvPr/>
          </p:nvSpPr>
          <p:spPr>
            <a:xfrm>
              <a:off x="8757287" y="3844868"/>
              <a:ext cx="1993580"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Authorization </a:t>
              </a:r>
            </a:p>
          </p:txBody>
        </p:sp>
        <p:sp>
          <p:nvSpPr>
            <p:cNvPr id="49" name="TextBox 48">
              <a:extLst>
                <a:ext uri="{FF2B5EF4-FFF2-40B4-BE49-F238E27FC236}">
                  <a16:creationId xmlns:a16="http://schemas.microsoft.com/office/drawing/2014/main" id="{B7F0C208-8DA0-9027-CF7A-1F7D6AA351BC}"/>
                </a:ext>
              </a:extLst>
            </p:cNvPr>
            <p:cNvSpPr txBox="1"/>
            <p:nvPr/>
          </p:nvSpPr>
          <p:spPr>
            <a:xfrm>
              <a:off x="8410901" y="4214200"/>
              <a:ext cx="2001374" cy="209288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Water Resources Development Act of 2022 (WRDA 2022)</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Biennial legislation  (since 2014)</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Authorizes projects for USACE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Implementation         Guidance TBD</a:t>
              </a:r>
              <a:endParaRPr kumimoji="0" lang="en-US" sz="16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p:txBody>
        </p:sp>
      </p:grpSp>
      <p:grpSp>
        <p:nvGrpSpPr>
          <p:cNvPr id="50" name="Group 49">
            <a:extLst>
              <a:ext uri="{FF2B5EF4-FFF2-40B4-BE49-F238E27FC236}">
                <a16:creationId xmlns:a16="http://schemas.microsoft.com/office/drawing/2014/main" id="{BCFC9541-9EBA-D90D-23CA-70CAB5FB7766}"/>
              </a:ext>
            </a:extLst>
          </p:cNvPr>
          <p:cNvGrpSpPr/>
          <p:nvPr/>
        </p:nvGrpSpPr>
        <p:grpSpPr>
          <a:xfrm>
            <a:off x="10691792" y="9783792"/>
            <a:ext cx="783400" cy="466902"/>
            <a:chOff x="10382446" y="6012778"/>
            <a:chExt cx="1003287" cy="589447"/>
          </a:xfrm>
        </p:grpSpPr>
        <p:pic>
          <p:nvPicPr>
            <p:cNvPr id="51" name="Picture 8">
              <a:extLst>
                <a:ext uri="{FF2B5EF4-FFF2-40B4-BE49-F238E27FC236}">
                  <a16:creationId xmlns:a16="http://schemas.microsoft.com/office/drawing/2014/main" id="{9E1632D9-205B-2B3B-1A5F-CC64FF16BD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82446" y="6012778"/>
              <a:ext cx="1003287" cy="589447"/>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C79BA081-575F-0A57-9C8B-9E5E7F9C9B48}"/>
                </a:ext>
              </a:extLst>
            </p:cNvPr>
            <p:cNvSpPr txBox="1"/>
            <p:nvPr/>
          </p:nvSpPr>
          <p:spPr>
            <a:xfrm rot="20571829">
              <a:off x="10424828" y="6031607"/>
              <a:ext cx="702428" cy="21544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WRDA</a:t>
              </a:r>
            </a:p>
          </p:txBody>
        </p:sp>
        <p:sp>
          <p:nvSpPr>
            <p:cNvPr id="53" name="TextBox 52">
              <a:extLst>
                <a:ext uri="{FF2B5EF4-FFF2-40B4-BE49-F238E27FC236}">
                  <a16:creationId xmlns:a16="http://schemas.microsoft.com/office/drawing/2014/main" id="{894483A0-DE2E-BA49-A1BB-F297383F4DEB}"/>
                </a:ext>
              </a:extLst>
            </p:cNvPr>
            <p:cNvSpPr txBox="1"/>
            <p:nvPr/>
          </p:nvSpPr>
          <p:spPr>
            <a:xfrm rot="20571829">
              <a:off x="10632170" y="6071545"/>
              <a:ext cx="702428" cy="21544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2022</a:t>
              </a:r>
            </a:p>
          </p:txBody>
        </p:sp>
      </p:grpSp>
    </p:spTree>
    <p:extLst>
      <p:ext uri="{BB962C8B-B14F-4D97-AF65-F5344CB8AC3E}">
        <p14:creationId xmlns:p14="http://schemas.microsoft.com/office/powerpoint/2010/main" val="918436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B6FF7B-3429-4E9C-8910-3915B1549233}"/>
              </a:ext>
            </a:extLst>
          </p:cNvPr>
          <p:cNvSpPr>
            <a:spLocks noGrp="1"/>
          </p:cNvSpPr>
          <p:nvPr>
            <p:ph type="title"/>
          </p:nvPr>
        </p:nvSpPr>
        <p:spPr>
          <a:xfrm>
            <a:off x="2969190" y="24619"/>
            <a:ext cx="7996697" cy="785419"/>
          </a:xfrm>
        </p:spPr>
        <p:txBody>
          <a:bodyPr/>
          <a:lstStyle/>
          <a:p>
            <a:pPr algn="ctr"/>
            <a:r>
              <a:rPr lang="en-US" dirty="0"/>
              <a:t> </a:t>
            </a:r>
            <a:r>
              <a:rPr lang="en-US" dirty="0">
                <a:solidFill>
                  <a:schemeClr val="tx1"/>
                </a:solidFill>
              </a:rPr>
              <a:t>MVD Contract funding</a:t>
            </a:r>
          </a:p>
        </p:txBody>
      </p:sp>
      <p:pic>
        <p:nvPicPr>
          <p:cNvPr id="2" name="Picture 1">
            <a:extLst>
              <a:ext uri="{FF2B5EF4-FFF2-40B4-BE49-F238E27FC236}">
                <a16:creationId xmlns:a16="http://schemas.microsoft.com/office/drawing/2014/main" id="{40D09612-7227-473C-A16C-D63DB50EA222}"/>
              </a:ext>
            </a:extLst>
          </p:cNvPr>
          <p:cNvPicPr>
            <a:picLocks noChangeAspect="1"/>
          </p:cNvPicPr>
          <p:nvPr/>
        </p:nvPicPr>
        <p:blipFill>
          <a:blip r:embed="rId3"/>
          <a:stretch>
            <a:fillRect/>
          </a:stretch>
        </p:blipFill>
        <p:spPr>
          <a:xfrm>
            <a:off x="1660373" y="1321027"/>
            <a:ext cx="9490071" cy="4771426"/>
          </a:xfrm>
          <a:prstGeom prst="rect">
            <a:avLst/>
          </a:prstGeom>
        </p:spPr>
      </p:pic>
      <p:cxnSp>
        <p:nvCxnSpPr>
          <p:cNvPr id="5" name="Straight Connector 4">
            <a:extLst>
              <a:ext uri="{FF2B5EF4-FFF2-40B4-BE49-F238E27FC236}">
                <a16:creationId xmlns:a16="http://schemas.microsoft.com/office/drawing/2014/main" id="{5EE22D5A-C070-38B4-B6EB-DBBDC0D6716B}"/>
              </a:ext>
            </a:extLst>
          </p:cNvPr>
          <p:cNvCxnSpPr>
            <a:cxnSpLocks/>
          </p:cNvCxnSpPr>
          <p:nvPr/>
        </p:nvCxnSpPr>
        <p:spPr>
          <a:xfrm>
            <a:off x="1597268" y="1051785"/>
            <a:ext cx="718" cy="4565907"/>
          </a:xfrm>
          <a:prstGeom prst="line">
            <a:avLst/>
          </a:prstGeom>
          <a:ln w="38100" cmpd="sng"/>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BEF8E8F9-34D1-157C-16BB-E1CC5599A851}"/>
              </a:ext>
            </a:extLst>
          </p:cNvPr>
          <p:cNvCxnSpPr>
            <a:cxnSpLocks/>
          </p:cNvCxnSpPr>
          <p:nvPr/>
        </p:nvCxnSpPr>
        <p:spPr>
          <a:xfrm flipH="1">
            <a:off x="1597268" y="5621000"/>
            <a:ext cx="9117624" cy="0"/>
          </a:xfrm>
          <a:prstGeom prst="line">
            <a:avLst/>
          </a:prstGeom>
          <a:ln w="38100" cmpd="sng"/>
        </p:spPr>
        <p:style>
          <a:lnRef idx="1">
            <a:schemeClr val="dk1"/>
          </a:lnRef>
          <a:fillRef idx="0">
            <a:schemeClr val="dk1"/>
          </a:fillRef>
          <a:effectRef idx="0">
            <a:schemeClr val="dk1"/>
          </a:effectRef>
          <a:fontRef idx="minor">
            <a:schemeClr val="tx1"/>
          </a:fontRef>
        </p:style>
      </p:cxnSp>
      <p:sp>
        <p:nvSpPr>
          <p:cNvPr id="25" name="Ribbon: Tilted Up 24">
            <a:extLst>
              <a:ext uri="{FF2B5EF4-FFF2-40B4-BE49-F238E27FC236}">
                <a16:creationId xmlns:a16="http://schemas.microsoft.com/office/drawing/2014/main" id="{9A755A93-FBA1-07CC-9F0D-CBB42E4B2586}"/>
              </a:ext>
            </a:extLst>
          </p:cNvPr>
          <p:cNvSpPr/>
          <p:nvPr/>
        </p:nvSpPr>
        <p:spPr>
          <a:xfrm>
            <a:off x="8743998" y="1078911"/>
            <a:ext cx="3032455" cy="644595"/>
          </a:xfrm>
          <a:prstGeom prst="ribbon2">
            <a:avLst/>
          </a:prstGeom>
          <a:solidFill>
            <a:srgbClr val="FFFF00">
              <a:alpha val="88627"/>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D728654B-EEA7-2932-EACF-E026DA8E6490}"/>
              </a:ext>
            </a:extLst>
          </p:cNvPr>
          <p:cNvSpPr txBox="1"/>
          <p:nvPr/>
        </p:nvSpPr>
        <p:spPr>
          <a:xfrm>
            <a:off x="9032416" y="1121940"/>
            <a:ext cx="2322440" cy="461665"/>
          </a:xfrm>
          <a:prstGeom prst="rect">
            <a:avLst/>
          </a:prstGeom>
          <a:noFill/>
        </p:spPr>
        <p:txBody>
          <a:bodyPr wrap="square" rtlCol="0">
            <a:spAutoFit/>
          </a:bodyPr>
          <a:lstStyle/>
          <a:p>
            <a:pPr algn="ctr"/>
            <a:r>
              <a:rPr lang="en-US" b="1" i="1" dirty="0">
                <a:solidFill>
                  <a:srgbClr val="00B050"/>
                </a:solidFill>
                <a:latin typeface="+mj-lt"/>
              </a:rPr>
              <a:t>$2.4 Billion</a:t>
            </a:r>
          </a:p>
        </p:txBody>
      </p:sp>
      <p:sp>
        <p:nvSpPr>
          <p:cNvPr id="33" name="Rectangle 32">
            <a:extLst>
              <a:ext uri="{FF2B5EF4-FFF2-40B4-BE49-F238E27FC236}">
                <a16:creationId xmlns:a16="http://schemas.microsoft.com/office/drawing/2014/main" id="{594F5D63-60EB-8648-3824-273CA7901947}"/>
              </a:ext>
            </a:extLst>
          </p:cNvPr>
          <p:cNvSpPr/>
          <p:nvPr/>
        </p:nvSpPr>
        <p:spPr>
          <a:xfrm>
            <a:off x="4886325" y="5743186"/>
            <a:ext cx="1562100" cy="4381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17BFC58A-34EE-93EC-91E2-B825CCF97E50}"/>
              </a:ext>
            </a:extLst>
          </p:cNvPr>
          <p:cNvSpPr/>
          <p:nvPr/>
        </p:nvSpPr>
        <p:spPr>
          <a:xfrm>
            <a:off x="7642776" y="5698745"/>
            <a:ext cx="1746601" cy="4381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157FAF26-B741-E2B6-7EA0-6FF3E17B048A}"/>
              </a:ext>
            </a:extLst>
          </p:cNvPr>
          <p:cNvSpPr txBox="1"/>
          <p:nvPr/>
        </p:nvSpPr>
        <p:spPr>
          <a:xfrm rot="16200000">
            <a:off x="519617" y="3135867"/>
            <a:ext cx="1957077" cy="738664"/>
          </a:xfrm>
          <a:prstGeom prst="rect">
            <a:avLst/>
          </a:prstGeom>
          <a:noFill/>
        </p:spPr>
        <p:txBody>
          <a:bodyPr wrap="square" rtlCol="0">
            <a:spAutoFit/>
          </a:bodyPr>
          <a:lstStyle/>
          <a:p>
            <a:pPr algn="ctr"/>
            <a:r>
              <a:rPr lang="en-US" sz="1800" b="1" dirty="0"/>
              <a:t>$ Dollars</a:t>
            </a:r>
          </a:p>
          <a:p>
            <a:pPr algn="ctr"/>
            <a:endParaRPr lang="en-US" dirty="0"/>
          </a:p>
        </p:txBody>
      </p:sp>
      <p:sp>
        <p:nvSpPr>
          <p:cNvPr id="36" name="TextBox 35">
            <a:extLst>
              <a:ext uri="{FF2B5EF4-FFF2-40B4-BE49-F238E27FC236}">
                <a16:creationId xmlns:a16="http://schemas.microsoft.com/office/drawing/2014/main" id="{DE54DFE9-F4B3-5307-8763-D64CFDD95AB1}"/>
              </a:ext>
            </a:extLst>
          </p:cNvPr>
          <p:cNvSpPr txBox="1"/>
          <p:nvPr/>
        </p:nvSpPr>
        <p:spPr>
          <a:xfrm>
            <a:off x="6321900" y="5698745"/>
            <a:ext cx="979755" cy="369332"/>
          </a:xfrm>
          <a:prstGeom prst="rect">
            <a:avLst/>
          </a:prstGeom>
          <a:noFill/>
        </p:spPr>
        <p:txBody>
          <a:bodyPr wrap="none" rtlCol="0">
            <a:spAutoFit/>
          </a:bodyPr>
          <a:lstStyle/>
          <a:p>
            <a:r>
              <a:rPr lang="en-US" sz="1800" b="1" dirty="0">
                <a:effectLst>
                  <a:outerShdw blurRad="38100" dist="38100" dir="2700000" algn="tl">
                    <a:srgbClr val="000000">
                      <a:alpha val="43137"/>
                    </a:srgbClr>
                  </a:outerShdw>
                </a:effectLst>
              </a:rPr>
              <a:t>YEARS</a:t>
            </a:r>
          </a:p>
        </p:txBody>
      </p:sp>
      <p:sp>
        <p:nvSpPr>
          <p:cNvPr id="38" name="Rectangle 37">
            <a:extLst>
              <a:ext uri="{FF2B5EF4-FFF2-40B4-BE49-F238E27FC236}">
                <a16:creationId xmlns:a16="http://schemas.microsoft.com/office/drawing/2014/main" id="{89B8C056-3EE2-7548-B2BB-23108660C1C5}"/>
              </a:ext>
            </a:extLst>
          </p:cNvPr>
          <p:cNvSpPr/>
          <p:nvPr/>
        </p:nvSpPr>
        <p:spPr>
          <a:xfrm>
            <a:off x="7493689" y="6223512"/>
            <a:ext cx="298174" cy="239015"/>
          </a:xfrm>
          <a:prstGeom prst="rect">
            <a:avLst/>
          </a:prstGeom>
          <a:solidFill>
            <a:srgbClr val="0070C0">
              <a:alpha val="89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3F7DA28D-2A02-4E6C-92F0-844C9C92D9C2}"/>
              </a:ext>
            </a:extLst>
          </p:cNvPr>
          <p:cNvSpPr txBox="1"/>
          <p:nvPr/>
        </p:nvSpPr>
        <p:spPr>
          <a:xfrm>
            <a:off x="7807827" y="6087480"/>
            <a:ext cx="2462084" cy="461665"/>
          </a:xfrm>
          <a:prstGeom prst="rect">
            <a:avLst/>
          </a:prstGeom>
          <a:noFill/>
        </p:spPr>
        <p:txBody>
          <a:bodyPr wrap="none" rtlCol="0">
            <a:spAutoFit/>
          </a:bodyPr>
          <a:lstStyle/>
          <a:p>
            <a:r>
              <a:rPr lang="en-US" dirty="0"/>
              <a:t>Total Obligations</a:t>
            </a:r>
          </a:p>
        </p:txBody>
      </p:sp>
      <p:sp>
        <p:nvSpPr>
          <p:cNvPr id="42" name="TextBox 41">
            <a:extLst>
              <a:ext uri="{FF2B5EF4-FFF2-40B4-BE49-F238E27FC236}">
                <a16:creationId xmlns:a16="http://schemas.microsoft.com/office/drawing/2014/main" id="{CE13667D-F6D9-F37E-7B23-DE5AF3C536F1}"/>
              </a:ext>
            </a:extLst>
          </p:cNvPr>
          <p:cNvSpPr txBox="1"/>
          <p:nvPr/>
        </p:nvSpPr>
        <p:spPr>
          <a:xfrm>
            <a:off x="3731456" y="6062527"/>
            <a:ext cx="1794081" cy="461665"/>
          </a:xfrm>
          <a:prstGeom prst="rect">
            <a:avLst/>
          </a:prstGeom>
          <a:noFill/>
        </p:spPr>
        <p:txBody>
          <a:bodyPr wrap="none" rtlCol="0">
            <a:spAutoFit/>
          </a:bodyPr>
          <a:lstStyle/>
          <a:p>
            <a:r>
              <a:rPr lang="en-US" dirty="0"/>
              <a:t>Projections </a:t>
            </a:r>
          </a:p>
        </p:txBody>
      </p:sp>
      <p:cxnSp>
        <p:nvCxnSpPr>
          <p:cNvPr id="44" name="Straight Connector 43">
            <a:extLst>
              <a:ext uri="{FF2B5EF4-FFF2-40B4-BE49-F238E27FC236}">
                <a16:creationId xmlns:a16="http://schemas.microsoft.com/office/drawing/2014/main" id="{7600295B-9A05-95A7-D01D-CEE629145E91}"/>
              </a:ext>
            </a:extLst>
          </p:cNvPr>
          <p:cNvCxnSpPr/>
          <p:nvPr/>
        </p:nvCxnSpPr>
        <p:spPr>
          <a:xfrm flipH="1">
            <a:off x="1597268" y="1767948"/>
            <a:ext cx="8938210" cy="0"/>
          </a:xfrm>
          <a:prstGeom prst="line">
            <a:avLst/>
          </a:prstGeom>
          <a:ln w="44450" cap="rnd">
            <a:solidFill>
              <a:srgbClr val="00B05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A62C2558-D8D1-F10B-3982-6D6F819E4751}"/>
              </a:ext>
            </a:extLst>
          </p:cNvPr>
          <p:cNvSpPr/>
          <p:nvPr/>
        </p:nvSpPr>
        <p:spPr>
          <a:xfrm>
            <a:off x="3072714" y="3981061"/>
            <a:ext cx="403654" cy="1309809"/>
          </a:xfrm>
          <a:prstGeom prst="rect">
            <a:avLst/>
          </a:prstGeom>
          <a:solidFill>
            <a:srgbClr val="C00000">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9F42293D-36FB-94F7-4E91-0E49260920B8}"/>
              </a:ext>
            </a:extLst>
          </p:cNvPr>
          <p:cNvSpPr/>
          <p:nvPr/>
        </p:nvSpPr>
        <p:spPr>
          <a:xfrm>
            <a:off x="4457442" y="3119479"/>
            <a:ext cx="416851" cy="2179933"/>
          </a:xfrm>
          <a:prstGeom prst="rect">
            <a:avLst/>
          </a:prstGeom>
          <a:solidFill>
            <a:srgbClr val="C00000">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5FDF63B-5294-208A-B54D-99C369B218D6}"/>
              </a:ext>
            </a:extLst>
          </p:cNvPr>
          <p:cNvSpPr/>
          <p:nvPr/>
        </p:nvSpPr>
        <p:spPr>
          <a:xfrm>
            <a:off x="5872088" y="2392210"/>
            <a:ext cx="403653" cy="2908388"/>
          </a:xfrm>
          <a:prstGeom prst="rect">
            <a:avLst/>
          </a:prstGeom>
          <a:solidFill>
            <a:srgbClr val="C00000">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CDA9D00-F79B-8FFD-AE69-456D0E3D1D25}"/>
              </a:ext>
            </a:extLst>
          </p:cNvPr>
          <p:cNvSpPr/>
          <p:nvPr/>
        </p:nvSpPr>
        <p:spPr>
          <a:xfrm>
            <a:off x="7256246" y="2513241"/>
            <a:ext cx="416851" cy="2788476"/>
          </a:xfrm>
          <a:prstGeom prst="rect">
            <a:avLst/>
          </a:prstGeom>
          <a:solidFill>
            <a:srgbClr val="C00000">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21095ED-DBFD-FDED-DC89-04141E73F15D}"/>
              </a:ext>
            </a:extLst>
          </p:cNvPr>
          <p:cNvSpPr/>
          <p:nvPr/>
        </p:nvSpPr>
        <p:spPr>
          <a:xfrm>
            <a:off x="8643874" y="2585886"/>
            <a:ext cx="416851" cy="2700609"/>
          </a:xfrm>
          <a:prstGeom prst="rect">
            <a:avLst/>
          </a:prstGeom>
          <a:solidFill>
            <a:srgbClr val="C00000">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D16939A-EF02-A69A-7875-9B693FC022B7}"/>
              </a:ext>
            </a:extLst>
          </p:cNvPr>
          <p:cNvSpPr/>
          <p:nvPr/>
        </p:nvSpPr>
        <p:spPr>
          <a:xfrm>
            <a:off x="3377836" y="6198804"/>
            <a:ext cx="298174" cy="239015"/>
          </a:xfrm>
          <a:prstGeom prst="rect">
            <a:avLst/>
          </a:prstGeom>
          <a:solidFill>
            <a:srgbClr val="C00000">
              <a:alpha val="89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C94BCB2-1B02-3F9B-9A1F-898F32242137}"/>
              </a:ext>
            </a:extLst>
          </p:cNvPr>
          <p:cNvSpPr/>
          <p:nvPr/>
        </p:nvSpPr>
        <p:spPr>
          <a:xfrm>
            <a:off x="10058400" y="1780749"/>
            <a:ext cx="403653" cy="3510121"/>
          </a:xfrm>
          <a:prstGeom prst="rect">
            <a:avLst/>
          </a:prstGeom>
          <a:solidFill>
            <a:srgbClr val="C00000">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Explosion: 8 Points 14">
            <a:extLst>
              <a:ext uri="{FF2B5EF4-FFF2-40B4-BE49-F238E27FC236}">
                <a16:creationId xmlns:a16="http://schemas.microsoft.com/office/drawing/2014/main" id="{EDC6FA6D-3922-5CB7-9CF2-F911E89CD750}"/>
              </a:ext>
            </a:extLst>
          </p:cNvPr>
          <p:cNvSpPr/>
          <p:nvPr/>
        </p:nvSpPr>
        <p:spPr>
          <a:xfrm>
            <a:off x="4571439" y="761989"/>
            <a:ext cx="3169282" cy="1323101"/>
          </a:xfrm>
          <a:prstGeom prst="irregularSeal1">
            <a:avLst/>
          </a:prstGeom>
          <a:solidFill>
            <a:srgbClr val="FFFF00">
              <a:alpha val="89000"/>
            </a:srgbClr>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With </a:t>
            </a:r>
          </a:p>
          <a:p>
            <a:pPr algn="ctr"/>
            <a:r>
              <a:rPr lang="en-US" dirty="0"/>
              <a:t>Partners</a:t>
            </a:r>
          </a:p>
        </p:txBody>
      </p:sp>
    </p:spTree>
    <p:extLst>
      <p:ext uri="{BB962C8B-B14F-4D97-AF65-F5344CB8AC3E}">
        <p14:creationId xmlns:p14="http://schemas.microsoft.com/office/powerpoint/2010/main" val="34162887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lack camera with a lens&#10;&#10;Description automatically generated with low confidence">
            <a:extLst>
              <a:ext uri="{FF2B5EF4-FFF2-40B4-BE49-F238E27FC236}">
                <a16:creationId xmlns:a16="http://schemas.microsoft.com/office/drawing/2014/main" id="{BD753B1F-671F-6085-022F-A64A436E2229}"/>
              </a:ext>
            </a:extLst>
          </p:cNvPr>
          <p:cNvPicPr>
            <a:picLocks noChangeAspect="1"/>
          </p:cNvPicPr>
          <p:nvPr/>
        </p:nvPicPr>
        <p:blipFill>
          <a:blip r:embed="rId3"/>
          <a:stretch>
            <a:fillRect/>
          </a:stretch>
        </p:blipFill>
        <p:spPr>
          <a:xfrm>
            <a:off x="8348166" y="6011338"/>
            <a:ext cx="310349" cy="310349"/>
          </a:xfrm>
          <a:prstGeom prst="rect">
            <a:avLst/>
          </a:prstGeom>
        </p:spPr>
      </p:pic>
      <p:sp>
        <p:nvSpPr>
          <p:cNvPr id="3" name="Content Placeholder 2">
            <a:extLst>
              <a:ext uri="{FF2B5EF4-FFF2-40B4-BE49-F238E27FC236}">
                <a16:creationId xmlns:a16="http://schemas.microsoft.com/office/drawing/2014/main" id="{CC551AB7-04B6-449D-AE0D-B8CC910C278C}"/>
              </a:ext>
            </a:extLst>
          </p:cNvPr>
          <p:cNvSpPr>
            <a:spLocks noGrp="1"/>
          </p:cNvSpPr>
          <p:nvPr>
            <p:ph sz="quarter" idx="10"/>
          </p:nvPr>
        </p:nvSpPr>
        <p:spPr>
          <a:xfrm>
            <a:off x="909276" y="1112432"/>
            <a:ext cx="10373446" cy="5600700"/>
          </a:xfrm>
        </p:spPr>
        <p:txBody>
          <a:bodyPr/>
          <a:lstStyle/>
          <a:p>
            <a:pPr marL="457200" indent="-457200">
              <a:buFont typeface="Arial" panose="020B0604020202020204" pitchFamily="34" charset="0"/>
              <a:buChar char="•"/>
              <a:defRPr/>
            </a:pPr>
            <a:r>
              <a:rPr lang="en-US" sz="2800" b="1" dirty="0">
                <a:solidFill>
                  <a:schemeClr val="tx1"/>
                </a:solidFill>
              </a:rPr>
              <a:t>Current MVD Contract Capacity: </a:t>
            </a:r>
          </a:p>
          <a:p>
            <a:pPr marL="804863" lvl="2" indent="-342900">
              <a:defRPr/>
            </a:pPr>
            <a:r>
              <a:rPr lang="en-US" sz="2200" dirty="0">
                <a:solidFill>
                  <a:schemeClr val="tx1"/>
                </a:solidFill>
              </a:rPr>
              <a:t>58 active A-E contracts ~ $329M available capacity</a:t>
            </a:r>
          </a:p>
          <a:p>
            <a:pPr marL="457200" indent="-457200">
              <a:buFont typeface="Arial" panose="020B0604020202020204" pitchFamily="34" charset="0"/>
              <a:buChar char="•"/>
              <a:defRPr/>
            </a:pPr>
            <a:endParaRPr lang="en-US" sz="2800" dirty="0">
              <a:solidFill>
                <a:schemeClr val="tx1"/>
              </a:solidFill>
              <a:highlight>
                <a:srgbClr val="FFFF00"/>
              </a:highlight>
            </a:endParaRPr>
          </a:p>
          <a:p>
            <a:pPr marL="457200" indent="-457200">
              <a:buFont typeface="Arial" panose="020B0604020202020204" pitchFamily="34" charset="0"/>
              <a:buChar char="•"/>
              <a:defRPr/>
            </a:pPr>
            <a:r>
              <a:rPr lang="en-US" sz="2800" b="1" dirty="0">
                <a:solidFill>
                  <a:schemeClr val="tx1"/>
                </a:solidFill>
              </a:rPr>
              <a:t>Active MVD A-E task orders:  </a:t>
            </a:r>
          </a:p>
          <a:p>
            <a:pPr marL="919163" lvl="2" indent="-457200">
              <a:defRPr/>
            </a:pPr>
            <a:r>
              <a:rPr lang="en-US" sz="2200" dirty="0">
                <a:solidFill>
                  <a:schemeClr val="tx1"/>
                </a:solidFill>
              </a:rPr>
              <a:t>296 task orders totaling $261M</a:t>
            </a:r>
          </a:p>
          <a:p>
            <a:pPr marL="457200" indent="-457200">
              <a:buFont typeface="Arial" panose="020B0604020202020204" pitchFamily="34" charset="0"/>
              <a:buChar char="•"/>
              <a:defRPr/>
            </a:pPr>
            <a:endParaRPr lang="en-US" sz="2800" b="1" dirty="0">
              <a:solidFill>
                <a:schemeClr val="tx1"/>
              </a:solidFill>
            </a:endParaRPr>
          </a:p>
          <a:p>
            <a:pPr marL="457200" marR="0" lvl="0"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chemeClr val="tx1"/>
                </a:solidFill>
                <a:effectLst/>
                <a:uLnTx/>
                <a:uFillTx/>
                <a:ea typeface="ＭＳ Ｐゴシック" pitchFamily="34" charset="-128"/>
              </a:rPr>
              <a:t>FY23 Projected Awards ~385M</a:t>
            </a:r>
          </a:p>
          <a:p>
            <a:pPr marL="8001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pitchFamily="34" charset="-128"/>
                <a:cs typeface="Calibri" panose="020F0502020204030204" pitchFamily="34" charset="0"/>
              </a:rPr>
              <a:t>Design - $340M</a:t>
            </a:r>
          </a:p>
          <a:p>
            <a:pPr marL="8001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pitchFamily="34" charset="-128"/>
                <a:cs typeface="Calibri" panose="020F0502020204030204" pitchFamily="34" charset="0"/>
              </a:rPr>
              <a:t>Surveying - $3M</a:t>
            </a:r>
          </a:p>
          <a:p>
            <a:pPr marL="8001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2200" dirty="0">
                <a:solidFill>
                  <a:schemeClr val="tx1"/>
                </a:solidFill>
                <a:latin typeface="Calibri" panose="020F0502020204030204" pitchFamily="34" charset="0"/>
                <a:ea typeface="ＭＳ Ｐゴシック" pitchFamily="34" charset="-128"/>
                <a:cs typeface="Calibri" panose="020F0502020204030204" pitchFamily="34" charset="0"/>
              </a:rPr>
              <a:t>Photogrammetric - $6M</a:t>
            </a:r>
          </a:p>
          <a:p>
            <a:pPr marL="8001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pitchFamily="34" charset="-128"/>
                <a:cs typeface="Calibri" panose="020F0502020204030204" pitchFamily="34" charset="0"/>
              </a:rPr>
              <a:t>QA - $16M</a:t>
            </a:r>
          </a:p>
          <a:p>
            <a:pPr marL="8001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2200" dirty="0">
                <a:solidFill>
                  <a:schemeClr val="tx1"/>
                </a:solidFill>
                <a:latin typeface="Calibri" panose="020F0502020204030204" pitchFamily="34" charset="0"/>
                <a:ea typeface="ＭＳ Ｐゴシック" pitchFamily="34" charset="-128"/>
                <a:cs typeface="Calibri" panose="020F0502020204030204" pitchFamily="34" charset="0"/>
              </a:rPr>
              <a:t>Geotechnical - $20M</a:t>
            </a:r>
          </a:p>
          <a:p>
            <a:pPr marL="230187">
              <a:spcBef>
                <a:spcPct val="0"/>
              </a:spcBef>
              <a:defRPr/>
            </a:pPr>
            <a:endParaRPr lang="en-US" sz="2000" dirty="0">
              <a:latin typeface="Calibri" panose="020F0502020204030204" pitchFamily="34" charset="0"/>
              <a:ea typeface="ＭＳ Ｐゴシック" pitchFamily="34" charset="-128"/>
              <a:cs typeface="Calibri" panose="020F0502020204030204" pitchFamily="34" charset="0"/>
            </a:endParaRPr>
          </a:p>
          <a:p>
            <a:pPr marL="342900" indent="-342900">
              <a:buFont typeface="Arial" panose="020B0604020202020204" pitchFamily="34" charset="0"/>
              <a:buChar char="•"/>
              <a:defRPr/>
            </a:pPr>
            <a:r>
              <a:rPr lang="en-US" sz="2800" b="1" dirty="0">
                <a:solidFill>
                  <a:schemeClr val="tx1"/>
                </a:solidFill>
              </a:rPr>
              <a:t>FY24-25 Forecasted Awards ~$163M</a:t>
            </a:r>
          </a:p>
          <a:p>
            <a:pPr marL="342900" indent="-342900">
              <a:buFont typeface="Arial" panose="020B0604020202020204" pitchFamily="34" charset="0"/>
              <a:buChar char="•"/>
              <a:defRPr/>
            </a:pPr>
            <a:endParaRPr lang="en-US" sz="2800" dirty="0"/>
          </a:p>
          <a:p>
            <a:pPr marL="342900" indent="-342900">
              <a:buFont typeface="Arial" panose="020B0604020202020204" pitchFamily="34" charset="0"/>
              <a:buChar char="•"/>
              <a:defRPr/>
            </a:pPr>
            <a:endParaRPr lang="en-US" sz="2800" dirty="0"/>
          </a:p>
          <a:p>
            <a:endParaRPr lang="en-US" sz="1400" dirty="0"/>
          </a:p>
        </p:txBody>
      </p:sp>
      <p:sp>
        <p:nvSpPr>
          <p:cNvPr id="2" name="Title 1">
            <a:extLst>
              <a:ext uri="{FF2B5EF4-FFF2-40B4-BE49-F238E27FC236}">
                <a16:creationId xmlns:a16="http://schemas.microsoft.com/office/drawing/2014/main" id="{1163669D-B76E-4E28-970B-CD3F852AEDB0}"/>
              </a:ext>
            </a:extLst>
          </p:cNvPr>
          <p:cNvSpPr>
            <a:spLocks noGrp="1"/>
          </p:cNvSpPr>
          <p:nvPr>
            <p:ph type="title"/>
          </p:nvPr>
        </p:nvSpPr>
        <p:spPr>
          <a:xfrm>
            <a:off x="3068847" y="84533"/>
            <a:ext cx="8463790" cy="832920"/>
          </a:xfrm>
        </p:spPr>
        <p:txBody>
          <a:bodyPr/>
          <a:lstStyle/>
          <a:p>
            <a:pPr algn="ctr"/>
            <a:r>
              <a:rPr lang="en-US" dirty="0">
                <a:solidFill>
                  <a:schemeClr val="tx1"/>
                </a:solidFill>
              </a:rPr>
              <a:t>a-e contracting</a:t>
            </a:r>
          </a:p>
        </p:txBody>
      </p:sp>
      <p:pic>
        <p:nvPicPr>
          <p:cNvPr id="7" name="Picture 6" descr="A picture containing sky, outdoor, way, road&#10;&#10;Description automatically generated">
            <a:extLst>
              <a:ext uri="{FF2B5EF4-FFF2-40B4-BE49-F238E27FC236}">
                <a16:creationId xmlns:a16="http://schemas.microsoft.com/office/drawing/2014/main" id="{666D729A-5BD2-396B-6A58-CC8E65B74E31}"/>
              </a:ext>
            </a:extLst>
          </p:cNvPr>
          <p:cNvPicPr>
            <a:picLocks noChangeAspect="1"/>
          </p:cNvPicPr>
          <p:nvPr/>
        </p:nvPicPr>
        <p:blipFill>
          <a:blip r:embed="rId4"/>
          <a:stretch>
            <a:fillRect/>
          </a:stretch>
        </p:blipFill>
        <p:spPr>
          <a:xfrm>
            <a:off x="8348166" y="1090689"/>
            <a:ext cx="3413637" cy="4574177"/>
          </a:xfrm>
          <a:prstGeom prst="rect">
            <a:avLst/>
          </a:prstGeom>
          <a:scene3d>
            <a:camera prst="orthographicFront"/>
            <a:lightRig rig="threePt" dir="t"/>
          </a:scene3d>
          <a:sp3d>
            <a:bevelT/>
          </a:sp3d>
        </p:spPr>
      </p:pic>
      <p:sp>
        <p:nvSpPr>
          <p:cNvPr id="8" name="TextBox 7">
            <a:extLst>
              <a:ext uri="{FF2B5EF4-FFF2-40B4-BE49-F238E27FC236}">
                <a16:creationId xmlns:a16="http://schemas.microsoft.com/office/drawing/2014/main" id="{C1204877-4465-19E4-8DC7-36223EB922C6}"/>
              </a:ext>
            </a:extLst>
          </p:cNvPr>
          <p:cNvSpPr txBox="1"/>
          <p:nvPr/>
        </p:nvSpPr>
        <p:spPr>
          <a:xfrm>
            <a:off x="8348166" y="5664866"/>
            <a:ext cx="3667804" cy="646331"/>
          </a:xfrm>
          <a:prstGeom prst="rect">
            <a:avLst/>
          </a:prstGeom>
          <a:noFill/>
        </p:spPr>
        <p:txBody>
          <a:bodyPr wrap="square" rtlCol="0">
            <a:spAutoFit/>
          </a:bodyPr>
          <a:lstStyle/>
          <a:p>
            <a:r>
              <a:rPr lang="en-US" sz="1200" dirty="0"/>
              <a:t>Mississippi River Levee with Caesars Superdome in the background</a:t>
            </a:r>
          </a:p>
          <a:p>
            <a:r>
              <a:rPr lang="en-US" sz="1200" dirty="0"/>
              <a:t>    USACE NO District </a:t>
            </a:r>
          </a:p>
        </p:txBody>
      </p:sp>
    </p:spTree>
    <p:extLst>
      <p:ext uri="{BB962C8B-B14F-4D97-AF65-F5344CB8AC3E}">
        <p14:creationId xmlns:p14="http://schemas.microsoft.com/office/powerpoint/2010/main" val="3613718114"/>
      </p:ext>
    </p:extLst>
  </p:cSld>
  <p:clrMapOvr>
    <a:masterClrMapping/>
  </p:clrMapOvr>
</p:sld>
</file>

<file path=ppt/theme/theme1.xml><?xml version="1.0" encoding="utf-8"?>
<a:theme xmlns:a="http://schemas.openxmlformats.org/drawingml/2006/main" name="Upper left castle template public">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2.xml><?xml version="1.0" encoding="utf-8"?>
<a:theme xmlns:a="http://schemas.openxmlformats.org/drawingml/2006/main" name="CUI Upper left Castle template ">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3.xml><?xml version="1.0" encoding="utf-8"?>
<a:theme xmlns:a="http://schemas.openxmlformats.org/drawingml/2006/main" name="traditional template NON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4.xml><?xml version="1.0" encoding="utf-8"?>
<a:theme xmlns:a="http://schemas.openxmlformats.org/drawingml/2006/main" name="Traditional template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5.xml><?xml version="1.0" encoding="utf-8"?>
<a:theme xmlns:a="http://schemas.openxmlformats.org/drawingml/2006/main" name="2_Upper Left Star and Castle NON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6.xml><?xml version="1.0" encoding="utf-8"?>
<a:theme xmlns:a="http://schemas.openxmlformats.org/drawingml/2006/main" name="Upper Left Star and Castle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7.xml><?xml version="1.0" encoding="utf-8"?>
<a:theme xmlns:a="http://schemas.openxmlformats.org/drawingml/2006/main" name="Chart Color Templates">
  <a:themeElements>
    <a:clrScheme name="Charts">
      <a:dk1>
        <a:srgbClr val="221F20"/>
      </a:dk1>
      <a:lt1>
        <a:srgbClr val="565557"/>
      </a:lt1>
      <a:dk2>
        <a:srgbClr val="FFFFFF"/>
      </a:dk2>
      <a:lt2>
        <a:srgbClr val="D5D5D7"/>
      </a:lt2>
      <a:accent1>
        <a:srgbClr val="F16521"/>
      </a:accent1>
      <a:accent2>
        <a:srgbClr val="2DAA27"/>
      </a:accent2>
      <a:accent3>
        <a:srgbClr val="CF0000"/>
      </a:accent3>
      <a:accent4>
        <a:srgbClr val="FFCC01"/>
      </a:accent4>
      <a:accent5>
        <a:srgbClr val="00308F"/>
      </a:accent5>
      <a:accent6>
        <a:srgbClr val="532476"/>
      </a:accent6>
      <a:hlink>
        <a:srgbClr val="4D7EA1"/>
      </a:hlink>
      <a:folHlink>
        <a:srgbClr val="CF000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7A4F02DA-9F69-4CE8-8688-F5382440A1E1}"/>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B6827F5E1833C408A28E3733B4A851B" ma:contentTypeVersion="1" ma:contentTypeDescription="Create a new document." ma:contentTypeScope="" ma:versionID="d54d865cc253301886d11905f53da4fa">
  <xsd:schema xmlns:xsd="http://www.w3.org/2001/XMLSchema" xmlns:xs="http://www.w3.org/2001/XMLSchema" xmlns:p="http://schemas.microsoft.com/office/2006/metadata/properties" xmlns:ns2="3bc7d91a-4e9b-4ac9-967e-0705cc78dd0b" targetNamespace="http://schemas.microsoft.com/office/2006/metadata/properties" ma:root="true" ma:fieldsID="9ba4090ca6c91e9645bc5238cc399276" ns2:_="">
    <xsd:import namespace="3bc7d91a-4e9b-4ac9-967e-0705cc78dd0b"/>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c7d91a-4e9b-4ac9-967e-0705cc78dd0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9680F15-D57F-4787-B508-630D8A75C4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bc7d91a-4e9b-4ac9-967e-0705cc78dd0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B8C2CD5-50C2-4A7C-996A-3D6312B83669}">
  <ds:schemaRefs>
    <ds:schemaRef ds:uri="http://schemas.microsoft.com/office/2006/documentManagement/types"/>
    <ds:schemaRef ds:uri="http://purl.org/dc/terms/"/>
    <ds:schemaRef ds:uri="3bc7d91a-4e9b-4ac9-967e-0705cc78dd0b"/>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7CAE72E-856B-4DF4-A9F6-93C41667E9A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22882</TotalTime>
  <Words>3680</Words>
  <Application>Microsoft Office PowerPoint</Application>
  <PresentationFormat>Widescreen</PresentationFormat>
  <Paragraphs>506</Paragraphs>
  <Slides>13</Slides>
  <Notes>13</Notes>
  <HiddenSlides>0</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13</vt:i4>
      </vt:variant>
    </vt:vector>
  </HeadingPairs>
  <TitlesOfParts>
    <vt:vector size="27" baseType="lpstr">
      <vt:lpstr>ＭＳ Ｐゴシック</vt:lpstr>
      <vt:lpstr>Arial</vt:lpstr>
      <vt:lpstr>Arial Black</vt:lpstr>
      <vt:lpstr>Calibri</vt:lpstr>
      <vt:lpstr>Calibri Light</vt:lpstr>
      <vt:lpstr>source_sans_proregular</vt:lpstr>
      <vt:lpstr>Wingdings</vt:lpstr>
      <vt:lpstr>Upper left castle template public</vt:lpstr>
      <vt:lpstr>CUI Upper left Castle template </vt:lpstr>
      <vt:lpstr>traditional template NON CUI</vt:lpstr>
      <vt:lpstr>Traditional template CUI</vt:lpstr>
      <vt:lpstr>2_Upper Left Star and Castle NON CUI</vt:lpstr>
      <vt:lpstr>Upper Left Star and Castle CUI</vt:lpstr>
      <vt:lpstr>Chart Color Templates</vt:lpstr>
      <vt:lpstr>Association of Levee Boards of  Louisiana</vt:lpstr>
      <vt:lpstr>PowerPoint Presentation</vt:lpstr>
      <vt:lpstr>CIVIL WORKS National INVESTMENT TRENDS (Includes Supplemental Funding)</vt:lpstr>
      <vt:lpstr>MVD CIVIL WORKS INVESTMENT TRENDS (Includes Supplemental Funding)</vt:lpstr>
      <vt:lpstr>MR&amp;T CIVIL WORKS INVESTMENT TRENDS (Includes Supplemental Funding)</vt:lpstr>
      <vt:lpstr>MR&amp;T – Value to the Nation</vt:lpstr>
      <vt:lpstr>ENABLING LEGISLATION</vt:lpstr>
      <vt:lpstr> MVD Contract funding</vt:lpstr>
      <vt:lpstr>a-e contracting</vt:lpstr>
      <vt:lpstr>2022 – 2023 Low Water</vt:lpstr>
      <vt:lpstr>Current conditions</vt:lpstr>
      <vt:lpstr>Spring flood outlook</vt:lpstr>
      <vt:lpstr>USACE Mission, Vision, Priorities,  Command Philosophy AND CAMPAIGN PLAN</vt:lpstr>
    </vt:vector>
  </TitlesOfParts>
  <Company>United States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ELW</dc:creator>
  <cp:lastModifiedBy>Amber White (OSP)</cp:lastModifiedBy>
  <cp:revision>430</cp:revision>
  <cp:lastPrinted>2023-04-25T22:20:18Z</cp:lastPrinted>
  <dcterms:created xsi:type="dcterms:W3CDTF">2017-02-20T05:10:01Z</dcterms:created>
  <dcterms:modified xsi:type="dcterms:W3CDTF">2023-04-26T17:58:51Z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0x0101006B6827F5E1833C408A28E3733B4A851B</vt:lpwstr>
  </property>
</Properties>
</file>