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22"/>
  </p:notesMasterIdLst>
  <p:handoutMasterIdLst>
    <p:handoutMasterId r:id="rId23"/>
  </p:handoutMasterIdLst>
  <p:sldIdLst>
    <p:sldId id="274" r:id="rId11"/>
    <p:sldId id="300" r:id="rId12"/>
    <p:sldId id="287" r:id="rId13"/>
    <p:sldId id="295" r:id="rId14"/>
    <p:sldId id="296" r:id="rId15"/>
    <p:sldId id="297" r:id="rId16"/>
    <p:sldId id="298" r:id="rId17"/>
    <p:sldId id="301" r:id="rId18"/>
    <p:sldId id="302" r:id="rId19"/>
    <p:sldId id="299" r:id="rId20"/>
    <p:sldId id="29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23F0D"/>
    <a:srgbClr val="336600"/>
    <a:srgbClr val="FFFFFF"/>
    <a:srgbClr val="CF0000"/>
    <a:srgbClr val="C20D0A"/>
    <a:srgbClr val="008000"/>
    <a:srgbClr val="FFE067"/>
    <a:srgbClr val="D5DCCE"/>
    <a:srgbClr val="838B7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44719" autoAdjust="0"/>
  </p:normalViewPr>
  <p:slideViewPr>
    <p:cSldViewPr snapToGrid="0">
      <p:cViewPr varScale="1">
        <p:scale>
          <a:sx n="55" d="100"/>
          <a:sy n="55" d="100"/>
        </p:scale>
        <p:origin x="900" y="72"/>
      </p:cViewPr>
      <p:guideLst/>
    </p:cSldViewPr>
  </p:slideViewPr>
  <p:notesTextViewPr>
    <p:cViewPr>
      <p:scale>
        <a:sx n="1" d="1"/>
        <a:sy n="1" d="1"/>
      </p:scale>
      <p:origin x="0" y="0"/>
    </p:cViewPr>
  </p:notesTextViewPr>
  <p:notesViewPr>
    <p:cSldViewPr snapToGrid="0" showGuides="1">
      <p:cViewPr varScale="1">
        <p:scale>
          <a:sx n="88" d="100"/>
          <a:sy n="88"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CF3383-DF08-4C90-8557-22EF3027DD43}" type="datetimeFigureOut">
              <a:rPr lang="en-US" smtClean="0"/>
              <a:t>4/26/2023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16557-6E8E-4D95-8DF3-2DE1590C714A}" type="datetimeFigureOut">
              <a:rPr lang="en-US" smtClean="0"/>
              <a:t>4/26/2023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1975" y="430213"/>
            <a:ext cx="3344863" cy="1881187"/>
          </a:xfrm>
        </p:spPr>
      </p:sp>
      <p:sp>
        <p:nvSpPr>
          <p:cNvPr id="3" name="Notes Placeholder 2"/>
          <p:cNvSpPr>
            <a:spLocks noGrp="1"/>
          </p:cNvSpPr>
          <p:nvPr>
            <p:ph type="body" idx="1"/>
          </p:nvPr>
        </p:nvSpPr>
        <p:spPr>
          <a:xfrm>
            <a:off x="700228" y="2777853"/>
            <a:ext cx="5608320" cy="5810250"/>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33413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552450"/>
            <a:ext cx="4216400" cy="2371725"/>
          </a:xfrm>
        </p:spPr>
      </p:sp>
      <p:sp>
        <p:nvSpPr>
          <p:cNvPr id="3" name="Notes Placeholder 2"/>
          <p:cNvSpPr>
            <a:spLocks noGrp="1"/>
          </p:cNvSpPr>
          <p:nvPr>
            <p:ph type="body" idx="1"/>
          </p:nvPr>
        </p:nvSpPr>
        <p:spPr>
          <a:xfrm>
            <a:off x="701040" y="3430814"/>
            <a:ext cx="5608320" cy="4703536"/>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196710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606425"/>
            <a:ext cx="4549775" cy="2559050"/>
          </a:xfrm>
        </p:spPr>
      </p:sp>
      <p:sp>
        <p:nvSpPr>
          <p:cNvPr id="3" name="Notes Placeholder 2"/>
          <p:cNvSpPr>
            <a:spLocks noGrp="1"/>
          </p:cNvSpPr>
          <p:nvPr>
            <p:ph type="body" idx="1"/>
          </p:nvPr>
        </p:nvSpPr>
        <p:spPr>
          <a:xfrm>
            <a:off x="701040" y="3508284"/>
            <a:ext cx="5608320" cy="4626066"/>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11</a:t>
            </a:fld>
            <a:endParaRPr lang="en-US"/>
          </a:p>
        </p:txBody>
      </p:sp>
    </p:spTree>
    <p:extLst>
      <p:ext uri="{BB962C8B-B14F-4D97-AF65-F5344CB8AC3E}">
        <p14:creationId xmlns:p14="http://schemas.microsoft.com/office/powerpoint/2010/main" val="257482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641350"/>
            <a:ext cx="3162300" cy="1779588"/>
          </a:xfrm>
        </p:spPr>
      </p:sp>
      <p:sp>
        <p:nvSpPr>
          <p:cNvPr id="3" name="Notes Placeholder 2"/>
          <p:cNvSpPr>
            <a:spLocks noGrp="1"/>
          </p:cNvSpPr>
          <p:nvPr>
            <p:ph type="body" idx="1"/>
          </p:nvPr>
        </p:nvSpPr>
        <p:spPr>
          <a:xfrm>
            <a:off x="701040" y="2658881"/>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399316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2763" y="503238"/>
            <a:ext cx="3443287" cy="1936750"/>
          </a:xfrm>
        </p:spPr>
      </p:sp>
      <p:sp>
        <p:nvSpPr>
          <p:cNvPr id="3" name="Notes Placeholder 2"/>
          <p:cNvSpPr>
            <a:spLocks noGrp="1"/>
          </p:cNvSpPr>
          <p:nvPr>
            <p:ph type="body" idx="1"/>
          </p:nvPr>
        </p:nvSpPr>
        <p:spPr>
          <a:xfrm>
            <a:off x="701040" y="2766786"/>
            <a:ext cx="5608320" cy="5865586"/>
          </a:xfrm>
        </p:spPr>
        <p:txBody>
          <a:bodyPr/>
          <a:lstStyle/>
          <a:p>
            <a:endParaRPr lang="en-US" b="1" i="1" dirty="0"/>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241120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1463" y="1006475"/>
            <a:ext cx="3927475" cy="2209800"/>
          </a:xfrm>
        </p:spPr>
      </p:sp>
      <p:sp>
        <p:nvSpPr>
          <p:cNvPr id="3" name="Notes Placeholder 2"/>
          <p:cNvSpPr>
            <a:spLocks noGrp="1"/>
          </p:cNvSpPr>
          <p:nvPr>
            <p:ph type="body" idx="1"/>
          </p:nvPr>
        </p:nvSpPr>
        <p:spPr>
          <a:xfrm>
            <a:off x="701040" y="3530419"/>
            <a:ext cx="5608320" cy="4603931"/>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429045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388938"/>
            <a:ext cx="3355975" cy="1887537"/>
          </a:xfrm>
        </p:spPr>
      </p:sp>
      <p:sp>
        <p:nvSpPr>
          <p:cNvPr id="3" name="Notes Placeholder 2"/>
          <p:cNvSpPr>
            <a:spLocks noGrp="1"/>
          </p:cNvSpPr>
          <p:nvPr>
            <p:ph type="body" idx="1"/>
          </p:nvPr>
        </p:nvSpPr>
        <p:spPr>
          <a:xfrm>
            <a:off x="584200" y="2534377"/>
            <a:ext cx="5608320" cy="4150179"/>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291056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0350" y="387350"/>
            <a:ext cx="3949700" cy="2222500"/>
          </a:xfrm>
        </p:spPr>
      </p:sp>
      <p:sp>
        <p:nvSpPr>
          <p:cNvPr id="3" name="Notes Placeholder 2"/>
          <p:cNvSpPr>
            <a:spLocks noGrp="1"/>
          </p:cNvSpPr>
          <p:nvPr>
            <p:ph type="body" idx="1"/>
          </p:nvPr>
        </p:nvSpPr>
        <p:spPr>
          <a:xfrm>
            <a:off x="701040" y="2866390"/>
            <a:ext cx="5608320" cy="5267960"/>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408824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0363" y="542925"/>
            <a:ext cx="3749675" cy="2109788"/>
          </a:xfrm>
        </p:spPr>
      </p:sp>
      <p:sp>
        <p:nvSpPr>
          <p:cNvPr id="3" name="Notes Placeholder 2"/>
          <p:cNvSpPr>
            <a:spLocks noGrp="1"/>
          </p:cNvSpPr>
          <p:nvPr>
            <p:ph type="body" idx="1"/>
          </p:nvPr>
        </p:nvSpPr>
        <p:spPr>
          <a:xfrm>
            <a:off x="701040" y="2866390"/>
            <a:ext cx="5608320" cy="5267960"/>
          </a:xfrm>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334701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22412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278065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heme" Target="../theme/theme4.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theme" Target="../theme/theme6.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jpeg"/><Relationship Id="rId7" Type="http://schemas.openxmlformats.org/officeDocument/2006/relationships/image" Target="../media/image53.sv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51.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p:txBody>
          <a:bodyPr/>
          <a:lstStyle/>
          <a:p>
            <a:r>
              <a:rPr lang="en-US" dirty="0"/>
              <a:t>Association of levee boards of Louisiana</a:t>
            </a:r>
          </a:p>
        </p:txBody>
      </p:sp>
      <p:pic>
        <p:nvPicPr>
          <p:cNvPr id="3" name="Picture Placeholder 2" descr="A picture containing grass, outdoor, sky, tree&#10;&#10;Description automatically generated">
            <a:extLst>
              <a:ext uri="{FF2B5EF4-FFF2-40B4-BE49-F238E27FC236}">
                <a16:creationId xmlns:a16="http://schemas.microsoft.com/office/drawing/2014/main" id="{4795CB9A-BA38-EE4C-20A3-3896EFCB955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46659" y="219987"/>
            <a:ext cx="5578641" cy="3081131"/>
          </a:xfrm>
        </p:spPr>
      </p:pic>
      <p:pic>
        <p:nvPicPr>
          <p:cNvPr id="8" name="Picture Placeholder 7" descr="A picture containing sky, outdoor, grass, person&#10;&#10;Description automatically generated">
            <a:extLst>
              <a:ext uri="{FF2B5EF4-FFF2-40B4-BE49-F238E27FC236}">
                <a16:creationId xmlns:a16="http://schemas.microsoft.com/office/drawing/2014/main" id="{9C08D5E0-3832-1081-C9B6-C3A1ED4A9854}"/>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6346825" y="3506788"/>
            <a:ext cx="5578475" cy="3094037"/>
          </a:xfrm>
        </p:spPr>
      </p:pic>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p:txBody>
          <a:bodyPr/>
          <a:lstStyle/>
          <a:p>
            <a:r>
              <a:rPr lang="en-US" dirty="0"/>
              <a:t>U.S. ARMY CORPS OF ENGINEERS </a:t>
            </a:r>
          </a:p>
          <a:p>
            <a:r>
              <a:rPr lang="en-US" dirty="0"/>
              <a:t>NEW ORLEANS DISTRICT UPDATE</a:t>
            </a:r>
          </a:p>
          <a:p>
            <a:endParaRPr lang="en-US" dirty="0"/>
          </a:p>
          <a:p>
            <a:endParaRPr lang="en-US" dirty="0"/>
          </a:p>
          <a:p>
            <a:endParaRPr lang="en-US" dirty="0"/>
          </a:p>
          <a:p>
            <a:endParaRPr lang="en-US" dirty="0"/>
          </a:p>
          <a:p>
            <a:endParaRPr lang="en-US" dirty="0"/>
          </a:p>
          <a:p>
            <a:r>
              <a:rPr lang="en-US" dirty="0"/>
              <a:t>COL Cullen Jones</a:t>
            </a:r>
          </a:p>
          <a:p>
            <a:r>
              <a:rPr lang="en-US" dirty="0"/>
              <a:t>Commander</a:t>
            </a:r>
          </a:p>
          <a:p>
            <a:r>
              <a:rPr lang="en-US" dirty="0"/>
              <a:t>27 April 2023</a:t>
            </a:r>
          </a:p>
        </p:txBody>
      </p:sp>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03085" y="160023"/>
            <a:ext cx="10115103" cy="453572"/>
          </a:xfrm>
        </p:spPr>
        <p:txBody>
          <a:bodyPr/>
          <a:lstStyle/>
          <a:p>
            <a:r>
              <a:rPr lang="en-US" sz="3000" dirty="0">
                <a:latin typeface="G.I. 750" pitchFamily="2" charset="0"/>
              </a:rPr>
              <a:t>Defining the future of the Mississippi River</a:t>
            </a:r>
          </a:p>
        </p:txBody>
      </p:sp>
      <p:sp>
        <p:nvSpPr>
          <p:cNvPr id="2" name="Title 6">
            <a:extLst>
              <a:ext uri="{FF2B5EF4-FFF2-40B4-BE49-F238E27FC236}">
                <a16:creationId xmlns:a16="http://schemas.microsoft.com/office/drawing/2014/main" id="{FA4C18DA-B5FF-6359-B753-DC845246D981}"/>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Lower Mississippi Comprehensive Study</a:t>
            </a:r>
          </a:p>
        </p:txBody>
      </p:sp>
      <p:cxnSp>
        <p:nvCxnSpPr>
          <p:cNvPr id="6" name="Straight Connector 5">
            <a:extLst>
              <a:ext uri="{FF2B5EF4-FFF2-40B4-BE49-F238E27FC236}">
                <a16:creationId xmlns:a16="http://schemas.microsoft.com/office/drawing/2014/main" id="{A2B30179-90C1-DBE5-A073-B98581C0281F}"/>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Picture 2" descr="A picture containing map&#10;&#10;Description automatically generated">
            <a:extLst>
              <a:ext uri="{FF2B5EF4-FFF2-40B4-BE49-F238E27FC236}">
                <a16:creationId xmlns:a16="http://schemas.microsoft.com/office/drawing/2014/main" id="{13A82B46-70D4-8708-ED5C-08C451B93A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7874" y="1011670"/>
            <a:ext cx="5224376" cy="5767986"/>
          </a:xfrm>
          <a:prstGeom prst="rect">
            <a:avLst/>
          </a:prstGeom>
        </p:spPr>
      </p:pic>
      <p:pic>
        <p:nvPicPr>
          <p:cNvPr id="4" name="Picture 3" descr="A picture containing outdoor, sky, grass, water&#10;&#10;Description automatically generated">
            <a:extLst>
              <a:ext uri="{FF2B5EF4-FFF2-40B4-BE49-F238E27FC236}">
                <a16:creationId xmlns:a16="http://schemas.microsoft.com/office/drawing/2014/main" id="{34A34CE1-1F81-9C14-F579-DC7FB8C91C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6953" y="1020548"/>
            <a:ext cx="2137173" cy="1426806"/>
          </a:xfrm>
          <a:prstGeom prst="rect">
            <a:avLst/>
          </a:prstGeom>
        </p:spPr>
      </p:pic>
      <p:pic>
        <p:nvPicPr>
          <p:cNvPr id="5" name="Picture 4" descr="A large ship in a body of water&#10;&#10;Description automatically generated">
            <a:extLst>
              <a:ext uri="{FF2B5EF4-FFF2-40B4-BE49-F238E27FC236}">
                <a16:creationId xmlns:a16="http://schemas.microsoft.com/office/drawing/2014/main" id="{4757E988-D8AF-5B1A-AC70-3A96F6F25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0074" y="2504435"/>
            <a:ext cx="2125778" cy="1423041"/>
          </a:xfrm>
          <a:prstGeom prst="rect">
            <a:avLst/>
          </a:prstGeom>
        </p:spPr>
      </p:pic>
      <p:pic>
        <p:nvPicPr>
          <p:cNvPr id="8" name="Picture 7" descr="A highway with a mountain in the background&#10;&#10;Description automatically generated">
            <a:extLst>
              <a:ext uri="{FF2B5EF4-FFF2-40B4-BE49-F238E27FC236}">
                <a16:creationId xmlns:a16="http://schemas.microsoft.com/office/drawing/2014/main" id="{13E57FDD-6EE7-F7CE-EE43-2944159ED8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2588" y="1011670"/>
            <a:ext cx="2137147" cy="1422539"/>
          </a:xfrm>
          <a:prstGeom prst="rect">
            <a:avLst/>
          </a:prstGeom>
        </p:spPr>
      </p:pic>
      <p:pic>
        <p:nvPicPr>
          <p:cNvPr id="9" name="Picture 8" descr="A bridge over a body of water&#10;&#10;Description automatically generated">
            <a:extLst>
              <a:ext uri="{FF2B5EF4-FFF2-40B4-BE49-F238E27FC236}">
                <a16:creationId xmlns:a16="http://schemas.microsoft.com/office/drawing/2014/main" id="{55033A76-4E58-2E3D-25A8-0CA32589A1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82588" y="2493684"/>
            <a:ext cx="2137147" cy="1426787"/>
          </a:xfrm>
          <a:prstGeom prst="rect">
            <a:avLst/>
          </a:prstGeom>
        </p:spPr>
      </p:pic>
      <p:pic>
        <p:nvPicPr>
          <p:cNvPr id="10" name="Picture 9" descr="A picture containing sky, outdoor, ground, tree&#10;&#10;Description automatically generated">
            <a:extLst>
              <a:ext uri="{FF2B5EF4-FFF2-40B4-BE49-F238E27FC236}">
                <a16:creationId xmlns:a16="http://schemas.microsoft.com/office/drawing/2014/main" id="{B0BD5E1D-0FB0-B8DE-25AD-920BD62900F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66191" y="2526709"/>
            <a:ext cx="2126534" cy="1423041"/>
          </a:xfrm>
          <a:prstGeom prst="rect">
            <a:avLst/>
          </a:prstGeom>
        </p:spPr>
      </p:pic>
      <p:pic>
        <p:nvPicPr>
          <p:cNvPr id="11" name="Picture 10" descr="A body of water&#10;&#10;Description automatically generated">
            <a:extLst>
              <a:ext uri="{FF2B5EF4-FFF2-40B4-BE49-F238E27FC236}">
                <a16:creationId xmlns:a16="http://schemas.microsoft.com/office/drawing/2014/main" id="{90798FB8-4442-DA20-CDE5-2D5E7127F8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63546" y="1020548"/>
            <a:ext cx="2142306" cy="1421956"/>
          </a:xfrm>
          <a:prstGeom prst="rect">
            <a:avLst/>
          </a:prstGeom>
        </p:spPr>
      </p:pic>
      <p:sp>
        <p:nvSpPr>
          <p:cNvPr id="12" name="TextBox 11">
            <a:extLst>
              <a:ext uri="{FF2B5EF4-FFF2-40B4-BE49-F238E27FC236}">
                <a16:creationId xmlns:a16="http://schemas.microsoft.com/office/drawing/2014/main" id="{CE55198E-3CC2-F3A8-C37C-4AD68DE3EB33}"/>
              </a:ext>
            </a:extLst>
          </p:cNvPr>
          <p:cNvSpPr txBox="1"/>
          <p:nvPr/>
        </p:nvSpPr>
        <p:spPr>
          <a:xfrm>
            <a:off x="5482588" y="3979946"/>
            <a:ext cx="6570475" cy="3170099"/>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en-US" sz="2000" dirty="0">
                <a:latin typeface="G.I. 530" pitchFamily="2" charset="0"/>
              </a:rPr>
              <a:t>$25M five-year study</a:t>
            </a:r>
          </a:p>
          <a:p>
            <a:pPr marL="342900" indent="-342900">
              <a:spcBef>
                <a:spcPts val="1200"/>
              </a:spcBef>
              <a:buFont typeface="Wingdings" panose="05000000000000000000" pitchFamily="2" charset="2"/>
              <a:buChar char="§"/>
            </a:pPr>
            <a:r>
              <a:rPr lang="en-US" sz="2000" dirty="0">
                <a:latin typeface="G.I. 530" pitchFamily="2" charset="0"/>
              </a:rPr>
              <a:t>River from Cape Girardeau, IL to Gulf of Mexico, including 7 states   </a:t>
            </a:r>
          </a:p>
          <a:p>
            <a:pPr marL="800100" lvl="1" indent="-342900">
              <a:spcBef>
                <a:spcPts val="1200"/>
              </a:spcBef>
              <a:buFont typeface="Wingdings" panose="05000000000000000000" pitchFamily="2" charset="2"/>
              <a:buChar char="§"/>
            </a:pPr>
            <a:r>
              <a:rPr lang="en-US" sz="1800" dirty="0">
                <a:latin typeface="G.I. 530" pitchFamily="2" charset="0"/>
              </a:rPr>
              <a:t>Illinois, Missouri, Kentucky, Tennessee, Arkansas, Mississippi &amp; Louisiana</a:t>
            </a:r>
          </a:p>
          <a:p>
            <a:pPr marL="342900" indent="-342900">
              <a:spcBef>
                <a:spcPts val="1200"/>
              </a:spcBef>
              <a:buFont typeface="Wingdings" panose="05000000000000000000" pitchFamily="2" charset="2"/>
              <a:buChar char="§"/>
            </a:pPr>
            <a:r>
              <a:rPr lang="en-US" sz="2000" dirty="0">
                <a:latin typeface="G.I. 530" pitchFamily="2" charset="0"/>
              </a:rPr>
              <a:t>Identify actionable recommendations</a:t>
            </a:r>
          </a:p>
          <a:p>
            <a:pPr marL="342900" indent="-342900">
              <a:spcBef>
                <a:spcPts val="1200"/>
              </a:spcBef>
              <a:buFont typeface="Wingdings" panose="05000000000000000000" pitchFamily="2" charset="2"/>
              <a:buChar char="§"/>
            </a:pPr>
            <a:r>
              <a:rPr lang="en-US" sz="2000" dirty="0">
                <a:latin typeface="G.I. 530" pitchFamily="2" charset="0"/>
              </a:rPr>
              <a:t>Annual updates to Congress</a:t>
            </a:r>
          </a:p>
          <a:p>
            <a:pPr marL="342900" indent="-342900">
              <a:buFont typeface="Wingdings" panose="05000000000000000000" pitchFamily="2" charset="2"/>
              <a:buChar char="q"/>
            </a:pPr>
            <a:endParaRPr lang="en-US" dirty="0">
              <a:solidFill>
                <a:srgbClr val="1F3341"/>
              </a:solidFill>
              <a:latin typeface="Arial Black" panose="020B0A04020102020204" pitchFamily="34" charset="0"/>
            </a:endParaRPr>
          </a:p>
        </p:txBody>
      </p:sp>
    </p:spTree>
    <p:extLst>
      <p:ext uri="{BB962C8B-B14F-4D97-AF65-F5344CB8AC3E}">
        <p14:creationId xmlns:p14="http://schemas.microsoft.com/office/powerpoint/2010/main" val="419207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grass, tree, sky&#10;&#10;Description automatically generated">
            <a:extLst>
              <a:ext uri="{FF2B5EF4-FFF2-40B4-BE49-F238E27FC236}">
                <a16:creationId xmlns:a16="http://schemas.microsoft.com/office/drawing/2014/main" id="{ACAD14C1-BB30-9C74-16F8-3EC8376CA264}"/>
              </a:ext>
            </a:extLst>
          </p:cNvPr>
          <p:cNvPicPr>
            <a:picLocks noChangeAspect="1"/>
          </p:cNvPicPr>
          <p:nvPr/>
        </p:nvPicPr>
        <p:blipFill rotWithShape="1">
          <a:blip r:embed="rId3" cstate="screen">
            <a:duotone>
              <a:prstClr val="black"/>
              <a:srgbClr val="D9C3A5">
                <a:tint val="50000"/>
                <a:satMod val="180000"/>
              </a:srgbClr>
            </a:duotone>
            <a:extLst>
              <a:ext uri="{28A0092B-C50C-407E-A947-70E740481C1C}">
                <a14:useLocalDpi xmlns:a14="http://schemas.microsoft.com/office/drawing/2010/main"/>
              </a:ext>
            </a:extLst>
          </a:blip>
          <a:srcRect l="-83" r="-93"/>
          <a:stretch/>
        </p:blipFill>
        <p:spPr>
          <a:xfrm>
            <a:off x="238739" y="1045031"/>
            <a:ext cx="11067413" cy="5683988"/>
          </a:xfrm>
          <a:prstGeom prst="rect">
            <a:avLst/>
          </a:prstGeom>
        </p:spPr>
      </p:pic>
      <p:sp>
        <p:nvSpPr>
          <p:cNvPr id="16" name="Rectangle: Single Corner Snipped 15">
            <a:extLst>
              <a:ext uri="{FF2B5EF4-FFF2-40B4-BE49-F238E27FC236}">
                <a16:creationId xmlns:a16="http://schemas.microsoft.com/office/drawing/2014/main" id="{F385CFB8-4750-4F61-DFD1-677260C17D5F}"/>
              </a:ext>
            </a:extLst>
          </p:cNvPr>
          <p:cNvSpPr/>
          <p:nvPr/>
        </p:nvSpPr>
        <p:spPr>
          <a:xfrm>
            <a:off x="5772445" y="2073100"/>
            <a:ext cx="6234674" cy="1221746"/>
          </a:xfrm>
          <a:prstGeom prst="snip1Rect">
            <a:avLst>
              <a:gd name="adj" fmla="val 45545"/>
            </a:avLst>
          </a:prstGeom>
          <a:solidFill>
            <a:srgbClr val="BFB8A6"/>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97DDF84-C908-357D-FEC4-E5BED5BDCDA8}"/>
              </a:ext>
            </a:extLst>
          </p:cNvPr>
          <p:cNvSpPr txBox="1"/>
          <p:nvPr/>
        </p:nvSpPr>
        <p:spPr>
          <a:xfrm>
            <a:off x="7027863" y="2195497"/>
            <a:ext cx="4912712" cy="954107"/>
          </a:xfrm>
          <a:prstGeom prst="rect">
            <a:avLst/>
          </a:prstGeom>
          <a:noFill/>
        </p:spPr>
        <p:txBody>
          <a:bodyPr wrap="square">
            <a:spAutoFit/>
          </a:bodyPr>
          <a:lstStyle/>
          <a:p>
            <a:r>
              <a:rPr lang="en-US" sz="2000" b="1" dirty="0">
                <a:latin typeface="G.I. 750" pitchFamily="2" charset="0"/>
              </a:rPr>
              <a:t>COL Cullen A. Jones, Commander</a:t>
            </a:r>
          </a:p>
          <a:p>
            <a:r>
              <a:rPr lang="en-US" dirty="0">
                <a:latin typeface="G.I. 530" pitchFamily="2" charset="0"/>
              </a:rPr>
              <a:t>Phone:  504-862.2077</a:t>
            </a:r>
          </a:p>
          <a:p>
            <a:r>
              <a:rPr lang="en-US" dirty="0">
                <a:latin typeface="G.I. 530" pitchFamily="2" charset="0"/>
              </a:rPr>
              <a:t>Email:  Cullen.A.Jones@usace.army.mil</a:t>
            </a:r>
          </a:p>
        </p:txBody>
      </p:sp>
      <p:pic>
        <p:nvPicPr>
          <p:cNvPr id="17" name="Graphic 16">
            <a:extLst>
              <a:ext uri="{FF2B5EF4-FFF2-40B4-BE49-F238E27FC236}">
                <a16:creationId xmlns:a16="http://schemas.microsoft.com/office/drawing/2014/main" id="{00CF749F-5122-9CF2-EB71-7ACC942310E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942456" y="2238122"/>
            <a:ext cx="958980" cy="767892"/>
          </a:xfrm>
          <a:prstGeom prst="rect">
            <a:avLst/>
          </a:prstGeom>
        </p:spPr>
      </p:pic>
      <p:sp>
        <p:nvSpPr>
          <p:cNvPr id="18" name="Rectangle: Single Corner Snipped 17">
            <a:extLst>
              <a:ext uri="{FF2B5EF4-FFF2-40B4-BE49-F238E27FC236}">
                <a16:creationId xmlns:a16="http://schemas.microsoft.com/office/drawing/2014/main" id="{3D51BB19-4DBC-20A8-F73E-A90620F7E871}"/>
              </a:ext>
            </a:extLst>
          </p:cNvPr>
          <p:cNvSpPr/>
          <p:nvPr/>
        </p:nvSpPr>
        <p:spPr>
          <a:xfrm>
            <a:off x="5772445" y="3458381"/>
            <a:ext cx="6191090" cy="1221746"/>
          </a:xfrm>
          <a:prstGeom prst="snip1Rect">
            <a:avLst>
              <a:gd name="adj" fmla="val 44357"/>
            </a:avLst>
          </a:prstGeom>
          <a:solidFill>
            <a:srgbClr val="BFB8A6"/>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1DA4FDFC-CC49-257B-064B-AC6EB893C955}"/>
              </a:ext>
            </a:extLst>
          </p:cNvPr>
          <p:cNvPicPr>
            <a:picLocks noChangeAspect="1"/>
          </p:cNvPicPr>
          <p:nvPr/>
        </p:nvPicPr>
        <p:blipFill>
          <a:blip r:embed="rId6">
            <a:lum bright="70000" contrast="-70000"/>
            <a:extLst>
              <a:ext uri="{96DAC541-7B7A-43D3-8B79-37D633B846F1}">
                <asvg:svgBlip xmlns:asvg="http://schemas.microsoft.com/office/drawing/2016/SVG/main" xmlns="" r:embed="rId7"/>
              </a:ext>
            </a:extLst>
          </a:blip>
          <a:stretch>
            <a:fillRect/>
          </a:stretch>
        </p:blipFill>
        <p:spPr>
          <a:xfrm>
            <a:off x="6046558" y="3623568"/>
            <a:ext cx="701973" cy="845966"/>
          </a:xfrm>
          <a:prstGeom prst="rect">
            <a:avLst/>
          </a:prstGeom>
          <a:effectLst/>
        </p:spPr>
      </p:pic>
      <p:sp>
        <p:nvSpPr>
          <p:cNvPr id="14" name="TextBox 13">
            <a:extLst>
              <a:ext uri="{FF2B5EF4-FFF2-40B4-BE49-F238E27FC236}">
                <a16:creationId xmlns:a16="http://schemas.microsoft.com/office/drawing/2014/main" id="{C99AA485-0008-E15C-9189-5E2A5C9C7FD7}"/>
              </a:ext>
            </a:extLst>
          </p:cNvPr>
          <p:cNvSpPr txBox="1"/>
          <p:nvPr/>
        </p:nvSpPr>
        <p:spPr>
          <a:xfrm>
            <a:off x="7022644" y="3613035"/>
            <a:ext cx="5215004" cy="954107"/>
          </a:xfrm>
          <a:prstGeom prst="rect">
            <a:avLst/>
          </a:prstGeom>
          <a:noFill/>
        </p:spPr>
        <p:txBody>
          <a:bodyPr wrap="square">
            <a:spAutoFit/>
          </a:bodyPr>
          <a:lstStyle/>
          <a:p>
            <a:r>
              <a:rPr lang="en-US" b="1" dirty="0">
                <a:latin typeface="G.I. 750" pitchFamily="2" charset="0"/>
              </a:rPr>
              <a:t>Mark Wingate, Deputy District Engineer</a:t>
            </a:r>
          </a:p>
          <a:p>
            <a:r>
              <a:rPr lang="en-US" dirty="0">
                <a:latin typeface="G.I. 530" pitchFamily="2" charset="0"/>
              </a:rPr>
              <a:t>Phone:  504-862.2204</a:t>
            </a:r>
          </a:p>
          <a:p>
            <a:r>
              <a:rPr lang="en-US" dirty="0">
                <a:latin typeface="G.I. 530" pitchFamily="2" charset="0"/>
              </a:rPr>
              <a:t>Email:  Mark.R.Wingate@usace.army.mil</a:t>
            </a:r>
          </a:p>
        </p:txBody>
      </p:sp>
      <p:sp>
        <p:nvSpPr>
          <p:cNvPr id="20" name="Rectangle: Single Corner Snipped 19">
            <a:extLst>
              <a:ext uri="{FF2B5EF4-FFF2-40B4-BE49-F238E27FC236}">
                <a16:creationId xmlns:a16="http://schemas.microsoft.com/office/drawing/2014/main" id="{8B19D0F8-BFDE-05B3-4549-2E846470A62C}"/>
              </a:ext>
            </a:extLst>
          </p:cNvPr>
          <p:cNvSpPr/>
          <p:nvPr/>
        </p:nvSpPr>
        <p:spPr>
          <a:xfrm>
            <a:off x="5772445" y="4818742"/>
            <a:ext cx="6191090" cy="1770743"/>
          </a:xfrm>
          <a:prstGeom prst="snip1Rect">
            <a:avLst>
              <a:gd name="adj" fmla="val 30921"/>
            </a:avLst>
          </a:prstGeom>
          <a:solidFill>
            <a:srgbClr val="BFB8A6"/>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BD830273-8B6E-42C4-42B8-38942D8C8494}"/>
              </a:ext>
            </a:extLst>
          </p:cNvPr>
          <p:cNvPicPr>
            <a:picLocks noChangeAspect="1"/>
          </p:cNvPicPr>
          <p:nvPr/>
        </p:nvPicPr>
        <p:blipFill>
          <a:blip r:embed="rId8">
            <a:lum bright="70000" contrast="-70000"/>
            <a:extLst>
              <a:ext uri="{96DAC541-7B7A-43D3-8B79-37D633B846F1}">
                <asvg:svgBlip xmlns:asvg="http://schemas.microsoft.com/office/drawing/2016/SVG/main" xmlns="" r:embed="rId9"/>
              </a:ext>
            </a:extLst>
          </a:blip>
          <a:stretch>
            <a:fillRect/>
          </a:stretch>
        </p:blipFill>
        <p:spPr>
          <a:xfrm>
            <a:off x="6033742" y="5067098"/>
            <a:ext cx="805437" cy="677299"/>
          </a:xfrm>
          <a:prstGeom prst="rect">
            <a:avLst/>
          </a:prstGeom>
        </p:spPr>
      </p:pic>
      <p:sp>
        <p:nvSpPr>
          <p:cNvPr id="23" name="TextBox 22">
            <a:extLst>
              <a:ext uri="{FF2B5EF4-FFF2-40B4-BE49-F238E27FC236}">
                <a16:creationId xmlns:a16="http://schemas.microsoft.com/office/drawing/2014/main" id="{0F5B962B-4F46-7935-56EA-396C65DDB3D3}"/>
              </a:ext>
            </a:extLst>
          </p:cNvPr>
          <p:cNvSpPr txBox="1"/>
          <p:nvPr/>
        </p:nvSpPr>
        <p:spPr>
          <a:xfrm>
            <a:off x="7025135" y="4926719"/>
            <a:ext cx="5007430" cy="1508105"/>
          </a:xfrm>
          <a:prstGeom prst="rect">
            <a:avLst/>
          </a:prstGeom>
          <a:noFill/>
        </p:spPr>
        <p:txBody>
          <a:bodyPr wrap="square">
            <a:spAutoFit/>
          </a:bodyPr>
          <a:lstStyle/>
          <a:p>
            <a:r>
              <a:rPr lang="en-US" sz="2000" b="1" dirty="0">
                <a:latin typeface="G.I. 750" pitchFamily="2" charset="0"/>
              </a:rPr>
              <a:t>Regulatory Questions</a:t>
            </a:r>
          </a:p>
          <a:p>
            <a:r>
              <a:rPr lang="en-US" sz="1800" dirty="0">
                <a:latin typeface="G.I. 530" pitchFamily="2" charset="0"/>
              </a:rPr>
              <a:t>Steve Roberts, Executive Assistant</a:t>
            </a:r>
          </a:p>
          <a:p>
            <a:r>
              <a:rPr lang="en-US" sz="1800" dirty="0">
                <a:latin typeface="G.I. 530" pitchFamily="2" charset="0"/>
              </a:rPr>
              <a:t>Phone:  504-862.2517</a:t>
            </a:r>
          </a:p>
          <a:p>
            <a:r>
              <a:rPr lang="en-US" sz="1800" dirty="0">
                <a:latin typeface="G.I. 530" pitchFamily="2" charset="0"/>
              </a:rPr>
              <a:t>Regulatory: 504-862-2207</a:t>
            </a:r>
          </a:p>
          <a:p>
            <a:r>
              <a:rPr lang="en-US" sz="1800" dirty="0">
                <a:latin typeface="G.I. 530" pitchFamily="2" charset="0"/>
              </a:rPr>
              <a:t>Email:  Steve.W.Roberts@usace.army.mil</a:t>
            </a:r>
          </a:p>
        </p:txBody>
      </p:sp>
      <p:sp>
        <p:nvSpPr>
          <p:cNvPr id="24" name="Rectangle: Single Corner Snipped 23">
            <a:extLst>
              <a:ext uri="{FF2B5EF4-FFF2-40B4-BE49-F238E27FC236}">
                <a16:creationId xmlns:a16="http://schemas.microsoft.com/office/drawing/2014/main" id="{13AB2A02-2AAB-DADF-A92D-89E2B8E9F3BF}"/>
              </a:ext>
            </a:extLst>
          </p:cNvPr>
          <p:cNvSpPr/>
          <p:nvPr/>
        </p:nvSpPr>
        <p:spPr>
          <a:xfrm>
            <a:off x="5772445" y="1190413"/>
            <a:ext cx="6168130" cy="742038"/>
          </a:xfrm>
          <a:prstGeom prst="snip1Rect">
            <a:avLst>
              <a:gd name="adj" fmla="val 50000"/>
            </a:avLst>
          </a:prstGeom>
          <a:solidFill>
            <a:srgbClr val="BFB8A6"/>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22C0732-79F9-CB82-6851-C5754E24F960}"/>
              </a:ext>
            </a:extLst>
          </p:cNvPr>
          <p:cNvSpPr txBox="1"/>
          <p:nvPr/>
        </p:nvSpPr>
        <p:spPr>
          <a:xfrm>
            <a:off x="5882814" y="1292353"/>
            <a:ext cx="5655594" cy="584775"/>
          </a:xfrm>
          <a:prstGeom prst="rect">
            <a:avLst/>
          </a:prstGeom>
          <a:noFill/>
        </p:spPr>
        <p:txBody>
          <a:bodyPr wrap="square">
            <a:spAutoFit/>
          </a:bodyPr>
          <a:lstStyle/>
          <a:p>
            <a:pPr algn="ctr"/>
            <a:r>
              <a:rPr lang="en-US" sz="3200" b="1" dirty="0">
                <a:latin typeface="G.I. 750" pitchFamily="2" charset="0"/>
              </a:rPr>
              <a:t>CONTACT US</a:t>
            </a:r>
          </a:p>
        </p:txBody>
      </p:sp>
      <p:sp>
        <p:nvSpPr>
          <p:cNvPr id="9" name="Title 6">
            <a:extLst>
              <a:ext uri="{FF2B5EF4-FFF2-40B4-BE49-F238E27FC236}">
                <a16:creationId xmlns:a16="http://schemas.microsoft.com/office/drawing/2014/main" id="{3B765DF4-625A-956B-E740-1C15B42CAE3F}"/>
              </a:ext>
            </a:extLst>
          </p:cNvPr>
          <p:cNvSpPr>
            <a:spLocks noGrp="1"/>
          </p:cNvSpPr>
          <p:nvPr>
            <p:ph type="title"/>
          </p:nvPr>
        </p:nvSpPr>
        <p:spPr>
          <a:xfrm>
            <a:off x="973812" y="147188"/>
            <a:ext cx="10244376" cy="453572"/>
          </a:xfrm>
        </p:spPr>
        <p:txBody>
          <a:bodyPr/>
          <a:lstStyle/>
          <a:p>
            <a:r>
              <a:rPr lang="en-US" sz="2800" dirty="0">
                <a:latin typeface="G.I. 750" pitchFamily="2" charset="0"/>
              </a:rPr>
              <a:t>Collaboration, Cooperation and </a:t>
            </a:r>
            <a:r>
              <a:rPr lang="en-US" sz="2800" dirty="0" err="1">
                <a:latin typeface="G.I. 750" pitchFamily="2" charset="0"/>
              </a:rPr>
              <a:t>COmmunication</a:t>
            </a:r>
            <a:endParaRPr lang="en-US" sz="2800" dirty="0">
              <a:latin typeface="G.I. 750" pitchFamily="2" charset="0"/>
            </a:endParaRPr>
          </a:p>
        </p:txBody>
      </p:sp>
      <p:sp>
        <p:nvSpPr>
          <p:cNvPr id="11" name="Title 6">
            <a:extLst>
              <a:ext uri="{FF2B5EF4-FFF2-40B4-BE49-F238E27FC236}">
                <a16:creationId xmlns:a16="http://schemas.microsoft.com/office/drawing/2014/main" id="{EA4F3D52-49AA-535B-1DC1-8109D08BF12B}"/>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Risk Management Partners</a:t>
            </a:r>
          </a:p>
        </p:txBody>
      </p:sp>
      <p:cxnSp>
        <p:nvCxnSpPr>
          <p:cNvPr id="13" name="Straight Connector 12">
            <a:extLst>
              <a:ext uri="{FF2B5EF4-FFF2-40B4-BE49-F238E27FC236}">
                <a16:creationId xmlns:a16="http://schemas.microsoft.com/office/drawing/2014/main" id="{C29EA3A7-ABE0-C917-3D3E-E9F47C867190}"/>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81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0A0346CF-FAE4-1C57-CE21-0AD4E85A43AE}"/>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South Louisiana Flood Risk Management</a:t>
            </a:r>
          </a:p>
        </p:txBody>
      </p:sp>
      <p:cxnSp>
        <p:nvCxnSpPr>
          <p:cNvPr id="9" name="Straight Connector 8">
            <a:extLst>
              <a:ext uri="{FF2B5EF4-FFF2-40B4-BE49-F238E27FC236}">
                <a16:creationId xmlns:a16="http://schemas.microsoft.com/office/drawing/2014/main" id="{EA192156-0E35-8001-5C74-390CF1297C16}"/>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366F0ED3-EA3E-3160-2949-6917A6803BE5}"/>
              </a:ext>
            </a:extLst>
          </p:cNvPr>
          <p:cNvSpPr>
            <a:spLocks noGrp="1"/>
          </p:cNvSpPr>
          <p:nvPr>
            <p:ph type="title"/>
          </p:nvPr>
        </p:nvSpPr>
        <p:spPr>
          <a:xfrm>
            <a:off x="1103085" y="145509"/>
            <a:ext cx="10115103" cy="453572"/>
          </a:xfrm>
        </p:spPr>
        <p:txBody>
          <a:bodyPr/>
          <a:lstStyle/>
          <a:p>
            <a:r>
              <a:rPr lang="en-US" sz="3000" dirty="0">
                <a:latin typeface="G.I. 750" pitchFamily="2" charset="0"/>
              </a:rPr>
              <a:t>New Orleans District</a:t>
            </a:r>
          </a:p>
        </p:txBody>
      </p:sp>
      <p:pic>
        <p:nvPicPr>
          <p:cNvPr id="4" name="Picture 3" descr="Map&#10;&#10;Description automatically generated">
            <a:extLst>
              <a:ext uri="{FF2B5EF4-FFF2-40B4-BE49-F238E27FC236}">
                <a16:creationId xmlns:a16="http://schemas.microsoft.com/office/drawing/2014/main" id="{39ECF108-DFBA-7232-BF44-6E978D0915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238" y="1151791"/>
            <a:ext cx="10967523" cy="5560699"/>
          </a:xfrm>
          <a:prstGeom prst="rect">
            <a:avLst/>
          </a:prstGeom>
        </p:spPr>
      </p:pic>
    </p:spTree>
    <p:extLst>
      <p:ext uri="{BB962C8B-B14F-4D97-AF65-F5344CB8AC3E}">
        <p14:creationId xmlns:p14="http://schemas.microsoft.com/office/powerpoint/2010/main" val="317715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F60D85-152E-5B01-65F7-51BE2CCDA914}"/>
              </a:ext>
            </a:extLst>
          </p:cNvPr>
          <p:cNvSpPr/>
          <p:nvPr/>
        </p:nvSpPr>
        <p:spPr>
          <a:xfrm>
            <a:off x="176901" y="1173340"/>
            <a:ext cx="11838198" cy="5520909"/>
          </a:xfrm>
          <a:prstGeom prst="rect">
            <a:avLst/>
          </a:prstGeom>
          <a:solidFill>
            <a:srgbClr val="D5DC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03085" y="160023"/>
            <a:ext cx="10115103" cy="453572"/>
          </a:xfrm>
        </p:spPr>
        <p:txBody>
          <a:bodyPr/>
          <a:lstStyle/>
          <a:p>
            <a:r>
              <a:rPr lang="en-US" sz="3000" dirty="0">
                <a:latin typeface="G.I. 750" pitchFamily="2" charset="0"/>
              </a:rPr>
              <a:t>2023 ATLANTIC HURRICANE SEASON</a:t>
            </a:r>
          </a:p>
        </p:txBody>
      </p:sp>
      <p:sp>
        <p:nvSpPr>
          <p:cNvPr id="2" name="Title 6">
            <a:extLst>
              <a:ext uri="{FF2B5EF4-FFF2-40B4-BE49-F238E27FC236}">
                <a16:creationId xmlns:a16="http://schemas.microsoft.com/office/drawing/2014/main" id="{FA4C18DA-B5FF-6359-B753-DC845246D981}"/>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HSDRRS Permanent canal closures and pumps (PCCP)</a:t>
            </a:r>
          </a:p>
        </p:txBody>
      </p:sp>
      <p:cxnSp>
        <p:nvCxnSpPr>
          <p:cNvPr id="6" name="Straight Connector 5">
            <a:extLst>
              <a:ext uri="{FF2B5EF4-FFF2-40B4-BE49-F238E27FC236}">
                <a16:creationId xmlns:a16="http://schemas.microsoft.com/office/drawing/2014/main" id="{A2B30179-90C1-DBE5-A073-B98581C0281F}"/>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descr="Map&#10;&#10;Description automatically generated">
            <a:extLst>
              <a:ext uri="{FF2B5EF4-FFF2-40B4-BE49-F238E27FC236}">
                <a16:creationId xmlns:a16="http://schemas.microsoft.com/office/drawing/2014/main" id="{FDC948AD-2D14-71E8-1A9D-80D183CF0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813" y="1275914"/>
            <a:ext cx="3592507" cy="2378007"/>
          </a:xfrm>
          <a:prstGeom prst="rect">
            <a:avLst/>
          </a:prstGeom>
          <a:ln w="57150">
            <a:noFill/>
          </a:ln>
        </p:spPr>
      </p:pic>
      <p:pic>
        <p:nvPicPr>
          <p:cNvPr id="3" name="Picture 2" descr="A picture containing timeline&#10;&#10;Description automatically generated">
            <a:extLst>
              <a:ext uri="{FF2B5EF4-FFF2-40B4-BE49-F238E27FC236}">
                <a16:creationId xmlns:a16="http://schemas.microsoft.com/office/drawing/2014/main" id="{3F35A0C1-2A77-008D-B8D8-D5223E0F48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1232" y="1275914"/>
            <a:ext cx="3115009" cy="2378852"/>
          </a:xfrm>
          <a:prstGeom prst="rect">
            <a:avLst/>
          </a:prstGeom>
        </p:spPr>
      </p:pic>
      <p:sp>
        <p:nvSpPr>
          <p:cNvPr id="9" name="Oval 8">
            <a:extLst>
              <a:ext uri="{FF2B5EF4-FFF2-40B4-BE49-F238E27FC236}">
                <a16:creationId xmlns:a16="http://schemas.microsoft.com/office/drawing/2014/main" id="{7E885D86-B5D7-BD52-8031-7A459F146947}"/>
              </a:ext>
            </a:extLst>
          </p:cNvPr>
          <p:cNvSpPr/>
          <p:nvPr/>
        </p:nvSpPr>
        <p:spPr>
          <a:xfrm>
            <a:off x="1895475" y="2124075"/>
            <a:ext cx="76200" cy="76200"/>
          </a:xfrm>
          <a:prstGeom prst="ellipse">
            <a:avLst/>
          </a:prstGeom>
          <a:solidFill>
            <a:schemeClr val="accent6">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1218D0F-A4FD-80B4-857A-DFCFAD2F335A}"/>
              </a:ext>
            </a:extLst>
          </p:cNvPr>
          <p:cNvSpPr/>
          <p:nvPr/>
        </p:nvSpPr>
        <p:spPr>
          <a:xfrm>
            <a:off x="2038350" y="2085975"/>
            <a:ext cx="76200" cy="76200"/>
          </a:xfrm>
          <a:prstGeom prst="ellipse">
            <a:avLst/>
          </a:prstGeom>
          <a:solidFill>
            <a:schemeClr val="accent6">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18F9A23-3845-BA10-DF60-B28D50F90831}"/>
              </a:ext>
            </a:extLst>
          </p:cNvPr>
          <p:cNvSpPr/>
          <p:nvPr/>
        </p:nvSpPr>
        <p:spPr>
          <a:xfrm>
            <a:off x="2171700" y="2057400"/>
            <a:ext cx="76200" cy="76200"/>
          </a:xfrm>
          <a:prstGeom prst="ellipse">
            <a:avLst/>
          </a:prstGeom>
          <a:solidFill>
            <a:schemeClr val="accent6">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6">
            <a:extLst>
              <a:ext uri="{FF2B5EF4-FFF2-40B4-BE49-F238E27FC236}">
                <a16:creationId xmlns:a16="http://schemas.microsoft.com/office/drawing/2014/main" id="{F798206A-D525-0FC6-ACEA-240A4B69A0F7}"/>
              </a:ext>
            </a:extLst>
          </p:cNvPr>
          <p:cNvSpPr txBox="1">
            <a:spLocks/>
          </p:cNvSpPr>
          <p:nvPr/>
        </p:nvSpPr>
        <p:spPr bwMode="auto">
          <a:xfrm>
            <a:off x="290438" y="3707139"/>
            <a:ext cx="68558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sz="2000" dirty="0">
                <a:latin typeface="G.I. 530" pitchFamily="2" charset="0"/>
              </a:rPr>
              <a:t>Current inspection &amp; Repair status</a:t>
            </a:r>
          </a:p>
        </p:txBody>
      </p:sp>
      <p:cxnSp>
        <p:nvCxnSpPr>
          <p:cNvPr id="17" name="Straight Connector 16">
            <a:extLst>
              <a:ext uri="{FF2B5EF4-FFF2-40B4-BE49-F238E27FC236}">
                <a16:creationId xmlns:a16="http://schemas.microsoft.com/office/drawing/2014/main" id="{829F168F-A672-7CCF-47EA-46B0D3BF2818}"/>
              </a:ext>
            </a:extLst>
          </p:cNvPr>
          <p:cNvCxnSpPr/>
          <p:nvPr/>
        </p:nvCxnSpPr>
        <p:spPr>
          <a:xfrm>
            <a:off x="7396581" y="1163017"/>
            <a:ext cx="0" cy="55091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0EF459-2166-14F9-00D6-F66962035E1E}"/>
              </a:ext>
            </a:extLst>
          </p:cNvPr>
          <p:cNvSpPr txBox="1"/>
          <p:nvPr/>
        </p:nvSpPr>
        <p:spPr>
          <a:xfrm>
            <a:off x="7571612" y="1272400"/>
            <a:ext cx="4193307" cy="3785652"/>
          </a:xfrm>
          <a:prstGeom prst="rect">
            <a:avLst/>
          </a:prstGeom>
          <a:noFill/>
        </p:spPr>
        <p:txBody>
          <a:bodyPr wrap="square" rtlCol="0">
            <a:spAutoFit/>
          </a:bodyPr>
          <a:lstStyle/>
          <a:p>
            <a:r>
              <a:rPr lang="en-US" sz="2000" b="1" dirty="0">
                <a:latin typeface="G.I. 530" pitchFamily="2" charset="0"/>
              </a:rPr>
              <a:t>PHASE I</a:t>
            </a:r>
          </a:p>
          <a:p>
            <a:pPr marL="285750" indent="-285750">
              <a:buFont typeface="Wingdings" panose="05000000000000000000" pitchFamily="2" charset="2"/>
              <a:buChar char="§"/>
            </a:pPr>
            <a:r>
              <a:rPr lang="en-US" sz="2000" dirty="0">
                <a:latin typeface="G.I. 400" pitchFamily="2" charset="0"/>
              </a:rPr>
              <a:t>Inspect and repair all 17 pumps to ensure readiness for 2023 Hurricane Season</a:t>
            </a:r>
          </a:p>
          <a:p>
            <a:pPr marL="285750" indent="-285750">
              <a:spcBef>
                <a:spcPts val="1200"/>
              </a:spcBef>
              <a:buFont typeface="Wingdings" panose="05000000000000000000" pitchFamily="2" charset="2"/>
              <a:buChar char="§"/>
            </a:pPr>
            <a:r>
              <a:rPr lang="en-US" sz="2000" dirty="0">
                <a:latin typeface="G.I. 400" pitchFamily="2" charset="0"/>
              </a:rPr>
              <a:t>If necessary, implement supplemental pumping capacity at the London Ave. PCCP (US Navy SUPSALV)</a:t>
            </a:r>
          </a:p>
          <a:p>
            <a:pPr marL="285750" indent="-285750">
              <a:spcBef>
                <a:spcPts val="1200"/>
              </a:spcBef>
              <a:buFont typeface="Wingdings" panose="05000000000000000000" pitchFamily="2" charset="2"/>
              <a:buChar char="§"/>
            </a:pPr>
            <a:r>
              <a:rPr lang="en-US" sz="2000" dirty="0">
                <a:latin typeface="G.I. 400" pitchFamily="2" charset="0"/>
              </a:rPr>
              <a:t>Identify cause for corrosion and path forward for long-term reliability</a:t>
            </a:r>
          </a:p>
        </p:txBody>
      </p:sp>
      <p:sp>
        <p:nvSpPr>
          <p:cNvPr id="20" name="TextBox 19">
            <a:extLst>
              <a:ext uri="{FF2B5EF4-FFF2-40B4-BE49-F238E27FC236}">
                <a16:creationId xmlns:a16="http://schemas.microsoft.com/office/drawing/2014/main" id="{F931D446-62CB-E0C9-10A6-03D93F8AC35A}"/>
              </a:ext>
            </a:extLst>
          </p:cNvPr>
          <p:cNvSpPr txBox="1"/>
          <p:nvPr/>
        </p:nvSpPr>
        <p:spPr>
          <a:xfrm>
            <a:off x="7571611" y="5002190"/>
            <a:ext cx="4193307" cy="1631216"/>
          </a:xfrm>
          <a:prstGeom prst="rect">
            <a:avLst/>
          </a:prstGeom>
          <a:noFill/>
        </p:spPr>
        <p:txBody>
          <a:bodyPr wrap="square" rtlCol="0">
            <a:spAutoFit/>
          </a:bodyPr>
          <a:lstStyle/>
          <a:p>
            <a:r>
              <a:rPr lang="en-US" sz="2000" b="1" dirty="0">
                <a:latin typeface="G.I. 530" pitchFamily="2" charset="0"/>
              </a:rPr>
              <a:t>PHASE II</a:t>
            </a:r>
          </a:p>
          <a:p>
            <a:pPr marL="285750" indent="-285750">
              <a:buFont typeface="Wingdings" panose="05000000000000000000" pitchFamily="2" charset="2"/>
              <a:buChar char="§"/>
            </a:pPr>
            <a:r>
              <a:rPr lang="en-US" sz="2000" dirty="0">
                <a:latin typeface="G.I. 400" pitchFamily="2" charset="0"/>
              </a:rPr>
              <a:t>Undertake measures to deliver sustainable and reliable pumps that meet 35-year design specifications</a:t>
            </a:r>
          </a:p>
        </p:txBody>
      </p:sp>
      <p:pic>
        <p:nvPicPr>
          <p:cNvPr id="8" name="Picture 7" descr="A picture containing timeline&#10;&#10;Description automatically generated">
            <a:extLst>
              <a:ext uri="{FF2B5EF4-FFF2-40B4-BE49-F238E27FC236}">
                <a16:creationId xmlns:a16="http://schemas.microsoft.com/office/drawing/2014/main" id="{711D05D8-B0B2-B2B2-3AB6-B5E665C66E4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4494" y="4228216"/>
            <a:ext cx="6818195" cy="2405190"/>
          </a:xfrm>
          <a:prstGeom prst="rect">
            <a:avLst/>
          </a:prstGeom>
        </p:spPr>
      </p:pic>
    </p:spTree>
    <p:extLst>
      <p:ext uri="{BB962C8B-B14F-4D97-AF65-F5344CB8AC3E}">
        <p14:creationId xmlns:p14="http://schemas.microsoft.com/office/powerpoint/2010/main" val="363236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03085" y="160023"/>
            <a:ext cx="10115103" cy="453572"/>
          </a:xfrm>
        </p:spPr>
        <p:txBody>
          <a:bodyPr/>
          <a:lstStyle/>
          <a:p>
            <a:r>
              <a:rPr lang="en-US" sz="3000" dirty="0">
                <a:latin typeface="G.I. 750" pitchFamily="2" charset="0"/>
              </a:rPr>
              <a:t>2023 ATLANTIC HURRICANE SEASON</a:t>
            </a:r>
          </a:p>
        </p:txBody>
      </p:sp>
      <p:sp>
        <p:nvSpPr>
          <p:cNvPr id="2" name="Title 6">
            <a:extLst>
              <a:ext uri="{FF2B5EF4-FFF2-40B4-BE49-F238E27FC236}">
                <a16:creationId xmlns:a16="http://schemas.microsoft.com/office/drawing/2014/main" id="{FA4C18DA-B5FF-6359-B753-DC845246D981}"/>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Grand Isle Hurricane and storm Damage risk reduction</a:t>
            </a:r>
          </a:p>
        </p:txBody>
      </p:sp>
      <p:cxnSp>
        <p:nvCxnSpPr>
          <p:cNvPr id="6" name="Straight Connector 5">
            <a:extLst>
              <a:ext uri="{FF2B5EF4-FFF2-40B4-BE49-F238E27FC236}">
                <a16:creationId xmlns:a16="http://schemas.microsoft.com/office/drawing/2014/main" id="{A2B30179-90C1-DBE5-A073-B98581C0281F}"/>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75FFFBD-41FA-4531-B0CB-7E8FB7495E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7875" y="1537185"/>
            <a:ext cx="5841512" cy="2214921"/>
          </a:xfrm>
          <a:prstGeom prst="rect">
            <a:avLst/>
          </a:prstGeom>
        </p:spPr>
      </p:pic>
      <p:sp>
        <p:nvSpPr>
          <p:cNvPr id="10" name="Title 6">
            <a:extLst>
              <a:ext uri="{FF2B5EF4-FFF2-40B4-BE49-F238E27FC236}">
                <a16:creationId xmlns:a16="http://schemas.microsoft.com/office/drawing/2014/main" id="{2ABA0968-0E6D-6C07-883D-5CF89D62CA9C}"/>
              </a:ext>
            </a:extLst>
          </p:cNvPr>
          <p:cNvSpPr txBox="1">
            <a:spLocks/>
          </p:cNvSpPr>
          <p:nvPr/>
        </p:nvSpPr>
        <p:spPr bwMode="auto">
          <a:xfrm>
            <a:off x="320269" y="1268417"/>
            <a:ext cx="5575712" cy="379248"/>
          </a:xfrm>
          <a:prstGeom prst="rect">
            <a:avLst/>
          </a:prstGeom>
          <a:solidFill>
            <a:schemeClr val="bg2">
              <a:lumMod val="25000"/>
            </a:schemeClr>
          </a:solidFill>
          <a:ln w="317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sz="1800" cap="none" dirty="0">
                <a:solidFill>
                  <a:schemeClr val="tx2"/>
                </a:solidFill>
                <a:latin typeface="G.I. 400" pitchFamily="2" charset="0"/>
              </a:rPr>
              <a:t>Interim repairs (12 locations) </a:t>
            </a:r>
            <a:r>
              <a:rPr lang="en-US" sz="1800" cap="none" dirty="0">
                <a:solidFill>
                  <a:srgbClr val="00B050"/>
                </a:solidFill>
                <a:latin typeface="G.I. 400" pitchFamily="2" charset="0"/>
              </a:rPr>
              <a:t>Complete</a:t>
            </a:r>
          </a:p>
        </p:txBody>
      </p:sp>
      <p:sp>
        <p:nvSpPr>
          <p:cNvPr id="11" name="Title 6">
            <a:extLst>
              <a:ext uri="{FF2B5EF4-FFF2-40B4-BE49-F238E27FC236}">
                <a16:creationId xmlns:a16="http://schemas.microsoft.com/office/drawing/2014/main" id="{5E3C6E09-83AF-472F-CD5D-9D84E19FA3F9}"/>
              </a:ext>
            </a:extLst>
          </p:cNvPr>
          <p:cNvSpPr txBox="1">
            <a:spLocks/>
          </p:cNvSpPr>
          <p:nvPr/>
        </p:nvSpPr>
        <p:spPr bwMode="auto">
          <a:xfrm>
            <a:off x="6049271" y="1254451"/>
            <a:ext cx="5841512" cy="379248"/>
          </a:xfrm>
          <a:prstGeom prst="rect">
            <a:avLst/>
          </a:prstGeom>
          <a:solidFill>
            <a:schemeClr val="bg2">
              <a:lumMod val="25000"/>
            </a:schemeClr>
          </a:solidFill>
          <a:ln w="317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sz="1800" cap="none" dirty="0">
                <a:solidFill>
                  <a:schemeClr val="tx2"/>
                </a:solidFill>
                <a:latin typeface="G.I. 400" pitchFamily="2" charset="0"/>
              </a:rPr>
              <a:t>Restoration of the federal project</a:t>
            </a:r>
          </a:p>
        </p:txBody>
      </p:sp>
      <p:grpSp>
        <p:nvGrpSpPr>
          <p:cNvPr id="24" name="Group 23">
            <a:extLst>
              <a:ext uri="{FF2B5EF4-FFF2-40B4-BE49-F238E27FC236}">
                <a16:creationId xmlns:a16="http://schemas.microsoft.com/office/drawing/2014/main" id="{D8842111-ED95-A6CB-8DCB-6E874A8ED64D}"/>
              </a:ext>
            </a:extLst>
          </p:cNvPr>
          <p:cNvGrpSpPr/>
          <p:nvPr/>
        </p:nvGrpSpPr>
        <p:grpSpPr>
          <a:xfrm>
            <a:off x="320268" y="1643324"/>
            <a:ext cx="5575713" cy="2118407"/>
            <a:chOff x="254488" y="1225710"/>
            <a:chExt cx="5829742" cy="2214921"/>
          </a:xfrm>
        </p:grpSpPr>
        <p:pic>
          <p:nvPicPr>
            <p:cNvPr id="9" name="Picture 8">
              <a:extLst>
                <a:ext uri="{FF2B5EF4-FFF2-40B4-BE49-F238E27FC236}">
                  <a16:creationId xmlns:a16="http://schemas.microsoft.com/office/drawing/2014/main" id="{6F3EEE52-A58D-7AA5-4286-7145704A5A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488" y="1225710"/>
              <a:ext cx="5829742" cy="2214921"/>
            </a:xfrm>
            <a:prstGeom prst="rect">
              <a:avLst/>
            </a:prstGeom>
            <a:ln>
              <a:noFill/>
            </a:ln>
          </p:spPr>
        </p:pic>
        <p:sp>
          <p:nvSpPr>
            <p:cNvPr id="12" name="Rectangle 11">
              <a:extLst>
                <a:ext uri="{FF2B5EF4-FFF2-40B4-BE49-F238E27FC236}">
                  <a16:creationId xmlns:a16="http://schemas.microsoft.com/office/drawing/2014/main" id="{93AAE0A5-1C0D-4F63-7C32-5F6506698831}"/>
                </a:ext>
              </a:extLst>
            </p:cNvPr>
            <p:cNvSpPr/>
            <p:nvPr/>
          </p:nvSpPr>
          <p:spPr>
            <a:xfrm>
              <a:off x="600075" y="2750344"/>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DCB56A-9401-1648-C60C-266796FA720D}"/>
                </a:ext>
              </a:extLst>
            </p:cNvPr>
            <p:cNvSpPr/>
            <p:nvPr/>
          </p:nvSpPr>
          <p:spPr>
            <a:xfrm>
              <a:off x="752475" y="2729075"/>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3D2AB52-5CFA-6C87-A11B-72144927738F}"/>
                </a:ext>
              </a:extLst>
            </p:cNvPr>
            <p:cNvSpPr/>
            <p:nvPr/>
          </p:nvSpPr>
          <p:spPr>
            <a:xfrm>
              <a:off x="1107847" y="2707481"/>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2578DF-4564-CEBE-73D4-DD5802E2F2A7}"/>
                </a:ext>
              </a:extLst>
            </p:cNvPr>
            <p:cNvSpPr/>
            <p:nvPr/>
          </p:nvSpPr>
          <p:spPr>
            <a:xfrm>
              <a:off x="1271588" y="2706154"/>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79636E-E736-AE9E-6D54-B0A33AADF538}"/>
                </a:ext>
              </a:extLst>
            </p:cNvPr>
            <p:cNvSpPr/>
            <p:nvPr/>
          </p:nvSpPr>
          <p:spPr>
            <a:xfrm>
              <a:off x="1456075" y="2706154"/>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4349A0D-8096-9050-F0F9-F9C312DB6BE1}"/>
                </a:ext>
              </a:extLst>
            </p:cNvPr>
            <p:cNvSpPr/>
            <p:nvPr/>
          </p:nvSpPr>
          <p:spPr>
            <a:xfrm>
              <a:off x="1554837" y="2706154"/>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07F7387-665E-B1D6-F38B-E02BF56534D5}"/>
                </a:ext>
              </a:extLst>
            </p:cNvPr>
            <p:cNvSpPr/>
            <p:nvPr/>
          </p:nvSpPr>
          <p:spPr>
            <a:xfrm>
              <a:off x="1738313" y="2706153"/>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D418721-E27B-18D0-6750-39F2C23437E7}"/>
                </a:ext>
              </a:extLst>
            </p:cNvPr>
            <p:cNvSpPr/>
            <p:nvPr/>
          </p:nvSpPr>
          <p:spPr>
            <a:xfrm>
              <a:off x="2042168" y="2706152"/>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A155769-F97E-68B3-7A78-580E3DCCF581}"/>
                </a:ext>
              </a:extLst>
            </p:cNvPr>
            <p:cNvSpPr/>
            <p:nvPr/>
          </p:nvSpPr>
          <p:spPr>
            <a:xfrm>
              <a:off x="2347533" y="2706151"/>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CCAE089-9EBE-2FC0-260D-3F5C2907B030}"/>
                </a:ext>
              </a:extLst>
            </p:cNvPr>
            <p:cNvSpPr/>
            <p:nvPr/>
          </p:nvSpPr>
          <p:spPr>
            <a:xfrm>
              <a:off x="2608525" y="2706150"/>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F47717-2349-C6FB-A512-FF747A2FCBEF}"/>
                </a:ext>
              </a:extLst>
            </p:cNvPr>
            <p:cNvSpPr/>
            <p:nvPr/>
          </p:nvSpPr>
          <p:spPr>
            <a:xfrm>
              <a:off x="4260652" y="2771937"/>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39C4494-C3DF-CC3C-70D6-2347286B71BA}"/>
                </a:ext>
              </a:extLst>
            </p:cNvPr>
            <p:cNvSpPr/>
            <p:nvPr/>
          </p:nvSpPr>
          <p:spPr>
            <a:xfrm>
              <a:off x="5830202" y="2795390"/>
              <a:ext cx="85725" cy="857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descr="A picture containing outdoor, truck, sky, ground&#10;&#10;Description automatically generated">
            <a:extLst>
              <a:ext uri="{FF2B5EF4-FFF2-40B4-BE49-F238E27FC236}">
                <a16:creationId xmlns:a16="http://schemas.microsoft.com/office/drawing/2014/main" id="{B7506A38-EDFA-F32A-F148-EB8B28EC0FA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8719" y="3837145"/>
            <a:ext cx="1502332" cy="1034103"/>
          </a:xfrm>
          <a:prstGeom prst="rect">
            <a:avLst/>
          </a:prstGeom>
        </p:spPr>
      </p:pic>
      <p:pic>
        <p:nvPicPr>
          <p:cNvPr id="26" name="Picture 25" descr="A bulldozer in a dirt field&#10;&#10;Description automatically generated with low confidence">
            <a:extLst>
              <a:ext uri="{FF2B5EF4-FFF2-40B4-BE49-F238E27FC236}">
                <a16:creationId xmlns:a16="http://schemas.microsoft.com/office/drawing/2014/main" id="{9F5C3E46-F72B-94FD-C5F6-FAACC1595B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16000" y="3821576"/>
            <a:ext cx="1621247" cy="1038706"/>
          </a:xfrm>
          <a:prstGeom prst="rect">
            <a:avLst/>
          </a:prstGeom>
        </p:spPr>
      </p:pic>
      <p:pic>
        <p:nvPicPr>
          <p:cNvPr id="27" name="Picture 26" descr="A picture containing sky, outdoor, nature, shore&#10;&#10;Description automatically generated">
            <a:extLst>
              <a:ext uri="{FF2B5EF4-FFF2-40B4-BE49-F238E27FC236}">
                <a16:creationId xmlns:a16="http://schemas.microsoft.com/office/drawing/2014/main" id="{E36AE643-E754-E886-534D-67892FD1F5F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12902" y="3830830"/>
            <a:ext cx="1621247" cy="1039965"/>
          </a:xfrm>
          <a:prstGeom prst="rect">
            <a:avLst/>
          </a:prstGeom>
        </p:spPr>
      </p:pic>
      <p:pic>
        <p:nvPicPr>
          <p:cNvPr id="28" name="Picture 27">
            <a:extLst>
              <a:ext uri="{FF2B5EF4-FFF2-40B4-BE49-F238E27FC236}">
                <a16:creationId xmlns:a16="http://schemas.microsoft.com/office/drawing/2014/main" id="{E03A727E-AF54-29F8-F8BE-CC15F66DF94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349744" y="3820947"/>
            <a:ext cx="1557875" cy="1039964"/>
          </a:xfrm>
          <a:prstGeom prst="rect">
            <a:avLst/>
          </a:prstGeom>
        </p:spPr>
      </p:pic>
      <p:pic>
        <p:nvPicPr>
          <p:cNvPr id="29" name="Picture 28">
            <a:extLst>
              <a:ext uri="{FF2B5EF4-FFF2-40B4-BE49-F238E27FC236}">
                <a16:creationId xmlns:a16="http://schemas.microsoft.com/office/drawing/2014/main" id="{21AD4BF6-150B-F5A2-ACD9-DBEB8CC2164F}"/>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665687" y="3820473"/>
            <a:ext cx="1559503" cy="1041052"/>
          </a:xfrm>
          <a:prstGeom prst="rect">
            <a:avLst/>
          </a:prstGeom>
        </p:spPr>
      </p:pic>
      <p:pic>
        <p:nvPicPr>
          <p:cNvPr id="30" name="Picture 29">
            <a:extLst>
              <a:ext uri="{FF2B5EF4-FFF2-40B4-BE49-F238E27FC236}">
                <a16:creationId xmlns:a16="http://schemas.microsoft.com/office/drawing/2014/main" id="{42A94367-28DD-5076-1819-464A2C620627}"/>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006903" y="3820473"/>
            <a:ext cx="1559502" cy="1041051"/>
          </a:xfrm>
          <a:prstGeom prst="rect">
            <a:avLst/>
          </a:prstGeom>
        </p:spPr>
      </p:pic>
      <p:pic>
        <p:nvPicPr>
          <p:cNvPr id="33" name="Picture 32">
            <a:extLst>
              <a:ext uri="{FF2B5EF4-FFF2-40B4-BE49-F238E27FC236}">
                <a16:creationId xmlns:a16="http://schemas.microsoft.com/office/drawing/2014/main" id="{61A9B53A-2988-7C16-4660-8FBC510BA1E2}"/>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312299" y="3812915"/>
            <a:ext cx="1559503" cy="1041052"/>
          </a:xfrm>
          <a:prstGeom prst="rect">
            <a:avLst/>
          </a:prstGeom>
        </p:spPr>
      </p:pic>
      <p:cxnSp>
        <p:nvCxnSpPr>
          <p:cNvPr id="35" name="Straight Connector 34">
            <a:extLst>
              <a:ext uri="{FF2B5EF4-FFF2-40B4-BE49-F238E27FC236}">
                <a16:creationId xmlns:a16="http://schemas.microsoft.com/office/drawing/2014/main" id="{29F57936-9A00-24F9-9A90-B40F18AA49C2}"/>
              </a:ext>
            </a:extLst>
          </p:cNvPr>
          <p:cNvCxnSpPr/>
          <p:nvPr/>
        </p:nvCxnSpPr>
        <p:spPr>
          <a:xfrm>
            <a:off x="280594" y="4966832"/>
            <a:ext cx="1165831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DA9C5F9-9F82-381A-A7D1-0127BC97713B}"/>
              </a:ext>
            </a:extLst>
          </p:cNvPr>
          <p:cNvSpPr txBox="1"/>
          <p:nvPr/>
        </p:nvSpPr>
        <p:spPr>
          <a:xfrm>
            <a:off x="280594" y="6171934"/>
            <a:ext cx="5567262" cy="615553"/>
          </a:xfrm>
          <a:prstGeom prst="rect">
            <a:avLst/>
          </a:prstGeom>
          <a:noFill/>
        </p:spPr>
        <p:txBody>
          <a:bodyPr wrap="square" rtlCol="0">
            <a:spAutoFit/>
          </a:bodyPr>
          <a:lstStyle/>
          <a:p>
            <a:r>
              <a:rPr lang="en-US" b="1" dirty="0">
                <a:latin typeface="G.I. 530" pitchFamily="2" charset="0"/>
              </a:rPr>
              <a:t>Interim Repairs: </a:t>
            </a:r>
            <a:r>
              <a:rPr lang="en-US" dirty="0">
                <a:solidFill>
                  <a:srgbClr val="00B050"/>
                </a:solidFill>
                <a:latin typeface="G.I. 530" pitchFamily="2" charset="0"/>
              </a:rPr>
              <a:t>Complete</a:t>
            </a:r>
          </a:p>
          <a:p>
            <a:pPr marL="285750" indent="-285750">
              <a:buFont typeface="Wingdings" panose="05000000000000000000" pitchFamily="2" charset="2"/>
              <a:buChar char="§"/>
            </a:pPr>
            <a:r>
              <a:rPr lang="en-US" sz="1600" dirty="0">
                <a:latin typeface="G.I. 400" pitchFamily="2" charset="0"/>
              </a:rPr>
              <a:t>Repair dune foundation and install supersack sandbags</a:t>
            </a:r>
          </a:p>
        </p:txBody>
      </p:sp>
      <p:sp>
        <p:nvSpPr>
          <p:cNvPr id="38" name="TextBox 37">
            <a:extLst>
              <a:ext uri="{FF2B5EF4-FFF2-40B4-BE49-F238E27FC236}">
                <a16:creationId xmlns:a16="http://schemas.microsoft.com/office/drawing/2014/main" id="{68D6391A-E9B2-0A09-F6F2-4EB8D4BEDFD0}"/>
              </a:ext>
            </a:extLst>
          </p:cNvPr>
          <p:cNvSpPr txBox="1"/>
          <p:nvPr/>
        </p:nvSpPr>
        <p:spPr>
          <a:xfrm>
            <a:off x="280594" y="5010581"/>
            <a:ext cx="5615387" cy="1184940"/>
          </a:xfrm>
          <a:prstGeom prst="rect">
            <a:avLst/>
          </a:prstGeom>
          <a:noFill/>
        </p:spPr>
        <p:txBody>
          <a:bodyPr wrap="square" rtlCol="0">
            <a:spAutoFit/>
          </a:bodyPr>
          <a:lstStyle/>
          <a:p>
            <a:r>
              <a:rPr lang="en-US" b="1" dirty="0">
                <a:latin typeface="G.I. 530" pitchFamily="2" charset="0"/>
              </a:rPr>
              <a:t>DRSAA:</a:t>
            </a:r>
          </a:p>
          <a:p>
            <a:pPr marL="285750" indent="-285750">
              <a:buFont typeface="Wingdings" panose="05000000000000000000" pitchFamily="2" charset="2"/>
              <a:buChar char="§"/>
            </a:pPr>
            <a:r>
              <a:rPr lang="en-US" sz="1600" dirty="0">
                <a:latin typeface="G.I. 400" pitchFamily="2" charset="0"/>
              </a:rPr>
              <a:t>Provided approx. $122M for repair and restoration</a:t>
            </a:r>
          </a:p>
          <a:p>
            <a:pPr marL="285750" indent="-285750">
              <a:spcBef>
                <a:spcPts val="600"/>
              </a:spcBef>
              <a:spcAft>
                <a:spcPts val="600"/>
              </a:spcAft>
              <a:buFont typeface="Wingdings" panose="05000000000000000000" pitchFamily="2" charset="2"/>
              <a:buChar char="§"/>
            </a:pPr>
            <a:r>
              <a:rPr lang="en-US" sz="1600" dirty="0">
                <a:latin typeface="G.I. 400" pitchFamily="2" charset="0"/>
              </a:rPr>
              <a:t>Includes funding to evaluate long-term sustainable alternatives</a:t>
            </a:r>
          </a:p>
        </p:txBody>
      </p:sp>
      <p:sp>
        <p:nvSpPr>
          <p:cNvPr id="39" name="TextBox 38">
            <a:extLst>
              <a:ext uri="{FF2B5EF4-FFF2-40B4-BE49-F238E27FC236}">
                <a16:creationId xmlns:a16="http://schemas.microsoft.com/office/drawing/2014/main" id="{017945D6-2D14-8129-B7AC-81C6A6EBABC9}"/>
              </a:ext>
            </a:extLst>
          </p:cNvPr>
          <p:cNvSpPr txBox="1"/>
          <p:nvPr/>
        </p:nvSpPr>
        <p:spPr>
          <a:xfrm>
            <a:off x="6047071" y="5010581"/>
            <a:ext cx="5567262" cy="2077492"/>
          </a:xfrm>
          <a:prstGeom prst="rect">
            <a:avLst/>
          </a:prstGeom>
          <a:noFill/>
        </p:spPr>
        <p:txBody>
          <a:bodyPr wrap="square" rtlCol="0">
            <a:spAutoFit/>
          </a:bodyPr>
          <a:lstStyle/>
          <a:p>
            <a:r>
              <a:rPr lang="en-US" b="1" dirty="0">
                <a:latin typeface="G.I. 530" pitchFamily="2" charset="0"/>
              </a:rPr>
              <a:t>Restoration:  </a:t>
            </a:r>
            <a:r>
              <a:rPr lang="en-US" dirty="0">
                <a:solidFill>
                  <a:srgbClr val="00B050"/>
                </a:solidFill>
                <a:latin typeface="G.I. 530" pitchFamily="2" charset="0"/>
              </a:rPr>
              <a:t>Stone Contract Awarded</a:t>
            </a:r>
          </a:p>
          <a:p>
            <a:pPr marL="285750" indent="-285750">
              <a:spcAft>
                <a:spcPts val="600"/>
              </a:spcAft>
              <a:buFont typeface="Wingdings" panose="05000000000000000000" pitchFamily="2" charset="2"/>
              <a:buChar char="§"/>
            </a:pPr>
            <a:r>
              <a:rPr lang="en-US" sz="1600" dirty="0">
                <a:latin typeface="G.I. 400" pitchFamily="2" charset="0"/>
              </a:rPr>
              <a:t>Install 2,200’ of stone dune core and 21,000’ of clay-filled geotextile core. </a:t>
            </a:r>
          </a:p>
          <a:p>
            <a:pPr marL="285750" indent="-285750">
              <a:spcAft>
                <a:spcPts val="600"/>
              </a:spcAft>
              <a:buFont typeface="Wingdings" panose="05000000000000000000" pitchFamily="2" charset="2"/>
              <a:buChar char="§"/>
            </a:pPr>
            <a:r>
              <a:rPr lang="en-US" sz="1600" dirty="0">
                <a:latin typeface="G.I. 400" pitchFamily="2" charset="0"/>
              </a:rPr>
              <a:t>Repair breakwaters, western jetty and sand-filled </a:t>
            </a:r>
            <a:r>
              <a:rPr lang="en-US" sz="1600" dirty="0" err="1">
                <a:latin typeface="G.I. 400" pitchFamily="2" charset="0"/>
              </a:rPr>
              <a:t>geotube</a:t>
            </a:r>
            <a:r>
              <a:rPr lang="en-US" sz="1600" dirty="0">
                <a:latin typeface="G.I. 400" pitchFamily="2" charset="0"/>
              </a:rPr>
              <a:t>.  </a:t>
            </a:r>
          </a:p>
          <a:p>
            <a:pPr marL="285750" indent="-285750">
              <a:spcAft>
                <a:spcPts val="600"/>
              </a:spcAft>
              <a:buFont typeface="Wingdings" panose="05000000000000000000" pitchFamily="2" charset="2"/>
              <a:buChar char="§"/>
            </a:pPr>
            <a:r>
              <a:rPr lang="en-US" sz="1600" dirty="0">
                <a:latin typeface="G.I. 400" pitchFamily="2" charset="0"/>
              </a:rPr>
              <a:t>Restore seven miles of dune and beach.</a:t>
            </a:r>
          </a:p>
          <a:p>
            <a:endParaRPr lang="en-US" sz="1600" dirty="0">
              <a:latin typeface="G.I. 400" pitchFamily="2" charset="0"/>
            </a:endParaRPr>
          </a:p>
        </p:txBody>
      </p:sp>
    </p:spTree>
    <p:extLst>
      <p:ext uri="{BB962C8B-B14F-4D97-AF65-F5344CB8AC3E}">
        <p14:creationId xmlns:p14="http://schemas.microsoft.com/office/powerpoint/2010/main" val="388488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03085" y="160023"/>
            <a:ext cx="10115103" cy="453572"/>
          </a:xfrm>
        </p:spPr>
        <p:txBody>
          <a:bodyPr/>
          <a:lstStyle/>
          <a:p>
            <a:r>
              <a:rPr lang="en-US" sz="3000" dirty="0">
                <a:latin typeface="G.I. 750" pitchFamily="2" charset="0"/>
              </a:rPr>
              <a:t>2023 Mississippi River high water SEASON</a:t>
            </a:r>
          </a:p>
        </p:txBody>
      </p:sp>
      <p:sp>
        <p:nvSpPr>
          <p:cNvPr id="2" name="Title 6">
            <a:extLst>
              <a:ext uri="{FF2B5EF4-FFF2-40B4-BE49-F238E27FC236}">
                <a16:creationId xmlns:a16="http://schemas.microsoft.com/office/drawing/2014/main" id="{FA4C18DA-B5FF-6359-B753-DC845246D981}"/>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Mississippi river and tributaries</a:t>
            </a:r>
          </a:p>
        </p:txBody>
      </p:sp>
      <p:cxnSp>
        <p:nvCxnSpPr>
          <p:cNvPr id="6" name="Straight Connector 5">
            <a:extLst>
              <a:ext uri="{FF2B5EF4-FFF2-40B4-BE49-F238E27FC236}">
                <a16:creationId xmlns:a16="http://schemas.microsoft.com/office/drawing/2014/main" id="{A2B30179-90C1-DBE5-A073-B98581C0281F}"/>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Content Placeholder 4" descr="Map&#10;&#10;Description automatically generated">
            <a:extLst>
              <a:ext uri="{FF2B5EF4-FFF2-40B4-BE49-F238E27FC236}">
                <a16:creationId xmlns:a16="http://schemas.microsoft.com/office/drawing/2014/main" id="{17721C9B-200B-680D-5178-053DE42A0AB2}"/>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2780146" y="1157591"/>
            <a:ext cx="5671128" cy="3899639"/>
          </a:xfrm>
        </p:spPr>
      </p:pic>
      <p:pic>
        <p:nvPicPr>
          <p:cNvPr id="5" name="Picture 4" descr="A picture containing sky, outdoor, tree, ground&#10;&#10;Description automatically generated">
            <a:extLst>
              <a:ext uri="{FF2B5EF4-FFF2-40B4-BE49-F238E27FC236}">
                <a16:creationId xmlns:a16="http://schemas.microsoft.com/office/drawing/2014/main" id="{86AEBB7D-400E-7662-50CD-DDD8A00B5C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5871" y="5144292"/>
            <a:ext cx="2332091" cy="1518682"/>
          </a:xfrm>
          <a:prstGeom prst="rect">
            <a:avLst/>
          </a:prstGeom>
          <a:ln w="3175">
            <a:solidFill>
              <a:schemeClr val="tx1"/>
            </a:solidFill>
          </a:ln>
        </p:spPr>
      </p:pic>
      <p:pic>
        <p:nvPicPr>
          <p:cNvPr id="8" name="Picture 7" descr="A picture containing grass, outdoor, sky, tree&#10;&#10;Description automatically generated">
            <a:extLst>
              <a:ext uri="{FF2B5EF4-FFF2-40B4-BE49-F238E27FC236}">
                <a16:creationId xmlns:a16="http://schemas.microsoft.com/office/drawing/2014/main" id="{2EF9FE27-D3C8-7826-21D4-BD9DE39F81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026" y="5144292"/>
            <a:ext cx="2400302" cy="1518682"/>
          </a:xfrm>
          <a:prstGeom prst="rect">
            <a:avLst/>
          </a:prstGeom>
          <a:ln w="3175">
            <a:solidFill>
              <a:schemeClr val="tx1"/>
            </a:solidFill>
          </a:ln>
        </p:spPr>
      </p:pic>
      <p:pic>
        <p:nvPicPr>
          <p:cNvPr id="16" name="Picture 15" descr="Map&#10;&#10;Description automatically generated">
            <a:extLst>
              <a:ext uri="{FF2B5EF4-FFF2-40B4-BE49-F238E27FC236}">
                <a16:creationId xmlns:a16="http://schemas.microsoft.com/office/drawing/2014/main" id="{33EF9BE7-F88D-6686-8625-A265C6C3FF9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026" y="1153781"/>
            <a:ext cx="2400302" cy="3903449"/>
          </a:xfrm>
          <a:prstGeom prst="rect">
            <a:avLst/>
          </a:prstGeom>
        </p:spPr>
      </p:pic>
      <p:pic>
        <p:nvPicPr>
          <p:cNvPr id="18" name="Picture 17" descr="A picture containing sky, ground, outdoor, sandy&#10;&#10;Description automatically generated">
            <a:extLst>
              <a:ext uri="{FF2B5EF4-FFF2-40B4-BE49-F238E27FC236}">
                <a16:creationId xmlns:a16="http://schemas.microsoft.com/office/drawing/2014/main" id="{A8E6BF89-9375-2D68-D340-0DADA6F232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80145" y="5144293"/>
            <a:ext cx="2024909" cy="1518682"/>
          </a:xfrm>
          <a:prstGeom prst="rect">
            <a:avLst/>
          </a:prstGeom>
        </p:spPr>
      </p:pic>
      <p:pic>
        <p:nvPicPr>
          <p:cNvPr id="22" name="Picture 21" descr="A picture containing grass, outdoor, sky, field&#10;&#10;Description automatically generated">
            <a:extLst>
              <a:ext uri="{FF2B5EF4-FFF2-40B4-BE49-F238E27FC236}">
                <a16:creationId xmlns:a16="http://schemas.microsoft.com/office/drawing/2014/main" id="{AA872F21-6C56-1C40-7AB2-0D499202F06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78779" y="5144292"/>
            <a:ext cx="1172495" cy="1518682"/>
          </a:xfrm>
          <a:prstGeom prst="rect">
            <a:avLst/>
          </a:prstGeom>
        </p:spPr>
      </p:pic>
      <p:cxnSp>
        <p:nvCxnSpPr>
          <p:cNvPr id="24" name="Straight Connector 23">
            <a:extLst>
              <a:ext uri="{FF2B5EF4-FFF2-40B4-BE49-F238E27FC236}">
                <a16:creationId xmlns:a16="http://schemas.microsoft.com/office/drawing/2014/main" id="{8132FE6D-0411-6387-7FD4-A04B7017D540}"/>
              </a:ext>
            </a:extLst>
          </p:cNvPr>
          <p:cNvCxnSpPr/>
          <p:nvPr/>
        </p:nvCxnSpPr>
        <p:spPr>
          <a:xfrm>
            <a:off x="8551126" y="1153781"/>
            <a:ext cx="0" cy="55091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D706E1C-1866-204F-E986-958E7EE8D83A}"/>
              </a:ext>
            </a:extLst>
          </p:cNvPr>
          <p:cNvSpPr txBox="1"/>
          <p:nvPr/>
        </p:nvSpPr>
        <p:spPr>
          <a:xfrm>
            <a:off x="8650979" y="1109803"/>
            <a:ext cx="3310112" cy="2739211"/>
          </a:xfrm>
          <a:prstGeom prst="rect">
            <a:avLst/>
          </a:prstGeom>
          <a:noFill/>
        </p:spPr>
        <p:txBody>
          <a:bodyPr wrap="square">
            <a:spAutoFit/>
          </a:bodyPr>
          <a:lstStyle/>
          <a:p>
            <a:r>
              <a:rPr lang="en-US" b="1" dirty="0">
                <a:latin typeface="G.I. 530" pitchFamily="2" charset="0"/>
              </a:rPr>
              <a:t>Mississippi River Levees</a:t>
            </a:r>
            <a:endParaRPr lang="en-US" sz="1800" b="1" dirty="0">
              <a:latin typeface="G.I. 530" pitchFamily="2" charset="0"/>
            </a:endParaRPr>
          </a:p>
          <a:p>
            <a:pPr marL="285750" indent="-285750">
              <a:buFont typeface="Wingdings" panose="05000000000000000000" pitchFamily="2" charset="2"/>
              <a:buChar char="§"/>
            </a:pPr>
            <a:r>
              <a:rPr lang="en-US" dirty="0">
                <a:latin typeface="G.I. 400" pitchFamily="2" charset="0"/>
              </a:rPr>
              <a:t>$80.5M in regular and supplemental funding</a:t>
            </a:r>
          </a:p>
          <a:p>
            <a:pPr marL="285750" indent="-285750">
              <a:spcBef>
                <a:spcPts val="600"/>
              </a:spcBef>
              <a:buFont typeface="Wingdings" panose="05000000000000000000" pitchFamily="2" charset="2"/>
              <a:buChar char="§"/>
            </a:pPr>
            <a:r>
              <a:rPr lang="en-US" dirty="0">
                <a:latin typeface="G.I. 400" pitchFamily="2" charset="0"/>
              </a:rPr>
              <a:t>12 projects under construction; nine in design.</a:t>
            </a:r>
          </a:p>
          <a:p>
            <a:pPr marL="285750" indent="-285750">
              <a:spcBef>
                <a:spcPts val="600"/>
              </a:spcBef>
              <a:buFont typeface="Wingdings" panose="05000000000000000000" pitchFamily="2" charset="2"/>
              <a:buChar char="§"/>
            </a:pPr>
            <a:r>
              <a:rPr lang="en-US" sz="1800" dirty="0">
                <a:latin typeface="G.I. 400" pitchFamily="2" charset="0"/>
              </a:rPr>
              <a:t>Additional $108M in </a:t>
            </a:r>
            <a:r>
              <a:rPr lang="en-US" dirty="0">
                <a:latin typeface="G.I. 400" pitchFamily="2" charset="0"/>
              </a:rPr>
              <a:t>DRSSA funding for 20 projects in South LA  (Vicksburg District lead) </a:t>
            </a:r>
            <a:endParaRPr lang="en-US" sz="1800" dirty="0">
              <a:latin typeface="G.I. 400" pitchFamily="2" charset="0"/>
            </a:endParaRPr>
          </a:p>
        </p:txBody>
      </p:sp>
      <p:sp>
        <p:nvSpPr>
          <p:cNvPr id="27" name="TextBox 26">
            <a:extLst>
              <a:ext uri="{FF2B5EF4-FFF2-40B4-BE49-F238E27FC236}">
                <a16:creationId xmlns:a16="http://schemas.microsoft.com/office/drawing/2014/main" id="{B06394E5-EFB2-2487-69A2-853245E33067}"/>
              </a:ext>
            </a:extLst>
          </p:cNvPr>
          <p:cNvSpPr txBox="1"/>
          <p:nvPr/>
        </p:nvSpPr>
        <p:spPr>
          <a:xfrm>
            <a:off x="8650979" y="3863528"/>
            <a:ext cx="3310108" cy="2739211"/>
          </a:xfrm>
          <a:prstGeom prst="rect">
            <a:avLst/>
          </a:prstGeom>
          <a:noFill/>
        </p:spPr>
        <p:txBody>
          <a:bodyPr wrap="square">
            <a:spAutoFit/>
          </a:bodyPr>
          <a:lstStyle/>
          <a:p>
            <a:r>
              <a:rPr lang="en-US" b="1" dirty="0">
                <a:latin typeface="G.I. 530" pitchFamily="2" charset="0"/>
              </a:rPr>
              <a:t>Atchafalaya Basin Levees</a:t>
            </a:r>
            <a:endParaRPr lang="en-US" sz="1800" b="1" dirty="0">
              <a:latin typeface="G.I. 530" pitchFamily="2" charset="0"/>
            </a:endParaRPr>
          </a:p>
          <a:p>
            <a:pPr marL="285750" indent="-285750">
              <a:buFont typeface="Wingdings" panose="05000000000000000000" pitchFamily="2" charset="2"/>
              <a:buChar char="§"/>
            </a:pPr>
            <a:r>
              <a:rPr lang="en-US" dirty="0">
                <a:latin typeface="G.I. 400" pitchFamily="2" charset="0"/>
              </a:rPr>
              <a:t>$85M in DRSSA funding received</a:t>
            </a:r>
          </a:p>
          <a:p>
            <a:pPr marL="285750" indent="-285750">
              <a:spcBef>
                <a:spcPts val="600"/>
              </a:spcBef>
              <a:buFont typeface="Wingdings" panose="05000000000000000000" pitchFamily="2" charset="2"/>
              <a:buChar char="§"/>
            </a:pPr>
            <a:r>
              <a:rPr lang="en-US" sz="1800" dirty="0">
                <a:latin typeface="G.I. 400" pitchFamily="2" charset="0"/>
              </a:rPr>
              <a:t>One </a:t>
            </a:r>
            <a:r>
              <a:rPr lang="en-US" dirty="0">
                <a:latin typeface="G.I. 400" pitchFamily="2" charset="0"/>
              </a:rPr>
              <a:t>under construction (</a:t>
            </a:r>
            <a:r>
              <a:rPr lang="en-US" dirty="0" err="1">
                <a:latin typeface="G.I. 400" pitchFamily="2" charset="0"/>
              </a:rPr>
              <a:t>Charenton</a:t>
            </a:r>
            <a:r>
              <a:rPr lang="en-US" dirty="0">
                <a:latin typeface="G.I. 400" pitchFamily="2" charset="0"/>
              </a:rPr>
              <a:t> Floodgate); seven reaches under design.</a:t>
            </a:r>
          </a:p>
          <a:p>
            <a:pPr marL="285750" indent="-285750">
              <a:spcBef>
                <a:spcPts val="600"/>
              </a:spcBef>
              <a:buFont typeface="Wingdings" panose="05000000000000000000" pitchFamily="2" charset="2"/>
              <a:buChar char="§"/>
            </a:pPr>
            <a:r>
              <a:rPr lang="en-US" sz="1800" dirty="0">
                <a:latin typeface="G.I. 400" pitchFamily="2" charset="0"/>
              </a:rPr>
              <a:t>$10M in BIL for Bayou Sale East West Tie-In (in design)</a:t>
            </a:r>
          </a:p>
        </p:txBody>
      </p:sp>
    </p:spTree>
    <p:extLst>
      <p:ext uri="{BB962C8B-B14F-4D97-AF65-F5344CB8AC3E}">
        <p14:creationId xmlns:p14="http://schemas.microsoft.com/office/powerpoint/2010/main" val="28861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03085" y="160023"/>
            <a:ext cx="10115103" cy="453572"/>
          </a:xfrm>
        </p:spPr>
        <p:txBody>
          <a:bodyPr/>
          <a:lstStyle/>
          <a:p>
            <a:r>
              <a:rPr lang="en-US" sz="3000" dirty="0">
                <a:latin typeface="G.I. 750" pitchFamily="2" charset="0"/>
              </a:rPr>
              <a:t>2023 flood risk management construction</a:t>
            </a:r>
          </a:p>
        </p:txBody>
      </p:sp>
      <p:sp>
        <p:nvSpPr>
          <p:cNvPr id="2" name="Title 6">
            <a:extLst>
              <a:ext uri="{FF2B5EF4-FFF2-40B4-BE49-F238E27FC236}">
                <a16:creationId xmlns:a16="http://schemas.microsoft.com/office/drawing/2014/main" id="{FA4C18DA-B5FF-6359-B753-DC845246D981}"/>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West shore lake </a:t>
            </a:r>
            <a:r>
              <a:rPr lang="en-US" sz="2400" dirty="0" err="1">
                <a:latin typeface="G.I. 400 Italic" pitchFamily="50" charset="0"/>
              </a:rPr>
              <a:t>pontchartrain</a:t>
            </a:r>
            <a:endParaRPr lang="en-US" sz="2400" dirty="0">
              <a:latin typeface="G.I. 400 Italic" pitchFamily="50" charset="0"/>
            </a:endParaRPr>
          </a:p>
        </p:txBody>
      </p:sp>
      <p:cxnSp>
        <p:nvCxnSpPr>
          <p:cNvPr id="6" name="Straight Connector 5">
            <a:extLst>
              <a:ext uri="{FF2B5EF4-FFF2-40B4-BE49-F238E27FC236}">
                <a16:creationId xmlns:a16="http://schemas.microsoft.com/office/drawing/2014/main" id="{A2B30179-90C1-DBE5-A073-B98581C0281F}"/>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3B21566B-D03F-39E1-5906-3377397678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8657" y="1203152"/>
            <a:ext cx="4704126" cy="2667185"/>
          </a:xfrm>
          <a:prstGeom prst="rect">
            <a:avLst/>
          </a:prstGeom>
        </p:spPr>
      </p:pic>
      <p:pic>
        <p:nvPicPr>
          <p:cNvPr id="5" name="Picture 4" descr="A close up of a map&#10;&#10;Description automatically generated">
            <a:extLst>
              <a:ext uri="{FF2B5EF4-FFF2-40B4-BE49-F238E27FC236}">
                <a16:creationId xmlns:a16="http://schemas.microsoft.com/office/drawing/2014/main" id="{F8B8487F-F92B-7E25-9280-5495E82653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1673" y="1203152"/>
            <a:ext cx="2496343" cy="2667185"/>
          </a:xfrm>
          <a:prstGeom prst="rect">
            <a:avLst/>
          </a:prstGeom>
        </p:spPr>
      </p:pic>
      <p:pic>
        <p:nvPicPr>
          <p:cNvPr id="8" name="Picture 7" descr="A picture containing tree, outdoor, grass, nature&#10;&#10;Description automatically generated">
            <a:extLst>
              <a:ext uri="{FF2B5EF4-FFF2-40B4-BE49-F238E27FC236}">
                <a16:creationId xmlns:a16="http://schemas.microsoft.com/office/drawing/2014/main" id="{43B775AE-9FDE-E1B2-4DA9-F8FC992162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4522" y="3994287"/>
            <a:ext cx="1921118" cy="1282403"/>
          </a:xfrm>
          <a:prstGeom prst="rect">
            <a:avLst/>
          </a:prstGeom>
        </p:spPr>
      </p:pic>
      <p:pic>
        <p:nvPicPr>
          <p:cNvPr id="9" name="Picture 8" descr="A picture containing sky, grass, outdoor, nature&#10;&#10;Description automatically generated">
            <a:extLst>
              <a:ext uri="{FF2B5EF4-FFF2-40B4-BE49-F238E27FC236}">
                <a16:creationId xmlns:a16="http://schemas.microsoft.com/office/drawing/2014/main" id="{41713FC8-CB28-5C8E-509E-A59A947C5F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4521" y="5330676"/>
            <a:ext cx="1921117" cy="1282820"/>
          </a:xfrm>
          <a:prstGeom prst="rect">
            <a:avLst/>
          </a:prstGeom>
        </p:spPr>
      </p:pic>
      <p:pic>
        <p:nvPicPr>
          <p:cNvPr id="10" name="Picture 9" descr="A picture containing grass, nature&#10;&#10;Description automatically generated">
            <a:extLst>
              <a:ext uri="{FF2B5EF4-FFF2-40B4-BE49-F238E27FC236}">
                <a16:creationId xmlns:a16="http://schemas.microsoft.com/office/drawing/2014/main" id="{76B828B0-8389-74B2-265D-B516793EA61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35805" y="3994288"/>
            <a:ext cx="1926978" cy="1282402"/>
          </a:xfrm>
          <a:prstGeom prst="rect">
            <a:avLst/>
          </a:prstGeom>
        </p:spPr>
      </p:pic>
      <p:pic>
        <p:nvPicPr>
          <p:cNvPr id="11" name="Picture 2">
            <a:extLst>
              <a:ext uri="{FF2B5EF4-FFF2-40B4-BE49-F238E27FC236}">
                <a16:creationId xmlns:a16="http://schemas.microsoft.com/office/drawing/2014/main" id="{F80BA9AD-1816-742B-4B87-CB27AAC3B52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1674" y="3994288"/>
            <a:ext cx="1472496" cy="261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utdoor&#10;&#10;Description automatically generated">
            <a:extLst>
              <a:ext uri="{FF2B5EF4-FFF2-40B4-BE49-F238E27FC236}">
                <a16:creationId xmlns:a16="http://schemas.microsoft.com/office/drawing/2014/main" id="{FCD31FB4-DC3B-4BC9-69E4-1B58F774A44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826206" y="3994288"/>
            <a:ext cx="1607036" cy="2619208"/>
          </a:xfrm>
          <a:prstGeom prst="rect">
            <a:avLst/>
          </a:prstGeom>
        </p:spPr>
      </p:pic>
      <p:pic>
        <p:nvPicPr>
          <p:cNvPr id="13" name="Picture 3">
            <a:extLst>
              <a:ext uri="{FF2B5EF4-FFF2-40B4-BE49-F238E27FC236}">
                <a16:creationId xmlns:a16="http://schemas.microsoft.com/office/drawing/2014/main" id="{2B120B71-EF44-A8EF-7A1F-D6990CDDBFA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635805" y="5331094"/>
            <a:ext cx="1921118"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2889E907-812A-F9B7-F284-85C974C1C8F3}"/>
              </a:ext>
            </a:extLst>
          </p:cNvPr>
          <p:cNvCxnSpPr/>
          <p:nvPr/>
        </p:nvCxnSpPr>
        <p:spPr>
          <a:xfrm>
            <a:off x="7699822" y="1153781"/>
            <a:ext cx="0" cy="55091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0225B41-FA61-2265-A19A-9CBE4C952B1B}"/>
              </a:ext>
            </a:extLst>
          </p:cNvPr>
          <p:cNvSpPr txBox="1"/>
          <p:nvPr/>
        </p:nvSpPr>
        <p:spPr>
          <a:xfrm>
            <a:off x="7757188" y="1152869"/>
            <a:ext cx="4209213" cy="3877985"/>
          </a:xfrm>
          <a:prstGeom prst="rect">
            <a:avLst/>
          </a:prstGeom>
          <a:noFill/>
        </p:spPr>
        <p:txBody>
          <a:bodyPr wrap="square">
            <a:spAutoFit/>
          </a:bodyPr>
          <a:lstStyle/>
          <a:p>
            <a:r>
              <a:rPr lang="en-US" b="1" dirty="0">
                <a:latin typeface="G.I. 530" pitchFamily="2" charset="0"/>
              </a:rPr>
              <a:t>Underway</a:t>
            </a:r>
            <a:endParaRPr lang="en-US" sz="1800" b="1" dirty="0">
              <a:latin typeface="G.I. 530" pitchFamily="2" charset="0"/>
            </a:endParaRPr>
          </a:p>
          <a:p>
            <a:pPr marL="285750" indent="-285750">
              <a:spcAft>
                <a:spcPts val="600"/>
              </a:spcAft>
              <a:buFont typeface="Wingdings" panose="05000000000000000000" pitchFamily="2" charset="2"/>
              <a:buChar char="§"/>
            </a:pPr>
            <a:r>
              <a:rPr lang="en-US" dirty="0">
                <a:latin typeface="G.I. 400" pitchFamily="2" charset="0"/>
              </a:rPr>
              <a:t>Levee Test Section (WSLP-101):  </a:t>
            </a:r>
            <a:r>
              <a:rPr lang="en-US" dirty="0">
                <a:solidFill>
                  <a:srgbClr val="00B050"/>
                </a:solidFill>
                <a:latin typeface="G.I. 400" pitchFamily="2" charset="0"/>
              </a:rPr>
              <a:t>Complete</a:t>
            </a:r>
          </a:p>
          <a:p>
            <a:pPr marL="285750" indent="-285750">
              <a:spcAft>
                <a:spcPts val="600"/>
              </a:spcAft>
              <a:buFont typeface="Wingdings" panose="05000000000000000000" pitchFamily="2" charset="2"/>
              <a:buChar char="§"/>
            </a:pPr>
            <a:r>
              <a:rPr lang="en-US" dirty="0">
                <a:latin typeface="G.I. 400" pitchFamily="2" charset="0"/>
              </a:rPr>
              <a:t>Sand Placement 1 &amp; 2:  </a:t>
            </a:r>
            <a:r>
              <a:rPr lang="en-US" dirty="0">
                <a:solidFill>
                  <a:srgbClr val="00B050"/>
                </a:solidFill>
                <a:latin typeface="G.I. 400" pitchFamily="2" charset="0"/>
              </a:rPr>
              <a:t>Complete</a:t>
            </a:r>
          </a:p>
          <a:p>
            <a:pPr marL="285750" indent="-285750">
              <a:spcAft>
                <a:spcPts val="600"/>
              </a:spcAft>
              <a:buFont typeface="Wingdings" panose="05000000000000000000" pitchFamily="2" charset="2"/>
              <a:buChar char="§"/>
            </a:pPr>
            <a:r>
              <a:rPr lang="en-US" dirty="0">
                <a:latin typeface="G.I. 400" pitchFamily="2" charset="0"/>
              </a:rPr>
              <a:t>Clay and Sand Stockpile:  </a:t>
            </a:r>
            <a:r>
              <a:rPr lang="en-US" dirty="0">
                <a:solidFill>
                  <a:srgbClr val="00B050"/>
                </a:solidFill>
                <a:latin typeface="G.I. 400" pitchFamily="2" charset="0"/>
              </a:rPr>
              <a:t>2 of 3 Complete</a:t>
            </a:r>
          </a:p>
          <a:p>
            <a:pPr marL="285750" indent="-285750">
              <a:spcAft>
                <a:spcPts val="600"/>
              </a:spcAft>
              <a:buFont typeface="Wingdings" panose="05000000000000000000" pitchFamily="2" charset="2"/>
              <a:buChar char="§"/>
            </a:pPr>
            <a:r>
              <a:rPr lang="en-US" dirty="0">
                <a:latin typeface="G.I. 400" pitchFamily="2" charset="0"/>
              </a:rPr>
              <a:t>Access Road Construction:   </a:t>
            </a:r>
            <a:r>
              <a:rPr lang="en-US" dirty="0">
                <a:solidFill>
                  <a:srgbClr val="00B050"/>
                </a:solidFill>
                <a:latin typeface="G.I. 400" pitchFamily="2" charset="0"/>
              </a:rPr>
              <a:t>Substantially Complete</a:t>
            </a:r>
          </a:p>
          <a:p>
            <a:pPr marL="285750" indent="-285750">
              <a:spcAft>
                <a:spcPts val="600"/>
              </a:spcAft>
              <a:buFont typeface="Wingdings" panose="05000000000000000000" pitchFamily="2" charset="2"/>
              <a:buChar char="§"/>
            </a:pPr>
            <a:r>
              <a:rPr lang="en-US" sz="1800" dirty="0">
                <a:latin typeface="G.I. 400" pitchFamily="2" charset="0"/>
              </a:rPr>
              <a:t>Pile Load Testing: Underway</a:t>
            </a:r>
          </a:p>
          <a:p>
            <a:pPr marL="285750" indent="-285750">
              <a:spcAft>
                <a:spcPts val="600"/>
              </a:spcAft>
              <a:buFont typeface="Wingdings" panose="05000000000000000000" pitchFamily="2" charset="2"/>
              <a:buChar char="§"/>
            </a:pPr>
            <a:r>
              <a:rPr lang="en-US" dirty="0">
                <a:latin typeface="G.I. 400" pitchFamily="2" charset="0"/>
              </a:rPr>
              <a:t>Levee Construction (WSLP-110 and 107):  Two contracts awarded.</a:t>
            </a:r>
          </a:p>
          <a:p>
            <a:pPr marL="285750" indent="-285750">
              <a:buFont typeface="Wingdings" panose="05000000000000000000" pitchFamily="2" charset="2"/>
              <a:buChar char="§"/>
            </a:pPr>
            <a:endParaRPr lang="en-US" sz="1800" dirty="0">
              <a:latin typeface="G.I. 400" pitchFamily="2" charset="0"/>
            </a:endParaRPr>
          </a:p>
        </p:txBody>
      </p:sp>
      <p:sp>
        <p:nvSpPr>
          <p:cNvPr id="16" name="TextBox 15">
            <a:extLst>
              <a:ext uri="{FF2B5EF4-FFF2-40B4-BE49-F238E27FC236}">
                <a16:creationId xmlns:a16="http://schemas.microsoft.com/office/drawing/2014/main" id="{72EADF34-58D3-7971-F0F1-4DBE088AF1CC}"/>
              </a:ext>
            </a:extLst>
          </p:cNvPr>
          <p:cNvSpPr txBox="1"/>
          <p:nvPr/>
        </p:nvSpPr>
        <p:spPr>
          <a:xfrm>
            <a:off x="7757187" y="4683919"/>
            <a:ext cx="4209213" cy="923330"/>
          </a:xfrm>
          <a:prstGeom prst="rect">
            <a:avLst/>
          </a:prstGeom>
          <a:noFill/>
        </p:spPr>
        <p:txBody>
          <a:bodyPr wrap="square">
            <a:spAutoFit/>
          </a:bodyPr>
          <a:lstStyle/>
          <a:p>
            <a:r>
              <a:rPr lang="en-US" b="1" dirty="0">
                <a:latin typeface="G.I. 530" pitchFamily="2" charset="0"/>
              </a:rPr>
              <a:t>Upcoming</a:t>
            </a:r>
            <a:endParaRPr lang="en-US" sz="1800" b="1" dirty="0">
              <a:latin typeface="G.I. 530" pitchFamily="2" charset="0"/>
            </a:endParaRPr>
          </a:p>
          <a:p>
            <a:pPr marL="285750" indent="-285750">
              <a:buFont typeface="Wingdings" panose="05000000000000000000" pitchFamily="2" charset="2"/>
              <a:buChar char="§"/>
            </a:pPr>
            <a:r>
              <a:rPr lang="en-US" dirty="0">
                <a:latin typeface="G.I. 400" pitchFamily="2" charset="0"/>
              </a:rPr>
              <a:t>Two levee construction contracts (WSLP-101a and 106):  May 2023.</a:t>
            </a:r>
          </a:p>
        </p:txBody>
      </p:sp>
      <p:sp>
        <p:nvSpPr>
          <p:cNvPr id="17" name="TextBox 16">
            <a:extLst>
              <a:ext uri="{FF2B5EF4-FFF2-40B4-BE49-F238E27FC236}">
                <a16:creationId xmlns:a16="http://schemas.microsoft.com/office/drawing/2014/main" id="{FB16B9F5-FF67-9231-B65F-0524466C2567}"/>
              </a:ext>
            </a:extLst>
          </p:cNvPr>
          <p:cNvSpPr txBox="1"/>
          <p:nvPr/>
        </p:nvSpPr>
        <p:spPr>
          <a:xfrm>
            <a:off x="7757186" y="5690166"/>
            <a:ext cx="4209213" cy="923330"/>
          </a:xfrm>
          <a:prstGeom prst="rect">
            <a:avLst/>
          </a:prstGeom>
          <a:noFill/>
        </p:spPr>
        <p:txBody>
          <a:bodyPr wrap="square">
            <a:spAutoFit/>
          </a:bodyPr>
          <a:lstStyle/>
          <a:p>
            <a:r>
              <a:rPr lang="en-US" b="1" dirty="0">
                <a:latin typeface="G.I. 530" pitchFamily="2" charset="0"/>
              </a:rPr>
              <a:t>General Reevaluation Report</a:t>
            </a:r>
            <a:endParaRPr lang="en-US" sz="1800" b="1" dirty="0">
              <a:latin typeface="G.I. 530" pitchFamily="2" charset="0"/>
            </a:endParaRPr>
          </a:p>
          <a:p>
            <a:pPr marL="285750" indent="-285750">
              <a:buFont typeface="Wingdings" panose="05000000000000000000" pitchFamily="2" charset="2"/>
              <a:buChar char="§"/>
            </a:pPr>
            <a:r>
              <a:rPr lang="en-US" dirty="0">
                <a:latin typeface="G.I. 400" pitchFamily="2" charset="0"/>
              </a:rPr>
              <a:t>Feasibility Cost Share Agreement signed FEB 2023</a:t>
            </a:r>
          </a:p>
        </p:txBody>
      </p:sp>
    </p:spTree>
    <p:extLst>
      <p:ext uri="{BB962C8B-B14F-4D97-AF65-F5344CB8AC3E}">
        <p14:creationId xmlns:p14="http://schemas.microsoft.com/office/powerpoint/2010/main" val="291497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Map&#10;&#10;Description automatically generated">
            <a:extLst>
              <a:ext uri="{FF2B5EF4-FFF2-40B4-BE49-F238E27FC236}">
                <a16:creationId xmlns:a16="http://schemas.microsoft.com/office/drawing/2014/main" id="{5C95FC3A-34C3-FE8A-F4A8-7313C3A28A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682" y="1052653"/>
            <a:ext cx="8968032" cy="5685314"/>
          </a:xfrm>
          <a:prstGeom prst="rect">
            <a:avLst/>
          </a:prstGeom>
        </p:spPr>
      </p:pic>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03085" y="160023"/>
            <a:ext cx="10115103" cy="453572"/>
          </a:xfrm>
        </p:spPr>
        <p:txBody>
          <a:bodyPr/>
          <a:lstStyle/>
          <a:p>
            <a:r>
              <a:rPr lang="en-US" sz="3000" dirty="0">
                <a:latin typeface="G.I. 750" pitchFamily="2" charset="0"/>
              </a:rPr>
              <a:t>2023 flood risk management construction</a:t>
            </a:r>
          </a:p>
        </p:txBody>
      </p:sp>
      <p:sp>
        <p:nvSpPr>
          <p:cNvPr id="2" name="Title 6">
            <a:extLst>
              <a:ext uri="{FF2B5EF4-FFF2-40B4-BE49-F238E27FC236}">
                <a16:creationId xmlns:a16="http://schemas.microsoft.com/office/drawing/2014/main" id="{FA4C18DA-B5FF-6359-B753-DC845246D981}"/>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err="1">
                <a:latin typeface="G.I. 400 Italic" pitchFamily="50" charset="0"/>
              </a:rPr>
              <a:t>Morganza</a:t>
            </a:r>
            <a:r>
              <a:rPr lang="en-US" sz="2400" dirty="0">
                <a:latin typeface="G.I. 400 Italic" pitchFamily="50" charset="0"/>
              </a:rPr>
              <a:t> to the gulf of </a:t>
            </a:r>
            <a:r>
              <a:rPr lang="en-US" sz="2400" dirty="0" err="1">
                <a:latin typeface="G.I. 400 Italic" pitchFamily="50" charset="0"/>
              </a:rPr>
              <a:t>mexico</a:t>
            </a:r>
            <a:endParaRPr lang="en-US" sz="2400" dirty="0">
              <a:latin typeface="G.I. 400 Italic" pitchFamily="50" charset="0"/>
            </a:endParaRPr>
          </a:p>
        </p:txBody>
      </p:sp>
      <p:cxnSp>
        <p:nvCxnSpPr>
          <p:cNvPr id="6" name="Straight Connector 5">
            <a:extLst>
              <a:ext uri="{FF2B5EF4-FFF2-40B4-BE49-F238E27FC236}">
                <a16:creationId xmlns:a16="http://schemas.microsoft.com/office/drawing/2014/main" id="{A2B30179-90C1-DBE5-A073-B98581C0281F}"/>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444A686-7CEF-F9DD-586E-1A35594D0596}"/>
              </a:ext>
            </a:extLst>
          </p:cNvPr>
          <p:cNvCxnSpPr>
            <a:cxnSpLocks/>
          </p:cNvCxnSpPr>
          <p:nvPr/>
        </p:nvCxnSpPr>
        <p:spPr>
          <a:xfrm>
            <a:off x="2123281" y="3238232"/>
            <a:ext cx="996993" cy="58138"/>
          </a:xfrm>
          <a:prstGeom prst="straightConnector1">
            <a:avLst/>
          </a:prstGeom>
          <a:ln w="76200">
            <a:solidFill>
              <a:srgbClr val="FFFF00"/>
            </a:solidFill>
            <a:tailEnd type="triangle"/>
          </a:ln>
        </p:spPr>
        <p:style>
          <a:lnRef idx="1">
            <a:schemeClr val="accent3"/>
          </a:lnRef>
          <a:fillRef idx="0">
            <a:schemeClr val="accent3"/>
          </a:fillRef>
          <a:effectRef idx="0">
            <a:schemeClr val="accent3"/>
          </a:effectRef>
          <a:fontRef idx="minor">
            <a:schemeClr val="tx1"/>
          </a:fontRef>
        </p:style>
      </p:cxnSp>
      <p:cxnSp>
        <p:nvCxnSpPr>
          <p:cNvPr id="32" name="Straight Arrow Connector 31">
            <a:extLst>
              <a:ext uri="{FF2B5EF4-FFF2-40B4-BE49-F238E27FC236}">
                <a16:creationId xmlns:a16="http://schemas.microsoft.com/office/drawing/2014/main" id="{1BB4D3D1-B7A0-F4DB-6768-B4E0CE3903A0}"/>
              </a:ext>
            </a:extLst>
          </p:cNvPr>
          <p:cNvCxnSpPr>
            <a:cxnSpLocks/>
          </p:cNvCxnSpPr>
          <p:nvPr/>
        </p:nvCxnSpPr>
        <p:spPr>
          <a:xfrm>
            <a:off x="3265394" y="2513630"/>
            <a:ext cx="0" cy="714715"/>
          </a:xfrm>
          <a:prstGeom prst="straightConnector1">
            <a:avLst/>
          </a:prstGeom>
          <a:ln w="76200">
            <a:solidFill>
              <a:srgbClr val="FFFF00"/>
            </a:solidFill>
            <a:tailEnd type="triangle"/>
          </a:ln>
        </p:spPr>
        <p:style>
          <a:lnRef idx="1">
            <a:schemeClr val="accent3"/>
          </a:lnRef>
          <a:fillRef idx="0">
            <a:schemeClr val="accent3"/>
          </a:fillRef>
          <a:effectRef idx="0">
            <a:schemeClr val="accent3"/>
          </a:effectRef>
          <a:fontRef idx="minor">
            <a:schemeClr val="tx1"/>
          </a:fontRef>
        </p:style>
      </p:cxnSp>
      <p:cxnSp>
        <p:nvCxnSpPr>
          <p:cNvPr id="38" name="Straight Arrow Connector 37">
            <a:extLst>
              <a:ext uri="{FF2B5EF4-FFF2-40B4-BE49-F238E27FC236}">
                <a16:creationId xmlns:a16="http://schemas.microsoft.com/office/drawing/2014/main" id="{1A5CE912-3685-D652-8B86-DFAE773F3DDE}"/>
              </a:ext>
            </a:extLst>
          </p:cNvPr>
          <p:cNvCxnSpPr>
            <a:cxnSpLocks/>
          </p:cNvCxnSpPr>
          <p:nvPr/>
        </p:nvCxnSpPr>
        <p:spPr>
          <a:xfrm>
            <a:off x="7890235" y="2998015"/>
            <a:ext cx="681875" cy="0"/>
          </a:xfrm>
          <a:prstGeom prst="straightConnector1">
            <a:avLst/>
          </a:prstGeom>
          <a:ln w="76200">
            <a:solidFill>
              <a:srgbClr val="FFFF00"/>
            </a:solidFill>
            <a:tailEnd type="triangle"/>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4C9B98E7-3E34-6D89-B8E3-0D9D877FCBD3}"/>
              </a:ext>
            </a:extLst>
          </p:cNvPr>
          <p:cNvCxnSpPr>
            <a:cxnSpLocks/>
          </p:cNvCxnSpPr>
          <p:nvPr/>
        </p:nvCxnSpPr>
        <p:spPr>
          <a:xfrm flipH="1" flipV="1">
            <a:off x="6226982" y="4728778"/>
            <a:ext cx="324647" cy="521952"/>
          </a:xfrm>
          <a:prstGeom prst="straightConnector1">
            <a:avLst/>
          </a:prstGeom>
          <a:ln w="76200">
            <a:solidFill>
              <a:srgbClr val="FFFF00"/>
            </a:solidFill>
            <a:tailEnd type="triangle"/>
          </a:ln>
        </p:spPr>
        <p:style>
          <a:lnRef idx="1">
            <a:schemeClr val="accent3"/>
          </a:lnRef>
          <a:fillRef idx="0">
            <a:schemeClr val="accent3"/>
          </a:fillRef>
          <a:effectRef idx="0">
            <a:schemeClr val="accent3"/>
          </a:effectRef>
          <a:fontRef idx="minor">
            <a:schemeClr val="tx1"/>
          </a:fontRef>
        </p:style>
      </p:cxnSp>
      <p:sp>
        <p:nvSpPr>
          <p:cNvPr id="43" name="TextBox 42">
            <a:extLst>
              <a:ext uri="{FF2B5EF4-FFF2-40B4-BE49-F238E27FC236}">
                <a16:creationId xmlns:a16="http://schemas.microsoft.com/office/drawing/2014/main" id="{36521275-F075-03D5-8341-865DB0316EF6}"/>
              </a:ext>
            </a:extLst>
          </p:cNvPr>
          <p:cNvSpPr txBox="1"/>
          <p:nvPr/>
        </p:nvSpPr>
        <p:spPr>
          <a:xfrm>
            <a:off x="6487212" y="5207523"/>
            <a:ext cx="1403023" cy="578882"/>
          </a:xfrm>
          <a:prstGeom prst="roundRect">
            <a:avLst/>
          </a:prstGeom>
          <a:solidFill>
            <a:srgbClr val="FFFF00"/>
          </a:solidFill>
        </p:spPr>
        <p:txBody>
          <a:bodyPr wrap="square" rtlCol="0">
            <a:spAutoFit/>
          </a:bodyPr>
          <a:lstStyle/>
          <a:p>
            <a:r>
              <a:rPr lang="en-US" sz="1400" dirty="0">
                <a:latin typeface="G.I. 750" pitchFamily="2" charset="0"/>
              </a:rPr>
              <a:t>Humble Canal Floodgate</a:t>
            </a:r>
          </a:p>
        </p:txBody>
      </p:sp>
      <p:sp>
        <p:nvSpPr>
          <p:cNvPr id="44" name="TextBox 43">
            <a:extLst>
              <a:ext uri="{FF2B5EF4-FFF2-40B4-BE49-F238E27FC236}">
                <a16:creationId xmlns:a16="http://schemas.microsoft.com/office/drawing/2014/main" id="{EEBB2692-FCE8-08A7-7D6F-9F33E61A414C}"/>
              </a:ext>
            </a:extLst>
          </p:cNvPr>
          <p:cNvSpPr txBox="1"/>
          <p:nvPr/>
        </p:nvSpPr>
        <p:spPr>
          <a:xfrm>
            <a:off x="980388" y="2915300"/>
            <a:ext cx="1329565" cy="578882"/>
          </a:xfrm>
          <a:prstGeom prst="roundRect">
            <a:avLst/>
          </a:prstGeom>
          <a:solidFill>
            <a:srgbClr val="FFFF00"/>
          </a:solidFill>
        </p:spPr>
        <p:txBody>
          <a:bodyPr wrap="square" rtlCol="0">
            <a:spAutoFit/>
          </a:bodyPr>
          <a:lstStyle/>
          <a:p>
            <a:r>
              <a:rPr lang="en-US" sz="1400" dirty="0">
                <a:latin typeface="G.I. 750" pitchFamily="2" charset="0"/>
              </a:rPr>
              <a:t>Minors Canal Floodgate</a:t>
            </a:r>
          </a:p>
        </p:txBody>
      </p:sp>
      <p:sp>
        <p:nvSpPr>
          <p:cNvPr id="45" name="TextBox 44">
            <a:extLst>
              <a:ext uri="{FF2B5EF4-FFF2-40B4-BE49-F238E27FC236}">
                <a16:creationId xmlns:a16="http://schemas.microsoft.com/office/drawing/2014/main" id="{2B10AD71-E8BC-6AAF-71FE-1D3D33824073}"/>
              </a:ext>
            </a:extLst>
          </p:cNvPr>
          <p:cNvSpPr txBox="1"/>
          <p:nvPr/>
        </p:nvSpPr>
        <p:spPr>
          <a:xfrm>
            <a:off x="2552917" y="2032491"/>
            <a:ext cx="1321498" cy="578882"/>
          </a:xfrm>
          <a:prstGeom prst="roundRect">
            <a:avLst/>
          </a:prstGeom>
          <a:solidFill>
            <a:srgbClr val="FFFF00"/>
          </a:solidFill>
        </p:spPr>
        <p:txBody>
          <a:bodyPr wrap="square" rtlCol="0">
            <a:spAutoFit/>
          </a:bodyPr>
          <a:lstStyle/>
          <a:p>
            <a:r>
              <a:rPr lang="en-US" sz="1400" dirty="0">
                <a:latin typeface="G.I. 750" pitchFamily="2" charset="0"/>
              </a:rPr>
              <a:t>GIWW West Floodgate</a:t>
            </a:r>
          </a:p>
        </p:txBody>
      </p:sp>
      <p:sp>
        <p:nvSpPr>
          <p:cNvPr id="47" name="TextBox 46">
            <a:extLst>
              <a:ext uri="{FF2B5EF4-FFF2-40B4-BE49-F238E27FC236}">
                <a16:creationId xmlns:a16="http://schemas.microsoft.com/office/drawing/2014/main" id="{585F3FA2-F1CC-E4AD-C10E-527DCB5F6D35}"/>
              </a:ext>
            </a:extLst>
          </p:cNvPr>
          <p:cNvSpPr txBox="1"/>
          <p:nvPr/>
        </p:nvSpPr>
        <p:spPr>
          <a:xfrm>
            <a:off x="6675397" y="2674849"/>
            <a:ext cx="1214838" cy="578882"/>
          </a:xfrm>
          <a:prstGeom prst="roundRect">
            <a:avLst/>
          </a:prstGeom>
          <a:solidFill>
            <a:srgbClr val="FFFF00"/>
          </a:solidFill>
        </p:spPr>
        <p:txBody>
          <a:bodyPr wrap="square" rtlCol="0">
            <a:spAutoFit/>
          </a:bodyPr>
          <a:lstStyle/>
          <a:p>
            <a:r>
              <a:rPr lang="en-US" sz="1400" dirty="0">
                <a:latin typeface="G.I. 750" pitchFamily="2" charset="0"/>
              </a:rPr>
              <a:t>GIWW East Floodgate</a:t>
            </a:r>
          </a:p>
        </p:txBody>
      </p:sp>
      <p:sp>
        <p:nvSpPr>
          <p:cNvPr id="50" name="TextBox 49">
            <a:extLst>
              <a:ext uri="{FF2B5EF4-FFF2-40B4-BE49-F238E27FC236}">
                <a16:creationId xmlns:a16="http://schemas.microsoft.com/office/drawing/2014/main" id="{AB1D4F55-9A95-4D4A-77C2-6156772F032C}"/>
              </a:ext>
            </a:extLst>
          </p:cNvPr>
          <p:cNvSpPr txBox="1"/>
          <p:nvPr/>
        </p:nvSpPr>
        <p:spPr>
          <a:xfrm>
            <a:off x="4475721" y="3395662"/>
            <a:ext cx="1514724" cy="578882"/>
          </a:xfrm>
          <a:prstGeom prst="roundRect">
            <a:avLst/>
          </a:prstGeom>
          <a:solidFill>
            <a:srgbClr val="FFFF00"/>
          </a:solidFill>
        </p:spPr>
        <p:txBody>
          <a:bodyPr wrap="square" rtlCol="0">
            <a:spAutoFit/>
          </a:bodyPr>
          <a:lstStyle/>
          <a:p>
            <a:r>
              <a:rPr lang="en-US" sz="1400" dirty="0">
                <a:latin typeface="G.I. 750" pitchFamily="2" charset="0"/>
              </a:rPr>
              <a:t>Reach A Levee Alignment</a:t>
            </a:r>
          </a:p>
        </p:txBody>
      </p:sp>
      <p:cxnSp>
        <p:nvCxnSpPr>
          <p:cNvPr id="51" name="Straight Arrow Connector 50">
            <a:extLst>
              <a:ext uri="{FF2B5EF4-FFF2-40B4-BE49-F238E27FC236}">
                <a16:creationId xmlns:a16="http://schemas.microsoft.com/office/drawing/2014/main" id="{7D2F625B-8FAA-48C8-244F-87A0C4E60A7B}"/>
              </a:ext>
            </a:extLst>
          </p:cNvPr>
          <p:cNvCxnSpPr>
            <a:cxnSpLocks/>
          </p:cNvCxnSpPr>
          <p:nvPr/>
        </p:nvCxnSpPr>
        <p:spPr>
          <a:xfrm flipH="1">
            <a:off x="3671389" y="3657272"/>
            <a:ext cx="870320" cy="36572"/>
          </a:xfrm>
          <a:prstGeom prst="straightConnector1">
            <a:avLst/>
          </a:prstGeom>
          <a:ln w="76200">
            <a:solidFill>
              <a:srgbClr val="FFFF00"/>
            </a:solidFill>
            <a:tailEnd type="triangle"/>
          </a:ln>
        </p:spPr>
        <p:style>
          <a:lnRef idx="1">
            <a:schemeClr val="accent3"/>
          </a:lnRef>
          <a:fillRef idx="0">
            <a:schemeClr val="accent3"/>
          </a:fillRef>
          <a:effectRef idx="0">
            <a:schemeClr val="accent3"/>
          </a:effectRef>
          <a:fontRef idx="minor">
            <a:schemeClr val="tx1"/>
          </a:fontRef>
        </p:style>
      </p:cxnSp>
      <p:sp>
        <p:nvSpPr>
          <p:cNvPr id="53" name="TextBox 52">
            <a:extLst>
              <a:ext uri="{FF2B5EF4-FFF2-40B4-BE49-F238E27FC236}">
                <a16:creationId xmlns:a16="http://schemas.microsoft.com/office/drawing/2014/main" id="{2D668E8A-AED4-3E37-6ED0-6239E256AE85}"/>
              </a:ext>
            </a:extLst>
          </p:cNvPr>
          <p:cNvSpPr txBox="1"/>
          <p:nvPr/>
        </p:nvSpPr>
        <p:spPr>
          <a:xfrm>
            <a:off x="7122206" y="1246782"/>
            <a:ext cx="1810038" cy="578882"/>
          </a:xfrm>
          <a:prstGeom prst="roundRect">
            <a:avLst/>
          </a:prstGeom>
          <a:solidFill>
            <a:srgbClr val="FFFF00"/>
          </a:solidFill>
        </p:spPr>
        <p:txBody>
          <a:bodyPr wrap="square" rtlCol="0">
            <a:spAutoFit/>
          </a:bodyPr>
          <a:lstStyle/>
          <a:p>
            <a:r>
              <a:rPr lang="en-US" sz="1400" dirty="0">
                <a:latin typeface="G.I. 750" pitchFamily="2" charset="0"/>
              </a:rPr>
              <a:t>Lockport to Larose Levee Alignment</a:t>
            </a:r>
          </a:p>
        </p:txBody>
      </p:sp>
      <p:cxnSp>
        <p:nvCxnSpPr>
          <p:cNvPr id="54" name="Straight Arrow Connector 53">
            <a:extLst>
              <a:ext uri="{FF2B5EF4-FFF2-40B4-BE49-F238E27FC236}">
                <a16:creationId xmlns:a16="http://schemas.microsoft.com/office/drawing/2014/main" id="{EABAEE04-23BC-68DB-437D-FD202AD597EB}"/>
              </a:ext>
            </a:extLst>
          </p:cNvPr>
          <p:cNvCxnSpPr>
            <a:cxnSpLocks/>
          </p:cNvCxnSpPr>
          <p:nvPr/>
        </p:nvCxnSpPr>
        <p:spPr>
          <a:xfrm>
            <a:off x="8021856" y="1735177"/>
            <a:ext cx="0" cy="778453"/>
          </a:xfrm>
          <a:prstGeom prst="straightConnector1">
            <a:avLst/>
          </a:prstGeom>
          <a:ln w="76200">
            <a:solidFill>
              <a:srgbClr val="FFFF00"/>
            </a:solidFill>
            <a:tailEnd type="triangle"/>
          </a:ln>
        </p:spPr>
        <p:style>
          <a:lnRef idx="1">
            <a:schemeClr val="accent3"/>
          </a:lnRef>
          <a:fillRef idx="0">
            <a:schemeClr val="accent3"/>
          </a:fillRef>
          <a:effectRef idx="0">
            <a:schemeClr val="accent3"/>
          </a:effectRef>
          <a:fontRef idx="minor">
            <a:schemeClr val="tx1"/>
          </a:fontRef>
        </p:style>
      </p:cxnSp>
      <p:sp>
        <p:nvSpPr>
          <p:cNvPr id="73" name="TextBox 72">
            <a:extLst>
              <a:ext uri="{FF2B5EF4-FFF2-40B4-BE49-F238E27FC236}">
                <a16:creationId xmlns:a16="http://schemas.microsoft.com/office/drawing/2014/main" id="{21F1BBD0-1BD3-57B7-85AB-3A16918923C2}"/>
              </a:ext>
            </a:extLst>
          </p:cNvPr>
          <p:cNvSpPr txBox="1"/>
          <p:nvPr/>
        </p:nvSpPr>
        <p:spPr>
          <a:xfrm rot="2577626">
            <a:off x="-2385005" y="3524886"/>
            <a:ext cx="1946065" cy="1384995"/>
          </a:xfrm>
          <a:prstGeom prst="rect">
            <a:avLst/>
          </a:prstGeom>
          <a:noFill/>
        </p:spPr>
        <p:txBody>
          <a:bodyPr wrap="square" rtlCol="0">
            <a:spAutoFit/>
          </a:bodyPr>
          <a:lstStyle/>
          <a:p>
            <a:pPr algn="ctr"/>
            <a:r>
              <a:rPr lang="en-US" sz="2800" dirty="0">
                <a:solidFill>
                  <a:srgbClr val="223F0D"/>
                </a:solidFill>
                <a:latin typeface="G.I. 750" pitchFamily="2" charset="0"/>
              </a:rPr>
              <a:t>$378</a:t>
            </a:r>
          </a:p>
          <a:p>
            <a:pPr algn="ctr"/>
            <a:r>
              <a:rPr lang="en-US" sz="2800" dirty="0">
                <a:solidFill>
                  <a:srgbClr val="223F0D"/>
                </a:solidFill>
                <a:latin typeface="G.I. 750" pitchFamily="2" charset="0"/>
              </a:rPr>
              <a:t>million</a:t>
            </a:r>
          </a:p>
          <a:p>
            <a:pPr algn="ctr"/>
            <a:r>
              <a:rPr lang="en-US" sz="2800" dirty="0">
                <a:solidFill>
                  <a:srgbClr val="223F0D"/>
                </a:solidFill>
                <a:latin typeface="G.I. 750" pitchFamily="2" charset="0"/>
              </a:rPr>
              <a:t>in funding</a:t>
            </a:r>
            <a:endParaRPr lang="en-US" sz="3000" dirty="0">
              <a:solidFill>
                <a:srgbClr val="223F0D"/>
              </a:solidFill>
              <a:latin typeface="G.I. 750" pitchFamily="2" charset="0"/>
            </a:endParaRPr>
          </a:p>
        </p:txBody>
      </p:sp>
      <p:cxnSp>
        <p:nvCxnSpPr>
          <p:cNvPr id="74" name="Straight Connector 73">
            <a:extLst>
              <a:ext uri="{FF2B5EF4-FFF2-40B4-BE49-F238E27FC236}">
                <a16:creationId xmlns:a16="http://schemas.microsoft.com/office/drawing/2014/main" id="{6C80C965-C13E-2C3B-29D2-5C355BDD6287}"/>
              </a:ext>
            </a:extLst>
          </p:cNvPr>
          <p:cNvCxnSpPr/>
          <p:nvPr/>
        </p:nvCxnSpPr>
        <p:spPr>
          <a:xfrm>
            <a:off x="9271564" y="1153781"/>
            <a:ext cx="0" cy="55091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FD30D8E-B973-0BA0-6834-094D899AE14C}"/>
              </a:ext>
            </a:extLst>
          </p:cNvPr>
          <p:cNvSpPr txBox="1"/>
          <p:nvPr/>
        </p:nvSpPr>
        <p:spPr>
          <a:xfrm>
            <a:off x="9320201" y="1935782"/>
            <a:ext cx="2694837" cy="1200329"/>
          </a:xfrm>
          <a:prstGeom prst="rect">
            <a:avLst/>
          </a:prstGeom>
          <a:noFill/>
        </p:spPr>
        <p:txBody>
          <a:bodyPr wrap="square">
            <a:spAutoFit/>
          </a:bodyPr>
          <a:lstStyle/>
          <a:p>
            <a:r>
              <a:rPr lang="en-US" sz="1800" b="1" dirty="0">
                <a:latin typeface="G.I. 530" pitchFamily="2" charset="0"/>
              </a:rPr>
              <a:t>Construction</a:t>
            </a:r>
          </a:p>
          <a:p>
            <a:pPr marL="285750" indent="-285750">
              <a:spcAft>
                <a:spcPts val="600"/>
              </a:spcAft>
              <a:buFont typeface="Wingdings" panose="05000000000000000000" pitchFamily="2" charset="2"/>
              <a:buChar char="§"/>
            </a:pPr>
            <a:r>
              <a:rPr lang="en-US" dirty="0">
                <a:latin typeface="G.I. 400" pitchFamily="2" charset="0"/>
              </a:rPr>
              <a:t>Humble Canal Preload: 33% complete</a:t>
            </a:r>
            <a:endParaRPr lang="en-US" sz="1800" dirty="0">
              <a:latin typeface="G.I. 400" pitchFamily="2" charset="0"/>
            </a:endParaRPr>
          </a:p>
        </p:txBody>
      </p:sp>
      <p:sp>
        <p:nvSpPr>
          <p:cNvPr id="76" name="TextBox 75">
            <a:extLst>
              <a:ext uri="{FF2B5EF4-FFF2-40B4-BE49-F238E27FC236}">
                <a16:creationId xmlns:a16="http://schemas.microsoft.com/office/drawing/2014/main" id="{EBBD9958-F582-A5E3-298C-3076169F7E1B}"/>
              </a:ext>
            </a:extLst>
          </p:cNvPr>
          <p:cNvSpPr txBox="1"/>
          <p:nvPr/>
        </p:nvSpPr>
        <p:spPr>
          <a:xfrm>
            <a:off x="9320201" y="3127690"/>
            <a:ext cx="2694837" cy="3524042"/>
          </a:xfrm>
          <a:prstGeom prst="rect">
            <a:avLst/>
          </a:prstGeom>
          <a:noFill/>
        </p:spPr>
        <p:txBody>
          <a:bodyPr wrap="square">
            <a:spAutoFit/>
          </a:bodyPr>
          <a:lstStyle/>
          <a:p>
            <a:r>
              <a:rPr lang="en-US" b="1" dirty="0">
                <a:latin typeface="G.I. 530" pitchFamily="2" charset="0"/>
              </a:rPr>
              <a:t>Design</a:t>
            </a:r>
            <a:endParaRPr lang="en-US" sz="1800" b="1" dirty="0">
              <a:latin typeface="G.I. 530" pitchFamily="2" charset="0"/>
            </a:endParaRPr>
          </a:p>
          <a:p>
            <a:pPr marL="285750" indent="-285750">
              <a:spcAft>
                <a:spcPts val="600"/>
              </a:spcAft>
              <a:buFont typeface="Wingdings" panose="05000000000000000000" pitchFamily="2" charset="2"/>
              <a:buChar char="§"/>
            </a:pPr>
            <a:r>
              <a:rPr lang="en-US" dirty="0">
                <a:latin typeface="G.I. 400" pitchFamily="2" charset="0"/>
              </a:rPr>
              <a:t>Humble Canal Floodgate</a:t>
            </a:r>
          </a:p>
          <a:p>
            <a:pPr marL="285750" indent="-285750">
              <a:spcAft>
                <a:spcPts val="600"/>
              </a:spcAft>
              <a:buFont typeface="Wingdings" panose="05000000000000000000" pitchFamily="2" charset="2"/>
              <a:buChar char="§"/>
            </a:pPr>
            <a:r>
              <a:rPr lang="en-US" sz="1800" dirty="0">
                <a:latin typeface="G.I. 400" pitchFamily="2" charset="0"/>
              </a:rPr>
              <a:t>Minors Canal Floodgate</a:t>
            </a:r>
          </a:p>
          <a:p>
            <a:pPr marL="285750" indent="-285750">
              <a:spcAft>
                <a:spcPts val="600"/>
              </a:spcAft>
              <a:buFont typeface="Wingdings" panose="05000000000000000000" pitchFamily="2" charset="2"/>
              <a:buChar char="§"/>
            </a:pPr>
            <a:r>
              <a:rPr lang="en-US" dirty="0">
                <a:latin typeface="G.I. 400" pitchFamily="2" charset="0"/>
              </a:rPr>
              <a:t>Lockport to Larose Levee Reach</a:t>
            </a:r>
          </a:p>
          <a:p>
            <a:pPr marL="285750" indent="-285750">
              <a:spcAft>
                <a:spcPts val="600"/>
              </a:spcAft>
              <a:buFont typeface="Wingdings" panose="05000000000000000000" pitchFamily="2" charset="2"/>
              <a:buChar char="§"/>
            </a:pPr>
            <a:r>
              <a:rPr lang="en-US" sz="1800" dirty="0">
                <a:latin typeface="G.I. 400" pitchFamily="2" charset="0"/>
              </a:rPr>
              <a:t>GIWW East&amp; West Floodgates</a:t>
            </a:r>
          </a:p>
          <a:p>
            <a:pPr marL="285750" indent="-285750">
              <a:spcAft>
                <a:spcPts val="600"/>
              </a:spcAft>
              <a:buFont typeface="Wingdings" panose="05000000000000000000" pitchFamily="2" charset="2"/>
              <a:buChar char="§"/>
            </a:pPr>
            <a:r>
              <a:rPr lang="en-US" dirty="0">
                <a:latin typeface="G.I. 400" pitchFamily="2" charset="0"/>
              </a:rPr>
              <a:t>Reach A Levee</a:t>
            </a:r>
            <a:endParaRPr lang="en-US" sz="1800" dirty="0">
              <a:latin typeface="G.I. 400" pitchFamily="2" charset="0"/>
            </a:endParaRPr>
          </a:p>
          <a:p>
            <a:pPr marL="285750" indent="-285750">
              <a:spcAft>
                <a:spcPts val="600"/>
              </a:spcAft>
              <a:buFont typeface="Wingdings" panose="05000000000000000000" pitchFamily="2" charset="2"/>
              <a:buChar char="§"/>
            </a:pPr>
            <a:endParaRPr lang="en-US" sz="1800" dirty="0">
              <a:latin typeface="G.I. 400" pitchFamily="2" charset="0"/>
            </a:endParaRPr>
          </a:p>
        </p:txBody>
      </p:sp>
      <p:sp>
        <p:nvSpPr>
          <p:cNvPr id="77" name="TextBox 76">
            <a:extLst>
              <a:ext uri="{FF2B5EF4-FFF2-40B4-BE49-F238E27FC236}">
                <a16:creationId xmlns:a16="http://schemas.microsoft.com/office/drawing/2014/main" id="{069B838E-8E74-8BBA-B192-3B11E03E8D48}"/>
              </a:ext>
            </a:extLst>
          </p:cNvPr>
          <p:cNvSpPr txBox="1"/>
          <p:nvPr/>
        </p:nvSpPr>
        <p:spPr>
          <a:xfrm>
            <a:off x="9320203" y="1012452"/>
            <a:ext cx="2694837" cy="923330"/>
          </a:xfrm>
          <a:prstGeom prst="rect">
            <a:avLst/>
          </a:prstGeom>
          <a:noFill/>
        </p:spPr>
        <p:txBody>
          <a:bodyPr wrap="square">
            <a:spAutoFit/>
          </a:bodyPr>
          <a:lstStyle/>
          <a:p>
            <a:r>
              <a:rPr lang="en-US" b="1" dirty="0">
                <a:latin typeface="G.I. 530" pitchFamily="2" charset="0"/>
              </a:rPr>
              <a:t>Funding</a:t>
            </a:r>
            <a:endParaRPr lang="en-US" sz="1800" b="1" dirty="0">
              <a:latin typeface="G.I. 530" pitchFamily="2" charset="0"/>
            </a:endParaRPr>
          </a:p>
          <a:p>
            <a:pPr marL="285750" indent="-285750">
              <a:buFont typeface="Wingdings" panose="05000000000000000000" pitchFamily="2" charset="2"/>
              <a:buChar char="§"/>
            </a:pPr>
            <a:r>
              <a:rPr lang="en-US" sz="1800" dirty="0">
                <a:latin typeface="G.I. 400" pitchFamily="2" charset="0"/>
              </a:rPr>
              <a:t>$397M</a:t>
            </a:r>
          </a:p>
          <a:p>
            <a:pPr marL="742950" lvl="1" indent="-285750">
              <a:buFont typeface="Wingdings" panose="05000000000000000000" pitchFamily="2" charset="2"/>
              <a:buChar char="§"/>
            </a:pPr>
            <a:r>
              <a:rPr lang="en-US" dirty="0">
                <a:latin typeface="G.I. 400" pitchFamily="2" charset="0"/>
              </a:rPr>
              <a:t>BIL: $378.5M</a:t>
            </a:r>
          </a:p>
        </p:txBody>
      </p:sp>
      <p:pic>
        <p:nvPicPr>
          <p:cNvPr id="3" name="Picture 2" descr="A picture containing outdoor, sky, ground, person&#10;&#10;Description automatically generated">
            <a:extLst>
              <a:ext uri="{FF2B5EF4-FFF2-40B4-BE49-F238E27FC236}">
                <a16:creationId xmlns:a16="http://schemas.microsoft.com/office/drawing/2014/main" id="{05288F04-80C7-5785-4F25-CDE623242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330" y="3749941"/>
            <a:ext cx="2163482" cy="2884642"/>
          </a:xfrm>
          <a:prstGeom prst="rect">
            <a:avLst/>
          </a:prstGeom>
          <a:ln w="25400">
            <a:solidFill>
              <a:schemeClr val="tx1"/>
            </a:solidFill>
          </a:ln>
        </p:spPr>
      </p:pic>
      <p:sp>
        <p:nvSpPr>
          <p:cNvPr id="4" name="TextBox 3">
            <a:extLst>
              <a:ext uri="{FF2B5EF4-FFF2-40B4-BE49-F238E27FC236}">
                <a16:creationId xmlns:a16="http://schemas.microsoft.com/office/drawing/2014/main" id="{EC976799-107F-A605-6E21-80EF432E7492}"/>
              </a:ext>
            </a:extLst>
          </p:cNvPr>
          <p:cNvSpPr txBox="1"/>
          <p:nvPr/>
        </p:nvSpPr>
        <p:spPr>
          <a:xfrm>
            <a:off x="365330" y="3749941"/>
            <a:ext cx="2163482" cy="523220"/>
          </a:xfrm>
          <a:prstGeom prst="rect">
            <a:avLst/>
          </a:prstGeom>
          <a:solidFill>
            <a:srgbClr val="FFFF00"/>
          </a:solidFill>
          <a:ln w="6350">
            <a:solidFill>
              <a:schemeClr val="tx1"/>
            </a:solidFill>
          </a:ln>
        </p:spPr>
        <p:txBody>
          <a:bodyPr wrap="square" rtlCol="0">
            <a:spAutoFit/>
          </a:bodyPr>
          <a:lstStyle/>
          <a:p>
            <a:r>
              <a:rPr lang="en-US" sz="1400" dirty="0">
                <a:latin typeface="G.I. 750" pitchFamily="2" charset="0"/>
              </a:rPr>
              <a:t>Reach A Levee Alignment Surveys</a:t>
            </a:r>
          </a:p>
        </p:txBody>
      </p:sp>
    </p:spTree>
    <p:extLst>
      <p:ext uri="{BB962C8B-B14F-4D97-AF65-F5344CB8AC3E}">
        <p14:creationId xmlns:p14="http://schemas.microsoft.com/office/powerpoint/2010/main" val="374757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0DCBF1E3-0C6C-4861-2F7C-4034353614EA}"/>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266700" y="1016511"/>
            <a:ext cx="11658600" cy="5705219"/>
          </a:xfrm>
        </p:spPr>
      </p:pic>
      <p:sp>
        <p:nvSpPr>
          <p:cNvPr id="3" name="Footer Placeholder 2">
            <a:extLst>
              <a:ext uri="{FF2B5EF4-FFF2-40B4-BE49-F238E27FC236}">
                <a16:creationId xmlns:a16="http://schemas.microsoft.com/office/drawing/2014/main" id="{330A929A-0262-047D-A992-F2045782482E}"/>
              </a:ext>
            </a:extLst>
          </p:cNvPr>
          <p:cNvSpPr>
            <a:spLocks noGrp="1"/>
          </p:cNvSpPr>
          <p:nvPr>
            <p:ph type="ftr" sz="quarter" idx="12"/>
          </p:nvPr>
        </p:nvSpPr>
        <p:spPr/>
        <p:txBody>
          <a:bodyPr/>
          <a:lstStyle/>
          <a:p>
            <a:endParaRPr lang="en-US" dirty="0"/>
          </a:p>
        </p:txBody>
      </p:sp>
      <p:sp>
        <p:nvSpPr>
          <p:cNvPr id="7" name="Title 6">
            <a:extLst>
              <a:ext uri="{FF2B5EF4-FFF2-40B4-BE49-F238E27FC236}">
                <a16:creationId xmlns:a16="http://schemas.microsoft.com/office/drawing/2014/main" id="{D151967E-718C-D6A6-C10C-35C33CDB1B05}"/>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Contiguous Flood Risk Management</a:t>
            </a:r>
          </a:p>
        </p:txBody>
      </p:sp>
      <p:cxnSp>
        <p:nvCxnSpPr>
          <p:cNvPr id="8" name="Straight Connector 7">
            <a:extLst>
              <a:ext uri="{FF2B5EF4-FFF2-40B4-BE49-F238E27FC236}">
                <a16:creationId xmlns:a16="http://schemas.microsoft.com/office/drawing/2014/main" id="{A3FA4F9F-FE1C-B0CA-23BD-B7629A84A74A}"/>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8E5727D1-13E5-7AEC-D8C3-193BE67808BD}"/>
              </a:ext>
            </a:extLst>
          </p:cNvPr>
          <p:cNvSpPr>
            <a:spLocks noGrp="1"/>
          </p:cNvSpPr>
          <p:nvPr>
            <p:ph type="title"/>
          </p:nvPr>
        </p:nvSpPr>
        <p:spPr>
          <a:xfrm>
            <a:off x="1103085" y="145509"/>
            <a:ext cx="10115103" cy="453572"/>
          </a:xfrm>
        </p:spPr>
        <p:txBody>
          <a:bodyPr/>
          <a:lstStyle/>
          <a:p>
            <a:r>
              <a:rPr lang="en-US" sz="3000" dirty="0">
                <a:latin typeface="G.I. 750" pitchFamily="2" charset="0"/>
              </a:rPr>
              <a:t>Upper </a:t>
            </a:r>
            <a:r>
              <a:rPr lang="en-US" sz="3000" dirty="0" err="1">
                <a:latin typeface="G.I. 750" pitchFamily="2" charset="0"/>
              </a:rPr>
              <a:t>barataria</a:t>
            </a:r>
            <a:r>
              <a:rPr lang="en-US" sz="3000" dirty="0">
                <a:latin typeface="G.I. 750" pitchFamily="2" charset="0"/>
              </a:rPr>
              <a:t> basin </a:t>
            </a:r>
          </a:p>
        </p:txBody>
      </p:sp>
    </p:spTree>
    <p:extLst>
      <p:ext uri="{BB962C8B-B14F-4D97-AF65-F5344CB8AC3E}">
        <p14:creationId xmlns:p14="http://schemas.microsoft.com/office/powerpoint/2010/main" val="178732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0DCBF1E3-0C6C-4861-2F7C-4034353614EA}"/>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266700" y="1052653"/>
            <a:ext cx="11658600" cy="5669078"/>
          </a:xfrm>
        </p:spPr>
      </p:pic>
      <p:sp>
        <p:nvSpPr>
          <p:cNvPr id="3" name="Footer Placeholder 2">
            <a:extLst>
              <a:ext uri="{FF2B5EF4-FFF2-40B4-BE49-F238E27FC236}">
                <a16:creationId xmlns:a16="http://schemas.microsoft.com/office/drawing/2014/main" id="{330A929A-0262-047D-A992-F2045782482E}"/>
              </a:ext>
            </a:extLst>
          </p:cNvPr>
          <p:cNvSpPr>
            <a:spLocks noGrp="1"/>
          </p:cNvSpPr>
          <p:nvPr>
            <p:ph type="ftr" sz="quarter" idx="12"/>
          </p:nvPr>
        </p:nvSpPr>
        <p:spPr/>
        <p:txBody>
          <a:bodyPr/>
          <a:lstStyle/>
          <a:p>
            <a:endParaRPr lang="en-US" dirty="0"/>
          </a:p>
        </p:txBody>
      </p:sp>
      <p:sp>
        <p:nvSpPr>
          <p:cNvPr id="7" name="Title 6">
            <a:extLst>
              <a:ext uri="{FF2B5EF4-FFF2-40B4-BE49-F238E27FC236}">
                <a16:creationId xmlns:a16="http://schemas.microsoft.com/office/drawing/2014/main" id="{D151967E-718C-D6A6-C10C-35C33CDB1B05}"/>
              </a:ext>
            </a:extLst>
          </p:cNvPr>
          <p:cNvSpPr txBox="1">
            <a:spLocks/>
          </p:cNvSpPr>
          <p:nvPr/>
        </p:nvSpPr>
        <p:spPr bwMode="auto">
          <a:xfrm>
            <a:off x="1103085" y="584567"/>
            <a:ext cx="10115103" cy="453572"/>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r"/>
            <a:r>
              <a:rPr lang="en-US" sz="2400" dirty="0">
                <a:latin typeface="G.I. 400 Italic" pitchFamily="50" charset="0"/>
              </a:rPr>
              <a:t>Contiguous Flood Risk Management</a:t>
            </a:r>
          </a:p>
        </p:txBody>
      </p:sp>
      <p:cxnSp>
        <p:nvCxnSpPr>
          <p:cNvPr id="8" name="Straight Connector 7">
            <a:extLst>
              <a:ext uri="{FF2B5EF4-FFF2-40B4-BE49-F238E27FC236}">
                <a16:creationId xmlns:a16="http://schemas.microsoft.com/office/drawing/2014/main" id="{A3FA4F9F-FE1C-B0CA-23BD-B7629A84A74A}"/>
              </a:ext>
            </a:extLst>
          </p:cNvPr>
          <p:cNvCxnSpPr/>
          <p:nvPr/>
        </p:nvCxnSpPr>
        <p:spPr>
          <a:xfrm>
            <a:off x="1103085" y="599081"/>
            <a:ext cx="1011510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8E5727D1-13E5-7AEC-D8C3-193BE67808BD}"/>
              </a:ext>
            </a:extLst>
          </p:cNvPr>
          <p:cNvSpPr>
            <a:spLocks noGrp="1"/>
          </p:cNvSpPr>
          <p:nvPr>
            <p:ph type="title"/>
          </p:nvPr>
        </p:nvSpPr>
        <p:spPr>
          <a:xfrm>
            <a:off x="1103085" y="145509"/>
            <a:ext cx="10115103" cy="453572"/>
          </a:xfrm>
        </p:spPr>
        <p:txBody>
          <a:bodyPr/>
          <a:lstStyle/>
          <a:p>
            <a:r>
              <a:rPr lang="en-US" sz="3000" dirty="0">
                <a:latin typeface="G.I. 750" pitchFamily="2" charset="0"/>
              </a:rPr>
              <a:t>Upper Barataria basin </a:t>
            </a:r>
          </a:p>
        </p:txBody>
      </p:sp>
      <p:pic>
        <p:nvPicPr>
          <p:cNvPr id="25" name="Picture 24">
            <a:extLst>
              <a:ext uri="{FF2B5EF4-FFF2-40B4-BE49-F238E27FC236}">
                <a16:creationId xmlns:a16="http://schemas.microsoft.com/office/drawing/2014/main" id="{E58A9B5F-561A-1D16-3972-BB0CF698DE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8137" y="1820539"/>
            <a:ext cx="7598679" cy="3343663"/>
          </a:xfrm>
          <a:prstGeom prst="rect">
            <a:avLst/>
          </a:prstGeom>
        </p:spPr>
      </p:pic>
    </p:spTree>
    <p:extLst>
      <p:ext uri="{BB962C8B-B14F-4D97-AF65-F5344CB8AC3E}">
        <p14:creationId xmlns:p14="http://schemas.microsoft.com/office/powerpoint/2010/main" val="2850418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8C2CD5-50C2-4A7C-996A-3D6312B8366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8f88ba2-4714-4ce4-8806-1d85d427829f"/>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25485</TotalTime>
  <Words>558</Words>
  <Application>Microsoft Office PowerPoint</Application>
  <PresentationFormat>Widescreen</PresentationFormat>
  <Paragraphs>117</Paragraphs>
  <Slides>11</Slides>
  <Notes>11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vt:i4>
      </vt:variant>
    </vt:vector>
  </HeadingPairs>
  <TitlesOfParts>
    <vt:vector size="27" baseType="lpstr">
      <vt:lpstr>ＭＳ Ｐゴシック</vt:lpstr>
      <vt:lpstr>Arial</vt:lpstr>
      <vt:lpstr>Arial Black</vt:lpstr>
      <vt:lpstr>Calibri</vt:lpstr>
      <vt:lpstr>G.I. 400</vt:lpstr>
      <vt:lpstr>G.I. 400 Italic</vt:lpstr>
      <vt:lpstr>G.I. 530</vt:lpstr>
      <vt:lpstr>G.I. 750</vt:lpstr>
      <vt:lpstr>Wingdings</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Association of levee boards of Louisiana</vt:lpstr>
      <vt:lpstr>New Orleans District</vt:lpstr>
      <vt:lpstr>2023 ATLANTIC HURRICANE SEASON</vt:lpstr>
      <vt:lpstr>2023 ATLANTIC HURRICANE SEASON</vt:lpstr>
      <vt:lpstr>2023 Mississippi River high water SEASON</vt:lpstr>
      <vt:lpstr>2023 flood risk management construction</vt:lpstr>
      <vt:lpstr>2023 flood risk management construction</vt:lpstr>
      <vt:lpstr>Upper barataria basin </vt:lpstr>
      <vt:lpstr>Upper Barataria basin </vt:lpstr>
      <vt:lpstr>Defining the future of the Mississippi River</vt:lpstr>
      <vt:lpstr>Collaboration, Cooperation and COmmunication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Amber White (OSP)</cp:lastModifiedBy>
  <cp:revision>440</cp:revision>
  <cp:lastPrinted>2023-04-24T14:20:03Z</cp:lastPrinted>
  <dcterms:created xsi:type="dcterms:W3CDTF">2017-02-20T05:10:01Z</dcterms:created>
  <dcterms:modified xsi:type="dcterms:W3CDTF">2023-04-26T17:54:49Z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