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572" r:id="rId2"/>
    <p:sldId id="483" r:id="rId3"/>
    <p:sldId id="552" r:id="rId4"/>
    <p:sldId id="553" r:id="rId5"/>
    <p:sldId id="575" r:id="rId6"/>
    <p:sldId id="557" r:id="rId7"/>
    <p:sldId id="508" r:id="rId8"/>
    <p:sldId id="585" r:id="rId9"/>
    <p:sldId id="541" r:id="rId10"/>
    <p:sldId id="510" r:id="rId11"/>
    <p:sldId id="584" r:id="rId12"/>
    <p:sldId id="544" r:id="rId13"/>
    <p:sldId id="502" r:id="rId14"/>
    <p:sldId id="574" r:id="rId15"/>
    <p:sldId id="547" r:id="rId16"/>
    <p:sldId id="550" r:id="rId17"/>
    <p:sldId id="549" r:id="rId18"/>
    <p:sldId id="545" r:id="rId19"/>
    <p:sldId id="573" r:id="rId20"/>
    <p:sldId id="551" r:id="rId21"/>
    <p:sldId id="559" r:id="rId22"/>
    <p:sldId id="565" r:id="rId23"/>
    <p:sldId id="560" r:id="rId24"/>
    <p:sldId id="563" r:id="rId25"/>
    <p:sldId id="562" r:id="rId26"/>
    <p:sldId id="527" r:id="rId27"/>
    <p:sldId id="567" r:id="rId28"/>
    <p:sldId id="569" r:id="rId29"/>
    <p:sldId id="532" r:id="rId30"/>
    <p:sldId id="531" r:id="rId31"/>
    <p:sldId id="568" r:id="rId32"/>
    <p:sldId id="571" r:id="rId33"/>
    <p:sldId id="586" r:id="rId34"/>
    <p:sldId id="580" r:id="rId35"/>
    <p:sldId id="581" r:id="rId36"/>
    <p:sldId id="582" r:id="rId37"/>
    <p:sldId id="587" r:id="rId38"/>
    <p:sldId id="576" r:id="rId39"/>
    <p:sldId id="577" r:id="rId40"/>
    <p:sldId id="578" r:id="rId41"/>
    <p:sldId id="579" r:id="rId42"/>
    <p:sldId id="583" r:id="rId43"/>
    <p:sldId id="514" r:id="rId44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6911"/>
    <a:srgbClr val="FFFFFF"/>
    <a:srgbClr val="CC3300"/>
    <a:srgbClr val="FF3300"/>
    <a:srgbClr val="FF6A13"/>
    <a:srgbClr val="007F5C"/>
    <a:srgbClr val="003D1F"/>
    <a:srgbClr val="3F413E"/>
    <a:srgbClr val="033B1E"/>
    <a:srgbClr val="262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8" autoAdjust="0"/>
    <p:restoredTop sz="79562" autoAdjust="0"/>
  </p:normalViewPr>
  <p:slideViewPr>
    <p:cSldViewPr showGuides="1">
      <p:cViewPr varScale="1">
        <p:scale>
          <a:sx n="70" d="100"/>
          <a:sy n="70" d="100"/>
        </p:scale>
        <p:origin x="2442" y="72"/>
      </p:cViewPr>
      <p:guideLst>
        <p:guide orient="horz" pos="2160"/>
        <p:guide pos="29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716697449855802E-2"/>
          <c:y val="6.7639221727718815E-2"/>
          <c:w val="0.81763315570402184"/>
          <c:h val="0.5330792322834645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Sheet1!$A$1:$A$5</c:f>
              <c:strCache>
                <c:ptCount val="5"/>
                <c:pt idx="0">
                  <c:v>Class 9</c:v>
                </c:pt>
                <c:pt idx="1">
                  <c:v>Class 8</c:v>
                </c:pt>
                <c:pt idx="2">
                  <c:v>Class 7</c:v>
                </c:pt>
                <c:pt idx="3">
                  <c:v>Class 6</c:v>
                </c:pt>
                <c:pt idx="4">
                  <c:v>Class 5</c:v>
                </c:pt>
              </c:strCache>
            </c:strRef>
          </c:cat>
          <c:val>
            <c:numRef>
              <c:f>Sheet1!$B$1:$B$5</c:f>
              <c:numCache>
                <c:formatCode>General</c:formatCode>
                <c:ptCount val="5"/>
                <c:pt idx="0">
                  <c:v>10</c:v>
                </c:pt>
                <c:pt idx="1">
                  <c:v>18</c:v>
                </c:pt>
                <c:pt idx="2">
                  <c:v>8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A7-4194-8E43-3A15064E1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9150192"/>
        <c:axId val="499151176"/>
      </c:barChart>
      <c:catAx>
        <c:axId val="49915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151176"/>
        <c:crosses val="autoZero"/>
        <c:auto val="1"/>
        <c:lblAlgn val="ctr"/>
        <c:lblOffset val="100"/>
        <c:noMultiLvlLbl val="0"/>
      </c:catAx>
      <c:valAx>
        <c:axId val="499151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150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FB-451A-B24A-7FF4C276C5F1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FB-451A-B24A-7FF4C276C5F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3200" dirty="0"/>
                      <a:t>78%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EFB-451A-B24A-7FF4C276C5F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3200" dirty="0"/>
                      <a:t>22%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EFB-451A-B24A-7FF4C276C5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Sheet1!$A$1:$B$1</c:f>
              <c:numCache>
                <c:formatCode>0%</c:formatCode>
                <c:ptCount val="2"/>
                <c:pt idx="0">
                  <c:v>0.79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EFB-451A-B24A-7FF4C276C5F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2"/>
            <a:ext cx="3037840" cy="466434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>
              <a:defRPr sz="1200"/>
            </a:lvl1pPr>
          </a:lstStyle>
          <a:p>
            <a:fld id="{9437C556-1926-4C3D-BBD8-7FC2CF615262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6433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r">
              <a:defRPr sz="1200"/>
            </a:lvl1pPr>
          </a:lstStyle>
          <a:p>
            <a:fld id="{DA1D2D9E-3647-4526-A895-4CB97D51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482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2"/>
            <a:ext cx="3037840" cy="464820"/>
          </a:xfrm>
          <a:prstGeom prst="rect">
            <a:avLst/>
          </a:prstGeom>
        </p:spPr>
        <p:txBody>
          <a:bodyPr vert="horz" lIns="93162" tIns="46581" rIns="93162" bIns="4658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7EA3014-2865-438A-8017-BCE127679508}" type="datetimeFigureOut">
              <a:rPr lang="en-US"/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1" rIns="93162" bIns="4658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62" tIns="46581" rIns="93162" bIns="4658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2" tIns="46581" rIns="93162" bIns="4658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wrap="square" lIns="93162" tIns="46581" rIns="93162" bIns="46581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58D8C8-02D3-4400-939D-07643807B50F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- Just a quick look at what I hope to cover very briefly.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180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LWI Contacts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2294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Follow us on social media to learn more about our work on Facebook and Twitter</a:t>
            </a:r>
          </a:p>
          <a:p>
            <a:pPr marL="171039" indent="-171039">
              <a:buFont typeface="Arial" panose="020B0604020202020204" pitchFamily="34" charset="0"/>
              <a:buChar char="•"/>
            </a:pPr>
            <a:r>
              <a:rPr lang="en-US" dirty="0"/>
              <a:t>Reach out any time via email at watershed@la.gov and a member of our team will be in touch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Statewide Flood Control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33D812-A81C-6845-AB39-AED885BA04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NEXT SLIDE – Flood Control continued</a:t>
            </a:r>
          </a:p>
        </p:txBody>
      </p:sp>
    </p:spTree>
    <p:extLst>
      <p:ext uri="{BB962C8B-B14F-4D97-AF65-F5344CB8AC3E}">
        <p14:creationId xmlns:p14="http://schemas.microsoft.com/office/powerpoint/2010/main" val="708535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NEXT SLIDE – Flood Control funding.</a:t>
            </a:r>
          </a:p>
        </p:txBody>
      </p:sp>
    </p:spTree>
    <p:extLst>
      <p:ext uri="{BB962C8B-B14F-4D97-AF65-F5344CB8AC3E}">
        <p14:creationId xmlns:p14="http://schemas.microsoft.com/office/powerpoint/2010/main" val="1554315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Eval</a:t>
            </a:r>
            <a:r>
              <a:rPr lang="en-US" dirty="0"/>
              <a:t> Committee – DNR, LDWF, DEQ</a:t>
            </a:r>
          </a:p>
          <a:p>
            <a:endParaRPr lang="en-US" dirty="0"/>
          </a:p>
          <a:p>
            <a:r>
              <a:rPr lang="en-US" dirty="0"/>
              <a:t>NEXT SLIDE – Flood Control continued</a:t>
            </a:r>
          </a:p>
        </p:txBody>
      </p:sp>
    </p:spTree>
    <p:extLst>
      <p:ext uri="{BB962C8B-B14F-4D97-AF65-F5344CB8AC3E}">
        <p14:creationId xmlns:p14="http://schemas.microsoft.com/office/powerpoint/2010/main" val="3347781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Rural funding percentages are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Flood Control continued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SLIDE – Flood Control </a:t>
            </a:r>
            <a:r>
              <a:rPr lang="en-US" dirty="0" err="1"/>
              <a:t>contined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69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Floodgate at</a:t>
            </a:r>
            <a:r>
              <a:rPr lang="en-US" baseline="0" dirty="0"/>
              <a:t> the confluence of Bayou </a:t>
            </a:r>
            <a:r>
              <a:rPr lang="en-US" baseline="0" dirty="0" err="1"/>
              <a:t>Teche</a:t>
            </a:r>
            <a:r>
              <a:rPr lang="en-US" baseline="0" dirty="0"/>
              <a:t> and the </a:t>
            </a:r>
            <a:r>
              <a:rPr lang="en-US" baseline="0" dirty="0" err="1"/>
              <a:t>Charenton</a:t>
            </a:r>
            <a:r>
              <a:rPr lang="en-US" baseline="0" dirty="0"/>
              <a:t> Canal in southern St. Mary Parish.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Flood Control continued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SLIDE – Flood Control </a:t>
            </a:r>
            <a:r>
              <a:rPr lang="en-US" dirty="0" err="1"/>
              <a:t>contined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952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Chute</a:t>
            </a:r>
            <a:r>
              <a:rPr lang="en-US" baseline="0" dirty="0"/>
              <a:t> Levee –Widened to facilitate flood-fighting Phase 2 will be raising but waiting on 401 permit </a:t>
            </a:r>
            <a:endParaRPr lang="en-US" dirty="0"/>
          </a:p>
          <a:p>
            <a:endParaRPr lang="en-US" dirty="0"/>
          </a:p>
          <a:p>
            <a:r>
              <a:rPr lang="en-US" dirty="0"/>
              <a:t>NEXT SLIDE – Flood Control continued</a:t>
            </a:r>
          </a:p>
        </p:txBody>
      </p:sp>
    </p:spTree>
    <p:extLst>
      <p:ext uri="{BB962C8B-B14F-4D97-AF65-F5344CB8AC3E}">
        <p14:creationId xmlns:p14="http://schemas.microsoft.com/office/powerpoint/2010/main" val="597405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 of an</a:t>
            </a:r>
            <a:r>
              <a:rPr lang="en-US" baseline="0" dirty="0"/>
              <a:t> enlarged sump area and improvements to subsurface drainage to improve conveyance and reduce pump cycling.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Flood Control continued</a:t>
            </a:r>
          </a:p>
          <a:p>
            <a:endParaRPr lang="en-US" dirty="0"/>
          </a:p>
          <a:p>
            <a:r>
              <a:rPr lang="en-US" dirty="0"/>
              <a:t>NEXT SLIDE – Flood Control continued</a:t>
            </a:r>
          </a:p>
        </p:txBody>
      </p:sp>
    </p:spTree>
    <p:extLst>
      <p:ext uri="{BB962C8B-B14F-4D97-AF65-F5344CB8AC3E}">
        <p14:creationId xmlns:p14="http://schemas.microsoft.com/office/powerpoint/2010/main" val="483625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2022-2023</a:t>
            </a:r>
            <a:r>
              <a:rPr lang="en-US" baseline="0" dirty="0"/>
              <a:t> cycle:  </a:t>
            </a:r>
            <a:r>
              <a:rPr lang="en-US" dirty="0"/>
              <a:t>4 of 6 project</a:t>
            </a:r>
            <a:r>
              <a:rPr lang="en-US" baseline="0" dirty="0"/>
              <a:t> applications</a:t>
            </a:r>
            <a:r>
              <a:rPr lang="en-US" dirty="0"/>
              <a:t> approved ($17.8M)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Flood Control continued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SLIDE – Red Chute Levee</a:t>
            </a:r>
            <a:r>
              <a:rPr lang="en-US" baseline="0" dirty="0"/>
              <a:t> Phase I – Widening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2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 struggle</a:t>
            </a:r>
            <a:r>
              <a:rPr lang="en-US" baseline="0" dirty="0"/>
              <a:t> with LWI within </a:t>
            </a:r>
            <a:r>
              <a:rPr lang="en-US" baseline="0" dirty="0" err="1"/>
              <a:t>Hyd</a:t>
            </a:r>
            <a:r>
              <a:rPr lang="en-US" baseline="0" dirty="0"/>
              <a:t> because it has been a big part of all the aspects of PW. 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Right now it is most active within the Hydraulics Section but early on in the process FPM Dams and Levees play huge roles in setting up the program</a:t>
            </a:r>
            <a:endParaRPr lang="en-US" dirty="0"/>
          </a:p>
          <a:p>
            <a:endParaRPr lang="en-US" dirty="0"/>
          </a:p>
          <a:p>
            <a:r>
              <a:rPr lang="en-US" dirty="0"/>
              <a:t>NEXT SLIDE – Hydraulics</a:t>
            </a:r>
          </a:p>
        </p:txBody>
      </p:sp>
    </p:spTree>
    <p:extLst>
      <p:ext uri="{BB962C8B-B14F-4D97-AF65-F5344CB8AC3E}">
        <p14:creationId xmlns:p14="http://schemas.microsoft.com/office/powerpoint/2010/main" val="1002129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 only have done project s in 43 parishes. Three more projects completed last year and the BC went up almost 4</a:t>
            </a:r>
            <a:r>
              <a:rPr lang="en-US" baseline="0" dirty="0"/>
              <a:t> tenths</a:t>
            </a:r>
            <a:endParaRPr lang="en-US" dirty="0"/>
          </a:p>
          <a:p>
            <a:r>
              <a:rPr lang="en-US" dirty="0"/>
              <a:t>(St. Landry, </a:t>
            </a:r>
            <a:r>
              <a:rPr lang="en-US" baseline="0" dirty="0"/>
              <a:t>Red River Parishes, Desoto, Tensas, </a:t>
            </a:r>
            <a:r>
              <a:rPr lang="en-US" dirty="0"/>
              <a:t>St. Martin, Pointe Coupee</a:t>
            </a:r>
            <a:r>
              <a:rPr lang="en-US" baseline="0" dirty="0"/>
              <a:t>, Union, West Baton Rouge)</a:t>
            </a:r>
            <a:endParaRPr lang="en-US" dirty="0"/>
          </a:p>
          <a:p>
            <a:endParaRPr lang="en-US" dirty="0"/>
          </a:p>
          <a:p>
            <a:r>
              <a:rPr lang="en-US" dirty="0"/>
              <a:t>Next Slide – Roadway Flooding Program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SLIDE – Flood Control </a:t>
            </a:r>
            <a:r>
              <a:rPr lang="en-US" dirty="0" err="1"/>
              <a:t>contined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148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Department of Transportation and Development is the State Coordinating Agency for the Roadway Flooding Program.</a:t>
            </a:r>
          </a:p>
          <a:p>
            <a:endParaRPr lang="en-US" sz="1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/>
              <a:t>Roadway Flooding Program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305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Things to look out for:</a:t>
            </a:r>
            <a:r>
              <a:rPr lang="en-US" baseline="0" dirty="0"/>
              <a:t> ROW, Utilities, RR permitting, Environmental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SLIDE – Roadway Flooding Program</a:t>
            </a:r>
          </a:p>
        </p:txBody>
      </p:sp>
    </p:spTree>
    <p:extLst>
      <p:ext uri="{BB962C8B-B14F-4D97-AF65-F5344CB8AC3E}">
        <p14:creationId xmlns:p14="http://schemas.microsoft.com/office/powerpoint/2010/main" val="1237454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SLIDE – Roadway Project</a:t>
            </a:r>
          </a:p>
        </p:txBody>
      </p:sp>
    </p:spTree>
    <p:extLst>
      <p:ext uri="{BB962C8B-B14F-4D97-AF65-F5344CB8AC3E}">
        <p14:creationId xmlns:p14="http://schemas.microsoft.com/office/powerpoint/2010/main" val="11900742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Advertised and let in September of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3531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 projects</a:t>
            </a:r>
            <a:r>
              <a:rPr lang="en-US" baseline="0" dirty="0"/>
              <a:t> completed from last year </a:t>
            </a:r>
            <a:r>
              <a:rPr lang="en-US" dirty="0"/>
              <a:t>19 mil is small</a:t>
            </a:r>
            <a:r>
              <a:rPr lang="en-US" baseline="0" dirty="0"/>
              <a:t> decrease from last year but we moved up to 25 of 64 parishes</a:t>
            </a:r>
          </a:p>
          <a:p>
            <a:endParaRPr lang="en-US" baseline="0" dirty="0"/>
          </a:p>
          <a:p>
            <a:r>
              <a:rPr lang="en-US" baseline="0" dirty="0"/>
              <a:t>Next slide – NFIP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29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Department of Transportation and Development is the State Coordinating Agency for the National Flood Insurance Program (NFIP).</a:t>
            </a:r>
          </a:p>
          <a:p>
            <a:endParaRPr lang="en-US" sz="1800" dirty="0"/>
          </a:p>
          <a:p>
            <a:r>
              <a:rPr lang="en-US" sz="2000" dirty="0"/>
              <a:t>Next Slide – Floodplain</a:t>
            </a:r>
            <a:r>
              <a:rPr lang="en-US" sz="2000" baseline="0" dirty="0"/>
              <a:t> </a:t>
            </a:r>
            <a:r>
              <a:rPr lang="en-US" sz="2000" baseline="0" dirty="0" err="1"/>
              <a:t>Mgt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77522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Next Slide – Floodplain</a:t>
            </a:r>
            <a:r>
              <a:rPr lang="en-US" sz="1200" baseline="0" dirty="0"/>
              <a:t> </a:t>
            </a:r>
            <a:r>
              <a:rPr lang="en-US" sz="1200" baseline="0" dirty="0" err="1"/>
              <a:t>Mgt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90824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Next Slide – CRS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9363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Community Rating System Class Ratings are similar to Fire Ratings for your Homeowners’ Policy.  Each lower class receives a 5% decrease in flood insurance premiums.</a:t>
            </a:r>
          </a:p>
          <a:p>
            <a:r>
              <a:rPr lang="en-US" sz="2400" dirty="0"/>
              <a:t>Louisiana achieved its first Class 5 rating in May of 2019.  Jefferson Parish flood insurance policyholders now receive a 25% discount.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Next Slide – CRS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859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300 hydraulic reviews</a:t>
            </a:r>
            <a:r>
              <a:rPr lang="en-US" baseline="0" dirty="0"/>
              <a:t> per year.  Some are project specific, evaluations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Hydraulics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715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04938" y="542925"/>
            <a:ext cx="4640262" cy="3481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900" dirty="0"/>
              <a:t>Louisiana is ranked in the Top 5 nationwide with 78% of the state’s flood insurance polices located in CRS communities</a:t>
            </a:r>
            <a:r>
              <a:rPr lang="en-US" sz="2400" dirty="0"/>
              <a:t>.</a:t>
            </a:r>
          </a:p>
          <a:p>
            <a:r>
              <a:rPr lang="en-US" sz="2900" dirty="0"/>
              <a:t>Participation in the Community Rating System saves Louisiana flood insurance policyholders more than $27 million annually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Next Slide – CTP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0697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Okay,</a:t>
            </a:r>
            <a:r>
              <a:rPr lang="en-US" sz="1200" baseline="0" dirty="0"/>
              <a:t> next slide is……wait a minute let me see if I can borrow one of the Col’s IBA</a:t>
            </a: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Next Slide – Risk Rating 2.0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390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DOTD</a:t>
            </a:r>
            <a:r>
              <a:rPr lang="en-US" baseline="0" dirty="0"/>
              <a:t> does not administer the RR 2.0 but many of the elements we discussed inform 2.0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Next Slide –Levees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3518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Department of Transportation and Development is the State Coordinating Agency for the National Flood Insurance Program (NFIP).</a:t>
            </a:r>
          </a:p>
          <a:p>
            <a:endParaRPr lang="en-US" sz="1800" dirty="0"/>
          </a:p>
          <a:p>
            <a:r>
              <a:rPr lang="en-US" sz="2000" dirty="0"/>
              <a:t>Next Slide – Non Coastal Levees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0617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19400" y="381000"/>
            <a:ext cx="4156075" cy="31162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30063" y="4114800"/>
            <a:ext cx="7436277" cy="237054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/>
              <a:t>Here are the nine Non-Coastal levee districts that are inspected</a:t>
            </a:r>
            <a:r>
              <a:rPr lang="en-US" sz="1400" baseline="0" dirty="0"/>
              <a:t> showing their respective Federal and Non- Federal inspection miles. The levee safety program inspects about 1,000 miles of levees each quarter.</a:t>
            </a:r>
            <a:endParaRPr lang="en-US" sz="14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400" dirty="0">
              <a:ea typeface="Times New Roman" pitchFamily="18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3818" algn="l"/>
              </a:tabLst>
              <a:defRPr/>
            </a:pPr>
            <a:r>
              <a:rPr lang="en-US" sz="1400" dirty="0"/>
              <a:t>Next Slide – Levee Safety Services</a:t>
            </a: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4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4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4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4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4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4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r>
              <a:rPr lang="en-US" sz="1400" dirty="0"/>
              <a:t>NEXT SLIDE – Levee Safety Program Continued - Inspections</a:t>
            </a: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400" dirty="0"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1824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67000" y="304800"/>
            <a:ext cx="4156075" cy="31162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30063" y="3810000"/>
            <a:ext cx="7436277" cy="267534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r>
              <a:rPr lang="en-US" sz="1600" baseline="0" dirty="0">
                <a:ea typeface="Times New Roman" pitchFamily="18" charset="0"/>
                <a:cs typeface="Arial" charset="0"/>
              </a:rPr>
              <a:t>-Talk about the GIS platform – inventory, condition asses, closure plans, Emergency actions all at your finger tips</a:t>
            </a: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r>
              <a:rPr lang="en-US" sz="1600" dirty="0">
                <a:ea typeface="Times New Roman" pitchFamily="18" charset="0"/>
                <a:cs typeface="Arial" charset="0"/>
              </a:rPr>
              <a:t>-Working through the technical issues of levee staff access</a:t>
            </a: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6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r>
              <a:rPr lang="en-US" sz="1600" dirty="0">
                <a:ea typeface="Times New Roman" pitchFamily="18" charset="0"/>
                <a:cs typeface="Arial" charset="0"/>
              </a:rPr>
              <a:t>Next</a:t>
            </a:r>
            <a:r>
              <a:rPr lang="en-US" sz="1600" baseline="0" dirty="0">
                <a:ea typeface="Times New Roman" pitchFamily="18" charset="0"/>
                <a:cs typeface="Arial" charset="0"/>
              </a:rPr>
              <a:t> Slide – LS Capital Outlay</a:t>
            </a:r>
            <a:endParaRPr lang="en-US" sz="16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6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6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6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6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6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6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6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600" dirty="0">
              <a:ea typeface="Times New Roman" pitchFamily="18" charset="0"/>
              <a:cs typeface="Arial" charset="0"/>
            </a:endParaRP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r>
              <a:rPr lang="en-US" sz="1600" dirty="0"/>
              <a:t>NEXT SLIDE – Dam Safety</a:t>
            </a:r>
          </a:p>
          <a:p>
            <a:pPr>
              <a:spcBef>
                <a:spcPct val="0"/>
              </a:spcBef>
              <a:tabLst>
                <a:tab pos="923818" algn="l"/>
              </a:tabLst>
              <a:defRPr/>
            </a:pPr>
            <a:endParaRPr lang="en-US" sz="1600" dirty="0"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9981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Levee Safety</a:t>
            </a:r>
            <a:r>
              <a:rPr lang="en-US" baseline="0" dirty="0"/>
              <a:t> Program also provides project management for Capital Outlay Requests to finance levee projects.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a typeface="Times New Roman" pitchFamily="18" charset="0"/>
                <a:cs typeface="Arial" charset="0"/>
              </a:rPr>
              <a:t>We are developing</a:t>
            </a:r>
            <a:r>
              <a:rPr lang="en-US" sz="1200" baseline="0" dirty="0">
                <a:ea typeface="Times New Roman" pitchFamily="18" charset="0"/>
                <a:cs typeface="Arial" charset="0"/>
              </a:rPr>
              <a:t> another set of projects for FY 24-25</a:t>
            </a:r>
            <a:endParaRPr lang="en-US" sz="1200" dirty="0">
              <a:ea typeface="Times New Roman" pitchFamily="18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a typeface="Times New Roman" pitchFamily="18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a typeface="Times New Roman" pitchFamily="18" charset="0"/>
                <a:cs typeface="Arial" charset="0"/>
              </a:rPr>
              <a:t>Next</a:t>
            </a:r>
            <a:r>
              <a:rPr lang="en-US" sz="1200" baseline="0" dirty="0">
                <a:ea typeface="Times New Roman" pitchFamily="18" charset="0"/>
                <a:cs typeface="Arial" charset="0"/>
              </a:rPr>
              <a:t> Slide – Dam Safety Program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a typeface="Times New Roman" pitchFamily="18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2737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Department of Transportation and Development is the State Coordinating Agency for the National Flood Insurance Program (NFIP).</a:t>
            </a:r>
          </a:p>
          <a:p>
            <a:endParaRPr lang="en-US" sz="1800" dirty="0"/>
          </a:p>
          <a:p>
            <a:r>
              <a:rPr lang="en-US" sz="2000" dirty="0"/>
              <a:t>Next Slide – </a:t>
            </a:r>
            <a:r>
              <a:rPr lang="en-US" sz="2000" baseline="0" dirty="0">
                <a:ea typeface="Times New Roman" pitchFamily="18" charset="0"/>
                <a:cs typeface="Arial" charset="0"/>
              </a:rPr>
              <a:t>Dam Safety numbers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58D8C8-02D3-4400-939D-07643807B50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8904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State Dam Safet</a:t>
            </a:r>
            <a:r>
              <a:rPr lang="en-US" baseline="0" dirty="0">
                <a:solidFill>
                  <a:srgbClr val="FF0000"/>
                </a:solidFill>
              </a:rPr>
              <a:t>y Program – number of dams has decreased in the last year or so by about 30</a:t>
            </a:r>
          </a:p>
          <a:p>
            <a:endParaRPr lang="en-US" dirty="0"/>
          </a:p>
          <a:p>
            <a:r>
              <a:rPr lang="en-US" dirty="0"/>
              <a:t>NEXT SLIDE – Dam Inspections</a:t>
            </a:r>
          </a:p>
        </p:txBody>
      </p:sp>
    </p:spTree>
    <p:extLst>
      <p:ext uri="{BB962C8B-B14F-4D97-AF65-F5344CB8AC3E}">
        <p14:creationId xmlns:p14="http://schemas.microsoft.com/office/powerpoint/2010/main" val="15443551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Map showing</a:t>
            </a:r>
            <a:r>
              <a:rPr lang="en-US" baseline="0" dirty="0">
                <a:solidFill>
                  <a:srgbClr val="FF0000"/>
                </a:solidFill>
              </a:rPr>
              <a:t> distribution of dams in the Dam Safety Program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SLIDE –State Maintained Dams</a:t>
            </a:r>
          </a:p>
        </p:txBody>
      </p:sp>
    </p:spTree>
    <p:extLst>
      <p:ext uri="{BB962C8B-B14F-4D97-AF65-F5344CB8AC3E}">
        <p14:creationId xmlns:p14="http://schemas.microsoft.com/office/powerpoint/2010/main" val="266713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NEXT SLIDE – Hydraulics</a:t>
            </a:r>
          </a:p>
        </p:txBody>
      </p:sp>
    </p:spTree>
    <p:extLst>
      <p:ext uri="{BB962C8B-B14F-4D97-AF65-F5344CB8AC3E}">
        <p14:creationId xmlns:p14="http://schemas.microsoft.com/office/powerpoint/2010/main" val="439039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Location of 21 Dams that DOTD operates and maintains</a:t>
            </a:r>
            <a:r>
              <a:rPr lang="en-US" baseline="0" dirty="0"/>
              <a:t> per statute LA RS 38:26</a:t>
            </a:r>
          </a:p>
          <a:p>
            <a:endParaRPr lang="en-US" baseline="0" dirty="0"/>
          </a:p>
          <a:p>
            <a:endParaRPr lang="en-US" dirty="0"/>
          </a:p>
          <a:p>
            <a:r>
              <a:rPr lang="en-US" dirty="0"/>
              <a:t>NEXT SLIDE – Dams – Capital Outlay Projects</a:t>
            </a:r>
          </a:p>
        </p:txBody>
      </p:sp>
    </p:spTree>
    <p:extLst>
      <p:ext uri="{BB962C8B-B14F-4D97-AF65-F5344CB8AC3E}">
        <p14:creationId xmlns:p14="http://schemas.microsoft.com/office/powerpoint/2010/main" val="40933933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Total Capital Outlay $2.5 Million</a:t>
            </a:r>
          </a:p>
          <a:p>
            <a:r>
              <a:rPr lang="en-US" dirty="0"/>
              <a:t>Safety Measures – warning signs, boater barriers, fences</a:t>
            </a:r>
          </a:p>
          <a:p>
            <a:r>
              <a:rPr lang="en-US" baseline="0" dirty="0"/>
              <a:t>(</a:t>
            </a:r>
            <a:r>
              <a:rPr lang="en-US" baseline="0" dirty="0" err="1"/>
              <a:t>Bundick</a:t>
            </a:r>
            <a:r>
              <a:rPr lang="en-US" baseline="0" dirty="0"/>
              <a:t> Lake Gate Replacement)  $890,812; on hold -Drawdown begins again in May-lake levels are a challenge</a:t>
            </a:r>
          </a:p>
          <a:p>
            <a:r>
              <a:rPr lang="en-US" baseline="0" dirty="0"/>
              <a:t>Three Safety Measures projects (</a:t>
            </a:r>
            <a:r>
              <a:rPr lang="en-US" baseline="0" dirty="0" err="1"/>
              <a:t>Anacoco</a:t>
            </a:r>
            <a:r>
              <a:rPr lang="en-US" baseline="0" dirty="0"/>
              <a:t> Lake Dam, Vernon Lake Dam &amp; Lake </a:t>
            </a:r>
            <a:r>
              <a:rPr lang="en-US" baseline="0" dirty="0" err="1"/>
              <a:t>Bistineau</a:t>
            </a:r>
            <a:r>
              <a:rPr lang="en-US" baseline="0" dirty="0"/>
              <a:t> Lake Dam) are being designed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Other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4226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NEXT SLIDE – Questions</a:t>
            </a:r>
          </a:p>
        </p:txBody>
      </p:sp>
    </p:spTree>
    <p:extLst>
      <p:ext uri="{BB962C8B-B14F-4D97-AF65-F5344CB8AC3E}">
        <p14:creationId xmlns:p14="http://schemas.microsoft.com/office/powerpoint/2010/main" val="39022725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1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Floods of 2016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5670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MID’s – Ouachita, EBR, Livingston, Ascension, Tangipahoa,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LWI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232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sz="2400" baseline="0" dirty="0">
                <a:solidFill>
                  <a:schemeClr val="accent3">
                    <a:lumMod val="50000"/>
                  </a:schemeClr>
                </a:solidFill>
              </a:rPr>
              <a:t>Remember to say this: Council on Watershed Management was </a:t>
            </a:r>
            <a:r>
              <a:rPr lang="en-US" sz="2400" b="1" baseline="0" dirty="0">
                <a:solidFill>
                  <a:schemeClr val="accent3">
                    <a:lumMod val="50000"/>
                  </a:schemeClr>
                </a:solidFill>
              </a:rPr>
              <a:t>formed by Gov. John Bel Edwards </a:t>
            </a:r>
            <a:r>
              <a:rPr lang="en-US" sz="2400" baseline="0" dirty="0">
                <a:solidFill>
                  <a:schemeClr val="accent3">
                    <a:lumMod val="50000"/>
                  </a:schemeClr>
                </a:solidFill>
              </a:rPr>
              <a:t>in 2018. </a:t>
            </a:r>
          </a:p>
          <a:p>
            <a:pPr defTabSz="931774">
              <a:defRPr/>
            </a:pPr>
            <a:endParaRPr lang="en-US" sz="2400" baseline="0" dirty="0">
              <a:solidFill>
                <a:schemeClr val="accent3">
                  <a:lumMod val="50000"/>
                </a:schemeClr>
              </a:solidFill>
            </a:endParaRPr>
          </a:p>
          <a:p>
            <a:pPr defTabSz="931774">
              <a:defRPr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NEXT SLIDE – Watershed Regions </a:t>
            </a:r>
            <a:endParaRPr lang="en-US" sz="2400" baseline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2A33D812-A81C-6845-AB39-AED885BA040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9094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 the addition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</a:t>
            </a:r>
          </a:p>
          <a:p>
            <a:pPr defTabSz="931774"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Buyout-primarily benefit LMI residents, offers an incentive—payment above fair market value</a:t>
            </a:r>
          </a:p>
          <a:p>
            <a:pPr defTabSz="931774"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 Share-25% cost share of HMGP awards the state received from FEMA as a result of the 2016 floods</a:t>
            </a:r>
            <a:endParaRPr lang="en-US" sz="1200" dirty="0">
              <a:solidFill>
                <a:schemeClr val="accent3">
                  <a:lumMod val="50000"/>
                </a:schemeClr>
              </a:solidFill>
            </a:endParaRPr>
          </a:p>
          <a:p>
            <a:pPr defTabSz="931774">
              <a:defRPr/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</a:rPr>
              <a:t>NEXT SLIDE – LWI Modeling Regions</a:t>
            </a:r>
            <a:endParaRPr lang="en-US" sz="1200" baseline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282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Modeling</a:t>
            </a:r>
            <a:r>
              <a:rPr lang="en-US" baseline="0" dirty="0"/>
              <a:t> –  MUSM Plan, River and Rain gauge Network, Data Collection Storage and </a:t>
            </a:r>
            <a:r>
              <a:rPr lang="en-US" baseline="0" dirty="0" err="1"/>
              <a:t>Mgt</a:t>
            </a:r>
            <a:r>
              <a:rPr lang="en-US" baseline="0" dirty="0"/>
              <a:t> and Sharing</a:t>
            </a:r>
          </a:p>
          <a:p>
            <a:endParaRPr lang="en-US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NEXT SLIDE – LWI SPP at DOTD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8D8C8-02D3-4400-939D-07643807B50F}" type="slidenum">
              <a:rPr lang="en-US" altLang="en-US" smtClean="0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205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hyperlink" Target="http://ladotnet/administration/dotd_branding/logos/100Anniv/images/DOTD-100th-logo-Color-100x100.png" TargetMode="Externa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-design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 txBox="1"/>
          <p:nvPr userDrawn="1"/>
        </p:nvSpPr>
        <p:spPr bwMode="auto">
          <a:xfrm>
            <a:off x="1066800" y="2057400"/>
            <a:ext cx="708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440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3124200"/>
            <a:ext cx="7848600" cy="1295400"/>
          </a:xfrm>
        </p:spPr>
        <p:txBody>
          <a:bodyPr/>
          <a:lstStyle>
            <a:lvl1pPr marL="0" indent="0" algn="l">
              <a:lnSpc>
                <a:spcPts val="3200"/>
              </a:lnSpc>
              <a:buNone/>
              <a:defRPr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47700" y="1371600"/>
            <a:ext cx="7848600" cy="828675"/>
          </a:xfrm>
        </p:spPr>
        <p:txBody>
          <a:bodyPr anchor="t"/>
          <a:lstStyle>
            <a:lvl1pPr algn="l">
              <a:defRPr sz="4400" b="1" cap="none" baseline="0">
                <a:solidFill>
                  <a:schemeClr val="bg1"/>
                </a:solidFill>
                <a:latin typeface="Franklin Gothic Demi" panose="020B0703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824980" y="6367780"/>
            <a:ext cx="2166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Franklin Gothic Heavy" panose="020B0903020102020204" pitchFamily="34" charset="0"/>
              </a:rPr>
              <a:t>www.dotd.la.gov</a:t>
            </a:r>
          </a:p>
        </p:txBody>
      </p:sp>
      <p:pic>
        <p:nvPicPr>
          <p:cNvPr id="4" name="Picture 3" descr="LaDOTD_LogoColor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990" y="101600"/>
            <a:ext cx="1183005" cy="635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ide-design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300" y="274955"/>
            <a:ext cx="6032500" cy="1143000"/>
          </a:xfrm>
        </p:spPr>
        <p:txBody>
          <a:bodyPr/>
          <a:lstStyle>
            <a:lvl1pPr>
              <a:lnSpc>
                <a:spcPts val="4400"/>
              </a:lnSpc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62400"/>
          </a:xfr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F16321"/>
              </a:buClr>
              <a:buFont typeface="Wingdings" panose="05000000000000000000" pitchFamily="2" charset="2"/>
              <a:buChar char="Ø"/>
              <a:defRPr>
                <a:latin typeface="Franklin Gothic Book" panose="020B0503020102020204" pitchFamily="34" charset="0"/>
              </a:defRPr>
            </a:lvl1pPr>
            <a:lvl2pPr>
              <a:spcBef>
                <a:spcPts val="0"/>
              </a:spcBef>
              <a:buClr>
                <a:srgbClr val="F16321"/>
              </a:buClr>
              <a:defRPr>
                <a:latin typeface="Franklin Gothic Book" panose="020B0503020102020204" pitchFamily="34" charset="0"/>
              </a:defRPr>
            </a:lvl2pPr>
            <a:lvl3pPr>
              <a:spcBef>
                <a:spcPts val="0"/>
              </a:spcBef>
              <a:buClr>
                <a:srgbClr val="F16321"/>
              </a:buClr>
              <a:defRPr sz="2800">
                <a:latin typeface="Franklin Gothic Book" panose="020B0503020102020204" pitchFamily="34" charset="0"/>
              </a:defRPr>
            </a:lvl3pPr>
            <a:lvl4pPr>
              <a:spcBef>
                <a:spcPts val="0"/>
              </a:spcBef>
              <a:buClr>
                <a:srgbClr val="F16321"/>
              </a:buClr>
              <a:defRPr sz="2800">
                <a:latin typeface="Franklin Gothic Book" panose="020B0503020102020204" pitchFamily="34" charset="0"/>
              </a:defRPr>
            </a:lvl4pPr>
            <a:lvl5pPr>
              <a:spcBef>
                <a:spcPts val="0"/>
              </a:spcBef>
              <a:buClr>
                <a:srgbClr val="F16321"/>
              </a:buClr>
              <a:defRPr sz="28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aDOTD_LogoColor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990" y="101600"/>
            <a:ext cx="1183005" cy="63563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237730" y="6443980"/>
            <a:ext cx="17538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www.dotd.la.gov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-design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LaDOTD_LogoColor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7784" y="101600"/>
            <a:ext cx="1183005" cy="635635"/>
          </a:xfrm>
          <a:prstGeom prst="rect">
            <a:avLst/>
          </a:prstGeom>
        </p:spPr>
      </p:pic>
      <p:sp>
        <p:nvSpPr>
          <p:cNvPr id="10" name="Title 1"/>
          <p:cNvSpPr txBox="1"/>
          <p:nvPr userDrawn="1"/>
        </p:nvSpPr>
        <p:spPr bwMode="auto">
          <a:xfrm>
            <a:off x="1066800" y="2057400"/>
            <a:ext cx="708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4400">
              <a:latin typeface="Calibri" panose="020F0502020204030204" pitchFamily="34" charset="0"/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9224" y="1371600"/>
            <a:ext cx="7848600" cy="1295400"/>
          </a:xfrm>
        </p:spPr>
        <p:txBody>
          <a:bodyPr/>
          <a:lstStyle>
            <a:lvl1pPr marL="0" indent="0" algn="l">
              <a:lnSpc>
                <a:spcPts val="3200"/>
              </a:lnSpc>
              <a:buNone/>
              <a:defRPr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010365" y="6367547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Franklin Gothic Heavy" panose="020B0903020102020204" pitchFamily="34" charset="0"/>
              </a:rPr>
              <a:t>www.dotd.la.gov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lnSpc>
                <a:spcPts val="4400"/>
              </a:lnSpc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9144000" cy="927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9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9B0AA-EE54-4968-95E5-6586D6E0F47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4" descr="DOTD-100th-logo-Color-100x100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95691"/>
            <a:ext cx="1079746" cy="107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9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33862"/>
          </a:xfr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F16321"/>
              </a:buClr>
              <a:buFont typeface="Wingdings" panose="05000000000000000000" pitchFamily="2" charset="2"/>
              <a:buChar char="Ø"/>
              <a:defRPr sz="2800">
                <a:latin typeface="Franklin Gothic Book" panose="020B0503020102020204" pitchFamily="34" charset="0"/>
              </a:defRPr>
            </a:lvl1pPr>
            <a:lvl2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2pPr>
            <a:lvl3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3pPr>
            <a:lvl4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4pPr>
            <a:lvl5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33863"/>
          </a:xfrm>
        </p:spPr>
        <p:txBody>
          <a:bodyPr/>
          <a:lstStyle>
            <a:lvl1pPr marL="342900" indent="-342900">
              <a:spcBef>
                <a:spcPts val="0"/>
              </a:spcBef>
              <a:buClr>
                <a:srgbClr val="F16321"/>
              </a:buClr>
              <a:buFont typeface="Wingdings" panose="05000000000000000000" pitchFamily="2" charset="2"/>
              <a:buChar char="Ø"/>
              <a:defRPr sz="2800">
                <a:latin typeface="Franklin Gothic Book" panose="020B0503020102020204" pitchFamily="34" charset="0"/>
              </a:defRPr>
            </a:lvl1pPr>
            <a:lvl2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2pPr>
            <a:lvl3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3pPr>
            <a:lvl4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4pPr>
            <a:lvl5pPr>
              <a:spcBef>
                <a:spcPts val="0"/>
              </a:spcBef>
              <a:buClr>
                <a:srgbClr val="F16321"/>
              </a:buClr>
              <a:defRPr sz="24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0"/>
            <a:ext cx="9144000" cy="927899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609600" y="5866002"/>
            <a:ext cx="1524000" cy="990600"/>
            <a:chOff x="2628900" y="5067301"/>
            <a:chExt cx="1524000" cy="990600"/>
          </a:xfrm>
        </p:grpSpPr>
        <p:sp>
          <p:nvSpPr>
            <p:cNvPr id="9" name="Rectangle 8"/>
            <p:cNvSpPr/>
            <p:nvPr userDrawn="1"/>
          </p:nvSpPr>
          <p:spPr>
            <a:xfrm>
              <a:off x="2628900" y="5067301"/>
              <a:ext cx="15240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0" y="5176839"/>
              <a:ext cx="1371600" cy="7715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096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lnSpc>
                <a:spcPts val="4400"/>
              </a:lnSpc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9B0AA-EE54-4968-95E5-6586D6E0F47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7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8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watershed@la.gov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973684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Public Works</a:t>
            </a:r>
            <a:endParaRPr lang="en-US" sz="4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6" name="Subtitle 1"/>
          <p:cNvSpPr txBox="1">
            <a:spLocks/>
          </p:cNvSpPr>
          <p:nvPr/>
        </p:nvSpPr>
        <p:spPr bwMode="auto">
          <a:xfrm>
            <a:off x="1981200" y="3886200"/>
            <a:ext cx="5105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0" algn="l" rtl="0" eaLnBrk="0" fontAlgn="base" hangingPunct="0">
              <a:lnSpc>
                <a:spcPts val="32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75000"/>
              </a:lnSpc>
              <a:spcBef>
                <a:spcPts val="0"/>
              </a:spcBef>
            </a:pPr>
            <a:r>
              <a:rPr lang="en-US" sz="4300" b="1" dirty="0">
                <a:solidFill>
                  <a:schemeClr val="bg1"/>
                </a:solidFill>
              </a:rPr>
              <a:t>Edward M. Knight, P.E.</a:t>
            </a:r>
          </a:p>
          <a:p>
            <a:pPr algn="ctr">
              <a:lnSpc>
                <a:spcPct val="75000"/>
              </a:lnSpc>
              <a:spcBef>
                <a:spcPts val="0"/>
              </a:spcBef>
            </a:pPr>
            <a:endParaRPr lang="en-US" sz="4300" b="1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900" b="1" dirty="0">
                <a:solidFill>
                  <a:schemeClr val="bg1"/>
                </a:solidFill>
              </a:rPr>
              <a:t>Deputy Assistant Secretary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2900" b="1" dirty="0">
                <a:solidFill>
                  <a:schemeClr val="bg1"/>
                </a:solidFill>
              </a:rPr>
              <a:t>Office of Public Works</a:t>
            </a:r>
          </a:p>
          <a:p>
            <a:pPr algn="ctr">
              <a:lnSpc>
                <a:spcPct val="75000"/>
              </a:lnSpc>
              <a:spcBef>
                <a:spcPts val="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 algn="ctr">
              <a:spcBef>
                <a:spcPts val="2400"/>
              </a:spcBef>
            </a:pPr>
            <a:r>
              <a:rPr lang="en-US" sz="2300" b="1" dirty="0">
                <a:solidFill>
                  <a:schemeClr val="bg1"/>
                </a:solidFill>
              </a:rPr>
              <a:t>April 27, 2023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99" t="1368" r="46739" b="18649"/>
          <a:stretch/>
        </p:blipFill>
        <p:spPr>
          <a:xfrm>
            <a:off x="2438400" y="2286000"/>
            <a:ext cx="4183700" cy="1295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954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" y="1281351"/>
            <a:ext cx="6077028" cy="509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383" y="4780836"/>
            <a:ext cx="2143125" cy="15906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00" y="1281351"/>
            <a:ext cx="2895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Franklin Gothic Medium" panose="020B0603020102020204" pitchFamily="34" charset="0"/>
              </a:rPr>
              <a:t>Black Bayou Dam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Franklin Gothic Medium" panose="020B0603020102020204" pitchFamily="34" charset="0"/>
              </a:rPr>
              <a:t>Caney Creek Dam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Franklin Gothic Medium" panose="020B0603020102020204" pitchFamily="34" charset="0"/>
              </a:rPr>
              <a:t>Bayou </a:t>
            </a:r>
            <a:r>
              <a:rPr lang="en-US" sz="2000" dirty="0" err="1">
                <a:latin typeface="Franklin Gothic Medium" panose="020B0603020102020204" pitchFamily="34" charset="0"/>
              </a:rPr>
              <a:t>Cocodrie</a:t>
            </a:r>
            <a:r>
              <a:rPr lang="en-US" sz="2000" dirty="0">
                <a:latin typeface="Franklin Gothic Medium" panose="020B0603020102020204" pitchFamily="34" charset="0"/>
              </a:rPr>
              <a:t> Dam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err="1">
                <a:latin typeface="Franklin Gothic Medium" panose="020B0603020102020204" pitchFamily="34" charset="0"/>
              </a:rPr>
              <a:t>Iatt</a:t>
            </a:r>
            <a:r>
              <a:rPr lang="en-US" sz="2000" dirty="0">
                <a:latin typeface="Franklin Gothic Medium" panose="020B0603020102020204" pitchFamily="34" charset="0"/>
              </a:rPr>
              <a:t> Lake Dam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latin typeface="Franklin Gothic Medium" panose="020B0603020102020204" pitchFamily="34" charset="0"/>
              </a:rPr>
              <a:t>Turkey Creek Dam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Bundick</a:t>
            </a:r>
            <a:r>
              <a:rPr lang="en-US" sz="20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Creek Dam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rgbClr val="FF0000"/>
                </a:solidFill>
                <a:latin typeface="Franklin Gothic Medium" panose="020B0603020102020204" pitchFamily="34" charset="0"/>
              </a:rPr>
              <a:t>Anacoco</a:t>
            </a:r>
            <a:r>
              <a:rPr lang="en-US" sz="20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 Lake 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Vernon Lake Dam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Three Mile Lake</a:t>
            </a:r>
          </a:p>
          <a:p>
            <a:pPr marL="285750" indent="-285750" algn="just">
              <a:lnSpc>
                <a:spcPct val="150000"/>
              </a:lnSpc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3200" b="1" dirty="0">
                <a:latin typeface="Franklin Gothic Medium" panose="020B0603020102020204" pitchFamily="34" charset="0"/>
              </a:rPr>
              <a:t>Cost = $53M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9143" y="6096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800" b="1" dirty="0">
                <a:latin typeface="Franklin Gothic Medium" panose="020B0603020102020204" pitchFamily="34" charset="0"/>
              </a:rPr>
              <a:t>State Sponsored DOTD Projects </a:t>
            </a:r>
          </a:p>
        </p:txBody>
      </p:sp>
    </p:spTree>
    <p:extLst>
      <p:ext uri="{BB962C8B-B14F-4D97-AF65-F5344CB8AC3E}">
        <p14:creationId xmlns:p14="http://schemas.microsoft.com/office/powerpoint/2010/main" val="1619836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4BDD6-4D28-4227-A6A0-AF760E675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74954"/>
            <a:ext cx="7162800" cy="2259767"/>
          </a:xfrm>
        </p:spPr>
        <p:txBody>
          <a:bodyPr/>
          <a:lstStyle/>
          <a:p>
            <a:r>
              <a:rPr lang="en-US" dirty="0"/>
              <a:t>Stay Engaged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043C43-B3BB-480F-8929-2B9669E5CD6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F221F-EF1E-4E27-AA28-067ED60569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FA8D49-AC09-4AC1-828E-B6CD22AB6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497" y="2534721"/>
            <a:ext cx="1139879" cy="1139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8A36B6-2A36-4718-8D0C-5C73291B8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210" y="2558087"/>
            <a:ext cx="1139880" cy="11398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CFD955-0791-45FE-9A1C-61D3D0FB706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06904" y="2470480"/>
            <a:ext cx="1274022" cy="12683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8D32D8-3DE8-48A1-A92A-53D5B364588D}"/>
              </a:ext>
            </a:extLst>
          </p:cNvPr>
          <p:cNvSpPr txBox="1"/>
          <p:nvPr/>
        </p:nvSpPr>
        <p:spPr>
          <a:xfrm>
            <a:off x="2758459" y="4084053"/>
            <a:ext cx="36270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accent2"/>
                </a:solidFill>
              </a:rPr>
              <a:t>Email: </a:t>
            </a:r>
            <a:r>
              <a:rPr lang="en-US" sz="2100" b="1" dirty="0">
                <a:solidFill>
                  <a:schemeClr val="accent2"/>
                </a:solidFill>
                <a:hlinkClick r:id="rId6"/>
              </a:rPr>
              <a:t>watershed@la.gov</a:t>
            </a:r>
            <a:endParaRPr lang="en-US" sz="2100" b="1" dirty="0">
              <a:solidFill>
                <a:schemeClr val="accent2"/>
              </a:solidFill>
            </a:endParaRPr>
          </a:p>
          <a:p>
            <a:pPr algn="ctr"/>
            <a:r>
              <a:rPr lang="en-US" sz="2100" b="1" dirty="0">
                <a:solidFill>
                  <a:schemeClr val="accent2"/>
                </a:solidFill>
              </a:rPr>
              <a:t>Website: </a:t>
            </a:r>
            <a:r>
              <a:rPr lang="en-US" sz="2100" b="1" dirty="0">
                <a:solidFill>
                  <a:schemeClr val="accent3"/>
                </a:solidFill>
              </a:rPr>
              <a:t>watershed.la.gov</a:t>
            </a:r>
            <a:r>
              <a:rPr lang="en-US" sz="2100" b="1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845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838200"/>
            <a:ext cx="7772400" cy="656590"/>
          </a:xfrm>
        </p:spPr>
        <p:txBody>
          <a:bodyPr wrap="square">
            <a:spAutoFit/>
          </a:bodyPr>
          <a:lstStyle/>
          <a:p>
            <a:pPr algn="r"/>
            <a:r>
              <a:rPr lang="en-US" sz="3600" dirty="0">
                <a:ea typeface="+mn-ea"/>
                <a:cs typeface="Arial" panose="020B0604020202020204" pitchFamily="34" charset="0"/>
              </a:rPr>
              <a:t>	</a:t>
            </a:r>
            <a:r>
              <a:rPr lang="en-US" altLang="en-US" sz="3600" dirty="0">
                <a:ea typeface="+mn-ea"/>
                <a:cs typeface="Arial" panose="020B0604020202020204" pitchFamily="34" charset="0"/>
              </a:rPr>
              <a:t>Statewide Flood Control Program </a:t>
            </a:r>
            <a:endParaRPr lang="en-US" sz="36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133" y="1524000"/>
            <a:ext cx="8685711" cy="4648200"/>
          </a:xfrm>
        </p:spPr>
        <p:txBody>
          <a:bodyPr anchor="ctr">
            <a:noAutofit/>
          </a:bodyPr>
          <a:lstStyle/>
          <a:p>
            <a:pPr>
              <a:spcBef>
                <a:spcPts val="18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$20M in total annual program (funded by Transportation Trust Fund)</a:t>
            </a:r>
          </a:p>
          <a:p>
            <a:pPr>
              <a:spcBef>
                <a:spcPts val="1800"/>
              </a:spcBef>
            </a:pPr>
            <a:r>
              <a:rPr lang="en-US" altLang="en-US" sz="2000" dirty="0"/>
              <a:t>Project requirements</a:t>
            </a:r>
          </a:p>
          <a:p>
            <a:pPr lvl="1">
              <a:lnSpc>
                <a:spcPct val="50000"/>
              </a:lnSpc>
              <a:spcBef>
                <a:spcPts val="1800"/>
              </a:spcBef>
            </a:pPr>
            <a:r>
              <a:rPr lang="en-US" altLang="en-US" sz="1800" dirty="0"/>
              <a:t>Must reduce existing flood damages of structures</a:t>
            </a:r>
          </a:p>
          <a:p>
            <a:pPr lvl="1">
              <a:lnSpc>
                <a:spcPct val="50000"/>
              </a:lnSpc>
              <a:spcBef>
                <a:spcPts val="1800"/>
              </a:spcBef>
            </a:pPr>
            <a:r>
              <a:rPr lang="en-US" altLang="en-US" sz="1800" dirty="0"/>
              <a:t>Does not encourage additional development in flood prone areas</a:t>
            </a:r>
          </a:p>
          <a:p>
            <a:pPr lvl="1">
              <a:lnSpc>
                <a:spcPct val="50000"/>
              </a:lnSpc>
              <a:spcBef>
                <a:spcPts val="1800"/>
              </a:spcBef>
            </a:pPr>
            <a:r>
              <a:rPr lang="en-US" altLang="en-US" sz="1800" dirty="0"/>
              <a:t>Does not adversely affect upstream or downstream flooding</a:t>
            </a:r>
          </a:p>
          <a:p>
            <a:pPr lvl="1">
              <a:spcBef>
                <a:spcPts val="1800"/>
              </a:spcBef>
            </a:pPr>
            <a:r>
              <a:rPr lang="en-US" altLang="en-US" sz="1800" dirty="0"/>
              <a:t>Must have a construction cost of $100,000 or more </a:t>
            </a:r>
            <a:r>
              <a:rPr lang="en-US" altLang="en-US" sz="1800" dirty="0">
                <a:solidFill>
                  <a:srgbClr val="FF0000"/>
                </a:solidFill>
              </a:rPr>
              <a:t>(Maximum SWFC Participation - $5M)</a:t>
            </a:r>
          </a:p>
          <a:p>
            <a:pPr lvl="1">
              <a:lnSpc>
                <a:spcPct val="50000"/>
              </a:lnSpc>
              <a:spcBef>
                <a:spcPts val="1800"/>
              </a:spcBef>
            </a:pPr>
            <a:r>
              <a:rPr lang="en-US" altLang="en-US" sz="1800" dirty="0"/>
              <a:t>Must be a stand-alone project</a:t>
            </a:r>
          </a:p>
          <a:p>
            <a:pPr lvl="1">
              <a:lnSpc>
                <a:spcPct val="50000"/>
              </a:lnSpc>
              <a:spcBef>
                <a:spcPts val="1800"/>
              </a:spcBef>
            </a:pPr>
            <a:r>
              <a:rPr lang="en-US" altLang="en-US" sz="1800" dirty="0"/>
              <a:t>Cannot serve the primary purpose of protection against coastal storm surge</a:t>
            </a:r>
          </a:p>
          <a:p>
            <a:pPr>
              <a:spcBef>
                <a:spcPts val="18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Rural Grant Opportunity Act 384</a:t>
            </a:r>
          </a:p>
          <a:p>
            <a:pPr lvl="1">
              <a:spcBef>
                <a:spcPts val="1800"/>
              </a:spcBef>
            </a:pPr>
            <a:r>
              <a:rPr lang="en-US" altLang="en-US" sz="1800" dirty="0"/>
              <a:t>Eliminates 10% match requirement  for parishes with less than 50,000 residents and municipalities less than 5,000 residents</a:t>
            </a:r>
          </a:p>
        </p:txBody>
      </p:sp>
    </p:spTree>
    <p:extLst>
      <p:ext uri="{BB962C8B-B14F-4D97-AF65-F5344CB8AC3E}">
        <p14:creationId xmlns:p14="http://schemas.microsoft.com/office/powerpoint/2010/main" val="107982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20168"/>
            <a:ext cx="8686800" cy="10562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/>
              <a:t>Statewide Flood Control Program</a:t>
            </a:r>
            <a:endParaRPr lang="en-US" sz="1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13561"/>
            <a:ext cx="8534400" cy="4663439"/>
          </a:xfrm>
        </p:spPr>
        <p:txBody>
          <a:bodyPr>
            <a:normAutofit/>
          </a:bodyPr>
          <a:lstStyle/>
          <a:p>
            <a:r>
              <a:rPr lang="en-US" sz="2800" dirty="0"/>
              <a:t>Competitive &amp; Cost-Shared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Projects are evaluated based on potential damage reduction versus State investment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Provides up to 90% of the construction cost for non-federal projects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Does not cover engineering costs, utility relocations or r/w purchases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Provides up to 70% of non-federal participants share of federal projects</a:t>
            </a:r>
          </a:p>
          <a:p>
            <a:pPr lvl="1"/>
            <a:endParaRPr lang="en-US" sz="2000" dirty="0"/>
          </a:p>
          <a:p>
            <a:r>
              <a:rPr lang="en-US" sz="2800" dirty="0">
                <a:solidFill>
                  <a:srgbClr val="FF0000"/>
                </a:solidFill>
              </a:rPr>
              <a:t>Application Deadlines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Pre-Applications due by May 1</a:t>
            </a:r>
            <a:r>
              <a:rPr lang="en-US" sz="2000" baseline="30000" dirty="0"/>
              <a:t>st</a:t>
            </a:r>
            <a:r>
              <a:rPr lang="en-US" sz="2000" dirty="0"/>
              <a:t> 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Full Applications due by October 1</a:t>
            </a:r>
            <a:r>
              <a:rPr lang="en-US" sz="2000" baseline="30000" dirty="0"/>
              <a:t>st</a:t>
            </a:r>
            <a:r>
              <a:rPr lang="en-US" sz="2000" dirty="0"/>
              <a:t> </a:t>
            </a:r>
          </a:p>
          <a:p>
            <a:pPr lvl="1">
              <a:buFont typeface="Arial"/>
              <a:buChar char="•"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>
              <a:buFont typeface="Arial"/>
              <a:buChar char="•"/>
            </a:pPr>
            <a:endParaRPr lang="en-US" sz="200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712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98493"/>
            <a:ext cx="7696200" cy="9541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3600" dirty="0">
                <a:ea typeface="+mn-ea"/>
                <a:cs typeface="Arial" panose="020B0604020202020204" pitchFamily="34" charset="0"/>
              </a:rPr>
              <a:t>	</a:t>
            </a:r>
            <a:r>
              <a:rPr lang="en-US" altLang="en-US" sz="3600" dirty="0">
                <a:ea typeface="+mn-ea"/>
                <a:cs typeface="Arial" panose="020B0604020202020204" pitchFamily="34" charset="0"/>
              </a:rPr>
              <a:t> Statewide Flood Control Program</a:t>
            </a:r>
            <a:br>
              <a:rPr lang="en-US" altLang="en-US" sz="3600" dirty="0">
                <a:ea typeface="+mn-ea"/>
                <a:cs typeface="Arial" panose="020B0604020202020204" pitchFamily="34" charset="0"/>
              </a:rPr>
            </a:br>
            <a:r>
              <a:rPr lang="en-US" altLang="en-US" sz="2000" dirty="0">
                <a:ea typeface="+mn-ea"/>
                <a:cs typeface="Arial" panose="020B0604020202020204" pitchFamily="34" charset="0"/>
              </a:rPr>
              <a:t>Application Timeline</a:t>
            </a:r>
            <a:endParaRPr lang="en-US" sz="2400" dirty="0"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" y="1741449"/>
          <a:ext cx="8877300" cy="4221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918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78823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APR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JULY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AUG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SEPT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APR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823">
                <a:tc gridSpan="3">
                  <a:txBody>
                    <a:bodyPr/>
                    <a:lstStyle/>
                    <a:p>
                      <a:r>
                        <a:rPr lang="en-US" sz="900" dirty="0"/>
                        <a:t>Pre-Application</a:t>
                      </a:r>
                      <a:r>
                        <a:rPr lang="en-US" sz="900" baseline="0" dirty="0"/>
                        <a:t> Submiss</a:t>
                      </a:r>
                      <a:r>
                        <a:rPr lang="en-US" sz="900" dirty="0"/>
                        <a:t>ion</a:t>
                      </a:r>
                    </a:p>
                  </a:txBody>
                  <a:tcPr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823">
                <a:tc gridSpan="15"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82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900" dirty="0"/>
                        <a:t>Evaluation</a:t>
                      </a:r>
                      <a:r>
                        <a:rPr lang="en-US" sz="900" baseline="0" dirty="0"/>
                        <a:t> Committee Review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823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440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900" dirty="0"/>
                        <a:t>Application</a:t>
                      </a:r>
                      <a:r>
                        <a:rPr lang="en-US" sz="900" baseline="0" dirty="0"/>
                        <a:t> Preparation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82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82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900" dirty="0"/>
                        <a:t>Evaluation Committee</a:t>
                      </a:r>
                      <a:r>
                        <a:rPr lang="en-US" sz="900" baseline="0" dirty="0"/>
                        <a:t> Review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82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F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F3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F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82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900" dirty="0"/>
                        <a:t>Public Hearings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82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88F3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823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lang="en-US" sz="900" dirty="0"/>
                        <a:t>Joint Legislative Committee</a:t>
                      </a:r>
                      <a:r>
                        <a:rPr lang="en-US" sz="900" baseline="0" dirty="0"/>
                        <a:t> Review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5517"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823"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900" dirty="0"/>
                        <a:t>Appropriation</a:t>
                      </a:r>
                      <a:r>
                        <a:rPr lang="en-US" sz="900" baseline="0" dirty="0"/>
                        <a:t> of Funds</a:t>
                      </a:r>
                      <a:endParaRPr lang="en-US" sz="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172"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US" sz="13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371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874693"/>
            <a:ext cx="7696200" cy="95410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3600" dirty="0">
                <a:ea typeface="+mn-ea"/>
                <a:cs typeface="Arial" panose="020B0604020202020204" pitchFamily="34" charset="0"/>
              </a:rPr>
              <a:t>	</a:t>
            </a:r>
            <a:r>
              <a:rPr lang="en-US" altLang="en-US" sz="3600" dirty="0">
                <a:ea typeface="+mn-ea"/>
                <a:cs typeface="Arial" panose="020B0604020202020204" pitchFamily="34" charset="0"/>
              </a:rPr>
              <a:t> Statewide Flood Control Program</a:t>
            </a:r>
            <a:br>
              <a:rPr lang="en-US" altLang="en-US" sz="3600" dirty="0">
                <a:ea typeface="+mn-ea"/>
                <a:cs typeface="Arial" panose="020B0604020202020204" pitchFamily="34" charset="0"/>
              </a:rPr>
            </a:br>
            <a:r>
              <a:rPr lang="en-US" altLang="en-US" sz="2000" dirty="0">
                <a:ea typeface="+mn-ea"/>
                <a:cs typeface="Arial" panose="020B0604020202020204" pitchFamily="34" charset="0"/>
              </a:rPr>
              <a:t>Funding Distribution </a:t>
            </a:r>
            <a:endParaRPr lang="en-US" sz="24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1828800"/>
            <a:ext cx="8494667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000" dirty="0"/>
              <a:t>Funds are distributed between the Urban Program and Rural Program: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Urban Areas (45%)</a:t>
            </a:r>
          </a:p>
          <a:p>
            <a:pPr lvl="2">
              <a:lnSpc>
                <a:spcPct val="150000"/>
              </a:lnSpc>
            </a:pPr>
            <a:r>
              <a:rPr lang="en-US" sz="1600" dirty="0"/>
              <a:t>Shreveport, Monroe, Alexandria, Lake Charles, Lafayette, Baton Rouge, New Orleans, Hammond, Mandeville-Covington, Slidell, and Houma Urban Areas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Rural Funding Districts (55%)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6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296192"/>
              </p:ext>
            </p:extLst>
          </p:nvPr>
        </p:nvGraphicFramePr>
        <p:xfrm>
          <a:off x="1143000" y="4050907"/>
          <a:ext cx="2438400" cy="1968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033">
                  <a:extLst>
                    <a:ext uri="{9D8B030D-6E8A-4147-A177-3AD203B41FA5}">
                      <a16:colId xmlns:a16="http://schemas.microsoft.com/office/drawing/2014/main" val="315534595"/>
                    </a:ext>
                  </a:extLst>
                </a:gridCol>
                <a:gridCol w="1241367">
                  <a:extLst>
                    <a:ext uri="{9D8B030D-6E8A-4147-A177-3AD203B41FA5}">
                      <a16:colId xmlns:a16="http://schemas.microsoft.com/office/drawing/2014/main" val="3363420212"/>
                    </a:ext>
                  </a:extLst>
                </a:gridCol>
              </a:tblGrid>
              <a:tr h="571505">
                <a:tc>
                  <a:txBody>
                    <a:bodyPr/>
                    <a:lstStyle/>
                    <a:p>
                      <a:r>
                        <a:rPr lang="en-US" sz="1200" dirty="0"/>
                        <a:t>Rural Funding District</a:t>
                      </a:r>
                    </a:p>
                  </a:txBody>
                  <a:tcPr>
                    <a:solidFill>
                      <a:srgbClr val="6E9A3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Percentage</a:t>
                      </a:r>
                      <a:r>
                        <a:rPr lang="en-US" sz="1200" baseline="0" dirty="0"/>
                        <a:t> of Rural Funding</a:t>
                      </a:r>
                      <a:endParaRPr lang="en-US" sz="1200" dirty="0"/>
                    </a:p>
                  </a:txBody>
                  <a:tcPr>
                    <a:solidFill>
                      <a:srgbClr val="6E9A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011658"/>
                  </a:ext>
                </a:extLst>
              </a:tr>
              <a:tr h="280767">
                <a:tc>
                  <a:txBody>
                    <a:bodyPr/>
                    <a:lstStyle/>
                    <a:p>
                      <a:r>
                        <a:rPr lang="en-US" sz="1200" dirty="0"/>
                        <a:t>Northwest</a:t>
                      </a:r>
                    </a:p>
                  </a:txBody>
                  <a:tcPr>
                    <a:solidFill>
                      <a:srgbClr val="D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28.589</a:t>
                      </a:r>
                    </a:p>
                  </a:txBody>
                  <a:tcPr>
                    <a:solidFill>
                      <a:srgbClr val="D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157763"/>
                  </a:ext>
                </a:extLst>
              </a:tr>
              <a:tr h="280767">
                <a:tc>
                  <a:txBody>
                    <a:bodyPr/>
                    <a:lstStyle/>
                    <a:p>
                      <a:r>
                        <a:rPr lang="en-US" sz="1200" dirty="0"/>
                        <a:t>Northeast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19.644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159638"/>
                  </a:ext>
                </a:extLst>
              </a:tr>
              <a:tr h="280767">
                <a:tc>
                  <a:txBody>
                    <a:bodyPr/>
                    <a:lstStyle/>
                    <a:p>
                      <a:r>
                        <a:rPr lang="en-US" sz="1200" dirty="0"/>
                        <a:t>Southwest</a:t>
                      </a:r>
                    </a:p>
                  </a:txBody>
                  <a:tcPr>
                    <a:solidFill>
                      <a:srgbClr val="D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18.199</a:t>
                      </a:r>
                    </a:p>
                  </a:txBody>
                  <a:tcPr>
                    <a:solidFill>
                      <a:srgbClr val="D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2075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South Central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16.907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449747"/>
                  </a:ext>
                </a:extLst>
              </a:tr>
              <a:tr h="280767">
                <a:tc>
                  <a:txBody>
                    <a:bodyPr/>
                    <a:lstStyle/>
                    <a:p>
                      <a:r>
                        <a:rPr lang="en-US" sz="1200" dirty="0"/>
                        <a:t>Southeast</a:t>
                      </a:r>
                    </a:p>
                  </a:txBody>
                  <a:tcPr>
                    <a:solidFill>
                      <a:srgbClr val="DBF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16.661</a:t>
                      </a:r>
                    </a:p>
                  </a:txBody>
                  <a:tcPr>
                    <a:solidFill>
                      <a:srgbClr val="DB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102502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9482" r="16667" b="24146"/>
          <a:stretch/>
        </p:blipFill>
        <p:spPr>
          <a:xfrm>
            <a:off x="4724400" y="3581400"/>
            <a:ext cx="3429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68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990600"/>
            <a:ext cx="7086600" cy="990600"/>
          </a:xfrm>
        </p:spPr>
        <p:txBody>
          <a:bodyPr/>
          <a:lstStyle/>
          <a:p>
            <a:pPr algn="r">
              <a:lnSpc>
                <a:spcPct val="100000"/>
              </a:lnSpc>
              <a:tabLst>
                <a:tab pos="228600" algn="l"/>
              </a:tabLst>
            </a:pPr>
            <a:r>
              <a:rPr lang="en-US" sz="3200" dirty="0"/>
              <a:t>	</a:t>
            </a:r>
            <a:r>
              <a:rPr lang="en-US" altLang="en-US" sz="3600" dirty="0">
                <a:ea typeface="+mn-ea"/>
                <a:cs typeface="Arial" panose="020B0604020202020204" pitchFamily="34" charset="0"/>
              </a:rPr>
              <a:t>Statewide Flood Control Program</a:t>
            </a:r>
            <a:br>
              <a:rPr lang="en-US" altLang="en-US" sz="3200" dirty="0"/>
            </a:br>
            <a:endParaRPr lang="en-US" sz="2800" i="1" dirty="0"/>
          </a:p>
        </p:txBody>
      </p:sp>
      <p:pic>
        <p:nvPicPr>
          <p:cNvPr id="1026" name="Picture 2" descr="https://smld.org/wp-content/uploads/2021/05/05212021-scal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823609" y="1981200"/>
            <a:ext cx="7863191" cy="422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823609" y="1981200"/>
            <a:ext cx="3657600" cy="829732"/>
          </a:xfrm>
          <a:prstGeom prst="rect">
            <a:avLst/>
          </a:prstGeom>
          <a:solidFill>
            <a:srgbClr val="0BB0DD">
              <a:alpha val="7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tabLst>
                <a:tab pos="228600" algn="l"/>
              </a:tabLst>
            </a:pPr>
            <a:r>
              <a:rPr lang="en-US" sz="3200" dirty="0"/>
              <a:t>	</a:t>
            </a:r>
            <a:r>
              <a:rPr lang="en-US" altLang="en-US" sz="2000" dirty="0">
                <a:solidFill>
                  <a:schemeClr val="bg1"/>
                </a:solidFill>
              </a:rPr>
              <a:t>Bayou </a:t>
            </a:r>
            <a:r>
              <a:rPr lang="en-US" altLang="en-US" sz="2000" dirty="0" err="1">
                <a:solidFill>
                  <a:schemeClr val="bg1"/>
                </a:solidFill>
              </a:rPr>
              <a:t>Têche</a:t>
            </a:r>
            <a:r>
              <a:rPr lang="en-US" altLang="en-US" sz="2000" dirty="0">
                <a:solidFill>
                  <a:schemeClr val="bg1"/>
                </a:solidFill>
              </a:rPr>
              <a:t> Flood Protection</a:t>
            </a:r>
          </a:p>
          <a:p>
            <a:pPr algn="r">
              <a:lnSpc>
                <a:spcPct val="100000"/>
              </a:lnSpc>
              <a:tabLst>
                <a:tab pos="228600" algn="l"/>
              </a:tabLst>
            </a:pPr>
            <a:r>
              <a:rPr lang="en-US" sz="2000" i="1" dirty="0">
                <a:solidFill>
                  <a:schemeClr val="bg1"/>
                </a:solidFill>
              </a:rPr>
              <a:t>St. Mary Parish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2809" y="5572436"/>
            <a:ext cx="2833991" cy="646331"/>
          </a:xfrm>
          <a:prstGeom prst="rect">
            <a:avLst/>
          </a:prstGeom>
          <a:solidFill>
            <a:srgbClr val="0BB0DD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$9.75M SWFC Share</a:t>
            </a:r>
          </a:p>
          <a:p>
            <a:r>
              <a:rPr lang="en-US" dirty="0">
                <a:solidFill>
                  <a:schemeClr val="bg1"/>
                </a:solidFill>
              </a:rPr>
              <a:t>Completed Summer 2021</a:t>
            </a:r>
          </a:p>
        </p:txBody>
      </p:sp>
    </p:spTree>
    <p:extLst>
      <p:ext uri="{BB962C8B-B14F-4D97-AF65-F5344CB8AC3E}">
        <p14:creationId xmlns:p14="http://schemas.microsoft.com/office/powerpoint/2010/main" val="3556478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990600"/>
            <a:ext cx="7086600" cy="990600"/>
          </a:xfrm>
        </p:spPr>
        <p:txBody>
          <a:bodyPr/>
          <a:lstStyle/>
          <a:p>
            <a:pPr algn="r">
              <a:lnSpc>
                <a:spcPct val="100000"/>
              </a:lnSpc>
              <a:tabLst>
                <a:tab pos="228600" algn="l"/>
              </a:tabLst>
            </a:pPr>
            <a:r>
              <a:rPr lang="en-US" sz="3200" dirty="0"/>
              <a:t>	</a:t>
            </a:r>
            <a:r>
              <a:rPr lang="en-US" altLang="en-US" sz="3600" dirty="0">
                <a:ea typeface="+mn-ea"/>
                <a:cs typeface="Arial" panose="020B0604020202020204" pitchFamily="34" charset="0"/>
              </a:rPr>
              <a:t>Statewide Flood Control Program</a:t>
            </a:r>
            <a:br>
              <a:rPr lang="en-US" altLang="en-US" sz="3200" dirty="0"/>
            </a:br>
            <a:endParaRPr lang="en-US" sz="28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64" y="1933716"/>
            <a:ext cx="4872384" cy="36288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4"/>
          <a:stretch/>
        </p:blipFill>
        <p:spPr>
          <a:xfrm>
            <a:off x="4114800" y="1933716"/>
            <a:ext cx="4785387" cy="362888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4976264" y="1933715"/>
            <a:ext cx="3923923" cy="829732"/>
          </a:xfrm>
          <a:prstGeom prst="rect">
            <a:avLst/>
          </a:prstGeom>
          <a:solidFill>
            <a:srgbClr val="0BB0DD">
              <a:alpha val="7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tabLst>
                <a:tab pos="228600" algn="l"/>
              </a:tabLst>
            </a:pPr>
            <a:r>
              <a:rPr lang="en-US" altLang="en-US" sz="2000" dirty="0">
                <a:solidFill>
                  <a:schemeClr val="bg1"/>
                </a:solidFill>
              </a:rPr>
              <a:t>Raising of the Red Chute Levee</a:t>
            </a:r>
          </a:p>
          <a:p>
            <a:pPr algn="r">
              <a:lnSpc>
                <a:spcPct val="100000"/>
              </a:lnSpc>
              <a:tabLst>
                <a:tab pos="228600" algn="l"/>
              </a:tabLst>
            </a:pPr>
            <a:r>
              <a:rPr lang="en-US" sz="2000" i="1" dirty="0">
                <a:solidFill>
                  <a:schemeClr val="bg1"/>
                </a:solidFill>
              </a:rPr>
              <a:t>Bossier Parish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264" y="5655237"/>
            <a:ext cx="305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2009 Flood Event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22725" y="5655239"/>
            <a:ext cx="477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 – 9.5 Miles Widened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122725" y="4648200"/>
            <a:ext cx="3085696" cy="914400"/>
          </a:xfrm>
          <a:prstGeom prst="rect">
            <a:avLst/>
          </a:prstGeom>
          <a:solidFill>
            <a:srgbClr val="0BB0DD">
              <a:alpha val="7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altLang="en-US" sz="2000" dirty="0">
                <a:solidFill>
                  <a:schemeClr val="bg1"/>
                </a:solidFill>
              </a:rPr>
              <a:t>Phase I – Widening</a:t>
            </a:r>
          </a:p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altLang="en-US" sz="2000" dirty="0">
                <a:solidFill>
                  <a:schemeClr val="bg1"/>
                </a:solidFill>
              </a:rPr>
              <a:t>$4.6M SWFC Participation</a:t>
            </a:r>
          </a:p>
          <a:p>
            <a:pPr algn="l">
              <a:lnSpc>
                <a:spcPct val="100000"/>
              </a:lnSpc>
              <a:tabLst>
                <a:tab pos="228600" algn="l"/>
              </a:tabLst>
            </a:pPr>
            <a:r>
              <a:rPr lang="en-US" altLang="en-US" sz="2000" dirty="0">
                <a:solidFill>
                  <a:schemeClr val="bg1"/>
                </a:solidFill>
              </a:rPr>
              <a:t>Completed Fall 2021</a:t>
            </a:r>
          </a:p>
        </p:txBody>
      </p:sp>
    </p:spTree>
    <p:extLst>
      <p:ext uri="{BB962C8B-B14F-4D97-AF65-F5344CB8AC3E}">
        <p14:creationId xmlns:p14="http://schemas.microsoft.com/office/powerpoint/2010/main" val="3065255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6" y="1778000"/>
            <a:ext cx="7882174" cy="44337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990600"/>
            <a:ext cx="7620000" cy="65659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r"/>
            <a:r>
              <a:rPr lang="en-US" sz="3600" dirty="0">
                <a:ea typeface="+mn-ea"/>
                <a:cs typeface="Arial" panose="020B0604020202020204" pitchFamily="34" charset="0"/>
              </a:rPr>
              <a:t>	</a:t>
            </a:r>
            <a:r>
              <a:rPr lang="en-US" altLang="en-US" sz="3600" dirty="0">
                <a:ea typeface="+mn-ea"/>
                <a:cs typeface="Arial" panose="020B0604020202020204" pitchFamily="34" charset="0"/>
              </a:rPr>
              <a:t>Statewide Flood Control Program</a:t>
            </a:r>
            <a:endParaRPr lang="en-US" sz="3600" dirty="0"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32076" y="1778000"/>
            <a:ext cx="3657600" cy="736600"/>
          </a:xfrm>
          <a:prstGeom prst="rect">
            <a:avLst/>
          </a:prstGeom>
          <a:solidFill>
            <a:srgbClr val="0BB0DD">
              <a:alpha val="7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tabLst>
                <a:tab pos="228600" algn="l"/>
              </a:tabLst>
            </a:pPr>
            <a:r>
              <a:rPr lang="en-US" sz="3200" dirty="0"/>
              <a:t>	</a:t>
            </a:r>
            <a:r>
              <a:rPr lang="en-US" altLang="en-US" sz="2000" dirty="0">
                <a:solidFill>
                  <a:schemeClr val="bg1"/>
                </a:solidFill>
              </a:rPr>
              <a:t>Rochelle Street Pump Station</a:t>
            </a:r>
          </a:p>
          <a:p>
            <a:pPr algn="r">
              <a:lnSpc>
                <a:spcPct val="100000"/>
              </a:lnSpc>
              <a:tabLst>
                <a:tab pos="228600" algn="l"/>
              </a:tabLst>
            </a:pPr>
            <a:r>
              <a:rPr lang="en-US" sz="1600" i="1" dirty="0">
                <a:solidFill>
                  <a:schemeClr val="bg1"/>
                </a:solidFill>
              </a:rPr>
              <a:t>City of Monroe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2809" y="5442282"/>
            <a:ext cx="2861441" cy="769441"/>
          </a:xfrm>
          <a:prstGeom prst="rect">
            <a:avLst/>
          </a:prstGeom>
          <a:solidFill>
            <a:srgbClr val="0BB0DD">
              <a:alpha val="7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$1.45M SWFC Share</a:t>
            </a:r>
          </a:p>
          <a:p>
            <a:r>
              <a:rPr lang="en-US" sz="1600" dirty="0">
                <a:solidFill>
                  <a:schemeClr val="bg1"/>
                </a:solidFill>
              </a:rPr>
              <a:t>Completed June 2019</a:t>
            </a:r>
          </a:p>
          <a:p>
            <a:r>
              <a:rPr lang="en-US" sz="1200" dirty="0">
                <a:solidFill>
                  <a:schemeClr val="bg1"/>
                </a:solidFill>
              </a:rPr>
              <a:t>Photo courtesy of </a:t>
            </a:r>
            <a:r>
              <a:rPr lang="en-US" sz="1200" dirty="0" err="1">
                <a:solidFill>
                  <a:schemeClr val="bg1"/>
                </a:solidFill>
              </a:rPr>
              <a:t>Denmon</a:t>
            </a:r>
            <a:r>
              <a:rPr lang="en-US" sz="1200" dirty="0">
                <a:solidFill>
                  <a:schemeClr val="bg1"/>
                </a:solidFill>
              </a:rPr>
              <a:t> Engineering</a:t>
            </a:r>
          </a:p>
        </p:txBody>
      </p:sp>
    </p:spTree>
    <p:extLst>
      <p:ext uri="{BB962C8B-B14F-4D97-AF65-F5344CB8AC3E}">
        <p14:creationId xmlns:p14="http://schemas.microsoft.com/office/powerpoint/2010/main" val="4110212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762000"/>
            <a:ext cx="6934200" cy="1143000"/>
          </a:xfrm>
        </p:spPr>
        <p:txBody>
          <a:bodyPr/>
          <a:lstStyle/>
          <a:p>
            <a:pPr algn="r">
              <a:lnSpc>
                <a:spcPct val="100000"/>
              </a:lnSpc>
              <a:tabLst>
                <a:tab pos="228600" algn="l"/>
              </a:tabLst>
            </a:pPr>
            <a:r>
              <a:rPr lang="en-US" sz="3200" dirty="0"/>
              <a:t>	</a:t>
            </a:r>
            <a:r>
              <a:rPr lang="en-US" altLang="en-US" sz="3600" dirty="0">
                <a:ea typeface="+mn-ea"/>
                <a:cs typeface="Arial" panose="020B0604020202020204" pitchFamily="34" charset="0"/>
              </a:rPr>
              <a:t>Statewide Flood Control Program</a:t>
            </a:r>
            <a:br>
              <a:rPr lang="en-US" altLang="en-US" sz="3200" dirty="0"/>
            </a:br>
            <a:r>
              <a:rPr lang="en-US" altLang="en-US" sz="2800" dirty="0"/>
              <a:t>2022 - 2023 Application Cycle</a:t>
            </a:r>
            <a:endParaRPr lang="en-US" sz="2800" i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038600" y="2057400"/>
            <a:ext cx="4724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17 pre-applications received ($47.2M)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9 determined eligible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6 full applications received ($25.1M)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 City-Parish/Consolidated Parish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 City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2 Parishes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1 Levee District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SzTx/>
              <a:buFont typeface="Arial" panose="020B0604020202020204" pitchFamily="34" charset="0"/>
              <a:buChar char="–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4 Projects Recommended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423"/>
          <a:stretch/>
        </p:blipFill>
        <p:spPr>
          <a:xfrm>
            <a:off x="533400" y="1828800"/>
            <a:ext cx="3352800" cy="456868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828800" y="1828800"/>
            <a:ext cx="2057400" cy="762000"/>
          </a:xfrm>
          <a:prstGeom prst="rect">
            <a:avLst/>
          </a:prstGeom>
          <a:solidFill>
            <a:srgbClr val="0BB0DD">
              <a:alpha val="75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Red Chute Levee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 panose="020B0603020102020204" pitchFamily="34" charset="0"/>
                <a:ea typeface="+mj-ea"/>
                <a:cs typeface="+mj-cs"/>
              </a:rPr>
              <a:t>Bossier Parish</a:t>
            </a:r>
          </a:p>
        </p:txBody>
      </p:sp>
    </p:spTree>
    <p:extLst>
      <p:ext uri="{BB962C8B-B14F-4D97-AF65-F5344CB8AC3E}">
        <p14:creationId xmlns:p14="http://schemas.microsoft.com/office/powerpoint/2010/main" val="674635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166100" cy="1828800"/>
          </a:xfrm>
        </p:spPr>
        <p:txBody>
          <a:bodyPr/>
          <a:lstStyle/>
          <a:p>
            <a:r>
              <a:rPr lang="en-US" sz="4000" dirty="0"/>
              <a:t>Today’s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924800" cy="4343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3600" b="1" dirty="0"/>
              <a:t>Public Works &amp; Water Resources:</a:t>
            </a:r>
            <a:r>
              <a:rPr lang="en-US" sz="4000" dirty="0"/>
              <a:t> 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Hydraulics Section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Louisiana Watershed Initiative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Statewide Flood Control Program</a:t>
            </a:r>
          </a:p>
          <a:p>
            <a:pPr lvl="2">
              <a:spcAft>
                <a:spcPts val="600"/>
              </a:spcAft>
            </a:pPr>
            <a:r>
              <a:rPr lang="en-US" dirty="0"/>
              <a:t>Roadway Flooding Program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Floodplain Management Section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200" dirty="0"/>
              <a:t>Levee &amp; Dam Safety Section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C9B0AA-EE54-4968-95E5-6586D6E0F47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814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838200"/>
            <a:ext cx="7086600" cy="990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algn="r">
              <a:lnSpc>
                <a:spcPct val="100000"/>
              </a:lnSpc>
              <a:tabLst>
                <a:tab pos="228600" algn="l"/>
              </a:tabLst>
            </a:pPr>
            <a:r>
              <a:rPr lang="en-US" sz="3200" dirty="0"/>
              <a:t>	</a:t>
            </a:r>
            <a:r>
              <a:rPr lang="en-US" altLang="en-US" sz="3600" dirty="0"/>
              <a:t>Statewide Flood Control Program</a:t>
            </a:r>
            <a:br>
              <a:rPr lang="en-US" altLang="en-US" sz="3200" dirty="0"/>
            </a:br>
            <a:r>
              <a:rPr lang="en-US" altLang="en-US" sz="2800" dirty="0"/>
              <a:t>Accomplishments</a:t>
            </a:r>
            <a:endParaRPr lang="en-US" sz="3200" dirty="0"/>
          </a:p>
        </p:txBody>
      </p:sp>
      <p:pic>
        <p:nvPicPr>
          <p:cNvPr id="1026" name="Picture 2" descr="https://smld.org/wp-content/uploads/2021/05/05212021-scale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8"/>
          <a:stretch/>
        </p:blipFill>
        <p:spPr bwMode="auto">
          <a:xfrm>
            <a:off x="823609" y="1981200"/>
            <a:ext cx="79248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23609" y="1981200"/>
            <a:ext cx="7924800" cy="42291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marL="342900" indent="-3429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Approved projects in 43 of 64 parishes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129 projects completed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$305.5M Expended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$2.876B in Flood Reduction Benefits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dirty="0"/>
              <a:t>10.76 Benefits/Cost Ratio</a:t>
            </a:r>
          </a:p>
        </p:txBody>
      </p:sp>
    </p:spTree>
    <p:extLst>
      <p:ext uri="{BB962C8B-B14F-4D97-AF65-F5344CB8AC3E}">
        <p14:creationId xmlns:p14="http://schemas.microsoft.com/office/powerpoint/2010/main" val="2442591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7700" y="2590800"/>
            <a:ext cx="7848600" cy="182880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4000" dirty="0"/>
              <a:t>DOTD</a:t>
            </a:r>
          </a:p>
          <a:p>
            <a:pPr algn="ctr"/>
            <a:r>
              <a:rPr lang="en-US" sz="4000" dirty="0"/>
              <a:t> </a:t>
            </a:r>
            <a:r>
              <a:rPr lang="en-US" dirty="0"/>
              <a:t>is the</a:t>
            </a:r>
            <a:r>
              <a:rPr lang="en-US" sz="4000" dirty="0"/>
              <a:t> </a:t>
            </a:r>
          </a:p>
          <a:p>
            <a:pPr algn="ctr"/>
            <a:r>
              <a:rPr lang="en-US" sz="4000" dirty="0"/>
              <a:t>State Coordinating Agency</a:t>
            </a:r>
          </a:p>
          <a:p>
            <a:pPr algn="ctr"/>
            <a:r>
              <a:rPr lang="en-US" sz="4000" dirty="0"/>
              <a:t> for the Roadway Flooding Program</a:t>
            </a:r>
          </a:p>
          <a:p>
            <a:pPr algn="ctr"/>
            <a:r>
              <a:rPr lang="en-US" sz="4000" dirty="0"/>
              <a:t>(in association with FHWA)</a:t>
            </a:r>
          </a:p>
          <a:p>
            <a:pPr algn="ctr"/>
            <a:endParaRPr lang="en-US" sz="20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l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7700" y="609600"/>
            <a:ext cx="7848600" cy="2209800"/>
          </a:xfrm>
        </p:spPr>
        <p:txBody>
          <a:bodyPr/>
          <a:lstStyle/>
          <a:p>
            <a:pPr algn="ctr"/>
            <a:r>
              <a:rPr lang="en-US" sz="5400" dirty="0"/>
              <a:t>The</a:t>
            </a:r>
            <a:br>
              <a:rPr lang="en-US" sz="5400" dirty="0"/>
            </a:br>
            <a:r>
              <a:rPr lang="en-US" sz="5400" dirty="0"/>
              <a:t>Roadway Flooding Program</a:t>
            </a:r>
          </a:p>
        </p:txBody>
      </p:sp>
    </p:spTree>
    <p:extLst>
      <p:ext uri="{BB962C8B-B14F-4D97-AF65-F5344CB8AC3E}">
        <p14:creationId xmlns:p14="http://schemas.microsoft.com/office/powerpoint/2010/main" val="2141330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686800" cy="1295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/>
              <a:t>Roadway Flooding Program</a:t>
            </a:r>
            <a:endParaRPr lang="en-US" sz="1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480"/>
            <a:ext cx="8534400" cy="4663439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Project Types Qualifying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Replacement of undersized cross drains 	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Replacement of undersized storm drains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Elevating roadways (primarily overlays) </a:t>
            </a:r>
          </a:p>
          <a:p>
            <a:pPr lvl="1"/>
            <a:endParaRPr lang="en-US" sz="2000" dirty="0"/>
          </a:p>
          <a:p>
            <a:r>
              <a:rPr lang="en-US" sz="2800" b="1" dirty="0"/>
              <a:t>Project Types </a:t>
            </a:r>
            <a:r>
              <a:rPr lang="en-US" sz="2800" b="1" dirty="0">
                <a:solidFill>
                  <a:srgbClr val="FF0000"/>
                </a:solidFill>
              </a:rPr>
              <a:t>Not</a:t>
            </a:r>
            <a:r>
              <a:rPr lang="en-US" sz="2800" b="1" dirty="0"/>
              <a:t> Qualifying</a:t>
            </a:r>
          </a:p>
          <a:p>
            <a:pPr marL="0" indent="0">
              <a:buNone/>
            </a:pPr>
            <a:r>
              <a:rPr lang="en-US" sz="2800" b="1" dirty="0"/>
              <a:t>       </a:t>
            </a:r>
            <a:r>
              <a:rPr lang="en-US" sz="2400" b="1" dirty="0">
                <a:solidFill>
                  <a:srgbClr val="FF0000"/>
                </a:solidFill>
              </a:rPr>
              <a:t>(No Maintenance Projects)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Cleaning out silted pipes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Videoing inside of pipes to report damage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Replacement of damaged structures</a:t>
            </a:r>
          </a:p>
          <a:p>
            <a:pPr lvl="1">
              <a:buFont typeface="Arial"/>
              <a:buChar char="•"/>
            </a:pPr>
            <a:endParaRPr lang="en-US" sz="2000" dirty="0"/>
          </a:p>
          <a:p>
            <a:r>
              <a:rPr lang="en-US" sz="2800" b="1" dirty="0"/>
              <a:t>Funding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Approximately $4M Annual Budget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80% FHWA &amp; 20% DOTD 			Terrebonne Parish Project 							                 LA 24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1" y="1533024"/>
            <a:ext cx="3291520" cy="380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85800"/>
            <a:ext cx="8686800" cy="105623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/>
              <a:t>Roadway Flooding Program</a:t>
            </a:r>
            <a:endParaRPr lang="en-US" sz="16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480"/>
            <a:ext cx="8534400" cy="4663439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Project Selection Criteria</a:t>
            </a:r>
          </a:p>
          <a:p>
            <a:pPr marL="457200" lvl="1" indent="0">
              <a:buNone/>
            </a:pPr>
            <a:r>
              <a:rPr lang="en-US" sz="2000" dirty="0"/>
              <a:t>Projects are evaluated based 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0000"/>
                </a:solidFill>
              </a:rPr>
              <a:t>State Highway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frequency of flooding 	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depth of flooding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duration of flooding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detour length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Average Daily Traffic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property damage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damage to roadway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disruption in emergency services</a:t>
            </a:r>
          </a:p>
          <a:p>
            <a:pPr lvl="1"/>
            <a:endParaRPr lang="en-US" sz="2000" dirty="0"/>
          </a:p>
          <a:p>
            <a:r>
              <a:rPr lang="en-US" sz="2800" b="1" dirty="0"/>
              <a:t>Project Selection Process</a:t>
            </a:r>
          </a:p>
          <a:p>
            <a:pPr lvl="1">
              <a:buFont typeface="Arial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DOTD Districts submits all potential projects &amp; performs design work</a:t>
            </a:r>
          </a:p>
          <a:p>
            <a:pPr lvl="1">
              <a:buFont typeface="Arial"/>
              <a:buChar char="•"/>
            </a:pPr>
            <a:r>
              <a:rPr lang="en-US" sz="2000" dirty="0"/>
              <a:t>Roadway Flooding Committee selects projects based on the selection criteria and a cost-benefit analysis (meets yearly August/September)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56" y="1752192"/>
            <a:ext cx="3658144" cy="274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0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19200"/>
            <a:ext cx="5482814" cy="1143000"/>
          </a:xfrm>
        </p:spPr>
        <p:txBody>
          <a:bodyPr/>
          <a:lstStyle/>
          <a:p>
            <a:r>
              <a:rPr lang="en-US" sz="3600" dirty="0"/>
              <a:t>Roadway Flooding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514600"/>
            <a:ext cx="5181600" cy="3962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LA 70   </a:t>
            </a:r>
            <a:r>
              <a:rPr lang="en-US" sz="1800" dirty="0"/>
              <a:t>(Assumption Parish)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Floods avg. 5 times/year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Project Length - 0.44 miles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Overlay up to 16”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$800,000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Project scheduled to finish in May 2024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334000" y="838200"/>
            <a:ext cx="35675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46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838200"/>
            <a:ext cx="7480300" cy="1143000"/>
          </a:xfrm>
        </p:spPr>
        <p:txBody>
          <a:bodyPr/>
          <a:lstStyle/>
          <a:p>
            <a:r>
              <a:rPr lang="en-US" dirty="0"/>
              <a:t>Roadway Flooding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28600" y="1843190"/>
            <a:ext cx="4648200" cy="39624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600" b="1" dirty="0"/>
              <a:t>Past Projects</a:t>
            </a:r>
          </a:p>
          <a:p>
            <a:pPr marL="0" indent="0">
              <a:buNone/>
            </a:pPr>
            <a:endParaRPr lang="en-US" alt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149 projects completed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$97 million spent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Projects in 45 out of 64 parishes </a:t>
            </a:r>
          </a:p>
          <a:p>
            <a:endParaRPr lang="en-US" alt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724400" y="1843190"/>
            <a:ext cx="4648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Wingdings" panose="05000000000000000000" pitchFamily="2" charset="2"/>
              <a:buChar char="Ø"/>
              <a:defRPr sz="32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F16321"/>
              </a:buClr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3600" b="1" dirty="0"/>
              <a:t>Future Projects</a:t>
            </a:r>
          </a:p>
          <a:p>
            <a:endParaRPr lang="en-US" altLang="en-US" dirty="0"/>
          </a:p>
          <a:p>
            <a:r>
              <a:rPr lang="en-US" sz="2800" dirty="0"/>
              <a:t>30 projects currently in program</a:t>
            </a:r>
          </a:p>
          <a:p>
            <a:r>
              <a:rPr lang="en-US" sz="2800" dirty="0"/>
              <a:t>$19 million to be spent </a:t>
            </a:r>
          </a:p>
          <a:p>
            <a:r>
              <a:rPr lang="en-US" sz="2800" dirty="0"/>
              <a:t>Projects in 25 out of 64 parishes 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14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7700" y="2590800"/>
            <a:ext cx="7848600" cy="182880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4000" dirty="0"/>
              <a:t>DOTD</a:t>
            </a:r>
          </a:p>
          <a:p>
            <a:pPr algn="ctr"/>
            <a:r>
              <a:rPr lang="en-US" sz="4000" dirty="0"/>
              <a:t> </a:t>
            </a:r>
            <a:r>
              <a:rPr lang="en-US" dirty="0"/>
              <a:t>is the</a:t>
            </a:r>
            <a:r>
              <a:rPr lang="en-US" sz="4000" dirty="0"/>
              <a:t> </a:t>
            </a:r>
          </a:p>
          <a:p>
            <a:pPr algn="ctr"/>
            <a:r>
              <a:rPr lang="en-US" sz="4000" dirty="0"/>
              <a:t>State Coordinating Agency</a:t>
            </a:r>
          </a:p>
          <a:p>
            <a:pPr algn="ctr"/>
            <a:r>
              <a:rPr lang="en-US" sz="4000" dirty="0"/>
              <a:t> for the National Flood Insurance Program</a:t>
            </a:r>
          </a:p>
          <a:p>
            <a:pPr algn="ctr"/>
            <a:endParaRPr lang="en-US" sz="20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l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7700" y="609600"/>
            <a:ext cx="7848600" cy="2286000"/>
          </a:xfrm>
        </p:spPr>
        <p:txBody>
          <a:bodyPr/>
          <a:lstStyle/>
          <a:p>
            <a:pPr algn="ctr"/>
            <a:r>
              <a:rPr lang="en-US" sz="5400" dirty="0"/>
              <a:t>The</a:t>
            </a:r>
            <a:br>
              <a:rPr lang="en-US" sz="5400" dirty="0"/>
            </a:br>
            <a:r>
              <a:rPr lang="en-US" sz="5400" dirty="0"/>
              <a:t>National Flood </a:t>
            </a:r>
            <a:br>
              <a:rPr lang="en-US" sz="5400" dirty="0"/>
            </a:br>
            <a:r>
              <a:rPr lang="en-US" sz="5400" dirty="0"/>
              <a:t>Insurance Program</a:t>
            </a:r>
          </a:p>
        </p:txBody>
      </p:sp>
    </p:spTree>
    <p:extLst>
      <p:ext uri="{BB962C8B-B14F-4D97-AF65-F5344CB8AC3E}">
        <p14:creationId xmlns:p14="http://schemas.microsoft.com/office/powerpoint/2010/main" val="198361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78505" y="609600"/>
            <a:ext cx="6032500" cy="1143000"/>
          </a:xfrm>
        </p:spPr>
        <p:txBody>
          <a:bodyPr/>
          <a:lstStyle/>
          <a:p>
            <a:r>
              <a:rPr lang="en-US" dirty="0"/>
              <a:t>Floodplain Management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" y="1524000"/>
            <a:ext cx="7147560" cy="3962400"/>
          </a:xfrm>
        </p:spPr>
        <p:txBody>
          <a:bodyPr/>
          <a:lstStyle/>
          <a:p>
            <a:r>
              <a:rPr lang="en-US" sz="2800" b="1" dirty="0"/>
              <a:t>Community Assistance Visits: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Assess floodplain activities of 318 NFIP communities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Inspect SFHA (over 50% of state) (#1)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Review permits &amp; elevation certificates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Meet with community officials to determine assistance they need</a:t>
            </a:r>
          </a:p>
          <a:p>
            <a:pPr marL="914400" lvl="2" indent="0">
              <a:buNone/>
            </a:pPr>
            <a:endParaRPr lang="en-US" sz="2400" dirty="0"/>
          </a:p>
          <a:p>
            <a:pPr marL="914400" lvl="2" indent="0">
              <a:buNone/>
            </a:pPr>
            <a:endParaRPr lang="en-US" sz="2400" dirty="0"/>
          </a:p>
          <a:p>
            <a:r>
              <a:rPr lang="en-US" sz="2800" b="1" dirty="0"/>
              <a:t>Disasters: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Respond to Presidentially declared disasters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400" dirty="0"/>
              <a:t>Assist FEMA helping communities comply with post disaster regulations</a:t>
            </a:r>
          </a:p>
        </p:txBody>
      </p:sp>
      <p:pic>
        <p:nvPicPr>
          <p:cNvPr id="2053" name="Picture 5" descr="405 Centerville 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3" r="8873"/>
          <a:stretch>
            <a:fillRect/>
          </a:stretch>
        </p:blipFill>
        <p:spPr bwMode="auto">
          <a:xfrm>
            <a:off x="6114595" y="3810000"/>
            <a:ext cx="2596410" cy="1689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535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663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0800" y="685800"/>
            <a:ext cx="6032500" cy="1143000"/>
          </a:xfrm>
        </p:spPr>
        <p:txBody>
          <a:bodyPr/>
          <a:lstStyle/>
          <a:p>
            <a:r>
              <a:rPr lang="en-US" dirty="0"/>
              <a:t>Floodplain Management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Training &amp; Workshops: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Assists multiple agencies with various workshops and classes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dirty="0"/>
          </a:p>
          <a:p>
            <a:r>
              <a:rPr lang="en-US" b="1" dirty="0"/>
              <a:t>Outreach: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dirty="0"/>
              <a:t>Publish a quarterly newsletter – the </a:t>
            </a:r>
            <a:r>
              <a:rPr lang="en-US" i="1" dirty="0"/>
              <a:t>Floodplain Management Factsheet </a:t>
            </a:r>
            <a:r>
              <a:rPr lang="en-US" dirty="0"/>
              <a:t>distributed to all 318 NFIP communities, lending institutions, insurance agents, realtors, engineers, etc.</a:t>
            </a:r>
          </a:p>
        </p:txBody>
      </p:sp>
    </p:spTree>
    <p:extLst>
      <p:ext uri="{BB962C8B-B14F-4D97-AF65-F5344CB8AC3E}">
        <p14:creationId xmlns:p14="http://schemas.microsoft.com/office/powerpoint/2010/main" val="745488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6600" y="1219200"/>
            <a:ext cx="5791200" cy="609599"/>
          </a:xfrm>
        </p:spPr>
        <p:txBody>
          <a:bodyPr/>
          <a:lstStyle/>
          <a:p>
            <a:r>
              <a:rPr lang="en-US" dirty="0"/>
              <a:t>Community Rating System (CRS)</a:t>
            </a:r>
            <a:br>
              <a:rPr lang="en-US" dirty="0"/>
            </a:br>
            <a:r>
              <a:rPr lang="en-US" sz="3600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905000"/>
            <a:ext cx="8153400" cy="4190999"/>
          </a:xfrm>
        </p:spPr>
        <p:txBody>
          <a:bodyPr/>
          <a:lstStyle/>
          <a:p>
            <a:r>
              <a:rPr lang="en-US" sz="2800" dirty="0"/>
              <a:t>Voluntary program that credits community efforts to go above minimum requirements by reducing flood insurance premiums from 5% to 45%</a:t>
            </a:r>
          </a:p>
          <a:p>
            <a:r>
              <a:rPr lang="en-US" sz="2800" dirty="0"/>
              <a:t>41 communities currently receive a discount</a:t>
            </a:r>
          </a:p>
          <a:p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7154795"/>
              </p:ext>
            </p:extLst>
          </p:nvPr>
        </p:nvGraphicFramePr>
        <p:xfrm>
          <a:off x="1447800" y="4114800"/>
          <a:ext cx="6553200" cy="220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647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8166100" cy="1828800"/>
          </a:xfrm>
        </p:spPr>
        <p:txBody>
          <a:bodyPr/>
          <a:lstStyle/>
          <a:p>
            <a:r>
              <a:rPr lang="en-US" sz="4000" dirty="0"/>
              <a:t>Hydraulics Section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7924800" cy="4343400"/>
          </a:xfrm>
        </p:spPr>
        <p:txBody>
          <a:bodyPr/>
          <a:lstStyle/>
          <a:p>
            <a:r>
              <a:rPr lang="en-US" b="1" dirty="0"/>
              <a:t>Hydraulic reviews and analysis (≈ 300/</a:t>
            </a:r>
            <a:r>
              <a:rPr lang="en-US" b="1" dirty="0" err="1"/>
              <a:t>yr</a:t>
            </a:r>
            <a:r>
              <a:rPr lang="en-US" b="1" dirty="0"/>
              <a:t>)</a:t>
            </a:r>
          </a:p>
          <a:p>
            <a:pPr lvl="1"/>
            <a:r>
              <a:rPr lang="en-US" dirty="0"/>
              <a:t>Review plans and calculations for highway projects to ensure compliance with LA DOTD hydraulic policies and performance criteria</a:t>
            </a:r>
          </a:p>
          <a:p>
            <a:pPr lvl="1"/>
            <a:r>
              <a:rPr lang="en-US" dirty="0"/>
              <a:t>Hydraulic design for bridges, culverts, and storm sewer systems</a:t>
            </a:r>
          </a:p>
          <a:p>
            <a:pPr lvl="1"/>
            <a:r>
              <a:rPr lang="en-US" dirty="0"/>
              <a:t>Provide technical expertise to consultants and other DOTD sections for complex or unusual drainage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C9B0AA-EE54-4968-95E5-6586D6E0F47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2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371600"/>
            <a:ext cx="9144000" cy="1143000"/>
          </a:xfrm>
        </p:spPr>
        <p:txBody>
          <a:bodyPr/>
          <a:lstStyle/>
          <a:p>
            <a:r>
              <a:rPr lang="en-US" sz="4000" dirty="0"/>
              <a:t>Community Rating System</a:t>
            </a:r>
            <a:br>
              <a:rPr lang="en-US" sz="4000" dirty="0"/>
            </a:br>
            <a:r>
              <a:rPr lang="en-US" sz="2800" dirty="0"/>
              <a:t>78% of Louisiana Flood Insurance Policies are in CRS Communities (LA ranked in Top 5)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C9B0AA-EE54-4968-95E5-6586D6E0F47B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6852886"/>
              </p:ext>
            </p:extLst>
          </p:nvPr>
        </p:nvGraphicFramePr>
        <p:xfrm>
          <a:off x="2438400" y="2514600"/>
          <a:ext cx="42291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5382168"/>
            <a:ext cx="8305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+386,000 Flood Insurance Policies in Force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+$27,000,000 savings annually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0267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762000"/>
            <a:ext cx="6032500" cy="1143000"/>
          </a:xfrm>
        </p:spPr>
        <p:txBody>
          <a:bodyPr/>
          <a:lstStyle/>
          <a:p>
            <a:r>
              <a:rPr lang="en-US" sz="4000" dirty="0"/>
              <a:t>Cooperating Technical Partners (CTP)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383" y="1905000"/>
            <a:ext cx="5486400" cy="3962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Working with FEMA to release updated flood risk information to communities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CTP overall objective: Update the nation’s flood maps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Currently under contract with two consulting firms to assist with CTP/NFIP task orders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Total CTP/NFIP contract amount: $10M for 5 years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Discoveries in 7 watersheds     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275" y="2422525"/>
            <a:ext cx="3565525" cy="3749675"/>
          </a:xfrm>
        </p:spPr>
      </p:pic>
    </p:spTree>
    <p:extLst>
      <p:ext uri="{BB962C8B-B14F-4D97-AF65-F5344CB8AC3E}">
        <p14:creationId xmlns:p14="http://schemas.microsoft.com/office/powerpoint/2010/main" val="1581354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16300" y="452439"/>
            <a:ext cx="6032500" cy="1143000"/>
          </a:xfrm>
        </p:spPr>
        <p:txBody>
          <a:bodyPr/>
          <a:lstStyle/>
          <a:p>
            <a:r>
              <a:rPr lang="en-US" dirty="0"/>
              <a:t>Risk Rating 2.0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623790"/>
            <a:ext cx="4419600" cy="3962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New policies – 10/21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Renewals – 4/22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Phased In increases for majority of policies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20% policyholders will see a decrease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96" y="1623790"/>
            <a:ext cx="4403725" cy="2643188"/>
          </a:xfrm>
        </p:spPr>
      </p:pic>
      <p:sp>
        <p:nvSpPr>
          <p:cNvPr id="6" name="TextBox 5"/>
          <p:cNvSpPr txBox="1"/>
          <p:nvPr/>
        </p:nvSpPr>
        <p:spPr>
          <a:xfrm>
            <a:off x="4114800" y="4800600"/>
            <a:ext cx="4937918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NOTE:</a:t>
            </a:r>
            <a:r>
              <a:rPr lang="en-US" b="1" dirty="0">
                <a:solidFill>
                  <a:srgbClr val="FF0000"/>
                </a:solidFill>
              </a:rPr>
              <a:t> For more information on Risk Rating 2.0, visit the Floodplain Management booth at the conference and speak to a FEMA Insurance Specialist</a:t>
            </a:r>
          </a:p>
        </p:txBody>
      </p:sp>
    </p:spTree>
    <p:extLst>
      <p:ext uri="{BB962C8B-B14F-4D97-AF65-F5344CB8AC3E}">
        <p14:creationId xmlns:p14="http://schemas.microsoft.com/office/powerpoint/2010/main" val="2042050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7700" y="2590800"/>
            <a:ext cx="7848600" cy="182880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4000" dirty="0"/>
              <a:t>DOTD</a:t>
            </a:r>
          </a:p>
          <a:p>
            <a:pPr algn="ctr"/>
            <a:r>
              <a:rPr lang="en-US" sz="4000" dirty="0"/>
              <a:t> </a:t>
            </a:r>
            <a:r>
              <a:rPr lang="en-US" dirty="0"/>
              <a:t>is the</a:t>
            </a:r>
            <a:r>
              <a:rPr lang="en-US" sz="4000" dirty="0"/>
              <a:t> </a:t>
            </a:r>
          </a:p>
          <a:p>
            <a:pPr algn="ctr"/>
            <a:r>
              <a:rPr lang="en-US" sz="4000" dirty="0"/>
              <a:t>State Coordinating Agency</a:t>
            </a:r>
          </a:p>
          <a:p>
            <a:pPr algn="ctr"/>
            <a:r>
              <a:rPr lang="en-US" sz="4000" dirty="0"/>
              <a:t> for the Non-Coastal Levees</a:t>
            </a:r>
          </a:p>
          <a:p>
            <a:pPr algn="ctr"/>
            <a:endParaRPr lang="en-US" sz="20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l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7700" y="1143000"/>
            <a:ext cx="7848600" cy="2286000"/>
          </a:xfrm>
        </p:spPr>
        <p:txBody>
          <a:bodyPr/>
          <a:lstStyle/>
          <a:p>
            <a:pPr algn="ctr"/>
            <a:r>
              <a:rPr lang="en-US" sz="5400" dirty="0"/>
              <a:t>The</a:t>
            </a:r>
            <a:br>
              <a:rPr lang="en-US" sz="5400" dirty="0"/>
            </a:br>
            <a:r>
              <a:rPr lang="en-US" sz="5400" dirty="0"/>
              <a:t>Levee Safety Program</a:t>
            </a:r>
          </a:p>
        </p:txBody>
      </p:sp>
    </p:spTree>
    <p:extLst>
      <p:ext uri="{BB962C8B-B14F-4D97-AF65-F5344CB8AC3E}">
        <p14:creationId xmlns:p14="http://schemas.microsoft.com/office/powerpoint/2010/main" val="30855042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69945" y="1808180"/>
            <a:ext cx="4371975" cy="642938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br>
              <a:rPr lang="en-US" dirty="0"/>
            </a:br>
            <a:endParaRPr lang="en-US" dirty="0"/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auto">
          <a:xfrm>
            <a:off x="2998609" y="1930516"/>
            <a:ext cx="398621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sz="22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74" name="Title 2"/>
          <p:cNvSpPr txBox="1">
            <a:spLocks/>
          </p:cNvSpPr>
          <p:nvPr/>
        </p:nvSpPr>
        <p:spPr bwMode="auto">
          <a:xfrm>
            <a:off x="4755300" y="955562"/>
            <a:ext cx="4855197" cy="4621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b="1" dirty="0">
                <a:latin typeface="Franklin Gothic Book" panose="020B0503020102020204" pitchFamily="34" charset="0"/>
                <a:cs typeface="Times New Roman" pitchFamily="18" charset="0"/>
              </a:rPr>
              <a:t>Non-Coastal Levee Districts (9)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31097" y="490372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latin typeface="Franklin Gothic Medium" panose="020B0603020102020204" pitchFamily="34" charset="0"/>
              </a:rPr>
              <a:t>	Levee Safety Program</a:t>
            </a:r>
            <a:endParaRPr lang="en-US" sz="3600" dirty="0">
              <a:latin typeface="Franklin Gothic Medium" panose="020B06030201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27" y="1371600"/>
            <a:ext cx="1379487" cy="46549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/>
          <a:stretch/>
        </p:blipFill>
        <p:spPr>
          <a:xfrm>
            <a:off x="76200" y="1371600"/>
            <a:ext cx="5573705" cy="4983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0" y="5404631"/>
            <a:ext cx="2286000" cy="5539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1,085 miles of levees inspected semi-annually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68699" y="1653264"/>
            <a:ext cx="1453811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Non- Federal       4.3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8699" y="1407043"/>
            <a:ext cx="1462396" cy="246221"/>
          </a:xfrm>
          <a:prstGeom prst="rect">
            <a:avLst/>
          </a:prstGeom>
          <a:solidFill>
            <a:srgbClr val="C6E0B3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Federal              65.1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68699" y="1950131"/>
            <a:ext cx="1448097" cy="246221"/>
          </a:xfrm>
          <a:prstGeom prst="rect">
            <a:avLst/>
          </a:prstGeom>
          <a:solidFill>
            <a:srgbClr val="C6E0B3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Federal            116.7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69632" y="2301296"/>
            <a:ext cx="1448097" cy="246221"/>
          </a:xfrm>
          <a:prstGeom prst="rect">
            <a:avLst/>
          </a:prstGeom>
          <a:solidFill>
            <a:srgbClr val="C6E0B3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Federal            306.3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76936" y="2637127"/>
            <a:ext cx="1448097" cy="246221"/>
          </a:xfrm>
          <a:prstGeom prst="rect">
            <a:avLst/>
          </a:prstGeom>
          <a:solidFill>
            <a:srgbClr val="C6E0B3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Federal              26.2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69632" y="2992838"/>
            <a:ext cx="1457714" cy="246221"/>
          </a:xfrm>
          <a:prstGeom prst="rect">
            <a:avLst/>
          </a:prstGeom>
          <a:solidFill>
            <a:srgbClr val="C6E0B3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Federal              69.3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69632" y="3233371"/>
            <a:ext cx="1462396" cy="2516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Non- Federal     17.5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78606" y="3566260"/>
            <a:ext cx="1462396" cy="246221"/>
          </a:xfrm>
          <a:prstGeom prst="rect">
            <a:avLst/>
          </a:prstGeom>
          <a:solidFill>
            <a:srgbClr val="C6E0B3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Federal               3.4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76266" y="3929346"/>
            <a:ext cx="1462396" cy="246221"/>
          </a:xfrm>
          <a:prstGeom prst="rect">
            <a:avLst/>
          </a:prstGeom>
          <a:solidFill>
            <a:srgbClr val="C6E0B3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Federal              51.7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181477" y="4262316"/>
            <a:ext cx="1450551" cy="246221"/>
          </a:xfrm>
          <a:prstGeom prst="rect">
            <a:avLst/>
          </a:prstGeom>
          <a:solidFill>
            <a:srgbClr val="C6E0B3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Federal            196.7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182899" y="4508537"/>
            <a:ext cx="1453811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Non- Federal     55.2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76266" y="4801571"/>
            <a:ext cx="1462396" cy="246221"/>
          </a:xfrm>
          <a:prstGeom prst="rect">
            <a:avLst/>
          </a:prstGeom>
          <a:solidFill>
            <a:srgbClr val="C6E0B3"/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Federal            249.9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78217" y="5041546"/>
            <a:ext cx="1453811" cy="2462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00" dirty="0"/>
              <a:t>Non- Federal      4.7</a:t>
            </a:r>
          </a:p>
        </p:txBody>
      </p:sp>
    </p:spTree>
    <p:extLst>
      <p:ext uri="{BB962C8B-B14F-4D97-AF65-F5344CB8AC3E}">
        <p14:creationId xmlns:p14="http://schemas.microsoft.com/office/powerpoint/2010/main" val="1567481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br>
              <a:rPr lang="en-US" dirty="0"/>
            </a:b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6701" y="1151942"/>
            <a:ext cx="4457699" cy="5168748"/>
          </a:xfrm>
        </p:spPr>
        <p:txBody>
          <a:bodyPr rtlCol="0">
            <a:noAutofit/>
          </a:bodyPr>
          <a:lstStyle/>
          <a:p>
            <a:pPr algn="just">
              <a:spcBef>
                <a:spcPct val="0"/>
              </a:spcBef>
              <a:spcAft>
                <a:spcPts val="600"/>
              </a:spcAft>
              <a:tabLst>
                <a:tab pos="519113" algn="l"/>
              </a:tabLst>
              <a:defRPr/>
            </a:pPr>
            <a:r>
              <a:rPr lang="en-US" sz="2400" b="1" dirty="0">
                <a:cs typeface="Arial" pitchFamily="34" charset="0"/>
              </a:rPr>
              <a:t>Inspections</a:t>
            </a:r>
          </a:p>
          <a:p>
            <a:pPr marL="839787" lvl="1">
              <a:spcBef>
                <a:spcPct val="0"/>
              </a:spcBef>
              <a:spcAft>
                <a:spcPts val="600"/>
              </a:spcAft>
              <a:buSzPct val="127000"/>
              <a:tabLst>
                <a:tab pos="514337" algn="l"/>
              </a:tabLst>
              <a:defRPr/>
            </a:pPr>
            <a:r>
              <a:rPr lang="en-US" sz="1800" dirty="0">
                <a:ea typeface="Times New Roman" pitchFamily="18" charset="0"/>
                <a:cs typeface="Arial" pitchFamily="34" charset="0"/>
              </a:rPr>
              <a:t>Assist Levee Districts with their Inspections</a:t>
            </a:r>
          </a:p>
          <a:p>
            <a:pPr marL="840102" lvl="1">
              <a:spcBef>
                <a:spcPct val="0"/>
              </a:spcBef>
              <a:spcAft>
                <a:spcPts val="600"/>
              </a:spcAft>
              <a:buSzPct val="127000"/>
              <a:tabLst>
                <a:tab pos="514337" algn="l"/>
              </a:tabLst>
              <a:defRPr/>
            </a:pPr>
            <a:r>
              <a:rPr lang="en-US" sz="1800" dirty="0">
                <a:ea typeface="Times New Roman" pitchFamily="18" charset="0"/>
                <a:cs typeface="Arial" pitchFamily="34" charset="0"/>
              </a:rPr>
              <a:t>Provide Semi-Annual Inspection Reports</a:t>
            </a:r>
          </a:p>
          <a:p>
            <a:pPr marL="840102" lvl="1">
              <a:spcBef>
                <a:spcPct val="0"/>
              </a:spcBef>
              <a:spcAft>
                <a:spcPts val="600"/>
              </a:spcAft>
              <a:buSzPct val="127000"/>
              <a:tabLst>
                <a:tab pos="514337" algn="l"/>
              </a:tabLst>
              <a:defRPr/>
            </a:pPr>
            <a:r>
              <a:rPr lang="en-US" sz="1800" dirty="0">
                <a:ea typeface="Times New Roman" pitchFamily="18" charset="0"/>
                <a:cs typeface="Arial" pitchFamily="34" charset="0"/>
              </a:rPr>
              <a:t>Provide Recommendations/Options for Corrective Actions</a:t>
            </a:r>
          </a:p>
          <a:p>
            <a:pPr marL="840102" lvl="1">
              <a:spcBef>
                <a:spcPct val="0"/>
              </a:spcBef>
              <a:spcAft>
                <a:spcPts val="600"/>
              </a:spcAft>
              <a:buSzPct val="127000"/>
              <a:tabLst>
                <a:tab pos="514337" algn="l"/>
              </a:tabLst>
              <a:defRPr/>
            </a:pPr>
            <a:r>
              <a:rPr lang="en-US" sz="1800" dirty="0">
                <a:ea typeface="Times New Roman" pitchFamily="18" charset="0"/>
                <a:cs typeface="Arial" pitchFamily="34" charset="0"/>
              </a:rPr>
              <a:t>Flood inspections / Monitoring</a:t>
            </a:r>
          </a:p>
          <a:p>
            <a:pPr>
              <a:spcBef>
                <a:spcPct val="0"/>
              </a:spcBef>
              <a:spcAft>
                <a:spcPts val="600"/>
              </a:spcAft>
              <a:tabLst>
                <a:tab pos="514337" algn="l"/>
              </a:tabLst>
              <a:defRPr/>
            </a:pPr>
            <a:r>
              <a:rPr lang="en-US" sz="2400" b="1" dirty="0">
                <a:cs typeface="Arial" pitchFamily="34" charset="0"/>
              </a:rPr>
              <a:t>Inventory/Mapping  </a:t>
            </a:r>
            <a:r>
              <a:rPr lang="en-US" sz="2400" dirty="0">
                <a:cs typeface="Arial" pitchFamily="34" charset="0"/>
              </a:rPr>
              <a:t> </a:t>
            </a:r>
          </a:p>
          <a:p>
            <a:pPr marL="840102" lvl="1">
              <a:spcBef>
                <a:spcPct val="0"/>
              </a:spcBef>
              <a:spcAft>
                <a:spcPts val="600"/>
              </a:spcAft>
              <a:buSzPct val="127000"/>
              <a:tabLst>
                <a:tab pos="514337" algn="l"/>
              </a:tabLst>
              <a:defRPr/>
            </a:pPr>
            <a:r>
              <a:rPr lang="en-US" sz="1800" dirty="0">
                <a:ea typeface="Times New Roman" pitchFamily="18" charset="0"/>
                <a:cs typeface="Arial" pitchFamily="34" charset="0"/>
              </a:rPr>
              <a:t>Inventory Levee Assets </a:t>
            </a:r>
          </a:p>
          <a:p>
            <a:pPr marL="840102" lvl="1">
              <a:spcBef>
                <a:spcPct val="0"/>
              </a:spcBef>
              <a:spcAft>
                <a:spcPts val="600"/>
              </a:spcAft>
              <a:buSzPct val="127000"/>
              <a:tabLst>
                <a:tab pos="514337" algn="l"/>
              </a:tabLst>
              <a:defRPr/>
            </a:pPr>
            <a:r>
              <a:rPr lang="en-US" sz="1800" dirty="0">
                <a:ea typeface="Times New Roman" pitchFamily="18" charset="0"/>
                <a:cs typeface="Arial" pitchFamily="34" charset="0"/>
              </a:rPr>
              <a:t>Develop GIS Maps </a:t>
            </a:r>
          </a:p>
          <a:p>
            <a:pPr>
              <a:spcBef>
                <a:spcPct val="0"/>
              </a:spcBef>
              <a:spcAft>
                <a:spcPts val="600"/>
              </a:spcAft>
              <a:buSzPct val="127000"/>
              <a:tabLst>
                <a:tab pos="519113" algn="l"/>
              </a:tabLst>
              <a:defRPr/>
            </a:pPr>
            <a:r>
              <a:rPr lang="en-US" sz="2400" b="1" dirty="0">
                <a:ea typeface="Times New Roman" pitchFamily="18" charset="0"/>
                <a:cs typeface="Arial" pitchFamily="34" charset="0"/>
              </a:rPr>
              <a:t>Training Compliance</a:t>
            </a:r>
          </a:p>
          <a:p>
            <a:pPr marL="840102" lvl="1">
              <a:spcBef>
                <a:spcPct val="0"/>
              </a:spcBef>
              <a:spcAft>
                <a:spcPts val="600"/>
              </a:spcAft>
              <a:buSzPct val="127000"/>
              <a:tabLst>
                <a:tab pos="514337" algn="l"/>
              </a:tabLst>
              <a:defRPr/>
            </a:pPr>
            <a:r>
              <a:rPr lang="en-US" sz="1800" dirty="0">
                <a:ea typeface="Times New Roman" pitchFamily="18" charset="0"/>
                <a:cs typeface="Arial" pitchFamily="34" charset="0"/>
              </a:rPr>
              <a:t>Online training for levee inspectors</a:t>
            </a:r>
            <a:endParaRPr lang="en-US" sz="1200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81200" y="505611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Franklin Gothic Medium" panose="020B0603020102020204" pitchFamily="34" charset="0"/>
              </a:rPr>
              <a:t>		  </a:t>
            </a:r>
            <a:r>
              <a:rPr lang="en-US" altLang="en-US" sz="3600" dirty="0">
                <a:latin typeface="Franklin Gothic Medium" panose="020B0603020102020204" pitchFamily="34" charset="0"/>
              </a:rPr>
              <a:t>Levee Safety Program</a:t>
            </a:r>
            <a:endParaRPr lang="en-US" sz="3600" dirty="0"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25" y="2181760"/>
            <a:ext cx="4122549" cy="3091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4400" y="54102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Book" panose="020B0503020102020204" pitchFamily="34" charset="0"/>
                <a:ea typeface="Times New Roman" pitchFamily="18" charset="0"/>
              </a:rPr>
              <a:t>Typical Crown with Vegetative Cover</a:t>
            </a:r>
          </a:p>
        </p:txBody>
      </p:sp>
    </p:spTree>
    <p:extLst>
      <p:ext uri="{BB962C8B-B14F-4D97-AF65-F5344CB8AC3E}">
        <p14:creationId xmlns:p14="http://schemas.microsoft.com/office/powerpoint/2010/main" val="3010517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8534399" cy="2286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sz="2400" dirty="0"/>
            </a:br>
            <a:r>
              <a:rPr lang="en-US" sz="2400" dirty="0"/>
              <a:t>				</a:t>
            </a:r>
            <a:br>
              <a:rPr lang="en-US" sz="2400" dirty="0"/>
            </a:br>
            <a:r>
              <a:rPr lang="en-US" sz="2400" dirty="0"/>
              <a:t>				  </a:t>
            </a:r>
            <a:r>
              <a:rPr lang="en-US" altLang="en-US" sz="4000" dirty="0"/>
              <a:t>Levee Safety Program</a:t>
            </a:r>
            <a:br>
              <a:rPr lang="en-US" sz="2400" dirty="0"/>
            </a:br>
            <a:endParaRPr lang="en-US" sz="2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4435" y="1327666"/>
            <a:ext cx="4482389" cy="5682734"/>
          </a:xfrm>
          <a:noFill/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Tensas Basin Levee District: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$24 million approved in fall of 2020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TBLD is currently utilizing $5.43M on existing projects 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$5 million requested for FY23-24</a:t>
            </a:r>
          </a:p>
          <a:p>
            <a:pPr lvl="1">
              <a:spcAft>
                <a:spcPts val="600"/>
              </a:spcAft>
            </a:pPr>
            <a:endParaRPr lang="en-US" sz="1600" dirty="0"/>
          </a:p>
          <a:p>
            <a:pPr>
              <a:spcAft>
                <a:spcPts val="600"/>
              </a:spcAft>
            </a:pPr>
            <a:r>
              <a:rPr lang="en-US" sz="2000" b="1" dirty="0"/>
              <a:t>Natchitoches Levee &amp; Drainage District: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Currently under construction:</a:t>
            </a:r>
          </a:p>
          <a:p>
            <a:pPr lvl="2">
              <a:spcAft>
                <a:spcPts val="600"/>
              </a:spcAft>
            </a:pPr>
            <a:r>
              <a:rPr lang="en-US" sz="1800" dirty="0"/>
              <a:t>$700K levee crown restoration</a:t>
            </a:r>
          </a:p>
          <a:p>
            <a:pPr lvl="2">
              <a:spcAft>
                <a:spcPts val="600"/>
              </a:spcAft>
            </a:pPr>
            <a:r>
              <a:rPr lang="en-US" sz="1800" dirty="0"/>
              <a:t>$200k drainage structure protection</a:t>
            </a:r>
          </a:p>
          <a:p>
            <a:pPr lvl="1">
              <a:spcAft>
                <a:spcPts val="600"/>
              </a:spcAft>
            </a:pPr>
            <a:r>
              <a:rPr lang="en-US" sz="1800" dirty="0"/>
              <a:t>Preliminary design for FY 23-24 setbacks for two levees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8200" y="11430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    Other Services: Capital Outlay Requests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89" y="1981200"/>
            <a:ext cx="4396243" cy="3352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30016" y="5334000"/>
            <a:ext cx="154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ranklin Gothic Book" panose="020B0503020102020204" pitchFamily="34" charset="0"/>
                <a:cs typeface="+mn-cs"/>
              </a:rPr>
              <a:t>Bank Caving </a:t>
            </a:r>
          </a:p>
        </p:txBody>
      </p:sp>
    </p:spTree>
    <p:extLst>
      <p:ext uri="{BB962C8B-B14F-4D97-AF65-F5344CB8AC3E}">
        <p14:creationId xmlns:p14="http://schemas.microsoft.com/office/powerpoint/2010/main" val="4152551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47700" y="2590800"/>
            <a:ext cx="7848600" cy="182880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4000" dirty="0"/>
              <a:t>DOTD</a:t>
            </a:r>
          </a:p>
          <a:p>
            <a:pPr algn="ctr"/>
            <a:r>
              <a:rPr lang="en-US" sz="4000" dirty="0"/>
              <a:t> </a:t>
            </a:r>
            <a:r>
              <a:rPr lang="en-US" dirty="0"/>
              <a:t>is the</a:t>
            </a:r>
            <a:r>
              <a:rPr lang="en-US" sz="4000" dirty="0"/>
              <a:t> </a:t>
            </a:r>
          </a:p>
          <a:p>
            <a:pPr algn="ctr"/>
            <a:r>
              <a:rPr lang="en-US" sz="4000" dirty="0"/>
              <a:t>Statewide Coordinating Agency</a:t>
            </a:r>
          </a:p>
          <a:p>
            <a:pPr algn="ctr"/>
            <a:r>
              <a:rPr lang="en-US" sz="4000" dirty="0"/>
              <a:t> RS 38: 21-28</a:t>
            </a:r>
            <a:endParaRPr lang="en-US" sz="2000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dirty="0"/>
          </a:p>
          <a:p>
            <a:pPr lvl="1" algn="l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7700" y="1143000"/>
            <a:ext cx="7848600" cy="2286000"/>
          </a:xfrm>
        </p:spPr>
        <p:txBody>
          <a:bodyPr/>
          <a:lstStyle/>
          <a:p>
            <a:pPr algn="ctr"/>
            <a:r>
              <a:rPr lang="en-US" sz="5400" dirty="0"/>
              <a:t>The</a:t>
            </a:r>
            <a:br>
              <a:rPr lang="en-US" sz="5400" dirty="0"/>
            </a:br>
            <a:r>
              <a:rPr lang="en-US" sz="5400" dirty="0"/>
              <a:t>Dam Safety Program</a:t>
            </a:r>
          </a:p>
        </p:txBody>
      </p:sp>
    </p:spTree>
    <p:extLst>
      <p:ext uri="{BB962C8B-B14F-4D97-AF65-F5344CB8AC3E}">
        <p14:creationId xmlns:p14="http://schemas.microsoft.com/office/powerpoint/2010/main" val="2891483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268823"/>
            <a:ext cx="3143251" cy="3414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659 Regulated Dams</a:t>
            </a:r>
          </a:p>
          <a:p>
            <a:pPr marL="0" indent="0" algn="ctr">
              <a:buNone/>
            </a:pPr>
            <a:r>
              <a:rPr lang="en-US" sz="1600" dirty="0"/>
              <a:t>(As of April 4, 2023)</a:t>
            </a:r>
          </a:p>
          <a:p>
            <a:pPr marL="0" indent="0" algn="ctr">
              <a:buNone/>
            </a:pPr>
            <a:endParaRPr lang="en-US" sz="1350" dirty="0"/>
          </a:p>
          <a:p>
            <a:pPr marL="285750" indent="-285750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tabLst>
                <a:tab pos="171450" algn="l"/>
              </a:tabLst>
            </a:pPr>
            <a:r>
              <a:rPr lang="en-US" sz="2000" dirty="0">
                <a:cs typeface="Arial" panose="020B0604020202020204" pitchFamily="34" charset="0"/>
              </a:rPr>
              <a:t>41 High Hazard</a:t>
            </a:r>
          </a:p>
          <a:p>
            <a:pPr marL="285750" indent="-285750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tabLst>
                <a:tab pos="171450" algn="l"/>
              </a:tabLst>
            </a:pPr>
            <a:r>
              <a:rPr lang="en-US" sz="2000" dirty="0">
                <a:cs typeface="Arial" panose="020B0604020202020204" pitchFamily="34" charset="0"/>
              </a:rPr>
              <a:t>68 Significant Hazard</a:t>
            </a:r>
          </a:p>
          <a:p>
            <a:pPr marL="285750" indent="-285750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tabLst>
                <a:tab pos="171450" algn="l"/>
              </a:tabLst>
            </a:pPr>
            <a:r>
              <a:rPr lang="en-US" sz="2000" dirty="0">
                <a:cs typeface="Arial" panose="020B0604020202020204" pitchFamily="34" charset="0"/>
              </a:rPr>
              <a:t>550 Low Hazard</a:t>
            </a:r>
          </a:p>
          <a:p>
            <a:pPr marL="285750" indent="-285750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tabLst>
                <a:tab pos="171450" algn="l"/>
              </a:tabLst>
            </a:pPr>
            <a:r>
              <a:rPr lang="en-US" sz="2000" dirty="0">
                <a:cs typeface="Arial" panose="020B0604020202020204" pitchFamily="34" charset="0"/>
              </a:rPr>
              <a:t>16 Under Investigation</a:t>
            </a:r>
          </a:p>
          <a:p>
            <a:pPr marL="0" indent="0" algn="just">
              <a:spcAft>
                <a:spcPts val="600"/>
              </a:spcAft>
              <a:buClr>
                <a:schemeClr val="accent6">
                  <a:lumMod val="75000"/>
                </a:schemeClr>
              </a:buClr>
              <a:buNone/>
              <a:tabLst>
                <a:tab pos="171450" algn="l"/>
              </a:tabLst>
            </a:pPr>
            <a:endParaRPr lang="en-US" sz="2000" dirty="0"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125" dirty="0">
              <a:latin typeface="+mj-lt"/>
            </a:endParaRPr>
          </a:p>
          <a:p>
            <a:pPr marL="0" indent="0">
              <a:buNone/>
            </a:pPr>
            <a:endParaRPr lang="en-US" sz="1125" dirty="0">
              <a:latin typeface="+mj-lt"/>
            </a:endParaRPr>
          </a:p>
          <a:p>
            <a:pPr marL="0" indent="0">
              <a:buNone/>
            </a:pPr>
            <a:endParaRPr lang="en-US" sz="1125" dirty="0">
              <a:solidFill>
                <a:srgbClr val="0C0F7A"/>
              </a:solidFill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14800" y="4983672"/>
            <a:ext cx="4572000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Ogee weir spillway during lake draw down</a:t>
            </a:r>
          </a:p>
          <a:p>
            <a:pPr algn="ctr"/>
            <a:r>
              <a:rPr lang="en-US" dirty="0"/>
              <a:t>Lower </a:t>
            </a:r>
            <a:r>
              <a:rPr lang="en-US" dirty="0" err="1"/>
              <a:t>Anacoco</a:t>
            </a:r>
            <a:r>
              <a:rPr lang="en-US" dirty="0"/>
              <a:t> Dam, Vernon Parish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219200" y="533400"/>
            <a:ext cx="6858000" cy="9715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4495800" y="496669"/>
            <a:ext cx="464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3600" dirty="0">
                <a:latin typeface="Franklin Gothic Medium" panose="020B0603020102020204" pitchFamily="34" charset="0"/>
              </a:rPr>
              <a:t>Dam Safety Program</a:t>
            </a:r>
          </a:p>
          <a:p>
            <a:pPr algn="ctr"/>
            <a:endParaRPr lang="en-US" sz="2400" dirty="0">
              <a:latin typeface="Franklin Gothic Medium" panose="020B06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6012176"/>
            <a:ext cx="3581400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Spillway at Bayou </a:t>
            </a:r>
            <a:r>
              <a:rPr lang="en-US" dirty="0" err="1"/>
              <a:t>D’Arbonne</a:t>
            </a:r>
            <a:r>
              <a:rPr lang="en-US" dirty="0"/>
              <a:t>, </a:t>
            </a:r>
          </a:p>
          <a:p>
            <a:r>
              <a:rPr lang="en-US" dirty="0"/>
              <a:t>Union Parish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3824" y="1872338"/>
            <a:ext cx="5943600" cy="3002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649976"/>
            <a:ext cx="3149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02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703883"/>
            <a:ext cx="41789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308603" indent="-274320">
              <a:spcAft>
                <a:spcPts val="1200"/>
              </a:spcAft>
              <a:buClr>
                <a:srgbClr val="F16321"/>
              </a:buClr>
              <a:buSzPct val="127000"/>
              <a:buFont typeface="Wingdings" panose="05000000000000000000" pitchFamily="2" charset="2"/>
              <a:buChar char="Ø"/>
              <a:tabLst>
                <a:tab pos="514337" algn="l"/>
              </a:tabLst>
              <a:defRPr/>
            </a:pPr>
            <a:r>
              <a:rPr lang="en-US" sz="2400" dirty="0">
                <a:latin typeface="Franklin Gothic Book" panose="020B0503020102020204" pitchFamily="34" charset="0"/>
              </a:rPr>
              <a:t>Dam Inspection Frequency  Based on Downstream Hazard Potential:</a:t>
            </a:r>
          </a:p>
          <a:p>
            <a:pPr marL="765803" lvl="1" indent="-274320">
              <a:spcAft>
                <a:spcPts val="1200"/>
              </a:spcAft>
              <a:buClr>
                <a:srgbClr val="F16321"/>
              </a:buClr>
              <a:buSzPct val="127000"/>
              <a:buFont typeface="Wingdings" panose="05000000000000000000" pitchFamily="2" charset="2"/>
              <a:buChar char="Ø"/>
              <a:tabLst>
                <a:tab pos="514337" algn="l"/>
              </a:tabLst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High Hazard – Annually</a:t>
            </a:r>
          </a:p>
          <a:p>
            <a:pPr marL="765803" lvl="1" indent="-274320">
              <a:spcAft>
                <a:spcPts val="1200"/>
              </a:spcAft>
              <a:buClr>
                <a:srgbClr val="F16321"/>
              </a:buClr>
              <a:buSzPct val="127000"/>
              <a:buFont typeface="Wingdings" panose="05000000000000000000" pitchFamily="2" charset="2"/>
              <a:buChar char="Ø"/>
              <a:tabLst>
                <a:tab pos="514337" algn="l"/>
              </a:tabLst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Significant Hazard – 3 years</a:t>
            </a:r>
          </a:p>
          <a:p>
            <a:pPr marL="765803" lvl="1" indent="-274320">
              <a:spcAft>
                <a:spcPts val="1200"/>
              </a:spcAft>
              <a:buClr>
                <a:srgbClr val="F16321"/>
              </a:buClr>
              <a:buSzPct val="127000"/>
              <a:buFont typeface="Wingdings" panose="05000000000000000000" pitchFamily="2" charset="2"/>
              <a:buChar char="Ø"/>
              <a:tabLst>
                <a:tab pos="514337" algn="l"/>
              </a:tabLst>
              <a:defRPr/>
            </a:pPr>
            <a:r>
              <a:rPr lang="en-US" sz="2000" dirty="0">
                <a:latin typeface="Franklin Gothic Book" panose="020B0503020102020204" pitchFamily="34" charset="0"/>
              </a:rPr>
              <a:t>Low Hazard – 5 years</a:t>
            </a:r>
          </a:p>
          <a:p>
            <a:pPr marL="491483" lvl="1">
              <a:spcAft>
                <a:spcPts val="1200"/>
              </a:spcAft>
              <a:buClr>
                <a:srgbClr val="F16321"/>
              </a:buClr>
              <a:buSzPct val="127000"/>
              <a:tabLst>
                <a:tab pos="514337" algn="l"/>
              </a:tabLst>
              <a:defRPr/>
            </a:pPr>
            <a:endParaRPr lang="en-US" sz="2000" dirty="0">
              <a:latin typeface="Franklin Gothic Book" panose="020B0503020102020204" pitchFamily="34" charset="0"/>
            </a:endParaRPr>
          </a:p>
          <a:p>
            <a:r>
              <a:rPr lang="en-US" dirty="0"/>
              <a:t>	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4495800" y="496669"/>
            <a:ext cx="464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3600" dirty="0">
                <a:latin typeface="Franklin Gothic Medium" panose="020B0603020102020204" pitchFamily="34" charset="0"/>
              </a:rPr>
              <a:t>Dam Safety Program</a:t>
            </a:r>
          </a:p>
          <a:p>
            <a:pPr algn="r"/>
            <a:r>
              <a:rPr lang="en-US" sz="2400" dirty="0">
                <a:latin typeface="Franklin Gothic Medium" panose="020B0603020102020204" pitchFamily="34" charset="0"/>
              </a:rPr>
              <a:t>Inspections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00326" y="1703883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Dams in Louisiana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2073215"/>
            <a:ext cx="4402205" cy="416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81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8166100" cy="1828800"/>
          </a:xfrm>
        </p:spPr>
        <p:txBody>
          <a:bodyPr/>
          <a:lstStyle/>
          <a:p>
            <a:r>
              <a:rPr lang="en-US" sz="4000" dirty="0"/>
              <a:t>Hydraulics Section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924800" cy="4343400"/>
          </a:xfrm>
        </p:spPr>
        <p:txBody>
          <a:bodyPr/>
          <a:lstStyle/>
          <a:p>
            <a:r>
              <a:rPr lang="en-US" sz="4000" dirty="0"/>
              <a:t> </a:t>
            </a:r>
            <a:r>
              <a:rPr lang="en-US" dirty="0"/>
              <a:t>Maintenance of hydraulic related policies,  performance criteria, and standard plans</a:t>
            </a:r>
          </a:p>
          <a:p>
            <a:pPr lvl="1"/>
            <a:r>
              <a:rPr lang="en-US" dirty="0"/>
              <a:t>LA DOTD Hydraulics Manual (2011)</a:t>
            </a:r>
          </a:p>
          <a:p>
            <a:pPr lvl="1"/>
            <a:r>
              <a:rPr lang="en-US" dirty="0"/>
              <a:t>LA DOTD Hydraulics software </a:t>
            </a:r>
          </a:p>
          <a:p>
            <a:pPr lvl="1"/>
            <a:r>
              <a:rPr lang="en-US" dirty="0"/>
              <a:t>Maintaining the Engineering Directives and Standards Manual (EDSM) for pipe material, pipe life expectancy, and installation</a:t>
            </a:r>
          </a:p>
          <a:p>
            <a:pPr lvl="1"/>
            <a:r>
              <a:rPr lang="en-US" dirty="0"/>
              <a:t>Drainage structure standard plans and special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D5C9B0AA-EE54-4968-95E5-6586D6E0F47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2947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457200"/>
            <a:ext cx="4648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3600" dirty="0">
                <a:latin typeface="Franklin Gothic Medium" panose="020B0603020102020204" pitchFamily="34" charset="0"/>
              </a:rPr>
              <a:t>Dam Safety Program</a:t>
            </a:r>
          </a:p>
          <a:p>
            <a:pPr algn="r"/>
            <a:r>
              <a:rPr lang="en-US" sz="2400" dirty="0">
                <a:latin typeface="Franklin Gothic Medium" panose="020B0603020102020204" pitchFamily="34" charset="0"/>
              </a:rPr>
              <a:t>DOTD Maintained Dams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9342" y="1419791"/>
            <a:ext cx="6295241" cy="48365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324599" y="2133600"/>
            <a:ext cx="2819401" cy="1954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21 DOTD Maintained Dams</a:t>
            </a:r>
          </a:p>
          <a:p>
            <a:pPr marL="491483" lvl="1">
              <a:lnSpc>
                <a:spcPct val="150000"/>
              </a:lnSpc>
              <a:buClr>
                <a:srgbClr val="F16321"/>
              </a:buClr>
              <a:buSzPct val="127000"/>
              <a:tabLst>
                <a:tab pos="514337" algn="l"/>
              </a:tabLst>
              <a:defRPr/>
            </a:pPr>
            <a:r>
              <a:rPr lang="en-US" dirty="0">
                <a:latin typeface="Franklin Gothic Book" panose="020B0503020102020204" pitchFamily="34" charset="0"/>
                <a:ea typeface="Times New Roman" pitchFamily="18" charset="0"/>
              </a:rPr>
              <a:t>13 High Hazard</a:t>
            </a:r>
          </a:p>
          <a:p>
            <a:pPr marL="491483" lvl="1">
              <a:lnSpc>
                <a:spcPct val="150000"/>
              </a:lnSpc>
              <a:buClr>
                <a:srgbClr val="F16321"/>
              </a:buClr>
              <a:buSzPct val="127000"/>
              <a:tabLst>
                <a:tab pos="514337" algn="l"/>
              </a:tabLst>
              <a:defRPr/>
            </a:pPr>
            <a:r>
              <a:rPr lang="en-US" dirty="0">
                <a:latin typeface="Franklin Gothic Book" panose="020B0503020102020204" pitchFamily="34" charset="0"/>
                <a:ea typeface="Times New Roman" pitchFamily="18" charset="0"/>
              </a:rPr>
              <a:t>2 Significant Hazard</a:t>
            </a:r>
          </a:p>
          <a:p>
            <a:pPr marL="491483" lvl="1">
              <a:lnSpc>
                <a:spcPct val="150000"/>
              </a:lnSpc>
              <a:buClr>
                <a:srgbClr val="F16321"/>
              </a:buClr>
              <a:buSzPct val="127000"/>
              <a:tabLst>
                <a:tab pos="514337" algn="l"/>
              </a:tabLst>
              <a:defRPr/>
            </a:pPr>
            <a:r>
              <a:rPr lang="en-US" dirty="0">
                <a:latin typeface="Franklin Gothic Book" panose="020B0503020102020204" pitchFamily="34" charset="0"/>
                <a:ea typeface="Times New Roman" pitchFamily="18" charset="0"/>
              </a:rPr>
              <a:t>6 Low Hazard</a:t>
            </a:r>
            <a:endParaRPr lang="en-US" dirty="0"/>
          </a:p>
          <a:p>
            <a:r>
              <a:rPr lang="en-US" sz="1200" dirty="0"/>
              <a:t>(All DOTD Maintained dams are inspected annually)</a:t>
            </a:r>
          </a:p>
        </p:txBody>
      </p:sp>
      <p:sp>
        <p:nvSpPr>
          <p:cNvPr id="3" name="Flowchart: Connector 2"/>
          <p:cNvSpPr/>
          <p:nvPr/>
        </p:nvSpPr>
        <p:spPr>
          <a:xfrm>
            <a:off x="6629401" y="2612019"/>
            <a:ext cx="157618" cy="15240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6617899" y="3427873"/>
            <a:ext cx="157618" cy="152400"/>
          </a:xfrm>
          <a:prstGeom prst="flowChartConnector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6629401" y="3019946"/>
            <a:ext cx="157618" cy="1524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3316" y="5987132"/>
            <a:ext cx="226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Spillway at Chicot Lake Dam, Evangeline Parish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95138" y="1572192"/>
            <a:ext cx="2319462" cy="1399608"/>
          </a:xfrm>
          <a:noFill/>
        </p:spPr>
        <p:txBody>
          <a:bodyPr>
            <a:normAutofit/>
          </a:bodyPr>
          <a:lstStyle/>
          <a:p>
            <a:r>
              <a:rPr lang="en-US" sz="2000" dirty="0"/>
              <a:t>LA RS 38:26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540757"/>
            <a:ext cx="3249266" cy="24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06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7" t="12222" r="14798" b="15330"/>
          <a:stretch/>
        </p:blipFill>
        <p:spPr>
          <a:xfrm>
            <a:off x="387187" y="1905000"/>
            <a:ext cx="5908250" cy="437763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893619" y="2145066"/>
            <a:ext cx="3180368" cy="2819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6112832" y="3123776"/>
            <a:ext cx="228600" cy="174248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93407" y="2297466"/>
            <a:ext cx="2804380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4302">
              <a:lnSpc>
                <a:spcPct val="140000"/>
              </a:lnSpc>
              <a:buClr>
                <a:srgbClr val="F16321"/>
              </a:buClr>
              <a:buSzPct val="127000"/>
              <a:tabLst>
                <a:tab pos="514337" algn="l"/>
              </a:tabLst>
              <a:defRPr/>
            </a:pPr>
            <a:r>
              <a:rPr lang="en-US" sz="1600" dirty="0">
                <a:latin typeface="Franklin Gothic Book" panose="020B0503020102020204" pitchFamily="34" charset="0"/>
                <a:ea typeface="Times New Roman" pitchFamily="18" charset="0"/>
              </a:rPr>
              <a:t>Safety Measures Only          (9 Projects)</a:t>
            </a:r>
          </a:p>
          <a:p>
            <a:pPr marL="154302">
              <a:lnSpc>
                <a:spcPct val="140000"/>
              </a:lnSpc>
              <a:buClr>
                <a:srgbClr val="F16321"/>
              </a:buClr>
              <a:buSzPct val="127000"/>
              <a:tabLst>
                <a:tab pos="514337" algn="l"/>
              </a:tabLst>
              <a:defRPr/>
            </a:pPr>
            <a:r>
              <a:rPr lang="en-US" sz="1600" dirty="0">
                <a:latin typeface="Franklin Gothic Book" panose="020B0503020102020204" pitchFamily="34" charset="0"/>
                <a:ea typeface="Times New Roman" pitchFamily="18" charset="0"/>
              </a:rPr>
              <a:t>Gate Rehab/Maintenance &amp; Safety Measures (5 Projects)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0" y="707339"/>
            <a:ext cx="72328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dirty="0">
                <a:latin typeface="Franklin Gothic Medium" panose="020B0603020102020204" pitchFamily="34" charset="0"/>
              </a:rPr>
              <a:t>Dam Safety Program</a:t>
            </a:r>
          </a:p>
          <a:p>
            <a:pPr algn="ctr"/>
            <a:r>
              <a:rPr lang="en-US" sz="2400" dirty="0">
                <a:latin typeface="Franklin Gothic Medium" panose="020B0603020102020204" pitchFamily="34" charset="0"/>
              </a:rPr>
              <a:t>State Maintained Dams – Capital Outlay Projects (14)</a:t>
            </a:r>
          </a:p>
        </p:txBody>
      </p:sp>
      <p:sp>
        <p:nvSpPr>
          <p:cNvPr id="8" name="Flowchart: Connector 7"/>
          <p:cNvSpPr/>
          <p:nvPr/>
        </p:nvSpPr>
        <p:spPr>
          <a:xfrm>
            <a:off x="6134100" y="2459481"/>
            <a:ext cx="161337" cy="167882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6204272" y="3219853"/>
            <a:ext cx="45719" cy="45719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58677" y="4495800"/>
            <a:ext cx="3285323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8603" indent="-154301" algn="just">
              <a:lnSpc>
                <a:spcPct val="140000"/>
              </a:lnSpc>
              <a:buClr>
                <a:srgbClr val="F16321"/>
              </a:buClr>
              <a:buSzPct val="127000"/>
              <a:buFont typeface="Wingdings" panose="05000000000000000000" pitchFamily="2" charset="2"/>
              <a:buChar char="Ø"/>
              <a:tabLst>
                <a:tab pos="514337" algn="l"/>
              </a:tabLst>
              <a:defRPr/>
            </a:pPr>
            <a:r>
              <a:rPr lang="en-US" dirty="0">
                <a:latin typeface="Franklin Gothic Book" panose="020B0503020102020204" pitchFamily="34" charset="0"/>
                <a:ea typeface="Times New Roman" pitchFamily="18" charset="0"/>
              </a:rPr>
              <a:t>Total Projects = $2.5 Million</a:t>
            </a:r>
          </a:p>
        </p:txBody>
      </p:sp>
    </p:spTree>
    <p:extLst>
      <p:ext uri="{BB962C8B-B14F-4D97-AF65-F5344CB8AC3E}">
        <p14:creationId xmlns:p14="http://schemas.microsoft.com/office/powerpoint/2010/main" val="1540047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6400" y="801469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en-US" sz="3600" dirty="0">
                <a:latin typeface="Franklin Gothic Medium" panose="020B0603020102020204" pitchFamily="34" charset="0"/>
              </a:rPr>
              <a:t>Other Services in </a:t>
            </a:r>
          </a:p>
          <a:p>
            <a:pPr algn="r"/>
            <a:r>
              <a:rPr lang="en-US" altLang="en-US" sz="3600" dirty="0">
                <a:latin typeface="Franklin Gothic Medium" panose="020B0603020102020204" pitchFamily="34" charset="0"/>
              </a:rPr>
              <a:t>Public Works and Water Resources</a:t>
            </a:r>
            <a:endParaRPr lang="en-US" sz="2400" dirty="0"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288620"/>
            <a:ext cx="4343400" cy="3467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2061389"/>
            <a:ext cx="76962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308603" indent="-274320">
              <a:spcAft>
                <a:spcPts val="1200"/>
              </a:spcAft>
              <a:buClr>
                <a:srgbClr val="F16321"/>
              </a:buClr>
              <a:buSzPct val="127000"/>
              <a:buFont typeface="Wingdings" panose="05000000000000000000" pitchFamily="2" charset="2"/>
              <a:buChar char="Ø"/>
              <a:tabLst>
                <a:tab pos="514337" algn="l"/>
              </a:tabLst>
              <a:defRPr/>
            </a:pPr>
            <a:r>
              <a:rPr lang="en-US" sz="2400" dirty="0">
                <a:latin typeface="Franklin Gothic Book" panose="020B0503020102020204" pitchFamily="34" charset="0"/>
              </a:rPr>
              <a:t> USACE Non–Federal Sponsor</a:t>
            </a:r>
          </a:p>
          <a:p>
            <a:pPr marL="308603" indent="-274320">
              <a:spcAft>
                <a:spcPts val="1200"/>
              </a:spcAft>
              <a:buClr>
                <a:srgbClr val="F16321"/>
              </a:buClr>
              <a:buSzPct val="127000"/>
              <a:buFont typeface="Wingdings" panose="05000000000000000000" pitchFamily="2" charset="2"/>
              <a:buChar char="Ø"/>
              <a:tabLst>
                <a:tab pos="514337" algn="l"/>
              </a:tabLst>
              <a:defRPr/>
            </a:pPr>
            <a:r>
              <a:rPr lang="en-US" sz="2400" dirty="0">
                <a:latin typeface="Franklin Gothic Book" panose="020B0503020102020204" pitchFamily="34" charset="0"/>
              </a:rPr>
              <a:t> Red River Compact </a:t>
            </a:r>
          </a:p>
          <a:p>
            <a:pPr marL="308603" indent="-274320">
              <a:spcAft>
                <a:spcPts val="1200"/>
              </a:spcAft>
              <a:buClr>
                <a:srgbClr val="F16321"/>
              </a:buClr>
              <a:buSzPct val="127000"/>
              <a:buFont typeface="Wingdings" panose="05000000000000000000" pitchFamily="2" charset="2"/>
              <a:buChar char="Ø"/>
              <a:tabLst>
                <a:tab pos="514337" algn="l"/>
              </a:tabLst>
              <a:defRPr/>
            </a:pPr>
            <a:r>
              <a:rPr lang="en-US" sz="2400" dirty="0">
                <a:latin typeface="Franklin Gothic Book" panose="020B0503020102020204" pitchFamily="34" charset="0"/>
              </a:rPr>
              <a:t>USGS/DOTD Cooperative Programs</a:t>
            </a:r>
          </a:p>
          <a:p>
            <a:pPr marL="308603" indent="-274320">
              <a:spcAft>
                <a:spcPts val="1200"/>
              </a:spcAft>
              <a:buClr>
                <a:srgbClr val="F16321"/>
              </a:buClr>
              <a:buSzPct val="127000"/>
              <a:buFont typeface="Wingdings" panose="05000000000000000000" pitchFamily="2" charset="2"/>
              <a:buChar char="Ø"/>
              <a:tabLst>
                <a:tab pos="514337" algn="l"/>
              </a:tabLst>
              <a:defRPr/>
            </a:pPr>
            <a:r>
              <a:rPr lang="en-US" sz="2400" dirty="0">
                <a:latin typeface="Franklin Gothic Book" panose="020B0503020102020204" pitchFamily="34" charset="0"/>
              </a:rPr>
              <a:t>Support DNR - Water Well Inspection</a:t>
            </a:r>
          </a:p>
          <a:p>
            <a:r>
              <a:rPr lang="en-US" dirty="0"/>
              <a:t>	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06394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81000" y="1219200"/>
            <a:ext cx="8534400" cy="4191000"/>
          </a:xfrm>
        </p:spPr>
        <p:txBody>
          <a:bodyPr/>
          <a:lstStyle/>
          <a:p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?</a:t>
            </a:r>
            <a:endParaRPr lang="en-US" sz="6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2454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0"/>
            <a:ext cx="8763000" cy="1371600"/>
          </a:xfrm>
        </p:spPr>
        <p:txBody>
          <a:bodyPr>
            <a:normAutofit/>
          </a:bodyPr>
          <a:lstStyle/>
          <a:p>
            <a:r>
              <a:rPr lang="en-US" sz="4000" dirty="0"/>
              <a:t>Hydraulics Section Responsibilities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3733799"/>
          </a:xfrm>
        </p:spPr>
        <p:txBody>
          <a:bodyPr/>
          <a:lstStyle/>
          <a:p>
            <a:r>
              <a:rPr lang="en-US" dirty="0"/>
              <a:t>Drainage complaints &amp; lawsuits</a:t>
            </a:r>
          </a:p>
          <a:p>
            <a:pPr lvl="1"/>
            <a:r>
              <a:rPr lang="en-US" dirty="0"/>
              <a:t>Investigate complaints of roadway flooding and flooding of property potentially caused by DOTD roads and/or drainage structures</a:t>
            </a:r>
          </a:p>
          <a:p>
            <a:pPr lvl="1"/>
            <a:r>
              <a:rPr lang="en-US" dirty="0"/>
              <a:t>Assist attorneys and serve as expert witnesses for drainage/flooding lawsuits brought against DOTD</a:t>
            </a:r>
          </a:p>
        </p:txBody>
      </p:sp>
    </p:spTree>
    <p:extLst>
      <p:ext uri="{BB962C8B-B14F-4D97-AF65-F5344CB8AC3E}">
        <p14:creationId xmlns:p14="http://schemas.microsoft.com/office/powerpoint/2010/main" val="139523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7816" y="1524001"/>
            <a:ext cx="4821383" cy="44196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876800" y="2590801"/>
            <a:ext cx="4114800" cy="2286000"/>
          </a:xfrm>
        </p:spPr>
        <p:txBody>
          <a:bodyPr/>
          <a:lstStyle/>
          <a:p>
            <a:r>
              <a:rPr lang="en-US" dirty="0"/>
              <a:t>145,000 structures impacted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~80% uninsured</a:t>
            </a:r>
          </a:p>
          <a:p>
            <a:r>
              <a:rPr lang="en-US" dirty="0"/>
              <a:t>&gt;$10B in damages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Floods of 2016</a:t>
            </a:r>
          </a:p>
        </p:txBody>
      </p:sp>
    </p:spTree>
    <p:extLst>
      <p:ext uri="{BB962C8B-B14F-4D97-AF65-F5344CB8AC3E}">
        <p14:creationId xmlns:p14="http://schemas.microsoft.com/office/powerpoint/2010/main" val="1191492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F17B64-F05B-F547-9E8C-1937E39AF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843089"/>
            <a:ext cx="8229600" cy="3962400"/>
          </a:xfrm>
        </p:spPr>
        <p:txBody>
          <a:bodyPr/>
          <a:lstStyle/>
          <a:p>
            <a:endParaRPr lang="en-US" sz="33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1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endParaRPr lang="en-US" sz="21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</a:rPr>
              <a:t>The federal government has awarded Louisiana $1.2 billion in HUD CDBG-Mitigation funds to support the LWI.</a:t>
            </a:r>
          </a:p>
          <a:p>
            <a:endParaRPr lang="en-US" sz="2700" b="1" cap="all" spc="225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3101" y="1785938"/>
            <a:ext cx="4269374" cy="546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3"/>
          <p:cNvSpPr txBox="1">
            <a:spLocks/>
          </p:cNvSpPr>
          <p:nvPr/>
        </p:nvSpPr>
        <p:spPr bwMode="auto">
          <a:xfrm>
            <a:off x="1752600" y="60528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>
                <a:latin typeface="Franklin Gothic Demi" panose="020B0703020102020204" pitchFamily="34" charset="0"/>
              </a:rPr>
              <a:t>Louisiana Watershed Initiative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91237"/>
            <a:ext cx="85915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9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5838" y="838200"/>
            <a:ext cx="861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lnSpc>
                <a:spcPts val="4400"/>
              </a:lnSpc>
              <a:defRPr sz="3600"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Louisiana Watershed Initiative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1905000"/>
            <a:ext cx="4661210" cy="26161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ranklin Gothic Medium" panose="020B0603020102020204" pitchFamily="34" charset="0"/>
              </a:rPr>
              <a:t>LWI Watershed Programs: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Franklin Gothic Medium" panose="020B0603020102020204" pitchFamily="34" charset="0"/>
              </a:rPr>
              <a:t>Statewide Data &amp; Modeling Program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Franklin Gothic Medium" panose="020B0603020102020204" pitchFamily="34" charset="0"/>
              </a:rPr>
              <a:t>State Projects Program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Franklin Gothic Medium" panose="020B0603020102020204" pitchFamily="34" charset="0"/>
              </a:rPr>
              <a:t>Regional Capacity Building Grant Program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Franklin Gothic Medium" panose="020B0603020102020204" pitchFamily="34" charset="0"/>
              </a:rPr>
              <a:t>Nature-Based Solutions Program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Franklin Gothic Medium" panose="020B0603020102020204" pitchFamily="34" charset="0"/>
              </a:rPr>
              <a:t>Statewide Buyout Program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Franklin Gothic Medium" panose="020B0603020102020204" pitchFamily="34" charset="0"/>
              </a:rPr>
              <a:t>Non-Federal Cost Share Assistance Program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Franklin Gothic Medium" panose="020B06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Franklin Gothic Medium" panose="020B0603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600" dirty="0">
              <a:latin typeface="Franklin Gothic Medium" panose="020B0603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14500"/>
            <a:ext cx="5423958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98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26667" r="14053" b="25556"/>
          <a:stretch/>
        </p:blipFill>
        <p:spPr>
          <a:xfrm>
            <a:off x="381000" y="1974142"/>
            <a:ext cx="5038888" cy="42420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838" y="838200"/>
            <a:ext cx="8610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lnSpc>
                <a:spcPts val="4400"/>
              </a:lnSpc>
              <a:defRPr sz="3600">
                <a:latin typeface="Franklin Gothic Medium" panose="020B0603020102020204" pitchFamily="34" charset="0"/>
                <a:ea typeface="+mj-ea"/>
                <a:cs typeface="+mj-cs"/>
              </a:defRPr>
            </a:lvl1pPr>
            <a:lvl2pPr algn="ctr">
              <a:defRPr sz="4400">
                <a:latin typeface="Calibri" pitchFamily="34" charset="0"/>
              </a:defRPr>
            </a:lvl2pPr>
            <a:lvl3pPr algn="ctr">
              <a:defRPr sz="4400">
                <a:latin typeface="Calibri" pitchFamily="34" charset="0"/>
              </a:defRPr>
            </a:lvl3pPr>
            <a:lvl4pPr algn="ctr">
              <a:defRPr sz="4400">
                <a:latin typeface="Calibri" pitchFamily="34" charset="0"/>
              </a:defRPr>
            </a:lvl4pPr>
            <a:lvl5pPr algn="ctr">
              <a:defRPr sz="4400"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Louisiana Watershed Initiative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Regional Watershed Hydrologic &amp; Hydraulic Modeling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49590" y="2057400"/>
            <a:ext cx="3746810" cy="215443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Franklin Gothic Medium" panose="020B0603020102020204" pitchFamily="34" charset="0"/>
              </a:rPr>
              <a:t>Selected Firms by Region:</a:t>
            </a:r>
          </a:p>
          <a:p>
            <a:pPr marL="457200" indent="-457200">
              <a:buAutoNum type="arabicPeriod"/>
            </a:pPr>
            <a:r>
              <a:rPr lang="en-US" sz="1600" dirty="0">
                <a:latin typeface="Franklin Gothic Medium" panose="020B0603020102020204" pitchFamily="34" charset="0"/>
              </a:rPr>
              <a:t>Atkins North America</a:t>
            </a:r>
          </a:p>
          <a:p>
            <a:pPr marL="457200" indent="-457200">
              <a:buAutoNum type="arabicPeriod"/>
            </a:pPr>
            <a:r>
              <a:rPr lang="en-US" sz="1600" dirty="0" err="1">
                <a:latin typeface="Franklin Gothic Medium" panose="020B0603020102020204" pitchFamily="34" charset="0"/>
              </a:rPr>
              <a:t>Freese</a:t>
            </a:r>
            <a:r>
              <a:rPr lang="en-US" sz="1600" dirty="0">
                <a:latin typeface="Franklin Gothic Medium" panose="020B0603020102020204" pitchFamily="34" charset="0"/>
              </a:rPr>
              <a:t> &amp; Nichols</a:t>
            </a:r>
          </a:p>
          <a:p>
            <a:pPr marL="457200" indent="-457200">
              <a:buAutoNum type="arabicPeriod"/>
            </a:pPr>
            <a:r>
              <a:rPr lang="en-US" sz="1600" dirty="0">
                <a:latin typeface="Franklin Gothic Medium" panose="020B0603020102020204" pitchFamily="34" charset="0"/>
              </a:rPr>
              <a:t>Wood E&amp;I Solutions</a:t>
            </a:r>
          </a:p>
          <a:p>
            <a:pPr marL="457200" indent="-457200">
              <a:buAutoNum type="arabicPeriod"/>
            </a:pPr>
            <a:r>
              <a:rPr lang="en-US" sz="1600" dirty="0">
                <a:latin typeface="Franklin Gothic Medium" panose="020B0603020102020204" pitchFamily="34" charset="0"/>
              </a:rPr>
              <a:t>C.H. </a:t>
            </a:r>
            <a:r>
              <a:rPr lang="en-US" sz="1600" dirty="0" err="1">
                <a:latin typeface="Franklin Gothic Medium" panose="020B0603020102020204" pitchFamily="34" charset="0"/>
              </a:rPr>
              <a:t>Fenstermaker</a:t>
            </a:r>
            <a:r>
              <a:rPr lang="en-US" sz="1600" dirty="0">
                <a:latin typeface="Franklin Gothic Medium" panose="020B0603020102020204" pitchFamily="34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en-US" sz="1600" dirty="0">
                <a:latin typeface="Franklin Gothic Medium" panose="020B0603020102020204" pitchFamily="34" charset="0"/>
              </a:rPr>
              <a:t>HDR Engineering</a:t>
            </a:r>
          </a:p>
          <a:p>
            <a:pPr marL="457200" indent="-457200">
              <a:buAutoNum type="arabicPeriod"/>
            </a:pPr>
            <a:r>
              <a:rPr lang="en-US" sz="1600" dirty="0">
                <a:latin typeface="Franklin Gothic Medium" panose="020B0603020102020204" pitchFamily="34" charset="0"/>
              </a:rPr>
              <a:t>Michael Baker International</a:t>
            </a:r>
          </a:p>
          <a:p>
            <a:pPr marL="457200" indent="-457200">
              <a:buAutoNum type="arabicPeriod"/>
            </a:pPr>
            <a:r>
              <a:rPr lang="en-US" sz="1600" dirty="0">
                <a:latin typeface="Franklin Gothic Medium" panose="020B0603020102020204" pitchFamily="34" charset="0"/>
              </a:rPr>
              <a:t>Dewberry Engineers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2600" y="3200400"/>
            <a:ext cx="317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ranklin Gothic Medium" panose="020B0603020102020204" pitchFamily="34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56652" y="3369677"/>
            <a:ext cx="317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70392" y="3352800"/>
            <a:ext cx="317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ranklin Gothic Medium" panose="020B0603020102020204" pitchFamily="34" charset="0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98495" y="4369727"/>
            <a:ext cx="317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ranklin Gothic Medium" panose="020B0603020102020204" pitchFamily="34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8986" y="4883348"/>
            <a:ext cx="317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ranklin Gothic Medium" panose="020B0603020102020204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8905" y="5334000"/>
            <a:ext cx="317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ranklin Gothic Medium" panose="020B0603020102020204" pitchFamily="34" charset="0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10000" y="4572000"/>
            <a:ext cx="31781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Franklin Gothic Medium" panose="020B06030201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477162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8268</TotalTime>
  <Words>2819</Words>
  <Application>Microsoft Office PowerPoint</Application>
  <PresentationFormat>On-screen Show (4:3)</PresentationFormat>
  <Paragraphs>597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Calibri</vt:lpstr>
      <vt:lpstr>Franklin Gothic Book</vt:lpstr>
      <vt:lpstr>Franklin Gothic Demi</vt:lpstr>
      <vt:lpstr>Franklin Gothic Heavy</vt:lpstr>
      <vt:lpstr>Franklin Gothic Medium</vt:lpstr>
      <vt:lpstr>Wingdings</vt:lpstr>
      <vt:lpstr>Office Theme</vt:lpstr>
      <vt:lpstr>PowerPoint Presentation</vt:lpstr>
      <vt:lpstr>Today’s Discussion</vt:lpstr>
      <vt:lpstr>Hydraulics Section Responsibilities</vt:lpstr>
      <vt:lpstr>Hydraulics Section Responsibilities</vt:lpstr>
      <vt:lpstr>Hydraulics Section Responsibilities </vt:lpstr>
      <vt:lpstr>The Floods of 2016</vt:lpstr>
      <vt:lpstr>PowerPoint Presentation</vt:lpstr>
      <vt:lpstr>PowerPoint Presentation</vt:lpstr>
      <vt:lpstr>PowerPoint Presentation</vt:lpstr>
      <vt:lpstr>PowerPoint Presentation</vt:lpstr>
      <vt:lpstr>Stay Engaged</vt:lpstr>
      <vt:lpstr> Statewide Flood Control Program </vt:lpstr>
      <vt:lpstr>Statewide Flood Control Program</vt:lpstr>
      <vt:lpstr>  Statewide Flood Control Program Application Timeline</vt:lpstr>
      <vt:lpstr>  Statewide Flood Control Program Funding Distribution </vt:lpstr>
      <vt:lpstr> Statewide Flood Control Program </vt:lpstr>
      <vt:lpstr> Statewide Flood Control Program </vt:lpstr>
      <vt:lpstr> Statewide Flood Control Program</vt:lpstr>
      <vt:lpstr> Statewide Flood Control Program 2022 - 2023 Application Cycle</vt:lpstr>
      <vt:lpstr> Statewide Flood Control Program Accomplishments</vt:lpstr>
      <vt:lpstr>The Roadway Flooding Program</vt:lpstr>
      <vt:lpstr>Roadway Flooding Program</vt:lpstr>
      <vt:lpstr>Roadway Flooding Program</vt:lpstr>
      <vt:lpstr>Roadway Flooding Program</vt:lpstr>
      <vt:lpstr>Roadway Flooding Program</vt:lpstr>
      <vt:lpstr>The National Flood  Insurance Program</vt:lpstr>
      <vt:lpstr>Floodplain Management</vt:lpstr>
      <vt:lpstr>Floodplain Management</vt:lpstr>
      <vt:lpstr>Community Rating System (CRS)  </vt:lpstr>
      <vt:lpstr>Community Rating System 78% of Louisiana Flood Insurance Policies are in CRS Communities (LA ranked in Top 5)</vt:lpstr>
      <vt:lpstr>Cooperating Technical Partners (CTP)</vt:lpstr>
      <vt:lpstr>Risk Rating 2.0</vt:lpstr>
      <vt:lpstr>The Levee Safety Program</vt:lpstr>
      <vt:lpstr> </vt:lpstr>
      <vt:lpstr> </vt:lpstr>
      <vt:lpstr>            Levee Safety Program </vt:lpstr>
      <vt:lpstr>The Dam Safety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Myles Brumfield</dc:creator>
  <cp:lastModifiedBy>Crowne Plaza</cp:lastModifiedBy>
  <cp:revision>210</cp:revision>
  <cp:lastPrinted>2023-04-14T18:44:37Z</cp:lastPrinted>
  <dcterms:created xsi:type="dcterms:W3CDTF">2020-04-09T04:38:00Z</dcterms:created>
  <dcterms:modified xsi:type="dcterms:W3CDTF">2023-04-27T12:52:18Z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