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30" r:id="rId2"/>
  </p:sldMasterIdLst>
  <p:notesMasterIdLst>
    <p:notesMasterId r:id="rId41"/>
  </p:notesMasterIdLst>
  <p:sldIdLst>
    <p:sldId id="258" r:id="rId3"/>
    <p:sldId id="344" r:id="rId4"/>
    <p:sldId id="334" r:id="rId5"/>
    <p:sldId id="332" r:id="rId6"/>
    <p:sldId id="335" r:id="rId7"/>
    <p:sldId id="328" r:id="rId8"/>
    <p:sldId id="329" r:id="rId9"/>
    <p:sldId id="339" r:id="rId10"/>
    <p:sldId id="338" r:id="rId11"/>
    <p:sldId id="350" r:id="rId12"/>
    <p:sldId id="262" r:id="rId13"/>
    <p:sldId id="356" r:id="rId14"/>
    <p:sldId id="357" r:id="rId15"/>
    <p:sldId id="358" r:id="rId16"/>
    <p:sldId id="359" r:id="rId17"/>
    <p:sldId id="327" r:id="rId18"/>
    <p:sldId id="259" r:id="rId19"/>
    <p:sldId id="316" r:id="rId20"/>
    <p:sldId id="340" r:id="rId21"/>
    <p:sldId id="341" r:id="rId22"/>
    <p:sldId id="342" r:id="rId23"/>
    <p:sldId id="343" r:id="rId24"/>
    <p:sldId id="346" r:id="rId25"/>
    <p:sldId id="351" r:id="rId26"/>
    <p:sldId id="317" r:id="rId27"/>
    <p:sldId id="352" r:id="rId28"/>
    <p:sldId id="353" r:id="rId29"/>
    <p:sldId id="347" r:id="rId30"/>
    <p:sldId id="348" r:id="rId31"/>
    <p:sldId id="349" r:id="rId32"/>
    <p:sldId id="345" r:id="rId33"/>
    <p:sldId id="360" r:id="rId34"/>
    <p:sldId id="362" r:id="rId35"/>
    <p:sldId id="361" r:id="rId36"/>
    <p:sldId id="354" r:id="rId37"/>
    <p:sldId id="355" r:id="rId38"/>
    <p:sldId id="284" r:id="rId39"/>
    <p:sldId id="261" r:id="rId40"/>
  </p:sldIdLst>
  <p:sldSz cx="9144000" cy="6858000" type="screen4x3"/>
  <p:notesSz cx="6985000" cy="92837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78" autoAdjust="0"/>
    <p:restoredTop sz="90930" autoAdjust="0"/>
  </p:normalViewPr>
  <p:slideViewPr>
    <p:cSldViewPr showGuides="1">
      <p:cViewPr varScale="1">
        <p:scale>
          <a:sx n="107" d="100"/>
          <a:sy n="107" d="100"/>
        </p:scale>
        <p:origin x="102" y="4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eaLnBrk="1" fontAlgn="auto" hangingPunct="1">
              <a:spcBef>
                <a:spcPts val="0"/>
              </a:spcBef>
              <a:spcAft>
                <a:spcPts val="0"/>
              </a:spcAft>
              <a:defRPr sz="1200">
                <a:latin typeface="+mn-lt"/>
                <a:cs typeface="+mn-cs"/>
              </a:defRPr>
            </a:lvl1pPr>
          </a:lstStyle>
          <a:p>
            <a:pPr>
              <a:defRPr/>
            </a:pPr>
            <a:fld id="{B7EA3014-2865-438A-8017-BCE127679508}" type="datetimeFigureOut">
              <a:rPr lang="en-US"/>
              <a:pPr>
                <a:defRPr/>
              </a:pPr>
              <a:t>4/26/2023</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pPr lvl="0"/>
            <a:endParaRPr lang="en-US" noProof="0" smtClean="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wrap="square" lIns="92958" tIns="46479" rIns="92958" bIns="4647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58D8C8-02D3-4400-939D-07643807B50F}" type="slidenum">
              <a:rPr lang="en-US" altLang="en-US"/>
              <a:pPr>
                <a:defRPr/>
              </a:pPr>
              <a:t>‹#›</a:t>
            </a:fld>
            <a:endParaRPr lang="en-US" altLang="en-US"/>
          </a:p>
        </p:txBody>
      </p:sp>
    </p:spTree>
    <p:extLst>
      <p:ext uri="{BB962C8B-B14F-4D97-AF65-F5344CB8AC3E}">
        <p14:creationId xmlns:p14="http://schemas.microsoft.com/office/powerpoint/2010/main" val="4050010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the Federal Regulation that governs our program  - 33 CFR 208.10  Inspect levees prior to beginning of flood season, after a high water event and at </a:t>
            </a:r>
            <a:r>
              <a:rPr lang="en-US" b="1" baseline="0" dirty="0" smtClean="0"/>
              <a:t>intervals not exceeding 90 days.  </a:t>
            </a:r>
          </a:p>
          <a:p>
            <a:endParaRPr lang="en-US" b="1" baseline="0" dirty="0" smtClean="0"/>
          </a:p>
          <a:p>
            <a:endParaRPr lang="en-US" b="1"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State Regulation that governs our program -  RS 38.2  Services that The Department of Public Works provides - DOTD can collect fees or be reimbursed for engineering  services that it provides to the levee districts. </a:t>
            </a:r>
            <a:endParaRPr lang="en-US" dirty="0" smtClean="0"/>
          </a:p>
          <a:p>
            <a:endParaRPr lang="en-US" b="1" baseline="0" dirty="0" smtClean="0"/>
          </a:p>
          <a:p>
            <a:endParaRPr lang="en-US" b="1" baseline="0" dirty="0" smtClean="0"/>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a:t>
            </a:fld>
            <a:endParaRPr lang="en-US" altLang="en-US"/>
          </a:p>
        </p:txBody>
      </p:sp>
    </p:spTree>
    <p:extLst>
      <p:ext uri="{BB962C8B-B14F-4D97-AF65-F5344CB8AC3E}">
        <p14:creationId xmlns:p14="http://schemas.microsoft.com/office/powerpoint/2010/main" val="1933130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Levee Data Viewer </a:t>
            </a:r>
            <a:r>
              <a:rPr lang="en-US" dirty="0" smtClean="0"/>
              <a:t>inspection filters applied for the</a:t>
            </a:r>
            <a:r>
              <a:rPr lang="en-US" baseline="0" dirty="0" smtClean="0"/>
              <a:t> </a:t>
            </a:r>
            <a:r>
              <a:rPr lang="en-US" dirty="0" smtClean="0"/>
              <a:t>Melville Ring Levee.</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12</a:t>
            </a:fld>
            <a:endParaRPr lang="en-US" altLang="en-US"/>
          </a:p>
        </p:txBody>
      </p:sp>
    </p:spTree>
    <p:extLst>
      <p:ext uri="{BB962C8B-B14F-4D97-AF65-F5344CB8AC3E}">
        <p14:creationId xmlns:p14="http://schemas.microsoft.com/office/powerpoint/2010/main" val="967626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 filters for Melville Ring</a:t>
            </a:r>
            <a:r>
              <a:rPr lang="en-US" baseline="0" dirty="0" smtClean="0"/>
              <a:t> Levee being applied for Problem Identified.</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13</a:t>
            </a:fld>
            <a:endParaRPr lang="en-US" altLang="en-US"/>
          </a:p>
        </p:txBody>
      </p:sp>
    </p:spTree>
    <p:extLst>
      <p:ext uri="{BB962C8B-B14F-4D97-AF65-F5344CB8AC3E}">
        <p14:creationId xmlns:p14="http://schemas.microsoft.com/office/powerpoint/2010/main" val="1600154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Using custom filters for Melville Ring</a:t>
            </a:r>
            <a:r>
              <a:rPr lang="en-US" baseline="0" dirty="0" smtClean="0"/>
              <a:t> Levee for Problem Identified with form.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14</a:t>
            </a:fld>
            <a:endParaRPr lang="en-US" altLang="en-US"/>
          </a:p>
        </p:txBody>
      </p:sp>
    </p:spTree>
    <p:extLst>
      <p:ext uri="{BB962C8B-B14F-4D97-AF65-F5344CB8AC3E}">
        <p14:creationId xmlns:p14="http://schemas.microsoft.com/office/powerpoint/2010/main" val="3215302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Problem Identified on </a:t>
            </a:r>
            <a:r>
              <a:rPr lang="en-US" dirty="0" smtClean="0"/>
              <a:t>Melville Ring</a:t>
            </a:r>
            <a:r>
              <a:rPr lang="en-US" baseline="0" dirty="0" smtClean="0"/>
              <a:t> Levee for a degraded ramp.</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15</a:t>
            </a:fld>
            <a:endParaRPr lang="en-US" altLang="en-US"/>
          </a:p>
        </p:txBody>
      </p:sp>
    </p:spTree>
    <p:extLst>
      <p:ext uri="{BB962C8B-B14F-4D97-AF65-F5344CB8AC3E}">
        <p14:creationId xmlns:p14="http://schemas.microsoft.com/office/powerpoint/2010/main" val="3018358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smtClean="0"/>
              <a:t>This</a:t>
            </a:r>
            <a:r>
              <a:rPr lang="en-US" baseline="0" dirty="0" smtClean="0"/>
              <a:t> is what the software is capable of doing for the Levee Safety Program and has read /write access capabilities to the Data Viewer.</a:t>
            </a:r>
            <a:endParaRPr lang="en-US" dirty="0" smtClean="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16</a:t>
            </a:fld>
            <a:endParaRPr lang="en-US" altLang="en-US"/>
          </a:p>
        </p:txBody>
      </p:sp>
    </p:spTree>
    <p:extLst>
      <p:ext uri="{BB962C8B-B14F-4D97-AF65-F5344CB8AC3E}">
        <p14:creationId xmlns:p14="http://schemas.microsoft.com/office/powerpoint/2010/main" val="3431344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smtClean="0"/>
              <a:t>This</a:t>
            </a:r>
            <a:r>
              <a:rPr lang="en-US" baseline="0" dirty="0" smtClean="0"/>
              <a:t> is what the software is capable of doing for the Levee Safety Program and has read /write access capabilities to the Data Viewer.</a:t>
            </a:r>
            <a:endParaRPr lang="en-US" dirty="0" smtClean="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17</a:t>
            </a:fld>
            <a:endParaRPr lang="en-US" altLang="en-US"/>
          </a:p>
        </p:txBody>
      </p:sp>
    </p:spTree>
    <p:extLst>
      <p:ext uri="{BB962C8B-B14F-4D97-AF65-F5344CB8AC3E}">
        <p14:creationId xmlns:p14="http://schemas.microsoft.com/office/powerpoint/2010/main" val="4002912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be set to the default view to show you all the points and lines without</a:t>
            </a:r>
            <a:r>
              <a:rPr lang="en-US" baseline="0" dirty="0" smtClean="0"/>
              <a:t> any filters applied. This is read only with pulldown menus. 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18</a:t>
            </a:fld>
            <a:endParaRPr lang="en-US" altLang="en-US"/>
          </a:p>
        </p:txBody>
      </p:sp>
    </p:spTree>
    <p:extLst>
      <p:ext uri="{BB962C8B-B14F-4D97-AF65-F5344CB8AC3E}">
        <p14:creationId xmlns:p14="http://schemas.microsoft.com/office/powerpoint/2010/main" val="4287876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RRABB Levee District since this filter is applied. </a:t>
            </a:r>
            <a:r>
              <a:rPr lang="en-US" baseline="0" dirty="0" smtClean="0"/>
              <a:t>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19</a:t>
            </a:fld>
            <a:endParaRPr lang="en-US" altLang="en-US"/>
          </a:p>
        </p:txBody>
      </p:sp>
    </p:spTree>
    <p:extLst>
      <p:ext uri="{BB962C8B-B14F-4D97-AF65-F5344CB8AC3E}">
        <p14:creationId xmlns:p14="http://schemas.microsoft.com/office/powerpoint/2010/main" val="1672575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RRABB levee district with the Melville inspection segment filter applied. </a:t>
            </a:r>
            <a:r>
              <a:rPr lang="en-US" baseline="0" dirty="0" smtClean="0"/>
              <a:t>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20</a:t>
            </a:fld>
            <a:endParaRPr lang="en-US" altLang="en-US"/>
          </a:p>
        </p:txBody>
      </p:sp>
    </p:spTree>
    <p:extLst>
      <p:ext uri="{BB962C8B-B14F-4D97-AF65-F5344CB8AC3E}">
        <p14:creationId xmlns:p14="http://schemas.microsoft.com/office/powerpoint/2010/main" val="1406617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RRABB Levee District with the Melville</a:t>
            </a:r>
            <a:r>
              <a:rPr lang="en-US" baseline="0" dirty="0" smtClean="0"/>
              <a:t> </a:t>
            </a:r>
            <a:r>
              <a:rPr lang="en-US" dirty="0" smtClean="0"/>
              <a:t>inspection segment and the Rated Item</a:t>
            </a:r>
            <a:r>
              <a:rPr lang="en-US" baseline="0" dirty="0" smtClean="0"/>
              <a:t> filter applied for </a:t>
            </a:r>
            <a:r>
              <a:rPr lang="en-US" dirty="0" smtClean="0"/>
              <a:t>Drainage Structure. </a:t>
            </a:r>
            <a:r>
              <a:rPr lang="en-US" baseline="0" dirty="0" smtClean="0"/>
              <a:t>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21</a:t>
            </a:fld>
            <a:endParaRPr lang="en-US" altLang="en-US"/>
          </a:p>
        </p:txBody>
      </p:sp>
    </p:spTree>
    <p:extLst>
      <p:ext uri="{BB962C8B-B14F-4D97-AF65-F5344CB8AC3E}">
        <p14:creationId xmlns:p14="http://schemas.microsoft.com/office/powerpoint/2010/main" val="318431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what services we provide to our levee districts.  Inspections, inventory \mapping, Project Management (Various funding sources), On-Line levee certification training.</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4</a:t>
            </a:fld>
            <a:endParaRPr lang="en-US" altLang="en-US"/>
          </a:p>
        </p:txBody>
      </p:sp>
    </p:spTree>
    <p:extLst>
      <p:ext uri="{BB962C8B-B14F-4D97-AF65-F5344CB8AC3E}">
        <p14:creationId xmlns:p14="http://schemas.microsoft.com/office/powerpoint/2010/main" val="21834517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RRABB Levee District with the Melville inspection segment and rated item Drainage Structure. The drainage structure form opens when the blue</a:t>
            </a:r>
            <a:r>
              <a:rPr lang="en-US" baseline="0" dirty="0" smtClean="0"/>
              <a:t> drainage structure dot is selected. 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22</a:t>
            </a:fld>
            <a:endParaRPr lang="en-US" altLang="en-US"/>
          </a:p>
        </p:txBody>
      </p:sp>
    </p:spTree>
    <p:extLst>
      <p:ext uri="{BB962C8B-B14F-4D97-AF65-F5344CB8AC3E}">
        <p14:creationId xmlns:p14="http://schemas.microsoft.com/office/powerpoint/2010/main" val="3762930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shows the photo of RRABB Melville </a:t>
            </a:r>
            <a:r>
              <a:rPr lang="en-US" baseline="0" dirty="0" smtClean="0"/>
              <a:t>drainage structure Photo 1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23</a:t>
            </a:fld>
            <a:endParaRPr lang="en-US" altLang="en-US"/>
          </a:p>
        </p:txBody>
      </p:sp>
    </p:spTree>
    <p:extLst>
      <p:ext uri="{BB962C8B-B14F-4D97-AF65-F5344CB8AC3E}">
        <p14:creationId xmlns:p14="http://schemas.microsoft.com/office/powerpoint/2010/main" val="3649366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shows the photo of RRABB Melville </a:t>
            </a:r>
            <a:r>
              <a:rPr lang="en-US" baseline="0" dirty="0" smtClean="0"/>
              <a:t>drainage structure Photo 2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24</a:t>
            </a:fld>
            <a:endParaRPr lang="en-US" altLang="en-US"/>
          </a:p>
        </p:txBody>
      </p:sp>
    </p:spTree>
    <p:extLst>
      <p:ext uri="{BB962C8B-B14F-4D97-AF65-F5344CB8AC3E}">
        <p14:creationId xmlns:p14="http://schemas.microsoft.com/office/powerpoint/2010/main" val="438741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Inspection</a:t>
            </a:r>
            <a:r>
              <a:rPr lang="en-US" baseline="0" dirty="0" smtClean="0"/>
              <a:t> Dashboard allows you to filter the data by Levee District, Inspection Segment, Rated Item and Status. Multiple </a:t>
            </a:r>
            <a:r>
              <a:rPr lang="en-US" baseline="0" dirty="0" err="1" smtClean="0"/>
              <a:t>basemaps</a:t>
            </a:r>
            <a:r>
              <a:rPr lang="en-US" baseline="0" dirty="0" smtClean="0"/>
              <a:t> are also available per your viewing preference. Documentation is also available to preview on bottom right of the screen.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25</a:t>
            </a:fld>
            <a:endParaRPr lang="en-US" altLang="en-US"/>
          </a:p>
        </p:txBody>
      </p:sp>
    </p:spTree>
    <p:extLst>
      <p:ext uri="{BB962C8B-B14F-4D97-AF65-F5344CB8AC3E}">
        <p14:creationId xmlns:p14="http://schemas.microsoft.com/office/powerpoint/2010/main" val="28195738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different report formats we are capable of producing. One on left is the summary report and</a:t>
            </a:r>
            <a:r>
              <a:rPr lang="en-US" baseline="0" dirty="0" smtClean="0"/>
              <a:t> </a:t>
            </a:r>
            <a:r>
              <a:rPr lang="en-US" dirty="0" smtClean="0"/>
              <a:t>one on right is the full report format</a:t>
            </a:r>
            <a:r>
              <a:rPr lang="en-US" baseline="0" dirty="0" smtClean="0"/>
              <a:t> showing attached pictures.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26</a:t>
            </a:fld>
            <a:endParaRPr lang="en-US" altLang="en-US"/>
          </a:p>
        </p:txBody>
      </p:sp>
    </p:spTree>
    <p:extLst>
      <p:ext uri="{BB962C8B-B14F-4D97-AF65-F5344CB8AC3E}">
        <p14:creationId xmlns:p14="http://schemas.microsoft.com/office/powerpoint/2010/main" val="4229872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Pineville Levee map shows only the problems labeled with their</a:t>
            </a:r>
            <a:r>
              <a:rPr lang="en-US" baseline="0" dirty="0" smtClean="0"/>
              <a:t> latitude and longitude and their respective geographic locations.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27</a:t>
            </a:fld>
            <a:endParaRPr lang="en-US" altLang="en-US"/>
          </a:p>
        </p:txBody>
      </p:sp>
    </p:spTree>
    <p:extLst>
      <p:ext uri="{BB962C8B-B14F-4D97-AF65-F5344CB8AC3E}">
        <p14:creationId xmlns:p14="http://schemas.microsoft.com/office/powerpoint/2010/main" val="41415181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smtClean="0"/>
              <a:t>Common levee deficiencies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28</a:t>
            </a:fld>
            <a:endParaRPr lang="en-US" altLang="en-US"/>
          </a:p>
        </p:txBody>
      </p:sp>
    </p:spTree>
    <p:extLst>
      <p:ext uri="{BB962C8B-B14F-4D97-AF65-F5344CB8AC3E}">
        <p14:creationId xmlns:p14="http://schemas.microsoft.com/office/powerpoint/2010/main" val="1387657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smtClean="0"/>
              <a:t>Common levee deficiencies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29</a:t>
            </a:fld>
            <a:endParaRPr lang="en-US" altLang="en-US"/>
          </a:p>
        </p:txBody>
      </p:sp>
    </p:spTree>
    <p:extLst>
      <p:ext uri="{BB962C8B-B14F-4D97-AF65-F5344CB8AC3E}">
        <p14:creationId xmlns:p14="http://schemas.microsoft.com/office/powerpoint/2010/main" val="3084606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smtClean="0"/>
              <a:t>Common levee deficiencies</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30</a:t>
            </a:fld>
            <a:endParaRPr lang="en-US" altLang="en-US"/>
          </a:p>
        </p:txBody>
      </p:sp>
    </p:spTree>
    <p:extLst>
      <p:ext uri="{BB962C8B-B14F-4D97-AF65-F5344CB8AC3E}">
        <p14:creationId xmlns:p14="http://schemas.microsoft.com/office/powerpoint/2010/main" val="1280330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Records Management-FileNet and Central Scanning capabilities and why</a:t>
            </a:r>
            <a:r>
              <a:rPr lang="en-US" baseline="0" dirty="0" smtClean="0"/>
              <a:t> we use it.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31</a:t>
            </a:fld>
            <a:endParaRPr lang="en-US" altLang="en-US"/>
          </a:p>
        </p:txBody>
      </p:sp>
    </p:spTree>
    <p:extLst>
      <p:ext uri="{BB962C8B-B14F-4D97-AF65-F5344CB8AC3E}">
        <p14:creationId xmlns:p14="http://schemas.microsoft.com/office/powerpoint/2010/main" val="3369341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Topics for discussion are:</a:t>
            </a:r>
          </a:p>
          <a:p>
            <a:r>
              <a:rPr lang="en-US" baseline="0" dirty="0" smtClean="0"/>
              <a:t>Levee Permits (LONO’s) and Flood Fight Coordination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5</a:t>
            </a:fld>
            <a:endParaRPr lang="en-US" altLang="en-US"/>
          </a:p>
        </p:txBody>
      </p:sp>
    </p:spTree>
    <p:extLst>
      <p:ext uri="{BB962C8B-B14F-4D97-AF65-F5344CB8AC3E}">
        <p14:creationId xmlns:p14="http://schemas.microsoft.com/office/powerpoint/2010/main" val="16565589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automatic PDF that is created when the person submits the form in DOCS. You can then download it to your computer for your records.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32</a:t>
            </a:fld>
            <a:endParaRPr lang="en-US" altLang="en-US"/>
          </a:p>
        </p:txBody>
      </p:sp>
    </p:spTree>
    <p:extLst>
      <p:ext uri="{BB962C8B-B14F-4D97-AF65-F5344CB8AC3E}">
        <p14:creationId xmlns:p14="http://schemas.microsoft.com/office/powerpoint/2010/main" val="3232071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automatic email that is sent to the person who submitted the form in DOCS. This can be a report, permit, historic files. etc….</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33</a:t>
            </a:fld>
            <a:endParaRPr lang="en-US" altLang="en-US"/>
          </a:p>
        </p:txBody>
      </p:sp>
    </p:spTree>
    <p:extLst>
      <p:ext uri="{BB962C8B-B14F-4D97-AF65-F5344CB8AC3E}">
        <p14:creationId xmlns:p14="http://schemas.microsoft.com/office/powerpoint/2010/main" val="10462759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screen will show the search criteria for the Pineville levee segment under the Public Works Permit Files</a:t>
            </a:r>
            <a:r>
              <a:rPr lang="en-US" baseline="0" dirty="0" smtClean="0"/>
              <a:t> search criteria.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34</a:t>
            </a:fld>
            <a:endParaRPr lang="en-US" altLang="en-US"/>
          </a:p>
        </p:txBody>
      </p:sp>
    </p:spTree>
    <p:extLst>
      <p:ext uri="{BB962C8B-B14F-4D97-AF65-F5344CB8AC3E}">
        <p14:creationId xmlns:p14="http://schemas.microsoft.com/office/powerpoint/2010/main" val="3396543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available results of your search.</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35</a:t>
            </a:fld>
            <a:endParaRPr lang="en-US" altLang="en-US"/>
          </a:p>
        </p:txBody>
      </p:sp>
    </p:spTree>
    <p:extLst>
      <p:ext uri="{BB962C8B-B14F-4D97-AF65-F5344CB8AC3E}">
        <p14:creationId xmlns:p14="http://schemas.microsoft.com/office/powerpoint/2010/main" val="73996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Letter of No Objection and any other additional documents that were uploaded</a:t>
            </a:r>
            <a:r>
              <a:rPr lang="en-US" baseline="0" dirty="0" smtClean="0"/>
              <a:t> for this specific permit.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36</a:t>
            </a:fld>
            <a:endParaRPr lang="en-US" altLang="en-US"/>
          </a:p>
        </p:txBody>
      </p:sp>
    </p:spTree>
    <p:extLst>
      <p:ext uri="{BB962C8B-B14F-4D97-AF65-F5344CB8AC3E}">
        <p14:creationId xmlns:p14="http://schemas.microsoft.com/office/powerpoint/2010/main" val="629554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copy and paste the link above in you browser (Chrome preferred) so you can get</a:t>
            </a:r>
            <a:r>
              <a:rPr lang="en-US" baseline="0" dirty="0" smtClean="0"/>
              <a:t> to the CPRA page and get to the </a:t>
            </a:r>
            <a:r>
              <a:rPr lang="en-US" baseline="0" smtClean="0"/>
              <a:t>Inspector Certification.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37</a:t>
            </a:fld>
            <a:endParaRPr lang="en-US" altLang="en-US"/>
          </a:p>
        </p:txBody>
      </p:sp>
    </p:spTree>
    <p:extLst>
      <p:ext uri="{BB962C8B-B14F-4D97-AF65-F5344CB8AC3E}">
        <p14:creationId xmlns:p14="http://schemas.microsoft.com/office/powerpoint/2010/main" val="2801057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DOTD</a:t>
            </a:r>
            <a:r>
              <a:rPr lang="en-US" baseline="0" dirty="0" smtClean="0"/>
              <a:t> Works with 8 Non-Coastal Levee Districts.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6</a:t>
            </a:fld>
            <a:endParaRPr lang="en-US" altLang="en-US"/>
          </a:p>
        </p:txBody>
      </p:sp>
    </p:spTree>
    <p:extLst>
      <p:ext uri="{BB962C8B-B14F-4D97-AF65-F5344CB8AC3E}">
        <p14:creationId xmlns:p14="http://schemas.microsoft.com/office/powerpoint/2010/main" val="970089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3 levee</a:t>
            </a:r>
            <a:r>
              <a:rPr lang="en-US" baseline="0" dirty="0" smtClean="0"/>
              <a:t> districts within the District 08 region.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7</a:t>
            </a:fld>
            <a:endParaRPr lang="en-US" altLang="en-US"/>
          </a:p>
        </p:txBody>
      </p:sp>
    </p:spTree>
    <p:extLst>
      <p:ext uri="{BB962C8B-B14F-4D97-AF65-F5344CB8AC3E}">
        <p14:creationId xmlns:p14="http://schemas.microsoft.com/office/powerpoint/2010/main" val="1833145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RRABB levee</a:t>
            </a:r>
            <a:r>
              <a:rPr lang="en-US" baseline="0" dirty="0" smtClean="0"/>
              <a:t> district segments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8</a:t>
            </a:fld>
            <a:endParaRPr lang="en-US" altLang="en-US"/>
          </a:p>
        </p:txBody>
      </p:sp>
    </p:spTree>
    <p:extLst>
      <p:ext uri="{BB962C8B-B14F-4D97-AF65-F5344CB8AC3E}">
        <p14:creationId xmlns:p14="http://schemas.microsoft.com/office/powerpoint/2010/main" val="16239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ESRI resources that the Levee Safety Program uses for keeping / tracking inspection data.  I will give you a preview later on the Data Viewer and Dashboard filters for Levee Districts, Inspection segments, Rated Items and the Status.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9</a:t>
            </a:fld>
            <a:endParaRPr lang="en-US" altLang="en-US"/>
          </a:p>
        </p:txBody>
      </p:sp>
    </p:spTree>
    <p:extLst>
      <p:ext uri="{BB962C8B-B14F-4D97-AF65-F5344CB8AC3E}">
        <p14:creationId xmlns:p14="http://schemas.microsoft.com/office/powerpoint/2010/main" val="267965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levee safety program uses Field Maps for performing our levee inspections. The Field Maps software was developed by ESRI specifically for the DOTD Levee Safety program. </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10</a:t>
            </a:fld>
            <a:endParaRPr lang="en-US" altLang="en-US"/>
          </a:p>
        </p:txBody>
      </p:sp>
    </p:spTree>
    <p:extLst>
      <p:ext uri="{BB962C8B-B14F-4D97-AF65-F5344CB8AC3E}">
        <p14:creationId xmlns:p14="http://schemas.microsoft.com/office/powerpoint/2010/main" val="394352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Levee Data Viewer </a:t>
            </a:r>
            <a:r>
              <a:rPr lang="en-US" dirty="0" smtClean="0"/>
              <a:t>Screenshot of the Non- Coastal levees we inspect.</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11</a:t>
            </a:fld>
            <a:endParaRPr lang="en-US" altLang="en-US"/>
          </a:p>
        </p:txBody>
      </p:sp>
    </p:spTree>
    <p:extLst>
      <p:ext uri="{BB962C8B-B14F-4D97-AF65-F5344CB8AC3E}">
        <p14:creationId xmlns:p14="http://schemas.microsoft.com/office/powerpoint/2010/main" val="2045825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4543"/>
            <a:ext cx="9144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0"/>
            <a:ext cx="9144000" cy="2680499"/>
          </a:xfrm>
          <a:prstGeom prst="rect">
            <a:avLst/>
          </a:prstGeom>
        </p:spPr>
      </p:pic>
      <p:sp>
        <p:nvSpPr>
          <p:cNvPr id="7" name="Title 1"/>
          <p:cNvSpPr txBox="1">
            <a:spLocks/>
          </p:cNvSpPr>
          <p:nvPr userDrawn="1"/>
        </p:nvSpPr>
        <p:spPr bwMode="auto">
          <a:xfrm>
            <a:off x="1066800" y="20574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latin typeface="Calibri" panose="020F0502020204030204" pitchFamily="34" charset="0"/>
            </a:endParaRPr>
          </a:p>
        </p:txBody>
      </p:sp>
      <p:sp>
        <p:nvSpPr>
          <p:cNvPr id="3" name="Subtitle 2"/>
          <p:cNvSpPr>
            <a:spLocks noGrp="1"/>
          </p:cNvSpPr>
          <p:nvPr>
            <p:ph type="subTitle" idx="1"/>
          </p:nvPr>
        </p:nvSpPr>
        <p:spPr>
          <a:xfrm>
            <a:off x="647700" y="2209800"/>
            <a:ext cx="78486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647700" y="457200"/>
            <a:ext cx="7848600" cy="828675"/>
          </a:xfrm>
        </p:spPr>
        <p:txBody>
          <a:bodyPr anchor="t"/>
          <a:lstStyle>
            <a:lvl1pPr algn="l">
              <a:defRPr sz="4400" b="1" cap="none" baseline="0">
                <a:solidFill>
                  <a:schemeClr val="bg1"/>
                </a:solidFill>
                <a:latin typeface="Franklin Gothic Demi" panose="020B0703020102020204" pitchFamily="34" charset="0"/>
              </a:defRPr>
            </a:lvl1pPr>
          </a:lstStyle>
          <a:p>
            <a:endParaRPr lang="en-US" dirty="0"/>
          </a:p>
        </p:txBody>
      </p:sp>
      <p:sp>
        <p:nvSpPr>
          <p:cNvPr id="9" name="Rectangle 8"/>
          <p:cNvSpPr/>
          <p:nvPr userDrawn="1"/>
        </p:nvSpPr>
        <p:spPr>
          <a:xfrm>
            <a:off x="0" y="6553199"/>
            <a:ext cx="9144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5638800"/>
            <a:ext cx="1371600" cy="771525"/>
          </a:xfrm>
          <a:prstGeom prst="rect">
            <a:avLst/>
          </a:prstGeom>
        </p:spPr>
      </p:pic>
      <p:sp>
        <p:nvSpPr>
          <p:cNvPr id="13" name="TextBox 12"/>
          <p:cNvSpPr txBox="1"/>
          <p:nvPr userDrawn="1"/>
        </p:nvSpPr>
        <p:spPr>
          <a:xfrm>
            <a:off x="7006555" y="6502167"/>
            <a:ext cx="1981200" cy="369332"/>
          </a:xfrm>
          <a:prstGeom prst="rect">
            <a:avLst/>
          </a:prstGeom>
          <a:noFill/>
        </p:spPr>
        <p:txBody>
          <a:bodyPr wrap="square" rtlCol="0">
            <a:spAutoFit/>
          </a:bodyPr>
          <a:lstStyle/>
          <a:p>
            <a:pPr algn="r"/>
            <a:r>
              <a:rPr lang="en-US" dirty="0" smtClean="0">
                <a:solidFill>
                  <a:schemeClr val="bg1">
                    <a:lumMod val="75000"/>
                  </a:schemeClr>
                </a:solidFill>
                <a:latin typeface="Franklin Gothic Heavy" panose="020B0903020102020204" pitchFamily="34" charset="0"/>
              </a:rPr>
              <a:t>www.dotd.la.gov</a:t>
            </a:r>
            <a:endParaRPr lang="en-US" dirty="0">
              <a:solidFill>
                <a:schemeClr val="bg1">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380364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C36387-D545-4566-A9C8-3CA3730F02E8}" type="slidenum">
              <a:rPr lang="en-US" altLang="en-US"/>
              <a:pPr>
                <a:defRPr/>
              </a:pPr>
              <a:t>‹#›</a:t>
            </a:fld>
            <a:endParaRPr lang="en-US" altLang="en-US"/>
          </a:p>
        </p:txBody>
      </p:sp>
    </p:spTree>
    <p:extLst>
      <p:ext uri="{BB962C8B-B14F-4D97-AF65-F5344CB8AC3E}">
        <p14:creationId xmlns:p14="http://schemas.microsoft.com/office/powerpoint/2010/main" val="130977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CCC0F1-2512-46DD-9205-2D7F598B3C7C}" type="slidenum">
              <a:rPr lang="en-US" altLang="en-US"/>
              <a:pPr>
                <a:defRPr/>
              </a:pPr>
              <a:t>‹#›</a:t>
            </a:fld>
            <a:endParaRPr lang="en-US" altLang="en-US"/>
          </a:p>
        </p:txBody>
      </p:sp>
    </p:spTree>
    <p:extLst>
      <p:ext uri="{BB962C8B-B14F-4D97-AF65-F5344CB8AC3E}">
        <p14:creationId xmlns:p14="http://schemas.microsoft.com/office/powerpoint/2010/main" val="170478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52D53D-9183-49D9-9A1A-1E9DBCC3500F}" type="slidenum">
              <a:rPr lang="en-US" altLang="en-US"/>
              <a:pPr>
                <a:defRPr/>
              </a:pPr>
              <a:t>‹#›</a:t>
            </a:fld>
            <a:endParaRPr lang="en-US" altLang="en-US"/>
          </a:p>
        </p:txBody>
      </p:sp>
    </p:spTree>
    <p:extLst>
      <p:ext uri="{BB962C8B-B14F-4D97-AF65-F5344CB8AC3E}">
        <p14:creationId xmlns:p14="http://schemas.microsoft.com/office/powerpoint/2010/main" val="342612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E818D2-C7E7-4215-A04A-907EF185AAFD}" type="slidenum">
              <a:rPr lang="en-US" altLang="en-US"/>
              <a:pPr>
                <a:defRPr/>
              </a:pPr>
              <a:t>‹#›</a:t>
            </a:fld>
            <a:endParaRPr lang="en-US" altLang="en-US"/>
          </a:p>
        </p:txBody>
      </p:sp>
    </p:spTree>
    <p:extLst>
      <p:ext uri="{BB962C8B-B14F-4D97-AF65-F5344CB8AC3E}">
        <p14:creationId xmlns:p14="http://schemas.microsoft.com/office/powerpoint/2010/main" val="136709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178426-B7CF-4868-BE82-811D03AD4665}" type="slidenum">
              <a:rPr lang="en-US" altLang="en-US"/>
              <a:pPr>
                <a:defRPr/>
              </a:pPr>
              <a:t>‹#›</a:t>
            </a:fld>
            <a:endParaRPr lang="en-US" altLang="en-US"/>
          </a:p>
        </p:txBody>
      </p:sp>
    </p:spTree>
    <p:extLst>
      <p:ext uri="{BB962C8B-B14F-4D97-AF65-F5344CB8AC3E}">
        <p14:creationId xmlns:p14="http://schemas.microsoft.com/office/powerpoint/2010/main" val="138277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9759FA-5DD5-49E3-A12E-638B42D6F136}" type="slidenum">
              <a:rPr lang="en-US" altLang="en-US"/>
              <a:pPr>
                <a:defRPr/>
              </a:pPr>
              <a:t>‹#›</a:t>
            </a:fld>
            <a:endParaRPr lang="en-US" altLang="en-US"/>
          </a:p>
        </p:txBody>
      </p:sp>
    </p:spTree>
    <p:extLst>
      <p:ext uri="{BB962C8B-B14F-4D97-AF65-F5344CB8AC3E}">
        <p14:creationId xmlns:p14="http://schemas.microsoft.com/office/powerpoint/2010/main" val="69668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7B567A-E1C5-4964-93F7-FF6EFDE71EB9}" type="slidenum">
              <a:rPr lang="en-US" altLang="en-US"/>
              <a:pPr>
                <a:defRPr/>
              </a:pPr>
              <a:t>‹#›</a:t>
            </a:fld>
            <a:endParaRPr lang="en-US" altLang="en-US"/>
          </a:p>
        </p:txBody>
      </p:sp>
    </p:spTree>
    <p:extLst>
      <p:ext uri="{BB962C8B-B14F-4D97-AF65-F5344CB8AC3E}">
        <p14:creationId xmlns:p14="http://schemas.microsoft.com/office/powerpoint/2010/main" val="302471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7EF4EE-4E7B-486E-9BB5-C444D7F5AF9D}" type="slidenum">
              <a:rPr lang="en-US" altLang="en-US"/>
              <a:pPr>
                <a:defRPr/>
              </a:pPr>
              <a:t>‹#›</a:t>
            </a:fld>
            <a:endParaRPr lang="en-US" altLang="en-US"/>
          </a:p>
        </p:txBody>
      </p:sp>
    </p:spTree>
    <p:extLst>
      <p:ext uri="{BB962C8B-B14F-4D97-AF65-F5344CB8AC3E}">
        <p14:creationId xmlns:p14="http://schemas.microsoft.com/office/powerpoint/2010/main" val="56169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1C8C2-8B17-424C-8616-A2F22F233AD3}" type="slidenum">
              <a:rPr lang="en-US" altLang="en-US"/>
              <a:pPr>
                <a:defRPr/>
              </a:pPr>
              <a:t>‹#›</a:t>
            </a:fld>
            <a:endParaRPr lang="en-US" altLang="en-US"/>
          </a:p>
        </p:txBody>
      </p:sp>
    </p:spTree>
    <p:extLst>
      <p:ext uri="{BB962C8B-B14F-4D97-AF65-F5344CB8AC3E}">
        <p14:creationId xmlns:p14="http://schemas.microsoft.com/office/powerpoint/2010/main" val="304811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3962400"/>
          </a:xfrm>
        </p:spPr>
        <p:txBody>
          <a:bodyPr/>
          <a:lstStyle>
            <a:lvl1pPr marL="342900" indent="-342900">
              <a:spcBef>
                <a:spcPts val="0"/>
              </a:spcBef>
              <a:buClr>
                <a:srgbClr val="F16321"/>
              </a:buClr>
              <a:buFont typeface="Wingdings" panose="05000000000000000000" pitchFamily="2" charset="2"/>
              <a:buChar char="Ø"/>
              <a:defRPr>
                <a:latin typeface="Franklin Gothic Book" panose="020B0503020102020204" pitchFamily="34" charset="0"/>
              </a:defRPr>
            </a:lvl1pPr>
            <a:lvl2pPr>
              <a:spcBef>
                <a:spcPts val="0"/>
              </a:spcBef>
              <a:buClr>
                <a:srgbClr val="F16321"/>
              </a:buClr>
              <a:defRPr>
                <a:latin typeface="Franklin Gothic Book" panose="020B0503020102020204" pitchFamily="34" charset="0"/>
              </a:defRPr>
            </a:lvl2pPr>
            <a:lvl3pPr>
              <a:spcBef>
                <a:spcPts val="0"/>
              </a:spcBef>
              <a:buClr>
                <a:srgbClr val="F16321"/>
              </a:buClr>
              <a:defRPr sz="2800">
                <a:latin typeface="Franklin Gothic Book" panose="020B0503020102020204" pitchFamily="34" charset="0"/>
              </a:defRPr>
            </a:lvl3pPr>
            <a:lvl4pPr>
              <a:spcBef>
                <a:spcPts val="0"/>
              </a:spcBef>
              <a:buClr>
                <a:srgbClr val="F16321"/>
              </a:buClr>
              <a:defRPr sz="2800">
                <a:latin typeface="Franklin Gothic Book" panose="020B0503020102020204" pitchFamily="34" charset="0"/>
              </a:defRPr>
            </a:lvl4pPr>
            <a:lvl5pPr>
              <a:spcBef>
                <a:spcPts val="0"/>
              </a:spcBef>
              <a:buClr>
                <a:srgbClr val="F16321"/>
              </a:buClr>
              <a:defRPr sz="2800">
                <a:latin typeface="Franklin Gothic Book" panose="020B0503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0"/>
            <a:ext cx="9144000" cy="927899"/>
          </a:xfrm>
          <a:prstGeom prst="rect">
            <a:avLst/>
          </a:prstGeom>
        </p:spPr>
      </p:pic>
      <p:grpSp>
        <p:nvGrpSpPr>
          <p:cNvPr id="10" name="Group 9"/>
          <p:cNvGrpSpPr/>
          <p:nvPr userDrawn="1"/>
        </p:nvGrpSpPr>
        <p:grpSpPr>
          <a:xfrm>
            <a:off x="609600" y="5866002"/>
            <a:ext cx="1524000" cy="990600"/>
            <a:chOff x="2628900" y="5067301"/>
            <a:chExt cx="1524000" cy="990600"/>
          </a:xfrm>
        </p:grpSpPr>
        <p:sp>
          <p:nvSpPr>
            <p:cNvPr id="9" name="Rectangle 8"/>
            <p:cNvSpPr/>
            <p:nvPr userDrawn="1"/>
          </p:nvSpPr>
          <p:spPr>
            <a:xfrm>
              <a:off x="2628900" y="5067301"/>
              <a:ext cx="152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100" y="5176839"/>
              <a:ext cx="1371600" cy="771525"/>
            </a:xfrm>
            <a:prstGeom prst="rect">
              <a:avLst/>
            </a:prstGeom>
          </p:spPr>
        </p:pic>
      </p:gr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9144000" cy="609600"/>
          </a:xfrm>
          <a:prstGeom prst="rect">
            <a:avLst/>
          </a:prstGeom>
        </p:spPr>
      </p:pic>
      <p:sp>
        <p:nvSpPr>
          <p:cNvPr id="7" name="Slide Number Placeholder 6"/>
          <p:cNvSpPr>
            <a:spLocks noGrp="1"/>
          </p:cNvSpPr>
          <p:nvPr>
            <p:ph type="sldNum" sz="quarter" idx="10"/>
          </p:nvPr>
        </p:nvSpPr>
        <p:spPr/>
        <p:txBody>
          <a:bodyPr/>
          <a:lstStyle/>
          <a:p>
            <a:fld id="{D5C9B0AA-EE54-4968-95E5-6586D6E0F47B}" type="slidenum">
              <a:rPr lang="en-US" smtClean="0"/>
              <a:pPr/>
              <a:t>‹#›</a:t>
            </a:fld>
            <a:endParaRPr lang="en-US" dirty="0"/>
          </a:p>
        </p:txBody>
      </p:sp>
    </p:spTree>
    <p:extLst>
      <p:ext uri="{BB962C8B-B14F-4D97-AF65-F5344CB8AC3E}">
        <p14:creationId xmlns:p14="http://schemas.microsoft.com/office/powerpoint/2010/main" val="81239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4543"/>
            <a:ext cx="9144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0"/>
            <a:ext cx="9144000" cy="2680499"/>
          </a:xfrm>
          <a:prstGeom prst="rect">
            <a:avLst/>
          </a:prstGeom>
        </p:spPr>
      </p:pic>
      <p:sp>
        <p:nvSpPr>
          <p:cNvPr id="10" name="Title 1"/>
          <p:cNvSpPr txBox="1">
            <a:spLocks/>
          </p:cNvSpPr>
          <p:nvPr userDrawn="1"/>
        </p:nvSpPr>
        <p:spPr bwMode="auto">
          <a:xfrm>
            <a:off x="1066800" y="2057400"/>
            <a:ext cx="7086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latin typeface="Calibri" panose="020F0502020204030204" pitchFamily="34" charset="0"/>
            </a:endParaRPr>
          </a:p>
        </p:txBody>
      </p:sp>
      <p:sp>
        <p:nvSpPr>
          <p:cNvPr id="11" name="Subtitle 2"/>
          <p:cNvSpPr>
            <a:spLocks noGrp="1"/>
          </p:cNvSpPr>
          <p:nvPr>
            <p:ph type="subTitle" idx="1" hasCustomPrompt="1"/>
          </p:nvPr>
        </p:nvSpPr>
        <p:spPr>
          <a:xfrm>
            <a:off x="533400" y="533400"/>
            <a:ext cx="78486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section title</a:t>
            </a:r>
          </a:p>
        </p:txBody>
      </p:sp>
      <p:sp>
        <p:nvSpPr>
          <p:cNvPr id="12" name="Rectangle 11"/>
          <p:cNvSpPr/>
          <p:nvPr userDrawn="1"/>
        </p:nvSpPr>
        <p:spPr>
          <a:xfrm>
            <a:off x="0" y="6553199"/>
            <a:ext cx="9144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5638800"/>
            <a:ext cx="1371600" cy="771525"/>
          </a:xfrm>
          <a:prstGeom prst="rect">
            <a:avLst/>
          </a:prstGeom>
        </p:spPr>
      </p:pic>
      <p:sp>
        <p:nvSpPr>
          <p:cNvPr id="14" name="TextBox 13"/>
          <p:cNvSpPr txBox="1"/>
          <p:nvPr userDrawn="1"/>
        </p:nvSpPr>
        <p:spPr>
          <a:xfrm>
            <a:off x="7006555" y="6502167"/>
            <a:ext cx="1981200" cy="369332"/>
          </a:xfrm>
          <a:prstGeom prst="rect">
            <a:avLst/>
          </a:prstGeom>
          <a:noFill/>
        </p:spPr>
        <p:txBody>
          <a:bodyPr wrap="square" rtlCol="0">
            <a:spAutoFit/>
          </a:bodyPr>
          <a:lstStyle/>
          <a:p>
            <a:pPr algn="r"/>
            <a:r>
              <a:rPr lang="en-US" dirty="0" smtClean="0">
                <a:solidFill>
                  <a:schemeClr val="bg1">
                    <a:lumMod val="75000"/>
                  </a:schemeClr>
                </a:solidFill>
                <a:latin typeface="Franklin Gothic Heavy" panose="020B0903020102020204" pitchFamily="34" charset="0"/>
              </a:rPr>
              <a:t>www.dotd.la.gov</a:t>
            </a:r>
            <a:endParaRPr lang="en-US" dirty="0">
              <a:solidFill>
                <a:schemeClr val="bg1">
                  <a:lumMod val="75000"/>
                </a:schemeClr>
              </a:solidFill>
              <a:latin typeface="Franklin Gothic Heavy" panose="020B0903020102020204" pitchFamily="34" charset="0"/>
            </a:endParaRPr>
          </a:p>
        </p:txBody>
      </p:sp>
    </p:spTree>
    <p:extLst>
      <p:ext uri="{BB962C8B-B14F-4D97-AF65-F5344CB8AC3E}">
        <p14:creationId xmlns:p14="http://schemas.microsoft.com/office/powerpoint/2010/main" val="92640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233862"/>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233863"/>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0"/>
            <a:ext cx="9144000" cy="927899"/>
          </a:xfrm>
          <a:prstGeom prst="rect">
            <a:avLst/>
          </a:prstGeom>
        </p:spPr>
      </p:pic>
      <p:grpSp>
        <p:nvGrpSpPr>
          <p:cNvPr id="8" name="Group 7"/>
          <p:cNvGrpSpPr/>
          <p:nvPr userDrawn="1"/>
        </p:nvGrpSpPr>
        <p:grpSpPr>
          <a:xfrm>
            <a:off x="609600" y="5866002"/>
            <a:ext cx="1524000" cy="990600"/>
            <a:chOff x="2628900" y="5067301"/>
            <a:chExt cx="1524000" cy="990600"/>
          </a:xfrm>
        </p:grpSpPr>
        <p:sp>
          <p:nvSpPr>
            <p:cNvPr id="9" name="Rectangle 8"/>
            <p:cNvSpPr/>
            <p:nvPr userDrawn="1"/>
          </p:nvSpPr>
          <p:spPr>
            <a:xfrm>
              <a:off x="2628900" y="5067301"/>
              <a:ext cx="152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100" y="5176839"/>
              <a:ext cx="1371600" cy="771525"/>
            </a:xfrm>
            <a:prstGeom prst="rect">
              <a:avLst/>
            </a:prstGeom>
          </p:spPr>
        </p:pic>
      </p:gr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9144000" cy="609600"/>
          </a:xfrm>
          <a:prstGeom prst="rect">
            <a:avLst/>
          </a:prstGeom>
        </p:spPr>
      </p:pic>
      <p:sp>
        <p:nvSpPr>
          <p:cNvPr id="12" name="Title 1"/>
          <p:cNvSpPr>
            <a:spLocks noGrp="1"/>
          </p:cNvSpPr>
          <p:nvPr>
            <p:ph type="title"/>
          </p:nvPr>
        </p:nvSpPr>
        <p:spPr>
          <a:xfrm>
            <a:off x="457200" y="274638"/>
            <a:ext cx="82296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a:t>
            </a:fld>
            <a:endParaRPr lang="en-US" dirty="0"/>
          </a:p>
        </p:txBody>
      </p:sp>
    </p:spTree>
    <p:extLst>
      <p:ext uri="{BB962C8B-B14F-4D97-AF65-F5344CB8AC3E}">
        <p14:creationId xmlns:p14="http://schemas.microsoft.com/office/powerpoint/2010/main" val="57638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0"/>
            <a:ext cx="9144000" cy="927899"/>
          </a:xfrm>
          <a:prstGeom prst="rect">
            <a:avLst/>
          </a:prstGeom>
        </p:spPr>
      </p:pic>
      <p:grpSp>
        <p:nvGrpSpPr>
          <p:cNvPr id="8" name="Group 7"/>
          <p:cNvGrpSpPr/>
          <p:nvPr userDrawn="1"/>
        </p:nvGrpSpPr>
        <p:grpSpPr>
          <a:xfrm>
            <a:off x="609600" y="5866002"/>
            <a:ext cx="1524000" cy="990600"/>
            <a:chOff x="2628900" y="5067301"/>
            <a:chExt cx="1524000" cy="990600"/>
          </a:xfrm>
        </p:grpSpPr>
        <p:sp>
          <p:nvSpPr>
            <p:cNvPr id="9" name="Rectangle 8"/>
            <p:cNvSpPr/>
            <p:nvPr userDrawn="1"/>
          </p:nvSpPr>
          <p:spPr>
            <a:xfrm>
              <a:off x="2628900" y="5067301"/>
              <a:ext cx="152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100" y="5176839"/>
              <a:ext cx="1371600" cy="771525"/>
            </a:xfrm>
            <a:prstGeom prst="rect">
              <a:avLst/>
            </a:prstGeom>
          </p:spPr>
        </p:pic>
      </p:gr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9144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spTree>
    <p:extLst>
      <p:ext uri="{BB962C8B-B14F-4D97-AF65-F5344CB8AC3E}">
        <p14:creationId xmlns:p14="http://schemas.microsoft.com/office/powerpoint/2010/main" val="36835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0"/>
            <a:ext cx="9144000" cy="927899"/>
          </a:xfrm>
          <a:prstGeom prst="rect">
            <a:avLst/>
          </a:prstGeom>
        </p:spPr>
      </p:pic>
      <p:grpSp>
        <p:nvGrpSpPr>
          <p:cNvPr id="5" name="Group 4"/>
          <p:cNvGrpSpPr/>
          <p:nvPr userDrawn="1"/>
        </p:nvGrpSpPr>
        <p:grpSpPr>
          <a:xfrm>
            <a:off x="609600" y="5866002"/>
            <a:ext cx="1524000" cy="990600"/>
            <a:chOff x="2628900" y="5067301"/>
            <a:chExt cx="1524000" cy="990600"/>
          </a:xfrm>
        </p:grpSpPr>
        <p:sp>
          <p:nvSpPr>
            <p:cNvPr id="6" name="Rectangle 5"/>
            <p:cNvSpPr/>
            <p:nvPr userDrawn="1"/>
          </p:nvSpPr>
          <p:spPr>
            <a:xfrm>
              <a:off x="2628900" y="5067301"/>
              <a:ext cx="1524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05100" y="5176839"/>
              <a:ext cx="1371600" cy="771525"/>
            </a:xfrm>
            <a:prstGeom prst="rect">
              <a:avLst/>
            </a:prstGeom>
          </p:spPr>
        </p:pic>
      </p:grpSp>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
            <a:ext cx="9144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spTree>
    <p:extLst>
      <p:ext uri="{BB962C8B-B14F-4D97-AF65-F5344CB8AC3E}">
        <p14:creationId xmlns:p14="http://schemas.microsoft.com/office/powerpoint/2010/main" val="28428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73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67BF96-A928-4C93-80B1-0A2EE31724EB}" type="slidenum">
              <a:rPr lang="en-US" altLang="en-US"/>
              <a:pPr>
                <a:defRPr/>
              </a:pPr>
              <a:t>‹#›</a:t>
            </a:fld>
            <a:endParaRPr lang="en-US" altLang="en-US"/>
          </a:p>
        </p:txBody>
      </p:sp>
    </p:spTree>
    <p:extLst>
      <p:ext uri="{BB962C8B-B14F-4D97-AF65-F5344CB8AC3E}">
        <p14:creationId xmlns:p14="http://schemas.microsoft.com/office/powerpoint/2010/main" val="372269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CB66A0-2677-4767-8F00-64B675A5408E}" type="slidenum">
              <a:rPr lang="en-US" altLang="en-US"/>
              <a:pPr>
                <a:defRPr/>
              </a:pPr>
              <a:t>‹#›</a:t>
            </a:fld>
            <a:endParaRPr lang="en-US" altLang="en-US"/>
          </a:p>
        </p:txBody>
      </p:sp>
    </p:spTree>
    <p:extLst>
      <p:ext uri="{BB962C8B-B14F-4D97-AF65-F5344CB8AC3E}">
        <p14:creationId xmlns:p14="http://schemas.microsoft.com/office/powerpoint/2010/main" val="250753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Slide Number Placeholder 1"/>
          <p:cNvSpPr>
            <a:spLocks noGrp="1"/>
          </p:cNvSpPr>
          <p:nvPr>
            <p:ph type="sldNum" sz="quarter" idx="4"/>
          </p:nvPr>
        </p:nvSpPr>
        <p:spPr>
          <a:xfrm>
            <a:off x="7010400" y="6492875"/>
            <a:ext cx="2057400" cy="365125"/>
          </a:xfrm>
          <a:prstGeom prst="rect">
            <a:avLst/>
          </a:prstGeom>
        </p:spPr>
        <p:txBody>
          <a:bodyPr vert="horz" lIns="91440" tIns="45720" rIns="91440" bIns="45720" rtlCol="0" anchor="ctr"/>
          <a:lstStyle>
            <a:lvl1pPr algn="r">
              <a:defRPr sz="1200" b="1">
                <a:solidFill>
                  <a:schemeClr val="bg1"/>
                </a:solidFill>
              </a:defRPr>
            </a:lvl1pPr>
          </a:lstStyle>
          <a:p>
            <a:fld id="{D5C9B0AA-EE54-4968-95E5-6586D6E0F47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6" r:id="rId1"/>
    <p:sldLayoutId id="2147483966" r:id="rId2"/>
    <p:sldLayoutId id="2147483967" r:id="rId3"/>
    <p:sldLayoutId id="2147483968" r:id="rId4"/>
    <p:sldLayoutId id="2147483971" r:id="rId5"/>
    <p:sldLayoutId id="2147483972" r:id="rId6"/>
    <p:sldLayoutId id="2147483977"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865E9EA-ABCC-4739-A640-E472549CDB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hyperlink" Target="https://coastal.la.gov/resources/levee-inspector-certification/"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mailto:Curt.Boniol@la.gov"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en-US" dirty="0" smtClean="0"/>
              <a:t>Public Works and Water Resources</a:t>
            </a:r>
          </a:p>
          <a:p>
            <a:endParaRPr lang="en-US" dirty="0"/>
          </a:p>
          <a:p>
            <a:r>
              <a:rPr lang="en-US" sz="2400" dirty="0" smtClean="0"/>
              <a:t>Curt J. Boniol, P.E.</a:t>
            </a:r>
          </a:p>
          <a:p>
            <a:r>
              <a:rPr lang="en-US" sz="2400" dirty="0" smtClean="0"/>
              <a:t>Levee Safety Engineer / Program Manager</a:t>
            </a:r>
          </a:p>
          <a:p>
            <a:endParaRPr lang="en-US" dirty="0"/>
          </a:p>
        </p:txBody>
      </p:sp>
      <p:sp>
        <p:nvSpPr>
          <p:cNvPr id="3" name="Title 2"/>
          <p:cNvSpPr>
            <a:spLocks noGrp="1"/>
          </p:cNvSpPr>
          <p:nvPr>
            <p:ph type="title"/>
          </p:nvPr>
        </p:nvSpPr>
        <p:spPr/>
        <p:txBody>
          <a:bodyPr/>
          <a:lstStyle/>
          <a:p>
            <a:pPr algn="ctr"/>
            <a:r>
              <a:rPr lang="en-US" dirty="0" smtClean="0"/>
              <a:t>Louisiana Levee Safety Program-Overview</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03916"/>
            <a:ext cx="8229600" cy="557290"/>
          </a:xfrm>
        </p:spPr>
        <p:txBody>
          <a:bodyPr/>
          <a:lstStyle/>
          <a:p>
            <a:r>
              <a:rPr lang="en-US" altLang="en-US" sz="3200" dirty="0" smtClean="0"/>
              <a:t>ESRI Field Maps for Inspections</a:t>
            </a:r>
          </a:p>
        </p:txBody>
      </p:sp>
      <p:sp>
        <p:nvSpPr>
          <p:cNvPr id="17411" name="Content Placeholder 2"/>
          <p:cNvSpPr>
            <a:spLocks noGrp="1"/>
          </p:cNvSpPr>
          <p:nvPr>
            <p:ph idx="1"/>
          </p:nvPr>
        </p:nvSpPr>
        <p:spPr>
          <a:xfrm>
            <a:off x="304800" y="1295400"/>
            <a:ext cx="8534400" cy="4343400"/>
          </a:xfrm>
        </p:spPr>
        <p:txBody>
          <a:bodyPr/>
          <a:lstStyle/>
          <a:p>
            <a:pPr marL="0" indent="0">
              <a:buNone/>
            </a:pPr>
            <a:endParaRPr lang="en-US" sz="2800" dirty="0" smtClean="0">
              <a:latin typeface="Calibri" panose="020F0502020204030204" pitchFamily="34" charset="0"/>
            </a:endParaRPr>
          </a:p>
          <a:p>
            <a:endParaRPr lang="en-US" sz="2800" dirty="0" smtClean="0">
              <a:latin typeface="Calibri" panose="020F0502020204030204" pitchFamily="34" charset="0"/>
            </a:endParaRPr>
          </a:p>
          <a:p>
            <a:endParaRPr lang="en-US" dirty="0" smtClean="0">
              <a:latin typeface="Calibri" panose="020F0502020204030204" pitchFamily="34" charset="0"/>
            </a:endParaRP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10</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668339"/>
            <a:ext cx="3429000" cy="493441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668339"/>
            <a:ext cx="3429000" cy="4934414"/>
          </a:xfrm>
          <a:prstGeom prst="rect">
            <a:avLst/>
          </a:prstGeom>
        </p:spPr>
      </p:pic>
      <p:sp>
        <p:nvSpPr>
          <p:cNvPr id="5" name="TextBox 4"/>
          <p:cNvSpPr txBox="1"/>
          <p:nvPr/>
        </p:nvSpPr>
        <p:spPr>
          <a:xfrm>
            <a:off x="5562600" y="5659120"/>
            <a:ext cx="2895600" cy="369332"/>
          </a:xfrm>
          <a:prstGeom prst="rect">
            <a:avLst/>
          </a:prstGeom>
          <a:noFill/>
        </p:spPr>
        <p:txBody>
          <a:bodyPr wrap="square" rtlCol="0">
            <a:spAutoFit/>
          </a:bodyPr>
          <a:lstStyle/>
          <a:p>
            <a:r>
              <a:rPr lang="en-US" dirty="0" smtClean="0"/>
              <a:t>      </a:t>
            </a:r>
            <a:r>
              <a:rPr lang="en-US" dirty="0" err="1" smtClean="0"/>
              <a:t>Krotz</a:t>
            </a:r>
            <a:r>
              <a:rPr lang="en-US" dirty="0" smtClean="0"/>
              <a:t> Springs Levee</a:t>
            </a:r>
            <a:endParaRPr lang="en-US" dirty="0"/>
          </a:p>
        </p:txBody>
      </p:sp>
      <p:sp>
        <p:nvSpPr>
          <p:cNvPr id="6" name="TextBox 5"/>
          <p:cNvSpPr txBox="1"/>
          <p:nvPr/>
        </p:nvSpPr>
        <p:spPr>
          <a:xfrm>
            <a:off x="1371600" y="5638800"/>
            <a:ext cx="1752600" cy="369332"/>
          </a:xfrm>
          <a:prstGeom prst="rect">
            <a:avLst/>
          </a:prstGeom>
          <a:noFill/>
        </p:spPr>
        <p:txBody>
          <a:bodyPr wrap="square" rtlCol="0">
            <a:spAutoFit/>
          </a:bodyPr>
          <a:lstStyle/>
          <a:p>
            <a:r>
              <a:rPr lang="en-US" dirty="0" smtClean="0"/>
              <a:t>Melville Levee</a:t>
            </a:r>
            <a:endParaRPr lang="en-US" dirty="0"/>
          </a:p>
        </p:txBody>
      </p:sp>
    </p:spTree>
    <p:extLst>
      <p:ext uri="{BB962C8B-B14F-4D97-AF65-F5344CB8AC3E}">
        <p14:creationId xmlns:p14="http://schemas.microsoft.com/office/powerpoint/2010/main" val="31137334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66"/>
            <a:ext cx="8229600" cy="1143000"/>
          </a:xfrm>
        </p:spPr>
        <p:txBody>
          <a:bodyPr/>
          <a:lstStyle/>
          <a:p>
            <a:r>
              <a:rPr lang="en-US" dirty="0" smtClean="0"/>
              <a:t>Levee Data Viewer</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47800"/>
            <a:ext cx="8707601" cy="3886200"/>
          </a:xfrm>
          <a:prstGeom prst="rect">
            <a:avLst/>
          </a:prstGeom>
        </p:spPr>
      </p:pic>
    </p:spTree>
    <p:extLst>
      <p:ext uri="{BB962C8B-B14F-4D97-AF65-F5344CB8AC3E}">
        <p14:creationId xmlns:p14="http://schemas.microsoft.com/office/powerpoint/2010/main" val="3929852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66"/>
            <a:ext cx="8229600" cy="1143000"/>
          </a:xfrm>
        </p:spPr>
        <p:txBody>
          <a:bodyPr/>
          <a:lstStyle/>
          <a:p>
            <a:r>
              <a:rPr lang="en-US" dirty="0" smtClean="0"/>
              <a:t>Levee Data Viewer</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831478"/>
            <a:ext cx="8551231" cy="4594488"/>
          </a:xfrm>
          <a:prstGeom prst="rect">
            <a:avLst/>
          </a:prstGeom>
        </p:spPr>
      </p:pic>
    </p:spTree>
    <p:extLst>
      <p:ext uri="{BB962C8B-B14F-4D97-AF65-F5344CB8AC3E}">
        <p14:creationId xmlns:p14="http://schemas.microsoft.com/office/powerpoint/2010/main" val="20297389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66"/>
            <a:ext cx="8229600" cy="1143000"/>
          </a:xfrm>
        </p:spPr>
        <p:txBody>
          <a:bodyPr/>
          <a:lstStyle/>
          <a:p>
            <a:r>
              <a:rPr lang="en-US" dirty="0" smtClean="0"/>
              <a:t>Levee Data Viewer</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990600"/>
            <a:ext cx="8610600" cy="4788673"/>
          </a:xfrm>
          <a:prstGeom prst="rect">
            <a:avLst/>
          </a:prstGeom>
        </p:spPr>
      </p:pic>
    </p:spTree>
    <p:extLst>
      <p:ext uri="{BB962C8B-B14F-4D97-AF65-F5344CB8AC3E}">
        <p14:creationId xmlns:p14="http://schemas.microsoft.com/office/powerpoint/2010/main" val="93860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66"/>
            <a:ext cx="8229600" cy="1143000"/>
          </a:xfrm>
        </p:spPr>
        <p:txBody>
          <a:bodyPr/>
          <a:lstStyle/>
          <a:p>
            <a:r>
              <a:rPr lang="en-US" dirty="0" smtClean="0"/>
              <a:t>Levee Data Viewer</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26" y="1035544"/>
            <a:ext cx="8478579" cy="4755655"/>
          </a:xfrm>
          <a:prstGeom prst="rect">
            <a:avLst/>
          </a:prstGeom>
        </p:spPr>
      </p:pic>
    </p:spTree>
    <p:extLst>
      <p:ext uri="{BB962C8B-B14F-4D97-AF65-F5344CB8AC3E}">
        <p14:creationId xmlns:p14="http://schemas.microsoft.com/office/powerpoint/2010/main" val="1800589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66"/>
            <a:ext cx="8229600" cy="1143000"/>
          </a:xfrm>
        </p:spPr>
        <p:txBody>
          <a:bodyPr/>
          <a:lstStyle/>
          <a:p>
            <a:r>
              <a:rPr lang="en-US" dirty="0" smtClean="0"/>
              <a:t>Levee Data Viewer</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901082"/>
            <a:ext cx="6629400" cy="5001888"/>
          </a:xfrm>
          <a:prstGeom prst="rect">
            <a:avLst/>
          </a:prstGeom>
        </p:spPr>
      </p:pic>
    </p:spTree>
    <p:extLst>
      <p:ext uri="{BB962C8B-B14F-4D97-AF65-F5344CB8AC3E}">
        <p14:creationId xmlns:p14="http://schemas.microsoft.com/office/powerpoint/2010/main" val="3816894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a:t>Levee Data Viewer</a:t>
            </a:r>
            <a:endParaRPr lang="en-US" altLang="en-US" dirty="0" smtClean="0"/>
          </a:p>
        </p:txBody>
      </p:sp>
      <p:sp>
        <p:nvSpPr>
          <p:cNvPr id="17411" name="Content Placeholder 2"/>
          <p:cNvSpPr>
            <a:spLocks noGrp="1"/>
          </p:cNvSpPr>
          <p:nvPr>
            <p:ph idx="1"/>
          </p:nvPr>
        </p:nvSpPr>
        <p:spPr>
          <a:xfrm>
            <a:off x="457200" y="1219200"/>
            <a:ext cx="8229600" cy="3962400"/>
          </a:xfrm>
        </p:spPr>
        <p:txBody>
          <a:bodyPr/>
          <a:lstStyle/>
          <a:p>
            <a:r>
              <a:rPr lang="en-US" dirty="0" smtClean="0"/>
              <a:t>Cataloging Levee Deficiencies</a:t>
            </a:r>
          </a:p>
          <a:p>
            <a:pPr lvl="1"/>
            <a:r>
              <a:rPr lang="en-US" dirty="0" smtClean="0"/>
              <a:t>Deficiency Type (Rated Items)</a:t>
            </a:r>
            <a:endParaRPr lang="en-US" dirty="0"/>
          </a:p>
          <a:p>
            <a:pPr lvl="1"/>
            <a:r>
              <a:rPr lang="en-US" altLang="en-US" dirty="0" smtClean="0"/>
              <a:t>Latitude / Longitude </a:t>
            </a:r>
          </a:p>
          <a:p>
            <a:pPr lvl="1"/>
            <a:r>
              <a:rPr lang="en-US" altLang="en-US" dirty="0" smtClean="0"/>
              <a:t>Pictures (Problem deficiencies and resolved items)</a:t>
            </a:r>
          </a:p>
          <a:p>
            <a:r>
              <a:rPr lang="en-US" dirty="0" smtClean="0"/>
              <a:t>Tracking Repairs (Resolved Items)</a:t>
            </a:r>
            <a:endParaRPr lang="en-US" dirty="0"/>
          </a:p>
          <a:p>
            <a:r>
              <a:rPr lang="en-US" dirty="0" smtClean="0"/>
              <a:t>Tracking Improvements </a:t>
            </a:r>
          </a:p>
          <a:p>
            <a:r>
              <a:rPr lang="en-US" dirty="0" smtClean="0"/>
              <a:t>Generating Reports</a:t>
            </a:r>
            <a:endParaRPr lang="en-US" alt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16</a:t>
            </a:fld>
            <a:endParaRPr lang="en-US" dirty="0"/>
          </a:p>
        </p:txBody>
      </p:sp>
    </p:spTree>
    <p:extLst>
      <p:ext uri="{BB962C8B-B14F-4D97-AF65-F5344CB8AC3E}">
        <p14:creationId xmlns:p14="http://schemas.microsoft.com/office/powerpoint/2010/main" val="3412125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t>Levee Data Viewer</a:t>
            </a:r>
          </a:p>
        </p:txBody>
      </p:sp>
      <p:sp>
        <p:nvSpPr>
          <p:cNvPr id="17411" name="Content Placeholder 2"/>
          <p:cNvSpPr>
            <a:spLocks noGrp="1"/>
          </p:cNvSpPr>
          <p:nvPr>
            <p:ph idx="1"/>
          </p:nvPr>
        </p:nvSpPr>
        <p:spPr>
          <a:xfrm>
            <a:off x="304800" y="1219200"/>
            <a:ext cx="8382000" cy="4648200"/>
          </a:xfrm>
        </p:spPr>
        <p:txBody>
          <a:bodyPr/>
          <a:lstStyle/>
          <a:p>
            <a:r>
              <a:rPr lang="en-US" dirty="0" smtClean="0"/>
              <a:t>Functions</a:t>
            </a:r>
            <a:endParaRPr lang="en-US" dirty="0"/>
          </a:p>
          <a:p>
            <a:pPr lvl="1"/>
            <a:r>
              <a:rPr lang="en-US" dirty="0" smtClean="0"/>
              <a:t>View data </a:t>
            </a:r>
          </a:p>
          <a:p>
            <a:pPr lvl="2"/>
            <a:r>
              <a:rPr lang="en-US" dirty="0" smtClean="0"/>
              <a:t>Current</a:t>
            </a:r>
          </a:p>
          <a:p>
            <a:pPr lvl="2"/>
            <a:r>
              <a:rPr lang="en-US" dirty="0" smtClean="0"/>
              <a:t>Archived (aka Snapshot)</a:t>
            </a:r>
          </a:p>
          <a:p>
            <a:pPr lvl="1"/>
            <a:r>
              <a:rPr lang="en-US" altLang="en-US" dirty="0" smtClean="0"/>
              <a:t>Add new data</a:t>
            </a:r>
          </a:p>
          <a:p>
            <a:pPr lvl="1"/>
            <a:r>
              <a:rPr lang="en-US" altLang="en-US" dirty="0" smtClean="0"/>
              <a:t>Edit the current data</a:t>
            </a:r>
          </a:p>
          <a:p>
            <a:pPr lvl="1"/>
            <a:r>
              <a:rPr lang="en-US" altLang="en-US" dirty="0" smtClean="0"/>
              <a:t>Export map</a:t>
            </a:r>
          </a:p>
        </p:txBody>
      </p:sp>
      <p:sp>
        <p:nvSpPr>
          <p:cNvPr id="2" name="Slide Number Placeholder 1"/>
          <p:cNvSpPr>
            <a:spLocks noGrp="1"/>
          </p:cNvSpPr>
          <p:nvPr>
            <p:ph type="sldNum" sz="quarter" idx="10"/>
          </p:nvPr>
        </p:nvSpPr>
        <p:spPr/>
        <p:txBody>
          <a:bodyPr/>
          <a:lstStyle/>
          <a:p>
            <a:fld id="{D5C9B0AA-EE54-4968-95E5-6586D6E0F47B}" type="slidenum">
              <a:rPr lang="en-US" smtClean="0"/>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dirty="0" smtClean="0"/>
              <a:t>Levee Inspection Dashboard</a:t>
            </a:r>
            <a:endParaRPr 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43000"/>
            <a:ext cx="8991600" cy="4497949"/>
          </a:xfrm>
          <a:prstGeom prst="rect">
            <a:avLst/>
          </a:prstGeom>
        </p:spPr>
      </p:pic>
    </p:spTree>
    <p:extLst>
      <p:ext uri="{BB962C8B-B14F-4D97-AF65-F5344CB8AC3E}">
        <p14:creationId xmlns:p14="http://schemas.microsoft.com/office/powerpoint/2010/main" val="1510541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19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498526"/>
          </a:xfrm>
          <a:prstGeom prst="rect">
            <a:avLst/>
          </a:prstGeom>
        </p:spPr>
      </p:pic>
    </p:spTree>
    <p:extLst>
      <p:ext uri="{BB962C8B-B14F-4D97-AF65-F5344CB8AC3E}">
        <p14:creationId xmlns:p14="http://schemas.microsoft.com/office/powerpoint/2010/main" val="1278315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Levee </a:t>
            </a:r>
            <a:r>
              <a:rPr lang="en-US" altLang="en-US" dirty="0" smtClean="0"/>
              <a:t>Safety Program </a:t>
            </a:r>
            <a:r>
              <a:rPr lang="en-US" altLang="en-US" dirty="0"/>
              <a:t>Topics</a:t>
            </a:r>
            <a:endParaRPr lang="en-US" dirty="0"/>
          </a:p>
        </p:txBody>
      </p:sp>
      <p:sp>
        <p:nvSpPr>
          <p:cNvPr id="3" name="Content Placeholder 2"/>
          <p:cNvSpPr>
            <a:spLocks noGrp="1"/>
          </p:cNvSpPr>
          <p:nvPr>
            <p:ph idx="1"/>
          </p:nvPr>
        </p:nvSpPr>
        <p:spPr>
          <a:xfrm>
            <a:off x="457200" y="1219200"/>
            <a:ext cx="8229600" cy="4343401"/>
          </a:xfrm>
        </p:spPr>
        <p:txBody>
          <a:bodyPr/>
          <a:lstStyle/>
          <a:p>
            <a:r>
              <a:rPr lang="en-US" sz="3000" dirty="0" smtClean="0"/>
              <a:t>Regulations (Federal and State)</a:t>
            </a:r>
          </a:p>
          <a:p>
            <a:r>
              <a:rPr lang="en-US" sz="3000" dirty="0" smtClean="0"/>
              <a:t>Purposes of DOTD Levee Safety</a:t>
            </a:r>
          </a:p>
          <a:p>
            <a:r>
              <a:rPr lang="en-US" sz="3000" dirty="0" smtClean="0"/>
              <a:t>DOTD Inspection Jurisdiction</a:t>
            </a:r>
            <a:endParaRPr lang="en-US" sz="3000" dirty="0"/>
          </a:p>
          <a:p>
            <a:r>
              <a:rPr lang="en-US" sz="3000" dirty="0" smtClean="0"/>
              <a:t>ESRI Software –Levee Data Viewer\Dashboard\Field Maps</a:t>
            </a:r>
          </a:p>
          <a:p>
            <a:r>
              <a:rPr lang="en-US" sz="3000" dirty="0" smtClean="0"/>
              <a:t>Levee Inspections – Report Types\Maps</a:t>
            </a:r>
          </a:p>
          <a:p>
            <a:r>
              <a:rPr lang="en-US" sz="3000" dirty="0"/>
              <a:t>Common Levee </a:t>
            </a:r>
            <a:r>
              <a:rPr lang="en-US" sz="3000" dirty="0" smtClean="0"/>
              <a:t>Deficiencies</a:t>
            </a:r>
          </a:p>
          <a:p>
            <a:r>
              <a:rPr lang="en-US" sz="3000" dirty="0" smtClean="0"/>
              <a:t>Records Management- FileNet</a:t>
            </a:r>
            <a:endParaRPr lang="en-US" sz="3000" dirty="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5C9B0AA-EE54-4968-95E5-6586D6E0F47B}" type="slidenum">
              <a:rPr lang="en-US" smtClean="0"/>
              <a:pPr/>
              <a:t>2</a:t>
            </a:fld>
            <a:endParaRPr lang="en-US" dirty="0"/>
          </a:p>
        </p:txBody>
      </p:sp>
    </p:spTree>
    <p:extLst>
      <p:ext uri="{BB962C8B-B14F-4D97-AF65-F5344CB8AC3E}">
        <p14:creationId xmlns:p14="http://schemas.microsoft.com/office/powerpoint/2010/main" val="27446718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20</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144000" cy="4495800"/>
          </a:xfrm>
          <a:prstGeom prst="rect">
            <a:avLst/>
          </a:prstGeom>
        </p:spPr>
      </p:pic>
    </p:spTree>
    <p:extLst>
      <p:ext uri="{BB962C8B-B14F-4D97-AF65-F5344CB8AC3E}">
        <p14:creationId xmlns:p14="http://schemas.microsoft.com/office/powerpoint/2010/main" val="315010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21</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9144000" cy="4572000"/>
          </a:xfrm>
          <a:prstGeom prst="rect">
            <a:avLst/>
          </a:prstGeom>
        </p:spPr>
      </p:pic>
    </p:spTree>
    <p:extLst>
      <p:ext uri="{BB962C8B-B14F-4D97-AF65-F5344CB8AC3E}">
        <p14:creationId xmlns:p14="http://schemas.microsoft.com/office/powerpoint/2010/main" val="2607184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22</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9954"/>
            <a:ext cx="9144000" cy="4438092"/>
          </a:xfrm>
          <a:prstGeom prst="rect">
            <a:avLst/>
          </a:prstGeom>
        </p:spPr>
      </p:pic>
    </p:spTree>
    <p:extLst>
      <p:ext uri="{BB962C8B-B14F-4D97-AF65-F5344CB8AC3E}">
        <p14:creationId xmlns:p14="http://schemas.microsoft.com/office/powerpoint/2010/main" val="101997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914400"/>
            <a:ext cx="6629400" cy="4972050"/>
          </a:xfrm>
          <a:prstGeom prst="rect">
            <a:avLst/>
          </a:prstGeom>
        </p:spPr>
      </p:pic>
    </p:spTree>
    <p:extLst>
      <p:ext uri="{BB962C8B-B14F-4D97-AF65-F5344CB8AC3E}">
        <p14:creationId xmlns:p14="http://schemas.microsoft.com/office/powerpoint/2010/main" val="1062939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RRABB Levee Inspection Dashboard</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24</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990600"/>
            <a:ext cx="6629400" cy="4972050"/>
          </a:xfrm>
          <a:prstGeom prst="rect">
            <a:avLst/>
          </a:prstGeom>
        </p:spPr>
      </p:pic>
    </p:spTree>
    <p:extLst>
      <p:ext uri="{BB962C8B-B14F-4D97-AF65-F5344CB8AC3E}">
        <p14:creationId xmlns:p14="http://schemas.microsoft.com/office/powerpoint/2010/main" val="3198775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a:t>Levee </a:t>
            </a:r>
            <a:r>
              <a:rPr lang="en-US" dirty="0" smtClean="0"/>
              <a:t>Inspection Dashboard</a:t>
            </a:r>
            <a:endParaRPr lang="en-US" altLang="en-US" dirty="0" smtClean="0"/>
          </a:p>
        </p:txBody>
      </p:sp>
      <p:sp>
        <p:nvSpPr>
          <p:cNvPr id="17411" name="Content Placeholder 2"/>
          <p:cNvSpPr>
            <a:spLocks noGrp="1"/>
          </p:cNvSpPr>
          <p:nvPr>
            <p:ph idx="1"/>
          </p:nvPr>
        </p:nvSpPr>
        <p:spPr>
          <a:xfrm>
            <a:off x="457200" y="1219200"/>
            <a:ext cx="8229600" cy="4648200"/>
          </a:xfrm>
        </p:spPr>
        <p:txBody>
          <a:bodyPr/>
          <a:lstStyle/>
          <a:p>
            <a:r>
              <a:rPr lang="en-US" dirty="0" smtClean="0"/>
              <a:t>View Current Data</a:t>
            </a:r>
          </a:p>
          <a:p>
            <a:pPr lvl="1"/>
            <a:r>
              <a:rPr lang="en-US" dirty="0" smtClean="0"/>
              <a:t>Can be filtered by District, Segment, Rated Item and Status</a:t>
            </a:r>
          </a:p>
          <a:p>
            <a:pPr marL="0" indent="0">
              <a:buNone/>
            </a:pPr>
            <a:endParaRPr lang="en-US" dirty="0" smtClean="0"/>
          </a:p>
          <a:p>
            <a:r>
              <a:rPr lang="en-US" dirty="0" smtClean="0"/>
              <a:t>Map</a:t>
            </a:r>
          </a:p>
          <a:p>
            <a:pPr lvl="1"/>
            <a:r>
              <a:rPr lang="en-US" dirty="0" smtClean="0"/>
              <a:t>Multiple </a:t>
            </a:r>
            <a:r>
              <a:rPr lang="en-US" dirty="0" err="1" smtClean="0"/>
              <a:t>basemaps</a:t>
            </a:r>
            <a:r>
              <a:rPr lang="en-US" dirty="0" smtClean="0"/>
              <a:t> available </a:t>
            </a:r>
          </a:p>
          <a:p>
            <a:endParaRPr lang="en-US" dirty="0" smtClean="0"/>
          </a:p>
          <a:p>
            <a:r>
              <a:rPr lang="en-US" dirty="0" smtClean="0"/>
              <a:t>Documentation</a:t>
            </a:r>
          </a:p>
          <a:p>
            <a:pPr lvl="1"/>
            <a:r>
              <a:rPr lang="en-US" dirty="0" smtClean="0"/>
              <a:t>Viewable under </a:t>
            </a:r>
            <a:r>
              <a:rPr lang="en-US" dirty="0"/>
              <a:t>inspection </a:t>
            </a:r>
            <a:r>
              <a:rPr lang="en-US" dirty="0" smtClean="0"/>
              <a:t>segment Levee Documentation window</a:t>
            </a:r>
          </a:p>
          <a:p>
            <a:pPr marL="0" indent="0">
              <a:buNone/>
            </a:pPr>
            <a:r>
              <a:rPr lang="en-US" dirty="0" smtClean="0"/>
              <a:t>    </a:t>
            </a:r>
            <a:endParaRPr lang="en-US" dirty="0"/>
          </a:p>
          <a:p>
            <a:pPr marL="457200" lvl="1" indent="0">
              <a:buNone/>
            </a:pPr>
            <a:endParaRPr lang="en-US" dirty="0" smtClean="0"/>
          </a:p>
          <a:p>
            <a:pPr lvl="1"/>
            <a:endParaRPr lang="en-US" dirty="0" smtClean="0"/>
          </a:p>
          <a:p>
            <a:pPr marL="457200" lvl="1" indent="0">
              <a:buNone/>
            </a:pPr>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25</a:t>
            </a:fld>
            <a:endParaRPr lang="en-US" dirty="0"/>
          </a:p>
        </p:txBody>
      </p:sp>
    </p:spTree>
    <p:extLst>
      <p:ext uri="{BB962C8B-B14F-4D97-AF65-F5344CB8AC3E}">
        <p14:creationId xmlns:p14="http://schemas.microsoft.com/office/powerpoint/2010/main" val="29388804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6700" y="153988"/>
            <a:ext cx="8229600" cy="1143000"/>
          </a:xfrm>
        </p:spPr>
        <p:txBody>
          <a:bodyPr/>
          <a:lstStyle/>
          <a:p>
            <a:r>
              <a:rPr lang="en-US" sz="4000" dirty="0" smtClean="0"/>
              <a:t>Inspection Report Types</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26</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 y="990600"/>
            <a:ext cx="3886201" cy="4953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7947" y="990600"/>
            <a:ext cx="4042653" cy="5181600"/>
          </a:xfrm>
          <a:prstGeom prst="rect">
            <a:avLst/>
          </a:prstGeom>
        </p:spPr>
      </p:pic>
    </p:spTree>
    <p:extLst>
      <p:ext uri="{BB962C8B-B14F-4D97-AF65-F5344CB8AC3E}">
        <p14:creationId xmlns:p14="http://schemas.microsoft.com/office/powerpoint/2010/main" val="4174213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8229600" cy="1143000"/>
          </a:xfrm>
        </p:spPr>
        <p:txBody>
          <a:bodyPr/>
          <a:lstStyle/>
          <a:p>
            <a:r>
              <a:rPr lang="en-US" sz="4000" dirty="0" smtClean="0"/>
              <a:t>Inspection Report Maps</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27</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25" y="838200"/>
            <a:ext cx="9067800" cy="5105400"/>
          </a:xfrm>
          <a:prstGeom prst="rect">
            <a:avLst/>
          </a:prstGeom>
        </p:spPr>
      </p:pic>
    </p:spTree>
    <p:extLst>
      <p:ext uri="{BB962C8B-B14F-4D97-AF65-F5344CB8AC3E}">
        <p14:creationId xmlns:p14="http://schemas.microsoft.com/office/powerpoint/2010/main" val="16047505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 Common Levee </a:t>
            </a:r>
            <a:r>
              <a:rPr lang="en-US" dirty="0"/>
              <a:t>Deficiencies</a:t>
            </a:r>
          </a:p>
        </p:txBody>
      </p:sp>
      <p:sp>
        <p:nvSpPr>
          <p:cNvPr id="2" name="Slide Number Placeholder 1"/>
          <p:cNvSpPr>
            <a:spLocks noGrp="1"/>
          </p:cNvSpPr>
          <p:nvPr>
            <p:ph type="sldNum" sz="quarter" idx="10"/>
          </p:nvPr>
        </p:nvSpPr>
        <p:spPr/>
        <p:txBody>
          <a:bodyPr/>
          <a:lstStyle/>
          <a:p>
            <a:fld id="{D5C9B0AA-EE54-4968-95E5-6586D6E0F47B}" type="slidenum">
              <a:rPr lang="en-US" smtClean="0"/>
              <a:pPr/>
              <a:t>28</a:t>
            </a:fld>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200" y="1764299"/>
            <a:ext cx="3911600" cy="2933700"/>
          </a:xfrm>
          <a:prstGeom prst="rect">
            <a:avLst/>
          </a:prstGeom>
        </p:spPr>
      </p:pic>
      <p:sp>
        <p:nvSpPr>
          <p:cNvPr id="11" name="TextBox 10"/>
          <p:cNvSpPr txBox="1"/>
          <p:nvPr/>
        </p:nvSpPr>
        <p:spPr>
          <a:xfrm>
            <a:off x="1910776" y="4716854"/>
            <a:ext cx="1056700" cy="369332"/>
          </a:xfrm>
          <a:prstGeom prst="rect">
            <a:avLst/>
          </a:prstGeom>
          <a:noFill/>
        </p:spPr>
        <p:txBody>
          <a:bodyPr wrap="none" rtlCol="0">
            <a:spAutoFit/>
          </a:bodyPr>
          <a:lstStyle/>
          <a:p>
            <a:r>
              <a:rPr lang="en-US" dirty="0" smtClean="0"/>
              <a:t>Bull Rub</a:t>
            </a:r>
            <a:endParaRPr lang="en-US" dirty="0"/>
          </a:p>
        </p:txBody>
      </p:sp>
      <p:sp>
        <p:nvSpPr>
          <p:cNvPr id="12" name="TextBox 11"/>
          <p:cNvSpPr txBox="1"/>
          <p:nvPr/>
        </p:nvSpPr>
        <p:spPr>
          <a:xfrm>
            <a:off x="5672630" y="4749120"/>
            <a:ext cx="2121093" cy="369332"/>
          </a:xfrm>
          <a:prstGeom prst="rect">
            <a:avLst/>
          </a:prstGeom>
          <a:noFill/>
        </p:spPr>
        <p:txBody>
          <a:bodyPr wrap="none" rtlCol="0">
            <a:spAutoFit/>
          </a:bodyPr>
          <a:lstStyle/>
          <a:p>
            <a:r>
              <a:rPr lang="en-US" dirty="0" smtClean="0"/>
              <a:t>Drainage Structure</a:t>
            </a:r>
            <a:endParaRPr lang="en-US"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210" y="1764299"/>
            <a:ext cx="3911599" cy="2933699"/>
          </a:xfrm>
          <a:prstGeom prst="rect">
            <a:avLst/>
          </a:prstGeom>
        </p:spPr>
      </p:pic>
    </p:spTree>
    <p:extLst>
      <p:ext uri="{BB962C8B-B14F-4D97-AF65-F5344CB8AC3E}">
        <p14:creationId xmlns:p14="http://schemas.microsoft.com/office/powerpoint/2010/main" val="1753577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 Common Levee </a:t>
            </a:r>
            <a:r>
              <a:rPr lang="en-US" dirty="0"/>
              <a:t>Deficiencies</a:t>
            </a:r>
          </a:p>
        </p:txBody>
      </p:sp>
      <p:sp>
        <p:nvSpPr>
          <p:cNvPr id="2" name="Slide Number Placeholder 1"/>
          <p:cNvSpPr>
            <a:spLocks noGrp="1"/>
          </p:cNvSpPr>
          <p:nvPr>
            <p:ph type="sldNum" sz="quarter" idx="10"/>
          </p:nvPr>
        </p:nvSpPr>
        <p:spPr/>
        <p:txBody>
          <a:bodyPr/>
          <a:lstStyle/>
          <a:p>
            <a:fld id="{D5C9B0AA-EE54-4968-95E5-6586D6E0F47B}" type="slidenum">
              <a:rPr lang="en-US" smtClean="0"/>
              <a:pPr/>
              <a:t>29</a:t>
            </a:fld>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752600"/>
            <a:ext cx="3840480" cy="288036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4674" y="1752600"/>
            <a:ext cx="4072126" cy="2880359"/>
          </a:xfrm>
          <a:prstGeom prst="rect">
            <a:avLst/>
          </a:prstGeom>
        </p:spPr>
      </p:pic>
      <p:sp>
        <p:nvSpPr>
          <p:cNvPr id="6" name="TextBox 5"/>
          <p:cNvSpPr txBox="1"/>
          <p:nvPr/>
        </p:nvSpPr>
        <p:spPr>
          <a:xfrm>
            <a:off x="1676400" y="4800600"/>
            <a:ext cx="1403013" cy="369332"/>
          </a:xfrm>
          <a:prstGeom prst="rect">
            <a:avLst/>
          </a:prstGeom>
          <a:noFill/>
        </p:spPr>
        <p:txBody>
          <a:bodyPr wrap="none" rtlCol="0">
            <a:spAutoFit/>
          </a:bodyPr>
          <a:lstStyle/>
          <a:p>
            <a:r>
              <a:rPr lang="en-US" dirty="0" smtClean="0"/>
              <a:t>Cattle Trails</a:t>
            </a:r>
            <a:endParaRPr lang="en-US" dirty="0"/>
          </a:p>
        </p:txBody>
      </p:sp>
      <p:sp>
        <p:nvSpPr>
          <p:cNvPr id="7" name="TextBox 6"/>
          <p:cNvSpPr txBox="1"/>
          <p:nvPr/>
        </p:nvSpPr>
        <p:spPr>
          <a:xfrm>
            <a:off x="5756902" y="4800600"/>
            <a:ext cx="1787669" cy="369332"/>
          </a:xfrm>
          <a:prstGeom prst="rect">
            <a:avLst/>
          </a:prstGeom>
          <a:noFill/>
        </p:spPr>
        <p:txBody>
          <a:bodyPr wrap="none" rtlCol="0">
            <a:spAutoFit/>
          </a:bodyPr>
          <a:lstStyle/>
          <a:p>
            <a:r>
              <a:rPr lang="en-US" dirty="0" smtClean="0"/>
              <a:t>Encroachments</a:t>
            </a:r>
            <a:endParaRPr lang="en-US" dirty="0"/>
          </a:p>
        </p:txBody>
      </p:sp>
    </p:spTree>
    <p:extLst>
      <p:ext uri="{BB962C8B-B14F-4D97-AF65-F5344CB8AC3E}">
        <p14:creationId xmlns:p14="http://schemas.microsoft.com/office/powerpoint/2010/main" val="35606126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04800" y="228600"/>
            <a:ext cx="8229600" cy="639762"/>
          </a:xfrm>
        </p:spPr>
        <p:txBody>
          <a:bodyPr/>
          <a:lstStyle/>
          <a:p>
            <a:r>
              <a:rPr lang="en-US" sz="2800" dirty="0" smtClean="0"/>
              <a:t>What Regulations govern DOTD Levee Safety?</a:t>
            </a:r>
            <a:endParaRPr lang="en-US" altLang="en-US" sz="2800" dirty="0" smtClean="0"/>
          </a:p>
        </p:txBody>
      </p:sp>
      <p:sp>
        <p:nvSpPr>
          <p:cNvPr id="17411" name="Content Placeholder 2"/>
          <p:cNvSpPr>
            <a:spLocks noGrp="1"/>
          </p:cNvSpPr>
          <p:nvPr>
            <p:ph idx="1"/>
          </p:nvPr>
        </p:nvSpPr>
        <p:spPr>
          <a:xfrm>
            <a:off x="152400" y="1036674"/>
            <a:ext cx="8686800" cy="5791200"/>
          </a:xfrm>
        </p:spPr>
        <p:txBody>
          <a:bodyPr/>
          <a:lstStyle/>
          <a:p>
            <a:r>
              <a:rPr lang="en-US" sz="2200" dirty="0" smtClean="0"/>
              <a:t>Federal Regulations</a:t>
            </a:r>
          </a:p>
          <a:p>
            <a:pPr lvl="1"/>
            <a:r>
              <a:rPr lang="en-US" sz="2200" dirty="0" smtClean="0"/>
              <a:t>33 CFR 208.10 </a:t>
            </a:r>
          </a:p>
          <a:p>
            <a:pPr lvl="2"/>
            <a:r>
              <a:rPr lang="en-US" sz="1800" dirty="0" smtClean="0">
                <a:latin typeface="Calibri" panose="020F0502020204030204" pitchFamily="34" charset="0"/>
              </a:rPr>
              <a:t>Inspections conducted prior to beginning of flood season </a:t>
            </a:r>
          </a:p>
          <a:p>
            <a:pPr lvl="2"/>
            <a:r>
              <a:rPr lang="en-US" sz="1800" dirty="0">
                <a:latin typeface="Calibri" panose="020F0502020204030204" pitchFamily="34" charset="0"/>
              </a:rPr>
              <a:t>Inspections </a:t>
            </a:r>
            <a:r>
              <a:rPr lang="en-US" sz="1800" dirty="0" smtClean="0">
                <a:latin typeface="Calibri" panose="020F0502020204030204" pitchFamily="34" charset="0"/>
              </a:rPr>
              <a:t>conducted after high water period  (otherwise at </a:t>
            </a:r>
            <a:r>
              <a:rPr lang="en-US" sz="1800" dirty="0" smtClean="0">
                <a:solidFill>
                  <a:srgbClr val="FF0000"/>
                </a:solidFill>
                <a:latin typeface="Calibri" panose="020F0502020204030204" pitchFamily="34" charset="0"/>
              </a:rPr>
              <a:t>intervals not to exceed 90 days</a:t>
            </a:r>
            <a:r>
              <a:rPr lang="en-US" sz="1800" dirty="0" smtClean="0">
                <a:latin typeface="Calibri" panose="020F0502020204030204" pitchFamily="34" charset="0"/>
              </a:rPr>
              <a:t>)</a:t>
            </a:r>
          </a:p>
          <a:p>
            <a:pPr lvl="2"/>
            <a:r>
              <a:rPr lang="en-US" sz="1800" dirty="0" smtClean="0">
                <a:latin typeface="Calibri" panose="020F0502020204030204" pitchFamily="34" charset="0"/>
              </a:rPr>
              <a:t>Times as may be necessary to insure the best possible care of the levee</a:t>
            </a:r>
          </a:p>
          <a:p>
            <a:r>
              <a:rPr lang="en-US" sz="2200" dirty="0" smtClean="0"/>
              <a:t>State Regulations</a:t>
            </a:r>
          </a:p>
          <a:p>
            <a:pPr lvl="1"/>
            <a:r>
              <a:rPr lang="en-US" sz="2200" dirty="0" smtClean="0"/>
              <a:t>RS 38.2</a:t>
            </a:r>
            <a:endParaRPr lang="en-US" sz="2200" dirty="0"/>
          </a:p>
          <a:p>
            <a:pPr lvl="2"/>
            <a:r>
              <a:rPr lang="en-US" sz="2000" dirty="0" smtClean="0">
                <a:latin typeface="Calibri" panose="020F0502020204030204" pitchFamily="34" charset="0"/>
              </a:rPr>
              <a:t>A. </a:t>
            </a:r>
            <a:r>
              <a:rPr lang="en-US" sz="1800" dirty="0">
                <a:latin typeface="Calibri" panose="020F0502020204030204" pitchFamily="34" charset="0"/>
              </a:rPr>
              <a:t>The functions of the Department of Public Works shall comprise all of the administrative functions of the state in relation to the planning, design, survey and construction, operation, and maintenance and repair of public buildings used in connection with the operation of the department, and of levees, canals, dams, locks, spillways, reservoirs, drainage systems</a:t>
            </a:r>
            <a:r>
              <a:rPr lang="en-US" sz="1800" dirty="0" smtClean="0">
                <a:latin typeface="Calibri" panose="020F0502020204030204" pitchFamily="34" charset="0"/>
              </a:rPr>
              <a:t>, etc… </a:t>
            </a:r>
            <a:r>
              <a:rPr lang="en-US" sz="1800" dirty="0">
                <a:latin typeface="Calibri" panose="020F0502020204030204" pitchFamily="34" charset="0"/>
              </a:rPr>
              <a:t>The Department of Transportation and Development </a:t>
            </a:r>
            <a:r>
              <a:rPr lang="en-US" sz="1800" b="1" dirty="0">
                <a:latin typeface="Calibri" panose="020F0502020204030204" pitchFamily="34" charset="0"/>
              </a:rPr>
              <a:t>can collect fees or be reimbursed for engineering or other services</a:t>
            </a:r>
            <a:r>
              <a:rPr lang="en-US" sz="1800" dirty="0">
                <a:latin typeface="Calibri" panose="020F0502020204030204" pitchFamily="34" charset="0"/>
              </a:rPr>
              <a:t> that it provides to the levee boards and drainage districts. </a:t>
            </a: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3</a:t>
            </a:fld>
            <a:endParaRPr lang="en-US" dirty="0"/>
          </a:p>
        </p:txBody>
      </p:sp>
    </p:spTree>
    <p:extLst>
      <p:ext uri="{BB962C8B-B14F-4D97-AF65-F5344CB8AC3E}">
        <p14:creationId xmlns:p14="http://schemas.microsoft.com/office/powerpoint/2010/main" val="1353141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 Common Levee </a:t>
            </a:r>
            <a:r>
              <a:rPr lang="en-US" dirty="0"/>
              <a:t>Deficiencies</a:t>
            </a:r>
          </a:p>
        </p:txBody>
      </p:sp>
      <p:sp>
        <p:nvSpPr>
          <p:cNvPr id="2" name="Slide Number Placeholder 1"/>
          <p:cNvSpPr>
            <a:spLocks noGrp="1"/>
          </p:cNvSpPr>
          <p:nvPr>
            <p:ph type="sldNum" sz="quarter" idx="10"/>
          </p:nvPr>
        </p:nvSpPr>
        <p:spPr/>
        <p:txBody>
          <a:bodyPr/>
          <a:lstStyle/>
          <a:p>
            <a:fld id="{D5C9B0AA-EE54-4968-95E5-6586D6E0F47B}" type="slidenum">
              <a:rPr lang="en-US" smtClean="0"/>
              <a:pPr/>
              <a:t>30</a:t>
            </a:fld>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09600" y="2057400"/>
            <a:ext cx="3842657" cy="2881993"/>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4142" y="2057399"/>
            <a:ext cx="3842658" cy="2881993"/>
          </a:xfrm>
          <a:prstGeom prst="rect">
            <a:avLst/>
          </a:prstGeom>
        </p:spPr>
      </p:pic>
      <p:sp>
        <p:nvSpPr>
          <p:cNvPr id="8" name="TextBox 7"/>
          <p:cNvSpPr txBox="1"/>
          <p:nvPr/>
        </p:nvSpPr>
        <p:spPr>
          <a:xfrm>
            <a:off x="1718334" y="4939392"/>
            <a:ext cx="1625188" cy="369332"/>
          </a:xfrm>
          <a:prstGeom prst="rect">
            <a:avLst/>
          </a:prstGeom>
          <a:noFill/>
        </p:spPr>
        <p:txBody>
          <a:bodyPr wrap="none" rtlCol="0">
            <a:spAutoFit/>
          </a:bodyPr>
          <a:lstStyle/>
          <a:p>
            <a:r>
              <a:rPr lang="en-US" dirty="0" smtClean="0"/>
              <a:t>Tree on Slope</a:t>
            </a:r>
            <a:endParaRPr lang="en-US" dirty="0"/>
          </a:p>
        </p:txBody>
      </p:sp>
      <p:sp>
        <p:nvSpPr>
          <p:cNvPr id="9" name="TextBox 8"/>
          <p:cNvSpPr txBox="1"/>
          <p:nvPr/>
        </p:nvSpPr>
        <p:spPr>
          <a:xfrm>
            <a:off x="6019113" y="4939392"/>
            <a:ext cx="1492716" cy="369332"/>
          </a:xfrm>
          <a:prstGeom prst="rect">
            <a:avLst/>
          </a:prstGeom>
          <a:noFill/>
        </p:spPr>
        <p:txBody>
          <a:bodyPr wrap="none" rtlCol="0">
            <a:spAutoFit/>
          </a:bodyPr>
          <a:lstStyle/>
          <a:p>
            <a:r>
              <a:rPr lang="en-US" dirty="0" smtClean="0"/>
              <a:t>Bank Caving</a:t>
            </a:r>
            <a:endParaRPr lang="en-US" dirty="0"/>
          </a:p>
        </p:txBody>
      </p:sp>
    </p:spTree>
    <p:extLst>
      <p:ext uri="{BB962C8B-B14F-4D97-AF65-F5344CB8AC3E}">
        <p14:creationId xmlns:p14="http://schemas.microsoft.com/office/powerpoint/2010/main" val="30294915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81000"/>
            <a:ext cx="8229600" cy="682338"/>
          </a:xfrm>
        </p:spPr>
        <p:txBody>
          <a:bodyPr/>
          <a:lstStyle/>
          <a:p>
            <a:r>
              <a:rPr lang="en-US" sz="4000" dirty="0" smtClean="0"/>
              <a:t>Records Management - FileNet</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31</a:t>
            </a:fld>
            <a:endParaRPr lang="en-US" dirty="0"/>
          </a:p>
        </p:txBody>
      </p:sp>
      <p:sp>
        <p:nvSpPr>
          <p:cNvPr id="3" name="Rectangle 2"/>
          <p:cNvSpPr/>
          <p:nvPr/>
        </p:nvSpPr>
        <p:spPr>
          <a:xfrm>
            <a:off x="457200" y="1041023"/>
            <a:ext cx="8382000" cy="5786199"/>
          </a:xfrm>
          <a:prstGeom prst="rect">
            <a:avLst/>
          </a:prstGeom>
        </p:spPr>
        <p:txBody>
          <a:bodyPr wrap="square">
            <a:spAutoFit/>
          </a:bodyPr>
          <a:lstStyle/>
          <a:p>
            <a:pPr marL="338138" lvl="1" indent="-338138">
              <a:spcBef>
                <a:spcPts val="0"/>
              </a:spcBef>
              <a:buClr>
                <a:srgbClr val="F16321"/>
              </a:buClr>
              <a:buFont typeface="Wingdings" panose="05000000000000000000" pitchFamily="2" charset="2"/>
              <a:buChar char="Ø"/>
            </a:pPr>
            <a:r>
              <a:rPr lang="en-US" sz="2400" dirty="0">
                <a:latin typeface="Calibri" panose="020F0502020204030204" pitchFamily="34" charset="0"/>
                <a:cs typeface="+mn-cs"/>
              </a:rPr>
              <a:t>Records Management System – FileNet (DOTD Document of Record)</a:t>
            </a:r>
          </a:p>
          <a:p>
            <a:pPr lvl="2" indent="-457200">
              <a:spcBef>
                <a:spcPts val="0"/>
              </a:spcBef>
              <a:buClr>
                <a:srgbClr val="F16321"/>
              </a:buClr>
              <a:buFont typeface="Calibri" panose="020F0502020204030204" pitchFamily="34" charset="0"/>
              <a:buChar char="−"/>
            </a:pPr>
            <a:r>
              <a:rPr lang="en-US" sz="2400" dirty="0">
                <a:latin typeface="Calibri" panose="020F0502020204030204" pitchFamily="34" charset="0"/>
                <a:cs typeface="+mn-cs"/>
              </a:rPr>
              <a:t>Storing and organizing documents </a:t>
            </a:r>
          </a:p>
          <a:p>
            <a:pPr lvl="2" indent="-457200">
              <a:spcBef>
                <a:spcPts val="0"/>
              </a:spcBef>
              <a:buClr>
                <a:srgbClr val="F16321"/>
              </a:buClr>
              <a:buFont typeface="Calibri" panose="020F0502020204030204" pitchFamily="34" charset="0"/>
              <a:buChar char="−"/>
            </a:pPr>
            <a:r>
              <a:rPr lang="en-US" sz="2400" dirty="0">
                <a:latin typeface="Calibri" panose="020F0502020204030204" pitchFamily="34" charset="0"/>
                <a:cs typeface="+mn-cs"/>
              </a:rPr>
              <a:t>Historical Public Works documents</a:t>
            </a:r>
          </a:p>
          <a:p>
            <a:pPr lvl="2" indent="-457200">
              <a:spcBef>
                <a:spcPts val="0"/>
              </a:spcBef>
              <a:buClr>
                <a:srgbClr val="F16321"/>
              </a:buClr>
              <a:buFont typeface="Calibri" panose="020F0502020204030204" pitchFamily="34" charset="0"/>
              <a:buChar char="−"/>
            </a:pPr>
            <a:r>
              <a:rPr lang="en-US" sz="2400" dirty="0">
                <a:latin typeface="Calibri" panose="020F0502020204030204" pitchFamily="34" charset="0"/>
                <a:cs typeface="+mn-cs"/>
              </a:rPr>
              <a:t>Permits</a:t>
            </a:r>
          </a:p>
          <a:p>
            <a:pPr lvl="2" indent="-457200">
              <a:spcBef>
                <a:spcPts val="0"/>
              </a:spcBef>
              <a:buClr>
                <a:srgbClr val="F16321"/>
              </a:buClr>
              <a:buFont typeface="Calibri" panose="020F0502020204030204" pitchFamily="34" charset="0"/>
              <a:buChar char="−"/>
            </a:pPr>
            <a:r>
              <a:rPr lang="en-US" sz="2400" dirty="0">
                <a:latin typeface="Calibri" panose="020F0502020204030204" pitchFamily="34" charset="0"/>
                <a:cs typeface="+mn-cs"/>
              </a:rPr>
              <a:t>Levee \ Dam </a:t>
            </a:r>
            <a:r>
              <a:rPr lang="en-US" sz="2400" dirty="0" smtClean="0">
                <a:latin typeface="Calibri" panose="020F0502020204030204" pitchFamily="34" charset="0"/>
                <a:cs typeface="+mn-cs"/>
              </a:rPr>
              <a:t>Reports, EAP’s</a:t>
            </a:r>
            <a:endParaRPr lang="en-US" sz="2400" dirty="0">
              <a:latin typeface="Calibri" panose="020F0502020204030204" pitchFamily="34" charset="0"/>
              <a:cs typeface="+mn-cs"/>
            </a:endParaRPr>
          </a:p>
          <a:p>
            <a:pPr lvl="2" indent="-457200">
              <a:spcBef>
                <a:spcPts val="0"/>
              </a:spcBef>
              <a:buClr>
                <a:srgbClr val="F16321"/>
              </a:buClr>
              <a:buFont typeface="Calibri" panose="020F0502020204030204" pitchFamily="34" charset="0"/>
              <a:buChar char="−"/>
            </a:pPr>
            <a:r>
              <a:rPr lang="en-US" sz="2400" dirty="0">
                <a:latin typeface="Calibri" panose="020F0502020204030204" pitchFamily="34" charset="0"/>
                <a:cs typeface="+mn-cs"/>
              </a:rPr>
              <a:t>Correspondence</a:t>
            </a:r>
          </a:p>
          <a:p>
            <a:pPr lvl="2" indent="-457200">
              <a:spcBef>
                <a:spcPts val="0"/>
              </a:spcBef>
              <a:buClr>
                <a:srgbClr val="F16321"/>
              </a:buClr>
              <a:buFont typeface="Calibri" panose="020F0502020204030204" pitchFamily="34" charset="0"/>
              <a:buChar char="−"/>
            </a:pPr>
            <a:r>
              <a:rPr lang="en-US" sz="2400" dirty="0">
                <a:latin typeface="Calibri" panose="020F0502020204030204" pitchFamily="34" charset="0"/>
                <a:cs typeface="+mn-cs"/>
              </a:rPr>
              <a:t>As </a:t>
            </a:r>
            <a:r>
              <a:rPr lang="en-US" sz="2400" dirty="0" smtClean="0">
                <a:latin typeface="Calibri" panose="020F0502020204030204" pitchFamily="34" charset="0"/>
                <a:cs typeface="+mn-cs"/>
              </a:rPr>
              <a:t>- </a:t>
            </a:r>
            <a:r>
              <a:rPr lang="en-US" sz="2400" dirty="0" err="1" smtClean="0">
                <a:latin typeface="Calibri" panose="020F0502020204030204" pitchFamily="34" charset="0"/>
                <a:cs typeface="+mn-cs"/>
              </a:rPr>
              <a:t>Builts</a:t>
            </a:r>
            <a:r>
              <a:rPr lang="en-US" sz="2400" dirty="0" smtClean="0">
                <a:latin typeface="Calibri" panose="020F0502020204030204" pitchFamily="34" charset="0"/>
                <a:cs typeface="+mn-cs"/>
              </a:rPr>
              <a:t> </a:t>
            </a:r>
            <a:r>
              <a:rPr lang="en-US" sz="2400" dirty="0">
                <a:latin typeface="Calibri" panose="020F0502020204030204" pitchFamily="34" charset="0"/>
                <a:cs typeface="+mn-cs"/>
              </a:rPr>
              <a:t>- Engineering drawings, Etc….</a:t>
            </a:r>
          </a:p>
          <a:p>
            <a:pPr marL="338138" lvl="1" indent="-338138">
              <a:spcBef>
                <a:spcPts val="0"/>
              </a:spcBef>
              <a:buClr>
                <a:srgbClr val="F16321"/>
              </a:buClr>
              <a:buFont typeface="Wingdings" panose="05000000000000000000" pitchFamily="2" charset="2"/>
              <a:buChar char="Ø"/>
            </a:pPr>
            <a:r>
              <a:rPr lang="en-US" sz="2400" dirty="0" smtClean="0">
                <a:latin typeface="Calibri" panose="020F0502020204030204" pitchFamily="34" charset="0"/>
                <a:cs typeface="+mn-cs"/>
              </a:rPr>
              <a:t>Central Scanning – Documents scanned or imported</a:t>
            </a:r>
          </a:p>
          <a:p>
            <a:pPr lvl="2" indent="-457200">
              <a:spcBef>
                <a:spcPts val="0"/>
              </a:spcBef>
              <a:buClr>
                <a:srgbClr val="F16321"/>
              </a:buClr>
              <a:buFont typeface="Calibri" panose="020F0502020204030204" pitchFamily="34" charset="0"/>
              <a:buChar char="−"/>
            </a:pPr>
            <a:r>
              <a:rPr lang="en-US" sz="2400" dirty="0" smtClean="0">
                <a:latin typeface="Calibri" panose="020F0502020204030204" pitchFamily="34" charset="0"/>
                <a:cs typeface="+mn-cs"/>
              </a:rPr>
              <a:t>DOTD’S </a:t>
            </a:r>
            <a:r>
              <a:rPr lang="en-US" sz="2400" dirty="0">
                <a:latin typeface="Calibri" panose="020F0502020204030204" pitchFamily="34" charset="0"/>
                <a:cs typeface="+mn-cs"/>
              </a:rPr>
              <a:t>records can legally be kept </a:t>
            </a:r>
            <a:r>
              <a:rPr lang="en-US" sz="2400" dirty="0" err="1">
                <a:latin typeface="Calibri" panose="020F0502020204030204" pitchFamily="34" charset="0"/>
                <a:cs typeface="+mn-cs"/>
              </a:rPr>
              <a:t>soley</a:t>
            </a:r>
            <a:r>
              <a:rPr lang="en-US" sz="2400" dirty="0">
                <a:latin typeface="Calibri" panose="020F0502020204030204" pitchFamily="34" charset="0"/>
                <a:cs typeface="+mn-cs"/>
              </a:rPr>
              <a:t> in electronic </a:t>
            </a:r>
            <a:r>
              <a:rPr lang="en-US" sz="2400" dirty="0" smtClean="0">
                <a:latin typeface="Calibri" panose="020F0502020204030204" pitchFamily="34" charset="0"/>
                <a:cs typeface="+mn-cs"/>
              </a:rPr>
              <a:t>format </a:t>
            </a:r>
            <a:r>
              <a:rPr lang="en-US" sz="2400" dirty="0">
                <a:latin typeface="Calibri" panose="020F0502020204030204" pitchFamily="34" charset="0"/>
                <a:cs typeface="+mn-cs"/>
              </a:rPr>
              <a:t>through FileNet (currently the only electronic </a:t>
            </a:r>
            <a:r>
              <a:rPr lang="en-US" sz="2400" dirty="0" smtClean="0">
                <a:latin typeface="Calibri" panose="020F0502020204030204" pitchFamily="34" charset="0"/>
                <a:cs typeface="+mn-cs"/>
              </a:rPr>
              <a:t>storage </a:t>
            </a:r>
            <a:r>
              <a:rPr lang="en-US" sz="2400" dirty="0">
                <a:latin typeface="Calibri" panose="020F0502020204030204" pitchFamily="34" charset="0"/>
                <a:cs typeface="+mn-cs"/>
              </a:rPr>
              <a:t>option approved by for long-term storage of </a:t>
            </a:r>
            <a:r>
              <a:rPr lang="en-US" sz="2400" dirty="0" smtClean="0">
                <a:latin typeface="Calibri" panose="020F0502020204030204" pitchFamily="34" charset="0"/>
                <a:cs typeface="+mn-cs"/>
              </a:rPr>
              <a:t>DOTD’s </a:t>
            </a:r>
            <a:r>
              <a:rPr lang="en-US" sz="2400" dirty="0">
                <a:latin typeface="Calibri" panose="020F0502020204030204" pitchFamily="34" charset="0"/>
                <a:cs typeface="+mn-cs"/>
              </a:rPr>
              <a:t>records by LA. Secretary of State’s Office)</a:t>
            </a:r>
          </a:p>
          <a:p>
            <a:pPr marL="457200" lvl="2">
              <a:spcBef>
                <a:spcPts val="0"/>
              </a:spcBef>
              <a:buClr>
                <a:srgbClr val="F16321"/>
              </a:buClr>
            </a:pPr>
            <a:endParaRPr lang="en-US" sz="2600" dirty="0">
              <a:latin typeface="Calibri" panose="020F0502020204030204" pitchFamily="34" charset="0"/>
              <a:cs typeface="+mn-cs"/>
            </a:endParaRPr>
          </a:p>
          <a:p>
            <a:pPr marL="342900" lvl="0" indent="-342900">
              <a:spcBef>
                <a:spcPts val="0"/>
              </a:spcBef>
              <a:buClr>
                <a:srgbClr val="F16321"/>
              </a:buClr>
              <a:buFont typeface="Wingdings" panose="05000000000000000000" pitchFamily="2" charset="2"/>
              <a:buChar char="Ø"/>
            </a:pPr>
            <a:endParaRPr lang="en-US" sz="3200" dirty="0">
              <a:solidFill>
                <a:prstClr val="black"/>
              </a:solidFill>
              <a:latin typeface="Franklin Gothic Book" panose="020B0503020102020204" pitchFamily="34" charset="0"/>
              <a:cs typeface="+mn-cs"/>
            </a:endParaRPr>
          </a:p>
        </p:txBody>
      </p:sp>
    </p:spTree>
    <p:extLst>
      <p:ext uri="{BB962C8B-B14F-4D97-AF65-F5344CB8AC3E}">
        <p14:creationId xmlns:p14="http://schemas.microsoft.com/office/powerpoint/2010/main" val="3184764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Records Management - FileNet</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32</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990600"/>
            <a:ext cx="4419600" cy="5220568"/>
          </a:xfrm>
          <a:prstGeom prst="rect">
            <a:avLst/>
          </a:prstGeom>
        </p:spPr>
      </p:pic>
    </p:spTree>
    <p:extLst>
      <p:ext uri="{BB962C8B-B14F-4D97-AF65-F5344CB8AC3E}">
        <p14:creationId xmlns:p14="http://schemas.microsoft.com/office/powerpoint/2010/main" val="5923241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Records Management - FileNet</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33</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1" y="990601"/>
            <a:ext cx="6773332" cy="4953000"/>
          </a:xfrm>
          <a:prstGeom prst="rect">
            <a:avLst/>
          </a:prstGeom>
        </p:spPr>
      </p:pic>
    </p:spTree>
    <p:extLst>
      <p:ext uri="{BB962C8B-B14F-4D97-AF65-F5344CB8AC3E}">
        <p14:creationId xmlns:p14="http://schemas.microsoft.com/office/powerpoint/2010/main" val="23972759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Records Management - FileNet</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34</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2435"/>
            <a:ext cx="9144000" cy="4333129"/>
          </a:xfrm>
          <a:prstGeom prst="rect">
            <a:avLst/>
          </a:prstGeom>
        </p:spPr>
      </p:pic>
    </p:spTree>
    <p:extLst>
      <p:ext uri="{BB962C8B-B14F-4D97-AF65-F5344CB8AC3E}">
        <p14:creationId xmlns:p14="http://schemas.microsoft.com/office/powerpoint/2010/main" val="3626887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Records Management - FileNet</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4800600"/>
          </a:xfrm>
          <a:prstGeom prst="rect">
            <a:avLst/>
          </a:prstGeom>
        </p:spPr>
      </p:pic>
    </p:spTree>
    <p:extLst>
      <p:ext uri="{BB962C8B-B14F-4D97-AF65-F5344CB8AC3E}">
        <p14:creationId xmlns:p14="http://schemas.microsoft.com/office/powerpoint/2010/main" val="36533502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400"/>
            <a:ext cx="8229600" cy="1143000"/>
          </a:xfrm>
        </p:spPr>
        <p:txBody>
          <a:bodyPr/>
          <a:lstStyle/>
          <a:p>
            <a:r>
              <a:rPr lang="en-US" sz="4000" dirty="0" smtClean="0"/>
              <a:t>Records Management - FileNet</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4876799"/>
          </a:xfrm>
          <a:prstGeom prst="rect">
            <a:avLst/>
          </a:prstGeom>
        </p:spPr>
      </p:pic>
    </p:spTree>
    <p:extLst>
      <p:ext uri="{BB962C8B-B14F-4D97-AF65-F5344CB8AC3E}">
        <p14:creationId xmlns:p14="http://schemas.microsoft.com/office/powerpoint/2010/main" val="14089339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smtClean="0"/>
              <a:t>Resources</a:t>
            </a:r>
          </a:p>
        </p:txBody>
      </p:sp>
      <p:sp>
        <p:nvSpPr>
          <p:cNvPr id="17411" name="Content Placeholder 2"/>
          <p:cNvSpPr>
            <a:spLocks noGrp="1"/>
          </p:cNvSpPr>
          <p:nvPr>
            <p:ph idx="1"/>
          </p:nvPr>
        </p:nvSpPr>
        <p:spPr>
          <a:xfrm>
            <a:off x="457200" y="1143000"/>
            <a:ext cx="8382000" cy="4572000"/>
          </a:xfrm>
        </p:spPr>
        <p:txBody>
          <a:bodyPr/>
          <a:lstStyle/>
          <a:p>
            <a:r>
              <a:rPr lang="en-US" sz="2800" dirty="0" smtClean="0">
                <a:solidFill>
                  <a:prstClr val="black"/>
                </a:solidFill>
              </a:rPr>
              <a:t>Levee Inspector Certification</a:t>
            </a:r>
          </a:p>
          <a:p>
            <a:pPr lvl="1"/>
            <a:r>
              <a:rPr lang="en-US" sz="2000" dirty="0" smtClean="0">
                <a:hlinkClick r:id="rId3"/>
              </a:rPr>
              <a:t>Coastal </a:t>
            </a:r>
            <a:r>
              <a:rPr lang="en-US" sz="2000" dirty="0">
                <a:hlinkClick r:id="rId3"/>
              </a:rPr>
              <a:t>Protection and Restoration </a:t>
            </a:r>
            <a:r>
              <a:rPr lang="en-US" sz="2000" dirty="0" err="1">
                <a:hlinkClick r:id="rId3"/>
              </a:rPr>
              <a:t>AuthorityLevee</a:t>
            </a:r>
            <a:r>
              <a:rPr lang="en-US" sz="2000" dirty="0">
                <a:hlinkClick r:id="rId3"/>
              </a:rPr>
              <a:t> Inspector Certification | Coastal Protection And Restoration Authority (la.gov)</a:t>
            </a:r>
            <a:endParaRPr lang="en-US" sz="2000" dirty="0" smtClean="0">
              <a:solidFill>
                <a:prstClr val="black"/>
              </a:solidFill>
            </a:endParaRPr>
          </a:p>
          <a:p>
            <a:pPr marL="457200" lvl="1" indent="0">
              <a:buNone/>
            </a:pPr>
            <a:endParaRPr lang="en-US" sz="2800" dirty="0" smtClean="0">
              <a:solidFill>
                <a:prstClr val="black"/>
              </a:solidFill>
            </a:endParaRPr>
          </a:p>
          <a:p>
            <a:endParaRPr lang="en-US" sz="2000" dirty="0" smtClean="0">
              <a:solidFill>
                <a:prstClr val="black"/>
              </a:solidFill>
            </a:endParaRPr>
          </a:p>
          <a:p>
            <a:pPr marL="457200" lvl="1" indent="0">
              <a:buNone/>
            </a:pPr>
            <a:endParaRPr lang="en-US" sz="2400" dirty="0" smtClean="0">
              <a:solidFill>
                <a:prstClr val="black"/>
              </a:solidFill>
            </a:endParaRPr>
          </a:p>
          <a:p>
            <a:pPr lvl="2"/>
            <a:endParaRPr lang="en-US" sz="2400" dirty="0" smtClean="0">
              <a:solidFill>
                <a:prstClr val="black"/>
              </a:solidFill>
            </a:endParaRPr>
          </a:p>
          <a:p>
            <a:pPr lvl="1"/>
            <a:endParaRPr lang="en-US" altLang="en-US" dirty="0" smtClean="0">
              <a:solidFill>
                <a:prstClr val="black"/>
              </a:solidFill>
            </a:endParaRPr>
          </a:p>
          <a:p>
            <a:pPr lvl="1"/>
            <a:endParaRPr lang="en-US" altLang="en-US" dirty="0">
              <a:solidFill>
                <a:prstClr val="black"/>
              </a:solidFill>
            </a:endParaRPr>
          </a:p>
          <a:p>
            <a:pPr lvl="1"/>
            <a:endParaRPr lang="en-US" altLang="en-US" dirty="0" smtClean="0">
              <a:solidFill>
                <a:prstClr val="black"/>
              </a:solidFill>
            </a:endParaRPr>
          </a:p>
          <a:p>
            <a:pPr lvl="1"/>
            <a:endParaRPr lang="en-US" altLang="en-US" dirty="0">
              <a:solidFill>
                <a:prstClr val="black"/>
              </a:solidFill>
            </a:endParaRPr>
          </a:p>
          <a:p>
            <a:pPr lvl="1"/>
            <a:endParaRPr lang="en-US" altLang="en-US" dirty="0" smtClean="0">
              <a:solidFill>
                <a:prstClr val="black"/>
              </a:solidFill>
            </a:endParaRPr>
          </a:p>
          <a:p>
            <a:pPr lvl="1"/>
            <a:endParaRPr lang="en-US" altLang="en-US" dirty="0">
              <a:solidFill>
                <a:prstClr val="black"/>
              </a:solidFill>
            </a:endParaRPr>
          </a:p>
          <a:p>
            <a:pPr lvl="2"/>
            <a:endParaRPr lang="en-US" altLang="en-US" dirty="0">
              <a:solidFill>
                <a:prstClr val="black"/>
              </a:solidFill>
            </a:endParaRPr>
          </a:p>
          <a:p>
            <a:pPr marL="457200" lvl="1" indent="0">
              <a:buNone/>
            </a:pPr>
            <a:endParaRPr lang="en-US" altLang="en-US"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37</a:t>
            </a:fld>
            <a:endParaRPr lang="en-US" dirty="0"/>
          </a:p>
        </p:txBody>
      </p:sp>
    </p:spTree>
    <p:extLst>
      <p:ext uri="{BB962C8B-B14F-4D97-AF65-F5344CB8AC3E}">
        <p14:creationId xmlns:p14="http://schemas.microsoft.com/office/powerpoint/2010/main" val="3726911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3600"/>
            <a:ext cx="8229600" cy="1143000"/>
          </a:xfrm>
        </p:spPr>
        <p:txBody>
          <a:bodyPr/>
          <a:lstStyle/>
          <a:p>
            <a:r>
              <a:rPr lang="en-US" dirty="0" smtClean="0"/>
              <a:t>Questions?</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38</a:t>
            </a:fld>
            <a:endParaRPr lang="en-US" dirty="0"/>
          </a:p>
        </p:txBody>
      </p:sp>
      <p:sp>
        <p:nvSpPr>
          <p:cNvPr id="7" name="Content Placeholder 2"/>
          <p:cNvSpPr txBox="1">
            <a:spLocks/>
          </p:cNvSpPr>
          <p:nvPr/>
        </p:nvSpPr>
        <p:spPr bwMode="auto">
          <a:xfrm>
            <a:off x="477715" y="4419600"/>
            <a:ext cx="457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None/>
            </a:pPr>
            <a:r>
              <a:rPr lang="en-US" sz="2400" dirty="0" smtClean="0">
                <a:solidFill>
                  <a:prstClr val="black"/>
                </a:solidFill>
              </a:rPr>
              <a:t>Thanks</a:t>
            </a:r>
          </a:p>
          <a:p>
            <a:pPr marL="914400" lvl="2" indent="0">
              <a:buNone/>
            </a:pPr>
            <a:r>
              <a:rPr lang="en-US" sz="2000" dirty="0" smtClean="0">
                <a:solidFill>
                  <a:prstClr val="black"/>
                </a:solidFill>
              </a:rPr>
              <a:t>Curt J. Boniol, P.E.</a:t>
            </a:r>
          </a:p>
          <a:p>
            <a:pPr marL="914400" lvl="2" indent="0">
              <a:buNone/>
            </a:pPr>
            <a:r>
              <a:rPr lang="en-US" sz="2000" dirty="0" smtClean="0">
                <a:solidFill>
                  <a:prstClr val="black"/>
                </a:solidFill>
                <a:hlinkClick r:id="rId2"/>
              </a:rPr>
              <a:t>Curt.Boniol@la.gov</a:t>
            </a:r>
            <a:endParaRPr lang="en-US" sz="2000" dirty="0" smtClean="0">
              <a:solidFill>
                <a:prstClr val="black"/>
              </a:solidFill>
            </a:endParaRPr>
          </a:p>
          <a:p>
            <a:pPr marL="914400" lvl="2" indent="0">
              <a:buNone/>
            </a:pPr>
            <a:endParaRPr lang="en-US" sz="2000" dirty="0" smtClean="0">
              <a:solidFill>
                <a:prstClr val="black"/>
              </a:solidFill>
            </a:endParaRPr>
          </a:p>
          <a:p>
            <a:pPr marL="914400" lvl="2" indent="0">
              <a:buNone/>
            </a:pPr>
            <a:endParaRPr lang="en-US" sz="2000" dirty="0" smtClean="0">
              <a:solidFill>
                <a:prstClr val="black"/>
              </a:solidFill>
            </a:endParaRPr>
          </a:p>
          <a:p>
            <a:pPr lvl="2"/>
            <a:endParaRPr lang="en-US" sz="2000" dirty="0" smtClean="0">
              <a:solidFill>
                <a:prstClr val="black"/>
              </a:solidFill>
            </a:endParaRPr>
          </a:p>
          <a:p>
            <a:pPr lvl="2"/>
            <a:endParaRPr lang="en-US" sz="2400"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1"/>
            <a:endParaRPr lang="en-US" altLang="en-US" dirty="0" smtClean="0">
              <a:solidFill>
                <a:prstClr val="black"/>
              </a:solidFill>
            </a:endParaRPr>
          </a:p>
          <a:p>
            <a:pPr lvl="2"/>
            <a:endParaRPr lang="en-US" altLang="en-US" dirty="0" smtClean="0">
              <a:solidFill>
                <a:prstClr val="black"/>
              </a:solidFill>
            </a:endParaRPr>
          </a:p>
          <a:p>
            <a:pPr marL="457200" lvl="1" indent="0">
              <a:buFont typeface="Arial" panose="020B0604020202020204" pitchFamily="34" charset="0"/>
              <a:buNone/>
            </a:pPr>
            <a:endParaRPr lang="en-US"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29395"/>
            <a:ext cx="8229600" cy="639762"/>
          </a:xfrm>
        </p:spPr>
        <p:txBody>
          <a:bodyPr/>
          <a:lstStyle/>
          <a:p>
            <a:r>
              <a:rPr lang="en-US" sz="3200" dirty="0"/>
              <a:t>Purposes of DOTD Levee Safety Program</a:t>
            </a:r>
            <a:endParaRPr lang="en-US" altLang="en-US" sz="3200" dirty="0" smtClean="0"/>
          </a:p>
        </p:txBody>
      </p:sp>
      <p:sp>
        <p:nvSpPr>
          <p:cNvPr id="17411" name="Content Placeholder 2"/>
          <p:cNvSpPr>
            <a:spLocks noGrp="1"/>
          </p:cNvSpPr>
          <p:nvPr>
            <p:ph idx="1"/>
          </p:nvPr>
        </p:nvSpPr>
        <p:spPr>
          <a:xfrm>
            <a:off x="609600" y="701675"/>
            <a:ext cx="8229600" cy="5241925"/>
          </a:xfrm>
        </p:spPr>
        <p:txBody>
          <a:bodyPr/>
          <a:lstStyle/>
          <a:p>
            <a:r>
              <a:rPr lang="en-US" sz="2200" dirty="0">
                <a:latin typeface="Calibri" panose="020F0502020204030204" pitchFamily="34" charset="0"/>
              </a:rPr>
              <a:t>Inspections</a:t>
            </a:r>
          </a:p>
          <a:p>
            <a:pPr lvl="1"/>
            <a:r>
              <a:rPr lang="en-US" sz="2200" dirty="0">
                <a:latin typeface="Calibri" panose="020F0502020204030204" pitchFamily="34" charset="0"/>
              </a:rPr>
              <a:t>Assist levee districts with their inspections </a:t>
            </a:r>
          </a:p>
          <a:p>
            <a:pPr lvl="1"/>
            <a:r>
              <a:rPr lang="en-US" sz="2200" dirty="0">
                <a:latin typeface="Calibri" panose="020F0502020204030204" pitchFamily="34" charset="0"/>
              </a:rPr>
              <a:t>Provide inspection reports</a:t>
            </a:r>
          </a:p>
          <a:p>
            <a:pPr lvl="1"/>
            <a:r>
              <a:rPr lang="en-US" sz="2200" dirty="0">
                <a:latin typeface="Calibri" panose="020F0502020204030204" pitchFamily="34" charset="0"/>
              </a:rPr>
              <a:t>Provide recommendations\options for corrective actions</a:t>
            </a:r>
          </a:p>
          <a:p>
            <a:r>
              <a:rPr lang="en-US" sz="2200" dirty="0">
                <a:latin typeface="Calibri" panose="020F0502020204030204" pitchFamily="34" charset="0"/>
              </a:rPr>
              <a:t>Inventory \ Mapping </a:t>
            </a:r>
          </a:p>
          <a:p>
            <a:pPr lvl="1"/>
            <a:r>
              <a:rPr lang="en-US" sz="2200" dirty="0" smtClean="0">
                <a:latin typeface="Calibri" panose="020F0502020204030204" pitchFamily="34" charset="0"/>
              </a:rPr>
              <a:t>Create maps for inspection reports</a:t>
            </a:r>
          </a:p>
          <a:p>
            <a:pPr lvl="1"/>
            <a:r>
              <a:rPr lang="en-US" sz="2200" dirty="0" smtClean="0">
                <a:latin typeface="Calibri" panose="020F0502020204030204" pitchFamily="34" charset="0"/>
              </a:rPr>
              <a:t>Inventory Levee Assets</a:t>
            </a:r>
          </a:p>
          <a:p>
            <a:pPr lvl="1"/>
            <a:r>
              <a:rPr lang="en-US" sz="2200" dirty="0" smtClean="0">
                <a:latin typeface="Calibri" panose="020F0502020204030204" pitchFamily="34" charset="0"/>
              </a:rPr>
              <a:t>GIS Mapping</a:t>
            </a:r>
          </a:p>
          <a:p>
            <a:r>
              <a:rPr lang="en-US" sz="2200" dirty="0" smtClean="0">
                <a:latin typeface="Calibri" panose="020F0502020204030204" pitchFamily="34" charset="0"/>
              </a:rPr>
              <a:t>Assist with project management and using various funding for levee improvement projects</a:t>
            </a:r>
          </a:p>
          <a:p>
            <a:pPr lvl="1"/>
            <a:r>
              <a:rPr lang="en-US" sz="2200" dirty="0" smtClean="0">
                <a:latin typeface="Calibri" panose="020F0502020204030204" pitchFamily="34" charset="0"/>
              </a:rPr>
              <a:t>Capital Outlay funding requests and project management</a:t>
            </a:r>
          </a:p>
          <a:p>
            <a:r>
              <a:rPr lang="en-US" sz="2200" dirty="0" smtClean="0">
                <a:latin typeface="Calibri" panose="020F0502020204030204" pitchFamily="34" charset="0"/>
              </a:rPr>
              <a:t>Training </a:t>
            </a:r>
          </a:p>
          <a:p>
            <a:pPr lvl="1"/>
            <a:r>
              <a:rPr lang="en-US" sz="2200" dirty="0" smtClean="0">
                <a:latin typeface="Calibri" panose="020F0502020204030204" pitchFamily="34" charset="0"/>
              </a:rPr>
              <a:t>Assist in providing Levee Inspection Certification on-line training in conjunction with CPRA website for inspectors</a:t>
            </a:r>
          </a:p>
          <a:p>
            <a:pPr marL="0" indent="0">
              <a:buNone/>
            </a:pPr>
            <a:endParaRPr lang="en-US" sz="2800" dirty="0" smtClean="0">
              <a:latin typeface="Calibri" panose="020F0502020204030204" pitchFamily="34" charset="0"/>
            </a:endParaRPr>
          </a:p>
          <a:p>
            <a:endParaRPr lang="en-US" dirty="0" smtClean="0">
              <a:latin typeface="Calibri" panose="020F0502020204030204" pitchFamily="34" charset="0"/>
            </a:endParaRP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4</a:t>
            </a:fld>
            <a:endParaRPr lang="en-US" dirty="0"/>
          </a:p>
        </p:txBody>
      </p:sp>
    </p:spTree>
    <p:extLst>
      <p:ext uri="{BB962C8B-B14F-4D97-AF65-F5344CB8AC3E}">
        <p14:creationId xmlns:p14="http://schemas.microsoft.com/office/powerpoint/2010/main" val="40758367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639762"/>
          </a:xfrm>
        </p:spPr>
        <p:txBody>
          <a:bodyPr/>
          <a:lstStyle/>
          <a:p>
            <a:r>
              <a:rPr lang="en-US" sz="3200" dirty="0"/>
              <a:t>Purposes of DOTD Levee Safety Program</a:t>
            </a:r>
            <a:endParaRPr lang="en-US" altLang="en-US" sz="3200" dirty="0" smtClean="0"/>
          </a:p>
        </p:txBody>
      </p:sp>
      <p:sp>
        <p:nvSpPr>
          <p:cNvPr id="17411" name="Content Placeholder 2"/>
          <p:cNvSpPr>
            <a:spLocks noGrp="1"/>
          </p:cNvSpPr>
          <p:nvPr>
            <p:ph idx="1"/>
          </p:nvPr>
        </p:nvSpPr>
        <p:spPr>
          <a:xfrm>
            <a:off x="457200" y="914400"/>
            <a:ext cx="8229600" cy="4876800"/>
          </a:xfrm>
        </p:spPr>
        <p:txBody>
          <a:bodyPr/>
          <a:lstStyle/>
          <a:p>
            <a:pPr marL="338138" lvl="1" indent="-338138">
              <a:buFont typeface="Wingdings" panose="05000000000000000000" pitchFamily="2" charset="2"/>
              <a:buChar char="Ø"/>
            </a:pPr>
            <a:r>
              <a:rPr lang="en-US" sz="2100" dirty="0">
                <a:latin typeface="Calibri" panose="020F0502020204030204" pitchFamily="34" charset="0"/>
              </a:rPr>
              <a:t>Permits</a:t>
            </a:r>
          </a:p>
          <a:p>
            <a:pPr lvl="1"/>
            <a:r>
              <a:rPr lang="en-US" sz="2100" dirty="0">
                <a:latin typeface="Calibri" panose="020F0502020204030204" pitchFamily="34" charset="0"/>
              </a:rPr>
              <a:t>Levee Board permitting and tracking permits in DOTD Levee Permit Database and oversight of Letters of No Objection at the district </a:t>
            </a:r>
            <a:r>
              <a:rPr lang="en-US" sz="2100" dirty="0" smtClean="0">
                <a:latin typeface="Calibri" panose="020F0502020204030204" pitchFamily="34" charset="0"/>
              </a:rPr>
              <a:t>level</a:t>
            </a:r>
          </a:p>
          <a:p>
            <a:pPr lvl="0"/>
            <a:r>
              <a:rPr lang="en-US" sz="2200" dirty="0">
                <a:solidFill>
                  <a:prstClr val="black"/>
                </a:solidFill>
                <a:latin typeface="Calibri" panose="020F0502020204030204" pitchFamily="34" charset="0"/>
              </a:rPr>
              <a:t>Flood fight coordination\monitoring</a:t>
            </a:r>
          </a:p>
          <a:p>
            <a:pPr lvl="1"/>
            <a:endParaRPr lang="en-US" sz="2100" dirty="0">
              <a:latin typeface="Calibri" panose="020F0502020204030204" pitchFamily="34" charset="0"/>
            </a:endParaRPr>
          </a:p>
          <a:p>
            <a:pPr marL="457200" lvl="1" indent="0">
              <a:buNone/>
            </a:pPr>
            <a:endParaRPr lang="en-US" sz="2200" dirty="0" smtClean="0">
              <a:latin typeface="Calibri" panose="020F0502020204030204" pitchFamily="34" charset="0"/>
            </a:endParaRPr>
          </a:p>
          <a:p>
            <a:pPr marL="233363" indent="0">
              <a:buNone/>
            </a:pPr>
            <a:endParaRPr lang="en-US" sz="2800" dirty="0" smtClean="0">
              <a:latin typeface="Calibri" panose="020F0502020204030204" pitchFamily="34" charset="0"/>
            </a:endParaRPr>
          </a:p>
          <a:p>
            <a:pPr marL="0" indent="0">
              <a:buNone/>
            </a:pPr>
            <a:endParaRPr lang="en-US" sz="2800" dirty="0" smtClean="0">
              <a:latin typeface="Calibri" panose="020F0502020204030204" pitchFamily="34" charset="0"/>
            </a:endParaRPr>
          </a:p>
          <a:p>
            <a:endParaRPr lang="en-US" dirty="0" smtClean="0">
              <a:latin typeface="Calibri" panose="020F0502020204030204" pitchFamily="34" charset="0"/>
            </a:endParaRP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5</a:t>
            </a:fld>
            <a:endParaRPr lang="en-US" dirty="0"/>
          </a:p>
        </p:txBody>
      </p:sp>
    </p:spTree>
    <p:extLst>
      <p:ext uri="{BB962C8B-B14F-4D97-AF65-F5344CB8AC3E}">
        <p14:creationId xmlns:p14="http://schemas.microsoft.com/office/powerpoint/2010/main" val="4152548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685800"/>
          </a:xfrm>
        </p:spPr>
        <p:txBody>
          <a:bodyPr/>
          <a:lstStyle/>
          <a:p>
            <a:r>
              <a:rPr lang="en-US" sz="4000" dirty="0" smtClean="0"/>
              <a:t>Levee Districts DOTD Works With</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990600"/>
            <a:ext cx="8383107" cy="5007232"/>
          </a:xfrm>
          <a:prstGeom prst="rect">
            <a:avLst/>
          </a:prstGeom>
        </p:spPr>
      </p:pic>
    </p:spTree>
    <p:extLst>
      <p:ext uri="{BB962C8B-B14F-4D97-AF65-F5344CB8AC3E}">
        <p14:creationId xmlns:p14="http://schemas.microsoft.com/office/powerpoint/2010/main" val="39369610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 y="375948"/>
            <a:ext cx="8229600" cy="685800"/>
          </a:xfrm>
        </p:spPr>
        <p:txBody>
          <a:bodyPr/>
          <a:lstStyle/>
          <a:p>
            <a:r>
              <a:rPr lang="en-US" sz="4000" dirty="0" smtClean="0"/>
              <a:t>Levees inspected in District 08</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7</a:t>
            </a:fld>
            <a:endParaRPr lang="en-US" dirty="0"/>
          </a:p>
        </p:txBody>
      </p:sp>
      <p:pic>
        <p:nvPicPr>
          <p:cNvPr id="4" name="Picture 3"/>
          <p:cNvPicPr>
            <a:picLocks noChangeAspect="1"/>
          </p:cNvPicPr>
          <p:nvPr/>
        </p:nvPicPr>
        <p:blipFill>
          <a:blip r:embed="rId3"/>
          <a:stretch>
            <a:fillRect/>
          </a:stretch>
        </p:blipFill>
        <p:spPr>
          <a:xfrm>
            <a:off x="669471" y="1140823"/>
            <a:ext cx="6781800" cy="4631495"/>
          </a:xfrm>
          <a:prstGeom prst="rect">
            <a:avLst/>
          </a:prstGeom>
        </p:spPr>
      </p:pic>
      <p:sp>
        <p:nvSpPr>
          <p:cNvPr id="6" name="TextBox 5"/>
          <p:cNvSpPr txBox="1"/>
          <p:nvPr/>
        </p:nvSpPr>
        <p:spPr>
          <a:xfrm>
            <a:off x="7429500" y="1143000"/>
            <a:ext cx="1752600" cy="3970318"/>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Natchitoches Levee and Drainage District</a:t>
            </a:r>
          </a:p>
          <a:p>
            <a:endParaRPr lang="en-US" dirty="0" smtClean="0"/>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19th Louisiana Levee District</a:t>
            </a:r>
          </a:p>
          <a:p>
            <a:endParaRPr lang="en-US" dirty="0" smtClean="0"/>
          </a:p>
          <a:p>
            <a:pPr marL="285750" indent="-285750">
              <a:buFont typeface="Wingdings" panose="05000000000000000000" pitchFamily="2" charset="2"/>
              <a:buChar char="Ø"/>
            </a:pPr>
            <a:r>
              <a:rPr lang="en-US" dirty="0">
                <a:latin typeface="Calibri" panose="020F0502020204030204" pitchFamily="34" charset="0"/>
                <a:cs typeface="Calibri" panose="020F0502020204030204" pitchFamily="34" charset="0"/>
              </a:rPr>
              <a:t>Red River Atchafalaya and Bayou Boeuf Levee District</a:t>
            </a:r>
          </a:p>
        </p:txBody>
      </p:sp>
    </p:spTree>
    <p:extLst>
      <p:ext uri="{BB962C8B-B14F-4D97-AF65-F5344CB8AC3E}">
        <p14:creationId xmlns:p14="http://schemas.microsoft.com/office/powerpoint/2010/main" val="29491919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177252"/>
            <a:ext cx="8229600" cy="685800"/>
          </a:xfrm>
        </p:spPr>
        <p:txBody>
          <a:bodyPr/>
          <a:lstStyle/>
          <a:p>
            <a:r>
              <a:rPr lang="en-US" sz="4000" dirty="0" smtClean="0"/>
              <a:t>   RRABB Levee District </a:t>
            </a:r>
            <a:endParaRPr lang="en-US" sz="4000" dirty="0"/>
          </a:p>
        </p:txBody>
      </p:sp>
      <p:sp>
        <p:nvSpPr>
          <p:cNvPr id="2" name="Slide Number Placeholder 1"/>
          <p:cNvSpPr>
            <a:spLocks noGrp="1"/>
          </p:cNvSpPr>
          <p:nvPr>
            <p:ph type="sldNum" sz="quarter" idx="10"/>
          </p:nvPr>
        </p:nvSpPr>
        <p:spPr/>
        <p:txBody>
          <a:bodyPr/>
          <a:lstStyle/>
          <a:p>
            <a:fld id="{D5C9B0AA-EE54-4968-95E5-6586D6E0F47B}" type="slidenum">
              <a:rPr lang="en-US" smtClean="0"/>
              <a:pPr/>
              <a:t>8</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831" y="914400"/>
            <a:ext cx="6878169" cy="5029200"/>
          </a:xfrm>
          <a:prstGeom prst="rect">
            <a:avLst/>
          </a:prstGeom>
        </p:spPr>
      </p:pic>
    </p:spTree>
    <p:extLst>
      <p:ext uri="{BB962C8B-B14F-4D97-AF65-F5344CB8AC3E}">
        <p14:creationId xmlns:p14="http://schemas.microsoft.com/office/powerpoint/2010/main" val="13039770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502444"/>
            <a:ext cx="8229600" cy="639762"/>
          </a:xfrm>
        </p:spPr>
        <p:txBody>
          <a:bodyPr/>
          <a:lstStyle/>
          <a:p>
            <a:r>
              <a:rPr lang="en-US" altLang="en-US" sz="3200" dirty="0" smtClean="0"/>
              <a:t>Introduction to ESRI Resources</a:t>
            </a:r>
          </a:p>
        </p:txBody>
      </p:sp>
      <p:sp>
        <p:nvSpPr>
          <p:cNvPr id="17411" name="Content Placeholder 2"/>
          <p:cNvSpPr>
            <a:spLocks noGrp="1"/>
          </p:cNvSpPr>
          <p:nvPr>
            <p:ph idx="1"/>
          </p:nvPr>
        </p:nvSpPr>
        <p:spPr>
          <a:xfrm>
            <a:off x="762000" y="1524000"/>
            <a:ext cx="8229600" cy="4267200"/>
          </a:xfrm>
        </p:spPr>
        <p:txBody>
          <a:bodyPr/>
          <a:lstStyle/>
          <a:p>
            <a:r>
              <a:rPr lang="en-US" dirty="0" smtClean="0">
                <a:latin typeface="Calibri" panose="020F0502020204030204" pitchFamily="34" charset="0"/>
              </a:rPr>
              <a:t>Online resources available </a:t>
            </a:r>
          </a:p>
          <a:p>
            <a:pPr lvl="1"/>
            <a:r>
              <a:rPr lang="en-US" dirty="0" smtClean="0">
                <a:latin typeface="Calibri" panose="020F0502020204030204" pitchFamily="34" charset="0"/>
              </a:rPr>
              <a:t>ESRI Field Maps App (conducting inspections)</a:t>
            </a:r>
          </a:p>
          <a:p>
            <a:pPr lvl="1"/>
            <a:r>
              <a:rPr lang="en-US" dirty="0" smtClean="0">
                <a:latin typeface="Calibri" panose="020F0502020204030204" pitchFamily="34" charset="0"/>
              </a:rPr>
              <a:t>Levee Data Viewer (DOTD only)</a:t>
            </a:r>
          </a:p>
          <a:p>
            <a:pPr lvl="1"/>
            <a:r>
              <a:rPr lang="en-US" dirty="0" smtClean="0">
                <a:latin typeface="Calibri" panose="020F0502020204030204" pitchFamily="34" charset="0"/>
              </a:rPr>
              <a:t>Levee Dashboard (read only - available to certain DOTD district personnel – retrieve  documentation)</a:t>
            </a:r>
          </a:p>
          <a:p>
            <a:pPr marL="0" indent="0">
              <a:buNone/>
            </a:pPr>
            <a:endParaRPr lang="en-US" sz="2800" dirty="0" smtClean="0">
              <a:latin typeface="Calibri" panose="020F0502020204030204" pitchFamily="34" charset="0"/>
            </a:endParaRPr>
          </a:p>
          <a:p>
            <a:endParaRPr lang="en-US" sz="2800" dirty="0" smtClean="0">
              <a:latin typeface="Calibri" panose="020F0502020204030204" pitchFamily="34" charset="0"/>
            </a:endParaRPr>
          </a:p>
          <a:p>
            <a:endParaRPr lang="en-US" dirty="0" smtClean="0">
              <a:latin typeface="Calibri" panose="020F0502020204030204" pitchFamily="34" charset="0"/>
            </a:endParaRPr>
          </a:p>
          <a:p>
            <a:endParaRPr lang="en-US" dirty="0"/>
          </a:p>
          <a:p>
            <a:pPr lvl="2"/>
            <a:endParaRPr lang="en-US" altLang="en-US" dirty="0"/>
          </a:p>
          <a:p>
            <a:pPr lvl="1"/>
            <a:endParaRPr lang="en-US" dirty="0" smtClean="0"/>
          </a:p>
        </p:txBody>
      </p:sp>
      <p:sp>
        <p:nvSpPr>
          <p:cNvPr id="2" name="Slide Number Placeholder 1"/>
          <p:cNvSpPr>
            <a:spLocks noGrp="1"/>
          </p:cNvSpPr>
          <p:nvPr>
            <p:ph type="sldNum" sz="quarter" idx="10"/>
          </p:nvPr>
        </p:nvSpPr>
        <p:spPr/>
        <p:txBody>
          <a:bodyPr/>
          <a:lstStyle/>
          <a:p>
            <a:fld id="{D5C9B0AA-EE54-4968-95E5-6586D6E0F47B}" type="slidenum">
              <a:rPr lang="en-US" smtClean="0"/>
              <a:pPr/>
              <a:t>9</a:t>
            </a:fld>
            <a:endParaRPr lang="en-US" dirty="0"/>
          </a:p>
        </p:txBody>
      </p:sp>
    </p:spTree>
    <p:extLst>
      <p:ext uri="{BB962C8B-B14F-4D97-AF65-F5344CB8AC3E}">
        <p14:creationId xmlns:p14="http://schemas.microsoft.com/office/powerpoint/2010/main" val="3824171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07-2012 Brand Rollout Presentation</Template>
  <TotalTime>5913</TotalTime>
  <Words>1546</Words>
  <Application>Microsoft Office PowerPoint</Application>
  <PresentationFormat>On-screen Show (4:3)</PresentationFormat>
  <Paragraphs>279</Paragraphs>
  <Slides>38</Slides>
  <Notes>35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Arial</vt:lpstr>
      <vt:lpstr>Calibri</vt:lpstr>
      <vt:lpstr>Franklin Gothic Book</vt:lpstr>
      <vt:lpstr>Franklin Gothic Demi</vt:lpstr>
      <vt:lpstr>Franklin Gothic Heavy</vt:lpstr>
      <vt:lpstr>Franklin Gothic Medium</vt:lpstr>
      <vt:lpstr>Wingdings</vt:lpstr>
      <vt:lpstr>Office Theme</vt:lpstr>
      <vt:lpstr>Custom Design</vt:lpstr>
      <vt:lpstr>Louisiana Levee Safety Program-Overview</vt:lpstr>
      <vt:lpstr>Levee Safety Program Topics</vt:lpstr>
      <vt:lpstr>What Regulations govern DOTD Levee Safety?</vt:lpstr>
      <vt:lpstr>Purposes of DOTD Levee Safety Program</vt:lpstr>
      <vt:lpstr>Purposes of DOTD Levee Safety Program</vt:lpstr>
      <vt:lpstr>Levee Districts DOTD Works With</vt:lpstr>
      <vt:lpstr>Levees inspected in District 08</vt:lpstr>
      <vt:lpstr>   RRABB Levee District </vt:lpstr>
      <vt:lpstr>Introduction to ESRI Resources</vt:lpstr>
      <vt:lpstr>ESRI Field Maps for Inspections</vt:lpstr>
      <vt:lpstr>Levee Data Viewer</vt:lpstr>
      <vt:lpstr>Levee Data Viewer</vt:lpstr>
      <vt:lpstr>Levee Data Viewer</vt:lpstr>
      <vt:lpstr>Levee Data Viewer</vt:lpstr>
      <vt:lpstr>Levee Data Viewer</vt:lpstr>
      <vt:lpstr>Levee Data Viewer</vt:lpstr>
      <vt:lpstr>Levee Data Viewer</vt:lpstr>
      <vt:lpstr>Levee Inspection Dashboard</vt:lpstr>
      <vt:lpstr>RRABB Levee Inspection Dashboard</vt:lpstr>
      <vt:lpstr>RRABB Levee Inspection Dashboard</vt:lpstr>
      <vt:lpstr>RRABB Levee Inspection Dashboard</vt:lpstr>
      <vt:lpstr>RRABB Levee Inspection Dashboard</vt:lpstr>
      <vt:lpstr>RRABB Levee Inspection Dashboard</vt:lpstr>
      <vt:lpstr>RRABB Levee Inspection Dashboard</vt:lpstr>
      <vt:lpstr>Levee Inspection Dashboard</vt:lpstr>
      <vt:lpstr>Inspection Report Types</vt:lpstr>
      <vt:lpstr>Inspection Report Maps</vt:lpstr>
      <vt:lpstr> Common Levee Deficiencies</vt:lpstr>
      <vt:lpstr> Common Levee Deficiencies</vt:lpstr>
      <vt:lpstr> Common Levee Deficiencies</vt:lpstr>
      <vt:lpstr>Records Management - FileNet</vt:lpstr>
      <vt:lpstr>Records Management - FileNet</vt:lpstr>
      <vt:lpstr>Records Management - FileNet</vt:lpstr>
      <vt:lpstr>Records Management - FileNet</vt:lpstr>
      <vt:lpstr>Records Management - FileNet</vt:lpstr>
      <vt:lpstr>Records Management - FileNet</vt:lpstr>
      <vt:lpstr>Resources</vt:lpstr>
      <vt:lpstr>Questions?</vt:lpstr>
    </vt:vector>
  </TitlesOfParts>
  <Company>LADOTD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d0919</dc:creator>
  <cp:lastModifiedBy>Amber White (OSP)</cp:lastModifiedBy>
  <cp:revision>396</cp:revision>
  <cp:lastPrinted>2022-05-17T17:44:04Z</cp:lastPrinted>
  <dcterms:created xsi:type="dcterms:W3CDTF">2012-07-12T19:32:08Z</dcterms:created>
  <dcterms:modified xsi:type="dcterms:W3CDTF">2023-04-26T18:01:01Z</dcterms:modified>
</cp:coreProperties>
</file>