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5" r:id="rId4"/>
    <p:sldId id="258" r:id="rId5"/>
    <p:sldId id="259" r:id="rId6"/>
    <p:sldId id="276" r:id="rId7"/>
    <p:sldId id="268" r:id="rId8"/>
    <p:sldId id="270" r:id="rId9"/>
    <p:sldId id="277" r:id="rId10"/>
    <p:sldId id="278" r:id="rId11"/>
    <p:sldId id="279" r:id="rId12"/>
    <p:sldId id="260" r:id="rId13"/>
    <p:sldId id="280" r:id="rId14"/>
    <p:sldId id="281" r:id="rId15"/>
    <p:sldId id="261" r:id="rId16"/>
    <p:sldId id="282" r:id="rId17"/>
    <p:sldId id="283" r:id="rId18"/>
    <p:sldId id="284" r:id="rId19"/>
    <p:sldId id="285" r:id="rId20"/>
    <p:sldId id="286" r:id="rId21"/>
    <p:sldId id="287" r:id="rId22"/>
    <p:sldId id="288" r:id="rId23"/>
    <p:sldId id="264" r:id="rId24"/>
    <p:sldId id="271" r:id="rId25"/>
    <p:sldId id="289" r:id="rId26"/>
    <p:sldId id="290" r:id="rId27"/>
    <p:sldId id="265" r:id="rId28"/>
    <p:sldId id="267" r:id="rId29"/>
    <p:sldId id="291" r:id="rId30"/>
    <p:sldId id="292" r:id="rId31"/>
    <p:sldId id="293" r:id="rId32"/>
    <p:sldId id="294" r:id="rId33"/>
    <p:sldId id="295" r:id="rId34"/>
    <p:sldId id="29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65"/>
  </p:normalViewPr>
  <p:slideViewPr>
    <p:cSldViewPr snapToGrid="0">
      <p:cViewPr varScale="1">
        <p:scale>
          <a:sx n="80" d="100"/>
          <a:sy n="80" d="100"/>
        </p:scale>
        <p:origin x="132"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4/26/2023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EB46-03C5-376D-3301-418A4AA75058}"/>
              </a:ext>
            </a:extLst>
          </p:cNvPr>
          <p:cNvSpPr>
            <a:spLocks noGrp="1"/>
          </p:cNvSpPr>
          <p:nvPr>
            <p:ph type="ctrTitle"/>
          </p:nvPr>
        </p:nvSpPr>
        <p:spPr/>
        <p:txBody>
          <a:bodyPr/>
          <a:lstStyle/>
          <a:p>
            <a:r>
              <a:rPr lang="en-US" dirty="0"/>
              <a:t>Right of Way Appraisals</a:t>
            </a:r>
          </a:p>
        </p:txBody>
      </p:sp>
      <p:sp>
        <p:nvSpPr>
          <p:cNvPr id="3" name="Subtitle 2">
            <a:extLst>
              <a:ext uri="{FF2B5EF4-FFF2-40B4-BE49-F238E27FC236}">
                <a16:creationId xmlns:a16="http://schemas.microsoft.com/office/drawing/2014/main" id="{811713BB-1991-EC45-6209-1C8262931C4D}"/>
              </a:ext>
            </a:extLst>
          </p:cNvPr>
          <p:cNvSpPr>
            <a:spLocks noGrp="1"/>
          </p:cNvSpPr>
          <p:nvPr>
            <p:ph type="subTitle" idx="1"/>
          </p:nvPr>
        </p:nvSpPr>
        <p:spPr/>
        <p:txBody>
          <a:bodyPr>
            <a:normAutofit/>
          </a:bodyPr>
          <a:lstStyle/>
          <a:p>
            <a:r>
              <a:rPr lang="en-US" sz="2800" dirty="0"/>
              <a:t>What are They and Why are They Necessary?</a:t>
            </a:r>
          </a:p>
        </p:txBody>
      </p:sp>
    </p:spTree>
    <p:extLst>
      <p:ext uri="{BB962C8B-B14F-4D97-AF65-F5344CB8AC3E}">
        <p14:creationId xmlns:p14="http://schemas.microsoft.com/office/powerpoint/2010/main" val="195359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25E9AF-C01F-72FF-7D56-51C1AA3245A1}"/>
              </a:ext>
            </a:extLst>
          </p:cNvPr>
          <p:cNvSpPr>
            <a:spLocks noGrp="1"/>
          </p:cNvSpPr>
          <p:nvPr>
            <p:ph idx="1"/>
          </p:nvPr>
        </p:nvSpPr>
        <p:spPr>
          <a:xfrm>
            <a:off x="733778" y="1681428"/>
            <a:ext cx="8596668" cy="2111639"/>
          </a:xfrm>
        </p:spPr>
        <p:txBody>
          <a:bodyPr>
            <a:normAutofit/>
          </a:bodyPr>
          <a:lstStyle/>
          <a:p>
            <a:r>
              <a:rPr lang="en-US" sz="2000" kern="0" dirty="0">
                <a:solidFill>
                  <a:srgbClr val="202124"/>
                </a:solidFill>
                <a:effectLst/>
                <a:ea typeface="Times New Roman" panose="02020603050405020304" pitchFamily="18" charset="0"/>
                <a:cs typeface="Times New Roman" panose="02020603050405020304" pitchFamily="18" charset="0"/>
              </a:rPr>
              <a:t>What is the biggest levee in Louisiana?</a:t>
            </a:r>
          </a:p>
          <a:p>
            <a:pPr lvl="1"/>
            <a:r>
              <a:rPr lang="en-US" sz="1800" kern="0" dirty="0">
                <a:solidFill>
                  <a:schemeClr val="tx1"/>
                </a:solidFill>
                <a:effectLst/>
                <a:ea typeface="Times New Roman" panose="02020603050405020304" pitchFamily="18" charset="0"/>
                <a:cs typeface="Times New Roman" panose="02020603050405020304" pitchFamily="18" charset="0"/>
              </a:rPr>
              <a:t>The “Great Wall of Louisiana,” otherwise known by its technical name, the IHNC-Lake Borgne Surge Barrier. It's a 1.8-mile barrier that can be closed during storms. It spans the area where the Gulf Intracoastal Waterway and the Mississippi River Gulf Outlet meet east of the city. Cost: $1.2 billion.</a:t>
            </a:r>
            <a:endParaRPr lang="en-US" sz="1800" kern="100" dirty="0">
              <a:solidFill>
                <a:schemeClr val="tx1"/>
              </a:solidFill>
              <a:effectLst/>
              <a:ea typeface="PMingLiU" panose="02020500000000000000" pitchFamily="18" charset="-120"/>
              <a:cs typeface="Times New Roman" panose="02020603050405020304" pitchFamily="18" charset="0"/>
            </a:endParaRPr>
          </a:p>
          <a:p>
            <a:pPr lvl="1"/>
            <a:endParaRPr lang="en-US" kern="0" dirty="0">
              <a:solidFill>
                <a:srgbClr val="202124"/>
              </a:solidFill>
              <a:effectLst/>
              <a:ea typeface="Times New Roman" panose="02020603050405020304" pitchFamily="18" charset="0"/>
              <a:cs typeface="Times New Roman" panose="02020603050405020304" pitchFamily="18" charset="0"/>
            </a:endParaRPr>
          </a:p>
          <a:p>
            <a:pPr lvl="1"/>
            <a:endParaRPr lang="en-US" dirty="0"/>
          </a:p>
        </p:txBody>
      </p:sp>
      <p:pic>
        <p:nvPicPr>
          <p:cNvPr id="6" name="Picture 5" descr="A picture containing water, sky, road, way&#10;&#10;Description automatically generated">
            <a:extLst>
              <a:ext uri="{FF2B5EF4-FFF2-40B4-BE49-F238E27FC236}">
                <a16:creationId xmlns:a16="http://schemas.microsoft.com/office/drawing/2014/main" id="{7729EDC0-A402-EC3D-150D-7514A35E7B52}"/>
              </a:ext>
            </a:extLst>
          </p:cNvPr>
          <p:cNvPicPr>
            <a:picLocks noChangeAspect="1"/>
          </p:cNvPicPr>
          <p:nvPr/>
        </p:nvPicPr>
        <p:blipFill>
          <a:blip r:embed="rId2"/>
          <a:stretch>
            <a:fillRect/>
          </a:stretch>
        </p:blipFill>
        <p:spPr>
          <a:xfrm>
            <a:off x="3625850" y="3429000"/>
            <a:ext cx="5846763" cy="3290333"/>
          </a:xfrm>
          <a:prstGeom prst="rect">
            <a:avLst/>
          </a:prstGeom>
        </p:spPr>
      </p:pic>
    </p:spTree>
    <p:extLst>
      <p:ext uri="{BB962C8B-B14F-4D97-AF65-F5344CB8AC3E}">
        <p14:creationId xmlns:p14="http://schemas.microsoft.com/office/powerpoint/2010/main" val="321577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40FE-329B-67C0-0890-11EB6D1EDCD7}"/>
              </a:ext>
            </a:extLst>
          </p:cNvPr>
          <p:cNvSpPr>
            <a:spLocks noGrp="1"/>
          </p:cNvSpPr>
          <p:nvPr>
            <p:ph type="ctrTitle"/>
          </p:nvPr>
        </p:nvSpPr>
        <p:spPr>
          <a:xfrm>
            <a:off x="1473200" y="2605849"/>
            <a:ext cx="7766936" cy="1646302"/>
          </a:xfrm>
        </p:spPr>
        <p:txBody>
          <a:bodyPr/>
          <a:lstStyle/>
          <a:p>
            <a:pPr algn="ctr"/>
            <a:r>
              <a:rPr lang="en-US" dirty="0"/>
              <a:t>Expropriation v. Appropriation</a:t>
            </a:r>
          </a:p>
        </p:txBody>
      </p:sp>
    </p:spTree>
    <p:extLst>
      <p:ext uri="{BB962C8B-B14F-4D97-AF65-F5344CB8AC3E}">
        <p14:creationId xmlns:p14="http://schemas.microsoft.com/office/powerpoint/2010/main" val="75931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12F1D-86D8-93DC-5E7B-263C222FF4C6}"/>
              </a:ext>
            </a:extLst>
          </p:cNvPr>
          <p:cNvSpPr>
            <a:spLocks noGrp="1"/>
          </p:cNvSpPr>
          <p:nvPr>
            <p:ph idx="1"/>
          </p:nvPr>
        </p:nvSpPr>
        <p:spPr>
          <a:xfrm>
            <a:off x="6404021" y="1322939"/>
            <a:ext cx="3350638" cy="4694039"/>
          </a:xfrm>
        </p:spPr>
        <p:txBody>
          <a:bodyPr>
            <a:normAutofit fontScale="92500" lnSpcReduction="20000"/>
          </a:bodyPr>
          <a:lstStyle/>
          <a:p>
            <a:pPr>
              <a:lnSpc>
                <a:spcPct val="150000"/>
              </a:lnSpc>
            </a:pPr>
            <a:r>
              <a:rPr lang="en-US" b="1" dirty="0"/>
              <a:t>Expropriation: </a:t>
            </a:r>
            <a:r>
              <a:rPr lang="en-US" kern="100" dirty="0">
                <a:effectLst/>
                <a:ea typeface="PMingLiU" panose="02020500000000000000" pitchFamily="18" charset="-120"/>
                <a:cs typeface="Times New Roman" panose="02020603050405020304" pitchFamily="18" charset="0"/>
              </a:rPr>
              <a:t>In every expropriation, </a:t>
            </a:r>
            <a:r>
              <a:rPr lang="en-US" kern="100" dirty="0">
                <a:effectLst/>
                <a:highlight>
                  <a:srgbClr val="FFFF00"/>
                </a:highlight>
                <a:ea typeface="PMingLiU" panose="02020500000000000000" pitchFamily="18" charset="-120"/>
                <a:cs typeface="Times New Roman" panose="02020603050405020304" pitchFamily="18" charset="0"/>
              </a:rPr>
              <a:t>a party has the right to trial by jury to determine compensation, and the owner shall be compensated to the full extent of his loss</a:t>
            </a:r>
            <a:r>
              <a:rPr lang="en-US" kern="100" dirty="0">
                <a:effectLst/>
                <a:ea typeface="PMingLiU" panose="02020500000000000000" pitchFamily="18" charset="-120"/>
                <a:cs typeface="Times New Roman" panose="02020603050405020304" pitchFamily="18" charset="0"/>
              </a:rPr>
              <a:t>. No business enterprise or any of its assets shall be taken for the purpose of operating that enterprise or halting competition with a government enterprise.</a:t>
            </a:r>
            <a:r>
              <a:rPr lang="en-US" dirty="0"/>
              <a:t> </a:t>
            </a:r>
          </a:p>
        </p:txBody>
      </p:sp>
      <p:pic>
        <p:nvPicPr>
          <p:cNvPr id="5" name="Picture 4" descr="A picture containing grass, sky, outdoor, field&#10;&#10;Description automatically generated">
            <a:extLst>
              <a:ext uri="{FF2B5EF4-FFF2-40B4-BE49-F238E27FC236}">
                <a16:creationId xmlns:a16="http://schemas.microsoft.com/office/drawing/2014/main" id="{A8DCB5E5-9DD2-FAE3-57B6-A7E7BC0DAF88}"/>
              </a:ext>
            </a:extLst>
          </p:cNvPr>
          <p:cNvPicPr>
            <a:picLocks noChangeAspect="1"/>
          </p:cNvPicPr>
          <p:nvPr/>
        </p:nvPicPr>
        <p:blipFill rotWithShape="1">
          <a:blip r:embed="rId2"/>
          <a:srcRect t="4553" r="3" b="3"/>
          <a:stretch/>
        </p:blipFill>
        <p:spPr>
          <a:xfrm>
            <a:off x="230544" y="1401961"/>
            <a:ext cx="6023642" cy="4312024"/>
          </a:xfrm>
          <a:prstGeom prst="rect">
            <a:avLst/>
          </a:prstGeom>
        </p:spPr>
      </p:pic>
    </p:spTree>
    <p:extLst>
      <p:ext uri="{BB962C8B-B14F-4D97-AF65-F5344CB8AC3E}">
        <p14:creationId xmlns:p14="http://schemas.microsoft.com/office/powerpoint/2010/main" val="162068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0E53-D17B-8912-8DC1-52817E96F125}"/>
              </a:ext>
            </a:extLst>
          </p:cNvPr>
          <p:cNvSpPr>
            <a:spLocks noGrp="1"/>
          </p:cNvSpPr>
          <p:nvPr>
            <p:ph type="title"/>
          </p:nvPr>
        </p:nvSpPr>
        <p:spPr>
          <a:xfrm>
            <a:off x="677334" y="184461"/>
            <a:ext cx="3070577" cy="632178"/>
          </a:xfrm>
        </p:spPr>
        <p:txBody>
          <a:bodyPr>
            <a:normAutofit fontScale="90000"/>
          </a:bodyPr>
          <a:lstStyle/>
          <a:p>
            <a:r>
              <a:rPr lang="en-US" dirty="0"/>
              <a:t>Appropriation </a:t>
            </a:r>
          </a:p>
        </p:txBody>
      </p:sp>
      <p:sp>
        <p:nvSpPr>
          <p:cNvPr id="3" name="Content Placeholder 2">
            <a:extLst>
              <a:ext uri="{FF2B5EF4-FFF2-40B4-BE49-F238E27FC236}">
                <a16:creationId xmlns:a16="http://schemas.microsoft.com/office/drawing/2014/main" id="{382F9D73-DB04-A8E7-9E89-6F9CD6B01351}"/>
              </a:ext>
            </a:extLst>
          </p:cNvPr>
          <p:cNvSpPr>
            <a:spLocks noGrp="1"/>
          </p:cNvSpPr>
          <p:nvPr>
            <p:ph sz="half" idx="1"/>
          </p:nvPr>
        </p:nvSpPr>
        <p:spPr>
          <a:xfrm>
            <a:off x="778933" y="1049864"/>
            <a:ext cx="4184035" cy="5384802"/>
          </a:xfrm>
        </p:spPr>
        <p:txBody>
          <a:bodyPr>
            <a:normAutofit fontScale="47500" lnSpcReduction="20000"/>
          </a:bodyPr>
          <a:lstStyle/>
          <a:p>
            <a:pPr marL="457200" indent="-457200">
              <a:buFont typeface="+mj-lt"/>
              <a:buAutoNum type="arabicPeriod"/>
            </a:pPr>
            <a:r>
              <a:rPr lang="en-US" sz="3200" dirty="0">
                <a:effectLst/>
                <a:ea typeface="PMingLiU" panose="02020500000000000000" pitchFamily="18" charset="-120"/>
                <a:cs typeface="Times New Roman" panose="02020603050405020304" pitchFamily="18" charset="0"/>
              </a:rPr>
              <a:t>Louisiana levee districts are authorized to adopt acts of appropriation through resolution to exercise this public servitude when the levee district board determines that land burdened by the servitude is necessary for levee or levee drainage purposes</a:t>
            </a:r>
          </a:p>
          <a:p>
            <a:pPr marL="457200" indent="-457200">
              <a:buFont typeface="+mj-lt"/>
              <a:buAutoNum type="arabicPeriod"/>
            </a:pPr>
            <a:r>
              <a:rPr lang="en-US" sz="3200" dirty="0">
                <a:effectLst/>
                <a:ea typeface="PMingLiU" panose="02020500000000000000" pitchFamily="18" charset="-120"/>
                <a:cs typeface="Times New Roman" panose="02020603050405020304" pitchFamily="18" charset="0"/>
              </a:rPr>
              <a:t>While Article I, §4 of the Louisiana Constitution guarantees that one cannot be deprived of his property except for public purpose and with just compensation paid to the owner or into the court for his benefit, such guarantee is not provided to owners of land burdened by a levee servitude under Article 665.</a:t>
            </a:r>
          </a:p>
          <a:p>
            <a:pPr marL="457200" indent="-457200">
              <a:buFont typeface="+mj-lt"/>
              <a:buAutoNum type="arabicPeriod"/>
            </a:pPr>
            <a:r>
              <a:rPr lang="en-US" sz="3200" dirty="0">
                <a:effectLst/>
                <a:ea typeface="PMingLiU" panose="02020500000000000000" pitchFamily="18" charset="-120"/>
                <a:cs typeface="Times New Roman" panose="02020603050405020304" pitchFamily="18" charset="0"/>
              </a:rPr>
              <a:t>The reason the right to compensation is not extended to appropriated property is because the laws of the State of Louisiana have long provided, even prior to the Louisiana Purchase,</a:t>
            </a:r>
            <a:r>
              <a:rPr lang="en-US" sz="3200" dirty="0">
                <a:effectLst/>
              </a:rPr>
              <a:t> </a:t>
            </a:r>
          </a:p>
          <a:p>
            <a:pPr marL="457200" indent="-457200">
              <a:buFont typeface="+mj-lt"/>
              <a:buAutoNum type="arabicPeriod"/>
            </a:pPr>
            <a:r>
              <a:rPr lang="en-US" sz="3200" dirty="0">
                <a:effectLst/>
                <a:ea typeface="PMingLiU" panose="02020500000000000000" pitchFamily="18" charset="-120"/>
                <a:cs typeface="Times New Roman" panose="02020603050405020304" pitchFamily="18" charset="0"/>
              </a:rPr>
              <a:t>that a servitude is imposed on all lands bordering on navigable rivers and streams for construction and maintenance of levees, roads, and other common or public works.</a:t>
            </a:r>
          </a:p>
          <a:p>
            <a:endParaRPr lang="en-US" sz="1600" dirty="0"/>
          </a:p>
        </p:txBody>
      </p:sp>
      <p:sp>
        <p:nvSpPr>
          <p:cNvPr id="4" name="Content Placeholder 3">
            <a:extLst>
              <a:ext uri="{FF2B5EF4-FFF2-40B4-BE49-F238E27FC236}">
                <a16:creationId xmlns:a16="http://schemas.microsoft.com/office/drawing/2014/main" id="{006F8832-BD97-884C-140A-B6275B1B0DDC}"/>
              </a:ext>
            </a:extLst>
          </p:cNvPr>
          <p:cNvSpPr>
            <a:spLocks noGrp="1"/>
          </p:cNvSpPr>
          <p:nvPr>
            <p:ph sz="half" idx="2"/>
          </p:nvPr>
        </p:nvSpPr>
        <p:spPr>
          <a:xfrm>
            <a:off x="5451214" y="865517"/>
            <a:ext cx="4184034" cy="5753495"/>
          </a:xfrm>
        </p:spPr>
        <p:txBody>
          <a:bodyPr>
            <a:noAutofit/>
          </a:bodyPr>
          <a:lstStyle/>
          <a:p>
            <a:pPr>
              <a:buFont typeface="+mj-lt"/>
              <a:buAutoNum type="arabicPeriod" startAt="5"/>
            </a:pPr>
            <a:r>
              <a:rPr lang="en-US" sz="1200" dirty="0">
                <a:effectLst/>
                <a:ea typeface="PMingLiU" panose="02020500000000000000" pitchFamily="18" charset="-120"/>
                <a:cs typeface="Times New Roman" panose="02020603050405020304" pitchFamily="18" charset="0"/>
              </a:rPr>
              <a:t>Thus, public levee servitudes have been around for centuries, and the establishment thereof is deeply rooted in the Louisiana French and Roman civil law tradition. As noted by the U.S. Supreme Court, “the riparian owner enjoys his property sub modo, i.e. subject to the right of the public to reserve space enough for levees, public roads and the like” and “never acquires complete dominion”.</a:t>
            </a:r>
          </a:p>
          <a:p>
            <a:pPr>
              <a:buFont typeface="+mj-lt"/>
              <a:buAutoNum type="arabicPeriod" startAt="5"/>
            </a:pPr>
            <a:r>
              <a:rPr lang="en-US" sz="1200" dirty="0">
                <a:effectLst/>
                <a:ea typeface="PMingLiU" panose="02020500000000000000" pitchFamily="18" charset="-120"/>
                <a:cs typeface="Times New Roman" panose="02020603050405020304" pitchFamily="18" charset="0"/>
              </a:rPr>
              <a:t>The property “never passes free of this reservation by a deed to a purchaser.”</a:t>
            </a:r>
            <a:endParaRPr lang="en-US" sz="1200" dirty="0">
              <a:ea typeface="PMingLiU" panose="02020500000000000000" pitchFamily="18" charset="-120"/>
              <a:cs typeface="Times New Roman" panose="02020603050405020304" pitchFamily="18" charset="0"/>
            </a:endParaRPr>
          </a:p>
          <a:p>
            <a:pPr>
              <a:buFont typeface="+mj-lt"/>
              <a:buAutoNum type="arabicPeriod" startAt="7"/>
            </a:pPr>
            <a:r>
              <a:rPr lang="en-US" sz="1200" dirty="0">
                <a:effectLst/>
                <a:ea typeface="PMingLiU" panose="02020500000000000000" pitchFamily="18" charset="-120"/>
                <a:cs typeface="Times New Roman" panose="02020603050405020304" pitchFamily="18" charset="0"/>
              </a:rPr>
              <a:t>While the land in the remaining states of the United States necessary for levee purposes can only be used after expropriation and proper indemnification, the State of Louisiana and its designated levee districts and other political subdivisions have the right to act first, i.e. the authority to appropriate such land to a use to which it is subject under Civil Code Article 665, and talk later. </a:t>
            </a:r>
            <a:r>
              <a:rPr lang="en-US" sz="1200" dirty="0">
                <a:effectLst/>
                <a:highlight>
                  <a:srgbClr val="FFFF00"/>
                </a:highlight>
                <a:ea typeface="PMingLiU" panose="02020500000000000000" pitchFamily="18" charset="-120"/>
                <a:cs typeface="Times New Roman" panose="02020603050405020304" pitchFamily="18" charset="0"/>
              </a:rPr>
              <a:t>Put simply, the act of appropriation does not involve the acquisition of a right in property but the act of the levee board providing notice to the owner of the land burdened with such servitude that the levee district intends to exercise the public right to the property. </a:t>
            </a:r>
            <a:r>
              <a:rPr lang="en-US" sz="1200" dirty="0">
                <a:effectLst/>
                <a:ea typeface="PMingLiU" panose="02020500000000000000" pitchFamily="18" charset="-120"/>
                <a:cs typeface="Times New Roman" panose="02020603050405020304" pitchFamily="18" charset="0"/>
              </a:rPr>
              <a:t>As noted by the La. Supreme Court: “[H]</a:t>
            </a:r>
            <a:r>
              <a:rPr lang="en-US" sz="1200" dirty="0" err="1">
                <a:effectLst/>
                <a:ea typeface="PMingLiU" panose="02020500000000000000" pitchFamily="18" charset="-120"/>
                <a:cs typeface="Times New Roman" panose="02020603050405020304" pitchFamily="18" charset="0"/>
              </a:rPr>
              <a:t>owever</a:t>
            </a:r>
            <a:r>
              <a:rPr lang="en-US" sz="1200" dirty="0">
                <a:effectLst/>
                <a:ea typeface="PMingLiU" panose="02020500000000000000" pitchFamily="18" charset="-120"/>
                <a:cs typeface="Times New Roman" panose="02020603050405020304" pitchFamily="18" charset="0"/>
              </a:rPr>
              <a:t> unfair it may seem to the owners of this type of land they are without right to complain because their acquisition of such land was subject by law to this ancient servitude and the private mischief must be endured rather than the public inconvenience or calamity.”</a:t>
            </a:r>
          </a:p>
        </p:txBody>
      </p:sp>
    </p:spTree>
    <p:extLst>
      <p:ext uri="{BB962C8B-B14F-4D97-AF65-F5344CB8AC3E}">
        <p14:creationId xmlns:p14="http://schemas.microsoft.com/office/powerpoint/2010/main" val="305824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5211-AF84-D758-C4BC-F03BB5ECB601}"/>
              </a:ext>
            </a:extLst>
          </p:cNvPr>
          <p:cNvSpPr>
            <a:spLocks noGrp="1"/>
          </p:cNvSpPr>
          <p:nvPr>
            <p:ph type="title"/>
          </p:nvPr>
        </p:nvSpPr>
        <p:spPr>
          <a:xfrm>
            <a:off x="767646" y="2920698"/>
            <a:ext cx="6863643" cy="1016604"/>
          </a:xfrm>
        </p:spPr>
        <p:txBody>
          <a:bodyPr>
            <a:normAutofit/>
          </a:bodyPr>
          <a:lstStyle/>
          <a:p>
            <a:r>
              <a:rPr lang="en-US" sz="5400" dirty="0"/>
              <a:t>What is an appraisal?</a:t>
            </a:r>
          </a:p>
        </p:txBody>
      </p:sp>
    </p:spTree>
    <p:extLst>
      <p:ext uri="{BB962C8B-B14F-4D97-AF65-F5344CB8AC3E}">
        <p14:creationId xmlns:p14="http://schemas.microsoft.com/office/powerpoint/2010/main" val="4048378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35B605-6B71-ED53-8128-455736A3283F}"/>
              </a:ext>
            </a:extLst>
          </p:cNvPr>
          <p:cNvSpPr>
            <a:spLocks noGrp="1"/>
          </p:cNvSpPr>
          <p:nvPr>
            <p:ph idx="1"/>
          </p:nvPr>
        </p:nvSpPr>
        <p:spPr>
          <a:xfrm>
            <a:off x="705909" y="2507809"/>
            <a:ext cx="8423804" cy="1842381"/>
          </a:xfrm>
        </p:spPr>
        <p:txBody>
          <a:bodyPr>
            <a:normAutofit/>
          </a:bodyPr>
          <a:lstStyle/>
          <a:p>
            <a:pPr>
              <a:lnSpc>
                <a:spcPct val="150000"/>
              </a:lnSpc>
            </a:pPr>
            <a:r>
              <a:rPr lang="en-US" sz="2000" dirty="0"/>
              <a:t>Definition of Appraisal: </a:t>
            </a:r>
            <a:r>
              <a:rPr lang="en-US" sz="1800" kern="100" dirty="0">
                <a:solidFill>
                  <a:srgbClr val="4D5156"/>
                </a:solidFill>
                <a:effectLst/>
                <a:ea typeface="PMingLiU" panose="02020500000000000000" pitchFamily="18" charset="-120"/>
                <a:cs typeface="Times New Roman" panose="02020603050405020304" pitchFamily="18" charset="0"/>
              </a:rPr>
              <a:t>An appraisal is </a:t>
            </a:r>
            <a:r>
              <a:rPr lang="en-US" sz="1800" kern="100" dirty="0">
                <a:solidFill>
                  <a:srgbClr val="040C28"/>
                </a:solidFill>
                <a:effectLst/>
                <a:ea typeface="PMingLiU" panose="02020500000000000000" pitchFamily="18" charset="-120"/>
                <a:cs typeface="Times New Roman" panose="02020603050405020304" pitchFamily="18" charset="0"/>
              </a:rPr>
              <a:t>a valuation of property, such as real estate, a business, collectible, or an antique, by the estimate of an authorized person</a:t>
            </a:r>
            <a:r>
              <a:rPr lang="en-US" sz="1800" kern="100" dirty="0">
                <a:solidFill>
                  <a:srgbClr val="4D5156"/>
                </a:solidFill>
                <a:effectLst/>
                <a:ea typeface="PMingLiU" panose="02020500000000000000" pitchFamily="18" charset="-120"/>
                <a:cs typeface="Times New Roman" panose="02020603050405020304" pitchFamily="18" charset="0"/>
              </a:rPr>
              <a:t>.</a:t>
            </a:r>
          </a:p>
          <a:p>
            <a:pPr marL="0" indent="0">
              <a:lnSpc>
                <a:spcPct val="150000"/>
              </a:lnSpc>
              <a:buNone/>
            </a:pPr>
            <a:endParaRPr lang="en-US" sz="1800" kern="100" dirty="0">
              <a:effectLst/>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750133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B9177-7600-32AE-3B6D-8A6356491581}"/>
              </a:ext>
            </a:extLst>
          </p:cNvPr>
          <p:cNvSpPr>
            <a:spLocks noGrp="1"/>
          </p:cNvSpPr>
          <p:nvPr>
            <p:ph idx="1"/>
          </p:nvPr>
        </p:nvSpPr>
        <p:spPr>
          <a:xfrm>
            <a:off x="583567" y="2258894"/>
            <a:ext cx="3720916" cy="2403417"/>
          </a:xfrm>
        </p:spPr>
        <p:txBody>
          <a:bodyPr>
            <a:normAutofit/>
          </a:bodyPr>
          <a:lstStyle/>
          <a:p>
            <a:r>
              <a:rPr lang="en-US" sz="2000" dirty="0"/>
              <a:t>Types of Appraisals </a:t>
            </a:r>
          </a:p>
          <a:p>
            <a:pPr lvl="1"/>
            <a:r>
              <a:rPr lang="en-US" sz="1800" dirty="0"/>
              <a:t>Mortgage Appraisals</a:t>
            </a:r>
          </a:p>
          <a:p>
            <a:pPr lvl="1"/>
            <a:r>
              <a:rPr lang="en-US" sz="1800" dirty="0"/>
              <a:t>Narrative</a:t>
            </a:r>
          </a:p>
          <a:p>
            <a:pPr lvl="1"/>
            <a:r>
              <a:rPr lang="en-US" sz="1800" dirty="0"/>
              <a:t>Right of Way</a:t>
            </a:r>
          </a:p>
          <a:p>
            <a:pPr lvl="1"/>
            <a:r>
              <a:rPr lang="en-US" sz="1800" dirty="0"/>
              <a:t>Yellow Book</a:t>
            </a:r>
          </a:p>
          <a:p>
            <a:endParaRPr lang="en-US" dirty="0"/>
          </a:p>
        </p:txBody>
      </p:sp>
      <p:pic>
        <p:nvPicPr>
          <p:cNvPr id="5" name="Picture 4" descr="A picture containing letter&#10;&#10;Description automatically generated">
            <a:extLst>
              <a:ext uri="{FF2B5EF4-FFF2-40B4-BE49-F238E27FC236}">
                <a16:creationId xmlns:a16="http://schemas.microsoft.com/office/drawing/2014/main" id="{9C3A69BA-B9F8-E61F-3A6C-D045E798CE06}"/>
              </a:ext>
            </a:extLst>
          </p:cNvPr>
          <p:cNvPicPr>
            <a:picLocks noChangeAspect="1"/>
          </p:cNvPicPr>
          <p:nvPr/>
        </p:nvPicPr>
        <p:blipFill>
          <a:blip r:embed="rId2"/>
          <a:stretch>
            <a:fillRect/>
          </a:stretch>
        </p:blipFill>
        <p:spPr>
          <a:xfrm>
            <a:off x="5027882" y="632145"/>
            <a:ext cx="3855052" cy="5089178"/>
          </a:xfrm>
          <a:prstGeom prst="rect">
            <a:avLst/>
          </a:prstGeom>
        </p:spPr>
      </p:pic>
    </p:spTree>
    <p:extLst>
      <p:ext uri="{BB962C8B-B14F-4D97-AF65-F5344CB8AC3E}">
        <p14:creationId xmlns:p14="http://schemas.microsoft.com/office/powerpoint/2010/main" val="932826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24487-FE4B-5448-4C26-50E9F2842E00}"/>
              </a:ext>
            </a:extLst>
          </p:cNvPr>
          <p:cNvSpPr>
            <a:spLocks noGrp="1"/>
          </p:cNvSpPr>
          <p:nvPr>
            <p:ph idx="1"/>
          </p:nvPr>
        </p:nvSpPr>
        <p:spPr>
          <a:xfrm>
            <a:off x="677334" y="2794794"/>
            <a:ext cx="8596668" cy="1268411"/>
          </a:xfrm>
        </p:spPr>
        <p:txBody>
          <a:bodyPr/>
          <a:lstStyle/>
          <a:p>
            <a:r>
              <a:rPr lang="en-US" sz="2000" dirty="0"/>
              <a:t>What is an easement? </a:t>
            </a:r>
          </a:p>
          <a:p>
            <a:pPr lvl="1"/>
            <a:r>
              <a:rPr lang="en-US" sz="1800" dirty="0"/>
              <a:t>The right to use another’s land for a stated purpose</a:t>
            </a:r>
          </a:p>
        </p:txBody>
      </p:sp>
    </p:spTree>
    <p:extLst>
      <p:ext uri="{BB962C8B-B14F-4D97-AF65-F5344CB8AC3E}">
        <p14:creationId xmlns:p14="http://schemas.microsoft.com/office/powerpoint/2010/main" val="393924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F24487-FE4B-5448-4C26-50E9F2842E00}"/>
              </a:ext>
            </a:extLst>
          </p:cNvPr>
          <p:cNvSpPr>
            <a:spLocks noGrp="1"/>
          </p:cNvSpPr>
          <p:nvPr>
            <p:ph idx="1"/>
          </p:nvPr>
        </p:nvSpPr>
        <p:spPr>
          <a:xfrm>
            <a:off x="677334" y="2794794"/>
            <a:ext cx="8596668" cy="1732050"/>
          </a:xfrm>
        </p:spPr>
        <p:txBody>
          <a:bodyPr>
            <a:normAutofit/>
          </a:bodyPr>
          <a:lstStyle/>
          <a:p>
            <a:r>
              <a:rPr lang="en-US" sz="2000" dirty="0"/>
              <a:t>What is partial interest? </a:t>
            </a:r>
          </a:p>
          <a:p>
            <a:pPr lvl="1"/>
            <a:r>
              <a:rPr lang="en-US" sz="1800" dirty="0"/>
              <a:t>Divided or undivided rights in real estate that represent less than the whole, i.e., a fractional interest such as a tenancy in common, easement, or life interest</a:t>
            </a:r>
          </a:p>
        </p:txBody>
      </p:sp>
    </p:spTree>
    <p:extLst>
      <p:ext uri="{BB962C8B-B14F-4D97-AF65-F5344CB8AC3E}">
        <p14:creationId xmlns:p14="http://schemas.microsoft.com/office/powerpoint/2010/main" val="322615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7344A-189A-4BD9-6078-C969C47A6CE2}"/>
              </a:ext>
            </a:extLst>
          </p:cNvPr>
          <p:cNvSpPr>
            <a:spLocks noGrp="1"/>
          </p:cNvSpPr>
          <p:nvPr>
            <p:ph idx="1"/>
          </p:nvPr>
        </p:nvSpPr>
        <p:spPr>
          <a:xfrm>
            <a:off x="699912" y="2720005"/>
            <a:ext cx="8596668" cy="1417989"/>
          </a:xfrm>
        </p:spPr>
        <p:txBody>
          <a:bodyPr/>
          <a:lstStyle/>
          <a:p>
            <a:r>
              <a:rPr lang="en-US" sz="2000" dirty="0"/>
              <a:t>Types of Servitudes/Easements</a:t>
            </a:r>
          </a:p>
          <a:p>
            <a:pPr lvl="1"/>
            <a:r>
              <a:rPr lang="en-US" sz="1800" dirty="0"/>
              <a:t>Permanent</a:t>
            </a:r>
          </a:p>
          <a:p>
            <a:pPr lvl="1"/>
            <a:r>
              <a:rPr lang="en-US" sz="1800" dirty="0"/>
              <a:t>Temporary</a:t>
            </a:r>
          </a:p>
          <a:p>
            <a:endParaRPr lang="en-US" dirty="0"/>
          </a:p>
        </p:txBody>
      </p:sp>
    </p:spTree>
    <p:extLst>
      <p:ext uri="{BB962C8B-B14F-4D97-AF65-F5344CB8AC3E}">
        <p14:creationId xmlns:p14="http://schemas.microsoft.com/office/powerpoint/2010/main" val="110069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548393-B51E-D186-CFF5-6BA7BC1BD7B1}"/>
              </a:ext>
            </a:extLst>
          </p:cNvPr>
          <p:cNvSpPr>
            <a:spLocks noGrp="1"/>
          </p:cNvSpPr>
          <p:nvPr>
            <p:ph idx="1"/>
          </p:nvPr>
        </p:nvSpPr>
        <p:spPr>
          <a:xfrm>
            <a:off x="1352071" y="2741135"/>
            <a:ext cx="4526844" cy="1744751"/>
          </a:xfrm>
        </p:spPr>
        <p:txBody>
          <a:bodyPr>
            <a:normAutofit/>
          </a:bodyPr>
          <a:lstStyle/>
          <a:p>
            <a:pPr marL="0" indent="0">
              <a:buNone/>
            </a:pPr>
            <a:r>
              <a:rPr lang="en-US" sz="2400" b="1" dirty="0"/>
              <a:t>Rebecca Ann Rothschild</a:t>
            </a:r>
          </a:p>
          <a:p>
            <a:pPr marL="0" indent="0">
              <a:buNone/>
            </a:pPr>
            <a:endParaRPr lang="en-US" sz="2400" b="1" dirty="0"/>
          </a:p>
          <a:p>
            <a:pPr marL="0" indent="0">
              <a:buNone/>
            </a:pPr>
            <a:r>
              <a:rPr lang="en-US" sz="2400" b="1" dirty="0"/>
              <a:t>RRL Real Estate Appraisal, LLC</a:t>
            </a:r>
          </a:p>
        </p:txBody>
      </p:sp>
      <p:pic>
        <p:nvPicPr>
          <p:cNvPr id="6" name="Picture 5" descr="A picture containing text, sign, clipart&#10;&#10;Description automatically generated">
            <a:extLst>
              <a:ext uri="{FF2B5EF4-FFF2-40B4-BE49-F238E27FC236}">
                <a16:creationId xmlns:a16="http://schemas.microsoft.com/office/drawing/2014/main" id="{74A8D319-EEE6-7258-D296-5717A400D4FC}"/>
              </a:ext>
            </a:extLst>
          </p:cNvPr>
          <p:cNvPicPr>
            <a:picLocks noChangeAspect="1"/>
          </p:cNvPicPr>
          <p:nvPr/>
        </p:nvPicPr>
        <p:blipFill rotWithShape="1">
          <a:blip r:embed="rId2"/>
          <a:srcRect l="185" r="3" b="3"/>
          <a:stretch/>
        </p:blipFill>
        <p:spPr>
          <a:xfrm>
            <a:off x="7134578" y="2073706"/>
            <a:ext cx="3502151" cy="3079607"/>
          </a:xfrm>
          <a:prstGeom prst="rect">
            <a:avLst/>
          </a:prstGeom>
        </p:spPr>
      </p:pic>
      <p:sp>
        <p:nvSpPr>
          <p:cNvPr id="10" name="Rectangle 9">
            <a:extLst>
              <a:ext uri="{FF2B5EF4-FFF2-40B4-BE49-F238E27FC236}">
                <a16:creationId xmlns:a16="http://schemas.microsoft.com/office/drawing/2014/main" id="{A8F6243E-E1C2-E395-2172-0B3E64F2DDAE}"/>
              </a:ext>
            </a:extLst>
          </p:cNvPr>
          <p:cNvSpPr/>
          <p:nvPr/>
        </p:nvSpPr>
        <p:spPr>
          <a:xfrm>
            <a:off x="225778" y="248356"/>
            <a:ext cx="11740444" cy="6389511"/>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1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D173-622D-6C9C-2339-6AD36C4CEDD8}"/>
              </a:ext>
            </a:extLst>
          </p:cNvPr>
          <p:cNvSpPr>
            <a:spLocks noGrp="1"/>
          </p:cNvSpPr>
          <p:nvPr>
            <p:ph type="ctrTitle"/>
          </p:nvPr>
        </p:nvSpPr>
        <p:spPr/>
        <p:txBody>
          <a:bodyPr/>
          <a:lstStyle/>
          <a:p>
            <a:pPr algn="ctr"/>
            <a:r>
              <a:rPr lang="en-US" dirty="0"/>
              <a:t>Who?</a:t>
            </a:r>
          </a:p>
        </p:txBody>
      </p:sp>
    </p:spTree>
    <p:extLst>
      <p:ext uri="{BB962C8B-B14F-4D97-AF65-F5344CB8AC3E}">
        <p14:creationId xmlns:p14="http://schemas.microsoft.com/office/powerpoint/2010/main" val="64786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with medium confidence">
            <a:extLst>
              <a:ext uri="{FF2B5EF4-FFF2-40B4-BE49-F238E27FC236}">
                <a16:creationId xmlns:a16="http://schemas.microsoft.com/office/drawing/2014/main" id="{6EE31DFA-DAAC-85BD-67F6-2DF4759B21F7}"/>
              </a:ext>
            </a:extLst>
          </p:cNvPr>
          <p:cNvPicPr>
            <a:picLocks noChangeAspect="1"/>
          </p:cNvPicPr>
          <p:nvPr/>
        </p:nvPicPr>
        <p:blipFill rotWithShape="1">
          <a:blip r:embed="rId2">
            <a:duotone>
              <a:prstClr val="black"/>
              <a:schemeClr val="tx2">
                <a:tint val="45000"/>
                <a:satMod val="400000"/>
              </a:schemeClr>
            </a:duotone>
            <a:alphaModFix amt="40000"/>
          </a:blip>
          <a:srcRect r="22223"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7209CD40-92AA-324D-4BFC-B72E4A9FA5C8}"/>
              </a:ext>
            </a:extLst>
          </p:cNvPr>
          <p:cNvSpPr>
            <a:spLocks noGrp="1"/>
          </p:cNvSpPr>
          <p:nvPr>
            <p:ph idx="1"/>
          </p:nvPr>
        </p:nvSpPr>
        <p:spPr>
          <a:xfrm>
            <a:off x="948268" y="2849212"/>
            <a:ext cx="4660398" cy="469722"/>
          </a:xfrm>
        </p:spPr>
        <p:txBody>
          <a:bodyPr>
            <a:normAutofit/>
          </a:bodyPr>
          <a:lstStyle/>
          <a:p>
            <a:r>
              <a:rPr lang="en-US" sz="2000" dirty="0">
                <a:solidFill>
                  <a:srgbClr val="FFFFFF"/>
                </a:solidFill>
              </a:rPr>
              <a:t>USACE: US Army Core of Engineers</a:t>
            </a:r>
          </a:p>
        </p:txBody>
      </p:sp>
      <p:pic>
        <p:nvPicPr>
          <p:cNvPr id="9" name="Picture 8" descr="A red and white sign&#10;&#10;Description automatically generated with medium confidence">
            <a:extLst>
              <a:ext uri="{FF2B5EF4-FFF2-40B4-BE49-F238E27FC236}">
                <a16:creationId xmlns:a16="http://schemas.microsoft.com/office/drawing/2014/main" id="{E9CD6F77-5CC5-AFA3-ACA9-A26E303969B1}"/>
              </a:ext>
            </a:extLst>
          </p:cNvPr>
          <p:cNvPicPr>
            <a:picLocks noChangeAspect="1"/>
          </p:cNvPicPr>
          <p:nvPr/>
        </p:nvPicPr>
        <p:blipFill>
          <a:blip r:embed="rId3"/>
          <a:stretch>
            <a:fillRect/>
          </a:stretch>
        </p:blipFill>
        <p:spPr>
          <a:xfrm>
            <a:off x="6952043" y="1611097"/>
            <a:ext cx="3591779" cy="2744119"/>
          </a:xfrm>
          <a:prstGeom prst="rect">
            <a:avLst/>
          </a:prstGeom>
        </p:spPr>
      </p:pic>
    </p:spTree>
    <p:extLst>
      <p:ext uri="{BB962C8B-B14F-4D97-AF65-F5344CB8AC3E}">
        <p14:creationId xmlns:p14="http://schemas.microsoft.com/office/powerpoint/2010/main" val="389878607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ree, outdoor, water, beach&#10;&#10;Description automatically generated">
            <a:extLst>
              <a:ext uri="{FF2B5EF4-FFF2-40B4-BE49-F238E27FC236}">
                <a16:creationId xmlns:a16="http://schemas.microsoft.com/office/drawing/2014/main" id="{71B7E35E-ADF1-E731-DD25-F00D7A995871}"/>
              </a:ext>
            </a:extLst>
          </p:cNvPr>
          <p:cNvPicPr>
            <a:picLocks noChangeAspect="1"/>
          </p:cNvPicPr>
          <p:nvPr/>
        </p:nvPicPr>
        <p:blipFill rotWithShape="1">
          <a:blip r:embed="rId2">
            <a:duotone>
              <a:prstClr val="black"/>
              <a:schemeClr val="tx2">
                <a:tint val="45000"/>
                <a:satMod val="400000"/>
              </a:schemeClr>
            </a:duotone>
            <a:alphaModFix amt="40000"/>
          </a:blip>
          <a:srcRect r="6666"/>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C6C4E8A-4BDD-3230-7030-ABC51B43D328}"/>
              </a:ext>
            </a:extLst>
          </p:cNvPr>
          <p:cNvSpPr>
            <a:spLocks noGrp="1"/>
          </p:cNvSpPr>
          <p:nvPr>
            <p:ph idx="1"/>
          </p:nvPr>
        </p:nvSpPr>
        <p:spPr>
          <a:xfrm>
            <a:off x="673954" y="3003552"/>
            <a:ext cx="4566179" cy="1139823"/>
          </a:xfrm>
        </p:spPr>
        <p:txBody>
          <a:bodyPr>
            <a:normAutofit/>
          </a:bodyPr>
          <a:lstStyle/>
          <a:p>
            <a:r>
              <a:rPr lang="en-US" dirty="0">
                <a:solidFill>
                  <a:srgbClr val="FFFFFF"/>
                </a:solidFill>
              </a:rPr>
              <a:t>CPRA: </a:t>
            </a:r>
            <a:r>
              <a:rPr lang="en-US" kern="100" dirty="0">
                <a:solidFill>
                  <a:srgbClr val="FFFFFF"/>
                </a:solidFill>
                <a:effectLst/>
                <a:ea typeface="PMingLiU" panose="02020500000000000000" pitchFamily="18" charset="-120"/>
                <a:cs typeface="Times New Roman" panose="02020603050405020304" pitchFamily="18" charset="0"/>
              </a:rPr>
              <a:t>Coastal Protection and Restoration Authority</a:t>
            </a:r>
            <a:endParaRPr lang="en-US" dirty="0">
              <a:solidFill>
                <a:srgbClr val="FFFFFF"/>
              </a:solidFill>
            </a:endParaRPr>
          </a:p>
          <a:p>
            <a:endParaRPr lang="en-US" dirty="0">
              <a:solidFill>
                <a:srgbClr val="FFFFFF"/>
              </a:solidFill>
            </a:endParaRPr>
          </a:p>
        </p:txBody>
      </p:sp>
      <p:pic>
        <p:nvPicPr>
          <p:cNvPr id="11" name="Picture 10" descr="Logo&#10;&#10;Description automatically generated">
            <a:extLst>
              <a:ext uri="{FF2B5EF4-FFF2-40B4-BE49-F238E27FC236}">
                <a16:creationId xmlns:a16="http://schemas.microsoft.com/office/drawing/2014/main" id="{CC98134A-86FD-B677-787A-100FDD00476A}"/>
              </a:ext>
            </a:extLst>
          </p:cNvPr>
          <p:cNvPicPr>
            <a:picLocks noChangeAspect="1"/>
          </p:cNvPicPr>
          <p:nvPr/>
        </p:nvPicPr>
        <p:blipFill>
          <a:blip r:embed="rId3"/>
          <a:stretch>
            <a:fillRect/>
          </a:stretch>
        </p:blipFill>
        <p:spPr>
          <a:xfrm>
            <a:off x="5914067" y="1431660"/>
            <a:ext cx="4244346" cy="3994679"/>
          </a:xfrm>
          <a:prstGeom prst="rect">
            <a:avLst/>
          </a:prstGeom>
        </p:spPr>
      </p:pic>
    </p:spTree>
    <p:extLst>
      <p:ext uri="{BB962C8B-B14F-4D97-AF65-F5344CB8AC3E}">
        <p14:creationId xmlns:p14="http://schemas.microsoft.com/office/powerpoint/2010/main" val="33017493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tree, outdoor, field&#10;&#10;Description automatically generated">
            <a:extLst>
              <a:ext uri="{FF2B5EF4-FFF2-40B4-BE49-F238E27FC236}">
                <a16:creationId xmlns:a16="http://schemas.microsoft.com/office/drawing/2014/main" id="{B43EA164-B6BE-340A-0781-44BABEE52E33}"/>
              </a:ext>
            </a:extLst>
          </p:cNvPr>
          <p:cNvPicPr>
            <a:picLocks noChangeAspect="1"/>
          </p:cNvPicPr>
          <p:nvPr/>
        </p:nvPicPr>
        <p:blipFill rotWithShape="1">
          <a:blip r:embed="rId2"/>
          <a:srcRect r="13362"/>
          <a:stretch/>
        </p:blipFill>
        <p:spPr>
          <a:xfrm>
            <a:off x="4269854" y="-8467"/>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Content Placeholder 2">
            <a:extLst>
              <a:ext uri="{FF2B5EF4-FFF2-40B4-BE49-F238E27FC236}">
                <a16:creationId xmlns:a16="http://schemas.microsoft.com/office/drawing/2014/main" id="{BCEABEB7-6EF4-D067-AA5E-B4CA0FF5291C}"/>
              </a:ext>
            </a:extLst>
          </p:cNvPr>
          <p:cNvSpPr>
            <a:spLocks noGrp="1"/>
          </p:cNvSpPr>
          <p:nvPr>
            <p:ph idx="1"/>
          </p:nvPr>
        </p:nvSpPr>
        <p:spPr>
          <a:xfrm>
            <a:off x="677334" y="2160589"/>
            <a:ext cx="3725333" cy="2309811"/>
          </a:xfrm>
        </p:spPr>
        <p:txBody>
          <a:bodyPr>
            <a:normAutofit/>
          </a:bodyPr>
          <a:lstStyle/>
          <a:p>
            <a:pPr marL="0" indent="0">
              <a:buNone/>
            </a:pPr>
            <a:endParaRPr lang="en-US" dirty="0"/>
          </a:p>
          <a:p>
            <a:r>
              <a:rPr lang="en-US" dirty="0"/>
              <a:t>Levee Boards: </a:t>
            </a:r>
            <a:r>
              <a:rPr lang="en-US" dirty="0">
                <a:effectLst/>
                <a:ea typeface="PMingLiU" panose="02020500000000000000" pitchFamily="18" charset="-120"/>
              </a:rPr>
              <a:t>23 individual Boards</a:t>
            </a:r>
            <a:r>
              <a:rPr lang="en-US" dirty="0">
                <a:effectLst/>
              </a:rPr>
              <a:t> </a:t>
            </a:r>
            <a:endParaRPr lang="en-US" dirty="0"/>
          </a:p>
          <a:p>
            <a:endParaRPr lang="en-US" dirty="0"/>
          </a:p>
          <a:p>
            <a:r>
              <a:rPr lang="en-US" dirty="0"/>
              <a:t>Parish Entities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378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AEC756DB-881D-6356-7317-A885B858B9FE}"/>
              </a:ext>
            </a:extLst>
          </p:cNvPr>
          <p:cNvPicPr>
            <a:picLocks noChangeAspect="1"/>
          </p:cNvPicPr>
          <p:nvPr/>
        </p:nvPicPr>
        <p:blipFill>
          <a:blip r:embed="rId2"/>
          <a:stretch>
            <a:fillRect/>
          </a:stretch>
        </p:blipFill>
        <p:spPr>
          <a:xfrm>
            <a:off x="2172251" y="480060"/>
            <a:ext cx="7634795" cy="5897879"/>
          </a:xfrm>
          <a:prstGeom prst="rect">
            <a:avLst/>
          </a:prstGeom>
        </p:spPr>
      </p:pic>
    </p:spTree>
    <p:extLst>
      <p:ext uri="{BB962C8B-B14F-4D97-AF65-F5344CB8AC3E}">
        <p14:creationId xmlns:p14="http://schemas.microsoft.com/office/powerpoint/2010/main" val="206320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AC32-BE49-00BF-C56B-F15C4643EEB6}"/>
              </a:ext>
            </a:extLst>
          </p:cNvPr>
          <p:cNvSpPr>
            <a:spLocks noGrp="1"/>
          </p:cNvSpPr>
          <p:nvPr>
            <p:ph type="ctrTitle"/>
          </p:nvPr>
        </p:nvSpPr>
        <p:spPr/>
        <p:txBody>
          <a:bodyPr/>
          <a:lstStyle/>
          <a:p>
            <a:pPr algn="ctr"/>
            <a:r>
              <a:rPr lang="en-US" dirty="0"/>
              <a:t>What to Look For When Hiring an Appraiser</a:t>
            </a:r>
          </a:p>
        </p:txBody>
      </p:sp>
    </p:spTree>
    <p:extLst>
      <p:ext uri="{BB962C8B-B14F-4D97-AF65-F5344CB8AC3E}">
        <p14:creationId xmlns:p14="http://schemas.microsoft.com/office/powerpoint/2010/main" val="1064750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C5111-6EFB-117D-C021-D28242F6857D}"/>
              </a:ext>
            </a:extLst>
          </p:cNvPr>
          <p:cNvSpPr>
            <a:spLocks noGrp="1"/>
          </p:cNvSpPr>
          <p:nvPr>
            <p:ph type="ctrTitle"/>
          </p:nvPr>
        </p:nvSpPr>
        <p:spPr/>
        <p:txBody>
          <a:bodyPr/>
          <a:lstStyle/>
          <a:p>
            <a:pPr algn="ctr"/>
            <a:r>
              <a:rPr lang="en-US" sz="5400" dirty="0"/>
              <a:t>Ways to Better Utilize Appraisal Services</a:t>
            </a:r>
            <a:endParaRPr lang="en-US" dirty="0"/>
          </a:p>
        </p:txBody>
      </p:sp>
    </p:spTree>
    <p:extLst>
      <p:ext uri="{BB962C8B-B14F-4D97-AF65-F5344CB8AC3E}">
        <p14:creationId xmlns:p14="http://schemas.microsoft.com/office/powerpoint/2010/main" val="1750037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78EB32-6809-5594-5AB4-F32FAE482801}"/>
              </a:ext>
            </a:extLst>
          </p:cNvPr>
          <p:cNvSpPr>
            <a:spLocks noGrp="1"/>
          </p:cNvSpPr>
          <p:nvPr>
            <p:ph idx="1"/>
          </p:nvPr>
        </p:nvSpPr>
        <p:spPr>
          <a:xfrm>
            <a:off x="5745758" y="3108857"/>
            <a:ext cx="3285353" cy="1237366"/>
          </a:xfrm>
        </p:spPr>
        <p:txBody>
          <a:bodyPr>
            <a:normAutofit/>
          </a:bodyPr>
          <a:lstStyle/>
          <a:p>
            <a:pPr marL="0" indent="0">
              <a:buNone/>
            </a:pPr>
            <a:r>
              <a:rPr lang="en-US" sz="4000" dirty="0">
                <a:solidFill>
                  <a:schemeClr val="accent1"/>
                </a:solidFill>
              </a:rPr>
              <a:t>Appraisals </a:t>
            </a:r>
          </a:p>
        </p:txBody>
      </p:sp>
      <p:pic>
        <p:nvPicPr>
          <p:cNvPr id="5" name="Picture 4" descr="A picture containing grass, outdoor, tree, plant&#10;&#10;Description automatically generated">
            <a:extLst>
              <a:ext uri="{FF2B5EF4-FFF2-40B4-BE49-F238E27FC236}">
                <a16:creationId xmlns:a16="http://schemas.microsoft.com/office/drawing/2014/main" id="{F4A00AA5-17B9-D9C9-181A-A242AD3411A4}"/>
              </a:ext>
            </a:extLst>
          </p:cNvPr>
          <p:cNvPicPr>
            <a:picLocks noChangeAspect="1"/>
          </p:cNvPicPr>
          <p:nvPr/>
        </p:nvPicPr>
        <p:blipFill rotWithShape="1">
          <a:blip r:embed="rId2"/>
          <a:srcRect l="23257" r="17743"/>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5192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AD3D6-C15E-8AF7-9B8B-7A3A0C070A63}"/>
              </a:ext>
            </a:extLst>
          </p:cNvPr>
          <p:cNvSpPr txBox="1"/>
          <p:nvPr/>
        </p:nvSpPr>
        <p:spPr>
          <a:xfrm>
            <a:off x="1593673" y="3013501"/>
            <a:ext cx="5907264" cy="830997"/>
          </a:xfrm>
          <a:prstGeom prst="rect">
            <a:avLst/>
          </a:prstGeom>
          <a:noFill/>
        </p:spPr>
        <p:txBody>
          <a:bodyPr wrap="square" rtlCol="0">
            <a:spAutoFit/>
          </a:bodyPr>
          <a:lstStyle/>
          <a:p>
            <a:pPr algn="ctr"/>
            <a:r>
              <a:rPr lang="en-US" sz="4800" dirty="0">
                <a:solidFill>
                  <a:schemeClr val="accent1"/>
                </a:solidFill>
                <a:latin typeface="+mj-lt"/>
              </a:rPr>
              <a:t>Market Data</a:t>
            </a:r>
          </a:p>
        </p:txBody>
      </p:sp>
    </p:spTree>
    <p:extLst>
      <p:ext uri="{BB962C8B-B14F-4D97-AF65-F5344CB8AC3E}">
        <p14:creationId xmlns:p14="http://schemas.microsoft.com/office/powerpoint/2010/main" val="75511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63E-9E29-21BF-0D83-BA9874ECAC1C}"/>
              </a:ext>
            </a:extLst>
          </p:cNvPr>
          <p:cNvSpPr>
            <a:spLocks noGrp="1"/>
          </p:cNvSpPr>
          <p:nvPr>
            <p:ph type="title"/>
          </p:nvPr>
        </p:nvSpPr>
        <p:spPr>
          <a:xfrm>
            <a:off x="2906184" y="3004369"/>
            <a:ext cx="4880503" cy="849261"/>
          </a:xfrm>
        </p:spPr>
        <p:txBody>
          <a:bodyPr>
            <a:normAutofit/>
          </a:bodyPr>
          <a:lstStyle/>
          <a:p>
            <a:r>
              <a:rPr lang="en-US" sz="4800" kern="100" dirty="0">
                <a:effectLst/>
                <a:latin typeface="+mn-lt"/>
                <a:ea typeface="PMingLiU" panose="02020500000000000000" pitchFamily="18" charset="-120"/>
                <a:cs typeface="Times New Roman" panose="02020603050405020304" pitchFamily="18" charset="0"/>
              </a:rPr>
              <a:t>Route Selection</a:t>
            </a:r>
            <a:endParaRPr lang="en-US" sz="4800" dirty="0">
              <a:latin typeface="+mn-lt"/>
            </a:endParaRPr>
          </a:p>
        </p:txBody>
      </p:sp>
    </p:spTree>
    <p:extLst>
      <p:ext uri="{BB962C8B-B14F-4D97-AF65-F5344CB8AC3E}">
        <p14:creationId xmlns:p14="http://schemas.microsoft.com/office/powerpoint/2010/main" val="210361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7AEF-0D14-31F4-BD99-B94FA7B0202C}"/>
              </a:ext>
            </a:extLst>
          </p:cNvPr>
          <p:cNvSpPr>
            <a:spLocks noGrp="1"/>
          </p:cNvSpPr>
          <p:nvPr>
            <p:ph type="title"/>
          </p:nvPr>
        </p:nvSpPr>
        <p:spPr>
          <a:xfrm>
            <a:off x="677335" y="2411778"/>
            <a:ext cx="8596668" cy="860400"/>
          </a:xfrm>
        </p:spPr>
        <p:txBody>
          <a:bodyPr>
            <a:noAutofit/>
          </a:bodyPr>
          <a:lstStyle/>
          <a:p>
            <a:pPr algn="ctr"/>
            <a:r>
              <a:rPr lang="en-US" sz="5400" dirty="0"/>
              <a:t>Why?</a:t>
            </a:r>
          </a:p>
        </p:txBody>
      </p:sp>
      <p:sp>
        <p:nvSpPr>
          <p:cNvPr id="3" name="Text Placeholder 2">
            <a:extLst>
              <a:ext uri="{FF2B5EF4-FFF2-40B4-BE49-F238E27FC236}">
                <a16:creationId xmlns:a16="http://schemas.microsoft.com/office/drawing/2014/main" id="{6A549BB7-D1AD-0082-77C0-1984AE382165}"/>
              </a:ext>
            </a:extLst>
          </p:cNvPr>
          <p:cNvSpPr>
            <a:spLocks noGrp="1"/>
          </p:cNvSpPr>
          <p:nvPr>
            <p:ph type="body" idx="1"/>
          </p:nvPr>
        </p:nvSpPr>
        <p:spPr>
          <a:xfrm>
            <a:off x="677335" y="3585823"/>
            <a:ext cx="8596668" cy="860400"/>
          </a:xfrm>
        </p:spPr>
        <p:txBody>
          <a:bodyPr>
            <a:normAutofit/>
          </a:bodyPr>
          <a:lstStyle/>
          <a:p>
            <a:pPr algn="ctr"/>
            <a:r>
              <a:rPr lang="en-US" sz="4000" dirty="0">
                <a:solidFill>
                  <a:schemeClr val="tx1"/>
                </a:solidFill>
              </a:rPr>
              <a:t>The Law</a:t>
            </a:r>
          </a:p>
        </p:txBody>
      </p:sp>
    </p:spTree>
    <p:extLst>
      <p:ext uri="{BB962C8B-B14F-4D97-AF65-F5344CB8AC3E}">
        <p14:creationId xmlns:p14="http://schemas.microsoft.com/office/powerpoint/2010/main" val="1776168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63E-9E29-21BF-0D83-BA9874ECAC1C}"/>
              </a:ext>
            </a:extLst>
          </p:cNvPr>
          <p:cNvSpPr>
            <a:spLocks noGrp="1"/>
          </p:cNvSpPr>
          <p:nvPr>
            <p:ph type="title"/>
          </p:nvPr>
        </p:nvSpPr>
        <p:spPr>
          <a:xfrm>
            <a:off x="3034772" y="2519171"/>
            <a:ext cx="5280554" cy="1819658"/>
          </a:xfrm>
        </p:spPr>
        <p:txBody>
          <a:bodyPr>
            <a:noAutofit/>
          </a:bodyPr>
          <a:lstStyle/>
          <a:p>
            <a:r>
              <a:rPr lang="en-US" sz="4800" kern="100" dirty="0">
                <a:effectLst/>
                <a:latin typeface="+mn-lt"/>
                <a:ea typeface="PMingLiU" panose="02020500000000000000" pitchFamily="18" charset="-120"/>
                <a:cs typeface="Times New Roman" panose="02020603050405020304" pitchFamily="18" charset="0"/>
              </a:rPr>
              <a:t>Budget Projections</a:t>
            </a:r>
            <a:endParaRPr lang="en-US" sz="4800" dirty="0">
              <a:latin typeface="+mn-lt"/>
            </a:endParaRPr>
          </a:p>
        </p:txBody>
      </p:sp>
    </p:spTree>
    <p:extLst>
      <p:ext uri="{BB962C8B-B14F-4D97-AF65-F5344CB8AC3E}">
        <p14:creationId xmlns:p14="http://schemas.microsoft.com/office/powerpoint/2010/main" val="60688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63E-9E29-21BF-0D83-BA9874ECAC1C}"/>
              </a:ext>
            </a:extLst>
          </p:cNvPr>
          <p:cNvSpPr>
            <a:spLocks noGrp="1"/>
          </p:cNvSpPr>
          <p:nvPr>
            <p:ph type="title"/>
          </p:nvPr>
        </p:nvSpPr>
        <p:spPr>
          <a:xfrm>
            <a:off x="2677584" y="2888360"/>
            <a:ext cx="5523441" cy="1081279"/>
          </a:xfrm>
        </p:spPr>
        <p:txBody>
          <a:bodyPr>
            <a:noAutofit/>
          </a:bodyPr>
          <a:lstStyle/>
          <a:p>
            <a:r>
              <a:rPr lang="en-US" sz="4800" kern="100" dirty="0">
                <a:effectLst/>
                <a:latin typeface="+mn-lt"/>
                <a:ea typeface="PMingLiU" panose="02020500000000000000" pitchFamily="18" charset="-120"/>
                <a:cs typeface="Times New Roman" panose="02020603050405020304" pitchFamily="18" charset="0"/>
              </a:rPr>
              <a:t>Problem Indicators</a:t>
            </a:r>
            <a:endParaRPr lang="en-US" sz="4800" dirty="0">
              <a:latin typeface="+mn-lt"/>
            </a:endParaRPr>
          </a:p>
        </p:txBody>
      </p:sp>
    </p:spTree>
    <p:extLst>
      <p:ext uri="{BB962C8B-B14F-4D97-AF65-F5344CB8AC3E}">
        <p14:creationId xmlns:p14="http://schemas.microsoft.com/office/powerpoint/2010/main" val="2981839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E63E-9E29-21BF-0D83-BA9874ECAC1C}"/>
              </a:ext>
            </a:extLst>
          </p:cNvPr>
          <p:cNvSpPr>
            <a:spLocks noGrp="1"/>
          </p:cNvSpPr>
          <p:nvPr>
            <p:ph type="title"/>
          </p:nvPr>
        </p:nvSpPr>
        <p:spPr>
          <a:xfrm>
            <a:off x="2677584" y="2888360"/>
            <a:ext cx="5523441" cy="1081279"/>
          </a:xfrm>
        </p:spPr>
        <p:txBody>
          <a:bodyPr>
            <a:noAutofit/>
          </a:bodyPr>
          <a:lstStyle/>
          <a:p>
            <a:r>
              <a:rPr lang="en-US" sz="4800" kern="100" dirty="0">
                <a:effectLst/>
                <a:latin typeface="+mn-lt"/>
                <a:ea typeface="PMingLiU" panose="02020500000000000000" pitchFamily="18" charset="-120"/>
                <a:cs typeface="Times New Roman" panose="02020603050405020304" pitchFamily="18" charset="0"/>
              </a:rPr>
              <a:t>Cultural Sensitivity </a:t>
            </a:r>
            <a:endParaRPr lang="en-US" sz="4800" dirty="0">
              <a:latin typeface="+mn-lt"/>
            </a:endParaRPr>
          </a:p>
        </p:txBody>
      </p:sp>
    </p:spTree>
    <p:extLst>
      <p:ext uri="{BB962C8B-B14F-4D97-AF65-F5344CB8AC3E}">
        <p14:creationId xmlns:p14="http://schemas.microsoft.com/office/powerpoint/2010/main" val="149357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3E58-2477-EA4B-BA14-0914D6427A8D}"/>
              </a:ext>
            </a:extLst>
          </p:cNvPr>
          <p:cNvSpPr>
            <a:spLocks noGrp="1"/>
          </p:cNvSpPr>
          <p:nvPr>
            <p:ph type="ctrTitle"/>
          </p:nvPr>
        </p:nvSpPr>
        <p:spPr>
          <a:xfrm>
            <a:off x="2528887" y="2910913"/>
            <a:ext cx="3987628" cy="1036173"/>
          </a:xfrm>
        </p:spPr>
        <p:txBody>
          <a:bodyPr/>
          <a:lstStyle/>
          <a:p>
            <a:r>
              <a:rPr lang="en-US" dirty="0"/>
              <a:t>Questions?</a:t>
            </a:r>
          </a:p>
        </p:txBody>
      </p:sp>
    </p:spTree>
    <p:extLst>
      <p:ext uri="{BB962C8B-B14F-4D97-AF65-F5344CB8AC3E}">
        <p14:creationId xmlns:p14="http://schemas.microsoft.com/office/powerpoint/2010/main" val="3670740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3E58-2477-EA4B-BA14-0914D6427A8D}"/>
              </a:ext>
            </a:extLst>
          </p:cNvPr>
          <p:cNvSpPr>
            <a:spLocks noGrp="1"/>
          </p:cNvSpPr>
          <p:nvPr>
            <p:ph type="ctrTitle"/>
          </p:nvPr>
        </p:nvSpPr>
        <p:spPr>
          <a:xfrm>
            <a:off x="2528887" y="2910913"/>
            <a:ext cx="3987628" cy="1036173"/>
          </a:xfrm>
        </p:spPr>
        <p:txBody>
          <a:bodyPr/>
          <a:lstStyle/>
          <a:p>
            <a:r>
              <a:rPr lang="en-US" dirty="0"/>
              <a:t>Thank You!</a:t>
            </a:r>
          </a:p>
        </p:txBody>
      </p:sp>
    </p:spTree>
    <p:extLst>
      <p:ext uri="{BB962C8B-B14F-4D97-AF65-F5344CB8AC3E}">
        <p14:creationId xmlns:p14="http://schemas.microsoft.com/office/powerpoint/2010/main" val="55683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B4080B-95AC-8415-876B-CD238A7B2291}"/>
              </a:ext>
            </a:extLst>
          </p:cNvPr>
          <p:cNvSpPr>
            <a:spLocks noGrp="1"/>
          </p:cNvSpPr>
          <p:nvPr>
            <p:ph idx="1"/>
          </p:nvPr>
        </p:nvSpPr>
        <p:spPr>
          <a:xfrm>
            <a:off x="677334" y="1590213"/>
            <a:ext cx="8596668" cy="3880773"/>
          </a:xfrm>
        </p:spPr>
        <p:txBody>
          <a:bodyPr>
            <a:normAutofit/>
          </a:bodyPr>
          <a:lstStyle/>
          <a:p>
            <a:pPr lvl="1">
              <a:lnSpc>
                <a:spcPct val="150000"/>
              </a:lnSpc>
            </a:pPr>
            <a:r>
              <a:rPr lang="en-US" sz="1800" b="1" dirty="0"/>
              <a:t>5</a:t>
            </a:r>
            <a:r>
              <a:rPr lang="en-US" sz="1800" b="1" baseline="30000" dirty="0"/>
              <a:t>th</a:t>
            </a:r>
            <a:r>
              <a:rPr lang="en-US" sz="1800" b="1" dirty="0"/>
              <a:t> Amendment</a:t>
            </a:r>
            <a:r>
              <a:rPr lang="en-US" sz="1800" dirty="0"/>
              <a:t>: </a:t>
            </a:r>
            <a:r>
              <a:rPr lang="en-US" sz="1800" kern="100" dirty="0">
                <a:solidFill>
                  <a:srgbClr val="202122"/>
                </a:solidFill>
                <a:effectLst/>
                <a:ea typeface="PMingLiU" panose="02020500000000000000" pitchFamily="18" charset="-120"/>
                <a:cs typeface="Times New Roman" panose="02020603050405020304" pitchFamily="18" charset="0"/>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a:t>
            </a:r>
            <a:r>
              <a:rPr lang="en-US" sz="1800" i="1" kern="100" dirty="0">
                <a:solidFill>
                  <a:srgbClr val="202122"/>
                </a:solidFill>
                <a:effectLst/>
                <a:highlight>
                  <a:srgbClr val="FFFF00"/>
                </a:highlight>
                <a:ea typeface="PMingLiU" panose="02020500000000000000" pitchFamily="18" charset="-120"/>
                <a:cs typeface="Times New Roman" panose="02020603050405020304" pitchFamily="18" charset="0"/>
              </a:rPr>
              <a:t>nor shall private property be taken for public use, without just compensation</a:t>
            </a:r>
            <a:r>
              <a:rPr lang="en-US" sz="1800" i="1" kern="100" dirty="0">
                <a:solidFill>
                  <a:srgbClr val="202122"/>
                </a:solidFill>
                <a:effectLst/>
                <a:ea typeface="PMingLiU" panose="02020500000000000000" pitchFamily="18" charset="-120"/>
                <a:cs typeface="Times New Roman" panose="02020603050405020304" pitchFamily="18" charset="0"/>
              </a:rPr>
              <a:t>.</a:t>
            </a:r>
            <a:endParaRPr lang="en-US" sz="1800" dirty="0"/>
          </a:p>
        </p:txBody>
      </p:sp>
    </p:spTree>
    <p:extLst>
      <p:ext uri="{BB962C8B-B14F-4D97-AF65-F5344CB8AC3E}">
        <p14:creationId xmlns:p14="http://schemas.microsoft.com/office/powerpoint/2010/main" val="37386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3EE4A-7568-511E-88C8-02A063A67BBF}"/>
              </a:ext>
            </a:extLst>
          </p:cNvPr>
          <p:cNvSpPr>
            <a:spLocks noGrp="1"/>
          </p:cNvSpPr>
          <p:nvPr>
            <p:ph idx="1"/>
          </p:nvPr>
        </p:nvSpPr>
        <p:spPr>
          <a:xfrm>
            <a:off x="643467" y="1923523"/>
            <a:ext cx="8596668" cy="3393544"/>
          </a:xfrm>
        </p:spPr>
        <p:txBody>
          <a:bodyPr>
            <a:normAutofit/>
          </a:bodyPr>
          <a:lstStyle/>
          <a:p>
            <a:pPr>
              <a:lnSpc>
                <a:spcPct val="150000"/>
              </a:lnSpc>
            </a:pPr>
            <a:r>
              <a:rPr lang="en-US" sz="2000" b="1" dirty="0"/>
              <a:t>Definition of Market Value: </a:t>
            </a:r>
            <a:r>
              <a:rPr lang="en-US" sz="2000" kern="100" dirty="0">
                <a:effectLst/>
                <a:latin typeface="Calibri" panose="020F0502020204030204" pitchFamily="34" charset="0"/>
                <a:ea typeface="PMingLiU" panose="02020500000000000000" pitchFamily="18" charset="-120"/>
                <a:cs typeface="Times New Roman" panose="02020603050405020304" pitchFamily="18" charset="0"/>
              </a:rPr>
              <a:t>the amount in cash, or on terms reasonably equivalent to cash, for which in all probability the property would have sold on the effective date of value, after a reasonable exposure time on the open competitive market, from a willing and reasonably knowledgeable seller to a willing and reasonably knowledgeable buyer, with neither acting under any compulsion to buy or sell, giving due consideration to all available economic uses of the property</a:t>
            </a:r>
          </a:p>
          <a:p>
            <a:pPr marL="0" indent="0">
              <a:buNone/>
            </a:pPr>
            <a:endParaRPr lang="en-US" sz="2000" dirty="0"/>
          </a:p>
        </p:txBody>
      </p:sp>
    </p:spTree>
    <p:extLst>
      <p:ext uri="{BB962C8B-B14F-4D97-AF65-F5344CB8AC3E}">
        <p14:creationId xmlns:p14="http://schemas.microsoft.com/office/powerpoint/2010/main" val="38522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72FA-02A4-378D-D2D9-4943474629BE}"/>
              </a:ext>
            </a:extLst>
          </p:cNvPr>
          <p:cNvSpPr>
            <a:spLocks noGrp="1"/>
          </p:cNvSpPr>
          <p:nvPr>
            <p:ph type="ctrTitle"/>
          </p:nvPr>
        </p:nvSpPr>
        <p:spPr/>
        <p:txBody>
          <a:bodyPr/>
          <a:lstStyle/>
          <a:p>
            <a:pPr algn="ctr"/>
            <a:r>
              <a:rPr lang="en-US" dirty="0"/>
              <a:t>State Law</a:t>
            </a:r>
          </a:p>
        </p:txBody>
      </p:sp>
    </p:spTree>
    <p:extLst>
      <p:ext uri="{BB962C8B-B14F-4D97-AF65-F5344CB8AC3E}">
        <p14:creationId xmlns:p14="http://schemas.microsoft.com/office/powerpoint/2010/main" val="364329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rass, outdoor, sky, tree&#10;&#10;Description automatically generated">
            <a:extLst>
              <a:ext uri="{FF2B5EF4-FFF2-40B4-BE49-F238E27FC236}">
                <a16:creationId xmlns:a16="http://schemas.microsoft.com/office/drawing/2014/main" id="{F9C6463B-6E9C-BE56-245B-23DFC6A16268}"/>
              </a:ext>
            </a:extLst>
          </p:cNvPr>
          <p:cNvPicPr>
            <a:picLocks noChangeAspect="1"/>
          </p:cNvPicPr>
          <p:nvPr/>
        </p:nvPicPr>
        <p:blipFill rotWithShape="1">
          <a:blip r:embed="rId2">
            <a:duotone>
              <a:prstClr val="black"/>
              <a:schemeClr val="tx2">
                <a:tint val="45000"/>
                <a:satMod val="400000"/>
              </a:schemeClr>
            </a:duotone>
            <a:alphaModFix amt="40000"/>
          </a:blip>
          <a:srcRect b="25000"/>
          <a:stretch/>
        </p:blipFill>
        <p:spPr>
          <a:xfrm>
            <a:off x="-1" y="10"/>
            <a:ext cx="12191980" cy="6857990"/>
          </a:xfrm>
          <a:prstGeom prst="rect">
            <a:avLst/>
          </a:prstGeom>
        </p:spPr>
      </p:pic>
      <p:sp>
        <p:nvSpPr>
          <p:cNvPr id="3" name="Content Placeholder 2">
            <a:extLst>
              <a:ext uri="{FF2B5EF4-FFF2-40B4-BE49-F238E27FC236}">
                <a16:creationId xmlns:a16="http://schemas.microsoft.com/office/drawing/2014/main" id="{48B4080B-95AC-8415-876B-CD238A7B2291}"/>
              </a:ext>
            </a:extLst>
          </p:cNvPr>
          <p:cNvSpPr>
            <a:spLocks noGrp="1"/>
          </p:cNvSpPr>
          <p:nvPr>
            <p:ph idx="1"/>
          </p:nvPr>
        </p:nvSpPr>
        <p:spPr>
          <a:xfrm>
            <a:off x="903101" y="386644"/>
            <a:ext cx="10385777" cy="6084711"/>
          </a:xfrm>
        </p:spPr>
        <p:txBody>
          <a:bodyPr>
            <a:normAutofit/>
          </a:bodyPr>
          <a:lstStyle/>
          <a:p>
            <a:r>
              <a:rPr lang="en-US" sz="2000" b="1" dirty="0">
                <a:solidFill>
                  <a:srgbClr val="FFFFFF"/>
                </a:solidFill>
              </a:rPr>
              <a:t>The New Law</a:t>
            </a:r>
          </a:p>
          <a:p>
            <a:pPr lvl="1"/>
            <a:r>
              <a:rPr lang="en-US" sz="1800" b="1" dirty="0">
                <a:solidFill>
                  <a:srgbClr val="FFFFFF"/>
                </a:solidFill>
              </a:rPr>
              <a:t>State Law: </a:t>
            </a:r>
            <a:r>
              <a:rPr lang="en-US" sz="1800" b="1" dirty="0">
                <a:solidFill>
                  <a:srgbClr val="FFFFFF"/>
                </a:solidFill>
                <a:effectLst/>
                <a:ea typeface="PMingLiU" panose="02020500000000000000" pitchFamily="18" charset="-120"/>
              </a:rPr>
              <a:t>RS 49:214.6.5- Hurricane protection and flood control activities; levees or levee drainage purposes; taking of property; compensation </a:t>
            </a:r>
          </a:p>
          <a:p>
            <a:pPr lvl="1"/>
            <a:r>
              <a:rPr lang="en-US" sz="1800" dirty="0">
                <a:solidFill>
                  <a:srgbClr val="FFFFFF"/>
                </a:solidFill>
                <a:effectLst/>
                <a:ea typeface="Times New Roman" panose="02020603050405020304" pitchFamily="18" charset="0"/>
              </a:rPr>
              <a:t>A. Pursuant to Article I, Section 4(G) and Article VI, Section 42(A) of the Constitution of Louisiana, compensation paid for the taking of, or loss or damage to, property rights affected by the construction, enlargement, improvement, or modification of federal or non-federal hurricane protection projects, including mitigation related thereto, shall not exceed the compensation required by the Fifth Amendment of the Constitution of the United States of America.</a:t>
            </a:r>
          </a:p>
          <a:p>
            <a:pPr lvl="1"/>
            <a:r>
              <a:rPr lang="en-US" sz="1800" dirty="0">
                <a:solidFill>
                  <a:srgbClr val="FFFFFF"/>
                </a:solidFill>
                <a:effectLst/>
                <a:ea typeface="Times New Roman" panose="02020603050405020304" pitchFamily="18" charset="0"/>
              </a:rPr>
              <a:t>B. For the purposes of this Section, "full extent of the loss" as provided in any law or rule affecting taking of property for the purposes set forth in Subsection A of this Section shall mean compensation required by the Fifth Amendment of the Constitution of the United States of America.</a:t>
            </a:r>
          </a:p>
          <a:p>
            <a:pPr lvl="1"/>
            <a:r>
              <a:rPr lang="en-US" sz="1800" dirty="0">
                <a:solidFill>
                  <a:srgbClr val="FFFFFF"/>
                </a:solidFill>
                <a:effectLst/>
                <a:ea typeface="Times New Roman" panose="02020603050405020304" pitchFamily="18" charset="0"/>
              </a:rPr>
              <a:t>C. The provisions of this Section shall supersede and control to the extent of conflict with any other provision of law.</a:t>
            </a:r>
          </a:p>
          <a:p>
            <a:pPr lvl="1"/>
            <a:r>
              <a:rPr lang="en-US" sz="1800" dirty="0">
                <a:solidFill>
                  <a:srgbClr val="FFFFFF"/>
                </a:solidFill>
                <a:effectLst/>
                <a:ea typeface="Times New Roman" panose="02020603050405020304" pitchFamily="18" charset="0"/>
              </a:rPr>
              <a:t>D. As provided in Article I, Section 4(G) of the Constitution of Louisiana, the provisions of this Section shall not apply to compensation paid for a building or structure that was destroyed or damaged by an event for which a presidential declaration of major disaster or emergency was issued, if the taking occurs within three years of such event.</a:t>
            </a:r>
          </a:p>
          <a:p>
            <a:pPr lvl="1"/>
            <a:endParaRPr lang="en-US" dirty="0">
              <a:solidFill>
                <a:srgbClr val="FFFFFF"/>
              </a:solidFill>
              <a:effectLst/>
              <a:ea typeface="Times New Roman" panose="02020603050405020304" pitchFamily="18" charset="0"/>
            </a:endParaRPr>
          </a:p>
          <a:p>
            <a:pPr lvl="1"/>
            <a:endParaRPr lang="en-US" dirty="0">
              <a:solidFill>
                <a:srgbClr val="FFFFFF"/>
              </a:solidFill>
              <a:effectLst/>
              <a:ea typeface="PMingLiU" panose="02020500000000000000" pitchFamily="18" charset="-120"/>
            </a:endParaRPr>
          </a:p>
          <a:p>
            <a:pPr lvl="1"/>
            <a:endParaRPr lang="en-US" dirty="0">
              <a:solidFill>
                <a:srgbClr val="FFFFFF"/>
              </a:solidFill>
            </a:endParaRPr>
          </a:p>
        </p:txBody>
      </p:sp>
    </p:spTree>
    <p:extLst>
      <p:ext uri="{BB962C8B-B14F-4D97-AF65-F5344CB8AC3E}">
        <p14:creationId xmlns:p14="http://schemas.microsoft.com/office/powerpoint/2010/main" val="635404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AF76F-C9D5-06D1-8EE4-22660D3F377E}"/>
              </a:ext>
            </a:extLst>
          </p:cNvPr>
          <p:cNvSpPr>
            <a:spLocks noGrp="1"/>
          </p:cNvSpPr>
          <p:nvPr>
            <p:ph idx="1"/>
          </p:nvPr>
        </p:nvSpPr>
        <p:spPr>
          <a:xfrm>
            <a:off x="711200" y="2698044"/>
            <a:ext cx="8596668" cy="1738489"/>
          </a:xfrm>
        </p:spPr>
        <p:txBody>
          <a:bodyPr>
            <a:normAutofit/>
          </a:bodyPr>
          <a:lstStyle/>
          <a:p>
            <a:r>
              <a:rPr lang="en-US" sz="2000" dirty="0"/>
              <a:t>What is a levee?</a:t>
            </a:r>
          </a:p>
          <a:p>
            <a:pPr lvl="1"/>
            <a:r>
              <a:rPr lang="en-US" sz="1800" kern="100" dirty="0">
                <a:solidFill>
                  <a:schemeClr val="tx1"/>
                </a:solidFill>
                <a:effectLst/>
                <a:ea typeface="PMingLiU" panose="02020500000000000000" pitchFamily="18" charset="-120"/>
                <a:cs typeface="Times New Roman" panose="02020603050405020304" pitchFamily="18" charset="0"/>
              </a:rPr>
              <a:t>an embankment built to prevent the overflow of a river.</a:t>
            </a:r>
          </a:p>
          <a:p>
            <a:pPr lvl="1"/>
            <a:r>
              <a:rPr lang="en-US" sz="1800" kern="100" dirty="0">
                <a:solidFill>
                  <a:schemeClr val="tx1"/>
                </a:solidFill>
                <a:ea typeface="PMingLiU" panose="02020500000000000000" pitchFamily="18" charset="-120"/>
                <a:cs typeface="Times New Roman" panose="02020603050405020304" pitchFamily="18" charset="0"/>
              </a:rPr>
              <a:t>A ridge of sediment deposited naturally alongside a river by overflowing water</a:t>
            </a:r>
          </a:p>
          <a:p>
            <a:pPr lvl="1"/>
            <a:endParaRPr lang="en-US" sz="1800" kern="100" dirty="0">
              <a:solidFill>
                <a:schemeClr val="tx1"/>
              </a:solidFill>
              <a:ea typeface="PMingLiU" panose="02020500000000000000" pitchFamily="18" charset="-120"/>
              <a:cs typeface="Times New Roman" panose="02020603050405020304" pitchFamily="18" charset="0"/>
            </a:endParaRPr>
          </a:p>
          <a:p>
            <a:pPr marL="457200" lvl="1" indent="0">
              <a:buNone/>
            </a:pPr>
            <a:endParaRPr lang="en-US" sz="1800" kern="100" dirty="0">
              <a:effectLst/>
              <a:ea typeface="PMingLiU" panose="02020500000000000000" pitchFamily="18" charset="-120"/>
              <a:cs typeface="Times New Roman" panose="02020603050405020304" pitchFamily="18" charset="0"/>
            </a:endParaRPr>
          </a:p>
          <a:p>
            <a:endParaRPr lang="en-US" sz="2000" kern="100" dirty="0">
              <a:solidFill>
                <a:schemeClr val="tx1"/>
              </a:solidFill>
              <a:effectLst/>
              <a:ea typeface="PMingLiU" panose="02020500000000000000" pitchFamily="18" charset="-12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27520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25E9AF-C01F-72FF-7D56-51C1AA3245A1}"/>
              </a:ext>
            </a:extLst>
          </p:cNvPr>
          <p:cNvSpPr>
            <a:spLocks noGrp="1"/>
          </p:cNvSpPr>
          <p:nvPr>
            <p:ph idx="1"/>
          </p:nvPr>
        </p:nvSpPr>
        <p:spPr>
          <a:xfrm>
            <a:off x="756356" y="2640983"/>
            <a:ext cx="8596668" cy="1916730"/>
          </a:xfrm>
        </p:spPr>
        <p:txBody>
          <a:bodyPr>
            <a:normAutofit/>
          </a:bodyPr>
          <a:lstStyle/>
          <a:p>
            <a:r>
              <a:rPr lang="en-US" sz="2000" kern="100" dirty="0">
                <a:solidFill>
                  <a:srgbClr val="202124"/>
                </a:solidFill>
                <a:effectLst/>
                <a:ea typeface="PMingLiU" panose="02020500000000000000" pitchFamily="18" charset="-120"/>
                <a:cs typeface="Times New Roman" panose="02020603050405020304" pitchFamily="18" charset="0"/>
              </a:rPr>
              <a:t>There are over three thousand miles of levees and floodgates on each side of the entire River and its tributaries. The Flood Protection Authority-East is responsible for maintaining nearly 40 miles of levees and many floodgates along the River in East Jefferson, Orleans, and St. Bernard Parishes.</a:t>
            </a:r>
          </a:p>
          <a:p>
            <a:endParaRPr lang="en-US" dirty="0"/>
          </a:p>
        </p:txBody>
      </p:sp>
    </p:spTree>
    <p:extLst>
      <p:ext uri="{BB962C8B-B14F-4D97-AF65-F5344CB8AC3E}">
        <p14:creationId xmlns:p14="http://schemas.microsoft.com/office/powerpoint/2010/main" val="31844271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1544</TotalTime>
  <Words>1290</Words>
  <Application>Microsoft Office PowerPoint</Application>
  <PresentationFormat>Widescreen</PresentationFormat>
  <Paragraphs>66</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PMingLiU</vt:lpstr>
      <vt:lpstr>Times New Roman</vt:lpstr>
      <vt:lpstr>Trebuchet MS</vt:lpstr>
      <vt:lpstr>Wingdings 3</vt:lpstr>
      <vt:lpstr>Facet</vt:lpstr>
      <vt:lpstr>Right of Way Appraisals</vt:lpstr>
      <vt:lpstr>PowerPoint Presentation</vt:lpstr>
      <vt:lpstr>Why?</vt:lpstr>
      <vt:lpstr>PowerPoint Presentation</vt:lpstr>
      <vt:lpstr>PowerPoint Presentation</vt:lpstr>
      <vt:lpstr>State Law</vt:lpstr>
      <vt:lpstr>PowerPoint Presentation</vt:lpstr>
      <vt:lpstr>PowerPoint Presentation</vt:lpstr>
      <vt:lpstr>PowerPoint Presentation</vt:lpstr>
      <vt:lpstr>PowerPoint Presentation</vt:lpstr>
      <vt:lpstr>Expropriation v. Appropriation</vt:lpstr>
      <vt:lpstr>PowerPoint Presentation</vt:lpstr>
      <vt:lpstr>Appropriation </vt:lpstr>
      <vt:lpstr>What is an appraisal?</vt:lpstr>
      <vt:lpstr>PowerPoint Presentation</vt:lpstr>
      <vt:lpstr>PowerPoint Presentation</vt:lpstr>
      <vt:lpstr>PowerPoint Presentation</vt:lpstr>
      <vt:lpstr>PowerPoint Presentation</vt:lpstr>
      <vt:lpstr>PowerPoint Presentation</vt:lpstr>
      <vt:lpstr>Who?</vt:lpstr>
      <vt:lpstr>PowerPoint Presentation</vt:lpstr>
      <vt:lpstr>PowerPoint Presentation</vt:lpstr>
      <vt:lpstr>PowerPoint Presentation</vt:lpstr>
      <vt:lpstr>PowerPoint Presentation</vt:lpstr>
      <vt:lpstr>What to Look For When Hiring an Appraiser</vt:lpstr>
      <vt:lpstr>Ways to Better Utilize Appraisal Services</vt:lpstr>
      <vt:lpstr>PowerPoint Presentation</vt:lpstr>
      <vt:lpstr>PowerPoint Presentation</vt:lpstr>
      <vt:lpstr>Route Selection</vt:lpstr>
      <vt:lpstr>Budget Projections</vt:lpstr>
      <vt:lpstr>Problem Indicators</vt:lpstr>
      <vt:lpstr>Cultural Sensitivity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Ways of Appraisals</dc:title>
  <dc:creator>Emily Slater</dc:creator>
  <cp:lastModifiedBy>Amber White (OSP)</cp:lastModifiedBy>
  <cp:revision>7</cp:revision>
  <dcterms:created xsi:type="dcterms:W3CDTF">2023-04-20T16:34:36Z</dcterms:created>
  <dcterms:modified xsi:type="dcterms:W3CDTF">2023-04-26T17:54:23Z</dcterms:modified>
</cp:coreProperties>
</file>