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2"/>
  </p:notesMasterIdLst>
  <p:handoutMasterIdLst>
    <p:handoutMasterId r:id="rId63"/>
  </p:handoutMasterIdLst>
  <p:sldIdLst>
    <p:sldId id="572" r:id="rId2"/>
    <p:sldId id="483" r:id="rId3"/>
    <p:sldId id="614" r:id="rId4"/>
    <p:sldId id="591" r:id="rId5"/>
    <p:sldId id="552" r:id="rId6"/>
    <p:sldId id="611" r:id="rId7"/>
    <p:sldId id="553" r:id="rId8"/>
    <p:sldId id="612" r:id="rId9"/>
    <p:sldId id="575" r:id="rId10"/>
    <p:sldId id="585" r:id="rId11"/>
    <p:sldId id="541" r:id="rId12"/>
    <p:sldId id="615" r:id="rId13"/>
    <p:sldId id="544" r:id="rId14"/>
    <p:sldId id="502" r:id="rId15"/>
    <p:sldId id="593" r:id="rId16"/>
    <p:sldId id="574" r:id="rId17"/>
    <p:sldId id="547" r:id="rId18"/>
    <p:sldId id="550" r:id="rId19"/>
    <p:sldId id="549" r:id="rId20"/>
    <p:sldId id="545" r:id="rId21"/>
    <p:sldId id="573" r:id="rId22"/>
    <p:sldId id="551" r:id="rId23"/>
    <p:sldId id="559" r:id="rId24"/>
    <p:sldId id="565" r:id="rId25"/>
    <p:sldId id="560" r:id="rId26"/>
    <p:sldId id="563" r:id="rId27"/>
    <p:sldId id="562" r:id="rId28"/>
    <p:sldId id="586" r:id="rId29"/>
    <p:sldId id="527" r:id="rId30"/>
    <p:sldId id="567" r:id="rId31"/>
    <p:sldId id="569" r:id="rId32"/>
    <p:sldId id="532" r:id="rId33"/>
    <p:sldId id="531" r:id="rId34"/>
    <p:sldId id="568" r:id="rId35"/>
    <p:sldId id="613" r:id="rId36"/>
    <p:sldId id="571" r:id="rId37"/>
    <p:sldId id="610" r:id="rId38"/>
    <p:sldId id="590" r:id="rId39"/>
    <p:sldId id="580" r:id="rId40"/>
    <p:sldId id="581" r:id="rId41"/>
    <p:sldId id="588" r:id="rId42"/>
    <p:sldId id="589" r:id="rId43"/>
    <p:sldId id="587" r:id="rId44"/>
    <p:sldId id="576" r:id="rId45"/>
    <p:sldId id="577" r:id="rId46"/>
    <p:sldId id="578" r:id="rId47"/>
    <p:sldId id="579" r:id="rId48"/>
    <p:sldId id="600" r:id="rId49"/>
    <p:sldId id="601" r:id="rId50"/>
    <p:sldId id="602" r:id="rId51"/>
    <p:sldId id="603" r:id="rId52"/>
    <p:sldId id="604" r:id="rId53"/>
    <p:sldId id="605" r:id="rId54"/>
    <p:sldId id="606" r:id="rId55"/>
    <p:sldId id="510" r:id="rId56"/>
    <p:sldId id="609" r:id="rId57"/>
    <p:sldId id="607" r:id="rId58"/>
    <p:sldId id="608" r:id="rId59"/>
    <p:sldId id="583" r:id="rId60"/>
    <p:sldId id="514" r:id="rId61"/>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9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FE00"/>
    <a:srgbClr val="FFFFFF"/>
    <a:srgbClr val="F76911"/>
    <a:srgbClr val="CC3300"/>
    <a:srgbClr val="FF3300"/>
    <a:srgbClr val="FF6A13"/>
    <a:srgbClr val="007F5C"/>
    <a:srgbClr val="003D1F"/>
    <a:srgbClr val="3F413E"/>
    <a:srgbClr val="033B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howGuides="1">
      <p:cViewPr varScale="1">
        <p:scale>
          <a:sx n="13" d="100"/>
          <a:sy n="13" d="100"/>
        </p:scale>
        <p:origin x="2526" y="36"/>
      </p:cViewPr>
      <p:guideLst>
        <p:guide orient="horz" pos="2160"/>
        <p:guide pos="2904"/>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16697449855802E-2"/>
          <c:y val="6.7639221727718815E-2"/>
          <c:w val="0.87473194322931858"/>
          <c:h val="0.53307923228346454"/>
        </c:manualLayout>
      </c:layout>
      <c:barChart>
        <c:barDir val="col"/>
        <c:grouping val="clustered"/>
        <c:varyColors val="0"/>
        <c:ser>
          <c:idx val="0"/>
          <c:order val="0"/>
          <c:spPr>
            <a:solidFill>
              <a:schemeClr val="accent6"/>
            </a:solidFill>
            <a:ln>
              <a:noFill/>
            </a:ln>
            <a:effectLst/>
          </c:spPr>
          <c:invertIfNegative val="0"/>
          <c:cat>
            <c:strRef>
              <c:f>Sheet1!$A$1:$A$5</c:f>
              <c:strCache>
                <c:ptCount val="5"/>
                <c:pt idx="0">
                  <c:v>Class 9</c:v>
                </c:pt>
                <c:pt idx="1">
                  <c:v>Class 8</c:v>
                </c:pt>
                <c:pt idx="2">
                  <c:v>Class 7</c:v>
                </c:pt>
                <c:pt idx="3">
                  <c:v>Class 6</c:v>
                </c:pt>
                <c:pt idx="4">
                  <c:v>Class 5</c:v>
                </c:pt>
              </c:strCache>
            </c:strRef>
          </c:cat>
          <c:val>
            <c:numRef>
              <c:f>Sheet1!$B$1:$B$5</c:f>
              <c:numCache>
                <c:formatCode>General</c:formatCode>
                <c:ptCount val="5"/>
                <c:pt idx="0">
                  <c:v>5</c:v>
                </c:pt>
                <c:pt idx="1">
                  <c:v>14</c:v>
                </c:pt>
                <c:pt idx="2">
                  <c:v>15</c:v>
                </c:pt>
                <c:pt idx="3">
                  <c:v>3</c:v>
                </c:pt>
                <c:pt idx="4">
                  <c:v>2</c:v>
                </c:pt>
              </c:numCache>
            </c:numRef>
          </c:val>
          <c:extLst>
            <c:ext xmlns:c16="http://schemas.microsoft.com/office/drawing/2014/chart" uri="{C3380CC4-5D6E-409C-BE32-E72D297353CC}">
              <c16:uniqueId val="{00000000-7768-4E4C-8B2A-07D01DB03713}"/>
            </c:ext>
          </c:extLst>
        </c:ser>
        <c:dLbls>
          <c:showLegendKey val="0"/>
          <c:showVal val="0"/>
          <c:showCatName val="0"/>
          <c:showSerName val="0"/>
          <c:showPercent val="0"/>
          <c:showBubbleSize val="0"/>
        </c:dLbls>
        <c:gapWidth val="219"/>
        <c:overlap val="-27"/>
        <c:axId val="499150192"/>
        <c:axId val="499151176"/>
      </c:barChart>
      <c:catAx>
        <c:axId val="499150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99151176"/>
        <c:crosses val="autoZero"/>
        <c:auto val="1"/>
        <c:lblAlgn val="ctr"/>
        <c:lblOffset val="100"/>
        <c:noMultiLvlLbl val="0"/>
      </c:catAx>
      <c:valAx>
        <c:axId val="499151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99150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133B-4CDA-AEED-5A42EEC83F50}"/>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133B-4CDA-AEED-5A42EEC83F50}"/>
              </c:ext>
            </c:extLst>
          </c:dPt>
          <c:dLbls>
            <c:dLbl>
              <c:idx val="0"/>
              <c:tx>
                <c:rich>
                  <a:bodyPr/>
                  <a:lstStyle/>
                  <a:p>
                    <a:r>
                      <a:rPr lang="en-US" sz="3200" dirty="0"/>
                      <a:t>77%</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33B-4CDA-AEED-5A42EEC83F50}"/>
                </c:ext>
              </c:extLst>
            </c:dLbl>
            <c:dLbl>
              <c:idx val="1"/>
              <c:tx>
                <c:rich>
                  <a:bodyPr/>
                  <a:lstStyle/>
                  <a:p>
                    <a:r>
                      <a:rPr lang="en-US" sz="3200" dirty="0"/>
                      <a:t>23%</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33B-4CDA-AEED-5A42EEC83F50}"/>
                </c:ext>
              </c:extLst>
            </c:dLbl>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Sheet1!$A$1:$B$1</c:f>
              <c:numCache>
                <c:formatCode>0%</c:formatCode>
                <c:ptCount val="2"/>
                <c:pt idx="0">
                  <c:v>0.79</c:v>
                </c:pt>
                <c:pt idx="1">
                  <c:v>0.21</c:v>
                </c:pt>
              </c:numCache>
            </c:numRef>
          </c:val>
          <c:extLst>
            <c:ext xmlns:c16="http://schemas.microsoft.com/office/drawing/2014/chart" uri="{C3380CC4-5D6E-409C-BE32-E72D297353CC}">
              <c16:uniqueId val="{00000004-133B-4CDA-AEED-5A42EEC83F50}"/>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62" tIns="46581" rIns="93162" bIns="46581" rtlCol="0"/>
          <a:lstStyle>
            <a:lvl1pPr algn="l">
              <a:defRPr sz="1200"/>
            </a:lvl1pPr>
          </a:lstStyle>
          <a:p>
            <a:endParaRPr lang="en-US"/>
          </a:p>
        </p:txBody>
      </p:sp>
      <p:sp>
        <p:nvSpPr>
          <p:cNvPr id="3" name="Date Placeholder 2"/>
          <p:cNvSpPr>
            <a:spLocks noGrp="1"/>
          </p:cNvSpPr>
          <p:nvPr>
            <p:ph type="dt" sz="quarter" idx="1"/>
          </p:nvPr>
        </p:nvSpPr>
        <p:spPr>
          <a:xfrm>
            <a:off x="3970939" y="2"/>
            <a:ext cx="3037840" cy="466434"/>
          </a:xfrm>
          <a:prstGeom prst="rect">
            <a:avLst/>
          </a:prstGeom>
        </p:spPr>
        <p:txBody>
          <a:bodyPr vert="horz" lIns="93162" tIns="46581" rIns="93162" bIns="46581" rtlCol="0"/>
          <a:lstStyle>
            <a:lvl1pPr algn="r">
              <a:defRPr sz="1200"/>
            </a:lvl1pPr>
          </a:lstStyle>
          <a:p>
            <a:fld id="{9437C556-1926-4C3D-BBD8-7FC2CF615262}" type="datetimeFigureOut">
              <a:rPr lang="en-US" smtClean="0"/>
              <a:t>12/5/2023</a:t>
            </a:fld>
            <a:endParaRPr lang="en-US"/>
          </a:p>
        </p:txBody>
      </p:sp>
      <p:sp>
        <p:nvSpPr>
          <p:cNvPr id="4" name="Footer Placeholder 3"/>
          <p:cNvSpPr>
            <a:spLocks noGrp="1"/>
          </p:cNvSpPr>
          <p:nvPr>
            <p:ph type="ftr" sz="quarter" idx="2"/>
          </p:nvPr>
        </p:nvSpPr>
        <p:spPr>
          <a:xfrm>
            <a:off x="0" y="8829968"/>
            <a:ext cx="3037840" cy="466433"/>
          </a:xfrm>
          <a:prstGeom prst="rect">
            <a:avLst/>
          </a:prstGeom>
        </p:spPr>
        <p:txBody>
          <a:bodyPr vert="horz" lIns="93162" tIns="46581" rIns="93162" bIns="46581"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8"/>
            <a:ext cx="3037840" cy="466433"/>
          </a:xfrm>
          <a:prstGeom prst="rect">
            <a:avLst/>
          </a:prstGeom>
        </p:spPr>
        <p:txBody>
          <a:bodyPr vert="horz" lIns="93162" tIns="46581" rIns="93162" bIns="46581" rtlCol="0" anchor="b"/>
          <a:lstStyle>
            <a:lvl1pPr algn="r">
              <a:defRPr sz="1200"/>
            </a:lvl1pPr>
          </a:lstStyle>
          <a:p>
            <a:fld id="{DA1D2D9E-3647-4526-A895-4CB97D5158C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62" tIns="46581" rIns="93162" bIns="46581"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939" y="2"/>
            <a:ext cx="3037840" cy="464820"/>
          </a:xfrm>
          <a:prstGeom prst="rect">
            <a:avLst/>
          </a:prstGeom>
        </p:spPr>
        <p:txBody>
          <a:bodyPr vert="horz" lIns="93162" tIns="46581" rIns="93162" bIns="46581" rtlCol="0"/>
          <a:lstStyle>
            <a:lvl1pPr algn="r" eaLnBrk="1" fontAlgn="auto" hangingPunct="1">
              <a:spcBef>
                <a:spcPts val="0"/>
              </a:spcBef>
              <a:spcAft>
                <a:spcPts val="0"/>
              </a:spcAft>
              <a:defRPr sz="1200">
                <a:latin typeface="+mn-lt"/>
                <a:cs typeface="+mn-cs"/>
              </a:defRPr>
            </a:lvl1pPr>
          </a:lstStyle>
          <a:p>
            <a:pPr>
              <a:defRPr/>
            </a:pPr>
            <a:fld id="{B7EA3014-2865-438A-8017-BCE127679508}" type="datetimeFigureOut">
              <a:rPr lang="en-US"/>
              <a:t>12/5/2023</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2" tIns="46581" rIns="93162" bIns="46581" rtlCol="0" anchor="ctr"/>
          <a:lstStyle/>
          <a:p>
            <a:pPr lvl="0"/>
            <a:endParaRPr lang="en-US" noProof="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2" tIns="46581" rIns="93162" bIns="4658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2" tIns="46581" rIns="93162" bIns="46581"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wrap="square" lIns="93162" tIns="46581" rIns="93162" bIns="46581" numCol="1" anchor="b" anchorCtr="0" compatLnSpc="1"/>
          <a:lstStyle>
            <a:lvl1pPr algn="r" eaLnBrk="1" hangingPunct="1">
              <a:defRPr sz="1200">
                <a:latin typeface="Calibri" panose="020F0502020204030204" pitchFamily="34" charset="0"/>
              </a:defRPr>
            </a:lvl1pPr>
          </a:lstStyle>
          <a:p>
            <a:pPr>
              <a:defRPr/>
            </a:pPr>
            <a:fld id="{E058D8C8-02D3-4400-939D-07643807B50F}" type="slidenum">
              <a:rPr lang="en-US" altLang="en-US"/>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Next Slide - Mission. </a:t>
            </a:r>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a:t>
            </a:fld>
            <a:endParaRPr lang="en-US" altLang="en-US"/>
          </a:p>
        </p:txBody>
      </p:sp>
    </p:spTree>
    <p:extLst>
      <p:ext uri="{BB962C8B-B14F-4D97-AF65-F5344CB8AC3E}">
        <p14:creationId xmlns:p14="http://schemas.microsoft.com/office/powerpoint/2010/main" val="4208180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b="0" i="0" kern="1200" dirty="0">
                <a:solidFill>
                  <a:schemeClr val="tx1"/>
                </a:solidFill>
                <a:effectLst/>
                <a:latin typeface="+mn-lt"/>
                <a:ea typeface="+mn-ea"/>
                <a:cs typeface="+mn-cs"/>
              </a:rPr>
              <a:t>Mention the addition of region 9</a:t>
            </a:r>
          </a:p>
          <a:p>
            <a:pPr defTabSz="931774">
              <a:defRPr/>
            </a:pPr>
            <a:r>
              <a:rPr lang="en-US" sz="1200" b="0" i="0" kern="1200" dirty="0">
                <a:solidFill>
                  <a:schemeClr val="tx1"/>
                </a:solidFill>
                <a:effectLst/>
                <a:latin typeface="+mn-lt"/>
                <a:ea typeface="+mn-ea"/>
                <a:cs typeface="+mn-cs"/>
              </a:rPr>
              <a:t>Buyout-primarily benefit LMI residents, offers an incentive—payment above fair market value</a:t>
            </a:r>
          </a:p>
          <a:p>
            <a:pPr defTabSz="931774">
              <a:defRPr/>
            </a:pPr>
            <a:r>
              <a:rPr lang="en-US" sz="1200" b="0" i="0" kern="1200" dirty="0">
                <a:solidFill>
                  <a:schemeClr val="tx1"/>
                </a:solidFill>
                <a:effectLst/>
                <a:latin typeface="+mn-lt"/>
                <a:ea typeface="+mn-ea"/>
                <a:cs typeface="+mn-cs"/>
              </a:rPr>
              <a:t>Cost Share-25% cost share of HMGP awards the state received from FEMA as a result of the 2016 floods</a:t>
            </a:r>
            <a:endParaRPr lang="en-US" sz="1200" dirty="0">
              <a:solidFill>
                <a:schemeClr val="accent3">
                  <a:lumMod val="50000"/>
                </a:schemeClr>
              </a:solidFill>
            </a:endParaRPr>
          </a:p>
          <a:p>
            <a:pPr defTabSz="931774">
              <a:defRPr/>
            </a:pPr>
            <a:r>
              <a:rPr lang="en-US" sz="1200" dirty="0">
                <a:solidFill>
                  <a:schemeClr val="accent3">
                    <a:lumMod val="50000"/>
                  </a:schemeClr>
                </a:solidFill>
              </a:rPr>
              <a:t>NEXT SLIDE – LWI Modeling Regions</a:t>
            </a:r>
            <a:endParaRPr lang="en-US" sz="1200" baseline="0" dirty="0">
              <a:solidFill>
                <a:schemeClr val="accent3">
                  <a:lumMod val="50000"/>
                </a:schemeClr>
              </a:solidFill>
            </a:endParaRPr>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10</a:t>
            </a:fld>
            <a:endParaRPr lang="en-US" altLang="en-US"/>
          </a:p>
        </p:txBody>
      </p:sp>
    </p:spTree>
    <p:extLst>
      <p:ext uri="{BB962C8B-B14F-4D97-AF65-F5344CB8AC3E}">
        <p14:creationId xmlns:p14="http://schemas.microsoft.com/office/powerpoint/2010/main" val="1257282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Modeling</a:t>
            </a:r>
            <a:r>
              <a:rPr lang="en-US" baseline="0" dirty="0"/>
              <a:t> –  MUSM Plan, River and Rain gauge Network, Data Collection Storage and </a:t>
            </a:r>
            <a:r>
              <a:rPr lang="en-US" baseline="0" dirty="0" err="1"/>
              <a:t>Mgt</a:t>
            </a:r>
            <a:r>
              <a:rPr lang="en-US" baseline="0" dirty="0"/>
              <a:t> and Sharing</a:t>
            </a:r>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NEXT SLIDE – LWI SPP at DOTD</a:t>
            </a:r>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11</a:t>
            </a:fld>
            <a:endParaRPr lang="en-US" altLang="en-US"/>
          </a:p>
        </p:txBody>
      </p:sp>
    </p:spTree>
    <p:extLst>
      <p:ext uri="{BB962C8B-B14F-4D97-AF65-F5344CB8AC3E}">
        <p14:creationId xmlns:p14="http://schemas.microsoft.com/office/powerpoint/2010/main" val="2962054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dirty="0"/>
              <a:t>Revised Statute 38:90.1 – 38:90.17</a:t>
            </a:r>
          </a:p>
          <a:p>
            <a:endParaRPr lang="en-US" sz="18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dirty="0"/>
              <a:t>Roadway Flooding Program</a:t>
            </a:r>
          </a:p>
          <a:p>
            <a:endParaRPr lang="en-US" sz="2000"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12</a:t>
            </a:fld>
            <a:endParaRPr lang="en-US" altLang="en-US"/>
          </a:p>
        </p:txBody>
      </p:sp>
    </p:spTree>
    <p:extLst>
      <p:ext uri="{BB962C8B-B14F-4D97-AF65-F5344CB8AC3E}">
        <p14:creationId xmlns:p14="http://schemas.microsoft.com/office/powerpoint/2010/main" val="543188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NEXT SLIDE – Flood Control continued</a:t>
            </a:r>
          </a:p>
        </p:txBody>
      </p:sp>
    </p:spTree>
    <p:extLst>
      <p:ext uri="{BB962C8B-B14F-4D97-AF65-F5344CB8AC3E}">
        <p14:creationId xmlns:p14="http://schemas.microsoft.com/office/powerpoint/2010/main" val="708535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NEXT SLIDE – Rural Grant Opportunity</a:t>
            </a:r>
          </a:p>
        </p:txBody>
      </p:sp>
    </p:spTree>
    <p:extLst>
      <p:ext uri="{BB962C8B-B14F-4D97-AF65-F5344CB8AC3E}">
        <p14:creationId xmlns:p14="http://schemas.microsoft.com/office/powerpoint/2010/main" val="1554315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a:p>
            <a:endParaRPr lang="en-US" dirty="0"/>
          </a:p>
          <a:p>
            <a:r>
              <a:rPr lang="en-US" dirty="0"/>
              <a:t>NEXT SLIDE – Application Timeline</a:t>
            </a:r>
          </a:p>
        </p:txBody>
      </p:sp>
    </p:spTree>
    <p:extLst>
      <p:ext uri="{BB962C8B-B14F-4D97-AF65-F5344CB8AC3E}">
        <p14:creationId xmlns:p14="http://schemas.microsoft.com/office/powerpoint/2010/main" val="1922823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err="1"/>
              <a:t>Eval</a:t>
            </a:r>
            <a:r>
              <a:rPr lang="en-US" dirty="0"/>
              <a:t> Committee – Office</a:t>
            </a:r>
            <a:r>
              <a:rPr lang="en-US" baseline="0" dirty="0"/>
              <a:t> of State Planning, NRCS, CPRA, DOTD</a:t>
            </a:r>
            <a:endParaRPr lang="en-US" dirty="0"/>
          </a:p>
          <a:p>
            <a:pPr fontAlgn="base">
              <a:spcBef>
                <a:spcPts val="0"/>
              </a:spcBef>
              <a:spcAft>
                <a:spcPct val="0"/>
              </a:spcAft>
              <a:buClr>
                <a:srgbClr val="F16321"/>
              </a:buClr>
              <a:buFont typeface="Wingdings" panose="05000000000000000000" pitchFamily="2" charset="2"/>
              <a:buChar char="Ø"/>
            </a:pPr>
            <a:r>
              <a:rPr lang="en-US" sz="2400" dirty="0">
                <a:latin typeface="Franklin Gothic Book" panose="020B0503020102020204" pitchFamily="34" charset="0"/>
              </a:rPr>
              <a:t>Pre-Applications due by May 1</a:t>
            </a:r>
            <a:r>
              <a:rPr lang="en-US" sz="2400" baseline="30000" dirty="0">
                <a:latin typeface="Franklin Gothic Book" panose="020B0503020102020204" pitchFamily="34" charset="0"/>
              </a:rPr>
              <a:t>st</a:t>
            </a:r>
            <a:endParaRPr lang="en-US" sz="2400" dirty="0">
              <a:latin typeface="Franklin Gothic Book" panose="020B0503020102020204" pitchFamily="34" charset="0"/>
            </a:endParaRPr>
          </a:p>
          <a:p>
            <a:pPr lvl="1" fontAlgn="base">
              <a:spcBef>
                <a:spcPts val="0"/>
              </a:spcBef>
              <a:spcAft>
                <a:spcPct val="0"/>
              </a:spcAft>
              <a:buClr>
                <a:srgbClr val="F16321"/>
              </a:buClr>
            </a:pPr>
            <a:r>
              <a:rPr lang="en-US" sz="2000" dirty="0">
                <a:latin typeface="Franklin Gothic Book" panose="020B0503020102020204" pitchFamily="34" charset="0"/>
              </a:rPr>
              <a:t>The pre-application should justify the project need with substantial documentation: photos, public records, news articles, videos, affidavits</a:t>
            </a:r>
          </a:p>
          <a:p>
            <a:pPr lvl="1" fontAlgn="base">
              <a:spcBef>
                <a:spcPts val="0"/>
              </a:spcBef>
              <a:spcAft>
                <a:spcPct val="0"/>
              </a:spcAft>
              <a:buClr>
                <a:srgbClr val="F16321"/>
              </a:buClr>
            </a:pPr>
            <a:endParaRPr lang="en-US" sz="2000" dirty="0">
              <a:latin typeface="Franklin Gothic Book" panose="020B0503020102020204" pitchFamily="34" charset="0"/>
            </a:endParaRPr>
          </a:p>
          <a:p>
            <a:pPr fontAlgn="base">
              <a:spcBef>
                <a:spcPts val="0"/>
              </a:spcBef>
              <a:spcAft>
                <a:spcPct val="0"/>
              </a:spcAft>
              <a:buClr>
                <a:srgbClr val="F16321"/>
              </a:buClr>
              <a:buFont typeface="Wingdings" panose="05000000000000000000" pitchFamily="2" charset="2"/>
              <a:buChar char="Ø"/>
            </a:pPr>
            <a:r>
              <a:rPr lang="en-US" sz="2400" dirty="0">
                <a:latin typeface="Franklin Gothic Book" panose="020B0503020102020204" pitchFamily="34" charset="0"/>
              </a:rPr>
              <a:t>Full Applications due by October 1</a:t>
            </a:r>
            <a:r>
              <a:rPr lang="en-US" sz="2400" baseline="30000" dirty="0">
                <a:latin typeface="Franklin Gothic Book" panose="020B0503020102020204" pitchFamily="34" charset="0"/>
              </a:rPr>
              <a:t>st</a:t>
            </a:r>
            <a:endParaRPr lang="en-US" sz="2400" dirty="0">
              <a:latin typeface="Franklin Gothic Book" panose="020B0503020102020204" pitchFamily="34" charset="0"/>
            </a:endParaRPr>
          </a:p>
          <a:p>
            <a:pPr lvl="1" fontAlgn="base">
              <a:spcBef>
                <a:spcPts val="0"/>
              </a:spcBef>
              <a:spcAft>
                <a:spcPct val="0"/>
              </a:spcAft>
              <a:buClr>
                <a:srgbClr val="F16321"/>
              </a:buClr>
            </a:pPr>
            <a:r>
              <a:rPr lang="en-US" sz="2000" dirty="0">
                <a:latin typeface="Franklin Gothic Book" panose="020B0503020102020204" pitchFamily="34" charset="0"/>
              </a:rPr>
              <a:t>The full application should include any and all engineering analysis necessary to evaluate the claimed benefits and any potential adverse impacts:</a:t>
            </a:r>
          </a:p>
          <a:p>
            <a:endParaRPr lang="en-US" dirty="0"/>
          </a:p>
          <a:p>
            <a:endParaRPr lang="en-US" dirty="0"/>
          </a:p>
          <a:p>
            <a:r>
              <a:rPr lang="en-US" dirty="0"/>
              <a:t>NEXT SLIDE – Flood Control funding</a:t>
            </a:r>
          </a:p>
        </p:txBody>
      </p:sp>
    </p:spTree>
    <p:extLst>
      <p:ext uri="{BB962C8B-B14F-4D97-AF65-F5344CB8AC3E}">
        <p14:creationId xmlns:p14="http://schemas.microsoft.com/office/powerpoint/2010/main" val="3347781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Rural funding percentages are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NEXT SLIDE – Flood Control continued</a:t>
            </a:r>
          </a:p>
          <a:p>
            <a:endParaRPr lang="en-US" dirty="0"/>
          </a:p>
          <a:p>
            <a:endParaRPr lang="en-US" dirty="0"/>
          </a:p>
          <a:p>
            <a:endParaRPr lang="en-US" dirty="0"/>
          </a:p>
          <a:p>
            <a:r>
              <a:rPr lang="en-US" dirty="0"/>
              <a:t>NEXT SLIDE – Flood Control </a:t>
            </a:r>
            <a:r>
              <a:rPr lang="en-US" dirty="0" err="1"/>
              <a:t>contined</a:t>
            </a:r>
            <a:endParaRPr lang="en-US" dirty="0"/>
          </a:p>
        </p:txBody>
      </p:sp>
    </p:spTree>
    <p:extLst>
      <p:ext uri="{BB962C8B-B14F-4D97-AF65-F5344CB8AC3E}">
        <p14:creationId xmlns:p14="http://schemas.microsoft.com/office/powerpoint/2010/main" val="358969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Floodgate at</a:t>
            </a:r>
            <a:r>
              <a:rPr lang="en-US" baseline="0" dirty="0"/>
              <a:t> the confluence of Bayou </a:t>
            </a:r>
            <a:r>
              <a:rPr lang="en-US" baseline="0" dirty="0" err="1"/>
              <a:t>Teche</a:t>
            </a:r>
            <a:r>
              <a:rPr lang="en-US" baseline="0" dirty="0"/>
              <a:t> and the </a:t>
            </a:r>
            <a:r>
              <a:rPr lang="en-US" baseline="0" dirty="0" err="1"/>
              <a:t>Charenton</a:t>
            </a:r>
            <a:r>
              <a:rPr lang="en-US" baseline="0" dirty="0"/>
              <a:t> Canal in southern St. Mary Parish.</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NEXT SLIDE – Flood Control continued</a:t>
            </a:r>
          </a:p>
          <a:p>
            <a:endParaRPr lang="en-US" dirty="0"/>
          </a:p>
          <a:p>
            <a:endParaRPr lang="en-US" dirty="0"/>
          </a:p>
          <a:p>
            <a:endParaRPr lang="en-US" dirty="0"/>
          </a:p>
          <a:p>
            <a:r>
              <a:rPr lang="en-US" dirty="0"/>
              <a:t>NEXT SLIDE – Flood Control </a:t>
            </a:r>
            <a:r>
              <a:rPr lang="en-US" dirty="0" err="1"/>
              <a:t>contined</a:t>
            </a:r>
            <a:endParaRPr lang="en-US" dirty="0"/>
          </a:p>
        </p:txBody>
      </p:sp>
    </p:spTree>
    <p:extLst>
      <p:ext uri="{BB962C8B-B14F-4D97-AF65-F5344CB8AC3E}">
        <p14:creationId xmlns:p14="http://schemas.microsoft.com/office/powerpoint/2010/main" val="3480952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Chute</a:t>
            </a:r>
            <a:r>
              <a:rPr lang="en-US" baseline="0" dirty="0"/>
              <a:t> Levee –Widened to facilitate flood-fighting Phase 2 will be raising but waiting on 401 permit </a:t>
            </a:r>
            <a:endParaRPr lang="en-US" dirty="0"/>
          </a:p>
          <a:p>
            <a:endParaRPr lang="en-US" dirty="0"/>
          </a:p>
          <a:p>
            <a:r>
              <a:rPr lang="en-US" dirty="0"/>
              <a:t>NEXT SLIDE – Flood Control continued</a:t>
            </a:r>
          </a:p>
        </p:txBody>
      </p:sp>
    </p:spTree>
    <p:extLst>
      <p:ext uri="{BB962C8B-B14F-4D97-AF65-F5344CB8AC3E}">
        <p14:creationId xmlns:p14="http://schemas.microsoft.com/office/powerpoint/2010/main" val="597405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second D</a:t>
            </a:r>
            <a:r>
              <a:rPr lang="en-US" baseline="0" dirty="0"/>
              <a:t>, not here to talk roads and highways (RS 38) </a:t>
            </a:r>
          </a:p>
          <a:p>
            <a:r>
              <a:rPr lang="en-US" baseline="0" dirty="0"/>
              <a:t>Heard it put really well in by our federal partner in Vicksburg and a few Turkey jokes while at LMR Mega Study</a:t>
            </a:r>
            <a:endParaRPr lang="en-US" dirty="0"/>
          </a:p>
          <a:p>
            <a:r>
              <a:rPr lang="en-US" dirty="0"/>
              <a:t>Legislative reviews – composition of districts, all manner of studies,</a:t>
            </a:r>
            <a:r>
              <a:rPr lang="en-US" baseline="0" dirty="0"/>
              <a:t> </a:t>
            </a:r>
            <a:endParaRPr lang="en-US" dirty="0"/>
          </a:p>
          <a:p>
            <a:r>
              <a:rPr lang="en-US" dirty="0"/>
              <a:t>Next</a:t>
            </a:r>
            <a:r>
              <a:rPr lang="en-US" baseline="0" dirty="0"/>
              <a:t> Slide: Sections in Public Works</a:t>
            </a:r>
            <a:endParaRPr lang="en-US" dirty="0"/>
          </a:p>
        </p:txBody>
      </p:sp>
    </p:spTree>
    <p:extLst>
      <p:ext uri="{BB962C8B-B14F-4D97-AF65-F5344CB8AC3E}">
        <p14:creationId xmlns:p14="http://schemas.microsoft.com/office/powerpoint/2010/main" val="1002129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Construction of an</a:t>
            </a:r>
            <a:r>
              <a:rPr lang="en-US" baseline="0" dirty="0"/>
              <a:t> enlarged sump area and improvements to subsurface drainage to improve conveyance and reduce pump cycling.</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NEXT SLIDE – Flood Control continued</a:t>
            </a:r>
          </a:p>
          <a:p>
            <a:endParaRPr lang="en-US" dirty="0"/>
          </a:p>
          <a:p>
            <a:r>
              <a:rPr lang="en-US" dirty="0"/>
              <a:t>NEXT SLIDE – Flood Control continued</a:t>
            </a:r>
          </a:p>
        </p:txBody>
      </p:sp>
    </p:spTree>
    <p:extLst>
      <p:ext uri="{BB962C8B-B14F-4D97-AF65-F5344CB8AC3E}">
        <p14:creationId xmlns:p14="http://schemas.microsoft.com/office/powerpoint/2010/main" val="483625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2023-2024</a:t>
            </a:r>
            <a:r>
              <a:rPr lang="en-US" baseline="0" dirty="0"/>
              <a:t> cycle:  Applications currently under Evaluation Committee review</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NEXT SLIDE – Flood Control continued</a:t>
            </a:r>
          </a:p>
          <a:p>
            <a:endParaRPr lang="en-US" dirty="0"/>
          </a:p>
          <a:p>
            <a:endParaRPr lang="en-US" dirty="0"/>
          </a:p>
          <a:p>
            <a:endParaRPr lang="en-US" dirty="0"/>
          </a:p>
          <a:p>
            <a:r>
              <a:rPr lang="en-US" dirty="0"/>
              <a:t>NEXT SLIDE – Red Chute Levee</a:t>
            </a:r>
            <a:r>
              <a:rPr lang="en-US" baseline="0" dirty="0"/>
              <a:t> Phase I – Widening</a:t>
            </a:r>
            <a:endParaRPr lang="en-US" dirty="0"/>
          </a:p>
        </p:txBody>
      </p:sp>
    </p:spTree>
    <p:extLst>
      <p:ext uri="{BB962C8B-B14F-4D97-AF65-F5344CB8AC3E}">
        <p14:creationId xmlns:p14="http://schemas.microsoft.com/office/powerpoint/2010/main" val="1789328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only have done projects in 43 parishes. One major project</a:t>
            </a:r>
            <a:r>
              <a:rPr lang="en-US" baseline="0" dirty="0"/>
              <a:t> closed out </a:t>
            </a:r>
            <a:r>
              <a:rPr lang="en-US" dirty="0"/>
              <a:t>last year brought the BC went up almost 4</a:t>
            </a:r>
            <a:r>
              <a:rPr lang="en-US" baseline="0" dirty="0"/>
              <a:t> tenths</a:t>
            </a:r>
            <a:endParaRPr lang="en-US" dirty="0"/>
          </a:p>
          <a:p>
            <a:r>
              <a:rPr lang="en-US" dirty="0"/>
              <a:t>(No projects in St. Landry, </a:t>
            </a:r>
            <a:r>
              <a:rPr lang="en-US" baseline="0" dirty="0"/>
              <a:t>Red River, Desoto, Tensas, </a:t>
            </a:r>
            <a:r>
              <a:rPr lang="en-US" dirty="0"/>
              <a:t>St. Martin, Pointe Coupee</a:t>
            </a:r>
            <a:r>
              <a:rPr lang="en-US" baseline="0" dirty="0"/>
              <a:t>, Union, and West Baton Rouge Parishes)</a:t>
            </a:r>
            <a:endParaRPr lang="en-US" dirty="0"/>
          </a:p>
          <a:p>
            <a:endParaRPr lang="en-US" dirty="0"/>
          </a:p>
          <a:p>
            <a:r>
              <a:rPr lang="en-US" dirty="0"/>
              <a:t>Next Slide – Roadway Flooding Program</a:t>
            </a:r>
          </a:p>
          <a:p>
            <a:endParaRPr lang="en-US" dirty="0"/>
          </a:p>
          <a:p>
            <a:endParaRPr lang="en-US" dirty="0"/>
          </a:p>
          <a:p>
            <a:endParaRPr lang="en-US" dirty="0"/>
          </a:p>
          <a:p>
            <a:r>
              <a:rPr lang="en-US" dirty="0"/>
              <a:t>NEXT SLIDE – Flood Control </a:t>
            </a:r>
            <a:r>
              <a:rPr lang="en-US" dirty="0" err="1"/>
              <a:t>contined</a:t>
            </a:r>
            <a:endParaRPr lang="en-US" dirty="0"/>
          </a:p>
        </p:txBody>
      </p:sp>
    </p:spTree>
    <p:extLst>
      <p:ext uri="{BB962C8B-B14F-4D97-AF65-F5344CB8AC3E}">
        <p14:creationId xmlns:p14="http://schemas.microsoft.com/office/powerpoint/2010/main" val="3447148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dirty="0"/>
              <a:t>The Department of Transportation and Development is the State Coordinating Agency for the Roadway Flooding Program.</a:t>
            </a:r>
          </a:p>
          <a:p>
            <a:endParaRPr lang="en-US" sz="18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dirty="0"/>
              <a:t>Roadway Flooding Program</a:t>
            </a:r>
          </a:p>
          <a:p>
            <a:endParaRPr lang="en-US" sz="2000"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23</a:t>
            </a:fld>
            <a:endParaRPr lang="en-US" altLang="en-US"/>
          </a:p>
        </p:txBody>
      </p:sp>
    </p:spTree>
    <p:extLst>
      <p:ext uri="{BB962C8B-B14F-4D97-AF65-F5344CB8AC3E}">
        <p14:creationId xmlns:p14="http://schemas.microsoft.com/office/powerpoint/2010/main" val="3868305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Things to look out for:</a:t>
            </a:r>
            <a:r>
              <a:rPr lang="en-US" baseline="0" dirty="0"/>
              <a:t> ROW, Utilities, RR permitting, Environmental</a:t>
            </a:r>
            <a:endParaRPr lang="en-US" dirty="0"/>
          </a:p>
          <a:p>
            <a:endParaRPr lang="en-US" dirty="0"/>
          </a:p>
          <a:p>
            <a:endParaRPr lang="en-US" dirty="0"/>
          </a:p>
          <a:p>
            <a:r>
              <a:rPr lang="en-US" dirty="0"/>
              <a:t>NEXT SLIDE – Roadway Flooding Program</a:t>
            </a:r>
          </a:p>
        </p:txBody>
      </p:sp>
    </p:spTree>
    <p:extLst>
      <p:ext uri="{BB962C8B-B14F-4D97-AF65-F5344CB8AC3E}">
        <p14:creationId xmlns:p14="http://schemas.microsoft.com/office/powerpoint/2010/main" val="1237454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r>
              <a:rPr lang="en-US" dirty="0"/>
              <a:t>NEXT SLIDE – Roadway Project</a:t>
            </a:r>
          </a:p>
        </p:txBody>
      </p:sp>
    </p:spTree>
    <p:extLst>
      <p:ext uri="{BB962C8B-B14F-4D97-AF65-F5344CB8AC3E}">
        <p14:creationId xmlns:p14="http://schemas.microsoft.com/office/powerpoint/2010/main" val="1190074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Advertised and let in September of 2022</a:t>
            </a:r>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26</a:t>
            </a:fld>
            <a:endParaRPr lang="en-US" altLang="en-US"/>
          </a:p>
        </p:txBody>
      </p:sp>
    </p:spTree>
    <p:extLst>
      <p:ext uri="{BB962C8B-B14F-4D97-AF65-F5344CB8AC3E}">
        <p14:creationId xmlns:p14="http://schemas.microsoft.com/office/powerpoint/2010/main" val="1923531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projects</a:t>
            </a:r>
            <a:r>
              <a:rPr lang="en-US" baseline="0" dirty="0"/>
              <a:t> completed from last year </a:t>
            </a:r>
            <a:r>
              <a:rPr lang="en-US" dirty="0"/>
              <a:t>19 mil is small</a:t>
            </a:r>
            <a:r>
              <a:rPr lang="en-US" baseline="0" dirty="0"/>
              <a:t> decrease from last year but we moved up to 25 of 64 parishes</a:t>
            </a:r>
          </a:p>
          <a:p>
            <a:endParaRPr lang="en-US" baseline="0" dirty="0"/>
          </a:p>
          <a:p>
            <a:r>
              <a:rPr lang="en-US" baseline="0" dirty="0"/>
              <a:t>Next slide – NFIP </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27</a:t>
            </a:fld>
            <a:endParaRPr lang="en-US" altLang="en-US"/>
          </a:p>
        </p:txBody>
      </p:sp>
    </p:spTree>
    <p:extLst>
      <p:ext uri="{BB962C8B-B14F-4D97-AF65-F5344CB8AC3E}">
        <p14:creationId xmlns:p14="http://schemas.microsoft.com/office/powerpoint/2010/main" val="53829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dirty="0"/>
              <a:t>Section </a:t>
            </a:r>
          </a:p>
          <a:p>
            <a:endParaRPr lang="en-US" sz="1800" dirty="0"/>
          </a:p>
          <a:p>
            <a:r>
              <a:rPr lang="en-US" sz="2000" dirty="0"/>
              <a:t>Next Slide – Non Coastal Levees</a:t>
            </a:r>
          </a:p>
          <a:p>
            <a:endParaRPr lang="en-US" sz="2000"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28</a:t>
            </a:fld>
            <a:endParaRPr lang="en-US" altLang="en-US"/>
          </a:p>
        </p:txBody>
      </p:sp>
    </p:spTree>
    <p:extLst>
      <p:ext uri="{BB962C8B-B14F-4D97-AF65-F5344CB8AC3E}">
        <p14:creationId xmlns:p14="http://schemas.microsoft.com/office/powerpoint/2010/main" val="2773061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dirty="0"/>
              <a:t>The Department of Transportation and Development is the State Coordinating Agency for the National Flood Insurance Program (NFIP).</a:t>
            </a:r>
          </a:p>
          <a:p>
            <a:endParaRPr lang="en-US" sz="1800" dirty="0"/>
          </a:p>
          <a:p>
            <a:r>
              <a:rPr lang="en-US" sz="2000" dirty="0"/>
              <a:t>Next Slide – Floodplain</a:t>
            </a:r>
            <a:r>
              <a:rPr lang="en-US" sz="2000" baseline="0" dirty="0"/>
              <a:t> </a:t>
            </a:r>
            <a:r>
              <a:rPr lang="en-US" sz="2000" baseline="0" dirty="0" err="1"/>
              <a:t>Mgt</a:t>
            </a:r>
            <a:endParaRPr lang="en-US" sz="2000" dirty="0"/>
          </a:p>
          <a:p>
            <a:endParaRPr lang="en-US" sz="2000"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29</a:t>
            </a:fld>
            <a:endParaRPr lang="en-US" altLang="en-US"/>
          </a:p>
        </p:txBody>
      </p:sp>
    </p:spTree>
    <p:extLst>
      <p:ext uri="{BB962C8B-B14F-4D97-AF65-F5344CB8AC3E}">
        <p14:creationId xmlns:p14="http://schemas.microsoft.com/office/powerpoint/2010/main" val="1347752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indent="0">
              <a:buFont typeface="Arial" panose="020B0604020202020204" pitchFamily="34" charset="0"/>
              <a:buNone/>
            </a:pPr>
            <a:endParaRPr lang="en-US" dirty="0"/>
          </a:p>
          <a:p>
            <a:endParaRPr lang="en-US" dirty="0"/>
          </a:p>
          <a:p>
            <a:endParaRPr lang="en-US" dirty="0"/>
          </a:p>
          <a:p>
            <a:pPr lvl="1">
              <a:spcAft>
                <a:spcPts val="600"/>
              </a:spcAft>
              <a:buFont typeface="Wingdings" panose="05000000000000000000" pitchFamily="2" charset="2"/>
              <a:buChar char="§"/>
            </a:pPr>
            <a:r>
              <a:rPr lang="en-US" sz="3200" dirty="0"/>
              <a:t>Hydraulics Section</a:t>
            </a:r>
          </a:p>
          <a:p>
            <a:pPr lvl="2">
              <a:spcAft>
                <a:spcPts val="600"/>
              </a:spcAft>
            </a:pPr>
            <a:r>
              <a:rPr lang="en-US" dirty="0"/>
              <a:t>Louisiana Watershed Initiative</a:t>
            </a:r>
          </a:p>
          <a:p>
            <a:pPr lvl="2">
              <a:spcAft>
                <a:spcPts val="600"/>
              </a:spcAft>
            </a:pPr>
            <a:r>
              <a:rPr lang="en-US" dirty="0"/>
              <a:t>Statewide Flood Control Program</a:t>
            </a:r>
          </a:p>
          <a:p>
            <a:pPr lvl="2">
              <a:spcAft>
                <a:spcPts val="600"/>
              </a:spcAft>
            </a:pPr>
            <a:r>
              <a:rPr lang="en-US" dirty="0"/>
              <a:t>Roadway Flooding Program</a:t>
            </a:r>
          </a:p>
          <a:p>
            <a:pPr lvl="1">
              <a:spcAft>
                <a:spcPts val="600"/>
              </a:spcAft>
              <a:buFont typeface="Wingdings" panose="05000000000000000000" pitchFamily="2" charset="2"/>
              <a:buChar char="§"/>
            </a:pPr>
            <a:r>
              <a:rPr lang="en-US" sz="3200" dirty="0"/>
              <a:t>Floodplain Management Section</a:t>
            </a:r>
          </a:p>
          <a:p>
            <a:pPr lvl="1">
              <a:spcAft>
                <a:spcPts val="600"/>
              </a:spcAft>
              <a:buFont typeface="Wingdings" panose="05000000000000000000" pitchFamily="2" charset="2"/>
              <a:buChar char="§"/>
            </a:pPr>
            <a:r>
              <a:rPr lang="en-US" sz="3200" dirty="0"/>
              <a:t>Levee &amp; Dam Safety Section</a:t>
            </a:r>
          </a:p>
          <a:p>
            <a:endParaRPr lang="en-US" dirty="0"/>
          </a:p>
          <a:p>
            <a:r>
              <a:rPr lang="en-US" dirty="0"/>
              <a:t>NEXT SLIDE – Hydraulics</a:t>
            </a:r>
          </a:p>
        </p:txBody>
      </p:sp>
    </p:spTree>
    <p:extLst>
      <p:ext uri="{BB962C8B-B14F-4D97-AF65-F5344CB8AC3E}">
        <p14:creationId xmlns:p14="http://schemas.microsoft.com/office/powerpoint/2010/main" val="97389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Next Slide – Floodplain</a:t>
            </a:r>
            <a:r>
              <a:rPr lang="en-US" sz="1200" baseline="0" dirty="0"/>
              <a:t> </a:t>
            </a:r>
            <a:r>
              <a:rPr lang="en-US" sz="1200" baseline="0" dirty="0" err="1"/>
              <a:t>Mgt</a:t>
            </a: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30</a:t>
            </a:fld>
            <a:endParaRPr lang="en-US" altLang="en-US"/>
          </a:p>
        </p:txBody>
      </p:sp>
    </p:spTree>
    <p:extLst>
      <p:ext uri="{BB962C8B-B14F-4D97-AF65-F5344CB8AC3E}">
        <p14:creationId xmlns:p14="http://schemas.microsoft.com/office/powerpoint/2010/main" val="4039082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Next Slide – CRS</a:t>
            </a:r>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31</a:t>
            </a:fld>
            <a:endParaRPr lang="en-US" altLang="en-US"/>
          </a:p>
        </p:txBody>
      </p:sp>
    </p:spTree>
    <p:extLst>
      <p:ext uri="{BB962C8B-B14F-4D97-AF65-F5344CB8AC3E}">
        <p14:creationId xmlns:p14="http://schemas.microsoft.com/office/powerpoint/2010/main" val="2689936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dirty="0"/>
              <a:t>Community Rating System Class Ratings are similar to Fire Ratings for your Homeowners’ Policy.  Each lower class receives a 5% decrease in flood insurance premiums.</a:t>
            </a:r>
          </a:p>
          <a:p>
            <a:r>
              <a:rPr lang="en-US" sz="2400" dirty="0"/>
              <a:t>Louisiana achieved its first Class 5 rating in May of 2019.  Jefferson Parish flood insurance policyholders now receive a 25% discount.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400" dirty="0"/>
              <a:t>Next Slide – CRS</a:t>
            </a:r>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32</a:t>
            </a:fld>
            <a:endParaRPr lang="en-US" altLang="en-US"/>
          </a:p>
        </p:txBody>
      </p:sp>
    </p:spTree>
    <p:extLst>
      <p:ext uri="{BB962C8B-B14F-4D97-AF65-F5344CB8AC3E}">
        <p14:creationId xmlns:p14="http://schemas.microsoft.com/office/powerpoint/2010/main" val="2856859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4938" y="542925"/>
            <a:ext cx="4640262" cy="3481388"/>
          </a:xfrm>
        </p:spPr>
      </p:sp>
      <p:sp>
        <p:nvSpPr>
          <p:cNvPr id="3" name="Notes Placeholder 2"/>
          <p:cNvSpPr>
            <a:spLocks noGrp="1"/>
          </p:cNvSpPr>
          <p:nvPr>
            <p:ph type="body" idx="1"/>
          </p:nvPr>
        </p:nvSpPr>
        <p:spPr/>
        <p:txBody>
          <a:bodyPr>
            <a:normAutofit fontScale="92500" lnSpcReduction="10000"/>
          </a:bodyPr>
          <a:lstStyle/>
          <a:p>
            <a:r>
              <a:rPr lang="en-US" sz="2900" dirty="0"/>
              <a:t>Louisiana is ranked in the Top 5 nationwide with 78% of the state’s flood insurance polices located in CRS communities</a:t>
            </a:r>
            <a:r>
              <a:rPr lang="en-US" sz="2400" dirty="0"/>
              <a:t>.</a:t>
            </a:r>
          </a:p>
          <a:p>
            <a:r>
              <a:rPr lang="en-US" sz="2900" dirty="0"/>
              <a:t>Participation in the Community Rating System saves Louisiana flood insurance policyholders more than $27 million annually</a:t>
            </a:r>
            <a:r>
              <a:rPr lang="en-US" sz="2400" dirty="0"/>
              <a:t>.</a:t>
            </a:r>
          </a:p>
          <a:p>
            <a:endParaRPr lang="en-US" sz="24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400" dirty="0"/>
              <a:t>Next Slide – CTP</a:t>
            </a:r>
          </a:p>
          <a:p>
            <a:endParaRPr lang="en-US" sz="2400"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33</a:t>
            </a:fld>
            <a:endParaRPr lang="en-US" altLang="en-US"/>
          </a:p>
        </p:txBody>
      </p:sp>
    </p:spTree>
    <p:extLst>
      <p:ext uri="{BB962C8B-B14F-4D97-AF65-F5344CB8AC3E}">
        <p14:creationId xmlns:p14="http://schemas.microsoft.com/office/powerpoint/2010/main" val="1559069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r>
              <a:rPr lang="en-US" sz="1200" dirty="0"/>
              <a:t>7 Discoveries</a:t>
            </a:r>
            <a:r>
              <a:rPr lang="en-US" sz="1200" baseline="0" dirty="0"/>
              <a:t> are closing next week:</a:t>
            </a:r>
          </a:p>
          <a:p>
            <a:r>
              <a:rPr lang="en-US" sz="1200" baseline="0" dirty="0"/>
              <a:t>Discoveries have been initiated in 8 additional watersheds: Cross Bayou, Middle Red</a:t>
            </a:r>
            <a:endParaRPr lang="en-US" sz="105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Next Slide – Policy Information</a:t>
            </a:r>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34</a:t>
            </a:fld>
            <a:endParaRPr lang="en-US" altLang="en-US"/>
          </a:p>
        </p:txBody>
      </p:sp>
    </p:spTree>
    <p:extLst>
      <p:ext uri="{BB962C8B-B14F-4D97-AF65-F5344CB8AC3E}">
        <p14:creationId xmlns:p14="http://schemas.microsoft.com/office/powerpoint/2010/main" val="3886390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r>
              <a:rPr lang="en-US" sz="1200" dirty="0"/>
              <a:t>7 Discoveries</a:t>
            </a:r>
            <a:r>
              <a:rPr lang="en-US" sz="1200" baseline="0" dirty="0"/>
              <a:t> are closing next week:</a:t>
            </a:r>
          </a:p>
          <a:p>
            <a:r>
              <a:rPr lang="en-US" sz="1200" baseline="0" dirty="0"/>
              <a:t>Discoveries have been initiated in 8 additional watersheds: Cross Bayou, Middle Red</a:t>
            </a:r>
            <a:endParaRPr lang="en-US" sz="105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Next Slide – Policy Information</a:t>
            </a:r>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35</a:t>
            </a:fld>
            <a:endParaRPr lang="en-US" altLang="en-US"/>
          </a:p>
        </p:txBody>
      </p:sp>
    </p:spTree>
    <p:extLst>
      <p:ext uri="{BB962C8B-B14F-4D97-AF65-F5344CB8AC3E}">
        <p14:creationId xmlns:p14="http://schemas.microsoft.com/office/powerpoint/2010/main" val="1982982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DOTD</a:t>
            </a:r>
            <a:r>
              <a:rPr lang="en-US" baseline="0" dirty="0"/>
              <a:t> does not administer the RR 2.0 but many of the elements we discussed inform 2.0</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r>
              <a:rPr lang="en-US" sz="1200" dirty="0"/>
              <a:t>Next Slide – Section 64</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36</a:t>
            </a:fld>
            <a:endParaRPr lang="en-US" altLang="en-US"/>
          </a:p>
        </p:txBody>
      </p:sp>
    </p:spTree>
    <p:extLst>
      <p:ext uri="{BB962C8B-B14F-4D97-AF65-F5344CB8AC3E}">
        <p14:creationId xmlns:p14="http://schemas.microsoft.com/office/powerpoint/2010/main" val="743518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dirty="0"/>
              <a:t>Section </a:t>
            </a:r>
          </a:p>
          <a:p>
            <a:endParaRPr lang="en-US" sz="1800" dirty="0"/>
          </a:p>
          <a:p>
            <a:r>
              <a:rPr lang="en-US" sz="2000" dirty="0"/>
              <a:t>Next Slide – Non Coastal Levees</a:t>
            </a:r>
          </a:p>
          <a:p>
            <a:endParaRPr lang="en-US" sz="2000"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37</a:t>
            </a:fld>
            <a:endParaRPr lang="en-US" altLang="en-US"/>
          </a:p>
        </p:txBody>
      </p:sp>
    </p:spTree>
    <p:extLst>
      <p:ext uri="{BB962C8B-B14F-4D97-AF65-F5344CB8AC3E}">
        <p14:creationId xmlns:p14="http://schemas.microsoft.com/office/powerpoint/2010/main" val="2018722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dirty="0"/>
              <a:t>The Department of Transportation and Development is the State Coordinating Agency for the National Flood Insurance Program (NFIP).</a:t>
            </a:r>
          </a:p>
          <a:p>
            <a:endParaRPr lang="en-US" sz="1800" dirty="0"/>
          </a:p>
          <a:p>
            <a:r>
              <a:rPr lang="en-US" sz="2000" dirty="0"/>
              <a:t>Next Slide – Non Coastal Levees</a:t>
            </a:r>
          </a:p>
          <a:p>
            <a:endParaRPr lang="en-US" sz="2000"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38</a:t>
            </a:fld>
            <a:endParaRPr lang="en-US" altLang="en-US"/>
          </a:p>
        </p:txBody>
      </p:sp>
    </p:spTree>
    <p:extLst>
      <p:ext uri="{BB962C8B-B14F-4D97-AF65-F5344CB8AC3E}">
        <p14:creationId xmlns:p14="http://schemas.microsoft.com/office/powerpoint/2010/main" val="37185238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2819400" y="381000"/>
            <a:ext cx="4156075" cy="3116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xfrm>
            <a:off x="930063" y="4114800"/>
            <a:ext cx="7436277" cy="2370540"/>
          </a:xfrm>
        </p:spPr>
        <p:txBody>
          <a:bodyPr wrap="square" numCol="1" anchor="t" anchorCtr="0" compatLnSpc="1">
            <a:prstTxWarp prst="textNoShape">
              <a:avLst/>
            </a:prstTxWarp>
            <a:normAutofit fontScale="925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t>Here are the nine Non-Coastal levee districts that are inspected</a:t>
            </a:r>
            <a:r>
              <a:rPr lang="en-US" sz="1400" baseline="0" dirty="0"/>
              <a:t> showing their respective Federal and Non- Federal inspection miles. The levee safety program inspects about 1,000 miles of levees each quarter.</a:t>
            </a:r>
            <a:endParaRPr lang="en-US" sz="1400" dirty="0">
              <a:ea typeface="Times New Roman" pitchFamily="18" charset="0"/>
              <a:cs typeface="Arial" charset="0"/>
            </a:endParaRPr>
          </a:p>
          <a:p>
            <a:pPr>
              <a:spcBef>
                <a:spcPct val="0"/>
              </a:spcBef>
              <a:tabLst>
                <a:tab pos="923818" algn="l"/>
              </a:tabLst>
              <a:defRPr/>
            </a:pPr>
            <a:endParaRPr lang="en-US" sz="1400" dirty="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923818" algn="l"/>
              </a:tabLst>
              <a:defRPr/>
            </a:pPr>
            <a:r>
              <a:rPr lang="en-US" sz="1400" dirty="0"/>
              <a:t>Next Slide – Levee Safety Services</a:t>
            </a:r>
          </a:p>
          <a:p>
            <a:pPr>
              <a:spcBef>
                <a:spcPct val="0"/>
              </a:spcBef>
              <a:tabLst>
                <a:tab pos="923818" algn="l"/>
              </a:tabLst>
              <a:defRPr/>
            </a:pPr>
            <a:endParaRPr lang="en-US" sz="1400" dirty="0">
              <a:ea typeface="Times New Roman" pitchFamily="18" charset="0"/>
              <a:cs typeface="Arial" charset="0"/>
            </a:endParaRPr>
          </a:p>
          <a:p>
            <a:pPr>
              <a:spcBef>
                <a:spcPct val="0"/>
              </a:spcBef>
              <a:tabLst>
                <a:tab pos="923818" algn="l"/>
              </a:tabLst>
              <a:defRPr/>
            </a:pPr>
            <a:endParaRPr lang="en-US" sz="1400" dirty="0">
              <a:ea typeface="Times New Roman" pitchFamily="18" charset="0"/>
              <a:cs typeface="Arial" charset="0"/>
            </a:endParaRPr>
          </a:p>
          <a:p>
            <a:pPr>
              <a:spcBef>
                <a:spcPct val="0"/>
              </a:spcBef>
              <a:tabLst>
                <a:tab pos="923818" algn="l"/>
              </a:tabLst>
              <a:defRPr/>
            </a:pPr>
            <a:endParaRPr lang="en-US" sz="1400" dirty="0">
              <a:ea typeface="Times New Roman" pitchFamily="18" charset="0"/>
              <a:cs typeface="Arial" charset="0"/>
            </a:endParaRPr>
          </a:p>
          <a:p>
            <a:pPr>
              <a:spcBef>
                <a:spcPct val="0"/>
              </a:spcBef>
              <a:tabLst>
                <a:tab pos="923818" algn="l"/>
              </a:tabLst>
              <a:defRPr/>
            </a:pPr>
            <a:endParaRPr lang="en-US" sz="1400" dirty="0">
              <a:ea typeface="Times New Roman" pitchFamily="18" charset="0"/>
              <a:cs typeface="Arial" charset="0"/>
            </a:endParaRPr>
          </a:p>
          <a:p>
            <a:pPr>
              <a:spcBef>
                <a:spcPct val="0"/>
              </a:spcBef>
              <a:tabLst>
                <a:tab pos="923818" algn="l"/>
              </a:tabLst>
              <a:defRPr/>
            </a:pPr>
            <a:endParaRPr lang="en-US" sz="1400" dirty="0">
              <a:ea typeface="Times New Roman" pitchFamily="18" charset="0"/>
              <a:cs typeface="Arial" charset="0"/>
            </a:endParaRPr>
          </a:p>
          <a:p>
            <a:pPr>
              <a:spcBef>
                <a:spcPct val="0"/>
              </a:spcBef>
              <a:tabLst>
                <a:tab pos="923818" algn="l"/>
              </a:tabLst>
              <a:defRPr/>
            </a:pPr>
            <a:endParaRPr lang="en-US" sz="1400" dirty="0">
              <a:ea typeface="Times New Roman" pitchFamily="18" charset="0"/>
              <a:cs typeface="Arial" charset="0"/>
            </a:endParaRPr>
          </a:p>
          <a:p>
            <a:pPr>
              <a:spcBef>
                <a:spcPct val="0"/>
              </a:spcBef>
              <a:tabLst>
                <a:tab pos="923818" algn="l"/>
              </a:tabLst>
              <a:defRPr/>
            </a:pPr>
            <a:r>
              <a:rPr lang="en-US" sz="1400" dirty="0"/>
              <a:t>NEXT SLIDE – Levee Safety Program Continued - Inspections</a:t>
            </a:r>
          </a:p>
          <a:p>
            <a:pPr>
              <a:spcBef>
                <a:spcPct val="0"/>
              </a:spcBef>
              <a:tabLst>
                <a:tab pos="923818" algn="l"/>
              </a:tabLst>
              <a:defRPr/>
            </a:pPr>
            <a:endParaRPr lang="en-US" sz="1400" dirty="0">
              <a:ea typeface="Times New Roman" pitchFamily="18" charset="0"/>
              <a:cs typeface="Arial" charset="0"/>
            </a:endParaRPr>
          </a:p>
        </p:txBody>
      </p:sp>
    </p:spTree>
    <p:extLst>
      <p:ext uri="{BB962C8B-B14F-4D97-AF65-F5344CB8AC3E}">
        <p14:creationId xmlns:p14="http://schemas.microsoft.com/office/powerpoint/2010/main" val="1066182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t>Modeling</a:t>
            </a:r>
            <a:r>
              <a:rPr lang="en-US" sz="2000" baseline="0" dirty="0"/>
              <a:t> production in Hydraulics but much of the model development and initial effort was in initiated in Dams </a:t>
            </a:r>
          </a:p>
          <a:p>
            <a:r>
              <a:rPr lang="en-US" sz="2000" baseline="0" dirty="0"/>
              <a:t>After development it made sense to put the production in Hydraulics</a:t>
            </a:r>
            <a:endParaRPr lang="en-US" sz="2000" dirty="0"/>
          </a:p>
          <a:p>
            <a:endParaRPr lang="en-US" sz="2000" dirty="0"/>
          </a:p>
          <a:p>
            <a:r>
              <a:rPr lang="en-US" sz="2000" dirty="0"/>
              <a:t>Next Slide – Hydraulics responsibilities</a:t>
            </a:r>
          </a:p>
          <a:p>
            <a:endParaRPr lang="en-US" sz="2000"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4</a:t>
            </a:fld>
            <a:endParaRPr lang="en-US" altLang="en-US"/>
          </a:p>
        </p:txBody>
      </p:sp>
    </p:spTree>
    <p:extLst>
      <p:ext uri="{BB962C8B-B14F-4D97-AF65-F5344CB8AC3E}">
        <p14:creationId xmlns:p14="http://schemas.microsoft.com/office/powerpoint/2010/main" val="30690571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2667000" y="304800"/>
            <a:ext cx="4156075" cy="3116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xfrm>
            <a:off x="930063" y="3810000"/>
            <a:ext cx="7436277" cy="2675340"/>
          </a:xfrm>
        </p:spPr>
        <p:txBody>
          <a:bodyPr wrap="square" numCol="1" anchor="t" anchorCtr="0" compatLnSpc="1">
            <a:prstTxWarp prst="textNoShape">
              <a:avLst/>
            </a:prstTxWarp>
            <a:normAutofit fontScale="92500" lnSpcReduction="20000"/>
          </a:bodyPr>
          <a:lstStyle/>
          <a:p>
            <a:pPr>
              <a:spcBef>
                <a:spcPct val="0"/>
              </a:spcBef>
              <a:tabLst>
                <a:tab pos="923818" algn="l"/>
              </a:tabLst>
              <a:defRPr/>
            </a:pPr>
            <a:r>
              <a:rPr lang="en-US" sz="1600" baseline="0" dirty="0">
                <a:ea typeface="Times New Roman" pitchFamily="18" charset="0"/>
                <a:cs typeface="Arial" charset="0"/>
              </a:rPr>
              <a:t>-Talk about the GIS platform – inventory, condition asses, closure plans, Emergency actions all at your finger tips</a:t>
            </a:r>
          </a:p>
          <a:p>
            <a:pPr>
              <a:spcBef>
                <a:spcPct val="0"/>
              </a:spcBef>
              <a:tabLst>
                <a:tab pos="923818" algn="l"/>
              </a:tabLst>
              <a:defRPr/>
            </a:pPr>
            <a:r>
              <a:rPr lang="en-US" sz="1600" dirty="0">
                <a:ea typeface="Times New Roman" pitchFamily="18" charset="0"/>
                <a:cs typeface="Arial" charset="0"/>
              </a:rPr>
              <a:t>-Working through the technical issues of levee staff access</a:t>
            </a:r>
          </a:p>
          <a:p>
            <a:pPr>
              <a:spcBef>
                <a:spcPct val="0"/>
              </a:spcBef>
              <a:tabLst>
                <a:tab pos="923818" algn="l"/>
              </a:tabLst>
              <a:defRPr/>
            </a:pPr>
            <a:endParaRPr lang="en-US" sz="1600" dirty="0">
              <a:ea typeface="Times New Roman" pitchFamily="18" charset="0"/>
              <a:cs typeface="Arial" charset="0"/>
            </a:endParaRPr>
          </a:p>
          <a:p>
            <a:pPr>
              <a:spcBef>
                <a:spcPct val="0"/>
              </a:spcBef>
              <a:tabLst>
                <a:tab pos="923818" algn="l"/>
              </a:tabLst>
              <a:defRPr/>
            </a:pPr>
            <a:r>
              <a:rPr lang="en-US" sz="1600" dirty="0">
                <a:ea typeface="Times New Roman" pitchFamily="18" charset="0"/>
                <a:cs typeface="Arial" charset="0"/>
              </a:rPr>
              <a:t>Next</a:t>
            </a:r>
            <a:r>
              <a:rPr lang="en-US" sz="1600" baseline="0" dirty="0">
                <a:ea typeface="Times New Roman" pitchFamily="18" charset="0"/>
                <a:cs typeface="Arial" charset="0"/>
              </a:rPr>
              <a:t> Slide – LS Capital Outlay</a:t>
            </a:r>
            <a:endParaRPr lang="en-US" sz="1600" dirty="0">
              <a:ea typeface="Times New Roman" pitchFamily="18" charset="0"/>
              <a:cs typeface="Arial" charset="0"/>
            </a:endParaRPr>
          </a:p>
          <a:p>
            <a:pPr>
              <a:spcBef>
                <a:spcPct val="0"/>
              </a:spcBef>
              <a:tabLst>
                <a:tab pos="923818" algn="l"/>
              </a:tabLst>
              <a:defRPr/>
            </a:pPr>
            <a:endParaRPr lang="en-US" sz="1600" dirty="0">
              <a:ea typeface="Times New Roman" pitchFamily="18" charset="0"/>
              <a:cs typeface="Arial" charset="0"/>
            </a:endParaRPr>
          </a:p>
          <a:p>
            <a:pPr>
              <a:spcBef>
                <a:spcPct val="0"/>
              </a:spcBef>
              <a:tabLst>
                <a:tab pos="923818" algn="l"/>
              </a:tabLst>
              <a:defRPr/>
            </a:pPr>
            <a:endParaRPr lang="en-US" sz="1600" dirty="0">
              <a:ea typeface="Times New Roman" pitchFamily="18" charset="0"/>
              <a:cs typeface="Arial" charset="0"/>
            </a:endParaRPr>
          </a:p>
          <a:p>
            <a:pPr>
              <a:spcBef>
                <a:spcPct val="0"/>
              </a:spcBef>
              <a:tabLst>
                <a:tab pos="923818" algn="l"/>
              </a:tabLst>
              <a:defRPr/>
            </a:pPr>
            <a:endParaRPr lang="en-US" sz="1600" dirty="0">
              <a:ea typeface="Times New Roman" pitchFamily="18" charset="0"/>
              <a:cs typeface="Arial" charset="0"/>
            </a:endParaRPr>
          </a:p>
          <a:p>
            <a:pPr>
              <a:spcBef>
                <a:spcPct val="0"/>
              </a:spcBef>
              <a:tabLst>
                <a:tab pos="923818" algn="l"/>
              </a:tabLst>
              <a:defRPr/>
            </a:pPr>
            <a:endParaRPr lang="en-US" sz="1600" dirty="0">
              <a:ea typeface="Times New Roman" pitchFamily="18" charset="0"/>
              <a:cs typeface="Arial" charset="0"/>
            </a:endParaRPr>
          </a:p>
          <a:p>
            <a:pPr>
              <a:spcBef>
                <a:spcPct val="0"/>
              </a:spcBef>
              <a:tabLst>
                <a:tab pos="923818" algn="l"/>
              </a:tabLst>
              <a:defRPr/>
            </a:pPr>
            <a:endParaRPr lang="en-US" sz="1600" dirty="0">
              <a:ea typeface="Times New Roman" pitchFamily="18" charset="0"/>
              <a:cs typeface="Arial" charset="0"/>
            </a:endParaRPr>
          </a:p>
          <a:p>
            <a:pPr>
              <a:spcBef>
                <a:spcPct val="0"/>
              </a:spcBef>
              <a:tabLst>
                <a:tab pos="923818" algn="l"/>
              </a:tabLst>
              <a:defRPr/>
            </a:pPr>
            <a:endParaRPr lang="en-US" sz="1600" dirty="0">
              <a:ea typeface="Times New Roman" pitchFamily="18" charset="0"/>
              <a:cs typeface="Arial" charset="0"/>
            </a:endParaRPr>
          </a:p>
          <a:p>
            <a:pPr>
              <a:spcBef>
                <a:spcPct val="0"/>
              </a:spcBef>
              <a:tabLst>
                <a:tab pos="923818" algn="l"/>
              </a:tabLst>
              <a:defRPr/>
            </a:pPr>
            <a:endParaRPr lang="en-US" sz="1600" dirty="0">
              <a:ea typeface="Times New Roman" pitchFamily="18" charset="0"/>
              <a:cs typeface="Arial" charset="0"/>
            </a:endParaRPr>
          </a:p>
          <a:p>
            <a:pPr>
              <a:spcBef>
                <a:spcPct val="0"/>
              </a:spcBef>
              <a:tabLst>
                <a:tab pos="923818" algn="l"/>
              </a:tabLst>
              <a:defRPr/>
            </a:pPr>
            <a:endParaRPr lang="en-US" sz="1600" dirty="0">
              <a:ea typeface="Times New Roman" pitchFamily="18" charset="0"/>
              <a:cs typeface="Arial" charset="0"/>
            </a:endParaRPr>
          </a:p>
          <a:p>
            <a:pPr>
              <a:spcBef>
                <a:spcPct val="0"/>
              </a:spcBef>
              <a:tabLst>
                <a:tab pos="923818" algn="l"/>
              </a:tabLst>
              <a:defRPr/>
            </a:pPr>
            <a:r>
              <a:rPr lang="en-US" sz="1600" dirty="0"/>
              <a:t>NEXT SLIDE – Dam Safety</a:t>
            </a:r>
          </a:p>
          <a:p>
            <a:pPr>
              <a:spcBef>
                <a:spcPct val="0"/>
              </a:spcBef>
              <a:tabLst>
                <a:tab pos="923818" algn="l"/>
              </a:tabLst>
              <a:defRPr/>
            </a:pPr>
            <a:endParaRPr lang="en-US" sz="1600" dirty="0">
              <a:ea typeface="Times New Roman" pitchFamily="18" charset="0"/>
              <a:cs typeface="Arial" charset="0"/>
            </a:endParaRPr>
          </a:p>
        </p:txBody>
      </p:sp>
    </p:spTree>
    <p:extLst>
      <p:ext uri="{BB962C8B-B14F-4D97-AF65-F5344CB8AC3E}">
        <p14:creationId xmlns:p14="http://schemas.microsoft.com/office/powerpoint/2010/main" val="34279981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2667000" y="304800"/>
            <a:ext cx="4156075" cy="3116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xfrm>
            <a:off x="930063" y="3810000"/>
            <a:ext cx="7436277" cy="2675340"/>
          </a:xfrm>
        </p:spPr>
        <p:txBody>
          <a:bodyPr wrap="square" numCol="1" anchor="t" anchorCtr="0" compatLnSpc="1">
            <a:prstTxWarp prst="textNoShape">
              <a:avLst/>
            </a:prstTxWarp>
            <a:normAutofit fontScale="92500" lnSpcReduction="20000"/>
          </a:bodyPr>
          <a:lstStyle/>
          <a:p>
            <a:pPr>
              <a:spcBef>
                <a:spcPct val="0"/>
              </a:spcBef>
              <a:tabLst>
                <a:tab pos="923818" algn="l"/>
              </a:tabLst>
              <a:defRPr/>
            </a:pPr>
            <a:r>
              <a:rPr lang="en-US" sz="1600" baseline="0" dirty="0">
                <a:ea typeface="Times New Roman" pitchFamily="18" charset="0"/>
                <a:cs typeface="Arial" charset="0"/>
              </a:rPr>
              <a:t>-Talk about the GIS platform – Levee District Dashboards developed for levee districts to view the current status of rated items and have the ability to download inspection reports/maps.. </a:t>
            </a:r>
            <a:endParaRPr lang="en-US" sz="1600" dirty="0">
              <a:ea typeface="Times New Roman" pitchFamily="18" charset="0"/>
              <a:cs typeface="Arial" charset="0"/>
            </a:endParaRPr>
          </a:p>
          <a:p>
            <a:pPr>
              <a:spcBef>
                <a:spcPct val="0"/>
              </a:spcBef>
              <a:tabLst>
                <a:tab pos="923818" algn="l"/>
              </a:tabLst>
              <a:defRPr/>
            </a:pPr>
            <a:endParaRPr lang="en-US" sz="1600" dirty="0">
              <a:ea typeface="Times New Roman" pitchFamily="18" charset="0"/>
              <a:cs typeface="Arial" charset="0"/>
            </a:endParaRPr>
          </a:p>
          <a:p>
            <a:pPr>
              <a:spcBef>
                <a:spcPct val="0"/>
              </a:spcBef>
              <a:tabLst>
                <a:tab pos="923818" algn="l"/>
              </a:tabLst>
              <a:defRPr/>
            </a:pPr>
            <a:r>
              <a:rPr lang="en-US" sz="1600" dirty="0">
                <a:ea typeface="Times New Roman" pitchFamily="18" charset="0"/>
                <a:cs typeface="Arial" charset="0"/>
              </a:rPr>
              <a:t>Next</a:t>
            </a:r>
            <a:r>
              <a:rPr lang="en-US" sz="1600" baseline="0" dirty="0">
                <a:ea typeface="Times New Roman" pitchFamily="18" charset="0"/>
                <a:cs typeface="Arial" charset="0"/>
              </a:rPr>
              <a:t> Slide – LS Capital Outlay</a:t>
            </a:r>
            <a:endParaRPr lang="en-US" sz="1600" dirty="0">
              <a:ea typeface="Times New Roman" pitchFamily="18" charset="0"/>
              <a:cs typeface="Arial" charset="0"/>
            </a:endParaRPr>
          </a:p>
          <a:p>
            <a:pPr>
              <a:spcBef>
                <a:spcPct val="0"/>
              </a:spcBef>
              <a:tabLst>
                <a:tab pos="923818" algn="l"/>
              </a:tabLst>
              <a:defRPr/>
            </a:pPr>
            <a:endParaRPr lang="en-US" sz="1600" dirty="0">
              <a:ea typeface="Times New Roman" pitchFamily="18" charset="0"/>
              <a:cs typeface="Arial" charset="0"/>
            </a:endParaRPr>
          </a:p>
          <a:p>
            <a:pPr>
              <a:spcBef>
                <a:spcPct val="0"/>
              </a:spcBef>
              <a:tabLst>
                <a:tab pos="923818" algn="l"/>
              </a:tabLst>
              <a:defRPr/>
            </a:pPr>
            <a:endParaRPr lang="en-US" sz="1600" dirty="0">
              <a:ea typeface="Times New Roman" pitchFamily="18" charset="0"/>
              <a:cs typeface="Arial" charset="0"/>
            </a:endParaRPr>
          </a:p>
          <a:p>
            <a:pPr>
              <a:spcBef>
                <a:spcPct val="0"/>
              </a:spcBef>
              <a:tabLst>
                <a:tab pos="923818" algn="l"/>
              </a:tabLst>
              <a:defRPr/>
            </a:pPr>
            <a:endParaRPr lang="en-US" sz="1600" dirty="0">
              <a:ea typeface="Times New Roman" pitchFamily="18" charset="0"/>
              <a:cs typeface="Arial" charset="0"/>
            </a:endParaRPr>
          </a:p>
          <a:p>
            <a:pPr>
              <a:spcBef>
                <a:spcPct val="0"/>
              </a:spcBef>
              <a:tabLst>
                <a:tab pos="923818" algn="l"/>
              </a:tabLst>
              <a:defRPr/>
            </a:pPr>
            <a:endParaRPr lang="en-US" sz="1600" dirty="0">
              <a:ea typeface="Times New Roman" pitchFamily="18" charset="0"/>
              <a:cs typeface="Arial" charset="0"/>
            </a:endParaRPr>
          </a:p>
          <a:p>
            <a:pPr>
              <a:spcBef>
                <a:spcPct val="0"/>
              </a:spcBef>
              <a:tabLst>
                <a:tab pos="923818" algn="l"/>
              </a:tabLst>
              <a:defRPr/>
            </a:pPr>
            <a:endParaRPr lang="en-US" sz="1600" dirty="0">
              <a:ea typeface="Times New Roman" pitchFamily="18" charset="0"/>
              <a:cs typeface="Arial" charset="0"/>
            </a:endParaRPr>
          </a:p>
          <a:p>
            <a:pPr>
              <a:spcBef>
                <a:spcPct val="0"/>
              </a:spcBef>
              <a:tabLst>
                <a:tab pos="923818" algn="l"/>
              </a:tabLst>
              <a:defRPr/>
            </a:pPr>
            <a:endParaRPr lang="en-US" sz="1600" dirty="0">
              <a:ea typeface="Times New Roman" pitchFamily="18" charset="0"/>
              <a:cs typeface="Arial" charset="0"/>
            </a:endParaRPr>
          </a:p>
          <a:p>
            <a:pPr>
              <a:spcBef>
                <a:spcPct val="0"/>
              </a:spcBef>
              <a:tabLst>
                <a:tab pos="923818" algn="l"/>
              </a:tabLst>
              <a:defRPr/>
            </a:pPr>
            <a:endParaRPr lang="en-US" sz="1600" dirty="0">
              <a:ea typeface="Times New Roman" pitchFamily="18" charset="0"/>
              <a:cs typeface="Arial" charset="0"/>
            </a:endParaRPr>
          </a:p>
          <a:p>
            <a:pPr>
              <a:spcBef>
                <a:spcPct val="0"/>
              </a:spcBef>
              <a:tabLst>
                <a:tab pos="923818" algn="l"/>
              </a:tabLst>
              <a:defRPr/>
            </a:pPr>
            <a:endParaRPr lang="en-US" sz="1600" dirty="0">
              <a:ea typeface="Times New Roman" pitchFamily="18" charset="0"/>
              <a:cs typeface="Arial" charset="0"/>
            </a:endParaRPr>
          </a:p>
          <a:p>
            <a:pPr>
              <a:spcBef>
                <a:spcPct val="0"/>
              </a:spcBef>
              <a:tabLst>
                <a:tab pos="923818" algn="l"/>
              </a:tabLst>
              <a:defRPr/>
            </a:pPr>
            <a:r>
              <a:rPr lang="en-US" sz="1600" dirty="0"/>
              <a:t>NEXT SLIDE – Dam Safety</a:t>
            </a:r>
          </a:p>
          <a:p>
            <a:pPr>
              <a:spcBef>
                <a:spcPct val="0"/>
              </a:spcBef>
              <a:tabLst>
                <a:tab pos="923818" algn="l"/>
              </a:tabLst>
              <a:defRPr/>
            </a:pPr>
            <a:endParaRPr lang="en-US" sz="1600" dirty="0">
              <a:ea typeface="Times New Roman" pitchFamily="18" charset="0"/>
              <a:cs typeface="Arial" charset="0"/>
            </a:endParaRPr>
          </a:p>
        </p:txBody>
      </p:sp>
    </p:spTree>
    <p:extLst>
      <p:ext uri="{BB962C8B-B14F-4D97-AF65-F5344CB8AC3E}">
        <p14:creationId xmlns:p14="http://schemas.microsoft.com/office/powerpoint/2010/main" val="40204230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Levee Safety</a:t>
            </a:r>
            <a:r>
              <a:rPr lang="en-US" baseline="0" dirty="0"/>
              <a:t> Program also provides project management for Capital Outlay Requests to finance </a:t>
            </a:r>
            <a:r>
              <a:rPr lang="en-US" baseline="0"/>
              <a:t>levee projects</a:t>
            </a:r>
            <a:endParaRPr lang="en-US" sz="1200" dirty="0">
              <a:ea typeface="Times New Roman" pitchFamily="18"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a typeface="Times New Roman" pitchFamily="18"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a typeface="Times New Roman" pitchFamily="18" charset="0"/>
                <a:cs typeface="Arial" charset="0"/>
              </a:rPr>
              <a:t>Next</a:t>
            </a:r>
            <a:r>
              <a:rPr lang="en-US" sz="1200" baseline="0" dirty="0">
                <a:ea typeface="Times New Roman" pitchFamily="18" charset="0"/>
                <a:cs typeface="Arial" charset="0"/>
              </a:rPr>
              <a:t> Slide – Dam Safety Program</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a typeface="Times New Roman" pitchFamily="18" charset="0"/>
              <a:cs typeface="Arial" charset="0"/>
            </a:endParaRPr>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42</a:t>
            </a:fld>
            <a:endParaRPr lang="en-US" altLang="en-US"/>
          </a:p>
        </p:txBody>
      </p:sp>
    </p:spTree>
    <p:extLst>
      <p:ext uri="{BB962C8B-B14F-4D97-AF65-F5344CB8AC3E}">
        <p14:creationId xmlns:p14="http://schemas.microsoft.com/office/powerpoint/2010/main" val="40988684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dirty="0"/>
              <a:t>The Department of Transportation and Development is the State Coordinating Agency for the National Flood Insurance Program (NFIP).</a:t>
            </a:r>
          </a:p>
          <a:p>
            <a:endParaRPr lang="en-US" sz="1800" dirty="0"/>
          </a:p>
          <a:p>
            <a:r>
              <a:rPr lang="en-US" sz="2000" dirty="0"/>
              <a:t>Next Slide – </a:t>
            </a:r>
            <a:r>
              <a:rPr lang="en-US" sz="2000" baseline="0" dirty="0">
                <a:ea typeface="Times New Roman" pitchFamily="18" charset="0"/>
                <a:cs typeface="Arial" charset="0"/>
              </a:rPr>
              <a:t>Dam Safety numbers</a:t>
            </a:r>
            <a:endParaRPr lang="en-US" sz="2000" dirty="0"/>
          </a:p>
          <a:p>
            <a:endParaRPr lang="en-US" sz="20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58D8C8-02D3-4400-939D-07643807B50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638904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State Dam Safet</a:t>
            </a:r>
            <a:r>
              <a:rPr lang="en-US" baseline="0" dirty="0">
                <a:solidFill>
                  <a:srgbClr val="FF0000"/>
                </a:solidFill>
              </a:rPr>
              <a:t>y Program – number of dams has decreased in the last few years by about 30.</a:t>
            </a:r>
          </a:p>
          <a:p>
            <a:endParaRPr lang="en-US" dirty="0"/>
          </a:p>
          <a:p>
            <a:r>
              <a:rPr lang="en-US" dirty="0"/>
              <a:t>NEXT SLIDE – Dam Inspections</a:t>
            </a:r>
          </a:p>
        </p:txBody>
      </p:sp>
    </p:spTree>
    <p:extLst>
      <p:ext uri="{BB962C8B-B14F-4D97-AF65-F5344CB8AC3E}">
        <p14:creationId xmlns:p14="http://schemas.microsoft.com/office/powerpoint/2010/main" val="15443551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FF0000"/>
                </a:solidFill>
              </a:rPr>
              <a:t>Map showing</a:t>
            </a:r>
            <a:r>
              <a:rPr lang="en-US" baseline="0" dirty="0">
                <a:solidFill>
                  <a:srgbClr val="FF0000"/>
                </a:solidFill>
              </a:rPr>
              <a:t> distribution of dams in the Dam Safety Program</a:t>
            </a:r>
            <a:endParaRPr lang="en-US" dirty="0">
              <a:solidFill>
                <a:srgbClr val="FF0000"/>
              </a:solidFill>
            </a:endParaRPr>
          </a:p>
          <a:p>
            <a:endParaRPr lang="en-US" dirty="0"/>
          </a:p>
          <a:p>
            <a:endParaRPr lang="en-US" dirty="0"/>
          </a:p>
          <a:p>
            <a:r>
              <a:rPr lang="en-US" dirty="0"/>
              <a:t>NEXT SLIDE –State Maintained Dams</a:t>
            </a:r>
          </a:p>
        </p:txBody>
      </p:sp>
    </p:spTree>
    <p:extLst>
      <p:ext uri="{BB962C8B-B14F-4D97-AF65-F5344CB8AC3E}">
        <p14:creationId xmlns:p14="http://schemas.microsoft.com/office/powerpoint/2010/main" val="26671387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of 21 Dams that DOTD operates and maintains</a:t>
            </a:r>
            <a:r>
              <a:rPr lang="en-US" baseline="0" dirty="0"/>
              <a:t> per statute LA RS 38:26</a:t>
            </a:r>
          </a:p>
          <a:p>
            <a:endParaRPr lang="en-US" baseline="0" dirty="0"/>
          </a:p>
          <a:p>
            <a:endParaRPr lang="en-US" dirty="0"/>
          </a:p>
          <a:p>
            <a:r>
              <a:rPr lang="en-US" dirty="0"/>
              <a:t>NEXT SLIDE – Dams – Capital Outlay Projects</a:t>
            </a:r>
          </a:p>
        </p:txBody>
      </p:sp>
    </p:spTree>
    <p:extLst>
      <p:ext uri="{BB962C8B-B14F-4D97-AF65-F5344CB8AC3E}">
        <p14:creationId xmlns:p14="http://schemas.microsoft.com/office/powerpoint/2010/main" val="40933933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FF0000"/>
                </a:solidFill>
              </a:rPr>
              <a:t>Total Capital Outlay $2.5 Million</a:t>
            </a:r>
          </a:p>
          <a:p>
            <a:r>
              <a:rPr lang="en-US" dirty="0"/>
              <a:t>Safety Measures – warning signs, boater barriers, fences</a:t>
            </a:r>
          </a:p>
          <a:p>
            <a:r>
              <a:rPr lang="en-US" baseline="0" dirty="0"/>
              <a:t>(</a:t>
            </a:r>
            <a:r>
              <a:rPr lang="en-US" baseline="0" dirty="0" err="1"/>
              <a:t>Bundick</a:t>
            </a:r>
            <a:r>
              <a:rPr lang="en-US" baseline="0" dirty="0"/>
              <a:t> Lake Gate Replacement)  $890,812; on hold -Drawdown begins again in May-lake levels are a challenge</a:t>
            </a:r>
          </a:p>
          <a:p>
            <a:r>
              <a:rPr lang="en-US" baseline="0" dirty="0"/>
              <a:t>Three Safety Measures projects (</a:t>
            </a:r>
            <a:r>
              <a:rPr lang="en-US" baseline="0" dirty="0" err="1"/>
              <a:t>Anacoco</a:t>
            </a:r>
            <a:r>
              <a:rPr lang="en-US" baseline="0" dirty="0"/>
              <a:t> Lake Dam, Vernon Lake Dam &amp; Lake </a:t>
            </a:r>
            <a:r>
              <a:rPr lang="en-US" baseline="0" dirty="0" err="1"/>
              <a:t>Bistineau</a:t>
            </a:r>
            <a:r>
              <a:rPr lang="en-US" baseline="0" dirty="0"/>
              <a:t> Lake Dam) are being designed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NEXT SLIDE – Other Services</a:t>
            </a:r>
          </a:p>
          <a:p>
            <a:endParaRPr lang="en-US" dirty="0"/>
          </a:p>
        </p:txBody>
      </p:sp>
    </p:spTree>
    <p:extLst>
      <p:ext uri="{BB962C8B-B14F-4D97-AF65-F5344CB8AC3E}">
        <p14:creationId xmlns:p14="http://schemas.microsoft.com/office/powerpoint/2010/main" val="31354226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48</a:t>
            </a:fld>
            <a:endParaRPr lang="en-US" altLang="en-US"/>
          </a:p>
        </p:txBody>
      </p:sp>
    </p:spTree>
    <p:extLst>
      <p:ext uri="{BB962C8B-B14F-4D97-AF65-F5344CB8AC3E}">
        <p14:creationId xmlns:p14="http://schemas.microsoft.com/office/powerpoint/2010/main" val="11775854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49</a:t>
            </a:fld>
            <a:endParaRPr lang="en-US" altLang="en-US"/>
          </a:p>
        </p:txBody>
      </p:sp>
    </p:spTree>
    <p:extLst>
      <p:ext uri="{BB962C8B-B14F-4D97-AF65-F5344CB8AC3E}">
        <p14:creationId xmlns:p14="http://schemas.microsoft.com/office/powerpoint/2010/main" val="1919797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300 hydraulic reviews</a:t>
            </a:r>
            <a:r>
              <a:rPr lang="en-US" baseline="0" dirty="0"/>
              <a:t> per year.  Some are project specific, evaluations</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NEXT SLIDE – Hydraulics</a:t>
            </a:r>
          </a:p>
          <a:p>
            <a:endParaRPr lang="en-US" dirty="0"/>
          </a:p>
        </p:txBody>
      </p:sp>
    </p:spTree>
    <p:extLst>
      <p:ext uri="{BB962C8B-B14F-4D97-AF65-F5344CB8AC3E}">
        <p14:creationId xmlns:p14="http://schemas.microsoft.com/office/powerpoint/2010/main" val="18962715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P&amp;S done</a:t>
            </a:r>
            <a:r>
              <a:rPr lang="en-US" baseline="0" dirty="0"/>
              <a:t> in-house. Thank You Morgan Barranco for your efforts.</a:t>
            </a:r>
          </a:p>
          <a:p>
            <a:r>
              <a:rPr lang="en-US" baseline="0" dirty="0"/>
              <a:t>Most signs to be installed by districts.  Some signs and buoy system to be a contracted installed.</a:t>
            </a:r>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50</a:t>
            </a:fld>
            <a:endParaRPr lang="en-US" altLang="en-US"/>
          </a:p>
        </p:txBody>
      </p:sp>
    </p:spTree>
    <p:extLst>
      <p:ext uri="{BB962C8B-B14F-4D97-AF65-F5344CB8AC3E}">
        <p14:creationId xmlns:p14="http://schemas.microsoft.com/office/powerpoint/2010/main" val="28690950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a:t>
            </a:r>
            <a:r>
              <a:rPr lang="en-US" baseline="0" dirty="0"/>
              <a:t> extend the service lives of many of our structures, it is becoming more and more difficult to reliably source replacement parts, even custom-made.</a:t>
            </a:r>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51</a:t>
            </a:fld>
            <a:endParaRPr lang="en-US" altLang="en-US"/>
          </a:p>
        </p:txBody>
      </p:sp>
    </p:spTree>
    <p:extLst>
      <p:ext uri="{BB962C8B-B14F-4D97-AF65-F5344CB8AC3E}">
        <p14:creationId xmlns:p14="http://schemas.microsoft.com/office/powerpoint/2010/main" val="23387128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addition to ongoing coordination with DOTD Location &amp; Survey, Dam Safety staff have also become certified drone pilots, using in-house equipment to collect valuable information about dam across the state.  This program is still being developed further.</a:t>
            </a:r>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52</a:t>
            </a:fld>
            <a:endParaRPr lang="en-US" altLang="en-US"/>
          </a:p>
        </p:txBody>
      </p:sp>
    </p:spTree>
    <p:extLst>
      <p:ext uri="{BB962C8B-B14F-4D97-AF65-F5344CB8AC3E}">
        <p14:creationId xmlns:p14="http://schemas.microsoft.com/office/powerpoint/2010/main" val="16384129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53</a:t>
            </a:fld>
            <a:endParaRPr lang="en-US" altLang="en-US"/>
          </a:p>
        </p:txBody>
      </p:sp>
    </p:spTree>
    <p:extLst>
      <p:ext uri="{BB962C8B-B14F-4D97-AF65-F5344CB8AC3E}">
        <p14:creationId xmlns:p14="http://schemas.microsoft.com/office/powerpoint/2010/main" val="32390505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54</a:t>
            </a:fld>
            <a:endParaRPr lang="en-US" altLang="en-US"/>
          </a:p>
        </p:txBody>
      </p:sp>
    </p:spTree>
    <p:extLst>
      <p:ext uri="{BB962C8B-B14F-4D97-AF65-F5344CB8AC3E}">
        <p14:creationId xmlns:p14="http://schemas.microsoft.com/office/powerpoint/2010/main" val="35002799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NEXT SLIDE – Group</a:t>
            </a:r>
            <a:r>
              <a:rPr lang="en-US" baseline="0" dirty="0"/>
              <a:t> 1 Projects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55</a:t>
            </a:fld>
            <a:endParaRPr lang="en-US" altLang="en-US"/>
          </a:p>
        </p:txBody>
      </p:sp>
    </p:spTree>
    <p:extLst>
      <p:ext uri="{BB962C8B-B14F-4D97-AF65-F5344CB8AC3E}">
        <p14:creationId xmlns:p14="http://schemas.microsoft.com/office/powerpoint/2010/main" val="31222945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NEXT SLIDE – Group</a:t>
            </a:r>
            <a:r>
              <a:rPr lang="en-US" baseline="0" dirty="0"/>
              <a:t> 1 Projects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56</a:t>
            </a:fld>
            <a:endParaRPr lang="en-US" altLang="en-US"/>
          </a:p>
        </p:txBody>
      </p:sp>
    </p:spTree>
    <p:extLst>
      <p:ext uri="{BB962C8B-B14F-4D97-AF65-F5344CB8AC3E}">
        <p14:creationId xmlns:p14="http://schemas.microsoft.com/office/powerpoint/2010/main" val="13216058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Contract Amount – $2.2 Million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Contract Time – 5 Years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Executed on April 21, 2022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Submit Feasibility Report &amp; H&amp;H Models in December 2023</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NEXT SLIDE – Group 2 Projects</a:t>
            </a:r>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57</a:t>
            </a:fld>
            <a:endParaRPr lang="en-US" altLang="en-US"/>
          </a:p>
        </p:txBody>
      </p:sp>
    </p:spTree>
    <p:extLst>
      <p:ext uri="{BB962C8B-B14F-4D97-AF65-F5344CB8AC3E}">
        <p14:creationId xmlns:p14="http://schemas.microsoft.com/office/powerpoint/2010/main" val="40631831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Contract Amount – $1.7 Million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Contract Time – 5 years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Executed on April 26, 2022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Completed Feasibility Report &amp; H&amp;H Models in October 2023</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NEXT SLIDE – </a:t>
            </a:r>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58</a:t>
            </a:fld>
            <a:endParaRPr lang="en-US" altLang="en-US"/>
          </a:p>
        </p:txBody>
      </p:sp>
    </p:spTree>
    <p:extLst>
      <p:ext uri="{BB962C8B-B14F-4D97-AF65-F5344CB8AC3E}">
        <p14:creationId xmlns:p14="http://schemas.microsoft.com/office/powerpoint/2010/main" val="15670041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NEXT SLIDE – Questions</a:t>
            </a:r>
          </a:p>
        </p:txBody>
      </p:sp>
    </p:spTree>
    <p:extLst>
      <p:ext uri="{BB962C8B-B14F-4D97-AF65-F5344CB8AC3E}">
        <p14:creationId xmlns:p14="http://schemas.microsoft.com/office/powerpoint/2010/main" val="3902272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300 hydraulic reviews</a:t>
            </a:r>
            <a:r>
              <a:rPr lang="en-US" baseline="0" dirty="0"/>
              <a:t> per year.  Some are project specific, evaluations</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NEXT SLIDE – Section </a:t>
            </a:r>
            <a:r>
              <a:rPr lang="en-US" dirty="0" err="1"/>
              <a:t>Resonsiblities</a:t>
            </a:r>
            <a:endParaRPr lang="en-US" dirty="0"/>
          </a:p>
          <a:p>
            <a:endParaRPr lang="en-US" dirty="0"/>
          </a:p>
        </p:txBody>
      </p:sp>
    </p:spTree>
    <p:extLst>
      <p:ext uri="{BB962C8B-B14F-4D97-AF65-F5344CB8AC3E}">
        <p14:creationId xmlns:p14="http://schemas.microsoft.com/office/powerpoint/2010/main" val="4134412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4117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NEXT SLIDE – Hydraulics</a:t>
            </a:r>
          </a:p>
        </p:txBody>
      </p:sp>
    </p:spTree>
    <p:extLst>
      <p:ext uri="{BB962C8B-B14F-4D97-AF65-F5344CB8AC3E}">
        <p14:creationId xmlns:p14="http://schemas.microsoft.com/office/powerpoint/2010/main" val="439039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NEXT SLIDE – Hydraulics</a:t>
            </a:r>
          </a:p>
        </p:txBody>
      </p:sp>
    </p:spTree>
    <p:extLst>
      <p:ext uri="{BB962C8B-B14F-4D97-AF65-F5344CB8AC3E}">
        <p14:creationId xmlns:p14="http://schemas.microsoft.com/office/powerpoint/2010/main" val="2728311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NEXT SLIDE – Floods of 2016</a:t>
            </a:r>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9</a:t>
            </a:fld>
            <a:endParaRPr lang="en-US" altLang="en-US"/>
          </a:p>
        </p:txBody>
      </p:sp>
    </p:spTree>
    <p:extLst>
      <p:ext uri="{BB962C8B-B14F-4D97-AF65-F5344CB8AC3E}">
        <p14:creationId xmlns:p14="http://schemas.microsoft.com/office/powerpoint/2010/main" val="585670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hyperlink" Target="http://ladotnet/administration/dotd_branding/logos/100Anniv/images/DOTD-100th-logo-Color-100x100.png"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itle-design"/>
          <p:cNvPicPr>
            <a:picLocks noChangeAspect="1"/>
          </p:cNvPicPr>
          <p:nvPr userDrawn="1"/>
        </p:nvPicPr>
        <p:blipFill>
          <a:blip r:embed="rId2"/>
          <a:stretch>
            <a:fillRect/>
          </a:stretch>
        </p:blipFill>
        <p:spPr>
          <a:xfrm rot="10800000">
            <a:off x="0" y="0"/>
            <a:ext cx="9144000" cy="6858000"/>
          </a:xfrm>
          <a:prstGeom prst="rect">
            <a:avLst/>
          </a:prstGeom>
        </p:spPr>
      </p:pic>
      <p:sp>
        <p:nvSpPr>
          <p:cNvPr id="7" name="Title 1"/>
          <p:cNvSpPr txBox="1"/>
          <p:nvPr userDrawn="1"/>
        </p:nvSpPr>
        <p:spPr bwMode="auto">
          <a:xfrm>
            <a:off x="1066800" y="2057400"/>
            <a:ext cx="7086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a:latin typeface="Calibri" panose="020F0502020204030204" pitchFamily="34" charset="0"/>
            </a:endParaRPr>
          </a:p>
        </p:txBody>
      </p:sp>
      <p:sp>
        <p:nvSpPr>
          <p:cNvPr id="3" name="Subtitle 2"/>
          <p:cNvSpPr>
            <a:spLocks noGrp="1"/>
          </p:cNvSpPr>
          <p:nvPr>
            <p:ph type="subTitle" idx="1"/>
          </p:nvPr>
        </p:nvSpPr>
        <p:spPr>
          <a:xfrm>
            <a:off x="647700" y="3124200"/>
            <a:ext cx="7848600" cy="1295400"/>
          </a:xfrm>
        </p:spPr>
        <p:txBody>
          <a:bodyPr/>
          <a:lstStyle>
            <a:lvl1pPr marL="0" indent="0" algn="l">
              <a:lnSpc>
                <a:spcPts val="3200"/>
              </a:lnSpc>
              <a:buNone/>
              <a:defRPr>
                <a:solidFill>
                  <a:schemeClr val="bg1">
                    <a:lumMod val="85000"/>
                  </a:schemeClr>
                </a:solidFill>
                <a:latin typeface="Franklin Gothic Medium" panose="020B06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647700" y="1371600"/>
            <a:ext cx="7848600" cy="828675"/>
          </a:xfrm>
        </p:spPr>
        <p:txBody>
          <a:bodyPr anchor="t"/>
          <a:lstStyle>
            <a:lvl1pPr algn="l">
              <a:defRPr sz="4400" b="1" cap="none" baseline="0">
                <a:solidFill>
                  <a:schemeClr val="bg1"/>
                </a:solidFill>
                <a:latin typeface="Franklin Gothic Demi" panose="020B0703020102020204" pitchFamily="34" charset="0"/>
              </a:defRPr>
            </a:lvl1pPr>
          </a:lstStyle>
          <a:p>
            <a:endParaRPr lang="en-US" dirty="0"/>
          </a:p>
        </p:txBody>
      </p:sp>
      <p:sp>
        <p:nvSpPr>
          <p:cNvPr id="13" name="TextBox 12"/>
          <p:cNvSpPr txBox="1"/>
          <p:nvPr userDrawn="1"/>
        </p:nvSpPr>
        <p:spPr>
          <a:xfrm>
            <a:off x="6824980" y="6367780"/>
            <a:ext cx="2166620" cy="368300"/>
          </a:xfrm>
          <a:prstGeom prst="rect">
            <a:avLst/>
          </a:prstGeom>
          <a:noFill/>
        </p:spPr>
        <p:txBody>
          <a:bodyPr wrap="square" rtlCol="0">
            <a:spAutoFit/>
          </a:bodyPr>
          <a:lstStyle/>
          <a:p>
            <a:pPr algn="r"/>
            <a:r>
              <a:rPr lang="en-US" dirty="0">
                <a:solidFill>
                  <a:schemeClr val="bg1"/>
                </a:solidFill>
                <a:latin typeface="Franklin Gothic Heavy" panose="020B0903020102020204" pitchFamily="34" charset="0"/>
              </a:rPr>
              <a:t>www.dotd.la.gov</a:t>
            </a:r>
          </a:p>
        </p:txBody>
      </p:sp>
      <p:pic>
        <p:nvPicPr>
          <p:cNvPr id="4" name="Picture 3" descr="LaDOTD_LogoColor"/>
          <p:cNvPicPr>
            <a:picLocks noChangeAspect="1"/>
          </p:cNvPicPr>
          <p:nvPr userDrawn="1"/>
        </p:nvPicPr>
        <p:blipFill>
          <a:blip r:embed="rId3"/>
          <a:stretch>
            <a:fillRect/>
          </a:stretch>
        </p:blipFill>
        <p:spPr>
          <a:xfrm>
            <a:off x="554990" y="101600"/>
            <a:ext cx="1183005" cy="63563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slide-design"/>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2654300" y="274955"/>
            <a:ext cx="6032500" cy="1143000"/>
          </a:xfrm>
        </p:spPr>
        <p:txBody>
          <a:bodyPr/>
          <a:lstStyle>
            <a:lvl1pPr>
              <a:lnSpc>
                <a:spcPts val="4400"/>
              </a:lnSpc>
              <a:defRPr>
                <a:latin typeface="Franklin Gothic Medium" panose="020B06030201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1"/>
            <a:ext cx="8229600" cy="3962400"/>
          </a:xfrm>
        </p:spPr>
        <p:txBody>
          <a:bodyPr/>
          <a:lstStyle>
            <a:lvl1pPr marL="342900" indent="-342900">
              <a:spcBef>
                <a:spcPts val="0"/>
              </a:spcBef>
              <a:buClr>
                <a:srgbClr val="F16321"/>
              </a:buClr>
              <a:buFont typeface="Wingdings" panose="05000000000000000000" pitchFamily="2" charset="2"/>
              <a:buChar char="Ø"/>
              <a:defRPr>
                <a:latin typeface="Franklin Gothic Book" panose="020B0503020102020204" pitchFamily="34" charset="0"/>
              </a:defRPr>
            </a:lvl1pPr>
            <a:lvl2pPr>
              <a:spcBef>
                <a:spcPts val="0"/>
              </a:spcBef>
              <a:buClr>
                <a:srgbClr val="F16321"/>
              </a:buClr>
              <a:defRPr>
                <a:latin typeface="Franklin Gothic Book" panose="020B0503020102020204" pitchFamily="34" charset="0"/>
              </a:defRPr>
            </a:lvl2pPr>
            <a:lvl3pPr>
              <a:spcBef>
                <a:spcPts val="0"/>
              </a:spcBef>
              <a:buClr>
                <a:srgbClr val="F16321"/>
              </a:buClr>
              <a:defRPr sz="2800">
                <a:latin typeface="Franklin Gothic Book" panose="020B0503020102020204" pitchFamily="34" charset="0"/>
              </a:defRPr>
            </a:lvl3pPr>
            <a:lvl4pPr>
              <a:spcBef>
                <a:spcPts val="0"/>
              </a:spcBef>
              <a:buClr>
                <a:srgbClr val="F16321"/>
              </a:buClr>
              <a:defRPr sz="2800">
                <a:latin typeface="Franklin Gothic Book" panose="020B0503020102020204" pitchFamily="34" charset="0"/>
              </a:defRPr>
            </a:lvl4pPr>
            <a:lvl5pPr>
              <a:spcBef>
                <a:spcPts val="0"/>
              </a:spcBef>
              <a:buClr>
                <a:srgbClr val="F16321"/>
              </a:buClr>
              <a:defRPr sz="2800">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LaDOTD_LogoColor"/>
          <p:cNvPicPr>
            <a:picLocks noChangeAspect="1"/>
          </p:cNvPicPr>
          <p:nvPr userDrawn="1"/>
        </p:nvPicPr>
        <p:blipFill>
          <a:blip r:embed="rId3"/>
          <a:stretch>
            <a:fillRect/>
          </a:stretch>
        </p:blipFill>
        <p:spPr>
          <a:xfrm>
            <a:off x="554990" y="101600"/>
            <a:ext cx="1183005" cy="635635"/>
          </a:xfrm>
          <a:prstGeom prst="rect">
            <a:avLst/>
          </a:prstGeom>
        </p:spPr>
      </p:pic>
      <p:sp>
        <p:nvSpPr>
          <p:cNvPr id="13" name="TextBox 12"/>
          <p:cNvSpPr txBox="1"/>
          <p:nvPr userDrawn="1"/>
        </p:nvSpPr>
        <p:spPr>
          <a:xfrm>
            <a:off x="7237730" y="6443980"/>
            <a:ext cx="1753870" cy="306705"/>
          </a:xfrm>
          <a:prstGeom prst="rect">
            <a:avLst/>
          </a:prstGeom>
          <a:noFill/>
        </p:spPr>
        <p:txBody>
          <a:bodyPr wrap="square" rtlCol="0">
            <a:spAutoFit/>
          </a:bodyPr>
          <a:lstStyle/>
          <a:p>
            <a:pPr algn="r"/>
            <a:r>
              <a:rPr lang="en-US" sz="1400" dirty="0">
                <a:solidFill>
                  <a:schemeClr val="bg1"/>
                </a:solidFill>
                <a:latin typeface="Franklin Gothic Heavy" panose="020B0903020102020204" pitchFamily="34" charset="0"/>
              </a:rPr>
              <a:t>www.dotd.la.gov</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descr="title-design"/>
          <p:cNvPicPr>
            <a:picLocks noChangeAspect="1"/>
          </p:cNvPicPr>
          <p:nvPr userDrawn="1"/>
        </p:nvPicPr>
        <p:blipFill>
          <a:blip r:embed="rId2"/>
          <a:stretch>
            <a:fillRect/>
          </a:stretch>
        </p:blipFill>
        <p:spPr>
          <a:xfrm rot="10800000">
            <a:off x="0" y="0"/>
            <a:ext cx="9144000" cy="6858000"/>
          </a:xfrm>
          <a:prstGeom prst="rect">
            <a:avLst/>
          </a:prstGeom>
        </p:spPr>
      </p:pic>
      <p:pic>
        <p:nvPicPr>
          <p:cNvPr id="4" name="Picture 3" descr="LaDOTD_LogoColor"/>
          <p:cNvPicPr>
            <a:picLocks noChangeAspect="1"/>
          </p:cNvPicPr>
          <p:nvPr userDrawn="1"/>
        </p:nvPicPr>
        <p:blipFill>
          <a:blip r:embed="rId3"/>
          <a:stretch>
            <a:fillRect/>
          </a:stretch>
        </p:blipFill>
        <p:spPr>
          <a:xfrm>
            <a:off x="557784" y="101600"/>
            <a:ext cx="1183005" cy="635635"/>
          </a:xfrm>
          <a:prstGeom prst="rect">
            <a:avLst/>
          </a:prstGeom>
        </p:spPr>
      </p:pic>
      <p:sp>
        <p:nvSpPr>
          <p:cNvPr id="10" name="Title 1"/>
          <p:cNvSpPr txBox="1"/>
          <p:nvPr userDrawn="1"/>
        </p:nvSpPr>
        <p:spPr bwMode="auto">
          <a:xfrm>
            <a:off x="1066800" y="2057400"/>
            <a:ext cx="7086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a:latin typeface="Calibri" panose="020F0502020204030204" pitchFamily="34" charset="0"/>
            </a:endParaRPr>
          </a:p>
        </p:txBody>
      </p:sp>
      <p:sp>
        <p:nvSpPr>
          <p:cNvPr id="11" name="Subtitle 2"/>
          <p:cNvSpPr>
            <a:spLocks noGrp="1"/>
          </p:cNvSpPr>
          <p:nvPr>
            <p:ph type="subTitle" idx="1" hasCustomPrompt="1"/>
          </p:nvPr>
        </p:nvSpPr>
        <p:spPr>
          <a:xfrm>
            <a:off x="649224" y="1371600"/>
            <a:ext cx="7848600" cy="1295400"/>
          </a:xfrm>
        </p:spPr>
        <p:txBody>
          <a:bodyPr/>
          <a:lstStyle>
            <a:lvl1pPr marL="0" indent="0" algn="l">
              <a:lnSpc>
                <a:spcPts val="3200"/>
              </a:lnSpc>
              <a:buNone/>
              <a:defRPr>
                <a:solidFill>
                  <a:schemeClr val="bg1">
                    <a:lumMod val="85000"/>
                  </a:schemeClr>
                </a:solidFill>
                <a:latin typeface="Franklin Gothic Medium" panose="020B06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section title</a:t>
            </a:r>
          </a:p>
        </p:txBody>
      </p:sp>
      <p:sp>
        <p:nvSpPr>
          <p:cNvPr id="13" name="TextBox 12"/>
          <p:cNvSpPr txBox="1"/>
          <p:nvPr userDrawn="1"/>
        </p:nvSpPr>
        <p:spPr>
          <a:xfrm>
            <a:off x="7010365" y="6367547"/>
            <a:ext cx="1981200" cy="369332"/>
          </a:xfrm>
          <a:prstGeom prst="rect">
            <a:avLst/>
          </a:prstGeom>
          <a:noFill/>
        </p:spPr>
        <p:txBody>
          <a:bodyPr wrap="square" rtlCol="0">
            <a:spAutoFit/>
          </a:bodyPr>
          <a:lstStyle/>
          <a:p>
            <a:pPr algn="r"/>
            <a:r>
              <a:rPr lang="en-US" dirty="0">
                <a:solidFill>
                  <a:schemeClr val="bg1"/>
                </a:solidFill>
                <a:latin typeface="Franklin Gothic Heavy" panose="020B0903020102020204" pitchFamily="34" charset="0"/>
              </a:rPr>
              <a:t>www.dotd.la.gov</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lvl1pPr>
              <a:lnSpc>
                <a:spcPts val="4400"/>
              </a:lnSpc>
              <a:defRPr>
                <a:latin typeface="Franklin Gothic Medium" panose="020B0603020102020204" pitchFamily="34" charset="0"/>
              </a:defRPr>
            </a:lvl1pPr>
          </a:lstStyle>
          <a:p>
            <a:r>
              <a:rPr lang="en-US"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0"/>
            <a:ext cx="9144000" cy="92789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9144000" cy="609600"/>
          </a:xfrm>
          <a:prstGeom prst="rect">
            <a:avLst/>
          </a:prstGeom>
        </p:spPr>
      </p:pic>
      <p:sp>
        <p:nvSpPr>
          <p:cNvPr id="2" name="Slide Number Placeholder 1"/>
          <p:cNvSpPr>
            <a:spLocks noGrp="1"/>
          </p:cNvSpPr>
          <p:nvPr>
            <p:ph type="sldNum" sz="quarter" idx="10"/>
          </p:nvPr>
        </p:nvSpPr>
        <p:spPr/>
        <p:txBody>
          <a:bodyPr/>
          <a:lstStyle/>
          <a:p>
            <a:fld id="{D5C9B0AA-EE54-4968-95E5-6586D6E0F47B}" type="slidenum">
              <a:rPr lang="en-US" smtClean="0"/>
              <a:pPr/>
              <a:t>‹#›</a:t>
            </a:fld>
            <a:endParaRPr lang="en-US" dirty="0"/>
          </a:p>
        </p:txBody>
      </p:sp>
      <p:pic>
        <p:nvPicPr>
          <p:cNvPr id="12" name="Picture 4" descr="DOTD-100th-logo-Color-100x100">
            <a:hlinkClick r:id="rId4"/>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8600" y="5595691"/>
            <a:ext cx="1079746" cy="1079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090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226403"/>
            <a:ext cx="9296400" cy="830997"/>
          </a:xfrm>
          <a:prstGeom prst="rect">
            <a:avLst/>
          </a:prstGeom>
          <a:noFill/>
        </p:spPr>
        <p:txBody>
          <a:bodyPr wrap="square" rtlCol="0">
            <a:spAutoFit/>
          </a:bodyPr>
          <a:lstStyle/>
          <a:p>
            <a:pPr algn="ctr"/>
            <a:r>
              <a:rPr lang="en-US" sz="4800" b="1" dirty="0">
                <a:solidFill>
                  <a:srgbClr val="FFFFFF"/>
                </a:solidFill>
                <a:latin typeface="Franklin Gothic Medium" panose="020B0603020102020204" pitchFamily="34" charset="0"/>
              </a:rPr>
              <a:t>Public Works &amp; Water Resources</a:t>
            </a:r>
            <a:endParaRPr lang="en-US" sz="4800" b="1" dirty="0">
              <a:solidFill>
                <a:srgbClr val="FFFFFF"/>
              </a:solidFill>
              <a:effectLst>
                <a:outerShdw blurRad="38100" dist="38100" dir="2700000" algn="tl">
                  <a:srgbClr val="000000">
                    <a:alpha val="43137"/>
                  </a:srgbClr>
                </a:outerShdw>
              </a:effectLst>
              <a:latin typeface="Franklin Gothic Medium" panose="020B0603020102020204" pitchFamily="34" charset="0"/>
            </a:endParaRPr>
          </a:p>
        </p:txBody>
      </p:sp>
      <p:sp>
        <p:nvSpPr>
          <p:cNvPr id="6" name="Subtitle 1"/>
          <p:cNvSpPr txBox="1">
            <a:spLocks/>
          </p:cNvSpPr>
          <p:nvPr/>
        </p:nvSpPr>
        <p:spPr bwMode="auto">
          <a:xfrm>
            <a:off x="1981200" y="3886200"/>
            <a:ext cx="5105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lvl1pPr marL="0" indent="0" algn="l" rtl="0" eaLnBrk="0" fontAlgn="base" hangingPunct="0">
              <a:lnSpc>
                <a:spcPts val="3200"/>
              </a:lnSpc>
              <a:spcBef>
                <a:spcPct val="20000"/>
              </a:spcBef>
              <a:spcAft>
                <a:spcPct val="0"/>
              </a:spcAft>
              <a:buFont typeface="Arial" panose="020B0604020202020204" pitchFamily="34" charset="0"/>
              <a:buNone/>
              <a:defRPr sz="3200" kern="1200">
                <a:solidFill>
                  <a:schemeClr val="bg1">
                    <a:lumMod val="85000"/>
                  </a:schemeClr>
                </a:solidFill>
                <a:latin typeface="Franklin Gothic Medium" panose="020B0603020102020204" pitchFamily="34" charset="0"/>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lnSpc>
                <a:spcPct val="75000"/>
              </a:lnSpc>
              <a:spcBef>
                <a:spcPts val="0"/>
              </a:spcBef>
            </a:pPr>
            <a:r>
              <a:rPr lang="en-US" sz="4300" b="1" dirty="0">
                <a:solidFill>
                  <a:schemeClr val="bg1"/>
                </a:solidFill>
              </a:rPr>
              <a:t>Edward M. Knight, P.E.</a:t>
            </a:r>
          </a:p>
          <a:p>
            <a:pPr algn="ctr">
              <a:lnSpc>
                <a:spcPct val="75000"/>
              </a:lnSpc>
              <a:spcBef>
                <a:spcPts val="0"/>
              </a:spcBef>
            </a:pPr>
            <a:endParaRPr lang="en-US" sz="4300" b="1" dirty="0">
              <a:solidFill>
                <a:schemeClr val="bg1"/>
              </a:solidFill>
            </a:endParaRPr>
          </a:p>
          <a:p>
            <a:pPr algn="ctr">
              <a:lnSpc>
                <a:spcPct val="120000"/>
              </a:lnSpc>
              <a:spcBef>
                <a:spcPts val="0"/>
              </a:spcBef>
            </a:pPr>
            <a:r>
              <a:rPr lang="en-US" sz="2900" b="1" dirty="0">
                <a:solidFill>
                  <a:schemeClr val="bg1"/>
                </a:solidFill>
              </a:rPr>
              <a:t>Deputy Assistant Secretary</a:t>
            </a:r>
          </a:p>
          <a:p>
            <a:pPr algn="ctr">
              <a:lnSpc>
                <a:spcPct val="120000"/>
              </a:lnSpc>
              <a:spcBef>
                <a:spcPts val="0"/>
              </a:spcBef>
            </a:pPr>
            <a:r>
              <a:rPr lang="en-US" sz="2900" b="1" dirty="0">
                <a:solidFill>
                  <a:schemeClr val="bg1"/>
                </a:solidFill>
              </a:rPr>
              <a:t>Office of Public Works</a:t>
            </a:r>
          </a:p>
          <a:p>
            <a:pPr algn="ctr">
              <a:lnSpc>
                <a:spcPct val="75000"/>
              </a:lnSpc>
              <a:spcBef>
                <a:spcPts val="0"/>
              </a:spcBef>
            </a:pPr>
            <a:endParaRPr lang="en-US" b="1" dirty="0">
              <a:solidFill>
                <a:schemeClr val="bg1"/>
              </a:solidFill>
            </a:endParaRPr>
          </a:p>
          <a:p>
            <a:pPr algn="ctr">
              <a:spcBef>
                <a:spcPts val="2400"/>
              </a:spcBef>
            </a:pPr>
            <a:r>
              <a:rPr lang="en-US" sz="2300" b="1" dirty="0">
                <a:solidFill>
                  <a:schemeClr val="bg1"/>
                </a:solidFill>
              </a:rPr>
              <a:t>December 6-7, 2023</a:t>
            </a:r>
          </a:p>
          <a:p>
            <a:endParaRPr lang="en-US" dirty="0"/>
          </a:p>
        </p:txBody>
      </p:sp>
      <p:pic>
        <p:nvPicPr>
          <p:cNvPr id="10" name="Picture 9"/>
          <p:cNvPicPr>
            <a:picLocks noChangeAspect="1"/>
          </p:cNvPicPr>
          <p:nvPr/>
        </p:nvPicPr>
        <p:blipFill rotWithShape="1">
          <a:blip r:embed="rId3"/>
          <a:srcRect l="1299" t="1368" r="46739" b="18649"/>
          <a:stretch/>
        </p:blipFill>
        <p:spPr>
          <a:xfrm>
            <a:off x="2438400" y="2286000"/>
            <a:ext cx="4183700" cy="129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19540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35838" y="838200"/>
            <a:ext cx="861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dirty="0"/>
              <a:t>Louisiana Watershed Initiative</a:t>
            </a:r>
          </a:p>
        </p:txBody>
      </p:sp>
      <p:sp>
        <p:nvSpPr>
          <p:cNvPr id="6" name="TextBox 5"/>
          <p:cNvSpPr txBox="1"/>
          <p:nvPr/>
        </p:nvSpPr>
        <p:spPr>
          <a:xfrm>
            <a:off x="4419600" y="1905000"/>
            <a:ext cx="4661210" cy="2616101"/>
          </a:xfrm>
          <a:prstGeom prst="rect">
            <a:avLst/>
          </a:prstGeom>
          <a:noFill/>
          <a:ln>
            <a:noFill/>
          </a:ln>
        </p:spPr>
        <p:txBody>
          <a:bodyPr wrap="square" rtlCol="0">
            <a:spAutoFit/>
          </a:bodyPr>
          <a:lstStyle/>
          <a:p>
            <a:r>
              <a:rPr lang="en-US" sz="2000" b="1" dirty="0">
                <a:latin typeface="Franklin Gothic Medium" panose="020B0603020102020204" pitchFamily="34" charset="0"/>
              </a:rPr>
              <a:t>LWI Watershed Programs:</a:t>
            </a:r>
          </a:p>
          <a:p>
            <a:pPr marL="285750" indent="-285750">
              <a:buFont typeface="Wingdings" panose="05000000000000000000" pitchFamily="2" charset="2"/>
              <a:buChar char="Ø"/>
            </a:pPr>
            <a:r>
              <a:rPr lang="en-US" sz="1600" dirty="0">
                <a:latin typeface="Franklin Gothic Medium" panose="020B0603020102020204" pitchFamily="34" charset="0"/>
              </a:rPr>
              <a:t>Statewide Data &amp; Modeling Program</a:t>
            </a:r>
          </a:p>
          <a:p>
            <a:pPr marL="285750" indent="-285750">
              <a:buFont typeface="Wingdings" panose="05000000000000000000" pitchFamily="2" charset="2"/>
              <a:buChar char="Ø"/>
            </a:pPr>
            <a:r>
              <a:rPr lang="en-US" sz="1600" dirty="0">
                <a:latin typeface="Franklin Gothic Medium" panose="020B0603020102020204" pitchFamily="34" charset="0"/>
              </a:rPr>
              <a:t>State Projects Program</a:t>
            </a:r>
          </a:p>
          <a:p>
            <a:pPr marL="285750" indent="-285750">
              <a:buFont typeface="Wingdings" panose="05000000000000000000" pitchFamily="2" charset="2"/>
              <a:buChar char="Ø"/>
            </a:pPr>
            <a:r>
              <a:rPr lang="en-US" sz="1600" dirty="0">
                <a:latin typeface="Franklin Gothic Medium" panose="020B0603020102020204" pitchFamily="34" charset="0"/>
              </a:rPr>
              <a:t>Regional Capacity Building Grant Program</a:t>
            </a:r>
          </a:p>
          <a:p>
            <a:pPr marL="285750" indent="-285750">
              <a:buFont typeface="Wingdings" panose="05000000000000000000" pitchFamily="2" charset="2"/>
              <a:buChar char="Ø"/>
            </a:pPr>
            <a:r>
              <a:rPr lang="en-US" sz="1600" dirty="0">
                <a:latin typeface="Franklin Gothic Medium" panose="020B0603020102020204" pitchFamily="34" charset="0"/>
              </a:rPr>
              <a:t>Nature-Based Solutions Program</a:t>
            </a:r>
          </a:p>
          <a:p>
            <a:pPr marL="285750" indent="-285750">
              <a:buFont typeface="Wingdings" panose="05000000000000000000" pitchFamily="2" charset="2"/>
              <a:buChar char="Ø"/>
            </a:pPr>
            <a:r>
              <a:rPr lang="en-US" sz="1600" dirty="0">
                <a:latin typeface="Franklin Gothic Medium" panose="020B0603020102020204" pitchFamily="34" charset="0"/>
              </a:rPr>
              <a:t>Statewide Buyout Program</a:t>
            </a:r>
          </a:p>
          <a:p>
            <a:pPr marL="285750" indent="-285750">
              <a:buFont typeface="Wingdings" panose="05000000000000000000" pitchFamily="2" charset="2"/>
              <a:buChar char="Ø"/>
            </a:pPr>
            <a:r>
              <a:rPr lang="en-US" sz="1600" dirty="0">
                <a:latin typeface="Franklin Gothic Medium" panose="020B0603020102020204" pitchFamily="34" charset="0"/>
              </a:rPr>
              <a:t>Non-Federal Cost Share Assistance Program</a:t>
            </a:r>
          </a:p>
          <a:p>
            <a:pPr marL="285750" indent="-285750">
              <a:buFont typeface="Wingdings" panose="05000000000000000000" pitchFamily="2" charset="2"/>
              <a:buChar char="Ø"/>
            </a:pPr>
            <a:endParaRPr lang="en-US" sz="1600" dirty="0">
              <a:latin typeface="Franklin Gothic Medium" panose="020B0603020102020204" pitchFamily="34" charset="0"/>
            </a:endParaRPr>
          </a:p>
          <a:p>
            <a:pPr marL="285750" indent="-285750">
              <a:buFont typeface="Wingdings" panose="05000000000000000000" pitchFamily="2" charset="2"/>
              <a:buChar char="Ø"/>
            </a:pPr>
            <a:endParaRPr lang="en-US" sz="1600" dirty="0">
              <a:latin typeface="Franklin Gothic Medium" panose="020B0603020102020204" pitchFamily="34" charset="0"/>
            </a:endParaRPr>
          </a:p>
          <a:p>
            <a:pPr marL="285750" indent="-285750">
              <a:buFont typeface="Wingdings" panose="05000000000000000000" pitchFamily="2" charset="2"/>
              <a:buChar char="Ø"/>
            </a:pPr>
            <a:endParaRPr lang="en-US" sz="1600" dirty="0">
              <a:latin typeface="Franklin Gothic Medium" panose="020B0603020102020204" pitchFamily="34" charset="0"/>
            </a:endParaRPr>
          </a:p>
        </p:txBody>
      </p:sp>
      <p:pic>
        <p:nvPicPr>
          <p:cNvPr id="2" name="Picture 1"/>
          <p:cNvPicPr>
            <a:picLocks noChangeAspect="1"/>
          </p:cNvPicPr>
          <p:nvPr/>
        </p:nvPicPr>
        <p:blipFill>
          <a:blip r:embed="rId3"/>
          <a:stretch>
            <a:fillRect/>
          </a:stretch>
        </p:blipFill>
        <p:spPr>
          <a:xfrm>
            <a:off x="685800" y="1714500"/>
            <a:ext cx="5423958" cy="4686300"/>
          </a:xfrm>
          <a:prstGeom prst="rect">
            <a:avLst/>
          </a:prstGeom>
        </p:spPr>
      </p:pic>
    </p:spTree>
    <p:extLst>
      <p:ext uri="{BB962C8B-B14F-4D97-AF65-F5344CB8AC3E}">
        <p14:creationId xmlns:p14="http://schemas.microsoft.com/office/powerpoint/2010/main" val="2083898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501" t="26667" r="14053" b="25556"/>
          <a:stretch/>
        </p:blipFill>
        <p:spPr>
          <a:xfrm>
            <a:off x="381000" y="1974142"/>
            <a:ext cx="5038888" cy="4242020"/>
          </a:xfrm>
          <a:prstGeom prst="rect">
            <a:avLst/>
          </a:prstGeom>
        </p:spPr>
      </p:pic>
      <p:sp>
        <p:nvSpPr>
          <p:cNvPr id="8" name="TextBox 7"/>
          <p:cNvSpPr txBox="1"/>
          <p:nvPr/>
        </p:nvSpPr>
        <p:spPr>
          <a:xfrm>
            <a:off x="535838" y="838200"/>
            <a:ext cx="861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dirty="0"/>
              <a:t>Louisiana Watershed Initiative</a:t>
            </a:r>
          </a:p>
          <a:p>
            <a:pPr>
              <a:lnSpc>
                <a:spcPct val="100000"/>
              </a:lnSpc>
            </a:pPr>
            <a:r>
              <a:rPr lang="en-US" sz="2400" dirty="0"/>
              <a:t>Regional Watershed Hydrologic &amp; Hydraulic Modeling</a:t>
            </a:r>
          </a:p>
        </p:txBody>
      </p:sp>
      <p:sp>
        <p:nvSpPr>
          <p:cNvPr id="6" name="TextBox 5"/>
          <p:cNvSpPr txBox="1"/>
          <p:nvPr/>
        </p:nvSpPr>
        <p:spPr>
          <a:xfrm>
            <a:off x="5499409" y="2302401"/>
            <a:ext cx="3647029" cy="3200876"/>
          </a:xfrm>
          <a:prstGeom prst="rect">
            <a:avLst/>
          </a:prstGeom>
          <a:noFill/>
          <a:ln>
            <a:noFill/>
          </a:ln>
        </p:spPr>
        <p:txBody>
          <a:bodyPr wrap="square" rtlCol="0">
            <a:spAutoFit/>
          </a:bodyPr>
          <a:lstStyle/>
          <a:p>
            <a:r>
              <a:rPr lang="en-US" sz="2000" b="1" dirty="0">
                <a:latin typeface="Franklin Gothic Medium" panose="020B0603020102020204" pitchFamily="34" charset="0"/>
              </a:rPr>
              <a:t>Prime Consultants by Region:</a:t>
            </a:r>
          </a:p>
          <a:p>
            <a:pPr marL="457200" indent="-457200">
              <a:spcBef>
                <a:spcPts val="1200"/>
              </a:spcBef>
              <a:buAutoNum type="arabicPeriod"/>
            </a:pPr>
            <a:r>
              <a:rPr lang="en-US" sz="1600" dirty="0">
                <a:latin typeface="Franklin Gothic Medium" panose="020B0603020102020204" pitchFamily="34" charset="0"/>
              </a:rPr>
              <a:t>Atkins North America</a:t>
            </a:r>
          </a:p>
          <a:p>
            <a:pPr marL="457200" indent="-457200">
              <a:spcBef>
                <a:spcPts val="1200"/>
              </a:spcBef>
              <a:buAutoNum type="arabicPeriod"/>
            </a:pPr>
            <a:r>
              <a:rPr lang="en-US" sz="1600" dirty="0" err="1">
                <a:latin typeface="Franklin Gothic Medium" panose="020B0603020102020204" pitchFamily="34" charset="0"/>
              </a:rPr>
              <a:t>Freese</a:t>
            </a:r>
            <a:r>
              <a:rPr lang="en-US" sz="1600" dirty="0">
                <a:latin typeface="Franklin Gothic Medium" panose="020B0603020102020204" pitchFamily="34" charset="0"/>
              </a:rPr>
              <a:t> &amp; Nichols</a:t>
            </a:r>
          </a:p>
          <a:p>
            <a:pPr marL="457200" indent="-457200">
              <a:spcBef>
                <a:spcPts val="1200"/>
              </a:spcBef>
              <a:buAutoNum type="arabicPeriod"/>
            </a:pPr>
            <a:r>
              <a:rPr lang="en-US" sz="1600" dirty="0">
                <a:latin typeface="Franklin Gothic Medium" panose="020B0603020102020204" pitchFamily="34" charset="0"/>
              </a:rPr>
              <a:t>Wood E&amp;I Solutions</a:t>
            </a:r>
          </a:p>
          <a:p>
            <a:pPr marL="457200" indent="-457200">
              <a:spcBef>
                <a:spcPts val="1200"/>
              </a:spcBef>
              <a:buAutoNum type="arabicPeriod"/>
            </a:pPr>
            <a:r>
              <a:rPr lang="en-US" sz="1600" dirty="0">
                <a:latin typeface="Franklin Gothic Medium" panose="020B0603020102020204" pitchFamily="34" charset="0"/>
              </a:rPr>
              <a:t>C.H. </a:t>
            </a:r>
            <a:r>
              <a:rPr lang="en-US" sz="1600" dirty="0" err="1">
                <a:latin typeface="Franklin Gothic Medium" panose="020B0603020102020204" pitchFamily="34" charset="0"/>
              </a:rPr>
              <a:t>Fenstermaker</a:t>
            </a:r>
            <a:r>
              <a:rPr lang="en-US" sz="1600" dirty="0">
                <a:latin typeface="Franklin Gothic Medium" panose="020B0603020102020204" pitchFamily="34" charset="0"/>
              </a:rPr>
              <a:t> </a:t>
            </a:r>
          </a:p>
          <a:p>
            <a:pPr marL="457200" indent="-457200">
              <a:spcBef>
                <a:spcPts val="1200"/>
              </a:spcBef>
              <a:buAutoNum type="arabicPeriod"/>
            </a:pPr>
            <a:r>
              <a:rPr lang="en-US" sz="1600" dirty="0">
                <a:latin typeface="Franklin Gothic Medium" panose="020B0603020102020204" pitchFamily="34" charset="0"/>
              </a:rPr>
              <a:t>HDR Engineering</a:t>
            </a:r>
          </a:p>
          <a:p>
            <a:pPr marL="457200" indent="-457200">
              <a:spcBef>
                <a:spcPts val="1200"/>
              </a:spcBef>
              <a:buAutoNum type="arabicPeriod"/>
            </a:pPr>
            <a:r>
              <a:rPr lang="en-US" sz="1600" dirty="0">
                <a:latin typeface="Franklin Gothic Medium" panose="020B0603020102020204" pitchFamily="34" charset="0"/>
              </a:rPr>
              <a:t>Michael Baker International</a:t>
            </a:r>
          </a:p>
          <a:p>
            <a:pPr marL="457200" indent="-457200">
              <a:spcBef>
                <a:spcPts val="1200"/>
              </a:spcBef>
              <a:buAutoNum type="arabicPeriod"/>
            </a:pPr>
            <a:r>
              <a:rPr lang="en-US" sz="1600" dirty="0">
                <a:latin typeface="Franklin Gothic Medium" panose="020B0603020102020204" pitchFamily="34" charset="0"/>
              </a:rPr>
              <a:t>Dewberry Engineers</a:t>
            </a:r>
          </a:p>
        </p:txBody>
      </p:sp>
      <p:sp>
        <p:nvSpPr>
          <p:cNvPr id="7" name="TextBox 6"/>
          <p:cNvSpPr txBox="1"/>
          <p:nvPr/>
        </p:nvSpPr>
        <p:spPr>
          <a:xfrm>
            <a:off x="1752600" y="3200400"/>
            <a:ext cx="317810" cy="338554"/>
          </a:xfrm>
          <a:prstGeom prst="rect">
            <a:avLst/>
          </a:prstGeom>
          <a:noFill/>
          <a:ln>
            <a:noFill/>
          </a:ln>
        </p:spPr>
        <p:txBody>
          <a:bodyPr wrap="square" rtlCol="0">
            <a:spAutoFit/>
          </a:bodyPr>
          <a:lstStyle/>
          <a:p>
            <a:r>
              <a:rPr lang="en-US" sz="1600" dirty="0">
                <a:latin typeface="Franklin Gothic Medium" panose="020B0603020102020204" pitchFamily="34" charset="0"/>
              </a:rPr>
              <a:t>1</a:t>
            </a:r>
          </a:p>
        </p:txBody>
      </p:sp>
      <p:sp>
        <p:nvSpPr>
          <p:cNvPr id="10" name="TextBox 9"/>
          <p:cNvSpPr txBox="1"/>
          <p:nvPr/>
        </p:nvSpPr>
        <p:spPr>
          <a:xfrm>
            <a:off x="2456652" y="3369677"/>
            <a:ext cx="317810" cy="338554"/>
          </a:xfrm>
          <a:prstGeom prst="rect">
            <a:avLst/>
          </a:prstGeom>
          <a:noFill/>
          <a:ln>
            <a:noFill/>
          </a:ln>
        </p:spPr>
        <p:txBody>
          <a:bodyPr wrap="square" rtlCol="0">
            <a:spAutoFit/>
          </a:bodyPr>
          <a:lstStyle/>
          <a:p>
            <a:r>
              <a:rPr lang="en-US" sz="1600" dirty="0">
                <a:latin typeface="Franklin Gothic Medium" panose="020B0603020102020204" pitchFamily="34" charset="0"/>
              </a:rPr>
              <a:t>2</a:t>
            </a:r>
          </a:p>
        </p:txBody>
      </p:sp>
      <p:sp>
        <p:nvSpPr>
          <p:cNvPr id="11" name="TextBox 10"/>
          <p:cNvSpPr txBox="1"/>
          <p:nvPr/>
        </p:nvSpPr>
        <p:spPr>
          <a:xfrm>
            <a:off x="3170392" y="3352800"/>
            <a:ext cx="317810" cy="338554"/>
          </a:xfrm>
          <a:prstGeom prst="rect">
            <a:avLst/>
          </a:prstGeom>
          <a:noFill/>
          <a:ln>
            <a:noFill/>
          </a:ln>
        </p:spPr>
        <p:txBody>
          <a:bodyPr wrap="square" rtlCol="0">
            <a:spAutoFit/>
          </a:bodyPr>
          <a:lstStyle/>
          <a:p>
            <a:r>
              <a:rPr lang="en-US" sz="1600" dirty="0">
                <a:latin typeface="Franklin Gothic Medium" panose="020B0603020102020204" pitchFamily="34" charset="0"/>
              </a:rPr>
              <a:t>3</a:t>
            </a:r>
          </a:p>
        </p:txBody>
      </p:sp>
      <p:sp>
        <p:nvSpPr>
          <p:cNvPr id="12" name="TextBox 11"/>
          <p:cNvSpPr txBox="1"/>
          <p:nvPr/>
        </p:nvSpPr>
        <p:spPr>
          <a:xfrm>
            <a:off x="1898495" y="4369727"/>
            <a:ext cx="317810" cy="338554"/>
          </a:xfrm>
          <a:prstGeom prst="rect">
            <a:avLst/>
          </a:prstGeom>
          <a:noFill/>
          <a:ln>
            <a:noFill/>
          </a:ln>
        </p:spPr>
        <p:txBody>
          <a:bodyPr wrap="square" rtlCol="0">
            <a:spAutoFit/>
          </a:bodyPr>
          <a:lstStyle/>
          <a:p>
            <a:r>
              <a:rPr lang="en-US" sz="1600" dirty="0">
                <a:latin typeface="Franklin Gothic Medium" panose="020B0603020102020204" pitchFamily="34" charset="0"/>
              </a:rPr>
              <a:t>4</a:t>
            </a:r>
          </a:p>
        </p:txBody>
      </p:sp>
      <p:sp>
        <p:nvSpPr>
          <p:cNvPr id="13" name="TextBox 12"/>
          <p:cNvSpPr txBox="1"/>
          <p:nvPr/>
        </p:nvSpPr>
        <p:spPr>
          <a:xfrm>
            <a:off x="2638986" y="4883348"/>
            <a:ext cx="317810" cy="338554"/>
          </a:xfrm>
          <a:prstGeom prst="rect">
            <a:avLst/>
          </a:prstGeom>
          <a:noFill/>
          <a:ln>
            <a:noFill/>
          </a:ln>
        </p:spPr>
        <p:txBody>
          <a:bodyPr wrap="square" rtlCol="0">
            <a:spAutoFit/>
          </a:bodyPr>
          <a:lstStyle/>
          <a:p>
            <a:r>
              <a:rPr lang="en-US" sz="1600" dirty="0">
                <a:latin typeface="Franklin Gothic Medium" panose="020B0603020102020204" pitchFamily="34" charset="0"/>
              </a:rPr>
              <a:t>5</a:t>
            </a:r>
          </a:p>
        </p:txBody>
      </p:sp>
      <p:sp>
        <p:nvSpPr>
          <p:cNvPr id="14" name="TextBox 13"/>
          <p:cNvSpPr txBox="1"/>
          <p:nvPr/>
        </p:nvSpPr>
        <p:spPr>
          <a:xfrm>
            <a:off x="3968905" y="5334000"/>
            <a:ext cx="317810" cy="338554"/>
          </a:xfrm>
          <a:prstGeom prst="rect">
            <a:avLst/>
          </a:prstGeom>
          <a:noFill/>
          <a:ln>
            <a:noFill/>
          </a:ln>
        </p:spPr>
        <p:txBody>
          <a:bodyPr wrap="square" rtlCol="0">
            <a:spAutoFit/>
          </a:bodyPr>
          <a:lstStyle/>
          <a:p>
            <a:r>
              <a:rPr lang="en-US" sz="1600" dirty="0">
                <a:latin typeface="Franklin Gothic Medium" panose="020B0603020102020204" pitchFamily="34" charset="0"/>
              </a:rPr>
              <a:t>6</a:t>
            </a:r>
          </a:p>
        </p:txBody>
      </p:sp>
      <p:sp>
        <p:nvSpPr>
          <p:cNvPr id="15" name="TextBox 14"/>
          <p:cNvSpPr txBox="1"/>
          <p:nvPr/>
        </p:nvSpPr>
        <p:spPr>
          <a:xfrm>
            <a:off x="3810000" y="4572000"/>
            <a:ext cx="317810" cy="338554"/>
          </a:xfrm>
          <a:prstGeom prst="rect">
            <a:avLst/>
          </a:prstGeom>
          <a:noFill/>
          <a:ln>
            <a:noFill/>
          </a:ln>
        </p:spPr>
        <p:txBody>
          <a:bodyPr wrap="square" rtlCol="0">
            <a:spAutoFit/>
          </a:bodyPr>
          <a:lstStyle/>
          <a:p>
            <a:r>
              <a:rPr lang="en-US" sz="1600" dirty="0">
                <a:latin typeface="Franklin Gothic Medium" panose="020B0603020102020204" pitchFamily="34" charset="0"/>
              </a:rPr>
              <a:t>7</a:t>
            </a:r>
          </a:p>
        </p:txBody>
      </p:sp>
    </p:spTree>
    <p:extLst>
      <p:ext uri="{BB962C8B-B14F-4D97-AF65-F5344CB8AC3E}">
        <p14:creationId xmlns:p14="http://schemas.microsoft.com/office/powerpoint/2010/main" val="2477162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47700" y="2590800"/>
            <a:ext cx="7848600" cy="1828800"/>
          </a:xfrm>
        </p:spPr>
        <p:txBody>
          <a:bodyPr/>
          <a:lstStyle/>
          <a:p>
            <a:pPr algn="ctr"/>
            <a:endParaRPr lang="en-US" dirty="0"/>
          </a:p>
          <a:p>
            <a:pPr algn="ctr"/>
            <a:r>
              <a:rPr lang="en-US" sz="4000" dirty="0"/>
              <a:t>DOTD</a:t>
            </a:r>
          </a:p>
          <a:p>
            <a:pPr algn="ctr"/>
            <a:r>
              <a:rPr lang="en-US" sz="4000" dirty="0"/>
              <a:t> </a:t>
            </a:r>
            <a:r>
              <a:rPr lang="en-US" dirty="0"/>
              <a:t>is the</a:t>
            </a:r>
            <a:r>
              <a:rPr lang="en-US" sz="4000" dirty="0"/>
              <a:t> </a:t>
            </a:r>
          </a:p>
          <a:p>
            <a:pPr algn="ctr"/>
            <a:r>
              <a:rPr lang="en-US" sz="4000" dirty="0"/>
              <a:t>State Coordinating Agency</a:t>
            </a:r>
          </a:p>
          <a:p>
            <a:pPr algn="ctr"/>
            <a:r>
              <a:rPr lang="en-US" sz="4000" dirty="0"/>
              <a:t> for the Flood Control Program</a:t>
            </a:r>
          </a:p>
          <a:p>
            <a:pPr algn="ctr"/>
            <a:r>
              <a:rPr lang="en-US" sz="4000" dirty="0"/>
              <a:t>(fully funded by the state)</a:t>
            </a:r>
          </a:p>
          <a:p>
            <a:pPr algn="ctr"/>
            <a:endParaRPr lang="en-US" sz="2000" dirty="0"/>
          </a:p>
          <a:p>
            <a:pPr marL="914400" lvl="1" indent="-457200" algn="l">
              <a:buFont typeface="Arial" panose="020B0604020202020204" pitchFamily="34" charset="0"/>
              <a:buChar char="•"/>
            </a:pPr>
            <a:endParaRPr lang="en-US" dirty="0"/>
          </a:p>
          <a:p>
            <a:pPr marL="914400" lvl="1" indent="-457200" algn="l">
              <a:buFont typeface="Arial" panose="020B0604020202020204" pitchFamily="34" charset="0"/>
              <a:buChar char="•"/>
            </a:pPr>
            <a:endParaRPr lang="en-US" dirty="0"/>
          </a:p>
          <a:p>
            <a:pPr lvl="1" algn="l"/>
            <a:endParaRPr lang="en-US" dirty="0"/>
          </a:p>
        </p:txBody>
      </p:sp>
      <p:sp>
        <p:nvSpPr>
          <p:cNvPr id="3" name="Title 2"/>
          <p:cNvSpPr>
            <a:spLocks noGrp="1"/>
          </p:cNvSpPr>
          <p:nvPr>
            <p:ph type="title"/>
          </p:nvPr>
        </p:nvSpPr>
        <p:spPr>
          <a:xfrm>
            <a:off x="0" y="1219200"/>
            <a:ext cx="9144000" cy="1600200"/>
          </a:xfrm>
        </p:spPr>
        <p:txBody>
          <a:bodyPr/>
          <a:lstStyle/>
          <a:p>
            <a:pPr algn="ctr"/>
            <a:r>
              <a:rPr lang="en-US" sz="4800" dirty="0"/>
              <a:t>Statewide Flood Control Program</a:t>
            </a:r>
          </a:p>
        </p:txBody>
      </p:sp>
    </p:spTree>
    <p:extLst>
      <p:ext uri="{BB962C8B-B14F-4D97-AF65-F5344CB8AC3E}">
        <p14:creationId xmlns:p14="http://schemas.microsoft.com/office/powerpoint/2010/main" val="4180898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3999" cy="4648200"/>
          </a:xfrm>
        </p:spPr>
        <p:txBody>
          <a:bodyPr anchor="ctr">
            <a:noAutofit/>
          </a:bodyPr>
          <a:lstStyle/>
          <a:p>
            <a:r>
              <a:rPr lang="en-US" altLang="en-US" sz="2000" dirty="0">
                <a:solidFill>
                  <a:srgbClr val="FF0000"/>
                </a:solidFill>
              </a:rPr>
              <a:t>$20M in total annual program (funded by Transportation Trust Fund)</a:t>
            </a:r>
          </a:p>
          <a:p>
            <a:endParaRPr lang="en-US" altLang="en-US" sz="2000" dirty="0">
              <a:solidFill>
                <a:srgbClr val="FF0000"/>
              </a:solidFill>
            </a:endParaRPr>
          </a:p>
          <a:p>
            <a:r>
              <a:rPr lang="en-US" altLang="en-US" sz="2000" dirty="0"/>
              <a:t>Project requirements</a:t>
            </a:r>
          </a:p>
          <a:p>
            <a:pPr lvl="1">
              <a:buFont typeface="Wingdings" panose="05000000000000000000" pitchFamily="2" charset="2"/>
              <a:buChar char="§"/>
            </a:pPr>
            <a:r>
              <a:rPr lang="en-US" altLang="en-US" sz="1800" dirty="0"/>
              <a:t>Must reduce existing flood damages of structures</a:t>
            </a:r>
          </a:p>
          <a:p>
            <a:pPr lvl="1">
              <a:buFont typeface="Wingdings" panose="05000000000000000000" pitchFamily="2" charset="2"/>
              <a:buChar char="§"/>
            </a:pPr>
            <a:r>
              <a:rPr lang="en-US" altLang="en-US" sz="1800" dirty="0"/>
              <a:t>Does not encourage additional development in flood prone areas</a:t>
            </a:r>
          </a:p>
          <a:p>
            <a:pPr lvl="1">
              <a:buFont typeface="Wingdings" panose="05000000000000000000" pitchFamily="2" charset="2"/>
              <a:buChar char="§"/>
            </a:pPr>
            <a:r>
              <a:rPr lang="en-US" altLang="en-US" sz="1800" dirty="0"/>
              <a:t>Does not adversely affect upstream or downstream flooding</a:t>
            </a:r>
          </a:p>
          <a:p>
            <a:pPr lvl="1">
              <a:buFont typeface="Wingdings" panose="05000000000000000000" pitchFamily="2" charset="2"/>
              <a:buChar char="§"/>
            </a:pPr>
            <a:r>
              <a:rPr lang="en-US" altLang="en-US" sz="1800" dirty="0"/>
              <a:t>Must have a construction cost of $100,000 or more </a:t>
            </a:r>
          </a:p>
          <a:p>
            <a:pPr lvl="2"/>
            <a:r>
              <a:rPr lang="en-US" altLang="en-US" sz="1800" dirty="0">
                <a:solidFill>
                  <a:srgbClr val="FF0000"/>
                </a:solidFill>
              </a:rPr>
              <a:t>(Maximum SWFC Participation - $5M)</a:t>
            </a:r>
          </a:p>
          <a:p>
            <a:pPr lvl="1">
              <a:buFont typeface="Wingdings" panose="05000000000000000000" pitchFamily="2" charset="2"/>
              <a:buChar char="§"/>
            </a:pPr>
            <a:r>
              <a:rPr lang="en-US" altLang="en-US" sz="1800" dirty="0"/>
              <a:t>Must be a stand-alone project</a:t>
            </a:r>
          </a:p>
          <a:p>
            <a:pPr lvl="1">
              <a:buFont typeface="Wingdings" panose="05000000000000000000" pitchFamily="2" charset="2"/>
              <a:buChar char="§"/>
            </a:pPr>
            <a:r>
              <a:rPr lang="en-US" altLang="en-US" sz="1800" dirty="0"/>
              <a:t>Cannot serve the primary purpose of protection against coastal storm surge</a:t>
            </a:r>
          </a:p>
          <a:p>
            <a:endParaRPr lang="en-US" altLang="en-US" sz="1800" dirty="0">
              <a:solidFill>
                <a:srgbClr val="FF0000"/>
              </a:solidFill>
            </a:endParaRPr>
          </a:p>
          <a:p>
            <a:r>
              <a:rPr lang="en-US" altLang="en-US" sz="2000" dirty="0">
                <a:solidFill>
                  <a:srgbClr val="FF0000"/>
                </a:solidFill>
              </a:rPr>
              <a:t>Rural Grant Opportunity Act 384</a:t>
            </a:r>
          </a:p>
          <a:p>
            <a:pPr lvl="1">
              <a:buFont typeface="Wingdings" panose="05000000000000000000" pitchFamily="2" charset="2"/>
              <a:buChar char="§"/>
            </a:pPr>
            <a:r>
              <a:rPr lang="en-US" altLang="en-US" sz="1800" dirty="0"/>
              <a:t>Eliminates 10% match requirement  for parishes with less than 50,000 residents and municipalities less than 5,000 residents</a:t>
            </a:r>
          </a:p>
        </p:txBody>
      </p:sp>
      <p:sp>
        <p:nvSpPr>
          <p:cNvPr id="8" name="Title 1"/>
          <p:cNvSpPr>
            <a:spLocks noGrp="1"/>
          </p:cNvSpPr>
          <p:nvPr>
            <p:ph type="title"/>
          </p:nvPr>
        </p:nvSpPr>
        <p:spPr>
          <a:xfrm>
            <a:off x="0" y="685800"/>
            <a:ext cx="9144000" cy="990600"/>
          </a:xfrm>
        </p:spPr>
        <p:txBody>
          <a:bodyPr>
            <a:normAutofit/>
          </a:bodyPr>
          <a:lstStyle/>
          <a:p>
            <a:pPr algn="r">
              <a:lnSpc>
                <a:spcPct val="150000"/>
              </a:lnSpc>
            </a:pPr>
            <a:r>
              <a:rPr lang="en-US" altLang="en-US" sz="3600" dirty="0"/>
              <a:t>Statewide Flood Control Program</a:t>
            </a:r>
            <a:endParaRPr lang="en-US" sz="1600" i="1" dirty="0"/>
          </a:p>
        </p:txBody>
      </p:sp>
    </p:spTree>
    <p:extLst>
      <p:ext uri="{BB962C8B-B14F-4D97-AF65-F5344CB8AC3E}">
        <p14:creationId xmlns:p14="http://schemas.microsoft.com/office/powerpoint/2010/main" val="107982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13561"/>
            <a:ext cx="9144000" cy="4434839"/>
          </a:xfrm>
        </p:spPr>
        <p:txBody>
          <a:bodyPr anchor="ctr">
            <a:normAutofit/>
          </a:bodyPr>
          <a:lstStyle/>
          <a:p>
            <a:r>
              <a:rPr lang="en-US" sz="2800" dirty="0"/>
              <a:t>Competitive &amp; Cost-Shared</a:t>
            </a:r>
          </a:p>
          <a:p>
            <a:pPr lvl="1">
              <a:buFont typeface="Wingdings" panose="05000000000000000000" pitchFamily="2" charset="2"/>
              <a:buChar char="§"/>
            </a:pPr>
            <a:r>
              <a:rPr lang="en-US" sz="2000" dirty="0"/>
              <a:t>Projects are evaluated based on potential damage reduction versus State investment</a:t>
            </a:r>
          </a:p>
          <a:p>
            <a:pPr lvl="1">
              <a:buFont typeface="Wingdings" panose="05000000000000000000" pitchFamily="2" charset="2"/>
              <a:buChar char="§"/>
            </a:pPr>
            <a:r>
              <a:rPr lang="en-US" sz="2000" dirty="0">
                <a:solidFill>
                  <a:srgbClr val="FF0000"/>
                </a:solidFill>
              </a:rPr>
              <a:t>Provides up to 90% of the construction cost for non-federal projects</a:t>
            </a:r>
          </a:p>
          <a:p>
            <a:pPr lvl="2">
              <a:buFont typeface="Arial"/>
              <a:buChar char="•"/>
            </a:pPr>
            <a:r>
              <a:rPr lang="en-US" sz="1800" dirty="0">
                <a:solidFill>
                  <a:srgbClr val="FF0000"/>
                </a:solidFill>
              </a:rPr>
              <a:t>Does not cover engineering costs, utility relocations or r/w purchases</a:t>
            </a:r>
          </a:p>
          <a:p>
            <a:pPr lvl="1">
              <a:buFont typeface="Wingdings" panose="05000000000000000000" pitchFamily="2" charset="2"/>
              <a:buChar char="§"/>
            </a:pPr>
            <a:r>
              <a:rPr lang="en-US" sz="2000" dirty="0"/>
              <a:t>Provides up to 70% of non-federal participants share of federal projects</a:t>
            </a:r>
          </a:p>
          <a:p>
            <a:pPr lvl="1"/>
            <a:endParaRPr lang="en-US" sz="2000" dirty="0"/>
          </a:p>
          <a:p>
            <a:r>
              <a:rPr lang="en-US" sz="2800" dirty="0">
                <a:solidFill>
                  <a:srgbClr val="FF0000"/>
                </a:solidFill>
              </a:rPr>
              <a:t>Application Deadlines</a:t>
            </a:r>
          </a:p>
          <a:p>
            <a:pPr lvl="1">
              <a:buFont typeface="Wingdings" panose="05000000000000000000" pitchFamily="2" charset="2"/>
              <a:buChar char="§"/>
            </a:pPr>
            <a:r>
              <a:rPr lang="en-US" sz="2000" dirty="0"/>
              <a:t>Pre-Applications due by May 1</a:t>
            </a:r>
            <a:r>
              <a:rPr lang="en-US" sz="2000" baseline="30000" dirty="0"/>
              <a:t>st</a:t>
            </a:r>
            <a:r>
              <a:rPr lang="en-US" sz="2000" dirty="0"/>
              <a:t> </a:t>
            </a:r>
          </a:p>
          <a:p>
            <a:pPr lvl="1">
              <a:buFont typeface="Wingdings" panose="05000000000000000000" pitchFamily="2" charset="2"/>
              <a:buChar char="§"/>
            </a:pPr>
            <a:r>
              <a:rPr lang="en-US" sz="2000" dirty="0"/>
              <a:t>Full Applications due by October 1</a:t>
            </a:r>
            <a:r>
              <a:rPr lang="en-US" sz="2000" baseline="30000" dirty="0"/>
              <a:t>st</a:t>
            </a:r>
            <a:r>
              <a:rPr lang="en-US" sz="2000" dirty="0"/>
              <a:t> </a:t>
            </a:r>
          </a:p>
        </p:txBody>
      </p:sp>
      <p:sp>
        <p:nvSpPr>
          <p:cNvPr id="7" name="Title 1"/>
          <p:cNvSpPr>
            <a:spLocks noGrp="1"/>
          </p:cNvSpPr>
          <p:nvPr>
            <p:ph type="title"/>
          </p:nvPr>
        </p:nvSpPr>
        <p:spPr>
          <a:xfrm>
            <a:off x="0" y="685800"/>
            <a:ext cx="9144000" cy="990600"/>
          </a:xfrm>
        </p:spPr>
        <p:txBody>
          <a:bodyPr>
            <a:normAutofit/>
          </a:bodyPr>
          <a:lstStyle/>
          <a:p>
            <a:pPr algn="r">
              <a:lnSpc>
                <a:spcPct val="150000"/>
              </a:lnSpc>
            </a:pPr>
            <a:r>
              <a:rPr lang="en-US" altLang="en-US" sz="3600" dirty="0"/>
              <a:t>Statewide Flood Control Program</a:t>
            </a:r>
            <a:endParaRPr lang="en-US" sz="1600" i="1" dirty="0"/>
          </a:p>
        </p:txBody>
      </p:sp>
    </p:spTree>
    <p:extLst>
      <p:ext uri="{BB962C8B-B14F-4D97-AF65-F5344CB8AC3E}">
        <p14:creationId xmlns:p14="http://schemas.microsoft.com/office/powerpoint/2010/main" val="348712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1650" y="1447800"/>
            <a:ext cx="7372350" cy="533400"/>
          </a:xfrm>
        </p:spPr>
        <p:txBody>
          <a:bodyPr/>
          <a:lstStyle/>
          <a:p>
            <a:pPr algn="r"/>
            <a:r>
              <a:rPr lang="en-US" sz="2800" b="1" dirty="0"/>
              <a:t>Rural Grant Opportunity</a:t>
            </a:r>
            <a:endParaRPr lang="en-US" sz="3200" b="1" dirty="0"/>
          </a:p>
        </p:txBody>
      </p:sp>
      <p:sp>
        <p:nvSpPr>
          <p:cNvPr id="3" name="Content Placeholder 2"/>
          <p:cNvSpPr>
            <a:spLocks noGrp="1"/>
          </p:cNvSpPr>
          <p:nvPr>
            <p:ph idx="1"/>
          </p:nvPr>
        </p:nvSpPr>
        <p:spPr>
          <a:xfrm>
            <a:off x="0" y="1981200"/>
            <a:ext cx="9144000" cy="4267200"/>
          </a:xfrm>
        </p:spPr>
        <p:txBody>
          <a:bodyPr anchor="ctr">
            <a:noAutofit/>
          </a:bodyPr>
          <a:lstStyle/>
          <a:p>
            <a:pPr fontAlgn="base">
              <a:spcBef>
                <a:spcPts val="1800"/>
              </a:spcBef>
              <a:spcAft>
                <a:spcPct val="0"/>
              </a:spcAft>
              <a:buClr>
                <a:srgbClr val="F16321"/>
              </a:buClr>
              <a:buFont typeface="Wingdings" panose="05000000000000000000" pitchFamily="2" charset="2"/>
              <a:buChar char="Ø"/>
            </a:pPr>
            <a:r>
              <a:rPr lang="en-US" sz="2400" dirty="0">
                <a:latin typeface="Franklin Gothic Book" panose="020B0503020102020204" pitchFamily="34" charset="0"/>
              </a:rPr>
              <a:t>Created by Act 384 of the 2018 Regular Legislative Session</a:t>
            </a:r>
          </a:p>
          <a:p>
            <a:pPr fontAlgn="base">
              <a:spcBef>
                <a:spcPts val="1800"/>
              </a:spcBef>
              <a:spcAft>
                <a:spcPct val="0"/>
              </a:spcAft>
              <a:buClr>
                <a:srgbClr val="F16321"/>
              </a:buClr>
              <a:buFont typeface="Wingdings" panose="05000000000000000000" pitchFamily="2" charset="2"/>
              <a:buChar char="Ø"/>
            </a:pPr>
            <a:r>
              <a:rPr lang="en-US" sz="2400" dirty="0">
                <a:latin typeface="Franklin Gothic Book" panose="020B0503020102020204" pitchFamily="34" charset="0"/>
              </a:rPr>
              <a:t>Eliminates 10% construction match requirement  for parishes with less than 50,000 residents and municipalities less than 5,000 residents</a:t>
            </a:r>
          </a:p>
        </p:txBody>
      </p:sp>
      <p:sp>
        <p:nvSpPr>
          <p:cNvPr id="4" name="Title 1"/>
          <p:cNvSpPr txBox="1">
            <a:spLocks/>
          </p:cNvSpPr>
          <p:nvPr/>
        </p:nvSpPr>
        <p:spPr bwMode="auto">
          <a:xfrm>
            <a:off x="0" y="6858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a:lnSpc>
                <a:spcPct val="150000"/>
              </a:lnSpc>
            </a:pPr>
            <a:r>
              <a:rPr lang="en-US" altLang="en-US" sz="3600" dirty="0"/>
              <a:t>Statewide Flood Control Program</a:t>
            </a:r>
            <a:endParaRPr lang="en-US" sz="1600" i="1" dirty="0"/>
          </a:p>
        </p:txBody>
      </p:sp>
    </p:spTree>
    <p:extLst>
      <p:ext uri="{BB962C8B-B14F-4D97-AF65-F5344CB8AC3E}">
        <p14:creationId xmlns:p14="http://schemas.microsoft.com/office/powerpoint/2010/main" val="4051456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040755453"/>
              </p:ext>
            </p:extLst>
          </p:nvPr>
        </p:nvGraphicFramePr>
        <p:xfrm>
          <a:off x="133350" y="1965960"/>
          <a:ext cx="8877300" cy="4221096"/>
        </p:xfrm>
        <a:graphic>
          <a:graphicData uri="http://schemas.openxmlformats.org/drawingml/2006/table">
            <a:tbl>
              <a:tblPr firstRow="1" bandRow="1">
                <a:tableStyleId>{5C22544A-7EE6-4342-B048-85BDC9FD1C3A}</a:tableStyleId>
              </a:tblPr>
              <a:tblGrid>
                <a:gridCol w="591820">
                  <a:extLst>
                    <a:ext uri="{9D8B030D-6E8A-4147-A177-3AD203B41FA5}">
                      <a16:colId xmlns:a16="http://schemas.microsoft.com/office/drawing/2014/main" val="20000"/>
                    </a:ext>
                  </a:extLst>
                </a:gridCol>
                <a:gridCol w="591820">
                  <a:extLst>
                    <a:ext uri="{9D8B030D-6E8A-4147-A177-3AD203B41FA5}">
                      <a16:colId xmlns:a16="http://schemas.microsoft.com/office/drawing/2014/main" val="20001"/>
                    </a:ext>
                  </a:extLst>
                </a:gridCol>
                <a:gridCol w="591820">
                  <a:extLst>
                    <a:ext uri="{9D8B030D-6E8A-4147-A177-3AD203B41FA5}">
                      <a16:colId xmlns:a16="http://schemas.microsoft.com/office/drawing/2014/main" val="20002"/>
                    </a:ext>
                  </a:extLst>
                </a:gridCol>
                <a:gridCol w="591820">
                  <a:extLst>
                    <a:ext uri="{9D8B030D-6E8A-4147-A177-3AD203B41FA5}">
                      <a16:colId xmlns:a16="http://schemas.microsoft.com/office/drawing/2014/main" val="20003"/>
                    </a:ext>
                  </a:extLst>
                </a:gridCol>
                <a:gridCol w="591820">
                  <a:extLst>
                    <a:ext uri="{9D8B030D-6E8A-4147-A177-3AD203B41FA5}">
                      <a16:colId xmlns:a16="http://schemas.microsoft.com/office/drawing/2014/main" val="20004"/>
                    </a:ext>
                  </a:extLst>
                </a:gridCol>
                <a:gridCol w="591820">
                  <a:extLst>
                    <a:ext uri="{9D8B030D-6E8A-4147-A177-3AD203B41FA5}">
                      <a16:colId xmlns:a16="http://schemas.microsoft.com/office/drawing/2014/main" val="20005"/>
                    </a:ext>
                  </a:extLst>
                </a:gridCol>
                <a:gridCol w="591820">
                  <a:extLst>
                    <a:ext uri="{9D8B030D-6E8A-4147-A177-3AD203B41FA5}">
                      <a16:colId xmlns:a16="http://schemas.microsoft.com/office/drawing/2014/main" val="20006"/>
                    </a:ext>
                  </a:extLst>
                </a:gridCol>
                <a:gridCol w="591820">
                  <a:extLst>
                    <a:ext uri="{9D8B030D-6E8A-4147-A177-3AD203B41FA5}">
                      <a16:colId xmlns:a16="http://schemas.microsoft.com/office/drawing/2014/main" val="20007"/>
                    </a:ext>
                  </a:extLst>
                </a:gridCol>
                <a:gridCol w="591820">
                  <a:extLst>
                    <a:ext uri="{9D8B030D-6E8A-4147-A177-3AD203B41FA5}">
                      <a16:colId xmlns:a16="http://schemas.microsoft.com/office/drawing/2014/main" val="20008"/>
                    </a:ext>
                  </a:extLst>
                </a:gridCol>
                <a:gridCol w="591820">
                  <a:extLst>
                    <a:ext uri="{9D8B030D-6E8A-4147-A177-3AD203B41FA5}">
                      <a16:colId xmlns:a16="http://schemas.microsoft.com/office/drawing/2014/main" val="20009"/>
                    </a:ext>
                  </a:extLst>
                </a:gridCol>
                <a:gridCol w="591820">
                  <a:extLst>
                    <a:ext uri="{9D8B030D-6E8A-4147-A177-3AD203B41FA5}">
                      <a16:colId xmlns:a16="http://schemas.microsoft.com/office/drawing/2014/main" val="20010"/>
                    </a:ext>
                  </a:extLst>
                </a:gridCol>
                <a:gridCol w="591820">
                  <a:extLst>
                    <a:ext uri="{9D8B030D-6E8A-4147-A177-3AD203B41FA5}">
                      <a16:colId xmlns:a16="http://schemas.microsoft.com/office/drawing/2014/main" val="20011"/>
                    </a:ext>
                  </a:extLst>
                </a:gridCol>
                <a:gridCol w="591820">
                  <a:extLst>
                    <a:ext uri="{9D8B030D-6E8A-4147-A177-3AD203B41FA5}">
                      <a16:colId xmlns:a16="http://schemas.microsoft.com/office/drawing/2014/main" val="20012"/>
                    </a:ext>
                  </a:extLst>
                </a:gridCol>
                <a:gridCol w="591820">
                  <a:extLst>
                    <a:ext uri="{9D8B030D-6E8A-4147-A177-3AD203B41FA5}">
                      <a16:colId xmlns:a16="http://schemas.microsoft.com/office/drawing/2014/main" val="20013"/>
                    </a:ext>
                  </a:extLst>
                </a:gridCol>
                <a:gridCol w="591820">
                  <a:extLst>
                    <a:ext uri="{9D8B030D-6E8A-4147-A177-3AD203B41FA5}">
                      <a16:colId xmlns:a16="http://schemas.microsoft.com/office/drawing/2014/main" val="20014"/>
                    </a:ext>
                  </a:extLst>
                </a:gridCol>
              </a:tblGrid>
              <a:tr h="278823">
                <a:tc>
                  <a:txBody>
                    <a:bodyPr/>
                    <a:lstStyle/>
                    <a:p>
                      <a:pPr algn="ctr"/>
                      <a:r>
                        <a:rPr lang="en-US" sz="900" dirty="0"/>
                        <a:t>APR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B0DB"/>
                    </a:solidFill>
                  </a:tcPr>
                </a:tc>
                <a:tc>
                  <a:txBody>
                    <a:bodyPr/>
                    <a:lstStyle/>
                    <a:p>
                      <a:pPr algn="ctr"/>
                      <a:r>
                        <a:rPr lang="en-US" sz="900" dirty="0"/>
                        <a:t>MAY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B0DB"/>
                    </a:solidFill>
                  </a:tcPr>
                </a:tc>
                <a:tc>
                  <a:txBody>
                    <a:bodyPr/>
                    <a:lstStyle/>
                    <a:p>
                      <a:pPr algn="ctr"/>
                      <a:r>
                        <a:rPr lang="en-US" sz="900" dirty="0"/>
                        <a:t>JUNE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B0DB"/>
                    </a:solidFill>
                  </a:tcPr>
                </a:tc>
                <a:tc>
                  <a:txBody>
                    <a:bodyPr/>
                    <a:lstStyle/>
                    <a:p>
                      <a:pPr algn="ctr"/>
                      <a:r>
                        <a:rPr lang="en-US" sz="900" dirty="0"/>
                        <a:t>JULY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B0DB"/>
                    </a:solidFill>
                  </a:tcPr>
                </a:tc>
                <a:tc>
                  <a:txBody>
                    <a:bodyPr/>
                    <a:lstStyle/>
                    <a:p>
                      <a:pPr algn="ctr"/>
                      <a:r>
                        <a:rPr lang="en-US" sz="900" dirty="0"/>
                        <a:t>AUG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B0DB"/>
                    </a:solidFill>
                  </a:tcPr>
                </a:tc>
                <a:tc>
                  <a:txBody>
                    <a:bodyPr/>
                    <a:lstStyle/>
                    <a:p>
                      <a:pPr algn="ctr"/>
                      <a:r>
                        <a:rPr lang="en-US" sz="900" dirty="0"/>
                        <a:t>SEPT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B0DB"/>
                    </a:solidFill>
                  </a:tcPr>
                </a:tc>
                <a:tc>
                  <a:txBody>
                    <a:bodyPr/>
                    <a:lstStyle/>
                    <a:p>
                      <a:pPr algn="ctr"/>
                      <a:r>
                        <a:rPr lang="en-US" sz="900" dirty="0"/>
                        <a:t>OCT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B0DB"/>
                    </a:solidFill>
                  </a:tcPr>
                </a:tc>
                <a:tc>
                  <a:txBody>
                    <a:bodyPr/>
                    <a:lstStyle/>
                    <a:p>
                      <a:pPr algn="ctr"/>
                      <a:r>
                        <a:rPr lang="en-US" sz="900" dirty="0"/>
                        <a:t>NOV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B0DB"/>
                    </a:solidFill>
                  </a:tcPr>
                </a:tc>
                <a:tc>
                  <a:txBody>
                    <a:bodyPr/>
                    <a:lstStyle/>
                    <a:p>
                      <a:pPr algn="ctr"/>
                      <a:r>
                        <a:rPr lang="en-US" sz="900" dirty="0"/>
                        <a:t>DEC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B0DB"/>
                    </a:solidFill>
                  </a:tcPr>
                </a:tc>
                <a:tc>
                  <a:txBody>
                    <a:bodyPr/>
                    <a:lstStyle/>
                    <a:p>
                      <a:pPr algn="ctr"/>
                      <a:r>
                        <a:rPr lang="en-US" sz="900" dirty="0"/>
                        <a:t>JAN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B0DB"/>
                    </a:solidFill>
                  </a:tcPr>
                </a:tc>
                <a:tc>
                  <a:txBody>
                    <a:bodyPr/>
                    <a:lstStyle/>
                    <a:p>
                      <a:pPr algn="ctr"/>
                      <a:r>
                        <a:rPr lang="en-US" sz="900" dirty="0"/>
                        <a:t>FEB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B0DB"/>
                    </a:solidFill>
                  </a:tcPr>
                </a:tc>
                <a:tc>
                  <a:txBody>
                    <a:bodyPr/>
                    <a:lstStyle/>
                    <a:p>
                      <a:pPr algn="ctr"/>
                      <a:r>
                        <a:rPr lang="en-US" sz="900" dirty="0"/>
                        <a:t>MAR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B0DB"/>
                    </a:solidFill>
                  </a:tcPr>
                </a:tc>
                <a:tc>
                  <a:txBody>
                    <a:bodyPr/>
                    <a:lstStyle/>
                    <a:p>
                      <a:pPr algn="ctr"/>
                      <a:r>
                        <a:rPr lang="en-US" sz="900" dirty="0"/>
                        <a:t>APR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B0DB"/>
                    </a:solidFill>
                  </a:tcPr>
                </a:tc>
                <a:tc>
                  <a:txBody>
                    <a:bodyPr/>
                    <a:lstStyle/>
                    <a:p>
                      <a:pPr algn="ctr"/>
                      <a:r>
                        <a:rPr lang="en-US" sz="900" dirty="0"/>
                        <a:t>MAY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B0DB"/>
                    </a:solidFill>
                  </a:tcPr>
                </a:tc>
                <a:tc>
                  <a:txBody>
                    <a:bodyPr/>
                    <a:lstStyle/>
                    <a:p>
                      <a:pPr algn="ctr"/>
                      <a:r>
                        <a:rPr lang="en-US" sz="900" dirty="0"/>
                        <a:t>JUNE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00B0DB"/>
                    </a:solidFill>
                  </a:tcPr>
                </a:tc>
                <a:extLst>
                  <a:ext uri="{0D108BD9-81ED-4DB2-BD59-A6C34878D82A}">
                    <a16:rowId xmlns:a16="http://schemas.microsoft.com/office/drawing/2014/main" val="10000"/>
                  </a:ext>
                </a:extLst>
              </a:tr>
              <a:tr h="278823">
                <a:tc gridSpan="3">
                  <a:txBody>
                    <a:bodyPr/>
                    <a:lstStyle/>
                    <a:p>
                      <a:r>
                        <a:rPr lang="en-US" sz="900" dirty="0"/>
                        <a:t>Pre-Application</a:t>
                      </a:r>
                      <a:r>
                        <a:rPr lang="en-US" sz="900" baseline="0" dirty="0"/>
                        <a:t> Submiss</a:t>
                      </a:r>
                      <a:r>
                        <a:rPr lang="en-US" sz="900" dirty="0"/>
                        <a:t>ion</a:t>
                      </a:r>
                    </a:p>
                  </a:txBody>
                  <a:tcPr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8823">
                <a:tc gridSpan="15">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solidFill>
                  </a:tcPr>
                </a:tc>
                <a:tc hMerge="1">
                  <a:txBody>
                    <a:bodyPr/>
                    <a:lstStyle/>
                    <a:p>
                      <a:endParaRPr lang="en-US" sz="13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solidFill>
                  </a:tcPr>
                </a:tc>
                <a:tc hMerge="1">
                  <a:txBody>
                    <a:bodyPr/>
                    <a:lstStyle/>
                    <a:p>
                      <a:endParaRPr lang="en-US" sz="13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solidFill>
                  </a:tcPr>
                </a:tc>
                <a:tc hMerge="1">
                  <a:txBody>
                    <a:bodyPr/>
                    <a:lstStyle/>
                    <a:p>
                      <a:endParaRPr lang="en-US" sz="13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solidFill>
                  </a:tcPr>
                </a:tc>
                <a:tc hMerge="1">
                  <a:txBody>
                    <a:bodyPr/>
                    <a:lstStyle/>
                    <a:p>
                      <a:endParaRPr lang="en-US" sz="13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solidFill>
                  </a:tcPr>
                </a:tc>
                <a:tc hMerge="1">
                  <a:txBody>
                    <a:bodyPr/>
                    <a:lstStyle/>
                    <a:p>
                      <a:endParaRPr lang="en-US" sz="13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solidFill>
                  </a:tcPr>
                </a:tc>
                <a:tc hMerge="1">
                  <a:txBody>
                    <a:bodyPr/>
                    <a:lstStyle/>
                    <a:p>
                      <a:endParaRPr lang="en-US" sz="13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solidFill>
                  </a:tcPr>
                </a:tc>
                <a:tc hMerge="1">
                  <a:txBody>
                    <a:bodyPr/>
                    <a:lstStyle/>
                    <a:p>
                      <a:endParaRPr lang="en-US" sz="13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solidFill>
                  </a:tcPr>
                </a:tc>
                <a:tc hMerge="1">
                  <a:txBody>
                    <a:bodyPr/>
                    <a:lstStyle/>
                    <a:p>
                      <a:endParaRPr lang="en-US" sz="13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solidFill>
                  </a:tcPr>
                </a:tc>
                <a:tc hMerge="1">
                  <a:txBody>
                    <a:bodyPr/>
                    <a:lstStyle/>
                    <a:p>
                      <a:endParaRPr lang="en-US" sz="13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solidFill>
                  </a:tcPr>
                </a:tc>
                <a:tc hMerge="1">
                  <a:txBody>
                    <a:bodyPr/>
                    <a:lstStyle/>
                    <a:p>
                      <a:endParaRPr lang="en-US" sz="13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solidFill>
                  </a:tcPr>
                </a:tc>
                <a:tc hMerge="1">
                  <a:txBody>
                    <a:bodyPr/>
                    <a:lstStyle/>
                    <a:p>
                      <a:endParaRPr lang="en-US" sz="13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solidFill>
                  </a:tcPr>
                </a:tc>
                <a:tc hMerge="1">
                  <a:txBody>
                    <a:bodyPr/>
                    <a:lstStyle/>
                    <a:p>
                      <a:endParaRPr lang="en-US" sz="13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solidFill>
                  </a:tcPr>
                </a:tc>
                <a:tc hMerge="1">
                  <a:txBody>
                    <a:bodyPr/>
                    <a:lstStyle/>
                    <a:p>
                      <a:endParaRPr lang="en-US" sz="13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solidFill>
                  </a:tcPr>
                </a:tc>
                <a:tc hMerge="1">
                  <a:txBody>
                    <a:bodyPr/>
                    <a:lstStyle/>
                    <a:p>
                      <a:endParaRPr lang="en-US" sz="13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2"/>
                  </a:ext>
                </a:extLst>
              </a:tr>
              <a:tr h="278823">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4">
                  <a:txBody>
                    <a:bodyPr/>
                    <a:lstStyle/>
                    <a:p>
                      <a:r>
                        <a:rPr lang="en-US" sz="900" dirty="0"/>
                        <a:t>Evaluation</a:t>
                      </a:r>
                      <a:r>
                        <a:rPr lang="en-US" sz="900" baseline="0" dirty="0"/>
                        <a:t> Committee Review</a:t>
                      </a:r>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78823">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49440">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r>
                        <a:rPr lang="en-US" sz="900" dirty="0"/>
                        <a:t>Application</a:t>
                      </a:r>
                      <a:r>
                        <a:rPr lang="en-US" sz="900" baseline="0" dirty="0"/>
                        <a:t> Preparation</a:t>
                      </a:r>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78823">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4">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78823">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4">
                  <a:txBody>
                    <a:bodyPr/>
                    <a:lstStyle/>
                    <a:p>
                      <a:r>
                        <a:rPr lang="en-US" sz="900" dirty="0"/>
                        <a:t>Evaluation Committee</a:t>
                      </a:r>
                      <a:r>
                        <a:rPr lang="en-US" sz="900" baseline="0" dirty="0"/>
                        <a:t> Review</a:t>
                      </a:r>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78823">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4">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88F3B"/>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88F3B"/>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88F3B"/>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78823">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2">
                  <a:txBody>
                    <a:bodyPr/>
                    <a:lstStyle/>
                    <a:p>
                      <a:r>
                        <a:rPr lang="en-US" sz="900" dirty="0"/>
                        <a:t>Public Hearings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78823">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2">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88F3B"/>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78823">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4">
                  <a:txBody>
                    <a:bodyPr/>
                    <a:lstStyle/>
                    <a:p>
                      <a:r>
                        <a:rPr lang="en-US" sz="900" dirty="0"/>
                        <a:t>Joint Legislative Committee</a:t>
                      </a:r>
                      <a:r>
                        <a:rPr lang="en-US" sz="900" baseline="0" dirty="0"/>
                        <a:t> Review</a:t>
                      </a:r>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11"/>
                  </a:ext>
                </a:extLst>
              </a:tr>
              <a:tr h="215517">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2">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solidFill>
                  </a:tcPr>
                </a:tc>
                <a:tc hMerge="1">
                  <a:txBody>
                    <a:bodyPr/>
                    <a:lstStyle/>
                    <a:p>
                      <a:endParaRPr lang="en-US" dirty="0"/>
                    </a:p>
                  </a:txBody>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278823">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r>
                        <a:rPr lang="en-US" sz="900" dirty="0"/>
                        <a:t>Appropriation</a:t>
                      </a:r>
                      <a:r>
                        <a:rPr lang="en-US" sz="900" baseline="0" dirty="0"/>
                        <a:t> of Funds</a:t>
                      </a:r>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13"/>
                  </a:ext>
                </a:extLst>
              </a:tr>
              <a:tr h="280172">
                <a:tc>
                  <a:txBody>
                    <a:bodyPr/>
                    <a:lstStyle/>
                    <a:p>
                      <a:endParaRPr lang="en-US" sz="13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3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3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3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3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3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3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3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3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3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3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3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endParaRPr lang="en-US" sz="13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14"/>
                  </a:ext>
                </a:extLst>
              </a:tr>
            </a:tbl>
          </a:graphicData>
        </a:graphic>
      </p:graphicFrame>
      <p:sp>
        <p:nvSpPr>
          <p:cNvPr id="4" name="Title 1"/>
          <p:cNvSpPr txBox="1">
            <a:spLocks/>
          </p:cNvSpPr>
          <p:nvPr/>
        </p:nvSpPr>
        <p:spPr bwMode="auto">
          <a:xfrm>
            <a:off x="0" y="1371600"/>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62500" lnSpcReduction="20000"/>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a:lnSpc>
                <a:spcPct val="150000"/>
              </a:lnSpc>
            </a:pPr>
            <a:endParaRPr lang="en-US" sz="1600" i="1" dirty="0"/>
          </a:p>
        </p:txBody>
      </p:sp>
      <p:sp>
        <p:nvSpPr>
          <p:cNvPr id="6" name="Title 1"/>
          <p:cNvSpPr txBox="1">
            <a:spLocks/>
          </p:cNvSpPr>
          <p:nvPr/>
        </p:nvSpPr>
        <p:spPr bwMode="auto">
          <a:xfrm>
            <a:off x="1771650" y="1447800"/>
            <a:ext cx="73723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a:r>
              <a:rPr lang="en-US" sz="2800" b="1" dirty="0"/>
              <a:t>Application Timeline</a:t>
            </a:r>
            <a:endParaRPr lang="en-US" sz="3200" b="1" dirty="0"/>
          </a:p>
        </p:txBody>
      </p:sp>
      <p:sp>
        <p:nvSpPr>
          <p:cNvPr id="7" name="Title 1"/>
          <p:cNvSpPr txBox="1">
            <a:spLocks/>
          </p:cNvSpPr>
          <p:nvPr/>
        </p:nvSpPr>
        <p:spPr bwMode="auto">
          <a:xfrm>
            <a:off x="0" y="6858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a:lnSpc>
                <a:spcPct val="150000"/>
              </a:lnSpc>
            </a:pPr>
            <a:r>
              <a:rPr lang="en-US" altLang="en-US" sz="3600" dirty="0"/>
              <a:t>Statewide Flood Control Program</a:t>
            </a:r>
            <a:endParaRPr lang="en-US" sz="1600" i="1" dirty="0"/>
          </a:p>
        </p:txBody>
      </p:sp>
    </p:spTree>
    <p:extLst>
      <p:ext uri="{BB962C8B-B14F-4D97-AF65-F5344CB8AC3E}">
        <p14:creationId xmlns:p14="http://schemas.microsoft.com/office/powerpoint/2010/main" val="1293371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ts val="0"/>
              </a:spcBef>
              <a:spcAft>
                <a:spcPct val="0"/>
              </a:spcAft>
              <a:buClr>
                <a:srgbClr val="F16321"/>
              </a:buClr>
              <a:buFont typeface="Wingdings" panose="05000000000000000000" pitchFamily="2" charset="2"/>
              <a:buChar char="Ø"/>
              <a:defRPr sz="3200" kern="1200">
                <a:solidFill>
                  <a:schemeClr val="tx1"/>
                </a:solidFill>
                <a:latin typeface="Franklin Gothic Book" panose="020B0503020102020204" pitchFamily="34" charset="0"/>
                <a:ea typeface="+mn-ea"/>
                <a:cs typeface="+mn-cs"/>
              </a:defRPr>
            </a:lvl1pPr>
            <a:lvl2pPr marL="742950" indent="-28575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16002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4pPr>
            <a:lvl5pPr marL="20574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en-US" sz="2000" dirty="0"/>
              <a:t>Funds are distributed between the Urban Program and Rural Program:</a:t>
            </a:r>
          </a:p>
          <a:p>
            <a:pPr lvl="1">
              <a:lnSpc>
                <a:spcPct val="150000"/>
              </a:lnSpc>
              <a:buFont typeface="Wingdings" panose="05000000000000000000" pitchFamily="2" charset="2"/>
              <a:buChar char="§"/>
            </a:pPr>
            <a:r>
              <a:rPr lang="en-US" sz="1800" dirty="0"/>
              <a:t>Urban Areas (45%)</a:t>
            </a:r>
          </a:p>
          <a:p>
            <a:pPr lvl="2">
              <a:lnSpc>
                <a:spcPct val="150000"/>
              </a:lnSpc>
            </a:pPr>
            <a:r>
              <a:rPr lang="en-US" sz="1600" dirty="0"/>
              <a:t>Shreveport, Monroe, Alexandria, Lake Charles, Lafayette, Baton Rouge, New Orleans, Hammond, Mandeville-Covington, Slidell, and Houma Urban Areas</a:t>
            </a:r>
          </a:p>
          <a:p>
            <a:pPr lvl="1">
              <a:lnSpc>
                <a:spcPct val="150000"/>
              </a:lnSpc>
              <a:buFont typeface="Wingdings" panose="05000000000000000000" pitchFamily="2" charset="2"/>
              <a:buChar char="§"/>
            </a:pPr>
            <a:r>
              <a:rPr lang="en-US" sz="1800" dirty="0"/>
              <a:t>Rural Funding Districts (55%)</a:t>
            </a:r>
          </a:p>
          <a:p>
            <a:pPr marL="457200" lvl="1" indent="0">
              <a:buFont typeface="Arial" panose="020B0604020202020204" pitchFamily="34" charset="0"/>
              <a:buNone/>
            </a:pPr>
            <a:endParaRPr lang="en-US" sz="1600" dirty="0"/>
          </a:p>
        </p:txBody>
      </p:sp>
      <p:graphicFrame>
        <p:nvGraphicFramePr>
          <p:cNvPr id="7" name="Table 6"/>
          <p:cNvGraphicFramePr>
            <a:graphicFrameLocks noGrp="1"/>
          </p:cNvGraphicFramePr>
          <p:nvPr>
            <p:extLst>
              <p:ext uri="{D42A27DB-BD31-4B8C-83A1-F6EECF244321}">
                <p14:modId xmlns:p14="http://schemas.microsoft.com/office/powerpoint/2010/main" val="438776262"/>
              </p:ext>
            </p:extLst>
          </p:nvPr>
        </p:nvGraphicFramePr>
        <p:xfrm>
          <a:off x="838200" y="4279507"/>
          <a:ext cx="2438400" cy="1968893"/>
        </p:xfrm>
        <a:graphic>
          <a:graphicData uri="http://schemas.openxmlformats.org/drawingml/2006/table">
            <a:tbl>
              <a:tblPr firstRow="1" bandRow="1">
                <a:tableStyleId>{5C22544A-7EE6-4342-B048-85BDC9FD1C3A}</a:tableStyleId>
              </a:tblPr>
              <a:tblGrid>
                <a:gridCol w="1197033">
                  <a:extLst>
                    <a:ext uri="{9D8B030D-6E8A-4147-A177-3AD203B41FA5}">
                      <a16:colId xmlns:a16="http://schemas.microsoft.com/office/drawing/2014/main" val="315534595"/>
                    </a:ext>
                  </a:extLst>
                </a:gridCol>
                <a:gridCol w="1241367">
                  <a:extLst>
                    <a:ext uri="{9D8B030D-6E8A-4147-A177-3AD203B41FA5}">
                      <a16:colId xmlns:a16="http://schemas.microsoft.com/office/drawing/2014/main" val="3363420212"/>
                    </a:ext>
                  </a:extLst>
                </a:gridCol>
              </a:tblGrid>
              <a:tr h="571505">
                <a:tc>
                  <a:txBody>
                    <a:bodyPr/>
                    <a:lstStyle/>
                    <a:p>
                      <a:r>
                        <a:rPr lang="en-US" sz="1200" dirty="0"/>
                        <a:t>Rural Funding District</a:t>
                      </a:r>
                    </a:p>
                  </a:txBody>
                  <a:tcPr>
                    <a:solidFill>
                      <a:srgbClr val="6E9A35"/>
                    </a:solidFill>
                  </a:tcPr>
                </a:tc>
                <a:tc>
                  <a:txBody>
                    <a:bodyPr/>
                    <a:lstStyle/>
                    <a:p>
                      <a:pPr algn="ctr"/>
                      <a:r>
                        <a:rPr lang="en-US" sz="1200" dirty="0"/>
                        <a:t>Percentage</a:t>
                      </a:r>
                      <a:r>
                        <a:rPr lang="en-US" sz="1200" baseline="0" dirty="0"/>
                        <a:t> of Rural Funding</a:t>
                      </a:r>
                      <a:endParaRPr lang="en-US" sz="1200" dirty="0"/>
                    </a:p>
                  </a:txBody>
                  <a:tcPr>
                    <a:solidFill>
                      <a:srgbClr val="6E9A35"/>
                    </a:solidFill>
                  </a:tcPr>
                </a:tc>
                <a:extLst>
                  <a:ext uri="{0D108BD9-81ED-4DB2-BD59-A6C34878D82A}">
                    <a16:rowId xmlns:a16="http://schemas.microsoft.com/office/drawing/2014/main" val="3356011658"/>
                  </a:ext>
                </a:extLst>
              </a:tr>
              <a:tr h="280767">
                <a:tc>
                  <a:txBody>
                    <a:bodyPr/>
                    <a:lstStyle/>
                    <a:p>
                      <a:r>
                        <a:rPr lang="en-US" sz="1200" dirty="0"/>
                        <a:t>Northwest</a:t>
                      </a:r>
                    </a:p>
                  </a:txBody>
                  <a:tcPr>
                    <a:solidFill>
                      <a:srgbClr val="DBF7FF"/>
                    </a:solidFill>
                  </a:tcPr>
                </a:tc>
                <a:tc>
                  <a:txBody>
                    <a:bodyPr/>
                    <a:lstStyle/>
                    <a:p>
                      <a:pPr algn="ctr"/>
                      <a:r>
                        <a:rPr lang="en-US" sz="1200" dirty="0"/>
                        <a:t>28.589</a:t>
                      </a:r>
                    </a:p>
                  </a:txBody>
                  <a:tcPr>
                    <a:solidFill>
                      <a:srgbClr val="DBF7FF"/>
                    </a:solidFill>
                  </a:tcPr>
                </a:tc>
                <a:extLst>
                  <a:ext uri="{0D108BD9-81ED-4DB2-BD59-A6C34878D82A}">
                    <a16:rowId xmlns:a16="http://schemas.microsoft.com/office/drawing/2014/main" val="543157763"/>
                  </a:ext>
                </a:extLst>
              </a:tr>
              <a:tr h="280767">
                <a:tc>
                  <a:txBody>
                    <a:bodyPr/>
                    <a:lstStyle/>
                    <a:p>
                      <a:r>
                        <a:rPr lang="en-US" sz="1200" dirty="0"/>
                        <a:t>Northeast</a:t>
                      </a:r>
                    </a:p>
                  </a:txBody>
                  <a:tcPr/>
                </a:tc>
                <a:tc>
                  <a:txBody>
                    <a:bodyPr/>
                    <a:lstStyle/>
                    <a:p>
                      <a:pPr algn="ctr"/>
                      <a:r>
                        <a:rPr lang="en-US" sz="1200" dirty="0"/>
                        <a:t>19.644</a:t>
                      </a:r>
                    </a:p>
                  </a:txBody>
                  <a:tcPr/>
                </a:tc>
                <a:extLst>
                  <a:ext uri="{0D108BD9-81ED-4DB2-BD59-A6C34878D82A}">
                    <a16:rowId xmlns:a16="http://schemas.microsoft.com/office/drawing/2014/main" val="1837159638"/>
                  </a:ext>
                </a:extLst>
              </a:tr>
              <a:tr h="280767">
                <a:tc>
                  <a:txBody>
                    <a:bodyPr/>
                    <a:lstStyle/>
                    <a:p>
                      <a:r>
                        <a:rPr lang="en-US" sz="1200" dirty="0"/>
                        <a:t>Southwest</a:t>
                      </a:r>
                    </a:p>
                  </a:txBody>
                  <a:tcPr>
                    <a:solidFill>
                      <a:srgbClr val="DBF7FF"/>
                    </a:solidFill>
                  </a:tcPr>
                </a:tc>
                <a:tc>
                  <a:txBody>
                    <a:bodyPr/>
                    <a:lstStyle/>
                    <a:p>
                      <a:pPr algn="ctr"/>
                      <a:r>
                        <a:rPr lang="en-US" sz="1200" dirty="0"/>
                        <a:t>18.199</a:t>
                      </a:r>
                    </a:p>
                  </a:txBody>
                  <a:tcPr>
                    <a:solidFill>
                      <a:srgbClr val="DBF7FF"/>
                    </a:solidFill>
                  </a:tcPr>
                </a:tc>
                <a:extLst>
                  <a:ext uri="{0D108BD9-81ED-4DB2-BD59-A6C34878D82A}">
                    <a16:rowId xmlns:a16="http://schemas.microsoft.com/office/drawing/2014/main" val="3804207554"/>
                  </a:ext>
                </a:extLst>
              </a:tr>
              <a:tr h="0">
                <a:tc>
                  <a:txBody>
                    <a:bodyPr/>
                    <a:lstStyle/>
                    <a:p>
                      <a:r>
                        <a:rPr lang="en-US" sz="1200" dirty="0"/>
                        <a:t>South Central</a:t>
                      </a:r>
                    </a:p>
                  </a:txBody>
                  <a:tcPr/>
                </a:tc>
                <a:tc>
                  <a:txBody>
                    <a:bodyPr/>
                    <a:lstStyle/>
                    <a:p>
                      <a:pPr algn="ctr"/>
                      <a:r>
                        <a:rPr lang="en-US" sz="1200" dirty="0"/>
                        <a:t>16.907</a:t>
                      </a:r>
                    </a:p>
                  </a:txBody>
                  <a:tcPr/>
                </a:tc>
                <a:extLst>
                  <a:ext uri="{0D108BD9-81ED-4DB2-BD59-A6C34878D82A}">
                    <a16:rowId xmlns:a16="http://schemas.microsoft.com/office/drawing/2014/main" val="3170449747"/>
                  </a:ext>
                </a:extLst>
              </a:tr>
              <a:tr h="280767">
                <a:tc>
                  <a:txBody>
                    <a:bodyPr/>
                    <a:lstStyle/>
                    <a:p>
                      <a:r>
                        <a:rPr lang="en-US" sz="1200" dirty="0"/>
                        <a:t>Southeast</a:t>
                      </a:r>
                    </a:p>
                  </a:txBody>
                  <a:tcPr>
                    <a:solidFill>
                      <a:srgbClr val="DBF7FF"/>
                    </a:solidFill>
                  </a:tcPr>
                </a:tc>
                <a:tc>
                  <a:txBody>
                    <a:bodyPr/>
                    <a:lstStyle/>
                    <a:p>
                      <a:pPr algn="ctr"/>
                      <a:r>
                        <a:rPr lang="en-US" sz="1200" dirty="0"/>
                        <a:t>16.661</a:t>
                      </a:r>
                    </a:p>
                  </a:txBody>
                  <a:tcPr>
                    <a:solidFill>
                      <a:srgbClr val="DBF7FF"/>
                    </a:solidFill>
                  </a:tcPr>
                </a:tc>
                <a:extLst>
                  <a:ext uri="{0D108BD9-81ED-4DB2-BD59-A6C34878D82A}">
                    <a16:rowId xmlns:a16="http://schemas.microsoft.com/office/drawing/2014/main" val="1892102502"/>
                  </a:ext>
                </a:extLst>
              </a:tr>
            </a:tbl>
          </a:graphicData>
        </a:graphic>
      </p:graphicFrame>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8333" t="9482" r="16667" b="24146"/>
          <a:stretch/>
        </p:blipFill>
        <p:spPr>
          <a:xfrm>
            <a:off x="4724400" y="3581400"/>
            <a:ext cx="3429000" cy="2667000"/>
          </a:xfrm>
          <a:prstGeom prst="rect">
            <a:avLst/>
          </a:prstGeom>
        </p:spPr>
      </p:pic>
      <p:sp>
        <p:nvSpPr>
          <p:cNvPr id="8" name="Title 1"/>
          <p:cNvSpPr txBox="1">
            <a:spLocks/>
          </p:cNvSpPr>
          <p:nvPr/>
        </p:nvSpPr>
        <p:spPr bwMode="auto">
          <a:xfrm>
            <a:off x="1771650" y="1447800"/>
            <a:ext cx="73723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a:r>
              <a:rPr lang="en-US" sz="2800" b="1" dirty="0"/>
              <a:t>Funding Distribution</a:t>
            </a:r>
            <a:endParaRPr lang="en-US" sz="3200" b="1" dirty="0"/>
          </a:p>
        </p:txBody>
      </p:sp>
      <p:sp>
        <p:nvSpPr>
          <p:cNvPr id="10" name="Title 1"/>
          <p:cNvSpPr txBox="1">
            <a:spLocks/>
          </p:cNvSpPr>
          <p:nvPr/>
        </p:nvSpPr>
        <p:spPr bwMode="auto">
          <a:xfrm>
            <a:off x="0" y="6858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a:lnSpc>
                <a:spcPct val="150000"/>
              </a:lnSpc>
            </a:pPr>
            <a:r>
              <a:rPr lang="en-US" altLang="en-US" sz="3600" dirty="0"/>
              <a:t>Statewide Flood Control Program</a:t>
            </a:r>
            <a:endParaRPr lang="en-US" sz="1600" i="1" dirty="0"/>
          </a:p>
        </p:txBody>
      </p:sp>
    </p:spTree>
    <p:extLst>
      <p:ext uri="{BB962C8B-B14F-4D97-AF65-F5344CB8AC3E}">
        <p14:creationId xmlns:p14="http://schemas.microsoft.com/office/powerpoint/2010/main" val="1494268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mld.org/wp-content/uploads/2021/05/05212021-scal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385"/>
          <a:stretch/>
        </p:blipFill>
        <p:spPr bwMode="auto">
          <a:xfrm>
            <a:off x="823609" y="1981200"/>
            <a:ext cx="7863191" cy="422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823609" y="1981200"/>
            <a:ext cx="3657600" cy="829732"/>
          </a:xfrm>
          <a:prstGeom prst="rect">
            <a:avLst/>
          </a:prstGeom>
          <a:solidFill>
            <a:srgbClr val="0BB0DD">
              <a:alpha val="75000"/>
            </a:srgbClr>
          </a:solidFill>
          <a:ln>
            <a:noFill/>
          </a:ln>
        </p:spPr>
        <p:txBody>
          <a:bodyPr vert="horz" wrap="square" lIns="91440" tIns="45720" rIns="91440" bIns="45720" numCol="1" anchor="ctr" anchorCtr="0" compatLnSpc="1"/>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a:lnSpc>
                <a:spcPct val="100000"/>
              </a:lnSpc>
              <a:tabLst>
                <a:tab pos="228600" algn="l"/>
              </a:tabLst>
            </a:pPr>
            <a:r>
              <a:rPr lang="en-US" sz="3200" dirty="0"/>
              <a:t>	</a:t>
            </a:r>
            <a:r>
              <a:rPr lang="en-US" altLang="en-US" sz="2000" dirty="0">
                <a:solidFill>
                  <a:schemeClr val="bg1"/>
                </a:solidFill>
              </a:rPr>
              <a:t>Bayou </a:t>
            </a:r>
            <a:r>
              <a:rPr lang="en-US" altLang="en-US" sz="2000" dirty="0" err="1">
                <a:solidFill>
                  <a:schemeClr val="bg1"/>
                </a:solidFill>
              </a:rPr>
              <a:t>Têche</a:t>
            </a:r>
            <a:r>
              <a:rPr lang="en-US" altLang="en-US" sz="2000" dirty="0">
                <a:solidFill>
                  <a:schemeClr val="bg1"/>
                </a:solidFill>
              </a:rPr>
              <a:t> Flood Protection</a:t>
            </a:r>
          </a:p>
          <a:p>
            <a:pPr algn="r">
              <a:lnSpc>
                <a:spcPct val="100000"/>
              </a:lnSpc>
              <a:tabLst>
                <a:tab pos="228600" algn="l"/>
              </a:tabLst>
            </a:pPr>
            <a:r>
              <a:rPr lang="en-US" sz="2000" i="1" dirty="0">
                <a:solidFill>
                  <a:schemeClr val="bg1"/>
                </a:solidFill>
              </a:rPr>
              <a:t>St. Mary Parish</a:t>
            </a:r>
          </a:p>
        </p:txBody>
      </p:sp>
      <p:sp>
        <p:nvSpPr>
          <p:cNvPr id="3" name="TextBox 2"/>
          <p:cNvSpPr txBox="1"/>
          <p:nvPr/>
        </p:nvSpPr>
        <p:spPr>
          <a:xfrm>
            <a:off x="5852809" y="5572436"/>
            <a:ext cx="2833991" cy="646331"/>
          </a:xfrm>
          <a:prstGeom prst="rect">
            <a:avLst/>
          </a:prstGeom>
          <a:solidFill>
            <a:srgbClr val="0BB0DD">
              <a:alpha val="75000"/>
            </a:srgbClr>
          </a:solidFill>
        </p:spPr>
        <p:txBody>
          <a:bodyPr wrap="square" rtlCol="0">
            <a:spAutoFit/>
          </a:bodyPr>
          <a:lstStyle/>
          <a:p>
            <a:r>
              <a:rPr lang="en-US" dirty="0">
                <a:solidFill>
                  <a:schemeClr val="bg1"/>
                </a:solidFill>
              </a:rPr>
              <a:t>$9.75M SWFC Share</a:t>
            </a:r>
          </a:p>
          <a:p>
            <a:r>
              <a:rPr lang="en-US" dirty="0">
                <a:solidFill>
                  <a:schemeClr val="bg1"/>
                </a:solidFill>
              </a:rPr>
              <a:t>Completed Summer 2021</a:t>
            </a:r>
          </a:p>
        </p:txBody>
      </p:sp>
      <p:sp>
        <p:nvSpPr>
          <p:cNvPr id="7" name="Title 1"/>
          <p:cNvSpPr txBox="1">
            <a:spLocks/>
          </p:cNvSpPr>
          <p:nvPr/>
        </p:nvSpPr>
        <p:spPr bwMode="auto">
          <a:xfrm>
            <a:off x="0" y="6858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a:lnSpc>
                <a:spcPct val="150000"/>
              </a:lnSpc>
            </a:pPr>
            <a:r>
              <a:rPr lang="en-US" altLang="en-US" sz="3600" dirty="0"/>
              <a:t>Statewide Flood Control Program</a:t>
            </a:r>
            <a:endParaRPr lang="en-US" sz="1600" i="1" dirty="0"/>
          </a:p>
        </p:txBody>
      </p:sp>
    </p:spTree>
    <p:extLst>
      <p:ext uri="{BB962C8B-B14F-4D97-AF65-F5344CB8AC3E}">
        <p14:creationId xmlns:p14="http://schemas.microsoft.com/office/powerpoint/2010/main" val="3556478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264" y="1933716"/>
            <a:ext cx="4872384" cy="362888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1984"/>
          <a:stretch/>
        </p:blipFill>
        <p:spPr>
          <a:xfrm>
            <a:off x="4114800" y="1933716"/>
            <a:ext cx="4785387" cy="3628884"/>
          </a:xfrm>
          <a:prstGeom prst="rect">
            <a:avLst/>
          </a:prstGeom>
        </p:spPr>
      </p:pic>
      <p:sp>
        <p:nvSpPr>
          <p:cNvPr id="5" name="Title 1"/>
          <p:cNvSpPr txBox="1">
            <a:spLocks/>
          </p:cNvSpPr>
          <p:nvPr/>
        </p:nvSpPr>
        <p:spPr bwMode="auto">
          <a:xfrm>
            <a:off x="4976264" y="1933715"/>
            <a:ext cx="3923923" cy="829732"/>
          </a:xfrm>
          <a:prstGeom prst="rect">
            <a:avLst/>
          </a:prstGeom>
          <a:solidFill>
            <a:srgbClr val="0BB0DD">
              <a:alpha val="75000"/>
            </a:srgbClr>
          </a:solidFill>
          <a:ln>
            <a:noFill/>
          </a:ln>
        </p:spPr>
        <p:txBody>
          <a:bodyPr vert="horz" wrap="square" lIns="91440" tIns="45720" rIns="91440" bIns="45720" numCol="1" anchor="ctr" anchorCtr="0" compatLnSpc="1"/>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a:lnSpc>
                <a:spcPct val="100000"/>
              </a:lnSpc>
              <a:tabLst>
                <a:tab pos="228600" algn="l"/>
              </a:tabLst>
            </a:pPr>
            <a:r>
              <a:rPr lang="en-US" altLang="en-US" sz="2000" dirty="0">
                <a:solidFill>
                  <a:schemeClr val="bg1"/>
                </a:solidFill>
              </a:rPr>
              <a:t>Raising of the Red Chute Levee</a:t>
            </a:r>
          </a:p>
          <a:p>
            <a:pPr algn="r">
              <a:lnSpc>
                <a:spcPct val="100000"/>
              </a:lnSpc>
              <a:tabLst>
                <a:tab pos="228600" algn="l"/>
              </a:tabLst>
            </a:pPr>
            <a:r>
              <a:rPr lang="en-US" sz="2000" i="1" dirty="0">
                <a:solidFill>
                  <a:schemeClr val="bg1"/>
                </a:solidFill>
              </a:rPr>
              <a:t>Bossier Parish</a:t>
            </a:r>
          </a:p>
        </p:txBody>
      </p:sp>
      <p:sp>
        <p:nvSpPr>
          <p:cNvPr id="4" name="TextBox 3"/>
          <p:cNvSpPr txBox="1"/>
          <p:nvPr/>
        </p:nvSpPr>
        <p:spPr>
          <a:xfrm>
            <a:off x="404264" y="5655237"/>
            <a:ext cx="3058984" cy="369332"/>
          </a:xfrm>
          <a:prstGeom prst="rect">
            <a:avLst/>
          </a:prstGeom>
          <a:noFill/>
        </p:spPr>
        <p:txBody>
          <a:bodyPr wrap="square" rtlCol="0">
            <a:spAutoFit/>
          </a:bodyPr>
          <a:lstStyle/>
          <a:p>
            <a:pPr algn="ctr"/>
            <a:r>
              <a:rPr lang="en-US" dirty="0"/>
              <a:t>2009 Flood Event</a:t>
            </a:r>
          </a:p>
        </p:txBody>
      </p:sp>
      <p:sp>
        <p:nvSpPr>
          <p:cNvPr id="9" name="TextBox 8"/>
          <p:cNvSpPr txBox="1"/>
          <p:nvPr/>
        </p:nvSpPr>
        <p:spPr>
          <a:xfrm>
            <a:off x="4122725" y="5655239"/>
            <a:ext cx="4777461" cy="369332"/>
          </a:xfrm>
          <a:prstGeom prst="rect">
            <a:avLst/>
          </a:prstGeom>
          <a:noFill/>
        </p:spPr>
        <p:txBody>
          <a:bodyPr wrap="square" rtlCol="0">
            <a:spAutoFit/>
          </a:bodyPr>
          <a:lstStyle/>
          <a:p>
            <a:pPr algn="ctr"/>
            <a:r>
              <a:rPr lang="en-US" dirty="0"/>
              <a:t>2021 – 9.5 Miles Widened</a:t>
            </a:r>
          </a:p>
        </p:txBody>
      </p:sp>
      <p:sp>
        <p:nvSpPr>
          <p:cNvPr id="11" name="Title 1"/>
          <p:cNvSpPr txBox="1">
            <a:spLocks/>
          </p:cNvSpPr>
          <p:nvPr/>
        </p:nvSpPr>
        <p:spPr bwMode="auto">
          <a:xfrm>
            <a:off x="4122725" y="4648200"/>
            <a:ext cx="3085696" cy="914400"/>
          </a:xfrm>
          <a:prstGeom prst="rect">
            <a:avLst/>
          </a:prstGeom>
          <a:solidFill>
            <a:srgbClr val="0BB0DD">
              <a:alpha val="75000"/>
            </a:srgbClr>
          </a:solidFill>
          <a:ln>
            <a:noFill/>
          </a:ln>
        </p:spPr>
        <p:txBody>
          <a:bodyPr vert="horz" wrap="square" lIns="91440" tIns="45720" rIns="91440" bIns="45720" numCol="1" anchor="ctr" anchorCtr="0" compatLnSpc="1"/>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lnSpc>
                <a:spcPct val="100000"/>
              </a:lnSpc>
              <a:tabLst>
                <a:tab pos="228600" algn="l"/>
              </a:tabLst>
            </a:pPr>
            <a:r>
              <a:rPr lang="en-US" altLang="en-US" sz="2000" dirty="0">
                <a:solidFill>
                  <a:schemeClr val="bg1"/>
                </a:solidFill>
              </a:rPr>
              <a:t>Phase I – Widening</a:t>
            </a:r>
          </a:p>
          <a:p>
            <a:pPr algn="l">
              <a:lnSpc>
                <a:spcPct val="100000"/>
              </a:lnSpc>
              <a:tabLst>
                <a:tab pos="228600" algn="l"/>
              </a:tabLst>
            </a:pPr>
            <a:r>
              <a:rPr lang="en-US" altLang="en-US" sz="2000" dirty="0">
                <a:solidFill>
                  <a:schemeClr val="bg1"/>
                </a:solidFill>
              </a:rPr>
              <a:t>$4.6M SWFC Participation</a:t>
            </a:r>
          </a:p>
          <a:p>
            <a:pPr algn="l">
              <a:lnSpc>
                <a:spcPct val="100000"/>
              </a:lnSpc>
              <a:tabLst>
                <a:tab pos="228600" algn="l"/>
              </a:tabLst>
            </a:pPr>
            <a:r>
              <a:rPr lang="en-US" altLang="en-US" sz="2000" dirty="0">
                <a:solidFill>
                  <a:schemeClr val="bg1"/>
                </a:solidFill>
              </a:rPr>
              <a:t>Completed Fall 2021</a:t>
            </a:r>
          </a:p>
        </p:txBody>
      </p:sp>
      <p:sp>
        <p:nvSpPr>
          <p:cNvPr id="10" name="Title 1"/>
          <p:cNvSpPr txBox="1">
            <a:spLocks/>
          </p:cNvSpPr>
          <p:nvPr/>
        </p:nvSpPr>
        <p:spPr bwMode="auto">
          <a:xfrm>
            <a:off x="0" y="6858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a:lnSpc>
                <a:spcPct val="150000"/>
              </a:lnSpc>
            </a:pPr>
            <a:r>
              <a:rPr lang="en-US" altLang="en-US" sz="3600" dirty="0"/>
              <a:t>Statewide Flood Control Program</a:t>
            </a:r>
            <a:endParaRPr lang="en-US" sz="1600" i="1" dirty="0"/>
          </a:p>
        </p:txBody>
      </p:sp>
    </p:spTree>
    <p:extLst>
      <p:ext uri="{BB962C8B-B14F-4D97-AF65-F5344CB8AC3E}">
        <p14:creationId xmlns:p14="http://schemas.microsoft.com/office/powerpoint/2010/main" val="3065255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1143000"/>
          </a:xfrm>
        </p:spPr>
        <p:txBody>
          <a:bodyPr/>
          <a:lstStyle/>
          <a:p>
            <a:pPr algn="r"/>
            <a:r>
              <a:rPr lang="en-US" sz="4000" dirty="0"/>
              <a:t>Public Works &amp; Water Resources</a:t>
            </a:r>
          </a:p>
        </p:txBody>
      </p:sp>
      <p:sp>
        <p:nvSpPr>
          <p:cNvPr id="3" name="Content Placeholder 2"/>
          <p:cNvSpPr>
            <a:spLocks noGrp="1"/>
          </p:cNvSpPr>
          <p:nvPr>
            <p:ph idx="1"/>
          </p:nvPr>
        </p:nvSpPr>
        <p:spPr>
          <a:xfrm>
            <a:off x="0" y="1600200"/>
            <a:ext cx="9144000" cy="4343400"/>
          </a:xfrm>
        </p:spPr>
        <p:txBody>
          <a:bodyPr anchor="ctr"/>
          <a:lstStyle/>
          <a:p>
            <a:pPr>
              <a:spcAft>
                <a:spcPts val="600"/>
              </a:spcAft>
            </a:pPr>
            <a:r>
              <a:rPr lang="en-US" sz="3600" b="1" dirty="0"/>
              <a:t>Mission:</a:t>
            </a:r>
            <a:r>
              <a:rPr lang="en-US" sz="4000" dirty="0"/>
              <a:t> </a:t>
            </a:r>
          </a:p>
          <a:p>
            <a:pPr marL="457200" lvl="1" indent="0">
              <a:spcAft>
                <a:spcPts val="600"/>
              </a:spcAft>
              <a:buNone/>
            </a:pPr>
            <a:r>
              <a:rPr lang="en-US" dirty="0"/>
              <a:t>The mission of Public Works is to develop the potential of Louisiana's water related resources by administering programs and implementing infrastructure projects relating to controlling, developing, conserving and protecting all aspects of the resources.</a:t>
            </a:r>
            <a:endParaRPr lang="en-US" sz="3200" dirty="0"/>
          </a:p>
        </p:txBody>
      </p:sp>
      <p:sp>
        <p:nvSpPr>
          <p:cNvPr id="4" name="Slide Number Placeholder 3"/>
          <p:cNvSpPr>
            <a:spLocks noGrp="1"/>
          </p:cNvSpPr>
          <p:nvPr>
            <p:ph type="sldNum" sz="quarter" idx="4294967295"/>
          </p:nvPr>
        </p:nvSpPr>
        <p:spPr/>
        <p:txBody>
          <a:bodyPr/>
          <a:lstStyle/>
          <a:p>
            <a:endParaRPr lang="en-US" dirty="0"/>
          </a:p>
        </p:txBody>
      </p:sp>
    </p:spTree>
    <p:extLst>
      <p:ext uri="{BB962C8B-B14F-4D97-AF65-F5344CB8AC3E}">
        <p14:creationId xmlns:p14="http://schemas.microsoft.com/office/powerpoint/2010/main" val="3839814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076" y="1778000"/>
            <a:ext cx="7882174" cy="4433723"/>
          </a:xfrm>
          <a:prstGeom prst="rect">
            <a:avLst/>
          </a:prstGeom>
        </p:spPr>
      </p:pic>
      <p:sp>
        <p:nvSpPr>
          <p:cNvPr id="5" name="Title 1"/>
          <p:cNvSpPr txBox="1">
            <a:spLocks/>
          </p:cNvSpPr>
          <p:nvPr/>
        </p:nvSpPr>
        <p:spPr bwMode="auto">
          <a:xfrm>
            <a:off x="832076" y="1778000"/>
            <a:ext cx="3657600" cy="736600"/>
          </a:xfrm>
          <a:prstGeom prst="rect">
            <a:avLst/>
          </a:prstGeom>
          <a:solidFill>
            <a:srgbClr val="0BB0DD">
              <a:alpha val="75000"/>
            </a:srgbClr>
          </a:solidFill>
          <a:ln>
            <a:noFill/>
          </a:ln>
        </p:spPr>
        <p:txBody>
          <a:bodyPr vert="horz" wrap="square" lIns="91440" tIns="45720" rIns="91440" bIns="45720" numCol="1" anchor="ctr" anchorCtr="0" compatLnSpc="1"/>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a:lnSpc>
                <a:spcPct val="100000"/>
              </a:lnSpc>
              <a:tabLst>
                <a:tab pos="228600" algn="l"/>
              </a:tabLst>
            </a:pPr>
            <a:r>
              <a:rPr lang="en-US" sz="3200" dirty="0"/>
              <a:t>	</a:t>
            </a:r>
            <a:r>
              <a:rPr lang="en-US" altLang="en-US" sz="2000" dirty="0">
                <a:solidFill>
                  <a:schemeClr val="bg1"/>
                </a:solidFill>
              </a:rPr>
              <a:t>Rochelle Street Pump Station</a:t>
            </a:r>
          </a:p>
          <a:p>
            <a:pPr algn="r">
              <a:lnSpc>
                <a:spcPct val="100000"/>
              </a:lnSpc>
              <a:tabLst>
                <a:tab pos="228600" algn="l"/>
              </a:tabLst>
            </a:pPr>
            <a:r>
              <a:rPr lang="en-US" sz="1600" i="1" dirty="0">
                <a:solidFill>
                  <a:schemeClr val="bg1"/>
                </a:solidFill>
              </a:rPr>
              <a:t>City of Monroe</a:t>
            </a:r>
          </a:p>
        </p:txBody>
      </p:sp>
      <p:sp>
        <p:nvSpPr>
          <p:cNvPr id="3" name="TextBox 2"/>
          <p:cNvSpPr txBox="1"/>
          <p:nvPr/>
        </p:nvSpPr>
        <p:spPr>
          <a:xfrm>
            <a:off x="5852809" y="5442282"/>
            <a:ext cx="2861441" cy="769441"/>
          </a:xfrm>
          <a:prstGeom prst="rect">
            <a:avLst/>
          </a:prstGeom>
          <a:solidFill>
            <a:srgbClr val="0BB0DD">
              <a:alpha val="75000"/>
            </a:srgbClr>
          </a:solidFill>
        </p:spPr>
        <p:txBody>
          <a:bodyPr wrap="square" rtlCol="0">
            <a:spAutoFit/>
          </a:bodyPr>
          <a:lstStyle/>
          <a:p>
            <a:r>
              <a:rPr lang="en-US" sz="1600" dirty="0">
                <a:solidFill>
                  <a:schemeClr val="bg1"/>
                </a:solidFill>
              </a:rPr>
              <a:t>$1.45M SWFC Share</a:t>
            </a:r>
          </a:p>
          <a:p>
            <a:r>
              <a:rPr lang="en-US" sz="1600" dirty="0">
                <a:solidFill>
                  <a:schemeClr val="bg1"/>
                </a:solidFill>
              </a:rPr>
              <a:t>Completed June 2019</a:t>
            </a:r>
          </a:p>
          <a:p>
            <a:r>
              <a:rPr lang="en-US" sz="1200" dirty="0">
                <a:solidFill>
                  <a:schemeClr val="bg1"/>
                </a:solidFill>
              </a:rPr>
              <a:t>Photo courtesy of </a:t>
            </a:r>
            <a:r>
              <a:rPr lang="en-US" sz="1200" dirty="0" err="1">
                <a:solidFill>
                  <a:schemeClr val="bg1"/>
                </a:solidFill>
              </a:rPr>
              <a:t>Denmon</a:t>
            </a:r>
            <a:r>
              <a:rPr lang="en-US" sz="1200" dirty="0">
                <a:solidFill>
                  <a:schemeClr val="bg1"/>
                </a:solidFill>
              </a:rPr>
              <a:t> Engineering</a:t>
            </a:r>
          </a:p>
        </p:txBody>
      </p:sp>
      <p:sp>
        <p:nvSpPr>
          <p:cNvPr id="7" name="Title 1"/>
          <p:cNvSpPr txBox="1">
            <a:spLocks/>
          </p:cNvSpPr>
          <p:nvPr/>
        </p:nvSpPr>
        <p:spPr bwMode="auto">
          <a:xfrm>
            <a:off x="0" y="6858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a:lnSpc>
                <a:spcPct val="150000"/>
              </a:lnSpc>
            </a:pPr>
            <a:r>
              <a:rPr lang="en-US" altLang="en-US" sz="3600" dirty="0"/>
              <a:t>Statewide Flood Control Program</a:t>
            </a:r>
            <a:endParaRPr lang="en-US" sz="1600" i="1" dirty="0"/>
          </a:p>
        </p:txBody>
      </p:sp>
    </p:spTree>
    <p:extLst>
      <p:ext uri="{BB962C8B-B14F-4D97-AF65-F5344CB8AC3E}">
        <p14:creationId xmlns:p14="http://schemas.microsoft.com/office/powerpoint/2010/main" val="4110212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447800"/>
            <a:ext cx="6934200" cy="457200"/>
          </a:xfrm>
        </p:spPr>
        <p:txBody>
          <a:bodyPr/>
          <a:lstStyle/>
          <a:p>
            <a:pPr algn="r">
              <a:lnSpc>
                <a:spcPct val="100000"/>
              </a:lnSpc>
              <a:tabLst>
                <a:tab pos="228600" algn="l"/>
              </a:tabLst>
            </a:pPr>
            <a:r>
              <a:rPr lang="en-US" sz="3200" dirty="0"/>
              <a:t>	</a:t>
            </a:r>
            <a:r>
              <a:rPr lang="en-US" altLang="en-US" sz="2800" dirty="0"/>
              <a:t>2023 - 2024 Application Cycle</a:t>
            </a:r>
            <a:endParaRPr lang="en-US" sz="2800" i="1" dirty="0"/>
          </a:p>
        </p:txBody>
      </p:sp>
      <p:sp>
        <p:nvSpPr>
          <p:cNvPr id="4" name="Content Placeholder 2"/>
          <p:cNvSpPr txBox="1">
            <a:spLocks/>
          </p:cNvSpPr>
          <p:nvPr/>
        </p:nvSpPr>
        <p:spPr bwMode="auto">
          <a:xfrm>
            <a:off x="3962400" y="2017644"/>
            <a:ext cx="4724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ts val="0"/>
              </a:spcBef>
              <a:spcAft>
                <a:spcPct val="0"/>
              </a:spcAft>
              <a:buClr>
                <a:srgbClr val="F16321"/>
              </a:buClr>
              <a:buFont typeface="Wingdings" panose="05000000000000000000" pitchFamily="2" charset="2"/>
              <a:buChar char="Ø"/>
              <a:defRPr sz="3200" kern="1200">
                <a:solidFill>
                  <a:schemeClr val="tx1"/>
                </a:solidFill>
                <a:latin typeface="Franklin Gothic Book" panose="020B0503020102020204" pitchFamily="34" charset="0"/>
                <a:ea typeface="+mn-ea"/>
                <a:cs typeface="+mn-cs"/>
              </a:defRPr>
            </a:lvl1pPr>
            <a:lvl2pPr marL="742950" indent="-28575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16002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4pPr>
            <a:lvl5pPr marL="20574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ts val="0"/>
              </a:spcBef>
              <a:spcAft>
                <a:spcPct val="0"/>
              </a:spcAft>
              <a:buClr>
                <a:srgbClr val="F16321"/>
              </a:buClr>
              <a:buSzTx/>
              <a:buFont typeface="Wingdings" panose="05000000000000000000" pitchFamily="2" charset="2"/>
              <a:buChar char="Ø"/>
              <a:tabLst/>
              <a:defRPr/>
            </a:pPr>
            <a:r>
              <a:rPr kumimoji="0" lang="en-US" alt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11 pre-applications received ($38.88M)</a:t>
            </a:r>
          </a:p>
          <a:p>
            <a:pPr marL="742950" marR="0" lvl="1" indent="-285750" algn="l" defTabSz="914400" rtl="0" eaLnBrk="0" fontAlgn="base" latinLnBrk="0" hangingPunct="0">
              <a:lnSpc>
                <a:spcPct val="100000"/>
              </a:lnSpc>
              <a:spcBef>
                <a:spcPts val="0"/>
              </a:spcBef>
              <a:spcAft>
                <a:spcPct val="0"/>
              </a:spcAft>
              <a:buClr>
                <a:srgbClr val="F16321"/>
              </a:buClr>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7 determined eligible</a:t>
            </a:r>
          </a:p>
          <a:p>
            <a:pPr marL="742950" marR="0" lvl="1" indent="-285750" algn="l" defTabSz="914400" rtl="0" eaLnBrk="0" fontAlgn="base" latinLnBrk="0" hangingPunct="0">
              <a:lnSpc>
                <a:spcPct val="100000"/>
              </a:lnSpc>
              <a:spcBef>
                <a:spcPts val="0"/>
              </a:spcBef>
              <a:spcAft>
                <a:spcPct val="0"/>
              </a:spcAft>
              <a:buClr>
                <a:srgbClr val="F16321"/>
              </a:buClr>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342900" marR="0" lvl="0" indent="-342900" algn="l" defTabSz="914400" rtl="0" eaLnBrk="0" fontAlgn="base" latinLnBrk="0" hangingPunct="0">
              <a:lnSpc>
                <a:spcPct val="100000"/>
              </a:lnSpc>
              <a:spcBef>
                <a:spcPts val="0"/>
              </a:spcBef>
              <a:spcAft>
                <a:spcPct val="0"/>
              </a:spcAft>
              <a:buClr>
                <a:srgbClr val="F16321"/>
              </a:buClr>
              <a:buSzTx/>
              <a:buFont typeface="Wingdings" panose="05000000000000000000" pitchFamily="2" charset="2"/>
              <a:buChar char="Ø"/>
              <a:tabLst/>
              <a:defRPr/>
            </a:pPr>
            <a:r>
              <a:rPr kumimoji="0" lang="en-US" alt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7 full applications received ($17.99M)</a:t>
            </a:r>
          </a:p>
          <a:p>
            <a:pPr marL="742950" marR="0" lvl="1" indent="-285750" algn="l" defTabSz="914400" rtl="0" eaLnBrk="0" fontAlgn="base" latinLnBrk="0" hangingPunct="0">
              <a:lnSpc>
                <a:spcPct val="100000"/>
              </a:lnSpc>
              <a:spcBef>
                <a:spcPts val="0"/>
              </a:spcBef>
              <a:spcAft>
                <a:spcPct val="0"/>
              </a:spcAft>
              <a:buClr>
                <a:srgbClr val="F16321"/>
              </a:buClr>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1 Town</a:t>
            </a:r>
          </a:p>
          <a:p>
            <a:pPr marL="742950" marR="0" lvl="1" indent="-285750" algn="l" defTabSz="914400" rtl="0" eaLnBrk="0" fontAlgn="base" latinLnBrk="0" hangingPunct="0">
              <a:lnSpc>
                <a:spcPct val="100000"/>
              </a:lnSpc>
              <a:spcBef>
                <a:spcPts val="0"/>
              </a:spcBef>
              <a:spcAft>
                <a:spcPct val="0"/>
              </a:spcAft>
              <a:buClr>
                <a:srgbClr val="F16321"/>
              </a:buClr>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2 Cities</a:t>
            </a:r>
          </a:p>
          <a:p>
            <a:pPr marL="742950" marR="0" lvl="1" indent="-285750" algn="l" defTabSz="914400" rtl="0" eaLnBrk="0" fontAlgn="base" latinLnBrk="0" hangingPunct="0">
              <a:lnSpc>
                <a:spcPct val="100000"/>
              </a:lnSpc>
              <a:spcBef>
                <a:spcPts val="0"/>
              </a:spcBef>
              <a:spcAft>
                <a:spcPct val="0"/>
              </a:spcAft>
              <a:buClr>
                <a:srgbClr val="F16321"/>
              </a:buClr>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4 Parishes</a:t>
            </a:r>
          </a:p>
          <a:p>
            <a:pPr marL="742950" marR="0" lvl="1" indent="-285750" algn="l" defTabSz="914400" rtl="0" eaLnBrk="0" fontAlgn="base" latinLnBrk="0" hangingPunct="0">
              <a:lnSpc>
                <a:spcPct val="100000"/>
              </a:lnSpc>
              <a:spcBef>
                <a:spcPts val="0"/>
              </a:spcBef>
              <a:spcAft>
                <a:spcPct val="0"/>
              </a:spcAft>
              <a:buClr>
                <a:srgbClr val="F16321"/>
              </a:buClr>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1 Levee and Conservation District</a:t>
            </a:r>
          </a:p>
        </p:txBody>
      </p:sp>
      <p:pic>
        <p:nvPicPr>
          <p:cNvPr id="3" name="Picture 2"/>
          <p:cNvPicPr>
            <a:picLocks noChangeAspect="1"/>
          </p:cNvPicPr>
          <p:nvPr/>
        </p:nvPicPr>
        <p:blipFill rotWithShape="1">
          <a:blip r:embed="rId3"/>
          <a:srcRect t="13423"/>
          <a:stretch/>
        </p:blipFill>
        <p:spPr>
          <a:xfrm>
            <a:off x="533400" y="1828800"/>
            <a:ext cx="3352800" cy="4568688"/>
          </a:xfrm>
          <a:prstGeom prst="rect">
            <a:avLst/>
          </a:prstGeom>
        </p:spPr>
      </p:pic>
      <p:sp>
        <p:nvSpPr>
          <p:cNvPr id="5" name="Title 1"/>
          <p:cNvSpPr txBox="1">
            <a:spLocks/>
          </p:cNvSpPr>
          <p:nvPr/>
        </p:nvSpPr>
        <p:spPr bwMode="auto">
          <a:xfrm>
            <a:off x="1828800" y="1828800"/>
            <a:ext cx="2057400" cy="762000"/>
          </a:xfrm>
          <a:prstGeom prst="rect">
            <a:avLst/>
          </a:prstGeom>
          <a:solidFill>
            <a:srgbClr val="0BB0DD">
              <a:alpha val="75000"/>
            </a:srgbClr>
          </a:solidFill>
          <a:ln>
            <a:noFill/>
          </a:ln>
        </p:spPr>
        <p:txBody>
          <a:bodyPr vert="horz" wrap="square" lIns="91440" tIns="45720" rIns="91440" bIns="45720" numCol="1" anchor="ctr" anchorCtr="0" compatLnSpc="1"/>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tab pos="228600" algn="l"/>
              </a:tabLst>
              <a:defRPr/>
            </a:pPr>
            <a:r>
              <a:rPr kumimoji="0" lang="en-US" altLang="en-US" sz="2000" b="0"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Red Chute Levee</a:t>
            </a:r>
          </a:p>
          <a:p>
            <a:pPr marL="0" marR="0" lvl="0" indent="0" algn="r" defTabSz="914400" rtl="0" eaLnBrk="0" fontAlgn="base" latinLnBrk="0" hangingPunct="0">
              <a:lnSpc>
                <a:spcPct val="100000"/>
              </a:lnSpc>
              <a:spcBef>
                <a:spcPct val="0"/>
              </a:spcBef>
              <a:spcAft>
                <a:spcPct val="0"/>
              </a:spcAft>
              <a:buClrTx/>
              <a:buSzTx/>
              <a:buFontTx/>
              <a:buNone/>
              <a:tabLst>
                <a:tab pos="228600" algn="l"/>
              </a:tabLst>
              <a:defRPr/>
            </a:pPr>
            <a:r>
              <a:rPr kumimoji="0" lang="en-US" sz="2000" b="0" i="1"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Bossier Parish</a:t>
            </a:r>
          </a:p>
        </p:txBody>
      </p:sp>
      <p:sp>
        <p:nvSpPr>
          <p:cNvPr id="6" name="Title 1"/>
          <p:cNvSpPr txBox="1">
            <a:spLocks/>
          </p:cNvSpPr>
          <p:nvPr/>
        </p:nvSpPr>
        <p:spPr bwMode="auto">
          <a:xfrm>
            <a:off x="0" y="6858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a:lnSpc>
                <a:spcPct val="150000"/>
              </a:lnSpc>
            </a:pPr>
            <a:r>
              <a:rPr lang="en-US" altLang="en-US" sz="3600" dirty="0"/>
              <a:t>Statewide Flood Control Program</a:t>
            </a:r>
            <a:endParaRPr lang="en-US" sz="1600" i="1" dirty="0"/>
          </a:p>
        </p:txBody>
      </p:sp>
    </p:spTree>
    <p:extLst>
      <p:ext uri="{BB962C8B-B14F-4D97-AF65-F5344CB8AC3E}">
        <p14:creationId xmlns:p14="http://schemas.microsoft.com/office/powerpoint/2010/main" val="674635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540" y="1447800"/>
            <a:ext cx="7109460" cy="457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algn="r">
              <a:lnSpc>
                <a:spcPct val="100000"/>
              </a:lnSpc>
              <a:tabLst>
                <a:tab pos="228600" algn="l"/>
              </a:tabLst>
            </a:pPr>
            <a:r>
              <a:rPr lang="en-US" sz="3200" dirty="0"/>
              <a:t>	</a:t>
            </a:r>
            <a:r>
              <a:rPr lang="en-US" altLang="en-US" sz="2800" dirty="0"/>
              <a:t>Accomplishments</a:t>
            </a:r>
            <a:endParaRPr lang="en-US" sz="3200" dirty="0"/>
          </a:p>
        </p:txBody>
      </p:sp>
      <p:pic>
        <p:nvPicPr>
          <p:cNvPr id="1026" name="Picture 2" descr="https://smld.org/wp-content/uploads/2021/05/05212021-scal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128"/>
          <a:stretch/>
        </p:blipFill>
        <p:spPr bwMode="auto">
          <a:xfrm>
            <a:off x="823609" y="1981200"/>
            <a:ext cx="79248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823609" y="1981200"/>
            <a:ext cx="7924800" cy="4229100"/>
          </a:xfrm>
          <a:prstGeom prst="rect">
            <a:avLst/>
          </a:prstGeom>
          <a:solidFill>
            <a:schemeClr val="bg1">
              <a:alpha val="85000"/>
            </a:schemeClr>
          </a:solidFill>
          <a:ln>
            <a:noFill/>
          </a:ln>
        </p:spPr>
        <p:txBody>
          <a:bodyPr vert="horz" wrap="square" lIns="91440" tIns="45720" rIns="91440" bIns="45720" numCol="1" anchor="ctr" anchorCtr="0" compatLnSpc="1"/>
          <a:lstStyle>
            <a:lvl1pPr marL="342900" indent="-342900" algn="l" rtl="0" eaLnBrk="0" fontAlgn="base" hangingPunct="0">
              <a:spcBef>
                <a:spcPts val="0"/>
              </a:spcBef>
              <a:spcAft>
                <a:spcPct val="0"/>
              </a:spcAft>
              <a:buClr>
                <a:srgbClr val="F16321"/>
              </a:buClr>
              <a:buFont typeface="Wingdings" panose="05000000000000000000" pitchFamily="2" charset="2"/>
              <a:buChar char="Ø"/>
              <a:defRPr sz="3200" kern="1200">
                <a:solidFill>
                  <a:schemeClr val="tx1"/>
                </a:solidFill>
                <a:latin typeface="Franklin Gothic Book" panose="020B0503020102020204" pitchFamily="34" charset="0"/>
                <a:ea typeface="+mn-ea"/>
                <a:cs typeface="+mn-cs"/>
              </a:defRPr>
            </a:lvl1pPr>
            <a:lvl2pPr marL="742950" indent="-28575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16002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4pPr>
            <a:lvl5pPr marL="20574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spcAft>
                <a:spcPts val="600"/>
              </a:spcAft>
            </a:pPr>
            <a:r>
              <a:rPr lang="en-US" sz="2800" dirty="0"/>
              <a:t>Approved projects in 43 of 64 parishes</a:t>
            </a:r>
          </a:p>
          <a:p>
            <a:pPr>
              <a:lnSpc>
                <a:spcPct val="150000"/>
              </a:lnSpc>
              <a:spcAft>
                <a:spcPts val="600"/>
              </a:spcAft>
            </a:pPr>
            <a:r>
              <a:rPr lang="en-US" sz="2800" dirty="0"/>
              <a:t>130 projects completed</a:t>
            </a:r>
          </a:p>
          <a:p>
            <a:pPr>
              <a:lnSpc>
                <a:spcPct val="150000"/>
              </a:lnSpc>
              <a:spcAft>
                <a:spcPts val="600"/>
              </a:spcAft>
            </a:pPr>
            <a:r>
              <a:rPr lang="en-US" sz="2800" dirty="0"/>
              <a:t>$309.7M Expended</a:t>
            </a:r>
          </a:p>
          <a:p>
            <a:pPr>
              <a:lnSpc>
                <a:spcPct val="150000"/>
              </a:lnSpc>
              <a:spcAft>
                <a:spcPts val="600"/>
              </a:spcAft>
            </a:pPr>
            <a:r>
              <a:rPr lang="en-US" sz="2800" dirty="0"/>
              <a:t>$2.975B in Flood Reduction Benefits</a:t>
            </a:r>
          </a:p>
          <a:p>
            <a:pPr>
              <a:lnSpc>
                <a:spcPct val="150000"/>
              </a:lnSpc>
              <a:spcAft>
                <a:spcPts val="600"/>
              </a:spcAft>
            </a:pPr>
            <a:r>
              <a:rPr lang="en-US" sz="2800" dirty="0"/>
              <a:t>11.13 Benefits/Cost Ratio</a:t>
            </a:r>
          </a:p>
        </p:txBody>
      </p:sp>
      <p:sp>
        <p:nvSpPr>
          <p:cNvPr id="5" name="Title 1"/>
          <p:cNvSpPr txBox="1">
            <a:spLocks/>
          </p:cNvSpPr>
          <p:nvPr/>
        </p:nvSpPr>
        <p:spPr bwMode="auto">
          <a:xfrm>
            <a:off x="0" y="6858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a:lnSpc>
                <a:spcPct val="150000"/>
              </a:lnSpc>
            </a:pPr>
            <a:r>
              <a:rPr lang="en-US" altLang="en-US" sz="3600" dirty="0"/>
              <a:t>Statewide Flood Control Program</a:t>
            </a:r>
            <a:endParaRPr lang="en-US" sz="1600" i="1" dirty="0"/>
          </a:p>
        </p:txBody>
      </p:sp>
    </p:spTree>
    <p:extLst>
      <p:ext uri="{BB962C8B-B14F-4D97-AF65-F5344CB8AC3E}">
        <p14:creationId xmlns:p14="http://schemas.microsoft.com/office/powerpoint/2010/main" val="2442591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47700" y="2590800"/>
            <a:ext cx="7848600" cy="1828800"/>
          </a:xfrm>
        </p:spPr>
        <p:txBody>
          <a:bodyPr/>
          <a:lstStyle/>
          <a:p>
            <a:pPr algn="ctr"/>
            <a:endParaRPr lang="en-US" dirty="0"/>
          </a:p>
          <a:p>
            <a:pPr algn="ctr"/>
            <a:r>
              <a:rPr lang="en-US" sz="4000" dirty="0"/>
              <a:t>DOTD</a:t>
            </a:r>
          </a:p>
          <a:p>
            <a:pPr algn="ctr"/>
            <a:r>
              <a:rPr lang="en-US" sz="4000" dirty="0"/>
              <a:t> </a:t>
            </a:r>
            <a:r>
              <a:rPr lang="en-US" dirty="0"/>
              <a:t>is the</a:t>
            </a:r>
            <a:r>
              <a:rPr lang="en-US" sz="4000" dirty="0"/>
              <a:t> </a:t>
            </a:r>
          </a:p>
          <a:p>
            <a:pPr algn="ctr"/>
            <a:r>
              <a:rPr lang="en-US" sz="4000" dirty="0"/>
              <a:t>State Coordinating Agency</a:t>
            </a:r>
          </a:p>
          <a:p>
            <a:pPr algn="ctr"/>
            <a:r>
              <a:rPr lang="en-US" sz="4000" dirty="0"/>
              <a:t> for the Roadway Flooding Program</a:t>
            </a:r>
          </a:p>
          <a:p>
            <a:pPr algn="ctr"/>
            <a:r>
              <a:rPr lang="en-US" sz="4000" dirty="0"/>
              <a:t>(in association with FHWA)</a:t>
            </a:r>
          </a:p>
          <a:p>
            <a:pPr algn="ctr"/>
            <a:endParaRPr lang="en-US" sz="2000" dirty="0"/>
          </a:p>
          <a:p>
            <a:pPr marL="914400" lvl="1" indent="-457200" algn="l">
              <a:buFont typeface="Arial" panose="020B0604020202020204" pitchFamily="34" charset="0"/>
              <a:buChar char="•"/>
            </a:pPr>
            <a:endParaRPr lang="en-US" dirty="0"/>
          </a:p>
          <a:p>
            <a:pPr marL="914400" lvl="1" indent="-457200" algn="l">
              <a:buFont typeface="Arial" panose="020B0604020202020204" pitchFamily="34" charset="0"/>
              <a:buChar char="•"/>
            </a:pPr>
            <a:endParaRPr lang="en-US" dirty="0"/>
          </a:p>
          <a:p>
            <a:pPr lvl="1" algn="l"/>
            <a:endParaRPr lang="en-US" dirty="0"/>
          </a:p>
        </p:txBody>
      </p:sp>
      <p:sp>
        <p:nvSpPr>
          <p:cNvPr id="3" name="Title 2"/>
          <p:cNvSpPr>
            <a:spLocks noGrp="1"/>
          </p:cNvSpPr>
          <p:nvPr>
            <p:ph type="title"/>
          </p:nvPr>
        </p:nvSpPr>
        <p:spPr>
          <a:xfrm>
            <a:off x="0" y="1219200"/>
            <a:ext cx="9144000" cy="1600200"/>
          </a:xfrm>
        </p:spPr>
        <p:txBody>
          <a:bodyPr/>
          <a:lstStyle/>
          <a:p>
            <a:pPr algn="ctr"/>
            <a:r>
              <a:rPr lang="en-US" sz="5400" dirty="0"/>
              <a:t>Roadway Flooding Program</a:t>
            </a:r>
          </a:p>
        </p:txBody>
      </p:sp>
    </p:spTree>
    <p:extLst>
      <p:ext uri="{BB962C8B-B14F-4D97-AF65-F5344CB8AC3E}">
        <p14:creationId xmlns:p14="http://schemas.microsoft.com/office/powerpoint/2010/main" val="2141330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914400"/>
          </a:xfrm>
        </p:spPr>
        <p:txBody>
          <a:bodyPr>
            <a:normAutofit/>
          </a:bodyPr>
          <a:lstStyle/>
          <a:p>
            <a:pPr algn="r">
              <a:lnSpc>
                <a:spcPct val="150000"/>
              </a:lnSpc>
            </a:pPr>
            <a:r>
              <a:rPr lang="en-US" altLang="en-US" sz="3600" dirty="0"/>
              <a:t>Roadway Flooding Program</a:t>
            </a:r>
            <a:endParaRPr lang="en-US" sz="1600" i="1" dirty="0"/>
          </a:p>
        </p:txBody>
      </p:sp>
      <p:sp>
        <p:nvSpPr>
          <p:cNvPr id="3" name="Content Placeholder 2"/>
          <p:cNvSpPr>
            <a:spLocks noGrp="1"/>
          </p:cNvSpPr>
          <p:nvPr>
            <p:ph idx="1"/>
          </p:nvPr>
        </p:nvSpPr>
        <p:spPr>
          <a:xfrm>
            <a:off x="0" y="1554480"/>
            <a:ext cx="9144000" cy="4663439"/>
          </a:xfrm>
        </p:spPr>
        <p:txBody>
          <a:bodyPr>
            <a:normAutofit lnSpcReduction="10000"/>
          </a:bodyPr>
          <a:lstStyle/>
          <a:p>
            <a:r>
              <a:rPr lang="en-US" sz="2800" b="1" dirty="0"/>
              <a:t>Project Types Qualifying</a:t>
            </a:r>
            <a:endParaRPr lang="en-US" sz="2000" dirty="0"/>
          </a:p>
          <a:p>
            <a:pPr lvl="1">
              <a:buFont typeface="Wingdings" panose="05000000000000000000" pitchFamily="2" charset="2"/>
              <a:buChar char="§"/>
            </a:pPr>
            <a:r>
              <a:rPr lang="en-US" sz="2000" dirty="0"/>
              <a:t>Replacement of undersized cross drains 		</a:t>
            </a:r>
          </a:p>
          <a:p>
            <a:pPr lvl="1">
              <a:buFont typeface="Wingdings" panose="05000000000000000000" pitchFamily="2" charset="2"/>
              <a:buChar char="§"/>
            </a:pPr>
            <a:r>
              <a:rPr lang="en-US" sz="2000" dirty="0"/>
              <a:t>Replacement of undersized storm drains </a:t>
            </a:r>
          </a:p>
          <a:p>
            <a:pPr lvl="1">
              <a:buFont typeface="Wingdings" panose="05000000000000000000" pitchFamily="2" charset="2"/>
              <a:buChar char="§"/>
            </a:pPr>
            <a:r>
              <a:rPr lang="en-US" sz="2000" dirty="0"/>
              <a:t>Elevating roadways (primarily overlays) </a:t>
            </a:r>
          </a:p>
          <a:p>
            <a:pPr lvl="1"/>
            <a:endParaRPr lang="en-US" sz="2000" dirty="0"/>
          </a:p>
          <a:p>
            <a:r>
              <a:rPr lang="en-US" sz="2800" b="1" dirty="0"/>
              <a:t>Project Types </a:t>
            </a:r>
            <a:r>
              <a:rPr lang="en-US" sz="2800" b="1" dirty="0">
                <a:solidFill>
                  <a:srgbClr val="FF0000"/>
                </a:solidFill>
              </a:rPr>
              <a:t>Not</a:t>
            </a:r>
            <a:r>
              <a:rPr lang="en-US" sz="2800" b="1" dirty="0"/>
              <a:t> Qualifying</a:t>
            </a:r>
          </a:p>
          <a:p>
            <a:pPr marL="0" indent="0">
              <a:buNone/>
            </a:pPr>
            <a:r>
              <a:rPr lang="en-US" sz="2800" b="1" dirty="0"/>
              <a:t>       </a:t>
            </a:r>
            <a:r>
              <a:rPr lang="en-US" sz="2400" b="1" dirty="0">
                <a:solidFill>
                  <a:srgbClr val="FF0000"/>
                </a:solidFill>
              </a:rPr>
              <a:t>(No Maintenance Projects)</a:t>
            </a:r>
          </a:p>
          <a:p>
            <a:pPr lvl="1">
              <a:buFont typeface="Wingdings" panose="05000000000000000000" pitchFamily="2" charset="2"/>
              <a:buChar char="§"/>
            </a:pPr>
            <a:r>
              <a:rPr lang="en-US" sz="2000" dirty="0"/>
              <a:t>Cleaning out silted pipes</a:t>
            </a:r>
          </a:p>
          <a:p>
            <a:pPr lvl="1">
              <a:buFont typeface="Wingdings" panose="05000000000000000000" pitchFamily="2" charset="2"/>
              <a:buChar char="§"/>
            </a:pPr>
            <a:r>
              <a:rPr lang="en-US" sz="2000" dirty="0"/>
              <a:t>Videoing inside of pipes to report damage</a:t>
            </a:r>
          </a:p>
          <a:p>
            <a:pPr lvl="1">
              <a:buFont typeface="Wingdings" panose="05000000000000000000" pitchFamily="2" charset="2"/>
              <a:buChar char="§"/>
            </a:pPr>
            <a:r>
              <a:rPr lang="en-US" sz="2000" dirty="0"/>
              <a:t>Replacement of damaged structures</a:t>
            </a:r>
          </a:p>
          <a:p>
            <a:pPr lvl="1">
              <a:buFont typeface="Arial"/>
              <a:buChar char="•"/>
            </a:pPr>
            <a:endParaRPr lang="en-US" sz="2000" dirty="0"/>
          </a:p>
          <a:p>
            <a:r>
              <a:rPr lang="en-US" sz="2800" b="1" dirty="0"/>
              <a:t>Funding</a:t>
            </a:r>
          </a:p>
          <a:p>
            <a:pPr lvl="1">
              <a:buFont typeface="Wingdings" panose="05000000000000000000" pitchFamily="2" charset="2"/>
              <a:buChar char="§"/>
            </a:pPr>
            <a:r>
              <a:rPr lang="en-US" sz="2000" dirty="0"/>
              <a:t>Approximately $4M Annual Budget</a:t>
            </a:r>
          </a:p>
          <a:p>
            <a:pPr lvl="1">
              <a:buFont typeface="Wingdings" panose="05000000000000000000" pitchFamily="2" charset="2"/>
              <a:buChar char="§"/>
            </a:pPr>
            <a:r>
              <a:rPr lang="en-US" sz="2000" dirty="0"/>
              <a:t>80% FHWA &amp; 20% DOTD 			</a:t>
            </a:r>
            <a:endParaRPr lang="en-US" sz="2400" b="1" dirty="0"/>
          </a:p>
          <a:p>
            <a:endParaRPr lang="en-US" sz="2800" dirty="0"/>
          </a:p>
          <a:p>
            <a:endParaRPr lang="en-US" sz="2800" dirty="0"/>
          </a:p>
        </p:txBody>
      </p:sp>
      <p:pic>
        <p:nvPicPr>
          <p:cNvPr id="6" name="Picture 5"/>
          <p:cNvPicPr>
            <a:picLocks noChangeAspect="1"/>
          </p:cNvPicPr>
          <p:nvPr/>
        </p:nvPicPr>
        <p:blipFill>
          <a:blip r:embed="rId3"/>
          <a:stretch>
            <a:fillRect/>
          </a:stretch>
        </p:blipFill>
        <p:spPr>
          <a:xfrm>
            <a:off x="5852480" y="1676400"/>
            <a:ext cx="3291520" cy="3800976"/>
          </a:xfrm>
          <a:prstGeom prst="rect">
            <a:avLst/>
          </a:prstGeom>
        </p:spPr>
      </p:pic>
      <p:sp>
        <p:nvSpPr>
          <p:cNvPr id="4" name="TextBox 3"/>
          <p:cNvSpPr txBox="1"/>
          <p:nvPr/>
        </p:nvSpPr>
        <p:spPr>
          <a:xfrm>
            <a:off x="5852480" y="5477376"/>
            <a:ext cx="3291520" cy="923330"/>
          </a:xfrm>
          <a:prstGeom prst="rect">
            <a:avLst/>
          </a:prstGeom>
          <a:noFill/>
        </p:spPr>
        <p:txBody>
          <a:bodyPr wrap="square" rtlCol="0">
            <a:spAutoFit/>
          </a:bodyPr>
          <a:lstStyle/>
          <a:p>
            <a:pPr algn="ctr"/>
            <a:r>
              <a:rPr lang="en-US" dirty="0"/>
              <a:t>Terrebonne Parish Project </a:t>
            </a:r>
          </a:p>
          <a:p>
            <a:pPr algn="ctr"/>
            <a:r>
              <a:rPr lang="en-US" dirty="0"/>
              <a:t>LA 24 </a:t>
            </a:r>
          </a:p>
          <a:p>
            <a:endParaRPr lang="en-US" dirty="0"/>
          </a:p>
        </p:txBody>
      </p:sp>
    </p:spTree>
    <p:extLst>
      <p:ext uri="{BB962C8B-B14F-4D97-AF65-F5344CB8AC3E}">
        <p14:creationId xmlns:p14="http://schemas.microsoft.com/office/powerpoint/2010/main" val="179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fade">
                                      <p:cBhvr>
                                        <p:cTn id="34" dur="500"/>
                                        <p:tgtEl>
                                          <p:spTgt spid="3">
                                            <p:txEl>
                                              <p:pRg st="11" end="1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fade">
                                      <p:cBhvr>
                                        <p:cTn id="37" dur="500"/>
                                        <p:tgtEl>
                                          <p:spTgt spid="3">
                                            <p:txEl>
                                              <p:pRg st="12" end="12"/>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3" end="13"/>
                                            </p:txEl>
                                          </p:spTgt>
                                        </p:tgtEl>
                                        <p:attrNameLst>
                                          <p:attrName>style.visibility</p:attrName>
                                        </p:attrNameLst>
                                      </p:cBhvr>
                                      <p:to>
                                        <p:strVal val="visible"/>
                                      </p:to>
                                    </p:set>
                                    <p:animEffect transition="in" filter="fade">
                                      <p:cBhvr>
                                        <p:cTn id="40"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990600"/>
          </a:xfrm>
        </p:spPr>
        <p:txBody>
          <a:bodyPr>
            <a:normAutofit/>
          </a:bodyPr>
          <a:lstStyle/>
          <a:p>
            <a:pPr algn="r">
              <a:lnSpc>
                <a:spcPct val="150000"/>
              </a:lnSpc>
            </a:pPr>
            <a:r>
              <a:rPr lang="en-US" altLang="en-US" sz="3600" dirty="0"/>
              <a:t>Roadway Flooding Program</a:t>
            </a:r>
            <a:endParaRPr lang="en-US" sz="1600" i="1" dirty="0"/>
          </a:p>
        </p:txBody>
      </p:sp>
      <p:sp>
        <p:nvSpPr>
          <p:cNvPr id="3" name="Content Placeholder 2"/>
          <p:cNvSpPr>
            <a:spLocks noGrp="1"/>
          </p:cNvSpPr>
          <p:nvPr>
            <p:ph idx="1"/>
          </p:nvPr>
        </p:nvSpPr>
        <p:spPr>
          <a:xfrm>
            <a:off x="0" y="1554480"/>
            <a:ext cx="9144000" cy="4663439"/>
          </a:xfrm>
        </p:spPr>
        <p:txBody>
          <a:bodyPr>
            <a:normAutofit fontScale="92500" lnSpcReduction="10000"/>
          </a:bodyPr>
          <a:lstStyle/>
          <a:p>
            <a:r>
              <a:rPr lang="en-US" sz="2800" b="1" dirty="0"/>
              <a:t>Project Selection Criteria</a:t>
            </a:r>
          </a:p>
          <a:p>
            <a:pPr marL="457200" lvl="1" indent="0">
              <a:buNone/>
            </a:pPr>
            <a:r>
              <a:rPr lang="en-US" sz="2000" dirty="0"/>
              <a:t>Projects are evaluated based on:</a:t>
            </a:r>
          </a:p>
          <a:p>
            <a:pPr lvl="1">
              <a:buFont typeface="Wingdings" panose="05000000000000000000" pitchFamily="2" charset="2"/>
              <a:buChar char="§"/>
            </a:pPr>
            <a:r>
              <a:rPr lang="en-US" sz="2000" b="1" dirty="0">
                <a:solidFill>
                  <a:srgbClr val="FF0000"/>
                </a:solidFill>
              </a:rPr>
              <a:t>State Highway</a:t>
            </a:r>
          </a:p>
          <a:p>
            <a:pPr lvl="1">
              <a:buFont typeface="Wingdings" panose="05000000000000000000" pitchFamily="2" charset="2"/>
              <a:buChar char="§"/>
            </a:pPr>
            <a:r>
              <a:rPr lang="en-US" sz="2000" dirty="0"/>
              <a:t>frequency of flooding 		</a:t>
            </a:r>
          </a:p>
          <a:p>
            <a:pPr lvl="1">
              <a:buFont typeface="Wingdings" panose="05000000000000000000" pitchFamily="2" charset="2"/>
              <a:buChar char="§"/>
            </a:pPr>
            <a:r>
              <a:rPr lang="en-US" sz="2000" dirty="0"/>
              <a:t>depth of flooding </a:t>
            </a:r>
          </a:p>
          <a:p>
            <a:pPr lvl="1">
              <a:buFont typeface="Wingdings" panose="05000000000000000000" pitchFamily="2" charset="2"/>
              <a:buChar char="§"/>
            </a:pPr>
            <a:r>
              <a:rPr lang="en-US" sz="2000" dirty="0"/>
              <a:t>duration of flooding </a:t>
            </a:r>
          </a:p>
          <a:p>
            <a:pPr lvl="1">
              <a:buFont typeface="Wingdings" panose="05000000000000000000" pitchFamily="2" charset="2"/>
              <a:buChar char="§"/>
            </a:pPr>
            <a:r>
              <a:rPr lang="en-US" sz="2000" dirty="0"/>
              <a:t>detour length </a:t>
            </a:r>
          </a:p>
          <a:p>
            <a:pPr lvl="1">
              <a:buFont typeface="Wingdings" panose="05000000000000000000" pitchFamily="2" charset="2"/>
              <a:buChar char="§"/>
            </a:pPr>
            <a:r>
              <a:rPr lang="en-US" sz="2000" dirty="0"/>
              <a:t>Average Daily Traffic </a:t>
            </a:r>
          </a:p>
          <a:p>
            <a:pPr lvl="1">
              <a:buFont typeface="Wingdings" panose="05000000000000000000" pitchFamily="2" charset="2"/>
              <a:buChar char="§"/>
            </a:pPr>
            <a:r>
              <a:rPr lang="en-US" sz="2000" dirty="0"/>
              <a:t>property damage </a:t>
            </a:r>
          </a:p>
          <a:p>
            <a:pPr lvl="1">
              <a:buFont typeface="Wingdings" panose="05000000000000000000" pitchFamily="2" charset="2"/>
              <a:buChar char="§"/>
            </a:pPr>
            <a:r>
              <a:rPr lang="en-US" sz="2000" dirty="0"/>
              <a:t>damage to roadway</a:t>
            </a:r>
          </a:p>
          <a:p>
            <a:pPr lvl="1">
              <a:buFont typeface="Wingdings" panose="05000000000000000000" pitchFamily="2" charset="2"/>
              <a:buChar char="§"/>
            </a:pPr>
            <a:r>
              <a:rPr lang="en-US" sz="2000" dirty="0"/>
              <a:t>disruption in emergency services</a:t>
            </a:r>
          </a:p>
          <a:p>
            <a:pPr lvl="1"/>
            <a:endParaRPr lang="en-US" sz="2000" dirty="0"/>
          </a:p>
          <a:p>
            <a:r>
              <a:rPr lang="en-US" sz="2800" b="1" dirty="0"/>
              <a:t>Project Selection Process</a:t>
            </a:r>
          </a:p>
          <a:p>
            <a:pPr lvl="1">
              <a:buFont typeface="Wingdings" panose="05000000000000000000" pitchFamily="2" charset="2"/>
              <a:buChar char="§"/>
            </a:pPr>
            <a:r>
              <a:rPr lang="en-US" sz="2000" b="1" dirty="0">
                <a:solidFill>
                  <a:srgbClr val="FF0000"/>
                </a:solidFill>
              </a:rPr>
              <a:t>DOTD Districts submits all potential projects &amp; performs design work</a:t>
            </a:r>
          </a:p>
          <a:p>
            <a:pPr lvl="1">
              <a:buFont typeface="Wingdings" panose="05000000000000000000" pitchFamily="2" charset="2"/>
              <a:buChar char="§"/>
            </a:pPr>
            <a:r>
              <a:rPr lang="en-US" sz="2000" dirty="0"/>
              <a:t>Roadway Flooding Committee selects projects based on the selection criteria and a cost-benefit analysis (meets yearly August/September)</a:t>
            </a:r>
          </a:p>
          <a:p>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056" y="1981200"/>
            <a:ext cx="3658144" cy="2743608"/>
          </a:xfrm>
          <a:prstGeom prst="rect">
            <a:avLst/>
          </a:prstGeom>
        </p:spPr>
      </p:pic>
    </p:spTree>
    <p:extLst>
      <p:ext uri="{BB962C8B-B14F-4D97-AF65-F5344CB8AC3E}">
        <p14:creationId xmlns:p14="http://schemas.microsoft.com/office/powerpoint/2010/main" val="137040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fade">
                                      <p:cBhvr>
                                        <p:cTn id="37" dur="500"/>
                                        <p:tgtEl>
                                          <p:spTgt spid="3">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animEffect transition="in" filter="fade">
                                      <p:cBhvr>
                                        <p:cTn id="40" dur="500"/>
                                        <p:tgtEl>
                                          <p:spTgt spid="3">
                                            <p:txEl>
                                              <p:pRg st="12" end="1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Effect transition="in" filter="fade">
                                      <p:cBhvr>
                                        <p:cTn id="43" dur="500"/>
                                        <p:tgtEl>
                                          <p:spTgt spid="3">
                                            <p:txEl>
                                              <p:pRg st="13" end="1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4" end="14"/>
                                            </p:txEl>
                                          </p:spTgt>
                                        </p:tgtEl>
                                        <p:attrNameLst>
                                          <p:attrName>style.visibility</p:attrName>
                                        </p:attrNameLst>
                                      </p:cBhvr>
                                      <p:to>
                                        <p:strVal val="visible"/>
                                      </p:to>
                                    </p:set>
                                    <p:animEffect transition="in" filter="fade">
                                      <p:cBhvr>
                                        <p:cTn id="46"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19200"/>
            <a:ext cx="5482814" cy="1143000"/>
          </a:xfrm>
        </p:spPr>
        <p:txBody>
          <a:bodyPr/>
          <a:lstStyle/>
          <a:p>
            <a:r>
              <a:rPr lang="en-US" sz="3600" dirty="0"/>
              <a:t>Roadway Flooding Program</a:t>
            </a:r>
          </a:p>
        </p:txBody>
      </p:sp>
      <p:sp>
        <p:nvSpPr>
          <p:cNvPr id="2" name="Content Placeholder 1"/>
          <p:cNvSpPr>
            <a:spLocks noGrp="1"/>
          </p:cNvSpPr>
          <p:nvPr>
            <p:ph idx="1"/>
          </p:nvPr>
        </p:nvSpPr>
        <p:spPr>
          <a:xfrm>
            <a:off x="152400" y="2514600"/>
            <a:ext cx="5181600" cy="3962400"/>
          </a:xfrm>
        </p:spPr>
        <p:txBody>
          <a:bodyPr/>
          <a:lstStyle/>
          <a:p>
            <a:pPr>
              <a:spcAft>
                <a:spcPts val="600"/>
              </a:spcAft>
            </a:pPr>
            <a:r>
              <a:rPr lang="en-US" sz="2800" dirty="0"/>
              <a:t>LA 70   </a:t>
            </a:r>
            <a:r>
              <a:rPr lang="en-US" sz="1800" dirty="0"/>
              <a:t>(Assumption Parish)</a:t>
            </a:r>
          </a:p>
          <a:p>
            <a:pPr lvl="1">
              <a:spcAft>
                <a:spcPts val="600"/>
              </a:spcAft>
              <a:buFont typeface="Wingdings" panose="05000000000000000000" pitchFamily="2" charset="2"/>
              <a:buChar char="§"/>
            </a:pPr>
            <a:r>
              <a:rPr lang="en-US" dirty="0"/>
              <a:t>Floods avg. 5 times/year</a:t>
            </a:r>
          </a:p>
          <a:p>
            <a:pPr lvl="1">
              <a:spcAft>
                <a:spcPts val="600"/>
              </a:spcAft>
              <a:buFont typeface="Wingdings" panose="05000000000000000000" pitchFamily="2" charset="2"/>
              <a:buChar char="§"/>
            </a:pPr>
            <a:r>
              <a:rPr lang="en-US" dirty="0"/>
              <a:t>Project Length - 0.44 miles</a:t>
            </a:r>
          </a:p>
          <a:p>
            <a:pPr lvl="1">
              <a:spcAft>
                <a:spcPts val="600"/>
              </a:spcAft>
              <a:buFont typeface="Wingdings" panose="05000000000000000000" pitchFamily="2" charset="2"/>
              <a:buChar char="§"/>
            </a:pPr>
            <a:r>
              <a:rPr lang="en-US" dirty="0"/>
              <a:t>Overlay up to 16” </a:t>
            </a:r>
          </a:p>
          <a:p>
            <a:pPr lvl="1">
              <a:spcAft>
                <a:spcPts val="600"/>
              </a:spcAft>
              <a:buFont typeface="Wingdings" panose="05000000000000000000" pitchFamily="2" charset="2"/>
              <a:buChar char="§"/>
            </a:pPr>
            <a:r>
              <a:rPr lang="en-US" dirty="0"/>
              <a:t>$800,000</a:t>
            </a:r>
          </a:p>
          <a:p>
            <a:pPr lvl="1">
              <a:spcAft>
                <a:spcPts val="600"/>
              </a:spcAft>
              <a:buFont typeface="Wingdings" panose="05000000000000000000" pitchFamily="2" charset="2"/>
              <a:buChar char="§"/>
            </a:pPr>
            <a:r>
              <a:rPr lang="en-US" dirty="0"/>
              <a:t>Project scheduled to finish in May 2024</a:t>
            </a:r>
          </a:p>
          <a:p>
            <a:pPr>
              <a:buFont typeface="Arial" panose="020B0604020202020204" pitchFamily="34" charset="0"/>
              <a:buChar char="•"/>
            </a:pPr>
            <a:endParaRPr lang="en-US" sz="2800" dirty="0"/>
          </a:p>
          <a:p>
            <a:pPr>
              <a:buFont typeface="Arial" panose="020B0604020202020204" pitchFamily="34" charset="0"/>
              <a:buChar char="•"/>
            </a:pPr>
            <a:endParaRPr lang="en-US" sz="2800" dirty="0"/>
          </a:p>
        </p:txBody>
      </p:sp>
      <p:pic>
        <p:nvPicPr>
          <p:cNvPr id="5" name="Content Placeholder 4"/>
          <p:cNvPicPr>
            <a:picLocks noGrp="1" noChangeAspect="1"/>
          </p:cNvPicPr>
          <p:nvPr>
            <p:ph sz="half" idx="4294967295"/>
          </p:nvPr>
        </p:nvPicPr>
        <p:blipFill>
          <a:blip r:embed="rId3"/>
          <a:stretch>
            <a:fillRect/>
          </a:stretch>
        </p:blipFill>
        <p:spPr>
          <a:xfrm>
            <a:off x="5334000" y="838200"/>
            <a:ext cx="3567500" cy="5181600"/>
          </a:xfrm>
          <a:prstGeom prst="rect">
            <a:avLst/>
          </a:prstGeom>
        </p:spPr>
      </p:pic>
    </p:spTree>
    <p:extLst>
      <p:ext uri="{BB962C8B-B14F-4D97-AF65-F5344CB8AC3E}">
        <p14:creationId xmlns:p14="http://schemas.microsoft.com/office/powerpoint/2010/main" val="3831946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843190"/>
            <a:ext cx="4572000" cy="4329010"/>
          </a:xfrm>
        </p:spPr>
        <p:txBody>
          <a:bodyPr/>
          <a:lstStyle/>
          <a:p>
            <a:pPr marL="0" indent="0" algn="ctr">
              <a:buNone/>
            </a:pPr>
            <a:r>
              <a:rPr lang="en-US" altLang="en-US" sz="3600" b="1" dirty="0"/>
              <a:t>Past Projects</a:t>
            </a:r>
          </a:p>
          <a:p>
            <a:pPr marL="0" indent="0">
              <a:buNone/>
            </a:pPr>
            <a:endParaRPr lang="en-US" altLang="en-US" dirty="0"/>
          </a:p>
          <a:p>
            <a:pPr marL="288925" lvl="1">
              <a:buFont typeface="Wingdings" panose="05000000000000000000" pitchFamily="2" charset="2"/>
              <a:buChar char="Ø"/>
            </a:pPr>
            <a:r>
              <a:rPr lang="en-US" dirty="0"/>
              <a:t>152 projects completed</a:t>
            </a:r>
          </a:p>
          <a:p>
            <a:pPr marL="288925" lvl="1">
              <a:buFont typeface="Wingdings" panose="05000000000000000000" pitchFamily="2" charset="2"/>
              <a:buChar char="Ø"/>
            </a:pPr>
            <a:r>
              <a:rPr lang="en-US" dirty="0"/>
              <a:t>$97 million spent </a:t>
            </a:r>
          </a:p>
          <a:p>
            <a:pPr marL="288925" lvl="1">
              <a:buFont typeface="Wingdings" panose="05000000000000000000" pitchFamily="2" charset="2"/>
              <a:buChar char="Ø"/>
            </a:pPr>
            <a:r>
              <a:rPr lang="en-US" dirty="0"/>
              <a:t>Projects in 45 out of 64 parishes</a:t>
            </a:r>
          </a:p>
          <a:p>
            <a:pPr marL="0" indent="0">
              <a:buNone/>
            </a:pPr>
            <a:endParaRPr lang="en-US" dirty="0"/>
          </a:p>
        </p:txBody>
      </p:sp>
      <p:sp>
        <p:nvSpPr>
          <p:cNvPr id="5" name="Content Placeholder 1"/>
          <p:cNvSpPr txBox="1">
            <a:spLocks/>
          </p:cNvSpPr>
          <p:nvPr/>
        </p:nvSpPr>
        <p:spPr bwMode="auto">
          <a:xfrm>
            <a:off x="4572000" y="1843190"/>
            <a:ext cx="4572000" cy="4329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ts val="0"/>
              </a:spcBef>
              <a:spcAft>
                <a:spcPct val="0"/>
              </a:spcAft>
              <a:buClr>
                <a:srgbClr val="F16321"/>
              </a:buClr>
              <a:buFont typeface="Wingdings" panose="05000000000000000000" pitchFamily="2" charset="2"/>
              <a:buChar char="Ø"/>
              <a:defRPr sz="3200" kern="1200">
                <a:solidFill>
                  <a:schemeClr val="tx1"/>
                </a:solidFill>
                <a:latin typeface="Franklin Gothic Book" panose="020B0503020102020204" pitchFamily="34" charset="0"/>
                <a:ea typeface="+mn-ea"/>
                <a:cs typeface="+mn-cs"/>
              </a:defRPr>
            </a:lvl1pPr>
            <a:lvl2pPr marL="742950" indent="-28575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16002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4pPr>
            <a:lvl5pPr marL="20574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altLang="en-US" sz="3600" b="1" dirty="0"/>
              <a:t>Future Projects</a:t>
            </a:r>
          </a:p>
          <a:p>
            <a:endParaRPr lang="en-US" altLang="en-US" dirty="0"/>
          </a:p>
          <a:p>
            <a:r>
              <a:rPr lang="en-US" sz="2800" dirty="0"/>
              <a:t>29 projects currently</a:t>
            </a:r>
          </a:p>
          <a:p>
            <a:r>
              <a:rPr lang="en-US" sz="2800" dirty="0"/>
              <a:t>$18 million to be spent </a:t>
            </a:r>
          </a:p>
          <a:p>
            <a:r>
              <a:rPr lang="en-US" sz="2800" dirty="0"/>
              <a:t>Projects in 25 out of 64 parishes</a:t>
            </a:r>
            <a:endParaRPr lang="en-US" dirty="0"/>
          </a:p>
        </p:txBody>
      </p:sp>
      <p:sp>
        <p:nvSpPr>
          <p:cNvPr id="6" name="Title 1"/>
          <p:cNvSpPr txBox="1">
            <a:spLocks/>
          </p:cNvSpPr>
          <p:nvPr/>
        </p:nvSpPr>
        <p:spPr bwMode="auto">
          <a:xfrm>
            <a:off x="0" y="6858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a:lnSpc>
                <a:spcPct val="150000"/>
              </a:lnSpc>
            </a:pPr>
            <a:r>
              <a:rPr lang="en-US" altLang="en-US" sz="3600"/>
              <a:t>Roadway Flooding Program</a:t>
            </a:r>
            <a:endParaRPr lang="en-US" sz="1600" i="1" dirty="0"/>
          </a:p>
        </p:txBody>
      </p:sp>
    </p:spTree>
    <p:extLst>
      <p:ext uri="{BB962C8B-B14F-4D97-AF65-F5344CB8AC3E}">
        <p14:creationId xmlns:p14="http://schemas.microsoft.com/office/powerpoint/2010/main" val="966414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0" y="1905000"/>
            <a:ext cx="9144000" cy="4495800"/>
          </a:xfrm>
        </p:spPr>
        <p:txBody>
          <a:bodyPr anchor="ctr"/>
          <a:lstStyle/>
          <a:p>
            <a:pPr algn="ctr">
              <a:lnSpc>
                <a:spcPct val="150000"/>
              </a:lnSpc>
            </a:pPr>
            <a:r>
              <a:rPr lang="en-US" sz="4000" dirty="0"/>
              <a:t>Floodplain Management Programs</a:t>
            </a:r>
          </a:p>
          <a:p>
            <a:pPr algn="ctr">
              <a:lnSpc>
                <a:spcPct val="150000"/>
              </a:lnSpc>
            </a:pPr>
            <a:r>
              <a:rPr lang="en-US" sz="4000" dirty="0"/>
              <a:t>National Flood Insurance Program</a:t>
            </a:r>
          </a:p>
          <a:p>
            <a:pPr algn="ctr">
              <a:lnSpc>
                <a:spcPct val="150000"/>
              </a:lnSpc>
            </a:pPr>
            <a:r>
              <a:rPr lang="en-US" sz="4000" dirty="0"/>
              <a:t>Cooperating Technical Partners Program</a:t>
            </a:r>
            <a:endParaRPr lang="en-US" dirty="0"/>
          </a:p>
        </p:txBody>
      </p:sp>
      <p:sp>
        <p:nvSpPr>
          <p:cNvPr id="3" name="Title 2"/>
          <p:cNvSpPr>
            <a:spLocks noGrp="1"/>
          </p:cNvSpPr>
          <p:nvPr>
            <p:ph type="title"/>
          </p:nvPr>
        </p:nvSpPr>
        <p:spPr>
          <a:xfrm>
            <a:off x="647700" y="1143000"/>
            <a:ext cx="7848600" cy="990600"/>
          </a:xfrm>
        </p:spPr>
        <p:txBody>
          <a:bodyPr/>
          <a:lstStyle/>
          <a:p>
            <a:pPr algn="ctr"/>
            <a:r>
              <a:rPr lang="en-US" sz="5400" dirty="0"/>
              <a:t>Section 79</a:t>
            </a:r>
          </a:p>
        </p:txBody>
      </p:sp>
    </p:spTree>
    <p:extLst>
      <p:ext uri="{BB962C8B-B14F-4D97-AF65-F5344CB8AC3E}">
        <p14:creationId xmlns:p14="http://schemas.microsoft.com/office/powerpoint/2010/main" val="3085504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47700" y="2590800"/>
            <a:ext cx="7848600" cy="1828800"/>
          </a:xfrm>
        </p:spPr>
        <p:txBody>
          <a:bodyPr/>
          <a:lstStyle/>
          <a:p>
            <a:pPr algn="ctr"/>
            <a:endParaRPr lang="en-US" dirty="0"/>
          </a:p>
          <a:p>
            <a:pPr algn="ctr"/>
            <a:endParaRPr lang="en-US" dirty="0"/>
          </a:p>
          <a:p>
            <a:pPr algn="ctr"/>
            <a:r>
              <a:rPr lang="en-US" sz="4000" dirty="0"/>
              <a:t>DOTD</a:t>
            </a:r>
          </a:p>
          <a:p>
            <a:pPr algn="ctr"/>
            <a:r>
              <a:rPr lang="en-US" sz="4000" dirty="0"/>
              <a:t> </a:t>
            </a:r>
            <a:r>
              <a:rPr lang="en-US" dirty="0"/>
              <a:t>is the</a:t>
            </a:r>
            <a:r>
              <a:rPr lang="en-US" sz="4000" dirty="0"/>
              <a:t> </a:t>
            </a:r>
          </a:p>
          <a:p>
            <a:pPr algn="ctr"/>
            <a:r>
              <a:rPr lang="en-US" sz="4000" dirty="0"/>
              <a:t>State Coordinating Agency</a:t>
            </a:r>
          </a:p>
          <a:p>
            <a:pPr algn="ctr"/>
            <a:r>
              <a:rPr lang="en-US" sz="4000" dirty="0"/>
              <a:t> for the National Flood Insurance Program</a:t>
            </a:r>
          </a:p>
          <a:p>
            <a:pPr algn="ctr"/>
            <a:endParaRPr lang="en-US" sz="2000" dirty="0"/>
          </a:p>
          <a:p>
            <a:pPr marL="914400" lvl="1" indent="-457200" algn="l">
              <a:buFont typeface="Arial" panose="020B0604020202020204" pitchFamily="34" charset="0"/>
              <a:buChar char="•"/>
            </a:pPr>
            <a:endParaRPr lang="en-US" dirty="0"/>
          </a:p>
          <a:p>
            <a:pPr marL="914400" lvl="1" indent="-457200" algn="l">
              <a:buFont typeface="Arial" panose="020B0604020202020204" pitchFamily="34" charset="0"/>
              <a:buChar char="•"/>
            </a:pPr>
            <a:endParaRPr lang="en-US" dirty="0"/>
          </a:p>
          <a:p>
            <a:pPr lvl="1" algn="l"/>
            <a:endParaRPr lang="en-US" dirty="0"/>
          </a:p>
        </p:txBody>
      </p:sp>
      <p:sp>
        <p:nvSpPr>
          <p:cNvPr id="3" name="Title 2"/>
          <p:cNvSpPr>
            <a:spLocks noGrp="1"/>
          </p:cNvSpPr>
          <p:nvPr>
            <p:ph type="title"/>
          </p:nvPr>
        </p:nvSpPr>
        <p:spPr>
          <a:xfrm>
            <a:off x="647700" y="1219200"/>
            <a:ext cx="7848600" cy="1676400"/>
          </a:xfrm>
        </p:spPr>
        <p:txBody>
          <a:bodyPr/>
          <a:lstStyle/>
          <a:p>
            <a:pPr algn="ctr"/>
            <a:r>
              <a:rPr lang="en-US" sz="5400" dirty="0"/>
              <a:t>National Flood </a:t>
            </a:r>
            <a:br>
              <a:rPr lang="en-US" sz="5400" dirty="0"/>
            </a:br>
            <a:r>
              <a:rPr lang="en-US" sz="5400" dirty="0"/>
              <a:t>Insurance Program</a:t>
            </a:r>
          </a:p>
        </p:txBody>
      </p:sp>
    </p:spTree>
    <p:extLst>
      <p:ext uri="{BB962C8B-B14F-4D97-AF65-F5344CB8AC3E}">
        <p14:creationId xmlns:p14="http://schemas.microsoft.com/office/powerpoint/2010/main" val="198361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1143000"/>
          </a:xfrm>
        </p:spPr>
        <p:txBody>
          <a:bodyPr/>
          <a:lstStyle/>
          <a:p>
            <a:pPr algn="r"/>
            <a:r>
              <a:rPr lang="en-US" sz="4000" dirty="0"/>
              <a:t>Today’s Discussion</a:t>
            </a:r>
          </a:p>
        </p:txBody>
      </p:sp>
      <p:sp>
        <p:nvSpPr>
          <p:cNvPr id="3" name="Content Placeholder 2"/>
          <p:cNvSpPr>
            <a:spLocks noGrp="1"/>
          </p:cNvSpPr>
          <p:nvPr>
            <p:ph idx="1"/>
          </p:nvPr>
        </p:nvSpPr>
        <p:spPr>
          <a:xfrm>
            <a:off x="0" y="1828800"/>
            <a:ext cx="9144000" cy="4343400"/>
          </a:xfrm>
        </p:spPr>
        <p:txBody>
          <a:bodyPr anchor="ctr"/>
          <a:lstStyle/>
          <a:p>
            <a:pPr>
              <a:spcAft>
                <a:spcPts val="600"/>
              </a:spcAft>
            </a:pPr>
            <a:r>
              <a:rPr lang="en-US" sz="3600" b="1" dirty="0"/>
              <a:t>Public Works &amp; Water Resources:</a:t>
            </a:r>
            <a:r>
              <a:rPr lang="en-US" sz="4000" dirty="0"/>
              <a:t> </a:t>
            </a:r>
          </a:p>
          <a:p>
            <a:pPr lvl="1">
              <a:spcAft>
                <a:spcPts val="600"/>
              </a:spcAft>
              <a:buFont typeface="Wingdings" panose="05000000000000000000" pitchFamily="2" charset="2"/>
              <a:buChar char="§"/>
            </a:pPr>
            <a:r>
              <a:rPr lang="en-US" sz="3200" dirty="0"/>
              <a:t>Section 32: Hydraulics</a:t>
            </a:r>
          </a:p>
          <a:p>
            <a:pPr lvl="1">
              <a:spcAft>
                <a:spcPts val="600"/>
              </a:spcAft>
              <a:buFont typeface="Wingdings" panose="05000000000000000000" pitchFamily="2" charset="2"/>
              <a:buChar char="§"/>
            </a:pPr>
            <a:r>
              <a:rPr lang="en-US" sz="3200" dirty="0"/>
              <a:t>Section 79: Floodplain Management</a:t>
            </a:r>
          </a:p>
          <a:p>
            <a:pPr lvl="1">
              <a:spcAft>
                <a:spcPts val="600"/>
              </a:spcAft>
              <a:buFont typeface="Wingdings" panose="05000000000000000000" pitchFamily="2" charset="2"/>
              <a:buChar char="§"/>
            </a:pPr>
            <a:r>
              <a:rPr lang="en-US" sz="3200" dirty="0"/>
              <a:t>Section 64: Levee &amp; Dam Safety</a:t>
            </a:r>
            <a:endParaRPr lang="en-US" sz="3600" dirty="0"/>
          </a:p>
        </p:txBody>
      </p:sp>
      <p:sp>
        <p:nvSpPr>
          <p:cNvPr id="4" name="Slide Number Placeholder 3"/>
          <p:cNvSpPr>
            <a:spLocks noGrp="1"/>
          </p:cNvSpPr>
          <p:nvPr>
            <p:ph type="sldNum" sz="quarter" idx="4294967295"/>
          </p:nvPr>
        </p:nvSpPr>
        <p:spPr/>
        <p:txBody>
          <a:bodyPr/>
          <a:lstStyle/>
          <a:p>
            <a:endParaRPr lang="en-US" dirty="0"/>
          </a:p>
        </p:txBody>
      </p:sp>
    </p:spTree>
    <p:extLst>
      <p:ext uri="{BB962C8B-B14F-4D97-AF65-F5344CB8AC3E}">
        <p14:creationId xmlns:p14="http://schemas.microsoft.com/office/powerpoint/2010/main" val="1625609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78505" y="609600"/>
            <a:ext cx="6032500" cy="1143000"/>
          </a:xfrm>
        </p:spPr>
        <p:txBody>
          <a:bodyPr/>
          <a:lstStyle/>
          <a:p>
            <a:r>
              <a:rPr lang="en-US" dirty="0"/>
              <a:t>Floodplain Management</a:t>
            </a:r>
          </a:p>
        </p:txBody>
      </p:sp>
      <p:sp>
        <p:nvSpPr>
          <p:cNvPr id="2" name="Content Placeholder 1"/>
          <p:cNvSpPr>
            <a:spLocks noGrp="1"/>
          </p:cNvSpPr>
          <p:nvPr>
            <p:ph idx="1"/>
          </p:nvPr>
        </p:nvSpPr>
        <p:spPr>
          <a:xfrm>
            <a:off x="15240" y="1524000"/>
            <a:ext cx="6690360" cy="5257800"/>
          </a:xfrm>
        </p:spPr>
        <p:txBody>
          <a:bodyPr/>
          <a:lstStyle/>
          <a:p>
            <a:r>
              <a:rPr lang="en-US" sz="2800" b="1" dirty="0"/>
              <a:t>Community Assistance Visits:</a:t>
            </a:r>
          </a:p>
          <a:p>
            <a:pPr lvl="2">
              <a:buFont typeface="Wingdings" panose="05000000000000000000" pitchFamily="2" charset="2"/>
              <a:buChar char="§"/>
            </a:pPr>
            <a:r>
              <a:rPr lang="en-US" sz="2400" dirty="0"/>
              <a:t>Assess floodplain activities of 318 NFIP communities</a:t>
            </a:r>
          </a:p>
          <a:p>
            <a:pPr lvl="2">
              <a:buFont typeface="Wingdings" panose="05000000000000000000" pitchFamily="2" charset="2"/>
              <a:buChar char="§"/>
            </a:pPr>
            <a:r>
              <a:rPr lang="en-US" sz="2400" dirty="0"/>
              <a:t>Inspect SFHA (over 50% of state)</a:t>
            </a:r>
          </a:p>
          <a:p>
            <a:pPr lvl="2">
              <a:buFont typeface="Wingdings" panose="05000000000000000000" pitchFamily="2" charset="2"/>
              <a:buChar char="§"/>
            </a:pPr>
            <a:r>
              <a:rPr lang="en-US" sz="2400" dirty="0"/>
              <a:t>Review permits &amp; elevation certificates</a:t>
            </a:r>
          </a:p>
          <a:p>
            <a:pPr lvl="2">
              <a:buFont typeface="Wingdings" panose="05000000000000000000" pitchFamily="2" charset="2"/>
              <a:buChar char="§"/>
            </a:pPr>
            <a:r>
              <a:rPr lang="en-US" sz="2400" dirty="0"/>
              <a:t>Meet with community officials to determine assistance they need</a:t>
            </a:r>
          </a:p>
          <a:p>
            <a:pPr marL="914400" lvl="2" indent="0">
              <a:buNone/>
            </a:pPr>
            <a:endParaRPr lang="en-US" sz="2400" dirty="0"/>
          </a:p>
          <a:p>
            <a:r>
              <a:rPr lang="en-US" sz="2800" b="1" dirty="0"/>
              <a:t>Disasters:</a:t>
            </a:r>
          </a:p>
          <a:p>
            <a:pPr lvl="2">
              <a:buFont typeface="Wingdings" panose="05000000000000000000" pitchFamily="2" charset="2"/>
              <a:buChar char="§"/>
            </a:pPr>
            <a:r>
              <a:rPr lang="en-US" sz="2400" dirty="0"/>
              <a:t>Respond to Presidentially declared disasters</a:t>
            </a:r>
          </a:p>
          <a:p>
            <a:pPr lvl="2">
              <a:buFont typeface="Wingdings" panose="05000000000000000000" pitchFamily="2" charset="2"/>
              <a:buChar char="§"/>
            </a:pPr>
            <a:r>
              <a:rPr lang="en-US" sz="2400" dirty="0"/>
              <a:t>Assist FEMA helping communities comply with post disaster regulations</a:t>
            </a:r>
          </a:p>
        </p:txBody>
      </p:sp>
      <p:pic>
        <p:nvPicPr>
          <p:cNvPr id="2053" name="Picture 5" descr="405 Centerville -4"/>
          <p:cNvPicPr>
            <a:picLocks noChangeAspect="1" noChangeArrowheads="1"/>
          </p:cNvPicPr>
          <p:nvPr/>
        </p:nvPicPr>
        <p:blipFill>
          <a:blip r:embed="rId3">
            <a:extLst>
              <a:ext uri="{28A0092B-C50C-407E-A947-70E740481C1C}">
                <a14:useLocalDpi xmlns:a14="http://schemas.microsoft.com/office/drawing/2010/main" val="0"/>
              </a:ext>
            </a:extLst>
          </a:blip>
          <a:srcRect l="8873" r="8873"/>
          <a:stretch>
            <a:fillRect/>
          </a:stretch>
        </p:blipFill>
        <p:spPr bwMode="auto">
          <a:xfrm>
            <a:off x="5867400" y="3581400"/>
            <a:ext cx="3278958"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4D5357"/>
                  </a:outerShdw>
                </a:effectLst>
              </a14:hiddenEffects>
            </a:ext>
          </a:extLst>
        </p:spPr>
      </p:pic>
    </p:spTree>
    <p:extLst>
      <p:ext uri="{BB962C8B-B14F-4D97-AF65-F5344CB8AC3E}">
        <p14:creationId xmlns:p14="http://schemas.microsoft.com/office/powerpoint/2010/main" val="184066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600200"/>
            <a:ext cx="9144000" cy="4648199"/>
          </a:xfrm>
        </p:spPr>
        <p:txBody>
          <a:bodyPr anchor="ctr"/>
          <a:lstStyle/>
          <a:p>
            <a:r>
              <a:rPr lang="en-US" b="1" dirty="0"/>
              <a:t>Training &amp; Workshops:</a:t>
            </a:r>
          </a:p>
          <a:p>
            <a:pPr lvl="2">
              <a:buFont typeface="Wingdings" panose="05000000000000000000" pitchFamily="2" charset="2"/>
              <a:buChar char="§"/>
            </a:pPr>
            <a:r>
              <a:rPr lang="en-US" dirty="0"/>
              <a:t>Assists multiple agencies with various workshops and classes</a:t>
            </a:r>
          </a:p>
          <a:p>
            <a:pPr lvl="2">
              <a:buFont typeface="Wingdings" panose="05000000000000000000" pitchFamily="2" charset="2"/>
              <a:buChar char="§"/>
            </a:pPr>
            <a:endParaRPr lang="en-US" dirty="0"/>
          </a:p>
          <a:p>
            <a:r>
              <a:rPr lang="en-US" b="1" dirty="0"/>
              <a:t>Outreach:</a:t>
            </a:r>
          </a:p>
          <a:p>
            <a:pPr lvl="2">
              <a:buFont typeface="Wingdings" panose="05000000000000000000" pitchFamily="2" charset="2"/>
              <a:buChar char="§"/>
            </a:pPr>
            <a:r>
              <a:rPr lang="en-US" dirty="0"/>
              <a:t>Publish a quarterly newsletter – the </a:t>
            </a:r>
            <a:r>
              <a:rPr lang="en-US" i="1" dirty="0"/>
              <a:t>Floodplain Management Factsheet </a:t>
            </a:r>
            <a:r>
              <a:rPr lang="en-US" dirty="0"/>
              <a:t>distributed to all 318 NFIP communities, lending institutions, insurance agents, realtors, engineers, etc.</a:t>
            </a:r>
          </a:p>
        </p:txBody>
      </p:sp>
      <p:sp>
        <p:nvSpPr>
          <p:cNvPr id="6" name="Title 1"/>
          <p:cNvSpPr txBox="1">
            <a:spLocks/>
          </p:cNvSpPr>
          <p:nvPr/>
        </p:nvSpPr>
        <p:spPr bwMode="auto">
          <a:xfrm>
            <a:off x="0" y="6858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a:lnSpc>
                <a:spcPct val="150000"/>
              </a:lnSpc>
            </a:pPr>
            <a:r>
              <a:rPr lang="en-US" altLang="en-US" sz="3600" dirty="0"/>
              <a:t>Floodplain Management</a:t>
            </a:r>
            <a:endParaRPr lang="en-US" sz="1600" i="1" dirty="0"/>
          </a:p>
        </p:txBody>
      </p:sp>
    </p:spTree>
    <p:extLst>
      <p:ext uri="{BB962C8B-B14F-4D97-AF65-F5344CB8AC3E}">
        <p14:creationId xmlns:p14="http://schemas.microsoft.com/office/powerpoint/2010/main" val="745488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1905000"/>
            <a:ext cx="9144000" cy="4343400"/>
          </a:xfrm>
        </p:spPr>
        <p:txBody>
          <a:bodyPr/>
          <a:lstStyle/>
          <a:p>
            <a:r>
              <a:rPr lang="en-US" sz="2800" dirty="0"/>
              <a:t>Voluntary program that credits community efforts to go above minimum requirements by reducing flood insurance premiums from 5% to 45%</a:t>
            </a:r>
          </a:p>
          <a:p>
            <a:r>
              <a:rPr lang="en-US" sz="2800" dirty="0"/>
              <a:t>39 communities currently receive a discount</a:t>
            </a:r>
          </a:p>
          <a:p>
            <a:endParaRPr lang="en-US" sz="2800" dirty="0"/>
          </a:p>
        </p:txBody>
      </p:sp>
      <p:sp>
        <p:nvSpPr>
          <p:cNvPr id="2" name="Slide Number Placeholder 1"/>
          <p:cNvSpPr>
            <a:spLocks noGrp="1"/>
          </p:cNvSpPr>
          <p:nvPr>
            <p:ph type="sldNum" sz="quarter" idx="4294967295"/>
          </p:nvPr>
        </p:nvSpPr>
        <p:spPr/>
        <p:txBody>
          <a:bodyPr/>
          <a:lstStyle/>
          <a:p>
            <a:endParaRPr lang="en-US" dirty="0"/>
          </a:p>
        </p:txBody>
      </p:sp>
      <p:sp>
        <p:nvSpPr>
          <p:cNvPr id="7" name="Title 1"/>
          <p:cNvSpPr txBox="1">
            <a:spLocks/>
          </p:cNvSpPr>
          <p:nvPr/>
        </p:nvSpPr>
        <p:spPr bwMode="auto">
          <a:xfrm>
            <a:off x="0" y="6858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a:lnSpc>
                <a:spcPct val="150000"/>
              </a:lnSpc>
            </a:pPr>
            <a:r>
              <a:rPr lang="en-US" altLang="en-US" sz="3600" dirty="0"/>
              <a:t>Community Rating System (CRS)</a:t>
            </a:r>
            <a:endParaRPr lang="en-US" sz="1600" i="1" dirty="0"/>
          </a:p>
        </p:txBody>
      </p:sp>
      <p:graphicFrame>
        <p:nvGraphicFramePr>
          <p:cNvPr id="9" name="Chart 8"/>
          <p:cNvGraphicFramePr>
            <a:graphicFrameLocks/>
          </p:cNvGraphicFramePr>
          <p:nvPr>
            <p:extLst>
              <p:ext uri="{D42A27DB-BD31-4B8C-83A1-F6EECF244321}">
                <p14:modId xmlns:p14="http://schemas.microsoft.com/office/powerpoint/2010/main" val="1297339816"/>
              </p:ext>
            </p:extLst>
          </p:nvPr>
        </p:nvGraphicFramePr>
        <p:xfrm>
          <a:off x="457200" y="3886200"/>
          <a:ext cx="8229600" cy="2362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0647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0"/>
            <a:ext cx="9144000" cy="1143000"/>
          </a:xfrm>
        </p:spPr>
        <p:txBody>
          <a:bodyPr/>
          <a:lstStyle/>
          <a:p>
            <a:r>
              <a:rPr lang="en-US" sz="2400" dirty="0"/>
              <a:t>77% of Louisiana Flood Insurance Policies are in CRS Communities (LA ranked in Top 5)</a:t>
            </a:r>
          </a:p>
        </p:txBody>
      </p:sp>
      <p:sp>
        <p:nvSpPr>
          <p:cNvPr id="3" name="Slide Number Placeholder 2"/>
          <p:cNvSpPr>
            <a:spLocks noGrp="1"/>
          </p:cNvSpPr>
          <p:nvPr>
            <p:ph type="sldNum" sz="quarter" idx="4294967295"/>
          </p:nvPr>
        </p:nvSpPr>
        <p:spPr/>
        <p:txBody>
          <a:bodyPr/>
          <a:lstStyle/>
          <a:p>
            <a:fld id="{D5C9B0AA-EE54-4968-95E5-6586D6E0F47B}" type="slidenum">
              <a:rPr lang="en-US" smtClean="0"/>
              <a:pPr/>
              <a:t>33</a:t>
            </a:fld>
            <a:endParaRPr lang="en-US" dirty="0"/>
          </a:p>
        </p:txBody>
      </p:sp>
      <p:sp>
        <p:nvSpPr>
          <p:cNvPr id="6" name="TextBox 5"/>
          <p:cNvSpPr txBox="1"/>
          <p:nvPr/>
        </p:nvSpPr>
        <p:spPr>
          <a:xfrm>
            <a:off x="457200" y="5382168"/>
            <a:ext cx="8305800" cy="1508105"/>
          </a:xfrm>
          <a:prstGeom prst="rect">
            <a:avLst/>
          </a:prstGeom>
          <a:noFill/>
        </p:spPr>
        <p:txBody>
          <a:bodyPr wrap="square" rtlCol="0">
            <a:spAutoFit/>
          </a:bodyPr>
          <a:lstStyle/>
          <a:p>
            <a:pPr algn="ctr"/>
            <a:r>
              <a:rPr lang="en-US" sz="2800" dirty="0"/>
              <a:t>+386,000 Flood Insurance Policies in Force</a:t>
            </a:r>
          </a:p>
          <a:p>
            <a:pPr algn="ctr"/>
            <a:r>
              <a:rPr lang="en-US" sz="2800" dirty="0">
                <a:solidFill>
                  <a:srgbClr val="FF0000"/>
                </a:solidFill>
              </a:rPr>
              <a:t>+$29,000,000 savings annually</a:t>
            </a:r>
          </a:p>
          <a:p>
            <a:pPr algn="ctr"/>
            <a:endParaRPr lang="en-US" sz="3600" dirty="0"/>
          </a:p>
        </p:txBody>
      </p:sp>
      <p:sp>
        <p:nvSpPr>
          <p:cNvPr id="7" name="Title 1"/>
          <p:cNvSpPr txBox="1">
            <a:spLocks/>
          </p:cNvSpPr>
          <p:nvPr/>
        </p:nvSpPr>
        <p:spPr bwMode="auto">
          <a:xfrm>
            <a:off x="0" y="6858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a:lnSpc>
                <a:spcPct val="150000"/>
              </a:lnSpc>
            </a:pPr>
            <a:r>
              <a:rPr lang="en-US" altLang="en-US" sz="3600" dirty="0"/>
              <a:t>Community Rating System (CRS)</a:t>
            </a:r>
            <a:endParaRPr lang="en-US" sz="1600" i="1" dirty="0"/>
          </a:p>
        </p:txBody>
      </p:sp>
      <p:graphicFrame>
        <p:nvGraphicFramePr>
          <p:cNvPr id="8" name="Chart 7"/>
          <p:cNvGraphicFramePr>
            <a:graphicFrameLocks/>
          </p:cNvGraphicFramePr>
          <p:nvPr>
            <p:extLst>
              <p:ext uri="{D42A27DB-BD31-4B8C-83A1-F6EECF244321}">
                <p14:modId xmlns:p14="http://schemas.microsoft.com/office/powerpoint/2010/main" val="623596902"/>
              </p:ext>
            </p:extLst>
          </p:nvPr>
        </p:nvGraphicFramePr>
        <p:xfrm>
          <a:off x="2247900" y="2505619"/>
          <a:ext cx="4648200" cy="31903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40267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5383" y="1905000"/>
            <a:ext cx="5486400" cy="4495800"/>
          </a:xfrm>
        </p:spPr>
        <p:txBody>
          <a:bodyPr anchor="ctr"/>
          <a:lstStyle/>
          <a:p>
            <a:r>
              <a:rPr lang="en-US" sz="2000" dirty="0"/>
              <a:t>Works with FEMA to release updated flood risk information to communities</a:t>
            </a:r>
          </a:p>
          <a:p>
            <a:pPr lvl="1">
              <a:buFont typeface="Wingdings" panose="05000000000000000000" pitchFamily="2" charset="2"/>
              <a:buChar char="§"/>
            </a:pPr>
            <a:r>
              <a:rPr lang="en-US" sz="1800" dirty="0"/>
              <a:t>Could lead to updated Insurance Rate Maps </a:t>
            </a:r>
          </a:p>
          <a:p>
            <a:pPr lvl="1">
              <a:buFont typeface="Wingdings" panose="05000000000000000000" pitchFamily="2" charset="2"/>
              <a:buChar char="§"/>
            </a:pPr>
            <a:endParaRPr lang="en-US" sz="800" dirty="0"/>
          </a:p>
          <a:p>
            <a:r>
              <a:rPr lang="en-US" sz="2000" dirty="0">
                <a:solidFill>
                  <a:srgbClr val="FF0000"/>
                </a:solidFill>
              </a:rPr>
              <a:t>CTP overall objective: Update the nation’s flood hazard maps and flood hazard information </a:t>
            </a:r>
          </a:p>
          <a:p>
            <a:endParaRPr lang="en-US" sz="800" dirty="0"/>
          </a:p>
          <a:p>
            <a:r>
              <a:rPr lang="en-US" sz="2000" dirty="0"/>
              <a:t>Currently under contract with two consulting firms to assist with CTP/NFIP task orders</a:t>
            </a:r>
          </a:p>
          <a:p>
            <a:pPr lvl="1">
              <a:buFont typeface="Wingdings" panose="05000000000000000000" pitchFamily="2" charset="2"/>
              <a:buChar char="§"/>
            </a:pPr>
            <a:r>
              <a:rPr lang="en-US" sz="1800" dirty="0"/>
              <a:t>Total CTP/NFIP contract amount: $10M for 5 years</a:t>
            </a:r>
          </a:p>
          <a:p>
            <a:pPr lvl="1">
              <a:buFont typeface="Wingdings" panose="05000000000000000000" pitchFamily="2" charset="2"/>
              <a:buChar char="§"/>
            </a:pPr>
            <a:r>
              <a:rPr lang="en-US" sz="1800" dirty="0"/>
              <a:t>Discoveries in 8 watersheds</a:t>
            </a:r>
            <a:endParaRPr lang="en-US" sz="1400" dirty="0"/>
          </a:p>
        </p:txBody>
      </p:sp>
      <p:pic>
        <p:nvPicPr>
          <p:cNvPr id="5"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5502275" y="2422525"/>
            <a:ext cx="3565525" cy="3749675"/>
          </a:xfrm>
        </p:spPr>
      </p:pic>
      <p:sp>
        <p:nvSpPr>
          <p:cNvPr id="6" name="Title 1"/>
          <p:cNvSpPr txBox="1">
            <a:spLocks/>
          </p:cNvSpPr>
          <p:nvPr/>
        </p:nvSpPr>
        <p:spPr bwMode="auto">
          <a:xfrm>
            <a:off x="0" y="6858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a:lnSpc>
                <a:spcPct val="150000"/>
              </a:lnSpc>
            </a:pPr>
            <a:r>
              <a:rPr lang="en-US" altLang="en-US" sz="3600" dirty="0"/>
              <a:t>Cooperating Technical Partners (CTP)</a:t>
            </a:r>
            <a:endParaRPr lang="en-US" sz="1600" i="1" dirty="0"/>
          </a:p>
        </p:txBody>
      </p:sp>
    </p:spTree>
    <p:extLst>
      <p:ext uri="{BB962C8B-B14F-4D97-AF65-F5344CB8AC3E}">
        <p14:creationId xmlns:p14="http://schemas.microsoft.com/office/powerpoint/2010/main" val="158135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5382" y="1905000"/>
            <a:ext cx="9028617" cy="4343400"/>
          </a:xfrm>
        </p:spPr>
        <p:txBody>
          <a:bodyPr anchor="ctr"/>
          <a:lstStyle/>
          <a:p>
            <a:r>
              <a:rPr lang="en-US" sz="2000" dirty="0"/>
              <a:t>Substantial Damage Project in Terrebonne Parish</a:t>
            </a:r>
          </a:p>
          <a:p>
            <a:endParaRPr lang="en-US" sz="2000" dirty="0"/>
          </a:p>
          <a:p>
            <a:r>
              <a:rPr lang="en-US" sz="2000" dirty="0"/>
              <a:t>Following Hurricane Ida, DOTD identified a need to support the communities in their substantial damage determinations after a disaster, since FEMA is no longer performing this task</a:t>
            </a:r>
          </a:p>
          <a:p>
            <a:endParaRPr lang="en-US" sz="2000" dirty="0"/>
          </a:p>
          <a:p>
            <a:r>
              <a:rPr lang="en-US" sz="2000" dirty="0"/>
              <a:t>Developed a process to create a digital inventory of structures to aid communities when performing their substantial damage assessments</a:t>
            </a:r>
          </a:p>
        </p:txBody>
      </p:sp>
      <p:sp>
        <p:nvSpPr>
          <p:cNvPr id="6" name="Title 1"/>
          <p:cNvSpPr txBox="1">
            <a:spLocks/>
          </p:cNvSpPr>
          <p:nvPr/>
        </p:nvSpPr>
        <p:spPr bwMode="auto">
          <a:xfrm>
            <a:off x="0" y="6858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a:lnSpc>
                <a:spcPct val="150000"/>
              </a:lnSpc>
            </a:pPr>
            <a:r>
              <a:rPr lang="en-US" altLang="en-US" sz="3600" dirty="0"/>
              <a:t>NFIP First Floor Elevation Program</a:t>
            </a:r>
            <a:endParaRPr lang="en-US" sz="1600" i="1" dirty="0"/>
          </a:p>
        </p:txBody>
      </p:sp>
    </p:spTree>
    <p:extLst>
      <p:ext uri="{BB962C8B-B14F-4D97-AF65-F5344CB8AC3E}">
        <p14:creationId xmlns:p14="http://schemas.microsoft.com/office/powerpoint/2010/main" val="58914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b="15308"/>
          <a:stretch/>
        </p:blipFill>
        <p:spPr>
          <a:xfrm>
            <a:off x="0" y="1523999"/>
            <a:ext cx="9144000" cy="4648201"/>
          </a:xfrm>
        </p:spPr>
      </p:pic>
      <p:sp>
        <p:nvSpPr>
          <p:cNvPr id="2" name="Content Placeholder 1"/>
          <p:cNvSpPr>
            <a:spLocks noGrp="1"/>
          </p:cNvSpPr>
          <p:nvPr>
            <p:ph idx="1"/>
          </p:nvPr>
        </p:nvSpPr>
        <p:spPr>
          <a:xfrm>
            <a:off x="0" y="1523999"/>
            <a:ext cx="9144000" cy="4724401"/>
          </a:xfrm>
          <a:solidFill>
            <a:schemeClr val="bg1">
              <a:alpha val="80000"/>
            </a:schemeClr>
          </a:solidFill>
        </p:spPr>
        <p:txBody>
          <a:bodyPr anchor="ctr"/>
          <a:lstStyle/>
          <a:p>
            <a:pPr>
              <a:spcAft>
                <a:spcPts val="600"/>
              </a:spcAft>
            </a:pPr>
            <a:r>
              <a:rPr lang="en-US" sz="2000" dirty="0"/>
              <a:t>As of April 1, 2023, FEMA has fully implemented the NFIP’s pricing approach, previously called Risk Rating 2.0</a:t>
            </a:r>
          </a:p>
          <a:p>
            <a:pPr lvl="1">
              <a:spcAft>
                <a:spcPts val="600"/>
              </a:spcAft>
              <a:buFont typeface="Wingdings" panose="05000000000000000000" pitchFamily="2" charset="2"/>
              <a:buChar char="§"/>
            </a:pPr>
            <a:r>
              <a:rPr lang="en-US" sz="1600" dirty="0"/>
              <a:t>This rating methodology is actuarially sound, equitable, easier to understand and better reflect a property’s flood risk</a:t>
            </a:r>
          </a:p>
          <a:p>
            <a:pPr lvl="1">
              <a:spcAft>
                <a:spcPts val="600"/>
              </a:spcAft>
              <a:buFont typeface="Wingdings" panose="05000000000000000000" pitchFamily="2" charset="2"/>
              <a:buChar char="§"/>
            </a:pPr>
            <a:r>
              <a:rPr lang="en-US" sz="1600" dirty="0"/>
              <a:t>Was implemented in phases from Oct. 1, 2021 through April 1, 2023</a:t>
            </a:r>
          </a:p>
          <a:p>
            <a:pPr lvl="1">
              <a:spcAft>
                <a:spcPts val="600"/>
              </a:spcAft>
              <a:buFont typeface="Wingdings" panose="05000000000000000000" pitchFamily="2" charset="2"/>
              <a:buChar char="§"/>
            </a:pPr>
            <a:r>
              <a:rPr lang="en-US" sz="1600" dirty="0"/>
              <a:t>FEMA is using new capabilities and tools to address rating disparities by incorporating more flood risk variables</a:t>
            </a:r>
          </a:p>
          <a:p>
            <a:pPr>
              <a:spcAft>
                <a:spcPts val="600"/>
              </a:spcAft>
            </a:pPr>
            <a:r>
              <a:rPr lang="en-US" sz="2000" dirty="0"/>
              <a:t>Phased-In increases for majority of policies</a:t>
            </a:r>
          </a:p>
          <a:p>
            <a:pPr>
              <a:spcAft>
                <a:spcPts val="600"/>
              </a:spcAft>
            </a:pPr>
            <a:r>
              <a:rPr lang="en-US" sz="2000" dirty="0"/>
              <a:t>20% of policyholders expected to see a decrease</a:t>
            </a:r>
          </a:p>
          <a:p>
            <a:pPr>
              <a:spcAft>
                <a:spcPts val="600"/>
              </a:spcAft>
            </a:pPr>
            <a:r>
              <a:rPr lang="en-US" sz="2000" dirty="0"/>
              <a:t>All policy holders in CRS communities will receive the discount once they reach their full risk rate </a:t>
            </a:r>
          </a:p>
        </p:txBody>
      </p:sp>
      <p:sp>
        <p:nvSpPr>
          <p:cNvPr id="7" name="Title 1"/>
          <p:cNvSpPr txBox="1">
            <a:spLocks/>
          </p:cNvSpPr>
          <p:nvPr/>
        </p:nvSpPr>
        <p:spPr bwMode="auto">
          <a:xfrm>
            <a:off x="0" y="6858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a:lnSpc>
                <a:spcPct val="150000"/>
              </a:lnSpc>
            </a:pPr>
            <a:r>
              <a:rPr lang="en-US" altLang="en-US" sz="3600" dirty="0"/>
              <a:t>Risk Rating 2.0</a:t>
            </a:r>
            <a:endParaRPr lang="en-US" sz="1600" i="1" dirty="0"/>
          </a:p>
        </p:txBody>
      </p:sp>
    </p:spTree>
    <p:extLst>
      <p:ext uri="{BB962C8B-B14F-4D97-AF65-F5344CB8AC3E}">
        <p14:creationId xmlns:p14="http://schemas.microsoft.com/office/powerpoint/2010/main" val="2042050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0" y="1905000"/>
            <a:ext cx="9144000" cy="4495800"/>
          </a:xfrm>
        </p:spPr>
        <p:txBody>
          <a:bodyPr anchor="ctr"/>
          <a:lstStyle/>
          <a:p>
            <a:pPr algn="ctr">
              <a:lnSpc>
                <a:spcPct val="150000"/>
              </a:lnSpc>
            </a:pPr>
            <a:r>
              <a:rPr lang="en-US" sz="4000" dirty="0"/>
              <a:t>Dam Safety Program</a:t>
            </a:r>
          </a:p>
          <a:p>
            <a:pPr algn="ctr">
              <a:lnSpc>
                <a:spcPct val="150000"/>
              </a:lnSpc>
            </a:pPr>
            <a:r>
              <a:rPr lang="en-US" sz="4000" dirty="0"/>
              <a:t>Levee Safety Program</a:t>
            </a:r>
          </a:p>
          <a:p>
            <a:pPr algn="ctr">
              <a:lnSpc>
                <a:spcPct val="150000"/>
              </a:lnSpc>
            </a:pPr>
            <a:r>
              <a:rPr lang="en-US" sz="4000" dirty="0"/>
              <a:t>Capital Outlay</a:t>
            </a:r>
          </a:p>
          <a:p>
            <a:pPr algn="ctr">
              <a:lnSpc>
                <a:spcPct val="150000"/>
              </a:lnSpc>
            </a:pPr>
            <a:r>
              <a:rPr lang="en-US" sz="4000" dirty="0"/>
              <a:t>Resilience Coordination</a:t>
            </a:r>
            <a:endParaRPr lang="en-US" dirty="0"/>
          </a:p>
        </p:txBody>
      </p:sp>
      <p:sp>
        <p:nvSpPr>
          <p:cNvPr id="3" name="Title 2"/>
          <p:cNvSpPr>
            <a:spLocks noGrp="1"/>
          </p:cNvSpPr>
          <p:nvPr>
            <p:ph type="title"/>
          </p:nvPr>
        </p:nvSpPr>
        <p:spPr>
          <a:xfrm>
            <a:off x="647700" y="1143000"/>
            <a:ext cx="7848600" cy="990600"/>
          </a:xfrm>
        </p:spPr>
        <p:txBody>
          <a:bodyPr/>
          <a:lstStyle/>
          <a:p>
            <a:pPr algn="ctr"/>
            <a:r>
              <a:rPr lang="en-US" sz="5400" dirty="0"/>
              <a:t>Section 64</a:t>
            </a:r>
          </a:p>
        </p:txBody>
      </p:sp>
    </p:spTree>
    <p:extLst>
      <p:ext uri="{BB962C8B-B14F-4D97-AF65-F5344CB8AC3E}">
        <p14:creationId xmlns:p14="http://schemas.microsoft.com/office/powerpoint/2010/main" val="3296253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47700" y="2590800"/>
            <a:ext cx="7848600" cy="1828800"/>
          </a:xfrm>
        </p:spPr>
        <p:txBody>
          <a:bodyPr/>
          <a:lstStyle/>
          <a:p>
            <a:pPr algn="ctr"/>
            <a:endParaRPr lang="en-US" dirty="0"/>
          </a:p>
          <a:p>
            <a:pPr algn="ctr"/>
            <a:endParaRPr lang="en-US" dirty="0"/>
          </a:p>
          <a:p>
            <a:pPr algn="ctr"/>
            <a:r>
              <a:rPr lang="en-US" sz="4000" dirty="0"/>
              <a:t>DOTD</a:t>
            </a:r>
          </a:p>
          <a:p>
            <a:pPr algn="ctr"/>
            <a:r>
              <a:rPr lang="en-US" sz="4000" dirty="0"/>
              <a:t> </a:t>
            </a:r>
            <a:r>
              <a:rPr lang="en-US" dirty="0"/>
              <a:t>is the</a:t>
            </a:r>
            <a:r>
              <a:rPr lang="en-US" sz="4000" dirty="0"/>
              <a:t> </a:t>
            </a:r>
          </a:p>
          <a:p>
            <a:pPr algn="ctr"/>
            <a:r>
              <a:rPr lang="en-US" sz="4000" dirty="0"/>
              <a:t>State Coordinating Agency</a:t>
            </a:r>
          </a:p>
          <a:p>
            <a:pPr algn="ctr"/>
            <a:r>
              <a:rPr lang="en-US" sz="4000" dirty="0"/>
              <a:t> for the Non-Coastal Levees</a:t>
            </a:r>
          </a:p>
          <a:p>
            <a:pPr algn="ctr"/>
            <a:endParaRPr lang="en-US" sz="2000" dirty="0"/>
          </a:p>
          <a:p>
            <a:pPr marL="914400" lvl="1" indent="-457200" algn="l">
              <a:buFont typeface="Arial" panose="020B0604020202020204" pitchFamily="34" charset="0"/>
              <a:buChar char="•"/>
            </a:pPr>
            <a:endParaRPr lang="en-US" dirty="0"/>
          </a:p>
          <a:p>
            <a:pPr marL="914400" lvl="1" indent="-457200" algn="l">
              <a:buFont typeface="Arial" panose="020B0604020202020204" pitchFamily="34" charset="0"/>
              <a:buChar char="•"/>
            </a:pPr>
            <a:endParaRPr lang="en-US" dirty="0"/>
          </a:p>
          <a:p>
            <a:pPr lvl="1" algn="l"/>
            <a:endParaRPr lang="en-US" dirty="0"/>
          </a:p>
        </p:txBody>
      </p:sp>
      <p:sp>
        <p:nvSpPr>
          <p:cNvPr id="3" name="Title 2"/>
          <p:cNvSpPr>
            <a:spLocks noGrp="1"/>
          </p:cNvSpPr>
          <p:nvPr>
            <p:ph type="title"/>
          </p:nvPr>
        </p:nvSpPr>
        <p:spPr>
          <a:xfrm>
            <a:off x="647700" y="1143000"/>
            <a:ext cx="7848600" cy="2286000"/>
          </a:xfrm>
        </p:spPr>
        <p:txBody>
          <a:bodyPr/>
          <a:lstStyle/>
          <a:p>
            <a:pPr algn="ctr"/>
            <a:r>
              <a:rPr lang="en-US" sz="5400" dirty="0"/>
              <a:t>The</a:t>
            </a:r>
            <a:br>
              <a:rPr lang="en-US" sz="5400" dirty="0"/>
            </a:br>
            <a:r>
              <a:rPr lang="en-US" sz="5400" dirty="0"/>
              <a:t>Levee Safety Program</a:t>
            </a:r>
          </a:p>
        </p:txBody>
      </p:sp>
    </p:spTree>
    <p:extLst>
      <p:ext uri="{BB962C8B-B14F-4D97-AF65-F5344CB8AC3E}">
        <p14:creationId xmlns:p14="http://schemas.microsoft.com/office/powerpoint/2010/main" val="16216312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69945" y="1808180"/>
            <a:ext cx="4371975" cy="642938"/>
          </a:xfrm>
        </p:spPr>
        <p:txBody>
          <a:bodyPr rtlCol="0">
            <a:normAutofit fontScale="90000"/>
          </a:bodyPr>
          <a:lstStyle/>
          <a:p>
            <a:pPr>
              <a:defRPr/>
            </a:pPr>
            <a:br>
              <a:rPr lang="en-US" dirty="0"/>
            </a:br>
            <a:endParaRPr lang="en-US" dirty="0"/>
          </a:p>
        </p:txBody>
      </p:sp>
      <p:sp>
        <p:nvSpPr>
          <p:cNvPr id="26629" name="Rectangle 4"/>
          <p:cNvSpPr>
            <a:spLocks noChangeArrowheads="1"/>
          </p:cNvSpPr>
          <p:nvPr/>
        </p:nvSpPr>
        <p:spPr bwMode="auto">
          <a:xfrm>
            <a:off x="2998609" y="1930516"/>
            <a:ext cx="3986213"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2250" dirty="0">
              <a:solidFill>
                <a:srgbClr val="000000"/>
              </a:solidFill>
              <a:latin typeface="Calibri" panose="020F0502020204030204" pitchFamily="34" charset="0"/>
            </a:endParaRPr>
          </a:p>
        </p:txBody>
      </p:sp>
      <p:sp>
        <p:nvSpPr>
          <p:cNvPr id="7174" name="Title 2"/>
          <p:cNvSpPr txBox="1">
            <a:spLocks/>
          </p:cNvSpPr>
          <p:nvPr/>
        </p:nvSpPr>
        <p:spPr bwMode="auto">
          <a:xfrm>
            <a:off x="4755300" y="955562"/>
            <a:ext cx="4855197" cy="462187"/>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b="1" dirty="0">
                <a:latin typeface="Franklin Gothic Book" panose="020B0503020102020204" pitchFamily="34" charset="0"/>
                <a:cs typeface="Times New Roman" pitchFamily="18" charset="0"/>
              </a:rPr>
              <a:t>Non-Coastal Levee Districts (9)</a:t>
            </a:r>
          </a:p>
        </p:txBody>
      </p:sp>
      <p:sp>
        <p:nvSpPr>
          <p:cNvPr id="11" name="Rectangle 10"/>
          <p:cNvSpPr/>
          <p:nvPr/>
        </p:nvSpPr>
        <p:spPr>
          <a:xfrm>
            <a:off x="2531097" y="490372"/>
            <a:ext cx="7848600" cy="646331"/>
          </a:xfrm>
          <a:prstGeom prst="rect">
            <a:avLst/>
          </a:prstGeom>
        </p:spPr>
        <p:txBody>
          <a:bodyPr wrap="square">
            <a:spAutoFit/>
          </a:bodyPr>
          <a:lstStyle/>
          <a:p>
            <a:pPr algn="ctr"/>
            <a:r>
              <a:rPr lang="en-US" altLang="en-US" sz="3600" dirty="0">
                <a:latin typeface="Franklin Gothic Medium" panose="020B0603020102020204" pitchFamily="34" charset="0"/>
              </a:rPr>
              <a:t>	Levee Safety Program</a:t>
            </a:r>
            <a:endParaRPr lang="en-US" sz="3600" dirty="0">
              <a:latin typeface="Franklin Gothic Medium" panose="020B06030201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5627" y="1371600"/>
            <a:ext cx="1379487" cy="465492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505"/>
          <a:stretch/>
        </p:blipFill>
        <p:spPr>
          <a:xfrm>
            <a:off x="76200" y="1371600"/>
            <a:ext cx="5573705" cy="4983878"/>
          </a:xfrm>
          <a:prstGeom prst="rect">
            <a:avLst/>
          </a:prstGeom>
        </p:spPr>
      </p:pic>
      <p:sp>
        <p:nvSpPr>
          <p:cNvPr id="4" name="TextBox 3"/>
          <p:cNvSpPr txBox="1"/>
          <p:nvPr/>
        </p:nvSpPr>
        <p:spPr>
          <a:xfrm>
            <a:off x="6858000" y="5404631"/>
            <a:ext cx="2286000" cy="553998"/>
          </a:xfrm>
          <a:prstGeom prst="rect">
            <a:avLst/>
          </a:prstGeom>
          <a:noFill/>
          <a:ln w="19050">
            <a:solidFill>
              <a:schemeClr val="tx1"/>
            </a:solidFill>
          </a:ln>
        </p:spPr>
        <p:txBody>
          <a:bodyPr wrap="square" rtlCol="0">
            <a:spAutoFit/>
          </a:bodyPr>
          <a:lstStyle/>
          <a:p>
            <a:r>
              <a:rPr lang="en-US" sz="1500" dirty="0">
                <a:solidFill>
                  <a:srgbClr val="FF0000"/>
                </a:solidFill>
              </a:rPr>
              <a:t>1,085 miles of levees inspected semi-annually</a:t>
            </a:r>
          </a:p>
        </p:txBody>
      </p:sp>
      <p:sp>
        <p:nvSpPr>
          <p:cNvPr id="22" name="TextBox 21"/>
          <p:cNvSpPr txBox="1"/>
          <p:nvPr/>
        </p:nvSpPr>
        <p:spPr>
          <a:xfrm>
            <a:off x="7168699" y="1653264"/>
            <a:ext cx="1453811" cy="246221"/>
          </a:xfrm>
          <a:prstGeom prst="rect">
            <a:avLst/>
          </a:prstGeom>
          <a:solidFill>
            <a:schemeClr val="accent6">
              <a:lumMod val="40000"/>
              <a:lumOff val="60000"/>
            </a:schemeClr>
          </a:solidFill>
        </p:spPr>
        <p:txBody>
          <a:bodyPr wrap="square" rtlCol="0">
            <a:spAutoFit/>
          </a:bodyPr>
          <a:lstStyle/>
          <a:p>
            <a:r>
              <a:rPr lang="en-US" sz="1000" dirty="0"/>
              <a:t>Non- Federal       4.3</a:t>
            </a:r>
          </a:p>
        </p:txBody>
      </p:sp>
      <p:sp>
        <p:nvSpPr>
          <p:cNvPr id="14" name="TextBox 13"/>
          <p:cNvSpPr txBox="1"/>
          <p:nvPr/>
        </p:nvSpPr>
        <p:spPr>
          <a:xfrm>
            <a:off x="7168699" y="1407043"/>
            <a:ext cx="1462396" cy="246221"/>
          </a:xfrm>
          <a:prstGeom prst="rect">
            <a:avLst/>
          </a:prstGeom>
          <a:solidFill>
            <a:srgbClr val="C6E0B3"/>
          </a:solidFill>
        </p:spPr>
        <p:txBody>
          <a:bodyPr wrap="square" rtlCol="0">
            <a:spAutoFit/>
          </a:bodyPr>
          <a:lstStyle/>
          <a:p>
            <a:r>
              <a:rPr lang="en-US" sz="1000" dirty="0"/>
              <a:t>Federal              65.1</a:t>
            </a:r>
          </a:p>
        </p:txBody>
      </p:sp>
      <p:sp>
        <p:nvSpPr>
          <p:cNvPr id="34" name="TextBox 33"/>
          <p:cNvSpPr txBox="1"/>
          <p:nvPr/>
        </p:nvSpPr>
        <p:spPr>
          <a:xfrm>
            <a:off x="7168699" y="1950131"/>
            <a:ext cx="1448097" cy="246221"/>
          </a:xfrm>
          <a:prstGeom prst="rect">
            <a:avLst/>
          </a:prstGeom>
          <a:solidFill>
            <a:srgbClr val="C6E0B3"/>
          </a:solidFill>
        </p:spPr>
        <p:txBody>
          <a:bodyPr wrap="square" rtlCol="0">
            <a:spAutoFit/>
          </a:bodyPr>
          <a:lstStyle/>
          <a:p>
            <a:r>
              <a:rPr lang="en-US" sz="1000" dirty="0"/>
              <a:t>Federal            116.7</a:t>
            </a:r>
          </a:p>
        </p:txBody>
      </p:sp>
      <p:sp>
        <p:nvSpPr>
          <p:cNvPr id="35" name="TextBox 34"/>
          <p:cNvSpPr txBox="1"/>
          <p:nvPr/>
        </p:nvSpPr>
        <p:spPr>
          <a:xfrm>
            <a:off x="7169632" y="2301296"/>
            <a:ext cx="1448097" cy="246221"/>
          </a:xfrm>
          <a:prstGeom prst="rect">
            <a:avLst/>
          </a:prstGeom>
          <a:solidFill>
            <a:srgbClr val="C6E0B3"/>
          </a:solidFill>
        </p:spPr>
        <p:txBody>
          <a:bodyPr wrap="square" rtlCol="0">
            <a:spAutoFit/>
          </a:bodyPr>
          <a:lstStyle/>
          <a:p>
            <a:r>
              <a:rPr lang="en-US" sz="1000" dirty="0"/>
              <a:t>Federal            306.3</a:t>
            </a:r>
          </a:p>
        </p:txBody>
      </p:sp>
      <p:sp>
        <p:nvSpPr>
          <p:cNvPr id="36" name="TextBox 35"/>
          <p:cNvSpPr txBox="1"/>
          <p:nvPr/>
        </p:nvSpPr>
        <p:spPr>
          <a:xfrm>
            <a:off x="7176936" y="2637127"/>
            <a:ext cx="1448097" cy="246221"/>
          </a:xfrm>
          <a:prstGeom prst="rect">
            <a:avLst/>
          </a:prstGeom>
          <a:solidFill>
            <a:srgbClr val="C6E0B3"/>
          </a:solidFill>
        </p:spPr>
        <p:txBody>
          <a:bodyPr wrap="square" rtlCol="0">
            <a:spAutoFit/>
          </a:bodyPr>
          <a:lstStyle/>
          <a:p>
            <a:r>
              <a:rPr lang="en-US" sz="1000" dirty="0"/>
              <a:t>Federal              26.2</a:t>
            </a:r>
          </a:p>
        </p:txBody>
      </p:sp>
      <p:sp>
        <p:nvSpPr>
          <p:cNvPr id="37" name="TextBox 36"/>
          <p:cNvSpPr txBox="1"/>
          <p:nvPr/>
        </p:nvSpPr>
        <p:spPr>
          <a:xfrm>
            <a:off x="7169632" y="2992838"/>
            <a:ext cx="1457714" cy="246221"/>
          </a:xfrm>
          <a:prstGeom prst="rect">
            <a:avLst/>
          </a:prstGeom>
          <a:solidFill>
            <a:srgbClr val="C6E0B3"/>
          </a:solidFill>
        </p:spPr>
        <p:txBody>
          <a:bodyPr wrap="square" rtlCol="0">
            <a:spAutoFit/>
          </a:bodyPr>
          <a:lstStyle/>
          <a:p>
            <a:r>
              <a:rPr lang="en-US" sz="1000" dirty="0"/>
              <a:t>Federal              69.3</a:t>
            </a:r>
          </a:p>
        </p:txBody>
      </p:sp>
      <p:sp>
        <p:nvSpPr>
          <p:cNvPr id="38" name="TextBox 37"/>
          <p:cNvSpPr txBox="1"/>
          <p:nvPr/>
        </p:nvSpPr>
        <p:spPr>
          <a:xfrm>
            <a:off x="7169632" y="3233371"/>
            <a:ext cx="1462396" cy="251646"/>
          </a:xfrm>
          <a:prstGeom prst="rect">
            <a:avLst/>
          </a:prstGeom>
          <a:solidFill>
            <a:schemeClr val="accent6">
              <a:lumMod val="40000"/>
              <a:lumOff val="60000"/>
            </a:schemeClr>
          </a:solidFill>
        </p:spPr>
        <p:txBody>
          <a:bodyPr wrap="square" rtlCol="0">
            <a:spAutoFit/>
          </a:bodyPr>
          <a:lstStyle/>
          <a:p>
            <a:r>
              <a:rPr lang="en-US" sz="1000" dirty="0"/>
              <a:t>Non- Federal     17.5</a:t>
            </a:r>
          </a:p>
        </p:txBody>
      </p:sp>
      <p:sp>
        <p:nvSpPr>
          <p:cNvPr id="39" name="TextBox 38"/>
          <p:cNvSpPr txBox="1"/>
          <p:nvPr/>
        </p:nvSpPr>
        <p:spPr>
          <a:xfrm>
            <a:off x="7178606" y="3566260"/>
            <a:ext cx="1462396" cy="246221"/>
          </a:xfrm>
          <a:prstGeom prst="rect">
            <a:avLst/>
          </a:prstGeom>
          <a:solidFill>
            <a:srgbClr val="C6E0B3"/>
          </a:solidFill>
        </p:spPr>
        <p:txBody>
          <a:bodyPr wrap="square" rtlCol="0">
            <a:spAutoFit/>
          </a:bodyPr>
          <a:lstStyle/>
          <a:p>
            <a:r>
              <a:rPr lang="en-US" sz="1000" dirty="0"/>
              <a:t>Federal               3.4</a:t>
            </a:r>
          </a:p>
        </p:txBody>
      </p:sp>
      <p:sp>
        <p:nvSpPr>
          <p:cNvPr id="40" name="TextBox 39"/>
          <p:cNvSpPr txBox="1"/>
          <p:nvPr/>
        </p:nvSpPr>
        <p:spPr>
          <a:xfrm>
            <a:off x="7176266" y="3929346"/>
            <a:ext cx="1462396" cy="246221"/>
          </a:xfrm>
          <a:prstGeom prst="rect">
            <a:avLst/>
          </a:prstGeom>
          <a:solidFill>
            <a:srgbClr val="C6E0B3"/>
          </a:solidFill>
        </p:spPr>
        <p:txBody>
          <a:bodyPr wrap="square" rtlCol="0">
            <a:spAutoFit/>
          </a:bodyPr>
          <a:lstStyle/>
          <a:p>
            <a:r>
              <a:rPr lang="en-US" sz="1000" dirty="0"/>
              <a:t>Federal              51.7</a:t>
            </a:r>
          </a:p>
        </p:txBody>
      </p:sp>
      <p:sp>
        <p:nvSpPr>
          <p:cNvPr id="41" name="TextBox 40"/>
          <p:cNvSpPr txBox="1"/>
          <p:nvPr/>
        </p:nvSpPr>
        <p:spPr>
          <a:xfrm>
            <a:off x="7181477" y="4262316"/>
            <a:ext cx="1450551" cy="246221"/>
          </a:xfrm>
          <a:prstGeom prst="rect">
            <a:avLst/>
          </a:prstGeom>
          <a:solidFill>
            <a:srgbClr val="C6E0B3"/>
          </a:solidFill>
        </p:spPr>
        <p:txBody>
          <a:bodyPr wrap="square" rtlCol="0">
            <a:spAutoFit/>
          </a:bodyPr>
          <a:lstStyle/>
          <a:p>
            <a:r>
              <a:rPr lang="en-US" sz="1000" dirty="0"/>
              <a:t>Federal            196.7</a:t>
            </a:r>
          </a:p>
        </p:txBody>
      </p:sp>
      <p:sp>
        <p:nvSpPr>
          <p:cNvPr id="42" name="TextBox 41"/>
          <p:cNvSpPr txBox="1"/>
          <p:nvPr/>
        </p:nvSpPr>
        <p:spPr>
          <a:xfrm>
            <a:off x="7182899" y="4508537"/>
            <a:ext cx="1453811" cy="246221"/>
          </a:xfrm>
          <a:prstGeom prst="rect">
            <a:avLst/>
          </a:prstGeom>
          <a:solidFill>
            <a:schemeClr val="accent6">
              <a:lumMod val="40000"/>
              <a:lumOff val="60000"/>
            </a:schemeClr>
          </a:solidFill>
        </p:spPr>
        <p:txBody>
          <a:bodyPr wrap="square" rtlCol="0">
            <a:spAutoFit/>
          </a:bodyPr>
          <a:lstStyle/>
          <a:p>
            <a:r>
              <a:rPr lang="en-US" sz="1000" dirty="0"/>
              <a:t>Non- Federal     55.2 </a:t>
            </a:r>
          </a:p>
        </p:txBody>
      </p:sp>
      <p:sp>
        <p:nvSpPr>
          <p:cNvPr id="43" name="TextBox 42"/>
          <p:cNvSpPr txBox="1"/>
          <p:nvPr/>
        </p:nvSpPr>
        <p:spPr>
          <a:xfrm>
            <a:off x="7176266" y="4801571"/>
            <a:ext cx="1462396" cy="246221"/>
          </a:xfrm>
          <a:prstGeom prst="rect">
            <a:avLst/>
          </a:prstGeom>
          <a:solidFill>
            <a:srgbClr val="C6E0B3"/>
          </a:solidFill>
        </p:spPr>
        <p:txBody>
          <a:bodyPr wrap="square" rtlCol="0">
            <a:spAutoFit/>
          </a:bodyPr>
          <a:lstStyle/>
          <a:p>
            <a:r>
              <a:rPr lang="en-US" sz="1000" dirty="0"/>
              <a:t>Federal            249.9</a:t>
            </a:r>
          </a:p>
        </p:txBody>
      </p:sp>
      <p:sp>
        <p:nvSpPr>
          <p:cNvPr id="44" name="TextBox 43"/>
          <p:cNvSpPr txBox="1"/>
          <p:nvPr/>
        </p:nvSpPr>
        <p:spPr>
          <a:xfrm>
            <a:off x="7178217" y="5041546"/>
            <a:ext cx="1453811" cy="246221"/>
          </a:xfrm>
          <a:prstGeom prst="rect">
            <a:avLst/>
          </a:prstGeom>
          <a:solidFill>
            <a:schemeClr val="accent6">
              <a:lumMod val="40000"/>
              <a:lumOff val="60000"/>
            </a:schemeClr>
          </a:solidFill>
        </p:spPr>
        <p:txBody>
          <a:bodyPr wrap="square" rtlCol="0">
            <a:spAutoFit/>
          </a:bodyPr>
          <a:lstStyle/>
          <a:p>
            <a:r>
              <a:rPr lang="en-US" sz="1000" dirty="0"/>
              <a:t>Non- Federal      4.7</a:t>
            </a:r>
          </a:p>
        </p:txBody>
      </p:sp>
    </p:spTree>
    <p:extLst>
      <p:ext uri="{BB962C8B-B14F-4D97-AF65-F5344CB8AC3E}">
        <p14:creationId xmlns:p14="http://schemas.microsoft.com/office/powerpoint/2010/main" val="1567481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47700" y="1905000"/>
            <a:ext cx="7848600" cy="4495800"/>
          </a:xfrm>
        </p:spPr>
        <p:txBody>
          <a:bodyPr anchor="ctr"/>
          <a:lstStyle/>
          <a:p>
            <a:pPr algn="ctr">
              <a:lnSpc>
                <a:spcPct val="150000"/>
              </a:lnSpc>
            </a:pPr>
            <a:r>
              <a:rPr lang="en-US" sz="4000" dirty="0"/>
              <a:t>Statewide Flood Control Program</a:t>
            </a:r>
          </a:p>
          <a:p>
            <a:pPr algn="ctr">
              <a:lnSpc>
                <a:spcPct val="150000"/>
              </a:lnSpc>
            </a:pPr>
            <a:r>
              <a:rPr lang="en-US" sz="4000" dirty="0"/>
              <a:t>Roadway Flooding Program</a:t>
            </a:r>
          </a:p>
          <a:p>
            <a:pPr algn="ctr">
              <a:lnSpc>
                <a:spcPct val="150000"/>
              </a:lnSpc>
            </a:pPr>
            <a:r>
              <a:rPr lang="en-US" sz="4000" dirty="0"/>
              <a:t>Regional Watershed Modeling</a:t>
            </a:r>
          </a:p>
        </p:txBody>
      </p:sp>
      <p:sp>
        <p:nvSpPr>
          <p:cNvPr id="3" name="Title 2"/>
          <p:cNvSpPr>
            <a:spLocks noGrp="1"/>
          </p:cNvSpPr>
          <p:nvPr>
            <p:ph type="title"/>
          </p:nvPr>
        </p:nvSpPr>
        <p:spPr>
          <a:xfrm>
            <a:off x="647700" y="1143000"/>
            <a:ext cx="7848600" cy="990600"/>
          </a:xfrm>
        </p:spPr>
        <p:txBody>
          <a:bodyPr/>
          <a:lstStyle/>
          <a:p>
            <a:pPr algn="ctr"/>
            <a:r>
              <a:rPr lang="en-US" sz="5400" dirty="0"/>
              <a:t>Section 32 (Hydraulics)</a:t>
            </a:r>
          </a:p>
        </p:txBody>
      </p:sp>
    </p:spTree>
    <p:extLst>
      <p:ext uri="{BB962C8B-B14F-4D97-AF65-F5344CB8AC3E}">
        <p14:creationId xmlns:p14="http://schemas.microsoft.com/office/powerpoint/2010/main" val="3957954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fontScale="90000"/>
          </a:bodyPr>
          <a:lstStyle/>
          <a:p>
            <a:pPr>
              <a:defRPr/>
            </a:pPr>
            <a:br>
              <a:rPr lang="en-US" dirty="0"/>
            </a:br>
            <a:endParaRPr lang="en-US" dirty="0"/>
          </a:p>
        </p:txBody>
      </p:sp>
      <p:sp>
        <p:nvSpPr>
          <p:cNvPr id="2" name="Content Placeholder 1"/>
          <p:cNvSpPr>
            <a:spLocks noGrp="1"/>
          </p:cNvSpPr>
          <p:nvPr>
            <p:ph idx="1"/>
          </p:nvPr>
        </p:nvSpPr>
        <p:spPr>
          <a:xfrm>
            <a:off x="266701" y="1151942"/>
            <a:ext cx="4457699" cy="5168748"/>
          </a:xfrm>
        </p:spPr>
        <p:txBody>
          <a:bodyPr rtlCol="0">
            <a:noAutofit/>
          </a:bodyPr>
          <a:lstStyle/>
          <a:p>
            <a:pPr algn="just">
              <a:spcBef>
                <a:spcPct val="0"/>
              </a:spcBef>
              <a:spcAft>
                <a:spcPts val="600"/>
              </a:spcAft>
              <a:tabLst>
                <a:tab pos="519113" algn="l"/>
              </a:tabLst>
              <a:defRPr/>
            </a:pPr>
            <a:r>
              <a:rPr lang="en-US" sz="2400" b="1" dirty="0">
                <a:cs typeface="Arial" pitchFamily="34" charset="0"/>
              </a:rPr>
              <a:t>Inspections</a:t>
            </a:r>
          </a:p>
          <a:p>
            <a:pPr marL="839787" lvl="1">
              <a:spcBef>
                <a:spcPct val="0"/>
              </a:spcBef>
              <a:spcAft>
                <a:spcPts val="600"/>
              </a:spcAft>
              <a:buSzPct val="127000"/>
              <a:buFont typeface="Wingdings" panose="05000000000000000000" pitchFamily="2" charset="2"/>
              <a:buChar char="§"/>
              <a:tabLst>
                <a:tab pos="514337" algn="l"/>
              </a:tabLst>
              <a:defRPr/>
            </a:pPr>
            <a:r>
              <a:rPr lang="en-US" sz="1800" dirty="0">
                <a:ea typeface="Times New Roman" pitchFamily="18" charset="0"/>
                <a:cs typeface="Arial" pitchFamily="34" charset="0"/>
              </a:rPr>
              <a:t>Assist Levee Districts with their Inspections</a:t>
            </a:r>
          </a:p>
          <a:p>
            <a:pPr marL="840102" lvl="1">
              <a:spcBef>
                <a:spcPct val="0"/>
              </a:spcBef>
              <a:spcAft>
                <a:spcPts val="600"/>
              </a:spcAft>
              <a:buSzPct val="127000"/>
              <a:buFont typeface="Wingdings" panose="05000000000000000000" pitchFamily="2" charset="2"/>
              <a:buChar char="§"/>
              <a:tabLst>
                <a:tab pos="514337" algn="l"/>
              </a:tabLst>
              <a:defRPr/>
            </a:pPr>
            <a:r>
              <a:rPr lang="en-US" sz="1800" dirty="0">
                <a:ea typeface="Times New Roman" pitchFamily="18" charset="0"/>
                <a:cs typeface="Arial" pitchFamily="34" charset="0"/>
              </a:rPr>
              <a:t>Provide Semi-Annual Inspection Reports</a:t>
            </a:r>
          </a:p>
          <a:p>
            <a:pPr marL="840102" lvl="1">
              <a:spcBef>
                <a:spcPct val="0"/>
              </a:spcBef>
              <a:spcAft>
                <a:spcPts val="600"/>
              </a:spcAft>
              <a:buSzPct val="127000"/>
              <a:buFont typeface="Wingdings" panose="05000000000000000000" pitchFamily="2" charset="2"/>
              <a:buChar char="§"/>
              <a:tabLst>
                <a:tab pos="514337" algn="l"/>
              </a:tabLst>
              <a:defRPr/>
            </a:pPr>
            <a:r>
              <a:rPr lang="en-US" sz="1800" dirty="0">
                <a:ea typeface="Times New Roman" pitchFamily="18" charset="0"/>
                <a:cs typeface="Arial" pitchFamily="34" charset="0"/>
              </a:rPr>
              <a:t>Provide Recommendations/Options for Corrective Actions</a:t>
            </a:r>
          </a:p>
          <a:p>
            <a:pPr marL="840102" lvl="1">
              <a:spcBef>
                <a:spcPct val="0"/>
              </a:spcBef>
              <a:spcAft>
                <a:spcPts val="600"/>
              </a:spcAft>
              <a:buSzPct val="127000"/>
              <a:buFont typeface="Wingdings" panose="05000000000000000000" pitchFamily="2" charset="2"/>
              <a:buChar char="§"/>
              <a:tabLst>
                <a:tab pos="514337" algn="l"/>
              </a:tabLst>
              <a:defRPr/>
            </a:pPr>
            <a:r>
              <a:rPr lang="en-US" sz="1800" dirty="0">
                <a:ea typeface="Times New Roman" pitchFamily="18" charset="0"/>
                <a:cs typeface="Arial" pitchFamily="34" charset="0"/>
              </a:rPr>
              <a:t>Flood inspections / Monitoring</a:t>
            </a:r>
          </a:p>
          <a:p>
            <a:pPr>
              <a:spcBef>
                <a:spcPct val="0"/>
              </a:spcBef>
              <a:spcAft>
                <a:spcPts val="600"/>
              </a:spcAft>
              <a:tabLst>
                <a:tab pos="514337" algn="l"/>
              </a:tabLst>
              <a:defRPr/>
            </a:pPr>
            <a:r>
              <a:rPr lang="en-US" sz="2400" b="1" dirty="0">
                <a:cs typeface="Arial" pitchFamily="34" charset="0"/>
              </a:rPr>
              <a:t>Inventory/Mapping  </a:t>
            </a:r>
            <a:r>
              <a:rPr lang="en-US" sz="2400" dirty="0">
                <a:cs typeface="Arial" pitchFamily="34" charset="0"/>
              </a:rPr>
              <a:t> </a:t>
            </a:r>
          </a:p>
          <a:p>
            <a:pPr marL="840102" lvl="1">
              <a:spcBef>
                <a:spcPct val="0"/>
              </a:spcBef>
              <a:spcAft>
                <a:spcPts val="600"/>
              </a:spcAft>
              <a:buSzPct val="127000"/>
              <a:buFont typeface="Wingdings" panose="05000000000000000000" pitchFamily="2" charset="2"/>
              <a:buChar char="§"/>
              <a:tabLst>
                <a:tab pos="514337" algn="l"/>
              </a:tabLst>
              <a:defRPr/>
            </a:pPr>
            <a:r>
              <a:rPr lang="en-US" sz="1800" dirty="0">
                <a:ea typeface="Times New Roman" pitchFamily="18" charset="0"/>
                <a:cs typeface="Arial" pitchFamily="34" charset="0"/>
              </a:rPr>
              <a:t>Inventory Levee Assets </a:t>
            </a:r>
          </a:p>
          <a:p>
            <a:pPr marL="840102" lvl="1">
              <a:spcBef>
                <a:spcPct val="0"/>
              </a:spcBef>
              <a:spcAft>
                <a:spcPts val="600"/>
              </a:spcAft>
              <a:buSzPct val="127000"/>
              <a:buFont typeface="Wingdings" panose="05000000000000000000" pitchFamily="2" charset="2"/>
              <a:buChar char="§"/>
              <a:tabLst>
                <a:tab pos="514337" algn="l"/>
              </a:tabLst>
              <a:defRPr/>
            </a:pPr>
            <a:r>
              <a:rPr lang="en-US" sz="1800" dirty="0">
                <a:ea typeface="Times New Roman" pitchFamily="18" charset="0"/>
                <a:cs typeface="Arial" pitchFamily="34" charset="0"/>
              </a:rPr>
              <a:t>Develop GIS Maps </a:t>
            </a:r>
          </a:p>
          <a:p>
            <a:pPr>
              <a:spcBef>
                <a:spcPct val="0"/>
              </a:spcBef>
              <a:spcAft>
                <a:spcPts val="600"/>
              </a:spcAft>
              <a:buSzPct val="127000"/>
              <a:tabLst>
                <a:tab pos="519113" algn="l"/>
              </a:tabLst>
              <a:defRPr/>
            </a:pPr>
            <a:r>
              <a:rPr lang="en-US" sz="2400" b="1" dirty="0">
                <a:ea typeface="Times New Roman" pitchFamily="18" charset="0"/>
                <a:cs typeface="Arial" pitchFamily="34" charset="0"/>
              </a:rPr>
              <a:t>Training Compliance</a:t>
            </a:r>
          </a:p>
          <a:p>
            <a:pPr marL="840102" lvl="1">
              <a:spcBef>
                <a:spcPct val="0"/>
              </a:spcBef>
              <a:spcAft>
                <a:spcPts val="600"/>
              </a:spcAft>
              <a:buSzPct val="127000"/>
              <a:buFont typeface="Wingdings" panose="05000000000000000000" pitchFamily="2" charset="2"/>
              <a:buChar char="§"/>
              <a:tabLst>
                <a:tab pos="514337" algn="l"/>
              </a:tabLst>
              <a:defRPr/>
            </a:pPr>
            <a:r>
              <a:rPr lang="en-US" sz="1800" dirty="0">
                <a:ea typeface="Times New Roman" pitchFamily="18" charset="0"/>
                <a:cs typeface="Arial" pitchFamily="34" charset="0"/>
              </a:rPr>
              <a:t>Online training for levee inspectors</a:t>
            </a:r>
            <a:endParaRPr lang="en-US" sz="1200" dirty="0">
              <a:ea typeface="Times New Roman" pitchFamily="18" charset="0"/>
              <a:cs typeface="Arial" pitchFamily="34" charset="0"/>
            </a:endParaRPr>
          </a:p>
        </p:txBody>
      </p:sp>
      <p:sp>
        <p:nvSpPr>
          <p:cNvPr id="7" name="Rectangle 6"/>
          <p:cNvSpPr/>
          <p:nvPr/>
        </p:nvSpPr>
        <p:spPr>
          <a:xfrm>
            <a:off x="1981200" y="505611"/>
            <a:ext cx="7848600" cy="646331"/>
          </a:xfrm>
          <a:prstGeom prst="rect">
            <a:avLst/>
          </a:prstGeom>
        </p:spPr>
        <p:txBody>
          <a:bodyPr wrap="square">
            <a:spAutoFit/>
          </a:bodyPr>
          <a:lstStyle/>
          <a:p>
            <a:pPr algn="ctr"/>
            <a:r>
              <a:rPr lang="en-US" altLang="en-US" sz="3600" b="1" dirty="0">
                <a:latin typeface="Franklin Gothic Medium" panose="020B0603020102020204" pitchFamily="34" charset="0"/>
              </a:rPr>
              <a:t>		  </a:t>
            </a:r>
            <a:r>
              <a:rPr lang="en-US" altLang="en-US" sz="3600" dirty="0">
                <a:latin typeface="Franklin Gothic Medium" panose="020B0603020102020204" pitchFamily="34" charset="0"/>
              </a:rPr>
              <a:t>Levee Safety Program</a:t>
            </a:r>
            <a:endParaRPr lang="en-US" sz="3600" dirty="0">
              <a:latin typeface="Franklin Gothic Medium" panose="020B06030201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399" y="1785302"/>
            <a:ext cx="4232975" cy="3174731"/>
          </a:xfrm>
          <a:prstGeom prst="rect">
            <a:avLst/>
          </a:prstGeom>
        </p:spPr>
      </p:pic>
      <p:sp>
        <p:nvSpPr>
          <p:cNvPr id="6" name="TextBox 5"/>
          <p:cNvSpPr txBox="1"/>
          <p:nvPr/>
        </p:nvSpPr>
        <p:spPr>
          <a:xfrm>
            <a:off x="4724399" y="5097249"/>
            <a:ext cx="4343400" cy="369332"/>
          </a:xfrm>
          <a:prstGeom prst="rect">
            <a:avLst/>
          </a:prstGeom>
          <a:noFill/>
        </p:spPr>
        <p:txBody>
          <a:bodyPr wrap="square" rtlCol="0">
            <a:spAutoFit/>
          </a:bodyPr>
          <a:lstStyle/>
          <a:p>
            <a:pPr algn="ctr"/>
            <a:r>
              <a:rPr lang="en-US" dirty="0">
                <a:latin typeface="Franklin Gothic Book" panose="020B0503020102020204" pitchFamily="34" charset="0"/>
                <a:ea typeface="Times New Roman" pitchFamily="18" charset="0"/>
              </a:rPr>
              <a:t>Vegetation Established over Repaired Slide </a:t>
            </a:r>
          </a:p>
        </p:txBody>
      </p:sp>
    </p:spTree>
    <p:extLst>
      <p:ext uri="{BB962C8B-B14F-4D97-AF65-F5344CB8AC3E}">
        <p14:creationId xmlns:p14="http://schemas.microsoft.com/office/powerpoint/2010/main" val="3010517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fontScale="90000"/>
          </a:bodyPr>
          <a:lstStyle/>
          <a:p>
            <a:pPr>
              <a:defRPr/>
            </a:pPr>
            <a:br>
              <a:rPr lang="en-US" dirty="0"/>
            </a:br>
            <a:endParaRPr lang="en-US" dirty="0"/>
          </a:p>
        </p:txBody>
      </p:sp>
      <p:sp>
        <p:nvSpPr>
          <p:cNvPr id="2" name="Content Placeholder 1"/>
          <p:cNvSpPr>
            <a:spLocks noGrp="1"/>
          </p:cNvSpPr>
          <p:nvPr>
            <p:ph idx="1"/>
          </p:nvPr>
        </p:nvSpPr>
        <p:spPr>
          <a:xfrm>
            <a:off x="304800" y="1081582"/>
            <a:ext cx="4991099" cy="1134058"/>
          </a:xfrm>
        </p:spPr>
        <p:txBody>
          <a:bodyPr rtlCol="0">
            <a:noAutofit/>
          </a:bodyPr>
          <a:lstStyle/>
          <a:p>
            <a:pPr algn="just">
              <a:spcBef>
                <a:spcPct val="0"/>
              </a:spcBef>
              <a:spcAft>
                <a:spcPts val="600"/>
              </a:spcAft>
              <a:tabLst>
                <a:tab pos="519113" algn="l"/>
              </a:tabLst>
              <a:defRPr/>
            </a:pPr>
            <a:r>
              <a:rPr lang="en-US" sz="2400" b="1" dirty="0">
                <a:cs typeface="Arial" pitchFamily="34" charset="0"/>
              </a:rPr>
              <a:t>Levee District Dashboards</a:t>
            </a:r>
          </a:p>
          <a:p>
            <a:pPr marL="839787" lvl="1">
              <a:spcBef>
                <a:spcPct val="0"/>
              </a:spcBef>
              <a:spcAft>
                <a:spcPts val="600"/>
              </a:spcAft>
              <a:buSzPct val="127000"/>
              <a:buFont typeface="Wingdings" panose="05000000000000000000" pitchFamily="2" charset="2"/>
              <a:buChar char="§"/>
              <a:tabLst>
                <a:tab pos="514337" algn="l"/>
              </a:tabLst>
              <a:defRPr/>
            </a:pPr>
            <a:r>
              <a:rPr lang="en-US" sz="1800" dirty="0">
                <a:ea typeface="Times New Roman" pitchFamily="18" charset="0"/>
                <a:cs typeface="Arial" pitchFamily="34" charset="0"/>
              </a:rPr>
              <a:t>Ability to see current data (read only)</a:t>
            </a:r>
          </a:p>
          <a:p>
            <a:pPr marL="840102" lvl="1">
              <a:spcBef>
                <a:spcPct val="0"/>
              </a:spcBef>
              <a:spcAft>
                <a:spcPts val="600"/>
              </a:spcAft>
              <a:buSzPct val="127000"/>
              <a:buFont typeface="Wingdings" panose="05000000000000000000" pitchFamily="2" charset="2"/>
              <a:buChar char="§"/>
              <a:tabLst>
                <a:tab pos="514337" algn="l"/>
              </a:tabLst>
              <a:defRPr/>
            </a:pPr>
            <a:r>
              <a:rPr lang="en-US" sz="1800" dirty="0">
                <a:ea typeface="Times New Roman" pitchFamily="18" charset="0"/>
                <a:cs typeface="Arial" pitchFamily="34" charset="0"/>
              </a:rPr>
              <a:t>Capable of downloading reports \ maps</a:t>
            </a:r>
          </a:p>
        </p:txBody>
      </p:sp>
      <p:sp>
        <p:nvSpPr>
          <p:cNvPr id="7" name="Rectangle 6"/>
          <p:cNvSpPr/>
          <p:nvPr/>
        </p:nvSpPr>
        <p:spPr>
          <a:xfrm>
            <a:off x="1981200" y="505611"/>
            <a:ext cx="7848600" cy="646331"/>
          </a:xfrm>
          <a:prstGeom prst="rect">
            <a:avLst/>
          </a:prstGeom>
        </p:spPr>
        <p:txBody>
          <a:bodyPr wrap="square">
            <a:spAutoFit/>
          </a:bodyPr>
          <a:lstStyle/>
          <a:p>
            <a:pPr algn="ctr"/>
            <a:r>
              <a:rPr lang="en-US" altLang="en-US" sz="3600" b="1" dirty="0">
                <a:latin typeface="Franklin Gothic Medium" panose="020B0603020102020204" pitchFamily="34" charset="0"/>
              </a:rPr>
              <a:t>		  </a:t>
            </a:r>
            <a:r>
              <a:rPr lang="en-US" altLang="en-US" sz="3600" dirty="0">
                <a:latin typeface="Franklin Gothic Medium" panose="020B0603020102020204" pitchFamily="34" charset="0"/>
              </a:rPr>
              <a:t>Levee Safety Program</a:t>
            </a:r>
            <a:endParaRPr lang="en-US" sz="3600" dirty="0">
              <a:latin typeface="Franklin Gothic Medium" panose="020B06030201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893" y="2286000"/>
            <a:ext cx="7557013" cy="3876416"/>
          </a:xfrm>
          <a:prstGeom prst="rect">
            <a:avLst/>
          </a:prstGeom>
        </p:spPr>
      </p:pic>
    </p:spTree>
    <p:extLst>
      <p:ext uri="{BB962C8B-B14F-4D97-AF65-F5344CB8AC3E}">
        <p14:creationId xmlns:p14="http://schemas.microsoft.com/office/powerpoint/2010/main" val="2720731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8534399" cy="228600"/>
          </a:xfrm>
        </p:spPr>
        <p:txBody>
          <a:bodyPr>
            <a:normAutofit fontScale="90000"/>
          </a:bodyPr>
          <a:lstStyle/>
          <a:p>
            <a:pPr>
              <a:lnSpc>
                <a:spcPct val="100000"/>
              </a:lnSpc>
            </a:pPr>
            <a:br>
              <a:rPr lang="en-US" sz="2400" dirty="0"/>
            </a:br>
            <a:r>
              <a:rPr lang="en-US" sz="2400" dirty="0"/>
              <a:t>				</a:t>
            </a:r>
            <a:br>
              <a:rPr lang="en-US" sz="2400" dirty="0"/>
            </a:br>
            <a:r>
              <a:rPr lang="en-US" sz="2400" dirty="0"/>
              <a:t>				  </a:t>
            </a:r>
            <a:r>
              <a:rPr lang="en-US" altLang="en-US" sz="4000" dirty="0"/>
              <a:t>Levee Safety Program</a:t>
            </a:r>
            <a:br>
              <a:rPr lang="en-US" sz="2400" dirty="0"/>
            </a:br>
            <a:endParaRPr lang="en-US" sz="2200" dirty="0"/>
          </a:p>
        </p:txBody>
      </p:sp>
      <p:sp>
        <p:nvSpPr>
          <p:cNvPr id="4" name="Content Placeholder 2"/>
          <p:cNvSpPr>
            <a:spLocks noGrp="1"/>
          </p:cNvSpPr>
          <p:nvPr>
            <p:ph idx="1"/>
          </p:nvPr>
        </p:nvSpPr>
        <p:spPr>
          <a:xfrm>
            <a:off x="134435" y="1327666"/>
            <a:ext cx="4482389" cy="5682734"/>
          </a:xfrm>
          <a:noFill/>
        </p:spPr>
        <p:txBody>
          <a:bodyPr>
            <a:noAutofit/>
          </a:bodyPr>
          <a:lstStyle/>
          <a:p>
            <a:pPr>
              <a:spcAft>
                <a:spcPts val="600"/>
              </a:spcAft>
            </a:pPr>
            <a:r>
              <a:rPr lang="en-US" sz="2000" b="1" dirty="0"/>
              <a:t>Tensas Basin Levee District:</a:t>
            </a:r>
          </a:p>
          <a:p>
            <a:pPr lvl="1">
              <a:spcAft>
                <a:spcPts val="600"/>
              </a:spcAft>
              <a:buFont typeface="Wingdings" panose="05000000000000000000" pitchFamily="2" charset="2"/>
              <a:buChar char="§"/>
            </a:pPr>
            <a:r>
              <a:rPr lang="en-US" sz="1800" dirty="0"/>
              <a:t>$24 million approved in fall of 2020</a:t>
            </a:r>
          </a:p>
          <a:p>
            <a:pPr lvl="1">
              <a:spcAft>
                <a:spcPts val="600"/>
              </a:spcAft>
              <a:buFont typeface="Wingdings" panose="05000000000000000000" pitchFamily="2" charset="2"/>
              <a:buChar char="§"/>
            </a:pPr>
            <a:r>
              <a:rPr lang="en-US" sz="1800" dirty="0"/>
              <a:t>TBLD is currently utilizing $5.43M on existing projects </a:t>
            </a:r>
          </a:p>
          <a:p>
            <a:pPr>
              <a:spcAft>
                <a:spcPts val="600"/>
              </a:spcAft>
            </a:pPr>
            <a:r>
              <a:rPr lang="en-US" sz="2000" b="1" dirty="0"/>
              <a:t>Natchitoches Levee &amp; Drainage District:</a:t>
            </a:r>
          </a:p>
          <a:p>
            <a:pPr lvl="1">
              <a:spcAft>
                <a:spcPts val="600"/>
              </a:spcAft>
              <a:buFont typeface="Wingdings" panose="05000000000000000000" pitchFamily="2" charset="2"/>
              <a:buChar char="§"/>
            </a:pPr>
            <a:r>
              <a:rPr lang="en-US" sz="1800" dirty="0"/>
              <a:t>Recently completed:</a:t>
            </a:r>
          </a:p>
          <a:p>
            <a:pPr lvl="2">
              <a:spcAft>
                <a:spcPts val="600"/>
              </a:spcAft>
            </a:pPr>
            <a:r>
              <a:rPr lang="en-US" sz="1800" dirty="0"/>
              <a:t>$500K levee crown restoration</a:t>
            </a:r>
          </a:p>
          <a:p>
            <a:pPr lvl="2">
              <a:spcAft>
                <a:spcPts val="600"/>
              </a:spcAft>
            </a:pPr>
            <a:r>
              <a:rPr lang="en-US" sz="1800" dirty="0"/>
              <a:t>$200k drainage structure protection</a:t>
            </a:r>
          </a:p>
          <a:p>
            <a:pPr lvl="1">
              <a:spcAft>
                <a:spcPts val="600"/>
              </a:spcAft>
              <a:buFont typeface="Wingdings" panose="05000000000000000000" pitchFamily="2" charset="2"/>
              <a:buChar char="§"/>
            </a:pPr>
            <a:r>
              <a:rPr lang="en-US" sz="1800" dirty="0"/>
              <a:t>Additional levee crown restoration planned for CY 2024</a:t>
            </a:r>
          </a:p>
        </p:txBody>
      </p:sp>
      <p:sp>
        <p:nvSpPr>
          <p:cNvPr id="3" name="TextBox 2"/>
          <p:cNvSpPr txBox="1"/>
          <p:nvPr/>
        </p:nvSpPr>
        <p:spPr>
          <a:xfrm>
            <a:off x="4648200" y="1143000"/>
            <a:ext cx="4648200" cy="369332"/>
          </a:xfrm>
          <a:prstGeom prst="rect">
            <a:avLst/>
          </a:prstGeom>
          <a:noFill/>
        </p:spPr>
        <p:txBody>
          <a:bodyPr wrap="square" rtlCol="0">
            <a:spAutoFit/>
          </a:bodyPr>
          <a:lstStyle/>
          <a:p>
            <a:r>
              <a:rPr lang="en-US" dirty="0">
                <a:latin typeface="Franklin Gothic Book" panose="020B0503020102020204" pitchFamily="34" charset="0"/>
              </a:rPr>
              <a:t>    Other Services: Capital Outlay Requests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4789" y="2009009"/>
            <a:ext cx="4396243" cy="3297182"/>
          </a:xfrm>
          <a:prstGeom prst="rect">
            <a:avLst/>
          </a:prstGeom>
        </p:spPr>
      </p:pic>
      <p:sp>
        <p:nvSpPr>
          <p:cNvPr id="5" name="TextBox 4"/>
          <p:cNvSpPr txBox="1"/>
          <p:nvPr/>
        </p:nvSpPr>
        <p:spPr>
          <a:xfrm>
            <a:off x="6230016" y="5334000"/>
            <a:ext cx="1542384" cy="369332"/>
          </a:xfrm>
          <a:prstGeom prst="rect">
            <a:avLst/>
          </a:prstGeom>
          <a:noFill/>
        </p:spPr>
        <p:txBody>
          <a:bodyPr wrap="square" rtlCol="0">
            <a:spAutoFit/>
          </a:bodyPr>
          <a:lstStyle/>
          <a:p>
            <a:pPr algn="ctr"/>
            <a:r>
              <a:rPr lang="en-US" dirty="0">
                <a:latin typeface="Franklin Gothic Book" panose="020B0503020102020204" pitchFamily="34" charset="0"/>
                <a:cs typeface="+mn-cs"/>
              </a:rPr>
              <a:t>Bank Caving </a:t>
            </a:r>
          </a:p>
        </p:txBody>
      </p:sp>
    </p:spTree>
    <p:extLst>
      <p:ext uri="{BB962C8B-B14F-4D97-AF65-F5344CB8AC3E}">
        <p14:creationId xmlns:p14="http://schemas.microsoft.com/office/powerpoint/2010/main" val="32813797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47700" y="2590800"/>
            <a:ext cx="7848600" cy="1828800"/>
          </a:xfrm>
        </p:spPr>
        <p:txBody>
          <a:bodyPr/>
          <a:lstStyle/>
          <a:p>
            <a:pPr algn="ctr"/>
            <a:endParaRPr lang="en-US" dirty="0"/>
          </a:p>
          <a:p>
            <a:pPr algn="ctr"/>
            <a:endParaRPr lang="en-US" dirty="0"/>
          </a:p>
          <a:p>
            <a:pPr algn="ctr"/>
            <a:r>
              <a:rPr lang="en-US" sz="4000" dirty="0"/>
              <a:t>DOTD</a:t>
            </a:r>
          </a:p>
          <a:p>
            <a:pPr algn="ctr"/>
            <a:r>
              <a:rPr lang="en-US" sz="4000" dirty="0"/>
              <a:t> </a:t>
            </a:r>
            <a:r>
              <a:rPr lang="en-US" dirty="0"/>
              <a:t>is the</a:t>
            </a:r>
            <a:r>
              <a:rPr lang="en-US" sz="4000" dirty="0"/>
              <a:t> </a:t>
            </a:r>
          </a:p>
          <a:p>
            <a:pPr algn="ctr"/>
            <a:r>
              <a:rPr lang="en-US" sz="4000" dirty="0"/>
              <a:t>Statewide Coordinating Agency</a:t>
            </a:r>
          </a:p>
          <a:p>
            <a:pPr algn="ctr"/>
            <a:r>
              <a:rPr lang="en-US" sz="4000" dirty="0"/>
              <a:t> RS 38: 21-28</a:t>
            </a:r>
            <a:endParaRPr lang="en-US" sz="2000" dirty="0"/>
          </a:p>
          <a:p>
            <a:pPr marL="914400" lvl="1" indent="-457200" algn="l">
              <a:buFont typeface="Arial" panose="020B0604020202020204" pitchFamily="34" charset="0"/>
              <a:buChar char="•"/>
            </a:pPr>
            <a:endParaRPr lang="en-US" dirty="0"/>
          </a:p>
          <a:p>
            <a:pPr marL="914400" lvl="1" indent="-457200" algn="l">
              <a:buFont typeface="Arial" panose="020B0604020202020204" pitchFamily="34" charset="0"/>
              <a:buChar char="•"/>
            </a:pPr>
            <a:endParaRPr lang="en-US" dirty="0"/>
          </a:p>
          <a:p>
            <a:pPr lvl="1" algn="l"/>
            <a:endParaRPr lang="en-US" dirty="0"/>
          </a:p>
        </p:txBody>
      </p:sp>
      <p:sp>
        <p:nvSpPr>
          <p:cNvPr id="3" name="Title 2"/>
          <p:cNvSpPr>
            <a:spLocks noGrp="1"/>
          </p:cNvSpPr>
          <p:nvPr>
            <p:ph type="title"/>
          </p:nvPr>
        </p:nvSpPr>
        <p:spPr>
          <a:xfrm>
            <a:off x="647700" y="1143000"/>
            <a:ext cx="7848600" cy="2286000"/>
          </a:xfrm>
        </p:spPr>
        <p:txBody>
          <a:bodyPr/>
          <a:lstStyle/>
          <a:p>
            <a:pPr algn="ctr"/>
            <a:r>
              <a:rPr lang="en-US" sz="5400" dirty="0"/>
              <a:t>The</a:t>
            </a:r>
            <a:br>
              <a:rPr lang="en-US" sz="5400" dirty="0"/>
            </a:br>
            <a:r>
              <a:rPr lang="en-US" sz="5400" dirty="0"/>
              <a:t>Dam Safety Program</a:t>
            </a:r>
          </a:p>
        </p:txBody>
      </p:sp>
    </p:spTree>
    <p:extLst>
      <p:ext uri="{BB962C8B-B14F-4D97-AF65-F5344CB8AC3E}">
        <p14:creationId xmlns:p14="http://schemas.microsoft.com/office/powerpoint/2010/main" val="28914833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49" y="1268823"/>
            <a:ext cx="3143251" cy="3414932"/>
          </a:xfrm>
        </p:spPr>
        <p:txBody>
          <a:bodyPr>
            <a:normAutofit/>
          </a:bodyPr>
          <a:lstStyle/>
          <a:p>
            <a:pPr marL="0" indent="0">
              <a:buNone/>
            </a:pPr>
            <a:r>
              <a:rPr lang="en-US" sz="2400" b="1" dirty="0"/>
              <a:t>660 Regulated Dams</a:t>
            </a:r>
          </a:p>
          <a:p>
            <a:pPr marL="0" indent="0" algn="ctr">
              <a:buNone/>
            </a:pPr>
            <a:r>
              <a:rPr lang="en-US" sz="1600" dirty="0"/>
              <a:t>(As of November 20, 2023)</a:t>
            </a:r>
          </a:p>
          <a:p>
            <a:pPr marL="0" indent="0" algn="ctr">
              <a:buNone/>
            </a:pPr>
            <a:endParaRPr lang="en-US" sz="1350" dirty="0"/>
          </a:p>
          <a:p>
            <a:pPr marL="285750" indent="-285750" algn="just">
              <a:spcAft>
                <a:spcPts val="600"/>
              </a:spcAft>
              <a:buClr>
                <a:schemeClr val="accent6">
                  <a:lumMod val="75000"/>
                </a:schemeClr>
              </a:buClr>
              <a:tabLst>
                <a:tab pos="171450" algn="l"/>
              </a:tabLst>
            </a:pPr>
            <a:r>
              <a:rPr lang="en-US" sz="2000" dirty="0">
                <a:cs typeface="Arial" panose="020B0604020202020204" pitchFamily="34" charset="0"/>
              </a:rPr>
              <a:t>43 High Hazard</a:t>
            </a:r>
          </a:p>
          <a:p>
            <a:pPr marL="285750" indent="-285750" algn="just">
              <a:spcAft>
                <a:spcPts val="600"/>
              </a:spcAft>
              <a:buClr>
                <a:schemeClr val="accent6">
                  <a:lumMod val="75000"/>
                </a:schemeClr>
              </a:buClr>
              <a:tabLst>
                <a:tab pos="171450" algn="l"/>
              </a:tabLst>
            </a:pPr>
            <a:r>
              <a:rPr lang="en-US" sz="2000" dirty="0">
                <a:cs typeface="Arial" panose="020B0604020202020204" pitchFamily="34" charset="0"/>
              </a:rPr>
              <a:t>67 Significant Hazard</a:t>
            </a:r>
          </a:p>
          <a:p>
            <a:pPr marL="285750" indent="-285750" algn="just">
              <a:spcAft>
                <a:spcPts val="600"/>
              </a:spcAft>
              <a:buClr>
                <a:schemeClr val="accent6">
                  <a:lumMod val="75000"/>
                </a:schemeClr>
              </a:buClr>
              <a:tabLst>
                <a:tab pos="171450" algn="l"/>
              </a:tabLst>
            </a:pPr>
            <a:r>
              <a:rPr lang="en-US" sz="2000" dirty="0">
                <a:cs typeface="Arial" panose="020B0604020202020204" pitchFamily="34" charset="0"/>
              </a:rPr>
              <a:t>550 Low Hazard</a:t>
            </a:r>
          </a:p>
          <a:p>
            <a:pPr marL="285750" indent="-285750" algn="just">
              <a:spcAft>
                <a:spcPts val="600"/>
              </a:spcAft>
              <a:buClr>
                <a:schemeClr val="accent6">
                  <a:lumMod val="75000"/>
                </a:schemeClr>
              </a:buClr>
              <a:tabLst>
                <a:tab pos="171450" algn="l"/>
              </a:tabLst>
            </a:pPr>
            <a:r>
              <a:rPr lang="en-US" sz="2000" dirty="0">
                <a:cs typeface="Arial" panose="020B0604020202020204" pitchFamily="34" charset="0"/>
              </a:rPr>
              <a:t>16 Under Investigation</a:t>
            </a:r>
          </a:p>
          <a:p>
            <a:pPr marL="0" indent="0" algn="just">
              <a:spcAft>
                <a:spcPts val="600"/>
              </a:spcAft>
              <a:buClr>
                <a:schemeClr val="accent6">
                  <a:lumMod val="75000"/>
                </a:schemeClr>
              </a:buClr>
              <a:buNone/>
              <a:tabLst>
                <a:tab pos="171450" algn="l"/>
              </a:tabLst>
            </a:pPr>
            <a:endParaRPr lang="en-US" sz="2000" dirty="0">
              <a:cs typeface="Arial" panose="020B0604020202020204" pitchFamily="34" charset="0"/>
            </a:endParaRPr>
          </a:p>
          <a:p>
            <a:endParaRPr lang="en-US" dirty="0"/>
          </a:p>
          <a:p>
            <a:endParaRPr lang="en-US" dirty="0"/>
          </a:p>
          <a:p>
            <a:pPr marL="0" indent="0">
              <a:buNone/>
            </a:pPr>
            <a:endParaRPr lang="en-US" dirty="0"/>
          </a:p>
          <a:p>
            <a:pPr marL="0" indent="0">
              <a:buNone/>
            </a:pPr>
            <a:endParaRPr lang="en-US" dirty="0"/>
          </a:p>
          <a:p>
            <a:endParaRPr lang="en-US" dirty="0"/>
          </a:p>
          <a:p>
            <a:pPr marL="0" indent="0">
              <a:buNone/>
            </a:pPr>
            <a:endParaRPr lang="en-US" sz="1125" dirty="0">
              <a:latin typeface="+mj-lt"/>
            </a:endParaRPr>
          </a:p>
          <a:p>
            <a:pPr marL="0" indent="0">
              <a:buNone/>
            </a:pPr>
            <a:endParaRPr lang="en-US" sz="1125" dirty="0">
              <a:latin typeface="+mj-lt"/>
            </a:endParaRPr>
          </a:p>
          <a:p>
            <a:pPr marL="0" indent="0">
              <a:buNone/>
            </a:pPr>
            <a:endParaRPr lang="en-US" sz="1125" dirty="0">
              <a:solidFill>
                <a:srgbClr val="0C0F7A"/>
              </a:solidFill>
              <a:latin typeface="+mj-lt"/>
            </a:endParaRPr>
          </a:p>
          <a:p>
            <a:endParaRPr lang="en-US" dirty="0"/>
          </a:p>
          <a:p>
            <a:endParaRPr lang="en-US" dirty="0"/>
          </a:p>
        </p:txBody>
      </p:sp>
      <p:sp>
        <p:nvSpPr>
          <p:cNvPr id="2" name="TextBox 1"/>
          <p:cNvSpPr txBox="1"/>
          <p:nvPr/>
        </p:nvSpPr>
        <p:spPr>
          <a:xfrm>
            <a:off x="4114800" y="4983672"/>
            <a:ext cx="4572000" cy="646331"/>
          </a:xfrm>
          <a:prstGeom prst="rect">
            <a:avLst/>
          </a:prstGeom>
          <a:noFill/>
          <a:ln w="12700">
            <a:noFill/>
          </a:ln>
        </p:spPr>
        <p:txBody>
          <a:bodyPr wrap="square" rtlCol="0">
            <a:spAutoFit/>
          </a:bodyPr>
          <a:lstStyle/>
          <a:p>
            <a:pPr algn="ctr"/>
            <a:r>
              <a:rPr lang="en-US" dirty="0"/>
              <a:t>Ogee weir spillway during lake draw down</a:t>
            </a:r>
          </a:p>
          <a:p>
            <a:pPr algn="ctr"/>
            <a:r>
              <a:rPr lang="en-US" dirty="0"/>
              <a:t>Lower </a:t>
            </a:r>
            <a:r>
              <a:rPr lang="en-US" dirty="0" err="1"/>
              <a:t>Anacoco</a:t>
            </a:r>
            <a:r>
              <a:rPr lang="en-US" dirty="0"/>
              <a:t> Dam, Vernon Parish</a:t>
            </a:r>
            <a:r>
              <a:rPr lang="en-US" dirty="0">
                <a:solidFill>
                  <a:srgbClr val="FF0000"/>
                </a:solidFill>
              </a:rPr>
              <a:t> </a:t>
            </a:r>
          </a:p>
        </p:txBody>
      </p:sp>
      <p:sp>
        <p:nvSpPr>
          <p:cNvPr id="8" name="Title 3"/>
          <p:cNvSpPr txBox="1">
            <a:spLocks/>
          </p:cNvSpPr>
          <p:nvPr/>
        </p:nvSpPr>
        <p:spPr>
          <a:xfrm>
            <a:off x="1219200" y="533400"/>
            <a:ext cx="6858000" cy="9715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p>
        </p:txBody>
      </p:sp>
      <p:sp>
        <p:nvSpPr>
          <p:cNvPr id="5" name="Rectangle 4"/>
          <p:cNvSpPr/>
          <p:nvPr/>
        </p:nvSpPr>
        <p:spPr>
          <a:xfrm>
            <a:off x="4495800" y="496669"/>
            <a:ext cx="4648200" cy="1015663"/>
          </a:xfrm>
          <a:prstGeom prst="rect">
            <a:avLst/>
          </a:prstGeom>
        </p:spPr>
        <p:txBody>
          <a:bodyPr wrap="square">
            <a:spAutoFit/>
          </a:bodyPr>
          <a:lstStyle/>
          <a:p>
            <a:pPr algn="r"/>
            <a:r>
              <a:rPr lang="en-US" altLang="en-US" sz="3600" dirty="0">
                <a:latin typeface="Franklin Gothic Medium" panose="020B0603020102020204" pitchFamily="34" charset="0"/>
              </a:rPr>
              <a:t>Dam Safety Program</a:t>
            </a:r>
          </a:p>
          <a:p>
            <a:pPr algn="ctr"/>
            <a:endParaRPr lang="en-US" sz="2400" dirty="0">
              <a:latin typeface="Franklin Gothic Medium" panose="020B0603020102020204" pitchFamily="34" charset="0"/>
            </a:endParaRPr>
          </a:p>
        </p:txBody>
      </p:sp>
      <p:sp>
        <p:nvSpPr>
          <p:cNvPr id="9" name="TextBox 8"/>
          <p:cNvSpPr txBox="1"/>
          <p:nvPr/>
        </p:nvSpPr>
        <p:spPr>
          <a:xfrm>
            <a:off x="304800" y="6012176"/>
            <a:ext cx="3581400" cy="646331"/>
          </a:xfrm>
          <a:prstGeom prst="rect">
            <a:avLst/>
          </a:prstGeom>
          <a:noFill/>
          <a:ln w="12700">
            <a:noFill/>
          </a:ln>
        </p:spPr>
        <p:txBody>
          <a:bodyPr wrap="square" rtlCol="0">
            <a:spAutoFit/>
          </a:bodyPr>
          <a:lstStyle/>
          <a:p>
            <a:r>
              <a:rPr lang="en-US" dirty="0"/>
              <a:t>Spillway at Bayou </a:t>
            </a:r>
            <a:r>
              <a:rPr lang="en-US" dirty="0" err="1"/>
              <a:t>D’Arbonne</a:t>
            </a:r>
            <a:r>
              <a:rPr lang="en-US" dirty="0"/>
              <a:t>, </a:t>
            </a:r>
          </a:p>
          <a:p>
            <a:r>
              <a:rPr lang="en-US" dirty="0"/>
              <a:t>Union Parish</a:t>
            </a:r>
            <a:r>
              <a:rPr lang="en-US" dirty="0">
                <a:solidFill>
                  <a:srgbClr val="FF0000"/>
                </a:solidFill>
              </a:rPr>
              <a:t> </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3824" y="1872338"/>
            <a:ext cx="5943600" cy="3002504"/>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0" y="3649976"/>
            <a:ext cx="3149600" cy="2362200"/>
          </a:xfrm>
          <a:prstGeom prst="rect">
            <a:avLst/>
          </a:prstGeom>
        </p:spPr>
      </p:pic>
    </p:spTree>
    <p:extLst>
      <p:ext uri="{BB962C8B-B14F-4D97-AF65-F5344CB8AC3E}">
        <p14:creationId xmlns:p14="http://schemas.microsoft.com/office/powerpoint/2010/main" val="32403025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453706" y="1700440"/>
            <a:ext cx="4427587" cy="4151739"/>
          </a:xfrm>
          <a:prstGeom prst="rect">
            <a:avLst/>
          </a:prstGeom>
        </p:spPr>
      </p:pic>
      <p:sp>
        <p:nvSpPr>
          <p:cNvPr id="5" name="Rectangle 4"/>
          <p:cNvSpPr/>
          <p:nvPr/>
        </p:nvSpPr>
        <p:spPr>
          <a:xfrm>
            <a:off x="152400" y="1703883"/>
            <a:ext cx="4178964" cy="3754874"/>
          </a:xfrm>
          <a:prstGeom prst="rect">
            <a:avLst/>
          </a:prstGeom>
        </p:spPr>
        <p:txBody>
          <a:bodyPr wrap="square">
            <a:spAutoFit/>
          </a:bodyPr>
          <a:lstStyle/>
          <a:p>
            <a:endParaRPr lang="en-US" dirty="0"/>
          </a:p>
          <a:p>
            <a:pPr marL="308603" indent="-274320">
              <a:spcAft>
                <a:spcPts val="1200"/>
              </a:spcAft>
              <a:buClr>
                <a:srgbClr val="F16321"/>
              </a:buClr>
              <a:buSzPct val="127000"/>
              <a:buFont typeface="Wingdings" panose="05000000000000000000" pitchFamily="2" charset="2"/>
              <a:buChar char="Ø"/>
              <a:tabLst>
                <a:tab pos="514337" algn="l"/>
              </a:tabLst>
              <a:defRPr/>
            </a:pPr>
            <a:r>
              <a:rPr lang="en-US" sz="2400" dirty="0">
                <a:latin typeface="Franklin Gothic Book" panose="020B0503020102020204" pitchFamily="34" charset="0"/>
              </a:rPr>
              <a:t>Dam Inspection Frequency  Based on Downstream Hazard Potential:</a:t>
            </a:r>
          </a:p>
          <a:p>
            <a:pPr marL="834383" lvl="1" indent="-342900">
              <a:spcAft>
                <a:spcPts val="1200"/>
              </a:spcAft>
              <a:buClr>
                <a:srgbClr val="F16321"/>
              </a:buClr>
              <a:buSzPct val="127000"/>
              <a:buFont typeface="Wingdings" panose="05000000000000000000" pitchFamily="2" charset="2"/>
              <a:buChar char="§"/>
              <a:tabLst>
                <a:tab pos="514337" algn="l"/>
              </a:tabLst>
              <a:defRPr/>
            </a:pPr>
            <a:r>
              <a:rPr lang="en-US" sz="2000" dirty="0">
                <a:latin typeface="Franklin Gothic Book" panose="020B0503020102020204" pitchFamily="34" charset="0"/>
              </a:rPr>
              <a:t>High Hazard – Annually</a:t>
            </a:r>
          </a:p>
          <a:p>
            <a:pPr marL="834383" lvl="1" indent="-342900">
              <a:spcAft>
                <a:spcPts val="1200"/>
              </a:spcAft>
              <a:buClr>
                <a:srgbClr val="F16321"/>
              </a:buClr>
              <a:buSzPct val="127000"/>
              <a:buFont typeface="Wingdings" panose="05000000000000000000" pitchFamily="2" charset="2"/>
              <a:buChar char="§"/>
              <a:tabLst>
                <a:tab pos="514337" algn="l"/>
              </a:tabLst>
              <a:defRPr/>
            </a:pPr>
            <a:r>
              <a:rPr lang="en-US" sz="2000" dirty="0">
                <a:latin typeface="Franklin Gothic Book" panose="020B0503020102020204" pitchFamily="34" charset="0"/>
              </a:rPr>
              <a:t>Significant Hazard – 3 years</a:t>
            </a:r>
          </a:p>
          <a:p>
            <a:pPr marL="834383" lvl="1" indent="-342900">
              <a:spcAft>
                <a:spcPts val="1200"/>
              </a:spcAft>
              <a:buClr>
                <a:srgbClr val="F16321"/>
              </a:buClr>
              <a:buSzPct val="127000"/>
              <a:buFont typeface="Wingdings" panose="05000000000000000000" pitchFamily="2" charset="2"/>
              <a:buChar char="§"/>
              <a:tabLst>
                <a:tab pos="514337" algn="l"/>
              </a:tabLst>
              <a:defRPr/>
            </a:pPr>
            <a:r>
              <a:rPr lang="en-US" sz="2000" dirty="0">
                <a:latin typeface="Franklin Gothic Book" panose="020B0503020102020204" pitchFamily="34" charset="0"/>
              </a:rPr>
              <a:t>Low Hazard – 5 years</a:t>
            </a:r>
          </a:p>
          <a:p>
            <a:pPr marL="491483" lvl="1">
              <a:spcAft>
                <a:spcPts val="1200"/>
              </a:spcAft>
              <a:buClr>
                <a:srgbClr val="F16321"/>
              </a:buClr>
              <a:buSzPct val="127000"/>
              <a:tabLst>
                <a:tab pos="514337" algn="l"/>
              </a:tabLst>
              <a:defRPr/>
            </a:pPr>
            <a:endParaRPr lang="en-US" sz="2000" dirty="0">
              <a:latin typeface="Franklin Gothic Book" panose="020B0503020102020204" pitchFamily="34" charset="0"/>
            </a:endParaRPr>
          </a:p>
          <a:p>
            <a:r>
              <a:rPr lang="en-US" dirty="0"/>
              <a:t>	</a:t>
            </a:r>
            <a:endParaRPr lang="en-US" sz="1200" dirty="0"/>
          </a:p>
        </p:txBody>
      </p:sp>
      <p:sp>
        <p:nvSpPr>
          <p:cNvPr id="6" name="Rectangle 5"/>
          <p:cNvSpPr/>
          <p:nvPr/>
        </p:nvSpPr>
        <p:spPr>
          <a:xfrm>
            <a:off x="4495800" y="496669"/>
            <a:ext cx="4648200" cy="1015663"/>
          </a:xfrm>
          <a:prstGeom prst="rect">
            <a:avLst/>
          </a:prstGeom>
        </p:spPr>
        <p:txBody>
          <a:bodyPr wrap="square">
            <a:spAutoFit/>
          </a:bodyPr>
          <a:lstStyle/>
          <a:p>
            <a:pPr algn="r"/>
            <a:r>
              <a:rPr lang="en-US" altLang="en-US" sz="3600" dirty="0">
                <a:latin typeface="Franklin Gothic Medium" panose="020B0603020102020204" pitchFamily="34" charset="0"/>
              </a:rPr>
              <a:t>Dam Safety Program</a:t>
            </a:r>
          </a:p>
          <a:p>
            <a:pPr algn="r"/>
            <a:r>
              <a:rPr lang="en-US" sz="2400" dirty="0">
                <a:latin typeface="Franklin Gothic Medium" panose="020B0603020102020204" pitchFamily="34" charset="0"/>
              </a:rPr>
              <a:t>Inspections</a:t>
            </a:r>
          </a:p>
        </p:txBody>
      </p:sp>
      <p:sp>
        <p:nvSpPr>
          <p:cNvPr id="7" name="TextBox 6"/>
          <p:cNvSpPr txBox="1"/>
          <p:nvPr/>
        </p:nvSpPr>
        <p:spPr>
          <a:xfrm>
            <a:off x="5029199" y="5866804"/>
            <a:ext cx="3276600" cy="369332"/>
          </a:xfrm>
          <a:prstGeom prst="rect">
            <a:avLst/>
          </a:prstGeom>
          <a:noFill/>
        </p:spPr>
        <p:txBody>
          <a:bodyPr wrap="square" rtlCol="0">
            <a:spAutoFit/>
          </a:bodyPr>
          <a:lstStyle/>
          <a:p>
            <a:pPr algn="ctr"/>
            <a:r>
              <a:rPr lang="en-US" dirty="0"/>
              <a:t>Dams in Louisiana</a:t>
            </a:r>
          </a:p>
        </p:txBody>
      </p:sp>
    </p:spTree>
    <p:extLst>
      <p:ext uri="{BB962C8B-B14F-4D97-AF65-F5344CB8AC3E}">
        <p14:creationId xmlns:p14="http://schemas.microsoft.com/office/powerpoint/2010/main" val="32394818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95800" y="457200"/>
            <a:ext cx="4648200" cy="1015663"/>
          </a:xfrm>
          <a:prstGeom prst="rect">
            <a:avLst/>
          </a:prstGeom>
        </p:spPr>
        <p:txBody>
          <a:bodyPr wrap="square">
            <a:spAutoFit/>
          </a:bodyPr>
          <a:lstStyle/>
          <a:p>
            <a:pPr algn="r"/>
            <a:r>
              <a:rPr lang="en-US" altLang="en-US" sz="3600" dirty="0">
                <a:latin typeface="Franklin Gothic Medium" panose="020B0603020102020204" pitchFamily="34" charset="0"/>
              </a:rPr>
              <a:t>Dam Safety Program</a:t>
            </a:r>
          </a:p>
          <a:p>
            <a:pPr algn="r"/>
            <a:r>
              <a:rPr lang="en-US" sz="2400" dirty="0">
                <a:latin typeface="Franklin Gothic Medium" panose="020B0603020102020204" pitchFamily="34" charset="0"/>
              </a:rPr>
              <a:t>DOTD Maintained Dams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9342" y="1419791"/>
            <a:ext cx="6295241" cy="4836586"/>
          </a:xfrm>
          <a:prstGeom prst="rect">
            <a:avLst/>
          </a:prstGeom>
          <a:ln w="25400">
            <a:solidFill>
              <a:schemeClr val="tx1"/>
            </a:solidFill>
          </a:ln>
        </p:spPr>
      </p:pic>
      <p:sp>
        <p:nvSpPr>
          <p:cNvPr id="4" name="TextBox 3"/>
          <p:cNvSpPr txBox="1"/>
          <p:nvPr/>
        </p:nvSpPr>
        <p:spPr>
          <a:xfrm>
            <a:off x="6324599" y="2133600"/>
            <a:ext cx="2819401" cy="1954381"/>
          </a:xfrm>
          <a:prstGeom prst="rect">
            <a:avLst/>
          </a:prstGeom>
          <a:solidFill>
            <a:schemeClr val="bg1"/>
          </a:solidFill>
        </p:spPr>
        <p:txBody>
          <a:bodyPr wrap="square" rtlCol="0">
            <a:spAutoFit/>
          </a:bodyPr>
          <a:lstStyle/>
          <a:p>
            <a:r>
              <a:rPr lang="en-US" sz="1600" dirty="0"/>
              <a:t>21 DOTD Maintained Dams</a:t>
            </a:r>
          </a:p>
          <a:p>
            <a:pPr marL="491483" lvl="1">
              <a:lnSpc>
                <a:spcPct val="150000"/>
              </a:lnSpc>
              <a:buClr>
                <a:srgbClr val="F16321"/>
              </a:buClr>
              <a:buSzPct val="127000"/>
              <a:tabLst>
                <a:tab pos="514337" algn="l"/>
              </a:tabLst>
              <a:defRPr/>
            </a:pPr>
            <a:r>
              <a:rPr lang="en-US" dirty="0">
                <a:latin typeface="Franklin Gothic Book" panose="020B0503020102020204" pitchFamily="34" charset="0"/>
                <a:ea typeface="Times New Roman" pitchFamily="18" charset="0"/>
              </a:rPr>
              <a:t>13 High Hazard</a:t>
            </a:r>
          </a:p>
          <a:p>
            <a:pPr marL="491483" lvl="1">
              <a:lnSpc>
                <a:spcPct val="150000"/>
              </a:lnSpc>
              <a:buClr>
                <a:srgbClr val="F16321"/>
              </a:buClr>
              <a:buSzPct val="127000"/>
              <a:tabLst>
                <a:tab pos="514337" algn="l"/>
              </a:tabLst>
              <a:defRPr/>
            </a:pPr>
            <a:r>
              <a:rPr lang="en-US" dirty="0">
                <a:latin typeface="Franklin Gothic Book" panose="020B0503020102020204" pitchFamily="34" charset="0"/>
                <a:ea typeface="Times New Roman" pitchFamily="18" charset="0"/>
              </a:rPr>
              <a:t>2 Significant Hazard</a:t>
            </a:r>
          </a:p>
          <a:p>
            <a:pPr marL="491483" lvl="1">
              <a:lnSpc>
                <a:spcPct val="150000"/>
              </a:lnSpc>
              <a:buClr>
                <a:srgbClr val="F16321"/>
              </a:buClr>
              <a:buSzPct val="127000"/>
              <a:tabLst>
                <a:tab pos="514337" algn="l"/>
              </a:tabLst>
              <a:defRPr/>
            </a:pPr>
            <a:r>
              <a:rPr lang="en-US" dirty="0">
                <a:latin typeface="Franklin Gothic Book" panose="020B0503020102020204" pitchFamily="34" charset="0"/>
                <a:ea typeface="Times New Roman" pitchFamily="18" charset="0"/>
              </a:rPr>
              <a:t>6 Low Hazard</a:t>
            </a:r>
            <a:endParaRPr lang="en-US" dirty="0"/>
          </a:p>
          <a:p>
            <a:r>
              <a:rPr lang="en-US" sz="1200" dirty="0"/>
              <a:t>(All DOTD Maintained dams are inspected annually)</a:t>
            </a:r>
          </a:p>
        </p:txBody>
      </p:sp>
      <p:sp>
        <p:nvSpPr>
          <p:cNvPr id="3" name="Flowchart: Connector 2"/>
          <p:cNvSpPr/>
          <p:nvPr/>
        </p:nvSpPr>
        <p:spPr>
          <a:xfrm>
            <a:off x="6629401" y="2612019"/>
            <a:ext cx="157618" cy="152400"/>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6617899" y="3427873"/>
            <a:ext cx="157618" cy="152400"/>
          </a:xfrm>
          <a:prstGeom prst="flowChartConnector">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6629401" y="3019946"/>
            <a:ext cx="157618" cy="152400"/>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28600" y="5987132"/>
            <a:ext cx="3249266" cy="523220"/>
          </a:xfrm>
          <a:prstGeom prst="rect">
            <a:avLst/>
          </a:prstGeom>
          <a:solidFill>
            <a:srgbClr val="FFFFFF"/>
          </a:solidFill>
        </p:spPr>
        <p:txBody>
          <a:bodyPr wrap="square" rtlCol="0">
            <a:spAutoFit/>
          </a:bodyPr>
          <a:lstStyle/>
          <a:p>
            <a:pPr algn="ctr"/>
            <a:r>
              <a:rPr lang="en-US" sz="1400" dirty="0"/>
              <a:t>Spillway at Chicot Lake Dam, Evangeline Parish</a:t>
            </a:r>
          </a:p>
        </p:txBody>
      </p:sp>
      <p:sp>
        <p:nvSpPr>
          <p:cNvPr id="13" name="Content Placeholder 2"/>
          <p:cNvSpPr>
            <a:spLocks noGrp="1"/>
          </p:cNvSpPr>
          <p:nvPr>
            <p:ph idx="1"/>
          </p:nvPr>
        </p:nvSpPr>
        <p:spPr>
          <a:xfrm>
            <a:off x="195138" y="1572192"/>
            <a:ext cx="2319462" cy="1399608"/>
          </a:xfrm>
          <a:noFill/>
        </p:spPr>
        <p:txBody>
          <a:bodyPr>
            <a:normAutofit/>
          </a:bodyPr>
          <a:lstStyle/>
          <a:p>
            <a:r>
              <a:rPr lang="en-US" sz="2000" dirty="0"/>
              <a:t>LA RS 38:26</a:t>
            </a:r>
            <a:endParaRPr lang="en-US" sz="1800" dirty="0"/>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3540757"/>
            <a:ext cx="3249266" cy="2436950"/>
          </a:xfrm>
          <a:prstGeom prst="rect">
            <a:avLst/>
          </a:prstGeom>
        </p:spPr>
      </p:pic>
    </p:spTree>
    <p:extLst>
      <p:ext uri="{BB962C8B-B14F-4D97-AF65-F5344CB8AC3E}">
        <p14:creationId xmlns:p14="http://schemas.microsoft.com/office/powerpoint/2010/main" val="1463806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7188" t="12222" r="28067" b="43640"/>
          <a:stretch/>
        </p:blipFill>
        <p:spPr>
          <a:xfrm>
            <a:off x="232673" y="1923893"/>
            <a:ext cx="6396727" cy="3985115"/>
          </a:xfrm>
          <a:prstGeom prst="rect">
            <a:avLst/>
          </a:prstGeom>
          <a:ln w="25400">
            <a:solidFill>
              <a:schemeClr val="tx1"/>
            </a:solidFill>
          </a:ln>
        </p:spPr>
      </p:pic>
      <p:sp>
        <p:nvSpPr>
          <p:cNvPr id="12" name="Rectangle 11"/>
          <p:cNvSpPr/>
          <p:nvPr/>
        </p:nvSpPr>
        <p:spPr>
          <a:xfrm>
            <a:off x="5791200" y="1923894"/>
            <a:ext cx="3282787" cy="1962306"/>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a:off x="6112832" y="3123776"/>
            <a:ext cx="228600" cy="174248"/>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193407" y="2297466"/>
            <a:ext cx="2804380" cy="1471172"/>
          </a:xfrm>
          <a:prstGeom prst="rect">
            <a:avLst/>
          </a:prstGeom>
          <a:noFill/>
        </p:spPr>
        <p:txBody>
          <a:bodyPr wrap="square">
            <a:spAutoFit/>
          </a:bodyPr>
          <a:lstStyle/>
          <a:p>
            <a:pPr marL="154302">
              <a:lnSpc>
                <a:spcPct val="140000"/>
              </a:lnSpc>
              <a:buClr>
                <a:srgbClr val="F16321"/>
              </a:buClr>
              <a:buSzPct val="127000"/>
              <a:tabLst>
                <a:tab pos="514337" algn="l"/>
              </a:tabLst>
              <a:defRPr/>
            </a:pPr>
            <a:r>
              <a:rPr lang="en-US" sz="1600" dirty="0">
                <a:latin typeface="Franklin Gothic Book" panose="020B0503020102020204" pitchFamily="34" charset="0"/>
                <a:ea typeface="Times New Roman" pitchFamily="18" charset="0"/>
              </a:rPr>
              <a:t>Safety Measures Only          (9 Projects)</a:t>
            </a:r>
          </a:p>
          <a:p>
            <a:pPr marL="154302">
              <a:lnSpc>
                <a:spcPct val="140000"/>
              </a:lnSpc>
              <a:buClr>
                <a:srgbClr val="F16321"/>
              </a:buClr>
              <a:buSzPct val="127000"/>
              <a:tabLst>
                <a:tab pos="514337" algn="l"/>
              </a:tabLst>
              <a:defRPr/>
            </a:pPr>
            <a:r>
              <a:rPr lang="en-US" sz="1600" dirty="0">
                <a:latin typeface="Franklin Gothic Book" panose="020B0503020102020204" pitchFamily="34" charset="0"/>
                <a:ea typeface="Times New Roman" pitchFamily="18" charset="0"/>
              </a:rPr>
              <a:t>Gate Rehab/Maintenance &amp; Safety Measures (5 Projects)</a:t>
            </a:r>
          </a:p>
        </p:txBody>
      </p:sp>
      <p:sp>
        <p:nvSpPr>
          <p:cNvPr id="6" name="Rectangle 5"/>
          <p:cNvSpPr/>
          <p:nvPr/>
        </p:nvSpPr>
        <p:spPr>
          <a:xfrm>
            <a:off x="1905000" y="707339"/>
            <a:ext cx="7232813" cy="1015663"/>
          </a:xfrm>
          <a:prstGeom prst="rect">
            <a:avLst/>
          </a:prstGeom>
        </p:spPr>
        <p:txBody>
          <a:bodyPr wrap="square">
            <a:spAutoFit/>
          </a:bodyPr>
          <a:lstStyle/>
          <a:p>
            <a:pPr algn="ctr"/>
            <a:r>
              <a:rPr lang="en-US" altLang="en-US" sz="3600" dirty="0">
                <a:latin typeface="Franklin Gothic Medium" panose="020B0603020102020204" pitchFamily="34" charset="0"/>
              </a:rPr>
              <a:t>Dam Safety Program</a:t>
            </a:r>
          </a:p>
          <a:p>
            <a:pPr algn="ctr"/>
            <a:r>
              <a:rPr lang="en-US" sz="2400" dirty="0">
                <a:latin typeface="Franklin Gothic Medium" panose="020B0603020102020204" pitchFamily="34" charset="0"/>
              </a:rPr>
              <a:t>State Maintained Dams – Capital Outlay Projects (14)</a:t>
            </a:r>
          </a:p>
        </p:txBody>
      </p:sp>
      <p:sp>
        <p:nvSpPr>
          <p:cNvPr id="8" name="Flowchart: Connector 7"/>
          <p:cNvSpPr/>
          <p:nvPr/>
        </p:nvSpPr>
        <p:spPr>
          <a:xfrm>
            <a:off x="6134100" y="2459481"/>
            <a:ext cx="161337" cy="167882"/>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6204272" y="3219853"/>
            <a:ext cx="45719" cy="45719"/>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791201" y="3969530"/>
            <a:ext cx="3282788" cy="480131"/>
          </a:xfrm>
          <a:prstGeom prst="rect">
            <a:avLst/>
          </a:prstGeom>
          <a:solidFill>
            <a:schemeClr val="bg1"/>
          </a:solidFill>
          <a:ln w="25400">
            <a:solidFill>
              <a:schemeClr val="tx2"/>
            </a:solidFill>
          </a:ln>
        </p:spPr>
        <p:txBody>
          <a:bodyPr wrap="square">
            <a:spAutoFit/>
          </a:bodyPr>
          <a:lstStyle/>
          <a:p>
            <a:pPr marL="308603" indent="-154301" algn="just">
              <a:lnSpc>
                <a:spcPct val="140000"/>
              </a:lnSpc>
              <a:buClr>
                <a:srgbClr val="F16321"/>
              </a:buClr>
              <a:buSzPct val="127000"/>
              <a:buFont typeface="Wingdings" panose="05000000000000000000" pitchFamily="2" charset="2"/>
              <a:buChar char="Ø"/>
              <a:tabLst>
                <a:tab pos="514337" algn="l"/>
              </a:tabLst>
              <a:defRPr/>
            </a:pPr>
            <a:r>
              <a:rPr lang="en-US" dirty="0">
                <a:latin typeface="Franklin Gothic Book" panose="020B0503020102020204" pitchFamily="34" charset="0"/>
                <a:ea typeface="Times New Roman" pitchFamily="18" charset="0"/>
              </a:rPr>
              <a:t>Total Projects = $2.5 Million</a:t>
            </a:r>
          </a:p>
        </p:txBody>
      </p:sp>
    </p:spTree>
    <p:extLst>
      <p:ext uri="{BB962C8B-B14F-4D97-AF65-F5344CB8AC3E}">
        <p14:creationId xmlns:p14="http://schemas.microsoft.com/office/powerpoint/2010/main" val="1540047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9741" y="685800"/>
            <a:ext cx="7315200" cy="1384995"/>
          </a:xfrm>
          <a:prstGeom prst="rect">
            <a:avLst/>
          </a:prstGeom>
        </p:spPr>
        <p:txBody>
          <a:bodyPr wrap="square">
            <a:spAutoFit/>
          </a:bodyPr>
          <a:lstStyle/>
          <a:p>
            <a:pPr algn="r"/>
            <a:r>
              <a:rPr lang="en-US" sz="3600" dirty="0">
                <a:latin typeface="Franklin Gothic Medium" panose="020B0603020102020204" pitchFamily="34" charset="0"/>
              </a:rPr>
              <a:t>Capital Outlay Projects</a:t>
            </a:r>
          </a:p>
          <a:p>
            <a:pPr algn="r"/>
            <a:r>
              <a:rPr lang="en-US" sz="2400" dirty="0">
                <a:latin typeface="Franklin Gothic Medium" panose="020B0603020102020204" pitchFamily="34" charset="0"/>
              </a:rPr>
              <a:t>H.007773/</a:t>
            </a:r>
            <a:r>
              <a:rPr lang="en-US" sz="2400" dirty="0" err="1">
                <a:latin typeface="Franklin Gothic Medium" panose="020B0603020102020204" pitchFamily="34" charset="0"/>
              </a:rPr>
              <a:t>Bundick</a:t>
            </a:r>
            <a:r>
              <a:rPr lang="en-US" sz="2400" dirty="0">
                <a:latin typeface="Franklin Gothic Medium" panose="020B0603020102020204" pitchFamily="34" charset="0"/>
              </a:rPr>
              <a:t> Lake Gate Replacement</a:t>
            </a:r>
          </a:p>
          <a:p>
            <a:pPr algn="r"/>
            <a:r>
              <a:rPr lang="en-US" sz="2400" dirty="0">
                <a:latin typeface="Franklin Gothic Medium" panose="020B0603020102020204" pitchFamily="34" charset="0"/>
              </a:rPr>
              <a:t>Projected Completion Summer 2024</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551" r="4416"/>
          <a:stretch/>
        </p:blipFill>
        <p:spPr>
          <a:xfrm>
            <a:off x="4495800" y="2345706"/>
            <a:ext cx="4572000" cy="3766788"/>
          </a:xfrm>
          <a:prstGeom prst="rect">
            <a:avLst/>
          </a:prstGeom>
        </p:spPr>
      </p:pic>
      <p:sp>
        <p:nvSpPr>
          <p:cNvPr id="6" name="Content Placeholder 2"/>
          <p:cNvSpPr txBox="1">
            <a:spLocks/>
          </p:cNvSpPr>
          <p:nvPr/>
        </p:nvSpPr>
        <p:spPr bwMode="auto">
          <a:xfrm>
            <a:off x="304800" y="2345706"/>
            <a:ext cx="4267200" cy="37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32500" lnSpcReduction="2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08603" indent="-274320">
              <a:spcBef>
                <a:spcPct val="0"/>
              </a:spcBef>
              <a:spcAft>
                <a:spcPts val="1200"/>
              </a:spcAft>
              <a:buClr>
                <a:srgbClr val="F16321"/>
              </a:buClr>
              <a:buSzPct val="127000"/>
              <a:buFont typeface="Wingdings" panose="05000000000000000000" pitchFamily="2" charset="2"/>
              <a:buChar char="Ø"/>
              <a:tabLst>
                <a:tab pos="514337" algn="l"/>
              </a:tabLst>
              <a:defRPr/>
            </a:pPr>
            <a:r>
              <a:rPr lang="en-US" sz="8000" dirty="0">
                <a:latin typeface="Franklin Gothic Book" panose="020B0503020102020204" pitchFamily="34" charset="0"/>
                <a:cs typeface="Arial" panose="020B0604020202020204" pitchFamily="34" charset="0"/>
              </a:rPr>
              <a:t>Total Costs = $900,000</a:t>
            </a:r>
          </a:p>
          <a:p>
            <a:pPr marL="308603" indent="-274320">
              <a:spcBef>
                <a:spcPct val="0"/>
              </a:spcBef>
              <a:spcAft>
                <a:spcPts val="1200"/>
              </a:spcAft>
              <a:buClr>
                <a:srgbClr val="F16321"/>
              </a:buClr>
              <a:buSzPct val="127000"/>
              <a:buFont typeface="Wingdings" panose="05000000000000000000" pitchFamily="2" charset="2"/>
              <a:buChar char="Ø"/>
              <a:tabLst>
                <a:tab pos="514337" algn="l"/>
              </a:tabLst>
              <a:defRPr/>
            </a:pPr>
            <a:r>
              <a:rPr lang="en-US" sz="8000" dirty="0">
                <a:latin typeface="Franklin Gothic Book" panose="020B0503020102020204" pitchFamily="34" charset="0"/>
                <a:cs typeface="Arial" panose="020B0604020202020204" pitchFamily="34" charset="0"/>
              </a:rPr>
              <a:t>Replace Drawdown Gate </a:t>
            </a:r>
          </a:p>
          <a:p>
            <a:pPr marL="308603" indent="-274320">
              <a:spcBef>
                <a:spcPct val="0"/>
              </a:spcBef>
              <a:spcAft>
                <a:spcPts val="1200"/>
              </a:spcAft>
              <a:buClr>
                <a:srgbClr val="F16321"/>
              </a:buClr>
              <a:buSzPct val="127000"/>
              <a:buFont typeface="Wingdings" panose="05000000000000000000" pitchFamily="2" charset="2"/>
              <a:buChar char="Ø"/>
              <a:tabLst>
                <a:tab pos="514337" algn="l"/>
              </a:tabLst>
              <a:defRPr/>
            </a:pPr>
            <a:r>
              <a:rPr lang="en-US" sz="8000" dirty="0">
                <a:latin typeface="Franklin Gothic Book" panose="020B0503020102020204" pitchFamily="34" charset="0"/>
                <a:cs typeface="Arial" panose="020B0604020202020204" pitchFamily="34" charset="0"/>
              </a:rPr>
              <a:t>Replace Trash Screen</a:t>
            </a:r>
          </a:p>
          <a:p>
            <a:pPr marL="308603" indent="-274320">
              <a:spcBef>
                <a:spcPct val="0"/>
              </a:spcBef>
              <a:spcAft>
                <a:spcPts val="1200"/>
              </a:spcAft>
              <a:buClr>
                <a:srgbClr val="F16321"/>
              </a:buClr>
              <a:buSzPct val="127000"/>
              <a:buFont typeface="Wingdings" panose="05000000000000000000" pitchFamily="2" charset="2"/>
              <a:buChar char="Ø"/>
              <a:tabLst>
                <a:tab pos="514337" algn="l"/>
              </a:tabLst>
              <a:defRPr/>
            </a:pPr>
            <a:r>
              <a:rPr lang="en-US" sz="8000" dirty="0">
                <a:latin typeface="Franklin Gothic Book" panose="020B0503020102020204" pitchFamily="34" charset="0"/>
                <a:cs typeface="Arial" panose="020B0604020202020204" pitchFamily="34" charset="0"/>
              </a:rPr>
              <a:t>Replace Handrails</a:t>
            </a:r>
          </a:p>
          <a:p>
            <a:pPr marL="308603" indent="-274320">
              <a:spcBef>
                <a:spcPct val="0"/>
              </a:spcBef>
              <a:spcAft>
                <a:spcPts val="1200"/>
              </a:spcAft>
              <a:buClr>
                <a:srgbClr val="F16321"/>
              </a:buClr>
              <a:buSzPct val="127000"/>
              <a:buFont typeface="Wingdings" panose="05000000000000000000" pitchFamily="2" charset="2"/>
              <a:buChar char="Ø"/>
              <a:tabLst>
                <a:tab pos="514337" algn="l"/>
              </a:tabLst>
              <a:defRPr/>
            </a:pPr>
            <a:r>
              <a:rPr lang="en-US" sz="8000" dirty="0">
                <a:latin typeface="Franklin Gothic Book" panose="020B0503020102020204" pitchFamily="34" charset="0"/>
                <a:cs typeface="Arial" panose="020B0604020202020204" pitchFamily="34" charset="0"/>
              </a:rPr>
              <a:t>Safety Buoys @ spillway</a:t>
            </a:r>
          </a:p>
          <a:p>
            <a:pPr marL="308603" indent="-274320">
              <a:spcBef>
                <a:spcPct val="0"/>
              </a:spcBef>
              <a:spcAft>
                <a:spcPts val="1200"/>
              </a:spcAft>
              <a:buClr>
                <a:srgbClr val="F16321"/>
              </a:buClr>
              <a:buSzPct val="127000"/>
              <a:buFont typeface="Wingdings" panose="05000000000000000000" pitchFamily="2" charset="2"/>
              <a:buChar char="Ø"/>
              <a:tabLst>
                <a:tab pos="514337" algn="l"/>
              </a:tabLst>
              <a:defRPr/>
            </a:pPr>
            <a:r>
              <a:rPr lang="en-US" sz="8000" dirty="0">
                <a:latin typeface="Franklin Gothic Book" panose="020B0503020102020204" pitchFamily="34" charset="0"/>
                <a:cs typeface="Arial" panose="020B0604020202020204" pitchFamily="34" charset="0"/>
              </a:rPr>
              <a:t>Safety Signs</a:t>
            </a:r>
          </a:p>
        </p:txBody>
      </p:sp>
    </p:spTree>
    <p:extLst>
      <p:ext uri="{BB962C8B-B14F-4D97-AF65-F5344CB8AC3E}">
        <p14:creationId xmlns:p14="http://schemas.microsoft.com/office/powerpoint/2010/main" val="40087974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9741" y="685800"/>
            <a:ext cx="7315200" cy="1384995"/>
          </a:xfrm>
          <a:prstGeom prst="rect">
            <a:avLst/>
          </a:prstGeom>
        </p:spPr>
        <p:txBody>
          <a:bodyPr wrap="square">
            <a:spAutoFit/>
          </a:bodyPr>
          <a:lstStyle/>
          <a:p>
            <a:pPr algn="r"/>
            <a:r>
              <a:rPr lang="en-US" sz="3600" dirty="0">
                <a:latin typeface="Franklin Gothic Medium" panose="020B0603020102020204" pitchFamily="34" charset="0"/>
              </a:rPr>
              <a:t>Capital Outlay Projects</a:t>
            </a:r>
          </a:p>
          <a:p>
            <a:pPr algn="ctr"/>
            <a:r>
              <a:rPr lang="en-US" sz="2400" dirty="0">
                <a:latin typeface="Franklin Gothic Medium" panose="020B0603020102020204" pitchFamily="34" charset="0"/>
              </a:rPr>
              <a:t>H.014935/Safety Measures at Lower </a:t>
            </a:r>
            <a:r>
              <a:rPr lang="en-US" sz="2400" dirty="0" err="1">
                <a:latin typeface="Franklin Gothic Medium" panose="020B0603020102020204" pitchFamily="34" charset="0"/>
              </a:rPr>
              <a:t>Anacoco</a:t>
            </a:r>
            <a:r>
              <a:rPr lang="en-US" sz="2400" dirty="0">
                <a:latin typeface="Franklin Gothic Medium" panose="020B0603020102020204" pitchFamily="34" charset="0"/>
              </a:rPr>
              <a:t> Dam</a:t>
            </a:r>
          </a:p>
          <a:p>
            <a:pPr algn="r"/>
            <a:r>
              <a:rPr lang="en-US" sz="2400" dirty="0">
                <a:latin typeface="Franklin Gothic Medium" panose="020B0603020102020204" pitchFamily="34" charset="0"/>
              </a:rPr>
              <a:t>Projected Completion Summer 2024</a:t>
            </a:r>
          </a:p>
        </p:txBody>
      </p:sp>
      <p:sp>
        <p:nvSpPr>
          <p:cNvPr id="6" name="Content Placeholder 2"/>
          <p:cNvSpPr txBox="1">
            <a:spLocks/>
          </p:cNvSpPr>
          <p:nvPr/>
        </p:nvSpPr>
        <p:spPr bwMode="auto">
          <a:xfrm>
            <a:off x="304800" y="2345706"/>
            <a:ext cx="3907515" cy="37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08603" indent="-274320">
              <a:spcBef>
                <a:spcPct val="0"/>
              </a:spcBef>
              <a:spcAft>
                <a:spcPts val="1200"/>
              </a:spcAft>
              <a:buClr>
                <a:srgbClr val="F16321"/>
              </a:buClr>
              <a:buSzPct val="127000"/>
              <a:buFont typeface="Wingdings" panose="05000000000000000000" pitchFamily="2" charset="2"/>
              <a:buChar char="Ø"/>
              <a:tabLst>
                <a:tab pos="514337" algn="l"/>
              </a:tabLst>
              <a:defRPr/>
            </a:pPr>
            <a:r>
              <a:rPr lang="en-US" sz="2400" dirty="0">
                <a:latin typeface="Franklin Gothic Book" panose="020B0503020102020204" pitchFamily="34" charset="0"/>
                <a:cs typeface="Arial" panose="020B0604020202020204" pitchFamily="34" charset="0"/>
              </a:rPr>
              <a:t>Total Costs = $410,000</a:t>
            </a:r>
          </a:p>
          <a:p>
            <a:pPr marL="308603" indent="-274320">
              <a:spcBef>
                <a:spcPct val="0"/>
              </a:spcBef>
              <a:spcAft>
                <a:spcPts val="1200"/>
              </a:spcAft>
              <a:buClr>
                <a:srgbClr val="F16321"/>
              </a:buClr>
              <a:buSzPct val="127000"/>
              <a:buFont typeface="Wingdings" panose="05000000000000000000" pitchFamily="2" charset="2"/>
              <a:buChar char="Ø"/>
              <a:tabLst>
                <a:tab pos="514337" algn="l"/>
              </a:tabLst>
              <a:defRPr/>
            </a:pPr>
            <a:r>
              <a:rPr lang="en-US" sz="2400" dirty="0">
                <a:latin typeface="Franklin Gothic Book" panose="020B0503020102020204" pitchFamily="34" charset="0"/>
                <a:cs typeface="Arial" panose="020B0604020202020204" pitchFamily="34" charset="0"/>
              </a:rPr>
              <a:t>Replace Handrails</a:t>
            </a:r>
          </a:p>
          <a:p>
            <a:pPr marL="308603" indent="-274320">
              <a:spcBef>
                <a:spcPct val="0"/>
              </a:spcBef>
              <a:spcAft>
                <a:spcPts val="1200"/>
              </a:spcAft>
              <a:buClr>
                <a:srgbClr val="F16321"/>
              </a:buClr>
              <a:buSzPct val="127000"/>
              <a:buFont typeface="Wingdings" panose="05000000000000000000" pitchFamily="2" charset="2"/>
              <a:buChar char="Ø"/>
              <a:tabLst>
                <a:tab pos="514337" algn="l"/>
              </a:tabLst>
              <a:defRPr/>
            </a:pPr>
            <a:r>
              <a:rPr lang="en-US" sz="2400" dirty="0">
                <a:latin typeface="Franklin Gothic Book" panose="020B0503020102020204" pitchFamily="34" charset="0"/>
                <a:cs typeface="Arial" panose="020B0604020202020204" pitchFamily="34" charset="0"/>
              </a:rPr>
              <a:t>Safety Buoys @ spillway</a:t>
            </a:r>
          </a:p>
          <a:p>
            <a:pPr marL="308603" indent="-274320">
              <a:spcBef>
                <a:spcPct val="0"/>
              </a:spcBef>
              <a:spcAft>
                <a:spcPts val="1200"/>
              </a:spcAft>
              <a:buClr>
                <a:srgbClr val="F16321"/>
              </a:buClr>
              <a:buSzPct val="127000"/>
              <a:buFont typeface="Wingdings" panose="05000000000000000000" pitchFamily="2" charset="2"/>
              <a:buChar char="Ø"/>
              <a:tabLst>
                <a:tab pos="514337" algn="l"/>
              </a:tabLst>
              <a:defRPr/>
            </a:pPr>
            <a:r>
              <a:rPr lang="en-US" sz="2400" dirty="0">
                <a:latin typeface="Franklin Gothic Book" panose="020B0503020102020204" pitchFamily="34" charset="0"/>
                <a:cs typeface="Arial" panose="020B0604020202020204" pitchFamily="34" charset="0"/>
              </a:rPr>
              <a:t>Safety Signs</a:t>
            </a:r>
          </a:p>
          <a:p>
            <a:pPr marL="308603" indent="-274320">
              <a:spcBef>
                <a:spcPct val="0"/>
              </a:spcBef>
              <a:spcAft>
                <a:spcPts val="1200"/>
              </a:spcAft>
              <a:buClr>
                <a:srgbClr val="F16321"/>
              </a:buClr>
              <a:buSzPct val="127000"/>
              <a:buFont typeface="Wingdings" panose="05000000000000000000" pitchFamily="2" charset="2"/>
              <a:buChar char="Ø"/>
              <a:tabLst>
                <a:tab pos="514337" algn="l"/>
              </a:tabLst>
              <a:defRPr/>
            </a:pPr>
            <a:r>
              <a:rPr lang="en-US" sz="2400" dirty="0">
                <a:latin typeface="Franklin Gothic Book" panose="020B0503020102020204" pitchFamily="34" charset="0"/>
                <a:cs typeface="Arial" panose="020B0604020202020204" pitchFamily="34" charset="0"/>
              </a:rPr>
              <a:t>Fencing/Access Control @drawdown structure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2315" y="2345706"/>
            <a:ext cx="4931685" cy="3698763"/>
          </a:xfrm>
          <a:prstGeom prst="rect">
            <a:avLst/>
          </a:prstGeom>
        </p:spPr>
      </p:pic>
    </p:spTree>
    <p:extLst>
      <p:ext uri="{BB962C8B-B14F-4D97-AF65-F5344CB8AC3E}">
        <p14:creationId xmlns:p14="http://schemas.microsoft.com/office/powerpoint/2010/main" val="2412961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1143000"/>
          </a:xfrm>
        </p:spPr>
        <p:txBody>
          <a:bodyPr/>
          <a:lstStyle/>
          <a:p>
            <a:pPr algn="r"/>
            <a:r>
              <a:rPr lang="en-US" sz="4000" dirty="0"/>
              <a:t>Hydraulics Section Responsibilities</a:t>
            </a:r>
          </a:p>
        </p:txBody>
      </p:sp>
      <p:sp>
        <p:nvSpPr>
          <p:cNvPr id="3" name="Content Placeholder 2"/>
          <p:cNvSpPr>
            <a:spLocks noGrp="1"/>
          </p:cNvSpPr>
          <p:nvPr>
            <p:ph idx="1"/>
          </p:nvPr>
        </p:nvSpPr>
        <p:spPr>
          <a:xfrm>
            <a:off x="0" y="1981200"/>
            <a:ext cx="9144000" cy="4267200"/>
          </a:xfrm>
        </p:spPr>
        <p:txBody>
          <a:bodyPr anchor="ctr"/>
          <a:lstStyle/>
          <a:p>
            <a:pPr marL="457200" indent="-457200"/>
            <a:r>
              <a:rPr lang="en-US" dirty="0"/>
              <a:t>Hydraulic reviews and analysis</a:t>
            </a:r>
          </a:p>
          <a:p>
            <a:pPr lvl="1">
              <a:spcBef>
                <a:spcPts val="1200"/>
              </a:spcBef>
              <a:buFont typeface="Wingdings" panose="05000000000000000000" pitchFamily="2" charset="2"/>
              <a:buChar char="§"/>
            </a:pPr>
            <a:r>
              <a:rPr lang="en-US" sz="2400" dirty="0"/>
              <a:t>Review plans and calculations for highway projects to ensure compliance with LA DOTD hydraulic policies and performance criteria</a:t>
            </a:r>
          </a:p>
          <a:p>
            <a:pPr lvl="1">
              <a:spcBef>
                <a:spcPts val="1200"/>
              </a:spcBef>
              <a:buFont typeface="Wingdings" panose="05000000000000000000" pitchFamily="2" charset="2"/>
              <a:buChar char="§"/>
            </a:pPr>
            <a:r>
              <a:rPr lang="en-US" sz="2400" dirty="0"/>
              <a:t>Hydraulic design for bridges, culverts, and storm sewer systems</a:t>
            </a:r>
          </a:p>
          <a:p>
            <a:pPr lvl="1">
              <a:spcBef>
                <a:spcPts val="1200"/>
              </a:spcBef>
              <a:buFont typeface="Wingdings" panose="05000000000000000000" pitchFamily="2" charset="2"/>
              <a:buChar char="§"/>
            </a:pPr>
            <a:r>
              <a:rPr lang="en-US" sz="2400" dirty="0"/>
              <a:t>Hydraulic review for the Off-System Bridge Replacement Program</a:t>
            </a:r>
          </a:p>
        </p:txBody>
      </p:sp>
      <p:sp>
        <p:nvSpPr>
          <p:cNvPr id="4" name="Slide Number Placeholder 3"/>
          <p:cNvSpPr>
            <a:spLocks noGrp="1"/>
          </p:cNvSpPr>
          <p:nvPr>
            <p:ph type="sldNum" sz="quarter" idx="4294967295"/>
          </p:nvPr>
        </p:nvSpPr>
        <p:spPr/>
        <p:txBody>
          <a:bodyPr/>
          <a:lstStyle/>
          <a:p>
            <a:endParaRPr lang="en-US" dirty="0"/>
          </a:p>
        </p:txBody>
      </p:sp>
    </p:spTree>
    <p:extLst>
      <p:ext uri="{BB962C8B-B14F-4D97-AF65-F5344CB8AC3E}">
        <p14:creationId xmlns:p14="http://schemas.microsoft.com/office/powerpoint/2010/main" val="2995128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43655" t="7698" r="13553" b="50133"/>
          <a:stretch/>
        </p:blipFill>
        <p:spPr>
          <a:xfrm>
            <a:off x="316401" y="3962400"/>
            <a:ext cx="2514600" cy="2514601"/>
          </a:xfrm>
          <a:prstGeom prst="rect">
            <a:avLst/>
          </a:prstGeom>
        </p:spPr>
      </p:pic>
      <p:sp>
        <p:nvSpPr>
          <p:cNvPr id="4" name="Rectangle 3"/>
          <p:cNvSpPr/>
          <p:nvPr/>
        </p:nvSpPr>
        <p:spPr>
          <a:xfrm>
            <a:off x="1619741" y="685800"/>
            <a:ext cx="7315200" cy="1015663"/>
          </a:xfrm>
          <a:prstGeom prst="rect">
            <a:avLst/>
          </a:prstGeom>
        </p:spPr>
        <p:txBody>
          <a:bodyPr wrap="square">
            <a:spAutoFit/>
          </a:bodyPr>
          <a:lstStyle/>
          <a:p>
            <a:pPr algn="r"/>
            <a:r>
              <a:rPr lang="en-US" sz="3600" dirty="0">
                <a:latin typeface="Franklin Gothic Medium" panose="020B0603020102020204" pitchFamily="34" charset="0"/>
              </a:rPr>
              <a:t>State Maintained Dams</a:t>
            </a:r>
          </a:p>
          <a:p>
            <a:pPr algn="r"/>
            <a:r>
              <a:rPr lang="en-US" sz="2400" dirty="0">
                <a:latin typeface="Franklin Gothic Medium" panose="020B0603020102020204" pitchFamily="34" charset="0"/>
              </a:rPr>
              <a:t>Safety Measures</a:t>
            </a:r>
          </a:p>
        </p:txBody>
      </p:sp>
      <p:sp>
        <p:nvSpPr>
          <p:cNvPr id="6" name="Content Placeholder 2"/>
          <p:cNvSpPr txBox="1">
            <a:spLocks/>
          </p:cNvSpPr>
          <p:nvPr/>
        </p:nvSpPr>
        <p:spPr bwMode="auto">
          <a:xfrm>
            <a:off x="0" y="1949616"/>
            <a:ext cx="5029200" cy="1616694"/>
          </a:xfrm>
          <a:prstGeom prst="rect">
            <a:avLst/>
          </a:prstGeom>
          <a:noFill/>
          <a:ln>
            <a:noFill/>
          </a:ln>
        </p:spPr>
        <p:txBody>
          <a:bodyPr vert="horz" wrap="square" lIns="91440" tIns="45720" rIns="91440" bIns="45720" numCol="1" anchor="ctr" anchorCtr="0" compatLnSpc="1">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08603" indent="-274320">
              <a:spcBef>
                <a:spcPct val="0"/>
              </a:spcBef>
              <a:spcAft>
                <a:spcPts val="1200"/>
              </a:spcAft>
              <a:buClr>
                <a:srgbClr val="F16321"/>
              </a:buClr>
              <a:buSzPct val="127000"/>
              <a:buFont typeface="Wingdings" panose="05000000000000000000" pitchFamily="2" charset="2"/>
              <a:buChar char="Ø"/>
              <a:tabLst>
                <a:tab pos="514337" algn="l"/>
              </a:tabLst>
              <a:defRPr/>
            </a:pPr>
            <a:r>
              <a:rPr lang="en-US" sz="2400" dirty="0">
                <a:latin typeface="Franklin Gothic Book" panose="020B0503020102020204" pitchFamily="34" charset="0"/>
                <a:cs typeface="Arial" panose="020B0604020202020204" pitchFamily="34" charset="0"/>
              </a:rPr>
              <a:t>P&amp;S for safety signage and buoys</a:t>
            </a:r>
          </a:p>
          <a:p>
            <a:pPr marL="308603" indent="-274320">
              <a:spcBef>
                <a:spcPct val="0"/>
              </a:spcBef>
              <a:spcAft>
                <a:spcPts val="1200"/>
              </a:spcAft>
              <a:buClr>
                <a:srgbClr val="F16321"/>
              </a:buClr>
              <a:buSzPct val="127000"/>
              <a:buFont typeface="Wingdings" panose="05000000000000000000" pitchFamily="2" charset="2"/>
              <a:buChar char="Ø"/>
              <a:tabLst>
                <a:tab pos="514337" algn="l"/>
              </a:tabLst>
              <a:defRPr/>
            </a:pPr>
            <a:r>
              <a:rPr lang="en-US" sz="2400" dirty="0">
                <a:latin typeface="Franklin Gothic Book" panose="020B0503020102020204" pitchFamily="34" charset="0"/>
                <a:cs typeface="Arial" panose="020B0604020202020204" pitchFamily="34" charset="0"/>
              </a:rPr>
              <a:t>Sign installation underway</a:t>
            </a:r>
          </a:p>
          <a:p>
            <a:pPr marL="308603" indent="-274320">
              <a:spcBef>
                <a:spcPct val="0"/>
              </a:spcBef>
              <a:spcAft>
                <a:spcPts val="1200"/>
              </a:spcAft>
              <a:buClr>
                <a:srgbClr val="F16321"/>
              </a:buClr>
              <a:buSzPct val="127000"/>
              <a:buFont typeface="Wingdings" panose="05000000000000000000" pitchFamily="2" charset="2"/>
              <a:buChar char="Ø"/>
              <a:tabLst>
                <a:tab pos="514337" algn="l"/>
              </a:tabLst>
              <a:defRPr/>
            </a:pPr>
            <a:r>
              <a:rPr lang="en-US" sz="2400" dirty="0">
                <a:latin typeface="Franklin Gothic Book" panose="020B0503020102020204" pitchFamily="34" charset="0"/>
                <a:cs typeface="Arial" panose="020B0604020202020204" pitchFamily="34" charset="0"/>
              </a:rPr>
              <a:t>Signs tracked in inspection app</a:t>
            </a:r>
          </a:p>
        </p:txBody>
      </p:sp>
      <p:pic>
        <p:nvPicPr>
          <p:cNvPr id="5" name="Picture 4"/>
          <p:cNvPicPr>
            <a:picLocks noChangeAspect="1"/>
          </p:cNvPicPr>
          <p:nvPr/>
        </p:nvPicPr>
        <p:blipFill>
          <a:blip r:embed="rId4"/>
          <a:stretch>
            <a:fillRect/>
          </a:stretch>
        </p:blipFill>
        <p:spPr>
          <a:xfrm>
            <a:off x="3054745" y="3429000"/>
            <a:ext cx="5462168" cy="2797092"/>
          </a:xfrm>
          <a:prstGeom prst="rect">
            <a:avLst/>
          </a:prstGeom>
        </p:spPr>
      </p:pic>
      <p:pic>
        <p:nvPicPr>
          <p:cNvPr id="11" name="Picture 10"/>
          <p:cNvPicPr>
            <a:picLocks noChangeAspect="1"/>
          </p:cNvPicPr>
          <p:nvPr/>
        </p:nvPicPr>
        <p:blipFill>
          <a:blip r:embed="rId5"/>
          <a:stretch>
            <a:fillRect/>
          </a:stretch>
        </p:blipFill>
        <p:spPr>
          <a:xfrm>
            <a:off x="6599060" y="1701463"/>
            <a:ext cx="2489214" cy="2489214"/>
          </a:xfrm>
          <a:prstGeom prst="rect">
            <a:avLst/>
          </a:prstGeom>
        </p:spPr>
      </p:pic>
    </p:spTree>
    <p:extLst>
      <p:ext uri="{BB962C8B-B14F-4D97-AF65-F5344CB8AC3E}">
        <p14:creationId xmlns:p14="http://schemas.microsoft.com/office/powerpoint/2010/main" val="11510205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9741" y="685800"/>
            <a:ext cx="7315200" cy="1015663"/>
          </a:xfrm>
          <a:prstGeom prst="rect">
            <a:avLst/>
          </a:prstGeom>
        </p:spPr>
        <p:txBody>
          <a:bodyPr wrap="square">
            <a:spAutoFit/>
          </a:bodyPr>
          <a:lstStyle/>
          <a:p>
            <a:pPr algn="r"/>
            <a:r>
              <a:rPr lang="en-US" sz="3600" dirty="0">
                <a:latin typeface="Franklin Gothic Medium" panose="020B0603020102020204" pitchFamily="34" charset="0"/>
              </a:rPr>
              <a:t>State Maintained Dams</a:t>
            </a:r>
          </a:p>
          <a:p>
            <a:pPr algn="r"/>
            <a:r>
              <a:rPr lang="en-US" sz="2400" dirty="0">
                <a:latin typeface="Franklin Gothic Medium" panose="020B0603020102020204" pitchFamily="34" charset="0"/>
              </a:rPr>
              <a:t>Gearbox Repairs</a:t>
            </a:r>
          </a:p>
        </p:txBody>
      </p:sp>
      <p:sp>
        <p:nvSpPr>
          <p:cNvPr id="6" name="Content Placeholder 2"/>
          <p:cNvSpPr txBox="1">
            <a:spLocks/>
          </p:cNvSpPr>
          <p:nvPr/>
        </p:nvSpPr>
        <p:spPr bwMode="auto">
          <a:xfrm>
            <a:off x="212972" y="1812306"/>
            <a:ext cx="4359028" cy="1616694"/>
          </a:xfrm>
          <a:prstGeom prst="rect">
            <a:avLst/>
          </a:prstGeom>
          <a:noFill/>
          <a:ln>
            <a:noFill/>
          </a:ln>
        </p:spPr>
        <p:txBody>
          <a:bodyPr vert="horz" wrap="square" lIns="91440" tIns="45720" rIns="91440" bIns="45720" numCol="1" anchor="ctr" anchorCtr="0" compatLnSpc="1">
            <a:normAutofit fontScale="85000" lnSpcReduction="2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08603" indent="-274320">
              <a:spcBef>
                <a:spcPct val="0"/>
              </a:spcBef>
              <a:spcAft>
                <a:spcPts val="1200"/>
              </a:spcAft>
              <a:buClr>
                <a:srgbClr val="F16321"/>
              </a:buClr>
              <a:buSzPct val="127000"/>
              <a:buFont typeface="Wingdings" panose="05000000000000000000" pitchFamily="2" charset="2"/>
              <a:buChar char="Ø"/>
              <a:tabLst>
                <a:tab pos="514337" algn="l"/>
              </a:tabLst>
              <a:defRPr/>
            </a:pPr>
            <a:r>
              <a:rPr lang="en-US" sz="2400" dirty="0">
                <a:latin typeface="Franklin Gothic Book" panose="020B0503020102020204" pitchFamily="34" charset="0"/>
                <a:cs typeface="Arial" panose="020B0604020202020204" pitchFamily="34" charset="0"/>
              </a:rPr>
              <a:t>Lake </a:t>
            </a:r>
            <a:r>
              <a:rPr lang="en-US" sz="2400" dirty="0" err="1">
                <a:latin typeface="Franklin Gothic Book" panose="020B0503020102020204" pitchFamily="34" charset="0"/>
                <a:cs typeface="Arial" panose="020B0604020202020204" pitchFamily="34" charset="0"/>
              </a:rPr>
              <a:t>D’Arbonne</a:t>
            </a:r>
            <a:r>
              <a:rPr lang="en-US" sz="2400" dirty="0">
                <a:latin typeface="Franklin Gothic Book" panose="020B0503020102020204" pitchFamily="34" charset="0"/>
                <a:cs typeface="Arial" panose="020B0604020202020204" pitchFamily="34" charset="0"/>
              </a:rPr>
              <a:t> (complete)</a:t>
            </a:r>
          </a:p>
          <a:p>
            <a:pPr marL="308603" indent="-274320">
              <a:spcBef>
                <a:spcPct val="0"/>
              </a:spcBef>
              <a:spcAft>
                <a:spcPts val="1200"/>
              </a:spcAft>
              <a:buClr>
                <a:srgbClr val="F16321"/>
              </a:buClr>
              <a:buSzPct val="127000"/>
              <a:buFont typeface="Wingdings" panose="05000000000000000000" pitchFamily="2" charset="2"/>
              <a:buChar char="Ø"/>
              <a:tabLst>
                <a:tab pos="514337" algn="l"/>
              </a:tabLst>
              <a:defRPr/>
            </a:pPr>
            <a:r>
              <a:rPr lang="en-US" sz="2400" dirty="0">
                <a:latin typeface="Franklin Gothic Book" panose="020B0503020102020204" pitchFamily="34" charset="0"/>
                <a:cs typeface="Arial" panose="020B0604020202020204" pitchFamily="34" charset="0"/>
              </a:rPr>
              <a:t>Vernon Lake (underway)</a:t>
            </a:r>
          </a:p>
          <a:p>
            <a:pPr marL="308603" indent="-274320">
              <a:spcBef>
                <a:spcPct val="0"/>
              </a:spcBef>
              <a:spcAft>
                <a:spcPts val="1200"/>
              </a:spcAft>
              <a:buClr>
                <a:srgbClr val="F16321"/>
              </a:buClr>
              <a:buSzPct val="127000"/>
              <a:buFont typeface="Wingdings" panose="05000000000000000000" pitchFamily="2" charset="2"/>
              <a:buChar char="Ø"/>
              <a:tabLst>
                <a:tab pos="514337" algn="l"/>
              </a:tabLst>
              <a:defRPr/>
            </a:pPr>
            <a:r>
              <a:rPr lang="en-US" sz="2400" dirty="0">
                <a:latin typeface="Franklin Gothic Book" panose="020B0503020102020204" pitchFamily="34" charset="0"/>
                <a:cs typeface="Arial" panose="020B0604020202020204" pitchFamily="34" charset="0"/>
              </a:rPr>
              <a:t>Repair vs. Replace?</a:t>
            </a:r>
          </a:p>
          <a:p>
            <a:pPr marL="308603" indent="-274320">
              <a:spcBef>
                <a:spcPct val="0"/>
              </a:spcBef>
              <a:spcAft>
                <a:spcPts val="1200"/>
              </a:spcAft>
              <a:buClr>
                <a:srgbClr val="F16321"/>
              </a:buClr>
              <a:buSzPct val="127000"/>
              <a:buFont typeface="Wingdings" panose="05000000000000000000" pitchFamily="2" charset="2"/>
              <a:buChar char="Ø"/>
              <a:tabLst>
                <a:tab pos="514337" algn="l"/>
              </a:tabLst>
              <a:defRPr/>
            </a:pPr>
            <a:r>
              <a:rPr lang="en-US" sz="2400" dirty="0">
                <a:latin typeface="Franklin Gothic Book" panose="020B0503020102020204" pitchFamily="34" charset="0"/>
                <a:cs typeface="Arial" panose="020B0604020202020204" pitchFamily="34" charset="0"/>
              </a:rPr>
              <a:t>Re-visiting Maintenance Procedures</a:t>
            </a:r>
          </a:p>
        </p:txBody>
      </p:sp>
      <p:pic>
        <p:nvPicPr>
          <p:cNvPr id="7" name="Content Placeholder 3"/>
          <p:cNvPicPr>
            <a:picLocks noGrp="1" noChangeAspect="1"/>
          </p:cNvPicPr>
          <p:nvPr>
            <p:ph sz="half" idx="4294967295"/>
          </p:nvPr>
        </p:nvPicPr>
        <p:blipFill>
          <a:blip r:embed="rId3"/>
          <a:stretch>
            <a:fillRect/>
          </a:stretch>
        </p:blipFill>
        <p:spPr>
          <a:xfrm>
            <a:off x="5181601" y="3982766"/>
            <a:ext cx="3962400" cy="221064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5751" y="1818168"/>
            <a:ext cx="3741500" cy="2010687"/>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7424" t="8408" r="26759" b="28444"/>
          <a:stretch/>
        </p:blipFill>
        <p:spPr>
          <a:xfrm>
            <a:off x="3187907" y="3429000"/>
            <a:ext cx="2768185" cy="201894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r="21281" b="10705"/>
          <a:stretch/>
        </p:blipFill>
        <p:spPr>
          <a:xfrm rot="5400000">
            <a:off x="-49310" y="3660304"/>
            <a:ext cx="3100014" cy="2637406"/>
          </a:xfrm>
          <a:prstGeom prst="rect">
            <a:avLst/>
          </a:prstGeom>
        </p:spPr>
      </p:pic>
    </p:spTree>
    <p:extLst>
      <p:ext uri="{BB962C8B-B14F-4D97-AF65-F5344CB8AC3E}">
        <p14:creationId xmlns:p14="http://schemas.microsoft.com/office/powerpoint/2010/main" val="17328675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9741" y="685800"/>
            <a:ext cx="7315200" cy="1015663"/>
          </a:xfrm>
          <a:prstGeom prst="rect">
            <a:avLst/>
          </a:prstGeom>
        </p:spPr>
        <p:txBody>
          <a:bodyPr wrap="square">
            <a:spAutoFit/>
          </a:bodyPr>
          <a:lstStyle/>
          <a:p>
            <a:pPr algn="r"/>
            <a:r>
              <a:rPr lang="en-US" sz="3600" dirty="0">
                <a:latin typeface="Franklin Gothic Medium" panose="020B0603020102020204" pitchFamily="34" charset="0"/>
              </a:rPr>
              <a:t>State Maintained Dams</a:t>
            </a:r>
          </a:p>
          <a:p>
            <a:pPr algn="r"/>
            <a:r>
              <a:rPr lang="en-US" sz="2400" dirty="0">
                <a:latin typeface="Franklin Gothic Medium" panose="020B0603020102020204" pitchFamily="34" charset="0"/>
              </a:rPr>
              <a:t>Drawdowns and Data Collection</a:t>
            </a:r>
          </a:p>
        </p:txBody>
      </p:sp>
      <p:pic>
        <p:nvPicPr>
          <p:cNvPr id="11" name="Picture 10"/>
          <p:cNvPicPr>
            <a:picLocks noChangeAspect="1"/>
          </p:cNvPicPr>
          <p:nvPr/>
        </p:nvPicPr>
        <p:blipFill>
          <a:blip r:embed="rId3"/>
          <a:stretch>
            <a:fillRect/>
          </a:stretch>
        </p:blipFill>
        <p:spPr>
          <a:xfrm>
            <a:off x="3657600" y="2057400"/>
            <a:ext cx="5486400" cy="4158575"/>
          </a:xfrm>
          <a:prstGeom prst="rect">
            <a:avLst/>
          </a:prstGeom>
        </p:spPr>
      </p:pic>
      <p:pic>
        <p:nvPicPr>
          <p:cNvPr id="12" name="Picture 2"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397339"/>
            <a:ext cx="3691420" cy="2812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212972" y="1812306"/>
            <a:ext cx="5273428" cy="1616694"/>
          </a:xfrm>
          <a:prstGeom prst="rect">
            <a:avLst/>
          </a:prstGeom>
          <a:solidFill>
            <a:schemeClr val="bg1"/>
          </a:solidFill>
          <a:ln>
            <a:noFill/>
          </a:ln>
        </p:spPr>
        <p:txBody>
          <a:bodyPr vert="horz" wrap="square" lIns="91440" tIns="45720" rIns="91440" bIns="45720" numCol="1" anchor="ctr" anchorCtr="0" compatLnSpc="1">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08603" indent="-274320">
              <a:spcBef>
                <a:spcPct val="0"/>
              </a:spcBef>
              <a:spcAft>
                <a:spcPts val="1200"/>
              </a:spcAft>
              <a:buClr>
                <a:srgbClr val="F16321"/>
              </a:buClr>
              <a:buSzPct val="127000"/>
              <a:buFont typeface="Wingdings" panose="05000000000000000000" pitchFamily="2" charset="2"/>
              <a:buChar char="Ø"/>
              <a:tabLst>
                <a:tab pos="514337" algn="l"/>
              </a:tabLst>
              <a:defRPr/>
            </a:pPr>
            <a:r>
              <a:rPr lang="en-US" sz="2400" dirty="0">
                <a:latin typeface="Franklin Gothic Book" panose="020B0503020102020204" pitchFamily="34" charset="0"/>
                <a:cs typeface="Arial" panose="020B0604020202020204" pitchFamily="34" charset="0"/>
              </a:rPr>
              <a:t>Coordination and collection of LiDAR during drawdowns</a:t>
            </a:r>
          </a:p>
          <a:p>
            <a:pPr marL="308603" indent="-274320">
              <a:spcBef>
                <a:spcPct val="0"/>
              </a:spcBef>
              <a:spcAft>
                <a:spcPts val="1200"/>
              </a:spcAft>
              <a:buClr>
                <a:srgbClr val="F16321"/>
              </a:buClr>
              <a:buSzPct val="127000"/>
              <a:buFont typeface="Wingdings" panose="05000000000000000000" pitchFamily="2" charset="2"/>
              <a:buChar char="Ø"/>
              <a:tabLst>
                <a:tab pos="514337" algn="l"/>
              </a:tabLst>
              <a:defRPr/>
            </a:pPr>
            <a:r>
              <a:rPr lang="en-US" sz="2400" dirty="0">
                <a:latin typeface="Franklin Gothic Book" panose="020B0503020102020204" pitchFamily="34" charset="0"/>
                <a:cs typeface="Arial" panose="020B0604020202020204" pitchFamily="34" charset="0"/>
              </a:rPr>
              <a:t>Drone imagery for photogrammetry</a:t>
            </a:r>
          </a:p>
        </p:txBody>
      </p:sp>
    </p:spTree>
    <p:extLst>
      <p:ext uri="{BB962C8B-B14F-4D97-AF65-F5344CB8AC3E}">
        <p14:creationId xmlns:p14="http://schemas.microsoft.com/office/powerpoint/2010/main" val="2763862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9741" y="685800"/>
            <a:ext cx="7315200" cy="1015663"/>
          </a:xfrm>
          <a:prstGeom prst="rect">
            <a:avLst/>
          </a:prstGeom>
        </p:spPr>
        <p:txBody>
          <a:bodyPr wrap="square">
            <a:spAutoFit/>
          </a:bodyPr>
          <a:lstStyle/>
          <a:p>
            <a:pPr algn="r"/>
            <a:r>
              <a:rPr lang="en-US" sz="3600" dirty="0">
                <a:latin typeface="Franklin Gothic Medium" panose="020B0603020102020204" pitchFamily="34" charset="0"/>
              </a:rPr>
              <a:t>State Maintained Dams</a:t>
            </a:r>
          </a:p>
          <a:p>
            <a:pPr algn="r"/>
            <a:r>
              <a:rPr lang="en-US" sz="2400" dirty="0">
                <a:latin typeface="Franklin Gothic Medium" panose="020B0603020102020204" pitchFamily="34" charset="0"/>
              </a:rPr>
              <a:t>Dam Owner Workshops</a:t>
            </a:r>
          </a:p>
        </p:txBody>
      </p:sp>
      <p:pic>
        <p:nvPicPr>
          <p:cNvPr id="7" name="Content Placeholder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1619741" y="1701463"/>
            <a:ext cx="5850389" cy="4519137"/>
          </a:xfrm>
        </p:spPr>
      </p:pic>
    </p:spTree>
    <p:extLst>
      <p:ext uri="{BB962C8B-B14F-4D97-AF65-F5344CB8AC3E}">
        <p14:creationId xmlns:p14="http://schemas.microsoft.com/office/powerpoint/2010/main" val="2575575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9741" y="685800"/>
            <a:ext cx="7315200" cy="1015663"/>
          </a:xfrm>
          <a:prstGeom prst="rect">
            <a:avLst/>
          </a:prstGeom>
        </p:spPr>
        <p:txBody>
          <a:bodyPr wrap="square">
            <a:spAutoFit/>
          </a:bodyPr>
          <a:lstStyle/>
          <a:p>
            <a:pPr algn="r"/>
            <a:r>
              <a:rPr lang="en-US" sz="3600" dirty="0">
                <a:latin typeface="Franklin Gothic Medium" panose="020B0603020102020204" pitchFamily="34" charset="0"/>
              </a:rPr>
              <a:t>State Maintained Dams</a:t>
            </a:r>
          </a:p>
          <a:p>
            <a:pPr algn="r"/>
            <a:r>
              <a:rPr lang="en-US" sz="2400" dirty="0">
                <a:latin typeface="Franklin Gothic Medium" panose="020B0603020102020204" pitchFamily="34" charset="0"/>
              </a:rPr>
              <a:t>Other Activities</a:t>
            </a:r>
          </a:p>
        </p:txBody>
      </p:sp>
      <p:pic>
        <p:nvPicPr>
          <p:cNvPr id="5"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4188288" y="2133599"/>
            <a:ext cx="4955712" cy="3964267"/>
          </a:xfrm>
        </p:spPr>
      </p:pic>
      <p:sp>
        <p:nvSpPr>
          <p:cNvPr id="6" name="Content Placeholder 2"/>
          <p:cNvSpPr txBox="1">
            <a:spLocks/>
          </p:cNvSpPr>
          <p:nvPr/>
        </p:nvSpPr>
        <p:spPr bwMode="auto">
          <a:xfrm>
            <a:off x="212972" y="1812305"/>
            <a:ext cx="4206628" cy="4285561"/>
          </a:xfrm>
          <a:prstGeom prst="rect">
            <a:avLst/>
          </a:prstGeom>
          <a:solidFill>
            <a:schemeClr val="bg1"/>
          </a:solidFill>
          <a:ln>
            <a:noFill/>
          </a:ln>
        </p:spPr>
        <p:txBody>
          <a:bodyPr vert="horz" wrap="square" lIns="91440" tIns="45720" rIns="91440" bIns="45720" numCol="1" anchor="ctr" anchorCtr="0" compatLnSpc="1">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08603" indent="-274320">
              <a:spcBef>
                <a:spcPct val="0"/>
              </a:spcBef>
              <a:spcAft>
                <a:spcPts val="1200"/>
              </a:spcAft>
              <a:buClr>
                <a:srgbClr val="F16321"/>
              </a:buClr>
              <a:buSzPct val="127000"/>
              <a:buFont typeface="Wingdings" panose="05000000000000000000" pitchFamily="2" charset="2"/>
              <a:buChar char="Ø"/>
              <a:tabLst>
                <a:tab pos="514337" algn="l"/>
              </a:tabLst>
              <a:defRPr/>
            </a:pPr>
            <a:r>
              <a:rPr lang="en-US" sz="2400" dirty="0">
                <a:latin typeface="Franklin Gothic Book" panose="020B0503020102020204" pitchFamily="34" charset="0"/>
                <a:cs typeface="Arial" panose="020B0604020202020204" pitchFamily="34" charset="0"/>
              </a:rPr>
              <a:t>Inspection app Refinements</a:t>
            </a:r>
          </a:p>
          <a:p>
            <a:pPr marL="777233" lvl="1" indent="-342900">
              <a:spcBef>
                <a:spcPct val="0"/>
              </a:spcBef>
              <a:spcAft>
                <a:spcPts val="1200"/>
              </a:spcAft>
              <a:buClr>
                <a:srgbClr val="F16321"/>
              </a:buClr>
              <a:buSzPct val="127000"/>
              <a:buFont typeface="Wingdings" panose="05000000000000000000" pitchFamily="2" charset="2"/>
              <a:buChar char="§"/>
              <a:tabLst>
                <a:tab pos="514337" algn="l"/>
              </a:tabLst>
              <a:defRPr/>
            </a:pPr>
            <a:r>
              <a:rPr lang="en-US" sz="2000" dirty="0">
                <a:latin typeface="Franklin Gothic Book" panose="020B0503020102020204" pitchFamily="34" charset="0"/>
                <a:cs typeface="Arial" panose="020B0604020202020204" pitchFamily="34" charset="0"/>
              </a:rPr>
              <a:t>Letter generator</a:t>
            </a:r>
          </a:p>
          <a:p>
            <a:pPr marL="777233" lvl="1" indent="-342900">
              <a:spcBef>
                <a:spcPct val="0"/>
              </a:spcBef>
              <a:spcAft>
                <a:spcPts val="1200"/>
              </a:spcAft>
              <a:buClr>
                <a:srgbClr val="F16321"/>
              </a:buClr>
              <a:buSzPct val="127000"/>
              <a:buFont typeface="Wingdings" panose="05000000000000000000" pitchFamily="2" charset="2"/>
              <a:buChar char="§"/>
              <a:tabLst>
                <a:tab pos="514337" algn="l"/>
              </a:tabLst>
              <a:defRPr/>
            </a:pPr>
            <a:r>
              <a:rPr lang="en-US" sz="2000" dirty="0">
                <a:latin typeface="Franklin Gothic Book" panose="020B0503020102020204" pitchFamily="34" charset="0"/>
                <a:cs typeface="Arial" panose="020B0604020202020204" pitchFamily="34" charset="0"/>
              </a:rPr>
              <a:t>Signage Layer</a:t>
            </a:r>
          </a:p>
          <a:p>
            <a:pPr marL="777233" lvl="1" indent="-342900">
              <a:spcBef>
                <a:spcPct val="0"/>
              </a:spcBef>
              <a:spcAft>
                <a:spcPts val="1200"/>
              </a:spcAft>
              <a:buClr>
                <a:srgbClr val="F16321"/>
              </a:buClr>
              <a:buSzPct val="127000"/>
              <a:buFont typeface="Wingdings" panose="05000000000000000000" pitchFamily="2" charset="2"/>
              <a:buChar char="§"/>
              <a:tabLst>
                <a:tab pos="514337" algn="l"/>
              </a:tabLst>
              <a:defRPr/>
            </a:pPr>
            <a:r>
              <a:rPr lang="en-US" sz="2000" dirty="0">
                <a:latin typeface="Franklin Gothic Book" panose="020B0503020102020204" pitchFamily="34" charset="0"/>
                <a:cs typeface="Arial" panose="020B0604020202020204" pitchFamily="34" charset="0"/>
              </a:rPr>
              <a:t>Low Head Dams</a:t>
            </a:r>
          </a:p>
          <a:p>
            <a:pPr marL="308603" indent="-274320">
              <a:spcBef>
                <a:spcPct val="0"/>
              </a:spcBef>
              <a:spcAft>
                <a:spcPts val="1200"/>
              </a:spcAft>
              <a:buClr>
                <a:srgbClr val="F16321"/>
              </a:buClr>
              <a:buSzPct val="127000"/>
              <a:buFont typeface="Wingdings" panose="05000000000000000000" pitchFamily="2" charset="2"/>
              <a:buChar char="Ø"/>
              <a:tabLst>
                <a:tab pos="514337" algn="l"/>
              </a:tabLst>
              <a:defRPr/>
            </a:pPr>
            <a:r>
              <a:rPr lang="en-US" sz="2600" dirty="0">
                <a:latin typeface="Franklin Gothic Book" panose="020B0503020102020204" pitchFamily="34" charset="0"/>
                <a:cs typeface="Arial" panose="020B0604020202020204" pitchFamily="34" charset="0"/>
              </a:rPr>
              <a:t>Ongoing Efforts</a:t>
            </a:r>
          </a:p>
          <a:p>
            <a:pPr marL="777233" lvl="1" indent="-342900">
              <a:spcBef>
                <a:spcPct val="0"/>
              </a:spcBef>
              <a:spcAft>
                <a:spcPts val="1200"/>
              </a:spcAft>
              <a:buClr>
                <a:srgbClr val="F16321"/>
              </a:buClr>
              <a:buSzPct val="127000"/>
              <a:buFont typeface="Wingdings" panose="05000000000000000000" pitchFamily="2" charset="2"/>
              <a:buChar char="§"/>
              <a:tabLst>
                <a:tab pos="514337" algn="l"/>
              </a:tabLst>
              <a:defRPr/>
            </a:pPr>
            <a:r>
              <a:rPr lang="en-US" sz="2000" dirty="0">
                <a:latin typeface="Franklin Gothic Book" panose="020B0503020102020204" pitchFamily="34" charset="0"/>
                <a:cs typeface="Arial" panose="020B0604020202020204" pitchFamily="34" charset="0"/>
              </a:rPr>
              <a:t>Evaluation of embankments using thermal imaging</a:t>
            </a:r>
          </a:p>
          <a:p>
            <a:pPr marL="777233" lvl="1" indent="-342900">
              <a:spcBef>
                <a:spcPct val="0"/>
              </a:spcBef>
              <a:spcAft>
                <a:spcPts val="1200"/>
              </a:spcAft>
              <a:buClr>
                <a:srgbClr val="F16321"/>
              </a:buClr>
              <a:buSzPct val="127000"/>
              <a:buFont typeface="Wingdings" panose="05000000000000000000" pitchFamily="2" charset="2"/>
              <a:buChar char="§"/>
              <a:tabLst>
                <a:tab pos="514337" algn="l"/>
              </a:tabLst>
              <a:defRPr/>
            </a:pPr>
            <a:r>
              <a:rPr lang="en-US" sz="2000" dirty="0">
                <a:latin typeface="Franklin Gothic Book" panose="020B0503020102020204" pitchFamily="34" charset="0"/>
                <a:cs typeface="Arial" panose="020B0604020202020204" pitchFamily="34" charset="0"/>
              </a:rPr>
              <a:t>Installation of Gate Actuators</a:t>
            </a:r>
          </a:p>
        </p:txBody>
      </p:sp>
    </p:spTree>
    <p:extLst>
      <p:ext uri="{BB962C8B-B14F-4D97-AF65-F5344CB8AC3E}">
        <p14:creationId xmlns:p14="http://schemas.microsoft.com/office/powerpoint/2010/main" val="18729657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167" t="4817" r="30833"/>
          <a:stretch/>
        </p:blipFill>
        <p:spPr>
          <a:xfrm>
            <a:off x="37895" y="1216551"/>
            <a:ext cx="6210505" cy="5115580"/>
          </a:xfrm>
          <a:prstGeom prst="rect">
            <a:avLst/>
          </a:prstGeom>
        </p:spPr>
      </p:pic>
      <p:pic>
        <p:nvPicPr>
          <p:cNvPr id="4" name="Picture 3"/>
          <p:cNvPicPr>
            <a:picLocks noChangeAspect="1"/>
          </p:cNvPicPr>
          <p:nvPr/>
        </p:nvPicPr>
        <p:blipFill>
          <a:blip r:embed="rId4"/>
          <a:stretch>
            <a:fillRect/>
          </a:stretch>
        </p:blipFill>
        <p:spPr>
          <a:xfrm>
            <a:off x="37895" y="4741456"/>
            <a:ext cx="2143125" cy="1590675"/>
          </a:xfrm>
          <a:prstGeom prst="rect">
            <a:avLst/>
          </a:prstGeom>
        </p:spPr>
      </p:pic>
      <p:sp>
        <p:nvSpPr>
          <p:cNvPr id="7" name="TextBox 6"/>
          <p:cNvSpPr txBox="1"/>
          <p:nvPr/>
        </p:nvSpPr>
        <p:spPr>
          <a:xfrm>
            <a:off x="5429250" y="1216551"/>
            <a:ext cx="3733800" cy="2769989"/>
          </a:xfrm>
          <a:prstGeom prst="rect">
            <a:avLst/>
          </a:prstGeom>
          <a:solidFill>
            <a:schemeClr val="bg1"/>
          </a:solidFill>
        </p:spPr>
        <p:txBody>
          <a:bodyPr wrap="square" rtlCol="0">
            <a:spAutoFit/>
          </a:bodyPr>
          <a:lstStyle/>
          <a:p>
            <a:pPr marL="342900" indent="-342900" algn="just">
              <a:lnSpc>
                <a:spcPct val="150000"/>
              </a:lnSpc>
              <a:buClr>
                <a:schemeClr val="accent6">
                  <a:lumMod val="75000"/>
                </a:schemeClr>
              </a:buClr>
              <a:buFont typeface="Wingdings" panose="05000000000000000000" pitchFamily="2" charset="2"/>
              <a:buChar char="Ø"/>
            </a:pPr>
            <a:r>
              <a:rPr lang="en-US" sz="2400" b="1" dirty="0">
                <a:ln w="15875">
                  <a:solidFill>
                    <a:schemeClr val="tx1"/>
                  </a:solidFill>
                </a:ln>
                <a:solidFill>
                  <a:srgbClr val="01FE00"/>
                </a:solidFill>
                <a:effectLst>
                  <a:outerShdw blurRad="38100" dist="38100" dir="2700000" algn="tl">
                    <a:srgbClr val="000000">
                      <a:alpha val="43137"/>
                    </a:srgbClr>
                  </a:outerShdw>
                </a:effectLst>
                <a:latin typeface="Franklin Gothic Medium" panose="020B0603020102020204" pitchFamily="34" charset="0"/>
              </a:rPr>
              <a:t>Group 1</a:t>
            </a:r>
          </a:p>
          <a:p>
            <a:pPr marL="800100" lvl="1" indent="-342900" algn="just">
              <a:lnSpc>
                <a:spcPct val="150000"/>
              </a:lnSpc>
              <a:buClr>
                <a:schemeClr val="accent6">
                  <a:lumMod val="75000"/>
                </a:schemeClr>
              </a:buClr>
              <a:buFont typeface="Wingdings" panose="05000000000000000000" pitchFamily="2" charset="2"/>
              <a:buChar char="Ø"/>
            </a:pPr>
            <a:r>
              <a:rPr lang="en-US" dirty="0">
                <a:latin typeface="Franklin Gothic Medium" panose="020B0603020102020204" pitchFamily="34" charset="0"/>
              </a:rPr>
              <a:t>Michael Baker International</a:t>
            </a:r>
          </a:p>
          <a:p>
            <a:pPr marL="342900" indent="-342900" algn="just">
              <a:lnSpc>
                <a:spcPct val="150000"/>
              </a:lnSpc>
              <a:buClr>
                <a:schemeClr val="accent6">
                  <a:lumMod val="75000"/>
                </a:schemeClr>
              </a:buClr>
              <a:buFont typeface="Wingdings" panose="05000000000000000000" pitchFamily="2" charset="2"/>
              <a:buChar char="Ø"/>
            </a:pPr>
            <a:r>
              <a:rPr lang="en-US" sz="2400" b="1" dirty="0">
                <a:ln w="15875">
                  <a:solidFill>
                    <a:schemeClr val="tx1"/>
                  </a:solidFill>
                </a:ln>
                <a:solidFill>
                  <a:srgbClr val="FF0000"/>
                </a:solidFill>
                <a:latin typeface="Franklin Gothic Medium" panose="020B0603020102020204" pitchFamily="34" charset="0"/>
              </a:rPr>
              <a:t>Group 2</a:t>
            </a:r>
            <a:endParaRPr lang="en-US" sz="2400" b="1" dirty="0">
              <a:ln w="15875">
                <a:solidFill>
                  <a:schemeClr val="tx1"/>
                </a:solidFill>
              </a:ln>
              <a:solidFill>
                <a:srgbClr val="01FE00"/>
              </a:solidFill>
              <a:effectLst>
                <a:outerShdw blurRad="38100" dist="38100" dir="2700000" algn="tl">
                  <a:srgbClr val="000000">
                    <a:alpha val="43137"/>
                  </a:srgbClr>
                </a:outerShdw>
              </a:effectLst>
              <a:latin typeface="Franklin Gothic Medium" panose="020B0603020102020204" pitchFamily="34" charset="0"/>
            </a:endParaRPr>
          </a:p>
          <a:p>
            <a:pPr marL="800100" lvl="1" indent="-342900" algn="just">
              <a:lnSpc>
                <a:spcPct val="150000"/>
              </a:lnSpc>
              <a:buClr>
                <a:schemeClr val="accent6">
                  <a:lumMod val="75000"/>
                </a:schemeClr>
              </a:buClr>
              <a:buFont typeface="Wingdings" panose="05000000000000000000" pitchFamily="2" charset="2"/>
              <a:buChar char="Ø"/>
            </a:pPr>
            <a:r>
              <a:rPr lang="en-US" dirty="0" err="1">
                <a:latin typeface="Franklin Gothic Medium" panose="020B0603020102020204" pitchFamily="34" charset="0"/>
              </a:rPr>
              <a:t>Freese</a:t>
            </a:r>
            <a:r>
              <a:rPr lang="en-US" dirty="0">
                <a:latin typeface="Franklin Gothic Medium" panose="020B0603020102020204" pitchFamily="34" charset="0"/>
              </a:rPr>
              <a:t> and Nichols</a:t>
            </a:r>
          </a:p>
          <a:p>
            <a:pPr marL="285750" indent="-285750" algn="just">
              <a:lnSpc>
                <a:spcPct val="150000"/>
              </a:lnSpc>
              <a:buClr>
                <a:schemeClr val="accent6">
                  <a:lumMod val="75000"/>
                </a:schemeClr>
              </a:buClr>
              <a:buFont typeface="Wingdings" panose="05000000000000000000" pitchFamily="2" charset="2"/>
              <a:buChar char="Ø"/>
            </a:pPr>
            <a:r>
              <a:rPr lang="en-US" sz="3200" b="1" dirty="0">
                <a:latin typeface="Franklin Gothic Medium" panose="020B0603020102020204" pitchFamily="34" charset="0"/>
              </a:rPr>
              <a:t>Cost = $53M </a:t>
            </a:r>
          </a:p>
        </p:txBody>
      </p:sp>
      <p:sp>
        <p:nvSpPr>
          <p:cNvPr id="8" name="TextBox 7"/>
          <p:cNvSpPr txBox="1"/>
          <p:nvPr/>
        </p:nvSpPr>
        <p:spPr>
          <a:xfrm>
            <a:off x="3949143" y="609600"/>
            <a:ext cx="5105400" cy="646331"/>
          </a:xfrm>
          <a:prstGeom prst="rect">
            <a:avLst/>
          </a:prstGeom>
          <a:noFill/>
        </p:spPr>
        <p:txBody>
          <a:bodyPr wrap="square" rtlCol="0">
            <a:spAutoFit/>
          </a:bodyPr>
          <a:lstStyle/>
          <a:p>
            <a:pPr algn="r">
              <a:buClr>
                <a:schemeClr val="accent6">
                  <a:lumMod val="75000"/>
                </a:schemeClr>
              </a:buClr>
            </a:pPr>
            <a:r>
              <a:rPr lang="en-US" sz="3600" b="1" dirty="0">
                <a:latin typeface="Franklin Gothic Medium" panose="020B0603020102020204" pitchFamily="34" charset="0"/>
              </a:rPr>
              <a:t>LWI State Projects </a:t>
            </a:r>
          </a:p>
        </p:txBody>
      </p:sp>
    </p:spTree>
    <p:extLst>
      <p:ext uri="{BB962C8B-B14F-4D97-AF65-F5344CB8AC3E}">
        <p14:creationId xmlns:p14="http://schemas.microsoft.com/office/powerpoint/2010/main" val="16198362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7895" y="4741456"/>
            <a:ext cx="2143125" cy="1590675"/>
          </a:xfrm>
          <a:prstGeom prst="rect">
            <a:avLst/>
          </a:prstGeom>
        </p:spPr>
      </p:pic>
      <p:sp>
        <p:nvSpPr>
          <p:cNvPr id="8" name="TextBox 7"/>
          <p:cNvSpPr txBox="1"/>
          <p:nvPr/>
        </p:nvSpPr>
        <p:spPr>
          <a:xfrm>
            <a:off x="3949143" y="609600"/>
            <a:ext cx="5105400" cy="646331"/>
          </a:xfrm>
          <a:prstGeom prst="rect">
            <a:avLst/>
          </a:prstGeom>
          <a:noFill/>
        </p:spPr>
        <p:txBody>
          <a:bodyPr wrap="square" rtlCol="0">
            <a:spAutoFit/>
          </a:bodyPr>
          <a:lstStyle/>
          <a:p>
            <a:pPr algn="r">
              <a:buClr>
                <a:schemeClr val="accent6">
                  <a:lumMod val="75000"/>
                </a:schemeClr>
              </a:buClr>
            </a:pPr>
            <a:r>
              <a:rPr lang="en-US" sz="3600" b="1" dirty="0">
                <a:latin typeface="Franklin Gothic Medium" panose="020B0603020102020204" pitchFamily="34" charset="0"/>
              </a:rPr>
              <a:t>LWI State Projects </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5001" t="5309" r="23333" b="3604"/>
          <a:stretch/>
        </p:blipFill>
        <p:spPr>
          <a:xfrm>
            <a:off x="76200" y="1255931"/>
            <a:ext cx="6430242" cy="5008692"/>
          </a:xfrm>
          <a:prstGeom prst="rect">
            <a:avLst/>
          </a:prstGeom>
        </p:spPr>
      </p:pic>
      <p:sp>
        <p:nvSpPr>
          <p:cNvPr id="7" name="TextBox 6"/>
          <p:cNvSpPr txBox="1"/>
          <p:nvPr/>
        </p:nvSpPr>
        <p:spPr>
          <a:xfrm>
            <a:off x="5429250" y="1216551"/>
            <a:ext cx="3733800" cy="3139321"/>
          </a:xfrm>
          <a:prstGeom prst="rect">
            <a:avLst/>
          </a:prstGeom>
          <a:solidFill>
            <a:schemeClr val="bg1"/>
          </a:solidFill>
        </p:spPr>
        <p:txBody>
          <a:bodyPr wrap="square" rtlCol="0">
            <a:spAutoFit/>
          </a:bodyPr>
          <a:lstStyle/>
          <a:p>
            <a:pPr marL="342900" indent="-342900" algn="just">
              <a:lnSpc>
                <a:spcPct val="150000"/>
              </a:lnSpc>
              <a:buClr>
                <a:schemeClr val="accent6">
                  <a:lumMod val="75000"/>
                </a:schemeClr>
              </a:buClr>
              <a:buFont typeface="Wingdings" panose="05000000000000000000" pitchFamily="2" charset="2"/>
              <a:buChar char="Ø"/>
            </a:pPr>
            <a:r>
              <a:rPr lang="en-US" sz="3200" b="1" dirty="0">
                <a:ln w="15875">
                  <a:solidFill>
                    <a:schemeClr val="tx1"/>
                  </a:solidFill>
                </a:ln>
                <a:solidFill>
                  <a:srgbClr val="01FE00"/>
                </a:solidFill>
                <a:effectLst>
                  <a:outerShdw blurRad="38100" dist="38100" dir="2700000" algn="tl">
                    <a:srgbClr val="000000">
                      <a:alpha val="43137"/>
                    </a:srgbClr>
                  </a:outerShdw>
                </a:effectLst>
                <a:latin typeface="Franklin Gothic Medium" panose="020B0603020102020204" pitchFamily="34" charset="0"/>
              </a:rPr>
              <a:t>Group 1</a:t>
            </a:r>
          </a:p>
          <a:p>
            <a:pPr marL="800100" lvl="1" indent="-342900" algn="just">
              <a:lnSpc>
                <a:spcPct val="150000"/>
              </a:lnSpc>
              <a:buClr>
                <a:schemeClr val="accent6">
                  <a:lumMod val="75000"/>
                </a:schemeClr>
              </a:buClr>
              <a:buFont typeface="Wingdings" panose="05000000000000000000" pitchFamily="2" charset="2"/>
              <a:buChar char="§"/>
            </a:pPr>
            <a:r>
              <a:rPr lang="en-US" dirty="0">
                <a:latin typeface="Franklin Gothic Medium" panose="020B0603020102020204" pitchFamily="34" charset="0"/>
              </a:rPr>
              <a:t>Michael Baker International</a:t>
            </a:r>
          </a:p>
          <a:p>
            <a:pPr marL="342900" indent="-342900" algn="just">
              <a:lnSpc>
                <a:spcPct val="150000"/>
              </a:lnSpc>
              <a:buClr>
                <a:schemeClr val="accent6">
                  <a:lumMod val="75000"/>
                </a:schemeClr>
              </a:buClr>
              <a:buFont typeface="Wingdings" panose="05000000000000000000" pitchFamily="2" charset="2"/>
              <a:buChar char="Ø"/>
            </a:pPr>
            <a:r>
              <a:rPr lang="en-US" sz="3200" b="1" dirty="0">
                <a:ln w="15875">
                  <a:solidFill>
                    <a:schemeClr val="tx1"/>
                  </a:solidFill>
                </a:ln>
                <a:solidFill>
                  <a:srgbClr val="FF0000"/>
                </a:solidFill>
                <a:latin typeface="Franklin Gothic Medium" panose="020B0603020102020204" pitchFamily="34" charset="0"/>
              </a:rPr>
              <a:t>Group 2</a:t>
            </a:r>
            <a:endParaRPr lang="en-US" sz="3200" b="1" dirty="0">
              <a:ln w="15875">
                <a:solidFill>
                  <a:schemeClr val="tx1"/>
                </a:solidFill>
              </a:ln>
              <a:solidFill>
                <a:srgbClr val="01FE00"/>
              </a:solidFill>
              <a:effectLst>
                <a:outerShdw blurRad="38100" dist="38100" dir="2700000" algn="tl">
                  <a:srgbClr val="000000">
                    <a:alpha val="43137"/>
                  </a:srgbClr>
                </a:outerShdw>
              </a:effectLst>
              <a:latin typeface="Franklin Gothic Medium" panose="020B0603020102020204" pitchFamily="34" charset="0"/>
            </a:endParaRPr>
          </a:p>
          <a:p>
            <a:pPr marL="800100" lvl="1" indent="-342900" algn="just">
              <a:lnSpc>
                <a:spcPct val="150000"/>
              </a:lnSpc>
              <a:buClr>
                <a:schemeClr val="accent6">
                  <a:lumMod val="75000"/>
                </a:schemeClr>
              </a:buClr>
              <a:buFont typeface="Wingdings" panose="05000000000000000000" pitchFamily="2" charset="2"/>
              <a:buChar char="§"/>
            </a:pPr>
            <a:r>
              <a:rPr lang="en-US" dirty="0" err="1">
                <a:latin typeface="Franklin Gothic Medium" panose="020B0603020102020204" pitchFamily="34" charset="0"/>
              </a:rPr>
              <a:t>Freese</a:t>
            </a:r>
            <a:r>
              <a:rPr lang="en-US" dirty="0">
                <a:latin typeface="Franklin Gothic Medium" panose="020B0603020102020204" pitchFamily="34" charset="0"/>
              </a:rPr>
              <a:t> and Nichols</a:t>
            </a:r>
          </a:p>
          <a:p>
            <a:pPr marL="285750" indent="-285750" algn="just">
              <a:lnSpc>
                <a:spcPct val="150000"/>
              </a:lnSpc>
              <a:buClr>
                <a:schemeClr val="accent6">
                  <a:lumMod val="75000"/>
                </a:schemeClr>
              </a:buClr>
              <a:buFont typeface="Wingdings" panose="05000000000000000000" pitchFamily="2" charset="2"/>
              <a:buChar char="Ø"/>
            </a:pPr>
            <a:r>
              <a:rPr lang="en-US" sz="3200" b="1" dirty="0">
                <a:latin typeface="Franklin Gothic Medium" panose="020B0603020102020204" pitchFamily="34" charset="0"/>
              </a:rPr>
              <a:t>Cost = $53M </a:t>
            </a:r>
          </a:p>
        </p:txBody>
      </p:sp>
    </p:spTree>
    <p:extLst>
      <p:ext uri="{BB962C8B-B14F-4D97-AF65-F5344CB8AC3E}">
        <p14:creationId xmlns:p14="http://schemas.microsoft.com/office/powerpoint/2010/main" val="18366636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49143" y="609600"/>
            <a:ext cx="5105400" cy="1077218"/>
          </a:xfrm>
          <a:prstGeom prst="rect">
            <a:avLst/>
          </a:prstGeom>
          <a:noFill/>
        </p:spPr>
        <p:txBody>
          <a:bodyPr wrap="square" rtlCol="0">
            <a:spAutoFit/>
          </a:bodyPr>
          <a:lstStyle/>
          <a:p>
            <a:pPr algn="r">
              <a:buClr>
                <a:schemeClr val="accent6">
                  <a:lumMod val="75000"/>
                </a:schemeClr>
              </a:buClr>
            </a:pPr>
            <a:r>
              <a:rPr lang="en-US" sz="3600" b="1" dirty="0">
                <a:latin typeface="Franklin Gothic Medium" panose="020B0603020102020204" pitchFamily="34" charset="0"/>
              </a:rPr>
              <a:t>LWI State Projects</a:t>
            </a:r>
            <a:endParaRPr lang="en-US" sz="2800" b="1" dirty="0">
              <a:latin typeface="Franklin Gothic Medium" panose="020B0603020102020204" pitchFamily="34" charset="0"/>
            </a:endParaRPr>
          </a:p>
          <a:p>
            <a:pPr algn="r">
              <a:buClr>
                <a:schemeClr val="accent6">
                  <a:lumMod val="75000"/>
                </a:schemeClr>
              </a:buClr>
            </a:pPr>
            <a:r>
              <a:rPr lang="en-US" sz="2800" b="1" dirty="0">
                <a:latin typeface="Franklin Gothic Medium" panose="020B0603020102020204" pitchFamily="34" charset="0"/>
              </a:rPr>
              <a:t>Group 1 Projects</a:t>
            </a:r>
          </a:p>
        </p:txBody>
      </p:sp>
      <p:pic>
        <p:nvPicPr>
          <p:cNvPr id="1028" name="Picture 4" descr="Michael Baker International Selected for Design-Build Team Delivering New  F-35B Aircraft Maintenance Hangar at MCAS Cherry Point, North Caroli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2418" y="943260"/>
            <a:ext cx="1447800" cy="4379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566" t="34527" r="27934" b="21028"/>
          <a:stretch/>
        </p:blipFill>
        <p:spPr>
          <a:xfrm>
            <a:off x="762000" y="3369885"/>
            <a:ext cx="7696201" cy="2850444"/>
          </a:xfrm>
          <a:prstGeom prst="rect">
            <a:avLst/>
          </a:prstGeom>
        </p:spPr>
      </p:pic>
      <p:sp>
        <p:nvSpPr>
          <p:cNvPr id="7" name="TextBox 6"/>
          <p:cNvSpPr txBox="1"/>
          <p:nvPr/>
        </p:nvSpPr>
        <p:spPr>
          <a:xfrm>
            <a:off x="381000" y="1828800"/>
            <a:ext cx="8763000" cy="1569660"/>
          </a:xfrm>
          <a:prstGeom prst="rect">
            <a:avLst/>
          </a:prstGeom>
          <a:solidFill>
            <a:schemeClr val="bg1"/>
          </a:solidFill>
        </p:spPr>
        <p:txBody>
          <a:bodyPr wrap="square" rtlCol="0">
            <a:spAutoFit/>
          </a:bodyPr>
          <a:lstStyle/>
          <a:p>
            <a:pPr marL="339725" indent="-339725">
              <a:lnSpc>
                <a:spcPct val="150000"/>
              </a:lnSpc>
              <a:buClr>
                <a:schemeClr val="accent6">
                  <a:lumMod val="75000"/>
                </a:schemeClr>
              </a:buClr>
              <a:buFont typeface="Wingdings" panose="05000000000000000000" pitchFamily="2" charset="2"/>
              <a:buChar char="Ø"/>
            </a:pPr>
            <a:r>
              <a:rPr lang="en-US" sz="1600" b="1" dirty="0" err="1">
                <a:latin typeface="Franklin Gothic Medium" panose="020B0603020102020204" pitchFamily="34" charset="0"/>
              </a:rPr>
              <a:t>Anacoco</a:t>
            </a:r>
            <a:r>
              <a:rPr lang="en-US" sz="1600" b="1" dirty="0">
                <a:latin typeface="Franklin Gothic Medium" panose="020B0603020102020204" pitchFamily="34" charset="0"/>
              </a:rPr>
              <a:t> Creek Watershed: </a:t>
            </a:r>
            <a:r>
              <a:rPr lang="en-US" sz="1400" dirty="0">
                <a:latin typeface="Franklin Gothic Medium" panose="020B0603020102020204" pitchFamily="34" charset="0"/>
              </a:rPr>
              <a:t>Flood surcharge management</a:t>
            </a:r>
          </a:p>
          <a:p>
            <a:pPr lvl="1">
              <a:lnSpc>
                <a:spcPct val="150000"/>
              </a:lnSpc>
              <a:buClr>
                <a:schemeClr val="accent6">
                  <a:lumMod val="75000"/>
                </a:schemeClr>
              </a:buClr>
            </a:pPr>
            <a:r>
              <a:rPr lang="en-US" sz="1600" b="1" dirty="0">
                <a:latin typeface="Franklin Gothic Medium" panose="020B0603020102020204" pitchFamily="34" charset="0"/>
              </a:rPr>
              <a:t>	</a:t>
            </a:r>
            <a:r>
              <a:rPr lang="en-US" sz="1600" b="1" dirty="0" err="1">
                <a:latin typeface="Franklin Gothic Medium" panose="020B0603020102020204" pitchFamily="34" charset="0"/>
              </a:rPr>
              <a:t>Anacoco</a:t>
            </a:r>
            <a:r>
              <a:rPr lang="en-US" sz="1600" b="1" dirty="0">
                <a:latin typeface="Franklin Gothic Medium" panose="020B0603020102020204" pitchFamily="34" charset="0"/>
              </a:rPr>
              <a:t> Lake Dam  &amp;  Vernon Lake Dam</a:t>
            </a:r>
            <a:endParaRPr lang="en-US" sz="1600" dirty="0">
              <a:latin typeface="Franklin Gothic Medium" panose="020B0603020102020204" pitchFamily="34" charset="0"/>
            </a:endParaRPr>
          </a:p>
          <a:p>
            <a:pPr marL="339725" indent="-339725">
              <a:lnSpc>
                <a:spcPct val="150000"/>
              </a:lnSpc>
              <a:buClr>
                <a:schemeClr val="accent6">
                  <a:lumMod val="75000"/>
                </a:schemeClr>
              </a:buClr>
              <a:buFont typeface="Wingdings" panose="05000000000000000000" pitchFamily="2" charset="2"/>
              <a:buChar char="Ø"/>
            </a:pPr>
            <a:r>
              <a:rPr lang="en-US" sz="1600" b="1" dirty="0" err="1">
                <a:latin typeface="Franklin Gothic Medium" panose="020B0603020102020204" pitchFamily="34" charset="0"/>
              </a:rPr>
              <a:t>Bundick</a:t>
            </a:r>
            <a:r>
              <a:rPr lang="en-US" sz="1600" b="1" dirty="0">
                <a:latin typeface="Franklin Gothic Medium" panose="020B0603020102020204" pitchFamily="34" charset="0"/>
              </a:rPr>
              <a:t> Creek Dam: </a:t>
            </a:r>
            <a:r>
              <a:rPr lang="en-US" sz="1400" dirty="0">
                <a:latin typeface="Franklin Gothic Medium" panose="020B0603020102020204" pitchFamily="34" charset="0"/>
              </a:rPr>
              <a:t>Flood surcharge management</a:t>
            </a:r>
          </a:p>
          <a:p>
            <a:pPr marL="339725" indent="-339725">
              <a:lnSpc>
                <a:spcPct val="150000"/>
              </a:lnSpc>
              <a:buClr>
                <a:schemeClr val="accent6">
                  <a:lumMod val="75000"/>
                </a:schemeClr>
              </a:buClr>
              <a:buFont typeface="Wingdings" panose="05000000000000000000" pitchFamily="2" charset="2"/>
              <a:buChar char="Ø"/>
            </a:pPr>
            <a:r>
              <a:rPr lang="en-US" sz="1600" b="1" dirty="0">
                <a:latin typeface="Franklin Gothic Medium" panose="020B0603020102020204" pitchFamily="34" charset="0"/>
              </a:rPr>
              <a:t>Three Miles Lake: </a:t>
            </a:r>
            <a:r>
              <a:rPr lang="en-US" sz="1400" dirty="0">
                <a:latin typeface="Franklin Gothic Medium" panose="020B0603020102020204" pitchFamily="34" charset="0"/>
              </a:rPr>
              <a:t>Backwater Flood Reduction</a:t>
            </a:r>
          </a:p>
        </p:txBody>
      </p:sp>
      <p:sp>
        <p:nvSpPr>
          <p:cNvPr id="17" name="Flowchart: Data 16"/>
          <p:cNvSpPr/>
          <p:nvPr/>
        </p:nvSpPr>
        <p:spPr>
          <a:xfrm>
            <a:off x="2514600" y="3931907"/>
            <a:ext cx="381000" cy="563893"/>
          </a:xfrm>
          <a:prstGeom prst="flowChartInputOutput">
            <a:avLst/>
          </a:prstGeom>
          <a:noFill/>
          <a:ln>
            <a:solidFill>
              <a:srgbClr val="01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ata 20"/>
          <p:cNvSpPr/>
          <p:nvPr/>
        </p:nvSpPr>
        <p:spPr>
          <a:xfrm>
            <a:off x="3048000" y="2133600"/>
            <a:ext cx="381000" cy="563893"/>
          </a:xfrm>
          <a:prstGeom prst="flowChartInputOutput">
            <a:avLst/>
          </a:prstGeom>
          <a:noFill/>
          <a:ln>
            <a:solidFill>
              <a:srgbClr val="01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53286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49143" y="609600"/>
            <a:ext cx="5105400" cy="1077218"/>
          </a:xfrm>
          <a:prstGeom prst="rect">
            <a:avLst/>
          </a:prstGeom>
          <a:noFill/>
        </p:spPr>
        <p:txBody>
          <a:bodyPr wrap="square" rtlCol="0">
            <a:spAutoFit/>
          </a:bodyPr>
          <a:lstStyle/>
          <a:p>
            <a:pPr algn="r">
              <a:buClr>
                <a:schemeClr val="accent6">
                  <a:lumMod val="75000"/>
                </a:schemeClr>
              </a:buClr>
            </a:pPr>
            <a:r>
              <a:rPr lang="en-US" sz="3600" b="1" dirty="0">
                <a:latin typeface="Franklin Gothic Medium" panose="020B0603020102020204" pitchFamily="34" charset="0"/>
              </a:rPr>
              <a:t>LWI State Projects</a:t>
            </a:r>
            <a:endParaRPr lang="en-US" sz="2800" b="1" dirty="0">
              <a:latin typeface="Franklin Gothic Medium" panose="020B0603020102020204" pitchFamily="34" charset="0"/>
            </a:endParaRPr>
          </a:p>
          <a:p>
            <a:pPr algn="r">
              <a:buClr>
                <a:schemeClr val="accent6">
                  <a:lumMod val="75000"/>
                </a:schemeClr>
              </a:buClr>
            </a:pPr>
            <a:r>
              <a:rPr lang="en-US" sz="2800" b="1" dirty="0">
                <a:latin typeface="Franklin Gothic Medium" panose="020B0603020102020204" pitchFamily="34" charset="0"/>
              </a:rPr>
              <a:t>Group 2 Projects</a:t>
            </a:r>
          </a:p>
        </p:txBody>
      </p:sp>
      <p:sp>
        <p:nvSpPr>
          <p:cNvPr id="7" name="TextBox 6"/>
          <p:cNvSpPr txBox="1"/>
          <p:nvPr/>
        </p:nvSpPr>
        <p:spPr>
          <a:xfrm>
            <a:off x="5257800" y="1828800"/>
            <a:ext cx="3886200" cy="3877985"/>
          </a:xfrm>
          <a:prstGeom prst="rect">
            <a:avLst/>
          </a:prstGeom>
          <a:noFill/>
        </p:spPr>
        <p:txBody>
          <a:bodyPr wrap="square" rtlCol="0">
            <a:spAutoFit/>
          </a:bodyPr>
          <a:lstStyle/>
          <a:p>
            <a:pPr marL="342900" indent="-342900">
              <a:lnSpc>
                <a:spcPct val="150000"/>
              </a:lnSpc>
              <a:buClr>
                <a:schemeClr val="accent6">
                  <a:lumMod val="75000"/>
                </a:schemeClr>
              </a:buClr>
              <a:buFont typeface="Wingdings" panose="05000000000000000000" pitchFamily="2" charset="2"/>
              <a:buChar char="Ø"/>
            </a:pPr>
            <a:r>
              <a:rPr lang="en-US" sz="1600" b="1" dirty="0">
                <a:latin typeface="Franklin Gothic Medium" panose="020B0603020102020204" pitchFamily="34" charset="0"/>
              </a:rPr>
              <a:t>Black Bayou Dam: </a:t>
            </a:r>
            <a:r>
              <a:rPr lang="en-US" sz="1400" dirty="0">
                <a:latin typeface="Franklin Gothic Medium" panose="020B0603020102020204" pitchFamily="34" charset="0"/>
              </a:rPr>
              <a:t>Hardening and Retention Improvement</a:t>
            </a:r>
          </a:p>
          <a:p>
            <a:pPr marL="342900" indent="-342900">
              <a:lnSpc>
                <a:spcPct val="150000"/>
              </a:lnSpc>
              <a:buClr>
                <a:schemeClr val="accent6">
                  <a:lumMod val="75000"/>
                </a:schemeClr>
              </a:buClr>
              <a:buFont typeface="Wingdings" panose="05000000000000000000" pitchFamily="2" charset="2"/>
              <a:buChar char="Ø"/>
            </a:pPr>
            <a:r>
              <a:rPr lang="en-US" sz="1600" b="1" dirty="0">
                <a:latin typeface="Franklin Gothic Medium" panose="020B0603020102020204" pitchFamily="34" charset="0"/>
              </a:rPr>
              <a:t>Caney Creek Dam: </a:t>
            </a:r>
            <a:r>
              <a:rPr lang="en-US" sz="1400" dirty="0">
                <a:latin typeface="Franklin Gothic Medium" panose="020B0603020102020204" pitchFamily="34" charset="0"/>
              </a:rPr>
              <a:t>Flood Surcharge Management</a:t>
            </a:r>
          </a:p>
          <a:p>
            <a:pPr marL="342900" indent="-342900">
              <a:lnSpc>
                <a:spcPct val="150000"/>
              </a:lnSpc>
              <a:buClr>
                <a:schemeClr val="accent6">
                  <a:lumMod val="75000"/>
                </a:schemeClr>
              </a:buClr>
              <a:buFont typeface="Wingdings" panose="05000000000000000000" pitchFamily="2" charset="2"/>
              <a:buChar char="Ø"/>
            </a:pPr>
            <a:r>
              <a:rPr lang="en-US" sz="1600" b="1" dirty="0">
                <a:latin typeface="Franklin Gothic Medium" panose="020B0603020102020204" pitchFamily="34" charset="0"/>
              </a:rPr>
              <a:t>Bayou </a:t>
            </a:r>
            <a:r>
              <a:rPr lang="en-US" sz="1600" b="1" dirty="0" err="1">
                <a:latin typeface="Franklin Gothic Medium" panose="020B0603020102020204" pitchFamily="34" charset="0"/>
              </a:rPr>
              <a:t>Cocodrie</a:t>
            </a:r>
            <a:r>
              <a:rPr lang="en-US" sz="1600" b="1" dirty="0">
                <a:latin typeface="Franklin Gothic Medium" panose="020B0603020102020204" pitchFamily="34" charset="0"/>
              </a:rPr>
              <a:t> Dam: </a:t>
            </a:r>
            <a:r>
              <a:rPr lang="en-US" sz="1400" dirty="0">
                <a:latin typeface="Franklin Gothic Medium" panose="020B0603020102020204" pitchFamily="34" charset="0"/>
              </a:rPr>
              <a:t>Retention Improvement and Critical Infrastructure Improvement</a:t>
            </a:r>
          </a:p>
          <a:p>
            <a:pPr marL="342900" indent="-342900">
              <a:lnSpc>
                <a:spcPct val="150000"/>
              </a:lnSpc>
              <a:buClr>
                <a:schemeClr val="accent6">
                  <a:lumMod val="75000"/>
                </a:schemeClr>
              </a:buClr>
              <a:buFont typeface="Wingdings" panose="05000000000000000000" pitchFamily="2" charset="2"/>
              <a:buChar char="Ø"/>
            </a:pPr>
            <a:r>
              <a:rPr lang="en-US" sz="1600" b="1" dirty="0" err="1">
                <a:latin typeface="Franklin Gothic Medium" panose="020B0603020102020204" pitchFamily="34" charset="0"/>
              </a:rPr>
              <a:t>Iatt</a:t>
            </a:r>
            <a:r>
              <a:rPr lang="en-US" sz="1600" b="1" dirty="0">
                <a:latin typeface="Franklin Gothic Medium" panose="020B0603020102020204" pitchFamily="34" charset="0"/>
              </a:rPr>
              <a:t> Lake Dam: </a:t>
            </a:r>
            <a:r>
              <a:rPr lang="en-US" sz="1400" dirty="0">
                <a:latin typeface="Franklin Gothic Medium" panose="020B0603020102020204" pitchFamily="34" charset="0"/>
              </a:rPr>
              <a:t>Drawdown Improvements</a:t>
            </a:r>
          </a:p>
          <a:p>
            <a:pPr marL="342900" indent="-342900">
              <a:lnSpc>
                <a:spcPct val="150000"/>
              </a:lnSpc>
              <a:buClr>
                <a:schemeClr val="accent6">
                  <a:lumMod val="75000"/>
                </a:schemeClr>
              </a:buClr>
              <a:buFont typeface="Wingdings" panose="05000000000000000000" pitchFamily="2" charset="2"/>
              <a:buChar char="Ø"/>
            </a:pPr>
            <a:r>
              <a:rPr lang="en-US" sz="1600" b="1" dirty="0">
                <a:latin typeface="Franklin Gothic Medium" panose="020B0603020102020204" pitchFamily="34" charset="0"/>
              </a:rPr>
              <a:t>Turkey Creek Dam: </a:t>
            </a:r>
            <a:r>
              <a:rPr lang="en-US" sz="1400" dirty="0">
                <a:latin typeface="Franklin Gothic Medium" panose="020B0603020102020204" pitchFamily="34" charset="0"/>
              </a:rPr>
              <a:t>Retention Improvement and Critical Infrastructure Improvement</a:t>
            </a:r>
            <a:endParaRPr lang="en-US" sz="1600" dirty="0">
              <a:latin typeface="Franklin Gothic Medium" panose="020B0603020102020204" pitchFamily="34" charset="0"/>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b="20875"/>
          <a:stretch/>
        </p:blipFill>
        <p:spPr>
          <a:xfrm>
            <a:off x="3352800" y="832555"/>
            <a:ext cx="1638300" cy="410388"/>
          </a:xfrm>
          <a:prstGeom prst="rect">
            <a:avLst/>
          </a:prstGeom>
          <a:solidFill>
            <a:srgbClr val="FFFF00"/>
          </a:solidFill>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000" t="4983" r="38333"/>
          <a:stretch/>
        </p:blipFill>
        <p:spPr>
          <a:xfrm>
            <a:off x="76200" y="1465897"/>
            <a:ext cx="5181600" cy="4887218"/>
          </a:xfrm>
          <a:prstGeom prst="rect">
            <a:avLst/>
          </a:prstGeom>
        </p:spPr>
      </p:pic>
    </p:spTree>
    <p:extLst>
      <p:ext uri="{BB962C8B-B14F-4D97-AF65-F5344CB8AC3E}">
        <p14:creationId xmlns:p14="http://schemas.microsoft.com/office/powerpoint/2010/main" val="23874777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76400" y="801469"/>
            <a:ext cx="7315200" cy="1200329"/>
          </a:xfrm>
          <a:prstGeom prst="rect">
            <a:avLst/>
          </a:prstGeom>
        </p:spPr>
        <p:txBody>
          <a:bodyPr wrap="square">
            <a:spAutoFit/>
          </a:bodyPr>
          <a:lstStyle/>
          <a:p>
            <a:pPr algn="r"/>
            <a:r>
              <a:rPr lang="en-US" altLang="en-US" sz="3600" dirty="0">
                <a:latin typeface="Franklin Gothic Medium" panose="020B0603020102020204" pitchFamily="34" charset="0"/>
              </a:rPr>
              <a:t>Other Services in </a:t>
            </a:r>
          </a:p>
          <a:p>
            <a:pPr algn="r"/>
            <a:r>
              <a:rPr lang="en-US" altLang="en-US" sz="3600" dirty="0">
                <a:latin typeface="Franklin Gothic Medium" panose="020B0603020102020204" pitchFamily="34" charset="0"/>
              </a:rPr>
              <a:t>Public Works and Water Resources</a:t>
            </a:r>
            <a:endParaRPr lang="en-US" sz="2400" dirty="0">
              <a:latin typeface="Franklin Gothic Medium" panose="020B0603020102020204" pitchFamily="34" charset="0"/>
            </a:endParaRPr>
          </a:p>
        </p:txBody>
      </p:sp>
      <p:pic>
        <p:nvPicPr>
          <p:cNvPr id="2" name="Picture 1"/>
          <p:cNvPicPr>
            <a:picLocks noChangeAspect="1"/>
          </p:cNvPicPr>
          <p:nvPr/>
        </p:nvPicPr>
        <p:blipFill>
          <a:blip r:embed="rId3"/>
          <a:stretch>
            <a:fillRect/>
          </a:stretch>
        </p:blipFill>
        <p:spPr>
          <a:xfrm>
            <a:off x="4800600" y="2288620"/>
            <a:ext cx="4343400" cy="3467100"/>
          </a:xfrm>
          <a:prstGeom prst="rect">
            <a:avLst/>
          </a:prstGeom>
        </p:spPr>
      </p:pic>
      <p:sp>
        <p:nvSpPr>
          <p:cNvPr id="5" name="Rectangle 4"/>
          <p:cNvSpPr/>
          <p:nvPr/>
        </p:nvSpPr>
        <p:spPr>
          <a:xfrm>
            <a:off x="152400" y="2061389"/>
            <a:ext cx="7696200" cy="2739211"/>
          </a:xfrm>
          <a:prstGeom prst="rect">
            <a:avLst/>
          </a:prstGeom>
        </p:spPr>
        <p:txBody>
          <a:bodyPr wrap="square">
            <a:spAutoFit/>
          </a:bodyPr>
          <a:lstStyle/>
          <a:p>
            <a:endParaRPr lang="en-US" dirty="0"/>
          </a:p>
          <a:p>
            <a:pPr marL="308603" indent="-274320">
              <a:spcAft>
                <a:spcPts val="1200"/>
              </a:spcAft>
              <a:buClr>
                <a:srgbClr val="F16321"/>
              </a:buClr>
              <a:buSzPct val="127000"/>
              <a:buFont typeface="Wingdings" panose="05000000000000000000" pitchFamily="2" charset="2"/>
              <a:buChar char="Ø"/>
              <a:tabLst>
                <a:tab pos="514337" algn="l"/>
              </a:tabLst>
              <a:defRPr/>
            </a:pPr>
            <a:r>
              <a:rPr lang="en-US" sz="2400" dirty="0">
                <a:latin typeface="Franklin Gothic Book" panose="020B0503020102020204" pitchFamily="34" charset="0"/>
              </a:rPr>
              <a:t> USACE Non–Federal Sponsor</a:t>
            </a:r>
          </a:p>
          <a:p>
            <a:pPr marL="308603" indent="-274320">
              <a:spcAft>
                <a:spcPts val="1200"/>
              </a:spcAft>
              <a:buClr>
                <a:srgbClr val="F16321"/>
              </a:buClr>
              <a:buSzPct val="127000"/>
              <a:buFont typeface="Wingdings" panose="05000000000000000000" pitchFamily="2" charset="2"/>
              <a:buChar char="Ø"/>
              <a:tabLst>
                <a:tab pos="514337" algn="l"/>
              </a:tabLst>
              <a:defRPr/>
            </a:pPr>
            <a:r>
              <a:rPr lang="en-US" sz="2400" dirty="0">
                <a:latin typeface="Franklin Gothic Book" panose="020B0503020102020204" pitchFamily="34" charset="0"/>
              </a:rPr>
              <a:t> Red River Compact </a:t>
            </a:r>
          </a:p>
          <a:p>
            <a:pPr marL="308603" indent="-274320">
              <a:spcAft>
                <a:spcPts val="1200"/>
              </a:spcAft>
              <a:buClr>
                <a:srgbClr val="F16321"/>
              </a:buClr>
              <a:buSzPct val="127000"/>
              <a:buFont typeface="Wingdings" panose="05000000000000000000" pitchFamily="2" charset="2"/>
              <a:buChar char="Ø"/>
              <a:tabLst>
                <a:tab pos="514337" algn="l"/>
              </a:tabLst>
              <a:defRPr/>
            </a:pPr>
            <a:r>
              <a:rPr lang="en-US" sz="2400" dirty="0">
                <a:latin typeface="Franklin Gothic Book" panose="020B0503020102020204" pitchFamily="34" charset="0"/>
              </a:rPr>
              <a:t>USGS/DOTD Cooperative Programs</a:t>
            </a:r>
          </a:p>
          <a:p>
            <a:pPr marL="308603" indent="-274320">
              <a:spcAft>
                <a:spcPts val="1200"/>
              </a:spcAft>
              <a:buClr>
                <a:srgbClr val="F16321"/>
              </a:buClr>
              <a:buSzPct val="127000"/>
              <a:buFont typeface="Wingdings" panose="05000000000000000000" pitchFamily="2" charset="2"/>
              <a:buChar char="Ø"/>
              <a:tabLst>
                <a:tab pos="514337" algn="l"/>
              </a:tabLst>
              <a:defRPr/>
            </a:pPr>
            <a:r>
              <a:rPr lang="en-US" sz="2400" dirty="0">
                <a:latin typeface="Franklin Gothic Book" panose="020B0503020102020204" pitchFamily="34" charset="0"/>
              </a:rPr>
              <a:t>Support DNR - Water Well Inspection</a:t>
            </a:r>
          </a:p>
          <a:p>
            <a:r>
              <a:rPr lang="en-US" dirty="0"/>
              <a:t>	</a:t>
            </a:r>
            <a:endParaRPr lang="en-US" sz="1200" dirty="0"/>
          </a:p>
        </p:txBody>
      </p:sp>
    </p:spTree>
    <p:extLst>
      <p:ext uri="{BB962C8B-B14F-4D97-AF65-F5344CB8AC3E}">
        <p14:creationId xmlns:p14="http://schemas.microsoft.com/office/powerpoint/2010/main" val="3570639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1143000"/>
          </a:xfrm>
        </p:spPr>
        <p:txBody>
          <a:bodyPr/>
          <a:lstStyle/>
          <a:p>
            <a:pPr algn="r"/>
            <a:r>
              <a:rPr lang="en-US" sz="4000" dirty="0"/>
              <a:t>Hydraulics Section Responsibilities</a:t>
            </a:r>
          </a:p>
        </p:txBody>
      </p:sp>
      <p:sp>
        <p:nvSpPr>
          <p:cNvPr id="3" name="Content Placeholder 2"/>
          <p:cNvSpPr>
            <a:spLocks noGrp="1"/>
          </p:cNvSpPr>
          <p:nvPr>
            <p:ph idx="1"/>
          </p:nvPr>
        </p:nvSpPr>
        <p:spPr>
          <a:xfrm>
            <a:off x="0" y="1981200"/>
            <a:ext cx="9144000" cy="4267200"/>
          </a:xfrm>
        </p:spPr>
        <p:txBody>
          <a:bodyPr anchor="ctr"/>
          <a:lstStyle/>
          <a:p>
            <a:pPr marL="457200" indent="-457200"/>
            <a:r>
              <a:rPr lang="en-US" dirty="0"/>
              <a:t>Hydraulic reviews and analysis</a:t>
            </a:r>
          </a:p>
          <a:p>
            <a:pPr lvl="1">
              <a:spcBef>
                <a:spcPts val="1200"/>
              </a:spcBef>
              <a:buFont typeface="Wingdings" panose="05000000000000000000" pitchFamily="2" charset="2"/>
              <a:buChar char="§"/>
            </a:pPr>
            <a:r>
              <a:rPr lang="en-US" sz="2400" dirty="0"/>
              <a:t>Provide technical expertise to consultants and other DOTD sections for complex or unusual drainage problems</a:t>
            </a:r>
          </a:p>
          <a:p>
            <a:pPr lvl="1">
              <a:spcBef>
                <a:spcPts val="1200"/>
              </a:spcBef>
              <a:buFont typeface="Wingdings" panose="05000000000000000000" pitchFamily="2" charset="2"/>
              <a:buChar char="§"/>
            </a:pPr>
            <a:r>
              <a:rPr lang="en-US" sz="2400" dirty="0"/>
              <a:t>Specialty Products Evaluation Committee</a:t>
            </a:r>
          </a:p>
          <a:p>
            <a:pPr lvl="1">
              <a:spcBef>
                <a:spcPts val="1200"/>
              </a:spcBef>
              <a:buFont typeface="Wingdings" panose="05000000000000000000" pitchFamily="2" charset="2"/>
              <a:buChar char="§"/>
            </a:pPr>
            <a:endParaRPr lang="en-US" sz="2400" dirty="0"/>
          </a:p>
          <a:p>
            <a:pPr marL="457200" indent="-457200"/>
            <a:r>
              <a:rPr lang="en-US" dirty="0"/>
              <a:t>Bridge scour monitoring</a:t>
            </a:r>
          </a:p>
          <a:p>
            <a:pPr lvl="1">
              <a:spcBef>
                <a:spcPts val="1200"/>
              </a:spcBef>
              <a:buFont typeface="Wingdings" panose="05000000000000000000" pitchFamily="2" charset="2"/>
              <a:buChar char="§"/>
            </a:pPr>
            <a:r>
              <a:rPr lang="en-US" sz="2400" dirty="0"/>
              <a:t>Tracking and analysis of hydrographic surveys for bridges being monitored for known or potential scour problems</a:t>
            </a:r>
          </a:p>
        </p:txBody>
      </p:sp>
      <p:sp>
        <p:nvSpPr>
          <p:cNvPr id="4" name="Slide Number Placeholder 3"/>
          <p:cNvSpPr>
            <a:spLocks noGrp="1"/>
          </p:cNvSpPr>
          <p:nvPr>
            <p:ph type="sldNum" sz="quarter" idx="4294967295"/>
          </p:nvPr>
        </p:nvSpPr>
        <p:spPr/>
        <p:txBody>
          <a:bodyPr/>
          <a:lstStyle/>
          <a:p>
            <a:endParaRPr lang="en-US" dirty="0"/>
          </a:p>
        </p:txBody>
      </p:sp>
    </p:spTree>
    <p:extLst>
      <p:ext uri="{BB962C8B-B14F-4D97-AF65-F5344CB8AC3E}">
        <p14:creationId xmlns:p14="http://schemas.microsoft.com/office/powerpoint/2010/main" val="20951040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81000" y="1219200"/>
            <a:ext cx="8534400" cy="4191000"/>
          </a:xfrm>
        </p:spPr>
        <p:txBody>
          <a:bodyPr/>
          <a:lstStyle/>
          <a:p>
            <a:r>
              <a:rPr lang="en-US" sz="6600" b="1" dirty="0">
                <a:solidFill>
                  <a:schemeClr val="bg1"/>
                </a:solidFill>
                <a:effectLst>
                  <a:outerShdw blurRad="38100" dist="38100" dir="2700000" algn="tl">
                    <a:srgbClr val="000000">
                      <a:alpha val="43137"/>
                    </a:srgbClr>
                  </a:outerShdw>
                </a:effectLst>
              </a:rPr>
              <a:t>Questions ?</a:t>
            </a:r>
            <a:endParaRPr lang="en-US" sz="65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22454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1143000"/>
          </a:xfrm>
        </p:spPr>
        <p:txBody>
          <a:bodyPr/>
          <a:lstStyle/>
          <a:p>
            <a:pPr algn="r"/>
            <a:r>
              <a:rPr lang="en-US" sz="4000" dirty="0"/>
              <a:t>Hydraulics Section Responsibilities</a:t>
            </a:r>
          </a:p>
        </p:txBody>
      </p:sp>
      <p:sp>
        <p:nvSpPr>
          <p:cNvPr id="3" name="Content Placeholder 2"/>
          <p:cNvSpPr>
            <a:spLocks noGrp="1"/>
          </p:cNvSpPr>
          <p:nvPr>
            <p:ph idx="1"/>
          </p:nvPr>
        </p:nvSpPr>
        <p:spPr>
          <a:xfrm>
            <a:off x="0" y="1828800"/>
            <a:ext cx="9144000" cy="4343400"/>
          </a:xfrm>
        </p:spPr>
        <p:txBody>
          <a:bodyPr anchor="ctr"/>
          <a:lstStyle/>
          <a:p>
            <a:pPr marL="457200" indent="-457200"/>
            <a:r>
              <a:rPr lang="en-US" dirty="0"/>
              <a:t>Maintenance of hydraulic-related policies, guidelines, design criteria, and standard plans</a:t>
            </a:r>
          </a:p>
          <a:p>
            <a:pPr marL="457200" indent="-457200"/>
            <a:endParaRPr lang="en-US" dirty="0"/>
          </a:p>
          <a:p>
            <a:pPr lvl="1">
              <a:spcBef>
                <a:spcPts val="1200"/>
              </a:spcBef>
              <a:buFont typeface="Wingdings" panose="05000000000000000000" pitchFamily="2" charset="2"/>
              <a:buChar char="§"/>
            </a:pPr>
            <a:r>
              <a:rPr lang="en-US" sz="2400" dirty="0"/>
              <a:t>LA DOTD Hydraulics Manual</a:t>
            </a:r>
          </a:p>
          <a:p>
            <a:pPr lvl="1">
              <a:spcBef>
                <a:spcPts val="1200"/>
              </a:spcBef>
              <a:buFont typeface="Wingdings" panose="05000000000000000000" pitchFamily="2" charset="2"/>
              <a:buChar char="§"/>
            </a:pPr>
            <a:r>
              <a:rPr lang="en-US" sz="2400" dirty="0"/>
              <a:t>Hydraulic Design Guidelines for the Off-System Bridge Replacement Program</a:t>
            </a:r>
          </a:p>
          <a:p>
            <a:pPr lvl="1">
              <a:spcBef>
                <a:spcPts val="1200"/>
              </a:spcBef>
              <a:buFont typeface="Wingdings" panose="05000000000000000000" pitchFamily="2" charset="2"/>
              <a:buChar char="§"/>
            </a:pPr>
            <a:r>
              <a:rPr lang="en-US" sz="2400" dirty="0"/>
              <a:t>LA DOTD Hydraulics software </a:t>
            </a:r>
          </a:p>
        </p:txBody>
      </p:sp>
      <p:sp>
        <p:nvSpPr>
          <p:cNvPr id="4" name="Slide Number Placeholder 3"/>
          <p:cNvSpPr>
            <a:spLocks noGrp="1"/>
          </p:cNvSpPr>
          <p:nvPr>
            <p:ph type="sldNum" sz="quarter" idx="4294967295"/>
          </p:nvPr>
        </p:nvSpPr>
        <p:spPr/>
        <p:txBody>
          <a:bodyPr/>
          <a:lstStyle/>
          <a:p>
            <a:endParaRPr lang="en-US" dirty="0"/>
          </a:p>
        </p:txBody>
      </p:sp>
    </p:spTree>
    <p:extLst>
      <p:ext uri="{BB962C8B-B14F-4D97-AF65-F5344CB8AC3E}">
        <p14:creationId xmlns:p14="http://schemas.microsoft.com/office/powerpoint/2010/main" val="1180294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1143000"/>
          </a:xfrm>
        </p:spPr>
        <p:txBody>
          <a:bodyPr/>
          <a:lstStyle/>
          <a:p>
            <a:pPr algn="r"/>
            <a:r>
              <a:rPr lang="en-US" sz="4000" dirty="0"/>
              <a:t>Hydraulics Section Responsibilities</a:t>
            </a:r>
          </a:p>
        </p:txBody>
      </p:sp>
      <p:sp>
        <p:nvSpPr>
          <p:cNvPr id="3" name="Content Placeholder 2"/>
          <p:cNvSpPr>
            <a:spLocks noGrp="1"/>
          </p:cNvSpPr>
          <p:nvPr>
            <p:ph idx="1"/>
          </p:nvPr>
        </p:nvSpPr>
        <p:spPr>
          <a:xfrm>
            <a:off x="0" y="1828800"/>
            <a:ext cx="9144000" cy="4343400"/>
          </a:xfrm>
        </p:spPr>
        <p:txBody>
          <a:bodyPr anchor="ctr"/>
          <a:lstStyle/>
          <a:p>
            <a:pPr lvl="1">
              <a:spcBef>
                <a:spcPts val="1200"/>
              </a:spcBef>
              <a:buFont typeface="Wingdings" panose="05000000000000000000" pitchFamily="2" charset="2"/>
              <a:buChar char="§"/>
            </a:pPr>
            <a:r>
              <a:rPr lang="en-US" sz="2400" dirty="0"/>
              <a:t>Policy and permit requirements for drainage tie-ins</a:t>
            </a:r>
          </a:p>
          <a:p>
            <a:pPr lvl="1">
              <a:spcBef>
                <a:spcPts val="1200"/>
              </a:spcBef>
              <a:buFont typeface="Wingdings" panose="05000000000000000000" pitchFamily="2" charset="2"/>
              <a:buChar char="§"/>
            </a:pPr>
            <a:r>
              <a:rPr lang="en-US" sz="2400" dirty="0"/>
              <a:t>Engineering Directives and Standards Manual (EDSM) for pipe material, pipe life expectancy, and installation</a:t>
            </a:r>
          </a:p>
          <a:p>
            <a:pPr lvl="1">
              <a:spcBef>
                <a:spcPts val="1200"/>
              </a:spcBef>
              <a:buFont typeface="Wingdings" panose="05000000000000000000" pitchFamily="2" charset="2"/>
              <a:buChar char="§"/>
            </a:pPr>
            <a:r>
              <a:rPr lang="en-US" sz="2400" dirty="0"/>
              <a:t>Drainage structure standard plans and special details</a:t>
            </a:r>
          </a:p>
          <a:p>
            <a:pPr lvl="1">
              <a:spcBef>
                <a:spcPts val="1200"/>
              </a:spcBef>
              <a:buFont typeface="Wingdings" panose="05000000000000000000" pitchFamily="2" charset="2"/>
              <a:buChar char="§"/>
            </a:pPr>
            <a:r>
              <a:rPr lang="en-US" sz="2400" dirty="0"/>
              <a:t>Erosion and sediment control guidelines</a:t>
            </a:r>
          </a:p>
        </p:txBody>
      </p:sp>
      <p:sp>
        <p:nvSpPr>
          <p:cNvPr id="4" name="Slide Number Placeholder 3"/>
          <p:cNvSpPr>
            <a:spLocks noGrp="1"/>
          </p:cNvSpPr>
          <p:nvPr>
            <p:ph type="sldNum" sz="quarter" idx="4294967295"/>
          </p:nvPr>
        </p:nvSpPr>
        <p:spPr/>
        <p:txBody>
          <a:bodyPr/>
          <a:lstStyle/>
          <a:p>
            <a:fld id="{D5C9B0AA-EE54-4968-95E5-6586D6E0F47B}" type="slidenum">
              <a:rPr lang="en-US" smtClean="0"/>
              <a:pPr/>
              <a:t>8</a:t>
            </a:fld>
            <a:endParaRPr lang="en-US" dirty="0"/>
          </a:p>
        </p:txBody>
      </p:sp>
    </p:spTree>
    <p:extLst>
      <p:ext uri="{BB962C8B-B14F-4D97-AF65-F5344CB8AC3E}">
        <p14:creationId xmlns:p14="http://schemas.microsoft.com/office/powerpoint/2010/main" val="31118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1143000"/>
          </a:xfrm>
        </p:spPr>
        <p:txBody>
          <a:bodyPr>
            <a:normAutofit/>
          </a:bodyPr>
          <a:lstStyle/>
          <a:p>
            <a:pPr algn="r"/>
            <a:r>
              <a:rPr lang="en-US" sz="4000" dirty="0"/>
              <a:t>Hydraulics Section Responsibilities</a:t>
            </a:r>
            <a:endParaRPr lang="en-US" dirty="0"/>
          </a:p>
        </p:txBody>
      </p:sp>
      <p:sp>
        <p:nvSpPr>
          <p:cNvPr id="3" name="Content Placeholder 2"/>
          <p:cNvSpPr>
            <a:spLocks noGrp="1"/>
          </p:cNvSpPr>
          <p:nvPr>
            <p:ph idx="1"/>
          </p:nvPr>
        </p:nvSpPr>
        <p:spPr>
          <a:xfrm>
            <a:off x="0" y="2057400"/>
            <a:ext cx="9144000" cy="4114800"/>
          </a:xfrm>
        </p:spPr>
        <p:txBody>
          <a:bodyPr anchor="ctr"/>
          <a:lstStyle/>
          <a:p>
            <a:pPr marL="457200" indent="-457200"/>
            <a:r>
              <a:rPr lang="en-US" dirty="0"/>
              <a:t>Drainage complaints &amp; lawsuits</a:t>
            </a:r>
          </a:p>
          <a:p>
            <a:pPr lvl="1">
              <a:spcBef>
                <a:spcPts val="1200"/>
              </a:spcBef>
              <a:buFont typeface="Wingdings" panose="05000000000000000000" pitchFamily="2" charset="2"/>
              <a:buChar char="§"/>
            </a:pPr>
            <a:r>
              <a:rPr lang="en-US" sz="2400" dirty="0"/>
              <a:t>Investigate complaints of roadway flooding and flooding of property potentially caused by DOTD roads and/or drainage structures</a:t>
            </a:r>
          </a:p>
          <a:p>
            <a:pPr lvl="1">
              <a:spcBef>
                <a:spcPts val="1200"/>
              </a:spcBef>
              <a:buFont typeface="Wingdings" panose="05000000000000000000" pitchFamily="2" charset="2"/>
              <a:buChar char="§"/>
            </a:pPr>
            <a:r>
              <a:rPr lang="en-US" sz="2400" dirty="0"/>
              <a:t>Assist attorneys and serve as expert witnesses for drainage/flooding lawsuits brought against DOTD</a:t>
            </a:r>
          </a:p>
        </p:txBody>
      </p:sp>
    </p:spTree>
    <p:extLst>
      <p:ext uri="{BB962C8B-B14F-4D97-AF65-F5344CB8AC3E}">
        <p14:creationId xmlns:p14="http://schemas.microsoft.com/office/powerpoint/2010/main" val="13952300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9561</TotalTime>
  <Words>3637</Words>
  <Application>Microsoft Office PowerPoint</Application>
  <PresentationFormat>On-screen Show (4:3)</PresentationFormat>
  <Paragraphs>765</Paragraphs>
  <Slides>60</Slides>
  <Notes>60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Calibri</vt:lpstr>
      <vt:lpstr>Franklin Gothic Book</vt:lpstr>
      <vt:lpstr>Franklin Gothic Demi</vt:lpstr>
      <vt:lpstr>Franklin Gothic Heavy</vt:lpstr>
      <vt:lpstr>Franklin Gothic Medium</vt:lpstr>
      <vt:lpstr>Wingdings</vt:lpstr>
      <vt:lpstr>Office Theme</vt:lpstr>
      <vt:lpstr>PowerPoint Presentation</vt:lpstr>
      <vt:lpstr>Public Works &amp; Water Resources</vt:lpstr>
      <vt:lpstr>Today’s Discussion</vt:lpstr>
      <vt:lpstr>Section 32 (Hydraulics)</vt:lpstr>
      <vt:lpstr>Hydraulics Section Responsibilities</vt:lpstr>
      <vt:lpstr>Hydraulics Section Responsibilities</vt:lpstr>
      <vt:lpstr>Hydraulics Section Responsibilities</vt:lpstr>
      <vt:lpstr>Hydraulics Section Responsibilities</vt:lpstr>
      <vt:lpstr>Hydraulics Section Responsibilities</vt:lpstr>
      <vt:lpstr>PowerPoint Presentation</vt:lpstr>
      <vt:lpstr>PowerPoint Presentation</vt:lpstr>
      <vt:lpstr>Statewide Flood Control Program</vt:lpstr>
      <vt:lpstr>Statewide Flood Control Program</vt:lpstr>
      <vt:lpstr>Statewide Flood Control Program</vt:lpstr>
      <vt:lpstr>Rural Grant Opportunity</vt:lpstr>
      <vt:lpstr>PowerPoint Presentation</vt:lpstr>
      <vt:lpstr>PowerPoint Presentation</vt:lpstr>
      <vt:lpstr>PowerPoint Presentation</vt:lpstr>
      <vt:lpstr>PowerPoint Presentation</vt:lpstr>
      <vt:lpstr>PowerPoint Presentation</vt:lpstr>
      <vt:lpstr> 2023 - 2024 Application Cycle</vt:lpstr>
      <vt:lpstr> Accomplishments</vt:lpstr>
      <vt:lpstr>Roadway Flooding Program</vt:lpstr>
      <vt:lpstr>Roadway Flooding Program</vt:lpstr>
      <vt:lpstr>Roadway Flooding Program</vt:lpstr>
      <vt:lpstr>Roadway Flooding Program</vt:lpstr>
      <vt:lpstr>PowerPoint Presentation</vt:lpstr>
      <vt:lpstr>Section 79</vt:lpstr>
      <vt:lpstr>National Flood  Insurance Program</vt:lpstr>
      <vt:lpstr>Floodplain Management</vt:lpstr>
      <vt:lpstr>PowerPoint Presentation</vt:lpstr>
      <vt:lpstr>PowerPoint Presentation</vt:lpstr>
      <vt:lpstr>77% of Louisiana Flood Insurance Policies are in CRS Communities (LA ranked in Top 5)</vt:lpstr>
      <vt:lpstr>PowerPoint Presentation</vt:lpstr>
      <vt:lpstr>PowerPoint Presentation</vt:lpstr>
      <vt:lpstr>PowerPoint Presentation</vt:lpstr>
      <vt:lpstr>Section 64</vt:lpstr>
      <vt:lpstr>The Levee Safety Program</vt:lpstr>
      <vt:lpstr> </vt:lpstr>
      <vt:lpstr> </vt:lpstr>
      <vt:lpstr> </vt:lpstr>
      <vt:lpstr>            Levee Safety Program </vt:lpstr>
      <vt:lpstr>The Dam Safety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Myles Brumfield</dc:creator>
  <cp:lastModifiedBy>Association of Levee Boards</cp:lastModifiedBy>
  <cp:revision>269</cp:revision>
  <cp:lastPrinted>2023-11-29T15:03:24Z</cp:lastPrinted>
  <dcterms:created xsi:type="dcterms:W3CDTF">2020-04-09T04:38:00Z</dcterms:created>
  <dcterms:modified xsi:type="dcterms:W3CDTF">2023-12-06T00:31:19Z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1033-11.2.0.9453</vt:lpwstr>
  </property>
</Properties>
</file>