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98" r:id="rId5"/>
  </p:sldMasterIdLst>
  <p:notesMasterIdLst>
    <p:notesMasterId r:id="rId44"/>
  </p:notesMasterIdLst>
  <p:handoutMasterIdLst>
    <p:handoutMasterId r:id="rId45"/>
  </p:handoutMasterIdLst>
  <p:sldIdLst>
    <p:sldId id="1187" r:id="rId6"/>
    <p:sldId id="7996" r:id="rId7"/>
    <p:sldId id="3618" r:id="rId8"/>
    <p:sldId id="291" r:id="rId9"/>
    <p:sldId id="7992" r:id="rId10"/>
    <p:sldId id="3537" r:id="rId11"/>
    <p:sldId id="7981" r:id="rId12"/>
    <p:sldId id="3620" r:id="rId13"/>
    <p:sldId id="3870" r:id="rId14"/>
    <p:sldId id="3623" r:id="rId15"/>
    <p:sldId id="3594" r:id="rId16"/>
    <p:sldId id="4181" r:id="rId17"/>
    <p:sldId id="1210" r:id="rId18"/>
    <p:sldId id="8002" r:id="rId19"/>
    <p:sldId id="1112" r:id="rId20"/>
    <p:sldId id="7955" r:id="rId21"/>
    <p:sldId id="7956" r:id="rId22"/>
    <p:sldId id="8001" r:id="rId23"/>
    <p:sldId id="7948" r:id="rId24"/>
    <p:sldId id="3560" r:id="rId25"/>
    <p:sldId id="1224" r:id="rId26"/>
    <p:sldId id="7997" r:id="rId27"/>
    <p:sldId id="8000" r:id="rId28"/>
    <p:sldId id="1215" r:id="rId29"/>
    <p:sldId id="3534" r:id="rId30"/>
    <p:sldId id="7999" r:id="rId31"/>
    <p:sldId id="7998" r:id="rId32"/>
    <p:sldId id="3904" r:id="rId33"/>
    <p:sldId id="7922" r:id="rId34"/>
    <p:sldId id="3569" r:id="rId35"/>
    <p:sldId id="3583" r:id="rId36"/>
    <p:sldId id="3566" r:id="rId37"/>
    <p:sldId id="3568" r:id="rId38"/>
    <p:sldId id="3643" r:id="rId39"/>
    <p:sldId id="7983" r:id="rId40"/>
    <p:sldId id="258" r:id="rId41"/>
    <p:sldId id="7985" r:id="rId42"/>
    <p:sldId id="260"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2E2698-DB3D-4506-99A4-E631713B1DEA}">
          <p14:sldIdLst>
            <p14:sldId id="1187"/>
            <p14:sldId id="7996"/>
            <p14:sldId id="3618"/>
            <p14:sldId id="291"/>
            <p14:sldId id="7992"/>
            <p14:sldId id="3537"/>
            <p14:sldId id="7981"/>
            <p14:sldId id="3620"/>
            <p14:sldId id="3870"/>
            <p14:sldId id="3623"/>
            <p14:sldId id="3594"/>
            <p14:sldId id="4181"/>
            <p14:sldId id="1210"/>
            <p14:sldId id="8002"/>
            <p14:sldId id="1112"/>
            <p14:sldId id="7955"/>
            <p14:sldId id="7956"/>
            <p14:sldId id="8001"/>
            <p14:sldId id="7948"/>
            <p14:sldId id="3560"/>
            <p14:sldId id="1224"/>
            <p14:sldId id="7997"/>
            <p14:sldId id="8000"/>
            <p14:sldId id="1215"/>
            <p14:sldId id="3534"/>
            <p14:sldId id="7999"/>
            <p14:sldId id="7998"/>
            <p14:sldId id="3904"/>
            <p14:sldId id="7922"/>
            <p14:sldId id="3569"/>
            <p14:sldId id="3583"/>
            <p14:sldId id="3566"/>
            <p14:sldId id="3568"/>
            <p14:sldId id="3643"/>
            <p14:sldId id="7983"/>
            <p14:sldId id="258"/>
            <p14:sldId id="7985"/>
            <p14:sldId id="260"/>
          </p14:sldIdLst>
        </p14:section>
      </p14:sectionLst>
    </p:ext>
    <p:ext uri="{EFAFB233-063F-42B5-8137-9DF3F51BA10A}">
      <p15:sldGuideLst xmlns:p15="http://schemas.microsoft.com/office/powerpoint/2012/main">
        <p15:guide id="1" orient="horz" pos="3576" userDrawn="1">
          <p15:clr>
            <a:srgbClr val="A4A3A4"/>
          </p15:clr>
        </p15:guide>
        <p15:guide id="2" pos="36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2D593D-566A-B6CE-6B6A-2B172E9C628C}" name="McVicker, Jamie L CIV CPMS (USA)" initials="MJLCC(" userId="S::Jamie.L.Mcvicker@usace.army.mil::e62e1641-eea2-48a4-85e1-c5f3f06c1148" providerId="AD"/>
  <p188:author id="{968DB175-201B-7936-A228-DF3DF2EBB7AA}" name="Greg Frey" initials="GF" userId="S::gfrey@thecounciloak.com::c676a289-1a8d-474f-8fb4-e40461cc937d" providerId="AD"/>
  <p188:author id="{A9D93D82-234B-92D6-249E-4B56B48BF8FA}" name="Pat Tallarico" initials="PT" userId="S::ptallarico@thecounciloak.com::789e4b86-0067-4dd1-87db-6cbea175f5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nforti, Tammy L CIV USARMY CEHQ (USA)" initials="" lastIdx="9" clrIdx="0"/>
  <p:cmAuthor id="2" name="Linda Manning" initials="LM" lastIdx="4" clrIdx="1"/>
  <p:cmAuthor id="3" name="Laux, Jennifer L CIV USARMY CEMVK (USA)" initials="LJLCUC(" lastIdx="21" clrIdx="2"/>
  <p:cmAuthor id="4" name="Liz Rettenmaier" initials="LR" lastIdx="129" clrIdx="3"/>
  <p:cmAuthor id="5" name="Cindy Marcotty" initials="CM" lastIdx="9" clrIdx="4">
    <p:extLst>
      <p:ext uri="{19B8F6BF-5375-455C-9EA6-DF929625EA0E}">
        <p15:presenceInfo xmlns:p15="http://schemas.microsoft.com/office/powerpoint/2012/main" userId="40252b6b3d1d24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CFD5EA"/>
    <a:srgbClr val="6792B5"/>
    <a:srgbClr val="92C8DE"/>
    <a:srgbClr val="DAE3F3"/>
    <a:srgbClr val="ED7D31"/>
    <a:srgbClr val="9ECAB8"/>
    <a:srgbClr val="D28086"/>
    <a:srgbClr val="E0E0EC"/>
    <a:srgbClr val="A2B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63158" autoAdjust="0"/>
  </p:normalViewPr>
  <p:slideViewPr>
    <p:cSldViewPr snapToGrid="0">
      <p:cViewPr varScale="1">
        <p:scale>
          <a:sx n="69" d="100"/>
          <a:sy n="69" d="100"/>
        </p:scale>
        <p:origin x="978" y="24"/>
      </p:cViewPr>
      <p:guideLst>
        <p:guide orient="horz" pos="3576"/>
        <p:guide pos="3624"/>
      </p:guideLst>
    </p:cSldViewPr>
  </p:slideViewPr>
  <p:outlineViewPr>
    <p:cViewPr>
      <p:scale>
        <a:sx n="33" d="100"/>
        <a:sy n="33" d="100"/>
      </p:scale>
      <p:origin x="0" y="-18090"/>
    </p:cViewPr>
  </p:outlineViewPr>
  <p:notesTextViewPr>
    <p:cViewPr>
      <p:scale>
        <a:sx n="3" d="2"/>
        <a:sy n="3" d="2"/>
      </p:scale>
      <p:origin x="0" y="0"/>
    </p:cViewPr>
  </p:notesTextViewPr>
  <p:sorterViewPr>
    <p:cViewPr>
      <p:scale>
        <a:sx n="288791019" d="312500000"/>
        <a:sy n="288791019" d="312500000"/>
      </p:scale>
      <p:origin x="0" y="-3235"/>
    </p:cViewPr>
  </p:sorterViewPr>
  <p:notesViewPr>
    <p:cSldViewPr snapToGrid="0">
      <p:cViewPr varScale="1">
        <p:scale>
          <a:sx n="95" d="100"/>
          <a:sy n="95" d="100"/>
        </p:scale>
        <p:origin x="366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305718-8D64-A4F1-F847-CBBC5C16AD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0F9734-D2DC-D6A2-E2A9-84127500A4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E11D42-59F1-4F95-B12A-3F20CBE739BB}" type="datetimeFigureOut">
              <a:rPr lang="en-US" smtClean="0"/>
              <a:t>12/5/2023</a:t>
            </a:fld>
            <a:endParaRPr lang="en-US" dirty="0"/>
          </a:p>
        </p:txBody>
      </p:sp>
      <p:sp>
        <p:nvSpPr>
          <p:cNvPr id="4" name="Footer Placeholder 3">
            <a:extLst>
              <a:ext uri="{FF2B5EF4-FFF2-40B4-BE49-F238E27FC236}">
                <a16:creationId xmlns:a16="http://schemas.microsoft.com/office/drawing/2014/main" id="{73DD7D33-DE97-3C49-C33C-CE585FC8B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D51B34-EF26-E8CC-13C3-238E01D9C3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15BB8A-C6AC-4C75-9C1D-7F2A4F70ABD0}" type="slidenum">
              <a:rPr lang="en-US" smtClean="0"/>
              <a:t>‹#›</a:t>
            </a:fld>
            <a:endParaRPr lang="en-US" dirty="0"/>
          </a:p>
        </p:txBody>
      </p:sp>
    </p:spTree>
    <p:extLst>
      <p:ext uri="{BB962C8B-B14F-4D97-AF65-F5344CB8AC3E}">
        <p14:creationId xmlns:p14="http://schemas.microsoft.com/office/powerpoint/2010/main" val="16803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BA6D9D-0B22-49ED-A613-F5A8EC6474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dirty="0"/>
          </a:p>
        </p:txBody>
      </p:sp>
      <p:sp>
        <p:nvSpPr>
          <p:cNvPr id="3" name="Date Placeholder 2">
            <a:extLst>
              <a:ext uri="{FF2B5EF4-FFF2-40B4-BE49-F238E27FC236}">
                <a16:creationId xmlns:a16="http://schemas.microsoft.com/office/drawing/2014/main" id="{7140A12E-49D5-483B-A6B5-FDA604EF19E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3847CDC-808E-4F3F-9318-D8DF69D06F27}" type="datetimeFigureOut">
              <a:rPr lang="en-US"/>
              <a:pPr>
                <a:defRPr/>
              </a:pPr>
              <a:t>12/5/2023</a:t>
            </a:fld>
            <a:endParaRPr lang="en-US" dirty="0"/>
          </a:p>
        </p:txBody>
      </p:sp>
      <p:sp>
        <p:nvSpPr>
          <p:cNvPr id="4" name="Slide Image Placeholder 3">
            <a:extLst>
              <a:ext uri="{FF2B5EF4-FFF2-40B4-BE49-F238E27FC236}">
                <a16:creationId xmlns:a16="http://schemas.microsoft.com/office/drawing/2014/main" id="{272BDD93-A414-4439-A6E5-48E23B2250D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990B74B-E035-4DCE-820C-B65EB3DDC93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F365FE-BCFC-4CED-B712-4DAC352F738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D67E8C79-16DE-422E-8057-3203C30D393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4E3A313-6B4B-4F53-A7D5-65E21226E83D}"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B773DED-0F32-44CF-80CA-F1740461F6BE}"/>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F0BD379-BAF1-4185-8DFE-85419279F35A}"/>
              </a:ext>
            </a:extLst>
          </p:cNvPr>
          <p:cNvSpPr>
            <a:spLocks noGrp="1"/>
          </p:cNvSpPr>
          <p:nvPr>
            <p:ph type="body" idx="1"/>
          </p:nvPr>
        </p:nvSpPr>
        <p:spPr/>
        <p:txBody>
          <a:bodyPr/>
          <a:lstStyle/>
          <a:p>
            <a:pPr marL="0" indent="0" fontAlgn="auto">
              <a:spcBef>
                <a:spcPts val="0"/>
              </a:spcBef>
              <a:spcAft>
                <a:spcPts val="0"/>
              </a:spcAft>
              <a:buFont typeface="Arial" panose="020B0604020202020204" pitchFamily="34" charset="0"/>
              <a:buNone/>
              <a:defRPr/>
            </a:pPr>
            <a:endParaRPr lang="en-US" dirty="0">
              <a:solidFill>
                <a:srgbClr val="000000"/>
              </a:solidFill>
              <a:latin typeface="Roboto" panose="02000000000000000000" pitchFamily="2" charset="0"/>
            </a:endParaRPr>
          </a:p>
        </p:txBody>
      </p:sp>
      <p:sp>
        <p:nvSpPr>
          <p:cNvPr id="8196" name="Slide Number Placeholder 3">
            <a:extLst>
              <a:ext uri="{FF2B5EF4-FFF2-40B4-BE49-F238E27FC236}">
                <a16:creationId xmlns:a16="http://schemas.microsoft.com/office/drawing/2014/main" id="{D629F203-9AC5-41F1-82CC-9FA0EFE207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D0896C7-9055-406A-82A9-734830584030}" type="slidenum">
              <a:rPr lang="en-US" altLang="en-US"/>
              <a:pPr fontAlgn="base">
                <a:spcBef>
                  <a:spcPct val="0"/>
                </a:spcBef>
                <a:spcAft>
                  <a:spcPct val="0"/>
                </a:spcAft>
              </a:pPr>
              <a:t>1</a:t>
            </a:fld>
            <a:endParaRPr lang="en-US" altLang="en-US" dirty="0"/>
          </a:p>
        </p:txBody>
      </p:sp>
    </p:spTree>
    <p:extLst>
      <p:ext uri="{BB962C8B-B14F-4D97-AF65-F5344CB8AC3E}">
        <p14:creationId xmlns:p14="http://schemas.microsoft.com/office/powerpoint/2010/main" val="2610035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C00000"/>
              </a:solidFill>
              <a:highlight>
                <a:srgbClr val="FFFF00"/>
              </a:highlight>
            </a:endParaRPr>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10</a:t>
            </a:fld>
            <a:endParaRPr lang="en-US" dirty="0"/>
          </a:p>
        </p:txBody>
      </p:sp>
    </p:spTree>
    <p:extLst>
      <p:ext uri="{BB962C8B-B14F-4D97-AF65-F5344CB8AC3E}">
        <p14:creationId xmlns:p14="http://schemas.microsoft.com/office/powerpoint/2010/main" val="22954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help refine the unknown owners</a:t>
            </a:r>
          </a:p>
          <a:p>
            <a:endParaRPr lang="en-US" dirty="0"/>
          </a:p>
          <a:p>
            <a:r>
              <a:rPr lang="en-US" dirty="0"/>
              <a:t>Will help states, regions, tribes understand the landscape in their backyard.  </a:t>
            </a:r>
          </a:p>
          <a:p>
            <a:endParaRPr lang="en-US" dirty="0"/>
          </a:p>
          <a:p>
            <a:endParaRPr lang="en-US" dirty="0"/>
          </a:p>
          <a:p>
            <a:r>
              <a:rPr lang="en-US" dirty="0"/>
              <a:t>See bullets on the WHY TO PARTICIPATE.</a:t>
            </a:r>
          </a:p>
        </p:txBody>
      </p:sp>
      <p:sp>
        <p:nvSpPr>
          <p:cNvPr id="4" name="Slide Number Placeholder 3"/>
          <p:cNvSpPr>
            <a:spLocks noGrp="1"/>
          </p:cNvSpPr>
          <p:nvPr>
            <p:ph type="sldNum" sz="quarter" idx="5"/>
          </p:nvPr>
        </p:nvSpPr>
        <p:spPr/>
        <p:txBody>
          <a:bodyPr/>
          <a:lstStyle/>
          <a:p>
            <a:fld id="{A9A1BB8A-B40B-45AB-89D2-E6875A381034}" type="slidenum">
              <a:rPr lang="en-US" smtClean="0"/>
              <a:t>12</a:t>
            </a:fld>
            <a:endParaRPr lang="en-US"/>
          </a:p>
        </p:txBody>
      </p:sp>
    </p:spTree>
    <p:extLst>
      <p:ext uri="{BB962C8B-B14F-4D97-AF65-F5344CB8AC3E}">
        <p14:creationId xmlns:p14="http://schemas.microsoft.com/office/powerpoint/2010/main" val="109983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INTENT is to provide a consistent framework for making decisions for ALL levees in the Nation…  I like the phrase, NO LEVEE LEFT BEHIND….  </a:t>
            </a:r>
          </a:p>
          <a:p>
            <a:endParaRPr lang="en-US" dirty="0"/>
          </a:p>
          <a:p>
            <a:r>
              <a:rPr lang="en-US" dirty="0"/>
              <a:t>Currently, there is a consistent framework for the 1600 Federal levees, established by USACE’s LSP.  </a:t>
            </a:r>
          </a:p>
          <a:p>
            <a:endParaRPr lang="en-US" dirty="0"/>
          </a:p>
          <a:p>
            <a:r>
              <a:rPr lang="en-US" dirty="0"/>
              <a:t>The intent is for the NSLP (a) to make available a consistent BUT scalable framework to make decisions for the 5400 levees.  For the 1600 levees, much of what is already being done under the USACE LSP will be complimentary to the NLSP.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14</a:t>
            </a:fld>
            <a:endParaRPr lang="en-US" dirty="0"/>
          </a:p>
        </p:txBody>
      </p:sp>
    </p:spTree>
    <p:extLst>
      <p:ext uri="{BB962C8B-B14F-4D97-AF65-F5344CB8AC3E}">
        <p14:creationId xmlns:p14="http://schemas.microsoft.com/office/powerpoint/2010/main" val="197037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D0B120-C8B1-4277-9B99-E6870EA84D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271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D0B120-C8B1-4277-9B99-E6870EA84D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977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D0B120-C8B1-4277-9B99-E6870EA84D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567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19</a:t>
            </a:fld>
            <a:endParaRPr lang="en-US" dirty="0"/>
          </a:p>
        </p:txBody>
      </p:sp>
    </p:spTree>
    <p:extLst>
      <p:ext uri="{BB962C8B-B14F-4D97-AF65-F5344CB8AC3E}">
        <p14:creationId xmlns:p14="http://schemas.microsoft.com/office/powerpoint/2010/main" val="1961405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a:t>
            </a:r>
            <a:r>
              <a:rPr lang="en-US" dirty="0" err="1"/>
              <a:t>strawpoll</a:t>
            </a:r>
            <a:r>
              <a:rPr lang="en-US" dirty="0"/>
              <a:t>” indicated that between 50-75 percent of all participants on these calls were owner/operators.</a:t>
            </a:r>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20</a:t>
            </a:fld>
            <a:endParaRPr lang="en-US" dirty="0"/>
          </a:p>
        </p:txBody>
      </p:sp>
    </p:spTree>
    <p:extLst>
      <p:ext uri="{BB962C8B-B14F-4D97-AF65-F5344CB8AC3E}">
        <p14:creationId xmlns:p14="http://schemas.microsoft.com/office/powerpoint/2010/main" val="334480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3293171-9731-445A-A903-EFCFD0B979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C8608C2-B556-480E-85CE-3E25D9C1A294}"/>
              </a:ext>
            </a:extLst>
          </p:cNvPr>
          <p:cNvSpPr>
            <a:spLocks noGrp="1"/>
          </p:cNvSpPr>
          <p:nvPr>
            <p:ph type="body" idx="1"/>
          </p:nvPr>
        </p:nvSpPr>
        <p:spPr/>
        <p:txBody>
          <a:bodyPr/>
          <a:lstStyle/>
          <a:p>
            <a:pPr marL="457200" lvl="1" indent="0" fontAlgn="auto">
              <a:lnSpc>
                <a:spcPct val="107000"/>
              </a:lnSpc>
              <a:spcBef>
                <a:spcPts val="0"/>
              </a:spcBef>
              <a:spcAft>
                <a:spcPts val="800"/>
              </a:spcAft>
              <a:buFont typeface="+mj-lt"/>
              <a:buNone/>
              <a:defRPr/>
            </a:pPr>
            <a:r>
              <a:rPr lang="en-US" dirty="0"/>
              <a:t>General Program Feedback</a:t>
            </a:r>
          </a:p>
        </p:txBody>
      </p:sp>
      <p:sp>
        <p:nvSpPr>
          <p:cNvPr id="32772" name="Slide Number Placeholder 3">
            <a:extLst>
              <a:ext uri="{FF2B5EF4-FFF2-40B4-BE49-F238E27FC236}">
                <a16:creationId xmlns:a16="http://schemas.microsoft.com/office/drawing/2014/main" id="{52762EB5-7017-4D47-9189-E341E24ABC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0D7DEBD-B3E4-4C5E-A7F9-51F576120A3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3513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9BB77-F9EF-4CD7-ACDF-F69DDD384338}" type="slidenum">
              <a:rPr lang="en-US" smtClean="0"/>
              <a:t>23</a:t>
            </a:fld>
            <a:endParaRPr lang="en-US" dirty="0"/>
          </a:p>
        </p:txBody>
      </p:sp>
    </p:spTree>
    <p:extLst>
      <p:ext uri="{BB962C8B-B14F-4D97-AF65-F5344CB8AC3E}">
        <p14:creationId xmlns:p14="http://schemas.microsoft.com/office/powerpoint/2010/main" val="64152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9BB77-F9EF-4CD7-ACDF-F69DDD384338}" type="slidenum">
              <a:rPr lang="en-US" smtClean="0"/>
              <a:t>2</a:t>
            </a:fld>
            <a:endParaRPr lang="en-US" dirty="0"/>
          </a:p>
        </p:txBody>
      </p:sp>
    </p:spTree>
    <p:extLst>
      <p:ext uri="{BB962C8B-B14F-4D97-AF65-F5344CB8AC3E}">
        <p14:creationId xmlns:p14="http://schemas.microsoft.com/office/powerpoint/2010/main" val="290883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3CE900B-211D-4E29-B7BD-BC92D2B76B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AD84B1F-63CB-4EF0-869E-DA4E5EDF8E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This slide represents the entire stakeholder engagement process we have designed for this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As you can see, stakeholder engagement is at the foundation of developing a program that has so many potential audiences, each with distinctive needs and all the must work together for this to be successful.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Each of the phases has a particular purpose and as we go along will seek more detail on some of the activities, program components and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Currently we are in the middle of Phase I:  Scoping Phase.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We have recently completed 8 virtual scoping stakeholder meetings with over 500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fontAlgn="auto">
              <a:spcBef>
                <a:spcPts val="0"/>
              </a:spcBef>
              <a:spcAft>
                <a:spcPts val="0"/>
              </a:spcAft>
              <a:defRPr/>
            </a:pPr>
            <a:endParaRPr lang="en-US" dirty="0"/>
          </a:p>
        </p:txBody>
      </p:sp>
      <p:sp>
        <p:nvSpPr>
          <p:cNvPr id="10244" name="Slide Number Placeholder 3">
            <a:extLst>
              <a:ext uri="{FF2B5EF4-FFF2-40B4-BE49-F238E27FC236}">
                <a16:creationId xmlns:a16="http://schemas.microsoft.com/office/drawing/2014/main" id="{4A9DA3A7-E7F1-4414-B9C6-15AD2E9680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AA4BE5-CCC3-437E-97E3-BB1EE4B1C9B9}" type="slidenum">
              <a:rPr lang="en-US" altLang="en-US"/>
              <a:pPr fontAlgn="base">
                <a:spcBef>
                  <a:spcPct val="0"/>
                </a:spcBef>
                <a:spcAft>
                  <a:spcPct val="0"/>
                </a:spcAft>
              </a:pPr>
              <a:t>24</a:t>
            </a:fld>
            <a:endParaRPr lang="en-US" altLang="en-US" dirty="0"/>
          </a:p>
        </p:txBody>
      </p:sp>
    </p:spTree>
    <p:extLst>
      <p:ext uri="{BB962C8B-B14F-4D97-AF65-F5344CB8AC3E}">
        <p14:creationId xmlns:p14="http://schemas.microsoft.com/office/powerpoint/2010/main" val="4040944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844CA6F-9C99-43CF-8EDF-805041159A1F}" type="slidenum">
              <a:rPr lang="en-US" smtClean="0"/>
              <a:t>25</a:t>
            </a:fld>
            <a:endParaRPr lang="en-US" dirty="0"/>
          </a:p>
        </p:txBody>
      </p:sp>
    </p:spTree>
    <p:extLst>
      <p:ext uri="{BB962C8B-B14F-4D97-AF65-F5344CB8AC3E}">
        <p14:creationId xmlns:p14="http://schemas.microsoft.com/office/powerpoint/2010/main" val="1323592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844CA6F-9C99-43CF-8EDF-805041159A1F}" type="slidenum">
              <a:rPr lang="en-US" smtClean="0"/>
              <a:t>27</a:t>
            </a:fld>
            <a:endParaRPr lang="en-US" dirty="0"/>
          </a:p>
        </p:txBody>
      </p:sp>
    </p:spTree>
    <p:extLst>
      <p:ext uri="{BB962C8B-B14F-4D97-AF65-F5344CB8AC3E}">
        <p14:creationId xmlns:p14="http://schemas.microsoft.com/office/powerpoint/2010/main" val="403972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represents a general timeline of guidelines development thus far &amp; where we’re headed. Starting with an extensive literature review back in 2015 which I’ll discuss in more detail in a following slide. Upon receipt of funding for the initiative we held a kick-off meeting with the team, providing authors initial instructions to get started on developing content. For those of you who participated in the Phase 1 engagement sessions last year we took the opportunity to </a:t>
            </a:r>
            <a:r>
              <a:rPr lang="en-US" dirty="0" err="1"/>
              <a:t>vett</a:t>
            </a:r>
            <a:r>
              <a:rPr lang="en-US" dirty="0"/>
              <a:t> &amp; refine the topics incorporated into the NLSG and author teams have been developing chapter content since that time. </a:t>
            </a:r>
          </a:p>
          <a:p>
            <a:endParaRPr lang="en-US" dirty="0"/>
          </a:p>
          <a:p>
            <a:r>
              <a:rPr lang="en-US" dirty="0"/>
              <a:t>The activities we have planned for this spring include several engagement sessions, both virtual and in-person in addition to a controlled release review of the draft content by fed partners. This summer we will incorporate feedback received from the review into the working draft with the goal of disseminating a comprehensive draft of the guidelines for public review and comment in the fall. We are also planning to have an independent peer review of the draft by scientists, engineers, and other technical experts to help inform future editions of the NLSG.</a:t>
            </a:r>
          </a:p>
          <a:p>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28</a:t>
            </a:fld>
            <a:endParaRPr lang="en-US" dirty="0"/>
          </a:p>
        </p:txBody>
      </p:sp>
    </p:spTree>
    <p:extLst>
      <p:ext uri="{BB962C8B-B14F-4D97-AF65-F5344CB8AC3E}">
        <p14:creationId xmlns:p14="http://schemas.microsoft.com/office/powerpoint/2010/main" val="3167207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A313-6B4B-4F53-A7D5-65E21226E8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078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30</a:t>
            </a:fld>
            <a:endParaRPr lang="en-US" dirty="0"/>
          </a:p>
        </p:txBody>
      </p:sp>
    </p:spTree>
    <p:extLst>
      <p:ext uri="{BB962C8B-B14F-4D97-AF65-F5344CB8AC3E}">
        <p14:creationId xmlns:p14="http://schemas.microsoft.com/office/powerpoint/2010/main" val="3885807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32</a:t>
            </a:fld>
            <a:endParaRPr lang="en-US" dirty="0"/>
          </a:p>
        </p:txBody>
      </p:sp>
    </p:spTree>
    <p:extLst>
      <p:ext uri="{BB962C8B-B14F-4D97-AF65-F5344CB8AC3E}">
        <p14:creationId xmlns:p14="http://schemas.microsoft.com/office/powerpoint/2010/main" val="301797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375" indent="-460375" algn="l"/>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34</a:t>
            </a:fld>
            <a:endParaRPr lang="en-US" dirty="0"/>
          </a:p>
        </p:txBody>
      </p:sp>
    </p:spTree>
    <p:extLst>
      <p:ext uri="{BB962C8B-B14F-4D97-AF65-F5344CB8AC3E}">
        <p14:creationId xmlns:p14="http://schemas.microsoft.com/office/powerpoint/2010/main" val="3897235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35</a:t>
            </a:fld>
            <a:endParaRPr lang="en-US" dirty="0"/>
          </a:p>
        </p:txBody>
      </p:sp>
    </p:spTree>
    <p:extLst>
      <p:ext uri="{BB962C8B-B14F-4D97-AF65-F5344CB8AC3E}">
        <p14:creationId xmlns:p14="http://schemas.microsoft.com/office/powerpoint/2010/main" val="2835900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38</a:t>
            </a:fld>
            <a:endParaRPr lang="en-US" dirty="0"/>
          </a:p>
        </p:txBody>
      </p:sp>
    </p:spTree>
    <p:extLst>
      <p:ext uri="{BB962C8B-B14F-4D97-AF65-F5344CB8AC3E}">
        <p14:creationId xmlns:p14="http://schemas.microsoft.com/office/powerpoint/2010/main" val="273798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know a lot levees. So let’s start with what we already know about levees in the Nation.  </a:t>
            </a:r>
          </a:p>
          <a:p>
            <a:endParaRPr lang="en-US" dirty="0"/>
          </a:p>
          <a:p>
            <a:r>
              <a:rPr lang="en-US" dirty="0"/>
              <a:t>It’s important to see that the remaining 5400 levees in the Nation have some differences when looking at the levees that have been managed under the USACE LSP.  </a:t>
            </a:r>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3</a:t>
            </a:fld>
            <a:endParaRPr lang="en-US" dirty="0"/>
          </a:p>
        </p:txBody>
      </p:sp>
    </p:spTree>
    <p:extLst>
      <p:ext uri="{BB962C8B-B14F-4D97-AF65-F5344CB8AC3E}">
        <p14:creationId xmlns:p14="http://schemas.microsoft.com/office/powerpoint/2010/main" val="242555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learn from history, not repeat it, so we’ve looked at a lot of historical reports written about this challenges. </a:t>
            </a:r>
          </a:p>
          <a:p>
            <a:endParaRPr lang="en-US" dirty="0"/>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dirty="0"/>
          </a:p>
        </p:txBody>
      </p:sp>
    </p:spTree>
    <p:extLst>
      <p:ext uri="{BB962C8B-B14F-4D97-AF65-F5344CB8AC3E}">
        <p14:creationId xmlns:p14="http://schemas.microsoft.com/office/powerpoint/2010/main" val="207387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9BB77-F9EF-4CD7-ACDF-F69DDD384338}" type="slidenum">
              <a:rPr lang="en-US" smtClean="0"/>
              <a:t>5</a:t>
            </a:fld>
            <a:endParaRPr lang="en-US" dirty="0"/>
          </a:p>
        </p:txBody>
      </p:sp>
    </p:spTree>
    <p:extLst>
      <p:ext uri="{BB962C8B-B14F-4D97-AF65-F5344CB8AC3E}">
        <p14:creationId xmlns:p14="http://schemas.microsoft.com/office/powerpoint/2010/main" val="92825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0" dirty="0"/>
              <a:t>The National Levee Safety Program was designed with these challenges in mind. </a:t>
            </a:r>
          </a:p>
          <a:p>
            <a:pPr marL="0" indent="0">
              <a:buFontTx/>
              <a:buNone/>
            </a:pPr>
            <a:endParaRPr lang="en-US" b="0" dirty="0"/>
          </a:p>
          <a:p>
            <a:pPr marL="0" indent="0">
              <a:buFontTx/>
              <a:buNone/>
            </a:pPr>
            <a:r>
              <a:rPr lang="en-US" b="0" dirty="0"/>
              <a:t>USACE &amp; FEMA designing this together.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D0B120-C8B1-4277-9B99-E6870EA84D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2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National Levee Safety Program</a:t>
            </a:r>
          </a:p>
          <a:p>
            <a:endParaRPr lang="en-US" dirty="0"/>
          </a:p>
          <a:p>
            <a:r>
              <a:rPr lang="en-US" dirty="0"/>
              <a:t>Congress told USACE and FEMA through legislation to stand up the NLSP.  </a:t>
            </a:r>
          </a:p>
          <a:p>
            <a:endParaRPr lang="en-US" dirty="0"/>
          </a:p>
          <a:p>
            <a:r>
              <a:rPr lang="en-US" dirty="0"/>
              <a:t>Started back in 2007 after Katrina, really got momentum in and around 2014 after report when to Congress with some framework for the program.</a:t>
            </a:r>
          </a:p>
          <a:p>
            <a:endParaRPr lang="en-US" dirty="0"/>
          </a:p>
          <a:p>
            <a:r>
              <a:rPr lang="en-US" dirty="0"/>
              <a:t>The legislation has been amended serval times but you can see the compiled legislation in 33 USC Chapter 46.  </a:t>
            </a:r>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7</a:t>
            </a:fld>
            <a:endParaRPr lang="en-US" dirty="0"/>
          </a:p>
        </p:txBody>
      </p:sp>
    </p:spTree>
    <p:extLst>
      <p:ext uri="{BB962C8B-B14F-4D97-AF65-F5344CB8AC3E}">
        <p14:creationId xmlns:p14="http://schemas.microsoft.com/office/powerpoint/2010/main" val="1641892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Will be out in the spring of next year.</a:t>
            </a:r>
          </a:p>
          <a:p>
            <a:pPr marL="0" marR="0">
              <a:spcBef>
                <a:spcPts val="0"/>
              </a:spcBef>
              <a:spcAft>
                <a:spcPts val="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How it’s being developed.</a:t>
            </a:r>
          </a:p>
          <a:p>
            <a:pPr marL="0" marR="0">
              <a:spcBef>
                <a:spcPts val="0"/>
              </a:spcBef>
              <a:spcAft>
                <a:spcPts val="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Started with extensive review of existing literature on best practices for levees throughout the nation</a:t>
            </a:r>
          </a:p>
          <a:p>
            <a:pPr marL="0" marR="0">
              <a:spcBef>
                <a:spcPts val="0"/>
              </a:spcBef>
              <a:spcAft>
                <a:spcPts val="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Written by chapter leads from outside USACE.</a:t>
            </a:r>
          </a:p>
          <a:p>
            <a:pPr marL="0" marR="0">
              <a:spcBef>
                <a:spcPts val="0"/>
              </a:spcBef>
              <a:spcAft>
                <a:spcPts val="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Extensive internal and external review process.  </a:t>
            </a:r>
          </a:p>
        </p:txBody>
      </p:sp>
      <p:sp>
        <p:nvSpPr>
          <p:cNvPr id="4" name="Slide Number Placeholder 3"/>
          <p:cNvSpPr>
            <a:spLocks noGrp="1"/>
          </p:cNvSpPr>
          <p:nvPr>
            <p:ph type="sldNum" sz="quarter" idx="5"/>
          </p:nvPr>
        </p:nvSpPr>
        <p:spPr/>
        <p:txBody>
          <a:bodyPr/>
          <a:lstStyle/>
          <a:p>
            <a:pPr>
              <a:defRPr/>
            </a:pPr>
            <a:fld id="{54E3A313-6B4B-4F53-A7D5-65E21226E83D}" type="slidenum">
              <a:rPr lang="en-US" smtClean="0"/>
              <a:pPr>
                <a:defRPr/>
              </a:pPr>
              <a:t>8</a:t>
            </a:fld>
            <a:endParaRPr lang="en-US" dirty="0"/>
          </a:p>
        </p:txBody>
      </p:sp>
    </p:spTree>
    <p:extLst>
      <p:ext uri="{BB962C8B-B14F-4D97-AF65-F5344CB8AC3E}">
        <p14:creationId xmlns:p14="http://schemas.microsoft.com/office/powerpoint/2010/main" val="186664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help develop a set of best practices and guidelines for the Nation.</a:t>
            </a:r>
          </a:p>
          <a:p>
            <a:endParaRPr lang="en-US" dirty="0"/>
          </a:p>
          <a:p>
            <a:endParaRPr lang="en-US" dirty="0"/>
          </a:p>
          <a:p>
            <a:r>
              <a:rPr lang="en-US" dirty="0"/>
              <a:t>Helps us prepare for adapt to climate change, increased development within floodplains.. And most importantly how we consider all of these factors as we make decisions in a consistent approach.  </a:t>
            </a:r>
          </a:p>
          <a:p>
            <a:endParaRPr lang="en-US" dirty="0"/>
          </a:p>
          <a:p>
            <a:r>
              <a:rPr lang="en-US" dirty="0"/>
              <a:t>Guidelines will be one  the first products that we roll out and the first draft will be sometime in early 2024. </a:t>
            </a:r>
          </a:p>
        </p:txBody>
      </p:sp>
      <p:sp>
        <p:nvSpPr>
          <p:cNvPr id="4" name="Slide Number Placeholder 3"/>
          <p:cNvSpPr>
            <a:spLocks noGrp="1"/>
          </p:cNvSpPr>
          <p:nvPr>
            <p:ph type="sldNum" sz="quarter" idx="5"/>
          </p:nvPr>
        </p:nvSpPr>
        <p:spPr/>
        <p:txBody>
          <a:bodyPr/>
          <a:lstStyle/>
          <a:p>
            <a:fld id="{2844CA6F-9C99-43CF-8EDF-805041159A1F}" type="slidenum">
              <a:rPr lang="en-US" smtClean="0"/>
              <a:t>9</a:t>
            </a:fld>
            <a:endParaRPr lang="en-US" dirty="0"/>
          </a:p>
        </p:txBody>
      </p:sp>
    </p:spTree>
    <p:extLst>
      <p:ext uri="{BB962C8B-B14F-4D97-AF65-F5344CB8AC3E}">
        <p14:creationId xmlns:p14="http://schemas.microsoft.com/office/powerpoint/2010/main" val="332598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3581400" cy="501649"/>
          </a:xfrm>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162100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1370152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106146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14" descr="A view of a city&#10;&#10;Description automatically generated">
            <a:extLst>
              <a:ext uri="{FF2B5EF4-FFF2-40B4-BE49-F238E27FC236}">
                <a16:creationId xmlns:a16="http://schemas.microsoft.com/office/drawing/2014/main" id="{84353F02-8982-4189-9185-0C7C727F8F2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b="-2090"/>
          <a:stretch>
            <a:fillRect/>
          </a:stretch>
        </p:blipFill>
        <p:spPr bwMode="auto">
          <a:xfrm>
            <a:off x="0" y="1"/>
            <a:ext cx="12192000"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040ABF0-DFBB-7A45-88F3-D37737E35986}"/>
              </a:ext>
            </a:extLst>
          </p:cNvPr>
          <p:cNvSpPr/>
          <p:nvPr userDrawn="1"/>
        </p:nvSpPr>
        <p:spPr>
          <a:xfrm>
            <a:off x="0" y="790576"/>
            <a:ext cx="12192000" cy="252158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12">
            <a:extLst>
              <a:ext uri="{FF2B5EF4-FFF2-40B4-BE49-F238E27FC236}">
                <a16:creationId xmlns:a16="http://schemas.microsoft.com/office/drawing/2014/main" id="{DB8B92BB-1B90-49FD-839F-F12824E7AB0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501718" y="6216650"/>
            <a:ext cx="685891" cy="52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05A2DB26-C91D-430C-928B-76970C4C3B4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526186" y="6270122"/>
            <a:ext cx="997500" cy="32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82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16768"/>
            <a:ext cx="10744200" cy="4360196"/>
          </a:xfrm>
        </p:spPr>
        <p:txBody>
          <a:bodyPr lIns="0" tIns="0" rIns="0" bIns="0"/>
          <a:lstStyle>
            <a:lvl1pPr>
              <a:lnSpc>
                <a:spcPct val="100000"/>
              </a:lnSpc>
              <a:defRPr/>
            </a:lvl1pPr>
            <a:lvl2pPr>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B3D7EFC3-5DE1-4173-8A04-79405E069345}"/>
              </a:ext>
            </a:extLst>
          </p:cNvPr>
          <p:cNvSpPr>
            <a:spLocks noGrp="1"/>
          </p:cNvSpPr>
          <p:nvPr>
            <p:ph type="sldNum" sz="quarter" idx="10"/>
          </p:nvPr>
        </p:nvSpPr>
        <p:spPr>
          <a:xfrm>
            <a:off x="4724400" y="6356351"/>
            <a:ext cx="2743200" cy="365125"/>
          </a:xfrm>
        </p:spPr>
        <p:txBody>
          <a:bodyPr/>
          <a:lstStyle>
            <a:lvl1pPr>
              <a:defRPr/>
            </a:lvl1pPr>
          </a:lstStyle>
          <a:p>
            <a:pPr>
              <a:defRPr/>
            </a:pPr>
            <a:fld id="{33DC48DB-0857-480B-B3E4-547E9DDF810E}" type="slidenum">
              <a:rPr lang="en-US"/>
              <a:pPr>
                <a:defRPr/>
              </a:pPr>
              <a:t>‹#›</a:t>
            </a:fld>
            <a:endParaRPr lang="en-US" dirty="0"/>
          </a:p>
        </p:txBody>
      </p:sp>
      <p:sp>
        <p:nvSpPr>
          <p:cNvPr id="6" name="Title Placeholder 1">
            <a:extLst>
              <a:ext uri="{FF2B5EF4-FFF2-40B4-BE49-F238E27FC236}">
                <a16:creationId xmlns:a16="http://schemas.microsoft.com/office/drawing/2014/main" id="{91F2B93D-6FDE-FB47-8F75-E542FCA6159D}"/>
              </a:ext>
            </a:extLst>
          </p:cNvPr>
          <p:cNvSpPr>
            <a:spLocks noGrp="1"/>
          </p:cNvSpPr>
          <p:nvPr>
            <p:ph type="title"/>
          </p:nvPr>
        </p:nvSpPr>
        <p:spPr>
          <a:xfrm>
            <a:off x="609600" y="339407"/>
            <a:ext cx="10972800" cy="1204722"/>
          </a:xfrm>
          <a:prstGeom prst="rect">
            <a:avLst/>
          </a:prstGeom>
        </p:spPr>
        <p:txBody>
          <a:bodyPr vert="horz" lIns="0" tIns="0" rIns="0" bIns="0" rtlCol="0" anchor="ctr">
            <a:normAutofit/>
          </a:bodyPr>
          <a:lstStyle>
            <a:lvl1pPr>
              <a:defRPr>
                <a:solidFill>
                  <a:schemeClr val="accent5">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796226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84277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BD3FFDF-29D6-48E3-9D20-1F2B117D6F3E}"/>
              </a:ext>
            </a:extLst>
          </p:cNvPr>
          <p:cNvSpPr>
            <a:spLocks noGrp="1"/>
          </p:cNvSpPr>
          <p:nvPr>
            <p:ph type="sldNum" sz="quarter" idx="10"/>
          </p:nvPr>
        </p:nvSpPr>
        <p:spPr>
          <a:xfrm>
            <a:off x="8673298" y="6336030"/>
            <a:ext cx="3518702" cy="521970"/>
          </a:xfrm>
        </p:spPr>
        <p:txBody>
          <a:bodyPr/>
          <a:lstStyle>
            <a:lvl1pPr>
              <a:defRPr/>
            </a:lvl1pPr>
          </a:lstStyle>
          <a:p>
            <a:pPr>
              <a:defRPr/>
            </a:pPr>
            <a:fld id="{D44D2192-8208-4D25-B18A-72E9D3934EAD}" type="slidenum">
              <a:rPr lang="en-US"/>
              <a:pPr>
                <a:defRPr/>
              </a:pPr>
              <a:t>‹#›</a:t>
            </a:fld>
            <a:endParaRPr lang="en-US" dirty="0"/>
          </a:p>
        </p:txBody>
      </p:sp>
      <p:sp>
        <p:nvSpPr>
          <p:cNvPr id="7" name="Title Placeholder 1">
            <a:extLst>
              <a:ext uri="{FF2B5EF4-FFF2-40B4-BE49-F238E27FC236}">
                <a16:creationId xmlns:a16="http://schemas.microsoft.com/office/drawing/2014/main" id="{5856355F-A369-1449-9030-C829DAB70F57}"/>
              </a:ext>
            </a:extLst>
          </p:cNvPr>
          <p:cNvSpPr>
            <a:spLocks noGrp="1"/>
          </p:cNvSpPr>
          <p:nvPr>
            <p:ph type="title"/>
          </p:nvPr>
        </p:nvSpPr>
        <p:spPr>
          <a:xfrm>
            <a:off x="609600" y="339406"/>
            <a:ext cx="10972800" cy="1248761"/>
          </a:xfrm>
          <a:prstGeom prst="rect">
            <a:avLst/>
          </a:prstGeom>
        </p:spPr>
        <p:txBody>
          <a:bodyPr vert="horz" lIns="0" tIns="0" rIns="0" bIns="0" rtlCol="0" anchor="ctr">
            <a:normAutofit/>
          </a:bodyPr>
          <a:lstStyle/>
          <a:p>
            <a:r>
              <a:rPr lang="en-US" dirty="0"/>
              <a:t>Click to edit Master title style</a:t>
            </a:r>
          </a:p>
        </p:txBody>
      </p:sp>
    </p:spTree>
    <p:extLst>
      <p:ext uri="{BB962C8B-B14F-4D97-AF65-F5344CB8AC3E}">
        <p14:creationId xmlns:p14="http://schemas.microsoft.com/office/powerpoint/2010/main" val="213434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8563D481-F31F-4BE1-B3B9-EA3562EB234E}"/>
              </a:ext>
            </a:extLst>
          </p:cNvPr>
          <p:cNvSpPr>
            <a:spLocks noGrp="1"/>
          </p:cNvSpPr>
          <p:nvPr>
            <p:ph type="sldNum" sz="quarter" idx="10"/>
          </p:nvPr>
        </p:nvSpPr>
        <p:spPr>
          <a:xfrm>
            <a:off x="8669314" y="6396227"/>
            <a:ext cx="3522686" cy="461773"/>
          </a:xfrm>
        </p:spPr>
        <p:txBody>
          <a:bodyPr/>
          <a:lstStyle>
            <a:lvl1pPr>
              <a:defRPr/>
            </a:lvl1pPr>
          </a:lstStyle>
          <a:p>
            <a:pPr>
              <a:defRPr/>
            </a:pPr>
            <a:fld id="{03ADDF0B-B988-4467-9B14-456E2699A931}" type="slidenum">
              <a:rPr lang="en-US"/>
              <a:pPr>
                <a:defRPr/>
              </a:pPr>
              <a:t>‹#›</a:t>
            </a:fld>
            <a:endParaRPr lang="en-US" dirty="0"/>
          </a:p>
        </p:txBody>
      </p:sp>
      <p:sp>
        <p:nvSpPr>
          <p:cNvPr id="6" name="Title Placeholder 1">
            <a:extLst>
              <a:ext uri="{FF2B5EF4-FFF2-40B4-BE49-F238E27FC236}">
                <a16:creationId xmlns:a16="http://schemas.microsoft.com/office/drawing/2014/main" id="{6C187222-C85E-9E40-BE5E-2B797E05A5FD}"/>
              </a:ext>
            </a:extLst>
          </p:cNvPr>
          <p:cNvSpPr>
            <a:spLocks noGrp="1"/>
          </p:cNvSpPr>
          <p:nvPr>
            <p:ph type="title"/>
          </p:nvPr>
        </p:nvSpPr>
        <p:spPr>
          <a:xfrm>
            <a:off x="609600" y="339407"/>
            <a:ext cx="10972800" cy="1212667"/>
          </a:xfrm>
          <a:prstGeom prst="rect">
            <a:avLst/>
          </a:prstGeom>
        </p:spPr>
        <p:txBody>
          <a:bodyPr vert="horz" lIns="0" tIns="0" rIns="0" bIns="0" rtlCol="0" anchor="ctr">
            <a:normAutofit/>
          </a:bodyPr>
          <a:lstStyle>
            <a:lvl1pPr>
              <a:defRPr>
                <a:solidFill>
                  <a:schemeClr val="accent5">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472894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51E26E-7362-45FE-975E-3B6AC841B7CD}"/>
              </a:ext>
            </a:extLst>
          </p:cNvPr>
          <p:cNvSpPr/>
          <p:nvPr userDrawn="1"/>
        </p:nvSpPr>
        <p:spPr>
          <a:xfrm>
            <a:off x="0" y="0"/>
            <a:ext cx="12192000" cy="3509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982133" y="1122363"/>
            <a:ext cx="10871200" cy="2387600"/>
          </a:xfrm>
        </p:spPr>
        <p:txBody>
          <a:bodyPr anchor="ctr"/>
          <a:lstStyle>
            <a:lvl1pPr algn="l">
              <a:defRPr sz="6000" b="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7F8BEA-9FEB-4BCD-B33C-192B0B64DF3C}" type="slidenum">
              <a:rPr lang="en-US" smtClean="0"/>
              <a:t>‹#›</a:t>
            </a:fld>
            <a:endParaRPr lang="en-US" dirty="0"/>
          </a:p>
        </p:txBody>
      </p:sp>
      <p:sp>
        <p:nvSpPr>
          <p:cNvPr id="10" name="Text Placeholder 9">
            <a:extLst>
              <a:ext uri="{FF2B5EF4-FFF2-40B4-BE49-F238E27FC236}">
                <a16:creationId xmlns:a16="http://schemas.microsoft.com/office/drawing/2014/main" id="{BA914426-C0FC-4ECD-BE50-4C54E0B5424C}"/>
              </a:ext>
            </a:extLst>
          </p:cNvPr>
          <p:cNvSpPr>
            <a:spLocks noGrp="1"/>
          </p:cNvSpPr>
          <p:nvPr>
            <p:ph type="body" sz="quarter" idx="13"/>
          </p:nvPr>
        </p:nvSpPr>
        <p:spPr>
          <a:xfrm>
            <a:off x="982133" y="3718985"/>
            <a:ext cx="10871200" cy="1830916"/>
          </a:xfrm>
        </p:spPr>
        <p:txBody>
          <a:bodyPr/>
          <a:lstStyle/>
          <a:p>
            <a:pPr lvl="0"/>
            <a:r>
              <a:rPr lang="en-US" dirty="0"/>
              <a:t>Click to edit Master text styles</a:t>
            </a:r>
          </a:p>
        </p:txBody>
      </p:sp>
    </p:spTree>
    <p:extLst>
      <p:ext uri="{BB962C8B-B14F-4D97-AF65-F5344CB8AC3E}">
        <p14:creationId xmlns:p14="http://schemas.microsoft.com/office/powerpoint/2010/main" val="869600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_Slide">
    <p:spTree>
      <p:nvGrpSpPr>
        <p:cNvPr id="1" name=""/>
        <p:cNvGrpSpPr/>
        <p:nvPr/>
      </p:nvGrpSpPr>
      <p:grpSpPr>
        <a:xfrm>
          <a:off x="0" y="0"/>
          <a:ext cx="0" cy="0"/>
          <a:chOff x="0" y="0"/>
          <a:chExt cx="0" cy="0"/>
        </a:xfrm>
      </p:grpSpPr>
      <p:pic>
        <p:nvPicPr>
          <p:cNvPr id="5" name="Picture 12" descr="A picture containing outdoor, road, way, highway&#10;&#10;Description automatically generated">
            <a:extLst>
              <a:ext uri="{FF2B5EF4-FFF2-40B4-BE49-F238E27FC236}">
                <a16:creationId xmlns:a16="http://schemas.microsoft.com/office/drawing/2014/main" id="{5140BC00-0C02-4A4D-BF98-124A9A9B57F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33" y="11114"/>
            <a:ext cx="12192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BEFE2BA-15A5-4AF4-A9EF-81DCEE67373A}"/>
              </a:ext>
            </a:extLst>
          </p:cNvPr>
          <p:cNvSpPr/>
          <p:nvPr userDrawn="1"/>
        </p:nvSpPr>
        <p:spPr>
          <a:xfrm>
            <a:off x="0" y="790576"/>
            <a:ext cx="12192000" cy="252158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hasCustomPrompt="1"/>
          </p:nvPr>
        </p:nvSpPr>
        <p:spPr>
          <a:xfrm>
            <a:off x="4234" y="1108999"/>
            <a:ext cx="12191999" cy="1854121"/>
          </a:xfrm>
        </p:spPr>
        <p:txBody>
          <a:bodyPr>
            <a:normAutofit/>
          </a:bodyPr>
          <a:lstStyle>
            <a:lvl1pPr algn="ctr">
              <a:defRPr sz="4400" cap="all" baseline="0">
                <a:solidFill>
                  <a:schemeClr val="accent5">
                    <a:lumMod val="50000"/>
                  </a:schemeClr>
                </a:solidFill>
                <a:latin typeface="+mn-lt"/>
              </a:defRPr>
            </a:lvl1pPr>
          </a:lstStyle>
          <a:p>
            <a:r>
              <a:rPr lang="en-US" dirty="0"/>
              <a:t>CLICK TO EDIT MASTER TITLE STYLE</a:t>
            </a:r>
          </a:p>
        </p:txBody>
      </p:sp>
      <p:sp>
        <p:nvSpPr>
          <p:cNvPr id="7" name="Slide Number Placeholder 2">
            <a:extLst>
              <a:ext uri="{FF2B5EF4-FFF2-40B4-BE49-F238E27FC236}">
                <a16:creationId xmlns:a16="http://schemas.microsoft.com/office/drawing/2014/main" id="{BD3E628A-1AB0-456D-8183-A1F2F6FDB2EF}"/>
              </a:ext>
            </a:extLst>
          </p:cNvPr>
          <p:cNvSpPr>
            <a:spLocks noGrp="1"/>
          </p:cNvSpPr>
          <p:nvPr>
            <p:ph type="sldNum" sz="quarter" idx="10"/>
          </p:nvPr>
        </p:nvSpPr>
        <p:spPr>
          <a:xfrm>
            <a:off x="8610600" y="6356350"/>
            <a:ext cx="3581400" cy="513686"/>
          </a:xfrm>
        </p:spPr>
        <p:txBody>
          <a:bodyPr/>
          <a:lstStyle>
            <a:lvl1pPr>
              <a:defRPr/>
            </a:lvl1pPr>
          </a:lstStyle>
          <a:p>
            <a:pPr>
              <a:defRPr/>
            </a:pPr>
            <a:fld id="{604705FB-C5AD-4E98-98F0-74E5CB25D394}" type="slidenum">
              <a:rPr lang="en-US"/>
              <a:pPr>
                <a:defRPr/>
              </a:pPr>
              <a:t>‹#›</a:t>
            </a:fld>
            <a:endParaRPr lang="en-US" dirty="0"/>
          </a:p>
        </p:txBody>
      </p:sp>
    </p:spTree>
    <p:extLst>
      <p:ext uri="{BB962C8B-B14F-4D97-AF65-F5344CB8AC3E}">
        <p14:creationId xmlns:p14="http://schemas.microsoft.com/office/powerpoint/2010/main" val="834430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600B49CA-4DEB-408E-9745-EC74E7EB9D5C}"/>
              </a:ext>
            </a:extLst>
          </p:cNvPr>
          <p:cNvSpPr>
            <a:spLocks noGrp="1"/>
          </p:cNvSpPr>
          <p:nvPr>
            <p:ph type="dt" sz="half" idx="11"/>
          </p:nvPr>
        </p:nvSpPr>
        <p:spPr>
          <a:xfrm>
            <a:off x="8842515" y="6653150"/>
            <a:ext cx="2761673" cy="137160"/>
          </a:xfrm>
          <a:prstGeom prst="rect">
            <a:avLst/>
          </a:prstGeom>
        </p:spPr>
        <p:txBody>
          <a:bodyPr/>
          <a:lstStyle>
            <a:lvl1pPr>
              <a:defRPr sz="900"/>
            </a:lvl1pPr>
          </a:lstStyle>
          <a:p>
            <a:endParaRPr lang="en-US" dirty="0"/>
          </a:p>
        </p:txBody>
      </p:sp>
      <p:sp>
        <p:nvSpPr>
          <p:cNvPr id="4" name="Footer Placeholder 3">
            <a:extLst>
              <a:ext uri="{FF2B5EF4-FFF2-40B4-BE49-F238E27FC236}">
                <a16:creationId xmlns:a16="http://schemas.microsoft.com/office/drawing/2014/main" id="{2FAD068D-CC04-4E33-93D3-D6E3FD4F3557}"/>
              </a:ext>
            </a:extLst>
          </p:cNvPr>
          <p:cNvSpPr>
            <a:spLocks noGrp="1"/>
          </p:cNvSpPr>
          <p:nvPr>
            <p:ph type="ftr" sz="quarter" idx="12"/>
          </p:nvPr>
        </p:nvSpPr>
        <p:spPr>
          <a:xfrm>
            <a:off x="266700" y="6653150"/>
            <a:ext cx="2901373" cy="137160"/>
          </a:xfrm>
          <a:prstGeom prst="rect">
            <a:avLst/>
          </a:prstGeom>
        </p:spPr>
        <p:txBody>
          <a:bodyPr/>
          <a:lstStyle>
            <a:lvl1pPr>
              <a:defRPr sz="900"/>
            </a:lvl1pPr>
          </a:lstStyle>
          <a:p>
            <a:endParaRPr lang="en-US" dirty="0"/>
          </a:p>
        </p:txBody>
      </p:sp>
      <p:sp>
        <p:nvSpPr>
          <p:cNvPr id="6" name="Content Placeholder 2"/>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25605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3581400" cy="501649"/>
          </a:xfrm>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289466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marL="468313" indent="-457200">
              <a:lnSpc>
                <a:spcPct val="100000"/>
              </a:lnSpc>
              <a:buSzPct val="85000"/>
              <a:buFont typeface="Wingdings" panose="05000000000000000000" pitchFamily="2" charset="2"/>
              <a:buChar char="n"/>
              <a:tabLst/>
              <a:defRPr/>
            </a:lvl1pPr>
            <a:lvl2pPr marL="806450" indent="-349250">
              <a:lnSpc>
                <a:spcPct val="100000"/>
              </a:lnSpc>
              <a:buFont typeface="Courier New" panose="02070309020205020404" pitchFamily="49" charset="0"/>
              <a:buChar char="o"/>
              <a:defRPr/>
            </a:lvl2pPr>
            <a:lvl3pPr>
              <a:lnSpc>
                <a:spcPct val="100000"/>
              </a:lnSpc>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2" y="6311900"/>
            <a:ext cx="3581398" cy="546100"/>
          </a:xfrm>
        </p:spPr>
        <p:txBody>
          <a:bodyPr/>
          <a:lstStyle/>
          <a:p>
            <a:pPr>
              <a:defRPr/>
            </a:pPr>
            <a:fld id="{33DC48DB-0857-480B-B3E4-547E9DDF810E}" type="slidenum">
              <a:rPr lang="en-US" smtClean="0"/>
              <a:pPr>
                <a:defRPr/>
              </a:pPr>
              <a:t>‹#›</a:t>
            </a:fld>
            <a:endParaRPr lang="en-US" dirty="0"/>
          </a:p>
        </p:txBody>
      </p:sp>
    </p:spTree>
    <p:extLst>
      <p:ext uri="{BB962C8B-B14F-4D97-AF65-F5344CB8AC3E}">
        <p14:creationId xmlns:p14="http://schemas.microsoft.com/office/powerpoint/2010/main" val="374029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lvl1pPr>
              <a:lnSpc>
                <a:spcPts val="4400"/>
              </a:lnSpc>
              <a:defRPr b="1">
                <a:solidFill>
                  <a:schemeClr val="accent5">
                    <a:lumMod val="50000"/>
                  </a:schemeClr>
                </a:solidFill>
                <a:latin typeface="+mn-lt"/>
              </a:defRPr>
            </a:lvl1pPr>
          </a:lstStyle>
          <a:p>
            <a:r>
              <a:rPr lang="en-US" dirty="0"/>
              <a:t>Click to edit Master title style</a:t>
            </a:r>
          </a:p>
        </p:txBody>
      </p:sp>
      <p:sp>
        <p:nvSpPr>
          <p:cNvPr id="3" name="Content Placeholder 2"/>
          <p:cNvSpPr>
            <a:spLocks noGrp="1"/>
          </p:cNvSpPr>
          <p:nvPr>
            <p:ph idx="1"/>
          </p:nvPr>
        </p:nvSpPr>
        <p:spPr/>
        <p:txBody>
          <a:bodyPr lIns="0" rIns="0"/>
          <a:lstStyle>
            <a:lvl1pPr marL="457200" indent="-457200">
              <a:lnSpc>
                <a:spcPct val="100000"/>
              </a:lnSpc>
              <a:buSzPct val="85000"/>
              <a:buFont typeface="Wingdings" panose="05000000000000000000" pitchFamily="2" charset="2"/>
              <a:buChar char="n"/>
              <a:defRPr/>
            </a:lvl1pPr>
            <a:lvl2pPr marL="806450" indent="-349250">
              <a:lnSpc>
                <a:spcPct val="100000"/>
              </a:lnSpc>
              <a:buFont typeface="Courier New" panose="02070309020205020404" pitchFamily="49" charset="0"/>
              <a:buChar char="o"/>
              <a:defRPr/>
            </a:lvl2pPr>
            <a:lvl3pPr>
              <a:lnSpc>
                <a:spcPct val="100000"/>
              </a:lnSpc>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2" y="6311900"/>
            <a:ext cx="3581398" cy="546100"/>
          </a:xfrm>
        </p:spPr>
        <p:txBody>
          <a:bodyPr/>
          <a:lstStyle/>
          <a:p>
            <a:pPr>
              <a:defRPr/>
            </a:pPr>
            <a:fld id="{33DC48DB-0857-480B-B3E4-547E9DDF810E}" type="slidenum">
              <a:rPr lang="en-US" smtClean="0"/>
              <a:pPr>
                <a:defRPr/>
              </a:pPr>
              <a:t>‹#›</a:t>
            </a:fld>
            <a:endParaRPr lang="en-US" dirty="0"/>
          </a:p>
        </p:txBody>
      </p:sp>
    </p:spTree>
    <p:extLst>
      <p:ext uri="{BB962C8B-B14F-4D97-AF65-F5344CB8AC3E}">
        <p14:creationId xmlns:p14="http://schemas.microsoft.com/office/powerpoint/2010/main" val="392006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3581400" cy="501650"/>
          </a:xfrm>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3507596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lnSpc>
                <a:spcPct val="100000"/>
              </a:lnSpc>
              <a:buClr>
                <a:srgbClr val="92C8DE"/>
              </a:buClr>
              <a:defRPr/>
            </a:lvl1pPr>
            <a:lvl2pPr>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defRPr/>
            </a:lvl1pPr>
            <a:lvl2pPr>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11900"/>
            <a:ext cx="3581400" cy="546100"/>
          </a:xfrm>
        </p:spPr>
        <p:txBody>
          <a:bodyPr/>
          <a:lstStyle/>
          <a:p>
            <a:pPr>
              <a:defRPr/>
            </a:pPr>
            <a:fld id="{D44D2192-8208-4D25-B18A-72E9D3934EAD}" type="slidenum">
              <a:rPr lang="en-US" smtClean="0"/>
              <a:pPr>
                <a:defRPr/>
              </a:pPr>
              <a:t>‹#›</a:t>
            </a:fld>
            <a:endParaRPr lang="en-US" dirty="0"/>
          </a:p>
        </p:txBody>
      </p:sp>
    </p:spTree>
    <p:extLst>
      <p:ext uri="{BB962C8B-B14F-4D97-AF65-F5344CB8AC3E}">
        <p14:creationId xmlns:p14="http://schemas.microsoft.com/office/powerpoint/2010/main" val="2521365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1983927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3351756" cy="365125"/>
          </a:xfrm>
        </p:spPr>
        <p:txBody>
          <a:bodyPr/>
          <a:lstStyle/>
          <a:p>
            <a:pPr>
              <a:defRPr/>
            </a:pPr>
            <a:fld id="{60A05336-9425-40B0-A15E-22C01D5B4DD5}" type="slidenum">
              <a:rPr lang="en-US" smtClean="0"/>
              <a:pPr>
                <a:defRPr/>
              </a:pPr>
              <a:t>‹#›</a:t>
            </a:fld>
            <a:endParaRPr lang="en-US" dirty="0"/>
          </a:p>
        </p:txBody>
      </p:sp>
    </p:spTree>
    <p:extLst>
      <p:ext uri="{BB962C8B-B14F-4D97-AF65-F5344CB8AC3E}">
        <p14:creationId xmlns:p14="http://schemas.microsoft.com/office/powerpoint/2010/main" val="3687646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785721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1227870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47FD5A9-CF8B-485B-89F5-036DECF97C0A}" type="slidenum">
              <a:rPr lang="en-US" smtClean="0"/>
              <a:pPr>
                <a:defRPr/>
              </a:pPr>
              <a:t>‹#›</a:t>
            </a:fld>
            <a:endParaRPr lang="en-US" dirty="0"/>
          </a:p>
        </p:txBody>
      </p:sp>
    </p:spTree>
    <p:extLst>
      <p:ext uri="{BB962C8B-B14F-4D97-AF65-F5344CB8AC3E}">
        <p14:creationId xmlns:p14="http://schemas.microsoft.com/office/powerpoint/2010/main" val="3025255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4047217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3786337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3581400" cy="501650"/>
          </a:xfrm>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1097085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14" descr="A view of a city&#10;&#10;Description automatically generated">
            <a:extLst>
              <a:ext uri="{FF2B5EF4-FFF2-40B4-BE49-F238E27FC236}">
                <a16:creationId xmlns:a16="http://schemas.microsoft.com/office/drawing/2014/main" id="{84353F02-8982-4189-9185-0C7C727F8F2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b="-2090"/>
          <a:stretch>
            <a:fillRect/>
          </a:stretch>
        </p:blipFill>
        <p:spPr bwMode="auto">
          <a:xfrm>
            <a:off x="0" y="1"/>
            <a:ext cx="12192000"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040ABF0-DFBB-7A45-88F3-D37737E35986}"/>
              </a:ext>
            </a:extLst>
          </p:cNvPr>
          <p:cNvSpPr/>
          <p:nvPr userDrawn="1"/>
        </p:nvSpPr>
        <p:spPr>
          <a:xfrm>
            <a:off x="0" y="790576"/>
            <a:ext cx="12192000" cy="252158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12">
            <a:extLst>
              <a:ext uri="{FF2B5EF4-FFF2-40B4-BE49-F238E27FC236}">
                <a16:creationId xmlns:a16="http://schemas.microsoft.com/office/drawing/2014/main" id="{DB8B92BB-1B90-49FD-839F-F12824E7AB0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501718" y="6216650"/>
            <a:ext cx="685891" cy="52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05A2DB26-C91D-430C-928B-76970C4C3B4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526186" y="6270122"/>
            <a:ext cx="997500" cy="32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385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16768"/>
            <a:ext cx="10744200" cy="4360196"/>
          </a:xfrm>
        </p:spPr>
        <p:txBody>
          <a:bodyPr lIns="0" tIns="0" rIns="0" bIns="0"/>
          <a:lstStyle>
            <a:lvl1pPr>
              <a:lnSpc>
                <a:spcPct val="100000"/>
              </a:lnSpc>
              <a:defRPr/>
            </a:lvl1pPr>
            <a:lvl2pPr>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B3D7EFC3-5DE1-4173-8A04-79405E069345}"/>
              </a:ext>
            </a:extLst>
          </p:cNvPr>
          <p:cNvSpPr>
            <a:spLocks noGrp="1"/>
          </p:cNvSpPr>
          <p:nvPr>
            <p:ph type="sldNum" sz="quarter" idx="10"/>
          </p:nvPr>
        </p:nvSpPr>
        <p:spPr>
          <a:xfrm>
            <a:off x="4724400" y="6356351"/>
            <a:ext cx="2743200" cy="365125"/>
          </a:xfrm>
        </p:spPr>
        <p:txBody>
          <a:bodyPr/>
          <a:lstStyle>
            <a:lvl1pPr>
              <a:defRPr/>
            </a:lvl1pPr>
          </a:lstStyle>
          <a:p>
            <a:pPr>
              <a:defRPr/>
            </a:pPr>
            <a:fld id="{33DC48DB-0857-480B-B3E4-547E9DDF810E}" type="slidenum">
              <a:rPr lang="en-US"/>
              <a:pPr>
                <a:defRPr/>
              </a:pPr>
              <a:t>‹#›</a:t>
            </a:fld>
            <a:endParaRPr lang="en-US" dirty="0"/>
          </a:p>
        </p:txBody>
      </p:sp>
      <p:sp>
        <p:nvSpPr>
          <p:cNvPr id="6" name="Title Placeholder 1">
            <a:extLst>
              <a:ext uri="{FF2B5EF4-FFF2-40B4-BE49-F238E27FC236}">
                <a16:creationId xmlns:a16="http://schemas.microsoft.com/office/drawing/2014/main" id="{91F2B93D-6FDE-FB47-8F75-E542FCA6159D}"/>
              </a:ext>
            </a:extLst>
          </p:cNvPr>
          <p:cNvSpPr>
            <a:spLocks noGrp="1"/>
          </p:cNvSpPr>
          <p:nvPr>
            <p:ph type="title"/>
          </p:nvPr>
        </p:nvSpPr>
        <p:spPr>
          <a:xfrm>
            <a:off x="609600" y="339407"/>
            <a:ext cx="10972800" cy="1204722"/>
          </a:xfrm>
          <a:prstGeom prst="rect">
            <a:avLst/>
          </a:prstGeom>
        </p:spPr>
        <p:txBody>
          <a:bodyPr vert="horz" lIns="0" tIns="0" rIns="0" bIns="0" rtlCol="0" anchor="ctr">
            <a:normAutofit/>
          </a:bodyPr>
          <a:lstStyle>
            <a:lvl1pPr>
              <a:defRPr>
                <a:solidFill>
                  <a:schemeClr val="accent5">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84553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84277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BD3FFDF-29D6-48E3-9D20-1F2B117D6F3E}"/>
              </a:ext>
            </a:extLst>
          </p:cNvPr>
          <p:cNvSpPr>
            <a:spLocks noGrp="1"/>
          </p:cNvSpPr>
          <p:nvPr>
            <p:ph type="sldNum" sz="quarter" idx="10"/>
          </p:nvPr>
        </p:nvSpPr>
        <p:spPr>
          <a:xfrm>
            <a:off x="8673298" y="6336030"/>
            <a:ext cx="3518702" cy="521970"/>
          </a:xfrm>
        </p:spPr>
        <p:txBody>
          <a:bodyPr/>
          <a:lstStyle>
            <a:lvl1pPr>
              <a:defRPr/>
            </a:lvl1pPr>
          </a:lstStyle>
          <a:p>
            <a:pPr>
              <a:defRPr/>
            </a:pPr>
            <a:fld id="{D44D2192-8208-4D25-B18A-72E9D3934EAD}" type="slidenum">
              <a:rPr lang="en-US"/>
              <a:pPr>
                <a:defRPr/>
              </a:pPr>
              <a:t>‹#›</a:t>
            </a:fld>
            <a:endParaRPr lang="en-US" dirty="0"/>
          </a:p>
        </p:txBody>
      </p:sp>
      <p:sp>
        <p:nvSpPr>
          <p:cNvPr id="7" name="Title Placeholder 1">
            <a:extLst>
              <a:ext uri="{FF2B5EF4-FFF2-40B4-BE49-F238E27FC236}">
                <a16:creationId xmlns:a16="http://schemas.microsoft.com/office/drawing/2014/main" id="{5856355F-A369-1449-9030-C829DAB70F57}"/>
              </a:ext>
            </a:extLst>
          </p:cNvPr>
          <p:cNvSpPr>
            <a:spLocks noGrp="1"/>
          </p:cNvSpPr>
          <p:nvPr>
            <p:ph type="title"/>
          </p:nvPr>
        </p:nvSpPr>
        <p:spPr>
          <a:xfrm>
            <a:off x="609600" y="339406"/>
            <a:ext cx="10972800" cy="1248761"/>
          </a:xfrm>
          <a:prstGeom prst="rect">
            <a:avLst/>
          </a:prstGeom>
        </p:spPr>
        <p:txBody>
          <a:bodyPr vert="horz" lIns="0" tIns="0" rIns="0" bIns="0" rtlCol="0" anchor="ctr">
            <a:normAutofit/>
          </a:bodyPr>
          <a:lstStyle/>
          <a:p>
            <a:r>
              <a:rPr lang="en-US" dirty="0"/>
              <a:t>Click to edit Master title style</a:t>
            </a:r>
          </a:p>
        </p:txBody>
      </p:sp>
    </p:spTree>
    <p:extLst>
      <p:ext uri="{BB962C8B-B14F-4D97-AF65-F5344CB8AC3E}">
        <p14:creationId xmlns:p14="http://schemas.microsoft.com/office/powerpoint/2010/main" val="2239139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8563D481-F31F-4BE1-B3B9-EA3562EB234E}"/>
              </a:ext>
            </a:extLst>
          </p:cNvPr>
          <p:cNvSpPr>
            <a:spLocks noGrp="1"/>
          </p:cNvSpPr>
          <p:nvPr>
            <p:ph type="sldNum" sz="quarter" idx="10"/>
          </p:nvPr>
        </p:nvSpPr>
        <p:spPr>
          <a:xfrm>
            <a:off x="8669314" y="6396227"/>
            <a:ext cx="3522686" cy="461773"/>
          </a:xfrm>
        </p:spPr>
        <p:txBody>
          <a:bodyPr/>
          <a:lstStyle>
            <a:lvl1pPr>
              <a:defRPr/>
            </a:lvl1pPr>
          </a:lstStyle>
          <a:p>
            <a:pPr>
              <a:defRPr/>
            </a:pPr>
            <a:fld id="{03ADDF0B-B988-4467-9B14-456E2699A931}" type="slidenum">
              <a:rPr lang="en-US"/>
              <a:pPr>
                <a:defRPr/>
              </a:pPr>
              <a:t>‹#›</a:t>
            </a:fld>
            <a:endParaRPr lang="en-US" dirty="0"/>
          </a:p>
        </p:txBody>
      </p:sp>
      <p:sp>
        <p:nvSpPr>
          <p:cNvPr id="6" name="Title Placeholder 1">
            <a:extLst>
              <a:ext uri="{FF2B5EF4-FFF2-40B4-BE49-F238E27FC236}">
                <a16:creationId xmlns:a16="http://schemas.microsoft.com/office/drawing/2014/main" id="{6C187222-C85E-9E40-BE5E-2B797E05A5FD}"/>
              </a:ext>
            </a:extLst>
          </p:cNvPr>
          <p:cNvSpPr>
            <a:spLocks noGrp="1"/>
          </p:cNvSpPr>
          <p:nvPr>
            <p:ph type="title"/>
          </p:nvPr>
        </p:nvSpPr>
        <p:spPr>
          <a:xfrm>
            <a:off x="609600" y="339407"/>
            <a:ext cx="10972800" cy="1212667"/>
          </a:xfrm>
          <a:prstGeom prst="rect">
            <a:avLst/>
          </a:prstGeom>
        </p:spPr>
        <p:txBody>
          <a:bodyPr vert="horz" lIns="0" tIns="0" rIns="0" bIns="0" rtlCol="0" anchor="ctr">
            <a:normAutofit/>
          </a:bodyPr>
          <a:lstStyle>
            <a:lvl1pPr>
              <a:defRPr>
                <a:solidFill>
                  <a:schemeClr val="accent5">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5627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lnSpc>
                <a:spcPct val="100000"/>
              </a:lnSpc>
              <a:buClr>
                <a:srgbClr val="92C8DE"/>
              </a:buClr>
              <a:defRPr/>
            </a:lvl1pPr>
            <a:lvl2pPr>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defRPr/>
            </a:lvl1pPr>
            <a:lvl2pPr>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11900"/>
            <a:ext cx="3581400" cy="546100"/>
          </a:xfrm>
        </p:spPr>
        <p:txBody>
          <a:bodyPr/>
          <a:lstStyle/>
          <a:p>
            <a:pPr>
              <a:defRPr/>
            </a:pPr>
            <a:fld id="{D44D2192-8208-4D25-B18A-72E9D3934EAD}" type="slidenum">
              <a:rPr lang="en-US" smtClean="0"/>
              <a:pPr>
                <a:defRPr/>
              </a:pPr>
              <a:t>‹#›</a:t>
            </a:fld>
            <a:endParaRPr lang="en-US" dirty="0"/>
          </a:p>
        </p:txBody>
      </p:sp>
    </p:spTree>
    <p:extLst>
      <p:ext uri="{BB962C8B-B14F-4D97-AF65-F5344CB8AC3E}">
        <p14:creationId xmlns:p14="http://schemas.microsoft.com/office/powerpoint/2010/main" val="196559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102793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3351756" cy="365125"/>
          </a:xfrm>
        </p:spPr>
        <p:txBody>
          <a:bodyPr/>
          <a:lstStyle/>
          <a:p>
            <a:pPr>
              <a:defRPr/>
            </a:pPr>
            <a:fld id="{60A05336-9425-40B0-A15E-22C01D5B4DD5}" type="slidenum">
              <a:rPr lang="en-US" smtClean="0"/>
              <a:pPr>
                <a:defRPr/>
              </a:pPr>
              <a:t>‹#›</a:t>
            </a:fld>
            <a:endParaRPr lang="en-US" dirty="0"/>
          </a:p>
        </p:txBody>
      </p:sp>
    </p:spTree>
    <p:extLst>
      <p:ext uri="{BB962C8B-B14F-4D97-AF65-F5344CB8AC3E}">
        <p14:creationId xmlns:p14="http://schemas.microsoft.com/office/powerpoint/2010/main" val="2557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349662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ABED9EB-8BF8-4D50-88E7-A981D34AB9D0}" type="slidenum">
              <a:rPr lang="en-US" smtClean="0"/>
              <a:pPr>
                <a:defRPr/>
              </a:pPr>
              <a:t>‹#›</a:t>
            </a:fld>
            <a:endParaRPr lang="en-US" dirty="0"/>
          </a:p>
        </p:txBody>
      </p:sp>
    </p:spTree>
    <p:extLst>
      <p:ext uri="{BB962C8B-B14F-4D97-AF65-F5344CB8AC3E}">
        <p14:creationId xmlns:p14="http://schemas.microsoft.com/office/powerpoint/2010/main" val="326827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47FD5A9-CF8B-485B-89F5-036DECF97C0A}" type="slidenum">
              <a:rPr lang="en-US" smtClean="0"/>
              <a:pPr>
                <a:defRPr/>
              </a:pPr>
              <a:t>‹#›</a:t>
            </a:fld>
            <a:endParaRPr lang="en-US" dirty="0"/>
          </a:p>
        </p:txBody>
      </p:sp>
    </p:spTree>
    <p:extLst>
      <p:ext uri="{BB962C8B-B14F-4D97-AF65-F5344CB8AC3E}">
        <p14:creationId xmlns:p14="http://schemas.microsoft.com/office/powerpoint/2010/main" val="374166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jpe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3.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0" descr="A picture containing outdoor, road, way, highway&#10;&#10;Description automatically generated">
            <a:extLst>
              <a:ext uri="{FF2B5EF4-FFF2-40B4-BE49-F238E27FC236}">
                <a16:creationId xmlns:a16="http://schemas.microsoft.com/office/drawing/2014/main" id="{36F5839A-BB2D-78EF-8524-A6F2BA009552}"/>
              </a:ext>
            </a:extLst>
          </p:cNvPr>
          <p:cNvPicPr>
            <a:picLocks noChangeAspect="1" noChangeArrowheads="1"/>
          </p:cNvPicPr>
          <p:nvPr userDrawn="1"/>
        </p:nvPicPr>
        <p:blipFill>
          <a:blip r:embed="rId20">
            <a:alphaModFix amt="49000"/>
            <a:extLst>
              <a:ext uri="{28A0092B-C50C-407E-A947-70E740481C1C}">
                <a14:useLocalDpi xmlns:a14="http://schemas.microsoft.com/office/drawing/2010/main"/>
              </a:ext>
            </a:extLst>
          </a:blip>
          <a:srcRect/>
          <a:stretch>
            <a:fillRect/>
          </a:stretch>
        </p:blipFill>
        <p:spPr bwMode="auto">
          <a:xfrm>
            <a:off x="0" y="6351"/>
            <a:ext cx="121920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3577225" cy="501649"/>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ABED9EB-8BF8-4D50-88E7-A981D34AB9D0}" type="slidenum">
              <a:rPr lang="en-US" smtClean="0"/>
              <a:pPr>
                <a:defRPr/>
              </a:pPr>
              <a:t>‹#›</a:t>
            </a:fld>
            <a:endParaRPr lang="en-US" dirty="0"/>
          </a:p>
        </p:txBody>
      </p:sp>
      <p:pic>
        <p:nvPicPr>
          <p:cNvPr id="8" name="Picture 7">
            <a:extLst>
              <a:ext uri="{FF2B5EF4-FFF2-40B4-BE49-F238E27FC236}">
                <a16:creationId xmlns:a16="http://schemas.microsoft.com/office/drawing/2014/main" id="{70471875-78FB-7612-49AD-AA4433683CC2}"/>
              </a:ext>
            </a:extLst>
          </p:cNvPr>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9501719" y="6216650"/>
            <a:ext cx="645582"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73CF6EF-5D69-1440-5F52-B2C40F9B1E3C}"/>
              </a:ext>
            </a:extLst>
          </p:cNvPr>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10526186" y="6306218"/>
            <a:ext cx="93887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90119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74" r:id="rId13"/>
    <p:sldLayoutId id="2147483675" r:id="rId14"/>
    <p:sldLayoutId id="2147483679" r:id="rId15"/>
    <p:sldLayoutId id="2147483695" r:id="rId16"/>
    <p:sldLayoutId id="2147483798" r:id="rId17"/>
    <p:sldLayoutId id="2147483799" r:id="rId18"/>
  </p:sldLayoutIdLst>
  <p:hf hdr="0" ftr="0" dt="0"/>
  <p:txStyles>
    <p:titleStyle>
      <a:lvl1pPr algn="l" defTabSz="914400" rtl="0" eaLnBrk="1" latinLnBrk="0" hangingPunct="1">
        <a:lnSpc>
          <a:spcPts val="4400"/>
        </a:lnSpc>
        <a:spcBef>
          <a:spcPct val="0"/>
        </a:spcBef>
        <a:buNone/>
        <a:defRPr sz="4400" b="1" i="0" kern="1200">
          <a:solidFill>
            <a:schemeClr val="accent5">
              <a:lumMod val="50000"/>
            </a:schemeClr>
          </a:solidFill>
          <a:latin typeface="Calibri" panose="020F0502020204030204" pitchFamily="34" charset="0"/>
          <a:ea typeface="+mj-ea"/>
          <a:cs typeface="Calibri" panose="020F0502020204030204" pitchFamily="34" charset="0"/>
        </a:defRPr>
      </a:lvl1pPr>
    </p:titleStyle>
    <p:bodyStyle>
      <a:lvl1pPr marL="468313" indent="-468313" algn="l" defTabSz="914400" rtl="0" eaLnBrk="1" latinLnBrk="0" hangingPunct="1">
        <a:lnSpc>
          <a:spcPct val="90000"/>
        </a:lnSpc>
        <a:spcBef>
          <a:spcPts val="1000"/>
        </a:spcBef>
        <a:buClr>
          <a:srgbClr val="92C8DE"/>
        </a:buClr>
        <a:buSzPct val="85000"/>
        <a:buFont typeface="Wingdings" panose="05000000000000000000" pitchFamily="2" charset="2"/>
        <a:buChar char="n"/>
        <a:tabLst/>
        <a:defRPr sz="3200" kern="1200">
          <a:solidFill>
            <a:schemeClr val="tx1"/>
          </a:solidFill>
          <a:latin typeface="+mn-lt"/>
          <a:ea typeface="+mn-ea"/>
          <a:cs typeface="+mn-cs"/>
        </a:defRPr>
      </a:lvl1pPr>
      <a:lvl2pPr marL="806450" indent="-349250" algn="l" defTabSz="914400" rtl="0" eaLnBrk="1" latinLnBrk="0" hangingPunct="1">
        <a:lnSpc>
          <a:spcPct val="9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3577225" cy="501649"/>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ABED9EB-8BF8-4D50-88E7-A981D34AB9D0}" type="slidenum">
              <a:rPr lang="en-US" smtClean="0"/>
              <a:pPr>
                <a:defRPr/>
              </a:pPr>
              <a:t>‹#›</a:t>
            </a:fld>
            <a:endParaRPr lang="en-US" dirty="0"/>
          </a:p>
        </p:txBody>
      </p:sp>
      <p:pic>
        <p:nvPicPr>
          <p:cNvPr id="7" name="Picture 10" descr="A picture containing outdoor, road, way, highway&#10;&#10;Description automatically generated">
            <a:extLst>
              <a:ext uri="{FF2B5EF4-FFF2-40B4-BE49-F238E27FC236}">
                <a16:creationId xmlns:a16="http://schemas.microsoft.com/office/drawing/2014/main" id="{36F5839A-BB2D-78EF-8524-A6F2BA009552}"/>
              </a:ext>
            </a:extLst>
          </p:cNvPr>
          <p:cNvPicPr>
            <a:picLocks noChangeAspect="1" noChangeArrowheads="1"/>
          </p:cNvPicPr>
          <p:nvPr userDrawn="1"/>
        </p:nvPicPr>
        <p:blipFill>
          <a:blip r:embed="rId17">
            <a:alphaModFix amt="49000"/>
            <a:extLst>
              <a:ext uri="{28A0092B-C50C-407E-A947-70E740481C1C}">
                <a14:useLocalDpi xmlns:a14="http://schemas.microsoft.com/office/drawing/2010/main"/>
              </a:ext>
            </a:extLst>
          </a:blip>
          <a:srcRect/>
          <a:stretch>
            <a:fillRect/>
          </a:stretch>
        </p:blipFill>
        <p:spPr bwMode="auto">
          <a:xfrm>
            <a:off x="0" y="1"/>
            <a:ext cx="121920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0471875-78FB-7612-49AD-AA4433683CC2}"/>
              </a:ext>
            </a:extLst>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9501719" y="6216650"/>
            <a:ext cx="645582"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73CF6EF-5D69-1440-5F52-B2C40F9B1E3C}"/>
              </a:ext>
            </a:extLst>
          </p:cNvPr>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10526186" y="6306218"/>
            <a:ext cx="93887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4757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2" r:id="rId13"/>
    <p:sldLayoutId id="2147483713" r:id="rId14"/>
    <p:sldLayoutId id="214748371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9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1">
            <a:extLst>
              <a:ext uri="{FF2B5EF4-FFF2-40B4-BE49-F238E27FC236}">
                <a16:creationId xmlns:a16="http://schemas.microsoft.com/office/drawing/2014/main" id="{BDB8DBDD-2A72-4E62-89F3-16AFC1F13CFB}"/>
              </a:ext>
            </a:extLst>
          </p:cNvPr>
          <p:cNvSpPr txBox="1">
            <a:spLocks noChangeArrowheads="1"/>
          </p:cNvSpPr>
          <p:nvPr/>
        </p:nvSpPr>
        <p:spPr bwMode="auto">
          <a:xfrm>
            <a:off x="1735138" y="5278438"/>
            <a:ext cx="6413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eaLnBrk="1" hangingPunct="1">
              <a:lnSpc>
                <a:spcPct val="90000"/>
              </a:lnSpc>
            </a:pPr>
            <a:endParaRPr lang="en-US" altLang="en-US" sz="2800" dirty="0"/>
          </a:p>
        </p:txBody>
      </p:sp>
      <p:sp>
        <p:nvSpPr>
          <p:cNvPr id="7" name="Rectangle 6">
            <a:extLst>
              <a:ext uri="{FF2B5EF4-FFF2-40B4-BE49-F238E27FC236}">
                <a16:creationId xmlns:a16="http://schemas.microsoft.com/office/drawing/2014/main" id="{3F10AB40-6592-5A46-B7DE-C8916832E49C}"/>
              </a:ext>
            </a:extLst>
          </p:cNvPr>
          <p:cNvSpPr/>
          <p:nvPr/>
        </p:nvSpPr>
        <p:spPr>
          <a:xfrm>
            <a:off x="97187" y="1897106"/>
            <a:ext cx="12192000" cy="1531894"/>
          </a:xfrm>
          <a:prstGeom prst="rect">
            <a:avLst/>
          </a:prstGeom>
        </p:spPr>
        <p:txBody>
          <a:bodyPr wrap="square">
            <a:spAutoFit/>
          </a:bodyPr>
          <a:lstStyle/>
          <a:p>
            <a:pPr algn="ctr">
              <a:lnSpc>
                <a:spcPts val="3300"/>
              </a:lnSpc>
              <a:spcAft>
                <a:spcPts val="1200"/>
              </a:spcAft>
            </a:pPr>
            <a:r>
              <a:rPr lang="en-US" sz="4800" b="1" dirty="0">
                <a:solidFill>
                  <a:schemeClr val="accent5">
                    <a:lumMod val="50000"/>
                  </a:schemeClr>
                </a:solidFill>
              </a:rPr>
              <a:t>NATIONAL LEVEE SAFETY PROGRAM</a:t>
            </a:r>
          </a:p>
          <a:p>
            <a:pPr algn="ctr">
              <a:lnSpc>
                <a:spcPts val="3300"/>
              </a:lnSpc>
              <a:spcAft>
                <a:spcPts val="1200"/>
              </a:spcAft>
            </a:pPr>
            <a:br>
              <a:rPr lang="en-US" sz="3600" dirty="0">
                <a:solidFill>
                  <a:schemeClr val="accent5">
                    <a:lumMod val="50000"/>
                  </a:schemeClr>
                </a:solidFill>
              </a:rPr>
            </a:br>
            <a:endParaRPr lang="en-US" sz="3600" b="1" dirty="0">
              <a:solidFill>
                <a:schemeClr val="accent5">
                  <a:lumMod val="50000"/>
                </a:schemeClr>
              </a:solidFill>
            </a:endParaRPr>
          </a:p>
        </p:txBody>
      </p:sp>
      <p:sp>
        <p:nvSpPr>
          <p:cNvPr id="3" name="Rectangle 2">
            <a:extLst>
              <a:ext uri="{FF2B5EF4-FFF2-40B4-BE49-F238E27FC236}">
                <a16:creationId xmlns:a16="http://schemas.microsoft.com/office/drawing/2014/main" id="{5448CD6E-2E06-7DA2-B7A4-4313EA602F0D}"/>
              </a:ext>
            </a:extLst>
          </p:cNvPr>
          <p:cNvSpPr/>
          <p:nvPr/>
        </p:nvSpPr>
        <p:spPr>
          <a:xfrm>
            <a:off x="0" y="3301139"/>
            <a:ext cx="12192000" cy="1531830"/>
          </a:xfrm>
          <a:prstGeom prst="rect">
            <a:avLst/>
          </a:prstGeom>
          <a:solidFill>
            <a:schemeClr val="accent5">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732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1240-29E9-33F7-35BB-5611B077FBC0}"/>
              </a:ext>
            </a:extLst>
          </p:cNvPr>
          <p:cNvSpPr>
            <a:spLocks noGrp="1"/>
          </p:cNvSpPr>
          <p:nvPr>
            <p:ph type="title"/>
          </p:nvPr>
        </p:nvSpPr>
        <p:spPr>
          <a:xfrm>
            <a:off x="228771" y="30396"/>
            <a:ext cx="11149405" cy="1325563"/>
          </a:xfrm>
        </p:spPr>
        <p:txBody>
          <a:bodyPr>
            <a:normAutofit/>
          </a:bodyPr>
          <a:lstStyle/>
          <a:p>
            <a:r>
              <a:rPr lang="en-US" b="1" dirty="0"/>
              <a:t>National Levee Database</a:t>
            </a:r>
            <a:br>
              <a:rPr lang="en-US" b="1" dirty="0"/>
            </a:br>
            <a:r>
              <a:rPr lang="en-US" sz="4000" b="1" dirty="0"/>
              <a:t>A resource for many</a:t>
            </a:r>
          </a:p>
        </p:txBody>
      </p:sp>
      <p:sp>
        <p:nvSpPr>
          <p:cNvPr id="3" name="TextBox 2">
            <a:extLst>
              <a:ext uri="{FF2B5EF4-FFF2-40B4-BE49-F238E27FC236}">
                <a16:creationId xmlns:a16="http://schemas.microsoft.com/office/drawing/2014/main" id="{47788C5E-38C9-6D24-9C00-C84C529DA64B}"/>
              </a:ext>
            </a:extLst>
          </p:cNvPr>
          <p:cNvSpPr txBox="1"/>
          <p:nvPr/>
        </p:nvSpPr>
        <p:spPr>
          <a:xfrm>
            <a:off x="5594085" y="1708924"/>
            <a:ext cx="6597915" cy="4647426"/>
          </a:xfrm>
          <a:prstGeom prst="rect">
            <a:avLst/>
          </a:prstGeom>
          <a:noFill/>
        </p:spPr>
        <p:txBody>
          <a:bodyPr wrap="square" lIns="0" tIns="0" rIns="0" bIns="0">
            <a:spAutoFit/>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D4D62"/>
                </a:solidFill>
                <a:effectLst/>
                <a:uLnTx/>
                <a:uFillTx/>
                <a:ea typeface="+mn-ea"/>
                <a:cs typeface="+mn-cs"/>
              </a:rPr>
              <a:t>Appropriators</a:t>
            </a:r>
            <a:r>
              <a:rPr kumimoji="0" lang="en-US" sz="2000" b="0" i="0" u="none" strike="noStrike" kern="1200" cap="none" spc="0" normalizeH="0" baseline="0" noProof="0" dirty="0">
                <a:ln>
                  <a:noFill/>
                </a:ln>
                <a:solidFill>
                  <a:srgbClr val="000000"/>
                </a:solidFill>
                <a:effectLst/>
                <a:uLnTx/>
                <a:uFillTx/>
                <a:ea typeface="+mn-ea"/>
                <a:cs typeface="+mn-cs"/>
              </a:rPr>
              <a:t> –understand how levees may be ranked with other national priorities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D4D62"/>
                </a:solidFill>
                <a:effectLst/>
                <a:uLnTx/>
                <a:uFillTx/>
                <a:ea typeface="+mn-ea"/>
                <a:cs typeface="+mn-cs"/>
              </a:rPr>
              <a:t>Federal Agencies</a:t>
            </a:r>
            <a:r>
              <a:rPr kumimoji="0" lang="en-US" sz="2000" b="1" i="0" strike="noStrike" kern="1200" cap="none" spc="0" normalizeH="0" baseline="0" noProof="0" dirty="0">
                <a:ln>
                  <a:noFill/>
                </a:ln>
                <a:solidFill>
                  <a:srgbClr val="0D4D62"/>
                </a:solidFill>
                <a:effectLst/>
                <a:uLnTx/>
                <a:uFillTx/>
                <a:ea typeface="+mn-ea"/>
                <a:cs typeface="+mn-cs"/>
              </a:rPr>
              <a:t>  </a:t>
            </a:r>
            <a:r>
              <a:rPr kumimoji="0" lang="en-US" sz="2000" b="0" i="0" u="none" strike="noStrike" kern="1200" cap="none" spc="0" normalizeH="0" baseline="0" noProof="0" dirty="0">
                <a:ln>
                  <a:noFill/>
                </a:ln>
                <a:solidFill>
                  <a:srgbClr val="000000"/>
                </a:solidFill>
                <a:effectLst/>
                <a:uLnTx/>
                <a:uFillTx/>
                <a:ea typeface="+mn-ea"/>
                <a:cs typeface="+mn-cs"/>
              </a:rPr>
              <a:t>–  For supporting programs in FEMA, National Weather Service, Dept of Homeland Security, Dept Housing and Urban Development</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D4D62"/>
                </a:solidFill>
                <a:effectLst/>
                <a:uLnTx/>
                <a:uFillTx/>
                <a:ea typeface="+mn-ea"/>
                <a:cs typeface="+mn-cs"/>
              </a:rPr>
              <a:t>Agencies that Manage Levees</a:t>
            </a:r>
            <a:r>
              <a:rPr kumimoji="0" lang="en-US" sz="2000" b="1" i="0" u="none" strike="noStrike" kern="1200" cap="none" spc="0" normalizeH="0" baseline="0" noProof="0" dirty="0">
                <a:ln>
                  <a:noFill/>
                </a:ln>
                <a:solidFill>
                  <a:srgbClr val="0D4D62"/>
                </a:solidFill>
                <a:effectLst/>
                <a:uLnTx/>
                <a:uFillTx/>
                <a:ea typeface="+mn-ea"/>
                <a:cs typeface="+mn-cs"/>
              </a:rPr>
              <a:t> </a:t>
            </a:r>
            <a:r>
              <a:rPr kumimoji="0" lang="en-US" sz="2000" b="0" i="0" u="none" strike="noStrike" kern="1200" cap="none" spc="0" normalizeH="0" baseline="0" noProof="0" dirty="0">
                <a:ln>
                  <a:noFill/>
                </a:ln>
                <a:solidFill>
                  <a:srgbClr val="000000"/>
                </a:solidFill>
                <a:effectLst/>
                <a:uLnTx/>
                <a:uFillTx/>
                <a:ea typeface="+mn-ea"/>
                <a:cs typeface="+mn-cs"/>
              </a:rPr>
              <a:t>– </a:t>
            </a: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manage inventory, prioritize activities/resources, track risk reduction, flood response</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D4D62"/>
                </a:solidFill>
                <a:effectLst/>
                <a:uLnTx/>
                <a:uFillTx/>
                <a:ea typeface="Calibri" panose="020F0502020204030204" pitchFamily="34" charset="0"/>
                <a:cs typeface="Times New Roman" panose="02020603050405020304" pitchFamily="18" charset="0"/>
              </a:rPr>
              <a:t>Levee Owner/Operators </a:t>
            </a: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operations and maintenance priorities; emergency planning and response; track condition over time; inform community leaders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D4D62"/>
                </a:solidFill>
                <a:effectLst/>
                <a:uLnTx/>
                <a:uFillTx/>
                <a:ea typeface="Calibri" panose="020F0502020204030204" pitchFamily="34" charset="0"/>
                <a:cs typeface="Times New Roman" panose="02020603050405020304" pitchFamily="18" charset="0"/>
              </a:rPr>
              <a:t>Local Government Agencies</a:t>
            </a:r>
            <a:r>
              <a:rPr kumimoji="0" lang="en-US" sz="2000" b="1" i="0" u="none" strike="noStrike" kern="1200" cap="none" spc="0" normalizeH="0" baseline="0" noProof="0" dirty="0">
                <a:ln>
                  <a:noFill/>
                </a:ln>
                <a:solidFill>
                  <a:srgbClr val="0D4D62"/>
                </a:solidFill>
                <a:effectLst/>
                <a:uLnTx/>
                <a:uFillTx/>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use information to inform floodplain management, permitting and land use decisions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D4D62"/>
                </a:solidFill>
                <a:effectLst/>
                <a:uLnTx/>
                <a:uFillTx/>
                <a:ea typeface="Calibri" panose="020F0502020204030204" pitchFamily="34" charset="0"/>
                <a:cs typeface="Times New Roman" panose="02020603050405020304" pitchFamily="18" charset="0"/>
              </a:rPr>
              <a:t>Private Sector</a:t>
            </a:r>
            <a:r>
              <a:rPr kumimoji="0" lang="en-US" sz="2000" b="1" i="0" u="none" strike="noStrike" kern="1200" cap="none" spc="0" normalizeH="0" baseline="0" noProof="0" dirty="0">
                <a:ln>
                  <a:noFill/>
                </a:ln>
                <a:solidFill>
                  <a:srgbClr val="0D4D62"/>
                </a:solidFill>
                <a:effectLst/>
                <a:uLnTx/>
                <a:uFillTx/>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for public and private sector projects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D4D62"/>
                </a:solidFill>
                <a:effectLst/>
                <a:uLnTx/>
                <a:uFillTx/>
                <a:ea typeface="Calibri" panose="020F0502020204030204" pitchFamily="34" charset="0"/>
                <a:cs typeface="Times New Roman" panose="02020603050405020304" pitchFamily="18" charset="0"/>
              </a:rPr>
              <a:t>Academia and Researchers</a:t>
            </a:r>
            <a:r>
              <a:rPr kumimoji="0" lang="en-US" sz="2000" b="1" i="0" u="none" strike="noStrike" kern="1200" cap="none" spc="0" normalizeH="0" baseline="0" noProof="0" dirty="0">
                <a:ln>
                  <a:noFill/>
                </a:ln>
                <a:solidFill>
                  <a:srgbClr val="0D4D62"/>
                </a:solidFill>
                <a:effectLst/>
                <a:uLnTx/>
                <a:uFillTx/>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to advance science</a:t>
            </a:r>
          </a:p>
        </p:txBody>
      </p:sp>
      <p:sp>
        <p:nvSpPr>
          <p:cNvPr id="8" name="Slide Number Placeholder 3">
            <a:extLst>
              <a:ext uri="{FF2B5EF4-FFF2-40B4-BE49-F238E27FC236}">
                <a16:creationId xmlns:a16="http://schemas.microsoft.com/office/drawing/2014/main" id="{7EF8A4E2-7921-20A3-E959-DA81C55BFF4D}"/>
              </a:ext>
            </a:extLst>
          </p:cNvPr>
          <p:cNvSpPr>
            <a:spLocks noGrp="1"/>
          </p:cNvSpPr>
          <p:nvPr>
            <p:ph type="sldNum" sz="quarter" idx="12"/>
          </p:nvPr>
        </p:nvSpPr>
        <p:spPr>
          <a:xfrm>
            <a:off x="8610600" y="6356350"/>
            <a:ext cx="3581400" cy="501650"/>
          </a:xfrm>
        </p:spPr>
        <p:txBody>
          <a:bodyPr/>
          <a:lstStyle/>
          <a:p>
            <a:pPr>
              <a:defRPr/>
            </a:pPr>
            <a:fld id="{CABED9EB-8BF8-4D50-88E7-A981D34AB9D0}" type="slidenum">
              <a:rPr lang="en-US" smtClean="0"/>
              <a:pPr>
                <a:defRPr/>
              </a:pPr>
              <a:t>10</a:t>
            </a:fld>
            <a:endParaRPr lang="en-US" dirty="0"/>
          </a:p>
        </p:txBody>
      </p:sp>
      <p:pic>
        <p:nvPicPr>
          <p:cNvPr id="5" name="Picture 4" descr="Text&#10;&#10;Description automatically generated with medium confidence">
            <a:extLst>
              <a:ext uri="{FF2B5EF4-FFF2-40B4-BE49-F238E27FC236}">
                <a16:creationId xmlns:a16="http://schemas.microsoft.com/office/drawing/2014/main" id="{DF2C2840-F7BF-ABAC-DB1F-77792E04A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71" y="2293487"/>
            <a:ext cx="5176304" cy="3684085"/>
          </a:xfrm>
          <a:prstGeom prst="rect">
            <a:avLst/>
          </a:prstGeom>
        </p:spPr>
      </p:pic>
    </p:spTree>
    <p:extLst>
      <p:ext uri="{BB962C8B-B14F-4D97-AF65-F5344CB8AC3E}">
        <p14:creationId xmlns:p14="http://schemas.microsoft.com/office/powerpoint/2010/main" val="2131462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B38616-4344-DCB9-C0B2-E222CEE5EFB4}"/>
              </a:ext>
            </a:extLst>
          </p:cNvPr>
          <p:cNvSpPr>
            <a:spLocks noGrp="1"/>
          </p:cNvSpPr>
          <p:nvPr>
            <p:ph type="sldNum" sz="quarter" idx="12"/>
          </p:nvPr>
        </p:nvSpPr>
        <p:spPr/>
        <p:txBody>
          <a:bodyPr/>
          <a:lstStyle/>
          <a:p>
            <a:pPr>
              <a:defRPr/>
            </a:pPr>
            <a:fld id="{CABED9EB-8BF8-4D50-88E7-A981D34AB9D0}" type="slidenum">
              <a:rPr lang="en-US" smtClean="0"/>
              <a:pPr>
                <a:defRPr/>
              </a:pPr>
              <a:t>11</a:t>
            </a:fld>
            <a:endParaRPr lang="en-US" dirty="0"/>
          </a:p>
        </p:txBody>
      </p:sp>
      <p:sp>
        <p:nvSpPr>
          <p:cNvPr id="6" name="TextBox 5">
            <a:extLst>
              <a:ext uri="{FF2B5EF4-FFF2-40B4-BE49-F238E27FC236}">
                <a16:creationId xmlns:a16="http://schemas.microsoft.com/office/drawing/2014/main" id="{A6FE71AB-7FB5-CC37-2C7A-939E5996F20C}"/>
              </a:ext>
            </a:extLst>
          </p:cNvPr>
          <p:cNvSpPr txBox="1"/>
          <p:nvPr/>
        </p:nvSpPr>
        <p:spPr>
          <a:xfrm>
            <a:off x="198746" y="1574724"/>
            <a:ext cx="6344368" cy="4748929"/>
          </a:xfrm>
          <a:prstGeom prst="rect">
            <a:avLst/>
          </a:prstGeom>
          <a:noFill/>
        </p:spPr>
        <p:txBody>
          <a:bodyPr wrap="square">
            <a:spAutoFit/>
          </a:bodyPr>
          <a:lstStyle/>
          <a:p>
            <a:pPr marL="0" marR="0">
              <a:lnSpc>
                <a:spcPct val="107000"/>
              </a:lnSpc>
              <a:spcBef>
                <a:spcPts val="0"/>
              </a:spcBef>
              <a:spcAft>
                <a:spcPts val="0"/>
              </a:spcAft>
            </a:pPr>
            <a:r>
              <a:rPr lang="en-US" sz="2800" b="1" dirty="0">
                <a:solidFill>
                  <a:srgbClr val="0D4D62"/>
                </a:solidFill>
                <a:effectLst/>
                <a:latin typeface="Calibri" panose="020F0502020204030204" pitchFamily="34" charset="0"/>
                <a:ea typeface="Calibri" panose="020F0502020204030204" pitchFamily="34" charset="0"/>
                <a:cs typeface="Times New Roman" panose="02020603050405020304" pitchFamily="18" charset="0"/>
              </a:rPr>
              <a:t>GOALS: </a:t>
            </a:r>
          </a:p>
          <a:p>
            <a:pPr marL="0" marR="0">
              <a:lnSpc>
                <a:spcPct val="107000"/>
              </a:lnSpc>
              <a:spcBef>
                <a:spcPts val="0"/>
              </a:spcBef>
              <a:spcAft>
                <a:spcPts val="0"/>
              </a:spcAft>
            </a:pPr>
            <a:endParaRPr lang="en-US" sz="2400" b="1" dirty="0">
              <a:solidFill>
                <a:srgbClr val="0D4D6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80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Clarify roles and responsibilities to improve coordination and implementation in order to be more complementary, streamlined, and effective in managing all levees in the Nation.</a:t>
            </a:r>
          </a:p>
          <a:p>
            <a:pPr marL="342900" marR="0" indent="-342900">
              <a:lnSpc>
                <a:spcPct val="80000"/>
              </a:lnSpc>
              <a:spcBef>
                <a:spcPts val="0"/>
              </a:spcBef>
              <a:spcAft>
                <a:spcPts val="0"/>
              </a:spcAft>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80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Promote and encourage formal levee safety programs at the state level to serve as key integrators with other entities that have levee responsibilities.</a:t>
            </a:r>
          </a:p>
        </p:txBody>
      </p:sp>
      <p:pic>
        <p:nvPicPr>
          <p:cNvPr id="3" name="Picture 2">
            <a:extLst>
              <a:ext uri="{FF2B5EF4-FFF2-40B4-BE49-F238E27FC236}">
                <a16:creationId xmlns:a16="http://schemas.microsoft.com/office/drawing/2014/main" id="{E984C887-D4C5-6332-D25A-A1B184C97F4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096000" y="1695671"/>
            <a:ext cx="5691224" cy="4052190"/>
          </a:xfrm>
          <a:prstGeom prst="rect">
            <a:avLst/>
          </a:prstGeom>
        </p:spPr>
      </p:pic>
      <p:pic>
        <p:nvPicPr>
          <p:cNvPr id="7" name="Picture 6" descr="A close up of a logo&#10;&#10;Description automatically generated">
            <a:extLst>
              <a:ext uri="{FF2B5EF4-FFF2-40B4-BE49-F238E27FC236}">
                <a16:creationId xmlns:a16="http://schemas.microsoft.com/office/drawing/2014/main" id="{62500A56-5EB9-152A-5EBA-152264CE1D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18050" y="1273621"/>
            <a:ext cx="2715942" cy="2715942"/>
          </a:xfrm>
          <a:prstGeom prst="rect">
            <a:avLst/>
          </a:prstGeom>
        </p:spPr>
      </p:pic>
      <p:sp>
        <p:nvSpPr>
          <p:cNvPr id="2" name="Title 1">
            <a:extLst>
              <a:ext uri="{FF2B5EF4-FFF2-40B4-BE49-F238E27FC236}">
                <a16:creationId xmlns:a16="http://schemas.microsoft.com/office/drawing/2014/main" id="{84FCF740-3E7A-A2B1-102B-D271ED6C4E7F}"/>
              </a:ext>
            </a:extLst>
          </p:cNvPr>
          <p:cNvSpPr>
            <a:spLocks noGrp="1"/>
          </p:cNvSpPr>
          <p:nvPr>
            <p:ph type="title"/>
          </p:nvPr>
        </p:nvSpPr>
        <p:spPr>
          <a:xfrm>
            <a:off x="198746" y="221142"/>
            <a:ext cx="11239393" cy="992005"/>
          </a:xfrm>
        </p:spPr>
        <p:txBody>
          <a:bodyPr>
            <a:normAutofit/>
          </a:bodyPr>
          <a:lstStyle/>
          <a:p>
            <a:r>
              <a:rPr lang="en-US" sz="4400" b="1" dirty="0"/>
              <a:t>Integrated Levee Management</a:t>
            </a:r>
          </a:p>
        </p:txBody>
      </p:sp>
    </p:spTree>
    <p:extLst>
      <p:ext uri="{BB962C8B-B14F-4D97-AF65-F5344CB8AC3E}">
        <p14:creationId xmlns:p14="http://schemas.microsoft.com/office/powerpoint/2010/main" val="3648675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751A-191D-188C-5680-E848BF778839}"/>
              </a:ext>
            </a:extLst>
          </p:cNvPr>
          <p:cNvSpPr>
            <a:spLocks noGrp="1"/>
          </p:cNvSpPr>
          <p:nvPr>
            <p:ph type="title"/>
          </p:nvPr>
        </p:nvSpPr>
        <p:spPr>
          <a:xfrm>
            <a:off x="571500" y="426203"/>
            <a:ext cx="10515600" cy="1325563"/>
          </a:xfrm>
        </p:spPr>
        <p:txBody>
          <a:bodyPr lIns="0" rIns="0"/>
          <a:lstStyle/>
          <a:p>
            <a:pPr algn="l"/>
            <a:r>
              <a:rPr lang="en-US" sz="4400" b="1" dirty="0">
                <a:solidFill>
                  <a:srgbClr val="13406A"/>
                </a:solidFill>
                <a:latin typeface="+mn-lt"/>
              </a:rPr>
              <a:t>Levee Review</a:t>
            </a:r>
          </a:p>
        </p:txBody>
      </p:sp>
      <p:sp>
        <p:nvSpPr>
          <p:cNvPr id="3" name="Content Placeholder 2">
            <a:extLst>
              <a:ext uri="{FF2B5EF4-FFF2-40B4-BE49-F238E27FC236}">
                <a16:creationId xmlns:a16="http://schemas.microsoft.com/office/drawing/2014/main" id="{623BBC0B-ED5E-78EE-0A17-2D15C0AD0ED8}"/>
              </a:ext>
            </a:extLst>
          </p:cNvPr>
          <p:cNvSpPr>
            <a:spLocks noGrp="1"/>
          </p:cNvSpPr>
          <p:nvPr>
            <p:ph idx="1"/>
          </p:nvPr>
        </p:nvSpPr>
        <p:spPr>
          <a:xfrm>
            <a:off x="571500" y="2290277"/>
            <a:ext cx="10515600" cy="4141520"/>
          </a:xfrm>
        </p:spPr>
        <p:txBody>
          <a:bodyPr lIns="0" rIns="0">
            <a:noAutofit/>
          </a:bodyPr>
          <a:lstStyle/>
          <a:p>
            <a:pPr>
              <a:lnSpc>
                <a:spcPts val="3360"/>
              </a:lnSpc>
              <a:spcBef>
                <a:spcPts val="0"/>
              </a:spcBef>
              <a:spcAft>
                <a:spcPts val="600"/>
              </a:spcAft>
              <a:buClr>
                <a:srgbClr val="0194B6"/>
              </a:buClr>
              <a:buFont typeface="Wingdings" pitchFamily="2" charset="2"/>
              <a:buChar char="§"/>
            </a:pPr>
            <a:r>
              <a:rPr lang="en-US" sz="2600" b="1" u="sng" dirty="0">
                <a:solidFill>
                  <a:srgbClr val="0194B6"/>
                </a:solidFill>
              </a:rPr>
              <a:t>WHAT:</a:t>
            </a:r>
            <a:r>
              <a:rPr lang="en-US" sz="2600" dirty="0">
                <a:solidFill>
                  <a:srgbClr val="0194B6"/>
                </a:solidFill>
              </a:rPr>
              <a:t> </a:t>
            </a:r>
            <a:r>
              <a:rPr lang="en-US" sz="2600" b="1" dirty="0"/>
              <a:t>Conducting a levee assessment with states and participating levee owner/operators to understand levee conditions</a:t>
            </a:r>
          </a:p>
          <a:p>
            <a:pPr>
              <a:lnSpc>
                <a:spcPts val="3360"/>
              </a:lnSpc>
              <a:spcBef>
                <a:spcPts val="0"/>
              </a:spcBef>
              <a:spcAft>
                <a:spcPts val="600"/>
              </a:spcAft>
              <a:buClr>
                <a:srgbClr val="0194B6"/>
              </a:buClr>
              <a:buFont typeface="Wingdings" pitchFamily="2" charset="2"/>
              <a:buChar char="§"/>
            </a:pPr>
            <a:r>
              <a:rPr lang="en-US" sz="2600" b="1" u="sng" dirty="0">
                <a:solidFill>
                  <a:srgbClr val="0194B6"/>
                </a:solidFill>
              </a:rPr>
              <a:t>WHY PARTICIPATE:</a:t>
            </a:r>
            <a:r>
              <a:rPr lang="en-US" sz="2600" b="1" dirty="0">
                <a:solidFill>
                  <a:srgbClr val="0194B6"/>
                </a:solidFill>
              </a:rPr>
              <a:t> </a:t>
            </a:r>
            <a:r>
              <a:rPr lang="en-US" sz="2600" b="1" dirty="0"/>
              <a:t>Provides information to help</a:t>
            </a:r>
          </a:p>
          <a:p>
            <a:pPr marL="458788" lvl="1" indent="-230188">
              <a:lnSpc>
                <a:spcPts val="3360"/>
              </a:lnSpc>
              <a:spcBef>
                <a:spcPts val="0"/>
              </a:spcBef>
              <a:spcAft>
                <a:spcPts val="600"/>
              </a:spcAft>
              <a:buClr>
                <a:srgbClr val="60ADD0"/>
              </a:buClr>
            </a:pPr>
            <a:r>
              <a:rPr lang="en-US" sz="2600" dirty="0"/>
              <a:t>States make more informed decisions when providing state assistance or when seeking federal assistance for levee-related projects</a:t>
            </a:r>
          </a:p>
          <a:p>
            <a:pPr marL="458788" lvl="1" indent="-230188">
              <a:lnSpc>
                <a:spcPts val="3360"/>
              </a:lnSpc>
              <a:spcBef>
                <a:spcPts val="0"/>
              </a:spcBef>
              <a:spcAft>
                <a:spcPts val="600"/>
              </a:spcAft>
              <a:buClr>
                <a:srgbClr val="60ADD0"/>
              </a:buClr>
            </a:pPr>
            <a:r>
              <a:rPr lang="en-US" sz="2600" dirty="0"/>
              <a:t>Levee owners make more informed decisions about operation and maintenance activities</a:t>
            </a:r>
          </a:p>
          <a:p>
            <a:pPr marL="458788" lvl="1" indent="-230188">
              <a:lnSpc>
                <a:spcPts val="3360"/>
              </a:lnSpc>
              <a:spcBef>
                <a:spcPts val="0"/>
              </a:spcBef>
              <a:spcAft>
                <a:spcPts val="600"/>
              </a:spcAft>
              <a:buClr>
                <a:srgbClr val="60ADD0"/>
              </a:buClr>
            </a:pPr>
            <a:r>
              <a:rPr lang="en-US" sz="2600" dirty="0"/>
              <a:t>Communities to use for emergency planning or land-use decisions </a:t>
            </a:r>
            <a:endParaRPr lang="en-US" sz="2600" b="1" u="sng" dirty="0"/>
          </a:p>
        </p:txBody>
      </p:sp>
    </p:spTree>
    <p:extLst>
      <p:ext uri="{BB962C8B-B14F-4D97-AF65-F5344CB8AC3E}">
        <p14:creationId xmlns:p14="http://schemas.microsoft.com/office/powerpoint/2010/main" val="233725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D6A7-9711-E85F-A1F9-7614803F1DCF}"/>
              </a:ext>
            </a:extLst>
          </p:cNvPr>
          <p:cNvSpPr>
            <a:spLocks noGrp="1"/>
          </p:cNvSpPr>
          <p:nvPr>
            <p:ph type="title"/>
          </p:nvPr>
        </p:nvSpPr>
        <p:spPr/>
        <p:txBody>
          <a:bodyPr/>
          <a:lstStyle/>
          <a:p>
            <a:r>
              <a:rPr lang="en-US" dirty="0"/>
              <a:t>USACE &amp; NSLP  Connections?</a:t>
            </a:r>
            <a:endParaRPr lang="en-US" b="1" dirty="0"/>
          </a:p>
        </p:txBody>
      </p:sp>
      <p:sp>
        <p:nvSpPr>
          <p:cNvPr id="3" name="Slide Number Placeholder 2">
            <a:extLst>
              <a:ext uri="{FF2B5EF4-FFF2-40B4-BE49-F238E27FC236}">
                <a16:creationId xmlns:a16="http://schemas.microsoft.com/office/drawing/2014/main" id="{CD4A7992-AC61-349D-0513-F1C6A5C3F151}"/>
              </a:ext>
            </a:extLst>
          </p:cNvPr>
          <p:cNvSpPr>
            <a:spLocks noGrp="1"/>
          </p:cNvSpPr>
          <p:nvPr>
            <p:ph type="sldNum" sz="quarter" idx="10"/>
          </p:nvPr>
        </p:nvSpPr>
        <p:spPr/>
        <p:txBody>
          <a:bodyPr/>
          <a:lstStyle/>
          <a:p>
            <a:pPr>
              <a:defRPr/>
            </a:pPr>
            <a:fld id="{604705FB-C5AD-4E98-98F0-74E5CB25D394}" type="slidenum">
              <a:rPr lang="en-US" smtClean="0"/>
              <a:pPr>
                <a:defRPr/>
              </a:pPr>
              <a:t>13</a:t>
            </a:fld>
            <a:endParaRPr lang="en-US" dirty="0"/>
          </a:p>
        </p:txBody>
      </p:sp>
    </p:spTree>
    <p:extLst>
      <p:ext uri="{BB962C8B-B14F-4D97-AF65-F5344CB8AC3E}">
        <p14:creationId xmlns:p14="http://schemas.microsoft.com/office/powerpoint/2010/main" val="2266674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D099-7ACD-DC19-F3C5-E0E912680120}"/>
              </a:ext>
            </a:extLst>
          </p:cNvPr>
          <p:cNvSpPr>
            <a:spLocks noGrp="1"/>
          </p:cNvSpPr>
          <p:nvPr>
            <p:ph type="title"/>
          </p:nvPr>
        </p:nvSpPr>
        <p:spPr>
          <a:xfrm>
            <a:off x="615184" y="262946"/>
            <a:ext cx="10515600" cy="967843"/>
          </a:xfrm>
        </p:spPr>
        <p:txBody>
          <a:bodyPr>
            <a:normAutofit/>
          </a:bodyPr>
          <a:lstStyle/>
          <a:p>
            <a:r>
              <a:rPr lang="en-US" b="1" dirty="0"/>
              <a:t>Programs Recap</a:t>
            </a:r>
          </a:p>
        </p:txBody>
      </p:sp>
      <p:sp>
        <p:nvSpPr>
          <p:cNvPr id="4" name="Slide Number Placeholder 3">
            <a:extLst>
              <a:ext uri="{FF2B5EF4-FFF2-40B4-BE49-F238E27FC236}">
                <a16:creationId xmlns:a16="http://schemas.microsoft.com/office/drawing/2014/main" id="{C37F677A-4C0E-4235-F7C4-198D91DBA325}"/>
              </a:ext>
            </a:extLst>
          </p:cNvPr>
          <p:cNvSpPr>
            <a:spLocks noGrp="1"/>
          </p:cNvSpPr>
          <p:nvPr>
            <p:ph type="sldNum" sz="quarter" idx="12"/>
          </p:nvPr>
        </p:nvSpPr>
        <p:spPr/>
        <p:txBody>
          <a:bodyPr/>
          <a:lstStyle/>
          <a:p>
            <a:pPr>
              <a:defRPr/>
            </a:pPr>
            <a:fld id="{33DC48DB-0857-480B-B3E4-547E9DDF810E}" type="slidenum">
              <a:rPr lang="en-US" smtClean="0"/>
              <a:pPr>
                <a:defRPr/>
              </a:pPr>
              <a:t>14</a:t>
            </a:fld>
            <a:endParaRPr lang="en-US" dirty="0"/>
          </a:p>
        </p:txBody>
      </p:sp>
      <p:pic>
        <p:nvPicPr>
          <p:cNvPr id="8" name="Picture 8" descr="United States Clipart Outline - Us Map Silhouette Vector - Free Transparent  PNG Clipart Images Download">
            <a:extLst>
              <a:ext uri="{FF2B5EF4-FFF2-40B4-BE49-F238E27FC236}">
                <a16:creationId xmlns:a16="http://schemas.microsoft.com/office/drawing/2014/main" id="{4BD09EF5-BD6D-ED89-3328-C500BC9E690F}"/>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1384745">
            <a:off x="2463192" y="1669432"/>
            <a:ext cx="8001000" cy="5343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E3E6299-0A57-A162-71ED-B8123F84DB64}"/>
              </a:ext>
            </a:extLst>
          </p:cNvPr>
          <p:cNvPicPr>
            <a:picLocks noChangeAspect="1"/>
          </p:cNvPicPr>
          <p:nvPr/>
        </p:nvPicPr>
        <p:blipFill>
          <a:blip r:embed="rId4">
            <a:duotone>
              <a:schemeClr val="bg2">
                <a:shade val="45000"/>
                <a:satMod val="135000"/>
              </a:schemeClr>
              <a:prstClr val="white"/>
            </a:duotone>
          </a:blip>
          <a:stretch>
            <a:fillRect/>
          </a:stretch>
        </p:blipFill>
        <p:spPr>
          <a:xfrm>
            <a:off x="-1051212" y="1799314"/>
            <a:ext cx="3048000" cy="2533650"/>
          </a:xfrm>
          <a:prstGeom prst="rect">
            <a:avLst/>
          </a:prstGeom>
        </p:spPr>
      </p:pic>
      <p:pic>
        <p:nvPicPr>
          <p:cNvPr id="5" name="Picture 4" descr="Diagram&#10;&#10;Description automatically generated">
            <a:extLst>
              <a:ext uri="{FF2B5EF4-FFF2-40B4-BE49-F238E27FC236}">
                <a16:creationId xmlns:a16="http://schemas.microsoft.com/office/drawing/2014/main" id="{2DCAC07D-0CEA-E5A4-26B7-393E8F87A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558" y="1124017"/>
            <a:ext cx="5756884" cy="5756884"/>
          </a:xfrm>
          <a:prstGeom prst="rect">
            <a:avLst/>
          </a:prstGeom>
        </p:spPr>
      </p:pic>
    </p:spTree>
    <p:extLst>
      <p:ext uri="{BB962C8B-B14F-4D97-AF65-F5344CB8AC3E}">
        <p14:creationId xmlns:p14="http://schemas.microsoft.com/office/powerpoint/2010/main" val="3921713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A20B-64CA-0A40-A6ED-077594FC25DA}"/>
              </a:ext>
            </a:extLst>
          </p:cNvPr>
          <p:cNvSpPr>
            <a:spLocks noGrp="1"/>
          </p:cNvSpPr>
          <p:nvPr>
            <p:ph type="title"/>
          </p:nvPr>
        </p:nvSpPr>
        <p:spPr>
          <a:xfrm>
            <a:off x="342900" y="113013"/>
            <a:ext cx="10515600" cy="1325563"/>
          </a:xfrm>
        </p:spPr>
        <p:txBody>
          <a:bodyPr vert="horz" lIns="0" tIns="45720" rIns="0" bIns="45720" rtlCol="0" anchor="ctr">
            <a:normAutofit/>
          </a:bodyPr>
          <a:lstStyle/>
          <a:p>
            <a:pPr>
              <a:lnSpc>
                <a:spcPts val="2800"/>
              </a:lnSpc>
            </a:pPr>
            <a:r>
              <a:rPr lang="en-US" dirty="0">
                <a:cs typeface="Calibri Light"/>
              </a:rPr>
              <a:t>Connection – USACE Levee Safety Program</a:t>
            </a:r>
            <a:endParaRPr lang="en-US" dirty="0">
              <a:solidFill>
                <a:schemeClr val="bg1"/>
              </a:solidFill>
            </a:endParaRPr>
          </a:p>
        </p:txBody>
      </p:sp>
      <p:sp>
        <p:nvSpPr>
          <p:cNvPr id="6" name="Slide Number Placeholder 5">
            <a:extLst>
              <a:ext uri="{FF2B5EF4-FFF2-40B4-BE49-F238E27FC236}">
                <a16:creationId xmlns:a16="http://schemas.microsoft.com/office/drawing/2014/main" id="{33F9FD7E-4B2B-4782-809D-49AD7A1DEBCF}"/>
              </a:ext>
            </a:extLst>
          </p:cNvPr>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599817A-6831-4DAA-9137-193C990A08C1}" type="slidenum">
              <a:rPr lang="en-US" smtClean="0"/>
              <a:pPr algn="ctr"/>
              <a:t>15</a:t>
            </a:fld>
            <a:endParaRPr lang="en-US" dirty="0"/>
          </a:p>
        </p:txBody>
      </p:sp>
      <p:sp>
        <p:nvSpPr>
          <p:cNvPr id="7" name="Content Placeholder 6">
            <a:extLst>
              <a:ext uri="{FF2B5EF4-FFF2-40B4-BE49-F238E27FC236}">
                <a16:creationId xmlns:a16="http://schemas.microsoft.com/office/drawing/2014/main" id="{CDC9A402-3D1C-4983-B265-B45DBAA77502}"/>
              </a:ext>
            </a:extLst>
          </p:cNvPr>
          <p:cNvSpPr>
            <a:spLocks noGrp="1"/>
          </p:cNvSpPr>
          <p:nvPr>
            <p:ph idx="1"/>
          </p:nvPr>
        </p:nvSpPr>
        <p:spPr>
          <a:xfrm>
            <a:off x="6496318" y="1943237"/>
            <a:ext cx="5122526" cy="4632835"/>
          </a:xfrm>
        </p:spPr>
        <p:txBody>
          <a:bodyPr>
            <a:normAutofit fontScale="92500" lnSpcReduction="20000"/>
          </a:bodyPr>
          <a:lstStyle/>
          <a:p>
            <a:pPr marL="0" indent="0">
              <a:buNone/>
            </a:pPr>
            <a:r>
              <a:rPr lang="en-US" b="1" dirty="0"/>
              <a:t>USACE Levee Safety Program</a:t>
            </a:r>
          </a:p>
          <a:p>
            <a:r>
              <a:rPr lang="en-US" dirty="0"/>
              <a:t>Specific to USACE authorities for levees</a:t>
            </a:r>
          </a:p>
          <a:p>
            <a:r>
              <a:rPr lang="en-US" dirty="0"/>
              <a:t>Will align and not conflict with the approaches of the National Levee Safety Guidelines</a:t>
            </a:r>
          </a:p>
          <a:p>
            <a:r>
              <a:rPr lang="en-US" dirty="0"/>
              <a:t>USACE uses the National Levee Database to manage its levee information</a:t>
            </a:r>
          </a:p>
          <a:p>
            <a:pPr marL="0" indent="0">
              <a:buNone/>
            </a:pPr>
            <a:r>
              <a:rPr lang="en-US" dirty="0">
                <a:cs typeface="Calibri"/>
              </a:rPr>
              <a:t> </a:t>
            </a:r>
            <a:endParaRPr lang="en-US" dirty="0"/>
          </a:p>
        </p:txBody>
      </p:sp>
      <p:pic>
        <p:nvPicPr>
          <p:cNvPr id="4" name="Picture 3" descr="Aerial photo of the river flowing through the forest">
            <a:extLst>
              <a:ext uri="{FF2B5EF4-FFF2-40B4-BE49-F238E27FC236}">
                <a16:creationId xmlns:a16="http://schemas.microsoft.com/office/drawing/2014/main" id="{A4355E4F-1D03-80FC-E671-D320B48D78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84247"/>
            <a:ext cx="6215705" cy="4917481"/>
          </a:xfrm>
          <a:prstGeom prst="rect">
            <a:avLst/>
          </a:prstGeom>
        </p:spPr>
      </p:pic>
      <p:sp>
        <p:nvSpPr>
          <p:cNvPr id="5" name="TextBox 4">
            <a:extLst>
              <a:ext uri="{FF2B5EF4-FFF2-40B4-BE49-F238E27FC236}">
                <a16:creationId xmlns:a16="http://schemas.microsoft.com/office/drawing/2014/main" id="{64424D27-6EF1-D80B-4FAA-3B29014402DE}"/>
              </a:ext>
            </a:extLst>
          </p:cNvPr>
          <p:cNvSpPr txBox="1"/>
          <p:nvPr/>
        </p:nvSpPr>
        <p:spPr>
          <a:xfrm>
            <a:off x="810940" y="1876170"/>
            <a:ext cx="4823939" cy="4453985"/>
          </a:xfrm>
          <a:prstGeom prst="roundRect">
            <a:avLst/>
          </a:prstGeom>
          <a:solidFill>
            <a:schemeClr val="bg2">
              <a:lumMod val="10000"/>
              <a:alpha val="66000"/>
            </a:schemeClr>
          </a:solidFill>
        </p:spPr>
        <p:txBody>
          <a:bodyPr wrap="square" rtlCol="0">
            <a:spAutoFit/>
          </a:bodyPr>
          <a:lstStyle/>
          <a:p>
            <a:pPr algn="ctr">
              <a:lnSpc>
                <a:spcPct val="90000"/>
              </a:lnSpc>
              <a:spcBef>
                <a:spcPts val="1000"/>
              </a:spcBef>
            </a:pPr>
            <a:r>
              <a:rPr lang="en-US" sz="2400" b="1" i="1" dirty="0">
                <a:solidFill>
                  <a:schemeClr val="bg1"/>
                </a:solidFill>
                <a:ea typeface="+mn-lt"/>
                <a:cs typeface="+mn-lt"/>
              </a:rPr>
              <a:t>The USACE Levee Safety Program applies to approximately 1,600 levees in the US. The program brings a consistent framework for federal USACE levees, emphasizing working with levee sponsors to better understand, prioritize, manage, and build awareness regarding the flood risks associated with levees. </a:t>
            </a:r>
            <a:endParaRPr lang="en-US" sz="2400" b="1" i="1" dirty="0">
              <a:solidFill>
                <a:schemeClr val="bg1"/>
              </a:solidFill>
              <a:cs typeface="Calibri"/>
            </a:endParaRPr>
          </a:p>
          <a:p>
            <a:endParaRPr lang="en-US" dirty="0">
              <a:solidFill>
                <a:srgbClr val="7A7A7A"/>
              </a:solidFill>
              <a:latin typeface="proxima-nova"/>
            </a:endParaRPr>
          </a:p>
        </p:txBody>
      </p:sp>
      <p:sp>
        <p:nvSpPr>
          <p:cNvPr id="3" name="Slide Number Placeholder 3">
            <a:extLst>
              <a:ext uri="{FF2B5EF4-FFF2-40B4-BE49-F238E27FC236}">
                <a16:creationId xmlns:a16="http://schemas.microsoft.com/office/drawing/2014/main" id="{697E13F6-DF9C-A0E5-3D7C-F91DD4330593}"/>
              </a:ext>
            </a:extLst>
          </p:cNvPr>
          <p:cNvSpPr>
            <a:spLocks noGrp="1"/>
          </p:cNvSpPr>
          <p:nvPr>
            <p:ph type="sldNum" sz="quarter" idx="12"/>
          </p:nvPr>
        </p:nvSpPr>
        <p:spPr>
          <a:xfrm>
            <a:off x="8610602" y="6311900"/>
            <a:ext cx="3581398" cy="546100"/>
          </a:xfrm>
        </p:spPr>
        <p:txBody>
          <a:bodyPr/>
          <a:lstStyle/>
          <a:p>
            <a:pPr>
              <a:defRPr/>
            </a:pPr>
            <a:fld id="{33DC48DB-0857-480B-B3E4-547E9DDF810E}" type="slidenum">
              <a:rPr lang="en-US" smtClean="0"/>
              <a:pPr>
                <a:defRPr/>
              </a:pPr>
              <a:t>15</a:t>
            </a:fld>
            <a:endParaRPr lang="en-US" dirty="0"/>
          </a:p>
        </p:txBody>
      </p:sp>
    </p:spTree>
    <p:extLst>
      <p:ext uri="{BB962C8B-B14F-4D97-AF65-F5344CB8AC3E}">
        <p14:creationId xmlns:p14="http://schemas.microsoft.com/office/powerpoint/2010/main" val="1691240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A20B-64CA-0A40-A6ED-077594FC25DA}"/>
              </a:ext>
            </a:extLst>
          </p:cNvPr>
          <p:cNvSpPr>
            <a:spLocks noGrp="1"/>
          </p:cNvSpPr>
          <p:nvPr>
            <p:ph type="title"/>
          </p:nvPr>
        </p:nvSpPr>
        <p:spPr>
          <a:xfrm>
            <a:off x="342900" y="113013"/>
            <a:ext cx="10515600" cy="1325563"/>
          </a:xfrm>
        </p:spPr>
        <p:txBody>
          <a:bodyPr vert="horz" lIns="0" tIns="45720" rIns="0" bIns="45720" rtlCol="0" anchor="ctr">
            <a:normAutofit/>
          </a:bodyPr>
          <a:lstStyle/>
          <a:p>
            <a:pPr>
              <a:lnSpc>
                <a:spcPts val="2800"/>
              </a:lnSpc>
            </a:pPr>
            <a:r>
              <a:rPr lang="en-US" dirty="0">
                <a:cs typeface="Calibri Light"/>
              </a:rPr>
              <a:t>Connection – Section 408</a:t>
            </a:r>
            <a:endParaRPr lang="en-US" dirty="0">
              <a:solidFill>
                <a:schemeClr val="bg1"/>
              </a:solidFill>
            </a:endParaRPr>
          </a:p>
        </p:txBody>
      </p:sp>
      <p:sp>
        <p:nvSpPr>
          <p:cNvPr id="6" name="Slide Number Placeholder 5">
            <a:extLst>
              <a:ext uri="{FF2B5EF4-FFF2-40B4-BE49-F238E27FC236}">
                <a16:creationId xmlns:a16="http://schemas.microsoft.com/office/drawing/2014/main" id="{33F9FD7E-4B2B-4782-809D-49AD7A1DEBCF}"/>
              </a:ext>
            </a:extLst>
          </p:cNvPr>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599817A-6831-4DAA-9137-193C990A08C1}" type="slidenum">
              <a:rPr lang="en-US" smtClean="0"/>
              <a:pPr algn="ctr"/>
              <a:t>16</a:t>
            </a:fld>
            <a:endParaRPr lang="en-US" dirty="0"/>
          </a:p>
        </p:txBody>
      </p:sp>
      <p:sp>
        <p:nvSpPr>
          <p:cNvPr id="7" name="Content Placeholder 6">
            <a:extLst>
              <a:ext uri="{FF2B5EF4-FFF2-40B4-BE49-F238E27FC236}">
                <a16:creationId xmlns:a16="http://schemas.microsoft.com/office/drawing/2014/main" id="{CDC9A402-3D1C-4983-B265-B45DBAA77502}"/>
              </a:ext>
            </a:extLst>
          </p:cNvPr>
          <p:cNvSpPr>
            <a:spLocks noGrp="1"/>
          </p:cNvSpPr>
          <p:nvPr>
            <p:ph idx="1"/>
          </p:nvPr>
        </p:nvSpPr>
        <p:spPr>
          <a:xfrm>
            <a:off x="6496318" y="1943237"/>
            <a:ext cx="5122526" cy="4632835"/>
          </a:xfrm>
        </p:spPr>
        <p:txBody>
          <a:bodyPr>
            <a:normAutofit fontScale="77500" lnSpcReduction="20000"/>
          </a:bodyPr>
          <a:lstStyle/>
          <a:p>
            <a:pPr marL="0" indent="0">
              <a:buNone/>
            </a:pPr>
            <a:r>
              <a:rPr lang="en-US" b="1" dirty="0"/>
              <a:t>Section 408</a:t>
            </a:r>
          </a:p>
          <a:p>
            <a:r>
              <a:rPr lang="en-US" dirty="0">
                <a:cs typeface="Calibri"/>
              </a:rPr>
              <a:t>Requirements are dictated by Section 408 regulations and only applies to USACE federally authorized levees  </a:t>
            </a:r>
          </a:p>
          <a:p>
            <a:r>
              <a:rPr lang="en-US" dirty="0">
                <a:cs typeface="Calibri"/>
              </a:rPr>
              <a:t>Levee sponsors will have access to the National Levee Safety Guidelines to help them meet requirements</a:t>
            </a:r>
          </a:p>
          <a:p>
            <a:r>
              <a:rPr lang="en-US" dirty="0"/>
              <a:t>The National Levee Database is linked to the Section 408 database    </a:t>
            </a:r>
          </a:p>
          <a:p>
            <a:pPr marL="0" indent="0">
              <a:buNone/>
            </a:pPr>
            <a:r>
              <a:rPr lang="en-US" dirty="0">
                <a:cs typeface="Calibri"/>
              </a:rPr>
              <a:t> </a:t>
            </a:r>
            <a:endParaRPr lang="en-US" dirty="0"/>
          </a:p>
        </p:txBody>
      </p:sp>
      <p:pic>
        <p:nvPicPr>
          <p:cNvPr id="4" name="Picture 3" descr="Aerial photo of the river flowing through the forest">
            <a:extLst>
              <a:ext uri="{FF2B5EF4-FFF2-40B4-BE49-F238E27FC236}">
                <a16:creationId xmlns:a16="http://schemas.microsoft.com/office/drawing/2014/main" id="{A4355E4F-1D03-80FC-E671-D320B48D78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84247"/>
            <a:ext cx="6215705" cy="4917481"/>
          </a:xfrm>
          <a:prstGeom prst="rect">
            <a:avLst/>
          </a:prstGeom>
        </p:spPr>
      </p:pic>
      <p:sp>
        <p:nvSpPr>
          <p:cNvPr id="5" name="TextBox 4">
            <a:extLst>
              <a:ext uri="{FF2B5EF4-FFF2-40B4-BE49-F238E27FC236}">
                <a16:creationId xmlns:a16="http://schemas.microsoft.com/office/drawing/2014/main" id="{64424D27-6EF1-D80B-4FAA-3B29014402DE}"/>
              </a:ext>
            </a:extLst>
          </p:cNvPr>
          <p:cNvSpPr txBox="1"/>
          <p:nvPr/>
        </p:nvSpPr>
        <p:spPr>
          <a:xfrm>
            <a:off x="810940" y="1876170"/>
            <a:ext cx="4823939" cy="1879664"/>
          </a:xfrm>
          <a:prstGeom prst="roundRect">
            <a:avLst/>
          </a:prstGeom>
          <a:solidFill>
            <a:schemeClr val="bg2">
              <a:lumMod val="10000"/>
              <a:alpha val="66000"/>
            </a:schemeClr>
          </a:solidFill>
        </p:spPr>
        <p:txBody>
          <a:bodyPr wrap="square" rtlCol="0">
            <a:spAutoFit/>
          </a:bodyPr>
          <a:lstStyle/>
          <a:p>
            <a:pPr algn="ctr">
              <a:lnSpc>
                <a:spcPct val="90000"/>
              </a:lnSpc>
              <a:spcBef>
                <a:spcPts val="1000"/>
              </a:spcBef>
            </a:pPr>
            <a:r>
              <a:rPr lang="en-US" sz="2400" b="1" i="1" dirty="0">
                <a:solidFill>
                  <a:schemeClr val="bg1"/>
                </a:solidFill>
                <a:ea typeface="+mn-lt"/>
                <a:cs typeface="+mn-lt"/>
              </a:rPr>
              <a:t>Section 408 allows USACE to grant permission to other entities to alter USACE Civil Works projects, including levees. </a:t>
            </a:r>
            <a:endParaRPr lang="en-US" sz="2400" b="1" i="1" dirty="0">
              <a:solidFill>
                <a:schemeClr val="bg1"/>
              </a:solidFill>
              <a:cs typeface="Calibri"/>
            </a:endParaRPr>
          </a:p>
          <a:p>
            <a:endParaRPr lang="en-US" dirty="0">
              <a:solidFill>
                <a:srgbClr val="7A7A7A"/>
              </a:solidFill>
              <a:latin typeface="proxima-nova"/>
            </a:endParaRPr>
          </a:p>
        </p:txBody>
      </p:sp>
    </p:spTree>
    <p:extLst>
      <p:ext uri="{BB962C8B-B14F-4D97-AF65-F5344CB8AC3E}">
        <p14:creationId xmlns:p14="http://schemas.microsoft.com/office/powerpoint/2010/main" val="178624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A20B-64CA-0A40-A6ED-077594FC25DA}"/>
              </a:ext>
            </a:extLst>
          </p:cNvPr>
          <p:cNvSpPr>
            <a:spLocks noGrp="1"/>
          </p:cNvSpPr>
          <p:nvPr>
            <p:ph type="title"/>
          </p:nvPr>
        </p:nvSpPr>
        <p:spPr>
          <a:xfrm>
            <a:off x="342900" y="113013"/>
            <a:ext cx="11653630" cy="1325563"/>
          </a:xfrm>
        </p:spPr>
        <p:txBody>
          <a:bodyPr vert="horz" lIns="0" tIns="45720" rIns="0" bIns="45720" rtlCol="0" anchor="ctr">
            <a:normAutofit/>
          </a:bodyPr>
          <a:lstStyle/>
          <a:p>
            <a:pPr>
              <a:lnSpc>
                <a:spcPct val="100000"/>
              </a:lnSpc>
            </a:pPr>
            <a:r>
              <a:rPr lang="en-US" dirty="0">
                <a:cs typeface="Calibri Light"/>
              </a:rPr>
              <a:t>Vegetation Management</a:t>
            </a:r>
            <a:endParaRPr lang="en-US" dirty="0">
              <a:solidFill>
                <a:schemeClr val="bg1"/>
              </a:solidFill>
            </a:endParaRPr>
          </a:p>
        </p:txBody>
      </p:sp>
      <p:sp>
        <p:nvSpPr>
          <p:cNvPr id="6" name="Slide Number Placeholder 5">
            <a:extLst>
              <a:ext uri="{FF2B5EF4-FFF2-40B4-BE49-F238E27FC236}">
                <a16:creationId xmlns:a16="http://schemas.microsoft.com/office/drawing/2014/main" id="{33F9FD7E-4B2B-4782-809D-49AD7A1DEBCF}"/>
              </a:ext>
            </a:extLst>
          </p:cNvPr>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599817A-6831-4DAA-9137-193C990A08C1}" type="slidenum">
              <a:rPr lang="en-US" smtClean="0"/>
              <a:pPr algn="ctr"/>
              <a:t>17</a:t>
            </a:fld>
            <a:endParaRPr lang="en-US" dirty="0"/>
          </a:p>
        </p:txBody>
      </p:sp>
      <p:sp>
        <p:nvSpPr>
          <p:cNvPr id="7" name="Content Placeholder 6">
            <a:extLst>
              <a:ext uri="{FF2B5EF4-FFF2-40B4-BE49-F238E27FC236}">
                <a16:creationId xmlns:a16="http://schemas.microsoft.com/office/drawing/2014/main" id="{CDC9A402-3D1C-4983-B265-B45DBAA77502}"/>
              </a:ext>
            </a:extLst>
          </p:cNvPr>
          <p:cNvSpPr>
            <a:spLocks noGrp="1"/>
          </p:cNvSpPr>
          <p:nvPr>
            <p:ph idx="1"/>
          </p:nvPr>
        </p:nvSpPr>
        <p:spPr>
          <a:xfrm>
            <a:off x="248479" y="1943237"/>
            <a:ext cx="6924112" cy="4632835"/>
          </a:xfrm>
        </p:spPr>
        <p:txBody>
          <a:bodyPr>
            <a:normAutofit/>
          </a:bodyPr>
          <a:lstStyle/>
          <a:p>
            <a:r>
              <a:rPr lang="en-US" sz="2800" dirty="0">
                <a:cs typeface="Calibri"/>
              </a:rPr>
              <a:t>Vegetation management will be part of the development of the National Levee Safety Guidelines. Once complete, USACE will revise its policies to align with those best practices.  </a:t>
            </a:r>
          </a:p>
          <a:p>
            <a:pPr marL="0" indent="0">
              <a:buNone/>
            </a:pPr>
            <a:r>
              <a:rPr lang="en-US" dirty="0">
                <a:cs typeface="Calibri"/>
              </a:rPr>
              <a:t> </a:t>
            </a:r>
            <a:endParaRPr lang="en-US" dirty="0"/>
          </a:p>
        </p:txBody>
      </p:sp>
      <p:sp>
        <p:nvSpPr>
          <p:cNvPr id="5" name="TextBox 4">
            <a:extLst>
              <a:ext uri="{FF2B5EF4-FFF2-40B4-BE49-F238E27FC236}">
                <a16:creationId xmlns:a16="http://schemas.microsoft.com/office/drawing/2014/main" id="{64424D27-6EF1-D80B-4FAA-3B29014402DE}"/>
              </a:ext>
            </a:extLst>
          </p:cNvPr>
          <p:cNvSpPr txBox="1"/>
          <p:nvPr/>
        </p:nvSpPr>
        <p:spPr>
          <a:xfrm>
            <a:off x="7172591" y="915426"/>
            <a:ext cx="4823939" cy="2982944"/>
          </a:xfrm>
          <a:prstGeom prst="roundRect">
            <a:avLst/>
          </a:prstGeom>
          <a:solidFill>
            <a:schemeClr val="bg2">
              <a:lumMod val="10000"/>
              <a:alpha val="66000"/>
            </a:schemeClr>
          </a:solidFill>
        </p:spPr>
        <p:txBody>
          <a:bodyPr wrap="square" rtlCol="0">
            <a:spAutoFit/>
          </a:bodyPr>
          <a:lstStyle/>
          <a:p>
            <a:pPr algn="ctr">
              <a:lnSpc>
                <a:spcPct val="90000"/>
              </a:lnSpc>
              <a:spcBef>
                <a:spcPts val="1000"/>
              </a:spcBef>
            </a:pPr>
            <a:r>
              <a:rPr lang="en-US" sz="2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Section 3013 of WRRDA 2014 requires USACE to conduct a comprehensive review of its vegetation management policies for levees in order to develop approaches that take into account local and regional factors.  </a:t>
            </a:r>
            <a:endParaRPr lang="en-US" sz="2400" b="1" i="1" dirty="0">
              <a:solidFill>
                <a:schemeClr val="bg1"/>
              </a:solidFill>
              <a:cs typeface="Calibri"/>
            </a:endParaRPr>
          </a:p>
          <a:p>
            <a:endParaRPr lang="en-US" dirty="0">
              <a:solidFill>
                <a:srgbClr val="7A7A7A"/>
              </a:solidFill>
              <a:latin typeface="proxima-nova"/>
            </a:endParaRPr>
          </a:p>
        </p:txBody>
      </p:sp>
      <p:sp>
        <p:nvSpPr>
          <p:cNvPr id="3" name="Content Placeholder 1">
            <a:extLst>
              <a:ext uri="{FF2B5EF4-FFF2-40B4-BE49-F238E27FC236}">
                <a16:creationId xmlns:a16="http://schemas.microsoft.com/office/drawing/2014/main" id="{40621344-6075-67C9-981B-63C33D95D4CE}"/>
              </a:ext>
            </a:extLst>
          </p:cNvPr>
          <p:cNvSpPr txBox="1">
            <a:spLocks/>
          </p:cNvSpPr>
          <p:nvPr/>
        </p:nvSpPr>
        <p:spPr>
          <a:xfrm>
            <a:off x="207065" y="4150700"/>
            <a:ext cx="10787270" cy="2400939"/>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92C8DE"/>
              </a:buClr>
            </a:pPr>
            <a:r>
              <a:rPr lang="en-US" sz="2400" b="1" dirty="0"/>
              <a:t>Workshop 1 (May 2023) </a:t>
            </a:r>
            <a:r>
              <a:rPr lang="en-US" sz="2400" dirty="0"/>
              <a:t>– Develop or improve information for assessing environmental &amp; engineering benefits of woody vegetation</a:t>
            </a:r>
          </a:p>
          <a:p>
            <a:pPr lvl="1">
              <a:buClr>
                <a:srgbClr val="92C8DE"/>
              </a:buClr>
            </a:pPr>
            <a:r>
              <a:rPr lang="en-US" sz="2400" b="1" dirty="0"/>
              <a:t>Workshop 2 (June 2023) </a:t>
            </a:r>
            <a:r>
              <a:rPr lang="en-US" sz="2400" dirty="0"/>
              <a:t>– Improve or identify vegetation information collection; develop a process to access vegetation information and impacts to levee performance; develop guidance for how environmental and engineering benefits of woody vegetation should be considered for levee O&amp;M</a:t>
            </a:r>
          </a:p>
        </p:txBody>
      </p:sp>
      <p:sp>
        <p:nvSpPr>
          <p:cNvPr id="4" name="Slide Number Placeholder 3">
            <a:extLst>
              <a:ext uri="{FF2B5EF4-FFF2-40B4-BE49-F238E27FC236}">
                <a16:creationId xmlns:a16="http://schemas.microsoft.com/office/drawing/2014/main" id="{73868EA5-AD17-C2D6-9D8A-2F9A6B0408D6}"/>
              </a:ext>
            </a:extLst>
          </p:cNvPr>
          <p:cNvSpPr>
            <a:spLocks noGrp="1"/>
          </p:cNvSpPr>
          <p:nvPr>
            <p:ph type="sldNum" sz="quarter" idx="12"/>
          </p:nvPr>
        </p:nvSpPr>
        <p:spPr>
          <a:xfrm>
            <a:off x="8610602" y="6311900"/>
            <a:ext cx="3581398" cy="546100"/>
          </a:xfrm>
        </p:spPr>
        <p:txBody>
          <a:bodyPr/>
          <a:lstStyle/>
          <a:p>
            <a:pPr>
              <a:defRPr/>
            </a:pPr>
            <a:fld id="{33DC48DB-0857-480B-B3E4-547E9DDF810E}" type="slidenum">
              <a:rPr lang="en-US" smtClean="0"/>
              <a:pPr>
                <a:defRPr/>
              </a:pPr>
              <a:t>17</a:t>
            </a:fld>
            <a:endParaRPr lang="en-US" dirty="0"/>
          </a:p>
        </p:txBody>
      </p:sp>
    </p:spTree>
    <p:extLst>
      <p:ext uri="{BB962C8B-B14F-4D97-AF65-F5344CB8AC3E}">
        <p14:creationId xmlns:p14="http://schemas.microsoft.com/office/powerpoint/2010/main" val="3030001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D6A7-9711-E85F-A1F9-7614803F1DCF}"/>
              </a:ext>
            </a:extLst>
          </p:cNvPr>
          <p:cNvSpPr>
            <a:spLocks noGrp="1"/>
          </p:cNvSpPr>
          <p:nvPr>
            <p:ph type="title"/>
          </p:nvPr>
        </p:nvSpPr>
        <p:spPr/>
        <p:txBody>
          <a:bodyPr/>
          <a:lstStyle/>
          <a:p>
            <a:r>
              <a:rPr lang="en-US" dirty="0"/>
              <a:t>Stakeholder engagement &amp; feedback</a:t>
            </a:r>
            <a:endParaRPr lang="en-US" b="1" dirty="0"/>
          </a:p>
        </p:txBody>
      </p:sp>
      <p:sp>
        <p:nvSpPr>
          <p:cNvPr id="3" name="Slide Number Placeholder 2">
            <a:extLst>
              <a:ext uri="{FF2B5EF4-FFF2-40B4-BE49-F238E27FC236}">
                <a16:creationId xmlns:a16="http://schemas.microsoft.com/office/drawing/2014/main" id="{CD4A7992-AC61-349D-0513-F1C6A5C3F151}"/>
              </a:ext>
            </a:extLst>
          </p:cNvPr>
          <p:cNvSpPr>
            <a:spLocks noGrp="1"/>
          </p:cNvSpPr>
          <p:nvPr>
            <p:ph type="sldNum" sz="quarter" idx="10"/>
          </p:nvPr>
        </p:nvSpPr>
        <p:spPr/>
        <p:txBody>
          <a:bodyPr/>
          <a:lstStyle/>
          <a:p>
            <a:pPr>
              <a:defRPr/>
            </a:pPr>
            <a:fld id="{604705FB-C5AD-4E98-98F0-74E5CB25D394}" type="slidenum">
              <a:rPr lang="en-US" smtClean="0"/>
              <a:pPr>
                <a:defRPr/>
              </a:pPr>
              <a:t>18</a:t>
            </a:fld>
            <a:endParaRPr lang="en-US" dirty="0"/>
          </a:p>
        </p:txBody>
      </p:sp>
    </p:spTree>
    <p:extLst>
      <p:ext uri="{BB962C8B-B14F-4D97-AF65-F5344CB8AC3E}">
        <p14:creationId xmlns:p14="http://schemas.microsoft.com/office/powerpoint/2010/main" val="1340012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B9EBBA-0D27-0F50-3851-3C925E231542}"/>
              </a:ext>
            </a:extLst>
          </p:cNvPr>
          <p:cNvSpPr>
            <a:spLocks noGrp="1"/>
          </p:cNvSpPr>
          <p:nvPr>
            <p:ph type="title"/>
          </p:nvPr>
        </p:nvSpPr>
        <p:spPr>
          <a:xfrm>
            <a:off x="447908" y="251945"/>
            <a:ext cx="10515600" cy="1325563"/>
          </a:xfrm>
        </p:spPr>
        <p:txBody>
          <a:bodyPr/>
          <a:lstStyle/>
          <a:p>
            <a:r>
              <a:rPr lang="en-US" dirty="0">
                <a:latin typeface="+mj-lt"/>
              </a:rPr>
              <a:t>Development of Program Components Through Stakeholder Feedback Phases</a:t>
            </a:r>
          </a:p>
        </p:txBody>
      </p:sp>
      <p:sp>
        <p:nvSpPr>
          <p:cNvPr id="3" name="Slide Number Placeholder 2">
            <a:extLst>
              <a:ext uri="{FF2B5EF4-FFF2-40B4-BE49-F238E27FC236}">
                <a16:creationId xmlns:a16="http://schemas.microsoft.com/office/drawing/2014/main" id="{47D81C8B-FAE3-A46B-403C-D7BE59263E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705FB-C5AD-4E98-98F0-74E5CB25D3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11" descr="Graphical user interface, text, application, email&#10;&#10;Description automatically generated">
            <a:extLst>
              <a:ext uri="{FF2B5EF4-FFF2-40B4-BE49-F238E27FC236}">
                <a16:creationId xmlns:a16="http://schemas.microsoft.com/office/drawing/2014/main" id="{8F8582DD-6439-AE72-104F-825473159652}"/>
              </a:ext>
            </a:extLst>
          </p:cNvPr>
          <p:cNvPicPr>
            <a:picLocks noChangeAspect="1"/>
          </p:cNvPicPr>
          <p:nvPr/>
        </p:nvPicPr>
        <p:blipFill rotWithShape="1">
          <a:blip r:embed="rId3">
            <a:extLst>
              <a:ext uri="{28A0092B-C50C-407E-A947-70E740481C1C}">
                <a14:useLocalDpi xmlns:a14="http://schemas.microsoft.com/office/drawing/2010/main" val="0"/>
              </a:ext>
            </a:extLst>
          </a:blip>
          <a:srcRect t="29614"/>
          <a:stretch/>
        </p:blipFill>
        <p:spPr>
          <a:xfrm>
            <a:off x="267105" y="1737392"/>
            <a:ext cx="9144000" cy="2094938"/>
          </a:xfrm>
          <a:prstGeom prst="rect">
            <a:avLst/>
          </a:prstGeom>
        </p:spPr>
      </p:pic>
      <p:sp>
        <p:nvSpPr>
          <p:cNvPr id="13" name="Content Placeholder 3">
            <a:extLst>
              <a:ext uri="{FF2B5EF4-FFF2-40B4-BE49-F238E27FC236}">
                <a16:creationId xmlns:a16="http://schemas.microsoft.com/office/drawing/2014/main" id="{0BF7F60E-D671-A4C1-21D2-EE1CAD26F325}"/>
              </a:ext>
            </a:extLst>
          </p:cNvPr>
          <p:cNvSpPr>
            <a:spLocks noGrp="1"/>
          </p:cNvSpPr>
          <p:nvPr>
            <p:ph idx="1"/>
          </p:nvPr>
        </p:nvSpPr>
        <p:spPr>
          <a:xfrm>
            <a:off x="267105" y="3668257"/>
            <a:ext cx="4304895" cy="2707353"/>
          </a:xfrm>
        </p:spPr>
        <p:txBody>
          <a:bodyPr wrap="square">
            <a:noAutofit/>
          </a:bodyPr>
          <a:lstStyle/>
          <a:p>
            <a:pPr marL="0" indent="0">
              <a:spcBef>
                <a:spcPts val="0"/>
              </a:spcBef>
              <a:spcAft>
                <a:spcPts val="600"/>
              </a:spcAft>
              <a:buNone/>
            </a:pPr>
            <a:r>
              <a:rPr lang="en-US" sz="1900" b="1" dirty="0">
                <a:solidFill>
                  <a:schemeClr val="accent5">
                    <a:lumMod val="50000"/>
                  </a:schemeClr>
                </a:solidFill>
              </a:rPr>
              <a:t>Phase 1 Activities (Ended March 2022)</a:t>
            </a:r>
          </a:p>
          <a:p>
            <a:pPr>
              <a:spcBef>
                <a:spcPts val="0"/>
              </a:spcBef>
              <a:spcAft>
                <a:spcPts val="600"/>
              </a:spcAft>
            </a:pPr>
            <a:r>
              <a:rPr lang="en-US" sz="1600" dirty="0"/>
              <a:t>Conducted 3 public launch webinars</a:t>
            </a:r>
          </a:p>
          <a:p>
            <a:pPr>
              <a:spcBef>
                <a:spcPts val="0"/>
              </a:spcBef>
              <a:spcAft>
                <a:spcPts val="600"/>
              </a:spcAft>
            </a:pPr>
            <a:r>
              <a:rPr lang="en-US" sz="1600" dirty="0"/>
              <a:t>Conducted 9 virtual four-hour workshops (~600 attendees) </a:t>
            </a:r>
          </a:p>
          <a:p>
            <a:pPr>
              <a:spcBef>
                <a:spcPts val="0"/>
              </a:spcBef>
              <a:spcAft>
                <a:spcPts val="600"/>
              </a:spcAft>
            </a:pPr>
            <a:r>
              <a:rPr lang="en-US" sz="1600" dirty="0"/>
              <a:t>Initiated tribal engagement activities (webinars, phone calls, and emails)</a:t>
            </a:r>
          </a:p>
          <a:p>
            <a:pPr>
              <a:spcBef>
                <a:spcPts val="0"/>
              </a:spcBef>
              <a:spcAft>
                <a:spcPts val="600"/>
              </a:spcAft>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Developed Phase 1 Public Comment Feedback Report and Theme Summary</a:t>
            </a:r>
          </a:p>
          <a:p>
            <a:pPr>
              <a:spcBef>
                <a:spcPts val="0"/>
              </a:spcBef>
              <a:spcAft>
                <a:spcPts val="600"/>
              </a:spcAft>
            </a:pPr>
            <a:endParaRPr lang="en-US" sz="1600" dirty="0"/>
          </a:p>
          <a:p>
            <a:pPr>
              <a:spcBef>
                <a:spcPts val="0"/>
              </a:spcBef>
              <a:spcAft>
                <a:spcPts val="600"/>
              </a:spcAft>
              <a:buFont typeface="Calibri" panose="020F0502020204030204" pitchFamily="34" charset="0"/>
              <a:buChar char="‒"/>
            </a:pPr>
            <a:endParaRPr lang="en-US" sz="1600" dirty="0"/>
          </a:p>
          <a:p>
            <a:endParaRPr lang="en-US" dirty="0"/>
          </a:p>
        </p:txBody>
      </p:sp>
      <p:sp>
        <p:nvSpPr>
          <p:cNvPr id="15" name="Content Placeholder 3">
            <a:extLst>
              <a:ext uri="{FF2B5EF4-FFF2-40B4-BE49-F238E27FC236}">
                <a16:creationId xmlns:a16="http://schemas.microsoft.com/office/drawing/2014/main" id="{34424DE1-825A-559D-6302-F6B513AC275F}"/>
              </a:ext>
            </a:extLst>
          </p:cNvPr>
          <p:cNvSpPr txBox="1">
            <a:spLocks/>
          </p:cNvSpPr>
          <p:nvPr/>
        </p:nvSpPr>
        <p:spPr>
          <a:xfrm>
            <a:off x="4957954" y="3636402"/>
            <a:ext cx="6872703" cy="2707353"/>
          </a:xfrm>
          <a:prstGeom prst="rect">
            <a:avLst/>
          </a:prstGeom>
        </p:spPr>
        <p:txBody>
          <a:bodyPr vert="horz" wrap="square" lIns="0" tIns="45720" rIns="0" bIns="45720" rtlCol="0">
            <a:noAutofit/>
          </a:bodyPr>
          <a:lstStyle>
            <a:lvl1pPr marL="457200" indent="-457200" algn="l" defTabSz="914400" rtl="0" eaLnBrk="1" latinLnBrk="0" hangingPunct="1">
              <a:lnSpc>
                <a:spcPct val="10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None/>
              <a:tabLst/>
              <a:defRPr/>
            </a:pPr>
            <a:r>
              <a:rPr kumimoji="0" lang="en-US" sz="19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Phase 2 Activities (Ended June 2023)</a:t>
            </a:r>
          </a:p>
          <a:p>
            <a:pPr marL="457200" marR="0" lvl="0" indent="-45720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Char char="n"/>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Conducted 8 topic-specific webinars (~220 attendees)</a:t>
            </a:r>
          </a:p>
          <a:p>
            <a:pPr marL="457200" marR="0" lvl="0" indent="-45720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Char char="n"/>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Conducted 8 in-person meetings (~60 attendees)</a:t>
            </a:r>
          </a:p>
          <a:p>
            <a:pPr marL="457200" marR="0" lvl="0" indent="-45720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Char char="n"/>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State workshops</a:t>
            </a:r>
          </a:p>
          <a:p>
            <a:pPr marL="457200" marR="0" lvl="0" indent="-45720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Char char="n"/>
              <a:tabLst/>
              <a:defRPr/>
            </a:pPr>
            <a:r>
              <a:rPr lang="en-US" sz="1600" dirty="0">
                <a:solidFill>
                  <a:prstClr val="black"/>
                </a:solidFill>
                <a:latin typeface="Calibri" panose="020F0502020204030204"/>
              </a:rPr>
              <a:t>Owner/Operator Workshop</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Char char="n"/>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Topic-specific workshops with experts on vegetation</a:t>
            </a:r>
          </a:p>
          <a:p>
            <a:pPr marL="457200" marR="0" lvl="0" indent="-45720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Char char="n"/>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Tribal engagement activities</a:t>
            </a:r>
          </a:p>
          <a:p>
            <a:pPr>
              <a:spcBef>
                <a:spcPts val="0"/>
              </a:spcBef>
              <a:spcAft>
                <a:spcPts val="600"/>
              </a:spcAft>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Developed Phase 2 Public Comment Feedback Report and Theme Summary</a:t>
            </a:r>
          </a:p>
          <a:p>
            <a:pPr marL="457200" marR="0" lvl="0" indent="-457200" algn="l" defTabSz="914400" rtl="0" eaLnBrk="1" fontAlgn="auto" latinLnBrk="0" hangingPunct="1">
              <a:lnSpc>
                <a:spcPct val="100000"/>
              </a:lnSpc>
              <a:spcBef>
                <a:spcPts val="0"/>
              </a:spcBef>
              <a:spcAft>
                <a:spcPts val="600"/>
              </a:spcAft>
              <a:buClr>
                <a:srgbClr val="92C8DE"/>
              </a:buClr>
              <a:buSzPct val="85000"/>
              <a:buFont typeface="Wingdings" panose="05000000000000000000" pitchFamily="2" charset="2"/>
              <a:buChar char="n"/>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1000"/>
              </a:spcBef>
              <a:spcAft>
                <a:spcPts val="0"/>
              </a:spcAft>
              <a:buClr>
                <a:srgbClr val="92C8DE"/>
              </a:buClr>
              <a:buSzPct val="85000"/>
              <a:buFont typeface="Wingdings" panose="05000000000000000000" pitchFamily="2" charset="2"/>
              <a:buChar char="n"/>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91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E158-16D0-41FB-818B-6BF00351E5B6}"/>
              </a:ext>
            </a:extLst>
          </p:cNvPr>
          <p:cNvSpPr>
            <a:spLocks noGrp="1"/>
          </p:cNvSpPr>
          <p:nvPr>
            <p:ph type="title"/>
          </p:nvPr>
        </p:nvSpPr>
        <p:spPr>
          <a:xfrm>
            <a:off x="614254" y="269899"/>
            <a:ext cx="10982105" cy="1055663"/>
          </a:xfrm>
        </p:spPr>
        <p:txBody>
          <a:bodyPr>
            <a:noAutofit/>
          </a:bodyPr>
          <a:lstStyle/>
          <a:p>
            <a:pPr>
              <a:lnSpc>
                <a:spcPts val="4000"/>
              </a:lnSpc>
            </a:pPr>
            <a:r>
              <a:rPr lang="en-US" dirty="0"/>
              <a:t>AGENDA</a:t>
            </a:r>
            <a:endParaRPr lang="en-US" i="1" dirty="0"/>
          </a:p>
        </p:txBody>
      </p:sp>
      <p:sp>
        <p:nvSpPr>
          <p:cNvPr id="3" name="Slide Number Placeholder 2">
            <a:extLst>
              <a:ext uri="{FF2B5EF4-FFF2-40B4-BE49-F238E27FC236}">
                <a16:creationId xmlns:a16="http://schemas.microsoft.com/office/drawing/2014/main" id="{E3673734-7765-43AB-841F-AB3DFD5B41AA}"/>
              </a:ext>
            </a:extLst>
          </p:cNvPr>
          <p:cNvSpPr>
            <a:spLocks noGrp="1"/>
          </p:cNvSpPr>
          <p:nvPr>
            <p:ph type="sldNum" sz="quarter" idx="12"/>
          </p:nvPr>
        </p:nvSpPr>
        <p:spPr/>
        <p:txBody>
          <a:bodyPr/>
          <a:lstStyle/>
          <a:p>
            <a:fld id="{3599817A-6831-4DAA-9137-193C990A08C1}" type="slidenum">
              <a:rPr lang="en-US" smtClean="0"/>
              <a:pPr/>
              <a:t>2</a:t>
            </a:fld>
            <a:endParaRPr lang="en-US" dirty="0"/>
          </a:p>
        </p:txBody>
      </p:sp>
      <p:sp>
        <p:nvSpPr>
          <p:cNvPr id="11" name="TextBox 10">
            <a:extLst>
              <a:ext uri="{FF2B5EF4-FFF2-40B4-BE49-F238E27FC236}">
                <a16:creationId xmlns:a16="http://schemas.microsoft.com/office/drawing/2014/main" id="{58ABB4EA-8FCC-4B0D-8782-9F3CAB6E1DB3}"/>
              </a:ext>
            </a:extLst>
          </p:cNvPr>
          <p:cNvSpPr txBox="1"/>
          <p:nvPr/>
        </p:nvSpPr>
        <p:spPr>
          <a:xfrm>
            <a:off x="600293" y="2062331"/>
            <a:ext cx="10991413" cy="3693319"/>
          </a:xfrm>
          <a:prstGeom prst="rect">
            <a:avLst/>
          </a:prstGeom>
          <a:noFill/>
        </p:spPr>
        <p:txBody>
          <a:bodyPr wrap="square" lIns="0" tIns="0" rIns="0" bIns="0">
            <a:spAutoFit/>
          </a:bodyPr>
          <a:lstStyle/>
          <a:p>
            <a:pPr indent="-457189">
              <a:spcAft>
                <a:spcPts val="1600"/>
              </a:spcAft>
              <a:buClr>
                <a:srgbClr val="D2782E"/>
              </a:buClr>
              <a:buFont typeface="Wingdings" pitchFamily="2" charset="2"/>
              <a:buChar char="§"/>
              <a:defRPr/>
            </a:pPr>
            <a:r>
              <a:rPr lang="en-US" sz="4000" b="1" dirty="0">
                <a:solidFill>
                  <a:srgbClr val="0F4D62"/>
                </a:solidFill>
              </a:rPr>
              <a:t>Overview of the National Levee Safety Program</a:t>
            </a:r>
          </a:p>
          <a:p>
            <a:pPr indent="-457189">
              <a:spcAft>
                <a:spcPts val="1600"/>
              </a:spcAft>
              <a:buClr>
                <a:srgbClr val="D2782E"/>
              </a:buClr>
              <a:buFont typeface="Wingdings" pitchFamily="2" charset="2"/>
              <a:buChar char="§"/>
              <a:defRPr/>
            </a:pPr>
            <a:r>
              <a:rPr lang="en-US" sz="4000" b="1" dirty="0">
                <a:solidFill>
                  <a:srgbClr val="0F4D62"/>
                </a:solidFill>
              </a:rPr>
              <a:t>USACE Levee Safety Program  &amp; National Levee 	Safety Program Connections</a:t>
            </a:r>
          </a:p>
          <a:p>
            <a:pPr indent="-457189">
              <a:spcAft>
                <a:spcPts val="1600"/>
              </a:spcAft>
              <a:buClr>
                <a:srgbClr val="D2782E"/>
              </a:buClr>
              <a:buFont typeface="Wingdings" pitchFamily="2" charset="2"/>
              <a:buChar char="§"/>
              <a:defRPr/>
            </a:pPr>
            <a:r>
              <a:rPr lang="en-US" sz="4000" b="1" dirty="0">
                <a:solidFill>
                  <a:srgbClr val="0F4D62"/>
                </a:solidFill>
              </a:rPr>
              <a:t>Stakeholder Engagement &amp; Feedback</a:t>
            </a:r>
          </a:p>
          <a:p>
            <a:pPr indent="-457189">
              <a:spcAft>
                <a:spcPts val="1600"/>
              </a:spcAft>
              <a:buClr>
                <a:srgbClr val="D2782E"/>
              </a:buClr>
              <a:buFont typeface="Wingdings" pitchFamily="2" charset="2"/>
              <a:buChar char="§"/>
              <a:defRPr/>
            </a:pPr>
            <a:r>
              <a:rPr lang="en-US" sz="4000" b="1" dirty="0">
                <a:solidFill>
                  <a:srgbClr val="0F4D62"/>
                </a:solidFill>
              </a:rPr>
              <a:t>Products &amp; Next Steps</a:t>
            </a:r>
          </a:p>
        </p:txBody>
      </p:sp>
    </p:spTree>
    <p:extLst>
      <p:ext uri="{BB962C8B-B14F-4D97-AF65-F5344CB8AC3E}">
        <p14:creationId xmlns:p14="http://schemas.microsoft.com/office/powerpoint/2010/main" val="880437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6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728D54-DFFD-F46F-8697-F62F9BC7954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pPr>
            <a:r>
              <a:rPr lang="en-US" sz="2600" kern="1200">
                <a:solidFill>
                  <a:srgbClr val="FFFFFF"/>
                </a:solidFill>
                <a:latin typeface="+mj-lt"/>
                <a:ea typeface="+mj-ea"/>
                <a:cs typeface="+mj-cs"/>
              </a:rPr>
              <a:t>Overview of Stakeholders We Talked To </a:t>
            </a:r>
          </a:p>
        </p:txBody>
      </p:sp>
      <p:pic>
        <p:nvPicPr>
          <p:cNvPr id="3" name="Picture 2" descr="A close up of a logo&#10;&#10;Description automatically generated">
            <a:extLst>
              <a:ext uri="{FF2B5EF4-FFF2-40B4-BE49-F238E27FC236}">
                <a16:creationId xmlns:a16="http://schemas.microsoft.com/office/drawing/2014/main" id="{B578F33E-F3F2-34AE-14C3-3A45972C466C}"/>
              </a:ext>
            </a:extLst>
          </p:cNvPr>
          <p:cNvPicPr>
            <a:picLocks noChangeAspect="1"/>
          </p:cNvPicPr>
          <p:nvPr/>
        </p:nvPicPr>
        <p:blipFill rotWithShape="1">
          <a:blip r:embed="rId3">
            <a:extLst>
              <a:ext uri="{28A0092B-C50C-407E-A947-70E740481C1C}">
                <a14:useLocalDpi xmlns:a14="http://schemas.microsoft.com/office/drawing/2010/main" val="0"/>
              </a:ext>
            </a:extLst>
          </a:blip>
          <a:srcRect l="7493" t="801" r="6074" b="4097"/>
          <a:stretch/>
        </p:blipFill>
        <p:spPr bwMode="auto">
          <a:xfrm>
            <a:off x="3392434" y="396816"/>
            <a:ext cx="8437794" cy="6197128"/>
          </a:xfrm>
          <a:prstGeom prst="rect">
            <a:avLst/>
          </a:prstGeom>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CC92F59-F1EB-9467-9B9D-FEA369C7A0B6}"/>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defTabSz="914400">
              <a:spcAft>
                <a:spcPts val="600"/>
              </a:spcAft>
              <a:defRPr/>
            </a:pPr>
            <a:fld id="{33DC48DB-0857-480B-B3E4-547E9DDF810E}" type="slidenum">
              <a:rPr lang="en-US">
                <a:solidFill>
                  <a:srgbClr val="898989"/>
                </a:solidFill>
              </a:rPr>
              <a:pPr defTabSz="914400">
                <a:spcAft>
                  <a:spcPts val="600"/>
                </a:spcAft>
                <a:defRPr/>
              </a:pPr>
              <a:t>20</a:t>
            </a:fld>
            <a:endParaRPr lang="en-US">
              <a:solidFill>
                <a:srgbClr val="898989"/>
              </a:solidFill>
            </a:endParaRPr>
          </a:p>
        </p:txBody>
      </p:sp>
      <p:sp>
        <p:nvSpPr>
          <p:cNvPr id="9" name="Content Placeholder 2">
            <a:extLst>
              <a:ext uri="{FF2B5EF4-FFF2-40B4-BE49-F238E27FC236}">
                <a16:creationId xmlns:a16="http://schemas.microsoft.com/office/drawing/2014/main" id="{B2923D8C-0462-C8F6-54DC-F8A849A19FBF}"/>
              </a:ext>
            </a:extLst>
          </p:cNvPr>
          <p:cNvSpPr txBox="1">
            <a:spLocks/>
          </p:cNvSpPr>
          <p:nvPr/>
        </p:nvSpPr>
        <p:spPr>
          <a:xfrm>
            <a:off x="451338" y="1743290"/>
            <a:ext cx="10298724" cy="5026397"/>
          </a:xfrm>
          <a:prstGeom prst="rect">
            <a:avLst/>
          </a:prstGeom>
        </p:spPr>
        <p:txBody>
          <a:bodyPr vert="horz" lIns="91440" tIns="45720" rIns="91440" bIns="45720" numCol="2" rtlCol="0">
            <a:normAutofit/>
          </a:bodyPr>
          <a:lstStyle>
            <a:lvl1pPr marL="349250" indent="-349250" algn="l" defTabSz="914400" rtl="0" eaLnBrk="1" latinLnBrk="0" hangingPunct="1">
              <a:lnSpc>
                <a:spcPct val="10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pPr lvl="7"/>
            <a:endParaRPr lang="en-US" dirty="0"/>
          </a:p>
          <a:p>
            <a:pPr lvl="8"/>
            <a:endParaRPr lang="en-US" i="1" dirty="0"/>
          </a:p>
        </p:txBody>
      </p:sp>
    </p:spTree>
    <p:extLst>
      <p:ext uri="{BB962C8B-B14F-4D97-AF65-F5344CB8AC3E}">
        <p14:creationId xmlns:p14="http://schemas.microsoft.com/office/powerpoint/2010/main" val="1231379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D04F-4529-49A3-AFB0-092C32FEBA12}"/>
              </a:ext>
            </a:extLst>
          </p:cNvPr>
          <p:cNvSpPr>
            <a:spLocks noGrp="1"/>
          </p:cNvSpPr>
          <p:nvPr>
            <p:ph type="title"/>
          </p:nvPr>
        </p:nvSpPr>
        <p:spPr>
          <a:xfrm>
            <a:off x="468924" y="207128"/>
            <a:ext cx="10515600" cy="1325563"/>
          </a:xfrm>
        </p:spPr>
        <p:txBody>
          <a:bodyPr>
            <a:normAutofit/>
          </a:bodyPr>
          <a:lstStyle/>
          <a:p>
            <a:pPr fontAlgn="auto">
              <a:spcAft>
                <a:spcPts val="0"/>
              </a:spcAft>
              <a:defRPr/>
            </a:pPr>
            <a:r>
              <a:rPr lang="en-US" dirty="0"/>
              <a:t>Stakeholder Feedback to Date</a:t>
            </a:r>
          </a:p>
        </p:txBody>
      </p:sp>
      <p:sp>
        <p:nvSpPr>
          <p:cNvPr id="3" name="Slide Number Placeholder 2">
            <a:extLst>
              <a:ext uri="{FF2B5EF4-FFF2-40B4-BE49-F238E27FC236}">
                <a16:creationId xmlns:a16="http://schemas.microsoft.com/office/drawing/2014/main" id="{FBE66B0C-DC33-43EF-A7DB-08850001AD2B}"/>
              </a:ext>
            </a:extLst>
          </p:cNvPr>
          <p:cNvSpPr>
            <a:spLocks noGrp="1"/>
          </p:cNvSpPr>
          <p:nvPr>
            <p:ph type="sldNum" sz="quarter" idx="12"/>
          </p:nvPr>
        </p:nvSpPr>
        <p:spPr/>
        <p:txBody>
          <a:bodyPr/>
          <a:lstStyle/>
          <a:p>
            <a:pPr>
              <a:defRPr/>
            </a:pPr>
            <a:fld id="{581B3070-D271-426E-97CE-E8CE0B5EA8D5}" type="slidenum">
              <a:rPr lang="en-US">
                <a:solidFill>
                  <a:prstClr val="black">
                    <a:tint val="75000"/>
                  </a:prstClr>
                </a:solidFill>
                <a:latin typeface="Calibri" panose="020F0502020204030204"/>
              </a:rPr>
              <a:pPr>
                <a:defRPr/>
              </a:pPr>
              <a:t>21</a:t>
            </a:fld>
            <a:endParaRPr lang="en-US" dirty="0">
              <a:solidFill>
                <a:prstClr val="black">
                  <a:tint val="75000"/>
                </a:prstClr>
              </a:solidFill>
              <a:latin typeface="Calibri" panose="020F0502020204030204"/>
            </a:endParaRPr>
          </a:p>
        </p:txBody>
      </p:sp>
      <p:sp>
        <p:nvSpPr>
          <p:cNvPr id="6" name="Content Placeholder 2">
            <a:extLst>
              <a:ext uri="{FF2B5EF4-FFF2-40B4-BE49-F238E27FC236}">
                <a16:creationId xmlns:a16="http://schemas.microsoft.com/office/drawing/2014/main" id="{80F1223B-316C-490F-88C4-2E2B126F5F72}"/>
              </a:ext>
            </a:extLst>
          </p:cNvPr>
          <p:cNvSpPr txBox="1">
            <a:spLocks/>
          </p:cNvSpPr>
          <p:nvPr/>
        </p:nvSpPr>
        <p:spPr bwMode="auto">
          <a:xfrm>
            <a:off x="5029200" y="4455749"/>
            <a:ext cx="4306999" cy="24022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6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defTabSz="914400">
              <a:spcAft>
                <a:spcPts val="450"/>
              </a:spcAft>
              <a:defRPr/>
            </a:pPr>
            <a:r>
              <a:rPr lang="en-US" sz="1800" b="1" dirty="0">
                <a:solidFill>
                  <a:srgbClr val="000000">
                    <a:lumMod val="75000"/>
                    <a:lumOff val="25000"/>
                  </a:srgbClr>
                </a:solidFill>
                <a:latin typeface="Calibri" panose="020F0502020204030204"/>
              </a:rPr>
              <a:t>ADDED BURDENS</a:t>
            </a:r>
          </a:p>
          <a:p>
            <a:pPr marL="180975" indent="-180975"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Fear of expanding levee owner responsibilities</a:t>
            </a:r>
          </a:p>
          <a:p>
            <a:pPr marL="180975" indent="-180975"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Unclear who is responsible for ensuring public awareness of flood risk</a:t>
            </a:r>
          </a:p>
          <a:p>
            <a:pPr marL="180975" indent="-180975"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Risk assessments seem costly and time consuming, and do not understand the value</a:t>
            </a:r>
          </a:p>
          <a:p>
            <a:pPr marL="180975" indent="-180975"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Could lead to redundant oversight burdens</a:t>
            </a:r>
          </a:p>
          <a:p>
            <a:pPr marL="128588" indent="-128588" defTabSz="914400">
              <a:spcAft>
                <a:spcPts val="450"/>
              </a:spcAft>
              <a:buFont typeface="Arial" pitchFamily="34" charset="0"/>
              <a:buChar char="•"/>
              <a:defRPr/>
            </a:pPr>
            <a:endParaRPr lang="en-US" sz="1200" dirty="0">
              <a:solidFill>
                <a:srgbClr val="000000">
                  <a:lumMod val="75000"/>
                  <a:lumOff val="25000"/>
                </a:srgbClr>
              </a:solidFill>
            </a:endParaRPr>
          </a:p>
          <a:p>
            <a:pPr defTabSz="914400">
              <a:spcAft>
                <a:spcPts val="450"/>
              </a:spcAft>
              <a:defRPr/>
            </a:pPr>
            <a:endParaRPr lang="en-US" sz="825" dirty="0">
              <a:solidFill>
                <a:srgbClr val="000000">
                  <a:lumMod val="75000"/>
                  <a:lumOff val="25000"/>
                </a:srgbClr>
              </a:solidFill>
            </a:endParaRPr>
          </a:p>
        </p:txBody>
      </p:sp>
      <p:sp>
        <p:nvSpPr>
          <p:cNvPr id="7" name="Content Placeholder 3">
            <a:extLst>
              <a:ext uri="{FF2B5EF4-FFF2-40B4-BE49-F238E27FC236}">
                <a16:creationId xmlns:a16="http://schemas.microsoft.com/office/drawing/2014/main" id="{6314C0F7-1C5A-49D0-A1ED-F9BA85CFF5D3}"/>
              </a:ext>
            </a:extLst>
          </p:cNvPr>
          <p:cNvSpPr txBox="1">
            <a:spLocks/>
          </p:cNvSpPr>
          <p:nvPr/>
        </p:nvSpPr>
        <p:spPr bwMode="auto">
          <a:xfrm>
            <a:off x="722202" y="4444393"/>
            <a:ext cx="3764075" cy="22008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6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defTabSz="914400">
              <a:spcAft>
                <a:spcPts val="450"/>
              </a:spcAft>
              <a:defRPr/>
            </a:pPr>
            <a:r>
              <a:rPr lang="en-US" sz="1800" b="1" dirty="0">
                <a:solidFill>
                  <a:srgbClr val="000000">
                    <a:lumMod val="75000"/>
                    <a:lumOff val="25000"/>
                  </a:srgbClr>
                </a:solidFill>
                <a:latin typeface="Calibri" panose="020F0502020204030204"/>
              </a:rPr>
              <a:t>PARTNERSHIP WITH FEMA</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Alignment is needed </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Processes are challenging between the two agencies</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Unclear how data are shared between agencies</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Fear of impacts to flood insurance rates and levee accreditation</a:t>
            </a:r>
          </a:p>
        </p:txBody>
      </p:sp>
      <p:sp>
        <p:nvSpPr>
          <p:cNvPr id="8" name="Content Placeholder 4">
            <a:extLst>
              <a:ext uri="{FF2B5EF4-FFF2-40B4-BE49-F238E27FC236}">
                <a16:creationId xmlns:a16="http://schemas.microsoft.com/office/drawing/2014/main" id="{63FEB6AC-0FB3-49BA-9A0A-0FBE1DB9B85D}"/>
              </a:ext>
            </a:extLst>
          </p:cNvPr>
          <p:cNvSpPr txBox="1">
            <a:spLocks/>
          </p:cNvSpPr>
          <p:nvPr/>
        </p:nvSpPr>
        <p:spPr bwMode="auto">
          <a:xfrm>
            <a:off x="5029200" y="1768489"/>
            <a:ext cx="4479633" cy="24022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6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defTabSz="914400">
              <a:spcAft>
                <a:spcPts val="450"/>
              </a:spcAft>
              <a:defRPr/>
            </a:pPr>
            <a:r>
              <a:rPr lang="en-US" sz="1800" b="1" dirty="0">
                <a:solidFill>
                  <a:srgbClr val="000000">
                    <a:lumMod val="75000"/>
                    <a:lumOff val="25000"/>
                  </a:srgbClr>
                </a:solidFill>
                <a:latin typeface="Calibri" panose="020F0502020204030204"/>
              </a:rPr>
              <a:t>FUNDING CONCERNS</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Lack of funding to perform just basic maintenance</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Concerns about increased costs with: </a:t>
            </a:r>
          </a:p>
          <a:p>
            <a:pPr marL="511969" lvl="2" indent="-285750" defTabSz="914400">
              <a:spcAft>
                <a:spcPts val="450"/>
              </a:spcAft>
              <a:buFont typeface="Calibri" panose="020F0502020204030204" pitchFamily="34" charset="0"/>
              <a:buChar char="–"/>
              <a:defRPr/>
            </a:pPr>
            <a:r>
              <a:rPr lang="en-US" sz="1600" dirty="0">
                <a:solidFill>
                  <a:srgbClr val="000000">
                    <a:lumMod val="75000"/>
                    <a:lumOff val="25000"/>
                  </a:srgbClr>
                </a:solidFill>
                <a:latin typeface="Calibri" panose="020F0502020204030204"/>
              </a:rPr>
              <a:t>Aging infrastructure</a:t>
            </a:r>
          </a:p>
          <a:p>
            <a:pPr marL="511969" lvl="2" indent="-285750" defTabSz="914400">
              <a:spcAft>
                <a:spcPts val="450"/>
              </a:spcAft>
              <a:buFont typeface="Calibri" panose="020F0502020204030204" pitchFamily="34" charset="0"/>
              <a:buChar char="–"/>
              <a:defRPr/>
            </a:pPr>
            <a:r>
              <a:rPr lang="en-US" sz="1600" dirty="0">
                <a:solidFill>
                  <a:srgbClr val="000000">
                    <a:lumMod val="75000"/>
                    <a:lumOff val="25000"/>
                  </a:srgbClr>
                </a:solidFill>
                <a:latin typeface="Calibri" panose="020F0502020204030204"/>
              </a:rPr>
              <a:t>Climate change</a:t>
            </a:r>
          </a:p>
          <a:p>
            <a:pPr marL="511969" lvl="2" indent="-285750" defTabSz="914400">
              <a:spcAft>
                <a:spcPts val="450"/>
              </a:spcAft>
              <a:buFont typeface="Calibri" panose="020F0502020204030204" pitchFamily="34" charset="0"/>
              <a:buChar char="–"/>
              <a:defRPr/>
            </a:pPr>
            <a:r>
              <a:rPr lang="en-US" sz="1600" dirty="0">
                <a:solidFill>
                  <a:srgbClr val="000000">
                    <a:lumMod val="75000"/>
                    <a:lumOff val="25000"/>
                  </a:srgbClr>
                </a:solidFill>
                <a:latin typeface="Calibri" panose="020F0502020204030204"/>
              </a:rPr>
              <a:t>Extreme weather events</a:t>
            </a:r>
          </a:p>
          <a:p>
            <a:pPr marL="254795" lvl="1" indent="-84535" defTabSz="914400">
              <a:buFont typeface="Arial" pitchFamily="34" charset="0"/>
              <a:buChar char="•"/>
              <a:defRPr/>
            </a:pPr>
            <a:endParaRPr lang="en-US" sz="1500" dirty="0">
              <a:solidFill>
                <a:srgbClr val="000000">
                  <a:lumMod val="75000"/>
                  <a:lumOff val="25000"/>
                </a:srgbClr>
              </a:solidFill>
            </a:endParaRPr>
          </a:p>
          <a:p>
            <a:pPr defTabSz="914400">
              <a:defRPr/>
            </a:pPr>
            <a:endParaRPr lang="en-US" sz="825" dirty="0">
              <a:solidFill>
                <a:srgbClr val="000000">
                  <a:lumMod val="75000"/>
                  <a:lumOff val="25000"/>
                </a:srgbClr>
              </a:solidFill>
            </a:endParaRPr>
          </a:p>
        </p:txBody>
      </p:sp>
      <p:sp>
        <p:nvSpPr>
          <p:cNvPr id="9" name="Content Placeholder 5">
            <a:extLst>
              <a:ext uri="{FF2B5EF4-FFF2-40B4-BE49-F238E27FC236}">
                <a16:creationId xmlns:a16="http://schemas.microsoft.com/office/drawing/2014/main" id="{2A96507C-0F65-4A21-A490-2E4737381790}"/>
              </a:ext>
            </a:extLst>
          </p:cNvPr>
          <p:cNvSpPr txBox="1">
            <a:spLocks/>
          </p:cNvSpPr>
          <p:nvPr/>
        </p:nvSpPr>
        <p:spPr bwMode="auto">
          <a:xfrm>
            <a:off x="722201" y="1797987"/>
            <a:ext cx="4218508" cy="24022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6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67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defTabSz="914400">
              <a:lnSpc>
                <a:spcPts val="1860"/>
              </a:lnSpc>
              <a:spcAft>
                <a:spcPts val="450"/>
              </a:spcAft>
              <a:defRPr/>
            </a:pPr>
            <a:r>
              <a:rPr lang="en-US" sz="1800" b="1" dirty="0">
                <a:solidFill>
                  <a:srgbClr val="000000">
                    <a:lumMod val="75000"/>
                    <a:lumOff val="25000"/>
                  </a:srgbClr>
                </a:solidFill>
                <a:latin typeface="Calibri" panose="020F0502020204030204"/>
              </a:rPr>
              <a:t>UNCERTAINTY REGARDING PROGRAM IMPLEMENTATION </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Concerns about how this will help</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Unclear about what a risk-informed </a:t>
            </a:r>
            <a:br>
              <a:rPr lang="en-US" sz="1600" dirty="0">
                <a:solidFill>
                  <a:srgbClr val="000000">
                    <a:lumMod val="75000"/>
                    <a:lumOff val="25000"/>
                  </a:srgbClr>
                </a:solidFill>
                <a:latin typeface="Calibri" panose="020F0502020204030204"/>
              </a:rPr>
            </a:br>
            <a:r>
              <a:rPr lang="en-US" sz="1600" dirty="0">
                <a:solidFill>
                  <a:srgbClr val="000000">
                    <a:lumMod val="75000"/>
                    <a:lumOff val="25000"/>
                  </a:srgbClr>
                </a:solidFill>
                <a:latin typeface="Calibri" panose="020F0502020204030204"/>
              </a:rPr>
              <a:t>approach is and how it affects stakeholders</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Concern that there is less focus on stronger/taller levees </a:t>
            </a:r>
          </a:p>
          <a:p>
            <a:pPr marL="226219" indent="-226219" defTabSz="914400">
              <a:spcAft>
                <a:spcPts val="450"/>
              </a:spcAft>
              <a:buFont typeface="Arial" pitchFamily="34" charset="0"/>
              <a:buChar char="•"/>
              <a:defRPr/>
            </a:pPr>
            <a:r>
              <a:rPr lang="en-US" sz="1600" dirty="0">
                <a:solidFill>
                  <a:srgbClr val="000000">
                    <a:lumMod val="75000"/>
                    <a:lumOff val="25000"/>
                  </a:srgbClr>
                </a:solidFill>
                <a:latin typeface="Calibri" panose="020F0502020204030204"/>
              </a:rPr>
              <a:t>Local vs. state vs. federal roles are unclear</a:t>
            </a:r>
          </a:p>
          <a:p>
            <a:pPr defTabSz="914400">
              <a:defRPr/>
            </a:pPr>
            <a:endParaRPr lang="en-US" sz="825" dirty="0">
              <a:solidFill>
                <a:srgbClr val="000000">
                  <a:lumMod val="75000"/>
                  <a:lumOff val="25000"/>
                </a:srgbClr>
              </a:solidFill>
            </a:endParaRPr>
          </a:p>
        </p:txBody>
      </p:sp>
      <p:cxnSp>
        <p:nvCxnSpPr>
          <p:cNvPr id="5" name="Straight Connector 4">
            <a:extLst>
              <a:ext uri="{FF2B5EF4-FFF2-40B4-BE49-F238E27FC236}">
                <a16:creationId xmlns:a16="http://schemas.microsoft.com/office/drawing/2014/main" id="{1E5FC046-C67C-63A0-B8DE-50664342D7FE}"/>
              </a:ext>
            </a:extLst>
          </p:cNvPr>
          <p:cNvCxnSpPr>
            <a:cxnSpLocks/>
          </p:cNvCxnSpPr>
          <p:nvPr/>
        </p:nvCxnSpPr>
        <p:spPr>
          <a:xfrm>
            <a:off x="4772026" y="1797985"/>
            <a:ext cx="0" cy="4847305"/>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ABB129-88C1-A75B-6FE3-65888704D322}"/>
              </a:ext>
            </a:extLst>
          </p:cNvPr>
          <p:cNvCxnSpPr>
            <a:cxnSpLocks/>
          </p:cNvCxnSpPr>
          <p:nvPr/>
        </p:nvCxnSpPr>
        <p:spPr>
          <a:xfrm>
            <a:off x="779207" y="4310130"/>
            <a:ext cx="8330380"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D5DDF9A-31BD-E12E-7A6F-6154712CA99D}"/>
              </a:ext>
            </a:extLst>
          </p:cNvPr>
          <p:cNvPicPr>
            <a:picLocks noChangeAspect="1"/>
          </p:cNvPicPr>
          <p:nvPr/>
        </p:nvPicPr>
        <p:blipFill>
          <a:blip r:embed="rId3"/>
          <a:stretch>
            <a:fillRect/>
          </a:stretch>
        </p:blipFill>
        <p:spPr>
          <a:xfrm>
            <a:off x="9910042" y="840222"/>
            <a:ext cx="1700931" cy="17009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2575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D6A7-9711-E85F-A1F9-7614803F1DCF}"/>
              </a:ext>
            </a:extLst>
          </p:cNvPr>
          <p:cNvSpPr>
            <a:spLocks noGrp="1"/>
          </p:cNvSpPr>
          <p:nvPr>
            <p:ph type="title"/>
          </p:nvPr>
        </p:nvSpPr>
        <p:spPr/>
        <p:txBody>
          <a:bodyPr/>
          <a:lstStyle/>
          <a:p>
            <a:r>
              <a:rPr lang="en-US" b="1" dirty="0"/>
              <a:t>Products &amp; NEXT STEPS</a:t>
            </a:r>
          </a:p>
        </p:txBody>
      </p:sp>
      <p:sp>
        <p:nvSpPr>
          <p:cNvPr id="3" name="Slide Number Placeholder 2">
            <a:extLst>
              <a:ext uri="{FF2B5EF4-FFF2-40B4-BE49-F238E27FC236}">
                <a16:creationId xmlns:a16="http://schemas.microsoft.com/office/drawing/2014/main" id="{CD4A7992-AC61-349D-0513-F1C6A5C3F151}"/>
              </a:ext>
            </a:extLst>
          </p:cNvPr>
          <p:cNvSpPr>
            <a:spLocks noGrp="1"/>
          </p:cNvSpPr>
          <p:nvPr>
            <p:ph type="sldNum" sz="quarter" idx="10"/>
          </p:nvPr>
        </p:nvSpPr>
        <p:spPr/>
        <p:txBody>
          <a:bodyPr/>
          <a:lstStyle/>
          <a:p>
            <a:pPr>
              <a:defRPr/>
            </a:pPr>
            <a:fld id="{604705FB-C5AD-4E98-98F0-74E5CB25D394}" type="slidenum">
              <a:rPr lang="en-US" smtClean="0"/>
              <a:pPr>
                <a:defRPr/>
              </a:pPr>
              <a:t>22</a:t>
            </a:fld>
            <a:endParaRPr lang="en-US" dirty="0"/>
          </a:p>
        </p:txBody>
      </p:sp>
    </p:spTree>
    <p:extLst>
      <p:ext uri="{BB962C8B-B14F-4D97-AF65-F5344CB8AC3E}">
        <p14:creationId xmlns:p14="http://schemas.microsoft.com/office/powerpoint/2010/main" val="701320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E158-16D0-41FB-818B-6BF00351E5B6}"/>
              </a:ext>
            </a:extLst>
          </p:cNvPr>
          <p:cNvSpPr>
            <a:spLocks noGrp="1"/>
          </p:cNvSpPr>
          <p:nvPr>
            <p:ph type="title"/>
          </p:nvPr>
        </p:nvSpPr>
        <p:spPr>
          <a:xfrm>
            <a:off x="614254" y="269899"/>
            <a:ext cx="10982105" cy="1055663"/>
          </a:xfrm>
        </p:spPr>
        <p:txBody>
          <a:bodyPr>
            <a:noAutofit/>
          </a:bodyPr>
          <a:lstStyle/>
          <a:p>
            <a:pPr>
              <a:lnSpc>
                <a:spcPts val="4000"/>
              </a:lnSpc>
            </a:pPr>
            <a:r>
              <a:rPr lang="en-US" dirty="0"/>
              <a:t>Products &amp; Next Steps</a:t>
            </a:r>
            <a:endParaRPr lang="en-US" i="1" dirty="0"/>
          </a:p>
        </p:txBody>
      </p:sp>
      <p:sp>
        <p:nvSpPr>
          <p:cNvPr id="3" name="Slide Number Placeholder 2">
            <a:extLst>
              <a:ext uri="{FF2B5EF4-FFF2-40B4-BE49-F238E27FC236}">
                <a16:creationId xmlns:a16="http://schemas.microsoft.com/office/drawing/2014/main" id="{E3673734-7765-43AB-841F-AB3DFD5B41AA}"/>
              </a:ext>
            </a:extLst>
          </p:cNvPr>
          <p:cNvSpPr>
            <a:spLocks noGrp="1"/>
          </p:cNvSpPr>
          <p:nvPr>
            <p:ph type="sldNum" sz="quarter" idx="12"/>
          </p:nvPr>
        </p:nvSpPr>
        <p:spPr/>
        <p:txBody>
          <a:bodyPr/>
          <a:lstStyle/>
          <a:p>
            <a:fld id="{3599817A-6831-4DAA-9137-193C990A08C1}" type="slidenum">
              <a:rPr lang="en-US" smtClean="0"/>
              <a:pPr/>
              <a:t>23</a:t>
            </a:fld>
            <a:endParaRPr lang="en-US" dirty="0"/>
          </a:p>
        </p:txBody>
      </p:sp>
      <p:sp>
        <p:nvSpPr>
          <p:cNvPr id="11" name="TextBox 10">
            <a:extLst>
              <a:ext uri="{FF2B5EF4-FFF2-40B4-BE49-F238E27FC236}">
                <a16:creationId xmlns:a16="http://schemas.microsoft.com/office/drawing/2014/main" id="{58ABB4EA-8FCC-4B0D-8782-9F3CAB6E1DB3}"/>
              </a:ext>
            </a:extLst>
          </p:cNvPr>
          <p:cNvSpPr txBox="1"/>
          <p:nvPr/>
        </p:nvSpPr>
        <p:spPr>
          <a:xfrm>
            <a:off x="410565" y="2733843"/>
            <a:ext cx="4861524" cy="4469557"/>
          </a:xfrm>
          <a:prstGeom prst="rect">
            <a:avLst/>
          </a:prstGeom>
          <a:noFill/>
        </p:spPr>
        <p:txBody>
          <a:bodyPr wrap="square" lIns="0" tIns="0" rIns="0" bIns="0">
            <a:spAutoFit/>
          </a:bodyPr>
          <a:lstStyle/>
          <a:p>
            <a:pPr indent="-457189">
              <a:lnSpc>
                <a:spcPts val="2667"/>
              </a:lnSpc>
              <a:spcAft>
                <a:spcPts val="1600"/>
              </a:spcAft>
              <a:buClr>
                <a:srgbClr val="D2782E"/>
              </a:buClr>
              <a:buFont typeface="Wingdings" pitchFamily="2" charset="2"/>
              <a:buChar char="§"/>
              <a:defRPr/>
            </a:pPr>
            <a:r>
              <a:rPr lang="en-US" sz="2800" b="1" dirty="0">
                <a:solidFill>
                  <a:srgbClr val="0F4D62"/>
                </a:solidFill>
              </a:rPr>
              <a:t>Levee Cost Brochure  - 	Available Now</a:t>
            </a:r>
          </a:p>
          <a:p>
            <a:pPr indent="-457189">
              <a:lnSpc>
                <a:spcPts val="2667"/>
              </a:lnSpc>
              <a:spcAft>
                <a:spcPts val="1600"/>
              </a:spcAft>
              <a:buClr>
                <a:srgbClr val="D2782E"/>
              </a:buClr>
              <a:buFont typeface="Wingdings" pitchFamily="2" charset="2"/>
              <a:buChar char="§"/>
              <a:defRPr/>
            </a:pPr>
            <a:r>
              <a:rPr lang="en-US" sz="2800" b="1" dirty="0">
                <a:solidFill>
                  <a:srgbClr val="0F4D62"/>
                </a:solidFill>
              </a:rPr>
              <a:t>National Levee Safety 	Guidelines - Spring 2024</a:t>
            </a:r>
          </a:p>
          <a:p>
            <a:pPr indent="-457189">
              <a:lnSpc>
                <a:spcPts val="2667"/>
              </a:lnSpc>
              <a:spcAft>
                <a:spcPts val="1600"/>
              </a:spcAft>
              <a:buClr>
                <a:srgbClr val="D2782E"/>
              </a:buClr>
              <a:buFont typeface="Wingdings" pitchFamily="2" charset="2"/>
              <a:buChar char="§"/>
              <a:defRPr/>
            </a:pPr>
            <a:r>
              <a:rPr lang="en-US" sz="2800" b="1" dirty="0">
                <a:solidFill>
                  <a:srgbClr val="0F4D62"/>
                </a:solidFill>
              </a:rPr>
              <a:t>National Levee Database 	Update/Launch - Spring 2024</a:t>
            </a:r>
          </a:p>
          <a:p>
            <a:pPr indent="-457189">
              <a:lnSpc>
                <a:spcPts val="2667"/>
              </a:lnSpc>
              <a:spcAft>
                <a:spcPts val="1600"/>
              </a:spcAft>
              <a:buClr>
                <a:srgbClr val="D2782E"/>
              </a:buClr>
              <a:buFont typeface="Wingdings" pitchFamily="2" charset="2"/>
              <a:buChar char="§"/>
              <a:defRPr/>
            </a:pPr>
            <a:r>
              <a:rPr lang="en-US" sz="2800" b="1" dirty="0">
                <a:solidFill>
                  <a:srgbClr val="0F4D62"/>
                </a:solidFill>
              </a:rPr>
              <a:t>One Time Levee Review  - 	2024</a:t>
            </a:r>
          </a:p>
          <a:p>
            <a:pPr indent="-457189">
              <a:lnSpc>
                <a:spcPts val="2667"/>
              </a:lnSpc>
              <a:spcAft>
                <a:spcPts val="1600"/>
              </a:spcAft>
              <a:buClr>
                <a:srgbClr val="D2782E"/>
              </a:buClr>
              <a:buFont typeface="Wingdings" pitchFamily="2" charset="2"/>
              <a:buChar char="§"/>
              <a:defRPr/>
            </a:pPr>
            <a:endParaRPr lang="en-US" sz="2000" b="1" dirty="0">
              <a:solidFill>
                <a:srgbClr val="0F4D62"/>
              </a:solidFill>
            </a:endParaRPr>
          </a:p>
          <a:p>
            <a:pPr indent="-457189">
              <a:lnSpc>
                <a:spcPts val="2667"/>
              </a:lnSpc>
              <a:spcAft>
                <a:spcPts val="1600"/>
              </a:spcAft>
              <a:buClr>
                <a:srgbClr val="D2782E"/>
              </a:buClr>
              <a:buFont typeface="Wingdings" pitchFamily="2" charset="2"/>
              <a:buChar char="§"/>
              <a:defRPr/>
            </a:pPr>
            <a:endParaRPr lang="en-US" sz="2000" b="1" dirty="0">
              <a:solidFill>
                <a:srgbClr val="0F4D62"/>
              </a:solidFill>
            </a:endParaRPr>
          </a:p>
        </p:txBody>
      </p:sp>
      <p:sp>
        <p:nvSpPr>
          <p:cNvPr id="5" name="TextBox 4">
            <a:extLst>
              <a:ext uri="{FF2B5EF4-FFF2-40B4-BE49-F238E27FC236}">
                <a16:creationId xmlns:a16="http://schemas.microsoft.com/office/drawing/2014/main" id="{11E8A962-6D5D-90FA-C64D-6F8CBF0DB925}"/>
              </a:ext>
            </a:extLst>
          </p:cNvPr>
          <p:cNvSpPr txBox="1"/>
          <p:nvPr/>
        </p:nvSpPr>
        <p:spPr>
          <a:xfrm>
            <a:off x="5780686" y="2611990"/>
            <a:ext cx="6100762" cy="3139834"/>
          </a:xfrm>
          <a:prstGeom prst="rect">
            <a:avLst/>
          </a:prstGeom>
          <a:noFill/>
        </p:spPr>
        <p:txBody>
          <a:bodyPr wrap="square">
            <a:spAutoFit/>
          </a:bodyPr>
          <a:lstStyle/>
          <a:p>
            <a:pPr indent="-457189">
              <a:lnSpc>
                <a:spcPts val="2667"/>
              </a:lnSpc>
              <a:spcAft>
                <a:spcPts val="1600"/>
              </a:spcAft>
              <a:buClr>
                <a:srgbClr val="D2782E"/>
              </a:buClr>
              <a:buFont typeface="Wingdings" pitchFamily="2" charset="2"/>
              <a:buChar char="§"/>
              <a:defRPr/>
            </a:pPr>
            <a:r>
              <a:rPr lang="en-US" sz="2800" b="1" dirty="0">
                <a:solidFill>
                  <a:srgbClr val="0F4D62"/>
                </a:solidFill>
              </a:rPr>
              <a:t>Levee Management Guide - TBD</a:t>
            </a:r>
          </a:p>
          <a:p>
            <a:pPr indent="-457189">
              <a:lnSpc>
                <a:spcPts val="2667"/>
              </a:lnSpc>
              <a:spcAft>
                <a:spcPts val="1600"/>
              </a:spcAft>
              <a:buClr>
                <a:srgbClr val="D2782E"/>
              </a:buClr>
              <a:buFont typeface="Wingdings" pitchFamily="2" charset="2"/>
              <a:buChar char="§"/>
              <a:defRPr/>
            </a:pPr>
            <a:r>
              <a:rPr lang="en-US" sz="2800" b="1" dirty="0">
                <a:solidFill>
                  <a:srgbClr val="0F4D62"/>
                </a:solidFill>
              </a:rPr>
              <a:t>Supplemental Products (EAP 	Template, O&amp;M Template, 	Inspection Template) - TBD</a:t>
            </a:r>
          </a:p>
          <a:p>
            <a:pPr indent="-457189">
              <a:lnSpc>
                <a:spcPts val="2667"/>
              </a:lnSpc>
              <a:spcAft>
                <a:spcPts val="1600"/>
              </a:spcAft>
              <a:buClr>
                <a:srgbClr val="D2782E"/>
              </a:buClr>
              <a:buFont typeface="Wingdings" pitchFamily="2" charset="2"/>
              <a:buChar char="§"/>
              <a:defRPr/>
            </a:pPr>
            <a:r>
              <a:rPr lang="en-US" sz="2800" b="1" dirty="0">
                <a:solidFill>
                  <a:srgbClr val="0F4D62"/>
                </a:solidFill>
              </a:rPr>
              <a:t>USACE/FEMA Programs Guide - TBD</a:t>
            </a:r>
          </a:p>
          <a:p>
            <a:pPr indent="-457189">
              <a:lnSpc>
                <a:spcPts val="2667"/>
              </a:lnSpc>
              <a:spcAft>
                <a:spcPts val="1600"/>
              </a:spcAft>
              <a:buClr>
                <a:srgbClr val="D2782E"/>
              </a:buClr>
              <a:buFont typeface="Wingdings" pitchFamily="2" charset="2"/>
              <a:buChar char="§"/>
              <a:defRPr/>
            </a:pPr>
            <a:r>
              <a:rPr lang="en-US" sz="2800" b="1" dirty="0">
                <a:solidFill>
                  <a:srgbClr val="0F4D62"/>
                </a:solidFill>
              </a:rPr>
              <a:t>Model Levee Safety Programs Guide 	- TBD</a:t>
            </a:r>
            <a:endParaRPr lang="en-US" sz="2800" dirty="0"/>
          </a:p>
        </p:txBody>
      </p:sp>
      <p:sp>
        <p:nvSpPr>
          <p:cNvPr id="7" name="TextBox 6">
            <a:extLst>
              <a:ext uri="{FF2B5EF4-FFF2-40B4-BE49-F238E27FC236}">
                <a16:creationId xmlns:a16="http://schemas.microsoft.com/office/drawing/2014/main" id="{816EEE3D-4FEE-388E-5954-2176EB041428}"/>
              </a:ext>
            </a:extLst>
          </p:cNvPr>
          <p:cNvSpPr txBox="1"/>
          <p:nvPr/>
        </p:nvSpPr>
        <p:spPr>
          <a:xfrm>
            <a:off x="410565" y="2051914"/>
            <a:ext cx="6100762" cy="487441"/>
          </a:xfrm>
          <a:prstGeom prst="rect">
            <a:avLst/>
          </a:prstGeom>
          <a:noFill/>
        </p:spPr>
        <p:txBody>
          <a:bodyPr wrap="square">
            <a:spAutoFit/>
          </a:bodyPr>
          <a:lstStyle/>
          <a:p>
            <a:pPr>
              <a:lnSpc>
                <a:spcPts val="2667"/>
              </a:lnSpc>
              <a:defRPr/>
            </a:pPr>
            <a:r>
              <a:rPr lang="en-US" sz="4000" b="1" u="sng" dirty="0">
                <a:solidFill>
                  <a:schemeClr val="accent2"/>
                </a:solidFill>
              </a:rPr>
              <a:t>NEAR TERM</a:t>
            </a:r>
          </a:p>
        </p:txBody>
      </p:sp>
      <p:sp>
        <p:nvSpPr>
          <p:cNvPr id="8" name="TextBox 7">
            <a:extLst>
              <a:ext uri="{FF2B5EF4-FFF2-40B4-BE49-F238E27FC236}">
                <a16:creationId xmlns:a16="http://schemas.microsoft.com/office/drawing/2014/main" id="{FFF9F7C7-4362-E870-D1DE-3A4D7084B636}"/>
              </a:ext>
            </a:extLst>
          </p:cNvPr>
          <p:cNvSpPr txBox="1"/>
          <p:nvPr/>
        </p:nvSpPr>
        <p:spPr>
          <a:xfrm>
            <a:off x="5977928" y="2051913"/>
            <a:ext cx="6100762" cy="487441"/>
          </a:xfrm>
          <a:prstGeom prst="rect">
            <a:avLst/>
          </a:prstGeom>
          <a:noFill/>
        </p:spPr>
        <p:txBody>
          <a:bodyPr wrap="square">
            <a:spAutoFit/>
          </a:bodyPr>
          <a:lstStyle/>
          <a:p>
            <a:pPr>
              <a:lnSpc>
                <a:spcPts val="2667"/>
              </a:lnSpc>
              <a:defRPr/>
            </a:pPr>
            <a:r>
              <a:rPr lang="en-US" sz="4000" b="1" u="sng" dirty="0">
                <a:solidFill>
                  <a:schemeClr val="accent2"/>
                </a:solidFill>
              </a:rPr>
              <a:t>NEXT STEPS</a:t>
            </a:r>
          </a:p>
        </p:txBody>
      </p:sp>
    </p:spTree>
    <p:extLst>
      <p:ext uri="{BB962C8B-B14F-4D97-AF65-F5344CB8AC3E}">
        <p14:creationId xmlns:p14="http://schemas.microsoft.com/office/powerpoint/2010/main" val="383022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B8A738-F1FD-471C-8543-9BBCE3D6C5A4}"/>
              </a:ext>
            </a:extLst>
          </p:cNvPr>
          <p:cNvSpPr>
            <a:spLocks noGrp="1"/>
          </p:cNvSpPr>
          <p:nvPr>
            <p:ph type="title"/>
          </p:nvPr>
        </p:nvSpPr>
        <p:spPr>
          <a:xfrm>
            <a:off x="838201" y="346645"/>
            <a:ext cx="10289874" cy="1189944"/>
          </a:xfrm>
        </p:spPr>
        <p:txBody>
          <a:bodyPr vert="horz" lIns="0" tIns="0" rIns="0" bIns="0" rtlCol="0" anchor="ctr">
            <a:normAutofit fontScale="90000"/>
          </a:bodyPr>
          <a:lstStyle/>
          <a:p>
            <a:pPr algn="ctr">
              <a:lnSpc>
                <a:spcPct val="90000"/>
              </a:lnSpc>
              <a:defRPr/>
            </a:pPr>
            <a:r>
              <a:rPr lang="en-US" cap="all" dirty="0"/>
              <a:t>National Levee Safety Program Website (www.leveesafety.org)</a:t>
            </a:r>
          </a:p>
        </p:txBody>
      </p:sp>
      <p:sp>
        <p:nvSpPr>
          <p:cNvPr id="2" name="Slide Number Placeholder 1">
            <a:extLst>
              <a:ext uri="{FF2B5EF4-FFF2-40B4-BE49-F238E27FC236}">
                <a16:creationId xmlns:a16="http://schemas.microsoft.com/office/drawing/2014/main" id="{37F07175-D1AA-48F0-950B-1CE7B91FC625}"/>
              </a:ext>
            </a:extLst>
          </p:cNvPr>
          <p:cNvSpPr>
            <a:spLocks noGrp="1"/>
          </p:cNvSpPr>
          <p:nvPr>
            <p:ph type="sldNum" sz="quarter" idx="10"/>
          </p:nvPr>
        </p:nvSpPr>
        <p:spPr/>
        <p:txBody>
          <a:bodyPr/>
          <a:lstStyle/>
          <a:p>
            <a:pPr>
              <a:defRPr/>
            </a:pPr>
            <a:fld id="{4855AA35-DDEE-46E4-A543-0776C17B6EA1}" type="slidenum">
              <a:rPr lang="en-US"/>
              <a:pPr>
                <a:defRPr/>
              </a:pPr>
              <a:t>24</a:t>
            </a:fld>
            <a:endParaRPr lang="en-US" dirty="0"/>
          </a:p>
        </p:txBody>
      </p:sp>
      <p:pic>
        <p:nvPicPr>
          <p:cNvPr id="5" name="Picture 4" descr="A picture containing screenshot&#10;&#10;Description automatically generated">
            <a:extLst>
              <a:ext uri="{FF2B5EF4-FFF2-40B4-BE49-F238E27FC236}">
                <a16:creationId xmlns:a16="http://schemas.microsoft.com/office/drawing/2014/main" id="{10060F03-FCAC-459C-9C13-03B94B33E202}"/>
              </a:ext>
            </a:extLst>
          </p:cNvPr>
          <p:cNvPicPr>
            <a:picLocks noChangeAspect="1"/>
          </p:cNvPicPr>
          <p:nvPr/>
        </p:nvPicPr>
        <p:blipFill rotWithShape="1">
          <a:blip r:embed="rId3">
            <a:extLst>
              <a:ext uri="{28A0092B-C50C-407E-A947-70E740481C1C}">
                <a14:useLocalDpi xmlns:a14="http://schemas.microsoft.com/office/drawing/2010/main" val="0"/>
              </a:ext>
            </a:extLst>
          </a:blip>
          <a:srcRect t="3" b="53333"/>
          <a:stretch/>
        </p:blipFill>
        <p:spPr>
          <a:xfrm>
            <a:off x="1673706" y="1899904"/>
            <a:ext cx="8565670" cy="4093131"/>
          </a:xfrm>
          <a:prstGeom prst="rect">
            <a:avLst/>
          </a:prstGeom>
        </p:spPr>
      </p:pic>
    </p:spTree>
    <p:extLst>
      <p:ext uri="{BB962C8B-B14F-4D97-AF65-F5344CB8AC3E}">
        <p14:creationId xmlns:p14="http://schemas.microsoft.com/office/powerpoint/2010/main" val="2460584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B3FA64-9310-4E96-8D58-5ABF626B2DF0}"/>
              </a:ext>
            </a:extLst>
          </p:cNvPr>
          <p:cNvSpPr txBox="1"/>
          <p:nvPr/>
        </p:nvSpPr>
        <p:spPr>
          <a:xfrm>
            <a:off x="7025898" y="3429000"/>
            <a:ext cx="4708902" cy="2062103"/>
          </a:xfrm>
          <a:prstGeom prst="rect">
            <a:avLst/>
          </a:prstGeom>
          <a:noFill/>
        </p:spPr>
        <p:txBody>
          <a:bodyPr wrap="square" lIns="0" rIns="0">
            <a:spAutoFit/>
          </a:bodyPr>
          <a:lstStyle/>
          <a:p>
            <a:pPr>
              <a:lnSpc>
                <a:spcPct val="100000"/>
              </a:lnSpc>
              <a:spcBef>
                <a:spcPct val="0"/>
              </a:spcBef>
              <a:spcAft>
                <a:spcPts val="1200"/>
              </a:spcAft>
              <a:buNone/>
            </a:pPr>
            <a:r>
              <a:rPr lang="en-US" altLang="en-US" sz="3200" b="1" dirty="0">
                <a:solidFill>
                  <a:srgbClr val="13406A"/>
                </a:solidFill>
                <a:ea typeface="Open Sans" panose="020B0606030504020204" pitchFamily="34" charset="0"/>
                <a:cs typeface="Open Sans" panose="020B0606030504020204" pitchFamily="34" charset="0"/>
              </a:rPr>
              <a:t>Michael Bachand, P.E.</a:t>
            </a:r>
          </a:p>
          <a:p>
            <a:pPr>
              <a:lnSpc>
                <a:spcPct val="100000"/>
              </a:lnSpc>
              <a:spcBef>
                <a:spcPct val="0"/>
              </a:spcBef>
              <a:buNone/>
            </a:pPr>
            <a:r>
              <a:rPr lang="en-US" altLang="en-US" sz="2800" b="1" i="1" dirty="0">
                <a:solidFill>
                  <a:srgbClr val="0194B6"/>
                </a:solidFill>
                <a:ea typeface="Open Sans" panose="020B0606030504020204" pitchFamily="34" charset="0"/>
                <a:cs typeface="Open Sans" panose="020B0606030504020204" pitchFamily="34" charset="0"/>
              </a:rPr>
              <a:t>Technical Manager</a:t>
            </a:r>
          </a:p>
          <a:p>
            <a:pPr>
              <a:lnSpc>
                <a:spcPct val="100000"/>
              </a:lnSpc>
              <a:spcBef>
                <a:spcPct val="0"/>
              </a:spcBef>
              <a:spcAft>
                <a:spcPts val="1200"/>
              </a:spcAft>
              <a:buNone/>
            </a:pPr>
            <a:r>
              <a:rPr lang="en-US" altLang="en-US" sz="2800" b="1" i="1" dirty="0">
                <a:solidFill>
                  <a:srgbClr val="0194B6"/>
                </a:solidFill>
                <a:ea typeface="Open Sans" panose="020B0606030504020204" pitchFamily="34" charset="0"/>
                <a:cs typeface="Open Sans" panose="020B0606030504020204" pitchFamily="34" charset="0"/>
              </a:rPr>
              <a:t>National Levee Safety Program</a:t>
            </a:r>
          </a:p>
          <a:p>
            <a:pPr>
              <a:lnSpc>
                <a:spcPct val="100000"/>
              </a:lnSpc>
              <a:spcBef>
                <a:spcPct val="0"/>
              </a:spcBef>
              <a:buNone/>
            </a:pPr>
            <a:r>
              <a:rPr lang="en-US" altLang="en-US" sz="2000" b="1" u="sng" dirty="0">
                <a:solidFill>
                  <a:srgbClr val="005288"/>
                </a:solidFill>
                <a:latin typeface="Open Sans" panose="020B0606030504020204" pitchFamily="34" charset="0"/>
                <a:ea typeface="Open Sans" panose="020B0606030504020204" pitchFamily="34" charset="0"/>
                <a:cs typeface="Open Sans" panose="020B0606030504020204" pitchFamily="34" charset="0"/>
              </a:rPr>
              <a:t>michael.l.bachand@usace.army.mil</a:t>
            </a:r>
          </a:p>
        </p:txBody>
      </p:sp>
      <p:grpSp>
        <p:nvGrpSpPr>
          <p:cNvPr id="6" name="Group 5">
            <a:extLst>
              <a:ext uri="{FF2B5EF4-FFF2-40B4-BE49-F238E27FC236}">
                <a16:creationId xmlns:a16="http://schemas.microsoft.com/office/drawing/2014/main" id="{168DC7D6-F827-8F10-D03F-E10CB21FA0A3}"/>
              </a:ext>
            </a:extLst>
          </p:cNvPr>
          <p:cNvGrpSpPr/>
          <p:nvPr/>
        </p:nvGrpSpPr>
        <p:grpSpPr>
          <a:xfrm>
            <a:off x="457200" y="1300790"/>
            <a:ext cx="6172869" cy="6172869"/>
            <a:chOff x="6009457" y="1399391"/>
            <a:chExt cx="6565900" cy="6565900"/>
          </a:xfrm>
          <a:solidFill>
            <a:srgbClr val="13406A"/>
          </a:solidFill>
        </p:grpSpPr>
        <p:pic>
          <p:nvPicPr>
            <p:cNvPr id="4" name="Graphic 3" descr="Laptop with solid fill">
              <a:extLst>
                <a:ext uri="{FF2B5EF4-FFF2-40B4-BE49-F238E27FC236}">
                  <a16:creationId xmlns:a16="http://schemas.microsoft.com/office/drawing/2014/main" id="{2D6A662E-44BF-FF67-1782-E0D36766C7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9457" y="1399391"/>
              <a:ext cx="6565900" cy="6565900"/>
            </a:xfrm>
            <a:prstGeom prst="rect">
              <a:avLst/>
            </a:prstGeom>
          </p:spPr>
        </p:pic>
        <p:pic>
          <p:nvPicPr>
            <p:cNvPr id="8" name="Picture 7" descr="Qr code&#10;&#10;Description automatically generated">
              <a:extLst>
                <a:ext uri="{FF2B5EF4-FFF2-40B4-BE49-F238E27FC236}">
                  <a16:creationId xmlns:a16="http://schemas.microsoft.com/office/drawing/2014/main" id="{365A8174-A5C1-4AB9-B212-57165DA97C35}"/>
                </a:ext>
              </a:extLst>
            </p:cNvPr>
            <p:cNvPicPr>
              <a:picLocks noChangeAspect="1"/>
            </p:cNvPicPr>
            <p:nvPr/>
          </p:nvPicPr>
          <p:blipFill rotWithShape="1">
            <a:blip r:embed="rId5"/>
            <a:srcRect l="5583" t="5345" r="3497" b="7233"/>
            <a:stretch/>
          </p:blipFill>
          <p:spPr>
            <a:xfrm>
              <a:off x="8151158" y="3263900"/>
              <a:ext cx="2282498" cy="2194709"/>
            </a:xfrm>
            <a:prstGeom prst="rect">
              <a:avLst/>
            </a:prstGeom>
            <a:grpFill/>
          </p:spPr>
        </p:pic>
        <p:sp>
          <p:nvSpPr>
            <p:cNvPr id="10" name="Text Placeholder 4">
              <a:extLst>
                <a:ext uri="{FF2B5EF4-FFF2-40B4-BE49-F238E27FC236}">
                  <a16:creationId xmlns:a16="http://schemas.microsoft.com/office/drawing/2014/main" id="{6B12B1CA-A5F6-4405-A92C-239F4FF5B2A0}"/>
                </a:ext>
              </a:extLst>
            </p:cNvPr>
            <p:cNvSpPr txBox="1">
              <a:spLocks/>
            </p:cNvSpPr>
            <p:nvPr/>
          </p:nvSpPr>
          <p:spPr>
            <a:xfrm>
              <a:off x="6967155" y="5555466"/>
              <a:ext cx="4650501" cy="498665"/>
            </a:xfrm>
            <a:prstGeom prst="rect">
              <a:avLst/>
            </a:prstGeom>
            <a:grpFill/>
          </p:spPr>
          <p:txBody>
            <a:bodyPr vert="horz" lIns="121920" tIns="60960" rIns="121920" bIns="6096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667" b="1" dirty="0">
                  <a:solidFill>
                    <a:schemeClr val="bg1"/>
                  </a:solidFill>
                  <a:latin typeface="Open Sans" panose="020B0606030504020204" pitchFamily="34" charset="0"/>
                  <a:ea typeface="Open Sans" panose="020B0606030504020204" pitchFamily="34" charset="0"/>
                  <a:cs typeface="Open Sans" panose="020B0606030504020204" pitchFamily="34" charset="0"/>
                </a:rPr>
                <a:t>www.leveesafety.org</a:t>
              </a:r>
            </a:p>
            <a:p>
              <a:pPr marL="0" indent="0" algn="ctr">
                <a:buNone/>
              </a:pPr>
              <a:endParaRPr lang="en-US" sz="2800" dirty="0">
                <a:solidFill>
                  <a:schemeClr val="bg1"/>
                </a:solidFill>
              </a:endParaRPr>
            </a:p>
            <a:p>
              <a:pPr algn="ctr"/>
              <a:endParaRPr lang="en-US" sz="2800" dirty="0">
                <a:solidFill>
                  <a:schemeClr val="bg1"/>
                </a:solidFill>
              </a:endParaRPr>
            </a:p>
            <a:p>
              <a:pPr marL="304792" indent="-609585" algn="ctr">
                <a:buFont typeface="+mj-lt"/>
                <a:buAutoNum type="arabicPeriod"/>
              </a:pPr>
              <a:endParaRPr lang="en-US" sz="2800" dirty="0">
                <a:solidFill>
                  <a:schemeClr val="bg1"/>
                </a:solidFill>
              </a:endParaRPr>
            </a:p>
          </p:txBody>
        </p:sp>
      </p:grpSp>
      <p:sp>
        <p:nvSpPr>
          <p:cNvPr id="5" name="Title 1">
            <a:extLst>
              <a:ext uri="{FF2B5EF4-FFF2-40B4-BE49-F238E27FC236}">
                <a16:creationId xmlns:a16="http://schemas.microsoft.com/office/drawing/2014/main" id="{BA649FFB-050D-E0AD-E881-7F25A85821A5}"/>
              </a:ext>
            </a:extLst>
          </p:cNvPr>
          <p:cNvSpPr txBox="1">
            <a:spLocks/>
          </p:cNvSpPr>
          <p:nvPr/>
        </p:nvSpPr>
        <p:spPr>
          <a:xfrm>
            <a:off x="457200" y="296495"/>
            <a:ext cx="7696200" cy="960437"/>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13406A"/>
                </a:solidFill>
                <a:latin typeface="+mn-lt"/>
              </a:rPr>
              <a:t>More Information</a:t>
            </a:r>
          </a:p>
        </p:txBody>
      </p:sp>
    </p:spTree>
    <p:extLst>
      <p:ext uri="{BB962C8B-B14F-4D97-AF65-F5344CB8AC3E}">
        <p14:creationId xmlns:p14="http://schemas.microsoft.com/office/powerpoint/2010/main" val="2481068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D6A7-9711-E85F-A1F9-7614803F1DCF}"/>
              </a:ext>
            </a:extLst>
          </p:cNvPr>
          <p:cNvSpPr>
            <a:spLocks noGrp="1"/>
          </p:cNvSpPr>
          <p:nvPr>
            <p:ph type="title"/>
          </p:nvPr>
        </p:nvSpPr>
        <p:spPr/>
        <p:txBody>
          <a:bodyPr/>
          <a:lstStyle/>
          <a:p>
            <a:r>
              <a:rPr lang="en-US" b="1" dirty="0"/>
              <a:t>QUESTIONS</a:t>
            </a:r>
          </a:p>
        </p:txBody>
      </p:sp>
      <p:sp>
        <p:nvSpPr>
          <p:cNvPr id="3" name="Slide Number Placeholder 2">
            <a:extLst>
              <a:ext uri="{FF2B5EF4-FFF2-40B4-BE49-F238E27FC236}">
                <a16:creationId xmlns:a16="http://schemas.microsoft.com/office/drawing/2014/main" id="{CD4A7992-AC61-349D-0513-F1C6A5C3F151}"/>
              </a:ext>
            </a:extLst>
          </p:cNvPr>
          <p:cNvSpPr>
            <a:spLocks noGrp="1"/>
          </p:cNvSpPr>
          <p:nvPr>
            <p:ph type="sldNum" sz="quarter" idx="10"/>
          </p:nvPr>
        </p:nvSpPr>
        <p:spPr/>
        <p:txBody>
          <a:bodyPr/>
          <a:lstStyle/>
          <a:p>
            <a:pPr>
              <a:defRPr/>
            </a:pPr>
            <a:fld id="{604705FB-C5AD-4E98-98F0-74E5CB25D394}" type="slidenum">
              <a:rPr lang="en-US" smtClean="0"/>
              <a:pPr>
                <a:defRPr/>
              </a:pPr>
              <a:t>26</a:t>
            </a:fld>
            <a:endParaRPr lang="en-US" dirty="0"/>
          </a:p>
        </p:txBody>
      </p:sp>
    </p:spTree>
    <p:extLst>
      <p:ext uri="{BB962C8B-B14F-4D97-AF65-F5344CB8AC3E}">
        <p14:creationId xmlns:p14="http://schemas.microsoft.com/office/powerpoint/2010/main" val="18372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649FFB-050D-E0AD-E881-7F25A85821A5}"/>
              </a:ext>
            </a:extLst>
          </p:cNvPr>
          <p:cNvSpPr txBox="1">
            <a:spLocks/>
          </p:cNvSpPr>
          <p:nvPr/>
        </p:nvSpPr>
        <p:spPr>
          <a:xfrm>
            <a:off x="457200" y="296495"/>
            <a:ext cx="7696200" cy="960437"/>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13406A"/>
                </a:solidFill>
                <a:latin typeface="+mn-lt"/>
              </a:rPr>
              <a:t>More Information</a:t>
            </a:r>
          </a:p>
        </p:txBody>
      </p:sp>
      <p:pic>
        <p:nvPicPr>
          <p:cNvPr id="3" name="Picture Placeholder 5">
            <a:extLst>
              <a:ext uri="{FF2B5EF4-FFF2-40B4-BE49-F238E27FC236}">
                <a16:creationId xmlns:a16="http://schemas.microsoft.com/office/drawing/2014/main" id="{E140EC1C-2ECD-DF00-027A-87BA1DD759DC}"/>
              </a:ext>
            </a:extLst>
          </p:cNvPr>
          <p:cNvPicPr>
            <a:picLocks noChangeAspect="1"/>
          </p:cNvPicPr>
          <p:nvPr/>
        </p:nvPicPr>
        <p:blipFill rotWithShape="1">
          <a:blip r:embed="rId3">
            <a:extLst>
              <a:ext uri="{28A0092B-C50C-407E-A947-70E740481C1C}">
                <a14:useLocalDpi xmlns:a14="http://schemas.microsoft.com/office/drawing/2010/main" val="0"/>
              </a:ext>
            </a:extLst>
          </a:blip>
          <a:srcRect l="32816" t="17264" r="27445" b="15100"/>
          <a:stretch/>
        </p:blipFill>
        <p:spPr>
          <a:xfrm>
            <a:off x="603849" y="1278563"/>
            <a:ext cx="5827836" cy="5579437"/>
          </a:xfrm>
          <a:prstGeom prst="rect">
            <a:avLst/>
          </a:prstGeom>
        </p:spPr>
      </p:pic>
      <p:pic>
        <p:nvPicPr>
          <p:cNvPr id="9" name="Picture Placeholder 5">
            <a:extLst>
              <a:ext uri="{FF2B5EF4-FFF2-40B4-BE49-F238E27FC236}">
                <a16:creationId xmlns:a16="http://schemas.microsoft.com/office/drawing/2014/main" id="{D09B20CB-A29F-95C1-FC33-76CF42B9F264}"/>
              </a:ext>
            </a:extLst>
          </p:cNvPr>
          <p:cNvPicPr>
            <a:picLocks noChangeAspect="1"/>
          </p:cNvPicPr>
          <p:nvPr/>
        </p:nvPicPr>
        <p:blipFill rotWithShape="1">
          <a:blip r:embed="rId4">
            <a:extLst>
              <a:ext uri="{28A0092B-C50C-407E-A947-70E740481C1C}">
                <a14:useLocalDpi xmlns:a14="http://schemas.microsoft.com/office/drawing/2010/main" val="0"/>
              </a:ext>
            </a:extLst>
          </a:blip>
          <a:srcRect l="50014" t="27918" r="3080" b="49903"/>
          <a:stretch/>
        </p:blipFill>
        <p:spPr>
          <a:xfrm>
            <a:off x="7108166" y="2217840"/>
            <a:ext cx="4973385" cy="1413028"/>
          </a:xfrm>
          <a:prstGeom prst="rect">
            <a:avLst/>
          </a:prstGeom>
        </p:spPr>
      </p:pic>
      <p:pic>
        <p:nvPicPr>
          <p:cNvPr id="12" name="Picture Placeholder 5">
            <a:extLst>
              <a:ext uri="{FF2B5EF4-FFF2-40B4-BE49-F238E27FC236}">
                <a16:creationId xmlns:a16="http://schemas.microsoft.com/office/drawing/2014/main" id="{C151AB7C-D365-5263-705D-109A5879D148}"/>
              </a:ext>
            </a:extLst>
          </p:cNvPr>
          <p:cNvPicPr>
            <a:picLocks noChangeAspect="1"/>
          </p:cNvPicPr>
          <p:nvPr/>
        </p:nvPicPr>
        <p:blipFill rotWithShape="1">
          <a:blip r:embed="rId5">
            <a:extLst>
              <a:ext uri="{28A0092B-C50C-407E-A947-70E740481C1C}">
                <a14:useLocalDpi xmlns:a14="http://schemas.microsoft.com/office/drawing/2010/main" val="0"/>
              </a:ext>
            </a:extLst>
          </a:blip>
          <a:srcRect l="503" t="50000" r="51940" b="20293"/>
          <a:stretch/>
        </p:blipFill>
        <p:spPr>
          <a:xfrm>
            <a:off x="7108166" y="4068281"/>
            <a:ext cx="4120444" cy="1447800"/>
          </a:xfrm>
          <a:prstGeom prst="rect">
            <a:avLst/>
          </a:prstGeom>
        </p:spPr>
      </p:pic>
    </p:spTree>
    <p:extLst>
      <p:ext uri="{BB962C8B-B14F-4D97-AF65-F5344CB8AC3E}">
        <p14:creationId xmlns:p14="http://schemas.microsoft.com/office/powerpoint/2010/main" val="80185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 whiteboard&#10;&#10;Description automatically generated">
            <a:extLst>
              <a:ext uri="{FF2B5EF4-FFF2-40B4-BE49-F238E27FC236}">
                <a16:creationId xmlns:a16="http://schemas.microsoft.com/office/drawing/2014/main" id="{4B1A1BE2-67F4-B316-852B-5DD712F89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253" y="1685365"/>
            <a:ext cx="10892118" cy="5172635"/>
          </a:xfrm>
          <a:prstGeom prst="rect">
            <a:avLst/>
          </a:prstGeom>
        </p:spPr>
      </p:pic>
      <p:sp>
        <p:nvSpPr>
          <p:cNvPr id="2" name="Title 1"/>
          <p:cNvSpPr>
            <a:spLocks noGrp="1"/>
          </p:cNvSpPr>
          <p:nvPr>
            <p:ph type="title"/>
          </p:nvPr>
        </p:nvSpPr>
        <p:spPr>
          <a:xfrm>
            <a:off x="761999" y="474919"/>
            <a:ext cx="10392509" cy="960437"/>
          </a:xfrm>
        </p:spPr>
        <p:txBody>
          <a:bodyPr>
            <a:noAutofit/>
          </a:bodyPr>
          <a:lstStyle/>
          <a:p>
            <a:r>
              <a:rPr lang="en-US" dirty="0"/>
              <a:t>National Levee Safety Guidelines</a:t>
            </a:r>
            <a:br>
              <a:rPr lang="en-US" dirty="0"/>
            </a:br>
            <a:r>
              <a:rPr lang="en-US" b="0" i="1" dirty="0"/>
              <a:t>Development Timeline</a:t>
            </a:r>
          </a:p>
        </p:txBody>
      </p:sp>
      <p:sp>
        <p:nvSpPr>
          <p:cNvPr id="15" name="TextBox 14">
            <a:extLst>
              <a:ext uri="{FF2B5EF4-FFF2-40B4-BE49-F238E27FC236}">
                <a16:creationId xmlns:a16="http://schemas.microsoft.com/office/drawing/2014/main" id="{74C79592-DC01-C150-CCC4-A2BD8A0307C3}"/>
              </a:ext>
            </a:extLst>
          </p:cNvPr>
          <p:cNvSpPr txBox="1"/>
          <p:nvPr/>
        </p:nvSpPr>
        <p:spPr>
          <a:xfrm>
            <a:off x="762000" y="1998040"/>
            <a:ext cx="1660550" cy="646331"/>
          </a:xfrm>
          <a:prstGeom prst="rect">
            <a:avLst/>
          </a:prstGeom>
          <a:noFill/>
        </p:spPr>
        <p:txBody>
          <a:bodyPr wrap="square" rtlCol="0">
            <a:spAutoFit/>
          </a:bodyPr>
          <a:lstStyle/>
          <a:p>
            <a:pPr algn="ctr"/>
            <a:r>
              <a:rPr lang="en-US" b="1" dirty="0"/>
              <a:t>2015 - 2017</a:t>
            </a:r>
          </a:p>
          <a:p>
            <a:pPr algn="ctr"/>
            <a:r>
              <a:rPr lang="en-US" b="1" dirty="0"/>
              <a:t>Source Review</a:t>
            </a:r>
          </a:p>
        </p:txBody>
      </p:sp>
      <p:sp>
        <p:nvSpPr>
          <p:cNvPr id="17" name="TextBox 16">
            <a:extLst>
              <a:ext uri="{FF2B5EF4-FFF2-40B4-BE49-F238E27FC236}">
                <a16:creationId xmlns:a16="http://schemas.microsoft.com/office/drawing/2014/main" id="{6A42CF03-2413-7C07-72A6-2119FC4AECA0}"/>
              </a:ext>
            </a:extLst>
          </p:cNvPr>
          <p:cNvSpPr txBox="1"/>
          <p:nvPr/>
        </p:nvSpPr>
        <p:spPr>
          <a:xfrm>
            <a:off x="8679435" y="4699578"/>
            <a:ext cx="2849175" cy="646331"/>
          </a:xfrm>
          <a:prstGeom prst="rect">
            <a:avLst/>
          </a:prstGeom>
          <a:noFill/>
        </p:spPr>
        <p:txBody>
          <a:bodyPr wrap="square" rtlCol="0">
            <a:spAutoFit/>
          </a:bodyPr>
          <a:lstStyle/>
          <a:p>
            <a:pPr algn="ctr"/>
            <a:r>
              <a:rPr lang="en-US" b="1" dirty="0"/>
              <a:t>2024</a:t>
            </a:r>
          </a:p>
          <a:p>
            <a:pPr algn="ctr"/>
            <a:r>
              <a:rPr lang="en-US" b="1" dirty="0"/>
              <a:t>Independent Peer Review</a:t>
            </a:r>
          </a:p>
        </p:txBody>
      </p:sp>
      <p:sp>
        <p:nvSpPr>
          <p:cNvPr id="7" name="TextBox 6">
            <a:extLst>
              <a:ext uri="{FF2B5EF4-FFF2-40B4-BE49-F238E27FC236}">
                <a16:creationId xmlns:a16="http://schemas.microsoft.com/office/drawing/2014/main" id="{F189FC5A-9A0A-4B22-A589-DF494788B677}"/>
              </a:ext>
            </a:extLst>
          </p:cNvPr>
          <p:cNvSpPr txBox="1"/>
          <p:nvPr/>
        </p:nvSpPr>
        <p:spPr>
          <a:xfrm>
            <a:off x="3627784" y="1964877"/>
            <a:ext cx="969062" cy="646331"/>
          </a:xfrm>
          <a:prstGeom prst="rect">
            <a:avLst/>
          </a:prstGeom>
          <a:noFill/>
        </p:spPr>
        <p:txBody>
          <a:bodyPr wrap="square" rtlCol="0">
            <a:spAutoFit/>
          </a:bodyPr>
          <a:lstStyle/>
          <a:p>
            <a:pPr algn="ctr"/>
            <a:r>
              <a:rPr lang="en-US" b="1" dirty="0"/>
              <a:t>2021 Kick-Off</a:t>
            </a:r>
          </a:p>
        </p:txBody>
      </p:sp>
      <p:sp>
        <p:nvSpPr>
          <p:cNvPr id="8" name="TextBox 7">
            <a:extLst>
              <a:ext uri="{FF2B5EF4-FFF2-40B4-BE49-F238E27FC236}">
                <a16:creationId xmlns:a16="http://schemas.microsoft.com/office/drawing/2014/main" id="{7A16FBBA-FDA9-4A15-9C17-10D9488F1B97}"/>
              </a:ext>
            </a:extLst>
          </p:cNvPr>
          <p:cNvSpPr txBox="1"/>
          <p:nvPr/>
        </p:nvSpPr>
        <p:spPr>
          <a:xfrm>
            <a:off x="7391749" y="1983913"/>
            <a:ext cx="2077030" cy="923330"/>
          </a:xfrm>
          <a:prstGeom prst="rect">
            <a:avLst/>
          </a:prstGeom>
          <a:noFill/>
        </p:spPr>
        <p:txBody>
          <a:bodyPr wrap="square" rtlCol="0">
            <a:spAutoFit/>
          </a:bodyPr>
          <a:lstStyle/>
          <a:p>
            <a:pPr algn="ctr"/>
            <a:r>
              <a:rPr lang="en-US" b="1" dirty="0"/>
              <a:t>2022 </a:t>
            </a:r>
          </a:p>
          <a:p>
            <a:pPr algn="ctr"/>
            <a:r>
              <a:rPr lang="en-US" b="1" dirty="0"/>
              <a:t>Confirm </a:t>
            </a:r>
          </a:p>
          <a:p>
            <a:pPr algn="ctr"/>
            <a:r>
              <a:rPr lang="en-US" b="1" dirty="0"/>
              <a:t>Guideline Topics</a:t>
            </a:r>
            <a:endParaRPr lang="en-US" b="1" dirty="0">
              <a:solidFill>
                <a:schemeClr val="bg1">
                  <a:lumMod val="75000"/>
                </a:schemeClr>
              </a:solidFill>
            </a:endParaRPr>
          </a:p>
        </p:txBody>
      </p:sp>
      <p:sp>
        <p:nvSpPr>
          <p:cNvPr id="10" name="TextBox 9">
            <a:extLst>
              <a:ext uri="{FF2B5EF4-FFF2-40B4-BE49-F238E27FC236}">
                <a16:creationId xmlns:a16="http://schemas.microsoft.com/office/drawing/2014/main" id="{1EF38A0D-54E5-4834-B3C6-78940E2F3E32}"/>
              </a:ext>
            </a:extLst>
          </p:cNvPr>
          <p:cNvSpPr txBox="1"/>
          <p:nvPr/>
        </p:nvSpPr>
        <p:spPr>
          <a:xfrm>
            <a:off x="9289592" y="3261063"/>
            <a:ext cx="2334410" cy="646331"/>
          </a:xfrm>
          <a:prstGeom prst="rect">
            <a:avLst/>
          </a:prstGeom>
          <a:noFill/>
        </p:spPr>
        <p:txBody>
          <a:bodyPr wrap="square" rtlCol="0">
            <a:spAutoFit/>
          </a:bodyPr>
          <a:lstStyle/>
          <a:p>
            <a:pPr algn="ctr"/>
            <a:r>
              <a:rPr lang="en-US" b="1" dirty="0"/>
              <a:t>2021 - 2023</a:t>
            </a:r>
          </a:p>
          <a:p>
            <a:pPr algn="ctr"/>
            <a:r>
              <a:rPr lang="en-US" b="1" dirty="0"/>
              <a:t>Develop Content</a:t>
            </a:r>
          </a:p>
        </p:txBody>
      </p:sp>
      <p:sp>
        <p:nvSpPr>
          <p:cNvPr id="11" name="TextBox 10">
            <a:extLst>
              <a:ext uri="{FF2B5EF4-FFF2-40B4-BE49-F238E27FC236}">
                <a16:creationId xmlns:a16="http://schemas.microsoft.com/office/drawing/2014/main" id="{6314D430-01C6-4E30-86C2-3D141AE049BD}"/>
              </a:ext>
            </a:extLst>
          </p:cNvPr>
          <p:cNvSpPr txBox="1"/>
          <p:nvPr/>
        </p:nvSpPr>
        <p:spPr>
          <a:xfrm>
            <a:off x="5109592" y="5071287"/>
            <a:ext cx="1972816" cy="923330"/>
          </a:xfrm>
          <a:prstGeom prst="rect">
            <a:avLst/>
          </a:prstGeom>
          <a:noFill/>
        </p:spPr>
        <p:txBody>
          <a:bodyPr wrap="square" rtlCol="0">
            <a:spAutoFit/>
          </a:bodyPr>
          <a:lstStyle/>
          <a:p>
            <a:pPr algn="ctr"/>
            <a:r>
              <a:rPr lang="en-US" b="1" dirty="0"/>
              <a:t>Fall 2023/Spring 2024</a:t>
            </a:r>
          </a:p>
          <a:p>
            <a:pPr algn="ctr"/>
            <a:r>
              <a:rPr lang="en-US" b="1" dirty="0"/>
              <a:t>Public Review</a:t>
            </a:r>
          </a:p>
        </p:txBody>
      </p:sp>
      <p:sp>
        <p:nvSpPr>
          <p:cNvPr id="9" name="TextBox 8">
            <a:extLst>
              <a:ext uri="{FF2B5EF4-FFF2-40B4-BE49-F238E27FC236}">
                <a16:creationId xmlns:a16="http://schemas.microsoft.com/office/drawing/2014/main" id="{687FD1D0-E1B0-44AD-5A0C-DE12096A57E4}"/>
              </a:ext>
            </a:extLst>
          </p:cNvPr>
          <p:cNvSpPr txBox="1"/>
          <p:nvPr/>
        </p:nvSpPr>
        <p:spPr>
          <a:xfrm>
            <a:off x="1908645" y="5047994"/>
            <a:ext cx="2884174" cy="923330"/>
          </a:xfrm>
          <a:prstGeom prst="rect">
            <a:avLst/>
          </a:prstGeom>
          <a:noFill/>
        </p:spPr>
        <p:txBody>
          <a:bodyPr wrap="square" rtlCol="0">
            <a:spAutoFit/>
          </a:bodyPr>
          <a:lstStyle/>
          <a:p>
            <a:pPr algn="ctr"/>
            <a:r>
              <a:rPr lang="en-US" b="1" dirty="0"/>
              <a:t>Spring/Fall 2023</a:t>
            </a:r>
          </a:p>
          <a:p>
            <a:pPr algn="ctr"/>
            <a:r>
              <a:rPr lang="en-US" b="1" dirty="0"/>
              <a:t>Federal Agency Partners  Review Draft</a:t>
            </a:r>
          </a:p>
        </p:txBody>
      </p:sp>
      <p:sp>
        <p:nvSpPr>
          <p:cNvPr id="16" name="TextBox 15">
            <a:extLst>
              <a:ext uri="{FF2B5EF4-FFF2-40B4-BE49-F238E27FC236}">
                <a16:creationId xmlns:a16="http://schemas.microsoft.com/office/drawing/2014/main" id="{13256241-31DB-3281-C14B-B9006B2A0B85}"/>
              </a:ext>
            </a:extLst>
          </p:cNvPr>
          <p:cNvSpPr txBox="1"/>
          <p:nvPr/>
        </p:nvSpPr>
        <p:spPr>
          <a:xfrm>
            <a:off x="6415560" y="3905968"/>
            <a:ext cx="1768778" cy="646331"/>
          </a:xfrm>
          <a:prstGeom prst="rect">
            <a:avLst/>
          </a:prstGeom>
          <a:noFill/>
        </p:spPr>
        <p:txBody>
          <a:bodyPr wrap="square" rtlCol="0">
            <a:spAutoFit/>
          </a:bodyPr>
          <a:lstStyle/>
          <a:p>
            <a:pPr algn="ctr"/>
            <a:r>
              <a:rPr lang="en-US" b="1" dirty="0"/>
              <a:t>Spring 2023</a:t>
            </a:r>
          </a:p>
          <a:p>
            <a:pPr algn="ctr"/>
            <a:r>
              <a:rPr lang="en-US" b="1" dirty="0"/>
              <a:t>Refine Draft</a:t>
            </a:r>
          </a:p>
        </p:txBody>
      </p:sp>
      <p:sp>
        <p:nvSpPr>
          <p:cNvPr id="3" name="Slide Number Placeholder 2">
            <a:extLst>
              <a:ext uri="{FF2B5EF4-FFF2-40B4-BE49-F238E27FC236}">
                <a16:creationId xmlns:a16="http://schemas.microsoft.com/office/drawing/2014/main" id="{26A38266-1C90-FD4C-A422-68D57FB5E4E5}"/>
              </a:ext>
            </a:extLst>
          </p:cNvPr>
          <p:cNvSpPr>
            <a:spLocks noGrp="1"/>
          </p:cNvSpPr>
          <p:nvPr>
            <p:ph type="sldNum" sz="quarter" idx="12"/>
          </p:nvPr>
        </p:nvSpPr>
        <p:spPr/>
        <p:txBody>
          <a:bodyPr/>
          <a:lstStyle/>
          <a:p>
            <a:pPr>
              <a:defRPr/>
            </a:pPr>
            <a:fld id="{33DC48DB-0857-480B-B3E4-547E9DDF810E}" type="slidenum">
              <a:rPr lang="en-US" smtClean="0"/>
              <a:pPr>
                <a:defRPr/>
              </a:pPr>
              <a:t>28</a:t>
            </a:fld>
            <a:endParaRPr lang="en-US" dirty="0"/>
          </a:p>
        </p:txBody>
      </p:sp>
    </p:spTree>
    <p:extLst>
      <p:ext uri="{BB962C8B-B14F-4D97-AF65-F5344CB8AC3E}">
        <p14:creationId xmlns:p14="http://schemas.microsoft.com/office/powerpoint/2010/main" val="280445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AB02-AC03-A8D8-C9FC-7501830C49B5}"/>
              </a:ext>
            </a:extLst>
          </p:cNvPr>
          <p:cNvSpPr>
            <a:spLocks noGrp="1"/>
          </p:cNvSpPr>
          <p:nvPr>
            <p:ph type="title"/>
          </p:nvPr>
        </p:nvSpPr>
        <p:spPr>
          <a:xfrm>
            <a:off x="331304" y="332690"/>
            <a:ext cx="10515600" cy="1325563"/>
          </a:xfrm>
        </p:spPr>
        <p:txBody>
          <a:bodyPr/>
          <a:lstStyle/>
          <a:p>
            <a:r>
              <a:rPr lang="en-US" dirty="0"/>
              <a:t>National Levee Database (New Homepage)</a:t>
            </a:r>
          </a:p>
        </p:txBody>
      </p:sp>
      <p:sp>
        <p:nvSpPr>
          <p:cNvPr id="5" name="Slide Number Placeholder 4">
            <a:extLst>
              <a:ext uri="{FF2B5EF4-FFF2-40B4-BE49-F238E27FC236}">
                <a16:creationId xmlns:a16="http://schemas.microsoft.com/office/drawing/2014/main" id="{12065BA7-E8FD-CA98-CB34-D376E415A2B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4D2192-8208-4D25-B18A-72E9D3934E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23C5A36-4820-1DAB-211F-9747C705C39B}"/>
              </a:ext>
            </a:extLst>
          </p:cNvPr>
          <p:cNvPicPr>
            <a:picLocks noChangeAspect="1"/>
          </p:cNvPicPr>
          <p:nvPr/>
        </p:nvPicPr>
        <p:blipFill rotWithShape="1">
          <a:blip r:embed="rId3"/>
          <a:srcRect l="12177" t="18599" r="12177" b="24066"/>
          <a:stretch/>
        </p:blipFill>
        <p:spPr>
          <a:xfrm>
            <a:off x="3433572" y="1767966"/>
            <a:ext cx="5324855" cy="5090034"/>
          </a:xfrm>
          <a:prstGeom prst="rect">
            <a:avLst/>
          </a:prstGeom>
        </p:spPr>
      </p:pic>
      <p:sp>
        <p:nvSpPr>
          <p:cNvPr id="4" name="TextBox 3">
            <a:extLst>
              <a:ext uri="{FF2B5EF4-FFF2-40B4-BE49-F238E27FC236}">
                <a16:creationId xmlns:a16="http://schemas.microsoft.com/office/drawing/2014/main" id="{E8D59C76-EEF7-7AEB-0E02-6D9DD868F187}"/>
              </a:ext>
            </a:extLst>
          </p:cNvPr>
          <p:cNvSpPr txBox="1"/>
          <p:nvPr/>
        </p:nvSpPr>
        <p:spPr>
          <a:xfrm>
            <a:off x="124967" y="3422005"/>
            <a:ext cx="3157728" cy="830997"/>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Quicker access to Search, Mapping, Data </a:t>
            </a:r>
          </a:p>
        </p:txBody>
      </p:sp>
      <p:sp>
        <p:nvSpPr>
          <p:cNvPr id="7" name="TextBox 6">
            <a:extLst>
              <a:ext uri="{FF2B5EF4-FFF2-40B4-BE49-F238E27FC236}">
                <a16:creationId xmlns:a16="http://schemas.microsoft.com/office/drawing/2014/main" id="{14281C13-93D3-761C-ACB4-16AEE18D9CE3}"/>
              </a:ext>
            </a:extLst>
          </p:cNvPr>
          <p:cNvSpPr txBox="1"/>
          <p:nvPr/>
        </p:nvSpPr>
        <p:spPr>
          <a:xfrm>
            <a:off x="124969" y="5842171"/>
            <a:ext cx="3157726" cy="469729"/>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Levee 101 Basics</a:t>
            </a:r>
          </a:p>
        </p:txBody>
      </p:sp>
      <p:sp>
        <p:nvSpPr>
          <p:cNvPr id="8" name="TextBox 7">
            <a:extLst>
              <a:ext uri="{FF2B5EF4-FFF2-40B4-BE49-F238E27FC236}">
                <a16:creationId xmlns:a16="http://schemas.microsoft.com/office/drawing/2014/main" id="{F6EFB115-6D91-C579-0050-B3AA89DBE194}"/>
              </a:ext>
            </a:extLst>
          </p:cNvPr>
          <p:cNvSpPr txBox="1"/>
          <p:nvPr/>
        </p:nvSpPr>
        <p:spPr>
          <a:xfrm>
            <a:off x="8909304" y="4939302"/>
            <a:ext cx="2983991" cy="830997"/>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Guidance on how to submit updated data</a:t>
            </a:r>
          </a:p>
        </p:txBody>
      </p:sp>
      <p:sp>
        <p:nvSpPr>
          <p:cNvPr id="9" name="TextBox 8">
            <a:extLst>
              <a:ext uri="{FF2B5EF4-FFF2-40B4-BE49-F238E27FC236}">
                <a16:creationId xmlns:a16="http://schemas.microsoft.com/office/drawing/2014/main" id="{A20ECE02-E5F9-570B-E1A6-3D30EEC33FBB}"/>
              </a:ext>
            </a:extLst>
          </p:cNvPr>
          <p:cNvSpPr txBox="1"/>
          <p:nvPr/>
        </p:nvSpPr>
        <p:spPr>
          <a:xfrm>
            <a:off x="124967" y="4632088"/>
            <a:ext cx="3160777" cy="830997"/>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Help guides for website and data management</a:t>
            </a:r>
          </a:p>
        </p:txBody>
      </p:sp>
      <p:sp>
        <p:nvSpPr>
          <p:cNvPr id="12" name="TextBox 11">
            <a:extLst>
              <a:ext uri="{FF2B5EF4-FFF2-40B4-BE49-F238E27FC236}">
                <a16:creationId xmlns:a16="http://schemas.microsoft.com/office/drawing/2014/main" id="{676302FE-5D35-9BF6-571A-1AA2382B68AF}"/>
              </a:ext>
            </a:extLst>
          </p:cNvPr>
          <p:cNvSpPr txBox="1"/>
          <p:nvPr/>
        </p:nvSpPr>
        <p:spPr>
          <a:xfrm>
            <a:off x="8906255" y="3801091"/>
            <a:ext cx="2983991" cy="830997"/>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Facts about levees in the Nation</a:t>
            </a:r>
          </a:p>
        </p:txBody>
      </p:sp>
      <p:cxnSp>
        <p:nvCxnSpPr>
          <p:cNvPr id="15" name="Straight Arrow Connector 14">
            <a:extLst>
              <a:ext uri="{FF2B5EF4-FFF2-40B4-BE49-F238E27FC236}">
                <a16:creationId xmlns:a16="http://schemas.microsoft.com/office/drawing/2014/main" id="{3654A1EC-029D-9C4B-641E-0FCCD7B402E5}"/>
              </a:ext>
            </a:extLst>
          </p:cNvPr>
          <p:cNvCxnSpPr>
            <a:cxnSpLocks/>
            <a:stCxn id="4" idx="3"/>
          </p:cNvCxnSpPr>
          <p:nvPr/>
        </p:nvCxnSpPr>
        <p:spPr>
          <a:xfrm flipV="1">
            <a:off x="3282695" y="3584448"/>
            <a:ext cx="685801" cy="253056"/>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909762CC-E4EF-EB97-5461-750833396245}"/>
              </a:ext>
            </a:extLst>
          </p:cNvPr>
          <p:cNvCxnSpPr>
            <a:cxnSpLocks/>
            <a:stCxn id="9" idx="3"/>
          </p:cNvCxnSpPr>
          <p:nvPr/>
        </p:nvCxnSpPr>
        <p:spPr>
          <a:xfrm>
            <a:off x="3285744" y="5047587"/>
            <a:ext cx="2548128" cy="936732"/>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8425A34A-3255-563D-182D-CF14AE41AAC7}"/>
              </a:ext>
            </a:extLst>
          </p:cNvPr>
          <p:cNvCxnSpPr>
            <a:cxnSpLocks/>
            <a:stCxn id="7" idx="3"/>
          </p:cNvCxnSpPr>
          <p:nvPr/>
        </p:nvCxnSpPr>
        <p:spPr>
          <a:xfrm flipV="1">
            <a:off x="3282695" y="6061597"/>
            <a:ext cx="1106425" cy="15439"/>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4C61EEBA-B821-A23B-93DA-8DFD8652C2B0}"/>
              </a:ext>
            </a:extLst>
          </p:cNvPr>
          <p:cNvCxnSpPr>
            <a:cxnSpLocks/>
            <a:stCxn id="12" idx="1"/>
          </p:cNvCxnSpPr>
          <p:nvPr/>
        </p:nvCxnSpPr>
        <p:spPr>
          <a:xfrm flipH="1" flipV="1">
            <a:off x="7534656" y="3522581"/>
            <a:ext cx="1371599" cy="694009"/>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1F0E9A2D-D20B-AA88-5E13-6D5163A134FD}"/>
              </a:ext>
            </a:extLst>
          </p:cNvPr>
          <p:cNvCxnSpPr>
            <a:cxnSpLocks/>
            <a:stCxn id="8" idx="1"/>
          </p:cNvCxnSpPr>
          <p:nvPr/>
        </p:nvCxnSpPr>
        <p:spPr>
          <a:xfrm flipH="1">
            <a:off x="7801356" y="5354801"/>
            <a:ext cx="1107948" cy="616404"/>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7213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D099-7ACD-DC19-F3C5-E0E912680120}"/>
              </a:ext>
            </a:extLst>
          </p:cNvPr>
          <p:cNvSpPr>
            <a:spLocks noGrp="1"/>
          </p:cNvSpPr>
          <p:nvPr>
            <p:ph type="title"/>
          </p:nvPr>
        </p:nvSpPr>
        <p:spPr>
          <a:xfrm>
            <a:off x="329434" y="-137105"/>
            <a:ext cx="10515600" cy="967843"/>
          </a:xfrm>
        </p:spPr>
        <p:txBody>
          <a:bodyPr>
            <a:normAutofit fontScale="90000"/>
          </a:bodyPr>
          <a:lstStyle/>
          <a:p>
            <a:br>
              <a:rPr lang="en-US" b="1" dirty="0"/>
            </a:br>
            <a:r>
              <a:rPr lang="en-US" sz="5300" dirty="0"/>
              <a:t>Levees-at-a-Glance</a:t>
            </a:r>
            <a:endParaRPr lang="en-US" b="1" dirty="0"/>
          </a:p>
        </p:txBody>
      </p:sp>
      <p:sp>
        <p:nvSpPr>
          <p:cNvPr id="4" name="Slide Number Placeholder 3">
            <a:extLst>
              <a:ext uri="{FF2B5EF4-FFF2-40B4-BE49-F238E27FC236}">
                <a16:creationId xmlns:a16="http://schemas.microsoft.com/office/drawing/2014/main" id="{C37F677A-4C0E-4235-F7C4-198D91DBA325}"/>
              </a:ext>
            </a:extLst>
          </p:cNvPr>
          <p:cNvSpPr>
            <a:spLocks noGrp="1"/>
          </p:cNvSpPr>
          <p:nvPr>
            <p:ph type="sldNum" sz="quarter" idx="12"/>
          </p:nvPr>
        </p:nvSpPr>
        <p:spPr/>
        <p:txBody>
          <a:bodyPr/>
          <a:lstStyle/>
          <a:p>
            <a:pPr>
              <a:defRPr/>
            </a:pPr>
            <a:fld id="{33DC48DB-0857-480B-B3E4-547E9DDF810E}" type="slidenum">
              <a:rPr lang="en-US" smtClean="0"/>
              <a:pPr>
                <a:defRPr/>
              </a:pPr>
              <a:t>3</a:t>
            </a:fld>
            <a:endParaRPr lang="en-US" dirty="0"/>
          </a:p>
        </p:txBody>
      </p:sp>
      <p:pic>
        <p:nvPicPr>
          <p:cNvPr id="8" name="Picture 8" descr="United States Clipart Outline - Us Map Silhouette Vector - Free Transparent  PNG Clipart Images Download">
            <a:extLst>
              <a:ext uri="{FF2B5EF4-FFF2-40B4-BE49-F238E27FC236}">
                <a16:creationId xmlns:a16="http://schemas.microsoft.com/office/drawing/2014/main" id="{4BD09EF5-BD6D-ED89-3328-C500BC9E690F}"/>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1384745">
            <a:off x="4477729" y="1269382"/>
            <a:ext cx="8001000" cy="5343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E3E6299-0A57-A162-71ED-B8123F84DB64}"/>
              </a:ext>
            </a:extLst>
          </p:cNvPr>
          <p:cNvPicPr>
            <a:picLocks noChangeAspect="1"/>
          </p:cNvPicPr>
          <p:nvPr/>
        </p:nvPicPr>
        <p:blipFill>
          <a:blip r:embed="rId4">
            <a:duotone>
              <a:schemeClr val="bg2">
                <a:shade val="45000"/>
                <a:satMod val="135000"/>
              </a:schemeClr>
              <a:prstClr val="white"/>
            </a:duotone>
          </a:blip>
          <a:stretch>
            <a:fillRect/>
          </a:stretch>
        </p:blipFill>
        <p:spPr>
          <a:xfrm>
            <a:off x="1467625" y="1024289"/>
            <a:ext cx="3048000" cy="2533650"/>
          </a:xfrm>
          <a:prstGeom prst="rect">
            <a:avLst/>
          </a:prstGeom>
        </p:spPr>
      </p:pic>
      <p:pic>
        <p:nvPicPr>
          <p:cNvPr id="13" name="Picture 12">
            <a:extLst>
              <a:ext uri="{FF2B5EF4-FFF2-40B4-BE49-F238E27FC236}">
                <a16:creationId xmlns:a16="http://schemas.microsoft.com/office/drawing/2014/main" id="{CA748C7D-BD16-DFA2-3BFA-6D6B591163C3}"/>
              </a:ext>
            </a:extLst>
          </p:cNvPr>
          <p:cNvPicPr>
            <a:picLocks noChangeAspect="1"/>
          </p:cNvPicPr>
          <p:nvPr/>
        </p:nvPicPr>
        <p:blipFill rotWithShape="1">
          <a:blip r:embed="rId5"/>
          <a:srcRect l="78995"/>
          <a:stretch/>
        </p:blipFill>
        <p:spPr>
          <a:xfrm>
            <a:off x="9783364" y="346816"/>
            <a:ext cx="2322931" cy="5675868"/>
          </a:xfrm>
          <a:prstGeom prst="rect">
            <a:avLst/>
          </a:prstGeom>
        </p:spPr>
      </p:pic>
      <p:pic>
        <p:nvPicPr>
          <p:cNvPr id="5" name="Picture 4" descr="Diagram&#10;&#10;Description automatically generated">
            <a:extLst>
              <a:ext uri="{FF2B5EF4-FFF2-40B4-BE49-F238E27FC236}">
                <a16:creationId xmlns:a16="http://schemas.microsoft.com/office/drawing/2014/main" id="{2DCAC07D-0CEA-E5A4-26B7-393E8F87A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2565" y="1534820"/>
            <a:ext cx="4812647" cy="4812647"/>
          </a:xfrm>
          <a:prstGeom prst="rect">
            <a:avLst/>
          </a:prstGeom>
        </p:spPr>
      </p:pic>
      <p:sp>
        <p:nvSpPr>
          <p:cNvPr id="3" name="Content Placeholder 3">
            <a:extLst>
              <a:ext uri="{FF2B5EF4-FFF2-40B4-BE49-F238E27FC236}">
                <a16:creationId xmlns:a16="http://schemas.microsoft.com/office/drawing/2014/main" id="{34DFD66C-A9F1-79DF-1109-391246E8C307}"/>
              </a:ext>
            </a:extLst>
          </p:cNvPr>
          <p:cNvSpPr txBox="1">
            <a:spLocks/>
          </p:cNvSpPr>
          <p:nvPr/>
        </p:nvSpPr>
        <p:spPr>
          <a:xfrm>
            <a:off x="286843" y="4156805"/>
            <a:ext cx="5288191" cy="3731758"/>
          </a:xfrm>
          <a:prstGeom prst="rect">
            <a:avLst/>
          </a:prstGeom>
        </p:spPr>
        <p:txBody>
          <a:bodyPr rtlCol="0">
            <a:normAutofit/>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fontAlgn="auto">
              <a:spcAft>
                <a:spcPts val="0"/>
              </a:spcAft>
              <a:defRPr/>
            </a:pPr>
            <a:r>
              <a:rPr lang="en-US" sz="2800" dirty="0">
                <a:solidFill>
                  <a:schemeClr val="tx1"/>
                </a:solidFill>
                <a:latin typeface="+mn-lt"/>
              </a:rPr>
              <a:t>Main Sources of Information</a:t>
            </a:r>
          </a:p>
          <a:p>
            <a:pPr marL="514350" indent="-514350" fontAlgn="auto">
              <a:spcAft>
                <a:spcPts val="0"/>
              </a:spcAft>
              <a:buFont typeface="+mj-lt"/>
              <a:buAutoNum type="arabicPeriod"/>
              <a:defRPr/>
            </a:pPr>
            <a:r>
              <a:rPr lang="en-US" sz="2800" dirty="0">
                <a:solidFill>
                  <a:schemeClr val="tx1"/>
                </a:solidFill>
                <a:latin typeface="+mn-lt"/>
              </a:rPr>
              <a:t>USACE/Levee Sponsors</a:t>
            </a:r>
          </a:p>
          <a:p>
            <a:pPr marL="514350" indent="-514350" fontAlgn="auto">
              <a:spcAft>
                <a:spcPts val="0"/>
              </a:spcAft>
              <a:buFont typeface="+mj-lt"/>
              <a:buAutoNum type="arabicPeriod"/>
              <a:defRPr/>
            </a:pPr>
            <a:r>
              <a:rPr lang="en-US" sz="2800" dirty="0">
                <a:solidFill>
                  <a:schemeClr val="tx1"/>
                </a:solidFill>
                <a:latin typeface="+mn-lt"/>
              </a:rPr>
              <a:t>FEMA (location of 4,000 levees)</a:t>
            </a:r>
          </a:p>
          <a:p>
            <a:pPr marL="514350" indent="-514350" fontAlgn="auto">
              <a:spcAft>
                <a:spcPts val="0"/>
              </a:spcAft>
              <a:buFont typeface="+mj-lt"/>
              <a:buAutoNum type="arabicPeriod"/>
              <a:defRPr/>
            </a:pPr>
            <a:r>
              <a:rPr lang="en-US" sz="2800" dirty="0">
                <a:solidFill>
                  <a:schemeClr val="tx1"/>
                </a:solidFill>
                <a:latin typeface="+mn-lt"/>
              </a:rPr>
              <a:t>States/Federal Agencies (info on 1,000 levees) </a:t>
            </a:r>
          </a:p>
        </p:txBody>
      </p:sp>
    </p:spTree>
    <p:extLst>
      <p:ext uri="{BB962C8B-B14F-4D97-AF65-F5344CB8AC3E}">
        <p14:creationId xmlns:p14="http://schemas.microsoft.com/office/powerpoint/2010/main" val="1043212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4C4A-2D46-373F-06E1-9CC16DF0784E}"/>
              </a:ext>
            </a:extLst>
          </p:cNvPr>
          <p:cNvSpPr>
            <a:spLocks noGrp="1"/>
          </p:cNvSpPr>
          <p:nvPr>
            <p:ph type="title"/>
          </p:nvPr>
        </p:nvSpPr>
        <p:spPr/>
        <p:txBody>
          <a:bodyPr/>
          <a:lstStyle/>
          <a:p>
            <a:r>
              <a:rPr lang="en-US" dirty="0"/>
              <a:t>New Levee System Summary Format</a:t>
            </a:r>
          </a:p>
        </p:txBody>
      </p:sp>
      <p:sp>
        <p:nvSpPr>
          <p:cNvPr id="3" name="Slide Number Placeholder 2">
            <a:extLst>
              <a:ext uri="{FF2B5EF4-FFF2-40B4-BE49-F238E27FC236}">
                <a16:creationId xmlns:a16="http://schemas.microsoft.com/office/drawing/2014/main" id="{01FB8BF6-0FA9-B947-CFA2-567935EC85E4}"/>
              </a:ext>
            </a:extLst>
          </p:cNvPr>
          <p:cNvSpPr>
            <a:spLocks noGrp="1"/>
          </p:cNvSpPr>
          <p:nvPr>
            <p:ph type="sldNum" sz="quarter" idx="12"/>
          </p:nvPr>
        </p:nvSpPr>
        <p:spPr/>
        <p:txBody>
          <a:bodyPr/>
          <a:lstStyle/>
          <a:p>
            <a:pPr>
              <a:defRPr/>
            </a:pPr>
            <a:fld id="{60A05336-9425-40B0-A15E-22C01D5B4DD5}" type="slidenum">
              <a:rPr lang="en-US" smtClean="0"/>
              <a:pPr>
                <a:defRPr/>
              </a:pPr>
              <a:t>30</a:t>
            </a:fld>
            <a:endParaRPr lang="en-US" dirty="0"/>
          </a:p>
        </p:txBody>
      </p:sp>
      <p:pic>
        <p:nvPicPr>
          <p:cNvPr id="4" name="Picture 3">
            <a:extLst>
              <a:ext uri="{FF2B5EF4-FFF2-40B4-BE49-F238E27FC236}">
                <a16:creationId xmlns:a16="http://schemas.microsoft.com/office/drawing/2014/main" id="{C5BBA07C-476B-8677-9EB8-5B6FAD50D20E}"/>
              </a:ext>
            </a:extLst>
          </p:cNvPr>
          <p:cNvPicPr>
            <a:picLocks noChangeAspect="1"/>
          </p:cNvPicPr>
          <p:nvPr/>
        </p:nvPicPr>
        <p:blipFill>
          <a:blip r:embed="rId3"/>
          <a:stretch>
            <a:fillRect/>
          </a:stretch>
        </p:blipFill>
        <p:spPr>
          <a:xfrm>
            <a:off x="2820162" y="1883775"/>
            <a:ext cx="6551676" cy="4655137"/>
          </a:xfrm>
          <a:prstGeom prst="rect">
            <a:avLst/>
          </a:prstGeom>
        </p:spPr>
      </p:pic>
      <p:sp>
        <p:nvSpPr>
          <p:cNvPr id="5" name="TextBox 4">
            <a:extLst>
              <a:ext uri="{FF2B5EF4-FFF2-40B4-BE49-F238E27FC236}">
                <a16:creationId xmlns:a16="http://schemas.microsoft.com/office/drawing/2014/main" id="{B5AA0CDE-ACB6-9DCC-6F7E-5C06D7F446E7}"/>
              </a:ext>
            </a:extLst>
          </p:cNvPr>
          <p:cNvSpPr txBox="1"/>
          <p:nvPr/>
        </p:nvSpPr>
        <p:spPr>
          <a:xfrm>
            <a:off x="187833" y="2167104"/>
            <a:ext cx="2214852" cy="830997"/>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High-level summary</a:t>
            </a:r>
          </a:p>
        </p:txBody>
      </p:sp>
      <p:sp>
        <p:nvSpPr>
          <p:cNvPr id="6" name="TextBox 5">
            <a:extLst>
              <a:ext uri="{FF2B5EF4-FFF2-40B4-BE49-F238E27FC236}">
                <a16:creationId xmlns:a16="http://schemas.microsoft.com/office/drawing/2014/main" id="{0E0CAD01-2E30-9441-C090-8A3DE3405D52}"/>
              </a:ext>
            </a:extLst>
          </p:cNvPr>
          <p:cNvSpPr txBox="1"/>
          <p:nvPr/>
        </p:nvSpPr>
        <p:spPr>
          <a:xfrm>
            <a:off x="234824" y="5337631"/>
            <a:ext cx="2194561" cy="830997"/>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Basic Levee Facts</a:t>
            </a:r>
          </a:p>
        </p:txBody>
      </p:sp>
      <p:sp>
        <p:nvSpPr>
          <p:cNvPr id="7" name="TextBox 6">
            <a:extLst>
              <a:ext uri="{FF2B5EF4-FFF2-40B4-BE49-F238E27FC236}">
                <a16:creationId xmlns:a16="http://schemas.microsoft.com/office/drawing/2014/main" id="{11619336-9125-0F0A-2CE9-EDF915530771}"/>
              </a:ext>
            </a:extLst>
          </p:cNvPr>
          <p:cNvSpPr txBox="1"/>
          <p:nvPr/>
        </p:nvSpPr>
        <p:spPr>
          <a:xfrm>
            <a:off x="9811230" y="3643803"/>
            <a:ext cx="2151126" cy="1938992"/>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People, infrastructure, other info of what is behind the levee </a:t>
            </a:r>
          </a:p>
        </p:txBody>
      </p:sp>
      <p:sp>
        <p:nvSpPr>
          <p:cNvPr id="8" name="TextBox 7">
            <a:extLst>
              <a:ext uri="{FF2B5EF4-FFF2-40B4-BE49-F238E27FC236}">
                <a16:creationId xmlns:a16="http://schemas.microsoft.com/office/drawing/2014/main" id="{51C472DA-7C75-4920-C86A-EA1FC9AE48C6}"/>
              </a:ext>
            </a:extLst>
          </p:cNvPr>
          <p:cNvSpPr txBox="1"/>
          <p:nvPr/>
        </p:nvSpPr>
        <p:spPr>
          <a:xfrm>
            <a:off x="187833" y="3569312"/>
            <a:ext cx="2194561" cy="1200329"/>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Identification of flood hazards / sources</a:t>
            </a:r>
          </a:p>
        </p:txBody>
      </p:sp>
      <p:sp>
        <p:nvSpPr>
          <p:cNvPr id="9" name="TextBox 8">
            <a:extLst>
              <a:ext uri="{FF2B5EF4-FFF2-40B4-BE49-F238E27FC236}">
                <a16:creationId xmlns:a16="http://schemas.microsoft.com/office/drawing/2014/main" id="{C80CDF02-59DF-B162-09E0-030248FCB9B9}"/>
              </a:ext>
            </a:extLst>
          </p:cNvPr>
          <p:cNvSpPr txBox="1"/>
          <p:nvPr/>
        </p:nvSpPr>
        <p:spPr>
          <a:xfrm>
            <a:off x="9789315" y="2098054"/>
            <a:ext cx="2214852" cy="830997"/>
          </a:xfrm>
          <a:prstGeom prst="rect">
            <a:avLst/>
          </a:prstGeom>
          <a:ln w="317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Performance &amp; Levee Condition</a:t>
            </a:r>
          </a:p>
        </p:txBody>
      </p:sp>
      <p:cxnSp>
        <p:nvCxnSpPr>
          <p:cNvPr id="10" name="Straight Arrow Connector 9">
            <a:extLst>
              <a:ext uri="{FF2B5EF4-FFF2-40B4-BE49-F238E27FC236}">
                <a16:creationId xmlns:a16="http://schemas.microsoft.com/office/drawing/2014/main" id="{85A4498C-F1D4-89F9-63B4-6B44C5B099D9}"/>
              </a:ext>
            </a:extLst>
          </p:cNvPr>
          <p:cNvCxnSpPr>
            <a:cxnSpLocks/>
            <a:stCxn id="5" idx="3"/>
          </p:cNvCxnSpPr>
          <p:nvPr/>
        </p:nvCxnSpPr>
        <p:spPr>
          <a:xfrm flipV="1">
            <a:off x="2402685" y="2573435"/>
            <a:ext cx="2504877" cy="9168"/>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419E9A8A-E010-36CB-CDD7-4EF8A2870BBF}"/>
              </a:ext>
            </a:extLst>
          </p:cNvPr>
          <p:cNvCxnSpPr>
            <a:cxnSpLocks/>
            <a:stCxn id="8" idx="3"/>
          </p:cNvCxnSpPr>
          <p:nvPr/>
        </p:nvCxnSpPr>
        <p:spPr>
          <a:xfrm>
            <a:off x="2382394" y="4169477"/>
            <a:ext cx="3811425" cy="509736"/>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13D4E59C-7B92-21BC-21F8-DC46E7DAA948}"/>
              </a:ext>
            </a:extLst>
          </p:cNvPr>
          <p:cNvCxnSpPr>
            <a:cxnSpLocks/>
            <a:stCxn id="6" idx="3"/>
          </p:cNvCxnSpPr>
          <p:nvPr/>
        </p:nvCxnSpPr>
        <p:spPr>
          <a:xfrm flipV="1">
            <a:off x="2429385" y="5732383"/>
            <a:ext cx="1227705" cy="20747"/>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AB315941-6527-29E0-CA87-1D879A5B60CD}"/>
              </a:ext>
            </a:extLst>
          </p:cNvPr>
          <p:cNvCxnSpPr>
            <a:cxnSpLocks/>
            <a:stCxn id="9" idx="1"/>
          </p:cNvCxnSpPr>
          <p:nvPr/>
        </p:nvCxnSpPr>
        <p:spPr>
          <a:xfrm flipH="1" flipV="1">
            <a:off x="7457704" y="2476850"/>
            <a:ext cx="2331611" cy="36703"/>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ABFE122C-629F-CC6E-175D-C132340B0696}"/>
              </a:ext>
            </a:extLst>
          </p:cNvPr>
          <p:cNvCxnSpPr>
            <a:cxnSpLocks/>
            <a:stCxn id="7" idx="1"/>
          </p:cNvCxnSpPr>
          <p:nvPr/>
        </p:nvCxnSpPr>
        <p:spPr>
          <a:xfrm flipH="1">
            <a:off x="8388380" y="4613299"/>
            <a:ext cx="1422850" cy="0"/>
          </a:xfrm>
          <a:prstGeom prst="straightConnector1">
            <a:avLst/>
          </a:prstGeom>
          <a:ln w="31750">
            <a:tailEnd type="triangle" w="lg" len="lg"/>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7654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27A9-DAEF-4009-29E9-99C11A2D272E}"/>
              </a:ext>
            </a:extLst>
          </p:cNvPr>
          <p:cNvSpPr>
            <a:spLocks noGrp="1"/>
          </p:cNvSpPr>
          <p:nvPr>
            <p:ph type="title"/>
          </p:nvPr>
        </p:nvSpPr>
        <p:spPr>
          <a:xfrm>
            <a:off x="422238" y="376143"/>
            <a:ext cx="11160162" cy="1325563"/>
          </a:xfrm>
        </p:spPr>
        <p:txBody>
          <a:bodyPr>
            <a:normAutofit/>
          </a:bodyPr>
          <a:lstStyle/>
          <a:p>
            <a:r>
              <a:rPr lang="en-US" b="1" dirty="0"/>
              <a:t>Levee Review</a:t>
            </a:r>
            <a:br>
              <a:rPr lang="en-US" b="1" dirty="0"/>
            </a:br>
            <a:endParaRPr lang="en-US" b="1" dirty="0"/>
          </a:p>
        </p:txBody>
      </p:sp>
      <p:sp>
        <p:nvSpPr>
          <p:cNvPr id="3" name="Slide Number Placeholder 2">
            <a:extLst>
              <a:ext uri="{FF2B5EF4-FFF2-40B4-BE49-F238E27FC236}">
                <a16:creationId xmlns:a16="http://schemas.microsoft.com/office/drawing/2014/main" id="{58181D44-A55E-E17D-BA0F-87A6FCE685F8}"/>
              </a:ext>
            </a:extLst>
          </p:cNvPr>
          <p:cNvSpPr>
            <a:spLocks noGrp="1"/>
          </p:cNvSpPr>
          <p:nvPr>
            <p:ph type="sldNum" sz="quarter" idx="12"/>
          </p:nvPr>
        </p:nvSpPr>
        <p:spPr/>
        <p:txBody>
          <a:bodyPr/>
          <a:lstStyle/>
          <a:p>
            <a:pPr>
              <a:defRPr/>
            </a:pPr>
            <a:fld id="{60A05336-9425-40B0-A15E-22C01D5B4DD5}" type="slidenum">
              <a:rPr lang="en-US" smtClean="0"/>
              <a:pPr>
                <a:defRPr/>
              </a:pPr>
              <a:t>31</a:t>
            </a:fld>
            <a:endParaRPr lang="en-US" dirty="0"/>
          </a:p>
        </p:txBody>
      </p:sp>
      <p:sp>
        <p:nvSpPr>
          <p:cNvPr id="6" name="Content Placeholder 2">
            <a:extLst>
              <a:ext uri="{FF2B5EF4-FFF2-40B4-BE49-F238E27FC236}">
                <a16:creationId xmlns:a16="http://schemas.microsoft.com/office/drawing/2014/main" id="{3A6C20E6-E252-8109-A576-09EDACB72AAB}"/>
              </a:ext>
            </a:extLst>
          </p:cNvPr>
          <p:cNvSpPr txBox="1">
            <a:spLocks/>
          </p:cNvSpPr>
          <p:nvPr/>
        </p:nvSpPr>
        <p:spPr>
          <a:xfrm>
            <a:off x="4214054" y="1917388"/>
            <a:ext cx="7212106" cy="4079222"/>
          </a:xfrm>
          <a:prstGeom prst="rect">
            <a:avLst/>
          </a:prstGeom>
        </p:spPr>
        <p:txBody>
          <a:bodyPr>
            <a:normAutofit fontScale="77500" lnSpcReduction="20000"/>
          </a:bodyPr>
          <a:lstStyle>
            <a:lvl1pPr marL="457200" indent="-457200" algn="l" defTabSz="914400" rtl="0" eaLnBrk="1" latinLnBrk="0" hangingPunct="1">
              <a:lnSpc>
                <a:spcPct val="9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9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2800" dirty="0">
                <a:ea typeface="Calibri" panose="020F0502020204030204" pitchFamily="34" charset="0"/>
                <a:cs typeface="Calibri" panose="020F0502020204030204" pitchFamily="34" charset="0"/>
              </a:rPr>
              <a:t>USACE is authorized </a:t>
            </a:r>
            <a:r>
              <a:rPr lang="en-US" sz="2800" i="1" dirty="0">
                <a:ea typeface="Calibri" panose="020F0502020204030204" pitchFamily="34" charset="0"/>
                <a:cs typeface="Calibri" panose="020F0502020204030204" pitchFamily="34" charset="0"/>
              </a:rPr>
              <a:t>to carry out a one-time inventory and review of all levees identified in the National Levee Database</a:t>
            </a:r>
            <a:r>
              <a:rPr lang="en-US" sz="2800" dirty="0">
                <a:ea typeface="Calibri" panose="020F0502020204030204" pitchFamily="34" charset="0"/>
                <a:cs typeface="Calibri" panose="020F0502020204030204" pitchFamily="34" charset="0"/>
              </a:rPr>
              <a:t>  </a:t>
            </a:r>
          </a:p>
          <a:p>
            <a:pPr>
              <a:lnSpc>
                <a:spcPct val="120000"/>
              </a:lnSpc>
              <a:spcBef>
                <a:spcPts val="0"/>
              </a:spcBef>
            </a:pPr>
            <a:r>
              <a:rPr lang="en-US" sz="2800" dirty="0">
                <a:solidFill>
                  <a:srgbClr val="000000"/>
                </a:solidFill>
              </a:rPr>
              <a:t>Purpose - provide a clearer picture of levee-related flood risk nationally and a baseline of levee information available to all  </a:t>
            </a:r>
          </a:p>
          <a:p>
            <a:pPr>
              <a:lnSpc>
                <a:spcPct val="120000"/>
              </a:lnSpc>
              <a:spcBef>
                <a:spcPts val="0"/>
              </a:spcBef>
            </a:pPr>
            <a:r>
              <a:rPr lang="en-US" sz="2800" dirty="0"/>
              <a:t>Levee owners can volunteer to participate in a levee review</a:t>
            </a:r>
          </a:p>
          <a:p>
            <a:pPr lvl="1">
              <a:lnSpc>
                <a:spcPct val="120000"/>
              </a:lnSpc>
              <a:spcBef>
                <a:spcPts val="0"/>
              </a:spcBef>
            </a:pPr>
            <a:r>
              <a:rPr lang="en-US" dirty="0"/>
              <a:t>Conducted in the order received</a:t>
            </a:r>
          </a:p>
          <a:p>
            <a:pPr>
              <a:lnSpc>
                <a:spcPct val="120000"/>
              </a:lnSpc>
              <a:spcBef>
                <a:spcPts val="0"/>
              </a:spcBef>
            </a:pPr>
            <a:r>
              <a:rPr lang="en-US" sz="2800" dirty="0"/>
              <a:t>Work directly with willing states to have them prioritize levees within their state</a:t>
            </a:r>
          </a:p>
          <a:p>
            <a:pPr>
              <a:lnSpc>
                <a:spcPct val="107000"/>
              </a:lnSpc>
              <a:spcBef>
                <a:spcPts val="0"/>
              </a:spcBef>
              <a:buClr>
                <a:srgbClr val="DAE3F3"/>
              </a:buClr>
              <a:buFont typeface="Wingdings" panose="05000000000000000000" pitchFamily="2" charset="2"/>
              <a:buChar char="§"/>
            </a:pPr>
            <a:endParaRPr lang="en-US" sz="2800" dirty="0">
              <a:solidFill>
                <a:srgbClr val="000000"/>
              </a:solidFill>
            </a:endParaRPr>
          </a:p>
          <a:p>
            <a:pPr>
              <a:lnSpc>
                <a:spcPct val="107000"/>
              </a:lnSpc>
              <a:spcBef>
                <a:spcPts val="0"/>
              </a:spcBef>
              <a:buClr>
                <a:srgbClr val="0070C0"/>
              </a:buClr>
              <a:buFont typeface="Wingdings" panose="05000000000000000000" pitchFamily="2" charset="2"/>
              <a:buChar char="§"/>
            </a:pPr>
            <a:endParaRPr lang="en-US" sz="2400" dirty="0">
              <a:solidFill>
                <a:srgbClr val="000000"/>
              </a:solidFill>
              <a:ea typeface="Calibri" panose="020F0502020204030204" pitchFamily="34" charset="0"/>
              <a:cs typeface="Calibri" panose="020F0502020204030204" pitchFamily="34" charset="0"/>
            </a:endParaRPr>
          </a:p>
          <a:p>
            <a:pPr marL="457200" lvl="1" indent="-457200">
              <a:lnSpc>
                <a:spcPct val="107000"/>
              </a:lnSpc>
              <a:spcBef>
                <a:spcPts val="0"/>
              </a:spcBef>
              <a:buClr>
                <a:srgbClr val="0070C0"/>
              </a:buClr>
              <a:buNone/>
            </a:pPr>
            <a:endParaRPr lang="en-US" sz="2800" dirty="0">
              <a:latin typeface="Calibri" panose="020F0502020204030204" pitchFamily="34" charset="0"/>
              <a:cs typeface="Calibri" panose="020F0502020204030204" pitchFamily="34" charset="0"/>
            </a:endParaRPr>
          </a:p>
        </p:txBody>
      </p:sp>
      <p:pic>
        <p:nvPicPr>
          <p:cNvPr id="5" name="Picture 4" descr="Timeline&#10;&#10;Description automatically generated with medium confidence">
            <a:extLst>
              <a:ext uri="{FF2B5EF4-FFF2-40B4-BE49-F238E27FC236}">
                <a16:creationId xmlns:a16="http://schemas.microsoft.com/office/drawing/2014/main" id="{641F4024-DACB-3F9B-9394-44D0CC0F0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44" y="1701706"/>
            <a:ext cx="3984410" cy="5156294"/>
          </a:xfrm>
          <a:prstGeom prst="rect">
            <a:avLst/>
          </a:prstGeom>
        </p:spPr>
      </p:pic>
    </p:spTree>
    <p:extLst>
      <p:ext uri="{BB962C8B-B14F-4D97-AF65-F5344CB8AC3E}">
        <p14:creationId xmlns:p14="http://schemas.microsoft.com/office/powerpoint/2010/main" val="3478942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70B0-7BD4-13A6-20B9-EC4DB26C6A48}"/>
              </a:ext>
            </a:extLst>
          </p:cNvPr>
          <p:cNvSpPr>
            <a:spLocks noGrp="1"/>
          </p:cNvSpPr>
          <p:nvPr>
            <p:ph type="title"/>
          </p:nvPr>
        </p:nvSpPr>
        <p:spPr/>
        <p:txBody>
          <a:bodyPr/>
          <a:lstStyle/>
          <a:p>
            <a:r>
              <a:rPr lang="en-US" dirty="0"/>
              <a:t>Levee Review Process</a:t>
            </a:r>
          </a:p>
        </p:txBody>
      </p:sp>
      <p:sp>
        <p:nvSpPr>
          <p:cNvPr id="3" name="Content Placeholder 2">
            <a:extLst>
              <a:ext uri="{FF2B5EF4-FFF2-40B4-BE49-F238E27FC236}">
                <a16:creationId xmlns:a16="http://schemas.microsoft.com/office/drawing/2014/main" id="{3B183E09-4CED-EFC4-B452-339E22F0AFCB}"/>
              </a:ext>
            </a:extLst>
          </p:cNvPr>
          <p:cNvSpPr>
            <a:spLocks noGrp="1"/>
          </p:cNvSpPr>
          <p:nvPr>
            <p:ph idx="1"/>
          </p:nvPr>
        </p:nvSpPr>
        <p:spPr>
          <a:xfrm>
            <a:off x="453887" y="1902352"/>
            <a:ext cx="6659880" cy="4682598"/>
          </a:xfrm>
        </p:spPr>
        <p:txBody>
          <a:bodyPr>
            <a:normAutofit/>
          </a:bodyPr>
          <a:lstStyle/>
          <a:p>
            <a:pPr marL="514350" indent="-514350">
              <a:buFont typeface="+mj-lt"/>
              <a:buAutoNum type="arabicPeriod"/>
            </a:pPr>
            <a:r>
              <a:rPr lang="en-US" sz="2800" dirty="0"/>
              <a:t>Refine geo-referenced information</a:t>
            </a:r>
          </a:p>
          <a:p>
            <a:pPr marL="514350" indent="-514350">
              <a:buFont typeface="+mj-lt"/>
              <a:buAutoNum type="arabicPeriod"/>
            </a:pPr>
            <a:r>
              <a:rPr lang="en-US" sz="2800" dirty="0"/>
              <a:t>Conduct site visit and inspection</a:t>
            </a:r>
          </a:p>
          <a:p>
            <a:pPr marL="514350" indent="-514350">
              <a:buFont typeface="+mj-lt"/>
              <a:buAutoNum type="arabicPeriod"/>
            </a:pPr>
            <a:r>
              <a:rPr lang="en-US" sz="2800" dirty="0"/>
              <a:t>Conduct screening risk assessment</a:t>
            </a:r>
          </a:p>
          <a:p>
            <a:pPr marL="514350" indent="-514350">
              <a:buFont typeface="+mj-lt"/>
              <a:buAutoNum type="arabicPeriod"/>
            </a:pPr>
            <a:r>
              <a:rPr lang="en-US" sz="2800" dirty="0"/>
              <a:t>Levee owners of non-federal levees can request cost estimates for recommended actions identified during the review process (new requirement from WRDA 2020)</a:t>
            </a:r>
          </a:p>
        </p:txBody>
      </p:sp>
      <p:sp>
        <p:nvSpPr>
          <p:cNvPr id="4" name="Slide Number Placeholder 3">
            <a:extLst>
              <a:ext uri="{FF2B5EF4-FFF2-40B4-BE49-F238E27FC236}">
                <a16:creationId xmlns:a16="http://schemas.microsoft.com/office/drawing/2014/main" id="{BE556A6D-FB58-78AB-3C8D-E5D3E8AA410B}"/>
              </a:ext>
            </a:extLst>
          </p:cNvPr>
          <p:cNvSpPr>
            <a:spLocks noGrp="1"/>
          </p:cNvSpPr>
          <p:nvPr>
            <p:ph type="sldNum" sz="quarter" idx="12"/>
          </p:nvPr>
        </p:nvSpPr>
        <p:spPr/>
        <p:txBody>
          <a:bodyPr/>
          <a:lstStyle/>
          <a:p>
            <a:pPr>
              <a:defRPr/>
            </a:pPr>
            <a:fld id="{33DC48DB-0857-480B-B3E4-547E9DDF810E}" type="slidenum">
              <a:rPr lang="en-US" smtClean="0"/>
              <a:pPr>
                <a:defRPr/>
              </a:pPr>
              <a:t>32</a:t>
            </a:fld>
            <a:endParaRPr lang="en-US" dirty="0"/>
          </a:p>
        </p:txBody>
      </p:sp>
      <p:pic>
        <p:nvPicPr>
          <p:cNvPr id="6" name="Picture 5">
            <a:extLst>
              <a:ext uri="{FF2B5EF4-FFF2-40B4-BE49-F238E27FC236}">
                <a16:creationId xmlns:a16="http://schemas.microsoft.com/office/drawing/2014/main" id="{44800C83-ADCF-5135-BD5C-C738C856B035}"/>
              </a:ext>
            </a:extLst>
          </p:cNvPr>
          <p:cNvPicPr>
            <a:picLocks noChangeAspect="1"/>
          </p:cNvPicPr>
          <p:nvPr/>
        </p:nvPicPr>
        <p:blipFill>
          <a:blip r:embed="rId3"/>
          <a:stretch>
            <a:fillRect/>
          </a:stretch>
        </p:blipFill>
        <p:spPr>
          <a:xfrm>
            <a:off x="7676147" y="1587844"/>
            <a:ext cx="4061966" cy="4145241"/>
          </a:xfrm>
          <a:prstGeom prst="rect">
            <a:avLst/>
          </a:prstGeom>
        </p:spPr>
      </p:pic>
    </p:spTree>
    <p:extLst>
      <p:ext uri="{BB962C8B-B14F-4D97-AF65-F5344CB8AC3E}">
        <p14:creationId xmlns:p14="http://schemas.microsoft.com/office/powerpoint/2010/main" val="125079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B4F8-3AD4-B62E-B783-2472DBDAD64E}"/>
              </a:ext>
            </a:extLst>
          </p:cNvPr>
          <p:cNvSpPr>
            <a:spLocks noGrp="1"/>
          </p:cNvSpPr>
          <p:nvPr>
            <p:ph type="title"/>
          </p:nvPr>
        </p:nvSpPr>
        <p:spPr/>
        <p:txBody>
          <a:bodyPr/>
          <a:lstStyle/>
          <a:p>
            <a:r>
              <a:rPr lang="en-US" dirty="0"/>
              <a:t>Benefits of Participating in Levee Review</a:t>
            </a:r>
          </a:p>
        </p:txBody>
      </p:sp>
      <p:sp>
        <p:nvSpPr>
          <p:cNvPr id="3" name="Content Placeholder 2">
            <a:extLst>
              <a:ext uri="{FF2B5EF4-FFF2-40B4-BE49-F238E27FC236}">
                <a16:creationId xmlns:a16="http://schemas.microsoft.com/office/drawing/2014/main" id="{889F117B-03C0-6F2D-3C4F-A0AA5A839451}"/>
              </a:ext>
            </a:extLst>
          </p:cNvPr>
          <p:cNvSpPr>
            <a:spLocks noGrp="1"/>
          </p:cNvSpPr>
          <p:nvPr>
            <p:ph idx="1"/>
          </p:nvPr>
        </p:nvSpPr>
        <p:spPr/>
        <p:txBody>
          <a:bodyPr>
            <a:noAutofit/>
          </a:bodyPr>
          <a:lstStyle/>
          <a:p>
            <a:r>
              <a:rPr lang="en-US" sz="2800" dirty="0"/>
              <a:t>Help refine the data in the National Levee Database</a:t>
            </a:r>
          </a:p>
          <a:p>
            <a:r>
              <a:rPr lang="en-US" sz="2800" dirty="0"/>
              <a:t>Learning/training opportunity for participants</a:t>
            </a:r>
          </a:p>
          <a:p>
            <a:r>
              <a:rPr lang="en-US" sz="2800" dirty="0"/>
              <a:t>Levee owners obtain information to inform operation and maintenance activities</a:t>
            </a:r>
          </a:p>
          <a:p>
            <a:r>
              <a:rPr lang="en-US" sz="2800" dirty="0"/>
              <a:t>Communities obtain information to support emergency planning and land-use decisions</a:t>
            </a:r>
          </a:p>
          <a:p>
            <a:r>
              <a:rPr lang="en-US" sz="2800" dirty="0"/>
              <a:t>States obtain better information to provide support or seek federal assistance</a:t>
            </a:r>
          </a:p>
        </p:txBody>
      </p:sp>
      <p:sp>
        <p:nvSpPr>
          <p:cNvPr id="4" name="Slide Number Placeholder 3">
            <a:extLst>
              <a:ext uri="{FF2B5EF4-FFF2-40B4-BE49-F238E27FC236}">
                <a16:creationId xmlns:a16="http://schemas.microsoft.com/office/drawing/2014/main" id="{4A1FB69C-D4B0-036F-2639-8E9918B0E621}"/>
              </a:ext>
            </a:extLst>
          </p:cNvPr>
          <p:cNvSpPr>
            <a:spLocks noGrp="1"/>
          </p:cNvSpPr>
          <p:nvPr>
            <p:ph type="sldNum" sz="quarter" idx="12"/>
          </p:nvPr>
        </p:nvSpPr>
        <p:spPr/>
        <p:txBody>
          <a:bodyPr/>
          <a:lstStyle/>
          <a:p>
            <a:pPr>
              <a:defRPr/>
            </a:pPr>
            <a:fld id="{33DC48DB-0857-480B-B3E4-547E9DDF810E}" type="slidenum">
              <a:rPr lang="en-US" smtClean="0"/>
              <a:pPr>
                <a:defRPr/>
              </a:pPr>
              <a:t>33</a:t>
            </a:fld>
            <a:endParaRPr lang="en-US" dirty="0"/>
          </a:p>
        </p:txBody>
      </p:sp>
    </p:spTree>
    <p:extLst>
      <p:ext uri="{BB962C8B-B14F-4D97-AF65-F5344CB8AC3E}">
        <p14:creationId xmlns:p14="http://schemas.microsoft.com/office/powerpoint/2010/main" val="2279801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3DFD-EA5B-58F8-23CF-60AD2D8B01F6}"/>
              </a:ext>
            </a:extLst>
          </p:cNvPr>
          <p:cNvSpPr>
            <a:spLocks noGrp="1"/>
          </p:cNvSpPr>
          <p:nvPr>
            <p:ph type="title"/>
          </p:nvPr>
        </p:nvSpPr>
        <p:spPr/>
        <p:txBody>
          <a:bodyPr/>
          <a:lstStyle/>
          <a:p>
            <a:r>
              <a:rPr lang="en-US" dirty="0">
                <a:ea typeface="+mj-lt"/>
                <a:cs typeface="+mj-lt"/>
              </a:rPr>
              <a:t>Levee Management Guide in Context</a:t>
            </a:r>
            <a:endParaRPr lang="en-US" dirty="0"/>
          </a:p>
        </p:txBody>
      </p:sp>
      <p:sp>
        <p:nvSpPr>
          <p:cNvPr id="4" name="Slide Number Placeholder 3">
            <a:extLst>
              <a:ext uri="{FF2B5EF4-FFF2-40B4-BE49-F238E27FC236}">
                <a16:creationId xmlns:a16="http://schemas.microsoft.com/office/drawing/2014/main" id="{5CFC1AFA-3BC1-8D61-B2AD-DA9F4D1DC32E}"/>
              </a:ext>
            </a:extLst>
          </p:cNvPr>
          <p:cNvSpPr>
            <a:spLocks noGrp="1"/>
          </p:cNvSpPr>
          <p:nvPr>
            <p:ph type="sldNum" sz="quarter" idx="12"/>
          </p:nvPr>
        </p:nvSpPr>
        <p:spPr/>
        <p:txBody>
          <a:bodyPr/>
          <a:lstStyle/>
          <a:p>
            <a:pPr>
              <a:defRPr/>
            </a:pPr>
            <a:fld id="{33DC48DB-0857-480B-B3E4-547E9DDF810E}" type="slidenum">
              <a:rPr lang="en-US" smtClean="0"/>
              <a:pPr>
                <a:defRPr/>
              </a:pPr>
              <a:t>34</a:t>
            </a:fld>
            <a:endParaRPr lang="en-US" dirty="0"/>
          </a:p>
        </p:txBody>
      </p:sp>
      <p:pic>
        <p:nvPicPr>
          <p:cNvPr id="5" name="Picture 4" descr="Graphical user interface, application, Teams&#10;&#10;Description automatically generated">
            <a:extLst>
              <a:ext uri="{FF2B5EF4-FFF2-40B4-BE49-F238E27FC236}">
                <a16:creationId xmlns:a16="http://schemas.microsoft.com/office/drawing/2014/main" id="{93DBCEE9-D23D-BEE0-A4A7-41765B967B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632" y="1986940"/>
            <a:ext cx="10936044" cy="3847868"/>
          </a:xfrm>
          <a:prstGeom prst="rect">
            <a:avLst/>
          </a:prstGeom>
        </p:spPr>
      </p:pic>
    </p:spTree>
    <p:extLst>
      <p:ext uri="{BB962C8B-B14F-4D97-AF65-F5344CB8AC3E}">
        <p14:creationId xmlns:p14="http://schemas.microsoft.com/office/powerpoint/2010/main" val="1096494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D6A7-9711-E85F-A1F9-7614803F1DCF}"/>
              </a:ext>
            </a:extLst>
          </p:cNvPr>
          <p:cNvSpPr>
            <a:spLocks noGrp="1"/>
          </p:cNvSpPr>
          <p:nvPr>
            <p:ph type="title"/>
          </p:nvPr>
        </p:nvSpPr>
        <p:spPr/>
        <p:txBody>
          <a:bodyPr/>
          <a:lstStyle/>
          <a:p>
            <a:r>
              <a:rPr lang="en-US" b="1" dirty="0"/>
              <a:t>USACE/FEMA PROGRAM GUIDE FOR LEVEES</a:t>
            </a:r>
          </a:p>
        </p:txBody>
      </p:sp>
      <p:sp>
        <p:nvSpPr>
          <p:cNvPr id="3" name="Slide Number Placeholder 2">
            <a:extLst>
              <a:ext uri="{FF2B5EF4-FFF2-40B4-BE49-F238E27FC236}">
                <a16:creationId xmlns:a16="http://schemas.microsoft.com/office/drawing/2014/main" id="{CD4A7992-AC61-349D-0513-F1C6A5C3F151}"/>
              </a:ext>
            </a:extLst>
          </p:cNvPr>
          <p:cNvSpPr>
            <a:spLocks noGrp="1"/>
          </p:cNvSpPr>
          <p:nvPr>
            <p:ph type="sldNum" sz="quarter" idx="10"/>
          </p:nvPr>
        </p:nvSpPr>
        <p:spPr/>
        <p:txBody>
          <a:bodyPr/>
          <a:lstStyle/>
          <a:p>
            <a:pPr>
              <a:defRPr/>
            </a:pPr>
            <a:fld id="{604705FB-C5AD-4E98-98F0-74E5CB25D394}" type="slidenum">
              <a:rPr lang="en-US" smtClean="0"/>
              <a:pPr>
                <a:defRPr/>
              </a:pPr>
              <a:t>35</a:t>
            </a:fld>
            <a:endParaRPr lang="en-US" dirty="0"/>
          </a:p>
        </p:txBody>
      </p:sp>
    </p:spTree>
    <p:extLst>
      <p:ext uri="{BB962C8B-B14F-4D97-AF65-F5344CB8AC3E}">
        <p14:creationId xmlns:p14="http://schemas.microsoft.com/office/powerpoint/2010/main" val="2103347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B5F7-3A7D-5B15-9AC1-2B2B0F6BBCBF}"/>
              </a:ext>
            </a:extLst>
          </p:cNvPr>
          <p:cNvSpPr>
            <a:spLocks noGrp="1"/>
          </p:cNvSpPr>
          <p:nvPr>
            <p:ph type="title"/>
          </p:nvPr>
        </p:nvSpPr>
        <p:spPr/>
        <p:txBody>
          <a:bodyPr/>
          <a:lstStyle/>
          <a:p>
            <a:r>
              <a:rPr lang="en-US" b="1" dirty="0">
                <a:solidFill>
                  <a:schemeClr val="tx2"/>
                </a:solidFill>
                <a:latin typeface="+mn-lt"/>
              </a:rPr>
              <a:t>Existing Programs and Products that Could Support Levee Activities</a:t>
            </a:r>
          </a:p>
        </p:txBody>
      </p:sp>
      <p:sp>
        <p:nvSpPr>
          <p:cNvPr id="3" name="Content Placeholder 2">
            <a:extLst>
              <a:ext uri="{FF2B5EF4-FFF2-40B4-BE49-F238E27FC236}">
                <a16:creationId xmlns:a16="http://schemas.microsoft.com/office/drawing/2014/main" id="{FD16E40C-775E-4A3E-AA0E-43F692EF3F16}"/>
              </a:ext>
            </a:extLst>
          </p:cNvPr>
          <p:cNvSpPr>
            <a:spLocks noGrp="1"/>
          </p:cNvSpPr>
          <p:nvPr>
            <p:ph sz="half" idx="1"/>
          </p:nvPr>
        </p:nvSpPr>
        <p:spPr>
          <a:xfrm>
            <a:off x="226979" y="1803207"/>
            <a:ext cx="4705968" cy="4528581"/>
          </a:xfrm>
        </p:spPr>
        <p:txBody>
          <a:bodyPr>
            <a:normAutofit/>
          </a:bodyPr>
          <a:lstStyle/>
          <a:p>
            <a:r>
              <a:rPr lang="en-US" sz="2400" b="1" dirty="0"/>
              <a:t>USACE Programs	</a:t>
            </a:r>
          </a:p>
          <a:p>
            <a:pPr lvl="1"/>
            <a:r>
              <a:rPr lang="fr-FR" sz="2400" dirty="0"/>
              <a:t>Planning Assistance to States</a:t>
            </a:r>
          </a:p>
          <a:p>
            <a:pPr lvl="1"/>
            <a:r>
              <a:rPr lang="fr-FR" sz="2400" dirty="0"/>
              <a:t>Flood Plain Mangement Services</a:t>
            </a:r>
          </a:p>
          <a:p>
            <a:pPr lvl="1"/>
            <a:r>
              <a:rPr lang="fr-FR" sz="2400" dirty="0"/>
              <a:t>Corps Water Infrastructure </a:t>
            </a:r>
            <a:r>
              <a:rPr lang="fr-FR" sz="2400" dirty="0" err="1"/>
              <a:t>Financing</a:t>
            </a:r>
            <a:r>
              <a:rPr lang="fr-FR" sz="2400" dirty="0"/>
              <a:t> Program  </a:t>
            </a:r>
          </a:p>
          <a:p>
            <a:pPr lvl="1"/>
            <a:r>
              <a:rPr lang="fr-FR" sz="2400" dirty="0"/>
              <a:t>PL 84-99</a:t>
            </a:r>
          </a:p>
          <a:p>
            <a:pPr lvl="1"/>
            <a:r>
              <a:rPr lang="fr-FR" sz="2400" i="1" dirty="0" err="1"/>
              <a:t>Levee</a:t>
            </a:r>
            <a:r>
              <a:rPr lang="fr-FR" sz="2400" i="1" dirty="0"/>
              <a:t> </a:t>
            </a:r>
            <a:r>
              <a:rPr lang="fr-FR" sz="2400" i="1" dirty="0" err="1"/>
              <a:t>Rehabilitation</a:t>
            </a:r>
            <a:r>
              <a:rPr lang="fr-FR" sz="2400" i="1" dirty="0"/>
              <a:t> (NLSP)</a:t>
            </a:r>
          </a:p>
          <a:p>
            <a:endParaRPr lang="en-US" sz="2400" dirty="0"/>
          </a:p>
        </p:txBody>
      </p:sp>
      <p:sp>
        <p:nvSpPr>
          <p:cNvPr id="4" name="Content Placeholder 3">
            <a:extLst>
              <a:ext uri="{FF2B5EF4-FFF2-40B4-BE49-F238E27FC236}">
                <a16:creationId xmlns:a16="http://schemas.microsoft.com/office/drawing/2014/main" id="{564A0FC3-BAB1-FC8B-211D-28BA5AE983D4}"/>
              </a:ext>
            </a:extLst>
          </p:cNvPr>
          <p:cNvSpPr>
            <a:spLocks noGrp="1"/>
          </p:cNvSpPr>
          <p:nvPr>
            <p:ph sz="half" idx="2"/>
          </p:nvPr>
        </p:nvSpPr>
        <p:spPr>
          <a:xfrm>
            <a:off x="5124091" y="1803208"/>
            <a:ext cx="6229709" cy="4023360"/>
          </a:xfrm>
        </p:spPr>
        <p:txBody>
          <a:bodyPr>
            <a:normAutofit/>
          </a:bodyPr>
          <a:lstStyle/>
          <a:p>
            <a:r>
              <a:rPr lang="en-US" sz="2400" b="1" dirty="0"/>
              <a:t>FEMA Programs</a:t>
            </a:r>
            <a:endParaRPr lang="en-US" sz="2000" dirty="0"/>
          </a:p>
          <a:p>
            <a:pPr lvl="1"/>
            <a:r>
              <a:rPr lang="en-US" sz="2400" dirty="0"/>
              <a:t>Building Resilient Infrastructure and Communities Funding</a:t>
            </a:r>
          </a:p>
          <a:p>
            <a:pPr lvl="1"/>
            <a:r>
              <a:rPr lang="en-US" sz="2400" dirty="0"/>
              <a:t>Flood Mitigation Assistance Grants</a:t>
            </a:r>
          </a:p>
          <a:p>
            <a:pPr lvl="1"/>
            <a:r>
              <a:rPr lang="en-US" sz="2400" dirty="0"/>
              <a:t>Hazard Mitigation Grant Program</a:t>
            </a:r>
          </a:p>
          <a:p>
            <a:pPr lvl="1"/>
            <a:r>
              <a:rPr lang="en-US" sz="2400" dirty="0"/>
              <a:t>Community Rating System</a:t>
            </a:r>
          </a:p>
          <a:p>
            <a:pPr lvl="1"/>
            <a:r>
              <a:rPr lang="en-US" sz="2400" dirty="0"/>
              <a:t>Safeguarding Tomorrow Revolving Loan Fund (STORM)</a:t>
            </a:r>
          </a:p>
          <a:p>
            <a:pPr lvl="1"/>
            <a:r>
              <a:rPr lang="en-US" sz="2400" i="1" dirty="0"/>
              <a:t>Assistance to States Levee Grant (NLSP)</a:t>
            </a:r>
          </a:p>
        </p:txBody>
      </p:sp>
    </p:spTree>
    <p:extLst>
      <p:ext uri="{BB962C8B-B14F-4D97-AF65-F5344CB8AC3E}">
        <p14:creationId xmlns:p14="http://schemas.microsoft.com/office/powerpoint/2010/main" val="1160689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B5F7-3A7D-5B15-9AC1-2B2B0F6BBCBF}"/>
              </a:ext>
            </a:extLst>
          </p:cNvPr>
          <p:cNvSpPr>
            <a:spLocks noGrp="1"/>
          </p:cNvSpPr>
          <p:nvPr>
            <p:ph type="title"/>
          </p:nvPr>
        </p:nvSpPr>
        <p:spPr/>
        <p:txBody>
          <a:bodyPr/>
          <a:lstStyle/>
          <a:p>
            <a:r>
              <a:rPr lang="en-US" b="1" dirty="0">
                <a:solidFill>
                  <a:schemeClr val="tx2"/>
                </a:solidFill>
                <a:latin typeface="+mn-lt"/>
              </a:rPr>
              <a:t>Products That Guide Levee Activities</a:t>
            </a:r>
          </a:p>
        </p:txBody>
      </p:sp>
      <p:sp>
        <p:nvSpPr>
          <p:cNvPr id="5" name="Content Placeholder 2">
            <a:extLst>
              <a:ext uri="{FF2B5EF4-FFF2-40B4-BE49-F238E27FC236}">
                <a16:creationId xmlns:a16="http://schemas.microsoft.com/office/drawing/2014/main" id="{898B509E-9971-02C0-F749-1300E191133D}"/>
              </a:ext>
            </a:extLst>
          </p:cNvPr>
          <p:cNvSpPr txBox="1">
            <a:spLocks/>
          </p:cNvSpPr>
          <p:nvPr/>
        </p:nvSpPr>
        <p:spPr>
          <a:xfrm>
            <a:off x="8610600" y="1803208"/>
            <a:ext cx="335442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2400" dirty="0"/>
          </a:p>
        </p:txBody>
      </p:sp>
      <p:sp>
        <p:nvSpPr>
          <p:cNvPr id="7" name="Content Placeholder 6">
            <a:extLst>
              <a:ext uri="{FF2B5EF4-FFF2-40B4-BE49-F238E27FC236}">
                <a16:creationId xmlns:a16="http://schemas.microsoft.com/office/drawing/2014/main" id="{9EE51AF8-8010-B45D-3896-5CA3B2A349E8}"/>
              </a:ext>
            </a:extLst>
          </p:cNvPr>
          <p:cNvSpPr>
            <a:spLocks noGrp="1"/>
          </p:cNvSpPr>
          <p:nvPr>
            <p:ph sz="half" idx="1"/>
          </p:nvPr>
        </p:nvSpPr>
        <p:spPr>
          <a:xfrm>
            <a:off x="838200" y="1825625"/>
            <a:ext cx="8271294" cy="4351338"/>
          </a:xfrm>
        </p:spPr>
        <p:txBody>
          <a:bodyPr>
            <a:normAutofit/>
          </a:bodyPr>
          <a:lstStyle/>
          <a:p>
            <a:pPr lvl="1"/>
            <a:r>
              <a:rPr lang="en-US" dirty="0"/>
              <a:t>Hazard Mitigation Plans</a:t>
            </a:r>
          </a:p>
          <a:p>
            <a:pPr lvl="1"/>
            <a:r>
              <a:rPr lang="en-US" dirty="0"/>
              <a:t>Floodplain Management Plans</a:t>
            </a:r>
          </a:p>
          <a:p>
            <a:pPr lvl="1"/>
            <a:r>
              <a:rPr lang="en-US" dirty="0"/>
              <a:t>Operation &amp; Maintenance Plans</a:t>
            </a:r>
          </a:p>
          <a:p>
            <a:pPr lvl="1"/>
            <a:r>
              <a:rPr lang="en-US" dirty="0"/>
              <a:t>Emergency Action Plans</a:t>
            </a:r>
          </a:p>
          <a:p>
            <a:pPr lvl="1"/>
            <a:r>
              <a:rPr lang="en-US" dirty="0"/>
              <a:t>Emergency Preparation Plans</a:t>
            </a:r>
          </a:p>
          <a:p>
            <a:pPr lvl="1"/>
            <a:r>
              <a:rPr lang="en-US" dirty="0"/>
              <a:t>Communication/Outreach Plans</a:t>
            </a:r>
          </a:p>
          <a:p>
            <a:pPr lvl="1"/>
            <a:r>
              <a:rPr lang="en-US" dirty="0"/>
              <a:t>Inundation Maps</a:t>
            </a:r>
          </a:p>
          <a:p>
            <a:endParaRPr lang="en-US" sz="2800" dirty="0"/>
          </a:p>
        </p:txBody>
      </p:sp>
    </p:spTree>
    <p:extLst>
      <p:ext uri="{BB962C8B-B14F-4D97-AF65-F5344CB8AC3E}">
        <p14:creationId xmlns:p14="http://schemas.microsoft.com/office/powerpoint/2010/main" val="1909929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21B-7CE3-E59A-12B0-89D176A9C5DB}"/>
              </a:ext>
            </a:extLst>
          </p:cNvPr>
          <p:cNvSpPr>
            <a:spLocks noGrp="1"/>
          </p:cNvSpPr>
          <p:nvPr>
            <p:ph type="title"/>
          </p:nvPr>
        </p:nvSpPr>
        <p:spPr/>
        <p:txBody>
          <a:bodyPr/>
          <a:lstStyle/>
          <a:p>
            <a:r>
              <a:rPr lang="en-US" b="1" dirty="0">
                <a:solidFill>
                  <a:schemeClr val="tx2"/>
                </a:solidFill>
                <a:latin typeface="+mn-lt"/>
              </a:rPr>
              <a:t>Levee Related Activities </a:t>
            </a:r>
          </a:p>
        </p:txBody>
      </p:sp>
      <p:sp>
        <p:nvSpPr>
          <p:cNvPr id="3" name="Content Placeholder 2">
            <a:extLst>
              <a:ext uri="{FF2B5EF4-FFF2-40B4-BE49-F238E27FC236}">
                <a16:creationId xmlns:a16="http://schemas.microsoft.com/office/drawing/2014/main" id="{3E87CA4D-2D75-AFF1-DF43-D598D9686F31}"/>
              </a:ext>
            </a:extLst>
          </p:cNvPr>
          <p:cNvSpPr>
            <a:spLocks noGrp="1"/>
          </p:cNvSpPr>
          <p:nvPr>
            <p:ph sz="half" idx="1"/>
          </p:nvPr>
        </p:nvSpPr>
        <p:spPr>
          <a:xfrm>
            <a:off x="414068" y="1825625"/>
            <a:ext cx="5605732" cy="4667250"/>
          </a:xfrm>
        </p:spPr>
        <p:txBody>
          <a:bodyPr>
            <a:noAutofit/>
          </a:bodyPr>
          <a:lstStyle/>
          <a:p>
            <a:pPr lvl="1"/>
            <a:r>
              <a:rPr lang="en-US" sz="2800" dirty="0"/>
              <a:t>Inspection</a:t>
            </a:r>
          </a:p>
          <a:p>
            <a:pPr lvl="1"/>
            <a:r>
              <a:rPr lang="en-US" dirty="0"/>
              <a:t>Risk Assessment </a:t>
            </a:r>
          </a:p>
          <a:p>
            <a:pPr lvl="1"/>
            <a:r>
              <a:rPr lang="en-US" dirty="0"/>
              <a:t>Levee Repair/Rehabilitation</a:t>
            </a:r>
          </a:p>
          <a:p>
            <a:pPr lvl="1"/>
            <a:r>
              <a:rPr lang="en-US" dirty="0"/>
              <a:t>Culvert/pipe enlargement</a:t>
            </a:r>
          </a:p>
          <a:p>
            <a:pPr lvl="1"/>
            <a:r>
              <a:rPr lang="en-US" dirty="0"/>
              <a:t>Pump resizing</a:t>
            </a:r>
          </a:p>
          <a:p>
            <a:pPr lvl="1"/>
            <a:r>
              <a:rPr lang="en-US" sz="2800" dirty="0"/>
              <a:t>Data collection/management</a:t>
            </a:r>
          </a:p>
          <a:p>
            <a:pPr lvl="1"/>
            <a:r>
              <a:rPr lang="en-US" sz="2800" dirty="0"/>
              <a:t>Levee design/construction</a:t>
            </a:r>
          </a:p>
          <a:p>
            <a:pPr lvl="1"/>
            <a:r>
              <a:rPr lang="en-US" sz="2800" dirty="0"/>
              <a:t>Levee removal/setback</a:t>
            </a:r>
          </a:p>
          <a:p>
            <a:endParaRPr lang="en-US" sz="2800" dirty="0"/>
          </a:p>
        </p:txBody>
      </p:sp>
      <p:sp>
        <p:nvSpPr>
          <p:cNvPr id="4" name="Content Placeholder 3">
            <a:extLst>
              <a:ext uri="{FF2B5EF4-FFF2-40B4-BE49-F238E27FC236}">
                <a16:creationId xmlns:a16="http://schemas.microsoft.com/office/drawing/2014/main" id="{8BC45A2A-7D76-7009-334B-E2B5ED1BD74B}"/>
              </a:ext>
            </a:extLst>
          </p:cNvPr>
          <p:cNvSpPr>
            <a:spLocks noGrp="1"/>
          </p:cNvSpPr>
          <p:nvPr>
            <p:ph sz="half" idx="2"/>
          </p:nvPr>
        </p:nvSpPr>
        <p:spPr/>
        <p:txBody>
          <a:bodyPr>
            <a:normAutofit lnSpcReduction="10000"/>
          </a:bodyPr>
          <a:lstStyle/>
          <a:p>
            <a:pPr lvl="1"/>
            <a:r>
              <a:rPr lang="en-US" dirty="0">
                <a:solidFill>
                  <a:schemeClr val="accent1">
                    <a:lumMod val="75000"/>
                  </a:schemeClr>
                </a:solidFill>
              </a:rPr>
              <a:t>Awareness/communication</a:t>
            </a:r>
          </a:p>
          <a:p>
            <a:pPr lvl="1"/>
            <a:r>
              <a:rPr lang="en-US" sz="2800" dirty="0">
                <a:solidFill>
                  <a:schemeClr val="accent1">
                    <a:lumMod val="75000"/>
                  </a:schemeClr>
                </a:solidFill>
              </a:rPr>
              <a:t>Improvements to community lifelines</a:t>
            </a:r>
          </a:p>
          <a:p>
            <a:pPr lvl="1"/>
            <a:r>
              <a:rPr lang="en-US" sz="2800" dirty="0">
                <a:solidFill>
                  <a:schemeClr val="accent1">
                    <a:lumMod val="75000"/>
                  </a:schemeClr>
                </a:solidFill>
              </a:rPr>
              <a:t>House raises</a:t>
            </a:r>
          </a:p>
          <a:p>
            <a:pPr lvl="1"/>
            <a:r>
              <a:rPr lang="en-US" sz="2800" dirty="0">
                <a:solidFill>
                  <a:schemeClr val="accent1">
                    <a:lumMod val="75000"/>
                  </a:schemeClr>
                </a:solidFill>
              </a:rPr>
              <a:t>Flood proofing</a:t>
            </a:r>
          </a:p>
          <a:p>
            <a:pPr lvl="1"/>
            <a:r>
              <a:rPr lang="en-US" sz="2800" dirty="0">
                <a:solidFill>
                  <a:schemeClr val="accent1">
                    <a:lumMod val="75000"/>
                  </a:schemeClr>
                </a:solidFill>
              </a:rPr>
              <a:t>Property buyouts</a:t>
            </a:r>
          </a:p>
          <a:p>
            <a:pPr lvl="1"/>
            <a:r>
              <a:rPr lang="en-US" sz="2800" dirty="0">
                <a:solidFill>
                  <a:schemeClr val="accent1">
                    <a:lumMod val="75000"/>
                  </a:schemeClr>
                </a:solidFill>
              </a:rPr>
              <a:t>Emergency exercises</a:t>
            </a:r>
          </a:p>
          <a:p>
            <a:pPr lvl="1"/>
            <a:r>
              <a:rPr lang="en-US" sz="2800" dirty="0">
                <a:solidFill>
                  <a:schemeClr val="accent1">
                    <a:lumMod val="75000"/>
                  </a:schemeClr>
                </a:solidFill>
              </a:rPr>
              <a:t>H&amp;H modeling</a:t>
            </a:r>
          </a:p>
          <a:p>
            <a:pPr lvl="1"/>
            <a:r>
              <a:rPr lang="en-US" sz="2800" dirty="0">
                <a:solidFill>
                  <a:schemeClr val="accent1">
                    <a:lumMod val="75000"/>
                  </a:schemeClr>
                </a:solidFill>
              </a:rPr>
              <a:t>Future options analysis </a:t>
            </a:r>
          </a:p>
        </p:txBody>
      </p:sp>
    </p:spTree>
    <p:extLst>
      <p:ext uri="{BB962C8B-B14F-4D97-AF65-F5344CB8AC3E}">
        <p14:creationId xmlns:p14="http://schemas.microsoft.com/office/powerpoint/2010/main" val="239588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2FE033-6337-4B7D-8A46-0BDF7C1F83C5}"/>
              </a:ext>
            </a:extLst>
          </p:cNvPr>
          <p:cNvSpPr>
            <a:spLocks noGrp="1"/>
          </p:cNvSpPr>
          <p:nvPr>
            <p:ph type="title"/>
          </p:nvPr>
        </p:nvSpPr>
        <p:spPr>
          <a:xfrm>
            <a:off x="235527" y="-64319"/>
            <a:ext cx="10515600" cy="1325563"/>
          </a:xfrm>
        </p:spPr>
        <p:txBody>
          <a:bodyPr/>
          <a:lstStyle/>
          <a:p>
            <a:r>
              <a:rPr lang="en-US" dirty="0"/>
              <a:t>A Vision for Flood Risk Management</a:t>
            </a:r>
          </a:p>
        </p:txBody>
      </p:sp>
      <p:sp>
        <p:nvSpPr>
          <p:cNvPr id="8" name="TextBox 7">
            <a:extLst>
              <a:ext uri="{FF2B5EF4-FFF2-40B4-BE49-F238E27FC236}">
                <a16:creationId xmlns:a16="http://schemas.microsoft.com/office/drawing/2014/main" id="{321EDF83-E5C8-44F0-9F15-5BBAA74AA13F}"/>
              </a:ext>
            </a:extLst>
          </p:cNvPr>
          <p:cNvSpPr txBox="1"/>
          <p:nvPr/>
        </p:nvSpPr>
        <p:spPr>
          <a:xfrm>
            <a:off x="235527" y="862784"/>
            <a:ext cx="9853743" cy="646331"/>
          </a:xfrm>
          <a:prstGeom prst="rect">
            <a:avLst/>
          </a:prstGeom>
          <a:noFill/>
        </p:spPr>
        <p:txBody>
          <a:bodyPr wrap="square">
            <a:spAutoFit/>
          </a:bodyPr>
          <a:lstStyle/>
          <a:p>
            <a:r>
              <a:rPr lang="en-US" sz="3600" i="1" dirty="0"/>
              <a:t>A more aware, prepared, and flood resilient Nation.</a:t>
            </a:r>
          </a:p>
        </p:txBody>
      </p:sp>
      <p:pic>
        <p:nvPicPr>
          <p:cNvPr id="9" name="Picture 8" descr="Aerial photo of the river flowing through the forest">
            <a:extLst>
              <a:ext uri="{FF2B5EF4-FFF2-40B4-BE49-F238E27FC236}">
                <a16:creationId xmlns:a16="http://schemas.microsoft.com/office/drawing/2014/main" id="{FCB1F7E6-4385-408C-8151-4B8C34BCF1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917" y="1932921"/>
            <a:ext cx="5726173" cy="4530193"/>
          </a:xfrm>
          <a:prstGeom prst="rect">
            <a:avLst/>
          </a:prstGeom>
        </p:spPr>
      </p:pic>
      <p:sp>
        <p:nvSpPr>
          <p:cNvPr id="5" name="Content Placeholder 3">
            <a:extLst>
              <a:ext uri="{FF2B5EF4-FFF2-40B4-BE49-F238E27FC236}">
                <a16:creationId xmlns:a16="http://schemas.microsoft.com/office/drawing/2014/main" id="{43B3ADFC-7F64-414A-9407-B2ADD4A8587F}"/>
              </a:ext>
            </a:extLst>
          </p:cNvPr>
          <p:cNvSpPr txBox="1">
            <a:spLocks/>
          </p:cNvSpPr>
          <p:nvPr/>
        </p:nvSpPr>
        <p:spPr>
          <a:xfrm>
            <a:off x="6903809" y="2108855"/>
            <a:ext cx="5014919" cy="3731758"/>
          </a:xfrm>
          <a:prstGeom prst="rect">
            <a:avLst/>
          </a:prstGeom>
        </p:spPr>
        <p:txBody>
          <a:bodyPr rtlCol="0">
            <a:normAutofit/>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514350" indent="-514350" fontAlgn="auto">
              <a:spcAft>
                <a:spcPts val="0"/>
              </a:spcAft>
              <a:buFont typeface="+mj-lt"/>
              <a:buAutoNum type="arabicPeriod"/>
              <a:defRPr/>
            </a:pPr>
            <a:r>
              <a:rPr lang="en-US" sz="3200" dirty="0">
                <a:solidFill>
                  <a:schemeClr val="tx1"/>
                </a:solidFill>
              </a:rPr>
              <a:t>National approach</a:t>
            </a:r>
          </a:p>
          <a:p>
            <a:pPr marL="514350" indent="-514350" fontAlgn="auto">
              <a:spcAft>
                <a:spcPts val="0"/>
              </a:spcAft>
              <a:buFont typeface="+mj-lt"/>
              <a:buAutoNum type="arabicPeriod"/>
              <a:defRPr/>
            </a:pPr>
            <a:r>
              <a:rPr lang="en-US" sz="3200" dirty="0">
                <a:solidFill>
                  <a:schemeClr val="tx1"/>
                </a:solidFill>
              </a:rPr>
              <a:t>Improved public awareness</a:t>
            </a:r>
          </a:p>
          <a:p>
            <a:pPr marL="514350" indent="-514350" fontAlgn="auto">
              <a:spcAft>
                <a:spcPts val="0"/>
              </a:spcAft>
              <a:buFont typeface="+mj-lt"/>
              <a:buAutoNum type="arabicPeriod"/>
              <a:defRPr/>
            </a:pPr>
            <a:r>
              <a:rPr lang="en-US" sz="3200" dirty="0">
                <a:solidFill>
                  <a:schemeClr val="tx1"/>
                </a:solidFill>
              </a:rPr>
              <a:t>Timely and accurate data </a:t>
            </a:r>
          </a:p>
          <a:p>
            <a:pPr marL="514350" indent="-514350" fontAlgn="auto">
              <a:spcAft>
                <a:spcPts val="0"/>
              </a:spcAft>
              <a:buFont typeface="+mj-lt"/>
              <a:buAutoNum type="arabicPeriod"/>
              <a:defRPr/>
            </a:pPr>
            <a:r>
              <a:rPr lang="en-US" sz="3200" dirty="0">
                <a:solidFill>
                  <a:schemeClr val="tx1"/>
                </a:solidFill>
              </a:rPr>
              <a:t>Complementary roles and responsibilities</a:t>
            </a:r>
          </a:p>
        </p:txBody>
      </p:sp>
      <p:sp>
        <p:nvSpPr>
          <p:cNvPr id="2" name="Slide Number Placeholder 3">
            <a:extLst>
              <a:ext uri="{FF2B5EF4-FFF2-40B4-BE49-F238E27FC236}">
                <a16:creationId xmlns:a16="http://schemas.microsoft.com/office/drawing/2014/main" id="{86DB41A1-A935-F3F5-8CBB-3B8A38F1CBBD}"/>
              </a:ext>
            </a:extLst>
          </p:cNvPr>
          <p:cNvSpPr txBox="1">
            <a:spLocks/>
          </p:cNvSpPr>
          <p:nvPr/>
        </p:nvSpPr>
        <p:spPr>
          <a:xfrm>
            <a:off x="8610602" y="6311900"/>
            <a:ext cx="3581398" cy="546100"/>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3DC48DB-0857-480B-B3E4-547E9DDF810E}" type="slidenum">
              <a:rPr lang="en-US" sz="1100" smtClean="0"/>
              <a:pPr algn="r">
                <a:defRPr/>
              </a:pPr>
              <a:t>4</a:t>
            </a:fld>
            <a:endParaRPr lang="en-US" dirty="0"/>
          </a:p>
        </p:txBody>
      </p:sp>
    </p:spTree>
    <p:extLst>
      <p:ext uri="{BB962C8B-B14F-4D97-AF65-F5344CB8AC3E}">
        <p14:creationId xmlns:p14="http://schemas.microsoft.com/office/powerpoint/2010/main" val="511147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E158-16D0-41FB-818B-6BF00351E5B6}"/>
              </a:ext>
            </a:extLst>
          </p:cNvPr>
          <p:cNvSpPr>
            <a:spLocks noGrp="1"/>
          </p:cNvSpPr>
          <p:nvPr>
            <p:ph type="title"/>
          </p:nvPr>
        </p:nvSpPr>
        <p:spPr>
          <a:xfrm>
            <a:off x="614254" y="269899"/>
            <a:ext cx="10982105" cy="1055663"/>
          </a:xfrm>
        </p:spPr>
        <p:txBody>
          <a:bodyPr>
            <a:noAutofit/>
          </a:bodyPr>
          <a:lstStyle/>
          <a:p>
            <a:pPr>
              <a:lnSpc>
                <a:spcPts val="4000"/>
              </a:lnSpc>
            </a:pPr>
            <a:r>
              <a:rPr lang="en-US" dirty="0"/>
              <a:t>NATIONAL LEVEE SAFETY PROGRAM</a:t>
            </a:r>
            <a:br>
              <a:rPr lang="en-US" dirty="0"/>
            </a:br>
            <a:r>
              <a:rPr lang="en-US" i="1" dirty="0"/>
              <a:t>Vision, Mission, Objectives</a:t>
            </a:r>
          </a:p>
        </p:txBody>
      </p:sp>
      <p:sp>
        <p:nvSpPr>
          <p:cNvPr id="3" name="Slide Number Placeholder 2">
            <a:extLst>
              <a:ext uri="{FF2B5EF4-FFF2-40B4-BE49-F238E27FC236}">
                <a16:creationId xmlns:a16="http://schemas.microsoft.com/office/drawing/2014/main" id="{E3673734-7765-43AB-841F-AB3DFD5B41AA}"/>
              </a:ext>
            </a:extLst>
          </p:cNvPr>
          <p:cNvSpPr>
            <a:spLocks noGrp="1"/>
          </p:cNvSpPr>
          <p:nvPr>
            <p:ph type="sldNum" sz="quarter" idx="12"/>
          </p:nvPr>
        </p:nvSpPr>
        <p:spPr/>
        <p:txBody>
          <a:bodyPr/>
          <a:lstStyle/>
          <a:p>
            <a:fld id="{3599817A-6831-4DAA-9137-193C990A08C1}" type="slidenum">
              <a:rPr lang="en-US" smtClean="0"/>
              <a:pPr/>
              <a:t>5</a:t>
            </a:fld>
            <a:endParaRPr lang="en-US" dirty="0"/>
          </a:p>
        </p:txBody>
      </p:sp>
      <p:sp>
        <p:nvSpPr>
          <p:cNvPr id="11" name="TextBox 10">
            <a:extLst>
              <a:ext uri="{FF2B5EF4-FFF2-40B4-BE49-F238E27FC236}">
                <a16:creationId xmlns:a16="http://schemas.microsoft.com/office/drawing/2014/main" id="{58ABB4EA-8FCC-4B0D-8782-9F3CAB6E1DB3}"/>
              </a:ext>
            </a:extLst>
          </p:cNvPr>
          <p:cNvSpPr txBox="1"/>
          <p:nvPr/>
        </p:nvSpPr>
        <p:spPr>
          <a:xfrm>
            <a:off x="600293" y="2062331"/>
            <a:ext cx="10991413" cy="3872855"/>
          </a:xfrm>
          <a:prstGeom prst="rect">
            <a:avLst/>
          </a:prstGeom>
          <a:noFill/>
        </p:spPr>
        <p:txBody>
          <a:bodyPr wrap="square" lIns="0" tIns="0" rIns="0" bIns="0">
            <a:spAutoFit/>
          </a:bodyPr>
          <a:lstStyle/>
          <a:p>
            <a:pPr>
              <a:lnSpc>
                <a:spcPts val="2667"/>
              </a:lnSpc>
              <a:spcAft>
                <a:spcPts val="1600"/>
              </a:spcAft>
              <a:defRPr/>
            </a:pPr>
            <a:r>
              <a:rPr lang="en-US" sz="2400" b="1" dirty="0">
                <a:solidFill>
                  <a:srgbClr val="0F4D62"/>
                </a:solidFill>
              </a:rPr>
              <a:t>VISION: </a:t>
            </a:r>
            <a:r>
              <a:rPr lang="en-US" sz="2400" dirty="0">
                <a:solidFill>
                  <a:srgbClr val="0F4D62"/>
                </a:solidFill>
              </a:rPr>
              <a:t>Reduce the impacts of flooding and improve community resilience in areas behind levees.</a:t>
            </a:r>
          </a:p>
          <a:p>
            <a:pPr>
              <a:lnSpc>
                <a:spcPts val="2667"/>
              </a:lnSpc>
              <a:spcAft>
                <a:spcPts val="1600"/>
              </a:spcAft>
              <a:defRPr/>
            </a:pPr>
            <a:r>
              <a:rPr lang="en-US" sz="2400" b="1" dirty="0">
                <a:solidFill>
                  <a:srgbClr val="0F4D62"/>
                </a:solidFill>
              </a:rPr>
              <a:t>MISSION: </a:t>
            </a:r>
            <a:r>
              <a:rPr lang="en-US" sz="2400" dirty="0">
                <a:solidFill>
                  <a:srgbClr val="0F4D62"/>
                </a:solidFill>
              </a:rPr>
              <a:t>To facilitate an integrated framework for managing reliable levee systems to protect people and reduce property damage from floods.</a:t>
            </a:r>
          </a:p>
          <a:p>
            <a:pPr>
              <a:lnSpc>
                <a:spcPts val="2667"/>
              </a:lnSpc>
              <a:defRPr/>
            </a:pPr>
            <a:r>
              <a:rPr lang="en-US" sz="2400" b="1" dirty="0">
                <a:solidFill>
                  <a:srgbClr val="0F4D62"/>
                </a:solidFill>
              </a:rPr>
              <a:t>OBJECTIVES:</a:t>
            </a:r>
          </a:p>
          <a:p>
            <a:pPr marL="457189" indent="-457189">
              <a:lnSpc>
                <a:spcPts val="2667"/>
              </a:lnSpc>
              <a:buClr>
                <a:srgbClr val="D2782E"/>
              </a:buClr>
              <a:buFont typeface="Wingdings" pitchFamily="2" charset="2"/>
              <a:buChar char="§"/>
              <a:defRPr/>
            </a:pPr>
            <a:r>
              <a:rPr lang="en-US" sz="2400" dirty="0">
                <a:solidFill>
                  <a:srgbClr val="0F4D62"/>
                </a:solidFill>
              </a:rPr>
              <a:t>Clarifying roles and responsibilities.</a:t>
            </a:r>
          </a:p>
          <a:p>
            <a:pPr marL="457189" indent="-457189">
              <a:lnSpc>
                <a:spcPts val="2667"/>
              </a:lnSpc>
              <a:buClr>
                <a:srgbClr val="D2782E"/>
              </a:buClr>
              <a:buFont typeface="Wingdings" pitchFamily="2" charset="2"/>
              <a:buChar char="§"/>
              <a:defRPr/>
            </a:pPr>
            <a:r>
              <a:rPr lang="en-US" sz="2400" dirty="0">
                <a:solidFill>
                  <a:srgbClr val="0F4D62"/>
                </a:solidFill>
              </a:rPr>
              <a:t>Providing resources and tools to manage levees.</a:t>
            </a:r>
          </a:p>
          <a:p>
            <a:pPr marL="457189" indent="-457189">
              <a:lnSpc>
                <a:spcPts val="2667"/>
              </a:lnSpc>
              <a:buClr>
                <a:srgbClr val="D2782E"/>
              </a:buClr>
              <a:buFont typeface="Wingdings" pitchFamily="2" charset="2"/>
              <a:buChar char="§"/>
              <a:defRPr/>
            </a:pPr>
            <a:r>
              <a:rPr lang="en-US" sz="2400" dirty="0">
                <a:solidFill>
                  <a:srgbClr val="0F4D62"/>
                </a:solidFill>
              </a:rPr>
              <a:t>Access to information.</a:t>
            </a:r>
          </a:p>
          <a:p>
            <a:pPr marL="457189" indent="-457189">
              <a:lnSpc>
                <a:spcPts val="2667"/>
              </a:lnSpc>
              <a:buClr>
                <a:srgbClr val="D2782E"/>
              </a:buClr>
              <a:buFont typeface="Wingdings" pitchFamily="2" charset="2"/>
              <a:buChar char="§"/>
              <a:defRPr/>
            </a:pPr>
            <a:r>
              <a:rPr lang="en-US" sz="2400" dirty="0">
                <a:solidFill>
                  <a:srgbClr val="0F4D62"/>
                </a:solidFill>
              </a:rPr>
              <a:t>Reduce environmental impacts.</a:t>
            </a:r>
          </a:p>
          <a:p>
            <a:pPr marL="457189" indent="-457189">
              <a:lnSpc>
                <a:spcPts val="2667"/>
              </a:lnSpc>
              <a:buClr>
                <a:srgbClr val="D2782E"/>
              </a:buClr>
              <a:buFont typeface="Wingdings" pitchFamily="2" charset="2"/>
              <a:buChar char="§"/>
              <a:defRPr/>
            </a:pPr>
            <a:r>
              <a:rPr lang="en-US" sz="2400" dirty="0">
                <a:solidFill>
                  <a:srgbClr val="0F4D62"/>
                </a:solidFill>
              </a:rPr>
              <a:t>Align federal agency programs starting with USACE and FEMA.  </a:t>
            </a:r>
          </a:p>
        </p:txBody>
      </p:sp>
    </p:spTree>
    <p:extLst>
      <p:ext uri="{BB962C8B-B14F-4D97-AF65-F5344CB8AC3E}">
        <p14:creationId xmlns:p14="http://schemas.microsoft.com/office/powerpoint/2010/main" val="288865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6A9184-6F46-3361-63B4-52CAF2ABF2F0}"/>
              </a:ext>
            </a:extLst>
          </p:cNvPr>
          <p:cNvSpPr txBox="1"/>
          <p:nvPr/>
        </p:nvSpPr>
        <p:spPr>
          <a:xfrm>
            <a:off x="609601" y="2125688"/>
            <a:ext cx="11125200" cy="4247317"/>
          </a:xfrm>
          <a:prstGeom prst="rect">
            <a:avLst/>
          </a:prstGeom>
          <a:noFill/>
        </p:spPr>
        <p:txBody>
          <a:bodyPr wrap="square" lIns="0" rIns="0">
            <a:spAutoFit/>
          </a:bodyPr>
          <a:lstStyle/>
          <a:p>
            <a:pPr marL="342900" indent="-342900">
              <a:spcAft>
                <a:spcPts val="1200"/>
              </a:spcAft>
            </a:pPr>
            <a:r>
              <a:rPr lang="en-US" sz="2200" dirty="0"/>
              <a:t>(1) </a:t>
            </a:r>
            <a:r>
              <a:rPr lang="en-US" sz="2200" b="1" u="sng" dirty="0"/>
              <a:t>ensure human lives and property</a:t>
            </a:r>
            <a:r>
              <a:rPr lang="en-US" sz="2200" b="1" dirty="0"/>
              <a:t> </a:t>
            </a:r>
            <a:r>
              <a:rPr lang="en-US" sz="2200" dirty="0"/>
              <a:t>that are protected by new and existing levees </a:t>
            </a:r>
            <a:r>
              <a:rPr lang="en-US" sz="2200" b="1" u="sng" dirty="0"/>
              <a:t>are safe</a:t>
            </a:r>
            <a:endParaRPr lang="en-US" sz="2200" dirty="0"/>
          </a:p>
          <a:p>
            <a:pPr marL="342900" indent="-342900">
              <a:spcAft>
                <a:spcPts val="1200"/>
              </a:spcAft>
            </a:pPr>
            <a:r>
              <a:rPr lang="en-US" sz="2200" dirty="0"/>
              <a:t>(2) </a:t>
            </a:r>
            <a:r>
              <a:rPr lang="en-US" sz="2200" b="1" u="sng" dirty="0"/>
              <a:t>encourage the use of appropriate engineering policies, procedures, and technical practices</a:t>
            </a:r>
            <a:r>
              <a:rPr lang="en-US" sz="2200" dirty="0"/>
              <a:t> for levee site investigation, design, construction, operation and maintenance, inspection, assessment, and emergency preparedness</a:t>
            </a:r>
          </a:p>
          <a:p>
            <a:pPr marL="342900" indent="-342900">
              <a:spcAft>
                <a:spcPts val="1200"/>
              </a:spcAft>
            </a:pPr>
            <a:r>
              <a:rPr lang="en-US" sz="2200" dirty="0"/>
              <a:t>(3) develop and support public education and awareness projects to </a:t>
            </a:r>
            <a:r>
              <a:rPr lang="en-US" sz="2200" b="1" u="sng" dirty="0"/>
              <a:t>increase public acceptance and support of levee safety programs </a:t>
            </a:r>
            <a:r>
              <a:rPr lang="en-US" sz="2200" dirty="0"/>
              <a:t>and provide information</a:t>
            </a:r>
          </a:p>
          <a:p>
            <a:pPr marL="342900" indent="-342900">
              <a:spcAft>
                <a:spcPts val="1200"/>
              </a:spcAft>
            </a:pPr>
            <a:r>
              <a:rPr lang="en-US" sz="2200" dirty="0"/>
              <a:t>(4) </a:t>
            </a:r>
            <a:r>
              <a:rPr lang="en-US" sz="2200" b="1" u="sng" dirty="0"/>
              <a:t>build public awareness of the residual risks </a:t>
            </a:r>
            <a:r>
              <a:rPr lang="en-US" sz="2200" dirty="0"/>
              <a:t>associated with living in levee-protected areas</a:t>
            </a:r>
          </a:p>
          <a:p>
            <a:pPr marL="342900" indent="-342900">
              <a:spcAft>
                <a:spcPts val="1200"/>
              </a:spcAft>
            </a:pPr>
            <a:r>
              <a:rPr lang="en-US" sz="2200" dirty="0"/>
              <a:t>(5) </a:t>
            </a:r>
            <a:r>
              <a:rPr lang="en-US" sz="2200" b="1" u="sng" dirty="0"/>
              <a:t>develop technical assistance materials, seminars, and guidelines </a:t>
            </a:r>
            <a:r>
              <a:rPr lang="en-US" sz="2200" dirty="0"/>
              <a:t>to improve the security of levees of the United States</a:t>
            </a:r>
          </a:p>
          <a:p>
            <a:pPr marL="342900" indent="-342900">
              <a:spcAft>
                <a:spcPts val="1200"/>
              </a:spcAft>
            </a:pPr>
            <a:r>
              <a:rPr lang="en-US" sz="2200" dirty="0"/>
              <a:t>(6) encourage the </a:t>
            </a:r>
            <a:r>
              <a:rPr lang="en-US" sz="2200" b="1" u="sng" dirty="0"/>
              <a:t>establishment of effective state, regional, and tribal levee safety programs</a:t>
            </a:r>
            <a:endParaRPr lang="en-US" sz="2200" dirty="0"/>
          </a:p>
        </p:txBody>
      </p:sp>
      <p:sp>
        <p:nvSpPr>
          <p:cNvPr id="3" name="Title 1">
            <a:extLst>
              <a:ext uri="{FF2B5EF4-FFF2-40B4-BE49-F238E27FC236}">
                <a16:creationId xmlns:a16="http://schemas.microsoft.com/office/drawing/2014/main" id="{2F2775E1-999F-66C2-54FE-D0006E715933}"/>
              </a:ext>
            </a:extLst>
          </p:cNvPr>
          <p:cNvSpPr txBox="1">
            <a:spLocks/>
          </p:cNvSpPr>
          <p:nvPr/>
        </p:nvSpPr>
        <p:spPr>
          <a:xfrm>
            <a:off x="609601" y="88180"/>
            <a:ext cx="7846396" cy="145653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b="1" dirty="0">
                <a:solidFill>
                  <a:srgbClr val="13406A"/>
                </a:solidFill>
                <a:latin typeface="+mn-lt"/>
              </a:rPr>
              <a:t>National Levee Safety Program Purposes (33 USC 46)</a:t>
            </a:r>
          </a:p>
        </p:txBody>
      </p:sp>
    </p:spTree>
    <p:extLst>
      <p:ext uri="{BB962C8B-B14F-4D97-AF65-F5344CB8AC3E}">
        <p14:creationId xmlns:p14="http://schemas.microsoft.com/office/powerpoint/2010/main" val="3159099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B250-4B82-0E46-1509-6FA596313D8D}"/>
              </a:ext>
            </a:extLst>
          </p:cNvPr>
          <p:cNvSpPr>
            <a:spLocks noGrp="1"/>
          </p:cNvSpPr>
          <p:nvPr>
            <p:ph type="title"/>
          </p:nvPr>
        </p:nvSpPr>
        <p:spPr>
          <a:xfrm>
            <a:off x="423813" y="204896"/>
            <a:ext cx="9977488" cy="1325563"/>
          </a:xfrm>
        </p:spPr>
        <p:txBody>
          <a:bodyPr>
            <a:normAutofit/>
          </a:bodyPr>
          <a:lstStyle/>
          <a:p>
            <a:r>
              <a:rPr lang="en-US" dirty="0"/>
              <a:t>Main Components of the National Levee Safety Program (33 USC Ch. 46)</a:t>
            </a:r>
          </a:p>
        </p:txBody>
      </p:sp>
      <p:pic>
        <p:nvPicPr>
          <p:cNvPr id="5" name="Content Placeholder 4" descr="Diagram&#10;&#10;Description automatically generated">
            <a:extLst>
              <a:ext uri="{FF2B5EF4-FFF2-40B4-BE49-F238E27FC236}">
                <a16:creationId xmlns:a16="http://schemas.microsoft.com/office/drawing/2014/main" id="{2840AFC3-9524-5219-8BBD-DBD8BAF2194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195571" y="1721212"/>
            <a:ext cx="6828809" cy="4863738"/>
          </a:xfrm>
          <a:prstGeom prst="rect">
            <a:avLst/>
          </a:prstGeom>
        </p:spPr>
      </p:pic>
      <p:sp>
        <p:nvSpPr>
          <p:cNvPr id="6" name="Slide Number Placeholder 3">
            <a:extLst>
              <a:ext uri="{FF2B5EF4-FFF2-40B4-BE49-F238E27FC236}">
                <a16:creationId xmlns:a16="http://schemas.microsoft.com/office/drawing/2014/main" id="{CD7774D5-F31E-6F76-0241-6898D6AA1945}"/>
              </a:ext>
            </a:extLst>
          </p:cNvPr>
          <p:cNvSpPr>
            <a:spLocks noGrp="1"/>
          </p:cNvSpPr>
          <p:nvPr>
            <p:ph type="sldNum" sz="quarter" idx="12"/>
          </p:nvPr>
        </p:nvSpPr>
        <p:spPr>
          <a:xfrm>
            <a:off x="8610602" y="6311900"/>
            <a:ext cx="3581398" cy="546100"/>
          </a:xfrm>
        </p:spPr>
        <p:txBody>
          <a:bodyPr/>
          <a:lstStyle/>
          <a:p>
            <a:pPr>
              <a:defRPr/>
            </a:pPr>
            <a:fld id="{33DC48DB-0857-480B-B3E4-547E9DDF810E}" type="slidenum">
              <a:rPr lang="en-US" smtClean="0"/>
              <a:pPr>
                <a:defRPr/>
              </a:pPr>
              <a:t>7</a:t>
            </a:fld>
            <a:endParaRPr lang="en-US" dirty="0"/>
          </a:p>
        </p:txBody>
      </p:sp>
    </p:spTree>
    <p:extLst>
      <p:ext uri="{BB962C8B-B14F-4D97-AF65-F5344CB8AC3E}">
        <p14:creationId xmlns:p14="http://schemas.microsoft.com/office/powerpoint/2010/main" val="2508670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1240-29E9-33F7-35BB-5611B077FBC0}"/>
              </a:ext>
            </a:extLst>
          </p:cNvPr>
          <p:cNvSpPr>
            <a:spLocks noGrp="1"/>
          </p:cNvSpPr>
          <p:nvPr>
            <p:ph type="title"/>
          </p:nvPr>
        </p:nvSpPr>
        <p:spPr>
          <a:xfrm>
            <a:off x="238991" y="6927"/>
            <a:ext cx="11239393" cy="1563097"/>
          </a:xfrm>
        </p:spPr>
        <p:txBody>
          <a:bodyPr>
            <a:normAutofit/>
          </a:bodyPr>
          <a:lstStyle/>
          <a:p>
            <a:r>
              <a:rPr lang="en-US" b="1" dirty="0"/>
              <a:t>National Levee Safety Guidelines</a:t>
            </a:r>
          </a:p>
        </p:txBody>
      </p:sp>
      <p:sp>
        <p:nvSpPr>
          <p:cNvPr id="3" name="TextBox 2">
            <a:extLst>
              <a:ext uri="{FF2B5EF4-FFF2-40B4-BE49-F238E27FC236}">
                <a16:creationId xmlns:a16="http://schemas.microsoft.com/office/drawing/2014/main" id="{47788C5E-38C9-6D24-9C00-C84C529DA64B}"/>
              </a:ext>
            </a:extLst>
          </p:cNvPr>
          <p:cNvSpPr txBox="1"/>
          <p:nvPr/>
        </p:nvSpPr>
        <p:spPr>
          <a:xfrm>
            <a:off x="328979" y="1696859"/>
            <a:ext cx="7616416" cy="1732141"/>
          </a:xfrm>
          <a:prstGeom prst="rect">
            <a:avLst/>
          </a:prstGeom>
          <a:noFill/>
        </p:spPr>
        <p:txBody>
          <a:bodyPr wrap="square" lIns="0" tIns="0" rIns="0" bIns="0">
            <a:spAutoFit/>
          </a:bodyPr>
          <a:lstStyle/>
          <a:p>
            <a:pPr defTabSz="914377">
              <a:lnSpc>
                <a:spcPct val="80000"/>
              </a:lnSpc>
              <a:defRPr/>
            </a:pPr>
            <a:r>
              <a:rPr lang="en-US" sz="2800" b="1" dirty="0">
                <a:solidFill>
                  <a:srgbClr val="0D4D62"/>
                </a:solidFill>
                <a:ea typeface="Calibri" panose="020F0502020204030204" pitchFamily="34" charset="0"/>
                <a:cs typeface="Times New Roman" panose="02020603050405020304" pitchFamily="18" charset="0"/>
              </a:rPr>
              <a:t>GOAL: </a:t>
            </a:r>
            <a:r>
              <a:rPr lang="en-US" sz="2800" dirty="0">
                <a:solidFill>
                  <a:srgbClr val="0D4D62"/>
                </a:solidFill>
                <a:ea typeface="Calibri" panose="020F0502020204030204" pitchFamily="34" charset="0"/>
                <a:cs typeface="Times New Roman" panose="02020603050405020304" pitchFamily="18" charset="0"/>
              </a:rPr>
              <a:t>Serve as a national resource of voluntary, best practices to help achieve nationwide consistency in improving the reliability of levees &amp; resiliency of communities behind levees throughout the nation </a:t>
            </a:r>
          </a:p>
        </p:txBody>
      </p:sp>
      <p:sp>
        <p:nvSpPr>
          <p:cNvPr id="5" name="TextBox 4">
            <a:extLst>
              <a:ext uri="{FF2B5EF4-FFF2-40B4-BE49-F238E27FC236}">
                <a16:creationId xmlns:a16="http://schemas.microsoft.com/office/drawing/2014/main" id="{4EDBC7DE-84A8-C10E-7594-F6003C8158A9}"/>
              </a:ext>
            </a:extLst>
          </p:cNvPr>
          <p:cNvSpPr txBox="1"/>
          <p:nvPr/>
        </p:nvSpPr>
        <p:spPr>
          <a:xfrm>
            <a:off x="328979" y="3610489"/>
            <a:ext cx="7801767" cy="3490186"/>
          </a:xfrm>
          <a:prstGeom prst="rect">
            <a:avLst/>
          </a:prstGeom>
          <a:noFill/>
        </p:spPr>
        <p:txBody>
          <a:bodyPr wrap="square" lIns="0" tIns="0" rIns="0" bIns="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4D62"/>
                </a:solidFill>
                <a:effectLst/>
                <a:uLnTx/>
                <a:uFillTx/>
                <a:ea typeface="+mn-ea"/>
                <a:cs typeface="+mn-cs"/>
              </a:rPr>
              <a:t>Federal agency partners help ensure: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D4D62"/>
              </a:solidFill>
              <a:effectLst/>
              <a:uLnTx/>
              <a:uFillTx/>
              <a:ea typeface="+mn-ea"/>
              <a:cs typeface="+mn-cs"/>
            </a:endParaRPr>
          </a:p>
          <a:p>
            <a:pPr marR="0" lvl="1" indent="-457200" algn="l" defTabSz="457200" rtl="0" eaLnBrk="1" fontAlgn="auto" latinLnBrk="0" hangingPunct="1">
              <a:lnSpc>
                <a:spcPct val="80000"/>
              </a:lnSpc>
              <a:spcBef>
                <a:spcPts val="800"/>
              </a:spcBef>
              <a:spcAft>
                <a:spcPts val="0"/>
              </a:spcAft>
              <a:buClrTx/>
              <a:buSzTx/>
              <a:buFont typeface="Wingdings" panose="05000000000000000000" pitchFamily="2" charset="2"/>
              <a:buChar char="§"/>
              <a:tabLst>
                <a:tab pos="457200" algn="l"/>
              </a:tabLst>
              <a:defRPr/>
            </a:pPr>
            <a:r>
              <a:rPr kumimoji="0" lang="en-US" sz="2800" b="0" i="0" u="none" strike="noStrike" kern="1200" cap="none" spc="0" normalizeH="0" baseline="0" noProof="0" dirty="0">
                <a:ln>
                  <a:noFill/>
                </a:ln>
                <a:solidFill>
                  <a:srgbClr val="0D4D62"/>
                </a:solidFill>
                <a:effectLst/>
                <a:uLnTx/>
                <a:uFillTx/>
                <a:ea typeface="Arial" panose="020B0604020202020204" pitchFamily="34" charset="0"/>
                <a:cs typeface="Times New Roman" panose="02020603050405020304" pitchFamily="18" charset="0"/>
              </a:rPr>
              <a:t>Technical accuracy and quality of content in their area of expertise</a:t>
            </a:r>
          </a:p>
          <a:p>
            <a:pPr marL="243834" marR="0" lvl="1" indent="-380990" algn="l" defTabSz="457200" rtl="0" eaLnBrk="1" fontAlgn="auto" latinLnBrk="0" hangingPunct="1">
              <a:lnSpc>
                <a:spcPct val="80000"/>
              </a:lnSpc>
              <a:spcBef>
                <a:spcPts val="8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4D62"/>
                </a:solidFill>
                <a:effectLst/>
                <a:uLnTx/>
                <a:uFillTx/>
                <a:ea typeface="Arial" panose="020B0604020202020204" pitchFamily="34" charset="0"/>
                <a:cs typeface="Times New Roman" panose="02020603050405020304" pitchFamily="18" charset="0"/>
              </a:rPr>
              <a:t> Consistent use of concepts and terminology</a:t>
            </a:r>
          </a:p>
          <a:p>
            <a:pPr marR="0" lvl="1" indent="-457200" algn="l" defTabSz="457200" rtl="0" eaLnBrk="1" fontAlgn="auto" latinLnBrk="0" hangingPunct="1">
              <a:lnSpc>
                <a:spcPct val="80000"/>
              </a:lnSpc>
              <a:spcBef>
                <a:spcPts val="800"/>
              </a:spcBef>
              <a:spcAft>
                <a:spcPts val="0"/>
              </a:spcAft>
              <a:buClrTx/>
              <a:buSzTx/>
              <a:buFont typeface="Wingdings" panose="05000000000000000000" pitchFamily="2" charset="2"/>
              <a:buChar char="§"/>
              <a:tabLst>
                <a:tab pos="457200" algn="l"/>
              </a:tabLst>
              <a:defRPr/>
            </a:pPr>
            <a:r>
              <a:rPr kumimoji="0" lang="en-US" sz="2800" b="0" i="0" u="none" strike="noStrike" kern="1200" cap="none" spc="0" normalizeH="0" baseline="0" noProof="0" dirty="0">
                <a:ln>
                  <a:noFill/>
                </a:ln>
                <a:solidFill>
                  <a:srgbClr val="0D4D62"/>
                </a:solidFill>
                <a:effectLst/>
                <a:uLnTx/>
                <a:uFillTx/>
                <a:ea typeface="Arial" panose="020B0604020202020204" pitchFamily="34" charset="0"/>
                <a:cs typeface="Times New Roman" panose="02020603050405020304" pitchFamily="18" charset="0"/>
              </a:rPr>
              <a:t>No content redundancies or contradictory information exists</a:t>
            </a:r>
            <a:endParaRPr kumimoji="0" lang="en-US" sz="2800" b="0" i="0" u="none" strike="noStrike" kern="1200" cap="none" spc="0" normalizeH="0" baseline="0" noProof="0" dirty="0">
              <a:ln>
                <a:noFill/>
              </a:ln>
              <a:solidFill>
                <a:srgbClr val="0D4D62"/>
              </a:solidFill>
              <a:effectLst/>
              <a:uLnTx/>
              <a:uFillTx/>
              <a:ea typeface="+mn-ea"/>
              <a:cs typeface="+mn-cs"/>
            </a:endParaRPr>
          </a:p>
          <a:p>
            <a:pPr defTabSz="914377">
              <a:defRPr/>
            </a:pPr>
            <a:endParaRPr lang="en-US" sz="2800" dirty="0">
              <a:solidFill>
                <a:prstClr val="black"/>
              </a:solidFill>
              <a:latin typeface="Calibri" panose="020F0502020204030204"/>
            </a:endParaRPr>
          </a:p>
          <a:p>
            <a:pPr defTabSz="914377">
              <a:lnSpc>
                <a:spcPct val="90000"/>
              </a:lnSpc>
              <a:spcAft>
                <a:spcPts val="3000"/>
              </a:spcAft>
              <a:defRPr/>
            </a:pPr>
            <a:endParaRPr lang="en-US" sz="280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7666CEDD-9A51-BBFB-063D-492A928AC782}"/>
              </a:ext>
            </a:extLst>
          </p:cNvPr>
          <p:cNvPicPr>
            <a:picLocks noChangeAspect="1"/>
          </p:cNvPicPr>
          <p:nvPr/>
        </p:nvPicPr>
        <p:blipFill>
          <a:blip r:embed="rId3"/>
          <a:stretch>
            <a:fillRect/>
          </a:stretch>
        </p:blipFill>
        <p:spPr>
          <a:xfrm>
            <a:off x="7945394" y="1603222"/>
            <a:ext cx="2182275" cy="769874"/>
          </a:xfrm>
          <a:prstGeom prst="rect">
            <a:avLst/>
          </a:prstGeom>
        </p:spPr>
      </p:pic>
      <p:pic>
        <p:nvPicPr>
          <p:cNvPr id="6" name="Picture 5">
            <a:extLst>
              <a:ext uri="{FF2B5EF4-FFF2-40B4-BE49-F238E27FC236}">
                <a16:creationId xmlns:a16="http://schemas.microsoft.com/office/drawing/2014/main" id="{7232349D-5A86-4650-3565-09002EC222F5}"/>
              </a:ext>
            </a:extLst>
          </p:cNvPr>
          <p:cNvPicPr>
            <a:picLocks noChangeAspect="1"/>
          </p:cNvPicPr>
          <p:nvPr/>
        </p:nvPicPr>
        <p:blipFill>
          <a:blip r:embed="rId4"/>
          <a:stretch>
            <a:fillRect/>
          </a:stretch>
        </p:blipFill>
        <p:spPr>
          <a:xfrm>
            <a:off x="10054859" y="5269844"/>
            <a:ext cx="1925635" cy="870573"/>
          </a:xfrm>
          <a:prstGeom prst="rect">
            <a:avLst/>
          </a:prstGeom>
        </p:spPr>
      </p:pic>
      <p:pic>
        <p:nvPicPr>
          <p:cNvPr id="7" name="Picture 6">
            <a:extLst>
              <a:ext uri="{FF2B5EF4-FFF2-40B4-BE49-F238E27FC236}">
                <a16:creationId xmlns:a16="http://schemas.microsoft.com/office/drawing/2014/main" id="{15B24C7C-500F-FB2F-C291-0CB765FEC6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3167" y="3908475"/>
            <a:ext cx="1149530" cy="11495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B82E51D-9FBB-F4CA-7267-DF6D8FEE5E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2333" y="2901066"/>
            <a:ext cx="1690688"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 virtual town hall for SNAP (food stamps) and nutrition in the United  States | Snap To Health">
            <a:extLst>
              <a:ext uri="{FF2B5EF4-FFF2-40B4-BE49-F238E27FC236}">
                <a16:creationId xmlns:a16="http://schemas.microsoft.com/office/drawing/2014/main" id="{E10D7780-EFF2-DF6E-DC77-8DDBB4B851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7722" y="2829393"/>
            <a:ext cx="1201959" cy="7756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0131A91-1BFD-A20C-0421-72826D10A656}"/>
              </a:ext>
            </a:extLst>
          </p:cNvPr>
          <p:cNvPicPr>
            <a:picLocks noChangeAspect="1"/>
          </p:cNvPicPr>
          <p:nvPr/>
        </p:nvPicPr>
        <p:blipFill>
          <a:blip r:embed="rId8"/>
          <a:stretch>
            <a:fillRect/>
          </a:stretch>
        </p:blipFill>
        <p:spPr>
          <a:xfrm>
            <a:off x="8648711" y="5364778"/>
            <a:ext cx="775639" cy="775639"/>
          </a:xfrm>
          <a:prstGeom prst="rect">
            <a:avLst/>
          </a:prstGeom>
        </p:spPr>
      </p:pic>
      <p:pic>
        <p:nvPicPr>
          <p:cNvPr id="12" name="Picture 8" descr="NOAA | Brands of the World™ | Download vector logos and logotypes">
            <a:extLst>
              <a:ext uri="{FF2B5EF4-FFF2-40B4-BE49-F238E27FC236}">
                <a16:creationId xmlns:a16="http://schemas.microsoft.com/office/drawing/2014/main" id="{C788769A-7A4F-790B-36C6-E53B494D9A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0446" y="3856648"/>
            <a:ext cx="1256514" cy="12565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444167F-3F3A-5E72-1CCC-4E6BAF9F53FA}"/>
              </a:ext>
            </a:extLst>
          </p:cNvPr>
          <p:cNvPicPr>
            <a:picLocks noChangeAspect="1"/>
          </p:cNvPicPr>
          <p:nvPr/>
        </p:nvPicPr>
        <p:blipFill rotWithShape="1">
          <a:blip r:embed="rId10"/>
          <a:srcRect r="9421"/>
          <a:stretch/>
        </p:blipFill>
        <p:spPr>
          <a:xfrm>
            <a:off x="10626223" y="1570024"/>
            <a:ext cx="1016025" cy="769875"/>
          </a:xfrm>
          <a:prstGeom prst="rect">
            <a:avLst/>
          </a:prstGeom>
        </p:spPr>
      </p:pic>
      <p:sp>
        <p:nvSpPr>
          <p:cNvPr id="9" name="Slide Number Placeholder 8">
            <a:extLst>
              <a:ext uri="{FF2B5EF4-FFF2-40B4-BE49-F238E27FC236}">
                <a16:creationId xmlns:a16="http://schemas.microsoft.com/office/drawing/2014/main" id="{608ADA0A-BDBB-34A8-CFE3-0373B42DE8D1}"/>
              </a:ext>
            </a:extLst>
          </p:cNvPr>
          <p:cNvSpPr>
            <a:spLocks noGrp="1"/>
          </p:cNvSpPr>
          <p:nvPr>
            <p:ph type="sldNum" sz="quarter" idx="12"/>
          </p:nvPr>
        </p:nvSpPr>
        <p:spPr/>
        <p:txBody>
          <a:bodyPr/>
          <a:lstStyle/>
          <a:p>
            <a:pPr>
              <a:defRPr/>
            </a:pPr>
            <a:fld id="{33DC48DB-0857-480B-B3E4-547E9DDF810E}" type="slidenum">
              <a:rPr lang="en-US" smtClean="0"/>
              <a:pPr>
                <a:defRPr/>
              </a:pPr>
              <a:t>8</a:t>
            </a:fld>
            <a:endParaRPr lang="en-US" dirty="0"/>
          </a:p>
        </p:txBody>
      </p:sp>
    </p:spTree>
    <p:extLst>
      <p:ext uri="{BB962C8B-B14F-4D97-AF65-F5344CB8AC3E}">
        <p14:creationId xmlns:p14="http://schemas.microsoft.com/office/powerpoint/2010/main" val="3396406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4988"/>
            <a:ext cx="10843928" cy="960437"/>
          </a:xfrm>
        </p:spPr>
        <p:txBody>
          <a:bodyPr lIns="0" rIns="0">
            <a:noAutofit/>
          </a:bodyPr>
          <a:lstStyle/>
          <a:p>
            <a:pPr>
              <a:lnSpc>
                <a:spcPts val="4400"/>
              </a:lnSpc>
            </a:pPr>
            <a:r>
              <a:rPr lang="en-US" b="1" dirty="0">
                <a:solidFill>
                  <a:srgbClr val="13406A"/>
                </a:solidFill>
                <a:latin typeface="+mn-lt"/>
              </a:rPr>
              <a:t>National Levee Safety Guidelines </a:t>
            </a:r>
            <a:br>
              <a:rPr lang="en-US" b="1" dirty="0">
                <a:solidFill>
                  <a:srgbClr val="13406A"/>
                </a:solidFill>
                <a:latin typeface="+mn-lt"/>
              </a:rPr>
            </a:br>
            <a:r>
              <a:rPr lang="en-US" b="1" dirty="0">
                <a:solidFill>
                  <a:srgbClr val="13406A"/>
                </a:solidFill>
                <a:latin typeface="+mn-lt"/>
              </a:rPr>
              <a:t>General Topics</a:t>
            </a:r>
          </a:p>
        </p:txBody>
      </p:sp>
      <p:grpSp>
        <p:nvGrpSpPr>
          <p:cNvPr id="22" name="Group 21">
            <a:extLst>
              <a:ext uri="{FF2B5EF4-FFF2-40B4-BE49-F238E27FC236}">
                <a16:creationId xmlns:a16="http://schemas.microsoft.com/office/drawing/2014/main" id="{7378492D-A42F-7E71-D56E-00D43B58FDAA}"/>
              </a:ext>
            </a:extLst>
          </p:cNvPr>
          <p:cNvGrpSpPr/>
          <p:nvPr/>
        </p:nvGrpSpPr>
        <p:grpSpPr>
          <a:xfrm>
            <a:off x="3775847" y="2590472"/>
            <a:ext cx="5259018" cy="3315798"/>
            <a:chOff x="3110335" y="2270188"/>
            <a:chExt cx="5259018" cy="3315798"/>
          </a:xfrm>
        </p:grpSpPr>
        <p:grpSp>
          <p:nvGrpSpPr>
            <p:cNvPr id="3" name="Group 2">
              <a:extLst>
                <a:ext uri="{FF2B5EF4-FFF2-40B4-BE49-F238E27FC236}">
                  <a16:creationId xmlns:a16="http://schemas.microsoft.com/office/drawing/2014/main" id="{935B2AC7-02E3-0C93-5DBC-45306921EE17}"/>
                </a:ext>
              </a:extLst>
            </p:cNvPr>
            <p:cNvGrpSpPr/>
            <p:nvPr/>
          </p:nvGrpSpPr>
          <p:grpSpPr>
            <a:xfrm>
              <a:off x="3110336" y="2270188"/>
              <a:ext cx="2157575" cy="1525712"/>
              <a:chOff x="913842" y="1496567"/>
              <a:chExt cx="2876766" cy="2034283"/>
            </a:xfrm>
            <a:effectLst>
              <a:outerShdw blurRad="406400" dist="50800" dir="5400000" sx="102000" sy="102000" algn="ctr" rotWithShape="0">
                <a:srgbClr val="000000">
                  <a:alpha val="18000"/>
                </a:srgbClr>
              </a:outerShdw>
            </a:effectLst>
          </p:grpSpPr>
          <p:sp>
            <p:nvSpPr>
              <p:cNvPr id="4" name="Rounded Rectangle 1">
                <a:extLst>
                  <a:ext uri="{FF2B5EF4-FFF2-40B4-BE49-F238E27FC236}">
                    <a16:creationId xmlns:a16="http://schemas.microsoft.com/office/drawing/2014/main" id="{7753A0FD-1379-3885-A9CD-144C74FF9BA9}"/>
                  </a:ext>
                </a:extLst>
              </p:cNvPr>
              <p:cNvSpPr/>
              <p:nvPr/>
            </p:nvSpPr>
            <p:spPr>
              <a:xfrm>
                <a:off x="913843" y="1496567"/>
                <a:ext cx="2876765" cy="2034283"/>
              </a:xfrm>
              <a:prstGeom prst="roundRect">
                <a:avLst/>
              </a:prstGeom>
              <a:solidFill>
                <a:srgbClr val="CC414C">
                  <a:alpha val="6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13" dirty="0"/>
              </a:p>
            </p:txBody>
          </p:sp>
          <p:sp>
            <p:nvSpPr>
              <p:cNvPr id="7" name="TextBox 7">
                <a:extLst>
                  <a:ext uri="{FF2B5EF4-FFF2-40B4-BE49-F238E27FC236}">
                    <a16:creationId xmlns:a16="http://schemas.microsoft.com/office/drawing/2014/main" id="{B69E7FA8-BD42-32F1-4997-579959028C76}"/>
                  </a:ext>
                </a:extLst>
              </p:cNvPr>
              <p:cNvSpPr txBox="1"/>
              <p:nvPr/>
            </p:nvSpPr>
            <p:spPr>
              <a:xfrm>
                <a:off x="913842" y="1813488"/>
                <a:ext cx="2876764" cy="1358492"/>
              </a:xfrm>
              <a:prstGeom prst="rect">
                <a:avLst/>
              </a:prstGeom>
              <a:noFill/>
            </p:spPr>
            <p:txBody>
              <a:bodyPr wrap="square" lIns="0" rIns="0"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lnSpc>
                    <a:spcPts val="1800"/>
                  </a:lnSpc>
                </a:pPr>
                <a:r>
                  <a:rPr lang="en-US" sz="1800" b="1" dirty="0"/>
                  <a:t>LEVEE BASICS, ESTIMATING &amp; MANAGING </a:t>
                </a:r>
                <a:br>
                  <a:rPr lang="en-US" sz="1800" b="1" dirty="0"/>
                </a:br>
                <a:r>
                  <a:rPr lang="en-US" sz="1800" b="1" dirty="0"/>
                  <a:t>LEVEE RISK</a:t>
                </a:r>
                <a:endParaRPr lang="en-US" sz="1800" dirty="0"/>
              </a:p>
            </p:txBody>
          </p:sp>
        </p:grpSp>
        <p:grpSp>
          <p:nvGrpSpPr>
            <p:cNvPr id="8" name="Group 7">
              <a:extLst>
                <a:ext uri="{FF2B5EF4-FFF2-40B4-BE49-F238E27FC236}">
                  <a16:creationId xmlns:a16="http://schemas.microsoft.com/office/drawing/2014/main" id="{BE52D5E4-E6EC-9B8B-A627-B7461E33DD21}"/>
                </a:ext>
              </a:extLst>
            </p:cNvPr>
            <p:cNvGrpSpPr/>
            <p:nvPr/>
          </p:nvGrpSpPr>
          <p:grpSpPr>
            <a:xfrm>
              <a:off x="6211779" y="2278037"/>
              <a:ext cx="2157574" cy="1525712"/>
              <a:chOff x="5049099" y="1507033"/>
              <a:chExt cx="2876765" cy="2034283"/>
            </a:xfrm>
            <a:effectLst>
              <a:outerShdw blurRad="406400" dist="50800" dir="5400000" sx="102000" sy="102000" algn="ctr" rotWithShape="0">
                <a:srgbClr val="000000">
                  <a:alpha val="18000"/>
                </a:srgbClr>
              </a:outerShdw>
            </a:effectLst>
          </p:grpSpPr>
          <p:sp>
            <p:nvSpPr>
              <p:cNvPr id="9" name="Rounded Rectangle 15">
                <a:extLst>
                  <a:ext uri="{FF2B5EF4-FFF2-40B4-BE49-F238E27FC236}">
                    <a16:creationId xmlns:a16="http://schemas.microsoft.com/office/drawing/2014/main" id="{D6FD4262-CAB7-9DCD-A2E0-A514996CF9B3}"/>
                  </a:ext>
                </a:extLst>
              </p:cNvPr>
              <p:cNvSpPr/>
              <p:nvPr/>
            </p:nvSpPr>
            <p:spPr>
              <a:xfrm>
                <a:off x="5049099" y="1507033"/>
                <a:ext cx="2876765" cy="2034283"/>
              </a:xfrm>
              <a:prstGeom prst="roundRect">
                <a:avLst/>
              </a:prstGeom>
              <a:solidFill>
                <a:srgbClr val="2D85C0">
                  <a:alpha val="6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13" dirty="0"/>
              </a:p>
            </p:txBody>
          </p:sp>
          <p:sp>
            <p:nvSpPr>
              <p:cNvPr id="10" name="TextBox 8">
                <a:extLst>
                  <a:ext uri="{FF2B5EF4-FFF2-40B4-BE49-F238E27FC236}">
                    <a16:creationId xmlns:a16="http://schemas.microsoft.com/office/drawing/2014/main" id="{40663FCC-FF72-74D4-C5CB-0CBF616398D4}"/>
                  </a:ext>
                </a:extLst>
              </p:cNvPr>
              <p:cNvSpPr txBox="1"/>
              <p:nvPr/>
            </p:nvSpPr>
            <p:spPr>
              <a:xfrm>
                <a:off x="5049099" y="1998817"/>
                <a:ext cx="2876765" cy="1050715"/>
              </a:xfrm>
              <a:prstGeom prst="rect">
                <a:avLst/>
              </a:prstGeom>
              <a:noFill/>
            </p:spPr>
            <p:txBody>
              <a:bodyPr wrap="square" lIns="0" rIns="0"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lnSpc>
                    <a:spcPts val="1800"/>
                  </a:lnSpc>
                </a:pPr>
                <a:r>
                  <a:rPr lang="en-US" sz="1800" b="1" dirty="0"/>
                  <a:t>OWNER/</a:t>
                </a:r>
                <a:br>
                  <a:rPr lang="en-US" sz="1800" b="1" dirty="0"/>
                </a:br>
                <a:r>
                  <a:rPr lang="en-US" sz="1800" b="1" dirty="0"/>
                  <a:t>OPERATOR</a:t>
                </a:r>
                <a:br>
                  <a:rPr lang="en-US" sz="1800" b="1" dirty="0"/>
                </a:br>
                <a:r>
                  <a:rPr lang="en-US" sz="1800" b="1" dirty="0"/>
                  <a:t>RELATED</a:t>
                </a:r>
                <a:endParaRPr lang="en-US" sz="1800" dirty="0"/>
              </a:p>
            </p:txBody>
          </p:sp>
        </p:grpSp>
        <p:grpSp>
          <p:nvGrpSpPr>
            <p:cNvPr id="11" name="Group 10">
              <a:extLst>
                <a:ext uri="{FF2B5EF4-FFF2-40B4-BE49-F238E27FC236}">
                  <a16:creationId xmlns:a16="http://schemas.microsoft.com/office/drawing/2014/main" id="{F0513122-2E5D-8A24-4F99-B6F29BAC4D77}"/>
                </a:ext>
              </a:extLst>
            </p:cNvPr>
            <p:cNvGrpSpPr/>
            <p:nvPr/>
          </p:nvGrpSpPr>
          <p:grpSpPr>
            <a:xfrm>
              <a:off x="3110335" y="4039508"/>
              <a:ext cx="2157576" cy="1525712"/>
              <a:chOff x="913840" y="3855660"/>
              <a:chExt cx="2876768" cy="2034283"/>
            </a:xfrm>
            <a:effectLst>
              <a:outerShdw blurRad="406400" dist="50800" dir="5400000" sx="102000" sy="102000" algn="ctr" rotWithShape="0">
                <a:srgbClr val="000000">
                  <a:alpha val="18000"/>
                </a:srgbClr>
              </a:outerShdw>
            </a:effectLst>
          </p:grpSpPr>
          <p:sp>
            <p:nvSpPr>
              <p:cNvPr id="12" name="Rounded Rectangle 16">
                <a:extLst>
                  <a:ext uri="{FF2B5EF4-FFF2-40B4-BE49-F238E27FC236}">
                    <a16:creationId xmlns:a16="http://schemas.microsoft.com/office/drawing/2014/main" id="{E7FCDF51-0B41-338D-7794-4970F242420F}"/>
                  </a:ext>
                </a:extLst>
              </p:cNvPr>
              <p:cNvSpPr/>
              <p:nvPr/>
            </p:nvSpPr>
            <p:spPr>
              <a:xfrm>
                <a:off x="913843" y="3855660"/>
                <a:ext cx="2876765" cy="2034283"/>
              </a:xfrm>
              <a:prstGeom prst="roundRect">
                <a:avLst/>
              </a:prstGeom>
              <a:solidFill>
                <a:srgbClr val="E0E0E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13" dirty="0"/>
              </a:p>
            </p:txBody>
          </p:sp>
          <p:sp>
            <p:nvSpPr>
              <p:cNvPr id="13" name="TextBox 11">
                <a:extLst>
                  <a:ext uri="{FF2B5EF4-FFF2-40B4-BE49-F238E27FC236}">
                    <a16:creationId xmlns:a16="http://schemas.microsoft.com/office/drawing/2014/main" id="{80D9CB56-A25C-241B-0B0D-C8231EF88443}"/>
                  </a:ext>
                </a:extLst>
              </p:cNvPr>
              <p:cNvSpPr txBox="1"/>
              <p:nvPr/>
            </p:nvSpPr>
            <p:spPr>
              <a:xfrm>
                <a:off x="913840" y="4631645"/>
                <a:ext cx="2876764" cy="742939"/>
              </a:xfrm>
              <a:prstGeom prst="rect">
                <a:avLst/>
              </a:prstGeom>
              <a:noFill/>
            </p:spPr>
            <p:txBody>
              <a:bodyPr wrap="square" lIns="0" rIns="0"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lnSpc>
                    <a:spcPts val="1800"/>
                  </a:lnSpc>
                </a:pPr>
                <a:r>
                  <a:rPr lang="en-US" sz="1800" b="1" dirty="0"/>
                  <a:t>INFRASTRUCTURE RELATED</a:t>
                </a:r>
                <a:endParaRPr lang="en-US" sz="1800" dirty="0"/>
              </a:p>
            </p:txBody>
          </p:sp>
        </p:grpSp>
        <p:grpSp>
          <p:nvGrpSpPr>
            <p:cNvPr id="14" name="Group 13">
              <a:extLst>
                <a:ext uri="{FF2B5EF4-FFF2-40B4-BE49-F238E27FC236}">
                  <a16:creationId xmlns:a16="http://schemas.microsoft.com/office/drawing/2014/main" id="{042C290B-D08E-11A1-45EF-2D81455253A3}"/>
                </a:ext>
              </a:extLst>
            </p:cNvPr>
            <p:cNvGrpSpPr/>
            <p:nvPr/>
          </p:nvGrpSpPr>
          <p:grpSpPr>
            <a:xfrm>
              <a:off x="6211779" y="4060274"/>
              <a:ext cx="2157574" cy="1525712"/>
              <a:chOff x="5049099" y="3883348"/>
              <a:chExt cx="2876765" cy="2034283"/>
            </a:xfrm>
            <a:effectLst>
              <a:outerShdw blurRad="406400" dist="50800" dir="5400000" sx="102000" sy="102000" algn="ctr" rotWithShape="0">
                <a:srgbClr val="000000">
                  <a:alpha val="18000"/>
                </a:srgbClr>
              </a:outerShdw>
            </a:effectLst>
          </p:grpSpPr>
          <p:sp>
            <p:nvSpPr>
              <p:cNvPr id="15" name="Rounded Rectangle 14">
                <a:extLst>
                  <a:ext uri="{FF2B5EF4-FFF2-40B4-BE49-F238E27FC236}">
                    <a16:creationId xmlns:a16="http://schemas.microsoft.com/office/drawing/2014/main" id="{E76A7424-E32B-B941-7040-B5D110171072}"/>
                  </a:ext>
                </a:extLst>
              </p:cNvPr>
              <p:cNvSpPr/>
              <p:nvPr/>
            </p:nvSpPr>
            <p:spPr>
              <a:xfrm>
                <a:off x="5049099" y="3883348"/>
                <a:ext cx="2876765" cy="2034283"/>
              </a:xfrm>
              <a:prstGeom prst="roundRect">
                <a:avLst/>
              </a:prstGeom>
              <a:solidFill>
                <a:srgbClr val="9EC9B8"/>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13" dirty="0"/>
              </a:p>
            </p:txBody>
          </p:sp>
          <p:sp>
            <p:nvSpPr>
              <p:cNvPr id="16" name="TextBox 12">
                <a:extLst>
                  <a:ext uri="{FF2B5EF4-FFF2-40B4-BE49-F238E27FC236}">
                    <a16:creationId xmlns:a16="http://schemas.microsoft.com/office/drawing/2014/main" id="{E80E7E89-08D5-A644-AF99-C1B5CF254DC7}"/>
                  </a:ext>
                </a:extLst>
              </p:cNvPr>
              <p:cNvSpPr txBox="1"/>
              <p:nvPr/>
            </p:nvSpPr>
            <p:spPr>
              <a:xfrm>
                <a:off x="5049099" y="4630613"/>
                <a:ext cx="2876765" cy="742939"/>
              </a:xfrm>
              <a:prstGeom prst="rect">
                <a:avLst/>
              </a:prstGeom>
              <a:noFill/>
            </p:spPr>
            <p:txBody>
              <a:bodyPr wrap="square" lIns="0" rIns="0"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lnSpc>
                    <a:spcPts val="1800"/>
                  </a:lnSpc>
                </a:pPr>
                <a:r>
                  <a:rPr lang="en-US" sz="1800" b="1" dirty="0"/>
                  <a:t>COMMUNITY</a:t>
                </a:r>
              </a:p>
              <a:p>
                <a:pPr algn="ctr">
                  <a:lnSpc>
                    <a:spcPts val="1800"/>
                  </a:lnSpc>
                </a:pPr>
                <a:r>
                  <a:rPr lang="en-US" sz="1800" b="1" dirty="0"/>
                  <a:t>RELATED</a:t>
                </a:r>
                <a:endParaRPr lang="en-US" sz="1800" dirty="0"/>
              </a:p>
            </p:txBody>
          </p:sp>
        </p:grpSp>
        <p:grpSp>
          <p:nvGrpSpPr>
            <p:cNvPr id="17" name="Group 16">
              <a:extLst>
                <a:ext uri="{FF2B5EF4-FFF2-40B4-BE49-F238E27FC236}">
                  <a16:creationId xmlns:a16="http://schemas.microsoft.com/office/drawing/2014/main" id="{16186899-1788-50EA-535C-7CE15AC7E25D}"/>
                </a:ext>
              </a:extLst>
            </p:cNvPr>
            <p:cNvGrpSpPr/>
            <p:nvPr/>
          </p:nvGrpSpPr>
          <p:grpSpPr>
            <a:xfrm>
              <a:off x="4771282" y="3089791"/>
              <a:ext cx="1870280" cy="1645994"/>
              <a:chOff x="3128437" y="2589372"/>
              <a:chExt cx="2493707" cy="2194658"/>
            </a:xfrm>
            <a:effectLst>
              <a:outerShdw blurRad="406400" dist="50800" dir="5400000" sx="102000" sy="102000" algn="ctr" rotWithShape="0">
                <a:srgbClr val="000000">
                  <a:alpha val="18000"/>
                </a:srgbClr>
              </a:outerShdw>
            </a:effectLst>
          </p:grpSpPr>
          <p:sp>
            <p:nvSpPr>
              <p:cNvPr id="18" name="Rounded Rectangle 18">
                <a:extLst>
                  <a:ext uri="{FF2B5EF4-FFF2-40B4-BE49-F238E27FC236}">
                    <a16:creationId xmlns:a16="http://schemas.microsoft.com/office/drawing/2014/main" id="{58D96D1B-3AB6-9014-A244-259C15C4103B}"/>
                  </a:ext>
                </a:extLst>
              </p:cNvPr>
              <p:cNvSpPr/>
              <p:nvPr/>
            </p:nvSpPr>
            <p:spPr>
              <a:xfrm rot="2700000">
                <a:off x="3277961" y="2595887"/>
                <a:ext cx="2194658" cy="2181627"/>
              </a:xfrm>
              <a:prstGeom prst="roundRect">
                <a:avLst/>
              </a:prstGeom>
              <a:solidFill>
                <a:schemeClr val="accent2">
                  <a:lumMod val="60000"/>
                  <a:lumOff val="40000"/>
                </a:schemeClr>
              </a:solid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13" dirty="0"/>
              </a:p>
            </p:txBody>
          </p:sp>
          <p:sp>
            <p:nvSpPr>
              <p:cNvPr id="19" name="TextBox 7">
                <a:extLst>
                  <a:ext uri="{FF2B5EF4-FFF2-40B4-BE49-F238E27FC236}">
                    <a16:creationId xmlns:a16="http://schemas.microsoft.com/office/drawing/2014/main" id="{708FA23A-5D11-5868-D06E-4A443AE76D45}"/>
                  </a:ext>
                </a:extLst>
              </p:cNvPr>
              <p:cNvSpPr txBox="1"/>
              <p:nvPr/>
            </p:nvSpPr>
            <p:spPr>
              <a:xfrm>
                <a:off x="3128437" y="2991100"/>
                <a:ext cx="2493707" cy="1571285"/>
              </a:xfrm>
              <a:prstGeom prst="rect">
                <a:avLst/>
              </a:prstGeom>
              <a:noFill/>
            </p:spPr>
            <p:txBody>
              <a:bodyPr wrap="square" lIns="0" rIns="0"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lnSpc>
                    <a:spcPts val="1200"/>
                  </a:lnSpc>
                  <a:spcAft>
                    <a:spcPts val="600"/>
                  </a:spcAft>
                </a:pPr>
                <a:r>
                  <a:rPr lang="en-US" sz="1400" b="1" dirty="0"/>
                  <a:t>CLIMATE</a:t>
                </a:r>
                <a:br>
                  <a:rPr lang="en-US" sz="1400" b="1" dirty="0"/>
                </a:br>
                <a:r>
                  <a:rPr lang="en-US" sz="1400" b="1" dirty="0"/>
                  <a:t>CHANGE</a:t>
                </a:r>
              </a:p>
              <a:p>
                <a:pPr algn="ctr">
                  <a:lnSpc>
                    <a:spcPts val="1200"/>
                  </a:lnSpc>
                  <a:spcAft>
                    <a:spcPts val="600"/>
                  </a:spcAft>
                </a:pPr>
                <a:r>
                  <a:rPr lang="en-US" sz="1400" b="1" dirty="0"/>
                  <a:t>UNDER-SERVED</a:t>
                </a:r>
                <a:br>
                  <a:rPr lang="en-US" sz="1400" b="1" dirty="0"/>
                </a:br>
                <a:r>
                  <a:rPr lang="en-US" sz="1400" b="1" dirty="0"/>
                  <a:t>COMMUNITIES</a:t>
                </a:r>
              </a:p>
              <a:p>
                <a:pPr algn="ctr">
                  <a:lnSpc>
                    <a:spcPts val="1200"/>
                  </a:lnSpc>
                  <a:spcAft>
                    <a:spcPts val="600"/>
                  </a:spcAft>
                </a:pPr>
                <a:r>
                  <a:rPr lang="en-US" sz="1400" b="1" dirty="0"/>
                  <a:t>FLOODPLAIN</a:t>
                </a:r>
                <a:br>
                  <a:rPr lang="en-US" sz="1400" b="1" dirty="0"/>
                </a:br>
                <a:r>
                  <a:rPr lang="en-US" sz="1400" b="1" dirty="0"/>
                  <a:t>BENEFITS</a:t>
                </a:r>
                <a:endParaRPr lang="en-US" sz="1400" dirty="0"/>
              </a:p>
            </p:txBody>
          </p:sp>
        </p:grpSp>
      </p:grpSp>
      <p:sp>
        <p:nvSpPr>
          <p:cNvPr id="5" name="Content Placeholder 2">
            <a:extLst>
              <a:ext uri="{FF2B5EF4-FFF2-40B4-BE49-F238E27FC236}">
                <a16:creationId xmlns:a16="http://schemas.microsoft.com/office/drawing/2014/main" id="{1DDD21FC-D0B9-ACC5-39A7-0B654DFD34ED}"/>
              </a:ext>
            </a:extLst>
          </p:cNvPr>
          <p:cNvSpPr>
            <a:spLocks noGrp="1"/>
          </p:cNvSpPr>
          <p:nvPr>
            <p:ph idx="1"/>
          </p:nvPr>
        </p:nvSpPr>
        <p:spPr>
          <a:xfrm>
            <a:off x="577402" y="2317114"/>
            <a:ext cx="2856890" cy="1525712"/>
          </a:xfrm>
        </p:spPr>
        <p:txBody>
          <a:bodyPr lIns="0" rIns="0">
            <a:noAutofit/>
          </a:bodyPr>
          <a:lstStyle/>
          <a:p>
            <a:pPr>
              <a:lnSpc>
                <a:spcPct val="100000"/>
              </a:lnSpc>
              <a:spcBef>
                <a:spcPts val="400"/>
              </a:spcBef>
              <a:buClr>
                <a:srgbClr val="D8848A"/>
              </a:buClr>
              <a:buSzPct val="124000"/>
              <a:buFont typeface="Wingdings" panose="05000000000000000000" pitchFamily="2" charset="2"/>
              <a:buChar char="§"/>
            </a:pPr>
            <a:r>
              <a:rPr lang="en-US" sz="1700" b="1" dirty="0"/>
              <a:t>Ch. 2 Understanding Levee Fundamentals</a:t>
            </a:r>
          </a:p>
          <a:p>
            <a:pPr>
              <a:lnSpc>
                <a:spcPct val="100000"/>
              </a:lnSpc>
              <a:spcBef>
                <a:spcPts val="400"/>
              </a:spcBef>
              <a:buClr>
                <a:srgbClr val="D8848A"/>
              </a:buClr>
              <a:buSzPct val="124000"/>
              <a:buFont typeface="Wingdings" panose="05000000000000000000" pitchFamily="2" charset="2"/>
              <a:buChar char="§"/>
            </a:pPr>
            <a:r>
              <a:rPr lang="en-US" sz="1700" b="1" dirty="0"/>
              <a:t>Ch. 4 Estimating levee Risk</a:t>
            </a:r>
          </a:p>
          <a:p>
            <a:pPr>
              <a:lnSpc>
                <a:spcPct val="100000"/>
              </a:lnSpc>
              <a:spcBef>
                <a:spcPts val="400"/>
              </a:spcBef>
              <a:buClr>
                <a:srgbClr val="D8848A"/>
              </a:buClr>
              <a:buSzPct val="124000"/>
              <a:buFont typeface="Wingdings" panose="05000000000000000000" pitchFamily="2" charset="2"/>
              <a:buChar char="§"/>
            </a:pPr>
            <a:r>
              <a:rPr lang="en-US" sz="1700" b="1" dirty="0"/>
              <a:t>Ch. 5 Managing Levee Risk</a:t>
            </a:r>
          </a:p>
        </p:txBody>
      </p:sp>
      <p:sp>
        <p:nvSpPr>
          <p:cNvPr id="6" name="Content Placeholder 2">
            <a:extLst>
              <a:ext uri="{FF2B5EF4-FFF2-40B4-BE49-F238E27FC236}">
                <a16:creationId xmlns:a16="http://schemas.microsoft.com/office/drawing/2014/main" id="{893A5EE4-FF9D-6A46-720C-139C558D9DA6}"/>
              </a:ext>
            </a:extLst>
          </p:cNvPr>
          <p:cNvSpPr txBox="1">
            <a:spLocks/>
          </p:cNvSpPr>
          <p:nvPr/>
        </p:nvSpPr>
        <p:spPr>
          <a:xfrm>
            <a:off x="609600" y="4071149"/>
            <a:ext cx="3032504" cy="2102998"/>
          </a:xfrm>
          <a:prstGeom prst="rect">
            <a:avLst/>
          </a:prstGeom>
        </p:spPr>
        <p:txBody>
          <a:bodyPr vert="horz" lIns="0" tIns="45720" rIns="0" bIns="45720" rtlCol="0">
            <a:noAutofit/>
          </a:bodyPr>
          <a:lstStyle>
            <a:lvl1pPr marL="349250" indent="-349250" algn="l" defTabSz="914400" rtl="0" eaLnBrk="1" latinLnBrk="0" hangingPunct="1">
              <a:lnSpc>
                <a:spcPct val="10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73050">
              <a:spcBef>
                <a:spcPts val="400"/>
              </a:spcBef>
              <a:buClr>
                <a:srgbClr val="DBDBE7"/>
              </a:buClr>
            </a:pPr>
            <a:r>
              <a:rPr lang="en-US" sz="1700" b="1" dirty="0"/>
              <a:t>Ch. 6 Formulating a Levee Project</a:t>
            </a:r>
          </a:p>
          <a:p>
            <a:pPr marL="284163" indent="-273050">
              <a:spcBef>
                <a:spcPts val="400"/>
              </a:spcBef>
              <a:buClr>
                <a:srgbClr val="DBDBE7"/>
              </a:buClr>
            </a:pPr>
            <a:r>
              <a:rPr lang="en-US" sz="1700" b="1" dirty="0"/>
              <a:t>Ch. 7 Designing a Levee</a:t>
            </a:r>
          </a:p>
          <a:p>
            <a:pPr marL="284163" indent="-273050">
              <a:spcBef>
                <a:spcPts val="400"/>
              </a:spcBef>
              <a:buClr>
                <a:srgbClr val="DBDBE7"/>
              </a:buClr>
            </a:pPr>
            <a:r>
              <a:rPr lang="en-US" sz="1700" b="1" dirty="0"/>
              <a:t>Ch. 8 Constructing a Levee</a:t>
            </a:r>
          </a:p>
          <a:p>
            <a:pPr marL="284163" indent="-273050">
              <a:spcBef>
                <a:spcPts val="400"/>
              </a:spcBef>
              <a:buClr>
                <a:srgbClr val="DBDBE7"/>
              </a:buClr>
            </a:pPr>
            <a:r>
              <a:rPr lang="en-US" sz="1700" b="1" dirty="0"/>
              <a:t>Ch. 11 Reconnecting </a:t>
            </a:r>
            <a:br>
              <a:rPr lang="en-US" sz="1700" b="1" dirty="0"/>
            </a:br>
            <a:r>
              <a:rPr lang="en-US" sz="1700" b="1" dirty="0"/>
              <a:t>the Floodplain</a:t>
            </a:r>
          </a:p>
        </p:txBody>
      </p:sp>
      <p:sp>
        <p:nvSpPr>
          <p:cNvPr id="20" name="Content Placeholder 2">
            <a:extLst>
              <a:ext uri="{FF2B5EF4-FFF2-40B4-BE49-F238E27FC236}">
                <a16:creationId xmlns:a16="http://schemas.microsoft.com/office/drawing/2014/main" id="{9E3E351D-EBB9-74F9-08F1-795F3A0FBB25}"/>
              </a:ext>
            </a:extLst>
          </p:cNvPr>
          <p:cNvSpPr txBox="1">
            <a:spLocks/>
          </p:cNvSpPr>
          <p:nvPr/>
        </p:nvSpPr>
        <p:spPr>
          <a:xfrm>
            <a:off x="9325983" y="2384487"/>
            <a:ext cx="2866017" cy="1370708"/>
          </a:xfrm>
          <a:prstGeom prst="rect">
            <a:avLst/>
          </a:prstGeom>
        </p:spPr>
        <p:txBody>
          <a:bodyPr vert="horz" lIns="0" tIns="45720" rIns="0" bIns="45720" rtlCol="0">
            <a:noAutofit/>
          </a:bodyPr>
          <a:lstStyle>
            <a:lvl1pPr marL="349250" indent="-349250" algn="l" defTabSz="914400" rtl="0" eaLnBrk="1" latinLnBrk="0" hangingPunct="1">
              <a:lnSpc>
                <a:spcPct val="10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spcBef>
                <a:spcPts val="400"/>
              </a:spcBef>
              <a:buClr>
                <a:srgbClr val="7BAACE"/>
              </a:buClr>
            </a:pPr>
            <a:r>
              <a:rPr lang="en-US" sz="1700" b="1" dirty="0"/>
              <a:t>Ch. 9 Operating and Maintaining a Levee </a:t>
            </a:r>
          </a:p>
          <a:p>
            <a:pPr marL="284163" indent="-284163">
              <a:spcBef>
                <a:spcPts val="400"/>
              </a:spcBef>
              <a:buClr>
                <a:srgbClr val="7BAACE"/>
              </a:buClr>
            </a:pPr>
            <a:r>
              <a:rPr lang="en-US" sz="1700" b="1" dirty="0"/>
              <a:t>Ch. 10 Managing Levee Emergencies</a:t>
            </a:r>
          </a:p>
        </p:txBody>
      </p:sp>
      <p:sp>
        <p:nvSpPr>
          <p:cNvPr id="21" name="Content Placeholder 2">
            <a:extLst>
              <a:ext uri="{FF2B5EF4-FFF2-40B4-BE49-F238E27FC236}">
                <a16:creationId xmlns:a16="http://schemas.microsoft.com/office/drawing/2014/main" id="{39BA6114-0957-17EB-5621-F1CEB5D49C15}"/>
              </a:ext>
            </a:extLst>
          </p:cNvPr>
          <p:cNvSpPr txBox="1">
            <a:spLocks/>
          </p:cNvSpPr>
          <p:nvPr/>
        </p:nvSpPr>
        <p:spPr>
          <a:xfrm>
            <a:off x="9325983" y="4292115"/>
            <a:ext cx="2670895" cy="1517744"/>
          </a:xfrm>
          <a:prstGeom prst="rect">
            <a:avLst/>
          </a:prstGeom>
        </p:spPr>
        <p:txBody>
          <a:bodyPr vert="horz" lIns="0" tIns="45720" rIns="0" bIns="45720" rtlCol="0">
            <a:normAutofit fontScale="92500"/>
          </a:bodyPr>
          <a:lstStyle>
            <a:lvl1pPr marL="349250" indent="-349250" algn="l" defTabSz="914400" rtl="0" eaLnBrk="1" latinLnBrk="0" hangingPunct="1">
              <a:lnSpc>
                <a:spcPct val="100000"/>
              </a:lnSpc>
              <a:spcBef>
                <a:spcPts val="1000"/>
              </a:spcBef>
              <a:buClr>
                <a:srgbClr val="92C8DE"/>
              </a:buClr>
              <a:buSzPct val="85000"/>
              <a:buFont typeface="Wingdings" panose="05000000000000000000" pitchFamily="2" charset="2"/>
              <a:buChar char="n"/>
              <a:defRPr sz="3200" kern="1200">
                <a:solidFill>
                  <a:schemeClr val="tx1"/>
                </a:solidFill>
                <a:latin typeface="+mn-lt"/>
                <a:ea typeface="+mn-ea"/>
                <a:cs typeface="+mn-cs"/>
              </a:defRPr>
            </a:lvl1pPr>
            <a:lvl2pPr marL="806450" indent="-349250" algn="l" defTabSz="914400" rtl="0" eaLnBrk="1" latinLnBrk="0" hangingPunct="1">
              <a:lnSpc>
                <a:spcPct val="100000"/>
              </a:lnSpc>
              <a:spcBef>
                <a:spcPts val="500"/>
              </a:spcBef>
              <a:buFont typeface="Courier New" panose="02070309020205020404" pitchFamily="49" charset="0"/>
              <a:buChar char="o"/>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spcBef>
                <a:spcPts val="400"/>
              </a:spcBef>
              <a:buClr>
                <a:srgbClr val="9BC7B5"/>
              </a:buClr>
            </a:pPr>
            <a:r>
              <a:rPr lang="en-US" sz="1800" b="1" dirty="0"/>
              <a:t>Ch. 1 Managing Flood Risk</a:t>
            </a:r>
          </a:p>
          <a:p>
            <a:pPr marL="284163" indent="-284163">
              <a:spcBef>
                <a:spcPts val="400"/>
              </a:spcBef>
              <a:buClr>
                <a:srgbClr val="9BC7B5"/>
              </a:buClr>
            </a:pPr>
            <a:r>
              <a:rPr lang="en-US" sz="1800" b="1" dirty="0"/>
              <a:t>Ch. 3 Engaging Communities</a:t>
            </a:r>
          </a:p>
          <a:p>
            <a:pPr marL="284163" indent="-284163">
              <a:spcBef>
                <a:spcPts val="400"/>
              </a:spcBef>
              <a:buClr>
                <a:srgbClr val="9BC7B5"/>
              </a:buClr>
            </a:pPr>
            <a:r>
              <a:rPr lang="en-US" sz="1800" b="1" dirty="0"/>
              <a:t>Ch. 12 Enhancing Community Resilience</a:t>
            </a:r>
          </a:p>
        </p:txBody>
      </p:sp>
    </p:spTree>
    <p:extLst>
      <p:ext uri="{BB962C8B-B14F-4D97-AF65-F5344CB8AC3E}">
        <p14:creationId xmlns:p14="http://schemas.microsoft.com/office/powerpoint/2010/main" val="33133299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9BACB4C5A1074A929E50C79B0151D7" ma:contentTypeVersion="16" ma:contentTypeDescription="Create a new document." ma:contentTypeScope="" ma:versionID="58a0c28ca00fe602cac6c08dcda442ff">
  <xsd:schema xmlns:xsd="http://www.w3.org/2001/XMLSchema" xmlns:xs="http://www.w3.org/2001/XMLSchema" xmlns:p="http://schemas.microsoft.com/office/2006/metadata/properties" xmlns:ns2="79aa2a35-357a-4911-8559-b0112012f685" xmlns:ns3="60401562-c9c1-4d5c-8f98-808ad9760d98" targetNamespace="http://schemas.microsoft.com/office/2006/metadata/properties" ma:root="true" ma:fieldsID="ce0a4e769e5f9703272901b114ea0048" ns2:_="" ns3:_="">
    <xsd:import namespace="79aa2a35-357a-4911-8559-b0112012f685"/>
    <xsd:import namespace="60401562-c9c1-4d5c-8f98-808ad9760d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aa2a35-357a-4911-8559-b0112012f6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21e31c-b923-4e49-89ed-2e13ed8906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401562-c9c1-4d5c-8f98-808ad9760d9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d2790c-b999-437d-9fec-4fb831578d79}" ma:internalName="TaxCatchAll" ma:showField="CatchAllData" ma:web="60401562-c9c1-4d5c-8f98-808ad9760d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aa2a35-357a-4911-8559-b0112012f685">
      <Terms xmlns="http://schemas.microsoft.com/office/infopath/2007/PartnerControls"/>
    </lcf76f155ced4ddcb4097134ff3c332f>
    <TaxCatchAll xmlns="60401562-c9c1-4d5c-8f98-808ad9760d98" xsi:nil="true"/>
  </documentManagement>
</p:properties>
</file>

<file path=customXml/itemProps1.xml><?xml version="1.0" encoding="utf-8"?>
<ds:datastoreItem xmlns:ds="http://schemas.openxmlformats.org/officeDocument/2006/customXml" ds:itemID="{0F09C70D-72C6-4176-BB14-A4A99F9947A6}">
  <ds:schemaRefs>
    <ds:schemaRef ds:uri="http://schemas.microsoft.com/sharepoint/v3/contenttype/forms"/>
  </ds:schemaRefs>
</ds:datastoreItem>
</file>

<file path=customXml/itemProps2.xml><?xml version="1.0" encoding="utf-8"?>
<ds:datastoreItem xmlns:ds="http://schemas.openxmlformats.org/officeDocument/2006/customXml" ds:itemID="{2EE03B9A-79DF-4836-A51F-1B9B7B6203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aa2a35-357a-4911-8559-b0112012f685"/>
    <ds:schemaRef ds:uri="60401562-c9c1-4d5c-8f98-808ad9760d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B2492B-7D63-412A-94F4-5BCC3A22AB46}">
  <ds:schemaRefs>
    <ds:schemaRef ds:uri="60401562-c9c1-4d5c-8f98-808ad9760d98"/>
    <ds:schemaRef ds:uri="http://purl.org/dc/terms/"/>
    <ds:schemaRef ds:uri="http://schemas.microsoft.com/office/infopath/2007/PartnerControls"/>
    <ds:schemaRef ds:uri="79aa2a35-357a-4911-8559-b0112012f685"/>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27831</TotalTime>
  <Words>2645</Words>
  <Application>Microsoft Office PowerPoint</Application>
  <PresentationFormat>Widescreen</PresentationFormat>
  <Paragraphs>367</Paragraphs>
  <Slides>38</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Calibri</vt:lpstr>
      <vt:lpstr>Calibri Light</vt:lpstr>
      <vt:lpstr>Courier New</vt:lpstr>
      <vt:lpstr>Open Sans</vt:lpstr>
      <vt:lpstr>proxima-nova</vt:lpstr>
      <vt:lpstr>Roboto</vt:lpstr>
      <vt:lpstr>Wingdings</vt:lpstr>
      <vt:lpstr>Office Theme</vt:lpstr>
      <vt:lpstr>1_Office Theme</vt:lpstr>
      <vt:lpstr>PowerPoint Presentation</vt:lpstr>
      <vt:lpstr>AGENDA</vt:lpstr>
      <vt:lpstr> Levees-at-a-Glance</vt:lpstr>
      <vt:lpstr>A Vision for Flood Risk Management</vt:lpstr>
      <vt:lpstr>NATIONAL LEVEE SAFETY PROGRAM Vision, Mission, Objectives</vt:lpstr>
      <vt:lpstr>PowerPoint Presentation</vt:lpstr>
      <vt:lpstr>Main Components of the National Levee Safety Program (33 USC Ch. 46)</vt:lpstr>
      <vt:lpstr>National Levee Safety Guidelines</vt:lpstr>
      <vt:lpstr>National Levee Safety Guidelines  General Topics</vt:lpstr>
      <vt:lpstr>National Levee Database A resource for many</vt:lpstr>
      <vt:lpstr>Integrated Levee Management</vt:lpstr>
      <vt:lpstr>Levee Review</vt:lpstr>
      <vt:lpstr>USACE &amp; NSLP  Connections?</vt:lpstr>
      <vt:lpstr>Programs Recap</vt:lpstr>
      <vt:lpstr>Connection – USACE Levee Safety Program</vt:lpstr>
      <vt:lpstr>Connection – Section 408</vt:lpstr>
      <vt:lpstr>Vegetation Management</vt:lpstr>
      <vt:lpstr>Stakeholder engagement &amp; feedback</vt:lpstr>
      <vt:lpstr>Development of Program Components Through Stakeholder Feedback Phases</vt:lpstr>
      <vt:lpstr>Overview of Stakeholders We Talked To </vt:lpstr>
      <vt:lpstr>Stakeholder Feedback to Date</vt:lpstr>
      <vt:lpstr>Products &amp; NEXT STEPS</vt:lpstr>
      <vt:lpstr>Products &amp; Next Steps</vt:lpstr>
      <vt:lpstr>National Levee Safety Program Website (www.leveesafety.org)</vt:lpstr>
      <vt:lpstr>PowerPoint Presentation</vt:lpstr>
      <vt:lpstr>QUESTIONS</vt:lpstr>
      <vt:lpstr>PowerPoint Presentation</vt:lpstr>
      <vt:lpstr>National Levee Safety Guidelines Development Timeline</vt:lpstr>
      <vt:lpstr>National Levee Database (New Homepage)</vt:lpstr>
      <vt:lpstr>New Levee System Summary Format</vt:lpstr>
      <vt:lpstr>Levee Review </vt:lpstr>
      <vt:lpstr>Levee Review Process</vt:lpstr>
      <vt:lpstr>Benefits of Participating in Levee Review</vt:lpstr>
      <vt:lpstr>Levee Management Guide in Context</vt:lpstr>
      <vt:lpstr>USACE/FEMA PROGRAM GUIDE FOR LEVEES</vt:lpstr>
      <vt:lpstr>Existing Programs and Products that Could Support Levee Activities</vt:lpstr>
      <vt:lpstr>Products That Guide Levee Activities</vt:lpstr>
      <vt:lpstr>Levee Related Activities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Salak, Jennifer L CIV USARMY CEMVK (USA)</dc:creator>
  <cp:lastModifiedBy>Association of Levee Boards</cp:lastModifiedBy>
  <cp:revision>825</cp:revision>
  <dcterms:created xsi:type="dcterms:W3CDTF">2021-09-16T17:23:13Z</dcterms:created>
  <dcterms:modified xsi:type="dcterms:W3CDTF">2023-12-05T16:23:39Z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0x010100B89BACB4C5A1074A929E50C79B0151D7</vt:lpwstr>
  </property>
  <property fmtid="{D5CDD505-2E9C-101B-9397-08002B2CF9AE}" pid="3" name="MediaServiceImageTags">
    <vt:lpwstr/>
  </property>
</Properties>
</file>