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830" r:id="rId2"/>
  </p:sldMasterIdLst>
  <p:notesMasterIdLst>
    <p:notesMasterId r:id="rId45"/>
  </p:notesMasterIdLst>
  <p:handoutMasterIdLst>
    <p:handoutMasterId r:id="rId46"/>
  </p:handoutMasterIdLst>
  <p:sldIdLst>
    <p:sldId id="258" r:id="rId3"/>
    <p:sldId id="269" r:id="rId4"/>
    <p:sldId id="267" r:id="rId5"/>
    <p:sldId id="304" r:id="rId6"/>
    <p:sldId id="270" r:id="rId7"/>
    <p:sldId id="305" r:id="rId8"/>
    <p:sldId id="272" r:id="rId9"/>
    <p:sldId id="301" r:id="rId10"/>
    <p:sldId id="302" r:id="rId11"/>
    <p:sldId id="307" r:id="rId12"/>
    <p:sldId id="277" r:id="rId13"/>
    <p:sldId id="303" r:id="rId14"/>
    <p:sldId id="280" r:id="rId15"/>
    <p:sldId id="281" r:id="rId16"/>
    <p:sldId id="282" r:id="rId17"/>
    <p:sldId id="309" r:id="rId18"/>
    <p:sldId id="285" r:id="rId19"/>
    <p:sldId id="312" r:id="rId20"/>
    <p:sldId id="308" r:id="rId21"/>
    <p:sldId id="287" r:id="rId22"/>
    <p:sldId id="288" r:id="rId23"/>
    <p:sldId id="291" r:id="rId24"/>
    <p:sldId id="314" r:id="rId25"/>
    <p:sldId id="333" r:id="rId26"/>
    <p:sldId id="320" r:id="rId27"/>
    <p:sldId id="321" r:id="rId28"/>
    <p:sldId id="322" r:id="rId29"/>
    <p:sldId id="323" r:id="rId30"/>
    <p:sldId id="334" r:id="rId31"/>
    <p:sldId id="292" r:id="rId32"/>
    <p:sldId id="324" r:id="rId33"/>
    <p:sldId id="293" r:id="rId34"/>
    <p:sldId id="294" r:id="rId35"/>
    <p:sldId id="295" r:id="rId36"/>
    <p:sldId id="325" r:id="rId37"/>
    <p:sldId id="327" r:id="rId38"/>
    <p:sldId id="328" r:id="rId39"/>
    <p:sldId id="329" r:id="rId40"/>
    <p:sldId id="330" r:id="rId41"/>
    <p:sldId id="331" r:id="rId42"/>
    <p:sldId id="332" r:id="rId43"/>
    <p:sldId id="300" r:id="rId44"/>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6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52" autoAdjust="0"/>
    <p:restoredTop sz="83940" autoAdjust="0"/>
  </p:normalViewPr>
  <p:slideViewPr>
    <p:cSldViewPr showGuides="1">
      <p:cViewPr varScale="1">
        <p:scale>
          <a:sx n="84" d="100"/>
          <a:sy n="84" d="100"/>
        </p:scale>
        <p:origin x="798" y="6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16697449855802E-2"/>
          <c:y val="6.7639221727718815E-2"/>
          <c:w val="0.81763315570402184"/>
          <c:h val="0.53307923228346454"/>
        </c:manualLayout>
      </c:layout>
      <c:barChart>
        <c:barDir val="col"/>
        <c:grouping val="clustered"/>
        <c:varyColors val="0"/>
        <c:ser>
          <c:idx val="0"/>
          <c:order val="0"/>
          <c:spPr>
            <a:solidFill>
              <a:srgbClr val="F2622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Sheet1!$A$1:$A$5</c:f>
              <c:strCache>
                <c:ptCount val="5"/>
                <c:pt idx="0">
                  <c:v>Class 9</c:v>
                </c:pt>
                <c:pt idx="1">
                  <c:v>Class 8</c:v>
                </c:pt>
                <c:pt idx="2">
                  <c:v>Class 7</c:v>
                </c:pt>
                <c:pt idx="3">
                  <c:v>Class 6</c:v>
                </c:pt>
                <c:pt idx="4">
                  <c:v>Class 5</c:v>
                </c:pt>
              </c:strCache>
            </c:strRef>
          </c:cat>
          <c:val>
            <c:numRef>
              <c:f>Sheet1!$B$1:$B$5</c:f>
              <c:numCache>
                <c:formatCode>General</c:formatCode>
                <c:ptCount val="5"/>
                <c:pt idx="0">
                  <c:v>5</c:v>
                </c:pt>
                <c:pt idx="1">
                  <c:v>14</c:v>
                </c:pt>
                <c:pt idx="2">
                  <c:v>15</c:v>
                </c:pt>
                <c:pt idx="3">
                  <c:v>3</c:v>
                </c:pt>
                <c:pt idx="4">
                  <c:v>2</c:v>
                </c:pt>
              </c:numCache>
            </c:numRef>
          </c:val>
          <c:extLst>
            <c:ext xmlns:c16="http://schemas.microsoft.com/office/drawing/2014/chart" uri="{C3380CC4-5D6E-409C-BE32-E72D297353CC}">
              <c16:uniqueId val="{00000000-01EE-4617-AC87-D5725DB2E926}"/>
            </c:ext>
          </c:extLst>
        </c:ser>
        <c:dLbls>
          <c:showLegendKey val="0"/>
          <c:showVal val="0"/>
          <c:showCatName val="0"/>
          <c:showSerName val="0"/>
          <c:showPercent val="0"/>
          <c:showBubbleSize val="0"/>
        </c:dLbls>
        <c:gapWidth val="219"/>
        <c:overlap val="-27"/>
        <c:axId val="499150192"/>
        <c:axId val="499151176"/>
      </c:barChart>
      <c:catAx>
        <c:axId val="49915019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1176"/>
        <c:crosses val="autoZero"/>
        <c:auto val="1"/>
        <c:lblAlgn val="ctr"/>
        <c:lblOffset val="100"/>
        <c:noMultiLvlLbl val="0"/>
      </c:catAx>
      <c:valAx>
        <c:axId val="499151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0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16697449855802E-2"/>
          <c:y val="6.7639221727718815E-2"/>
          <c:w val="0.81763315570402184"/>
          <c:h val="0.53307923228346454"/>
        </c:manualLayout>
      </c:layout>
      <c:barChart>
        <c:barDir val="col"/>
        <c:grouping val="clustered"/>
        <c:varyColors val="0"/>
        <c:dLbls>
          <c:showLegendKey val="0"/>
          <c:showVal val="0"/>
          <c:showCatName val="0"/>
          <c:showSerName val="0"/>
          <c:showPercent val="0"/>
          <c:showBubbleSize val="0"/>
        </c:dLbls>
        <c:gapWidth val="219"/>
        <c:overlap val="-27"/>
        <c:axId val="499150192"/>
        <c:axId val="499151176"/>
      </c:barChart>
      <c:catAx>
        <c:axId val="4991501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1176"/>
        <c:crosses val="autoZero"/>
        <c:auto val="1"/>
        <c:lblAlgn val="ctr"/>
        <c:lblOffset val="100"/>
        <c:noMultiLvlLbl val="0"/>
      </c:catAx>
      <c:valAx>
        <c:axId val="499151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4991501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61273084107729"/>
          <c:y val="0.10950841560953484"/>
          <c:w val="0.54879879879879878"/>
          <c:h val="0.78098316878093033"/>
        </c:manualLayout>
      </c:layout>
      <c:pieChart>
        <c:varyColors val="1"/>
        <c:ser>
          <c:idx val="0"/>
          <c:order val="0"/>
          <c:dPt>
            <c:idx val="0"/>
            <c:bubble3D val="0"/>
            <c:spPr>
              <a:solidFill>
                <a:srgbClr val="F46124"/>
              </a:solidFill>
              <a:ln w="19050">
                <a:solidFill>
                  <a:schemeClr val="lt1"/>
                </a:solidFill>
              </a:ln>
              <a:effectLst/>
            </c:spPr>
            <c:extLst>
              <c:ext xmlns:c16="http://schemas.microsoft.com/office/drawing/2014/chart" uri="{C3380CC4-5D6E-409C-BE32-E72D297353CC}">
                <c16:uniqueId val="{00000001-25F6-4F69-A598-6006C26C456C}"/>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25F6-4F69-A598-6006C26C456C}"/>
              </c:ext>
            </c:extLst>
          </c:dPt>
          <c:dLbls>
            <c:dLbl>
              <c:idx val="0"/>
              <c:layout>
                <c:manualLayout>
                  <c:x val="-0.21104730443177361"/>
                  <c:y val="-0.24049715195208535"/>
                </c:manualLayout>
              </c:layout>
              <c:tx>
                <c:rich>
                  <a:bodyPr rot="0" spcFirstLastPara="1" vertOverflow="ellipsis" vert="horz" wrap="square" lIns="38100" tIns="19050" rIns="38100" bIns="19050" anchor="ctr" anchorCtr="1">
                    <a:noAutofit/>
                  </a:bodyPr>
                  <a:lstStyle/>
                  <a:p>
                    <a:pPr>
                      <a:defRPr sz="3600" b="1" i="0" u="none" strike="noStrike" kern="1200" baseline="0">
                        <a:solidFill>
                          <a:schemeClr val="tx1">
                            <a:lumMod val="75000"/>
                            <a:lumOff val="25000"/>
                          </a:schemeClr>
                        </a:solidFill>
                        <a:latin typeface="+mn-lt"/>
                        <a:ea typeface="+mn-ea"/>
                        <a:cs typeface="+mn-cs"/>
                      </a:defRPr>
                    </a:pPr>
                    <a:r>
                      <a:rPr lang="en-US" sz="3200" b="1" dirty="0"/>
                      <a:t>77%</a:t>
                    </a:r>
                  </a:p>
                </c:rich>
              </c:tx>
              <c:spPr>
                <a:noFill/>
                <a:ln>
                  <a:noFill/>
                </a:ln>
                <a:effectLst/>
              </c:spPr>
              <c:txPr>
                <a:bodyPr rot="0" spcFirstLastPara="1" vertOverflow="ellipsis" vert="horz" wrap="square" lIns="38100" tIns="19050" rIns="38100" bIns="19050" anchor="ctr" anchorCtr="1">
                  <a:noAutofit/>
                </a:bodyPr>
                <a:lstStyle/>
                <a:p>
                  <a:pPr>
                    <a:defRPr sz="3600" b="1"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12895601411892479"/>
                      <c:h val="9.1491092309671368E-2"/>
                    </c:manualLayout>
                  </c15:layout>
                  <c15:showDataLabelsRange val="0"/>
                </c:ext>
                <c:ext xmlns:c16="http://schemas.microsoft.com/office/drawing/2014/chart" uri="{C3380CC4-5D6E-409C-BE32-E72D297353CC}">
                  <c16:uniqueId val="{00000001-25F6-4F69-A598-6006C26C456C}"/>
                </c:ext>
              </c:extLst>
            </c:dLbl>
            <c:dLbl>
              <c:idx val="1"/>
              <c:layout>
                <c:manualLayout>
                  <c:x val="0.13841041421546443"/>
                  <c:y val="0.16407057118361978"/>
                </c:manualLayout>
              </c:layout>
              <c:tx>
                <c:rich>
                  <a:bodyPr/>
                  <a:lstStyle/>
                  <a:p>
                    <a:r>
                      <a:rPr lang="en-US" sz="3200" dirty="0"/>
                      <a:t>23%</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25F6-4F69-A598-6006C26C456C}"/>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val>
            <c:numRef>
              <c:f>Sheet1!$A$1:$B$1</c:f>
              <c:numCache>
                <c:formatCode>0%</c:formatCode>
                <c:ptCount val="2"/>
                <c:pt idx="0">
                  <c:v>0.79</c:v>
                </c:pt>
                <c:pt idx="1">
                  <c:v>0.21</c:v>
                </c:pt>
              </c:numCache>
            </c:numRef>
          </c:val>
          <c:extLst>
            <c:ext xmlns:c16="http://schemas.microsoft.com/office/drawing/2014/chart" uri="{C3380CC4-5D6E-409C-BE32-E72D297353CC}">
              <c16:uniqueId val="{00000004-25F6-4F69-A598-6006C26C456C}"/>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54D66297-A5F1-40E5-9E2C-D45B3BDE8105}" type="datetimeFigureOut">
              <a:rPr lang="en-US" smtClean="0"/>
              <a:t>5/2/2024</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E69213B6-09BF-4730-9E76-AE0B18464942}" type="slidenum">
              <a:rPr lang="en-US" smtClean="0"/>
              <a:t>‹#›</a:t>
            </a:fld>
            <a:endParaRPr lang="en-US"/>
          </a:p>
        </p:txBody>
      </p:sp>
    </p:spTree>
    <p:extLst>
      <p:ext uri="{BB962C8B-B14F-4D97-AF65-F5344CB8AC3E}">
        <p14:creationId xmlns:p14="http://schemas.microsoft.com/office/powerpoint/2010/main" val="2839519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fontAlgn="auto" hangingPunct="1">
              <a:spcBef>
                <a:spcPts val="0"/>
              </a:spcBef>
              <a:spcAft>
                <a:spcPts val="0"/>
              </a:spcAft>
              <a:defRPr sz="1200">
                <a:latin typeface="+mn-lt"/>
                <a:cs typeface="+mn-cs"/>
              </a:defRPr>
            </a:lvl1pPr>
          </a:lstStyle>
          <a:p>
            <a:pPr>
              <a:defRPr/>
            </a:pPr>
            <a:fld id="{B7EA3014-2865-438A-8017-BCE127679508}" type="datetimeFigureOut">
              <a:rPr lang="en-US"/>
              <a:pPr>
                <a:defRPr/>
              </a:pPr>
              <a:t>5/2/2024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58D8C8-02D3-4400-939D-07643807B50F}" type="slidenum">
              <a:rPr lang="en-US" altLang="en-US"/>
              <a:pPr>
                <a:defRPr/>
              </a:pPr>
              <a:t>‹#›</a:t>
            </a:fld>
            <a:endParaRPr lang="en-US" altLang="en-US"/>
          </a:p>
        </p:txBody>
      </p:sp>
    </p:spTree>
    <p:extLst>
      <p:ext uri="{BB962C8B-B14F-4D97-AF65-F5344CB8AC3E}">
        <p14:creationId xmlns:p14="http://schemas.microsoft.com/office/powerpoint/2010/main" val="4050010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spcAft>
                <a:spcPts val="611"/>
              </a:spcAft>
              <a:buFont typeface="Wingdings" panose="05000000000000000000" pitchFamily="2" charset="2"/>
              <a:buChar char="§"/>
            </a:pPr>
            <a:r>
              <a:rPr lang="en-US" sz="3300" dirty="0"/>
              <a:t>Hydraulics Section</a:t>
            </a:r>
          </a:p>
          <a:p>
            <a:pPr lvl="2">
              <a:spcAft>
                <a:spcPts val="611"/>
              </a:spcAft>
            </a:pPr>
            <a:r>
              <a:rPr lang="en-US" dirty="0"/>
              <a:t>Louisiana Watershed Initiative</a:t>
            </a:r>
          </a:p>
          <a:p>
            <a:pPr lvl="2">
              <a:spcAft>
                <a:spcPts val="611"/>
              </a:spcAft>
            </a:pPr>
            <a:r>
              <a:rPr lang="en-US" dirty="0"/>
              <a:t>Statewide Flood Control Program</a:t>
            </a:r>
          </a:p>
          <a:p>
            <a:pPr lvl="2">
              <a:spcAft>
                <a:spcPts val="611"/>
              </a:spcAft>
            </a:pPr>
            <a:r>
              <a:rPr lang="en-US" dirty="0"/>
              <a:t>Roadway Flooding Program</a:t>
            </a:r>
          </a:p>
          <a:p>
            <a:pPr lvl="1">
              <a:spcAft>
                <a:spcPts val="611"/>
              </a:spcAft>
              <a:buFont typeface="Wingdings" panose="05000000000000000000" pitchFamily="2" charset="2"/>
              <a:buChar char="§"/>
            </a:pPr>
            <a:r>
              <a:rPr lang="en-US" sz="3300" dirty="0"/>
              <a:t>Floodplain Management Section</a:t>
            </a:r>
          </a:p>
          <a:p>
            <a:pPr lvl="1">
              <a:spcAft>
                <a:spcPts val="611"/>
              </a:spcAft>
              <a:buFont typeface="Wingdings" panose="05000000000000000000" pitchFamily="2" charset="2"/>
              <a:buChar char="§"/>
            </a:pPr>
            <a:r>
              <a:rPr lang="en-US" sz="3300" dirty="0"/>
              <a:t>Levee &amp; Dam Safety Section</a:t>
            </a:r>
          </a:p>
          <a:p>
            <a:endParaRPr lang="en-US" dirty="0"/>
          </a:p>
          <a:p>
            <a:r>
              <a:rPr lang="en-US" dirty="0"/>
              <a:t>NEXT SLIDE – Hydraulics</a:t>
            </a:r>
          </a:p>
        </p:txBody>
      </p:sp>
    </p:spTree>
    <p:extLst>
      <p:ext uri="{BB962C8B-B14F-4D97-AF65-F5344CB8AC3E}">
        <p14:creationId xmlns:p14="http://schemas.microsoft.com/office/powerpoint/2010/main" val="266395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675">
              <a:defRPr/>
            </a:pPr>
            <a:r>
              <a:rPr lang="en-US" dirty="0">
                <a:solidFill>
                  <a:srgbClr val="FF0000"/>
                </a:solidFill>
              </a:rPr>
              <a:t>Total Capital Outlay $2.5 Million</a:t>
            </a:r>
          </a:p>
          <a:p>
            <a:endParaRPr lang="en-US" dirty="0"/>
          </a:p>
          <a:p>
            <a:r>
              <a:rPr lang="en-US" dirty="0"/>
              <a:t>Safety Measures – warning signs, boater barriers, fences</a:t>
            </a:r>
          </a:p>
          <a:p>
            <a:endParaRPr lang="en-US" dirty="0"/>
          </a:p>
          <a:p>
            <a:r>
              <a:rPr lang="en-US" dirty="0" err="1"/>
              <a:t>Bundick</a:t>
            </a:r>
            <a:r>
              <a:rPr lang="en-US" baseline="0" dirty="0"/>
              <a:t> Creek Dam repairs and safety improvements is under contract and is scheduled to be completed this spring</a:t>
            </a:r>
          </a:p>
          <a:p>
            <a:endParaRPr lang="en-US" baseline="0" dirty="0"/>
          </a:p>
          <a:p>
            <a:pPr defTabSz="933917">
              <a:defRPr/>
            </a:pPr>
            <a:r>
              <a:rPr lang="en-US" baseline="0" dirty="0"/>
              <a:t>Three projects </a:t>
            </a:r>
            <a:r>
              <a:rPr lang="de-DE" baseline="0" dirty="0"/>
              <a:t>(Lower Annacoco Dam, Vernon Lake Dam &amp; Lake Bistineau) </a:t>
            </a:r>
            <a:r>
              <a:rPr lang="en-US" baseline="0" dirty="0"/>
              <a:t>are being designed but s</a:t>
            </a:r>
            <a:r>
              <a:rPr lang="en-US" dirty="0"/>
              <a:t>afety</a:t>
            </a:r>
            <a:r>
              <a:rPr lang="en-US" baseline="0" dirty="0"/>
              <a:t> improvements are planned for all of our state maintained dams</a:t>
            </a:r>
          </a:p>
          <a:p>
            <a:endParaRPr lang="en-US" dirty="0"/>
          </a:p>
          <a:p>
            <a:endParaRPr lang="en-US" dirty="0"/>
          </a:p>
          <a:p>
            <a:pPr algn="l"/>
            <a:r>
              <a:rPr lang="en-US" dirty="0"/>
              <a:t>NEXT SLIDE – </a:t>
            </a:r>
            <a:r>
              <a:rPr lang="en-US" dirty="0">
                <a:latin typeface="Franklin Gothic Medium" panose="020B0603020102020204" pitchFamily="34" charset="0"/>
              </a:rPr>
              <a:t>Dam Owner Workshops</a:t>
            </a:r>
          </a:p>
        </p:txBody>
      </p:sp>
    </p:spTree>
    <p:extLst>
      <p:ext uri="{BB962C8B-B14F-4D97-AF65-F5344CB8AC3E}">
        <p14:creationId xmlns:p14="http://schemas.microsoft.com/office/powerpoint/2010/main" val="2936705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a:t>
            </a:r>
            <a:r>
              <a:rPr lang="en-US" baseline="0" dirty="0"/>
              <a:t> Owner Workshops will be held each summer to inform dam owners of their responsibilities and services available to them.</a:t>
            </a:r>
            <a:endParaRPr lang="en-US" dirty="0"/>
          </a:p>
          <a:p>
            <a:endParaRPr lang="en-US" dirty="0"/>
          </a:p>
          <a:p>
            <a:r>
              <a:rPr lang="en-US" dirty="0"/>
              <a:t>Next slide: Levee Safety</a:t>
            </a:r>
          </a:p>
        </p:txBody>
      </p:sp>
      <p:sp>
        <p:nvSpPr>
          <p:cNvPr id="4" name="Slide Number Placeholder 3"/>
          <p:cNvSpPr>
            <a:spLocks noGrp="1"/>
          </p:cNvSpPr>
          <p:nvPr>
            <p:ph type="sldNum" sz="quarter" idx="10"/>
          </p:nvPr>
        </p:nvSpPr>
        <p:spPr/>
        <p:txBody>
          <a:bodyPr/>
          <a:lstStyle/>
          <a:p>
            <a:pPr defTabSz="931774">
              <a:defRPr/>
            </a:pPr>
            <a:fld id="{E058D8C8-02D3-4400-939D-07643807B50F}" type="slidenum">
              <a:rPr lang="en-US" altLang="en-US">
                <a:solidFill>
                  <a:prstClr val="black"/>
                </a:solidFill>
              </a:rPr>
              <a:pPr defTabSz="931774">
                <a:defRPr/>
              </a:pPr>
              <a:t>12</a:t>
            </a:fld>
            <a:endParaRPr lang="en-US" altLang="en-US">
              <a:solidFill>
                <a:prstClr val="black"/>
              </a:solidFill>
            </a:endParaRPr>
          </a:p>
        </p:txBody>
      </p:sp>
    </p:spTree>
    <p:extLst>
      <p:ext uri="{BB962C8B-B14F-4D97-AF65-F5344CB8AC3E}">
        <p14:creationId xmlns:p14="http://schemas.microsoft.com/office/powerpoint/2010/main" val="1429340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378">
              <a:defRPr/>
            </a:pPr>
            <a:r>
              <a:rPr lang="en-US" sz="2400" dirty="0">
                <a:solidFill>
                  <a:schemeClr val="accent3">
                    <a:lumMod val="50000"/>
                  </a:schemeClr>
                </a:solidFill>
              </a:rPr>
              <a:t>Remember to say this: Council on Watershed Management was </a:t>
            </a:r>
            <a:r>
              <a:rPr lang="en-US" sz="2400" b="1" dirty="0">
                <a:solidFill>
                  <a:schemeClr val="accent3">
                    <a:lumMod val="50000"/>
                  </a:schemeClr>
                </a:solidFill>
              </a:rPr>
              <a:t>formed by Gov. John Bel Edwards </a:t>
            </a:r>
            <a:r>
              <a:rPr lang="en-US" sz="2400" dirty="0">
                <a:solidFill>
                  <a:schemeClr val="accent3">
                    <a:lumMod val="50000"/>
                  </a:schemeClr>
                </a:solidFill>
              </a:rPr>
              <a:t>in 2018. </a:t>
            </a:r>
          </a:p>
          <a:p>
            <a:pPr defTabSz="949378">
              <a:defRPr/>
            </a:pPr>
            <a:endParaRPr lang="en-US" sz="2400" dirty="0">
              <a:solidFill>
                <a:schemeClr val="accent3">
                  <a:lumMod val="50000"/>
                </a:schemeClr>
              </a:solidFill>
            </a:endParaRPr>
          </a:p>
          <a:p>
            <a:pPr defTabSz="949378">
              <a:defRPr/>
            </a:pPr>
            <a:r>
              <a:rPr lang="en-US" sz="2400" dirty="0">
                <a:solidFill>
                  <a:schemeClr val="accent3">
                    <a:lumMod val="50000"/>
                  </a:schemeClr>
                </a:solidFill>
              </a:rPr>
              <a:t>NEXT SLIDE – Watershed Modeling</a:t>
            </a:r>
          </a:p>
        </p:txBody>
      </p:sp>
      <p:sp>
        <p:nvSpPr>
          <p:cNvPr id="4" name="Slide Number Placeholder 3"/>
          <p:cNvSpPr>
            <a:spLocks noGrp="1"/>
          </p:cNvSpPr>
          <p:nvPr>
            <p:ph type="sldNum" sz="quarter" idx="10"/>
          </p:nvPr>
        </p:nvSpPr>
        <p:spPr/>
        <p:txBody>
          <a:bodyPr/>
          <a:lstStyle/>
          <a:p>
            <a:pPr defTabSz="949378">
              <a:defRPr/>
            </a:pPr>
            <a:fld id="{2A33D812-A81C-6845-AB39-AED885BA040E}" type="slidenum">
              <a:rPr lang="en-US">
                <a:solidFill>
                  <a:prstClr val="black"/>
                </a:solidFill>
                <a:latin typeface="Calibri" panose="020F0502020204030204"/>
              </a:rPr>
              <a:pPr defTabSz="949378">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767277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917">
              <a:defRPr/>
            </a:pPr>
            <a:r>
              <a:rPr lang="en-US" dirty="0"/>
              <a:t>NEXT SLIDE – LWI</a:t>
            </a:r>
            <a:r>
              <a:rPr lang="en-US" baseline="0" dirty="0"/>
              <a:t>-SPP (State Projects Program)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14</a:t>
            </a:fld>
            <a:endParaRPr lang="en-US" altLang="en-US"/>
          </a:p>
        </p:txBody>
      </p:sp>
    </p:spTree>
    <p:extLst>
      <p:ext uri="{BB962C8B-B14F-4D97-AF65-F5344CB8AC3E}">
        <p14:creationId xmlns:p14="http://schemas.microsoft.com/office/powerpoint/2010/main" val="8721642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917">
              <a:defRPr/>
            </a:pPr>
            <a:r>
              <a:rPr lang="en-US" dirty="0"/>
              <a:t>NEXT SLIDE – LWI</a:t>
            </a:r>
            <a:r>
              <a:rPr lang="en-US" baseline="0" dirty="0"/>
              <a:t>-SPP (State Projects Program)</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15</a:t>
            </a:fld>
            <a:endParaRPr lang="en-US" altLang="en-US"/>
          </a:p>
        </p:txBody>
      </p:sp>
    </p:spTree>
    <p:extLst>
      <p:ext uri="{BB962C8B-B14F-4D97-AF65-F5344CB8AC3E}">
        <p14:creationId xmlns:p14="http://schemas.microsoft.com/office/powerpoint/2010/main" val="19511108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8500"/>
            <a:ext cx="6197600" cy="3486150"/>
          </a:xfrm>
        </p:spPr>
      </p:sp>
      <p:sp>
        <p:nvSpPr>
          <p:cNvPr id="3" name="Notes Placeholder 2"/>
          <p:cNvSpPr>
            <a:spLocks noGrp="1"/>
          </p:cNvSpPr>
          <p:nvPr>
            <p:ph type="body" idx="1"/>
          </p:nvPr>
        </p:nvSpPr>
        <p:spPr/>
        <p:txBody>
          <a:bodyPr>
            <a:normAutofit/>
          </a:bodyPr>
          <a:lstStyle/>
          <a:p>
            <a:r>
              <a:rPr lang="en-US" sz="2400" kern="1200" dirty="0">
                <a:solidFill>
                  <a:schemeClr val="tx1"/>
                </a:solidFill>
                <a:effectLst/>
                <a:latin typeface="+mn-lt"/>
                <a:ea typeface="+mn-ea"/>
                <a:cs typeface="+mn-cs"/>
              </a:rPr>
              <a:t>Map showing 9 site locations that make up the 8 projects</a:t>
            </a:r>
          </a:p>
          <a:p>
            <a:r>
              <a:rPr lang="en-US" sz="2400" kern="1200" dirty="0">
                <a:solidFill>
                  <a:schemeClr val="tx1"/>
                </a:solidFill>
                <a:effectLst/>
                <a:latin typeface="+mn-lt"/>
                <a:ea typeface="+mn-ea"/>
                <a:cs typeface="+mn-cs"/>
              </a:rPr>
              <a:t>8 Dams (2 in one project – </a:t>
            </a:r>
            <a:r>
              <a:rPr lang="en-US" sz="2400" kern="1200" dirty="0" err="1">
                <a:solidFill>
                  <a:schemeClr val="tx1"/>
                </a:solidFill>
                <a:effectLst/>
                <a:latin typeface="+mn-lt"/>
                <a:ea typeface="+mn-ea"/>
                <a:cs typeface="+mn-cs"/>
              </a:rPr>
              <a:t>Anacoco</a:t>
            </a:r>
            <a:r>
              <a:rPr lang="en-US" sz="2400" kern="1200" dirty="0">
                <a:solidFill>
                  <a:schemeClr val="tx1"/>
                </a:solidFill>
                <a:effectLst/>
                <a:latin typeface="+mn-lt"/>
                <a:ea typeface="+mn-ea"/>
                <a:cs typeface="+mn-cs"/>
              </a:rPr>
              <a:t> and Vernon) and 1 backwater</a:t>
            </a:r>
            <a:r>
              <a:rPr lang="en-US" sz="2400" kern="1200" baseline="0" dirty="0">
                <a:solidFill>
                  <a:schemeClr val="tx1"/>
                </a:solidFill>
                <a:effectLst/>
                <a:latin typeface="+mn-lt"/>
                <a:ea typeface="+mn-ea"/>
                <a:cs typeface="+mn-cs"/>
              </a:rPr>
              <a:t> flooding project</a:t>
            </a:r>
          </a:p>
          <a:p>
            <a:r>
              <a:rPr lang="en-US" sz="2400" kern="1200" dirty="0">
                <a:solidFill>
                  <a:schemeClr val="tx1"/>
                </a:solidFill>
                <a:effectLst/>
                <a:latin typeface="+mn-lt"/>
                <a:ea typeface="+mn-ea"/>
                <a:cs typeface="+mn-cs"/>
              </a:rPr>
              <a:t>Total project cost of $53M</a:t>
            </a:r>
          </a:p>
          <a:p>
            <a:endParaRPr lang="en-US" sz="2400" kern="1200" dirty="0">
              <a:solidFill>
                <a:schemeClr val="tx1"/>
              </a:solidFill>
              <a:effectLst/>
              <a:latin typeface="+mn-lt"/>
              <a:ea typeface="+mn-ea"/>
              <a:cs typeface="+mn-cs"/>
            </a:endParaRPr>
          </a:p>
          <a:p>
            <a:r>
              <a:rPr lang="en-US" sz="2400" kern="1200" dirty="0">
                <a:solidFill>
                  <a:schemeClr val="tx1"/>
                </a:solidFill>
                <a:effectLst/>
                <a:latin typeface="+mn-lt"/>
                <a:ea typeface="+mn-ea"/>
                <a:cs typeface="+mn-cs"/>
              </a:rPr>
              <a:t>NEXT</a:t>
            </a:r>
            <a:r>
              <a:rPr lang="en-US" sz="2400" kern="1200" baseline="0" dirty="0">
                <a:solidFill>
                  <a:schemeClr val="tx1"/>
                </a:solidFill>
                <a:effectLst/>
                <a:latin typeface="+mn-lt"/>
                <a:ea typeface="+mn-ea"/>
                <a:cs typeface="+mn-cs"/>
              </a:rPr>
              <a:t> SLIDE – Statewide Flood Control Program</a:t>
            </a:r>
            <a:endParaRPr lang="en-US" sz="24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739442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917">
              <a:defRPr/>
            </a:pPr>
            <a:r>
              <a:rPr lang="en-US" dirty="0"/>
              <a:t>NEXT SLIDE – State</a:t>
            </a:r>
            <a:r>
              <a:rPr lang="en-US" baseline="0" dirty="0"/>
              <a:t>wide Flood Control Program cont’d</a:t>
            </a:r>
            <a:endParaRPr lang="en-US" dirty="0"/>
          </a:p>
          <a:p>
            <a:endParaRPr lang="en-US" dirty="0"/>
          </a:p>
          <a:p>
            <a:endParaRPr lang="en-US" dirty="0"/>
          </a:p>
          <a:p>
            <a:endParaRPr lang="en-US" dirty="0"/>
          </a:p>
          <a:p>
            <a:endParaRPr lang="en-US" dirty="0"/>
          </a:p>
          <a:p>
            <a:endParaRPr lang="en-US" dirty="0"/>
          </a:p>
          <a:p>
            <a:r>
              <a:rPr lang="en-US" dirty="0"/>
              <a:t>NEXT SLIDE – Flood Control </a:t>
            </a:r>
            <a:r>
              <a:rPr lang="en-US" dirty="0" err="1"/>
              <a:t>contined</a:t>
            </a:r>
            <a:endParaRPr lang="en-US" dirty="0"/>
          </a:p>
        </p:txBody>
      </p:sp>
    </p:spTree>
    <p:extLst>
      <p:ext uri="{BB962C8B-B14F-4D97-AF65-F5344CB8AC3E}">
        <p14:creationId xmlns:p14="http://schemas.microsoft.com/office/powerpoint/2010/main" val="14096223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917">
              <a:defRPr/>
            </a:pPr>
            <a:r>
              <a:rPr lang="en-US" dirty="0"/>
              <a:t>NEXT SLIDE – State</a:t>
            </a:r>
            <a:r>
              <a:rPr lang="en-US" baseline="0" dirty="0"/>
              <a:t>wide Flood Control Program cont’d</a:t>
            </a:r>
            <a:endParaRPr lang="en-US" dirty="0"/>
          </a:p>
          <a:p>
            <a:endParaRPr lang="en-US" dirty="0"/>
          </a:p>
          <a:p>
            <a:endParaRPr lang="en-US" dirty="0"/>
          </a:p>
          <a:p>
            <a:endParaRPr lang="en-US" dirty="0"/>
          </a:p>
          <a:p>
            <a:endParaRPr lang="en-US" dirty="0"/>
          </a:p>
          <a:p>
            <a:endParaRPr lang="en-US" dirty="0"/>
          </a:p>
          <a:p>
            <a:r>
              <a:rPr lang="en-US" dirty="0"/>
              <a:t>NEXT SLIDE – Flood Control </a:t>
            </a:r>
            <a:r>
              <a:rPr lang="en-US" dirty="0" err="1"/>
              <a:t>contined</a:t>
            </a:r>
            <a:endParaRPr lang="en-US" dirty="0"/>
          </a:p>
        </p:txBody>
      </p:sp>
    </p:spTree>
    <p:extLst>
      <p:ext uri="{BB962C8B-B14F-4D97-AF65-F5344CB8AC3E}">
        <p14:creationId xmlns:p14="http://schemas.microsoft.com/office/powerpoint/2010/main" val="37656662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917">
              <a:defRPr/>
            </a:pPr>
            <a:r>
              <a:rPr lang="en-US" dirty="0"/>
              <a:t>NEXT SLIDE – Funding Distribution</a:t>
            </a:r>
          </a:p>
          <a:p>
            <a:endParaRPr lang="en-US" dirty="0"/>
          </a:p>
          <a:p>
            <a:endParaRPr lang="en-US" dirty="0"/>
          </a:p>
          <a:p>
            <a:endParaRPr lang="en-US" dirty="0"/>
          </a:p>
          <a:p>
            <a:endParaRPr lang="en-US" dirty="0"/>
          </a:p>
          <a:p>
            <a:endParaRPr lang="en-US" dirty="0"/>
          </a:p>
          <a:p>
            <a:r>
              <a:rPr lang="en-US" dirty="0"/>
              <a:t>NEXT SLIDE – Flood Control </a:t>
            </a:r>
            <a:r>
              <a:rPr lang="en-US" dirty="0" err="1"/>
              <a:t>contined</a:t>
            </a:r>
            <a:endParaRPr lang="en-US" dirty="0"/>
          </a:p>
        </p:txBody>
      </p:sp>
    </p:spTree>
    <p:extLst>
      <p:ext uri="{BB962C8B-B14F-4D97-AF65-F5344CB8AC3E}">
        <p14:creationId xmlns:p14="http://schemas.microsoft.com/office/powerpoint/2010/main" val="34428865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917">
              <a:defRPr/>
            </a:pPr>
            <a:r>
              <a:rPr lang="en-US" dirty="0"/>
              <a:t>NEXT SLIDE – State</a:t>
            </a:r>
            <a:r>
              <a:rPr lang="en-US" baseline="0" dirty="0"/>
              <a:t>wide Flood Control Program - 2022-2023 Application Cycle</a:t>
            </a:r>
          </a:p>
          <a:p>
            <a:pPr defTabSz="933917">
              <a:defRPr/>
            </a:pPr>
            <a:endParaRPr lang="en-US" dirty="0"/>
          </a:p>
          <a:p>
            <a:endParaRPr lang="en-US" dirty="0"/>
          </a:p>
          <a:p>
            <a:endParaRPr lang="en-US" dirty="0"/>
          </a:p>
          <a:p>
            <a:endParaRPr lang="en-US" dirty="0"/>
          </a:p>
          <a:p>
            <a:endParaRPr lang="en-US" dirty="0"/>
          </a:p>
          <a:p>
            <a:r>
              <a:rPr lang="en-US" dirty="0"/>
              <a:t>NEXT SLIDE – Flood Control </a:t>
            </a:r>
            <a:r>
              <a:rPr lang="en-US" dirty="0" err="1"/>
              <a:t>contined</a:t>
            </a:r>
            <a:endParaRPr lang="en-US" dirty="0"/>
          </a:p>
        </p:txBody>
      </p:sp>
    </p:spTree>
    <p:extLst>
      <p:ext uri="{BB962C8B-B14F-4D97-AF65-F5344CB8AC3E}">
        <p14:creationId xmlns:p14="http://schemas.microsoft.com/office/powerpoint/2010/main" val="818523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The second D is Public Works and Water Resources</a:t>
            </a:r>
          </a:p>
          <a:p>
            <a:endParaRPr lang="en-US" dirty="0"/>
          </a:p>
          <a:p>
            <a:r>
              <a:rPr lang="en-US" dirty="0"/>
              <a:t>Next</a:t>
            </a:r>
            <a:r>
              <a:rPr lang="en-US" baseline="0" dirty="0"/>
              <a:t> Slide: Levee Safety Program</a:t>
            </a:r>
            <a:endParaRPr lang="en-US" dirty="0"/>
          </a:p>
        </p:txBody>
      </p:sp>
    </p:spTree>
    <p:extLst>
      <p:ext uri="{BB962C8B-B14F-4D97-AF65-F5344CB8AC3E}">
        <p14:creationId xmlns:p14="http://schemas.microsoft.com/office/powerpoint/2010/main" val="9137668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2023-2024</a:t>
            </a:r>
            <a:r>
              <a:rPr lang="en-US" baseline="0" dirty="0"/>
              <a:t> cycle: </a:t>
            </a:r>
            <a:r>
              <a:rPr lang="en-US" dirty="0"/>
              <a:t> 6</a:t>
            </a:r>
            <a:r>
              <a:rPr lang="en-US" baseline="0" dirty="0"/>
              <a:t> applications were approved for funding during the 2024 Regular Session. This includes 4 new projects, and 2 project revisions.</a:t>
            </a:r>
            <a:endParaRPr lang="en-US" dirty="0"/>
          </a:p>
          <a:p>
            <a:endParaRPr lang="en-US" dirty="0"/>
          </a:p>
          <a:p>
            <a:endParaRPr lang="en-US" dirty="0"/>
          </a:p>
          <a:p>
            <a:r>
              <a:rPr lang="en-US" dirty="0"/>
              <a:t>NEXT SLIDE – State</a:t>
            </a:r>
            <a:r>
              <a:rPr lang="en-US" baseline="0" dirty="0"/>
              <a:t>wide Flood Control Program – Accomplishments </a:t>
            </a:r>
            <a:endParaRPr lang="en-US" dirty="0"/>
          </a:p>
        </p:txBody>
      </p:sp>
    </p:spTree>
    <p:extLst>
      <p:ext uri="{BB962C8B-B14F-4D97-AF65-F5344CB8AC3E}">
        <p14:creationId xmlns:p14="http://schemas.microsoft.com/office/powerpoint/2010/main" val="39695559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917">
              <a:defRPr/>
            </a:pPr>
            <a:r>
              <a:rPr lang="en-US" dirty="0"/>
              <a:t>NEXT SLIDE – Floodplain</a:t>
            </a:r>
            <a:r>
              <a:rPr lang="en-US" baseline="0" dirty="0"/>
              <a:t> Management</a:t>
            </a:r>
            <a:endParaRPr lang="en-US" dirty="0"/>
          </a:p>
          <a:p>
            <a:endParaRPr lang="en-US" dirty="0"/>
          </a:p>
        </p:txBody>
      </p:sp>
    </p:spTree>
    <p:extLst>
      <p:ext uri="{BB962C8B-B14F-4D97-AF65-F5344CB8AC3E}">
        <p14:creationId xmlns:p14="http://schemas.microsoft.com/office/powerpoint/2010/main" val="3240832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917">
              <a:defRPr/>
            </a:pPr>
            <a:r>
              <a:rPr lang="en-US" dirty="0"/>
              <a:t>NEXT SLIDE – Community Rating System</a:t>
            </a:r>
          </a:p>
          <a:p>
            <a:endParaRPr lang="en-US" dirty="0"/>
          </a:p>
        </p:txBody>
      </p:sp>
    </p:spTree>
    <p:extLst>
      <p:ext uri="{BB962C8B-B14F-4D97-AF65-F5344CB8AC3E}">
        <p14:creationId xmlns:p14="http://schemas.microsoft.com/office/powerpoint/2010/main" val="16337593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pPr defTabSz="933917">
              <a:defRPr/>
            </a:pPr>
            <a:r>
              <a:rPr lang="en-US" dirty="0"/>
              <a:t>NEXT SLIDE – Training and Outreach</a:t>
            </a:r>
          </a:p>
          <a:p>
            <a:endParaRPr lang="en-US" dirty="0"/>
          </a:p>
        </p:txBody>
      </p:sp>
    </p:spTree>
    <p:extLst>
      <p:ext uri="{BB962C8B-B14F-4D97-AF65-F5344CB8AC3E}">
        <p14:creationId xmlns:p14="http://schemas.microsoft.com/office/powerpoint/2010/main" val="1606309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Community Rating System Class Ratings are similar to Fire Ratings for your Homeowners’ Policy.  Each lower class receives a 5% decrease in flood insurance premiums.</a:t>
            </a:r>
          </a:p>
          <a:p>
            <a:endParaRPr lang="en-US" sz="1200" dirty="0"/>
          </a:p>
          <a:p>
            <a:r>
              <a:rPr lang="en-US" sz="1200" dirty="0"/>
              <a:t>Class 1 is the “best” rating</a:t>
            </a:r>
            <a:r>
              <a:rPr lang="en-US" sz="1200" baseline="0" dirty="0"/>
              <a:t> and </a:t>
            </a:r>
            <a:r>
              <a:rPr lang="en-US" sz="1200" dirty="0"/>
              <a:t>results in the highest premium</a:t>
            </a:r>
            <a:r>
              <a:rPr lang="en-US" sz="1200" baseline="0" dirty="0"/>
              <a:t> reductions available through the program.</a:t>
            </a:r>
            <a:endParaRPr lang="en-US" sz="1200" dirty="0"/>
          </a:p>
          <a:p>
            <a:endParaRPr lang="en-US" sz="1200" dirty="0"/>
          </a:p>
          <a:p>
            <a:r>
              <a:rPr lang="en-US" sz="1200" dirty="0"/>
              <a:t>Louisiana achieved its first Class 5 rating in May of 2019.  Jefferson Parish flood insurance policyholders now receive a 25% discount.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t>Next Slide – CRS</a:t>
            </a:r>
          </a:p>
          <a:p>
            <a:endParaRPr lang="en-US" dirty="0"/>
          </a:p>
        </p:txBody>
      </p:sp>
    </p:spTree>
    <p:extLst>
      <p:ext uri="{BB962C8B-B14F-4D97-AF65-F5344CB8AC3E}">
        <p14:creationId xmlns:p14="http://schemas.microsoft.com/office/powerpoint/2010/main" val="6208246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r>
              <a:rPr lang="en-US" sz="1200" dirty="0"/>
              <a:t>Rating System saves Louisiana flood insurance policyholders more than $29 million annually</a:t>
            </a:r>
            <a:r>
              <a:rPr lang="en-US" sz="1000" dirty="0"/>
              <a:t>.</a:t>
            </a:r>
          </a:p>
          <a:p>
            <a:endParaRPr lang="en-US" sz="1200" dirty="0"/>
          </a:p>
          <a:p>
            <a:r>
              <a:rPr lang="en-US" sz="1200" dirty="0"/>
              <a:t>Worth noting: Louisiana is ranked in the Top 5 nationwide with 77% of the state’s flood insurance polices located in CRS communities</a:t>
            </a:r>
            <a:r>
              <a:rPr lang="en-US" sz="1000" dirty="0"/>
              <a:t>.</a:t>
            </a:r>
          </a:p>
          <a:p>
            <a:endParaRPr lang="en-US" dirty="0"/>
          </a:p>
          <a:p>
            <a:r>
              <a:rPr lang="en-US" dirty="0"/>
              <a:t>NEXT SLIDE – Cooperating</a:t>
            </a:r>
            <a:r>
              <a:rPr lang="en-US" baseline="0" dirty="0"/>
              <a:t> Technical Partner (CTP)</a:t>
            </a:r>
            <a:endParaRPr lang="en-US" dirty="0"/>
          </a:p>
        </p:txBody>
      </p:sp>
    </p:spTree>
    <p:extLst>
      <p:ext uri="{BB962C8B-B14F-4D97-AF65-F5344CB8AC3E}">
        <p14:creationId xmlns:p14="http://schemas.microsoft.com/office/powerpoint/2010/main" val="12347078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sz="1200" dirty="0"/>
              <a:t>7 Discoveries</a:t>
            </a:r>
            <a:r>
              <a:rPr lang="en-US" sz="1200" baseline="0" dirty="0"/>
              <a:t> closed in the last 6 months</a:t>
            </a:r>
          </a:p>
          <a:p>
            <a:r>
              <a:rPr lang="en-US" sz="1200" baseline="0" dirty="0"/>
              <a:t>Discoveries have been initiated in 8 additional watersheds</a:t>
            </a:r>
          </a:p>
          <a:p>
            <a:r>
              <a:rPr lang="en-US" sz="1200" baseline="0" dirty="0"/>
              <a:t>Efforts in Rapides Parish have advanced to Phase 2: Risk Analysis and Mapping</a:t>
            </a:r>
            <a:endParaRPr lang="en-US" dirty="0"/>
          </a:p>
          <a:p>
            <a:endParaRPr lang="en-US" dirty="0"/>
          </a:p>
          <a:p>
            <a:r>
              <a:rPr lang="en-US" dirty="0"/>
              <a:t>NEXT SLIDE – Policy</a:t>
            </a:r>
            <a:r>
              <a:rPr lang="en-US" baseline="0" dirty="0"/>
              <a:t> Information</a:t>
            </a:r>
            <a:endParaRPr lang="en-US" dirty="0"/>
          </a:p>
        </p:txBody>
      </p:sp>
    </p:spTree>
    <p:extLst>
      <p:ext uri="{BB962C8B-B14F-4D97-AF65-F5344CB8AC3E}">
        <p14:creationId xmlns:p14="http://schemas.microsoft.com/office/powerpoint/2010/main" val="3048618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39% of the flood insurance policies are for properties located in the Special Flood Hazard Area.</a:t>
            </a:r>
          </a:p>
          <a:p>
            <a:r>
              <a:rPr lang="en-US" sz="1200" dirty="0"/>
              <a:t>61% of the flood insurance policies are for properties located in a No Special Flood Hazard Area or X Zone.</a:t>
            </a:r>
          </a:p>
          <a:p>
            <a:endParaRPr lang="en-US" sz="1200" dirty="0"/>
          </a:p>
          <a:p>
            <a:r>
              <a:rPr lang="en-US" sz="1200" dirty="0"/>
              <a:t>-15.8%</a:t>
            </a:r>
            <a:r>
              <a:rPr lang="en-US" sz="1200" baseline="0" dirty="0"/>
              <a:t> policies</a:t>
            </a:r>
          </a:p>
          <a:p>
            <a:r>
              <a:rPr lang="en-US" sz="1200" baseline="0" dirty="0"/>
              <a:t>-0.7% premiums/policy</a:t>
            </a:r>
          </a:p>
          <a:p>
            <a:r>
              <a:rPr lang="en-US" sz="1200" baseline="0" dirty="0"/>
              <a:t>+6.7% coverage/policy</a:t>
            </a:r>
          </a:p>
          <a:p>
            <a:r>
              <a:rPr lang="en-US" sz="1200" baseline="0" dirty="0"/>
              <a:t>+7.4% coverage/premium</a:t>
            </a:r>
            <a:endParaRPr lang="en-US" sz="1200" dirty="0"/>
          </a:p>
          <a:p>
            <a:endParaRPr lang="en-US" dirty="0"/>
          </a:p>
          <a:p>
            <a:r>
              <a:rPr lang="en-US" dirty="0"/>
              <a:t>NEXT SLIDE – </a:t>
            </a:r>
            <a:r>
              <a:rPr lang="en-US" sz="800" dirty="0"/>
              <a:t>Ports &amp; Waterways</a:t>
            </a:r>
            <a:endParaRPr lang="en-US" dirty="0"/>
          </a:p>
        </p:txBody>
      </p:sp>
    </p:spTree>
    <p:extLst>
      <p:ext uri="{BB962C8B-B14F-4D97-AF65-F5344CB8AC3E}">
        <p14:creationId xmlns:p14="http://schemas.microsoft.com/office/powerpoint/2010/main" val="24805278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Ports and Waterways is a part of DOTD’s</a:t>
            </a:r>
            <a:r>
              <a:rPr lang="en-US" baseline="0" dirty="0"/>
              <a:t> Office of Multimodal Commerce.</a:t>
            </a:r>
            <a:endParaRPr lang="en-US" dirty="0"/>
          </a:p>
          <a:p>
            <a:endParaRPr lang="en-US" dirty="0"/>
          </a:p>
          <a:p>
            <a:r>
              <a:rPr lang="en-US" dirty="0"/>
              <a:t>Next</a:t>
            </a:r>
            <a:r>
              <a:rPr lang="en-US" baseline="0" dirty="0"/>
              <a:t> Slide: Port Priority Program</a:t>
            </a:r>
            <a:endParaRPr lang="en-US" dirty="0"/>
          </a:p>
        </p:txBody>
      </p:sp>
    </p:spTree>
    <p:extLst>
      <p:ext uri="{BB962C8B-B14F-4D97-AF65-F5344CB8AC3E}">
        <p14:creationId xmlns:p14="http://schemas.microsoft.com/office/powerpoint/2010/main" val="11454451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741167" lvl="1" indent="-285064">
              <a:spcAft>
                <a:spcPts val="798"/>
              </a:spcAft>
              <a:buFont typeface="Arial" panose="020B0604020202020204" pitchFamily="34" charset="0"/>
              <a:buChar char="•"/>
            </a:pPr>
            <a:r>
              <a:rPr lang="en-US" sz="1800" dirty="0">
                <a:latin typeface="Arial" panose="020B0604020202020204" pitchFamily="34" charset="0"/>
                <a:cs typeface="Arial" panose="020B0604020202020204" pitchFamily="34" charset="0"/>
              </a:rPr>
              <a:t>To access these public dollars, the projects the ports submit must show that they meet a definite market, build land side infrastructure, and provide jobs, minimize congestion, &amp; improve safety.</a:t>
            </a:r>
          </a:p>
          <a:p>
            <a:endParaRPr lang="en-US" sz="1600" dirty="0"/>
          </a:p>
          <a:p>
            <a:r>
              <a:rPr lang="en-US" sz="1600" dirty="0"/>
              <a:t>Next Slide… State Port Map</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30</a:t>
            </a:fld>
            <a:endParaRPr lang="en-US" altLang="en-US" dirty="0"/>
          </a:p>
        </p:txBody>
      </p:sp>
    </p:spTree>
    <p:extLst>
      <p:ext uri="{BB962C8B-B14F-4D97-AF65-F5344CB8AC3E}">
        <p14:creationId xmlns:p14="http://schemas.microsoft.com/office/powerpoint/2010/main" val="493404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Slide:</a:t>
            </a:r>
            <a:r>
              <a:rPr lang="en-US" baseline="0" dirty="0"/>
              <a:t>  Levee Safety Program – Services Continued</a:t>
            </a:r>
            <a:endParaRPr lang="en-US" dirty="0"/>
          </a:p>
        </p:txBody>
      </p:sp>
      <p:sp>
        <p:nvSpPr>
          <p:cNvPr id="4" name="Slide Number Placeholder 3"/>
          <p:cNvSpPr>
            <a:spLocks noGrp="1"/>
          </p:cNvSpPr>
          <p:nvPr>
            <p:ph type="sldNum" sz="quarter" idx="10"/>
          </p:nvPr>
        </p:nvSpPr>
        <p:spPr/>
        <p:txBody>
          <a:bodyPr/>
          <a:lstStyle/>
          <a:p>
            <a:pPr defTabSz="931774">
              <a:defRPr/>
            </a:pPr>
            <a:fld id="{E058D8C8-02D3-4400-939D-07643807B50F}" type="slidenum">
              <a:rPr lang="en-US" altLang="en-US">
                <a:solidFill>
                  <a:prstClr val="black"/>
                </a:solidFill>
              </a:rPr>
              <a:pPr defTabSz="931774">
                <a:defRPr/>
              </a:pPr>
              <a:t>4</a:t>
            </a:fld>
            <a:endParaRPr lang="en-US" altLang="en-US">
              <a:solidFill>
                <a:prstClr val="black"/>
              </a:solidFill>
            </a:endParaRPr>
          </a:p>
        </p:txBody>
      </p:sp>
    </p:spTree>
    <p:extLst>
      <p:ext uri="{BB962C8B-B14F-4D97-AF65-F5344CB8AC3E}">
        <p14:creationId xmlns:p14="http://schemas.microsoft.com/office/powerpoint/2010/main" val="14556101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85750" indent="-285750">
              <a:buFont typeface="Arial" panose="020B0604020202020204" pitchFamily="34" charset="0"/>
              <a:buChar char="•"/>
            </a:pPr>
            <a:r>
              <a:rPr lang="en-US" sz="1600" dirty="0"/>
              <a:t>There are 42 Ports laid out in Revised Statute, but only 32 are active Ports.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“Developing Ports” are ports that have not received funding through the Port Program or do not have the infrastructure to function as a port.</a:t>
            </a:r>
          </a:p>
          <a:p>
            <a:pPr marL="0" indent="0">
              <a:buFont typeface="Arial" panose="020B0604020202020204" pitchFamily="34" charset="0"/>
              <a:buNone/>
            </a:pPr>
            <a:endParaRPr lang="en-US" sz="1600" dirty="0"/>
          </a:p>
          <a:p>
            <a:endParaRPr lang="en-US" sz="1600" dirty="0"/>
          </a:p>
          <a:p>
            <a:r>
              <a:rPr lang="en-US" sz="1600" dirty="0"/>
              <a:t>Next Slide… Port Construction and Development Priority Program</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31</a:t>
            </a:fld>
            <a:endParaRPr lang="en-US" altLang="en-US" dirty="0"/>
          </a:p>
        </p:txBody>
      </p:sp>
    </p:spTree>
    <p:extLst>
      <p:ext uri="{BB962C8B-B14F-4D97-AF65-F5344CB8AC3E}">
        <p14:creationId xmlns:p14="http://schemas.microsoft.com/office/powerpoint/2010/main" val="4066356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91179" indent="-291179">
              <a:buFont typeface="Arial" panose="020B0604020202020204" pitchFamily="34" charset="0"/>
              <a:buChar char="•"/>
            </a:pPr>
            <a:r>
              <a:rPr lang="en-US" sz="1600" dirty="0"/>
              <a:t>The 2.375 is based on the interest rate paid on 20-year U.S. Treasury Inflation Protected Securities.  </a:t>
            </a:r>
          </a:p>
          <a:p>
            <a:pPr lvl="1"/>
            <a:r>
              <a:rPr lang="en-US" sz="1600" dirty="0"/>
              <a:t>-    We actually get about $7 for every dollar invested. </a:t>
            </a:r>
          </a:p>
          <a:p>
            <a:pPr marL="291179" indent="-291179">
              <a:buFont typeface="Arial" panose="020B0604020202020204" pitchFamily="34" charset="0"/>
              <a:buChar char="•"/>
            </a:pPr>
            <a:endParaRPr lang="en-US" sz="1600" dirty="0"/>
          </a:p>
          <a:p>
            <a:pPr marL="291179" indent="-291179">
              <a:buFont typeface="Arial" panose="020B0604020202020204" pitchFamily="34" charset="0"/>
              <a:buChar char="•"/>
            </a:pPr>
            <a:r>
              <a:rPr lang="en-US" sz="1600" dirty="0"/>
              <a:t>Completed applications reviewed for compliance and a priority list prepared.</a:t>
            </a:r>
          </a:p>
          <a:p>
            <a:pPr marL="291179" indent="-291179">
              <a:buFont typeface="Arial" panose="020B0604020202020204" pitchFamily="34" charset="0"/>
              <a:buChar char="•"/>
            </a:pPr>
            <a:endParaRPr lang="en-US" sz="1600" dirty="0"/>
          </a:p>
          <a:p>
            <a:pPr marL="291179" indent="-291179">
              <a:buFont typeface="Arial" panose="020B0604020202020204" pitchFamily="34" charset="0"/>
              <a:buChar char="•"/>
            </a:pPr>
            <a:r>
              <a:rPr lang="en-US" sz="1600" dirty="0"/>
              <a:t>Joint Transportation Committee holds public hearings to review the projects and then approve them.</a:t>
            </a:r>
          </a:p>
          <a:p>
            <a:endParaRPr lang="en-US" sz="1600" dirty="0"/>
          </a:p>
          <a:p>
            <a:r>
              <a:rPr lang="en-US" sz="1600" dirty="0"/>
              <a:t>NEXT SLIDE - Funding</a:t>
            </a:r>
          </a:p>
          <a:p>
            <a:endParaRPr lang="en-US" sz="1600" dirty="0"/>
          </a:p>
        </p:txBody>
      </p:sp>
    </p:spTree>
    <p:extLst>
      <p:ext uri="{BB962C8B-B14F-4D97-AF65-F5344CB8AC3E}">
        <p14:creationId xmlns:p14="http://schemas.microsoft.com/office/powerpoint/2010/main" val="4279963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50731" y="3385683"/>
            <a:ext cx="7601528" cy="3664087"/>
          </a:xfrm>
        </p:spPr>
        <p:txBody>
          <a:bodyPr/>
          <a:lstStyle/>
          <a:p>
            <a:pPr marL="174708" indent="-174708">
              <a:buFont typeface="Arial" panose="020B0604020202020204" pitchFamily="34" charset="0"/>
              <a:buChar char="•"/>
            </a:pPr>
            <a:r>
              <a:rPr lang="en-US" dirty="0"/>
              <a:t>Since 1989 $751 Million</a:t>
            </a:r>
            <a:r>
              <a:rPr lang="en-US" baseline="0" dirty="0"/>
              <a:t> has be expended to complete 413 contracts and create or retain over 16,338 jobs.</a:t>
            </a:r>
          </a:p>
          <a:p>
            <a:pPr marL="174708" indent="-174708">
              <a:buFont typeface="Arial" panose="020B0604020202020204" pitchFamily="34" charset="0"/>
              <a:buChar char="•"/>
            </a:pPr>
            <a:endParaRPr lang="en-US" dirty="0"/>
          </a:p>
          <a:p>
            <a:pPr marL="174708" indent="-174708">
              <a:buFont typeface="Arial" panose="020B0604020202020204" pitchFamily="34" charset="0"/>
              <a:buChar char="•"/>
            </a:pPr>
            <a:r>
              <a:rPr lang="en-US" baseline="0" dirty="0"/>
              <a:t>Currently there are 17 Active Construction Projects around the State utilizing $112 Million in State Funds and $</a:t>
            </a:r>
            <a:r>
              <a:rPr lang="en-US" baseline="0" dirty="0">
                <a:solidFill>
                  <a:srgbClr val="FFFF00"/>
                </a:solidFill>
              </a:rPr>
              <a:t>225 Million </a:t>
            </a:r>
            <a:r>
              <a:rPr lang="en-US" baseline="0" dirty="0"/>
              <a:t>in Local Port Funding and Federal Funding.  </a:t>
            </a:r>
          </a:p>
          <a:p>
            <a:pPr marL="640594" lvl="1" indent="-174708">
              <a:buFont typeface="Arial" panose="020B0604020202020204" pitchFamily="34" charset="0"/>
              <a:buChar char="•"/>
            </a:pPr>
            <a:r>
              <a:rPr lang="en-US" dirty="0"/>
              <a:t>Our program is limited to contributing only $15 million to anyone project and that is distributed at $5 million per year. </a:t>
            </a:r>
          </a:p>
          <a:p>
            <a:pPr marL="640594" lvl="1" indent="-174708">
              <a:buFont typeface="Arial" panose="020B0604020202020204" pitchFamily="34" charset="0"/>
              <a:buChar char="•"/>
            </a:pPr>
            <a:r>
              <a:rPr lang="en-US" baseline="0" dirty="0"/>
              <a:t>In some cases, the port can fund the project</a:t>
            </a:r>
            <a:r>
              <a:rPr lang="en-US" dirty="0"/>
              <a:t> and we will reimburse them when funding becomes available. </a:t>
            </a:r>
            <a:endParaRPr lang="en-US" baseline="0" dirty="0"/>
          </a:p>
          <a:p>
            <a:pPr marL="174708" indent="-174708">
              <a:buFont typeface="Arial" panose="020B0604020202020204" pitchFamily="34" charset="0"/>
              <a:buChar char="•"/>
            </a:pPr>
            <a:r>
              <a:rPr lang="en-US" baseline="0" dirty="0"/>
              <a:t>The Program also has 42 Active Design Projects utilizing $222 Million in State Funding and $358 Million in Local Port Funding and Federal Funding. </a:t>
            </a:r>
          </a:p>
          <a:p>
            <a:pPr marL="174708" indent="-174708">
              <a:buFont typeface="Arial" panose="020B0604020202020204" pitchFamily="34" charset="0"/>
              <a:buChar char="•"/>
            </a:pPr>
            <a:r>
              <a:rPr lang="en-US" baseline="0" dirty="0"/>
              <a:t>The picture shows </a:t>
            </a:r>
            <a:r>
              <a:rPr lang="en-US" dirty="0">
                <a:latin typeface="Arial" panose="020B0604020202020204" pitchFamily="34" charset="0"/>
                <a:cs typeface="Arial" panose="020B0604020202020204" pitchFamily="34" charset="0"/>
              </a:rPr>
              <a:t>a recently completed project at the Port of Lake Charles</a:t>
            </a:r>
            <a:r>
              <a:rPr lang="en-US" baseline="0" dirty="0">
                <a:latin typeface="Arial" panose="020B0604020202020204" pitchFamily="34" charset="0"/>
                <a:cs typeface="Arial" panose="020B0604020202020204" pitchFamily="34" charset="0"/>
              </a:rPr>
              <a:t> to upgrade and replace the existing wharf structure at the City Docks terminal</a:t>
            </a:r>
            <a:r>
              <a:rPr lang="en-US" dirty="0">
                <a:latin typeface="Arial" panose="020B0604020202020204" pitchFamily="34" charset="0"/>
                <a:cs typeface="Arial" panose="020B0604020202020204" pitchFamily="34" charset="0"/>
              </a:rPr>
              <a:t>.</a:t>
            </a:r>
            <a:endParaRPr lang="en-US" baseline="0" dirty="0"/>
          </a:p>
          <a:p>
            <a:pPr marL="174708" indent="-174708">
              <a:buFont typeface="Arial" panose="020B0604020202020204" pitchFamily="34" charset="0"/>
              <a:buChar char="•"/>
            </a:pPr>
            <a:endParaRPr lang="en-US" dirty="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dirty="0">
                <a:latin typeface="Arial" panose="020B0604020202020204" pitchFamily="34" charset="0"/>
                <a:cs typeface="Arial" panose="020B0604020202020204" pitchFamily="34" charset="0"/>
              </a:rPr>
              <a:t> </a:t>
            </a:r>
          </a:p>
          <a:p>
            <a:pPr marL="174708" indent="-174708">
              <a:buFont typeface="Arial" panose="020B0604020202020204" pitchFamily="34" charset="0"/>
              <a:buChar char="•"/>
            </a:pPr>
            <a:endParaRPr lang="en-US" dirty="0">
              <a:latin typeface="Arial" panose="020B0604020202020204" pitchFamily="34" charset="0"/>
              <a:cs typeface="Arial" panose="020B0604020202020204" pitchFamily="34" charset="0"/>
            </a:endParaRPr>
          </a:p>
          <a:p>
            <a:r>
              <a:rPr lang="en-US" dirty="0"/>
              <a:t>NEXT SLIDE.</a:t>
            </a:r>
            <a:r>
              <a:rPr lang="en-US" baseline="0" dirty="0"/>
              <a:t> . . Various port projects</a:t>
            </a:r>
            <a:endParaRPr lang="en-US" dirty="0"/>
          </a:p>
          <a:p>
            <a:endParaRPr lang="en-US" dirty="0"/>
          </a:p>
        </p:txBody>
      </p:sp>
    </p:spTree>
    <p:extLst>
      <p:ext uri="{BB962C8B-B14F-4D97-AF65-F5344CB8AC3E}">
        <p14:creationId xmlns:p14="http://schemas.microsoft.com/office/powerpoint/2010/main" val="246645099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Port of Lake Charles Berth Rehabilitation </a:t>
            </a:r>
          </a:p>
          <a:p>
            <a:pPr marL="640594" lvl="1" indent="-174708">
              <a:buFont typeface="Wingdings" panose="05000000000000000000" pitchFamily="2" charset="2"/>
              <a:buChar char="Ø"/>
            </a:pPr>
            <a:r>
              <a:rPr lang="en-US" baseline="0" dirty="0"/>
              <a:t>Recently completed construction of new bulkhead and concrete decking to replace the existing wharf structure at the City Docks Terminal. </a:t>
            </a:r>
          </a:p>
          <a:p>
            <a:pPr marL="174708" indent="-174708">
              <a:buFont typeface="Arial" panose="020B0604020202020204" pitchFamily="34" charset="0"/>
              <a:buChar char="•"/>
            </a:pPr>
            <a:r>
              <a:rPr lang="en-US" baseline="0" dirty="0"/>
              <a:t>Port of St. Bernard</a:t>
            </a:r>
          </a:p>
          <a:p>
            <a:pPr marL="631908" lvl="1" indent="-174708">
              <a:buFont typeface="Wingdings" panose="05000000000000000000" pitchFamily="2" charset="2"/>
              <a:buChar char="Ø"/>
            </a:pPr>
            <a:r>
              <a:rPr lang="en-US" baseline="0" dirty="0"/>
              <a:t>Ongoing reconstruction of sections A and F of the port’s Chalmette Slip docks</a:t>
            </a:r>
          </a:p>
          <a:p>
            <a:pPr marL="174708" indent="-174708">
              <a:buFont typeface="Arial" panose="020B0604020202020204" pitchFamily="34" charset="0"/>
              <a:buChar char="•"/>
            </a:pPr>
            <a:r>
              <a:rPr lang="en-US" baseline="0" dirty="0"/>
              <a:t>Port of South Louisiana Cranes</a:t>
            </a:r>
          </a:p>
          <a:p>
            <a:pPr marL="640594" lvl="1" indent="-174708">
              <a:buFont typeface="Wingdings" panose="05000000000000000000" pitchFamily="2" charset="2"/>
              <a:buChar char="Ø"/>
            </a:pPr>
            <a:r>
              <a:rPr lang="en-US" baseline="0" dirty="0"/>
              <a:t>Procurement of two mobile harbor cranes for the Port’s </a:t>
            </a:r>
            <a:r>
              <a:rPr lang="en-US" baseline="0" dirty="0" err="1"/>
              <a:t>Globalplex</a:t>
            </a:r>
            <a:r>
              <a:rPr lang="en-US" baseline="0" dirty="0"/>
              <a:t> Intermodal Terminal cargo dock, as well as an upgrade and extension of the crane rail across the entire length of the dock and reinforcement of the dock itself.</a:t>
            </a:r>
          </a:p>
          <a:p>
            <a:pPr marL="174708" indent="-174708" defTabSz="931774">
              <a:buFont typeface="Arial" panose="020B0604020202020204" pitchFamily="34" charset="0"/>
              <a:buChar char="•"/>
              <a:defRPr/>
            </a:pPr>
            <a:r>
              <a:rPr lang="en-US" dirty="0">
                <a:solidFill>
                  <a:prstClr val="black"/>
                </a:solidFill>
              </a:rPr>
              <a:t>Port of New Orleans Crane Rail Extension</a:t>
            </a:r>
          </a:p>
          <a:p>
            <a:pPr marL="640594" lvl="1" indent="-174708" defTabSz="931774">
              <a:buFont typeface="Wingdings" panose="05000000000000000000" pitchFamily="2" charset="2"/>
              <a:buChar char="Ø"/>
              <a:defRPr/>
            </a:pPr>
            <a:r>
              <a:rPr lang="en-US" dirty="0">
                <a:solidFill>
                  <a:prstClr val="black"/>
                </a:solidFill>
              </a:rPr>
              <a:t>Conversion of the Nashville Avenue Terminal from a breakbulk facility to a container facility by extending the 100 ft. gauge crane rail to support the Port’s addition of four new fully electric ship-to-shore container gantry cranes, which are currently being brought online.</a:t>
            </a:r>
            <a:endParaRPr lang="en-US" baseline="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34</a:t>
            </a:fld>
            <a:endParaRPr lang="en-US" altLang="en-US"/>
          </a:p>
        </p:txBody>
      </p:sp>
    </p:spTree>
    <p:extLst>
      <p:ext uri="{BB962C8B-B14F-4D97-AF65-F5344CB8AC3E}">
        <p14:creationId xmlns:p14="http://schemas.microsoft.com/office/powerpoint/2010/main" val="12589447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baseline="0" dirty="0"/>
              <a:t>Port Fourchon Bulkhead</a:t>
            </a:r>
          </a:p>
          <a:p>
            <a:pPr marL="640594" lvl="1" indent="-174708">
              <a:buFont typeface="Wingdings" panose="05000000000000000000" pitchFamily="2" charset="2"/>
              <a:buChar char="Ø"/>
            </a:pPr>
            <a:r>
              <a:rPr lang="en-US" baseline="0" dirty="0"/>
              <a:t>Construction of approximately 2,328 linear feet of steel sheet pile bulkhead with 48 mooring bits and associated sweep dredging along Slip C and Flotation Canal in the Port’s northern expansion. This project created 30 acres of leasable waterfront property to accommodate additional businesses that service the </a:t>
            </a:r>
            <a:r>
              <a:rPr lang="en-US" baseline="0" dirty="0" err="1"/>
              <a:t>deepwater</a:t>
            </a:r>
            <a:r>
              <a:rPr lang="en-US" baseline="0" dirty="0"/>
              <a:t> exploration and </a:t>
            </a:r>
            <a:r>
              <a:rPr lang="en-US" baseline="0"/>
              <a:t>production process. </a:t>
            </a:r>
            <a:endParaRPr lang="en-US" baseline="0"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35</a:t>
            </a:fld>
            <a:endParaRPr lang="en-US" altLang="en-US"/>
          </a:p>
        </p:txBody>
      </p:sp>
    </p:spTree>
    <p:extLst>
      <p:ext uri="{BB962C8B-B14F-4D97-AF65-F5344CB8AC3E}">
        <p14:creationId xmlns:p14="http://schemas.microsoft.com/office/powerpoint/2010/main" val="2553216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dirty="0"/>
              <a:t>The functions</a:t>
            </a:r>
            <a:r>
              <a:rPr lang="en-US" baseline="0" dirty="0"/>
              <a:t> of our Waterways Section is to c</a:t>
            </a:r>
            <a:r>
              <a:rPr lang="en-US" dirty="0"/>
              <a:t>ontinuously improve the state’s waterway infrastructure,</a:t>
            </a:r>
            <a:r>
              <a:rPr lang="en-US" baseline="0" dirty="0"/>
              <a:t> maritime access and port connectivity to facilitate an efficient, safe and seamless marine transportation system.  </a:t>
            </a:r>
          </a:p>
          <a:p>
            <a:pPr marL="174708" indent="-174708">
              <a:buFont typeface="Arial" panose="020B0604020202020204" pitchFamily="34" charset="0"/>
              <a:buChar char="•"/>
            </a:pPr>
            <a:r>
              <a:rPr lang="en-US" baseline="0" dirty="0"/>
              <a:t>We work hand in hand with our various partners to ensure that the State’s inland waterway system including locks and dams, coastal channels and deep draft channels are improved and maintained to accommodate commercial navigation.</a:t>
            </a:r>
          </a:p>
          <a:p>
            <a:endParaRPr lang="en-US" dirty="0"/>
          </a:p>
          <a:p>
            <a:r>
              <a:rPr lang="en-US" baseline="0" dirty="0"/>
              <a:t>NEXT SLIDE --  Current</a:t>
            </a:r>
            <a:r>
              <a:rPr lang="en-US" dirty="0"/>
              <a:t> Waterway Projects</a:t>
            </a:r>
            <a:endParaRPr lang="en-US" baseline="0" dirty="0"/>
          </a:p>
          <a:p>
            <a:endParaRPr lang="en-US" baseline="0" dirty="0"/>
          </a:p>
        </p:txBody>
      </p:sp>
    </p:spTree>
    <p:extLst>
      <p:ext uri="{BB962C8B-B14F-4D97-AF65-F5344CB8AC3E}">
        <p14:creationId xmlns:p14="http://schemas.microsoft.com/office/powerpoint/2010/main" val="15390145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98463" y="355600"/>
            <a:ext cx="6188075" cy="3481388"/>
          </a:xfrm>
        </p:spPr>
      </p:sp>
      <p:sp>
        <p:nvSpPr>
          <p:cNvPr id="3" name="Notes Placeholder 2"/>
          <p:cNvSpPr>
            <a:spLocks noGrp="1"/>
          </p:cNvSpPr>
          <p:nvPr>
            <p:ph type="body" idx="1"/>
          </p:nvPr>
        </p:nvSpPr>
        <p:spPr>
          <a:xfrm>
            <a:off x="698817" y="3967388"/>
            <a:ext cx="5587366" cy="5017862"/>
          </a:xfrm>
        </p:spPr>
        <p:txBody>
          <a:bodyPr/>
          <a:lstStyle/>
          <a:p>
            <a:pPr marL="171039" indent="-171039">
              <a:buFont typeface="Arial" panose="020B0604020202020204" pitchFamily="34" charset="0"/>
              <a:buChar char="•"/>
            </a:pPr>
            <a:r>
              <a:rPr lang="en-US" b="1" dirty="0"/>
              <a:t>As you can see Louisiana is involved in four deepening projects:</a:t>
            </a:r>
          </a:p>
          <a:p>
            <a:r>
              <a:rPr lang="en-US" b="1" u="sng" dirty="0"/>
              <a:t>Mississippi River Ship Channel</a:t>
            </a:r>
            <a:endParaRPr lang="en-US" dirty="0"/>
          </a:p>
          <a:p>
            <a:r>
              <a:rPr lang="en-US" sz="1100" dirty="0"/>
              <a:t>International shipping is using larger vessels with deeper drafts.  With the deepening of the Panama Canal, Louisiana needs a deeper Mississippi River to be able to accommodate the larger vessels and stay competitive in international trade.  OMC Waterways is the Non-Federal Sponsor for the Mississippi River Ship Channel Navigation Project.  </a:t>
            </a:r>
          </a:p>
          <a:p>
            <a:r>
              <a:rPr lang="en-US" sz="1100" b="1" u="sng" dirty="0"/>
              <a:t>Houma Navigation Canal Deepening</a:t>
            </a:r>
            <a:endParaRPr lang="en-US" sz="1100" dirty="0"/>
          </a:p>
          <a:p>
            <a:r>
              <a:rPr lang="en-US" sz="1100" dirty="0"/>
              <a:t>The Port of Terrebonne is home to businesses that build and repair supply vessels, topsides, and platforms for the oil and gas industry. The Houma Navigation Canal is used to transport these massive structures and is currently maintained at a depth of 15 feet.  OMC Waterways Section, serving as the Non-Federal Sponsor, led a feasibility deepening study with a goal of retaining business industries in Terrebonne Parish while also providing an environmental benefit with the use of dredged material. </a:t>
            </a:r>
          </a:p>
          <a:p>
            <a:r>
              <a:rPr lang="en-US" sz="1100" b="1" u="sng" dirty="0"/>
              <a:t>Acadiana Gulf of Mexico Access Channel</a:t>
            </a:r>
            <a:endParaRPr lang="en-US" sz="1100" dirty="0"/>
          </a:p>
          <a:p>
            <a:r>
              <a:rPr lang="en-US" sz="1100" dirty="0"/>
              <a:t>Fabricating facilities at the Port of Iberia require deeper channels to get today’s larger offshore oil platform components to the Gulf of Mexico. The </a:t>
            </a:r>
            <a:r>
              <a:rPr lang="en-US" sz="1100" dirty="0" err="1"/>
              <a:t>Acadiana</a:t>
            </a:r>
            <a:r>
              <a:rPr lang="en-US" sz="1100" dirty="0"/>
              <a:t> to Gulf of Mexico Access Channel provides those facilities the direct access to the Gulf of Mexico.   </a:t>
            </a:r>
          </a:p>
          <a:p>
            <a:r>
              <a:rPr lang="en-US" sz="1100" b="1" u="sng" dirty="0"/>
              <a:t>Red River Waterway Deepening</a:t>
            </a:r>
            <a:r>
              <a:rPr lang="en-US" sz="1100" b="1" dirty="0"/>
              <a:t>:  </a:t>
            </a:r>
            <a:r>
              <a:rPr lang="en-US" sz="1100" dirty="0"/>
              <a:t>Proposed deepening of the Red River Waterway from 9 feet to 12 feet</a:t>
            </a:r>
          </a:p>
          <a:p>
            <a:pPr lvl="0"/>
            <a:r>
              <a:rPr lang="en-US" sz="1100" dirty="0"/>
              <a:t>DOTD and Red River Waterway Commission received approval for a Corps of Engineers feasibility study to deepen the river from Old River to Shreveport</a:t>
            </a:r>
          </a:p>
          <a:p>
            <a:pPr lvl="0"/>
            <a:r>
              <a:rPr lang="en-US" sz="1100" dirty="0"/>
              <a:t>Sen. Cassidy has secured 500k to begin the study in FY24 and be complete in FY 27.</a:t>
            </a:r>
          </a:p>
          <a:p>
            <a:pPr lvl="0"/>
            <a:r>
              <a:rPr lang="en-US" sz="1100" dirty="0"/>
              <a:t>DOTD is providing $1.5 M as a cost share for the study</a:t>
            </a:r>
          </a:p>
          <a:p>
            <a:pPr lvl="0"/>
            <a:endParaRPr lang="en-US" sz="1100" dirty="0"/>
          </a:p>
          <a:p>
            <a:pPr lvl="0"/>
            <a:r>
              <a:rPr lang="en-US" sz="1100" dirty="0"/>
              <a:t>NEXT SLIDE – Mississippi River Ship Channel deepening to 50 feet</a:t>
            </a: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37</a:t>
            </a:fld>
            <a:endParaRPr lang="en-US" altLang="en-US"/>
          </a:p>
        </p:txBody>
      </p:sp>
    </p:spTree>
    <p:extLst>
      <p:ext uri="{BB962C8B-B14F-4D97-AF65-F5344CB8AC3E}">
        <p14:creationId xmlns:p14="http://schemas.microsoft.com/office/powerpoint/2010/main" val="22650351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039" indent="-171039">
              <a:buFont typeface="Arial" panose="020B0604020202020204" pitchFamily="34" charset="0"/>
              <a:buChar char="•"/>
            </a:pPr>
            <a:r>
              <a:rPr lang="en-US" dirty="0"/>
              <a:t>The Mississippi River has been deepened to 50 feet from Southwest Pass in the Gulf of Mexico to river mile marker 175 at the Port of South Louisiana</a:t>
            </a:r>
          </a:p>
          <a:p>
            <a:pPr marL="171039" indent="-171039">
              <a:buFont typeface="Arial" panose="020B0604020202020204" pitchFamily="34" charset="0"/>
              <a:buChar char="•"/>
            </a:pPr>
            <a:r>
              <a:rPr lang="en-US" dirty="0"/>
              <a:t>The Corps of Engineers and DOTD are working with pipeline owners to relocate 7 pipelines.  Once the pipelines are relocated, the deepening project will be completed to the Port of Baton Rouge in 2026.</a:t>
            </a:r>
          </a:p>
          <a:p>
            <a:pPr marL="171039" indent="-171039">
              <a:buFont typeface="Arial" panose="020B0604020202020204" pitchFamily="34" charset="0"/>
              <a:buChar char="•"/>
            </a:pPr>
            <a:r>
              <a:rPr lang="en-US" dirty="0"/>
              <a:t>Total Project Cost $245 M</a:t>
            </a:r>
          </a:p>
          <a:p>
            <a:pPr marL="171039" indent="-171039">
              <a:buFont typeface="Arial" panose="020B0604020202020204" pitchFamily="34" charset="0"/>
              <a:buChar char="•"/>
            </a:pPr>
            <a:r>
              <a:rPr lang="en-US" dirty="0"/>
              <a:t>State Share is $81 M ($40 M for pipeline relocation and $41 M for construction) – Capital Outlay Funds</a:t>
            </a:r>
          </a:p>
          <a:p>
            <a:pPr marL="171039" indent="-171039">
              <a:buFont typeface="Arial" panose="020B0604020202020204" pitchFamily="34" charset="0"/>
              <a:buChar char="•"/>
            </a:pPr>
            <a:r>
              <a:rPr lang="en-US" dirty="0"/>
              <a:t>$2 M from Soy Transportation Alliance for Pre-construction Engineering and Design</a:t>
            </a:r>
          </a:p>
          <a:p>
            <a:pPr marL="171039" indent="-171039">
              <a:buFont typeface="Arial" panose="020B0604020202020204" pitchFamily="34" charset="0"/>
              <a:buChar char="•"/>
            </a:pPr>
            <a:r>
              <a:rPr lang="en-US" dirty="0"/>
              <a:t>To date $39.9 M has been expended</a:t>
            </a:r>
          </a:p>
          <a:p>
            <a:pPr marL="171039" indent="-171039">
              <a:buFont typeface="Arial" panose="020B0604020202020204" pitchFamily="34" charset="0"/>
              <a:buChar char="•"/>
            </a:pPr>
            <a:endParaRPr lang="en-US" dirty="0"/>
          </a:p>
          <a:p>
            <a:pPr marL="171039" indent="-171039">
              <a:buFont typeface="Arial" panose="020B0604020202020204" pitchFamily="34" charset="0"/>
              <a:buChar char="•"/>
            </a:pPr>
            <a:r>
              <a:rPr lang="en-US" dirty="0"/>
              <a:t>NEXT SLIDE – Houma Navigation Canal Deepening</a:t>
            </a:r>
          </a:p>
          <a:p>
            <a:pPr marL="174270" indent="-174270">
              <a:buFont typeface="Arial" panose="020B0604020202020204" pitchFamily="34" charset="0"/>
              <a:buChar char="•"/>
            </a:pPr>
            <a:endParaRPr lang="en-US" baseline="0" dirty="0"/>
          </a:p>
          <a:p>
            <a:endParaRPr lang="en-US" dirty="0"/>
          </a:p>
        </p:txBody>
      </p:sp>
    </p:spTree>
    <p:extLst>
      <p:ext uri="{BB962C8B-B14F-4D97-AF65-F5344CB8AC3E}">
        <p14:creationId xmlns:p14="http://schemas.microsoft.com/office/powerpoint/2010/main" val="22827864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039" indent="-171039">
              <a:buFont typeface="Arial" panose="020B0604020202020204" pitchFamily="34" charset="0"/>
              <a:buChar char="•"/>
            </a:pPr>
            <a:r>
              <a:rPr lang="en-US" sz="1400" dirty="0"/>
              <a:t>As the “Non-Federal Sponsor” we are overseeing Deepening the Houma Navigation Canal from 15 feet to 20 feet</a:t>
            </a:r>
          </a:p>
          <a:p>
            <a:pPr marL="171039" indent="-171039">
              <a:buFont typeface="Arial" panose="020B0604020202020204" pitchFamily="34" charset="0"/>
              <a:buChar char="•"/>
            </a:pPr>
            <a:r>
              <a:rPr lang="en-US" sz="1400" dirty="0"/>
              <a:t>DOTD and Port of Terrebonne are working with utility owners to relocate the necessary utilities.</a:t>
            </a:r>
          </a:p>
          <a:p>
            <a:pPr marL="171039" indent="-171039">
              <a:buFont typeface="Arial" panose="020B0604020202020204" pitchFamily="34" charset="0"/>
              <a:buChar char="•"/>
            </a:pPr>
            <a:r>
              <a:rPr lang="en-US" sz="1400" dirty="0"/>
              <a:t>Construction on the canal deepening cannot begin until the new Houma Canal Lock is completed in 2026</a:t>
            </a:r>
          </a:p>
          <a:p>
            <a:pPr marL="171039" indent="-171039">
              <a:buFont typeface="Arial" panose="020B0604020202020204" pitchFamily="34" charset="0"/>
              <a:buChar char="•"/>
            </a:pPr>
            <a:r>
              <a:rPr lang="en-US" sz="1400" dirty="0"/>
              <a:t>Total Project Cost $253 M</a:t>
            </a:r>
          </a:p>
          <a:p>
            <a:pPr marL="171039" indent="-171039">
              <a:buFont typeface="Arial" panose="020B0604020202020204" pitchFamily="34" charset="0"/>
              <a:buChar char="•"/>
            </a:pPr>
            <a:r>
              <a:rPr lang="en-US" sz="1400" dirty="0"/>
              <a:t>Non-federal share $76 M</a:t>
            </a:r>
          </a:p>
          <a:p>
            <a:pPr marL="171039" indent="-171039">
              <a:buFont typeface="Arial" panose="020B0604020202020204" pitchFamily="34" charset="0"/>
              <a:buChar char="•"/>
            </a:pPr>
            <a:r>
              <a:rPr lang="en-US" sz="1400" dirty="0"/>
              <a:t>To date $3.3 M expended to date</a:t>
            </a:r>
            <a:endParaRPr lang="en-US" dirty="0"/>
          </a:p>
          <a:p>
            <a:pPr marL="171039" indent="-171039">
              <a:buFont typeface="Arial" panose="020B0604020202020204" pitchFamily="34" charset="0"/>
              <a:buChar char="•"/>
            </a:pPr>
            <a:endParaRPr lang="en-US" dirty="0"/>
          </a:p>
          <a:p>
            <a:pPr marL="171039" indent="-171039">
              <a:buFont typeface="Arial" panose="020B0604020202020204" pitchFamily="34" charset="0"/>
              <a:buChar char="•"/>
            </a:pPr>
            <a:r>
              <a:rPr lang="en-US" sz="1400" dirty="0"/>
              <a:t>NEXT SLIDE </a:t>
            </a:r>
            <a:r>
              <a:rPr lang="en-US" dirty="0"/>
              <a:t>– </a:t>
            </a:r>
            <a:r>
              <a:rPr lang="en-US" sz="1400" dirty="0">
                <a:solidFill>
                  <a:prstClr val="black"/>
                </a:solidFill>
                <a:latin typeface="Arial" panose="020B0604020202020204" pitchFamily="34" charset="0"/>
                <a:cs typeface="Arial" panose="020B0604020202020204" pitchFamily="34" charset="0"/>
              </a:rPr>
              <a:t>J. Bennett Johnston Waterway (Red River) Deepening</a:t>
            </a:r>
            <a:endParaRPr lang="en-US" sz="1400" baseline="0" dirty="0">
              <a:latin typeface="Arial" panose="020B0604020202020204" pitchFamily="34" charset="0"/>
              <a:cs typeface="Arial" panose="020B0604020202020204" pitchFamily="34" charset="0"/>
            </a:endParaRPr>
          </a:p>
          <a:p>
            <a:endParaRPr lang="en-US" baseline="0" dirty="0"/>
          </a:p>
          <a:p>
            <a:endParaRPr lang="en-US" baseline="0" dirty="0"/>
          </a:p>
          <a:p>
            <a:endParaRPr lang="en-US" dirty="0"/>
          </a:p>
        </p:txBody>
      </p:sp>
    </p:spTree>
    <p:extLst>
      <p:ext uri="{BB962C8B-B14F-4D97-AF65-F5344CB8AC3E}">
        <p14:creationId xmlns:p14="http://schemas.microsoft.com/office/powerpoint/2010/main" val="10165849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039" indent="-171039">
              <a:buFont typeface="Arial" panose="020B0604020202020204" pitchFamily="34" charset="0"/>
              <a:buChar char="•"/>
            </a:pPr>
            <a:r>
              <a:rPr lang="en-US" sz="1400" dirty="0"/>
              <a:t>DOTD and Red River Waterway Commission received approval for a Corps of Engineers feasibility study to deepen the river from 9 to 12 feet</a:t>
            </a:r>
          </a:p>
          <a:p>
            <a:pPr marL="171039" indent="-171039">
              <a:buFont typeface="Arial" panose="020B0604020202020204" pitchFamily="34" charset="0"/>
              <a:buChar char="•"/>
            </a:pPr>
            <a:r>
              <a:rPr lang="en-US" sz="1400" dirty="0"/>
              <a:t>Sen. Cassidy has secured 500k to begin the study in FY24 and be complete in FY 27.</a:t>
            </a:r>
          </a:p>
          <a:p>
            <a:pPr marL="171039" indent="-171039">
              <a:buFont typeface="Arial" panose="020B0604020202020204" pitchFamily="34" charset="0"/>
              <a:buChar char="•"/>
            </a:pPr>
            <a:r>
              <a:rPr lang="en-US" sz="1400" dirty="0"/>
              <a:t>DOTD is providing $1.5 M as a cost share for the study, divided into $500,000 over 3 years.</a:t>
            </a:r>
          </a:p>
          <a:p>
            <a:pPr marL="171039" indent="-171039">
              <a:buFont typeface="Arial" panose="020B0604020202020204" pitchFamily="34" charset="0"/>
              <a:buChar char="•"/>
            </a:pPr>
            <a:r>
              <a:rPr lang="en-US" sz="1400" dirty="0"/>
              <a:t>Corps of Engineers is the led agency</a:t>
            </a:r>
          </a:p>
          <a:p>
            <a:endParaRPr lang="en-US" dirty="0"/>
          </a:p>
          <a:p>
            <a:r>
              <a:rPr lang="en-US" sz="1400" dirty="0"/>
              <a:t>NEXT SLIDE </a:t>
            </a:r>
            <a:r>
              <a:rPr lang="en-US" sz="1800" dirty="0"/>
              <a:t>– </a:t>
            </a:r>
            <a:r>
              <a:rPr lang="en-US" sz="1400" dirty="0">
                <a:solidFill>
                  <a:prstClr val="black"/>
                </a:solidFill>
                <a:latin typeface="Arial" panose="020B0604020202020204" pitchFamily="34" charset="0"/>
                <a:ea typeface="+mj-ea"/>
                <a:cs typeface="Arial" panose="020B0604020202020204" pitchFamily="34" charset="0"/>
              </a:rPr>
              <a:t>Acadiana to Gulf of Mexico Access Channel/Port of Iberia Deepening</a:t>
            </a:r>
            <a:endParaRPr lang="en-US"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86767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019300" y="309563"/>
            <a:ext cx="5626100" cy="3163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947287" y="3868209"/>
            <a:ext cx="7573986" cy="2716213"/>
          </a:xfrm>
        </p:spPr>
        <p:txBody>
          <a:bodyPr wrap="square" numCol="1" anchor="t" anchorCtr="0" compatLnSpc="1">
            <a:prstTxWarp prst="textNoShape">
              <a:avLst/>
            </a:prstTxWarp>
            <a:normAutofit/>
          </a:bodyPr>
          <a:lstStyle/>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r>
              <a:rPr lang="en-US" sz="1600" dirty="0"/>
              <a:t>NEXT SLIDE – 9</a:t>
            </a:r>
            <a:r>
              <a:rPr lang="en-US" sz="1600" baseline="0" dirty="0"/>
              <a:t> Non-coastal area levee districts</a:t>
            </a:r>
            <a:endParaRPr lang="en-US" sz="1600" dirty="0"/>
          </a:p>
          <a:p>
            <a:pPr>
              <a:spcBef>
                <a:spcPct val="0"/>
              </a:spcBef>
              <a:tabLst>
                <a:tab pos="939111" algn="l"/>
              </a:tabLst>
              <a:defRPr/>
            </a:pPr>
            <a:endParaRPr lang="en-US" sz="1600" dirty="0">
              <a:ea typeface="Times New Roman" pitchFamily="18" charset="0"/>
              <a:cs typeface="Arial" charset="0"/>
            </a:endParaRPr>
          </a:p>
        </p:txBody>
      </p:sp>
    </p:spTree>
    <p:extLst>
      <p:ext uri="{BB962C8B-B14F-4D97-AF65-F5344CB8AC3E}">
        <p14:creationId xmlns:p14="http://schemas.microsoft.com/office/powerpoint/2010/main" val="41488000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12763" y="684213"/>
            <a:ext cx="6186487" cy="3481387"/>
          </a:xfrm>
        </p:spPr>
      </p:sp>
      <p:sp>
        <p:nvSpPr>
          <p:cNvPr id="3" name="Notes Placeholder 2"/>
          <p:cNvSpPr>
            <a:spLocks noGrp="1"/>
          </p:cNvSpPr>
          <p:nvPr>
            <p:ph type="body" idx="1"/>
          </p:nvPr>
        </p:nvSpPr>
        <p:spPr>
          <a:xfrm>
            <a:off x="812703" y="4413563"/>
            <a:ext cx="5587366" cy="4178301"/>
          </a:xfrm>
        </p:spPr>
        <p:txBody>
          <a:bodyPr>
            <a:normAutofit/>
          </a:bodyPr>
          <a:lstStyle/>
          <a:p>
            <a:pPr marL="171039" indent="-171039">
              <a:buFont typeface="Arial" panose="020B0604020202020204" pitchFamily="34" charset="0"/>
              <a:buChar char="•"/>
            </a:pPr>
            <a:r>
              <a:rPr lang="en-US" sz="1400" dirty="0"/>
              <a:t>Deepening from 12 feet to 16 feet Company Canal and Freshwater Bayou.  DOTD OMC is managing the Capital Outlay funds as a “flow through project” </a:t>
            </a:r>
          </a:p>
          <a:p>
            <a:pPr marL="171039" indent="-171039">
              <a:buFont typeface="Arial" panose="020B0604020202020204" pitchFamily="34" charset="0"/>
              <a:buChar char="•"/>
            </a:pPr>
            <a:r>
              <a:rPr lang="en-US" sz="1400" dirty="0"/>
              <a:t>Port of Iberia is working with utility owners to relocate the necessary utilities.</a:t>
            </a:r>
          </a:p>
          <a:p>
            <a:pPr marL="171039" indent="-171039">
              <a:buFont typeface="Arial" panose="020B0604020202020204" pitchFamily="34" charset="0"/>
              <a:buChar char="•"/>
            </a:pPr>
            <a:r>
              <a:rPr lang="en-US" sz="1400" dirty="0"/>
              <a:t>Channel dredging of Company Canal is ongoing</a:t>
            </a:r>
          </a:p>
          <a:p>
            <a:pPr marL="171039" indent="-171039">
              <a:buFont typeface="Arial" panose="020B0604020202020204" pitchFamily="34" charset="0"/>
              <a:buChar char="•"/>
            </a:pPr>
            <a:r>
              <a:rPr lang="en-US" sz="1400" dirty="0"/>
              <a:t>Corps of Engineers and DOTD are cost sharing in a reevaluation study of Freshwater Bayou to determine the feasible of the Corps of Engineers to cost share in the construction cost of the deepening of Freshwater Bayou</a:t>
            </a:r>
          </a:p>
          <a:p>
            <a:pPr marL="171039" indent="-171039">
              <a:buFont typeface="Arial" panose="020B0604020202020204" pitchFamily="34" charset="0"/>
              <a:buChar char="•"/>
            </a:pPr>
            <a:r>
              <a:rPr lang="en-US" sz="1400" dirty="0"/>
              <a:t>Estimated construction cost $60 M</a:t>
            </a:r>
          </a:p>
          <a:p>
            <a:pPr marL="171039" indent="-171039">
              <a:buFont typeface="Arial" panose="020B0604020202020204" pitchFamily="34" charset="0"/>
              <a:buChar char="•"/>
            </a:pPr>
            <a:r>
              <a:rPr lang="en-US" sz="1400" dirty="0"/>
              <a:t>Port of Iberia is the led agency unless the Corps of Engineers determine the project is feasible for them.</a:t>
            </a:r>
          </a:p>
          <a:p>
            <a:pPr marL="171039" indent="-171039">
              <a:buFont typeface="Arial" panose="020B0604020202020204" pitchFamily="34" charset="0"/>
              <a:buChar char="•"/>
            </a:pPr>
            <a:r>
              <a:rPr lang="en-US" sz="1400" dirty="0"/>
              <a:t>Estimated completion is 2024</a:t>
            </a:r>
          </a:p>
          <a:p>
            <a:pPr marL="171039" indent="-171039">
              <a:buFont typeface="Arial" panose="020B0604020202020204" pitchFamily="34" charset="0"/>
              <a:buChar char="•"/>
            </a:pPr>
            <a:r>
              <a:rPr lang="en-US" sz="1400" dirty="0"/>
              <a:t>To date $45.9 M has been expended</a:t>
            </a:r>
          </a:p>
          <a:p>
            <a:pPr marL="171039" indent="-171039">
              <a:buFont typeface="Arial" panose="020B0604020202020204" pitchFamily="34" charset="0"/>
              <a:buChar char="•"/>
            </a:pPr>
            <a:endParaRPr lang="en-US" dirty="0"/>
          </a:p>
          <a:p>
            <a:pPr lvl="0" eaLnBrk="1" hangingPunct="1">
              <a:spcBef>
                <a:spcPct val="0"/>
              </a:spcBef>
            </a:pPr>
            <a:endParaRPr lang="en-US" sz="1400" dirty="0">
              <a:solidFill>
                <a:srgbClr val="1F497D"/>
              </a:solidFill>
              <a:cs typeface="Arial" charset="0"/>
            </a:endParaRPr>
          </a:p>
          <a:p>
            <a:pPr marL="171039" indent="-171039">
              <a:buFont typeface="Arial" panose="020B0604020202020204" pitchFamily="34" charset="0"/>
              <a:buChar char="•"/>
            </a:pPr>
            <a:endParaRPr lang="en-US" dirty="0"/>
          </a:p>
          <a:p>
            <a:pPr defTabSz="947199"/>
            <a:endParaRPr lang="en-US" dirty="0"/>
          </a:p>
          <a:p>
            <a:endParaRPr lang="en-US" dirty="0"/>
          </a:p>
        </p:txBody>
      </p:sp>
    </p:spTree>
    <p:extLst>
      <p:ext uri="{BB962C8B-B14F-4D97-AF65-F5344CB8AC3E}">
        <p14:creationId xmlns:p14="http://schemas.microsoft.com/office/powerpoint/2010/main" val="3788097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55133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2189163" y="387350"/>
            <a:ext cx="5634037" cy="31686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xfrm>
            <a:off x="950731" y="4183380"/>
            <a:ext cx="7601528" cy="2410049"/>
          </a:xfrm>
        </p:spPr>
        <p:txBody>
          <a:bodyPr wrap="square" numCol="1" anchor="t" anchorCtr="0" compatLnSpc="1">
            <a:prstTxWarp prst="textNoShape">
              <a:avLst/>
            </a:prstTxWarp>
            <a:normAutofit/>
          </a:bodyPr>
          <a:lstStyle/>
          <a:p>
            <a:pPr defTabSz="931774">
              <a:defRPr/>
            </a:pPr>
            <a:r>
              <a:rPr lang="en-US" sz="1400" dirty="0"/>
              <a:t>Nine Non-Coastal levee districts </a:t>
            </a:r>
          </a:p>
          <a:p>
            <a:pPr defTabSz="931774">
              <a:defRPr/>
            </a:pPr>
            <a:r>
              <a:rPr lang="en-US" sz="1400" dirty="0"/>
              <a:t>Program inspects about 1,000 miles of levees semi-annually</a:t>
            </a:r>
          </a:p>
          <a:p>
            <a:pPr defTabSz="931774">
              <a:defRPr/>
            </a:pPr>
            <a:endParaRPr lang="en-US" sz="1400" dirty="0">
              <a:ea typeface="Times New Roman" pitchFamily="18" charset="0"/>
              <a:cs typeface="Arial" charset="0"/>
            </a:endParaRPr>
          </a:p>
          <a:p>
            <a:pPr defTabSz="931774">
              <a:defRPr/>
            </a:pPr>
            <a:r>
              <a:rPr lang="en-US" sz="1400" dirty="0">
                <a:ea typeface="Times New Roman" pitchFamily="18" charset="0"/>
                <a:cs typeface="Arial" charset="0"/>
              </a:rPr>
              <a:t>1085 miles of Federal Levees</a:t>
            </a:r>
          </a:p>
          <a:p>
            <a:pPr defTabSz="931774">
              <a:defRPr/>
            </a:pPr>
            <a:r>
              <a:rPr lang="en-US" sz="1400" dirty="0">
                <a:ea typeface="Times New Roman" pitchFamily="18" charset="0"/>
                <a:cs typeface="Arial" charset="0"/>
              </a:rPr>
              <a:t>81.7 miles of non-federal levees</a:t>
            </a:r>
          </a:p>
          <a:p>
            <a:pPr>
              <a:spcBef>
                <a:spcPct val="0"/>
              </a:spcBef>
              <a:tabLst>
                <a:tab pos="941371" algn="l"/>
              </a:tabLst>
              <a:defRPr/>
            </a:pPr>
            <a:endParaRPr lang="en-US" sz="1400" dirty="0">
              <a:ea typeface="Times New Roman" pitchFamily="18" charset="0"/>
              <a:cs typeface="Arial" charset="0"/>
            </a:endParaRPr>
          </a:p>
          <a:p>
            <a:pPr defTabSz="931774">
              <a:spcBef>
                <a:spcPct val="0"/>
              </a:spcBef>
              <a:tabLst>
                <a:tab pos="941371" algn="l"/>
              </a:tabLst>
              <a:defRPr/>
            </a:pPr>
            <a:r>
              <a:rPr lang="en-US" sz="1400" dirty="0"/>
              <a:t>Next Slide – Levee Safety Current Services</a:t>
            </a:r>
          </a:p>
          <a:p>
            <a:pPr>
              <a:spcBef>
                <a:spcPct val="0"/>
              </a:spcBef>
              <a:tabLst>
                <a:tab pos="941371" algn="l"/>
              </a:tabLst>
              <a:defRPr/>
            </a:pPr>
            <a:endParaRPr lang="en-US" sz="1400" dirty="0">
              <a:ea typeface="Times New Roman" pitchFamily="18" charset="0"/>
              <a:cs typeface="Arial" charset="0"/>
            </a:endParaRPr>
          </a:p>
          <a:p>
            <a:pPr>
              <a:spcBef>
                <a:spcPct val="0"/>
              </a:spcBef>
              <a:tabLst>
                <a:tab pos="941371" algn="l"/>
              </a:tabLst>
              <a:defRPr/>
            </a:pPr>
            <a:endParaRPr lang="en-US" sz="1400" dirty="0">
              <a:ea typeface="Times New Roman" pitchFamily="18" charset="0"/>
              <a:cs typeface="Arial" charset="0"/>
            </a:endParaRPr>
          </a:p>
        </p:txBody>
      </p:sp>
    </p:spTree>
    <p:extLst>
      <p:ext uri="{BB962C8B-B14F-4D97-AF65-F5344CB8AC3E}">
        <p14:creationId xmlns:p14="http://schemas.microsoft.com/office/powerpoint/2010/main" val="2147673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2019300" y="309563"/>
            <a:ext cx="5626100" cy="31638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xfrm>
            <a:off x="947287" y="3868209"/>
            <a:ext cx="7573986" cy="2716213"/>
          </a:xfrm>
        </p:spPr>
        <p:txBody>
          <a:bodyPr wrap="square" numCol="1" anchor="t" anchorCtr="0" compatLnSpc="1">
            <a:prstTxWarp prst="textNoShape">
              <a:avLst/>
            </a:prstTxWarp>
            <a:normAutofit lnSpcReduction="10000"/>
          </a:bodyPr>
          <a:lstStyle/>
          <a:p>
            <a:pPr defTabSz="931774">
              <a:spcBef>
                <a:spcPct val="0"/>
              </a:spcBef>
              <a:tabLst>
                <a:tab pos="939111" algn="l"/>
              </a:tabLst>
              <a:defRPr/>
            </a:pPr>
            <a:r>
              <a:rPr lang="en-US" sz="1600" dirty="0">
                <a:ea typeface="Times New Roman" pitchFamily="18" charset="0"/>
                <a:cs typeface="Arial" charset="0"/>
              </a:rPr>
              <a:t>This is an example of the inspection software that was recently developed by the levee safety program with ESRI</a:t>
            </a:r>
          </a:p>
          <a:p>
            <a:pPr>
              <a:spcBef>
                <a:spcPct val="0"/>
              </a:spcBef>
              <a:tabLst>
                <a:tab pos="939111" algn="l"/>
              </a:tabLst>
              <a:defRPr/>
            </a:pPr>
            <a:r>
              <a:rPr lang="en-US" sz="1600" dirty="0">
                <a:ea typeface="Times New Roman" pitchFamily="18" charset="0"/>
                <a:cs typeface="Arial" charset="0"/>
              </a:rPr>
              <a:t>using GIS based technology to modernize the inspection and documentation process for each levee system </a:t>
            </a:r>
          </a:p>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r>
              <a:rPr lang="en-US" sz="1600" dirty="0">
                <a:ea typeface="Times New Roman" pitchFamily="18" charset="0"/>
                <a:cs typeface="Arial" charset="0"/>
              </a:rPr>
              <a:t>DOTD Levee inspection documents the status of the levees before flood season and after for use in rehabilitation submittals</a:t>
            </a:r>
          </a:p>
          <a:p>
            <a:pPr>
              <a:spcBef>
                <a:spcPct val="0"/>
              </a:spcBef>
              <a:tabLst>
                <a:tab pos="939111" algn="l"/>
              </a:tabLst>
              <a:defRPr/>
            </a:pPr>
            <a:r>
              <a:rPr lang="en-US" sz="1600" dirty="0">
                <a:ea typeface="Times New Roman" pitchFamily="18" charset="0"/>
                <a:cs typeface="Arial" charset="0"/>
              </a:rPr>
              <a:t>The reports provide photo-documentation and are tied to specific locations along the levees.</a:t>
            </a:r>
          </a:p>
          <a:p>
            <a:pPr>
              <a:spcBef>
                <a:spcPct val="0"/>
              </a:spcBef>
              <a:tabLst>
                <a:tab pos="939111" algn="l"/>
              </a:tabLst>
              <a:defRPr/>
            </a:pPr>
            <a:endParaRPr lang="en-US" sz="1600" dirty="0">
              <a:ea typeface="Times New Roman" pitchFamily="18" charset="0"/>
              <a:cs typeface="Arial" charset="0"/>
            </a:endParaRPr>
          </a:p>
          <a:p>
            <a:pPr>
              <a:spcBef>
                <a:spcPct val="0"/>
              </a:spcBef>
              <a:tabLst>
                <a:tab pos="939111" algn="l"/>
              </a:tabLst>
              <a:defRPr/>
            </a:pPr>
            <a:r>
              <a:rPr lang="en-US" sz="1600" dirty="0"/>
              <a:t>NEXT SLIDE –  Project Management &amp; Capital Outlay Activities</a:t>
            </a:r>
          </a:p>
          <a:p>
            <a:pPr>
              <a:spcBef>
                <a:spcPct val="0"/>
              </a:spcBef>
              <a:tabLst>
                <a:tab pos="939111" algn="l"/>
              </a:tabLst>
              <a:defRPr/>
            </a:pPr>
            <a:endParaRPr lang="en-US" sz="1600" dirty="0"/>
          </a:p>
          <a:p>
            <a:pPr>
              <a:spcBef>
                <a:spcPct val="0"/>
              </a:spcBef>
              <a:tabLst>
                <a:tab pos="939111" algn="l"/>
              </a:tabLst>
              <a:defRPr/>
            </a:pPr>
            <a:endParaRPr lang="en-US" sz="1600" dirty="0">
              <a:ea typeface="Times New Roman" pitchFamily="18" charset="0"/>
              <a:cs typeface="Arial" charset="0"/>
            </a:endParaRPr>
          </a:p>
        </p:txBody>
      </p:sp>
    </p:spTree>
    <p:extLst>
      <p:ext uri="{BB962C8B-B14F-4D97-AF65-F5344CB8AC3E}">
        <p14:creationId xmlns:p14="http://schemas.microsoft.com/office/powerpoint/2010/main" val="2429552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State Dam Safet</a:t>
            </a:r>
            <a:r>
              <a:rPr lang="en-US" baseline="0" dirty="0">
                <a:solidFill>
                  <a:srgbClr val="FF0000"/>
                </a:solidFill>
              </a:rPr>
              <a:t>y Program – number of dams has decreased in the last few years by about 30. </a:t>
            </a:r>
          </a:p>
          <a:p>
            <a:endParaRPr lang="en-US" dirty="0"/>
          </a:p>
          <a:p>
            <a:r>
              <a:rPr lang="en-US" dirty="0"/>
              <a:t>NEXT SLIDE – State-maintained</a:t>
            </a:r>
            <a:r>
              <a:rPr lang="en-US" baseline="0" dirty="0"/>
              <a:t> dams</a:t>
            </a:r>
            <a:endParaRPr lang="en-US" dirty="0"/>
          </a:p>
        </p:txBody>
      </p:sp>
    </p:spTree>
    <p:extLst>
      <p:ext uri="{BB962C8B-B14F-4D97-AF65-F5344CB8AC3E}">
        <p14:creationId xmlns:p14="http://schemas.microsoft.com/office/powerpoint/2010/main" val="2701340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21 Dams that DOTD operates and maintains</a:t>
            </a:r>
            <a:r>
              <a:rPr lang="en-US" baseline="0" dirty="0"/>
              <a:t> per statute LA RS 38:26</a:t>
            </a:r>
          </a:p>
          <a:p>
            <a:endParaRPr lang="en-US" baseline="0" dirty="0"/>
          </a:p>
          <a:p>
            <a:r>
              <a:rPr lang="en-US" baseline="0" dirty="0"/>
              <a:t>These dams are inspected annually</a:t>
            </a:r>
          </a:p>
          <a:p>
            <a:endParaRPr lang="en-US" dirty="0"/>
          </a:p>
          <a:p>
            <a:r>
              <a:rPr lang="en-US" dirty="0"/>
              <a:t>NEXT SLIDE – Dams – Mobile Inspection</a:t>
            </a:r>
            <a:r>
              <a:rPr lang="en-US" baseline="0" dirty="0"/>
              <a:t> App</a:t>
            </a:r>
            <a:endParaRPr lang="en-US" dirty="0"/>
          </a:p>
        </p:txBody>
      </p:sp>
    </p:spTree>
    <p:extLst>
      <p:ext uri="{BB962C8B-B14F-4D97-AF65-F5344CB8AC3E}">
        <p14:creationId xmlns:p14="http://schemas.microsoft.com/office/powerpoint/2010/main" val="3076360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Allows</a:t>
            </a:r>
            <a:r>
              <a:rPr lang="en-US" baseline="0" dirty="0"/>
              <a:t> DOTD staff and consultants to seamlessly perform inspections and consolidate inspection data</a:t>
            </a:r>
          </a:p>
          <a:p>
            <a:endParaRPr lang="en-US" dirty="0"/>
          </a:p>
          <a:p>
            <a:r>
              <a:rPr lang="en-US" dirty="0"/>
              <a:t>NEXT SLIDE – State</a:t>
            </a:r>
            <a:r>
              <a:rPr lang="en-US" baseline="0" dirty="0"/>
              <a:t> Maintained Dams – Capital Outlay Projects</a:t>
            </a:r>
          </a:p>
        </p:txBody>
      </p:sp>
    </p:spTree>
    <p:extLst>
      <p:ext uri="{BB962C8B-B14F-4D97-AF65-F5344CB8AC3E}">
        <p14:creationId xmlns:p14="http://schemas.microsoft.com/office/powerpoint/2010/main" val="2075302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7"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a:latin typeface="Calibri" panose="020F0502020204030204" pitchFamily="34" charset="0"/>
            </a:endParaRPr>
          </a:p>
        </p:txBody>
      </p:sp>
      <p:sp>
        <p:nvSpPr>
          <p:cNvPr id="3" name="Subtitle 2"/>
          <p:cNvSpPr>
            <a:spLocks noGrp="1"/>
          </p:cNvSpPr>
          <p:nvPr>
            <p:ph type="subTitle" idx="1"/>
          </p:nvPr>
        </p:nvSpPr>
        <p:spPr>
          <a:xfrm>
            <a:off x="863600" y="22098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863600" y="457200"/>
            <a:ext cx="10464800" cy="828675"/>
          </a:xfrm>
        </p:spPr>
        <p:txBody>
          <a:bodyPr anchor="t"/>
          <a:lstStyle>
            <a:lvl1pPr algn="l">
              <a:defRPr sz="4400" b="1" cap="none" baseline="0">
                <a:solidFill>
                  <a:schemeClr val="bg1"/>
                </a:solidFill>
                <a:latin typeface="Franklin Gothic Demi" panose="020B0703020102020204" pitchFamily="34" charset="0"/>
              </a:defRPr>
            </a:lvl1pPr>
          </a:lstStyle>
          <a:p>
            <a:endParaRPr lang="en-US" dirty="0"/>
          </a:p>
        </p:txBody>
      </p:sp>
      <p:sp>
        <p:nvSpPr>
          <p:cNvPr id="9" name="Rectangle 8"/>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9342073" y="6502167"/>
            <a:ext cx="2641600" cy="369332"/>
          </a:xfrm>
          <a:prstGeom prst="rect">
            <a:avLst/>
          </a:prstGeom>
          <a:noFill/>
        </p:spPr>
        <p:txBody>
          <a:bodyPr wrap="square" rtlCol="0">
            <a:spAutoFit/>
          </a:bodyPr>
          <a:lstStyle/>
          <a:p>
            <a:pPr algn="r"/>
            <a:r>
              <a:rPr lang="en-US" dirty="0">
                <a:solidFill>
                  <a:schemeClr val="bg1">
                    <a:lumMod val="75000"/>
                  </a:schemeClr>
                </a:solidFill>
                <a:latin typeface="Franklin Gothic Heavy" panose="020B0903020102020204" pitchFamily="34" charset="0"/>
              </a:rPr>
              <a:t>www.dotd.la.gov</a:t>
            </a: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380364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C36387-D545-4566-A9C8-3CA3730F02E8}" type="slidenum">
              <a:rPr lang="en-US" altLang="en-US"/>
              <a:pPr>
                <a:defRPr/>
              </a:pPr>
              <a:t>‹#›</a:t>
            </a:fld>
            <a:endParaRPr lang="en-US" altLang="en-US"/>
          </a:p>
        </p:txBody>
      </p:sp>
    </p:spTree>
    <p:extLst>
      <p:ext uri="{BB962C8B-B14F-4D97-AF65-F5344CB8AC3E}">
        <p14:creationId xmlns:p14="http://schemas.microsoft.com/office/powerpoint/2010/main" val="130977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CCC0F1-2512-46DD-9205-2D7F598B3C7C}" type="slidenum">
              <a:rPr lang="en-US" altLang="en-US"/>
              <a:pPr>
                <a:defRPr/>
              </a:pPr>
              <a:t>‹#›</a:t>
            </a:fld>
            <a:endParaRPr lang="en-US" altLang="en-US"/>
          </a:p>
        </p:txBody>
      </p:sp>
    </p:spTree>
    <p:extLst>
      <p:ext uri="{BB962C8B-B14F-4D97-AF65-F5344CB8AC3E}">
        <p14:creationId xmlns:p14="http://schemas.microsoft.com/office/powerpoint/2010/main" val="170478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52D53D-9183-49D9-9A1A-1E9DBCC3500F}" type="slidenum">
              <a:rPr lang="en-US" altLang="en-US"/>
              <a:pPr>
                <a:defRPr/>
              </a:pPr>
              <a:t>‹#›</a:t>
            </a:fld>
            <a:endParaRPr lang="en-US" altLang="en-US"/>
          </a:p>
        </p:txBody>
      </p:sp>
    </p:spTree>
    <p:extLst>
      <p:ext uri="{BB962C8B-B14F-4D97-AF65-F5344CB8AC3E}">
        <p14:creationId xmlns:p14="http://schemas.microsoft.com/office/powerpoint/2010/main" val="342612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E818D2-C7E7-4215-A04A-907EF185AAFD}" type="slidenum">
              <a:rPr lang="en-US" altLang="en-US"/>
              <a:pPr>
                <a:defRPr/>
              </a:pPr>
              <a:t>‹#›</a:t>
            </a:fld>
            <a:endParaRPr lang="en-US" altLang="en-US"/>
          </a:p>
        </p:txBody>
      </p:sp>
    </p:spTree>
    <p:extLst>
      <p:ext uri="{BB962C8B-B14F-4D97-AF65-F5344CB8AC3E}">
        <p14:creationId xmlns:p14="http://schemas.microsoft.com/office/powerpoint/2010/main" val="136709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178426-B7CF-4868-BE82-811D03AD4665}" type="slidenum">
              <a:rPr lang="en-US" altLang="en-US"/>
              <a:pPr>
                <a:defRPr/>
              </a:pPr>
              <a:t>‹#›</a:t>
            </a:fld>
            <a:endParaRPr lang="en-US" altLang="en-US"/>
          </a:p>
        </p:txBody>
      </p:sp>
    </p:spTree>
    <p:extLst>
      <p:ext uri="{BB962C8B-B14F-4D97-AF65-F5344CB8AC3E}">
        <p14:creationId xmlns:p14="http://schemas.microsoft.com/office/powerpoint/2010/main" val="138277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9759FA-5DD5-49E3-A12E-638B42D6F136}" type="slidenum">
              <a:rPr lang="en-US" altLang="en-US"/>
              <a:pPr>
                <a:defRPr/>
              </a:pPr>
              <a:t>‹#›</a:t>
            </a:fld>
            <a:endParaRPr lang="en-US" altLang="en-US"/>
          </a:p>
        </p:txBody>
      </p:sp>
    </p:spTree>
    <p:extLst>
      <p:ext uri="{BB962C8B-B14F-4D97-AF65-F5344CB8AC3E}">
        <p14:creationId xmlns:p14="http://schemas.microsoft.com/office/powerpoint/2010/main" val="69668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7B567A-E1C5-4964-93F7-FF6EFDE71EB9}" type="slidenum">
              <a:rPr lang="en-US" altLang="en-US"/>
              <a:pPr>
                <a:defRPr/>
              </a:pPr>
              <a:t>‹#›</a:t>
            </a:fld>
            <a:endParaRPr lang="en-US" altLang="en-US"/>
          </a:p>
        </p:txBody>
      </p:sp>
    </p:spTree>
    <p:extLst>
      <p:ext uri="{BB962C8B-B14F-4D97-AF65-F5344CB8AC3E}">
        <p14:creationId xmlns:p14="http://schemas.microsoft.com/office/powerpoint/2010/main" val="302471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7EF4EE-4E7B-486E-9BB5-C444D7F5AF9D}" type="slidenum">
              <a:rPr lang="en-US" altLang="en-US"/>
              <a:pPr>
                <a:defRPr/>
              </a:pPr>
              <a:t>‹#›</a:t>
            </a:fld>
            <a:endParaRPr lang="en-US" altLang="en-US"/>
          </a:p>
        </p:txBody>
      </p:sp>
    </p:spTree>
    <p:extLst>
      <p:ext uri="{BB962C8B-B14F-4D97-AF65-F5344CB8AC3E}">
        <p14:creationId xmlns:p14="http://schemas.microsoft.com/office/powerpoint/2010/main" val="56169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1C8C2-8B17-424C-8616-A2F22F233AD3}" type="slidenum">
              <a:rPr lang="en-US" altLang="en-US"/>
              <a:pPr>
                <a:defRPr/>
              </a:pPr>
              <a:t>‹#›</a:t>
            </a:fld>
            <a:endParaRPr lang="en-US" altLang="en-US"/>
          </a:p>
        </p:txBody>
      </p:sp>
    </p:spTree>
    <p:extLst>
      <p:ext uri="{BB962C8B-B14F-4D97-AF65-F5344CB8AC3E}">
        <p14:creationId xmlns:p14="http://schemas.microsoft.com/office/powerpoint/2010/main" val="304811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sp>
        <p:nvSpPr>
          <p:cNvPr id="3" name="Content Placeholder 2"/>
          <p:cNvSpPr>
            <a:spLocks noGrp="1"/>
          </p:cNvSpPr>
          <p:nvPr>
            <p:ph idx="1"/>
          </p:nvPr>
        </p:nvSpPr>
        <p:spPr>
          <a:xfrm>
            <a:off x="609600" y="1600201"/>
            <a:ext cx="10972800" cy="3962400"/>
          </a:xfrm>
        </p:spPr>
        <p:txBody>
          <a:bodyPr/>
          <a:lstStyle>
            <a:lvl1pPr marL="342900" indent="-342900">
              <a:spcBef>
                <a:spcPts val="0"/>
              </a:spcBef>
              <a:buClr>
                <a:srgbClr val="F16321"/>
              </a:buClr>
              <a:buFont typeface="Wingdings" panose="05000000000000000000" pitchFamily="2" charset="2"/>
              <a:buChar char="Ø"/>
              <a:defRPr>
                <a:latin typeface="Franklin Gothic Book" panose="020B0503020102020204" pitchFamily="34" charset="0"/>
              </a:defRPr>
            </a:lvl1pPr>
            <a:lvl2pPr>
              <a:spcBef>
                <a:spcPts val="0"/>
              </a:spcBef>
              <a:buClr>
                <a:srgbClr val="F16321"/>
              </a:buClr>
              <a:defRPr>
                <a:latin typeface="Franklin Gothic Book" panose="020B0503020102020204" pitchFamily="34" charset="0"/>
              </a:defRPr>
            </a:lvl2pPr>
            <a:lvl3pPr>
              <a:spcBef>
                <a:spcPts val="0"/>
              </a:spcBef>
              <a:buClr>
                <a:srgbClr val="F16321"/>
              </a:buClr>
              <a:defRPr sz="2800">
                <a:latin typeface="Franklin Gothic Book" panose="020B0503020102020204" pitchFamily="34" charset="0"/>
              </a:defRPr>
            </a:lvl3pPr>
            <a:lvl4pPr>
              <a:spcBef>
                <a:spcPts val="0"/>
              </a:spcBef>
              <a:buClr>
                <a:srgbClr val="F16321"/>
              </a:buClr>
              <a:defRPr sz="2800">
                <a:latin typeface="Franklin Gothic Book" panose="020B0503020102020204" pitchFamily="34" charset="0"/>
              </a:defRPr>
            </a:lvl4pPr>
            <a:lvl5pPr>
              <a:spcBef>
                <a:spcPts val="0"/>
              </a:spcBef>
              <a:buClr>
                <a:srgbClr val="F16321"/>
              </a:buClr>
              <a:defRPr sz="2800">
                <a:latin typeface="Franklin Gothic Book" panose="020B05030201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7" name="Slide Number Placeholder 6"/>
          <p:cNvSpPr>
            <a:spLocks noGrp="1"/>
          </p:cNvSpPr>
          <p:nvPr userDrawn="1">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9" name="Rectangle 8"/>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81239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10"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a:latin typeface="Calibri" panose="020F0502020204030204" pitchFamily="34" charset="0"/>
            </a:endParaRPr>
          </a:p>
        </p:txBody>
      </p:sp>
      <p:sp>
        <p:nvSpPr>
          <p:cNvPr id="11" name="Subtitle 2"/>
          <p:cNvSpPr>
            <a:spLocks noGrp="1"/>
          </p:cNvSpPr>
          <p:nvPr>
            <p:ph type="subTitle" idx="1" hasCustomPrompt="1"/>
          </p:nvPr>
        </p:nvSpPr>
        <p:spPr>
          <a:xfrm>
            <a:off x="711200" y="5334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section title</a:t>
            </a:r>
          </a:p>
        </p:txBody>
      </p:sp>
      <p:sp>
        <p:nvSpPr>
          <p:cNvPr id="12" name="Rectangle 11"/>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342073" y="6502167"/>
            <a:ext cx="2641600" cy="369332"/>
          </a:xfrm>
          <a:prstGeom prst="rect">
            <a:avLst/>
          </a:prstGeom>
          <a:noFill/>
        </p:spPr>
        <p:txBody>
          <a:bodyPr wrap="square" rtlCol="0">
            <a:spAutoFit/>
          </a:bodyPr>
          <a:lstStyle/>
          <a:p>
            <a:pPr algn="r"/>
            <a:r>
              <a:rPr lang="en-US" dirty="0">
                <a:solidFill>
                  <a:schemeClr val="bg1">
                    <a:lumMod val="75000"/>
                  </a:schemeClr>
                </a:solidFill>
                <a:latin typeface="Franklin Gothic Heavy" panose="020B0903020102020204" pitchFamily="34" charset="0"/>
              </a:rPr>
              <a:t>www.dotd.la.gov</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92640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233862"/>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0"/>
            <a:ext cx="5384800" cy="4233863"/>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1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sp>
        <p:nvSpPr>
          <p:cNvPr id="5" name="Slide Number Placeholder 4"/>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3" name="Group 12"/>
          <p:cNvGrpSpPr/>
          <p:nvPr userDrawn="1"/>
        </p:nvGrpSpPr>
        <p:grpSpPr>
          <a:xfrm>
            <a:off x="812800" y="5866002"/>
            <a:ext cx="2032000" cy="990600"/>
            <a:chOff x="812800" y="5866002"/>
            <a:chExt cx="2032000" cy="990600"/>
          </a:xfrm>
        </p:grpSpPr>
        <p:sp>
          <p:nvSpPr>
            <p:cNvPr id="14" name="Rectangle 13"/>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57638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a:t>Click to edit Master title style</a:t>
            </a: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13" name="Rectangle 12"/>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36835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9" name="Group 8"/>
          <p:cNvGrpSpPr/>
          <p:nvPr userDrawn="1"/>
        </p:nvGrpSpPr>
        <p:grpSpPr>
          <a:xfrm>
            <a:off x="812800" y="5866002"/>
            <a:ext cx="2032000" cy="990600"/>
            <a:chOff x="812800" y="5866002"/>
            <a:chExt cx="2032000" cy="990600"/>
          </a:xfrm>
        </p:grpSpPr>
        <p:sp>
          <p:nvSpPr>
            <p:cNvPr id="10" name="Rectangle 9"/>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28428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73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67BF96-A928-4C93-80B1-0A2EE31724EB}" type="slidenum">
              <a:rPr lang="en-US" altLang="en-US"/>
              <a:pPr>
                <a:defRPr/>
              </a:pPr>
              <a:t>‹#›</a:t>
            </a:fld>
            <a:endParaRPr lang="en-US" altLang="en-US"/>
          </a:p>
        </p:txBody>
      </p:sp>
    </p:spTree>
    <p:extLst>
      <p:ext uri="{BB962C8B-B14F-4D97-AF65-F5344CB8AC3E}">
        <p14:creationId xmlns:p14="http://schemas.microsoft.com/office/powerpoint/2010/main" val="372269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CB66A0-2677-4767-8F00-64B675A5408E}" type="slidenum">
              <a:rPr lang="en-US" altLang="en-US"/>
              <a:pPr>
                <a:defRPr/>
              </a:pPr>
              <a:t>‹#›</a:t>
            </a:fld>
            <a:endParaRPr lang="en-US" altLang="en-US"/>
          </a:p>
        </p:txBody>
      </p:sp>
    </p:spTree>
    <p:extLst>
      <p:ext uri="{BB962C8B-B14F-4D97-AF65-F5344CB8AC3E}">
        <p14:creationId xmlns:p14="http://schemas.microsoft.com/office/powerpoint/2010/main" val="250753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 name="Slide Number Placeholder 1"/>
          <p:cNvSpPr>
            <a:spLocks noGrp="1"/>
          </p:cNvSpPr>
          <p:nvPr>
            <p:ph type="sldNum" sz="quarter" idx="4"/>
          </p:nvPr>
        </p:nvSpPr>
        <p:spPr>
          <a:xfrm>
            <a:off x="9347200" y="6492876"/>
            <a:ext cx="2743200" cy="365125"/>
          </a:xfrm>
          <a:prstGeom prst="rect">
            <a:avLst/>
          </a:prstGeom>
        </p:spPr>
        <p:txBody>
          <a:bodyPr vert="horz" lIns="91440" tIns="45720" rIns="91440" bIns="45720" rtlCol="0" anchor="ctr"/>
          <a:lstStyle>
            <a:lvl1pPr algn="r">
              <a:defRPr sz="1200" b="1">
                <a:solidFill>
                  <a:schemeClr val="bg1"/>
                </a:solidFill>
              </a:defRPr>
            </a:lvl1pPr>
          </a:lstStyle>
          <a:p>
            <a:fld id="{D5C9B0AA-EE54-4968-95E5-6586D6E0F47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6" r:id="rId1"/>
    <p:sldLayoutId id="2147483966" r:id="rId2"/>
    <p:sldLayoutId id="2147483967" r:id="rId3"/>
    <p:sldLayoutId id="2147483968" r:id="rId4"/>
    <p:sldLayoutId id="2147483971" r:id="rId5"/>
    <p:sldLayoutId id="2147483972" r:id="rId6"/>
    <p:sldLayoutId id="2147483977"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865E9EA-ABCC-4739-A640-E472549CDB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8839200" y="1752600"/>
            <a:ext cx="2819400" cy="2037913"/>
          </a:xfrm>
        </p:spPr>
        <p:txBody>
          <a:bodyPr/>
          <a:lstStyle/>
          <a:p>
            <a:r>
              <a:rPr lang="en-US" dirty="0"/>
              <a:t>Joe Donahue</a:t>
            </a:r>
          </a:p>
          <a:p>
            <a:r>
              <a:rPr lang="en-US" dirty="0"/>
              <a:t>Secretary</a:t>
            </a:r>
          </a:p>
        </p:txBody>
      </p:sp>
      <p:sp>
        <p:nvSpPr>
          <p:cNvPr id="3" name="Title 2"/>
          <p:cNvSpPr>
            <a:spLocks noGrp="1"/>
          </p:cNvSpPr>
          <p:nvPr>
            <p:ph type="title"/>
          </p:nvPr>
        </p:nvSpPr>
        <p:spPr>
          <a:xfrm>
            <a:off x="863600" y="228600"/>
            <a:ext cx="10464800" cy="828675"/>
          </a:xfrm>
        </p:spPr>
        <p:txBody>
          <a:bodyPr/>
          <a:lstStyle/>
          <a:p>
            <a:r>
              <a:rPr lang="en-US" dirty="0"/>
              <a:t>Association of Levee Boards of Louisiana</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94" t="10534" r="663" b="20401"/>
          <a:stretch/>
        </p:blipFill>
        <p:spPr>
          <a:xfrm>
            <a:off x="914401" y="1143000"/>
            <a:ext cx="7086599" cy="3029387"/>
          </a:xfrm>
          <a:prstGeom prst="rect">
            <a:avLst/>
          </a:prstGeom>
        </p:spPr>
      </p:pic>
      <p:sp>
        <p:nvSpPr>
          <p:cNvPr id="6" name="Subtitle 3"/>
          <p:cNvSpPr txBox="1">
            <a:spLocks/>
          </p:cNvSpPr>
          <p:nvPr/>
        </p:nvSpPr>
        <p:spPr bwMode="auto">
          <a:xfrm>
            <a:off x="8839200" y="2819400"/>
            <a:ext cx="2819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ts val="3200"/>
              </a:lnSpc>
              <a:spcBef>
                <a:spcPct val="20000"/>
              </a:spcBef>
              <a:spcAft>
                <a:spcPct val="0"/>
              </a:spcAft>
              <a:buFont typeface="Arial" panose="020B0604020202020204" pitchFamily="34" charset="0"/>
              <a:buNone/>
              <a:defRPr sz="3200" kern="1200">
                <a:solidFill>
                  <a:schemeClr val="bg1">
                    <a:lumMod val="85000"/>
                  </a:schemeClr>
                </a:solidFill>
                <a:latin typeface="Franklin Gothic Medium" panose="020B0603020102020204"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800" dirty="0"/>
              <a:t>May 2,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609600" y="358096"/>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600" dirty="0"/>
              <a:t>Mobile Dam Inspection App</a:t>
            </a:r>
          </a:p>
        </p:txBody>
      </p:sp>
      <p:sp>
        <p:nvSpPr>
          <p:cNvPr id="8" name="Slide Number Placeholder 7"/>
          <p:cNvSpPr>
            <a:spLocks noGrp="1"/>
          </p:cNvSpPr>
          <p:nvPr>
            <p:ph type="sldNum" sz="quarter" idx="10"/>
          </p:nvPr>
        </p:nvSpPr>
        <p:spPr/>
        <p:txBody>
          <a:bodyPr/>
          <a:lstStyle/>
          <a:p>
            <a:fld id="{D5C9B0AA-EE54-4968-95E5-6586D6E0F47B}" type="slidenum">
              <a:rPr lang="en-US" smtClean="0"/>
              <a:pPr/>
              <a:t>10</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691936"/>
            <a:ext cx="5811644" cy="4038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08373"/>
            <a:ext cx="4483544" cy="5334000"/>
          </a:xfrm>
          <a:prstGeom prst="rect">
            <a:avLst/>
          </a:prstGeom>
        </p:spPr>
      </p:pic>
    </p:spTree>
    <p:extLst>
      <p:ext uri="{BB962C8B-B14F-4D97-AF65-F5344CB8AC3E}">
        <p14:creationId xmlns:p14="http://schemas.microsoft.com/office/powerpoint/2010/main" val="3491280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9647" t="12222" r="14798" b="15330"/>
          <a:stretch/>
        </p:blipFill>
        <p:spPr>
          <a:xfrm>
            <a:off x="5257800" y="1512333"/>
            <a:ext cx="6324601" cy="4686127"/>
          </a:xfrm>
          <a:prstGeom prst="rect">
            <a:avLst/>
          </a:prstGeom>
          <a:ln w="25400">
            <a:solidFill>
              <a:schemeClr val="tx1"/>
            </a:solidFill>
          </a:ln>
        </p:spPr>
      </p:pic>
      <p:sp>
        <p:nvSpPr>
          <p:cNvPr id="6" name="Rectangle 5"/>
          <p:cNvSpPr/>
          <p:nvPr/>
        </p:nvSpPr>
        <p:spPr>
          <a:xfrm>
            <a:off x="3429001" y="473309"/>
            <a:ext cx="8153400" cy="1015663"/>
          </a:xfrm>
          <a:prstGeom prst="rect">
            <a:avLst/>
          </a:prstGeom>
        </p:spPr>
        <p:txBody>
          <a:bodyPr wrap="square">
            <a:spAutoFit/>
          </a:bodyPr>
          <a:lstStyle/>
          <a:p>
            <a:pPr algn="r"/>
            <a:r>
              <a:rPr lang="en-US" altLang="en-US" sz="3600" dirty="0">
                <a:latin typeface="Franklin Gothic Medium" panose="020B0603020102020204" pitchFamily="34" charset="0"/>
              </a:rPr>
              <a:t>Dam Safety Program</a:t>
            </a:r>
          </a:p>
          <a:p>
            <a:pPr algn="r"/>
            <a:r>
              <a:rPr lang="en-US" sz="2400" dirty="0">
                <a:latin typeface="Franklin Gothic Medium" panose="020B0603020102020204" pitchFamily="34" charset="0"/>
              </a:rPr>
              <a:t>State Maintained Dams – Capital Outlay Projects (13)</a:t>
            </a:r>
          </a:p>
        </p:txBody>
      </p:sp>
      <p:grpSp>
        <p:nvGrpSpPr>
          <p:cNvPr id="2" name="Group 1"/>
          <p:cNvGrpSpPr/>
          <p:nvPr/>
        </p:nvGrpSpPr>
        <p:grpSpPr>
          <a:xfrm>
            <a:off x="1600200" y="2057400"/>
            <a:ext cx="3285323" cy="2830866"/>
            <a:chOff x="879459" y="1981200"/>
            <a:chExt cx="3285323" cy="2830866"/>
          </a:xfrm>
        </p:grpSpPr>
        <p:sp>
          <p:nvSpPr>
            <p:cNvPr id="12" name="Rectangle 11"/>
            <p:cNvSpPr/>
            <p:nvPr/>
          </p:nvSpPr>
          <p:spPr>
            <a:xfrm>
              <a:off x="914400" y="1981200"/>
              <a:ext cx="3180368" cy="2819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p:cNvSpPr/>
            <p:nvPr/>
          </p:nvSpPr>
          <p:spPr>
            <a:xfrm>
              <a:off x="1133613" y="2959910"/>
              <a:ext cx="228600" cy="174248"/>
            </a:xfrm>
            <a:prstGeom prst="triangl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214188" y="2133600"/>
              <a:ext cx="2804380" cy="1471172"/>
            </a:xfrm>
            <a:prstGeom prst="rect">
              <a:avLst/>
            </a:prstGeom>
            <a:noFill/>
          </p:spPr>
          <p:txBody>
            <a:bodyPr wrap="square">
              <a:spAutoFit/>
            </a:bodyPr>
            <a:lstStyle/>
            <a:p>
              <a:pPr marL="154302">
                <a:lnSpc>
                  <a:spcPct val="140000"/>
                </a:lnSpc>
                <a:buClr>
                  <a:srgbClr val="F16321"/>
                </a:buClr>
                <a:buSzPct val="127000"/>
                <a:tabLst>
                  <a:tab pos="514337" algn="l"/>
                </a:tabLst>
                <a:defRPr/>
              </a:pPr>
              <a:r>
                <a:rPr lang="en-US" sz="1600" dirty="0">
                  <a:latin typeface="Franklin Gothic Book" panose="020B0503020102020204" pitchFamily="34" charset="0"/>
                  <a:ea typeface="Times New Roman" pitchFamily="18" charset="0"/>
                </a:rPr>
                <a:t>Safety Measures Only (8)         (signs, boat barriers, fences)</a:t>
              </a:r>
            </a:p>
            <a:p>
              <a:pPr marL="154302">
                <a:lnSpc>
                  <a:spcPct val="140000"/>
                </a:lnSpc>
                <a:buClr>
                  <a:srgbClr val="F16321"/>
                </a:buClr>
                <a:buSzPct val="127000"/>
                <a:tabLst>
                  <a:tab pos="514337" algn="l"/>
                </a:tabLst>
                <a:defRPr/>
              </a:pPr>
              <a:r>
                <a:rPr lang="en-US" sz="1600" dirty="0">
                  <a:latin typeface="Franklin Gothic Book" panose="020B0503020102020204" pitchFamily="34" charset="0"/>
                  <a:ea typeface="Times New Roman" pitchFamily="18" charset="0"/>
                </a:rPr>
                <a:t>Gate Rehab/Maintenance &amp; Safety Measures (5 Projects)</a:t>
              </a:r>
            </a:p>
          </p:txBody>
        </p:sp>
        <p:sp>
          <p:nvSpPr>
            <p:cNvPr id="8" name="Flowchart: Connector 7"/>
            <p:cNvSpPr/>
            <p:nvPr/>
          </p:nvSpPr>
          <p:spPr>
            <a:xfrm>
              <a:off x="1154882" y="2295615"/>
              <a:ext cx="161337" cy="167882"/>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79459" y="4331935"/>
              <a:ext cx="3285323" cy="480131"/>
            </a:xfrm>
            <a:prstGeom prst="rect">
              <a:avLst/>
            </a:prstGeom>
          </p:spPr>
          <p:txBody>
            <a:bodyPr wrap="none">
              <a:spAutoFit/>
            </a:bodyPr>
            <a:lstStyle/>
            <a:p>
              <a:pPr marL="308603" indent="-154301" algn="just">
                <a:lnSpc>
                  <a:spcPct val="140000"/>
                </a:lnSpc>
                <a:buClr>
                  <a:srgbClr val="F16321"/>
                </a:buClr>
                <a:buSzPct val="127000"/>
                <a:buFont typeface="Wingdings" panose="05000000000000000000" pitchFamily="2" charset="2"/>
                <a:buChar char="Ø"/>
                <a:tabLst>
                  <a:tab pos="514337" algn="l"/>
                </a:tabLst>
                <a:defRPr/>
              </a:pPr>
              <a:r>
                <a:rPr lang="en-US" dirty="0">
                  <a:latin typeface="Franklin Gothic Book" panose="020B0503020102020204" pitchFamily="34" charset="0"/>
                  <a:ea typeface="Times New Roman" pitchFamily="18" charset="0"/>
                </a:rPr>
                <a:t>Total Projects = $2.5 Million</a:t>
              </a:r>
            </a:p>
          </p:txBody>
        </p:sp>
      </p:grpSp>
      <p:sp>
        <p:nvSpPr>
          <p:cNvPr id="13"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141207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Dam Safety Program</a:t>
            </a:r>
          </a:p>
          <a:p>
            <a:pPr algn="r"/>
            <a:r>
              <a:rPr lang="en-US" sz="2400" dirty="0">
                <a:solidFill>
                  <a:prstClr val="black"/>
                </a:solidFill>
              </a:rPr>
              <a:t>Dam Owner Workshops</a:t>
            </a:r>
          </a:p>
          <a:p>
            <a:pPr marL="0" marR="0" lvl="0" indent="0" algn="r" defTabSz="914400" rtl="0" eaLnBrk="0" fontAlgn="base" latinLnBrk="0" hangingPunct="0">
              <a:lnSpc>
                <a:spcPts val="44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endParaRPr>
          </a:p>
        </p:txBody>
      </p:sp>
      <p:pic>
        <p:nvPicPr>
          <p:cNvPr id="12"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11188"/>
          <a:stretch/>
        </p:blipFill>
        <p:spPr>
          <a:xfrm>
            <a:off x="3124200" y="1549400"/>
            <a:ext cx="6762258" cy="4639104"/>
          </a:xfrm>
        </p:spPr>
      </p:pic>
      <p:sp>
        <p:nvSpPr>
          <p:cNvPr id="3" name="Slide Number Placeholder 2"/>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76995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1F17B64-F05B-F547-9E8C-1937E39AF43D}"/>
              </a:ext>
            </a:extLst>
          </p:cNvPr>
          <p:cNvSpPr>
            <a:spLocks noGrp="1"/>
          </p:cNvSpPr>
          <p:nvPr>
            <p:ph idx="1"/>
          </p:nvPr>
        </p:nvSpPr>
        <p:spPr>
          <a:xfrm>
            <a:off x="2009775" y="1843089"/>
            <a:ext cx="8229600" cy="3962400"/>
          </a:xfrm>
        </p:spPr>
        <p:txBody>
          <a:bodyPr/>
          <a:lstStyle/>
          <a:p>
            <a:endParaRPr lang="en-US" sz="3300" dirty="0">
              <a:solidFill>
                <a:schemeClr val="bg1"/>
              </a:solidFill>
            </a:endParaRPr>
          </a:p>
          <a:p>
            <a:endParaRPr lang="en-US" sz="2400" dirty="0">
              <a:solidFill>
                <a:schemeClr val="bg1"/>
              </a:solidFill>
            </a:endParaRPr>
          </a:p>
          <a:p>
            <a:pPr algn="ctr"/>
            <a:endParaRPr lang="en-US" sz="2400" dirty="0">
              <a:solidFill>
                <a:schemeClr val="bg1"/>
              </a:solidFill>
            </a:endParaRPr>
          </a:p>
          <a:p>
            <a:pPr algn="ctr"/>
            <a:endParaRPr lang="en-US" sz="2100" dirty="0">
              <a:solidFill>
                <a:schemeClr val="bg1"/>
              </a:solidFill>
              <a:latin typeface="Arial" panose="020B0604020202020204" pitchFamily="34" charset="0"/>
            </a:endParaRPr>
          </a:p>
          <a:p>
            <a:pPr algn="ctr"/>
            <a:endParaRPr lang="en-US" sz="2100" dirty="0">
              <a:solidFill>
                <a:schemeClr val="bg1"/>
              </a:solidFill>
              <a:latin typeface="Arial" panose="020B0604020202020204" pitchFamily="34" charset="0"/>
            </a:endParaRPr>
          </a:p>
          <a:p>
            <a:pPr algn="ctr"/>
            <a:r>
              <a:rPr lang="en-US" sz="2100" dirty="0">
                <a:solidFill>
                  <a:schemeClr val="bg1"/>
                </a:solidFill>
                <a:latin typeface="Arial" panose="020B0604020202020204" pitchFamily="34" charset="0"/>
              </a:rPr>
              <a:t>The federal government has awarded Louisiana $1.2 billion in HUD CDBG-Mitigation funds to support the LWI.</a:t>
            </a:r>
          </a:p>
          <a:p>
            <a:endParaRPr lang="en-US" sz="2700" b="1" cap="all" spc="225" dirty="0">
              <a:solidFill>
                <a:schemeClr val="bg1"/>
              </a:solidFill>
              <a:latin typeface="Arial" panose="020B0604020202020204" pitchFamily="34" charset="0"/>
            </a:endParaRPr>
          </a:p>
        </p:txBody>
      </p:sp>
      <p:sp>
        <p:nvSpPr>
          <p:cNvPr id="4" name="Rectangle 3"/>
          <p:cNvSpPr/>
          <p:nvPr/>
        </p:nvSpPr>
        <p:spPr>
          <a:xfrm>
            <a:off x="5627101" y="1785939"/>
            <a:ext cx="4269374" cy="546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3"/>
          <p:cNvSpPr txBox="1">
            <a:spLocks/>
          </p:cNvSpPr>
          <p:nvPr/>
        </p:nvSpPr>
        <p:spPr bwMode="auto">
          <a:xfrm>
            <a:off x="4440936" y="457200"/>
            <a:ext cx="7141464" cy="110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3600" dirty="0"/>
              <a:t>Louisiana Watershed Initiative</a:t>
            </a:r>
          </a:p>
        </p:txBody>
      </p:sp>
      <p:pic>
        <p:nvPicPr>
          <p:cNvPr id="6" name="Picture 5"/>
          <p:cNvPicPr>
            <a:picLocks noChangeAspect="1"/>
          </p:cNvPicPr>
          <p:nvPr/>
        </p:nvPicPr>
        <p:blipFill>
          <a:blip r:embed="rId3"/>
          <a:stretch>
            <a:fillRect/>
          </a:stretch>
        </p:blipFill>
        <p:spPr>
          <a:xfrm>
            <a:off x="1447800" y="1104901"/>
            <a:ext cx="9401175" cy="4700588"/>
          </a:xfrm>
          <a:prstGeom prst="rect">
            <a:avLst/>
          </a:prstGeom>
        </p:spPr>
      </p:pic>
      <p:sp>
        <p:nvSpPr>
          <p:cNvPr id="7"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72889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2059838" y="457200"/>
            <a:ext cx="9522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Louisiana Watershed Initiative</a:t>
            </a:r>
          </a:p>
          <a:p>
            <a:pPr>
              <a:lnSpc>
                <a:spcPct val="100000"/>
              </a:lnSpc>
            </a:pPr>
            <a:r>
              <a:rPr lang="en-US" sz="2400" dirty="0"/>
              <a:t>Statewide Watershed Modeling</a:t>
            </a:r>
          </a:p>
        </p:txBody>
      </p:sp>
      <p:sp>
        <p:nvSpPr>
          <p:cNvPr id="7" name="Content Placeholder 2"/>
          <p:cNvSpPr>
            <a:spLocks noGrp="1"/>
          </p:cNvSpPr>
          <p:nvPr>
            <p:ph idx="1"/>
          </p:nvPr>
        </p:nvSpPr>
        <p:spPr>
          <a:xfrm>
            <a:off x="6976782" y="1371600"/>
            <a:ext cx="4419600" cy="4381502"/>
          </a:xfrm>
          <a:solidFill>
            <a:schemeClr val="bg1">
              <a:alpha val="85000"/>
            </a:schemeClr>
          </a:solidFill>
        </p:spPr>
        <p:txBody>
          <a:bodyPr anchor="ctr">
            <a:noAutofit/>
          </a:bodyPr>
          <a:lstStyle/>
          <a:p>
            <a:pPr>
              <a:lnSpc>
                <a:spcPct val="150000"/>
              </a:lnSpc>
            </a:pPr>
            <a:r>
              <a:rPr lang="en-US" sz="2000" dirty="0"/>
              <a:t>$94M (Modeling Budget)</a:t>
            </a:r>
          </a:p>
          <a:p>
            <a:pPr>
              <a:lnSpc>
                <a:spcPct val="150000"/>
              </a:lnSpc>
            </a:pPr>
            <a:r>
              <a:rPr lang="en-US" sz="2000" dirty="0"/>
              <a:t>HUC8 Models (48 total)</a:t>
            </a:r>
          </a:p>
          <a:p>
            <a:pPr lvl="1">
              <a:lnSpc>
                <a:spcPct val="150000"/>
              </a:lnSpc>
              <a:buFont typeface="Wingdings" panose="05000000000000000000" pitchFamily="2" charset="2"/>
              <a:buChar char="§"/>
            </a:pPr>
            <a:r>
              <a:rPr lang="en-US" sz="1600" dirty="0"/>
              <a:t>Delivered by end of 2023</a:t>
            </a:r>
          </a:p>
          <a:p>
            <a:pPr>
              <a:lnSpc>
                <a:spcPct val="150000"/>
              </a:lnSpc>
            </a:pPr>
            <a:r>
              <a:rPr lang="en-US" sz="2000" dirty="0"/>
              <a:t>Coupled 1D/2D or Full 2D</a:t>
            </a:r>
          </a:p>
          <a:p>
            <a:pPr>
              <a:lnSpc>
                <a:spcPct val="150000"/>
              </a:lnSpc>
            </a:pPr>
            <a:r>
              <a:rPr lang="en-US" sz="2000" dirty="0"/>
              <a:t>Tiered Approach Factors</a:t>
            </a:r>
          </a:p>
          <a:p>
            <a:pPr lvl="1">
              <a:lnSpc>
                <a:spcPct val="150000"/>
              </a:lnSpc>
              <a:buFont typeface="Wingdings" panose="05000000000000000000" pitchFamily="2" charset="2"/>
              <a:buChar char="§"/>
            </a:pPr>
            <a:r>
              <a:rPr lang="en-US" sz="1600" dirty="0"/>
              <a:t>Population</a:t>
            </a:r>
          </a:p>
          <a:p>
            <a:pPr lvl="1">
              <a:lnSpc>
                <a:spcPct val="150000"/>
              </a:lnSpc>
              <a:buFont typeface="Wingdings" panose="05000000000000000000" pitchFamily="2" charset="2"/>
              <a:buChar char="§"/>
            </a:pPr>
            <a:r>
              <a:rPr lang="en-US" sz="1600" dirty="0"/>
              <a:t>Complexity</a:t>
            </a:r>
          </a:p>
          <a:p>
            <a:pPr lvl="1">
              <a:lnSpc>
                <a:spcPct val="150000"/>
              </a:lnSpc>
              <a:buFont typeface="Wingdings" panose="05000000000000000000" pitchFamily="2" charset="2"/>
              <a:buChar char="§"/>
            </a:pPr>
            <a:r>
              <a:rPr lang="en-US" sz="1600" dirty="0"/>
              <a:t>Known Risk</a:t>
            </a: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1066800"/>
            <a:ext cx="6248400" cy="4686302"/>
          </a:xfrm>
          <a:prstGeom prst="rect">
            <a:avLst/>
          </a:prstGeom>
        </p:spPr>
      </p:pic>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5439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1" t="26667" r="14053" b="25556"/>
          <a:stretch/>
        </p:blipFill>
        <p:spPr>
          <a:xfrm>
            <a:off x="304800" y="384897"/>
            <a:ext cx="6477000" cy="5452704"/>
          </a:xfrm>
          <a:prstGeom prst="rect">
            <a:avLst/>
          </a:prstGeom>
        </p:spPr>
      </p:pic>
      <p:sp>
        <p:nvSpPr>
          <p:cNvPr id="8" name="TextBox 7"/>
          <p:cNvSpPr txBox="1"/>
          <p:nvPr/>
        </p:nvSpPr>
        <p:spPr>
          <a:xfrm>
            <a:off x="2059838" y="457200"/>
            <a:ext cx="9522562"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Louisiana Watershed Initiative</a:t>
            </a:r>
          </a:p>
          <a:p>
            <a:pPr>
              <a:lnSpc>
                <a:spcPct val="100000"/>
              </a:lnSpc>
            </a:pPr>
            <a:r>
              <a:rPr lang="en-US" sz="2400" dirty="0"/>
              <a:t>Statewide Watershed Modeling</a:t>
            </a:r>
          </a:p>
        </p:txBody>
      </p:sp>
      <p:sp>
        <p:nvSpPr>
          <p:cNvPr id="6" name="TextBox 5"/>
          <p:cNvSpPr txBox="1"/>
          <p:nvPr/>
        </p:nvSpPr>
        <p:spPr>
          <a:xfrm>
            <a:off x="7086600" y="2490177"/>
            <a:ext cx="3581400" cy="3293209"/>
          </a:xfrm>
          <a:prstGeom prst="rect">
            <a:avLst/>
          </a:prstGeom>
          <a:noFill/>
          <a:ln>
            <a:noFill/>
          </a:ln>
        </p:spPr>
        <p:txBody>
          <a:bodyPr wrap="square" rtlCol="0">
            <a:spAutoFit/>
          </a:bodyPr>
          <a:lstStyle/>
          <a:p>
            <a:r>
              <a:rPr lang="en-US" sz="2000" b="1" dirty="0">
                <a:latin typeface="Franklin Gothic Medium" panose="020B0603020102020204" pitchFamily="34" charset="0"/>
              </a:rPr>
              <a:t>Prime Consultants by Region:</a:t>
            </a:r>
          </a:p>
          <a:p>
            <a:endParaRPr lang="en-US" sz="2000" b="1" dirty="0">
              <a:latin typeface="Franklin Gothic Medium" panose="020B0603020102020204" pitchFamily="34" charset="0"/>
            </a:endParaRPr>
          </a:p>
          <a:p>
            <a:pPr marL="457200" indent="-457200">
              <a:lnSpc>
                <a:spcPct val="150000"/>
              </a:lnSpc>
              <a:buAutoNum type="arabicPeriod"/>
            </a:pPr>
            <a:r>
              <a:rPr lang="en-US" sz="1600" dirty="0" err="1">
                <a:latin typeface="Franklin Gothic Medium" panose="020B0603020102020204" pitchFamily="34" charset="0"/>
              </a:rPr>
              <a:t>AtkinsRéalis</a:t>
            </a:r>
            <a:endParaRPr lang="en-US" sz="1600" dirty="0">
              <a:latin typeface="Franklin Gothic Medium" panose="020B0603020102020204" pitchFamily="34" charset="0"/>
            </a:endParaRPr>
          </a:p>
          <a:p>
            <a:pPr marL="457200" indent="-457200">
              <a:lnSpc>
                <a:spcPct val="150000"/>
              </a:lnSpc>
              <a:buAutoNum type="arabicPeriod"/>
            </a:pPr>
            <a:r>
              <a:rPr lang="en-US" sz="1600" dirty="0" err="1">
                <a:latin typeface="Franklin Gothic Medium" panose="020B0603020102020204" pitchFamily="34" charset="0"/>
              </a:rPr>
              <a:t>Freese</a:t>
            </a:r>
            <a:r>
              <a:rPr lang="en-US" sz="1600" dirty="0">
                <a:latin typeface="Franklin Gothic Medium" panose="020B0603020102020204" pitchFamily="34" charset="0"/>
              </a:rPr>
              <a:t> &amp; Nichols</a:t>
            </a:r>
          </a:p>
          <a:p>
            <a:pPr marL="457200" indent="-457200">
              <a:lnSpc>
                <a:spcPct val="150000"/>
              </a:lnSpc>
              <a:buAutoNum type="arabicPeriod"/>
            </a:pPr>
            <a:r>
              <a:rPr lang="en-US" sz="1600" dirty="0">
                <a:latin typeface="Franklin Gothic Medium" panose="020B0603020102020204" pitchFamily="34" charset="0"/>
              </a:rPr>
              <a:t>WSP</a:t>
            </a:r>
          </a:p>
          <a:p>
            <a:pPr marL="457200" indent="-457200">
              <a:lnSpc>
                <a:spcPct val="150000"/>
              </a:lnSpc>
              <a:buAutoNum type="arabicPeriod"/>
            </a:pPr>
            <a:r>
              <a:rPr lang="en-US" sz="1600" dirty="0">
                <a:latin typeface="Franklin Gothic Medium" panose="020B0603020102020204" pitchFamily="34" charset="0"/>
              </a:rPr>
              <a:t>C.H. Fenstermaker &amp; Associates</a:t>
            </a:r>
          </a:p>
          <a:p>
            <a:pPr marL="457200" indent="-457200">
              <a:lnSpc>
                <a:spcPct val="150000"/>
              </a:lnSpc>
              <a:buAutoNum type="arabicPeriod"/>
            </a:pPr>
            <a:r>
              <a:rPr lang="en-US" sz="1600" dirty="0">
                <a:latin typeface="Franklin Gothic Medium" panose="020B0603020102020204" pitchFamily="34" charset="0"/>
              </a:rPr>
              <a:t>HDR Engineering</a:t>
            </a:r>
          </a:p>
          <a:p>
            <a:pPr marL="457200" indent="-457200">
              <a:lnSpc>
                <a:spcPct val="150000"/>
              </a:lnSpc>
              <a:buAutoNum type="arabicPeriod"/>
            </a:pPr>
            <a:r>
              <a:rPr lang="en-US" sz="1600" dirty="0">
                <a:latin typeface="Franklin Gothic Medium" panose="020B0603020102020204" pitchFamily="34" charset="0"/>
              </a:rPr>
              <a:t>Michael Baker International</a:t>
            </a:r>
          </a:p>
          <a:p>
            <a:pPr marL="457200" indent="-457200">
              <a:lnSpc>
                <a:spcPct val="150000"/>
              </a:lnSpc>
              <a:buAutoNum type="arabicPeriod"/>
            </a:pPr>
            <a:r>
              <a:rPr lang="en-US" sz="1600" dirty="0">
                <a:latin typeface="Franklin Gothic Medium" panose="020B0603020102020204" pitchFamily="34" charset="0"/>
              </a:rPr>
              <a:t>Dewberry Engineers</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06106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2"/>
          <p:cNvSpPr>
            <a:spLocks noGrp="1"/>
          </p:cNvSpPr>
          <p:nvPr>
            <p:ph idx="1"/>
          </p:nvPr>
        </p:nvSpPr>
        <p:spPr>
          <a:xfrm>
            <a:off x="7315200" y="1447800"/>
            <a:ext cx="4286250" cy="4191001"/>
          </a:xfrm>
        </p:spPr>
        <p:txBody>
          <a:bodyPr anchor="ctr" anchorCtr="0">
            <a:noAutofit/>
          </a:bodyPr>
          <a:lstStyle/>
          <a:p>
            <a:pPr marL="231452" indent="-205740">
              <a:lnSpc>
                <a:spcPct val="150000"/>
              </a:lnSpc>
              <a:buClr>
                <a:srgbClr val="F16321"/>
              </a:buClr>
              <a:buSzPct val="127000"/>
              <a:buFont typeface="Wingdings" panose="05000000000000000000" pitchFamily="2" charset="2"/>
              <a:buChar char="Ø"/>
              <a:tabLst>
                <a:tab pos="385753" algn="l"/>
              </a:tabLst>
              <a:defRPr/>
            </a:pPr>
            <a:r>
              <a:rPr lang="en-US" sz="2000" dirty="0">
                <a:latin typeface="Franklin Gothic Book" panose="020B0503020102020204" pitchFamily="34" charset="0"/>
                <a:ea typeface="Times New Roman" pitchFamily="18" charset="0"/>
              </a:rPr>
              <a:t>$53M (CDBG-DR MIT)</a:t>
            </a:r>
          </a:p>
          <a:p>
            <a:pPr marL="231452" indent="-205740">
              <a:lnSpc>
                <a:spcPct val="150000"/>
              </a:lnSpc>
              <a:buClr>
                <a:srgbClr val="F16321"/>
              </a:buClr>
              <a:buSzPct val="127000"/>
              <a:buFont typeface="Wingdings" panose="05000000000000000000" pitchFamily="2" charset="2"/>
              <a:buChar char="Ø"/>
              <a:tabLst>
                <a:tab pos="385753" algn="l"/>
              </a:tabLst>
              <a:defRPr/>
            </a:pPr>
            <a:r>
              <a:rPr lang="en-US" sz="2000" dirty="0">
                <a:latin typeface="Franklin Gothic Book" panose="020B0503020102020204" pitchFamily="34" charset="0"/>
                <a:ea typeface="Times New Roman" pitchFamily="18" charset="0"/>
              </a:rPr>
              <a:t>8 Projects</a:t>
            </a:r>
          </a:p>
          <a:p>
            <a:pPr marL="768662" lvl="1" indent="-285750">
              <a:lnSpc>
                <a:spcPct val="150000"/>
              </a:lnSpc>
              <a:buClr>
                <a:srgbClr val="F16321"/>
              </a:buClr>
              <a:buSzPct val="127000"/>
              <a:tabLst>
                <a:tab pos="385753" algn="l"/>
              </a:tabLst>
              <a:defRPr/>
            </a:pPr>
            <a:r>
              <a:rPr lang="en-US" sz="1600" dirty="0">
                <a:latin typeface="Franklin Gothic Book" panose="020B0503020102020204" pitchFamily="34" charset="0"/>
                <a:ea typeface="Times New Roman" pitchFamily="18" charset="0"/>
              </a:rPr>
              <a:t>8 dams</a:t>
            </a:r>
          </a:p>
          <a:p>
            <a:pPr marL="768662" lvl="1" indent="-285750">
              <a:lnSpc>
                <a:spcPct val="150000"/>
              </a:lnSpc>
              <a:buClr>
                <a:srgbClr val="F16321"/>
              </a:buClr>
              <a:buSzPct val="127000"/>
              <a:tabLst>
                <a:tab pos="385753" algn="l"/>
              </a:tabLst>
              <a:defRPr/>
            </a:pPr>
            <a:r>
              <a:rPr lang="en-US" sz="1600" dirty="0">
                <a:latin typeface="Franklin Gothic Book" panose="020B0503020102020204" pitchFamily="34" charset="0"/>
                <a:ea typeface="Times New Roman" pitchFamily="18" charset="0"/>
              </a:rPr>
              <a:t>1 ring levee</a:t>
            </a:r>
          </a:p>
          <a:p>
            <a:pPr marL="231452" indent="-205740">
              <a:lnSpc>
                <a:spcPct val="150000"/>
              </a:lnSpc>
              <a:buClr>
                <a:srgbClr val="F16321"/>
              </a:buClr>
              <a:buSzPct val="127000"/>
              <a:buFont typeface="Wingdings" panose="05000000000000000000" pitchFamily="2" charset="2"/>
              <a:buChar char="Ø"/>
              <a:tabLst>
                <a:tab pos="385753" algn="l"/>
              </a:tabLst>
              <a:defRPr/>
            </a:pPr>
            <a:r>
              <a:rPr lang="en-US" sz="2000" dirty="0">
                <a:latin typeface="Franklin Gothic Book" panose="020B0503020102020204" pitchFamily="34" charset="0"/>
                <a:ea typeface="Times New Roman" pitchFamily="18" charset="0"/>
              </a:rPr>
              <a:t>2 Consultant Contracts:</a:t>
            </a:r>
          </a:p>
          <a:p>
            <a:pPr marL="768662" lvl="1" indent="-285750">
              <a:lnSpc>
                <a:spcPct val="150000"/>
              </a:lnSpc>
              <a:buClr>
                <a:srgbClr val="F16321"/>
              </a:buClr>
              <a:buSzPct val="127000"/>
              <a:tabLst>
                <a:tab pos="385753" algn="l"/>
              </a:tabLst>
              <a:defRPr/>
            </a:pPr>
            <a:r>
              <a:rPr lang="en-US" sz="1600" dirty="0">
                <a:latin typeface="Franklin Gothic Book" panose="020B0503020102020204" pitchFamily="34" charset="0"/>
                <a:ea typeface="Times New Roman" pitchFamily="18" charset="0"/>
              </a:rPr>
              <a:t>Michael Baker International</a:t>
            </a:r>
          </a:p>
          <a:p>
            <a:pPr marL="768662" lvl="1" indent="-285750">
              <a:lnSpc>
                <a:spcPct val="150000"/>
              </a:lnSpc>
              <a:buClr>
                <a:srgbClr val="F16321"/>
              </a:buClr>
              <a:buSzPct val="127000"/>
              <a:tabLst>
                <a:tab pos="385753" algn="l"/>
              </a:tabLst>
              <a:defRPr/>
            </a:pPr>
            <a:r>
              <a:rPr lang="en-US" sz="1600" dirty="0" err="1">
                <a:latin typeface="Franklin Gothic Book" panose="020B0503020102020204" pitchFamily="34" charset="0"/>
                <a:ea typeface="Times New Roman" pitchFamily="18" charset="0"/>
              </a:rPr>
              <a:t>Freese</a:t>
            </a:r>
            <a:r>
              <a:rPr lang="en-US" sz="1600" dirty="0">
                <a:latin typeface="Franklin Gothic Book" panose="020B0503020102020204" pitchFamily="34" charset="0"/>
                <a:ea typeface="Times New Roman" pitchFamily="18" charset="0"/>
              </a:rPr>
              <a:t> &amp; Nichols</a:t>
            </a:r>
          </a:p>
          <a:p>
            <a:pPr marL="231452" indent="-205740">
              <a:lnSpc>
                <a:spcPct val="150000"/>
              </a:lnSpc>
              <a:buClr>
                <a:srgbClr val="F16321"/>
              </a:buClr>
              <a:buSzPct val="127000"/>
              <a:buFont typeface="Wingdings" panose="05000000000000000000" pitchFamily="2" charset="2"/>
              <a:buChar char="Ø"/>
              <a:tabLst>
                <a:tab pos="385753" algn="l"/>
              </a:tabLst>
              <a:defRPr/>
            </a:pPr>
            <a:r>
              <a:rPr lang="en-US" sz="2000" dirty="0">
                <a:latin typeface="Franklin Gothic Book" panose="020B0503020102020204" pitchFamily="34" charset="0"/>
                <a:ea typeface="Times New Roman" pitchFamily="18" charset="0"/>
              </a:rPr>
              <a:t>NTPs issued 12/2022</a:t>
            </a:r>
          </a:p>
          <a:p>
            <a:pPr marL="231452" indent="-205740">
              <a:lnSpc>
                <a:spcPct val="150000"/>
              </a:lnSpc>
              <a:buClr>
                <a:srgbClr val="F16321"/>
              </a:buClr>
              <a:buSzPct val="127000"/>
              <a:buFont typeface="Wingdings" panose="05000000000000000000" pitchFamily="2" charset="2"/>
              <a:buChar char="Ø"/>
              <a:tabLst>
                <a:tab pos="385753" algn="l"/>
              </a:tabLst>
              <a:defRPr/>
            </a:pPr>
            <a:r>
              <a:rPr lang="en-US" sz="2000" dirty="0">
                <a:latin typeface="Franklin Gothic Book" panose="020B0503020102020204" pitchFamily="34" charset="0"/>
                <a:ea typeface="Times New Roman" pitchFamily="18" charset="0"/>
              </a:rPr>
              <a:t>5-year project timeline</a:t>
            </a: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12021" t="12222" r="21010" b="26667"/>
          <a:stretch/>
        </p:blipFill>
        <p:spPr>
          <a:xfrm>
            <a:off x="228599" y="1066800"/>
            <a:ext cx="6591991" cy="4648200"/>
          </a:xfrm>
          <a:prstGeom prst="rect">
            <a:avLst/>
          </a:prstGeom>
          <a:ln w="25400">
            <a:solidFill>
              <a:schemeClr val="tx1"/>
            </a:solidFill>
          </a:ln>
        </p:spPr>
      </p:pic>
      <p:sp>
        <p:nvSpPr>
          <p:cNvPr id="5" name="TextBox 4"/>
          <p:cNvSpPr txBox="1"/>
          <p:nvPr/>
        </p:nvSpPr>
        <p:spPr>
          <a:xfrm>
            <a:off x="2059838" y="480560"/>
            <a:ext cx="9527012" cy="1272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dirty="0"/>
              <a:t>Louisiana Watershed Initiative</a:t>
            </a:r>
          </a:p>
          <a:p>
            <a:pPr>
              <a:lnSpc>
                <a:spcPct val="100000"/>
              </a:lnSpc>
            </a:pPr>
            <a:r>
              <a:rPr lang="en-US" sz="2400" dirty="0"/>
              <a:t>State Projects Program (SPP)</a:t>
            </a:r>
          </a:p>
        </p:txBody>
      </p:sp>
      <p:sp>
        <p:nvSpPr>
          <p:cNvPr id="7"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33078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31010"/>
            <a:ext cx="10972799" cy="4204514"/>
          </a:xfrm>
          <a:solidFill>
            <a:schemeClr val="bg1">
              <a:alpha val="85000"/>
            </a:schemeClr>
          </a:solidFill>
        </p:spPr>
        <p:txBody>
          <a:bodyPr anchor="ctr">
            <a:noAutofit/>
          </a:bodyPr>
          <a:lstStyle/>
          <a:p>
            <a:pPr>
              <a:lnSpc>
                <a:spcPct val="80000"/>
              </a:lnSpc>
            </a:pPr>
            <a:r>
              <a:rPr lang="en-US" altLang="en-US" sz="2000" dirty="0"/>
              <a:t>Created by Act 351 of the 1982 Regular Session</a:t>
            </a:r>
          </a:p>
          <a:p>
            <a:pPr>
              <a:lnSpc>
                <a:spcPct val="80000"/>
              </a:lnSpc>
            </a:pPr>
            <a:endParaRPr lang="en-US" altLang="en-US" sz="2000" dirty="0"/>
          </a:p>
          <a:p>
            <a:pPr>
              <a:lnSpc>
                <a:spcPct val="80000"/>
              </a:lnSpc>
            </a:pPr>
            <a:r>
              <a:rPr lang="en-US" altLang="en-US" sz="2000" dirty="0"/>
              <a:t>Primary goal is to reduce existing flood damages through an active, innovative approach that considers both structural and non-structural solutions</a:t>
            </a:r>
          </a:p>
          <a:p>
            <a:pPr>
              <a:lnSpc>
                <a:spcPct val="80000"/>
              </a:lnSpc>
            </a:pPr>
            <a:endParaRPr lang="en-US" altLang="en-US" sz="2000" dirty="0"/>
          </a:p>
          <a:p>
            <a:pPr>
              <a:lnSpc>
                <a:spcPct val="80000"/>
              </a:lnSpc>
            </a:pPr>
            <a:r>
              <a:rPr lang="en-US" altLang="en-US" sz="2000" dirty="0"/>
              <a:t>Funded by Louisiana Transportation Trust Fund</a:t>
            </a:r>
          </a:p>
          <a:p>
            <a:pPr>
              <a:lnSpc>
                <a:spcPct val="80000"/>
              </a:lnSpc>
            </a:pPr>
            <a:endParaRPr lang="en-US" altLang="en-US" sz="2000" dirty="0"/>
          </a:p>
          <a:p>
            <a:pPr lvl="1">
              <a:lnSpc>
                <a:spcPct val="80000"/>
              </a:lnSpc>
            </a:pPr>
            <a:r>
              <a:rPr lang="en-US" altLang="en-US" sz="1600" dirty="0"/>
              <a:t>$20M in total annual program funding</a:t>
            </a:r>
          </a:p>
          <a:p>
            <a:pPr>
              <a:lnSpc>
                <a:spcPct val="80000"/>
              </a:lnSpc>
            </a:pPr>
            <a:endParaRPr lang="en-US" altLang="en-US" sz="2000" dirty="0"/>
          </a:p>
          <a:p>
            <a:pPr>
              <a:lnSpc>
                <a:spcPct val="80000"/>
              </a:lnSpc>
            </a:pPr>
            <a:r>
              <a:rPr lang="en-US" altLang="en-US" sz="2000" dirty="0"/>
              <a:t>Project applications and funding amounts are approved by the Joint Transportation Committee</a:t>
            </a:r>
          </a:p>
        </p:txBody>
      </p:sp>
      <p:sp>
        <p:nvSpPr>
          <p:cNvPr id="6" name="Title 1"/>
          <p:cNvSpPr>
            <a:spLocks noGrp="1"/>
          </p:cNvSpPr>
          <p:nvPr>
            <p:ph type="title"/>
          </p:nvPr>
        </p:nvSpPr>
        <p:spPr>
          <a:xfrm>
            <a:off x="2895600" y="457200"/>
            <a:ext cx="8686800" cy="1015663"/>
          </a:xfrm>
        </p:spPr>
        <p:txBody>
          <a:bodyPr wrap="square" anchor="t" anchorCtr="0">
            <a:spAutoFit/>
          </a:bodyPr>
          <a:lstStyle/>
          <a:p>
            <a:pPr algn="r">
              <a:lnSpc>
                <a:spcPct val="100000"/>
              </a:lnSpc>
            </a:pPr>
            <a:r>
              <a:rPr lang="en-US" sz="3600" dirty="0">
                <a:ea typeface="+mn-ea"/>
                <a:cs typeface="Arial" panose="020B0604020202020204" pitchFamily="34" charset="0"/>
              </a:rPr>
              <a:t>	</a:t>
            </a:r>
            <a:r>
              <a:rPr lang="en-US" altLang="en-US" sz="3600" dirty="0">
                <a:ea typeface="+mn-ea"/>
                <a:cs typeface="Arial" panose="020B0604020202020204" pitchFamily="34" charset="0"/>
              </a:rPr>
              <a:t>Statewide Flood Control Program</a:t>
            </a:r>
            <a:br>
              <a:rPr lang="en-US" altLang="en-US" sz="3600" dirty="0">
                <a:ea typeface="+mn-ea"/>
                <a:cs typeface="Arial" panose="020B0604020202020204" pitchFamily="34" charset="0"/>
              </a:rPr>
            </a:br>
            <a:r>
              <a:rPr lang="en-US" altLang="en-US" sz="2400" dirty="0">
                <a:ea typeface="+mn-ea"/>
                <a:cs typeface="Arial" panose="020B0604020202020204" pitchFamily="34" charset="0"/>
              </a:rPr>
              <a:t>Background</a:t>
            </a:r>
            <a:endParaRPr lang="en-US" sz="2800" dirty="0">
              <a:ea typeface="+mn-ea"/>
              <a:cs typeface="Arial" panose="020B0604020202020204" pitchFamily="34" charset="0"/>
            </a:endParaRPr>
          </a:p>
        </p:txBody>
      </p:sp>
      <p:sp>
        <p:nvSpPr>
          <p:cNvPr id="7"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9102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435016"/>
            <a:ext cx="8686800" cy="1015663"/>
          </a:xfrm>
        </p:spPr>
        <p:txBody>
          <a:bodyPr wrap="square" anchor="t" anchorCtr="0">
            <a:spAutoFit/>
          </a:bodyPr>
          <a:lstStyle/>
          <a:p>
            <a:pPr algn="r">
              <a:lnSpc>
                <a:spcPct val="100000"/>
              </a:lnSpc>
            </a:pPr>
            <a:r>
              <a:rPr lang="en-US" sz="3600" dirty="0">
                <a:ea typeface="+mn-ea"/>
                <a:cs typeface="Arial" panose="020B0604020202020204" pitchFamily="34" charset="0"/>
              </a:rPr>
              <a:t>	</a:t>
            </a:r>
            <a:r>
              <a:rPr lang="en-US" altLang="en-US" sz="3600" dirty="0">
                <a:ea typeface="+mn-ea"/>
                <a:cs typeface="Arial" panose="020B0604020202020204" pitchFamily="34" charset="0"/>
              </a:rPr>
              <a:t>Statewide Flood Control Program</a:t>
            </a:r>
            <a:br>
              <a:rPr lang="en-US" altLang="en-US" sz="3600" dirty="0">
                <a:ea typeface="+mn-ea"/>
                <a:cs typeface="Arial" panose="020B0604020202020204" pitchFamily="34" charset="0"/>
              </a:rPr>
            </a:br>
            <a:r>
              <a:rPr lang="en-US" altLang="en-US" sz="2400" dirty="0">
                <a:ea typeface="+mn-ea"/>
                <a:cs typeface="Arial" panose="020B0604020202020204" pitchFamily="34" charset="0"/>
              </a:rPr>
              <a:t>Project Requirements </a:t>
            </a:r>
            <a:endParaRPr lang="en-US" sz="2800" dirty="0">
              <a:ea typeface="+mn-ea"/>
              <a:cs typeface="Arial" panose="020B0604020202020204" pitchFamily="34" charset="0"/>
            </a:endParaRPr>
          </a:p>
        </p:txBody>
      </p:sp>
      <p:sp>
        <p:nvSpPr>
          <p:cNvPr id="3" name="Content Placeholder 2"/>
          <p:cNvSpPr>
            <a:spLocks noGrp="1"/>
          </p:cNvSpPr>
          <p:nvPr>
            <p:ph idx="1"/>
          </p:nvPr>
        </p:nvSpPr>
        <p:spPr>
          <a:xfrm>
            <a:off x="609601" y="1600200"/>
            <a:ext cx="10972799" cy="4235324"/>
          </a:xfrm>
          <a:solidFill>
            <a:schemeClr val="bg1">
              <a:alpha val="85000"/>
            </a:schemeClr>
          </a:solidFill>
        </p:spPr>
        <p:txBody>
          <a:bodyPr anchor="ctr">
            <a:noAutofit/>
          </a:bodyPr>
          <a:lstStyle/>
          <a:p>
            <a:pPr>
              <a:lnSpc>
                <a:spcPct val="150000"/>
              </a:lnSpc>
            </a:pPr>
            <a:r>
              <a:rPr lang="en-US" altLang="en-US" sz="2000" dirty="0"/>
              <a:t>Must reduce existing flood damages of structures</a:t>
            </a:r>
          </a:p>
          <a:p>
            <a:pPr>
              <a:lnSpc>
                <a:spcPct val="150000"/>
              </a:lnSpc>
            </a:pPr>
            <a:r>
              <a:rPr lang="en-US" altLang="en-US" sz="2000" dirty="0"/>
              <a:t>Does not encourage additional development in flood prone areas</a:t>
            </a:r>
          </a:p>
          <a:p>
            <a:pPr>
              <a:lnSpc>
                <a:spcPct val="150000"/>
              </a:lnSpc>
            </a:pPr>
            <a:r>
              <a:rPr lang="en-US" altLang="en-US" sz="2000" dirty="0"/>
              <a:t>Does not adversely affect upstream or downstream flooding</a:t>
            </a:r>
          </a:p>
          <a:p>
            <a:pPr>
              <a:lnSpc>
                <a:spcPct val="150000"/>
              </a:lnSpc>
            </a:pPr>
            <a:r>
              <a:rPr lang="en-US" altLang="en-US" sz="2000" dirty="0"/>
              <a:t>Must have a construction cost of $100,000 or more</a:t>
            </a:r>
          </a:p>
          <a:p>
            <a:pPr>
              <a:lnSpc>
                <a:spcPct val="150000"/>
              </a:lnSpc>
            </a:pPr>
            <a:r>
              <a:rPr lang="en-US" altLang="en-US" sz="2000" dirty="0"/>
              <a:t>Must be a stand-alone project</a:t>
            </a:r>
          </a:p>
          <a:p>
            <a:pPr>
              <a:lnSpc>
                <a:spcPct val="150000"/>
              </a:lnSpc>
            </a:pPr>
            <a:r>
              <a:rPr lang="en-US" altLang="en-US" sz="2000" dirty="0"/>
              <a:t>Cannot serve the primary purpose of protection against coastal storm surge</a:t>
            </a:r>
          </a:p>
          <a:p>
            <a:pPr>
              <a:lnSpc>
                <a:spcPct val="150000"/>
              </a:lnSpc>
            </a:pPr>
            <a:r>
              <a:rPr lang="en-US" altLang="en-US" sz="2000" dirty="0"/>
              <a:t>Maximum SWFC Participation: $5M per project (New requirement)</a:t>
            </a:r>
          </a:p>
        </p:txBody>
      </p:sp>
      <p:sp>
        <p:nvSpPr>
          <p:cNvPr id="4"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80535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6074" y="1143000"/>
            <a:ext cx="8342265" cy="4692524"/>
          </a:xfrm>
          <a:prstGeom prst="rect">
            <a:avLst/>
          </a:prstGeom>
        </p:spPr>
      </p:pic>
      <p:sp>
        <p:nvSpPr>
          <p:cNvPr id="2" name="Title 1"/>
          <p:cNvSpPr>
            <a:spLocks noGrp="1"/>
          </p:cNvSpPr>
          <p:nvPr>
            <p:ph type="title"/>
          </p:nvPr>
        </p:nvSpPr>
        <p:spPr>
          <a:xfrm>
            <a:off x="2895600" y="467849"/>
            <a:ext cx="8686800" cy="656590"/>
          </a:xfrm>
        </p:spPr>
        <p:txBody>
          <a:bodyPr wrap="square" anchor="t" anchorCtr="0">
            <a:spAutoFit/>
          </a:bodyPr>
          <a:lstStyle/>
          <a:p>
            <a:pPr algn="r"/>
            <a:r>
              <a:rPr lang="en-US" sz="3600" dirty="0">
                <a:ea typeface="+mn-ea"/>
                <a:cs typeface="Arial" panose="020B0604020202020204" pitchFamily="34" charset="0"/>
              </a:rPr>
              <a:t>	</a:t>
            </a:r>
            <a:r>
              <a:rPr lang="en-US" altLang="en-US" sz="3600" dirty="0">
                <a:ea typeface="+mn-ea"/>
                <a:cs typeface="Arial" panose="020B0604020202020204" pitchFamily="34" charset="0"/>
              </a:rPr>
              <a:t>Statewide Flood Control Program </a:t>
            </a:r>
            <a:endParaRPr lang="en-US" sz="3600" dirty="0">
              <a:ea typeface="+mn-ea"/>
              <a:cs typeface="Arial" panose="020B0604020202020204" pitchFamily="34" charset="0"/>
            </a:endParaRPr>
          </a:p>
        </p:txBody>
      </p:sp>
      <p:sp>
        <p:nvSpPr>
          <p:cNvPr id="3" name="Content Placeholder 2"/>
          <p:cNvSpPr>
            <a:spLocks noGrp="1"/>
          </p:cNvSpPr>
          <p:nvPr>
            <p:ph idx="1"/>
          </p:nvPr>
        </p:nvSpPr>
        <p:spPr>
          <a:xfrm>
            <a:off x="1726073" y="1143000"/>
            <a:ext cx="8342265" cy="4692524"/>
          </a:xfrm>
          <a:solidFill>
            <a:schemeClr val="bg1">
              <a:alpha val="85000"/>
            </a:schemeClr>
          </a:solidFill>
        </p:spPr>
        <p:txBody>
          <a:bodyPr anchor="ctr">
            <a:noAutofit/>
          </a:bodyPr>
          <a:lstStyle/>
          <a:p>
            <a:pPr>
              <a:lnSpc>
                <a:spcPct val="150000"/>
              </a:lnSpc>
            </a:pPr>
            <a:r>
              <a:rPr lang="en-US" sz="2000" dirty="0"/>
              <a:t>Competitive &amp; Cost-Shared</a:t>
            </a:r>
          </a:p>
          <a:p>
            <a:pPr lvl="1">
              <a:lnSpc>
                <a:spcPct val="150000"/>
              </a:lnSpc>
              <a:buFont typeface="Wingdings" panose="05000000000000000000" pitchFamily="2" charset="2"/>
              <a:buChar char="§"/>
            </a:pPr>
            <a:r>
              <a:rPr lang="en-US" sz="1600" dirty="0"/>
              <a:t>Projects are evaluated based on potential damage reduction versus State investment</a:t>
            </a:r>
          </a:p>
          <a:p>
            <a:pPr lvl="1">
              <a:lnSpc>
                <a:spcPct val="150000"/>
              </a:lnSpc>
              <a:buFont typeface="Wingdings" panose="05000000000000000000" pitchFamily="2" charset="2"/>
              <a:buChar char="§"/>
            </a:pPr>
            <a:r>
              <a:rPr lang="en-US" sz="1600" dirty="0"/>
              <a:t>Provides up to 90% of the construction cost for non-federal projects</a:t>
            </a:r>
          </a:p>
          <a:p>
            <a:pPr lvl="1">
              <a:lnSpc>
                <a:spcPct val="150000"/>
              </a:lnSpc>
              <a:buFont typeface="Wingdings" panose="05000000000000000000" pitchFamily="2" charset="2"/>
              <a:buChar char="§"/>
            </a:pPr>
            <a:r>
              <a:rPr lang="en-US" sz="1600" dirty="0"/>
              <a:t>Provides up to 70% of non-federal participants’ share of federal projects</a:t>
            </a:r>
          </a:p>
          <a:p>
            <a:pPr lvl="1">
              <a:lnSpc>
                <a:spcPct val="150000"/>
              </a:lnSpc>
              <a:buFont typeface="Wingdings" panose="05000000000000000000" pitchFamily="2" charset="2"/>
              <a:buChar char="§"/>
            </a:pPr>
            <a:r>
              <a:rPr lang="en-US" sz="1600" b="1" dirty="0"/>
              <a:t>Rural Grant Opportunity </a:t>
            </a:r>
            <a:r>
              <a:rPr lang="en-US" sz="1600" dirty="0"/>
              <a:t>may eliminate 10% match requirement for parishes with less than 50,000 residents and municipalities less than 5,000 residents</a:t>
            </a:r>
          </a:p>
          <a:p>
            <a:pPr lvl="1">
              <a:lnSpc>
                <a:spcPct val="150000"/>
              </a:lnSpc>
              <a:buFont typeface="Wingdings" panose="05000000000000000000" pitchFamily="2" charset="2"/>
              <a:buChar char="§"/>
            </a:pPr>
            <a:endParaRPr lang="en-US" sz="1600" dirty="0"/>
          </a:p>
          <a:p>
            <a:pPr>
              <a:lnSpc>
                <a:spcPct val="150000"/>
              </a:lnSpc>
            </a:pPr>
            <a:r>
              <a:rPr lang="en-US" sz="2000" dirty="0"/>
              <a:t>Uniquely structured to ensure:</a:t>
            </a:r>
          </a:p>
          <a:p>
            <a:pPr lvl="1">
              <a:lnSpc>
                <a:spcPct val="150000"/>
              </a:lnSpc>
              <a:buFont typeface="Wingdings" panose="05000000000000000000" pitchFamily="2" charset="2"/>
              <a:buChar char="§"/>
            </a:pPr>
            <a:r>
              <a:rPr lang="en-US" sz="1600" dirty="0"/>
              <a:t>Equitable distribution of funds statewide</a:t>
            </a:r>
          </a:p>
          <a:p>
            <a:pPr lvl="1">
              <a:lnSpc>
                <a:spcPct val="150000"/>
              </a:lnSpc>
              <a:buFont typeface="Wingdings" panose="05000000000000000000" pitchFamily="2" charset="2"/>
              <a:buChar char="§"/>
            </a:pPr>
            <a:r>
              <a:rPr lang="en-US" sz="1600" dirty="0"/>
              <a:t>All levels of local government can compete successfully</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56416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43000"/>
            <a:ext cx="11277600" cy="4419600"/>
          </a:xfrm>
        </p:spPr>
        <p:txBody>
          <a:bodyPr anchor="ctr"/>
          <a:lstStyle/>
          <a:p>
            <a:pPr>
              <a:lnSpc>
                <a:spcPct val="150000"/>
              </a:lnSpc>
              <a:spcAft>
                <a:spcPts val="600"/>
              </a:spcAft>
            </a:pPr>
            <a:r>
              <a:rPr lang="en-US" sz="2800" dirty="0"/>
              <a:t>Levee Safety Program</a:t>
            </a:r>
          </a:p>
          <a:p>
            <a:pPr>
              <a:lnSpc>
                <a:spcPct val="150000"/>
              </a:lnSpc>
              <a:spcAft>
                <a:spcPts val="600"/>
              </a:spcAft>
            </a:pPr>
            <a:r>
              <a:rPr lang="en-US" sz="2800" dirty="0"/>
              <a:t>Dam Safety Program </a:t>
            </a:r>
          </a:p>
          <a:p>
            <a:pPr>
              <a:lnSpc>
                <a:spcPct val="150000"/>
              </a:lnSpc>
              <a:spcAft>
                <a:spcPts val="600"/>
              </a:spcAft>
            </a:pPr>
            <a:r>
              <a:rPr lang="en-US" sz="2800" dirty="0"/>
              <a:t>Louisiana Watershed Initiative</a:t>
            </a:r>
          </a:p>
          <a:p>
            <a:pPr>
              <a:lnSpc>
                <a:spcPct val="150000"/>
              </a:lnSpc>
              <a:spcAft>
                <a:spcPts val="600"/>
              </a:spcAft>
            </a:pPr>
            <a:r>
              <a:rPr lang="en-US" sz="2800" dirty="0"/>
              <a:t>Statewide Flood Control Program</a:t>
            </a:r>
          </a:p>
          <a:p>
            <a:pPr>
              <a:lnSpc>
                <a:spcPct val="150000"/>
              </a:lnSpc>
              <a:spcAft>
                <a:spcPts val="600"/>
              </a:spcAft>
            </a:pPr>
            <a:r>
              <a:rPr lang="en-US" sz="2800" dirty="0"/>
              <a:t>Floodplain Management</a:t>
            </a:r>
          </a:p>
          <a:p>
            <a:pPr>
              <a:lnSpc>
                <a:spcPct val="150000"/>
              </a:lnSpc>
              <a:spcAft>
                <a:spcPts val="600"/>
              </a:spcAft>
            </a:pPr>
            <a:r>
              <a:rPr lang="en-US" sz="2800" dirty="0"/>
              <a:t>Ports &amp; Waterways</a:t>
            </a:r>
          </a:p>
        </p:txBody>
      </p:sp>
      <p:sp>
        <p:nvSpPr>
          <p:cNvPr id="4" name="Slide Number Placeholder 3"/>
          <p:cNvSpPr>
            <a:spLocks noGrp="1"/>
          </p:cNvSpPr>
          <p:nvPr>
            <p:ph type="sldNum" sz="quarter" idx="4294967295"/>
          </p:nvPr>
        </p:nvSpPr>
        <p:spPr/>
        <p:txBody>
          <a:bodyPr/>
          <a:lstStyle/>
          <a:p>
            <a:fld id="{D5C9B0AA-EE54-4968-95E5-6586D6E0F47B}" type="slidenum">
              <a:rPr lang="en-US" smtClean="0"/>
              <a:pPr/>
              <a:t>2</a:t>
            </a:fld>
            <a:endParaRPr lang="en-US" dirty="0"/>
          </a:p>
        </p:txBody>
      </p:sp>
      <p:sp>
        <p:nvSpPr>
          <p:cNvPr id="6" name="Title 1"/>
          <p:cNvSpPr txBox="1">
            <a:spLocks/>
          </p:cNvSpPr>
          <p:nvPr/>
        </p:nvSpPr>
        <p:spPr bwMode="auto">
          <a:xfrm>
            <a:off x="1524000" y="457200"/>
            <a:ext cx="10058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a:t>Today’s Discussion</a:t>
            </a:r>
            <a:endParaRPr lang="en-US" sz="4000" dirty="0"/>
          </a:p>
        </p:txBody>
      </p:sp>
      <p:pic>
        <p:nvPicPr>
          <p:cNvPr id="2" name="Picture 1"/>
          <p:cNvPicPr>
            <a:picLocks noChangeAspect="1"/>
          </p:cNvPicPr>
          <p:nvPr/>
        </p:nvPicPr>
        <p:blipFill>
          <a:blip r:embed="rId3"/>
          <a:stretch>
            <a:fillRect/>
          </a:stretch>
        </p:blipFill>
        <p:spPr>
          <a:xfrm>
            <a:off x="8790190" y="1371600"/>
            <a:ext cx="2792210" cy="2383743"/>
          </a:xfrm>
          <a:prstGeom prst="rect">
            <a:avLst/>
          </a:prstGeom>
        </p:spPr>
      </p:pic>
    </p:spTree>
    <p:extLst>
      <p:ext uri="{BB962C8B-B14F-4D97-AF65-F5344CB8AC3E}">
        <p14:creationId xmlns:p14="http://schemas.microsoft.com/office/powerpoint/2010/main" val="2616954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38333" t="9482" r="16667" b="24146"/>
          <a:stretch/>
        </p:blipFill>
        <p:spPr>
          <a:xfrm>
            <a:off x="5486400" y="2871120"/>
            <a:ext cx="4146274" cy="3224880"/>
          </a:xfrm>
          <a:prstGeom prst="rect">
            <a:avLst/>
          </a:prstGeom>
        </p:spPr>
      </p:pic>
      <p:sp>
        <p:nvSpPr>
          <p:cNvPr id="2" name="Title 1"/>
          <p:cNvSpPr>
            <a:spLocks noGrp="1"/>
          </p:cNvSpPr>
          <p:nvPr>
            <p:ph type="title"/>
          </p:nvPr>
        </p:nvSpPr>
        <p:spPr>
          <a:xfrm>
            <a:off x="2895600" y="445557"/>
            <a:ext cx="8686800" cy="95410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r">
              <a:lnSpc>
                <a:spcPct val="100000"/>
              </a:lnSpc>
            </a:pPr>
            <a:r>
              <a:rPr lang="en-US" sz="3600" dirty="0">
                <a:ea typeface="+mn-ea"/>
                <a:cs typeface="Arial" panose="020B0604020202020204" pitchFamily="34" charset="0"/>
              </a:rPr>
              <a:t>	</a:t>
            </a:r>
            <a:r>
              <a:rPr lang="en-US" altLang="en-US" sz="3600" dirty="0">
                <a:ea typeface="+mn-ea"/>
                <a:cs typeface="Arial" panose="020B0604020202020204" pitchFamily="34" charset="0"/>
              </a:rPr>
              <a:t> Statewide Flood Control Program</a:t>
            </a:r>
            <a:br>
              <a:rPr lang="en-US" altLang="en-US" sz="3600" dirty="0">
                <a:ea typeface="+mn-ea"/>
                <a:cs typeface="Arial" panose="020B0604020202020204" pitchFamily="34" charset="0"/>
              </a:rPr>
            </a:br>
            <a:r>
              <a:rPr lang="en-US" altLang="en-US" sz="2000" dirty="0">
                <a:ea typeface="+mn-ea"/>
                <a:cs typeface="Arial" panose="020B0604020202020204" pitchFamily="34" charset="0"/>
              </a:rPr>
              <a:t>Funding Distribution </a:t>
            </a:r>
            <a:endParaRPr lang="en-US" sz="2400" dirty="0">
              <a:ea typeface="+mn-ea"/>
              <a:cs typeface="Arial" panose="020B0604020202020204" pitchFamily="34" charset="0"/>
            </a:endParaRPr>
          </a:p>
        </p:txBody>
      </p:sp>
      <p:sp>
        <p:nvSpPr>
          <p:cNvPr id="4" name="Content Placeholder 2"/>
          <p:cNvSpPr txBox="1">
            <a:spLocks/>
          </p:cNvSpPr>
          <p:nvPr/>
        </p:nvSpPr>
        <p:spPr bwMode="auto">
          <a:xfrm>
            <a:off x="609601" y="1828800"/>
            <a:ext cx="4419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pPr>
            <a:r>
              <a:rPr lang="en-US" sz="2000" dirty="0"/>
              <a:t>Funds are distributed between the Urban Program and Rural Program:</a:t>
            </a:r>
          </a:p>
          <a:p>
            <a:pPr lvl="1">
              <a:lnSpc>
                <a:spcPct val="150000"/>
              </a:lnSpc>
              <a:buFont typeface="Wingdings" panose="05000000000000000000" pitchFamily="2" charset="2"/>
              <a:buChar char="§"/>
            </a:pPr>
            <a:r>
              <a:rPr lang="en-US" sz="1600" dirty="0"/>
              <a:t>Urban Areas (45%)</a:t>
            </a:r>
          </a:p>
          <a:p>
            <a:pPr lvl="2">
              <a:lnSpc>
                <a:spcPct val="150000"/>
              </a:lnSpc>
            </a:pPr>
            <a:r>
              <a:rPr lang="en-US" sz="1400" dirty="0"/>
              <a:t>Shreveport, Monroe, Alexandria, Lake Charles, Lafayette, Baton Rouge, New Orleans, Hammond, Mandeville-Covington, Slidell, and Houma Urban Areas</a:t>
            </a:r>
          </a:p>
          <a:p>
            <a:pPr lvl="1">
              <a:lnSpc>
                <a:spcPct val="150000"/>
              </a:lnSpc>
              <a:buFont typeface="Wingdings" panose="05000000000000000000" pitchFamily="2" charset="2"/>
              <a:buChar char="§"/>
            </a:pPr>
            <a:r>
              <a:rPr lang="en-US" sz="1600" dirty="0"/>
              <a:t>Rural Funding Districts (55%)</a:t>
            </a:r>
          </a:p>
          <a:p>
            <a:pPr marL="457200" lvl="1" indent="0">
              <a:buNone/>
            </a:pPr>
            <a:endParaRPr lang="en-US" sz="1600" dirty="0"/>
          </a:p>
        </p:txBody>
      </p:sp>
      <p:graphicFrame>
        <p:nvGraphicFramePr>
          <p:cNvPr id="7" name="Table 6"/>
          <p:cNvGraphicFramePr>
            <a:graphicFrameLocks noGrp="1"/>
          </p:cNvGraphicFramePr>
          <p:nvPr>
            <p:extLst>
              <p:ext uri="{D42A27DB-BD31-4B8C-83A1-F6EECF244321}">
                <p14:modId xmlns:p14="http://schemas.microsoft.com/office/powerpoint/2010/main" val="2907681894"/>
              </p:ext>
            </p:extLst>
          </p:nvPr>
        </p:nvGraphicFramePr>
        <p:xfrm>
          <a:off x="8077200" y="2133600"/>
          <a:ext cx="2438400" cy="1968893"/>
        </p:xfrm>
        <a:graphic>
          <a:graphicData uri="http://schemas.openxmlformats.org/drawingml/2006/table">
            <a:tbl>
              <a:tblPr firstRow="1" bandRow="1">
                <a:tableStyleId>{5C22544A-7EE6-4342-B048-85BDC9FD1C3A}</a:tableStyleId>
              </a:tblPr>
              <a:tblGrid>
                <a:gridCol w="1197033">
                  <a:extLst>
                    <a:ext uri="{9D8B030D-6E8A-4147-A177-3AD203B41FA5}">
                      <a16:colId xmlns:a16="http://schemas.microsoft.com/office/drawing/2014/main" val="315534595"/>
                    </a:ext>
                  </a:extLst>
                </a:gridCol>
                <a:gridCol w="1241367">
                  <a:extLst>
                    <a:ext uri="{9D8B030D-6E8A-4147-A177-3AD203B41FA5}">
                      <a16:colId xmlns:a16="http://schemas.microsoft.com/office/drawing/2014/main" val="3363420212"/>
                    </a:ext>
                  </a:extLst>
                </a:gridCol>
              </a:tblGrid>
              <a:tr h="571505">
                <a:tc>
                  <a:txBody>
                    <a:bodyPr/>
                    <a:lstStyle/>
                    <a:p>
                      <a:r>
                        <a:rPr lang="en-US" sz="1200" dirty="0"/>
                        <a:t>Rural Funding District</a:t>
                      </a:r>
                    </a:p>
                  </a:txBody>
                  <a:tcPr>
                    <a:solidFill>
                      <a:srgbClr val="6E9A35"/>
                    </a:solidFill>
                  </a:tcPr>
                </a:tc>
                <a:tc>
                  <a:txBody>
                    <a:bodyPr/>
                    <a:lstStyle/>
                    <a:p>
                      <a:pPr algn="ctr"/>
                      <a:r>
                        <a:rPr lang="en-US" sz="1200" dirty="0"/>
                        <a:t>Percentage</a:t>
                      </a:r>
                      <a:r>
                        <a:rPr lang="en-US" sz="1200" baseline="0" dirty="0"/>
                        <a:t> of Rural Funding</a:t>
                      </a:r>
                      <a:endParaRPr lang="en-US" sz="1200" dirty="0"/>
                    </a:p>
                  </a:txBody>
                  <a:tcPr>
                    <a:solidFill>
                      <a:srgbClr val="6E9A35"/>
                    </a:solidFill>
                  </a:tcPr>
                </a:tc>
                <a:extLst>
                  <a:ext uri="{0D108BD9-81ED-4DB2-BD59-A6C34878D82A}">
                    <a16:rowId xmlns:a16="http://schemas.microsoft.com/office/drawing/2014/main" val="3356011658"/>
                  </a:ext>
                </a:extLst>
              </a:tr>
              <a:tr h="280767">
                <a:tc>
                  <a:txBody>
                    <a:bodyPr/>
                    <a:lstStyle/>
                    <a:p>
                      <a:r>
                        <a:rPr lang="en-US" sz="1200" dirty="0"/>
                        <a:t>Northwest</a:t>
                      </a:r>
                    </a:p>
                  </a:txBody>
                  <a:tcPr>
                    <a:solidFill>
                      <a:srgbClr val="DBF7FF"/>
                    </a:solidFill>
                  </a:tcPr>
                </a:tc>
                <a:tc>
                  <a:txBody>
                    <a:bodyPr/>
                    <a:lstStyle/>
                    <a:p>
                      <a:pPr algn="ctr"/>
                      <a:r>
                        <a:rPr lang="en-US" sz="1200" dirty="0"/>
                        <a:t>28.589</a:t>
                      </a:r>
                    </a:p>
                  </a:txBody>
                  <a:tcPr>
                    <a:solidFill>
                      <a:srgbClr val="DBF7FF"/>
                    </a:solidFill>
                  </a:tcPr>
                </a:tc>
                <a:extLst>
                  <a:ext uri="{0D108BD9-81ED-4DB2-BD59-A6C34878D82A}">
                    <a16:rowId xmlns:a16="http://schemas.microsoft.com/office/drawing/2014/main" val="543157763"/>
                  </a:ext>
                </a:extLst>
              </a:tr>
              <a:tr h="280767">
                <a:tc>
                  <a:txBody>
                    <a:bodyPr/>
                    <a:lstStyle/>
                    <a:p>
                      <a:r>
                        <a:rPr lang="en-US" sz="1200" dirty="0"/>
                        <a:t>Northeast</a:t>
                      </a:r>
                    </a:p>
                  </a:txBody>
                  <a:tcPr/>
                </a:tc>
                <a:tc>
                  <a:txBody>
                    <a:bodyPr/>
                    <a:lstStyle/>
                    <a:p>
                      <a:pPr algn="ctr"/>
                      <a:r>
                        <a:rPr lang="en-US" sz="1200" dirty="0"/>
                        <a:t>19.644</a:t>
                      </a:r>
                    </a:p>
                  </a:txBody>
                  <a:tcPr/>
                </a:tc>
                <a:extLst>
                  <a:ext uri="{0D108BD9-81ED-4DB2-BD59-A6C34878D82A}">
                    <a16:rowId xmlns:a16="http://schemas.microsoft.com/office/drawing/2014/main" val="1837159638"/>
                  </a:ext>
                </a:extLst>
              </a:tr>
              <a:tr h="280767">
                <a:tc>
                  <a:txBody>
                    <a:bodyPr/>
                    <a:lstStyle/>
                    <a:p>
                      <a:r>
                        <a:rPr lang="en-US" sz="1200" dirty="0"/>
                        <a:t>Southwest</a:t>
                      </a:r>
                    </a:p>
                  </a:txBody>
                  <a:tcPr>
                    <a:solidFill>
                      <a:srgbClr val="DBF7FF"/>
                    </a:solidFill>
                  </a:tcPr>
                </a:tc>
                <a:tc>
                  <a:txBody>
                    <a:bodyPr/>
                    <a:lstStyle/>
                    <a:p>
                      <a:pPr algn="ctr"/>
                      <a:r>
                        <a:rPr lang="en-US" sz="1200" dirty="0"/>
                        <a:t>18.199</a:t>
                      </a:r>
                    </a:p>
                  </a:txBody>
                  <a:tcPr>
                    <a:solidFill>
                      <a:srgbClr val="DBF7FF"/>
                    </a:solidFill>
                  </a:tcPr>
                </a:tc>
                <a:extLst>
                  <a:ext uri="{0D108BD9-81ED-4DB2-BD59-A6C34878D82A}">
                    <a16:rowId xmlns:a16="http://schemas.microsoft.com/office/drawing/2014/main" val="3804207554"/>
                  </a:ext>
                </a:extLst>
              </a:tr>
              <a:tr h="0">
                <a:tc>
                  <a:txBody>
                    <a:bodyPr/>
                    <a:lstStyle/>
                    <a:p>
                      <a:r>
                        <a:rPr lang="en-US" sz="1200" dirty="0"/>
                        <a:t>South Central</a:t>
                      </a:r>
                    </a:p>
                  </a:txBody>
                  <a:tcPr/>
                </a:tc>
                <a:tc>
                  <a:txBody>
                    <a:bodyPr/>
                    <a:lstStyle/>
                    <a:p>
                      <a:pPr algn="ctr"/>
                      <a:r>
                        <a:rPr lang="en-US" sz="1200" dirty="0"/>
                        <a:t>16.907</a:t>
                      </a:r>
                    </a:p>
                  </a:txBody>
                  <a:tcPr/>
                </a:tc>
                <a:extLst>
                  <a:ext uri="{0D108BD9-81ED-4DB2-BD59-A6C34878D82A}">
                    <a16:rowId xmlns:a16="http://schemas.microsoft.com/office/drawing/2014/main" val="3170449747"/>
                  </a:ext>
                </a:extLst>
              </a:tr>
              <a:tr h="280767">
                <a:tc>
                  <a:txBody>
                    <a:bodyPr/>
                    <a:lstStyle/>
                    <a:p>
                      <a:r>
                        <a:rPr lang="en-US" sz="1200" dirty="0"/>
                        <a:t>Southeast</a:t>
                      </a:r>
                    </a:p>
                  </a:txBody>
                  <a:tcPr>
                    <a:solidFill>
                      <a:srgbClr val="DBF7FF"/>
                    </a:solidFill>
                  </a:tcPr>
                </a:tc>
                <a:tc>
                  <a:txBody>
                    <a:bodyPr/>
                    <a:lstStyle/>
                    <a:p>
                      <a:pPr algn="ctr"/>
                      <a:r>
                        <a:rPr lang="en-US" sz="1200" dirty="0"/>
                        <a:t>16.661</a:t>
                      </a:r>
                    </a:p>
                  </a:txBody>
                  <a:tcPr>
                    <a:solidFill>
                      <a:srgbClr val="DBF7FF"/>
                    </a:solidFill>
                  </a:tcPr>
                </a:tc>
                <a:extLst>
                  <a:ext uri="{0D108BD9-81ED-4DB2-BD59-A6C34878D82A}">
                    <a16:rowId xmlns:a16="http://schemas.microsoft.com/office/drawing/2014/main" val="1892102502"/>
                  </a:ext>
                </a:extLst>
              </a:tr>
            </a:tbl>
          </a:graphicData>
        </a:graphic>
      </p:graphicFrame>
      <p:sp>
        <p:nvSpPr>
          <p:cNvPr id="6"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402381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491684"/>
            <a:ext cx="7848600" cy="1413316"/>
          </a:xfrm>
        </p:spPr>
        <p:txBody>
          <a:bodyPr anchor="t" anchorCtr="0"/>
          <a:lstStyle/>
          <a:p>
            <a:pPr algn="r">
              <a:lnSpc>
                <a:spcPct val="100000"/>
              </a:lnSpc>
              <a:tabLst>
                <a:tab pos="228600" algn="l"/>
              </a:tabLst>
            </a:pPr>
            <a:r>
              <a:rPr lang="en-US" sz="3200" dirty="0"/>
              <a:t>	</a:t>
            </a:r>
            <a:r>
              <a:rPr lang="en-US" altLang="en-US" sz="3600" dirty="0">
                <a:ea typeface="+mn-ea"/>
                <a:cs typeface="Arial" panose="020B0604020202020204" pitchFamily="34" charset="0"/>
              </a:rPr>
              <a:t>Statewide Flood Control Program</a:t>
            </a:r>
            <a:br>
              <a:rPr lang="en-US" altLang="en-US" sz="3200" dirty="0"/>
            </a:br>
            <a:r>
              <a:rPr lang="en-US" altLang="en-US" sz="2400" dirty="0"/>
              <a:t>2023 - 2024 Application Cycle</a:t>
            </a:r>
            <a:endParaRPr lang="en-US" sz="2400" i="1" dirty="0"/>
          </a:p>
        </p:txBody>
      </p:sp>
      <p:sp>
        <p:nvSpPr>
          <p:cNvPr id="4" name="Content Placeholder 2"/>
          <p:cNvSpPr txBox="1">
            <a:spLocks/>
          </p:cNvSpPr>
          <p:nvPr/>
        </p:nvSpPr>
        <p:spPr bwMode="auto">
          <a:xfrm>
            <a:off x="5562601" y="2209800"/>
            <a:ext cx="4684667" cy="3832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200000"/>
              </a:lnSpc>
            </a:pPr>
            <a:r>
              <a:rPr lang="en-US" sz="2000" dirty="0"/>
              <a:t>11 pre-applications received ($38.8M)</a:t>
            </a:r>
          </a:p>
          <a:p>
            <a:pPr lvl="1">
              <a:lnSpc>
                <a:spcPct val="200000"/>
              </a:lnSpc>
              <a:buFont typeface="Wingdings" panose="05000000000000000000" pitchFamily="2" charset="2"/>
              <a:buChar char="§"/>
            </a:pPr>
            <a:r>
              <a:rPr lang="en-US" sz="1600" dirty="0"/>
              <a:t>8 determined eligible</a:t>
            </a:r>
          </a:p>
          <a:p>
            <a:pPr>
              <a:lnSpc>
                <a:spcPct val="200000"/>
              </a:lnSpc>
            </a:pPr>
            <a:r>
              <a:rPr lang="en-US" sz="2000" dirty="0"/>
              <a:t>7 full applications received ($15.7M)</a:t>
            </a:r>
          </a:p>
          <a:p>
            <a:pPr>
              <a:lnSpc>
                <a:spcPct val="200000"/>
              </a:lnSpc>
            </a:pPr>
            <a:r>
              <a:rPr lang="en-US" sz="2000" dirty="0"/>
              <a:t>6 applications approved ($10.7M)</a:t>
            </a:r>
            <a:endParaRPr lang="en-US" sz="2400" dirty="0"/>
          </a:p>
          <a:p>
            <a:pPr marL="0" indent="0">
              <a:buNone/>
            </a:pPr>
            <a:endParaRPr lang="en-US" sz="2800" dirty="0"/>
          </a:p>
        </p:txBody>
      </p:sp>
      <p:pic>
        <p:nvPicPr>
          <p:cNvPr id="3" name="Picture 2"/>
          <p:cNvPicPr>
            <a:picLocks noChangeAspect="1"/>
          </p:cNvPicPr>
          <p:nvPr/>
        </p:nvPicPr>
        <p:blipFill rotWithShape="1">
          <a:blip r:embed="rId3"/>
          <a:srcRect t="13423"/>
          <a:stretch/>
        </p:blipFill>
        <p:spPr>
          <a:xfrm>
            <a:off x="152400" y="491684"/>
            <a:ext cx="3810000" cy="5191691"/>
          </a:xfrm>
          <a:prstGeom prst="rect">
            <a:avLst/>
          </a:prstGeom>
        </p:spPr>
      </p:pic>
      <p:sp>
        <p:nvSpPr>
          <p:cNvPr id="5" name="Title 1"/>
          <p:cNvSpPr txBox="1">
            <a:spLocks/>
          </p:cNvSpPr>
          <p:nvPr/>
        </p:nvSpPr>
        <p:spPr bwMode="auto">
          <a:xfrm>
            <a:off x="1905000" y="491684"/>
            <a:ext cx="2057400" cy="762000"/>
          </a:xfrm>
          <a:prstGeom prst="rect">
            <a:avLst/>
          </a:prstGeom>
          <a:solidFill>
            <a:srgbClr val="0BB0DD">
              <a:alpha val="75000"/>
            </a:srgbClr>
          </a:solidFill>
          <a:ln>
            <a:noFill/>
          </a:ln>
        </p:spPr>
        <p:txBody>
          <a:bodyPr vert="horz" wrap="square" lIns="91440" tIns="45720" rIns="91440" bIns="45720" numCol="1" anchor="ctr" anchorCtr="0" compatLnSpc="1"/>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r">
              <a:lnSpc>
                <a:spcPct val="100000"/>
              </a:lnSpc>
              <a:tabLst>
                <a:tab pos="228600" algn="l"/>
              </a:tabLst>
            </a:pPr>
            <a:r>
              <a:rPr lang="en-US" altLang="en-US" sz="2000" dirty="0">
                <a:solidFill>
                  <a:schemeClr val="bg1"/>
                </a:solidFill>
              </a:rPr>
              <a:t>Red Chute Levee</a:t>
            </a:r>
          </a:p>
          <a:p>
            <a:pPr algn="r">
              <a:lnSpc>
                <a:spcPct val="100000"/>
              </a:lnSpc>
              <a:tabLst>
                <a:tab pos="228600" algn="l"/>
              </a:tabLst>
            </a:pPr>
            <a:r>
              <a:rPr lang="en-US" sz="2000" i="1" dirty="0">
                <a:solidFill>
                  <a:schemeClr val="bg1"/>
                </a:solidFill>
              </a:rPr>
              <a:t>Bossier Parish</a:t>
            </a:r>
          </a:p>
        </p:txBody>
      </p:sp>
      <p:sp>
        <p:nvSpPr>
          <p:cNvPr id="6"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77090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a:t>Statewide Flood Control Program</a:t>
            </a:r>
            <a:br>
              <a:rPr lang="en-US" altLang="en-US" sz="3200" dirty="0"/>
            </a:br>
            <a:r>
              <a:rPr lang="en-US" altLang="en-US" sz="2400" dirty="0"/>
              <a:t>Accomplishments to Date</a:t>
            </a:r>
            <a:endParaRPr lang="en-US" sz="3200" dirty="0"/>
          </a:p>
        </p:txBody>
      </p:sp>
      <p:pic>
        <p:nvPicPr>
          <p:cNvPr id="1026" name="Picture 2" descr="https://smld.org/wp-content/uploads/2021/05/05212021-scale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28"/>
          <a:stretch/>
        </p:blipFill>
        <p:spPr bwMode="auto">
          <a:xfrm>
            <a:off x="2362200" y="1573696"/>
            <a:ext cx="7924800"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txBox="1">
            <a:spLocks/>
          </p:cNvSpPr>
          <p:nvPr/>
        </p:nvSpPr>
        <p:spPr bwMode="auto">
          <a:xfrm>
            <a:off x="2362200" y="1573696"/>
            <a:ext cx="7924800" cy="4229100"/>
          </a:xfrm>
          <a:prstGeom prst="rect">
            <a:avLst/>
          </a:prstGeom>
          <a:solidFill>
            <a:schemeClr val="bg1">
              <a:alpha val="85000"/>
            </a:schemeClr>
          </a:solidFill>
          <a:ln>
            <a:noFill/>
          </a:ln>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150000"/>
              </a:lnSpc>
              <a:spcAft>
                <a:spcPts val="600"/>
              </a:spcAft>
            </a:pPr>
            <a:r>
              <a:rPr lang="en-US" sz="2800" dirty="0"/>
              <a:t>Approved projects in 43 of 64 parishes</a:t>
            </a:r>
          </a:p>
          <a:p>
            <a:pPr>
              <a:lnSpc>
                <a:spcPct val="150000"/>
              </a:lnSpc>
              <a:spcAft>
                <a:spcPts val="600"/>
              </a:spcAft>
            </a:pPr>
            <a:r>
              <a:rPr lang="en-US" sz="2800" dirty="0"/>
              <a:t>129 projects completed</a:t>
            </a:r>
          </a:p>
          <a:p>
            <a:pPr>
              <a:lnSpc>
                <a:spcPct val="150000"/>
              </a:lnSpc>
              <a:spcAft>
                <a:spcPts val="600"/>
              </a:spcAft>
            </a:pPr>
            <a:r>
              <a:rPr lang="en-US" sz="2800" dirty="0"/>
              <a:t>$305.5M Expended</a:t>
            </a:r>
          </a:p>
          <a:p>
            <a:pPr>
              <a:lnSpc>
                <a:spcPct val="150000"/>
              </a:lnSpc>
              <a:spcAft>
                <a:spcPts val="600"/>
              </a:spcAft>
            </a:pPr>
            <a:r>
              <a:rPr lang="en-US" sz="2800" dirty="0"/>
              <a:t>$2.876B in Flood Reduction Benefits</a:t>
            </a:r>
          </a:p>
          <a:p>
            <a:pPr>
              <a:lnSpc>
                <a:spcPct val="150000"/>
              </a:lnSpc>
              <a:spcAft>
                <a:spcPts val="600"/>
              </a:spcAft>
            </a:pPr>
            <a:r>
              <a:rPr lang="en-US" sz="2800" dirty="0"/>
              <a:t>10.76 Benefits/Cost Ratio</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43330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a:t>Floodplain Management</a:t>
            </a:r>
            <a:br>
              <a:rPr lang="en-US" altLang="en-US" sz="3200" dirty="0"/>
            </a:br>
            <a:r>
              <a:rPr lang="en-US" altLang="en-US" sz="2400" dirty="0"/>
              <a:t>Training and Outreach</a:t>
            </a:r>
            <a:endParaRPr lang="en-US" sz="3200" dirty="0"/>
          </a:p>
        </p:txBody>
      </p:sp>
      <p:sp>
        <p:nvSpPr>
          <p:cNvPr id="6" name="Content Placeholder 2"/>
          <p:cNvSpPr txBox="1">
            <a:spLocks/>
          </p:cNvSpPr>
          <p:nvPr/>
        </p:nvSpPr>
        <p:spPr bwMode="auto">
          <a:xfrm>
            <a:off x="609600" y="1497496"/>
            <a:ext cx="6019800" cy="4229100"/>
          </a:xfrm>
          <a:prstGeom prst="rect">
            <a:avLst/>
          </a:prstGeom>
          <a:solidFill>
            <a:schemeClr val="bg1">
              <a:alpha val="85000"/>
            </a:schemeClr>
          </a:solidFill>
          <a:ln>
            <a:noFill/>
          </a:ln>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a:t>Training &amp; Workshops:</a:t>
            </a:r>
          </a:p>
          <a:p>
            <a:pPr lvl="1">
              <a:spcAft>
                <a:spcPts val="600"/>
              </a:spcAft>
            </a:pPr>
            <a:r>
              <a:rPr lang="en-US" sz="1800" dirty="0"/>
              <a:t>Assists multiple agencies with various workshops and classes</a:t>
            </a:r>
          </a:p>
          <a:p>
            <a:pPr>
              <a:spcAft>
                <a:spcPts val="600"/>
              </a:spcAft>
            </a:pPr>
            <a:r>
              <a:rPr lang="en-US" sz="2400" dirty="0"/>
              <a:t>Outreach:</a:t>
            </a:r>
          </a:p>
          <a:p>
            <a:pPr lvl="1">
              <a:spcAft>
                <a:spcPts val="600"/>
              </a:spcAft>
            </a:pPr>
            <a:r>
              <a:rPr lang="en-US" sz="1800" dirty="0"/>
              <a:t>Publish a quarterly newsletter – the Floodplain Management Factsheet distributed to all 318 NFIP communities, lending institutions, insurance agents, realtors, engineers, etc.</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8" name="Picture 1" descr="image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2286000"/>
            <a:ext cx="4853870" cy="272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7122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a:t>Floodplain Management</a:t>
            </a:r>
            <a:endParaRPr lang="en-US" sz="3200" dirty="0"/>
          </a:p>
        </p:txBody>
      </p:sp>
      <p:sp>
        <p:nvSpPr>
          <p:cNvPr id="6" name="Content Placeholder 2"/>
          <p:cNvSpPr txBox="1">
            <a:spLocks/>
          </p:cNvSpPr>
          <p:nvPr/>
        </p:nvSpPr>
        <p:spPr bwMode="auto">
          <a:xfrm>
            <a:off x="609600" y="1497496"/>
            <a:ext cx="6858000" cy="4229100"/>
          </a:xfrm>
          <a:prstGeom prst="rect">
            <a:avLst/>
          </a:prstGeom>
          <a:solidFill>
            <a:schemeClr val="bg1">
              <a:alpha val="85000"/>
            </a:schemeClr>
          </a:solidFill>
          <a:ln>
            <a:noFill/>
          </a:ln>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a:t>Community Assistance Visits:</a:t>
            </a:r>
          </a:p>
          <a:p>
            <a:pPr lvl="1">
              <a:spcAft>
                <a:spcPts val="600"/>
              </a:spcAft>
            </a:pPr>
            <a:r>
              <a:rPr lang="en-US" sz="2000" dirty="0"/>
              <a:t>Assess floodplain activities of 318 NFIP communities</a:t>
            </a:r>
          </a:p>
          <a:p>
            <a:pPr lvl="1">
              <a:spcAft>
                <a:spcPts val="600"/>
              </a:spcAft>
            </a:pPr>
            <a:r>
              <a:rPr lang="en-US" sz="2000" dirty="0"/>
              <a:t>Inspect SFHA (over 50% of state) (#1)</a:t>
            </a:r>
          </a:p>
          <a:p>
            <a:pPr lvl="1">
              <a:spcAft>
                <a:spcPts val="600"/>
              </a:spcAft>
            </a:pPr>
            <a:r>
              <a:rPr lang="en-US" sz="2000" dirty="0"/>
              <a:t>Review permits &amp; elevation certificates</a:t>
            </a:r>
          </a:p>
          <a:p>
            <a:pPr lvl="1">
              <a:spcAft>
                <a:spcPts val="600"/>
              </a:spcAft>
            </a:pPr>
            <a:r>
              <a:rPr lang="en-US" sz="2000" dirty="0"/>
              <a:t>Meet with community officials to determine any assistance they need</a:t>
            </a:r>
            <a:endParaRPr lang="en-US" sz="2400" dirty="0"/>
          </a:p>
          <a:p>
            <a:pPr>
              <a:spcAft>
                <a:spcPts val="600"/>
              </a:spcAft>
            </a:pPr>
            <a:r>
              <a:rPr lang="en-US" sz="2400" dirty="0"/>
              <a:t>Disasters:</a:t>
            </a:r>
          </a:p>
          <a:p>
            <a:pPr lvl="1">
              <a:spcAft>
                <a:spcPts val="600"/>
              </a:spcAft>
            </a:pPr>
            <a:r>
              <a:rPr lang="en-US" sz="2000" dirty="0"/>
              <a:t>Respond to Presidentially declared disasters</a:t>
            </a:r>
          </a:p>
          <a:p>
            <a:pPr lvl="1">
              <a:spcAft>
                <a:spcPts val="600"/>
              </a:spcAft>
            </a:pPr>
            <a:r>
              <a:rPr lang="en-US" sz="2000" dirty="0"/>
              <a:t>Assist FEMA helping communities comply with post disaster regulations</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7" name="Picture 5" descr="405 Centerville -4"/>
          <p:cNvPicPr>
            <a:picLocks noChangeAspect="1" noChangeArrowheads="1"/>
          </p:cNvPicPr>
          <p:nvPr/>
        </p:nvPicPr>
        <p:blipFill>
          <a:blip r:embed="rId3">
            <a:extLst>
              <a:ext uri="{28A0092B-C50C-407E-A947-70E740481C1C}">
                <a14:useLocalDpi xmlns:a14="http://schemas.microsoft.com/office/drawing/2010/main" val="0"/>
              </a:ext>
            </a:extLst>
          </a:blip>
          <a:srcRect l="8873" r="8873"/>
          <a:stretch>
            <a:fillRect/>
          </a:stretch>
        </p:blipFill>
        <p:spPr bwMode="auto">
          <a:xfrm>
            <a:off x="7128717" y="2286000"/>
            <a:ext cx="4332911" cy="2819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4D5357"/>
                  </a:outerShdw>
                </a:effectLst>
              </a14:hiddenEffects>
            </a:ext>
          </a:extLst>
        </p:spPr>
      </p:pic>
    </p:spTree>
    <p:extLst>
      <p:ext uri="{BB962C8B-B14F-4D97-AF65-F5344CB8AC3E}">
        <p14:creationId xmlns:p14="http://schemas.microsoft.com/office/powerpoint/2010/main" val="167663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a:t>Floodplain Management</a:t>
            </a:r>
            <a:br>
              <a:rPr lang="en-US" altLang="en-US" sz="3200" dirty="0"/>
            </a:br>
            <a:r>
              <a:rPr lang="en-US" altLang="en-US" sz="2400" dirty="0"/>
              <a:t>Community Rating System (CRS)</a:t>
            </a:r>
            <a:endParaRPr lang="en-US" sz="3200" dirty="0"/>
          </a:p>
        </p:txBody>
      </p:sp>
      <p:sp>
        <p:nvSpPr>
          <p:cNvPr id="6" name="Content Placeholder 2"/>
          <p:cNvSpPr txBox="1">
            <a:spLocks/>
          </p:cNvSpPr>
          <p:nvPr/>
        </p:nvSpPr>
        <p:spPr bwMode="auto">
          <a:xfrm>
            <a:off x="609600" y="1497496"/>
            <a:ext cx="11353800" cy="2541104"/>
          </a:xfrm>
          <a:prstGeom prst="rect">
            <a:avLst/>
          </a:prstGeom>
          <a:solidFill>
            <a:schemeClr val="bg1">
              <a:alpha val="85000"/>
            </a:schemeClr>
          </a:solidFill>
          <a:ln>
            <a:noFill/>
          </a:ln>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a:t>Voluntary program that credits community efforts to go above minimum requirements by reducing flood insurance premiums from 5% to 45%</a:t>
            </a:r>
          </a:p>
          <a:p>
            <a:pPr>
              <a:spcAft>
                <a:spcPts val="600"/>
              </a:spcAft>
            </a:pPr>
            <a:endParaRPr lang="en-US" sz="2400" dirty="0"/>
          </a:p>
          <a:p>
            <a:pPr>
              <a:spcAft>
                <a:spcPts val="600"/>
              </a:spcAft>
            </a:pPr>
            <a:r>
              <a:rPr lang="en-US" sz="2400" dirty="0"/>
              <a:t>39 communities currently receive a discount</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8" name="Chart 7"/>
          <p:cNvGraphicFramePr>
            <a:graphicFrameLocks/>
          </p:cNvGraphicFramePr>
          <p:nvPr>
            <p:extLst>
              <p:ext uri="{D42A27DB-BD31-4B8C-83A1-F6EECF244321}">
                <p14:modId xmlns:p14="http://schemas.microsoft.com/office/powerpoint/2010/main" val="2088331778"/>
              </p:ext>
            </p:extLst>
          </p:nvPr>
        </p:nvGraphicFramePr>
        <p:xfrm>
          <a:off x="609600" y="3998848"/>
          <a:ext cx="10972800" cy="2209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458027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a:t>Floodplain Management</a:t>
            </a:r>
            <a:br>
              <a:rPr lang="en-US" altLang="en-US" sz="3200" dirty="0"/>
            </a:br>
            <a:r>
              <a:rPr lang="en-US" altLang="en-US" sz="2400" dirty="0"/>
              <a:t>Community Rating System (CRS)</a:t>
            </a:r>
            <a:endParaRPr lang="en-US" sz="3200" dirty="0"/>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p:cNvGraphicFramePr>
            <a:graphicFrameLocks/>
          </p:cNvGraphicFramePr>
          <p:nvPr>
            <p:extLst>
              <p:ext uri="{D42A27DB-BD31-4B8C-83A1-F6EECF244321}">
                <p14:modId xmlns:p14="http://schemas.microsoft.com/office/powerpoint/2010/main" val="3870996659"/>
              </p:ext>
            </p:extLst>
          </p:nvPr>
        </p:nvGraphicFramePr>
        <p:xfrm>
          <a:off x="4114800" y="4191000"/>
          <a:ext cx="4914900" cy="165735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a:graphicFrameLocks/>
          </p:cNvGraphicFramePr>
          <p:nvPr>
            <p:extLst>
              <p:ext uri="{D42A27DB-BD31-4B8C-83A1-F6EECF244321}">
                <p14:modId xmlns:p14="http://schemas.microsoft.com/office/powerpoint/2010/main" val="1429713735"/>
              </p:ext>
            </p:extLst>
          </p:nvPr>
        </p:nvGraphicFramePr>
        <p:xfrm>
          <a:off x="6553200" y="1572347"/>
          <a:ext cx="6629400" cy="5006236"/>
        </p:xfrm>
        <a:graphic>
          <a:graphicData uri="http://schemas.openxmlformats.org/drawingml/2006/chart">
            <c:chart xmlns:c="http://schemas.openxmlformats.org/drawingml/2006/chart" xmlns:r="http://schemas.openxmlformats.org/officeDocument/2006/relationships" r:id="rId4"/>
          </a:graphicData>
        </a:graphic>
      </p:graphicFrame>
      <p:sp>
        <p:nvSpPr>
          <p:cNvPr id="10" name="Content Placeholder 2"/>
          <p:cNvSpPr>
            <a:spLocks noGrp="1"/>
          </p:cNvSpPr>
          <p:nvPr>
            <p:ph idx="1"/>
          </p:nvPr>
        </p:nvSpPr>
        <p:spPr>
          <a:xfrm>
            <a:off x="609600" y="1851024"/>
            <a:ext cx="7543800" cy="3940176"/>
          </a:xfrm>
        </p:spPr>
        <p:txBody>
          <a:bodyPr anchor="ctr"/>
          <a:lstStyle/>
          <a:p>
            <a:pPr marL="457200" indent="-457200">
              <a:spcBef>
                <a:spcPts val="1200"/>
              </a:spcBef>
            </a:pPr>
            <a:r>
              <a:rPr lang="en-US" sz="2800" dirty="0"/>
              <a:t>Over 291,000 (77%) of Louisiana’s Flood Insurance Policies are in CRS Communities</a:t>
            </a:r>
          </a:p>
          <a:p>
            <a:pPr marL="457200" indent="-457200">
              <a:spcBef>
                <a:spcPts val="1200"/>
              </a:spcBef>
            </a:pPr>
            <a:endParaRPr lang="en-US" sz="2800" dirty="0"/>
          </a:p>
          <a:p>
            <a:pPr marL="457200" indent="-457200">
              <a:spcBef>
                <a:spcPts val="1200"/>
              </a:spcBef>
            </a:pPr>
            <a:r>
              <a:rPr lang="en-US" sz="2800" dirty="0"/>
              <a:t>Over $29M in premium savings annual</a:t>
            </a:r>
          </a:p>
          <a:p>
            <a:pPr marL="457200" indent="-457200">
              <a:spcBef>
                <a:spcPts val="1200"/>
              </a:spcBef>
            </a:pPr>
            <a:endParaRPr lang="en-US" sz="2800" dirty="0"/>
          </a:p>
        </p:txBody>
      </p:sp>
    </p:spTree>
    <p:extLst>
      <p:ext uri="{BB962C8B-B14F-4D97-AF65-F5344CB8AC3E}">
        <p14:creationId xmlns:p14="http://schemas.microsoft.com/office/powerpoint/2010/main" val="36963755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a:t>Floodplain Management</a:t>
            </a:r>
            <a:br>
              <a:rPr lang="en-US" altLang="en-US" sz="3200" dirty="0"/>
            </a:br>
            <a:r>
              <a:rPr lang="en-US" altLang="en-US" sz="2400" dirty="0"/>
              <a:t>Cooperating Technical Partners (CTP)</a:t>
            </a:r>
            <a:endParaRPr lang="en-US" sz="3200" dirty="0"/>
          </a:p>
        </p:txBody>
      </p:sp>
      <p:sp>
        <p:nvSpPr>
          <p:cNvPr id="6" name="Content Placeholder 2"/>
          <p:cNvSpPr txBox="1">
            <a:spLocks/>
          </p:cNvSpPr>
          <p:nvPr/>
        </p:nvSpPr>
        <p:spPr bwMode="auto">
          <a:xfrm>
            <a:off x="609600" y="1497496"/>
            <a:ext cx="6934200" cy="4065104"/>
          </a:xfrm>
          <a:prstGeom prst="rect">
            <a:avLst/>
          </a:prstGeom>
          <a:solidFill>
            <a:schemeClr val="bg1">
              <a:alpha val="85000"/>
            </a:schemeClr>
          </a:solidFill>
          <a:ln>
            <a:noFill/>
          </a:ln>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a:t>Works with FEMA to release updated flood risk information to communities</a:t>
            </a:r>
          </a:p>
          <a:p>
            <a:pPr lvl="1">
              <a:spcAft>
                <a:spcPts val="600"/>
              </a:spcAft>
            </a:pPr>
            <a:r>
              <a:rPr lang="en-US" sz="2000" dirty="0"/>
              <a:t>Could lead to updated Insurance Rate Maps </a:t>
            </a:r>
          </a:p>
          <a:p>
            <a:pPr>
              <a:spcAft>
                <a:spcPts val="600"/>
              </a:spcAft>
            </a:pPr>
            <a:r>
              <a:rPr lang="en-US" sz="2400" dirty="0"/>
              <a:t>Currently under contract with two consulting firms to assist with CTP/NFIP task orders</a:t>
            </a:r>
          </a:p>
          <a:p>
            <a:pPr lvl="1">
              <a:spcAft>
                <a:spcPts val="600"/>
              </a:spcAft>
            </a:pPr>
            <a:r>
              <a:rPr lang="en-US" sz="2000" dirty="0"/>
              <a:t>Total CTP/NFIP contract amount: $10M for 5 years</a:t>
            </a:r>
          </a:p>
          <a:p>
            <a:pPr lvl="1">
              <a:spcAft>
                <a:spcPts val="600"/>
              </a:spcAft>
            </a:pPr>
            <a:r>
              <a:rPr lang="en-US" sz="2000" dirty="0"/>
              <a:t>Discoveries in 7 watersheds recently completed</a:t>
            </a:r>
          </a:p>
          <a:p>
            <a:pPr lvl="1">
              <a:spcAft>
                <a:spcPts val="600"/>
              </a:spcAft>
            </a:pPr>
            <a:r>
              <a:rPr lang="en-US" sz="2000" dirty="0"/>
              <a:t>Discoveries in 8 watersheds underway</a:t>
            </a:r>
          </a:p>
          <a:p>
            <a:pPr lvl="1">
              <a:spcAft>
                <a:spcPts val="600"/>
              </a:spcAft>
            </a:pPr>
            <a:r>
              <a:rPr lang="en-US" sz="2000" dirty="0"/>
              <a:t>Phase 2: Risk Analysis and Mapping in Rapides Parish</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114" y="1828800"/>
            <a:ext cx="3755972" cy="3950247"/>
          </a:xfrm>
          <a:prstGeom prst="rect">
            <a:avLst/>
          </a:prstGeom>
        </p:spPr>
      </p:pic>
    </p:spTree>
    <p:extLst>
      <p:ext uri="{BB962C8B-B14F-4D97-AF65-F5344CB8AC3E}">
        <p14:creationId xmlns:p14="http://schemas.microsoft.com/office/powerpoint/2010/main" val="36762639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457200"/>
            <a:ext cx="71628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a:t>Floodplain Management</a:t>
            </a:r>
            <a:br>
              <a:rPr lang="en-US" altLang="en-US" sz="3200" dirty="0"/>
            </a:br>
            <a:r>
              <a:rPr lang="en-US" altLang="en-US" sz="2400" dirty="0"/>
              <a:t>Policy Information</a:t>
            </a:r>
            <a:endParaRPr lang="en-US" sz="3200" dirty="0"/>
          </a:p>
        </p:txBody>
      </p:sp>
      <p:sp>
        <p:nvSpPr>
          <p:cNvPr id="6" name="Content Placeholder 2"/>
          <p:cNvSpPr txBox="1">
            <a:spLocks/>
          </p:cNvSpPr>
          <p:nvPr/>
        </p:nvSpPr>
        <p:spPr bwMode="auto">
          <a:xfrm>
            <a:off x="609600" y="1497496"/>
            <a:ext cx="6934200" cy="4065104"/>
          </a:xfrm>
          <a:prstGeom prst="rect">
            <a:avLst/>
          </a:prstGeom>
          <a:solidFill>
            <a:schemeClr val="bg1">
              <a:alpha val="85000"/>
            </a:schemeClr>
          </a:solidFill>
          <a:ln>
            <a:noFill/>
          </a:ln>
        </p:spPr>
        <p:txBody>
          <a:bodyPr vert="horz" wrap="square" lIns="91440" tIns="45720" rIns="91440" bIns="45720" numCol="1" anchor="ctr" anchorCtr="0" compatLnSpc="1"/>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Aft>
                <a:spcPts val="600"/>
              </a:spcAft>
            </a:pPr>
            <a:r>
              <a:rPr lang="en-US" sz="2400" dirty="0"/>
              <a:t>Policies in Force:	380,753</a:t>
            </a:r>
          </a:p>
          <a:p>
            <a:pPr>
              <a:spcAft>
                <a:spcPts val="600"/>
              </a:spcAft>
            </a:pPr>
            <a:endParaRPr lang="en-US" sz="2400" dirty="0"/>
          </a:p>
          <a:p>
            <a:pPr>
              <a:spcAft>
                <a:spcPts val="600"/>
              </a:spcAft>
            </a:pPr>
            <a:r>
              <a:rPr lang="en-US" sz="2400" dirty="0"/>
              <a:t>Premiums Paid:	$280,009,480</a:t>
            </a:r>
          </a:p>
          <a:p>
            <a:pPr>
              <a:spcAft>
                <a:spcPts val="600"/>
              </a:spcAft>
            </a:pPr>
            <a:endParaRPr lang="en-US" sz="2400" dirty="0"/>
          </a:p>
          <a:p>
            <a:pPr>
              <a:spcAft>
                <a:spcPts val="600"/>
              </a:spcAft>
            </a:pPr>
            <a:r>
              <a:rPr lang="en-US" sz="2400" dirty="0"/>
              <a:t>Total Coverage:	$109,762,301,000</a:t>
            </a:r>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9"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5114" y="1828800"/>
            <a:ext cx="3755972" cy="3950247"/>
          </a:xfrm>
          <a:prstGeom prst="rect">
            <a:avLst/>
          </a:prstGeom>
        </p:spPr>
      </p:pic>
    </p:spTree>
    <p:extLst>
      <p:ext uri="{BB962C8B-B14F-4D97-AF65-F5344CB8AC3E}">
        <p14:creationId xmlns:p14="http://schemas.microsoft.com/office/powerpoint/2010/main" val="22037142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10058400" cy="1600200"/>
          </a:xfrm>
        </p:spPr>
        <p:txBody>
          <a:bodyPr anchor="t" anchorCtr="0"/>
          <a:lstStyle/>
          <a:p>
            <a:pPr algn="r"/>
            <a:r>
              <a:rPr lang="en-US" sz="4000" dirty="0"/>
              <a:t>DOTD – Ports and Waterways</a:t>
            </a:r>
          </a:p>
        </p:txBody>
      </p:sp>
      <p:sp>
        <p:nvSpPr>
          <p:cNvPr id="3" name="Content Placeholder 2"/>
          <p:cNvSpPr>
            <a:spLocks noGrp="1"/>
          </p:cNvSpPr>
          <p:nvPr>
            <p:ph idx="1"/>
          </p:nvPr>
        </p:nvSpPr>
        <p:spPr>
          <a:xfrm>
            <a:off x="609600" y="1066800"/>
            <a:ext cx="10972800" cy="4267200"/>
          </a:xfrm>
        </p:spPr>
        <p:txBody>
          <a:bodyPr anchor="ctr"/>
          <a:lstStyle/>
          <a:p>
            <a:pPr>
              <a:spcAft>
                <a:spcPts val="600"/>
              </a:spcAft>
            </a:pPr>
            <a:r>
              <a:rPr lang="en-US" sz="3600" b="1" dirty="0"/>
              <a:t>Mission:</a:t>
            </a:r>
            <a:r>
              <a:rPr lang="en-US" sz="4000" dirty="0"/>
              <a:t> </a:t>
            </a:r>
          </a:p>
          <a:p>
            <a:pPr marL="457200" lvl="1" indent="0">
              <a:spcAft>
                <a:spcPts val="600"/>
              </a:spcAft>
              <a:buNone/>
            </a:pPr>
            <a:r>
              <a:rPr lang="en-US" dirty="0"/>
              <a:t>The mission of the Ports &amp; Waterways Division is to continuously improve the maritime transportation infrastructure for freight movement and river cruise industry, by nurturing economic development and enhancing quality of life through the implementation of efficient, safe, and seamless multimodal transportation systems in accordance with the Louisiana Statewide Transportation Plan.</a:t>
            </a:r>
            <a:endParaRPr lang="en-US" sz="3200" dirty="0"/>
          </a:p>
        </p:txBody>
      </p:sp>
      <p:sp>
        <p:nvSpPr>
          <p:cNvPr id="4" name="Slide Number Placeholder 3"/>
          <p:cNvSpPr>
            <a:spLocks noGrp="1"/>
          </p:cNvSpPr>
          <p:nvPr>
            <p:ph type="sldNum" sz="quarter" idx="4294967295"/>
          </p:nvPr>
        </p:nvSpPr>
        <p:spPr/>
        <p:txBody>
          <a:bodyPr/>
          <a:lstStyle/>
          <a:p>
            <a:fld id="{D5C9B0AA-EE54-4968-95E5-6586D6E0F47B}" type="slidenum">
              <a:rPr lang="en-US" smtClean="0"/>
              <a:pPr/>
              <a:t>29</a:t>
            </a:fld>
            <a:endParaRPr lang="en-US" dirty="0"/>
          </a:p>
        </p:txBody>
      </p:sp>
    </p:spTree>
    <p:extLst>
      <p:ext uri="{BB962C8B-B14F-4D97-AF65-F5344CB8AC3E}">
        <p14:creationId xmlns:p14="http://schemas.microsoft.com/office/powerpoint/2010/main" val="34137464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457200"/>
            <a:ext cx="10058400" cy="1600200"/>
          </a:xfrm>
        </p:spPr>
        <p:txBody>
          <a:bodyPr anchor="t" anchorCtr="0"/>
          <a:lstStyle/>
          <a:p>
            <a:pPr algn="r"/>
            <a:r>
              <a:rPr lang="en-US" sz="4000" dirty="0"/>
              <a:t>DOTD – Public Works and Water Resources</a:t>
            </a:r>
          </a:p>
        </p:txBody>
      </p:sp>
      <p:sp>
        <p:nvSpPr>
          <p:cNvPr id="3" name="Content Placeholder 2"/>
          <p:cNvSpPr>
            <a:spLocks noGrp="1"/>
          </p:cNvSpPr>
          <p:nvPr>
            <p:ph idx="1"/>
          </p:nvPr>
        </p:nvSpPr>
        <p:spPr>
          <a:xfrm>
            <a:off x="609600" y="1066800"/>
            <a:ext cx="10058400" cy="4267200"/>
          </a:xfrm>
        </p:spPr>
        <p:txBody>
          <a:bodyPr anchor="ctr"/>
          <a:lstStyle/>
          <a:p>
            <a:pPr>
              <a:spcAft>
                <a:spcPts val="600"/>
              </a:spcAft>
            </a:pPr>
            <a:r>
              <a:rPr lang="en-US" sz="3600" b="1" dirty="0"/>
              <a:t>Mission:</a:t>
            </a:r>
            <a:r>
              <a:rPr lang="en-US" sz="4000" dirty="0"/>
              <a:t> </a:t>
            </a:r>
          </a:p>
          <a:p>
            <a:pPr marL="457200" lvl="1" indent="0">
              <a:spcAft>
                <a:spcPts val="600"/>
              </a:spcAft>
              <a:buNone/>
            </a:pPr>
            <a:r>
              <a:rPr lang="en-US" dirty="0"/>
              <a:t>The mission of Public Works is to develop the potential of Louisiana's water related resources by administering programs and implementing infrastructure projects relating to controlling, developing, conserving and protecting all aspects of the resources.</a:t>
            </a:r>
            <a:endParaRPr lang="en-US" sz="3200" dirty="0"/>
          </a:p>
        </p:txBody>
      </p:sp>
      <p:sp>
        <p:nvSpPr>
          <p:cNvPr id="4" name="Slide Number Placeholder 3"/>
          <p:cNvSpPr>
            <a:spLocks noGrp="1"/>
          </p:cNvSpPr>
          <p:nvPr>
            <p:ph type="sldNum" sz="quarter" idx="4294967295"/>
          </p:nvPr>
        </p:nvSpPr>
        <p:spPr/>
        <p:txBody>
          <a:bodyPr/>
          <a:lstStyle/>
          <a:p>
            <a:fld id="{D5C9B0AA-EE54-4968-95E5-6586D6E0F47B}" type="slidenum">
              <a:rPr lang="en-US" smtClean="0"/>
              <a:pPr/>
              <a:t>3</a:t>
            </a:fld>
            <a:endParaRPr lang="en-US" dirty="0"/>
          </a:p>
        </p:txBody>
      </p:sp>
    </p:spTree>
    <p:extLst>
      <p:ext uri="{BB962C8B-B14F-4D97-AF65-F5344CB8AC3E}">
        <p14:creationId xmlns:p14="http://schemas.microsoft.com/office/powerpoint/2010/main" val="2660675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200400" y="457200"/>
            <a:ext cx="8382000" cy="6858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Bef>
                <a:spcPts val="100"/>
              </a:spcBef>
              <a:spcAft>
                <a:spcPts val="0"/>
              </a:spcAft>
            </a:pPr>
            <a:r>
              <a:rPr lang="en-US" sz="3600" dirty="0">
                <a:latin typeface="Franklin Gothic Medium" panose="020B0603020102020204" pitchFamily="34" charset="0"/>
              </a:rPr>
              <a:t>Port Priority Program</a:t>
            </a:r>
          </a:p>
        </p:txBody>
      </p:sp>
      <p:sp>
        <p:nvSpPr>
          <p:cNvPr id="8" name="Rectangle 7"/>
          <p:cNvSpPr/>
          <p:nvPr/>
        </p:nvSpPr>
        <p:spPr>
          <a:xfrm>
            <a:off x="609600" y="1295400"/>
            <a:ext cx="10972800" cy="4124206"/>
          </a:xfrm>
          <a:prstGeom prst="rect">
            <a:avLst/>
          </a:prstGeom>
        </p:spPr>
        <p:txBody>
          <a:bodyPr wrap="square">
            <a:spAutoFit/>
          </a:bodyPr>
          <a:lstStyle/>
          <a:p>
            <a:pPr marL="214313" indent="-214313">
              <a:buFont typeface="Wingdings" panose="05000000000000000000" pitchFamily="2" charset="2"/>
              <a:buChar char="Ø"/>
            </a:pPr>
            <a:endParaRPr lang="en-US" sz="1100" dirty="0">
              <a:solidFill>
                <a:schemeClr val="accent1">
                  <a:lumMod val="20000"/>
                  <a:lumOff val="80000"/>
                </a:schemeClr>
              </a:solidFill>
              <a:latin typeface="Franklin Gothic Book" panose="020B0503020102020204" pitchFamily="34" charset="0"/>
            </a:endParaRPr>
          </a:p>
          <a:p>
            <a:pPr marL="542925" lvl="1" indent="-457200">
              <a:spcBef>
                <a:spcPts val="1800"/>
              </a:spcBef>
              <a:buClr>
                <a:schemeClr val="accent6">
                  <a:lumMod val="75000"/>
                </a:schemeClr>
              </a:buClr>
              <a:buFont typeface="Wingdings" panose="05000000000000000000" pitchFamily="2" charset="2"/>
              <a:buChar char="Ø"/>
            </a:pPr>
            <a:r>
              <a:rPr lang="en-US" sz="2800" dirty="0">
                <a:latin typeface="Franklin Gothic Book" panose="020B0503020102020204" pitchFamily="34" charset="0"/>
              </a:rPr>
              <a:t>To ensure that adequate land side facilities are available by providing guidance and public funds </a:t>
            </a:r>
          </a:p>
          <a:p>
            <a:pPr lvl="2" indent="-342900">
              <a:spcBef>
                <a:spcPts val="1800"/>
              </a:spcBef>
              <a:buClr>
                <a:schemeClr val="accent6">
                  <a:lumMod val="75000"/>
                </a:schemeClr>
              </a:buClr>
              <a:buFont typeface="Arial" panose="020B0604020202020204" pitchFamily="34" charset="0"/>
              <a:buChar char="‒"/>
            </a:pPr>
            <a:r>
              <a:rPr lang="en-US" sz="2400" dirty="0">
                <a:latin typeface="Franklin Gothic Book" panose="020B0503020102020204" pitchFamily="34" charset="0"/>
              </a:rPr>
              <a:t>To meet a definite market need</a:t>
            </a:r>
          </a:p>
          <a:p>
            <a:pPr lvl="2" indent="-342900">
              <a:spcBef>
                <a:spcPts val="1800"/>
              </a:spcBef>
              <a:buClr>
                <a:schemeClr val="accent6">
                  <a:lumMod val="75000"/>
                </a:schemeClr>
              </a:buClr>
              <a:buFont typeface="Arial" panose="020B0604020202020204" pitchFamily="34" charset="0"/>
              <a:buChar char="‒"/>
            </a:pPr>
            <a:r>
              <a:rPr lang="en-US" sz="2400" dirty="0">
                <a:latin typeface="Franklin Gothic Book" panose="020B0503020102020204" pitchFamily="34" charset="0"/>
              </a:rPr>
              <a:t>To build land side infrastructure</a:t>
            </a:r>
          </a:p>
          <a:p>
            <a:pPr lvl="2" indent="-342900">
              <a:spcBef>
                <a:spcPts val="1800"/>
              </a:spcBef>
              <a:buClr>
                <a:schemeClr val="accent6">
                  <a:lumMod val="75000"/>
                </a:schemeClr>
              </a:buClr>
              <a:buFont typeface="Arial" panose="020B0604020202020204" pitchFamily="34" charset="0"/>
              <a:buChar char="‒"/>
            </a:pPr>
            <a:r>
              <a:rPr lang="en-US" sz="2400" dirty="0">
                <a:latin typeface="Franklin Gothic Book" panose="020B0503020102020204" pitchFamily="34" charset="0"/>
              </a:rPr>
              <a:t>To provide jobs, minimize congestion, &amp; improve safety</a:t>
            </a:r>
          </a:p>
          <a:p>
            <a:pPr marL="542925" lvl="1" indent="-457200">
              <a:spcBef>
                <a:spcPts val="1800"/>
              </a:spcBef>
              <a:buClr>
                <a:schemeClr val="accent6">
                  <a:lumMod val="75000"/>
                </a:schemeClr>
              </a:buClr>
              <a:buFont typeface="Wingdings" panose="05000000000000000000" pitchFamily="2" charset="2"/>
              <a:buChar char="Ø"/>
            </a:pPr>
            <a:r>
              <a:rPr lang="en-US" sz="2800" dirty="0">
                <a:latin typeface="Franklin Gothic Book" panose="020B0503020102020204" pitchFamily="34" charset="0"/>
              </a:rPr>
              <a:t>Primary goal is to improve the infrastructure of LA ports and harbors</a:t>
            </a:r>
          </a:p>
          <a:p>
            <a:pPr marL="428625" lvl="2">
              <a:buClr>
                <a:schemeClr val="accent6">
                  <a:lumMod val="75000"/>
                </a:schemeClr>
              </a:buClr>
            </a:pPr>
            <a:endParaRPr lang="en-US" sz="2000" dirty="0"/>
          </a:p>
        </p:txBody>
      </p:sp>
      <p:sp>
        <p:nvSpPr>
          <p:cNvPr id="9"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4435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077200" y="457200"/>
            <a:ext cx="3505200" cy="6858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Bef>
                <a:spcPts val="100"/>
              </a:spcBef>
              <a:spcAft>
                <a:spcPts val="0"/>
              </a:spcAft>
            </a:pPr>
            <a:r>
              <a:rPr lang="en-US" sz="3600" dirty="0">
                <a:latin typeface="Franklin Gothic Medium" panose="020B0603020102020204" pitchFamily="34" charset="0"/>
              </a:rPr>
              <a:t>Louisiana Ports</a:t>
            </a:r>
          </a:p>
        </p:txBody>
      </p:sp>
      <p:sp>
        <p:nvSpPr>
          <p:cNvPr id="8" name="Rectangle 7"/>
          <p:cNvSpPr/>
          <p:nvPr/>
        </p:nvSpPr>
        <p:spPr>
          <a:xfrm>
            <a:off x="7772400" y="2248046"/>
            <a:ext cx="3605973" cy="1852302"/>
          </a:xfrm>
          <a:prstGeom prst="rect">
            <a:avLst/>
          </a:prstGeom>
        </p:spPr>
        <p:txBody>
          <a:bodyPr wrap="square" anchor="ctr" anchorCtr="0">
            <a:spAutoFit/>
          </a:bodyPr>
          <a:lstStyle/>
          <a:p>
            <a:pPr marL="542925" lvl="1" indent="-457200">
              <a:lnSpc>
                <a:spcPct val="200000"/>
              </a:lnSpc>
              <a:buClr>
                <a:schemeClr val="accent6">
                  <a:lumMod val="75000"/>
                </a:schemeClr>
              </a:buClr>
              <a:buFont typeface="Wingdings" panose="05000000000000000000" pitchFamily="2" charset="2"/>
              <a:buChar char="Ø"/>
            </a:pPr>
            <a:r>
              <a:rPr lang="en-US" sz="2800" dirty="0">
                <a:latin typeface="Franklin Gothic Book" panose="020B0503020102020204" pitchFamily="34" charset="0"/>
              </a:rPr>
              <a:t>42 Port Authorities</a:t>
            </a:r>
          </a:p>
          <a:p>
            <a:pPr marL="542925" lvl="1" indent="-457200">
              <a:lnSpc>
                <a:spcPct val="200000"/>
              </a:lnSpc>
              <a:buClr>
                <a:schemeClr val="accent6">
                  <a:lumMod val="75000"/>
                </a:schemeClr>
              </a:buClr>
              <a:buFont typeface="Wingdings" panose="05000000000000000000" pitchFamily="2" charset="2"/>
              <a:buChar char="Ø"/>
            </a:pPr>
            <a:r>
              <a:rPr lang="en-US" sz="2800" dirty="0">
                <a:latin typeface="Franklin Gothic Book" panose="020B0503020102020204" pitchFamily="34" charset="0"/>
              </a:rPr>
              <a:t>32 Active Ports</a:t>
            </a:r>
          </a:p>
        </p:txBody>
      </p:sp>
      <p:sp>
        <p:nvSpPr>
          <p:cNvPr id="9"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480" y="304800"/>
            <a:ext cx="7247020" cy="5507736"/>
          </a:xfrm>
          <a:prstGeom prst="rect">
            <a:avLst/>
          </a:prstGeom>
        </p:spPr>
      </p:pic>
    </p:spTree>
    <p:extLst>
      <p:ext uri="{BB962C8B-B14F-4D97-AF65-F5344CB8AC3E}">
        <p14:creationId xmlns:p14="http://schemas.microsoft.com/office/powerpoint/2010/main" val="18937705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
            <a:ext cx="10820400" cy="914400"/>
          </a:xfrm>
        </p:spPr>
        <p:txBody>
          <a:bodyPr anchor="t" anchorCtr="0"/>
          <a:lstStyle/>
          <a:p>
            <a:pPr algn="r"/>
            <a:r>
              <a:rPr lang="en-US" sz="3600" dirty="0"/>
              <a:t>Port Construction &amp; Development Priority Program</a:t>
            </a:r>
          </a:p>
        </p:txBody>
      </p:sp>
      <p:sp>
        <p:nvSpPr>
          <p:cNvPr id="4" name="Content Placeholder 2"/>
          <p:cNvSpPr txBox="1">
            <a:spLocks/>
          </p:cNvSpPr>
          <p:nvPr/>
        </p:nvSpPr>
        <p:spPr bwMode="auto">
          <a:xfrm>
            <a:off x="609600" y="13716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ts val="0"/>
              </a:spcBef>
              <a:spcAft>
                <a:spcPct val="0"/>
              </a:spcAft>
              <a:buClr>
                <a:srgbClr val="F16321"/>
              </a:buClr>
              <a:buFont typeface="Wingdings" panose="05000000000000000000" pitchFamily="2" charset="2"/>
              <a:buChar char="Ø"/>
              <a:defRPr sz="3200" kern="1200">
                <a:solidFill>
                  <a:schemeClr val="tx1"/>
                </a:solidFill>
                <a:latin typeface="Franklin Gothic Book" panose="020B0503020102020204" pitchFamily="34" charset="0"/>
                <a:ea typeface="+mn-ea"/>
                <a:cs typeface="+mn-cs"/>
              </a:defRPr>
            </a:lvl1pPr>
            <a:lvl2pPr marL="742950" indent="-28575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2pPr>
            <a:lvl3pPr marL="11430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3pPr>
            <a:lvl4pPr marL="16002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4pPr>
            <a:lvl5pPr marL="2057400" indent="-228600" algn="l" rtl="0" eaLnBrk="0" fontAlgn="base" hangingPunct="0">
              <a:spcBef>
                <a:spcPts val="0"/>
              </a:spcBef>
              <a:spcAft>
                <a:spcPct val="0"/>
              </a:spcAft>
              <a:buClr>
                <a:srgbClr val="F16321"/>
              </a:buClr>
              <a:buFont typeface="Arial" panose="020B0604020202020204" pitchFamily="34" charset="0"/>
              <a:buChar char="»"/>
              <a:defRPr sz="2800" kern="1200">
                <a:solidFill>
                  <a:schemeClr val="tx1"/>
                </a:solidFill>
                <a:latin typeface="Franklin Gothic Book" panose="020B050302010202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spcAft>
                <a:spcPts val="800"/>
              </a:spcAft>
              <a:buFont typeface="Wingdings" panose="05000000000000000000" pitchFamily="2" charset="2"/>
              <a:buChar char="Ø"/>
            </a:pPr>
            <a:r>
              <a:rPr lang="en-US" sz="2400" dirty="0">
                <a:cs typeface="Arial" panose="020B0604020202020204" pitchFamily="34" charset="0"/>
              </a:rPr>
              <a:t>Created by Act 452 of the 1989 Regular Session                                 </a:t>
            </a:r>
          </a:p>
          <a:p>
            <a:pPr lvl="1">
              <a:spcAft>
                <a:spcPts val="800"/>
              </a:spcAft>
              <a:buFont typeface="Wingdings" panose="05000000000000000000" pitchFamily="2" charset="2"/>
              <a:buChar char="Ø"/>
            </a:pPr>
            <a:r>
              <a:rPr lang="en-US" sz="2400" dirty="0">
                <a:cs typeface="Arial" panose="020B0604020202020204" pitchFamily="34" charset="0"/>
              </a:rPr>
              <a:t>Provide 90% of construction cost</a:t>
            </a:r>
          </a:p>
          <a:p>
            <a:pPr lvl="1">
              <a:spcAft>
                <a:spcPts val="800"/>
              </a:spcAft>
              <a:buFont typeface="Wingdings" panose="05000000000000000000" pitchFamily="2" charset="2"/>
              <a:buChar char="Ø"/>
            </a:pPr>
            <a:r>
              <a:rPr lang="en-US" sz="2400" dirty="0">
                <a:cs typeface="Arial" panose="020B0604020202020204" pitchFamily="34" charset="0"/>
              </a:rPr>
              <a:t>Funded by the LA Transportation Trust Fund</a:t>
            </a:r>
          </a:p>
          <a:p>
            <a:pPr lvl="1">
              <a:spcAft>
                <a:spcPts val="800"/>
              </a:spcAft>
              <a:buFont typeface="Wingdings" panose="05000000000000000000" pitchFamily="2" charset="2"/>
              <a:buChar char="Ø"/>
            </a:pPr>
            <a:r>
              <a:rPr lang="en-US" sz="2400" dirty="0">
                <a:cs typeface="Arial" panose="020B0604020202020204" pitchFamily="34" charset="0"/>
              </a:rPr>
              <a:t>Applications submitted four times a year (March, June, Sept, &amp; Dec)</a:t>
            </a:r>
          </a:p>
          <a:p>
            <a:pPr lvl="1">
              <a:spcAft>
                <a:spcPts val="800"/>
              </a:spcAft>
              <a:buFont typeface="Wingdings" panose="05000000000000000000" pitchFamily="2" charset="2"/>
              <a:buChar char="Ø"/>
            </a:pPr>
            <a:r>
              <a:rPr lang="en-US" sz="2400" dirty="0">
                <a:cs typeface="Arial" panose="020B0604020202020204" pitchFamily="34" charset="0"/>
              </a:rPr>
              <a:t>Applications are similar to a business plan</a:t>
            </a:r>
          </a:p>
          <a:p>
            <a:pPr lvl="1">
              <a:spcAft>
                <a:spcPts val="800"/>
              </a:spcAft>
              <a:buFont typeface="Wingdings" panose="05000000000000000000" pitchFamily="2" charset="2"/>
              <a:buChar char="Ø"/>
            </a:pPr>
            <a:r>
              <a:rPr lang="en-US" sz="2400" dirty="0">
                <a:cs typeface="Arial" panose="020B0604020202020204" pitchFamily="34" charset="0"/>
              </a:rPr>
              <a:t>Projects must have:</a:t>
            </a:r>
          </a:p>
          <a:p>
            <a:pPr marL="1208088" lvl="2" indent="-293688">
              <a:spcAft>
                <a:spcPts val="800"/>
              </a:spcAft>
              <a:buFont typeface="Franklin Gothic Book" panose="020B0503020102020204" pitchFamily="34" charset="0"/>
              <a:buChar char="−"/>
            </a:pPr>
            <a:r>
              <a:rPr lang="en-US" sz="2000" dirty="0">
                <a:cs typeface="Arial" panose="020B0604020202020204" pitchFamily="34" charset="0"/>
              </a:rPr>
              <a:t>B/C ratio of at least one</a:t>
            </a:r>
          </a:p>
          <a:p>
            <a:pPr marL="1208088" lvl="2" indent="-293688">
              <a:spcAft>
                <a:spcPts val="800"/>
              </a:spcAft>
              <a:buFont typeface="Franklin Gothic Book" panose="020B0503020102020204" pitchFamily="34" charset="0"/>
              <a:buChar char="−"/>
            </a:pPr>
            <a:r>
              <a:rPr lang="en-US" sz="2000" dirty="0">
                <a:cs typeface="Arial" panose="020B0604020202020204" pitchFamily="34" charset="0"/>
              </a:rPr>
              <a:t>Rate of Return on State’s investment of 2.375</a:t>
            </a:r>
          </a:p>
          <a:p>
            <a:pPr marL="457200" lvl="1" indent="0">
              <a:buNone/>
            </a:pPr>
            <a:endParaRPr lang="en-US" sz="2000" dirty="0"/>
          </a:p>
        </p:txBody>
      </p:sp>
      <p:sp>
        <p:nvSpPr>
          <p:cNvPr id="5"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125565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06900" y="457200"/>
            <a:ext cx="7175500" cy="1219201"/>
          </a:xfrm>
        </p:spPr>
        <p:txBody>
          <a:bodyPr anchor="t" anchorCtr="0"/>
          <a:lstStyle/>
          <a:p>
            <a:pPr algn="r"/>
            <a:r>
              <a:rPr lang="en-US" sz="3600" dirty="0"/>
              <a:t>Port Priority Program Funding</a:t>
            </a:r>
          </a:p>
        </p:txBody>
      </p:sp>
      <p:sp>
        <p:nvSpPr>
          <p:cNvPr id="2" name="Content Placeholder 1"/>
          <p:cNvSpPr>
            <a:spLocks noGrp="1"/>
          </p:cNvSpPr>
          <p:nvPr>
            <p:ph idx="1"/>
          </p:nvPr>
        </p:nvSpPr>
        <p:spPr>
          <a:xfrm>
            <a:off x="685800" y="1371600"/>
            <a:ext cx="9296400" cy="4442632"/>
          </a:xfrm>
        </p:spPr>
        <p:txBody>
          <a:bodyPr/>
          <a:lstStyle/>
          <a:p>
            <a:r>
              <a:rPr lang="en-US" sz="2400" dirty="0"/>
              <a:t>$39.4M Current Funding Level</a:t>
            </a:r>
          </a:p>
          <a:p>
            <a:endParaRPr lang="en-US" sz="2400" dirty="0"/>
          </a:p>
          <a:p>
            <a:r>
              <a:rPr lang="en-US" sz="2400" dirty="0"/>
              <a:t>Since 1989 </a:t>
            </a:r>
          </a:p>
          <a:p>
            <a:pPr lvl="1">
              <a:buFont typeface="Franklin Gothic Book" panose="020B0503020102020204" pitchFamily="34" charset="0"/>
              <a:buChar char="−"/>
            </a:pPr>
            <a:r>
              <a:rPr lang="en-US" sz="2000" dirty="0">
                <a:solidFill>
                  <a:prstClr val="black"/>
                </a:solidFill>
              </a:rPr>
              <a:t>$751M Expended</a:t>
            </a:r>
          </a:p>
          <a:p>
            <a:pPr lvl="1">
              <a:buFont typeface="Franklin Gothic Book" panose="020B0503020102020204" pitchFamily="34" charset="0"/>
              <a:buChar char="−"/>
            </a:pPr>
            <a:r>
              <a:rPr lang="en-US" sz="2000" dirty="0">
                <a:solidFill>
                  <a:prstClr val="black"/>
                </a:solidFill>
              </a:rPr>
              <a:t>413 Contracts Completed</a:t>
            </a:r>
          </a:p>
          <a:p>
            <a:pPr lvl="1">
              <a:buFont typeface="Arial" panose="020B0604020202020204" pitchFamily="34" charset="0"/>
              <a:buChar char="•"/>
            </a:pPr>
            <a:endParaRPr lang="en-US" sz="2000" dirty="0">
              <a:solidFill>
                <a:prstClr val="black"/>
              </a:solidFill>
            </a:endParaRPr>
          </a:p>
          <a:p>
            <a:pPr lvl="0"/>
            <a:r>
              <a:rPr lang="en-US" sz="2400" dirty="0">
                <a:solidFill>
                  <a:prstClr val="black"/>
                </a:solidFill>
              </a:rPr>
              <a:t>17 Active Construction Contracts</a:t>
            </a:r>
          </a:p>
          <a:p>
            <a:pPr marL="687388" lvl="1" indent="-342900">
              <a:buFont typeface="Franklin Gothic Book" panose="020B0503020102020204" pitchFamily="34" charset="0"/>
              <a:buChar char="−"/>
            </a:pPr>
            <a:r>
              <a:rPr lang="en-US" sz="2000" dirty="0">
                <a:solidFill>
                  <a:prstClr val="black"/>
                </a:solidFill>
              </a:rPr>
              <a:t>$112M in State Funding</a:t>
            </a:r>
          </a:p>
          <a:p>
            <a:pPr marL="687388" lvl="1" indent="-342900">
              <a:buFont typeface="Franklin Gothic Book" panose="020B0503020102020204" pitchFamily="34" charset="0"/>
              <a:buChar char="−"/>
            </a:pPr>
            <a:r>
              <a:rPr lang="en-US" sz="2000" dirty="0">
                <a:solidFill>
                  <a:prstClr val="black"/>
                </a:solidFill>
              </a:rPr>
              <a:t>$225M from Other Sources</a:t>
            </a:r>
          </a:p>
          <a:p>
            <a:pPr marL="687388" lvl="1" indent="-342900">
              <a:buFont typeface="Franklin Gothic Book" panose="020B0503020102020204" pitchFamily="34" charset="0"/>
              <a:buChar char="−"/>
            </a:pPr>
            <a:endParaRPr lang="en-US" sz="2000" dirty="0">
              <a:solidFill>
                <a:prstClr val="black"/>
              </a:solidFill>
            </a:endParaRPr>
          </a:p>
          <a:p>
            <a:pPr marL="457200" lvl="1" indent="-457200">
              <a:buFont typeface="Wingdings" panose="05000000000000000000" pitchFamily="2" charset="2"/>
              <a:buChar char="Ø"/>
            </a:pPr>
            <a:r>
              <a:rPr lang="en-US" sz="2400" dirty="0">
                <a:solidFill>
                  <a:prstClr val="black"/>
                </a:solidFill>
              </a:rPr>
              <a:t>42 Active Design Projects</a:t>
            </a:r>
            <a:endParaRPr lang="en-US" sz="2000" dirty="0">
              <a:solidFill>
                <a:prstClr val="black"/>
              </a:solidFill>
            </a:endParaRPr>
          </a:p>
          <a:p>
            <a:pPr marL="687388" lvl="1" indent="-342900">
              <a:buFont typeface="Franklin Gothic Book" panose="020B0503020102020204" pitchFamily="34" charset="0"/>
              <a:buChar char="−"/>
            </a:pPr>
            <a:r>
              <a:rPr lang="en-US" sz="2000" dirty="0">
                <a:solidFill>
                  <a:prstClr val="black"/>
                </a:solidFill>
              </a:rPr>
              <a:t>$222M in State Funding</a:t>
            </a:r>
          </a:p>
          <a:p>
            <a:pPr marL="687388" lvl="1" indent="-342900">
              <a:buFont typeface="Franklin Gothic Book" panose="020B0503020102020204" pitchFamily="34" charset="0"/>
              <a:buChar char="−"/>
            </a:pPr>
            <a:r>
              <a:rPr lang="en-US" sz="2000" dirty="0">
                <a:solidFill>
                  <a:prstClr val="black"/>
                </a:solidFill>
              </a:rPr>
              <a:t>$358M from Other Sources</a:t>
            </a:r>
          </a:p>
          <a:p>
            <a:endParaRPr lang="en-US" sz="2400" dirty="0"/>
          </a:p>
        </p:txBody>
      </p:sp>
      <p:sp>
        <p:nvSpPr>
          <p:cNvPr id="5" name="Slide Number Placeholder 4"/>
          <p:cNvSpPr>
            <a:spLocks noGrp="1"/>
          </p:cNvSpPr>
          <p:nvPr>
            <p:ph type="sldNum" sz="quarter" idx="4294967295"/>
          </p:nvPr>
        </p:nvSpPr>
        <p:spPr/>
        <p:txBody>
          <a:bodyPr/>
          <a:lstStyle/>
          <a:p>
            <a:fld id="{D5C9B0AA-EE54-4968-95E5-6586D6E0F47B}" type="slidenum">
              <a:rPr lang="en-US" smtClean="0"/>
              <a:pPr/>
              <a:t>33</a:t>
            </a:fld>
            <a:endParaRPr lang="en-US" dirty="0"/>
          </a:p>
        </p:txBody>
      </p:sp>
      <p:pic>
        <p:nvPicPr>
          <p:cNvPr id="7" name="Picture 2" descr="image00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rot="5400000">
            <a:off x="7649694" y="1951506"/>
            <a:ext cx="4214031" cy="3511420"/>
          </a:xfrm>
          <a:prstGeom prst="rect">
            <a:avLst/>
          </a:prstGeom>
          <a:ln>
            <a:noFill/>
          </a:ln>
          <a:effectLst>
            <a:glow rad="63500">
              <a:srgbClr val="00ACDB"/>
            </a:glow>
            <a:outerShdw blurRad="50800" dist="38100" dir="13500000" algn="b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6050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2558055" y="3046394"/>
            <a:ext cx="3555510" cy="423502"/>
          </a:xfrm>
          <a:prstGeom prst="rect">
            <a:avLst/>
          </a:prstGeom>
          <a:solidFill>
            <a:schemeClr val="bg2"/>
          </a:solidFill>
          <a:effectLst>
            <a:innerShdw blurRad="63500" dist="50800" dir="16200000">
              <a:prstClr val="black">
                <a:alpha val="50000"/>
              </a:prstClr>
            </a:innerShdw>
          </a:effec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t>Port of Lake Charles  – Berth Rehab</a:t>
            </a:r>
          </a:p>
        </p:txBody>
      </p:sp>
      <p:sp>
        <p:nvSpPr>
          <p:cNvPr id="8" name="Content Placeholder 1"/>
          <p:cNvSpPr txBox="1">
            <a:spLocks/>
          </p:cNvSpPr>
          <p:nvPr/>
        </p:nvSpPr>
        <p:spPr>
          <a:xfrm>
            <a:off x="2575360" y="5462690"/>
            <a:ext cx="3558491" cy="404710"/>
          </a:xfrm>
          <a:prstGeom prst="rect">
            <a:avLst/>
          </a:prstGeom>
          <a:solidFill>
            <a:schemeClr val="bg2"/>
          </a:solidFill>
          <a:effectLst>
            <a:innerShdw blurRad="63500" dist="50800" dir="16200000">
              <a:prstClr val="black">
                <a:alpha val="50000"/>
              </a:prstClr>
            </a:innerShdw>
          </a:effectLst>
        </p:spPr>
        <p:txBody>
          <a:bodyPr anchor="b"/>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t>Port of South Louisiana - Cranes</a:t>
            </a:r>
          </a:p>
        </p:txBody>
      </p:sp>
      <p:sp>
        <p:nvSpPr>
          <p:cNvPr id="10" name="Content Placeholder 1"/>
          <p:cNvSpPr txBox="1">
            <a:spLocks/>
          </p:cNvSpPr>
          <p:nvPr/>
        </p:nvSpPr>
        <p:spPr>
          <a:xfrm>
            <a:off x="6190117" y="5462691"/>
            <a:ext cx="3574041" cy="404709"/>
          </a:xfrm>
          <a:prstGeom prst="rect">
            <a:avLst/>
          </a:prstGeom>
          <a:solidFill>
            <a:schemeClr val="bg2"/>
          </a:solidFill>
          <a:effectLst>
            <a:innerShdw blurRad="63500" dist="50800" dir="16200000">
              <a:prstClr val="black">
                <a:alpha val="50000"/>
              </a:prstClr>
            </a:innerShdw>
          </a:effectLst>
        </p:spPr>
        <p:txBody>
          <a:bodyPr anchor="b"/>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t>Port NOLA Crain Rail Extension</a:t>
            </a:r>
          </a:p>
        </p:txBody>
      </p:sp>
      <p:sp>
        <p:nvSpPr>
          <p:cNvPr id="11" name="Content Placeholder 1"/>
          <p:cNvSpPr txBox="1">
            <a:spLocks/>
          </p:cNvSpPr>
          <p:nvPr/>
        </p:nvSpPr>
        <p:spPr>
          <a:xfrm>
            <a:off x="6120654" y="3042178"/>
            <a:ext cx="3643503" cy="465727"/>
          </a:xfrm>
          <a:prstGeom prst="rect">
            <a:avLst/>
          </a:prstGeom>
          <a:solidFill>
            <a:schemeClr val="bg2"/>
          </a:solidFill>
          <a:effectLst>
            <a:innerShdw blurRad="63500" dist="50800" dir="16200000">
              <a:prstClr val="black">
                <a:alpha val="50000"/>
              </a:prstClr>
            </a:innerShdw>
          </a:effectLst>
        </p:spPr>
        <p:txBody>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800" dirty="0"/>
              <a:t>Port of St. Bernard – Dock Rehab</a:t>
            </a:r>
          </a:p>
        </p:txBody>
      </p:sp>
      <p:cxnSp>
        <p:nvCxnSpPr>
          <p:cNvPr id="17" name="Straight Connector 16"/>
          <p:cNvCxnSpPr/>
          <p:nvPr/>
        </p:nvCxnSpPr>
        <p:spPr>
          <a:xfrm>
            <a:off x="2569217" y="3469896"/>
            <a:ext cx="718876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flipV="1">
            <a:off x="6134799" y="431398"/>
            <a:ext cx="34084" cy="543600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3"/>
          <a:srcRect b="5557"/>
          <a:stretch/>
        </p:blipFill>
        <p:spPr>
          <a:xfrm>
            <a:off x="6189042" y="3478165"/>
            <a:ext cx="3568936" cy="1986375"/>
          </a:xfrm>
          <a:prstGeom prst="rect">
            <a:avLst/>
          </a:prstGeom>
        </p:spPr>
      </p:pic>
      <p:sp>
        <p:nvSpPr>
          <p:cNvPr id="12"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9217" y="431398"/>
            <a:ext cx="3549539" cy="26063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8883" y="431398"/>
            <a:ext cx="3589095" cy="2637266"/>
          </a:xfrm>
          <a:prstGeom prst="rect">
            <a:avLst/>
          </a:prstGeom>
        </p:spPr>
      </p:pic>
      <p:pic>
        <p:nvPicPr>
          <p:cNvPr id="21" name="Picture 20"/>
          <p:cNvPicPr>
            <a:picLocks noChangeAspect="1"/>
          </p:cNvPicPr>
          <p:nvPr/>
        </p:nvPicPr>
        <p:blipFill rotWithShape="1">
          <a:blip r:embed="rId6"/>
          <a:srcRect t="9283"/>
          <a:stretch/>
        </p:blipFill>
        <p:spPr>
          <a:xfrm>
            <a:off x="2569218" y="3428999"/>
            <a:ext cx="3544347" cy="2033689"/>
          </a:xfrm>
          <a:prstGeom prst="rect">
            <a:avLst/>
          </a:prstGeom>
        </p:spPr>
      </p:pic>
    </p:spTree>
    <p:extLst>
      <p:ext uri="{BB962C8B-B14F-4D97-AF65-F5344CB8AC3E}">
        <p14:creationId xmlns:p14="http://schemas.microsoft.com/office/powerpoint/2010/main" val="35525637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1752601" y="5205413"/>
            <a:ext cx="8305800" cy="529484"/>
          </a:xfrm>
          <a:prstGeom prst="rect">
            <a:avLst/>
          </a:prstGeom>
          <a:solidFill>
            <a:schemeClr val="bg2"/>
          </a:solidFill>
          <a:effectLst>
            <a:innerShdw blurRad="63500" dist="50800" dir="16200000">
              <a:prstClr val="black">
                <a:alpha val="50000"/>
              </a:prstClr>
            </a:innerShdw>
          </a:effectLst>
        </p:spPr>
        <p:txBody>
          <a:bodyPr anchor="ct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dirty="0"/>
              <a:t>Port Fourchon – Bulkhead and Dredging</a:t>
            </a:r>
          </a:p>
        </p:txBody>
      </p:sp>
      <p:sp>
        <p:nvSpPr>
          <p:cNvPr id="12"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533400"/>
            <a:ext cx="8305800" cy="4672013"/>
          </a:xfrm>
          <a:prstGeom prst="rect">
            <a:avLst/>
          </a:prstGeom>
        </p:spPr>
      </p:pic>
    </p:spTree>
    <p:extLst>
      <p:ext uri="{BB962C8B-B14F-4D97-AF65-F5344CB8AC3E}">
        <p14:creationId xmlns:p14="http://schemas.microsoft.com/office/powerpoint/2010/main" val="1350041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3962400"/>
          </a:xfrm>
        </p:spPr>
        <p:txBody>
          <a:bodyPr/>
          <a:lstStyle/>
          <a:p>
            <a:r>
              <a:rPr lang="en-US" sz="2800" dirty="0"/>
              <a:t>Continuously improve the State’s waterway infrastructure, maritime access and port connectivity</a:t>
            </a:r>
          </a:p>
          <a:p>
            <a:r>
              <a:rPr lang="en-US" sz="2800" dirty="0"/>
              <a:t>Work “hand in hand” with our partners</a:t>
            </a:r>
          </a:p>
          <a:p>
            <a:pPr lvl="1">
              <a:buFont typeface="Arial" panose="020B0604020202020204" pitchFamily="34" charset="0"/>
              <a:buChar char="•"/>
            </a:pPr>
            <a:r>
              <a:rPr lang="en-US" sz="2400" dirty="0"/>
              <a:t>U.S. Corps of Engineers </a:t>
            </a:r>
          </a:p>
          <a:p>
            <a:pPr lvl="1">
              <a:buFont typeface="Arial" panose="020B0604020202020204" pitchFamily="34" charset="0"/>
              <a:buChar char="•"/>
            </a:pPr>
            <a:r>
              <a:rPr lang="en-US" sz="2400" dirty="0"/>
              <a:t>Ports </a:t>
            </a:r>
          </a:p>
          <a:p>
            <a:pPr lvl="1">
              <a:buFont typeface="Arial" panose="020B0604020202020204" pitchFamily="34" charset="0"/>
              <a:buChar char="•"/>
            </a:pPr>
            <a:r>
              <a:rPr lang="en-US" sz="2400" dirty="0"/>
              <a:t>Congressional Delegation</a:t>
            </a:r>
          </a:p>
          <a:p>
            <a:pPr lvl="1">
              <a:buFont typeface="Arial" panose="020B0604020202020204" pitchFamily="34" charset="0"/>
              <a:buChar char="•"/>
            </a:pPr>
            <a:r>
              <a:rPr lang="en-US" sz="2400" dirty="0"/>
              <a:t>State Leaders</a:t>
            </a:r>
          </a:p>
          <a:p>
            <a:pPr lvl="1">
              <a:buFont typeface="Arial" panose="020B0604020202020204" pitchFamily="34" charset="0"/>
              <a:buChar char="•"/>
            </a:pPr>
            <a:r>
              <a:rPr lang="en-US" sz="2400" dirty="0"/>
              <a:t>Various Associations</a:t>
            </a:r>
          </a:p>
        </p:txBody>
      </p:sp>
      <p:sp>
        <p:nvSpPr>
          <p:cNvPr id="4" name="Slide Number Placeholder 3"/>
          <p:cNvSpPr>
            <a:spLocks noGrp="1"/>
          </p:cNvSpPr>
          <p:nvPr>
            <p:ph type="sldNum" sz="quarter" idx="4294967295"/>
          </p:nvPr>
        </p:nvSpPr>
        <p:spPr/>
        <p:txBody>
          <a:bodyPr/>
          <a:lstStyle/>
          <a:p>
            <a:fld id="{D5C9B0AA-EE54-4968-95E5-6586D6E0F47B}" type="slidenum">
              <a:rPr lang="en-US" smtClean="0"/>
              <a:pPr/>
              <a:t>36</a:t>
            </a:fld>
            <a:endParaRPr lang="en-US" dirty="0"/>
          </a:p>
        </p:txBody>
      </p:sp>
      <p:sp>
        <p:nvSpPr>
          <p:cNvPr id="5" name="Title 1"/>
          <p:cNvSpPr txBox="1">
            <a:spLocks/>
          </p:cNvSpPr>
          <p:nvPr/>
        </p:nvSpPr>
        <p:spPr>
          <a:xfrm>
            <a:off x="6324600" y="457200"/>
            <a:ext cx="5257800" cy="6858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Bef>
                <a:spcPts val="100"/>
              </a:spcBef>
              <a:spcAft>
                <a:spcPts val="0"/>
              </a:spcAft>
            </a:pPr>
            <a:r>
              <a:rPr lang="en-US" sz="3600" dirty="0">
                <a:latin typeface="Franklin Gothic Medium" panose="020B0603020102020204" pitchFamily="34" charset="0"/>
              </a:rPr>
              <a:t>Waterways Section</a:t>
            </a:r>
          </a:p>
        </p:txBody>
      </p:sp>
    </p:spTree>
    <p:extLst>
      <p:ext uri="{BB962C8B-B14F-4D97-AF65-F5344CB8AC3E}">
        <p14:creationId xmlns:p14="http://schemas.microsoft.com/office/powerpoint/2010/main" val="9733278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219200"/>
            <a:ext cx="10972800" cy="4800600"/>
          </a:xfrm>
        </p:spPr>
        <p:txBody>
          <a:bodyPr/>
          <a:lstStyle/>
          <a:p>
            <a:r>
              <a:rPr lang="en-US" dirty="0"/>
              <a:t>Mississippi River Deepening:</a:t>
            </a:r>
          </a:p>
          <a:p>
            <a:pPr lvl="1"/>
            <a:r>
              <a:rPr lang="en-US" dirty="0"/>
              <a:t>Deepen from 45 </a:t>
            </a:r>
            <a:r>
              <a:rPr lang="en-US" dirty="0" err="1"/>
              <a:t>ft</a:t>
            </a:r>
            <a:r>
              <a:rPr lang="en-US" dirty="0"/>
              <a:t> to 50 </a:t>
            </a:r>
            <a:r>
              <a:rPr lang="en-US" dirty="0" err="1"/>
              <a:t>ft</a:t>
            </a:r>
            <a:r>
              <a:rPr lang="en-US" dirty="0"/>
              <a:t> (Gulf of Mexico through the Port of Baton Rouge)</a:t>
            </a:r>
          </a:p>
          <a:p>
            <a:pPr lvl="1"/>
            <a:endParaRPr lang="en-US" dirty="0"/>
          </a:p>
          <a:p>
            <a:r>
              <a:rPr lang="en-US" dirty="0"/>
              <a:t>Houma Navigation Canal Deepening:</a:t>
            </a:r>
          </a:p>
          <a:p>
            <a:pPr lvl="1"/>
            <a:r>
              <a:rPr lang="en-US" dirty="0"/>
              <a:t>Deepen from 15 </a:t>
            </a:r>
            <a:r>
              <a:rPr lang="en-US" dirty="0" err="1"/>
              <a:t>ft</a:t>
            </a:r>
            <a:r>
              <a:rPr lang="en-US" dirty="0"/>
              <a:t> to 20 </a:t>
            </a:r>
            <a:r>
              <a:rPr lang="en-US" dirty="0" err="1"/>
              <a:t>ft</a:t>
            </a:r>
            <a:r>
              <a:rPr lang="en-US" dirty="0"/>
              <a:t> </a:t>
            </a:r>
          </a:p>
          <a:p>
            <a:pPr lvl="1"/>
            <a:endParaRPr lang="en-US" dirty="0"/>
          </a:p>
          <a:p>
            <a:r>
              <a:rPr lang="en-US" dirty="0"/>
              <a:t>J. Bennett Johnston Waterway (Red River)Deepening:</a:t>
            </a:r>
          </a:p>
          <a:p>
            <a:pPr lvl="1"/>
            <a:r>
              <a:rPr lang="en-US" dirty="0"/>
              <a:t>Deepen from 9 </a:t>
            </a:r>
            <a:r>
              <a:rPr lang="en-US" dirty="0" err="1"/>
              <a:t>ft</a:t>
            </a:r>
            <a:r>
              <a:rPr lang="en-US" dirty="0"/>
              <a:t> to 12 </a:t>
            </a:r>
            <a:r>
              <a:rPr lang="en-US" dirty="0" err="1"/>
              <a:t>ft</a:t>
            </a:r>
            <a:endParaRPr lang="en-US" dirty="0"/>
          </a:p>
          <a:p>
            <a:pPr lvl="1"/>
            <a:endParaRPr lang="en-US" dirty="0"/>
          </a:p>
          <a:p>
            <a:r>
              <a:rPr lang="en-US" dirty="0" err="1"/>
              <a:t>Acadiana</a:t>
            </a:r>
            <a:r>
              <a:rPr lang="en-US" dirty="0"/>
              <a:t> to Gulf of Mexico Access Channel</a:t>
            </a:r>
          </a:p>
          <a:p>
            <a:pPr lvl="1"/>
            <a:r>
              <a:rPr lang="en-US" dirty="0"/>
              <a:t>Deepen from 12 </a:t>
            </a:r>
            <a:r>
              <a:rPr lang="en-US" dirty="0" err="1"/>
              <a:t>ft</a:t>
            </a:r>
            <a:r>
              <a:rPr lang="en-US" dirty="0"/>
              <a:t> to 16 </a:t>
            </a:r>
            <a:r>
              <a:rPr lang="en-US" dirty="0" err="1"/>
              <a:t>ft</a:t>
            </a:r>
            <a:r>
              <a:rPr lang="en-US" dirty="0"/>
              <a:t> from the Gulf of Mexico to the Port of Iberia</a:t>
            </a:r>
          </a:p>
          <a:p>
            <a:pPr lvl="1"/>
            <a:endParaRPr lang="en-US" dirty="0"/>
          </a:p>
          <a:p>
            <a:pPr marL="52388" lvl="1" indent="0" algn="r">
              <a:buNone/>
            </a:pPr>
            <a:r>
              <a:rPr lang="en-US" b="1" dirty="0">
                <a:solidFill>
                  <a:srgbClr val="FF0000"/>
                </a:solidFill>
              </a:rPr>
              <a:t>DOTD is the federally designated non-federal sponsor </a:t>
            </a:r>
          </a:p>
          <a:p>
            <a:pPr marL="0" indent="0">
              <a:buNone/>
            </a:pP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37</a:t>
            </a:fld>
            <a:endParaRPr lang="en-US" dirty="0"/>
          </a:p>
        </p:txBody>
      </p:sp>
      <p:sp>
        <p:nvSpPr>
          <p:cNvPr id="6" name="Title 1"/>
          <p:cNvSpPr txBox="1">
            <a:spLocks/>
          </p:cNvSpPr>
          <p:nvPr/>
        </p:nvSpPr>
        <p:spPr>
          <a:xfrm>
            <a:off x="4800600" y="457200"/>
            <a:ext cx="6781800" cy="68580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spcBef>
                <a:spcPts val="100"/>
              </a:spcBef>
              <a:spcAft>
                <a:spcPts val="0"/>
              </a:spcAft>
            </a:pPr>
            <a:r>
              <a:rPr lang="en-US" sz="3600" dirty="0">
                <a:latin typeface="Franklin Gothic Medium" panose="020B0603020102020204" pitchFamily="34" charset="0"/>
              </a:rPr>
              <a:t>Current Waterway Projects</a:t>
            </a:r>
          </a:p>
        </p:txBody>
      </p:sp>
    </p:spTree>
    <p:extLst>
      <p:ext uri="{BB962C8B-B14F-4D97-AF65-F5344CB8AC3E}">
        <p14:creationId xmlns:p14="http://schemas.microsoft.com/office/powerpoint/2010/main" val="2927342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981200" y="3867158"/>
            <a:ext cx="8229600" cy="1744747"/>
          </a:xfrm>
        </p:spPr>
        <p:txBody>
          <a:bodyPr/>
          <a:lstStyle/>
          <a:p>
            <a:r>
              <a:rPr lang="en-US" sz="2000" dirty="0"/>
              <a:t>From the Gulf Sea Buoy through the Port of BR MM 232</a:t>
            </a:r>
          </a:p>
          <a:p>
            <a:r>
              <a:rPr lang="en-US" sz="2000" dirty="0"/>
              <a:t>Total Project Cost $245M</a:t>
            </a:r>
          </a:p>
          <a:p>
            <a:r>
              <a:rPr lang="en-US" sz="2000" dirty="0"/>
              <a:t>State’s Share: $81M (Capital Outlay Funds)</a:t>
            </a:r>
          </a:p>
          <a:p>
            <a:r>
              <a:rPr lang="en-US" sz="2000" dirty="0"/>
              <a:t>Current controlling max draft is 50 </a:t>
            </a:r>
            <a:r>
              <a:rPr lang="en-US" sz="2000" dirty="0" err="1"/>
              <a:t>ft</a:t>
            </a:r>
            <a:r>
              <a:rPr lang="en-US" sz="2000" dirty="0"/>
              <a:t> from Gulf Sea Buoy to MM 175</a:t>
            </a:r>
          </a:p>
          <a:p>
            <a:r>
              <a:rPr lang="en-US" sz="2000" dirty="0"/>
              <a:t>Total project is scheduled for completion in 2026</a:t>
            </a:r>
          </a:p>
        </p:txBody>
      </p:sp>
      <p:sp>
        <p:nvSpPr>
          <p:cNvPr id="5" name="Slide Number Placeholder 4"/>
          <p:cNvSpPr>
            <a:spLocks noGrp="1"/>
          </p:cNvSpPr>
          <p:nvPr>
            <p:ph type="sldNum" sz="quarter" idx="10"/>
          </p:nvPr>
        </p:nvSpPr>
        <p:spPr/>
        <p:txBody>
          <a:bodyPr/>
          <a:lstStyle/>
          <a:p>
            <a:pPr>
              <a:defRPr/>
            </a:pPr>
            <a:fld id="{D5C9B0AA-EE54-4968-95E5-6586D6E0F47B}" type="slidenum">
              <a:rPr lang="en-US">
                <a:solidFill>
                  <a:prstClr val="white"/>
                </a:solidFill>
              </a:rPr>
              <a:pPr>
                <a:defRPr/>
              </a:pPr>
              <a:t>38</a:t>
            </a:fld>
            <a:endParaRPr lang="en-US" dirty="0">
              <a:solidFill>
                <a:prstClr val="white"/>
              </a:solidFill>
            </a:endParaRPr>
          </a:p>
        </p:txBody>
      </p:sp>
      <p:pic>
        <p:nvPicPr>
          <p:cNvPr id="4098" name="Picture 2" descr="https://bloximages.newyork1.vip.townnews.com/nola.com/content/tncms/assets/v3/editorial/b/5e/b5e36314-0a75-11eb-b9f2-839502da88b8/5f80d4e064c81.image.jpg?resize=986%2C5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447800"/>
            <a:ext cx="8229599" cy="2426978"/>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609600" y="445557"/>
            <a:ext cx="10972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lnSpc>
                <a:spcPct val="100000"/>
              </a:lnSpc>
            </a:pPr>
            <a:r>
              <a:rPr lang="en-US" altLang="en-US" sz="3600" dirty="0">
                <a:ea typeface="+mn-ea"/>
                <a:cs typeface="Arial" panose="020B0604020202020204" pitchFamily="34" charset="0"/>
              </a:rPr>
              <a:t>Mississippi River Ship Channel Deepening to 50 ft.</a:t>
            </a:r>
            <a:endParaRPr lang="en-US" sz="2400" dirty="0">
              <a:ea typeface="+mn-ea"/>
              <a:cs typeface="Arial" panose="020B0604020202020204" pitchFamily="34" charset="0"/>
            </a:endParaRPr>
          </a:p>
        </p:txBody>
      </p:sp>
    </p:spTree>
    <p:extLst>
      <p:ext uri="{BB962C8B-B14F-4D97-AF65-F5344CB8AC3E}">
        <p14:creationId xmlns:p14="http://schemas.microsoft.com/office/powerpoint/2010/main" val="4691724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5C9B0AA-EE54-4968-95E5-6586D6E0F47B}" type="slidenum">
              <a:rPr lang="en-US">
                <a:solidFill>
                  <a:prstClr val="white"/>
                </a:solidFill>
              </a:rPr>
              <a:pPr>
                <a:defRPr/>
              </a:pPr>
              <a:t>39</a:t>
            </a:fld>
            <a:endParaRPr lang="en-US" dirty="0">
              <a:solidFill>
                <a:prstClr val="white"/>
              </a:solidFill>
            </a:endParaRPr>
          </a:p>
        </p:txBody>
      </p:sp>
      <p:pic>
        <p:nvPicPr>
          <p:cNvPr id="5" name="Picture 4">
            <a:extLst>
              <a:ext uri="{FF2B5EF4-FFF2-40B4-BE49-F238E27FC236}">
                <a16:creationId xmlns:a16="http://schemas.microsoft.com/office/drawing/2014/main" id="{349FCF37-F7C5-4463-9042-6EE827FE890B}"/>
              </a:ext>
            </a:extLst>
          </p:cNvPr>
          <p:cNvPicPr>
            <a:picLocks noChangeAspect="1"/>
          </p:cNvPicPr>
          <p:nvPr/>
        </p:nvPicPr>
        <p:blipFill>
          <a:blip r:embed="rId3"/>
          <a:stretch>
            <a:fillRect/>
          </a:stretch>
        </p:blipFill>
        <p:spPr>
          <a:xfrm>
            <a:off x="5486400" y="1447800"/>
            <a:ext cx="6431280" cy="3900949"/>
          </a:xfrm>
          <a:prstGeom prst="rect">
            <a:avLst/>
          </a:prstGeom>
        </p:spPr>
      </p:pic>
      <p:pic>
        <p:nvPicPr>
          <p:cNvPr id="6" name="Picture 6" descr="Construction to begin this year on $400 million flood-protection lock in  Terrebonne">
            <a:extLst>
              <a:ext uri="{FF2B5EF4-FFF2-40B4-BE49-F238E27FC236}">
                <a16:creationId xmlns:a16="http://schemas.microsoft.com/office/drawing/2014/main" id="{0CDA6745-5DDF-4178-AEDA-1745276812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3200400"/>
            <a:ext cx="4108175" cy="28882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09600" y="1269700"/>
            <a:ext cx="5105400" cy="2246769"/>
          </a:xfrm>
          <a:prstGeom prst="rect">
            <a:avLst/>
          </a:prstGeom>
          <a:noFill/>
        </p:spPr>
        <p:txBody>
          <a:bodyPr wrap="square" rtlCol="0">
            <a:spAutoFit/>
          </a:bodyPr>
          <a:lstStyle/>
          <a:p>
            <a:pPr marL="285750" indent="-285750">
              <a:buClr>
                <a:srgbClr val="F79646"/>
              </a:buClr>
              <a:buFont typeface="Wingdings" panose="05000000000000000000" pitchFamily="2" charset="2"/>
              <a:buChar char="Ø"/>
              <a:defRPr/>
            </a:pPr>
            <a:r>
              <a:rPr lang="en-US" sz="2000" dirty="0">
                <a:solidFill>
                  <a:prstClr val="black"/>
                </a:solidFill>
                <a:latin typeface="Franklin Gothic Book" panose="020B0503020102020204" pitchFamily="34" charset="0"/>
              </a:rPr>
              <a:t>D</a:t>
            </a:r>
            <a:r>
              <a:rPr lang="en-US" sz="2000" dirty="0" err="1">
                <a:solidFill>
                  <a:prstClr val="black"/>
                </a:solidFill>
                <a:latin typeface="Franklin Gothic Book" panose="020B0503020102020204" pitchFamily="34" charset="0"/>
              </a:rPr>
              <a:t>eepen</a:t>
            </a:r>
            <a:r>
              <a:rPr lang="en-US" sz="2000" dirty="0">
                <a:solidFill>
                  <a:prstClr val="black"/>
                </a:solidFill>
                <a:latin typeface="Franklin Gothic Book" panose="020B0503020102020204" pitchFamily="34" charset="0"/>
              </a:rPr>
              <a:t> the channel from 15 </a:t>
            </a:r>
            <a:r>
              <a:rPr lang="en-US" sz="2000" dirty="0" err="1">
                <a:solidFill>
                  <a:prstClr val="black"/>
                </a:solidFill>
                <a:latin typeface="Franklin Gothic Book" panose="020B0503020102020204" pitchFamily="34" charset="0"/>
              </a:rPr>
              <a:t>ft</a:t>
            </a:r>
            <a:r>
              <a:rPr lang="en-US" sz="2000" dirty="0">
                <a:solidFill>
                  <a:prstClr val="black"/>
                </a:solidFill>
                <a:latin typeface="Franklin Gothic Book" panose="020B0503020102020204" pitchFamily="34" charset="0"/>
              </a:rPr>
              <a:t> to 20 </a:t>
            </a:r>
            <a:r>
              <a:rPr lang="en-US" sz="2000" dirty="0" err="1">
                <a:solidFill>
                  <a:prstClr val="black"/>
                </a:solidFill>
                <a:latin typeface="Franklin Gothic Book" panose="020B0503020102020204" pitchFamily="34" charset="0"/>
              </a:rPr>
              <a:t>ft</a:t>
            </a:r>
            <a:r>
              <a:rPr lang="en-US" sz="2000" dirty="0">
                <a:solidFill>
                  <a:prstClr val="black"/>
                </a:solidFill>
                <a:latin typeface="Franklin Gothic Book" panose="020B0503020102020204" pitchFamily="34" charset="0"/>
              </a:rPr>
              <a:t> </a:t>
            </a:r>
          </a:p>
          <a:p>
            <a:pPr marL="285750" indent="-285750">
              <a:buClr>
                <a:srgbClr val="F79646"/>
              </a:buClr>
              <a:buFont typeface="Wingdings" panose="05000000000000000000" pitchFamily="2" charset="2"/>
              <a:buChar char="Ø"/>
              <a:defRPr/>
            </a:pPr>
            <a:r>
              <a:rPr lang="en-US" sz="2000" dirty="0">
                <a:solidFill>
                  <a:prstClr val="black"/>
                </a:solidFill>
                <a:latin typeface="Franklin Gothic Book" panose="020B0503020102020204" pitchFamily="34" charset="0"/>
              </a:rPr>
              <a:t>Total construction cost is $253,458,000</a:t>
            </a:r>
          </a:p>
          <a:p>
            <a:pPr marL="285750" indent="-285750">
              <a:buClr>
                <a:srgbClr val="F79646"/>
              </a:buClr>
              <a:buFont typeface="Wingdings" panose="05000000000000000000" pitchFamily="2" charset="2"/>
              <a:buChar char="Ø"/>
              <a:defRPr/>
            </a:pPr>
            <a:r>
              <a:rPr lang="en-US" sz="2000" dirty="0">
                <a:solidFill>
                  <a:prstClr val="black"/>
                </a:solidFill>
                <a:latin typeface="Franklin Gothic Book" panose="020B0503020102020204" pitchFamily="34" charset="0"/>
              </a:rPr>
              <a:t>State Share $76.8M (State Capital Outlay)</a:t>
            </a:r>
          </a:p>
          <a:p>
            <a:pPr marL="285750" indent="-285750">
              <a:buClr>
                <a:srgbClr val="F79646"/>
              </a:buClr>
              <a:buFont typeface="Wingdings" panose="05000000000000000000" pitchFamily="2" charset="2"/>
              <a:buChar char="Ø"/>
              <a:defRPr/>
            </a:pPr>
            <a:r>
              <a:rPr lang="en-US" sz="2000" dirty="0">
                <a:solidFill>
                  <a:prstClr val="black"/>
                </a:solidFill>
                <a:latin typeface="Franklin Gothic Book" panose="020B0503020102020204" pitchFamily="34" charset="0"/>
              </a:rPr>
              <a:t>Non-Federal Sponsors are DOTD, Terrebonne Parish Consolidated Government, and Terrebonne Port Commission</a:t>
            </a:r>
          </a:p>
        </p:txBody>
      </p:sp>
      <p:sp>
        <p:nvSpPr>
          <p:cNvPr id="7" name="Title 1"/>
          <p:cNvSpPr txBox="1">
            <a:spLocks/>
          </p:cNvSpPr>
          <p:nvPr/>
        </p:nvSpPr>
        <p:spPr bwMode="auto">
          <a:xfrm>
            <a:off x="4191000" y="445557"/>
            <a:ext cx="739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lnSpc>
                <a:spcPct val="100000"/>
              </a:lnSpc>
            </a:pPr>
            <a:r>
              <a:rPr lang="en-US" altLang="en-US" sz="3600" dirty="0">
                <a:ea typeface="+mn-ea"/>
                <a:cs typeface="Arial" panose="020B0604020202020204" pitchFamily="34" charset="0"/>
              </a:rPr>
              <a:t>Houma Navigation Canal Deepening</a:t>
            </a:r>
            <a:endParaRPr lang="en-US" sz="2400" dirty="0">
              <a:ea typeface="+mn-ea"/>
              <a:cs typeface="Arial" panose="020B0604020202020204" pitchFamily="34" charset="0"/>
            </a:endParaRPr>
          </a:p>
        </p:txBody>
      </p:sp>
    </p:spTree>
    <p:extLst>
      <p:ext uri="{BB962C8B-B14F-4D97-AF65-F5344CB8AC3E}">
        <p14:creationId xmlns:p14="http://schemas.microsoft.com/office/powerpoint/2010/main" val="1255596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rPr>
              <a:t>Levee Safety Program</a:t>
            </a:r>
          </a:p>
          <a:p>
            <a:pPr algn="r"/>
            <a:r>
              <a:rPr lang="en-US" sz="2400" dirty="0">
                <a:solidFill>
                  <a:prstClr val="black"/>
                </a:solidFill>
              </a:rPr>
              <a:t>Current Services</a:t>
            </a:r>
          </a:p>
          <a:p>
            <a:pPr marL="0" marR="0" lvl="0" indent="0" algn="r" defTabSz="914400" rtl="0" eaLnBrk="0" fontAlgn="base" latinLnBrk="0" hangingPunct="0">
              <a:lnSpc>
                <a:spcPts val="44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Franklin Gothic Book" panose="020B0503020102020204" pitchFamily="34" charset="0"/>
            </a:endParaRPr>
          </a:p>
        </p:txBody>
      </p:sp>
      <p:sp>
        <p:nvSpPr>
          <p:cNvPr id="10" name="Content Placeholder 2"/>
          <p:cNvSpPr txBox="1">
            <a:spLocks/>
          </p:cNvSpPr>
          <p:nvPr/>
        </p:nvSpPr>
        <p:spPr bwMode="auto">
          <a:xfrm>
            <a:off x="685799" y="1524000"/>
            <a:ext cx="6781801" cy="4311383"/>
          </a:xfrm>
          <a:prstGeom prst="rect">
            <a:avLst/>
          </a:prstGeom>
          <a:solidFill>
            <a:schemeClr val="bg1">
              <a:alpha val="80000"/>
            </a:schemeClr>
          </a:solidFill>
          <a:ln>
            <a:noFill/>
          </a:ln>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marR="0" lvl="0" indent="-427038" algn="l" defTabSz="914400" rtl="0" eaLnBrk="0" fontAlgn="base" latinLnBrk="0" hangingPunct="0">
              <a:lnSpc>
                <a:spcPct val="100000"/>
              </a:lnSpc>
              <a:spcBef>
                <a:spcPct val="0"/>
              </a:spcBef>
              <a:spcAft>
                <a:spcPts val="1200"/>
              </a:spcAft>
              <a:buClr>
                <a:srgbClr val="F16321"/>
              </a:buClr>
              <a:buSzPct val="127000"/>
              <a:buFont typeface="Wingdings" panose="05000000000000000000" pitchFamily="2" charset="2"/>
              <a:buChar char="Ø"/>
              <a:tabLst>
                <a:tab pos="514337" algn="l"/>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Inspections</a:t>
            </a:r>
          </a:p>
          <a:p>
            <a:pPr marL="862013" marR="0" lvl="1" indent="-427038" algn="l" defTabSz="914400" rtl="0" eaLnBrk="0" fontAlgn="base" latinLnBrk="0" hangingPunct="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Assist Levee Districts with their Inspections</a:t>
            </a:r>
          </a:p>
          <a:p>
            <a:pPr marL="862013" marR="0" lvl="1" indent="-427038" algn="l" defTabSz="914400" rtl="0" eaLnBrk="0" fontAlgn="base" latinLnBrk="0" hangingPunct="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Provide Semi-Annual Inspection Reports</a:t>
            </a:r>
          </a:p>
          <a:p>
            <a:pPr marL="862013" marR="0" lvl="1" indent="-427038" algn="l" defTabSz="914400" rtl="0" eaLnBrk="0" fontAlgn="base" latinLnBrk="0" hangingPunct="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Provide Recommendations/Options for Corrective Actions</a:t>
            </a:r>
          </a:p>
          <a:p>
            <a:pPr marL="862013" marR="0" lvl="1" indent="-427038" algn="l" defTabSz="914400" rtl="0" eaLnBrk="0" fontAlgn="base" latinLnBrk="0" hangingPunct="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Flood inspections / Monitoring</a:t>
            </a:r>
          </a:p>
          <a:p>
            <a:pPr marL="461963" marR="0" lvl="0" indent="-427038" algn="l" defTabSz="914400" rtl="0" eaLnBrk="0" fontAlgn="base" latinLnBrk="0" hangingPunct="0">
              <a:lnSpc>
                <a:spcPct val="100000"/>
              </a:lnSpc>
              <a:spcBef>
                <a:spcPct val="0"/>
              </a:spcBef>
              <a:spcAft>
                <a:spcPts val="1200"/>
              </a:spcAft>
              <a:buClr>
                <a:srgbClr val="F16321"/>
              </a:buClr>
              <a:buSzPct val="127000"/>
              <a:buFont typeface="Wingdings" panose="05000000000000000000" pitchFamily="2" charset="2"/>
              <a:buChar char="Ø"/>
              <a:tabLst>
                <a:tab pos="514337" algn="l"/>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Inventory/Mapping   </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Inventory Levee Assets </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Develop GIS Maps </a:t>
            </a:r>
          </a:p>
          <a:p>
            <a:pPr marL="461963" marR="0" lvl="0" indent="-427038" algn="l" defTabSz="914400" rtl="0" eaLnBrk="0" fontAlgn="base" latinLnBrk="0" hangingPunct="0">
              <a:lnSpc>
                <a:spcPct val="100000"/>
              </a:lnSpc>
              <a:spcBef>
                <a:spcPct val="0"/>
              </a:spcBef>
              <a:spcAft>
                <a:spcPts val="1200"/>
              </a:spcAft>
              <a:buClr>
                <a:srgbClr val="F16321"/>
              </a:buClr>
              <a:buSzPct val="127000"/>
              <a:buFont typeface="Wingdings" panose="05000000000000000000" pitchFamily="2" charset="2"/>
              <a:buChar char="Ø"/>
              <a:tabLst>
                <a:tab pos="514337" algn="l"/>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Training Compliance</a:t>
            </a:r>
          </a:p>
          <a:p>
            <a:pPr marL="862013" marR="0" lvl="1" indent="-427038" defTabSz="914400" latinLnBrk="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Online training for levee inspectors</a:t>
            </a:r>
          </a:p>
        </p:txBody>
      </p:sp>
      <p:sp>
        <p:nvSpPr>
          <p:cNvPr id="3" name="Slide Number Placeholder 2"/>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343775" y="2181225"/>
            <a:ext cx="4648200" cy="3486150"/>
          </a:xfrm>
          <a:prstGeom prst="rect">
            <a:avLst/>
          </a:prstGeom>
        </p:spPr>
      </p:pic>
    </p:spTree>
    <p:extLst>
      <p:ext uri="{BB962C8B-B14F-4D97-AF65-F5344CB8AC3E}">
        <p14:creationId xmlns:p14="http://schemas.microsoft.com/office/powerpoint/2010/main" val="7733216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5C9B0AA-EE54-4968-95E5-6586D6E0F47B}" type="slidenum">
              <a:rPr lang="en-US">
                <a:solidFill>
                  <a:prstClr val="white"/>
                </a:solidFill>
              </a:rPr>
              <a:pPr>
                <a:defRPr/>
              </a:pPr>
              <a:t>40</a:t>
            </a:fld>
            <a:endParaRPr lang="en-US" dirty="0">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7500" y="1371600"/>
            <a:ext cx="6248400" cy="2811858"/>
          </a:xfrm>
          <a:prstGeom prst="rect">
            <a:avLst/>
          </a:prstGeom>
        </p:spPr>
      </p:pic>
      <p:sp>
        <p:nvSpPr>
          <p:cNvPr id="8" name="Rectangle 7"/>
          <p:cNvSpPr/>
          <p:nvPr/>
        </p:nvSpPr>
        <p:spPr>
          <a:xfrm>
            <a:off x="2057400" y="4267200"/>
            <a:ext cx="8382000" cy="1631216"/>
          </a:xfrm>
          <a:prstGeom prst="rect">
            <a:avLst/>
          </a:prstGeom>
        </p:spPr>
        <p:txBody>
          <a:bodyPr wrap="square">
            <a:spAutoFit/>
          </a:bodyPr>
          <a:lstStyle/>
          <a:p>
            <a:pPr marL="342900" indent="-342900">
              <a:buClr>
                <a:srgbClr val="F79646"/>
              </a:buClr>
              <a:buFont typeface="Wingdings" panose="05000000000000000000" pitchFamily="2" charset="2"/>
              <a:buChar char="Ø"/>
              <a:defRPr/>
            </a:pPr>
            <a:r>
              <a:rPr lang="en-US" sz="2000" dirty="0">
                <a:solidFill>
                  <a:prstClr val="black"/>
                </a:solidFill>
              </a:rPr>
              <a:t>Water Resources Development Act (WRDA) 2018 gave approval for a feasibility study to deepen the Red River Waterway from 9 ft. to12 ft. </a:t>
            </a:r>
          </a:p>
          <a:p>
            <a:pPr marL="342900" indent="-342900">
              <a:buClr>
                <a:srgbClr val="F79646"/>
              </a:buClr>
              <a:buFont typeface="Wingdings" panose="05000000000000000000" pitchFamily="2" charset="2"/>
              <a:buChar char="Ø"/>
              <a:defRPr/>
            </a:pPr>
            <a:r>
              <a:rPr lang="en-US" sz="2000" dirty="0">
                <a:solidFill>
                  <a:prstClr val="black"/>
                </a:solidFill>
              </a:rPr>
              <a:t>Study to begin in FY 24 and complete in FY 27</a:t>
            </a:r>
          </a:p>
          <a:p>
            <a:pPr marL="342900" indent="-342900">
              <a:buClr>
                <a:srgbClr val="F79646"/>
              </a:buClr>
              <a:buFont typeface="Wingdings" panose="05000000000000000000" pitchFamily="2" charset="2"/>
              <a:buChar char="Ø"/>
              <a:defRPr/>
            </a:pPr>
            <a:r>
              <a:rPr lang="en-US" sz="2000" dirty="0">
                <a:solidFill>
                  <a:prstClr val="black"/>
                </a:solidFill>
              </a:rPr>
              <a:t>State Share is $1.5M (State Capital Outlay)</a:t>
            </a:r>
          </a:p>
          <a:p>
            <a:pPr marL="342900" indent="-342900">
              <a:buClr>
                <a:srgbClr val="F79646"/>
              </a:buClr>
              <a:buFont typeface="Wingdings" panose="05000000000000000000" pitchFamily="2" charset="2"/>
              <a:buChar char="Ø"/>
              <a:defRPr/>
            </a:pPr>
            <a:r>
              <a:rPr lang="en-US" sz="2000" dirty="0">
                <a:solidFill>
                  <a:prstClr val="black"/>
                </a:solidFill>
              </a:rPr>
              <a:t>DOTD Secretary is the Chair of the Red River Waterway Commission</a:t>
            </a:r>
          </a:p>
        </p:txBody>
      </p:sp>
      <p:sp>
        <p:nvSpPr>
          <p:cNvPr id="6" name="Title 1"/>
          <p:cNvSpPr txBox="1">
            <a:spLocks/>
          </p:cNvSpPr>
          <p:nvPr/>
        </p:nvSpPr>
        <p:spPr bwMode="auto">
          <a:xfrm>
            <a:off x="1143000" y="445557"/>
            <a:ext cx="10439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lnSpc>
                <a:spcPct val="100000"/>
              </a:lnSpc>
            </a:pPr>
            <a:r>
              <a:rPr lang="en-US" altLang="en-US" sz="3600" dirty="0">
                <a:ea typeface="+mn-ea"/>
                <a:cs typeface="Arial" panose="020B0604020202020204" pitchFamily="34" charset="0"/>
              </a:rPr>
              <a:t>J. Bennet Johnston Waterway (Red River) Deepening</a:t>
            </a:r>
            <a:endParaRPr lang="en-US" sz="2400" dirty="0">
              <a:ea typeface="+mn-ea"/>
              <a:cs typeface="Arial" panose="020B0604020202020204" pitchFamily="34" charset="0"/>
            </a:endParaRPr>
          </a:p>
        </p:txBody>
      </p:sp>
    </p:spTree>
    <p:extLst>
      <p:ext uri="{BB962C8B-B14F-4D97-AF65-F5344CB8AC3E}">
        <p14:creationId xmlns:p14="http://schemas.microsoft.com/office/powerpoint/2010/main" val="28798117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D5C9B0AA-EE54-4968-95E5-6586D6E0F47B}" type="slidenum">
              <a:rPr lang="en-US">
                <a:solidFill>
                  <a:prstClr val="white"/>
                </a:solidFill>
              </a:rPr>
              <a:pPr>
                <a:defRPr/>
              </a:pPr>
              <a:t>41</a:t>
            </a:fld>
            <a:endParaRPr lang="en-US" dirty="0">
              <a:solidFill>
                <a:prstClr val="white"/>
              </a:solidFill>
            </a:endParaRPr>
          </a:p>
        </p:txBody>
      </p:sp>
      <p:pic>
        <p:nvPicPr>
          <p:cNvPr id="5124" name="Picture 4" descr="Pipe at the Port of Iberia, New Iberia, LA"/>
          <p:cNvPicPr>
            <a:picLocks noChangeAspect="1" noChangeArrowheads="1"/>
          </p:cNvPicPr>
          <p:nvPr/>
        </p:nvPicPr>
        <p:blipFill rotWithShape="1">
          <a:blip r:embed="rId3">
            <a:extLst>
              <a:ext uri="{28A0092B-C50C-407E-A947-70E740481C1C}">
                <a14:useLocalDpi xmlns:a14="http://schemas.microsoft.com/office/drawing/2010/main" val="0"/>
              </a:ext>
            </a:extLst>
          </a:blip>
          <a:srcRect l="9231" t="8445" r="9231" b="9625"/>
          <a:stretch/>
        </p:blipFill>
        <p:spPr bwMode="auto">
          <a:xfrm>
            <a:off x="685800" y="1890363"/>
            <a:ext cx="4706621" cy="266412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www.portofiberia.com/update2022/wp-content/uploads/2019/10/dredging200dpi-1031359224-web-300x18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1890363"/>
            <a:ext cx="4440208" cy="26641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85800" y="4688156"/>
            <a:ext cx="10764808" cy="1015663"/>
          </a:xfrm>
          <a:prstGeom prst="rect">
            <a:avLst/>
          </a:prstGeom>
          <a:noFill/>
        </p:spPr>
        <p:txBody>
          <a:bodyPr wrap="square" rtlCol="0">
            <a:spAutoFit/>
          </a:bodyPr>
          <a:lstStyle/>
          <a:p>
            <a:pPr marL="171450" indent="-171450">
              <a:buClr>
                <a:srgbClr val="F79646"/>
              </a:buClr>
              <a:buFont typeface="Wingdings" panose="05000000000000000000" pitchFamily="2" charset="2"/>
              <a:buChar char="Ø"/>
              <a:defRPr/>
            </a:pPr>
            <a:r>
              <a:rPr lang="en-US" sz="2000" dirty="0">
                <a:solidFill>
                  <a:prstClr val="black"/>
                </a:solidFill>
                <a:latin typeface="Franklin Gothic Book" panose="020B0503020102020204" pitchFamily="34" charset="0"/>
              </a:rPr>
              <a:t>Deepen the channel from 12 ft. to 16 ft. from the Port of Iberia to the Gulf of Mexico – 53 miles</a:t>
            </a:r>
          </a:p>
          <a:p>
            <a:pPr marL="171450" indent="-171450">
              <a:buClr>
                <a:srgbClr val="F79646"/>
              </a:buClr>
              <a:buFont typeface="Wingdings" panose="05000000000000000000" pitchFamily="2" charset="2"/>
              <a:buChar char="Ø"/>
              <a:defRPr/>
            </a:pPr>
            <a:r>
              <a:rPr lang="en-US" sz="2000" dirty="0">
                <a:solidFill>
                  <a:prstClr val="black"/>
                </a:solidFill>
                <a:latin typeface="Franklin Gothic Book" panose="020B0503020102020204" pitchFamily="34" charset="0"/>
              </a:rPr>
              <a:t>Total construction cost is $60M</a:t>
            </a:r>
          </a:p>
          <a:p>
            <a:pPr marL="171450" indent="-171450">
              <a:buClr>
                <a:srgbClr val="F79646"/>
              </a:buClr>
              <a:buFont typeface="Wingdings" panose="05000000000000000000" pitchFamily="2" charset="2"/>
              <a:buChar char="Ø"/>
              <a:defRPr/>
            </a:pPr>
            <a:r>
              <a:rPr lang="en-US" sz="2000" dirty="0">
                <a:solidFill>
                  <a:prstClr val="black"/>
                </a:solidFill>
                <a:latin typeface="Franklin Gothic Book" panose="020B0503020102020204" pitchFamily="34" charset="0"/>
              </a:rPr>
              <a:t>State Share $59.3M (State Capital Outlay)</a:t>
            </a:r>
          </a:p>
        </p:txBody>
      </p:sp>
      <p:sp>
        <p:nvSpPr>
          <p:cNvPr id="7" name="Title 1"/>
          <p:cNvSpPr txBox="1">
            <a:spLocks/>
          </p:cNvSpPr>
          <p:nvPr/>
        </p:nvSpPr>
        <p:spPr bwMode="auto">
          <a:xfrm>
            <a:off x="1371600" y="445557"/>
            <a:ext cx="10210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lnSpc>
                <a:spcPct val="100000"/>
              </a:lnSpc>
            </a:pPr>
            <a:r>
              <a:rPr lang="en-US" altLang="en-US" sz="3600" dirty="0" err="1">
                <a:ea typeface="+mn-ea"/>
                <a:cs typeface="Arial" panose="020B0604020202020204" pitchFamily="34" charset="0"/>
              </a:rPr>
              <a:t>Acadiana</a:t>
            </a:r>
            <a:r>
              <a:rPr lang="en-US" altLang="en-US" sz="3600" dirty="0">
                <a:ea typeface="+mn-ea"/>
                <a:cs typeface="Arial" panose="020B0604020202020204" pitchFamily="34" charset="0"/>
              </a:rPr>
              <a:t> to Gulf of Mexico </a:t>
            </a:r>
          </a:p>
          <a:p>
            <a:pPr algn="r">
              <a:lnSpc>
                <a:spcPct val="100000"/>
              </a:lnSpc>
            </a:pPr>
            <a:r>
              <a:rPr lang="en-US" altLang="en-US" sz="3600" dirty="0">
                <a:ea typeface="+mn-ea"/>
                <a:cs typeface="Arial" panose="020B0604020202020204" pitchFamily="34" charset="0"/>
              </a:rPr>
              <a:t>Access Channel/Port of Iberia Deepening</a:t>
            </a:r>
            <a:endParaRPr lang="en-US" sz="2400" dirty="0">
              <a:ea typeface="+mn-ea"/>
              <a:cs typeface="Arial" panose="020B0604020202020204" pitchFamily="34" charset="0"/>
            </a:endParaRPr>
          </a:p>
        </p:txBody>
      </p:sp>
    </p:spTree>
    <p:extLst>
      <p:ext uri="{BB962C8B-B14F-4D97-AF65-F5344CB8AC3E}">
        <p14:creationId xmlns:p14="http://schemas.microsoft.com/office/powerpoint/2010/main" val="3907507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905000" y="1676400"/>
            <a:ext cx="8534400" cy="3352800"/>
          </a:xfrm>
        </p:spPr>
        <p:txBody>
          <a:bodyPr/>
          <a:lstStyle/>
          <a:p>
            <a:r>
              <a:rPr lang="en-US" sz="6600" b="1" dirty="0">
                <a:solidFill>
                  <a:schemeClr val="bg1"/>
                </a:solidFill>
                <a:effectLst>
                  <a:outerShdw blurRad="38100" dist="38100" dir="2700000" algn="tl">
                    <a:srgbClr val="000000">
                      <a:alpha val="43137"/>
                    </a:srgbClr>
                  </a:outerShdw>
                </a:effectLst>
              </a:rPr>
              <a:t>Questions ?</a:t>
            </a:r>
            <a:endParaRPr lang="en-US" sz="6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659316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3200" y="1580151"/>
            <a:ext cx="5351385" cy="4100458"/>
          </a:xfrm>
          <a:prstGeom prst="rect">
            <a:avLst/>
          </a:prstGeom>
        </p:spPr>
      </p:pic>
      <p:sp>
        <p:nvSpPr>
          <p:cNvPr id="10"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rPr>
              <a:t>Levee Safety Program</a:t>
            </a:r>
          </a:p>
          <a:p>
            <a:pPr algn="r"/>
            <a:r>
              <a:rPr lang="en-US" sz="2400" dirty="0">
                <a:solidFill>
                  <a:prstClr val="black"/>
                </a:solidFill>
              </a:rPr>
              <a:t>Additional Services</a:t>
            </a:r>
          </a:p>
          <a:p>
            <a:pPr marL="0" marR="0" lvl="0" indent="0" algn="r" defTabSz="914400" rtl="0" eaLnBrk="0" fontAlgn="base" latinLnBrk="0" hangingPunct="0">
              <a:lnSpc>
                <a:spcPts val="44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Franklin Gothic Book" panose="020B0503020102020204" pitchFamily="34" charset="0"/>
            </a:endParaRPr>
          </a:p>
        </p:txBody>
      </p:sp>
      <p:sp>
        <p:nvSpPr>
          <p:cNvPr id="11" name="Content Placeholder 2"/>
          <p:cNvSpPr txBox="1">
            <a:spLocks/>
          </p:cNvSpPr>
          <p:nvPr/>
        </p:nvSpPr>
        <p:spPr bwMode="auto">
          <a:xfrm>
            <a:off x="609601" y="1474688"/>
            <a:ext cx="5943600" cy="4311383"/>
          </a:xfrm>
          <a:prstGeom prst="rect">
            <a:avLst/>
          </a:prstGeom>
          <a:solidFill>
            <a:schemeClr val="bg1">
              <a:alpha val="80000"/>
            </a:schemeClr>
          </a:solidFill>
          <a:ln>
            <a:noFill/>
          </a:ln>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marR="0" lvl="0" indent="-427038" algn="l" defTabSz="914400" rtl="0" eaLnBrk="0" fontAlgn="base" latinLnBrk="0" hangingPunct="0">
              <a:lnSpc>
                <a:spcPct val="100000"/>
              </a:lnSpc>
              <a:spcBef>
                <a:spcPct val="0"/>
              </a:spcBef>
              <a:spcAft>
                <a:spcPts val="1200"/>
              </a:spcAft>
              <a:buClr>
                <a:srgbClr val="F16321"/>
              </a:buClr>
              <a:buSzPct val="127000"/>
              <a:buFont typeface="Wingdings" panose="05000000000000000000" pitchFamily="2" charset="2"/>
              <a:buChar char="Ø"/>
              <a:tabLst>
                <a:tab pos="514337" algn="l"/>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Capital Outlay</a:t>
            </a:r>
          </a:p>
          <a:p>
            <a:pPr marL="862013" marR="0" lvl="1" indent="-427038" algn="l" defTabSz="914400" rtl="0" eaLnBrk="0" fontAlgn="base" latinLnBrk="0" hangingPunct="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Assist levee districts with funding</a:t>
            </a:r>
            <a:r>
              <a:rPr kumimoji="0" lang="en-US" sz="1600" b="0" i="0" u="none" strike="noStrike" kern="1200" cap="none" spc="0" normalizeH="0" noProof="0" dirty="0">
                <a:ln>
                  <a:noFill/>
                </a:ln>
                <a:solidFill>
                  <a:prstClr val="black"/>
                </a:solidFill>
                <a:effectLst/>
                <a:uLnTx/>
                <a:uFillTx/>
                <a:latin typeface="Franklin Gothic Book" panose="020B0503020102020204" pitchFamily="34" charset="0"/>
                <a:ea typeface="+mn-ea"/>
                <a:cs typeface="Arial" panose="020B0604020202020204" pitchFamily="34" charset="0"/>
              </a:rPr>
              <a:t> requests</a:t>
            </a:r>
          </a:p>
          <a:p>
            <a:pPr marL="862013" marR="0" lvl="1" indent="-427038" algn="l" defTabSz="914400" rtl="0" eaLnBrk="0" fontAlgn="base" latinLnBrk="0" hangingPunct="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baseline="0" dirty="0">
                <a:solidFill>
                  <a:prstClr val="black"/>
                </a:solidFill>
                <a:latin typeface="Franklin Gothic Book" panose="020B0503020102020204" pitchFamily="34" charset="0"/>
                <a:cs typeface="Arial" panose="020B0604020202020204" pitchFamily="34" charset="0"/>
              </a:rPr>
              <a:t>Project management</a:t>
            </a:r>
            <a:endPar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endParaRPr>
          </a:p>
          <a:p>
            <a:pPr marL="461963" marR="0" lvl="0" indent="-427038" algn="l" defTabSz="914400" rtl="0" eaLnBrk="0" fontAlgn="base" latinLnBrk="0" hangingPunct="0">
              <a:lnSpc>
                <a:spcPct val="100000"/>
              </a:lnSpc>
              <a:spcBef>
                <a:spcPct val="0"/>
              </a:spcBef>
              <a:spcAft>
                <a:spcPts val="1200"/>
              </a:spcAft>
              <a:buClr>
                <a:srgbClr val="F16321"/>
              </a:buClr>
              <a:buSzPct val="127000"/>
              <a:buFont typeface="Wingdings" panose="05000000000000000000" pitchFamily="2" charset="2"/>
              <a:buChar char="Ø"/>
              <a:tabLst>
                <a:tab pos="514337" algn="l"/>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Regulatory</a:t>
            </a:r>
            <a:r>
              <a:rPr kumimoji="0" lang="en-US" sz="2000" b="0" i="0" u="none" strike="noStrike" kern="1200" cap="none" spc="0" normalizeH="0" noProof="0" dirty="0">
                <a:ln>
                  <a:noFill/>
                </a:ln>
                <a:solidFill>
                  <a:prstClr val="black"/>
                </a:solidFill>
                <a:effectLst/>
                <a:uLnTx/>
                <a:uFillTx/>
                <a:latin typeface="Franklin Gothic Book" panose="020B0503020102020204" pitchFamily="34" charset="0"/>
                <a:ea typeface="+mn-ea"/>
                <a:cs typeface="Arial" panose="020B0604020202020204" pitchFamily="34" charset="0"/>
              </a:rPr>
              <a:t> Support</a:t>
            </a: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   </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Coordination for certifications</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Stakeholder meetings with USACE </a:t>
            </a:r>
          </a:p>
          <a:p>
            <a:pPr marL="461963" marR="0" lvl="0" indent="-427038" algn="l" defTabSz="914400" rtl="0" eaLnBrk="0" fontAlgn="base" latinLnBrk="0" hangingPunct="0">
              <a:lnSpc>
                <a:spcPct val="100000"/>
              </a:lnSpc>
              <a:spcBef>
                <a:spcPct val="0"/>
              </a:spcBef>
              <a:spcAft>
                <a:spcPts val="1200"/>
              </a:spcAft>
              <a:buClr>
                <a:srgbClr val="F16321"/>
              </a:buClr>
              <a:buSzPct val="127000"/>
              <a:buFont typeface="Wingdings" panose="05000000000000000000" pitchFamily="2" charset="2"/>
              <a:buChar char="Ø"/>
              <a:tabLst>
                <a:tab pos="514337" algn="l"/>
              </a:tabLst>
              <a:defRPr/>
            </a:pPr>
            <a:r>
              <a:rPr kumimoji="0" lang="en-US" sz="20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Arial" panose="020B0604020202020204" pitchFamily="34" charset="0"/>
              </a:rPr>
              <a:t>Strategic Planning</a:t>
            </a:r>
          </a:p>
          <a:p>
            <a:pPr marL="862013" marR="0" lvl="1" indent="-427038" defTabSz="914400" latinLnBrk="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Review of USACE and FEMA guidance documents to identify upcoming requirements</a:t>
            </a:r>
          </a:p>
          <a:p>
            <a:pPr marL="862013" marR="0" lvl="1" indent="-427038" defTabSz="914400" latinLnBrk="0">
              <a:lnSpc>
                <a:spcPct val="100000"/>
              </a:lnSpc>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a:solidFill>
                  <a:prstClr val="black"/>
                </a:solidFill>
                <a:latin typeface="Franklin Gothic Book" panose="020B0503020102020204" pitchFamily="34" charset="0"/>
                <a:cs typeface="Arial" panose="020B0604020202020204" pitchFamily="34" charset="0"/>
              </a:rPr>
              <a:t>Interface with resources to determine if legislative activity should be considered</a:t>
            </a:r>
          </a:p>
        </p:txBody>
      </p:sp>
    </p:spTree>
    <p:extLst>
      <p:ext uri="{BB962C8B-B14F-4D97-AF65-F5344CB8AC3E}">
        <p14:creationId xmlns:p14="http://schemas.microsoft.com/office/powerpoint/2010/main" val="1771607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3946" y="1808180"/>
            <a:ext cx="4371975" cy="642938"/>
          </a:xfrm>
        </p:spPr>
        <p:txBody>
          <a:bodyPr rtlCol="0">
            <a:normAutofit fontScale="90000"/>
          </a:bodyPr>
          <a:lstStyle/>
          <a:p>
            <a:pPr>
              <a:defRPr/>
            </a:pPr>
            <a:br>
              <a:rPr lang="en-US" dirty="0"/>
            </a:br>
            <a:endParaRPr lang="en-US" dirty="0"/>
          </a:p>
        </p:txBody>
      </p:sp>
      <p:sp>
        <p:nvSpPr>
          <p:cNvPr id="26629" name="Rectangle 4"/>
          <p:cNvSpPr>
            <a:spLocks noChangeArrowheads="1"/>
          </p:cNvSpPr>
          <p:nvPr/>
        </p:nvSpPr>
        <p:spPr bwMode="auto">
          <a:xfrm>
            <a:off x="4522610" y="1930516"/>
            <a:ext cx="398621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25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7174" name="Title 2"/>
          <p:cNvSpPr txBox="1">
            <a:spLocks/>
          </p:cNvSpPr>
          <p:nvPr/>
        </p:nvSpPr>
        <p:spPr bwMode="auto">
          <a:xfrm>
            <a:off x="6781800" y="1293342"/>
            <a:ext cx="4855197" cy="46218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Times New Roman" pitchFamily="18" charset="0"/>
              </a:rPr>
              <a:t>Non-Coastal Levee Districts (9)</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700558"/>
            <a:ext cx="1379487" cy="465492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505"/>
          <a:stretch/>
        </p:blipFill>
        <p:spPr>
          <a:xfrm>
            <a:off x="389458" y="502196"/>
            <a:ext cx="5858942" cy="5238930"/>
          </a:xfrm>
          <a:prstGeom prst="rect">
            <a:avLst/>
          </a:prstGeom>
        </p:spPr>
      </p:pic>
      <p:sp>
        <p:nvSpPr>
          <p:cNvPr id="22" name="TextBox 21"/>
          <p:cNvSpPr txBox="1"/>
          <p:nvPr/>
        </p:nvSpPr>
        <p:spPr>
          <a:xfrm>
            <a:off x="9016872" y="1982223"/>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4.3</a:t>
            </a:r>
          </a:p>
        </p:txBody>
      </p:sp>
      <p:sp>
        <p:nvSpPr>
          <p:cNvPr id="14" name="TextBox 13"/>
          <p:cNvSpPr txBox="1"/>
          <p:nvPr/>
        </p:nvSpPr>
        <p:spPr>
          <a:xfrm>
            <a:off x="9016871" y="1736002"/>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65.1</a:t>
            </a:r>
          </a:p>
        </p:txBody>
      </p:sp>
      <p:sp>
        <p:nvSpPr>
          <p:cNvPr id="34" name="TextBox 33"/>
          <p:cNvSpPr txBox="1"/>
          <p:nvPr/>
        </p:nvSpPr>
        <p:spPr>
          <a:xfrm>
            <a:off x="9016872" y="2279090"/>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116.7</a:t>
            </a:r>
          </a:p>
        </p:txBody>
      </p:sp>
      <p:sp>
        <p:nvSpPr>
          <p:cNvPr id="35" name="TextBox 34"/>
          <p:cNvSpPr txBox="1"/>
          <p:nvPr/>
        </p:nvSpPr>
        <p:spPr>
          <a:xfrm>
            <a:off x="9017805" y="2630255"/>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306.3</a:t>
            </a:r>
          </a:p>
        </p:txBody>
      </p:sp>
      <p:sp>
        <p:nvSpPr>
          <p:cNvPr id="36" name="TextBox 35"/>
          <p:cNvSpPr txBox="1"/>
          <p:nvPr/>
        </p:nvSpPr>
        <p:spPr>
          <a:xfrm>
            <a:off x="9025109" y="2966086"/>
            <a:ext cx="1448097"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26.2</a:t>
            </a:r>
          </a:p>
        </p:txBody>
      </p:sp>
      <p:sp>
        <p:nvSpPr>
          <p:cNvPr id="37" name="TextBox 36"/>
          <p:cNvSpPr txBox="1"/>
          <p:nvPr/>
        </p:nvSpPr>
        <p:spPr>
          <a:xfrm>
            <a:off x="9017804" y="3321797"/>
            <a:ext cx="1457714"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69.3</a:t>
            </a:r>
          </a:p>
        </p:txBody>
      </p:sp>
      <p:sp>
        <p:nvSpPr>
          <p:cNvPr id="38" name="TextBox 37"/>
          <p:cNvSpPr txBox="1"/>
          <p:nvPr/>
        </p:nvSpPr>
        <p:spPr>
          <a:xfrm>
            <a:off x="9017804" y="3562329"/>
            <a:ext cx="1462396" cy="251646"/>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17.5</a:t>
            </a:r>
          </a:p>
        </p:txBody>
      </p:sp>
      <p:sp>
        <p:nvSpPr>
          <p:cNvPr id="39" name="TextBox 38"/>
          <p:cNvSpPr txBox="1"/>
          <p:nvPr/>
        </p:nvSpPr>
        <p:spPr>
          <a:xfrm>
            <a:off x="9026778" y="3895219"/>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3.4</a:t>
            </a:r>
          </a:p>
        </p:txBody>
      </p:sp>
      <p:sp>
        <p:nvSpPr>
          <p:cNvPr id="40" name="TextBox 39"/>
          <p:cNvSpPr txBox="1"/>
          <p:nvPr/>
        </p:nvSpPr>
        <p:spPr>
          <a:xfrm>
            <a:off x="9024438" y="4258305"/>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51.7</a:t>
            </a:r>
          </a:p>
        </p:txBody>
      </p:sp>
      <p:sp>
        <p:nvSpPr>
          <p:cNvPr id="41" name="TextBox 40"/>
          <p:cNvSpPr txBox="1"/>
          <p:nvPr/>
        </p:nvSpPr>
        <p:spPr>
          <a:xfrm>
            <a:off x="9029650" y="4591275"/>
            <a:ext cx="1450551"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196.7</a:t>
            </a:r>
          </a:p>
        </p:txBody>
      </p:sp>
      <p:sp>
        <p:nvSpPr>
          <p:cNvPr id="42" name="TextBox 41"/>
          <p:cNvSpPr txBox="1"/>
          <p:nvPr/>
        </p:nvSpPr>
        <p:spPr>
          <a:xfrm>
            <a:off x="9031072" y="4837496"/>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55.2 </a:t>
            </a:r>
          </a:p>
        </p:txBody>
      </p:sp>
      <p:sp>
        <p:nvSpPr>
          <p:cNvPr id="43" name="TextBox 42"/>
          <p:cNvSpPr txBox="1"/>
          <p:nvPr/>
        </p:nvSpPr>
        <p:spPr>
          <a:xfrm>
            <a:off x="9024438" y="5130530"/>
            <a:ext cx="1462396" cy="246221"/>
          </a:xfrm>
          <a:prstGeom prst="rect">
            <a:avLst/>
          </a:prstGeom>
          <a:solidFill>
            <a:srgbClr val="C6E0B3"/>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Federal            249.9</a:t>
            </a:r>
          </a:p>
        </p:txBody>
      </p:sp>
      <p:sp>
        <p:nvSpPr>
          <p:cNvPr id="44" name="TextBox 43"/>
          <p:cNvSpPr txBox="1"/>
          <p:nvPr/>
        </p:nvSpPr>
        <p:spPr>
          <a:xfrm>
            <a:off x="9026390" y="5370505"/>
            <a:ext cx="1453811" cy="246221"/>
          </a:xfrm>
          <a:prstGeom prst="rect">
            <a:avLst/>
          </a:prstGeom>
          <a:solidFill>
            <a:schemeClr val="accent6">
              <a:lumMod val="40000"/>
              <a:lumOff val="60000"/>
            </a:scheme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 Federal      4.7</a:t>
            </a:r>
          </a:p>
        </p:txBody>
      </p:sp>
      <p:sp>
        <p:nvSpPr>
          <p:cNvPr id="25" name="Title 1"/>
          <p:cNvSpPr txBox="1">
            <a:spLocks/>
          </p:cNvSpPr>
          <p:nvPr/>
        </p:nvSpPr>
        <p:spPr bwMode="auto">
          <a:xfrm>
            <a:off x="533400" y="381000"/>
            <a:ext cx="11049000" cy="1022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Levee Safety Program</a:t>
            </a:r>
          </a:p>
        </p:txBody>
      </p:sp>
    </p:spTree>
    <p:extLst>
      <p:ext uri="{BB962C8B-B14F-4D97-AF65-F5344CB8AC3E}">
        <p14:creationId xmlns:p14="http://schemas.microsoft.com/office/powerpoint/2010/main" val="24176213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5000" y="1417638"/>
            <a:ext cx="8719930" cy="4315185"/>
          </a:xfrm>
          <a:prstGeom prst="rect">
            <a:avLst/>
          </a:prstGeom>
        </p:spPr>
      </p:pic>
      <p:sp>
        <p:nvSpPr>
          <p:cNvPr id="9" name="Slide Number Placeholder 2"/>
          <p:cNvSpPr>
            <a:spLocks noGrp="1"/>
          </p:cNvSpPr>
          <p:nvPr>
            <p:ph type="sldNum" sz="quarter" idx="10"/>
          </p:nvPr>
        </p:nvSpPr>
        <p:spPr>
          <a:xfrm>
            <a:off x="9347200" y="6492876"/>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 name="Title 1"/>
          <p:cNvSpPr>
            <a:spLocks noGrp="1"/>
          </p:cNvSpPr>
          <p:nvPr>
            <p:ph type="title"/>
          </p:nvPr>
        </p:nvSpPr>
        <p:spPr>
          <a:xfrm>
            <a:off x="4724400" y="457200"/>
            <a:ext cx="6858000" cy="106680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00000"/>
              </a:lnSpc>
              <a:tabLst>
                <a:tab pos="228600" algn="l"/>
              </a:tabLst>
            </a:pPr>
            <a:r>
              <a:rPr lang="en-US" sz="3200" dirty="0"/>
              <a:t>	</a:t>
            </a:r>
            <a:r>
              <a:rPr lang="en-US" altLang="en-US" sz="3600" dirty="0"/>
              <a:t>Levee Safety Program</a:t>
            </a:r>
            <a:br>
              <a:rPr lang="en-US" altLang="en-US" sz="3200" dirty="0"/>
            </a:br>
            <a:r>
              <a:rPr lang="en-US" altLang="en-US" sz="2400" dirty="0"/>
              <a:t>Inspection Software</a:t>
            </a:r>
            <a:endParaRPr lang="en-US" sz="3200" dirty="0"/>
          </a:p>
        </p:txBody>
      </p:sp>
    </p:spTree>
    <p:extLst>
      <p:ext uri="{BB962C8B-B14F-4D97-AF65-F5344CB8AC3E}">
        <p14:creationId xmlns:p14="http://schemas.microsoft.com/office/powerpoint/2010/main" val="9424493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1" y="1306705"/>
            <a:ext cx="4571628" cy="2523689"/>
          </a:xfrm>
        </p:spPr>
        <p:txBody>
          <a:bodyPr>
            <a:normAutofit/>
          </a:bodyPr>
          <a:lstStyle/>
          <a:p>
            <a:pPr marL="0" indent="0">
              <a:buNone/>
            </a:pPr>
            <a:r>
              <a:rPr lang="en-US" sz="2400" b="1" dirty="0"/>
              <a:t>660 Regulated Dams</a:t>
            </a:r>
          </a:p>
          <a:p>
            <a:pPr marL="0" indent="0">
              <a:buNone/>
            </a:pPr>
            <a:r>
              <a:rPr lang="en-US" sz="1600" dirty="0"/>
              <a:t>(As of November 20, 2023)</a:t>
            </a:r>
          </a:p>
          <a:p>
            <a:pPr marL="0" indent="0" algn="ctr">
              <a:buNone/>
            </a:pPr>
            <a:endParaRPr lang="en-US" sz="1350" dirty="0"/>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43 High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67 Significant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550 Low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16 Under Investigation</a:t>
            </a:r>
            <a:endParaRPr lang="en-US" dirty="0"/>
          </a:p>
          <a:p>
            <a:endParaRPr lang="en-US" dirty="0"/>
          </a:p>
          <a:p>
            <a:pPr marL="0" indent="0">
              <a:buNone/>
            </a:pPr>
            <a:endParaRPr lang="en-US" dirty="0"/>
          </a:p>
          <a:p>
            <a:pPr marL="0" indent="0">
              <a:buNone/>
            </a:pPr>
            <a:endParaRPr lang="en-US" dirty="0"/>
          </a:p>
          <a:p>
            <a:endParaRPr lang="en-US" dirty="0"/>
          </a:p>
          <a:p>
            <a:pPr marL="0" indent="0">
              <a:buNone/>
            </a:pPr>
            <a:endParaRPr lang="en-US" sz="1125" dirty="0">
              <a:latin typeface="+mj-lt"/>
            </a:endParaRPr>
          </a:p>
          <a:p>
            <a:pPr marL="0" indent="0">
              <a:buNone/>
            </a:pPr>
            <a:endParaRPr lang="en-US" sz="1125" dirty="0">
              <a:latin typeface="+mj-lt"/>
            </a:endParaRPr>
          </a:p>
          <a:p>
            <a:pPr marL="0" indent="0">
              <a:buNone/>
            </a:pPr>
            <a:endParaRPr lang="en-US" sz="1125" dirty="0">
              <a:solidFill>
                <a:srgbClr val="0C0F7A"/>
              </a:solidFill>
              <a:latin typeface="+mj-lt"/>
            </a:endParaRPr>
          </a:p>
          <a:p>
            <a:endParaRPr lang="en-US" dirty="0"/>
          </a:p>
          <a:p>
            <a:endParaRPr lang="en-US" dirty="0"/>
          </a:p>
        </p:txBody>
      </p:sp>
      <p:sp>
        <p:nvSpPr>
          <p:cNvPr id="8" name="Title 3"/>
          <p:cNvSpPr txBox="1">
            <a:spLocks/>
          </p:cNvSpPr>
          <p:nvPr/>
        </p:nvSpPr>
        <p:spPr>
          <a:xfrm>
            <a:off x="2743200" y="533400"/>
            <a:ext cx="6858000" cy="9715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90000"/>
              </a:lnSpc>
              <a:spcBef>
                <a:spcPct val="0"/>
              </a:spcBef>
              <a:spcAft>
                <a:spcPct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a:ea typeface="+mj-ea"/>
              <a:cs typeface="+mj-cs"/>
            </a:endParaRPr>
          </a:p>
        </p:txBody>
      </p:sp>
      <p:grpSp>
        <p:nvGrpSpPr>
          <p:cNvPr id="2" name="Group 1"/>
          <p:cNvGrpSpPr/>
          <p:nvPr/>
        </p:nvGrpSpPr>
        <p:grpSpPr>
          <a:xfrm>
            <a:off x="685800" y="1219200"/>
            <a:ext cx="5791201" cy="4532876"/>
            <a:chOff x="8589895" y="502813"/>
            <a:chExt cx="5211696" cy="3908771"/>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9896" y="502813"/>
              <a:ext cx="5211695" cy="3908771"/>
            </a:xfrm>
            <a:prstGeom prst="rect">
              <a:avLst/>
            </a:prstGeom>
          </p:spPr>
        </p:pic>
        <p:sp>
          <p:nvSpPr>
            <p:cNvPr id="11" name="TextBox 10"/>
            <p:cNvSpPr txBox="1"/>
            <p:nvPr/>
          </p:nvSpPr>
          <p:spPr>
            <a:xfrm>
              <a:off x="8589895" y="3907323"/>
              <a:ext cx="3017297" cy="504261"/>
            </a:xfrm>
            <a:prstGeom prst="rect">
              <a:avLst/>
            </a:prstGeom>
            <a:solidFill>
              <a:srgbClr val="0BB0DD">
                <a:alpha val="75000"/>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Spillway at Bayou </a:t>
              </a:r>
              <a:r>
                <a:rPr kumimoji="0" lang="en-US" sz="1600" b="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D’Arbonne</a:t>
              </a: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Dam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Union Parish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sp>
        <p:nvSpPr>
          <p:cNvPr id="13" name="Title 1"/>
          <p:cNvSpPr txBox="1">
            <a:spLocks/>
          </p:cNvSpPr>
          <p:nvPr/>
        </p:nvSpPr>
        <p:spPr bwMode="auto">
          <a:xfrm>
            <a:off x="533400" y="381000"/>
            <a:ext cx="11049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Dam Safety Program</a:t>
            </a:r>
          </a:p>
        </p:txBody>
      </p:sp>
      <p:sp>
        <p:nvSpPr>
          <p:cNvPr id="5" name="Slide Number Placeholder 4"/>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15" name="Table 14"/>
          <p:cNvGraphicFramePr>
            <a:graphicFrameLocks noGrp="1"/>
          </p:cNvGraphicFramePr>
          <p:nvPr/>
        </p:nvGraphicFramePr>
        <p:xfrm>
          <a:off x="6629402" y="3820057"/>
          <a:ext cx="5333998" cy="2164081"/>
        </p:xfrm>
        <a:graphic>
          <a:graphicData uri="http://schemas.openxmlformats.org/drawingml/2006/table">
            <a:tbl>
              <a:tblPr firstRow="1" bandRow="1">
                <a:tableStyleId>{93296810-A885-4BE3-A3E7-6D5BEEA58F35}</a:tableStyleId>
              </a:tblPr>
              <a:tblGrid>
                <a:gridCol w="1235682">
                  <a:extLst>
                    <a:ext uri="{9D8B030D-6E8A-4147-A177-3AD203B41FA5}">
                      <a16:colId xmlns:a16="http://schemas.microsoft.com/office/drawing/2014/main" val="3724630437"/>
                    </a:ext>
                  </a:extLst>
                </a:gridCol>
                <a:gridCol w="1236000">
                  <a:extLst>
                    <a:ext uri="{9D8B030D-6E8A-4147-A177-3AD203B41FA5}">
                      <a16:colId xmlns:a16="http://schemas.microsoft.com/office/drawing/2014/main" val="2787203764"/>
                    </a:ext>
                  </a:extLst>
                </a:gridCol>
                <a:gridCol w="1431158">
                  <a:extLst>
                    <a:ext uri="{9D8B030D-6E8A-4147-A177-3AD203B41FA5}">
                      <a16:colId xmlns:a16="http://schemas.microsoft.com/office/drawing/2014/main" val="1140090467"/>
                    </a:ext>
                  </a:extLst>
                </a:gridCol>
                <a:gridCol w="1431158">
                  <a:extLst>
                    <a:ext uri="{9D8B030D-6E8A-4147-A177-3AD203B41FA5}">
                      <a16:colId xmlns:a16="http://schemas.microsoft.com/office/drawing/2014/main" val="2869327375"/>
                    </a:ext>
                  </a:extLst>
                </a:gridCol>
              </a:tblGrid>
              <a:tr h="543208">
                <a:tc>
                  <a:txBody>
                    <a:bodyPr/>
                    <a:lstStyle/>
                    <a:p>
                      <a:r>
                        <a:rPr lang="en-US" sz="1400" dirty="0">
                          <a:latin typeface="Franklin Gothic Book" panose="020B0503020102020204" pitchFamily="34" charset="0"/>
                        </a:rPr>
                        <a:t>Impact Classification</a:t>
                      </a:r>
                    </a:p>
                  </a:txBody>
                  <a:tcPr/>
                </a:tc>
                <a:tc>
                  <a:txBody>
                    <a:bodyPr/>
                    <a:lstStyle/>
                    <a:p>
                      <a:pPr algn="ctr"/>
                      <a:r>
                        <a:rPr lang="en-US" sz="1400" dirty="0">
                          <a:latin typeface="Franklin Gothic Book" panose="020B0503020102020204" pitchFamily="34" charset="0"/>
                        </a:rPr>
                        <a:t>Potential</a:t>
                      </a:r>
                    </a:p>
                    <a:p>
                      <a:pPr algn="ctr"/>
                      <a:r>
                        <a:rPr lang="en-US" sz="1400" dirty="0">
                          <a:latin typeface="Franklin Gothic Book" panose="020B0503020102020204" pitchFamily="34" charset="0"/>
                        </a:rPr>
                        <a:t>Loss of Life</a:t>
                      </a:r>
                    </a:p>
                  </a:txBody>
                  <a:tcPr/>
                </a:tc>
                <a:tc>
                  <a:txBody>
                    <a:bodyPr/>
                    <a:lstStyle/>
                    <a:p>
                      <a:pPr algn="ctr"/>
                      <a:r>
                        <a:rPr lang="en-US" sz="1400" dirty="0">
                          <a:latin typeface="Franklin Gothic Book" panose="020B0503020102020204" pitchFamily="34" charset="0"/>
                        </a:rPr>
                        <a:t>Potential Economic</a:t>
                      </a:r>
                      <a:r>
                        <a:rPr lang="en-US" sz="1400" baseline="0" dirty="0">
                          <a:latin typeface="Franklin Gothic Book" panose="020B0503020102020204" pitchFamily="34" charset="0"/>
                        </a:rPr>
                        <a:t> Loss</a:t>
                      </a:r>
                      <a:endParaRPr lang="en-US" sz="1400" dirty="0">
                        <a:latin typeface="Franklin Gothic Book" panose="020B0503020102020204" pitchFamily="34" charset="0"/>
                      </a:endParaRPr>
                    </a:p>
                  </a:txBody>
                  <a:tcPr/>
                </a:tc>
                <a:tc>
                  <a:txBody>
                    <a:bodyPr/>
                    <a:lstStyle/>
                    <a:p>
                      <a:pPr algn="ctr"/>
                      <a:r>
                        <a:rPr lang="en-US" sz="1400" dirty="0">
                          <a:latin typeface="Franklin Gothic Book" panose="020B0503020102020204" pitchFamily="34" charset="0"/>
                        </a:rPr>
                        <a:t>Inspection Frequency</a:t>
                      </a:r>
                    </a:p>
                  </a:txBody>
                  <a:tcPr/>
                </a:tc>
                <a:extLst>
                  <a:ext uri="{0D108BD9-81ED-4DB2-BD59-A6C34878D82A}">
                    <a16:rowId xmlns:a16="http://schemas.microsoft.com/office/drawing/2014/main" val="3261633041"/>
                  </a:ext>
                </a:extLst>
              </a:tr>
              <a:tr h="326931">
                <a:tc>
                  <a:txBody>
                    <a:bodyPr/>
                    <a:lstStyle/>
                    <a:p>
                      <a:r>
                        <a:rPr lang="en-US" sz="1400" dirty="0">
                          <a:latin typeface="Franklin Gothic Book" panose="020B0503020102020204" pitchFamily="34" charset="0"/>
                        </a:rPr>
                        <a:t>High</a:t>
                      </a:r>
                    </a:p>
                  </a:txBody>
                  <a:tcPr/>
                </a:tc>
                <a:tc>
                  <a:txBody>
                    <a:bodyPr/>
                    <a:lstStyle/>
                    <a:p>
                      <a:pPr algn="ctr"/>
                      <a:r>
                        <a:rPr lang="en-US" sz="1400" dirty="0">
                          <a:latin typeface="Franklin Gothic Book" panose="020B0503020102020204" pitchFamily="34" charset="0"/>
                        </a:rPr>
                        <a:t>Likely</a:t>
                      </a:r>
                    </a:p>
                  </a:txBody>
                  <a:tcPr/>
                </a:tc>
                <a:tc>
                  <a:txBody>
                    <a:bodyPr/>
                    <a:lstStyle/>
                    <a:p>
                      <a:pPr algn="ctr"/>
                      <a:r>
                        <a:rPr lang="en-US" sz="1400" dirty="0">
                          <a:latin typeface="Franklin Gothic Book" panose="020B0503020102020204" pitchFamily="34" charset="0"/>
                        </a:rPr>
                        <a:t>Excessive</a:t>
                      </a:r>
                    </a:p>
                  </a:txBody>
                  <a:tcPr/>
                </a:tc>
                <a:tc>
                  <a:txBody>
                    <a:bodyPr/>
                    <a:lstStyle/>
                    <a:p>
                      <a:pPr algn="ctr"/>
                      <a:r>
                        <a:rPr lang="en-US" sz="1400" dirty="0">
                          <a:latin typeface="Franklin Gothic Book" panose="020B0503020102020204" pitchFamily="34" charset="0"/>
                        </a:rPr>
                        <a:t>Annually</a:t>
                      </a:r>
                    </a:p>
                  </a:txBody>
                  <a:tcPr/>
                </a:tc>
                <a:extLst>
                  <a:ext uri="{0D108BD9-81ED-4DB2-BD59-A6C34878D82A}">
                    <a16:rowId xmlns:a16="http://schemas.microsoft.com/office/drawing/2014/main" val="2169604727"/>
                  </a:ext>
                </a:extLst>
              </a:tr>
              <a:tr h="326931">
                <a:tc>
                  <a:txBody>
                    <a:bodyPr/>
                    <a:lstStyle/>
                    <a:p>
                      <a:r>
                        <a:rPr lang="en-US" sz="1400" dirty="0">
                          <a:latin typeface="Franklin Gothic Book" panose="020B0503020102020204" pitchFamily="34" charset="0"/>
                        </a:rPr>
                        <a:t>Significant</a:t>
                      </a:r>
                    </a:p>
                  </a:txBody>
                  <a:tcPr/>
                </a:tc>
                <a:tc>
                  <a:txBody>
                    <a:bodyPr/>
                    <a:lstStyle/>
                    <a:p>
                      <a:pPr algn="ctr"/>
                      <a:r>
                        <a:rPr lang="en-US" sz="1400" dirty="0">
                          <a:latin typeface="Franklin Gothic Book" panose="020B0503020102020204" pitchFamily="34" charset="0"/>
                        </a:rPr>
                        <a:t>Possible</a:t>
                      </a:r>
                    </a:p>
                  </a:txBody>
                  <a:tcPr/>
                </a:tc>
                <a:tc>
                  <a:txBody>
                    <a:bodyPr/>
                    <a:lstStyle/>
                    <a:p>
                      <a:pPr algn="ctr"/>
                      <a:r>
                        <a:rPr lang="en-US" sz="1400" dirty="0">
                          <a:latin typeface="Franklin Gothic Book" panose="020B0503020102020204" pitchFamily="34" charset="0"/>
                        </a:rPr>
                        <a:t>Appreciable</a:t>
                      </a:r>
                    </a:p>
                  </a:txBody>
                  <a:tcPr/>
                </a:tc>
                <a:tc>
                  <a:txBody>
                    <a:bodyPr/>
                    <a:lstStyle/>
                    <a:p>
                      <a:pPr algn="ctr"/>
                      <a:r>
                        <a:rPr lang="en-US" sz="1400" dirty="0">
                          <a:latin typeface="Franklin Gothic Book" panose="020B0503020102020204" pitchFamily="34" charset="0"/>
                        </a:rPr>
                        <a:t>3 years</a:t>
                      </a:r>
                    </a:p>
                  </a:txBody>
                  <a:tcPr/>
                </a:tc>
                <a:extLst>
                  <a:ext uri="{0D108BD9-81ED-4DB2-BD59-A6C34878D82A}">
                    <a16:rowId xmlns:a16="http://schemas.microsoft.com/office/drawing/2014/main" val="3040428578"/>
                  </a:ext>
                </a:extLst>
              </a:tr>
              <a:tr h="326931">
                <a:tc>
                  <a:txBody>
                    <a:bodyPr/>
                    <a:lstStyle/>
                    <a:p>
                      <a:r>
                        <a:rPr lang="en-US" sz="1400" dirty="0">
                          <a:latin typeface="Franklin Gothic Book" panose="020B0503020102020204" pitchFamily="34" charset="0"/>
                        </a:rPr>
                        <a:t>Low</a:t>
                      </a:r>
                      <a:endParaRPr lang="en-US" sz="1400" baseline="0" dirty="0">
                        <a:latin typeface="Franklin Gothic Book" panose="020B0503020102020204" pitchFamily="34" charset="0"/>
                      </a:endParaRPr>
                    </a:p>
                  </a:txBody>
                  <a:tcPr/>
                </a:tc>
                <a:tc>
                  <a:txBody>
                    <a:bodyPr/>
                    <a:lstStyle/>
                    <a:p>
                      <a:pPr algn="ctr"/>
                      <a:r>
                        <a:rPr lang="en-US" sz="1400" dirty="0">
                          <a:latin typeface="Franklin Gothic Book" panose="020B0503020102020204" pitchFamily="34" charset="0"/>
                        </a:rPr>
                        <a:t>Not Likely</a:t>
                      </a:r>
                    </a:p>
                  </a:txBody>
                  <a:tcPr/>
                </a:tc>
                <a:tc>
                  <a:txBody>
                    <a:bodyPr/>
                    <a:lstStyle/>
                    <a:p>
                      <a:pPr algn="ctr"/>
                      <a:r>
                        <a:rPr lang="en-US" sz="1400" dirty="0">
                          <a:latin typeface="Franklin Gothic Book" panose="020B0503020102020204" pitchFamily="34" charset="0"/>
                        </a:rPr>
                        <a:t>Minimal</a:t>
                      </a:r>
                    </a:p>
                  </a:txBody>
                  <a:tcPr/>
                </a:tc>
                <a:tc>
                  <a:txBody>
                    <a:bodyPr/>
                    <a:lstStyle/>
                    <a:p>
                      <a:pPr algn="ctr"/>
                      <a:r>
                        <a:rPr lang="en-US" sz="1400" dirty="0">
                          <a:latin typeface="Franklin Gothic Book" panose="020B0503020102020204" pitchFamily="34" charset="0"/>
                        </a:rPr>
                        <a:t>5 years</a:t>
                      </a:r>
                    </a:p>
                  </a:txBody>
                  <a:tcPr/>
                </a:tc>
                <a:extLst>
                  <a:ext uri="{0D108BD9-81ED-4DB2-BD59-A6C34878D82A}">
                    <a16:rowId xmlns:a16="http://schemas.microsoft.com/office/drawing/2014/main" val="3375271272"/>
                  </a:ext>
                </a:extLst>
              </a:tr>
              <a:tr h="32693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It is the responsibility of the owner/applicant to establish impact classification, and all dams will be considered to be of High Impact potential until demonstrated to be otherwise by a documented analysis provided by the applicant. </a:t>
                      </a:r>
                    </a:p>
                  </a:txBody>
                  <a:tcPr/>
                </a:tc>
                <a:tc hMerge="1">
                  <a:txBody>
                    <a:bodyPr/>
                    <a:lstStyle/>
                    <a:p>
                      <a:endParaRPr lang="en-US" sz="1400" dirty="0">
                        <a:latin typeface="Franklin Gothic Book" panose="020B0503020102020204" pitchFamily="34" charset="0"/>
                      </a:endParaRPr>
                    </a:p>
                  </a:txBody>
                  <a:tcPr/>
                </a:tc>
                <a:tc hMerge="1">
                  <a:txBody>
                    <a:bodyPr/>
                    <a:lstStyle/>
                    <a:p>
                      <a:endParaRPr lang="en-US" sz="1400" dirty="0">
                        <a:latin typeface="Franklin Gothic Book" panose="020B05030201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a:txBody>
                  <a:tcPr/>
                </a:tc>
                <a:extLst>
                  <a:ext uri="{0D108BD9-81ED-4DB2-BD59-A6C34878D82A}">
                    <a16:rowId xmlns:a16="http://schemas.microsoft.com/office/drawing/2014/main" val="2913745701"/>
                  </a:ext>
                </a:extLst>
              </a:tr>
            </a:tbl>
          </a:graphicData>
        </a:graphic>
      </p:graphicFrame>
    </p:spTree>
    <p:extLst>
      <p:ext uri="{BB962C8B-B14F-4D97-AF65-F5344CB8AC3E}">
        <p14:creationId xmlns:p14="http://schemas.microsoft.com/office/powerpoint/2010/main" val="3337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15000" y="1613072"/>
            <a:ext cx="5857675" cy="4550726"/>
          </a:xfrm>
          <a:prstGeom prst="rect">
            <a:avLst/>
          </a:prstGeom>
          <a:ln w="25400">
            <a:solidFill>
              <a:schemeClr val="tx1"/>
            </a:solidFill>
          </a:ln>
        </p:spPr>
      </p:pic>
      <p:sp>
        <p:nvSpPr>
          <p:cNvPr id="4" name="TextBox 3"/>
          <p:cNvSpPr txBox="1"/>
          <p:nvPr/>
        </p:nvSpPr>
        <p:spPr>
          <a:xfrm>
            <a:off x="9140228" y="2211747"/>
            <a:ext cx="2442171" cy="1753071"/>
          </a:xfrm>
          <a:prstGeom prst="rect">
            <a:avLst/>
          </a:prstGeom>
          <a:solidFill>
            <a:schemeClr val="bg1"/>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21 DOTD Maintained Dams</a:t>
            </a:r>
          </a:p>
          <a:p>
            <a:pPr marL="491483" marR="0" lvl="1" indent="0" algn="l" defTabSz="914400" rtl="0" eaLnBrk="0" fontAlgn="base" latinLnBrk="0" hangingPunct="0">
              <a:lnSpc>
                <a:spcPct val="150000"/>
              </a:lnSpc>
              <a:spcBef>
                <a:spcPct val="0"/>
              </a:spcBef>
              <a:spcAft>
                <a:spcPct val="0"/>
              </a:spcAft>
              <a:buClr>
                <a:srgbClr val="F16321"/>
              </a:buClr>
              <a:buSzPct val="127000"/>
              <a:buFontTx/>
              <a:buNone/>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itchFamily="18" charset="0"/>
                <a:cs typeface="Arial" panose="020B0604020202020204" pitchFamily="34" charset="0"/>
              </a:rPr>
              <a:t>13 High Hazard</a:t>
            </a:r>
          </a:p>
          <a:p>
            <a:pPr marL="491483" marR="0" lvl="1" indent="0" algn="l" defTabSz="914400" rtl="0" eaLnBrk="0" fontAlgn="base" latinLnBrk="0" hangingPunct="0">
              <a:lnSpc>
                <a:spcPct val="150000"/>
              </a:lnSpc>
              <a:spcBef>
                <a:spcPct val="0"/>
              </a:spcBef>
              <a:spcAft>
                <a:spcPct val="0"/>
              </a:spcAft>
              <a:buClr>
                <a:srgbClr val="F16321"/>
              </a:buClr>
              <a:buSzPct val="127000"/>
              <a:buFontTx/>
              <a:buNone/>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itchFamily="18" charset="0"/>
                <a:cs typeface="Arial" panose="020B0604020202020204" pitchFamily="34" charset="0"/>
              </a:rPr>
              <a:t>2 Significant Hazard</a:t>
            </a:r>
          </a:p>
          <a:p>
            <a:pPr marL="491483" marR="0" lvl="1" indent="0" algn="l" defTabSz="914400" rtl="0" eaLnBrk="0" fontAlgn="base" latinLnBrk="0" hangingPunct="0">
              <a:lnSpc>
                <a:spcPct val="150000"/>
              </a:lnSpc>
              <a:spcBef>
                <a:spcPct val="0"/>
              </a:spcBef>
              <a:spcAft>
                <a:spcPct val="0"/>
              </a:spcAft>
              <a:buClr>
                <a:srgbClr val="F16321"/>
              </a:buClr>
              <a:buSzPct val="127000"/>
              <a:buFontTx/>
              <a:buNone/>
              <a:tabLst>
                <a:tab pos="514337" algn="l"/>
              </a:tabLst>
              <a:defRPr/>
            </a:pPr>
            <a:r>
              <a:rPr kumimoji="0" lang="en-US" sz="1600" b="0" i="0" u="none" strike="noStrike" kern="1200" cap="none" spc="0" normalizeH="0" baseline="0" noProof="0" dirty="0">
                <a:ln>
                  <a:noFill/>
                </a:ln>
                <a:solidFill>
                  <a:prstClr val="black"/>
                </a:solidFill>
                <a:effectLst/>
                <a:uLnTx/>
                <a:uFillTx/>
                <a:latin typeface="Franklin Gothic Book" panose="020B0503020102020204" pitchFamily="34" charset="0"/>
                <a:ea typeface="Times New Roman" pitchFamily="18" charset="0"/>
                <a:cs typeface="Arial" panose="020B0604020202020204" pitchFamily="34" charset="0"/>
              </a:rPr>
              <a:t>6 Low Hazard</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DOTD Maintained dams are inspected annually)</a:t>
            </a:r>
          </a:p>
        </p:txBody>
      </p:sp>
      <p:sp>
        <p:nvSpPr>
          <p:cNvPr id="3" name="Flowchart: Connector 2"/>
          <p:cNvSpPr/>
          <p:nvPr/>
        </p:nvSpPr>
        <p:spPr>
          <a:xfrm>
            <a:off x="9510254" y="2612254"/>
            <a:ext cx="153078" cy="149665"/>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9510254" y="3333556"/>
            <a:ext cx="153078" cy="149665"/>
          </a:xfrm>
          <a:prstGeom prst="flowChartConnector">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9510254" y="2972905"/>
            <a:ext cx="153078" cy="149665"/>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3400" y="1741386"/>
            <a:ext cx="4957714" cy="3718286"/>
          </a:xfrm>
          <a:prstGeom prst="rect">
            <a:avLst/>
          </a:prstGeom>
        </p:spPr>
      </p:pic>
      <p:sp>
        <p:nvSpPr>
          <p:cNvPr id="15" name="Title 1"/>
          <p:cNvSpPr txBox="1">
            <a:spLocks/>
          </p:cNvSpPr>
          <p:nvPr/>
        </p:nvSpPr>
        <p:spPr bwMode="auto">
          <a:xfrm>
            <a:off x="533400" y="457200"/>
            <a:ext cx="10972800" cy="127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r" defTabSz="914400" rtl="0" eaLnBrk="0" fontAlgn="base" latinLnBrk="0" hangingPunct="0">
              <a:lnSpc>
                <a:spcPts val="44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Franklin Gothic Medium" panose="020B0603020102020204" pitchFamily="34" charset="0"/>
                <a:ea typeface="+mj-ea"/>
                <a:cs typeface="+mj-cs"/>
              </a:rPr>
              <a:t>Dam Safety Program</a:t>
            </a:r>
          </a:p>
          <a:p>
            <a:pPr algn="r"/>
            <a:r>
              <a:rPr lang="en-US" sz="2400" dirty="0">
                <a:solidFill>
                  <a:prstClr val="black"/>
                </a:solidFill>
              </a:rPr>
              <a:t>R.S. 38:26:  State-Maintained Dams</a:t>
            </a:r>
          </a:p>
        </p:txBody>
      </p:sp>
      <p:sp>
        <p:nvSpPr>
          <p:cNvPr id="17" name="TextBox 16"/>
          <p:cNvSpPr txBox="1"/>
          <p:nvPr/>
        </p:nvSpPr>
        <p:spPr>
          <a:xfrm>
            <a:off x="533400" y="1741386"/>
            <a:ext cx="3149600" cy="584775"/>
          </a:xfrm>
          <a:prstGeom prst="rect">
            <a:avLst/>
          </a:prstGeom>
          <a:solidFill>
            <a:srgbClr val="0BB0DD">
              <a:alpha val="75000"/>
            </a:srgbClr>
          </a:solid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Spillway at Chicot Lake Dam</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Evangeline Parish</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Slide Number Placeholder 7"/>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D5C9B0AA-EE54-4968-95E5-6586D6E0F47B}" type="slidenum">
              <a:rPr kumimoji="0" lang="en-US" sz="1200" b="1"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864310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07-2012 Brand Rollout Presentation</Template>
  <TotalTime>1253</TotalTime>
  <Words>3907</Words>
  <Application>Microsoft Office PowerPoint</Application>
  <PresentationFormat>Widescreen</PresentationFormat>
  <Paragraphs>617</Paragraphs>
  <Slides>42</Slides>
  <Notes>41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Arial</vt:lpstr>
      <vt:lpstr>Calibri</vt:lpstr>
      <vt:lpstr>Franklin Gothic Book</vt:lpstr>
      <vt:lpstr>Franklin Gothic Demi</vt:lpstr>
      <vt:lpstr>Franklin Gothic Heavy</vt:lpstr>
      <vt:lpstr>Franklin Gothic Medium</vt:lpstr>
      <vt:lpstr>Times New Roman</vt:lpstr>
      <vt:lpstr>Wingdings</vt:lpstr>
      <vt:lpstr>Office Theme</vt:lpstr>
      <vt:lpstr>Custom Design</vt:lpstr>
      <vt:lpstr>Association of Levee Boards of Louisiana</vt:lpstr>
      <vt:lpstr>PowerPoint Presentation</vt:lpstr>
      <vt:lpstr>DOTD – Public Works and Water Resources</vt:lpstr>
      <vt:lpstr>PowerPoint Presentation</vt:lpstr>
      <vt:lpstr>PowerPoint Presentation</vt:lpstr>
      <vt:lpstr> </vt:lpstr>
      <vt:lpstr> Levee Safety Program Inspection Software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Statewide Flood Control Program Background</vt:lpstr>
      <vt:lpstr> Statewide Flood Control Program Project Requirements </vt:lpstr>
      <vt:lpstr> Statewide Flood Control Program </vt:lpstr>
      <vt:lpstr>  Statewide Flood Control Program Funding Distribution </vt:lpstr>
      <vt:lpstr> Statewide Flood Control Program 2023 - 2024 Application Cycle</vt:lpstr>
      <vt:lpstr> Statewide Flood Control Program Accomplishments to Date</vt:lpstr>
      <vt:lpstr> Floodplain Management Training and Outreach</vt:lpstr>
      <vt:lpstr> Floodplain Management</vt:lpstr>
      <vt:lpstr> Floodplain Management Community Rating System (CRS)</vt:lpstr>
      <vt:lpstr> Floodplain Management Community Rating System (CRS)</vt:lpstr>
      <vt:lpstr> Floodplain Management Cooperating Technical Partners (CTP)</vt:lpstr>
      <vt:lpstr> Floodplain Management Policy Information</vt:lpstr>
      <vt:lpstr>DOTD – Ports and Waterways</vt:lpstr>
      <vt:lpstr>PowerPoint Presentation</vt:lpstr>
      <vt:lpstr>PowerPoint Presentation</vt:lpstr>
      <vt:lpstr>Port Construction &amp; Development Priority Program</vt:lpstr>
      <vt:lpstr>Port Priority Program Funding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vector>
  </TitlesOfParts>
  <Company>LADOTD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d0919</dc:creator>
  <cp:lastModifiedBy>Crowne Plaza</cp:lastModifiedBy>
  <cp:revision>69</cp:revision>
  <cp:lastPrinted>2024-04-26T18:13:28Z</cp:lastPrinted>
  <dcterms:created xsi:type="dcterms:W3CDTF">2012-07-12T19:32:08Z</dcterms:created>
  <dcterms:modified xsi:type="dcterms:W3CDTF">2024-05-02T17:34:10Z</dcterms:modified>
</cp:coreProperties>
</file>