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830" r:id="rId2"/>
  </p:sldMasterIdLst>
  <p:notesMasterIdLst>
    <p:notesMasterId r:id="rId39"/>
  </p:notesMasterIdLst>
  <p:handoutMasterIdLst>
    <p:handoutMasterId r:id="rId40"/>
  </p:handoutMasterIdLst>
  <p:sldIdLst>
    <p:sldId id="258" r:id="rId3"/>
    <p:sldId id="363" r:id="rId4"/>
    <p:sldId id="382" r:id="rId5"/>
    <p:sldId id="404" r:id="rId6"/>
    <p:sldId id="359" r:id="rId7"/>
    <p:sldId id="379" r:id="rId8"/>
    <p:sldId id="392" r:id="rId9"/>
    <p:sldId id="380" r:id="rId10"/>
    <p:sldId id="405" r:id="rId11"/>
    <p:sldId id="406" r:id="rId12"/>
    <p:sldId id="272" r:id="rId13"/>
    <p:sldId id="387" r:id="rId14"/>
    <p:sldId id="386" r:id="rId15"/>
    <p:sldId id="402" r:id="rId16"/>
    <p:sldId id="376" r:id="rId17"/>
    <p:sldId id="307" r:id="rId18"/>
    <p:sldId id="357" r:id="rId19"/>
    <p:sldId id="396" r:id="rId20"/>
    <p:sldId id="397" r:id="rId21"/>
    <p:sldId id="394" r:id="rId22"/>
    <p:sldId id="395" r:id="rId23"/>
    <p:sldId id="393" r:id="rId24"/>
    <p:sldId id="355" r:id="rId25"/>
    <p:sldId id="391" r:id="rId26"/>
    <p:sldId id="408" r:id="rId27"/>
    <p:sldId id="389" r:id="rId28"/>
    <p:sldId id="384" r:id="rId29"/>
    <p:sldId id="385" r:id="rId30"/>
    <p:sldId id="358" r:id="rId31"/>
    <p:sldId id="398" r:id="rId32"/>
    <p:sldId id="400" r:id="rId33"/>
    <p:sldId id="409" r:id="rId34"/>
    <p:sldId id="399" r:id="rId35"/>
    <p:sldId id="401" r:id="rId36"/>
    <p:sldId id="403" r:id="rId37"/>
    <p:sldId id="321" r:id="rId38"/>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6222"/>
    <a:srgbClr val="3B4C54"/>
    <a:srgbClr val="F262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54" autoAdjust="0"/>
    <p:restoredTop sz="68260" autoAdjust="0"/>
  </p:normalViewPr>
  <p:slideViewPr>
    <p:cSldViewPr showGuides="1">
      <p:cViewPr varScale="1">
        <p:scale>
          <a:sx n="108" d="100"/>
          <a:sy n="108" d="100"/>
        </p:scale>
        <p:origin x="2046" y="10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2" tIns="46586" rIns="93172" bIns="46586" rtlCol="0"/>
          <a:lstStyle>
            <a:lvl1pPr algn="l">
              <a:defRPr sz="1200"/>
            </a:lvl1pPr>
          </a:lstStyle>
          <a:p>
            <a:endParaRPr lang="en-US"/>
          </a:p>
        </p:txBody>
      </p:sp>
      <p:sp>
        <p:nvSpPr>
          <p:cNvPr id="3" name="Date Placeholder 2"/>
          <p:cNvSpPr>
            <a:spLocks noGrp="1"/>
          </p:cNvSpPr>
          <p:nvPr>
            <p:ph type="dt" sz="quarter" idx="1"/>
          </p:nvPr>
        </p:nvSpPr>
        <p:spPr>
          <a:xfrm>
            <a:off x="3970938" y="1"/>
            <a:ext cx="3037840" cy="466434"/>
          </a:xfrm>
          <a:prstGeom prst="rect">
            <a:avLst/>
          </a:prstGeom>
        </p:spPr>
        <p:txBody>
          <a:bodyPr vert="horz" lIns="93172" tIns="46586" rIns="93172" bIns="46586" rtlCol="0"/>
          <a:lstStyle>
            <a:lvl1pPr algn="r">
              <a:defRPr sz="1200"/>
            </a:lvl1pPr>
          </a:lstStyle>
          <a:p>
            <a:fld id="{EA1F8D7D-1D62-41BE-940C-D5878EBA7920}" type="datetimeFigureOut">
              <a:rPr lang="en-US" smtClean="0"/>
              <a:t>5/1/2024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2" tIns="46586" rIns="93172" bIns="46586"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2" tIns="46586" rIns="93172" bIns="46586" rtlCol="0" anchor="b"/>
          <a:lstStyle>
            <a:lvl1pPr algn="r">
              <a:defRPr sz="1200"/>
            </a:lvl1pPr>
          </a:lstStyle>
          <a:p>
            <a:fld id="{78C3D7FB-8990-4A95-AB6F-5A3887854E82}" type="slidenum">
              <a:rPr lang="en-US" smtClean="0"/>
              <a:t>‹#›</a:t>
            </a:fld>
            <a:endParaRPr lang="en-US"/>
          </a:p>
        </p:txBody>
      </p:sp>
    </p:spTree>
    <p:extLst>
      <p:ext uri="{BB962C8B-B14F-4D97-AF65-F5344CB8AC3E}">
        <p14:creationId xmlns:p14="http://schemas.microsoft.com/office/powerpoint/2010/main" val="123274437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4820"/>
          </a:xfrm>
          <a:prstGeom prst="rect">
            <a:avLst/>
          </a:prstGeom>
        </p:spPr>
        <p:txBody>
          <a:bodyPr vert="horz" lIns="93172" tIns="46586" rIns="93172" bIns="46586"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970938" y="1"/>
            <a:ext cx="3037840" cy="464820"/>
          </a:xfrm>
          <a:prstGeom prst="rect">
            <a:avLst/>
          </a:prstGeom>
        </p:spPr>
        <p:txBody>
          <a:bodyPr vert="horz" lIns="93172" tIns="46586" rIns="93172" bIns="46586" rtlCol="0"/>
          <a:lstStyle>
            <a:lvl1pPr algn="r" eaLnBrk="1" fontAlgn="auto" hangingPunct="1">
              <a:spcBef>
                <a:spcPts val="0"/>
              </a:spcBef>
              <a:spcAft>
                <a:spcPts val="0"/>
              </a:spcAft>
              <a:defRPr sz="1200">
                <a:latin typeface="+mn-lt"/>
                <a:cs typeface="+mn-cs"/>
              </a:defRPr>
            </a:lvl1pPr>
          </a:lstStyle>
          <a:p>
            <a:pPr>
              <a:defRPr/>
            </a:pPr>
            <a:fld id="{B7EA3014-2865-438A-8017-BCE127679508}" type="datetimeFigureOut">
              <a:rPr lang="en-US"/>
              <a:pPr>
                <a:defRPr/>
              </a:pPr>
              <a:t>5/1/2024</a:t>
            </a:fld>
            <a:endParaRPr lang="en-US"/>
          </a:p>
        </p:txBody>
      </p:sp>
      <p:sp>
        <p:nvSpPr>
          <p:cNvPr id="4" name="Slide Image Placeholder 3"/>
          <p:cNvSpPr>
            <a:spLocks noGrp="1" noRot="1" noChangeAspect="1"/>
          </p:cNvSpPr>
          <p:nvPr>
            <p:ph type="sldImg" idx="2"/>
          </p:nvPr>
        </p:nvSpPr>
        <p:spPr>
          <a:xfrm>
            <a:off x="406400" y="698500"/>
            <a:ext cx="6197600" cy="3486150"/>
          </a:xfrm>
          <a:prstGeom prst="rect">
            <a:avLst/>
          </a:prstGeom>
          <a:noFill/>
          <a:ln w="12700">
            <a:solidFill>
              <a:prstClr val="black"/>
            </a:solidFill>
          </a:ln>
        </p:spPr>
        <p:txBody>
          <a:bodyPr vert="horz" lIns="93172" tIns="46586" rIns="93172" bIns="46586" rtlCol="0" anchor="ctr"/>
          <a:lstStyle/>
          <a:p>
            <a:pPr lvl="0"/>
            <a:endParaRPr lang="en-US" noProof="0" smtClean="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3172" tIns="46586" rIns="93172"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2" tIns="46586" rIns="93172" bIns="46586"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2" tIns="46586" rIns="93172" bIns="46586"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E058D8C8-02D3-4400-939D-07643807B50F}" type="slidenum">
              <a:rPr lang="en-US" altLang="en-US"/>
              <a:pPr>
                <a:defRPr/>
              </a:pPr>
              <a:t>‹#›</a:t>
            </a:fld>
            <a:endParaRPr lang="en-US" altLang="en-US"/>
          </a:p>
        </p:txBody>
      </p:sp>
    </p:spTree>
    <p:extLst>
      <p:ext uri="{BB962C8B-B14F-4D97-AF65-F5344CB8AC3E}">
        <p14:creationId xmlns:p14="http://schemas.microsoft.com/office/powerpoint/2010/main" val="40500103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pPr>
                <a:defRPr/>
              </a:pPr>
              <a:t>1</a:t>
            </a:fld>
            <a:endParaRPr lang="en-US" altLang="en-US"/>
          </a:p>
        </p:txBody>
      </p:sp>
    </p:spTree>
    <p:extLst>
      <p:ext uri="{BB962C8B-B14F-4D97-AF65-F5344CB8AC3E}">
        <p14:creationId xmlns:p14="http://schemas.microsoft.com/office/powerpoint/2010/main" val="3215079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Bailey’s Dam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10</a:t>
            </a:fld>
            <a:endParaRPr lang="en-US" altLang="en-US"/>
          </a:p>
        </p:txBody>
      </p:sp>
    </p:spTree>
    <p:extLst>
      <p:ext uri="{BB962C8B-B14F-4D97-AF65-F5344CB8AC3E}">
        <p14:creationId xmlns:p14="http://schemas.microsoft.com/office/powerpoint/2010/main" val="1667590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0">
              <a:defRPr/>
            </a:pPr>
            <a:r>
              <a:rPr lang="en-US" dirty="0" smtClean="0">
                <a:solidFill>
                  <a:schemeClr val="accent3">
                    <a:lumMod val="50000"/>
                  </a:schemeClr>
                </a:solidFill>
              </a:rPr>
              <a:t>First known dam in Louisiana</a:t>
            </a:r>
          </a:p>
          <a:p>
            <a:pPr defTabSz="949420">
              <a:defRPr/>
            </a:pPr>
            <a:r>
              <a:rPr lang="en-US" dirty="0" smtClean="0">
                <a:solidFill>
                  <a:schemeClr val="accent3">
                    <a:lumMod val="50000"/>
                  </a:schemeClr>
                </a:solidFill>
              </a:rPr>
              <a:t>Lieutenant</a:t>
            </a:r>
            <a:r>
              <a:rPr lang="en-US" baseline="0" dirty="0" smtClean="0">
                <a:solidFill>
                  <a:schemeClr val="accent3">
                    <a:lumMod val="50000"/>
                  </a:schemeClr>
                </a:solidFill>
              </a:rPr>
              <a:t> Colonel </a:t>
            </a:r>
            <a:r>
              <a:rPr lang="en-US" dirty="0" smtClean="0">
                <a:solidFill>
                  <a:schemeClr val="accent3">
                    <a:lumMod val="50000"/>
                  </a:schemeClr>
                </a:solidFill>
              </a:rPr>
              <a:t>Joseph</a:t>
            </a:r>
            <a:r>
              <a:rPr lang="en-US" baseline="0" dirty="0" smtClean="0">
                <a:solidFill>
                  <a:schemeClr val="accent3">
                    <a:lumMod val="50000"/>
                  </a:schemeClr>
                </a:solidFill>
              </a:rPr>
              <a:t> Bailey, an engineer and future United States general conceived and designed Bailey’s Dam to allow safe passage for a Union naval </a:t>
            </a:r>
            <a:r>
              <a:rPr lang="en-US" baseline="0" dirty="0" err="1" smtClean="0">
                <a:solidFill>
                  <a:schemeClr val="accent3">
                    <a:lumMod val="50000"/>
                  </a:schemeClr>
                </a:solidFill>
              </a:rPr>
              <a:t>floatilla</a:t>
            </a:r>
            <a:r>
              <a:rPr lang="en-US" baseline="0" dirty="0" smtClean="0">
                <a:solidFill>
                  <a:schemeClr val="accent3">
                    <a:lumMod val="50000"/>
                  </a:schemeClr>
                </a:solidFill>
              </a:rPr>
              <a:t> over rocky rapids.</a:t>
            </a:r>
          </a:p>
          <a:p>
            <a:pPr defTabSz="949420">
              <a:defRPr/>
            </a:pPr>
            <a:endParaRPr lang="en-US" dirty="0">
              <a:solidFill>
                <a:schemeClr val="accent3">
                  <a:lumMod val="50000"/>
                </a:schemeClr>
              </a:solidFill>
            </a:endParaRPr>
          </a:p>
          <a:p>
            <a:pPr defTabSz="949420">
              <a:defRPr/>
            </a:pPr>
            <a:r>
              <a:rPr lang="en-US" dirty="0">
                <a:solidFill>
                  <a:schemeClr val="accent3">
                    <a:lumMod val="50000"/>
                  </a:schemeClr>
                </a:solidFill>
              </a:rPr>
              <a:t>NEXT SLIDE – </a:t>
            </a:r>
            <a:r>
              <a:rPr lang="en-US" dirty="0" smtClean="0">
                <a:solidFill>
                  <a:schemeClr val="accent3">
                    <a:lumMod val="50000"/>
                  </a:schemeClr>
                </a:solidFill>
              </a:rPr>
              <a:t>Modern</a:t>
            </a:r>
            <a:r>
              <a:rPr lang="en-US" baseline="0" dirty="0" smtClean="0">
                <a:solidFill>
                  <a:schemeClr val="accent3">
                    <a:lumMod val="50000"/>
                  </a:schemeClr>
                </a:solidFill>
              </a:rPr>
              <a:t> Solution</a:t>
            </a:r>
            <a:endParaRPr lang="en-US" dirty="0">
              <a:solidFill>
                <a:schemeClr val="accent3">
                  <a:lumMod val="50000"/>
                </a:schemeClr>
              </a:solidFill>
            </a:endParaRP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11</a:t>
            </a:fld>
            <a:endParaRPr lang="en-US" altLang="en-US"/>
          </a:p>
        </p:txBody>
      </p:sp>
    </p:spTree>
    <p:extLst>
      <p:ext uri="{BB962C8B-B14F-4D97-AF65-F5344CB8AC3E}">
        <p14:creationId xmlns:p14="http://schemas.microsoft.com/office/powerpoint/2010/main" val="38821890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0">
              <a:defRPr/>
            </a:pPr>
            <a:r>
              <a:rPr lang="en-US" dirty="0" smtClean="0">
                <a:solidFill>
                  <a:schemeClr val="accent3">
                    <a:lumMod val="50000"/>
                  </a:schemeClr>
                </a:solidFill>
              </a:rPr>
              <a:t>Built</a:t>
            </a:r>
            <a:r>
              <a:rPr lang="en-US" baseline="0" dirty="0" smtClean="0">
                <a:solidFill>
                  <a:schemeClr val="accent3">
                    <a:lumMod val="50000"/>
                  </a:schemeClr>
                </a:solidFill>
              </a:rPr>
              <a:t> in 1982</a:t>
            </a:r>
          </a:p>
          <a:p>
            <a:pPr defTabSz="949420">
              <a:defRPr/>
            </a:pPr>
            <a:r>
              <a:rPr lang="en-US" dirty="0" smtClean="0">
                <a:solidFill>
                  <a:schemeClr val="accent3">
                    <a:lumMod val="50000"/>
                  </a:schemeClr>
                </a:solidFill>
              </a:rPr>
              <a:t>#2 of 5 lock</a:t>
            </a:r>
            <a:r>
              <a:rPr lang="en-US" baseline="0" dirty="0" smtClean="0">
                <a:solidFill>
                  <a:schemeClr val="accent3">
                    <a:lumMod val="50000"/>
                  </a:schemeClr>
                </a:solidFill>
              </a:rPr>
              <a:t> and dam structures</a:t>
            </a:r>
          </a:p>
          <a:p>
            <a:pPr defTabSz="949420">
              <a:defRPr/>
            </a:pPr>
            <a:r>
              <a:rPr lang="en-US" baseline="0" dirty="0" smtClean="0">
                <a:solidFill>
                  <a:schemeClr val="accent3">
                    <a:lumMod val="50000"/>
                  </a:schemeClr>
                </a:solidFill>
              </a:rPr>
              <a:t>~15 miles downstream of Bailey’s Dam</a:t>
            </a:r>
          </a:p>
          <a:p>
            <a:pPr defTabSz="949420">
              <a:defRPr/>
            </a:pPr>
            <a:r>
              <a:rPr lang="en-US" baseline="0" dirty="0" smtClean="0">
                <a:solidFill>
                  <a:schemeClr val="accent3">
                    <a:lumMod val="50000"/>
                  </a:schemeClr>
                </a:solidFill>
              </a:rPr>
              <a:t>Pool Stage 64 </a:t>
            </a:r>
            <a:r>
              <a:rPr lang="en-US" baseline="0" dirty="0" err="1" smtClean="0">
                <a:solidFill>
                  <a:schemeClr val="accent3">
                    <a:lumMod val="50000"/>
                  </a:schemeClr>
                </a:solidFill>
              </a:rPr>
              <a:t>ft</a:t>
            </a:r>
            <a:r>
              <a:rPr lang="en-US" baseline="0" dirty="0" smtClean="0">
                <a:solidFill>
                  <a:schemeClr val="accent3">
                    <a:lumMod val="50000"/>
                  </a:schemeClr>
                </a:solidFill>
              </a:rPr>
              <a:t> </a:t>
            </a:r>
            <a:r>
              <a:rPr lang="en-US" baseline="0" dirty="0" err="1" smtClean="0">
                <a:solidFill>
                  <a:schemeClr val="accent3">
                    <a:lumMod val="50000"/>
                  </a:schemeClr>
                </a:solidFill>
              </a:rPr>
              <a:t>ngvd</a:t>
            </a:r>
            <a:endParaRPr lang="en-US" dirty="0" smtClean="0">
              <a:solidFill>
                <a:schemeClr val="accent3">
                  <a:lumMod val="50000"/>
                </a:schemeClr>
              </a:solidFill>
            </a:endParaRPr>
          </a:p>
          <a:p>
            <a:pPr defTabSz="949420">
              <a:defRPr/>
            </a:pPr>
            <a:endParaRPr lang="en-US" baseline="0" dirty="0" smtClean="0">
              <a:solidFill>
                <a:schemeClr val="accent3">
                  <a:lumMod val="50000"/>
                </a:schemeClr>
              </a:solidFill>
            </a:endParaRPr>
          </a:p>
          <a:p>
            <a:pPr defTabSz="949420">
              <a:defRPr/>
            </a:pPr>
            <a:endParaRPr lang="en-US" dirty="0">
              <a:solidFill>
                <a:schemeClr val="accent3">
                  <a:lumMod val="50000"/>
                </a:schemeClr>
              </a:solidFill>
            </a:endParaRPr>
          </a:p>
          <a:p>
            <a:pPr defTabSz="949420">
              <a:defRPr/>
            </a:pPr>
            <a:r>
              <a:rPr lang="en-US" dirty="0">
                <a:solidFill>
                  <a:schemeClr val="accent3">
                    <a:lumMod val="50000"/>
                  </a:schemeClr>
                </a:solidFill>
              </a:rPr>
              <a:t>NEXT SLIDE – </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12</a:t>
            </a:fld>
            <a:endParaRPr lang="en-US" altLang="en-US"/>
          </a:p>
        </p:txBody>
      </p:sp>
    </p:spTree>
    <p:extLst>
      <p:ext uri="{BB962C8B-B14F-4D97-AF65-F5344CB8AC3E}">
        <p14:creationId xmlns:p14="http://schemas.microsoft.com/office/powerpoint/2010/main" val="30358861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sz="1200" b="0" i="0" kern="1200" dirty="0" smtClean="0">
                <a:solidFill>
                  <a:schemeClr val="tx1"/>
                </a:solidFill>
                <a:effectLst/>
                <a:latin typeface="+mn-lt"/>
                <a:ea typeface="+mn-ea"/>
                <a:cs typeface="+mn-cs"/>
              </a:rPr>
              <a:t> (1) "Dam" is any artificial barrier, including appurtenant works, which does or will impound or divert water or any other liquid substance and which has or will have </a:t>
            </a:r>
            <a:r>
              <a:rPr lang="en-US" sz="1200" b="1" i="0" kern="1200" dirty="0" smtClean="0">
                <a:solidFill>
                  <a:schemeClr val="tx1"/>
                </a:solidFill>
                <a:effectLst/>
                <a:latin typeface="+mn-lt"/>
                <a:ea typeface="+mn-ea"/>
                <a:cs typeface="+mn-cs"/>
              </a:rPr>
              <a:t>a dam height of twenty-five feet or more </a:t>
            </a:r>
            <a:r>
              <a:rPr lang="en-US" sz="1200" b="0" i="0" kern="1200" dirty="0" smtClean="0">
                <a:solidFill>
                  <a:schemeClr val="tx1"/>
                </a:solidFill>
                <a:effectLst/>
                <a:latin typeface="+mn-lt"/>
                <a:ea typeface="+mn-ea"/>
                <a:cs typeface="+mn-cs"/>
              </a:rPr>
              <a:t>or has or will have a maximum liquid storage capacity </a:t>
            </a:r>
            <a:r>
              <a:rPr lang="en-US" sz="1200" b="1" i="0" kern="1200" dirty="0" smtClean="0">
                <a:solidFill>
                  <a:schemeClr val="tx1"/>
                </a:solidFill>
                <a:effectLst/>
                <a:latin typeface="+mn-lt"/>
                <a:ea typeface="+mn-ea"/>
                <a:cs typeface="+mn-cs"/>
              </a:rPr>
              <a:t>of fifty acre-feet or more. </a:t>
            </a:r>
          </a:p>
          <a:p>
            <a:endParaRPr lang="en-US" sz="1200" b="1"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This definition </a:t>
            </a:r>
            <a:r>
              <a:rPr lang="en-US" sz="1200" b="1" i="0" kern="1200" dirty="0" smtClean="0">
                <a:solidFill>
                  <a:schemeClr val="tx1"/>
                </a:solidFill>
                <a:effectLst/>
                <a:latin typeface="+mn-lt"/>
                <a:ea typeface="+mn-ea"/>
                <a:cs typeface="+mn-cs"/>
              </a:rPr>
              <a:t>does not include any dam or barrier that is not or will not be in excess of six feet in height, regardless of storage capacity</a:t>
            </a:r>
            <a:r>
              <a:rPr lang="en-US" sz="1200" b="0" i="0" kern="1200" dirty="0" smtClean="0">
                <a:solidFill>
                  <a:schemeClr val="tx1"/>
                </a:solidFill>
                <a:effectLst/>
                <a:latin typeface="+mn-lt"/>
                <a:ea typeface="+mn-ea"/>
                <a:cs typeface="+mn-cs"/>
              </a:rPr>
              <a:t>, or which has or will have a storage capacity of maximum water </a:t>
            </a:r>
            <a:r>
              <a:rPr lang="en-US" sz="1200" b="1" i="0" kern="1200" dirty="0" smtClean="0">
                <a:solidFill>
                  <a:schemeClr val="tx1"/>
                </a:solidFill>
                <a:effectLst/>
                <a:latin typeface="+mn-lt"/>
                <a:ea typeface="+mn-ea"/>
                <a:cs typeface="+mn-cs"/>
              </a:rPr>
              <a:t>storage capacity not in excess of fifteen acre-feet, regardless of height.</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            (2) "Dam height" means the difference in elevation of the bed of the watercourse measured at the downstream toe of the barrier or from the lowest elevation of the outside limit of the barrier, if it is not across a stream channel or watercourse, to the lowest point on the crest of the dam excluding any spillways or controlled openings.</a:t>
            </a:r>
          </a:p>
          <a:p>
            <a:r>
              <a:rPr lang="en-US" sz="1200" b="0" i="0" kern="1200" dirty="0" smtClean="0">
                <a:solidFill>
                  <a:schemeClr val="tx1"/>
                </a:solidFill>
                <a:effectLst/>
                <a:latin typeface="+mn-lt"/>
                <a:ea typeface="+mn-ea"/>
                <a:cs typeface="+mn-cs"/>
              </a:rPr>
              <a:t>            (3) "Modification" means enlargements or changes that may affect the safety of the dam, including but not limited to adding significant amounts of material to, or removing material from, the cross-section of a dam; changing the dimensions or elevations of spillways; correcting damages associated with significant seepage through or under the dam; building a roadway or placing utilities on or in any part of the dam or altering the operational features of a dam excluding activities associated with routine maintenance.</a:t>
            </a:r>
          </a:p>
          <a:p>
            <a:endParaRPr lang="en-US" dirty="0" smtClean="0"/>
          </a:p>
          <a:p>
            <a:endParaRPr lang="en-US" dirty="0" smtClean="0"/>
          </a:p>
          <a:p>
            <a:r>
              <a:rPr lang="en-US" dirty="0" smtClean="0"/>
              <a:t>USACE language was added</a:t>
            </a:r>
            <a:r>
              <a:rPr lang="en-US" baseline="0" dirty="0" smtClean="0"/>
              <a:t> by</a:t>
            </a:r>
            <a:r>
              <a:rPr lang="en-US" sz="1200" b="0" i="0" kern="1200" dirty="0" smtClean="0">
                <a:solidFill>
                  <a:schemeClr val="tx1"/>
                </a:solidFill>
                <a:effectLst/>
                <a:latin typeface="+mn-lt"/>
                <a:ea typeface="+mn-ea"/>
                <a:cs typeface="+mn-cs"/>
              </a:rPr>
              <a:t> Acts 2022, No. 687, §1, eff. June 18, 2022.</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Next Slide:</a:t>
            </a:r>
            <a:r>
              <a:rPr lang="en-US" sz="1200" b="0" i="0" kern="1200" baseline="0" dirty="0">
                <a:solidFill>
                  <a:schemeClr val="tx1"/>
                </a:solidFill>
                <a:effectLst/>
                <a:latin typeface="+mn-lt"/>
                <a:ea typeface="+mn-ea"/>
                <a:cs typeface="+mn-cs"/>
              </a:rPr>
              <a:t> </a:t>
            </a:r>
            <a:r>
              <a:rPr lang="en-US" sz="1200" b="0" i="0" kern="1200" baseline="0" dirty="0" smtClean="0">
                <a:solidFill>
                  <a:schemeClr val="tx1"/>
                </a:solidFill>
                <a:effectLst/>
                <a:latin typeface="+mn-lt"/>
                <a:ea typeface="+mn-ea"/>
                <a:cs typeface="+mn-cs"/>
              </a:rPr>
              <a:t>38:28 Engineer’s Responsibility</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13</a:t>
            </a:fld>
            <a:endParaRPr lang="en-US" altLang="en-US"/>
          </a:p>
        </p:txBody>
      </p:sp>
    </p:spTree>
    <p:extLst>
      <p:ext uri="{BB962C8B-B14F-4D97-AF65-F5344CB8AC3E}">
        <p14:creationId xmlns:p14="http://schemas.microsoft.com/office/powerpoint/2010/main" val="17535252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Acts 2022, No. 687, §1, eff. June 18, 2022.</a:t>
            </a:r>
          </a:p>
          <a:p>
            <a:endParaRPr lang="en-US" sz="1200" b="0" i="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Next Slide:  Regulated Dams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14</a:t>
            </a:fld>
            <a:endParaRPr lang="en-US" altLang="en-US"/>
          </a:p>
        </p:txBody>
      </p:sp>
    </p:spTree>
    <p:extLst>
      <p:ext uri="{BB962C8B-B14F-4D97-AF65-F5344CB8AC3E}">
        <p14:creationId xmlns:p14="http://schemas.microsoft.com/office/powerpoint/2010/main" val="5643701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State Dam Safet</a:t>
            </a:r>
            <a:r>
              <a:rPr lang="en-US" baseline="0" dirty="0">
                <a:solidFill>
                  <a:srgbClr val="FF0000"/>
                </a:solidFill>
              </a:rPr>
              <a:t>y Program – </a:t>
            </a:r>
            <a:r>
              <a:rPr lang="en-US" baseline="0" dirty="0" smtClean="0">
                <a:solidFill>
                  <a:srgbClr val="FF0000"/>
                </a:solidFill>
              </a:rPr>
              <a:t>number of dams has decreased in the last few years by about 30.</a:t>
            </a:r>
            <a:endParaRPr lang="en-US" baseline="0" dirty="0">
              <a:solidFill>
                <a:srgbClr val="FF0000"/>
              </a:solidFill>
            </a:endParaRPr>
          </a:p>
          <a:p>
            <a:endParaRPr lang="en-US" dirty="0" smtClean="0"/>
          </a:p>
          <a:p>
            <a:r>
              <a:rPr lang="en-US" dirty="0" smtClean="0"/>
              <a:t>NEXT </a:t>
            </a:r>
            <a:r>
              <a:rPr lang="en-US" dirty="0"/>
              <a:t>SLIDE – </a:t>
            </a:r>
            <a:r>
              <a:rPr lang="en-US" dirty="0" smtClean="0"/>
              <a:t>State-maintained</a:t>
            </a:r>
            <a:r>
              <a:rPr lang="en-US" baseline="0" dirty="0" smtClean="0"/>
              <a:t> dams</a:t>
            </a:r>
            <a:endParaRPr lang="en-US" dirty="0"/>
          </a:p>
        </p:txBody>
      </p:sp>
    </p:spTree>
    <p:extLst>
      <p:ext uri="{BB962C8B-B14F-4D97-AF65-F5344CB8AC3E}">
        <p14:creationId xmlns:p14="http://schemas.microsoft.com/office/powerpoint/2010/main" val="518717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Location of 21 Dams that DOTD operates and maintains</a:t>
            </a:r>
            <a:r>
              <a:rPr lang="en-US" baseline="0" dirty="0"/>
              <a:t> per statute LA RS </a:t>
            </a:r>
            <a:r>
              <a:rPr lang="en-US" baseline="0" dirty="0" smtClean="0"/>
              <a:t>38:26</a:t>
            </a:r>
          </a:p>
          <a:p>
            <a:endParaRPr lang="en-US" baseline="0" dirty="0"/>
          </a:p>
          <a:p>
            <a:r>
              <a:rPr lang="en-US" baseline="0" dirty="0" smtClean="0"/>
              <a:t>These dams are inspected annually</a:t>
            </a:r>
            <a:endParaRPr lang="en-US" baseline="0" dirty="0"/>
          </a:p>
          <a:p>
            <a:endParaRPr lang="en-US" dirty="0"/>
          </a:p>
          <a:p>
            <a:r>
              <a:rPr lang="en-US" dirty="0"/>
              <a:t>NEXT SLIDE – </a:t>
            </a:r>
            <a:r>
              <a:rPr lang="en-US" dirty="0" smtClean="0"/>
              <a:t>Dams – Capital Outlay Projects</a:t>
            </a:r>
            <a:endParaRPr lang="en-US" dirty="0"/>
          </a:p>
        </p:txBody>
      </p:sp>
    </p:spTree>
    <p:extLst>
      <p:ext uri="{BB962C8B-B14F-4D97-AF65-F5344CB8AC3E}">
        <p14:creationId xmlns:p14="http://schemas.microsoft.com/office/powerpoint/2010/main" val="14965428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are responsible for coordinating planned lake drawdowns with WLF and lake commissions.</a:t>
            </a:r>
          </a:p>
          <a:p>
            <a:endParaRPr lang="en-US" baseline="0" dirty="0" smtClean="0"/>
          </a:p>
          <a:p>
            <a:r>
              <a:rPr lang="en-US" baseline="0" dirty="0" smtClean="0"/>
              <a:t>In addition to ongoing coordination with DOTD Location &amp; Survey, Dam Safety staff have also become certified drone pilots, using in-house equipment to collect valuable information about dam across the state.  This program is still being developed further.</a:t>
            </a:r>
          </a:p>
          <a:p>
            <a:endParaRPr lang="en-US" dirty="0" smtClean="0"/>
          </a:p>
          <a:p>
            <a:r>
              <a:rPr lang="en-US" dirty="0" smtClean="0"/>
              <a:t>Next Slide: Mobile Inspection App</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17</a:t>
            </a:fld>
            <a:endParaRPr lang="en-US" altLang="en-US"/>
          </a:p>
        </p:txBody>
      </p:sp>
    </p:spTree>
    <p:extLst>
      <p:ext uri="{BB962C8B-B14F-4D97-AF65-F5344CB8AC3E}">
        <p14:creationId xmlns:p14="http://schemas.microsoft.com/office/powerpoint/2010/main" val="2912521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Piezometer Readings Chart available in menu</a:t>
            </a:r>
          </a:p>
          <a:p>
            <a:pPr lvl="1"/>
            <a:r>
              <a:rPr lang="en-US" dirty="0" smtClean="0"/>
              <a:t>This was added to quickly see trends in piezometer readings</a:t>
            </a:r>
          </a:p>
          <a:p>
            <a:endParaRPr lang="en-US" dirty="0"/>
          </a:p>
          <a:p>
            <a:r>
              <a:rPr lang="en-US" dirty="0"/>
              <a:t>NEXT SLIDE – </a:t>
            </a:r>
            <a:r>
              <a:rPr lang="en-US" dirty="0" smtClean="0"/>
              <a:t>Mobile</a:t>
            </a:r>
            <a:r>
              <a:rPr lang="en-US" baseline="0" dirty="0" smtClean="0"/>
              <a:t> Inspection App Continued</a:t>
            </a:r>
            <a:endParaRPr lang="en-US" dirty="0"/>
          </a:p>
        </p:txBody>
      </p:sp>
    </p:spTree>
    <p:extLst>
      <p:ext uri="{BB962C8B-B14F-4D97-AF65-F5344CB8AC3E}">
        <p14:creationId xmlns:p14="http://schemas.microsoft.com/office/powerpoint/2010/main" val="14983014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smtClean="0"/>
              <a:t>Inspectors</a:t>
            </a:r>
            <a:r>
              <a:rPr lang="en-US" baseline="0" dirty="0" smtClean="0"/>
              <a:t> are able to download offline maps for seamless operation in remote locations</a:t>
            </a:r>
          </a:p>
          <a:p>
            <a:pPr lvl="1"/>
            <a:r>
              <a:rPr lang="en-US" baseline="0" dirty="0" smtClean="0"/>
              <a:t>In addition to adding any new features (like deficiencies) Previous features can be updated during the inspection.</a:t>
            </a:r>
            <a:endParaRPr lang="en-US" dirty="0" smtClean="0"/>
          </a:p>
          <a:p>
            <a:endParaRPr lang="en-US" dirty="0"/>
          </a:p>
          <a:p>
            <a:r>
              <a:rPr lang="en-US" dirty="0"/>
              <a:t>NEXT SLIDE – </a:t>
            </a:r>
            <a:r>
              <a:rPr lang="en-US" dirty="0" smtClean="0"/>
              <a:t>Dams Data Viewer</a:t>
            </a:r>
            <a:endParaRPr lang="en-US" dirty="0"/>
          </a:p>
        </p:txBody>
      </p:sp>
    </p:spTree>
    <p:extLst>
      <p:ext uri="{BB962C8B-B14F-4D97-AF65-F5344CB8AC3E}">
        <p14:creationId xmlns:p14="http://schemas.microsoft.com/office/powerpoint/2010/main" val="2665756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smtClean="0"/>
              <a:t>It has been nearly 60 years since an engineer named Gordon Moore first projected an exponential growth in computing power. Moore’s Law predicted technological advancements that have put more computing power in our pockets and on our wrists than NASA used to put humans on the moon. This rapid evolution of computing power has had positive impacts on the ability of owners and regulators to inspect and monitor their dams and levees. Just 10 years ago, levee and dam inspections were performed using pen, paper, and digital camera. Today, those have all been replaced by a single smartphone or tablet. Additionally, these technological improvements have allowed for highly sophisticated sensors and processing, putting powerful drones in the hands of engineers and technicians. In this presentation, you will gain an understanding of how DOTD is using new technology to streamline and improve our inspections and maintenance of dams and levees across the state of Louisiana.</a:t>
            </a:r>
          </a:p>
          <a:p>
            <a:endParaRPr lang="en-US" dirty="0" smtClean="0"/>
          </a:p>
          <a:p>
            <a:r>
              <a:rPr lang="en-US" dirty="0" smtClean="0"/>
              <a:t>NEXT </a:t>
            </a:r>
            <a:r>
              <a:rPr lang="en-US" dirty="0"/>
              <a:t>SLIDE – </a:t>
            </a:r>
            <a:r>
              <a:rPr lang="en-US" dirty="0" smtClean="0"/>
              <a:t>ENIAC</a:t>
            </a:r>
            <a:endParaRPr lang="en-US" dirty="0"/>
          </a:p>
        </p:txBody>
      </p:sp>
    </p:spTree>
    <p:extLst>
      <p:ext uri="{BB962C8B-B14F-4D97-AF65-F5344CB8AC3E}">
        <p14:creationId xmlns:p14="http://schemas.microsoft.com/office/powerpoint/2010/main" val="31330200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NEXT SLIDE – </a:t>
            </a:r>
            <a:r>
              <a:rPr lang="en-US" dirty="0" smtClean="0"/>
              <a:t>Dam</a:t>
            </a:r>
            <a:r>
              <a:rPr lang="en-US" baseline="0" dirty="0" smtClean="0"/>
              <a:t> Viewer</a:t>
            </a:r>
            <a:endParaRPr lang="en-US" dirty="0"/>
          </a:p>
        </p:txBody>
      </p:sp>
    </p:spTree>
    <p:extLst>
      <p:ext uri="{BB962C8B-B14F-4D97-AF65-F5344CB8AC3E}">
        <p14:creationId xmlns:p14="http://schemas.microsoft.com/office/powerpoint/2010/main" val="3359362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dirty="0" smtClean="0"/>
              <a:t>Only available for High and Significant Hazard Dams</a:t>
            </a:r>
          </a:p>
          <a:p>
            <a:pPr lvl="1"/>
            <a:r>
              <a:rPr lang="en-US" dirty="0" smtClean="0"/>
              <a:t>Off by default</a:t>
            </a:r>
          </a:p>
          <a:p>
            <a:pPr lvl="1"/>
            <a:r>
              <a:rPr lang="en-US" dirty="0" smtClean="0"/>
              <a:t>Shows </a:t>
            </a:r>
            <a:r>
              <a:rPr lang="en-US" b="1" dirty="0" smtClean="0"/>
              <a:t>partial reservoir breach </a:t>
            </a:r>
            <a:r>
              <a:rPr lang="en-US" dirty="0" smtClean="0"/>
              <a:t>completed in DSS-Wise</a:t>
            </a:r>
          </a:p>
          <a:p>
            <a:endParaRPr lang="en-US" dirty="0"/>
          </a:p>
          <a:p>
            <a:r>
              <a:rPr lang="en-US" dirty="0"/>
              <a:t>NEXT SLIDE – </a:t>
            </a:r>
            <a:r>
              <a:rPr lang="en-US" dirty="0" smtClean="0"/>
              <a:t>Dams – Capital Outlay Projects</a:t>
            </a:r>
            <a:endParaRPr lang="en-US" dirty="0"/>
          </a:p>
        </p:txBody>
      </p:sp>
    </p:spTree>
    <p:extLst>
      <p:ext uri="{BB962C8B-B14F-4D97-AF65-F5344CB8AC3E}">
        <p14:creationId xmlns:p14="http://schemas.microsoft.com/office/powerpoint/2010/main" val="11171434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Piezometer Readings Chart available in menu</a:t>
            </a:r>
          </a:p>
          <a:p>
            <a:endParaRPr lang="en-US" dirty="0" smtClean="0"/>
          </a:p>
          <a:p>
            <a:r>
              <a:rPr lang="en-US" dirty="0" smtClean="0"/>
              <a:t>This was added to quickly see trends in piezometer readings</a:t>
            </a:r>
          </a:p>
          <a:p>
            <a:endParaRPr lang="en-US" dirty="0"/>
          </a:p>
          <a:p>
            <a:r>
              <a:rPr lang="en-US" dirty="0"/>
              <a:t>NEXT SLIDE – </a:t>
            </a:r>
            <a:r>
              <a:rPr lang="en-US" dirty="0" smtClean="0"/>
              <a:t>Drone Program</a:t>
            </a:r>
            <a:endParaRPr lang="en-US" dirty="0"/>
          </a:p>
        </p:txBody>
      </p:sp>
    </p:spTree>
    <p:extLst>
      <p:ext uri="{BB962C8B-B14F-4D97-AF65-F5344CB8AC3E}">
        <p14:creationId xmlns:p14="http://schemas.microsoft.com/office/powerpoint/2010/main" val="42022332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Developing Program</a:t>
            </a:r>
          </a:p>
          <a:p>
            <a:endParaRPr lang="en-US" dirty="0" smtClean="0"/>
          </a:p>
          <a:p>
            <a:r>
              <a:rPr lang="en-US" dirty="0" smtClean="0"/>
              <a:t>Next Slide:</a:t>
            </a:r>
            <a:r>
              <a:rPr lang="en-US" baseline="0" dirty="0" smtClean="0"/>
              <a:t>  Drone </a:t>
            </a:r>
            <a:r>
              <a:rPr lang="en-US" baseline="0" dirty="0" smtClean="0"/>
              <a:t>Program – Thermal Evaluation</a:t>
            </a: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23</a:t>
            </a:fld>
            <a:endParaRPr lang="en-US" altLang="en-US"/>
          </a:p>
        </p:txBody>
      </p:sp>
    </p:spTree>
    <p:extLst>
      <p:ext uri="{BB962C8B-B14F-4D97-AF65-F5344CB8AC3E}">
        <p14:creationId xmlns:p14="http://schemas.microsoft.com/office/powerpoint/2010/main" val="1209095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a:t>
            </a:r>
            <a:r>
              <a:rPr lang="en-US" dirty="0" smtClean="0"/>
              <a:t>Thermal </a:t>
            </a:r>
            <a:r>
              <a:rPr lang="en-US" smtClean="0"/>
              <a:t>Evaluation continued</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24</a:t>
            </a:fld>
            <a:endParaRPr lang="en-US" altLang="en-US"/>
          </a:p>
        </p:txBody>
      </p:sp>
    </p:spTree>
    <p:extLst>
      <p:ext uri="{BB962C8B-B14F-4D97-AF65-F5344CB8AC3E}">
        <p14:creationId xmlns:p14="http://schemas.microsoft.com/office/powerpoint/2010/main" val="23231749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Remote</a:t>
            </a:r>
            <a:r>
              <a:rPr lang="en-US" baseline="0" dirty="0" smtClean="0"/>
              <a:t> Monitoring, Data Collection and Controls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25</a:t>
            </a:fld>
            <a:endParaRPr lang="en-US" altLang="en-US"/>
          </a:p>
        </p:txBody>
      </p:sp>
    </p:spTree>
    <p:extLst>
      <p:ext uri="{BB962C8B-B14F-4D97-AF65-F5344CB8AC3E}">
        <p14:creationId xmlns:p14="http://schemas.microsoft.com/office/powerpoint/2010/main" val="15186965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t>Next Slide: Pipe</a:t>
            </a:r>
            <a:r>
              <a:rPr lang="en-US" baseline="0" dirty="0" smtClean="0"/>
              <a:t> Crawler</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26</a:t>
            </a:fld>
            <a:endParaRPr lang="en-US" altLang="en-US"/>
          </a:p>
        </p:txBody>
      </p:sp>
    </p:spTree>
    <p:extLst>
      <p:ext uri="{BB962C8B-B14F-4D97-AF65-F5344CB8AC3E}">
        <p14:creationId xmlns:p14="http://schemas.microsoft.com/office/powerpoint/2010/main" val="2706507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Next slide:</a:t>
            </a:r>
            <a:r>
              <a:rPr lang="en-US" baseline="0" dirty="0" smtClean="0"/>
              <a:t> Bathymetry</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27</a:t>
            </a:fld>
            <a:endParaRPr lang="en-US" altLang="en-US"/>
          </a:p>
        </p:txBody>
      </p:sp>
    </p:spTree>
    <p:extLst>
      <p:ext uri="{BB962C8B-B14F-4D97-AF65-F5344CB8AC3E}">
        <p14:creationId xmlns:p14="http://schemas.microsoft.com/office/powerpoint/2010/main" val="39829726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r>
              <a:rPr lang="en-US" dirty="0" smtClean="0"/>
              <a:t>Next slide:</a:t>
            </a:r>
            <a:r>
              <a:rPr lang="en-US" baseline="0" dirty="0" smtClean="0"/>
              <a:t> Special Request USV</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28</a:t>
            </a:fld>
            <a:endParaRPr lang="en-US" altLang="en-US"/>
          </a:p>
        </p:txBody>
      </p:sp>
    </p:spTree>
    <p:extLst>
      <p:ext uri="{BB962C8B-B14F-4D97-AF65-F5344CB8AC3E}">
        <p14:creationId xmlns:p14="http://schemas.microsoft.com/office/powerpoint/2010/main" val="21294251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Levee Safety</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29</a:t>
            </a:fld>
            <a:endParaRPr lang="en-US" altLang="en-US"/>
          </a:p>
        </p:txBody>
      </p:sp>
    </p:spTree>
    <p:extLst>
      <p:ext uri="{BB962C8B-B14F-4D97-AF65-F5344CB8AC3E}">
        <p14:creationId xmlns:p14="http://schemas.microsoft.com/office/powerpoint/2010/main" val="316327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0">
              <a:defRPr/>
            </a:pPr>
            <a:r>
              <a:rPr lang="en-US" dirty="0" smtClean="0">
                <a:solidFill>
                  <a:schemeClr val="accent3">
                    <a:lumMod val="50000"/>
                  </a:schemeClr>
                </a:solidFill>
              </a:rPr>
              <a:t>ENIAC</a:t>
            </a:r>
            <a:endParaRPr lang="en-US" baseline="0" dirty="0" smtClean="0">
              <a:solidFill>
                <a:schemeClr val="accent3">
                  <a:lumMod val="50000"/>
                </a:schemeClr>
              </a:solidFill>
            </a:endParaRPr>
          </a:p>
          <a:p>
            <a:pPr defTabSz="949420">
              <a:defRPr/>
            </a:pPr>
            <a:r>
              <a:rPr lang="en-US" dirty="0" smtClean="0">
                <a:solidFill>
                  <a:schemeClr val="accent3">
                    <a:lumMod val="50000"/>
                  </a:schemeClr>
                </a:solidFill>
              </a:rPr>
              <a:t>2400x faster than human</a:t>
            </a:r>
            <a:r>
              <a:rPr lang="en-US" baseline="0" dirty="0" smtClean="0">
                <a:solidFill>
                  <a:schemeClr val="accent3">
                    <a:lumMod val="50000"/>
                  </a:schemeClr>
                </a:solidFill>
              </a:rPr>
              <a:t> mathematician</a:t>
            </a:r>
          </a:p>
          <a:p>
            <a:pPr defTabSz="949420">
              <a:defRPr/>
            </a:pPr>
            <a:r>
              <a:rPr lang="en-US" baseline="0" dirty="0" smtClean="0">
                <a:solidFill>
                  <a:schemeClr val="accent3">
                    <a:lumMod val="50000"/>
                  </a:schemeClr>
                </a:solidFill>
              </a:rPr>
              <a:t>37,500 times the power consumption of my cellphone</a:t>
            </a:r>
          </a:p>
          <a:p>
            <a:pPr defTabSz="949420">
              <a:defRPr/>
            </a:pPr>
            <a:endParaRPr lang="en-US" dirty="0">
              <a:solidFill>
                <a:schemeClr val="accent3">
                  <a:lumMod val="50000"/>
                </a:schemeClr>
              </a:solidFill>
            </a:endParaRPr>
          </a:p>
          <a:p>
            <a:pPr defTabSz="949420">
              <a:defRPr/>
            </a:pPr>
            <a:r>
              <a:rPr lang="en-US" dirty="0">
                <a:solidFill>
                  <a:schemeClr val="accent3">
                    <a:lumMod val="50000"/>
                  </a:schemeClr>
                </a:solidFill>
              </a:rPr>
              <a:t>NEXT SLIDE – </a:t>
            </a:r>
            <a:r>
              <a:rPr lang="en-US" dirty="0" smtClean="0">
                <a:solidFill>
                  <a:schemeClr val="accent3">
                    <a:lumMod val="50000"/>
                  </a:schemeClr>
                </a:solidFill>
              </a:rPr>
              <a:t>iPad</a:t>
            </a:r>
            <a:r>
              <a:rPr lang="en-US" baseline="0" dirty="0" smtClean="0">
                <a:solidFill>
                  <a:schemeClr val="accent3">
                    <a:lumMod val="50000"/>
                  </a:schemeClr>
                </a:solidFill>
              </a:rPr>
              <a:t> Pro</a:t>
            </a:r>
            <a:endParaRPr lang="en-US" dirty="0">
              <a:solidFill>
                <a:schemeClr val="accent3">
                  <a:lumMod val="50000"/>
                </a:schemeClr>
              </a:solidFill>
            </a:endParaRP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a:t>
            </a:fld>
            <a:endParaRPr lang="en-US" altLang="en-US"/>
          </a:p>
        </p:txBody>
      </p:sp>
    </p:spTree>
    <p:extLst>
      <p:ext uri="{BB962C8B-B14F-4D97-AF65-F5344CB8AC3E}">
        <p14:creationId xmlns:p14="http://schemas.microsoft.com/office/powerpoint/2010/main" val="34761171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dirty="0" smtClean="0"/>
              <a:t>5400 feet of levee</a:t>
            </a:r>
          </a:p>
          <a:p>
            <a:pPr defTabSz="931717">
              <a:defRPr/>
            </a:pPr>
            <a:r>
              <a:rPr lang="en-US" baseline="0" dirty="0" smtClean="0"/>
              <a:t>Built by the French under Bienville from 1718 to 1727</a:t>
            </a:r>
          </a:p>
          <a:p>
            <a:endParaRPr lang="en-US" dirty="0" smtClean="0"/>
          </a:p>
          <a:p>
            <a:r>
              <a:rPr lang="en-US" dirty="0" smtClean="0"/>
              <a:t>Next Slide:</a:t>
            </a:r>
            <a:r>
              <a:rPr lang="en-US" baseline="0" dirty="0" smtClean="0"/>
              <a:t>  Non-Coastal Levee Districts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30</a:t>
            </a:fld>
            <a:endParaRPr lang="en-US" altLang="en-US"/>
          </a:p>
        </p:txBody>
      </p:sp>
    </p:spTree>
    <p:extLst>
      <p:ext uri="{BB962C8B-B14F-4D97-AF65-F5344CB8AC3E}">
        <p14:creationId xmlns:p14="http://schemas.microsoft.com/office/powerpoint/2010/main" val="27067118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bwMode="auto">
          <a:xfrm>
            <a:off x="2128838" y="381000"/>
            <a:ext cx="5537200" cy="3116263"/>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xfrm>
            <a:off x="930063" y="4114800"/>
            <a:ext cx="7436277" cy="2370540"/>
          </a:xfrm>
        </p:spPr>
        <p:txBody>
          <a:bodyPr wrap="square" numCol="1" anchor="t" anchorCtr="0" compatLnSpc="1">
            <a:prstTxWarp prst="textNoShape">
              <a:avLst/>
            </a:prstTxWarp>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dirty="0" smtClean="0"/>
              <a:t>Nine Non-Coastal </a:t>
            </a:r>
            <a:r>
              <a:rPr lang="en-US" sz="1400" dirty="0"/>
              <a:t>levee districts </a:t>
            </a:r>
            <a:endParaRPr lang="en-US" sz="140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aseline="0" dirty="0" smtClean="0"/>
              <a:t>Program </a:t>
            </a:r>
            <a:r>
              <a:rPr lang="en-US" sz="1400" baseline="0" dirty="0"/>
              <a:t>inspects about 1,000 miles of levees </a:t>
            </a:r>
            <a:r>
              <a:rPr lang="en-US" sz="1400" baseline="0" dirty="0" smtClean="0"/>
              <a:t>semi-annually</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400" baseline="0" dirty="0" smtClean="0">
              <a:ea typeface="Times New Roman" pitchFamily="18" charset="0"/>
              <a:cs typeface="Arial"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aseline="0" dirty="0" smtClean="0">
                <a:ea typeface="Times New Roman" pitchFamily="18" charset="0"/>
                <a:cs typeface="Arial" charset="0"/>
              </a:rPr>
              <a:t>1085 miles of Federal Levees</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400" baseline="0" dirty="0" smtClean="0">
                <a:ea typeface="Times New Roman" pitchFamily="18" charset="0"/>
                <a:cs typeface="Arial" charset="0"/>
              </a:rPr>
              <a:t>81.7 miles of non-federal levees</a:t>
            </a:r>
            <a:endParaRPr lang="en-US" sz="1400" dirty="0">
              <a:ea typeface="Times New Roman" pitchFamily="18" charset="0"/>
              <a:cs typeface="Arial" charset="0"/>
            </a:endParaRPr>
          </a:p>
          <a:p>
            <a:pPr>
              <a:spcBef>
                <a:spcPct val="0"/>
              </a:spcBef>
              <a:tabLst>
                <a:tab pos="923818" algn="l"/>
              </a:tabLst>
              <a:defRPr/>
            </a:pPr>
            <a:endParaRPr lang="en-US" sz="1400" dirty="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tab pos="923818" algn="l"/>
              </a:tabLst>
              <a:defRPr/>
            </a:pPr>
            <a:r>
              <a:rPr lang="en-US" sz="1400" dirty="0" smtClean="0"/>
              <a:t>Next Slide – Levee Safety Current Services</a:t>
            </a:r>
          </a:p>
          <a:p>
            <a:pPr>
              <a:spcBef>
                <a:spcPct val="0"/>
              </a:spcBef>
              <a:tabLst>
                <a:tab pos="923818" algn="l"/>
              </a:tabLst>
              <a:defRPr/>
            </a:pPr>
            <a:endParaRPr lang="en-US" sz="1400" dirty="0">
              <a:ea typeface="Times New Roman" pitchFamily="18" charset="0"/>
              <a:cs typeface="Arial" charset="0"/>
            </a:endParaRPr>
          </a:p>
          <a:p>
            <a:pPr>
              <a:spcBef>
                <a:spcPct val="0"/>
              </a:spcBef>
              <a:tabLst>
                <a:tab pos="923818" algn="l"/>
              </a:tabLst>
              <a:defRPr/>
            </a:pPr>
            <a:endParaRPr lang="en-US" sz="1400" dirty="0">
              <a:ea typeface="Times New Roman" pitchFamily="18" charset="0"/>
              <a:cs typeface="Arial" charset="0"/>
            </a:endParaRPr>
          </a:p>
        </p:txBody>
      </p:sp>
    </p:spTree>
    <p:extLst>
      <p:ext uri="{BB962C8B-B14F-4D97-AF65-F5344CB8AC3E}">
        <p14:creationId xmlns:p14="http://schemas.microsoft.com/office/powerpoint/2010/main" val="2368969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Levee Safety Program Services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32</a:t>
            </a:fld>
            <a:endParaRPr lang="en-US" altLang="en-US"/>
          </a:p>
        </p:txBody>
      </p:sp>
    </p:spTree>
    <p:extLst>
      <p:ext uri="{BB962C8B-B14F-4D97-AF65-F5344CB8AC3E}">
        <p14:creationId xmlns:p14="http://schemas.microsoft.com/office/powerpoint/2010/main" val="39411180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Next Slide:</a:t>
            </a:r>
            <a:r>
              <a:rPr lang="en-US" baseline="0" dirty="0" smtClean="0"/>
              <a:t>  Levee Safety Into the Future</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33</a:t>
            </a:fld>
            <a:endParaRPr lang="en-US" altLang="en-US"/>
          </a:p>
        </p:txBody>
      </p:sp>
    </p:spTree>
    <p:extLst>
      <p:ext uri="{BB962C8B-B14F-4D97-AF65-F5344CB8AC3E}">
        <p14:creationId xmlns:p14="http://schemas.microsoft.com/office/powerpoint/2010/main" val="32285797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Next Slide:</a:t>
            </a:r>
            <a:r>
              <a:rPr lang="en-US" baseline="0" dirty="0" smtClean="0"/>
              <a:t>  National Levee Safety Program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34</a:t>
            </a:fld>
            <a:endParaRPr lang="en-US" altLang="en-US"/>
          </a:p>
        </p:txBody>
      </p:sp>
    </p:spTree>
    <p:extLst>
      <p:ext uri="{BB962C8B-B14F-4D97-AF65-F5344CB8AC3E}">
        <p14:creationId xmlns:p14="http://schemas.microsoft.com/office/powerpoint/2010/main" val="51119495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sz="1200" b="0" i="0" kern="1200" dirty="0" smtClean="0">
                <a:solidFill>
                  <a:schemeClr val="tx1"/>
                </a:solidFill>
                <a:effectLst/>
                <a:latin typeface="+mn-lt"/>
                <a:ea typeface="+mn-ea"/>
                <a:cs typeface="+mn-cs"/>
              </a:rPr>
              <a:t>An integrated approach to levee safety requires each entity (federal, state, tribes, levee owner/operator, and communities "to understand and fulfill their responsibilities and to do so in coordination with each other". It is envisioned that the lynchpin to success is having states serve in a key integrator role. States have existing legal authorities to implement floodplain management regulations and have long-standing relationships with local governments in areas such as emergency planning and response. Even though federal agencies and tribes can have their own levee safety programs for management of levees within their authorities, their levees still influence watersheds that exist within states.</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
            </a:r>
            <a:br>
              <a:rPr lang="en-US" sz="1200" b="0" i="0" kern="1200" dirty="0" smtClean="0">
                <a:solidFill>
                  <a:schemeClr val="tx1"/>
                </a:solidFill>
                <a:effectLst/>
                <a:latin typeface="+mn-lt"/>
                <a:ea typeface="+mn-ea"/>
                <a:cs typeface="+mn-cs"/>
              </a:rPr>
            </a:br>
            <a:r>
              <a:rPr lang="en-US" sz="1200" b="0" i="0" kern="1200" dirty="0" smtClean="0">
                <a:solidFill>
                  <a:schemeClr val="tx1"/>
                </a:solidFill>
                <a:effectLst/>
                <a:latin typeface="+mn-lt"/>
                <a:ea typeface="+mn-ea"/>
                <a:cs typeface="+mn-cs"/>
              </a:rPr>
              <a:t>As part of the legislation for the National Levee Safety Program, Congress envisioned that state levee safety programs would adopt and implement consistent national levee safety practices; be able to receive federal assistance in support of levee safety; carry out public education activities to improve awareness of flood risk; and collect and share levee information using the National Levee Database. In addition, there is opportunity for state levee safety programs to:</a:t>
            </a:r>
          </a:p>
          <a:p>
            <a:r>
              <a:rPr lang="en-US" sz="1200" b="0" i="0" kern="1200" dirty="0" smtClean="0">
                <a:solidFill>
                  <a:schemeClr val="tx1"/>
                </a:solidFill>
                <a:effectLst/>
                <a:latin typeface="+mn-lt"/>
                <a:ea typeface="+mn-ea"/>
                <a:cs typeface="+mn-cs"/>
              </a:rPr>
              <a:t>Help build capacity in levee owners/operators to inspect, assess, repair, and rehabilitate levees;</a:t>
            </a:r>
          </a:p>
          <a:p>
            <a:r>
              <a:rPr lang="en-US" sz="1200" b="0" i="0" kern="1200" dirty="0" smtClean="0">
                <a:solidFill>
                  <a:schemeClr val="tx1"/>
                </a:solidFill>
                <a:effectLst/>
                <a:latin typeface="+mn-lt"/>
                <a:ea typeface="+mn-ea"/>
                <a:cs typeface="+mn-cs"/>
              </a:rPr>
              <a:t>Collaborate across programmatic and political jurisdictions to ensure that all levees have adequate oversight; and</a:t>
            </a:r>
          </a:p>
          <a:p>
            <a:r>
              <a:rPr lang="en-US" sz="1200" b="0" i="0" kern="1200" dirty="0" smtClean="0">
                <a:solidFill>
                  <a:schemeClr val="tx1"/>
                </a:solidFill>
                <a:effectLst/>
                <a:latin typeface="+mn-lt"/>
                <a:ea typeface="+mn-ea"/>
                <a:cs typeface="+mn-cs"/>
              </a:rPr>
              <a:t>Apply services in a fair and equitable way across the landscape with special attention to underserved communities, tribes, and individuals particularly vulnerable to flooding.</a:t>
            </a:r>
          </a:p>
          <a:p>
            <a:endParaRPr lang="en-US" dirty="0" smtClean="0"/>
          </a:p>
          <a:p>
            <a:r>
              <a:rPr lang="en-US" dirty="0" smtClean="0"/>
              <a:t>Next Slide:</a:t>
            </a:r>
            <a:r>
              <a:rPr lang="en-US" baseline="0" dirty="0" smtClean="0"/>
              <a:t>  USGS Programs</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35</a:t>
            </a:fld>
            <a:endParaRPr lang="en-US" altLang="en-US"/>
          </a:p>
        </p:txBody>
      </p:sp>
    </p:spTree>
    <p:extLst>
      <p:ext uri="{BB962C8B-B14F-4D97-AF65-F5344CB8AC3E}">
        <p14:creationId xmlns:p14="http://schemas.microsoft.com/office/powerpoint/2010/main" val="20578561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7329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9420">
              <a:defRPr/>
            </a:pPr>
            <a:r>
              <a:rPr lang="en-US" dirty="0" smtClean="0">
                <a:solidFill>
                  <a:schemeClr val="accent3">
                    <a:lumMod val="50000"/>
                  </a:schemeClr>
                </a:solidFill>
              </a:rPr>
              <a:t>700,000 faster than ENIAC</a:t>
            </a:r>
            <a:endParaRPr lang="en-US" baseline="0" dirty="0" smtClean="0">
              <a:solidFill>
                <a:schemeClr val="accent3">
                  <a:lumMod val="50000"/>
                </a:schemeClr>
              </a:solidFill>
            </a:endParaRPr>
          </a:p>
          <a:p>
            <a:pPr defTabSz="949420">
              <a:defRPr/>
            </a:pPr>
            <a:r>
              <a:rPr lang="en-US" baseline="0" dirty="0" smtClean="0">
                <a:solidFill>
                  <a:schemeClr val="accent3">
                    <a:lumMod val="50000"/>
                  </a:schemeClr>
                </a:solidFill>
              </a:rPr>
              <a:t>50,000 times less power consumption (0.002%)</a:t>
            </a:r>
          </a:p>
          <a:p>
            <a:pPr defTabSz="949420">
              <a:defRPr/>
            </a:pPr>
            <a:r>
              <a:rPr lang="en-US" dirty="0" smtClean="0">
                <a:solidFill>
                  <a:schemeClr val="accent3">
                    <a:lumMod val="50000"/>
                  </a:schemeClr>
                </a:solidFill>
              </a:rPr>
              <a:t>40,000 times lighter</a:t>
            </a:r>
          </a:p>
          <a:p>
            <a:pPr marL="0" marR="0" lvl="0" indent="0" algn="l" defTabSz="949420" rtl="0" eaLnBrk="0" fontAlgn="base" latinLnBrk="0" hangingPunct="0">
              <a:lnSpc>
                <a:spcPct val="100000"/>
              </a:lnSpc>
              <a:spcBef>
                <a:spcPct val="30000"/>
              </a:spcBef>
              <a:spcAft>
                <a:spcPct val="0"/>
              </a:spcAft>
              <a:buClrTx/>
              <a:buSzTx/>
              <a:buFontTx/>
              <a:buNone/>
              <a:tabLst/>
              <a:defRPr/>
            </a:pPr>
            <a:r>
              <a:rPr lang="en-US" dirty="0" smtClean="0">
                <a:solidFill>
                  <a:schemeClr val="accent3">
                    <a:lumMod val="50000"/>
                  </a:schemeClr>
                </a:solidFill>
              </a:rPr>
              <a:t>Pixel</a:t>
            </a:r>
            <a:r>
              <a:rPr lang="en-US" baseline="0" dirty="0" smtClean="0">
                <a:solidFill>
                  <a:schemeClr val="accent3">
                    <a:lumMod val="50000"/>
                  </a:schemeClr>
                </a:solidFill>
              </a:rPr>
              <a:t> 6 Pro: 2170.9 gigaflops (5.4 billion times faster)</a:t>
            </a:r>
          </a:p>
          <a:p>
            <a:pPr defTabSz="949420">
              <a:defRPr/>
            </a:pPr>
            <a:endParaRPr lang="en-US" dirty="0">
              <a:solidFill>
                <a:schemeClr val="accent3">
                  <a:lumMod val="50000"/>
                </a:schemeClr>
              </a:solidFill>
            </a:endParaRPr>
          </a:p>
          <a:p>
            <a:pPr defTabSz="949420">
              <a:defRPr/>
            </a:pPr>
            <a:r>
              <a:rPr lang="en-US" dirty="0">
                <a:solidFill>
                  <a:schemeClr val="accent3">
                    <a:lumMod val="50000"/>
                  </a:schemeClr>
                </a:solidFill>
              </a:rPr>
              <a:t>NEXT SLIDE – </a:t>
            </a:r>
            <a:r>
              <a:rPr lang="en-US" dirty="0" smtClean="0">
                <a:solidFill>
                  <a:schemeClr val="accent3">
                    <a:lumMod val="50000"/>
                  </a:schemeClr>
                </a:solidFill>
              </a:rPr>
              <a:t>Metadata Circa</a:t>
            </a:r>
            <a:r>
              <a:rPr lang="en-US" baseline="0" dirty="0" smtClean="0">
                <a:solidFill>
                  <a:schemeClr val="accent3">
                    <a:lumMod val="50000"/>
                  </a:schemeClr>
                </a:solidFill>
              </a:rPr>
              <a:t> 2001</a:t>
            </a:r>
            <a:endParaRPr lang="en-US" dirty="0">
              <a:solidFill>
                <a:schemeClr val="accent3">
                  <a:lumMod val="50000"/>
                </a:schemeClr>
              </a:solidFill>
            </a:endParaRPr>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4</a:t>
            </a:fld>
            <a:endParaRPr lang="en-US" altLang="en-US"/>
          </a:p>
        </p:txBody>
      </p:sp>
    </p:spTree>
    <p:extLst>
      <p:ext uri="{BB962C8B-B14F-4D97-AF65-F5344CB8AC3E}">
        <p14:creationId xmlns:p14="http://schemas.microsoft.com/office/powerpoint/2010/main" val="3601392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smtClean="0">
                <a:solidFill>
                  <a:schemeClr val="accent3">
                    <a:lumMod val="50000"/>
                  </a:schemeClr>
                </a:solidFill>
              </a:rPr>
              <a:t>NEXT SLIDE – Metadata Circa</a:t>
            </a:r>
            <a:r>
              <a:rPr lang="en-US" baseline="0" dirty="0" smtClean="0">
                <a:solidFill>
                  <a:schemeClr val="accent3">
                    <a:lumMod val="50000"/>
                  </a:schemeClr>
                </a:solidFill>
              </a:rPr>
              <a:t> 2016</a:t>
            </a:r>
            <a:endParaRPr lang="en-US" dirty="0" smtClean="0">
              <a:solidFill>
                <a:schemeClr val="accent3">
                  <a:lumMod val="50000"/>
                </a:schemeClr>
              </a:solidFill>
            </a:endParaRPr>
          </a:p>
          <a:p>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5</a:t>
            </a:fld>
            <a:endParaRPr lang="en-US" altLang="en-US"/>
          </a:p>
        </p:txBody>
      </p:sp>
    </p:spTree>
    <p:extLst>
      <p:ext uri="{BB962C8B-B14F-4D97-AF65-F5344CB8AC3E}">
        <p14:creationId xmlns:p14="http://schemas.microsoft.com/office/powerpoint/2010/main" val="1767540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Determining</a:t>
            </a:r>
            <a:r>
              <a:rPr lang="en-US" baseline="0" dirty="0" smtClean="0"/>
              <a:t> Areas (Then)</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6</a:t>
            </a:fld>
            <a:endParaRPr lang="en-US" altLang="en-US"/>
          </a:p>
        </p:txBody>
      </p:sp>
    </p:spTree>
    <p:extLst>
      <p:ext uri="{BB962C8B-B14F-4D97-AF65-F5344CB8AC3E}">
        <p14:creationId xmlns:p14="http://schemas.microsoft.com/office/powerpoint/2010/main" val="30181077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NEXT SLIDE – Determining Areas:</a:t>
            </a:r>
            <a:r>
              <a:rPr lang="en-US" baseline="0" dirty="0" smtClean="0"/>
              <a:t> </a:t>
            </a:r>
            <a:r>
              <a:rPr lang="en-US" dirty="0" smtClean="0"/>
              <a:t>LiDAR</a:t>
            </a:r>
          </a:p>
          <a:p>
            <a:endParaRPr lang="en-US" dirty="0"/>
          </a:p>
        </p:txBody>
      </p:sp>
    </p:spTree>
    <p:extLst>
      <p:ext uri="{BB962C8B-B14F-4D97-AF65-F5344CB8AC3E}">
        <p14:creationId xmlns:p14="http://schemas.microsoft.com/office/powerpoint/2010/main" val="14607740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Bailey’s Dam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8</a:t>
            </a:fld>
            <a:endParaRPr lang="en-US" altLang="en-US"/>
          </a:p>
        </p:txBody>
      </p:sp>
    </p:spTree>
    <p:extLst>
      <p:ext uri="{BB962C8B-B14F-4D97-AF65-F5344CB8AC3E}">
        <p14:creationId xmlns:p14="http://schemas.microsoft.com/office/powerpoint/2010/main" val="28832471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Slide: Bailey’s Dam</a:t>
            </a:r>
            <a:endParaRPr lang="en-US" dirty="0"/>
          </a:p>
        </p:txBody>
      </p:sp>
      <p:sp>
        <p:nvSpPr>
          <p:cNvPr id="4" name="Slide Number Placeholder 3"/>
          <p:cNvSpPr>
            <a:spLocks noGrp="1"/>
          </p:cNvSpPr>
          <p:nvPr>
            <p:ph type="sldNum" sz="quarter" idx="10"/>
          </p:nvPr>
        </p:nvSpPr>
        <p:spPr/>
        <p:txBody>
          <a:bodyPr/>
          <a:lstStyle/>
          <a:p>
            <a:pPr>
              <a:defRPr/>
            </a:pPr>
            <a:fld id="{E058D8C8-02D3-4400-939D-07643807B50F}" type="slidenum">
              <a:rPr lang="en-US" altLang="en-US" smtClean="0"/>
              <a:t>9</a:t>
            </a:fld>
            <a:endParaRPr lang="en-US" altLang="en-US"/>
          </a:p>
        </p:txBody>
      </p:sp>
    </p:spTree>
    <p:extLst>
      <p:ext uri="{BB962C8B-B14F-4D97-AF65-F5344CB8AC3E}">
        <p14:creationId xmlns:p14="http://schemas.microsoft.com/office/powerpoint/2010/main" val="28487349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Rectangle 14"/>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7"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latin typeface="Calibri" panose="020F0502020204030204" pitchFamily="34" charset="0"/>
            </a:endParaRPr>
          </a:p>
        </p:txBody>
      </p:sp>
      <p:sp>
        <p:nvSpPr>
          <p:cNvPr id="3" name="Subtitle 2"/>
          <p:cNvSpPr>
            <a:spLocks noGrp="1"/>
          </p:cNvSpPr>
          <p:nvPr>
            <p:ph type="subTitle" idx="1"/>
          </p:nvPr>
        </p:nvSpPr>
        <p:spPr>
          <a:xfrm>
            <a:off x="863600" y="22098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8" name="Title 1"/>
          <p:cNvSpPr>
            <a:spLocks noGrp="1"/>
          </p:cNvSpPr>
          <p:nvPr>
            <p:ph type="title"/>
          </p:nvPr>
        </p:nvSpPr>
        <p:spPr>
          <a:xfrm>
            <a:off x="863600" y="457200"/>
            <a:ext cx="10464800" cy="828675"/>
          </a:xfrm>
        </p:spPr>
        <p:txBody>
          <a:bodyPr anchor="t"/>
          <a:lstStyle>
            <a:lvl1pPr algn="l">
              <a:defRPr sz="4400" b="1" cap="none" baseline="0">
                <a:solidFill>
                  <a:schemeClr val="bg1"/>
                </a:solidFill>
                <a:latin typeface="Franklin Gothic Demi" panose="020B0703020102020204" pitchFamily="34" charset="0"/>
              </a:defRPr>
            </a:lvl1pPr>
          </a:lstStyle>
          <a:p>
            <a:endParaRPr lang="en-US" dirty="0"/>
          </a:p>
        </p:txBody>
      </p:sp>
      <p:sp>
        <p:nvSpPr>
          <p:cNvPr id="9" name="Rectangle 8"/>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userDrawn="1"/>
        </p:nvSpPr>
        <p:spPr>
          <a:xfrm>
            <a:off x="9342073" y="6502167"/>
            <a:ext cx="2641600" cy="369332"/>
          </a:xfrm>
          <a:prstGeom prst="rect">
            <a:avLst/>
          </a:prstGeom>
          <a:noFill/>
        </p:spPr>
        <p:txBody>
          <a:bodyPr wrap="square" rtlCol="0">
            <a:spAutoFit/>
          </a:bodyPr>
          <a:lstStyle/>
          <a:p>
            <a:pPr algn="r"/>
            <a:r>
              <a:rPr lang="en-US" dirty="0" smtClean="0">
                <a:solidFill>
                  <a:schemeClr val="bg1">
                    <a:lumMod val="75000"/>
                  </a:schemeClr>
                </a:solidFill>
                <a:latin typeface="Franklin Gothic Heavy" panose="020B0903020102020204" pitchFamily="34" charset="0"/>
              </a:rPr>
              <a:t>www.dotd.la.gov</a:t>
            </a:r>
            <a:endParaRPr lang="en-US" dirty="0">
              <a:solidFill>
                <a:schemeClr val="bg1">
                  <a:lumMod val="75000"/>
                </a:schemeClr>
              </a:solidFill>
              <a:latin typeface="Franklin Gothic Heavy" panose="020B0903020102020204" pitchFamily="34" charset="0"/>
            </a:endParaRPr>
          </a:p>
        </p:txBody>
      </p:sp>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38036464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C36387-D545-4566-A9C8-3CA3730F02E8}" type="slidenum">
              <a:rPr lang="en-US" altLang="en-US"/>
              <a:pPr>
                <a:defRPr/>
              </a:pPr>
              <a:t>‹#›</a:t>
            </a:fld>
            <a:endParaRPr lang="en-US" altLang="en-US"/>
          </a:p>
        </p:txBody>
      </p:sp>
    </p:spTree>
    <p:extLst>
      <p:ext uri="{BB962C8B-B14F-4D97-AF65-F5344CB8AC3E}">
        <p14:creationId xmlns:p14="http://schemas.microsoft.com/office/powerpoint/2010/main" val="1309770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CCC0F1-2512-46DD-9205-2D7F598B3C7C}" type="slidenum">
              <a:rPr lang="en-US" altLang="en-US"/>
              <a:pPr>
                <a:defRPr/>
              </a:pPr>
              <a:t>‹#›</a:t>
            </a:fld>
            <a:endParaRPr lang="en-US" altLang="en-US"/>
          </a:p>
        </p:txBody>
      </p:sp>
    </p:spTree>
    <p:extLst>
      <p:ext uri="{BB962C8B-B14F-4D97-AF65-F5344CB8AC3E}">
        <p14:creationId xmlns:p14="http://schemas.microsoft.com/office/powerpoint/2010/main" val="17047862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B52D53D-9183-49D9-9A1A-1E9DBCC3500F}" type="slidenum">
              <a:rPr lang="en-US" altLang="en-US"/>
              <a:pPr>
                <a:defRPr/>
              </a:pPr>
              <a:t>‹#›</a:t>
            </a:fld>
            <a:endParaRPr lang="en-US" altLang="en-US"/>
          </a:p>
        </p:txBody>
      </p:sp>
    </p:spTree>
    <p:extLst>
      <p:ext uri="{BB962C8B-B14F-4D97-AF65-F5344CB8AC3E}">
        <p14:creationId xmlns:p14="http://schemas.microsoft.com/office/powerpoint/2010/main" val="34261295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52E818D2-C7E7-4215-A04A-907EF185AAFD}" type="slidenum">
              <a:rPr lang="en-US" altLang="en-US"/>
              <a:pPr>
                <a:defRPr/>
              </a:pPr>
              <a:t>‹#›</a:t>
            </a:fld>
            <a:endParaRPr lang="en-US" altLang="en-US"/>
          </a:p>
        </p:txBody>
      </p:sp>
    </p:spTree>
    <p:extLst>
      <p:ext uri="{BB962C8B-B14F-4D97-AF65-F5344CB8AC3E}">
        <p14:creationId xmlns:p14="http://schemas.microsoft.com/office/powerpoint/2010/main" val="13670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7178426-B7CF-4868-BE82-811D03AD4665}" type="slidenum">
              <a:rPr lang="en-US" altLang="en-US"/>
              <a:pPr>
                <a:defRPr/>
              </a:pPr>
              <a:t>‹#›</a:t>
            </a:fld>
            <a:endParaRPr lang="en-US" altLang="en-US"/>
          </a:p>
        </p:txBody>
      </p:sp>
    </p:spTree>
    <p:extLst>
      <p:ext uri="{BB962C8B-B14F-4D97-AF65-F5344CB8AC3E}">
        <p14:creationId xmlns:p14="http://schemas.microsoft.com/office/powerpoint/2010/main" val="13827796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9759FA-5DD5-49E3-A12E-638B42D6F136}" type="slidenum">
              <a:rPr lang="en-US" altLang="en-US"/>
              <a:pPr>
                <a:defRPr/>
              </a:pPr>
              <a:t>‹#›</a:t>
            </a:fld>
            <a:endParaRPr lang="en-US" altLang="en-US"/>
          </a:p>
        </p:txBody>
      </p:sp>
    </p:spTree>
    <p:extLst>
      <p:ext uri="{BB962C8B-B14F-4D97-AF65-F5344CB8AC3E}">
        <p14:creationId xmlns:p14="http://schemas.microsoft.com/office/powerpoint/2010/main" val="6966821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87B567A-E1C5-4964-93F7-FF6EFDE71EB9}" type="slidenum">
              <a:rPr lang="en-US" altLang="en-US"/>
              <a:pPr>
                <a:defRPr/>
              </a:pPr>
              <a:t>‹#›</a:t>
            </a:fld>
            <a:endParaRPr lang="en-US" altLang="en-US"/>
          </a:p>
        </p:txBody>
      </p:sp>
    </p:spTree>
    <p:extLst>
      <p:ext uri="{BB962C8B-B14F-4D97-AF65-F5344CB8AC3E}">
        <p14:creationId xmlns:p14="http://schemas.microsoft.com/office/powerpoint/2010/main" val="3024718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7EF4EE-4E7B-486E-9BB5-C444D7F5AF9D}" type="slidenum">
              <a:rPr lang="en-US" altLang="en-US"/>
              <a:pPr>
                <a:defRPr/>
              </a:pPr>
              <a:t>‹#›</a:t>
            </a:fld>
            <a:endParaRPr lang="en-US" altLang="en-US"/>
          </a:p>
        </p:txBody>
      </p:sp>
    </p:spTree>
    <p:extLst>
      <p:ext uri="{BB962C8B-B14F-4D97-AF65-F5344CB8AC3E}">
        <p14:creationId xmlns:p14="http://schemas.microsoft.com/office/powerpoint/2010/main" val="561699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01C8C2-8B17-424C-8616-A2F22F233AD3}" type="slidenum">
              <a:rPr lang="en-US" altLang="en-US"/>
              <a:pPr>
                <a:defRPr/>
              </a:pPr>
              <a:t>‹#›</a:t>
            </a:fld>
            <a:endParaRPr lang="en-US" altLang="en-US"/>
          </a:p>
        </p:txBody>
      </p:sp>
    </p:spTree>
    <p:extLst>
      <p:ext uri="{BB962C8B-B14F-4D97-AF65-F5344CB8AC3E}">
        <p14:creationId xmlns:p14="http://schemas.microsoft.com/office/powerpoint/2010/main" val="30481138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9600" y="1600201"/>
            <a:ext cx="10972800" cy="3962400"/>
          </a:xfrm>
        </p:spPr>
        <p:txBody>
          <a:bodyPr/>
          <a:lstStyle>
            <a:lvl1pPr marL="342900" indent="-342900">
              <a:spcBef>
                <a:spcPts val="0"/>
              </a:spcBef>
              <a:buClr>
                <a:srgbClr val="F16321"/>
              </a:buClr>
              <a:buFont typeface="Wingdings" panose="05000000000000000000" pitchFamily="2" charset="2"/>
              <a:buChar char="Ø"/>
              <a:defRPr>
                <a:latin typeface="Franklin Gothic Book" panose="020B0503020102020204" pitchFamily="34" charset="0"/>
              </a:defRPr>
            </a:lvl1pPr>
            <a:lvl2pPr>
              <a:spcBef>
                <a:spcPts val="0"/>
              </a:spcBef>
              <a:buClr>
                <a:srgbClr val="F16321"/>
              </a:buClr>
              <a:defRPr>
                <a:latin typeface="Franklin Gothic Book" panose="020B0503020102020204" pitchFamily="34" charset="0"/>
              </a:defRPr>
            </a:lvl2pPr>
            <a:lvl3pPr>
              <a:spcBef>
                <a:spcPts val="0"/>
              </a:spcBef>
              <a:buClr>
                <a:srgbClr val="F16321"/>
              </a:buClr>
              <a:defRPr sz="2800">
                <a:latin typeface="Franklin Gothic Book" panose="020B0503020102020204" pitchFamily="34" charset="0"/>
              </a:defRPr>
            </a:lvl3pPr>
            <a:lvl4pPr>
              <a:spcBef>
                <a:spcPts val="0"/>
              </a:spcBef>
              <a:buClr>
                <a:srgbClr val="F16321"/>
              </a:buClr>
              <a:defRPr sz="2800">
                <a:latin typeface="Franklin Gothic Book" panose="020B0503020102020204" pitchFamily="34" charset="0"/>
              </a:defRPr>
            </a:lvl4pPr>
            <a:lvl5pPr>
              <a:spcBef>
                <a:spcPts val="0"/>
              </a:spcBef>
              <a:buClr>
                <a:srgbClr val="F16321"/>
              </a:buClr>
              <a:defRPr sz="2800">
                <a:latin typeface="Franklin Gothic Book" panose="020B05030201020202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7" name="Slide Number Placeholder 6"/>
          <p:cNvSpPr>
            <a:spLocks noGrp="1"/>
          </p:cNvSpPr>
          <p:nvPr userDrawn="1">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9" name="Rectangle 8"/>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8123902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Rectangle 7"/>
          <p:cNvSpPr/>
          <p:nvPr userDrawn="1"/>
        </p:nvSpPr>
        <p:spPr>
          <a:xfrm>
            <a:off x="0" y="-4543"/>
            <a:ext cx="12192000" cy="6876042"/>
          </a:xfrm>
          <a:prstGeom prst="rect">
            <a:avLst/>
          </a:prstGeom>
          <a:solidFill>
            <a:srgbClr val="F76911"/>
          </a:solidFill>
          <a:ln>
            <a:noFill/>
          </a:ln>
        </p:spPr>
        <p:style>
          <a:lnRef idx="2">
            <a:schemeClr val="accent6">
              <a:shade val="50000"/>
            </a:schemeClr>
          </a:lnRef>
          <a:fillRef idx="1">
            <a:schemeClr val="accent6"/>
          </a:fillRef>
          <a:effectRef idx="0">
            <a:schemeClr val="accent6"/>
          </a:effectRef>
          <a:fontRef idx="minor">
            <a:schemeClr val="lt1"/>
          </a:fontRef>
        </p:style>
        <p:txBody>
          <a:bodyPr anchor="ctr"/>
          <a:lstStyle/>
          <a:p>
            <a:pPr algn="ctr" eaLnBrk="1" hangingPunct="1">
              <a:defRPr/>
            </a:pPr>
            <a:endParaRPr lang="en-US"/>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191001"/>
            <a:ext cx="12192000" cy="2680499"/>
          </a:xfrm>
          <a:prstGeom prst="rect">
            <a:avLst/>
          </a:prstGeom>
        </p:spPr>
      </p:pic>
      <p:sp>
        <p:nvSpPr>
          <p:cNvPr id="10" name="Title 1"/>
          <p:cNvSpPr txBox="1">
            <a:spLocks/>
          </p:cNvSpPr>
          <p:nvPr userDrawn="1"/>
        </p:nvSpPr>
        <p:spPr bwMode="auto">
          <a:xfrm>
            <a:off x="1422400" y="2057400"/>
            <a:ext cx="94488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endParaRPr lang="en-US" altLang="en-US" sz="4400" smtClean="0">
              <a:latin typeface="Calibri" panose="020F0502020204030204" pitchFamily="34" charset="0"/>
            </a:endParaRPr>
          </a:p>
        </p:txBody>
      </p:sp>
      <p:sp>
        <p:nvSpPr>
          <p:cNvPr id="11" name="Subtitle 2"/>
          <p:cNvSpPr>
            <a:spLocks noGrp="1"/>
          </p:cNvSpPr>
          <p:nvPr>
            <p:ph type="subTitle" idx="1" hasCustomPrompt="1"/>
          </p:nvPr>
        </p:nvSpPr>
        <p:spPr>
          <a:xfrm>
            <a:off x="711200" y="533400"/>
            <a:ext cx="10464800" cy="1295400"/>
          </a:xfrm>
        </p:spPr>
        <p:txBody>
          <a:bodyPr/>
          <a:lstStyle>
            <a:lvl1pPr marL="0" indent="0" algn="l">
              <a:lnSpc>
                <a:spcPts val="3200"/>
              </a:lnSpc>
              <a:buNone/>
              <a:defRPr>
                <a:solidFill>
                  <a:schemeClr val="bg1">
                    <a:lumMod val="85000"/>
                  </a:schemeClr>
                </a:solidFill>
                <a:latin typeface="Franklin Gothic Medium" panose="020B06030201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add section title</a:t>
            </a:r>
          </a:p>
        </p:txBody>
      </p:sp>
      <p:sp>
        <p:nvSpPr>
          <p:cNvPr id="12" name="Rectangle 11"/>
          <p:cNvSpPr/>
          <p:nvPr userDrawn="1"/>
        </p:nvSpPr>
        <p:spPr>
          <a:xfrm>
            <a:off x="0" y="6553200"/>
            <a:ext cx="12192000" cy="318299"/>
          </a:xfrm>
          <a:prstGeom prst="rect">
            <a:avLst/>
          </a:prstGeom>
          <a:solidFill>
            <a:schemeClr val="tx2">
              <a:alpha val="1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userDrawn="1"/>
        </p:nvSpPr>
        <p:spPr>
          <a:xfrm>
            <a:off x="9342073" y="6502167"/>
            <a:ext cx="2641600" cy="369332"/>
          </a:xfrm>
          <a:prstGeom prst="rect">
            <a:avLst/>
          </a:prstGeom>
          <a:noFill/>
        </p:spPr>
        <p:txBody>
          <a:bodyPr wrap="square" rtlCol="0">
            <a:spAutoFit/>
          </a:bodyPr>
          <a:lstStyle/>
          <a:p>
            <a:pPr algn="r"/>
            <a:r>
              <a:rPr lang="en-US" dirty="0" smtClean="0">
                <a:solidFill>
                  <a:schemeClr val="bg1">
                    <a:lumMod val="75000"/>
                  </a:schemeClr>
                </a:solidFill>
                <a:latin typeface="Franklin Gothic Heavy" panose="020B0903020102020204" pitchFamily="34" charset="0"/>
              </a:rPr>
              <a:t>www.dotd.la.gov</a:t>
            </a:r>
            <a:endParaRPr lang="en-US" dirty="0">
              <a:solidFill>
                <a:schemeClr val="bg1">
                  <a:lumMod val="75000"/>
                </a:schemeClr>
              </a:solidFill>
              <a:latin typeface="Franklin Gothic Heavy" panose="020B0903020102020204" pitchFamily="34" charset="0"/>
            </a:endParaRPr>
          </a:p>
        </p:txBody>
      </p:sp>
      <p:pic>
        <p:nvPicPr>
          <p:cNvPr id="15" name="Picture 1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5562600"/>
            <a:ext cx="1447800" cy="778224"/>
          </a:xfrm>
          <a:prstGeom prst="rect">
            <a:avLst/>
          </a:prstGeom>
        </p:spPr>
      </p:pic>
    </p:spTree>
    <p:extLst>
      <p:ext uri="{BB962C8B-B14F-4D97-AF65-F5344CB8AC3E}">
        <p14:creationId xmlns:p14="http://schemas.microsoft.com/office/powerpoint/2010/main" val="926407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233862"/>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6197600" y="1600200"/>
            <a:ext cx="5384800" cy="4233863"/>
          </a:xfrm>
        </p:spPr>
        <p:txBody>
          <a:bodyPr/>
          <a:lstStyle>
            <a:lvl1pPr marL="342900" indent="-342900">
              <a:spcBef>
                <a:spcPts val="0"/>
              </a:spcBef>
              <a:buClr>
                <a:srgbClr val="F16321"/>
              </a:buClr>
              <a:buFont typeface="Wingdings" panose="05000000000000000000" pitchFamily="2" charset="2"/>
              <a:buChar char="Ø"/>
              <a:defRPr sz="2800">
                <a:latin typeface="Franklin Gothic Book" panose="020B0503020102020204" pitchFamily="34" charset="0"/>
              </a:defRPr>
            </a:lvl1pPr>
            <a:lvl2pPr>
              <a:spcBef>
                <a:spcPts val="0"/>
              </a:spcBef>
              <a:buClr>
                <a:srgbClr val="F16321"/>
              </a:buClr>
              <a:defRPr sz="2400">
                <a:latin typeface="Franklin Gothic Book" panose="020B0503020102020204" pitchFamily="34" charset="0"/>
              </a:defRPr>
            </a:lvl2pPr>
            <a:lvl3pPr>
              <a:spcBef>
                <a:spcPts val="0"/>
              </a:spcBef>
              <a:buClr>
                <a:srgbClr val="F16321"/>
              </a:buClr>
              <a:defRPr sz="2400">
                <a:latin typeface="Franklin Gothic Book" panose="020B0503020102020204" pitchFamily="34" charset="0"/>
              </a:defRPr>
            </a:lvl3pPr>
            <a:lvl4pPr>
              <a:spcBef>
                <a:spcPts val="0"/>
              </a:spcBef>
              <a:buClr>
                <a:srgbClr val="F16321"/>
              </a:buClr>
              <a:defRPr sz="2400">
                <a:latin typeface="Franklin Gothic Book" panose="020B0503020102020204" pitchFamily="34" charset="0"/>
              </a:defRPr>
            </a:lvl4pPr>
            <a:lvl5pPr>
              <a:spcBef>
                <a:spcPts val="0"/>
              </a:spcBef>
              <a:buClr>
                <a:srgbClr val="F16321"/>
              </a:buClr>
              <a:defRPr sz="2400">
                <a:latin typeface="Franklin Gothic Book" panose="020B0503020102020204" pitchFamily="34"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12"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3" name="Group 12"/>
          <p:cNvGrpSpPr/>
          <p:nvPr userDrawn="1"/>
        </p:nvGrpSpPr>
        <p:grpSpPr>
          <a:xfrm>
            <a:off x="812800" y="5866002"/>
            <a:ext cx="2032000" cy="990600"/>
            <a:chOff x="812800" y="5866002"/>
            <a:chExt cx="2032000" cy="990600"/>
          </a:xfrm>
        </p:grpSpPr>
        <p:sp>
          <p:nvSpPr>
            <p:cNvPr id="14" name="Rectangle 13"/>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5763831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Title 1"/>
          <p:cNvSpPr>
            <a:spLocks noGrp="1"/>
          </p:cNvSpPr>
          <p:nvPr>
            <p:ph type="title"/>
          </p:nvPr>
        </p:nvSpPr>
        <p:spPr>
          <a:xfrm>
            <a:off x="609600" y="274638"/>
            <a:ext cx="10972800" cy="1143000"/>
          </a:xfrm>
        </p:spPr>
        <p:txBody>
          <a:bodyPr/>
          <a:lstStyle>
            <a:lvl1pPr>
              <a:lnSpc>
                <a:spcPts val="4400"/>
              </a:lnSpc>
              <a:defRPr>
                <a:latin typeface="Franklin Gothic Medium" panose="020B0603020102020204" pitchFamily="34" charset="0"/>
              </a:defRPr>
            </a:lvl1pPr>
          </a:lstStyle>
          <a:p>
            <a:r>
              <a:rPr lang="en-US" dirty="0" smtClean="0"/>
              <a:t>Click to edit Master title style</a:t>
            </a:r>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12" name="Group 11"/>
          <p:cNvGrpSpPr/>
          <p:nvPr userDrawn="1"/>
        </p:nvGrpSpPr>
        <p:grpSpPr>
          <a:xfrm>
            <a:off x="812800" y="5866002"/>
            <a:ext cx="2032000" cy="990600"/>
            <a:chOff x="812800" y="5866002"/>
            <a:chExt cx="2032000" cy="990600"/>
          </a:xfrm>
        </p:grpSpPr>
        <p:sp>
          <p:nvSpPr>
            <p:cNvPr id="13" name="Rectangle 12"/>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3683557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943601"/>
            <a:ext cx="12192000" cy="9278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
            <a:ext cx="12192000" cy="609600"/>
          </a:xfrm>
          <a:prstGeom prst="rect">
            <a:avLst/>
          </a:prstGeom>
        </p:spPr>
      </p:pic>
      <p:sp>
        <p:nvSpPr>
          <p:cNvPr id="2" name="Slide Number Placeholder 1"/>
          <p:cNvSpPr>
            <a:spLocks noGrp="1"/>
          </p:cNvSpPr>
          <p:nvPr>
            <p:ph type="sldNum" sz="quarter" idx="10"/>
          </p:nvPr>
        </p:nvSpPr>
        <p:spPr/>
        <p:txBody>
          <a:bodyPr/>
          <a:lstStyle/>
          <a:p>
            <a:fld id="{D5C9B0AA-EE54-4968-95E5-6586D6E0F47B}" type="slidenum">
              <a:rPr lang="en-US" smtClean="0"/>
              <a:pPr/>
              <a:t>‹#›</a:t>
            </a:fld>
            <a:endParaRPr lang="en-US" dirty="0"/>
          </a:p>
        </p:txBody>
      </p:sp>
      <p:grpSp>
        <p:nvGrpSpPr>
          <p:cNvPr id="9" name="Group 8"/>
          <p:cNvGrpSpPr/>
          <p:nvPr userDrawn="1"/>
        </p:nvGrpSpPr>
        <p:grpSpPr>
          <a:xfrm>
            <a:off x="812800" y="5866002"/>
            <a:ext cx="2032000" cy="990600"/>
            <a:chOff x="812800" y="5866002"/>
            <a:chExt cx="2032000" cy="990600"/>
          </a:xfrm>
        </p:grpSpPr>
        <p:sp>
          <p:nvSpPr>
            <p:cNvPr id="10" name="Rectangle 9"/>
            <p:cNvSpPr/>
            <p:nvPr userDrawn="1"/>
          </p:nvSpPr>
          <p:spPr>
            <a:xfrm>
              <a:off x="812800" y="5866002"/>
              <a:ext cx="2032000"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990600" y="5866002"/>
              <a:ext cx="1600200" cy="859842"/>
            </a:xfrm>
            <a:prstGeom prst="rect">
              <a:avLst/>
            </a:prstGeom>
          </p:spPr>
        </p:pic>
      </p:grpSp>
    </p:spTree>
    <p:extLst>
      <p:ext uri="{BB962C8B-B14F-4D97-AF65-F5344CB8AC3E}">
        <p14:creationId xmlns:p14="http://schemas.microsoft.com/office/powerpoint/2010/main" val="2842839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letely 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77386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567BF96-A928-4C93-80B1-0A2EE31724EB}" type="slidenum">
              <a:rPr lang="en-US" altLang="en-US"/>
              <a:pPr>
                <a:defRPr/>
              </a:pPr>
              <a:t>‹#›</a:t>
            </a:fld>
            <a:endParaRPr lang="en-US" altLang="en-US"/>
          </a:p>
        </p:txBody>
      </p:sp>
    </p:spTree>
    <p:extLst>
      <p:ext uri="{BB962C8B-B14F-4D97-AF65-F5344CB8AC3E}">
        <p14:creationId xmlns:p14="http://schemas.microsoft.com/office/powerpoint/2010/main" val="3722691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1CB66A0-2677-4767-8F00-64B675A5408E}" type="slidenum">
              <a:rPr lang="en-US" altLang="en-US"/>
              <a:pPr>
                <a:defRPr/>
              </a:pPr>
              <a:t>‹#›</a:t>
            </a:fld>
            <a:endParaRPr lang="en-US" altLang="en-US"/>
          </a:p>
        </p:txBody>
      </p:sp>
    </p:spTree>
    <p:extLst>
      <p:ext uri="{BB962C8B-B14F-4D97-AF65-F5344CB8AC3E}">
        <p14:creationId xmlns:p14="http://schemas.microsoft.com/office/powerpoint/2010/main" val="250753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 name="Slide Number Placeholder 1"/>
          <p:cNvSpPr>
            <a:spLocks noGrp="1"/>
          </p:cNvSpPr>
          <p:nvPr>
            <p:ph type="sldNum" sz="quarter" idx="4"/>
          </p:nvPr>
        </p:nvSpPr>
        <p:spPr>
          <a:xfrm>
            <a:off x="9347200" y="6492876"/>
            <a:ext cx="2743200" cy="365125"/>
          </a:xfrm>
          <a:prstGeom prst="rect">
            <a:avLst/>
          </a:prstGeom>
        </p:spPr>
        <p:txBody>
          <a:bodyPr vert="horz" lIns="91440" tIns="45720" rIns="91440" bIns="45720" rtlCol="0" anchor="ctr"/>
          <a:lstStyle>
            <a:lvl1pPr algn="r">
              <a:defRPr sz="1200" b="1">
                <a:solidFill>
                  <a:schemeClr val="bg1"/>
                </a:solidFill>
              </a:defRPr>
            </a:lvl1pPr>
          </a:lstStyle>
          <a:p>
            <a:fld id="{D5C9B0AA-EE54-4968-95E5-6586D6E0F47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76" r:id="rId1"/>
    <p:sldLayoutId id="2147483966" r:id="rId2"/>
    <p:sldLayoutId id="2147483967" r:id="rId3"/>
    <p:sldLayoutId id="2147483968" r:id="rId4"/>
    <p:sldLayoutId id="2147483971" r:id="rId5"/>
    <p:sldLayoutId id="2147483972" r:id="rId6"/>
    <p:sldLayoutId id="2147483977" r:id="rId7"/>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cs typeface="Arial" charset="0"/>
              </a:defRPr>
            </a:lvl1pPr>
          </a:lstStyle>
          <a:p>
            <a:pPr>
              <a:defRPr/>
            </a:pP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cs typeface="Arial"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E865E9EA-ABCC-4739-A640-E472549CDBD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54" r:id="rId1"/>
    <p:sldLayoutId id="2147483955" r:id="rId2"/>
    <p:sldLayoutId id="2147483956" r:id="rId3"/>
    <p:sldLayoutId id="2147483957" r:id="rId4"/>
    <p:sldLayoutId id="2147483958" r:id="rId5"/>
    <p:sldLayoutId id="2147483959" r:id="rId6"/>
    <p:sldLayoutId id="2147483960" r:id="rId7"/>
    <p:sldLayoutId id="2147483961" r:id="rId8"/>
    <p:sldLayoutId id="2147483962" r:id="rId9"/>
    <p:sldLayoutId id="2147483963" r:id="rId10"/>
    <p:sldLayoutId id="2147483964"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p:cNvSpPr>
            <a:spLocks noGrp="1"/>
          </p:cNvSpPr>
          <p:nvPr>
            <p:ph type="subTitle" idx="1"/>
          </p:nvPr>
        </p:nvSpPr>
        <p:spPr>
          <a:xfrm>
            <a:off x="863600" y="2209800"/>
            <a:ext cx="10464800" cy="609600"/>
          </a:xfrm>
        </p:spPr>
        <p:txBody>
          <a:bodyPr/>
          <a:lstStyle/>
          <a:p>
            <a:r>
              <a:rPr lang="en-US" b="1" dirty="0" smtClean="0"/>
              <a:t>Evolving Landscape of Dam and Levee Safety in Louisiana</a:t>
            </a:r>
            <a:endParaRPr lang="en-US" b="1" dirty="0"/>
          </a:p>
        </p:txBody>
      </p:sp>
      <p:sp>
        <p:nvSpPr>
          <p:cNvPr id="3" name="Title 2"/>
          <p:cNvSpPr>
            <a:spLocks noGrp="1"/>
          </p:cNvSpPr>
          <p:nvPr>
            <p:ph type="title"/>
          </p:nvPr>
        </p:nvSpPr>
        <p:spPr/>
        <p:txBody>
          <a:bodyPr/>
          <a:lstStyle/>
          <a:p>
            <a:r>
              <a:rPr lang="en-US" dirty="0" smtClean="0"/>
              <a:t>Public Works &amp; Water Resources</a:t>
            </a:r>
            <a:endParaRPr lang="en-US" dirty="0"/>
          </a:p>
        </p:txBody>
      </p:sp>
      <p:sp>
        <p:nvSpPr>
          <p:cNvPr id="5" name="Subtitle 3"/>
          <p:cNvSpPr txBox="1">
            <a:spLocks/>
          </p:cNvSpPr>
          <p:nvPr/>
        </p:nvSpPr>
        <p:spPr bwMode="auto">
          <a:xfrm>
            <a:off x="863600" y="3581401"/>
            <a:ext cx="10464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lnSpc>
                <a:spcPts val="3200"/>
              </a:lnSpc>
              <a:spcBef>
                <a:spcPct val="20000"/>
              </a:spcBef>
              <a:spcAft>
                <a:spcPct val="0"/>
              </a:spcAft>
              <a:buFont typeface="Arial" panose="020B0604020202020204" pitchFamily="34" charset="0"/>
              <a:buNone/>
              <a:defRPr sz="3200" kern="1200">
                <a:solidFill>
                  <a:schemeClr val="bg1">
                    <a:lumMod val="85000"/>
                  </a:schemeClr>
                </a:solidFill>
                <a:latin typeface="Franklin Gothic Medium" panose="020B0603020102020204" pitchFamily="34" charset="0"/>
                <a:ea typeface="+mn-ea"/>
                <a:cs typeface="+mn-cs"/>
              </a:defRPr>
            </a:lvl1pPr>
            <a:lvl2pPr marL="457200" indent="0" algn="ctr" rtl="0" eaLnBrk="0" fontAlgn="base" hangingPunct="0">
              <a:spcBef>
                <a:spcPct val="20000"/>
              </a:spcBef>
              <a:spcAft>
                <a:spcPct val="0"/>
              </a:spcAft>
              <a:buFont typeface="Arial" panose="020B0604020202020204" pitchFamily="34" charset="0"/>
              <a:buNone/>
              <a:defRPr sz="2800" kern="1200">
                <a:solidFill>
                  <a:schemeClr val="tx1">
                    <a:tint val="75000"/>
                  </a:schemeClr>
                </a:solidFill>
                <a:latin typeface="+mn-lt"/>
                <a:ea typeface="+mn-ea"/>
                <a:cs typeface="+mn-cs"/>
              </a:defRPr>
            </a:lvl2pPr>
            <a:lvl3pPr marL="914400" indent="0" algn="ctr" rtl="0" eaLnBrk="0" fontAlgn="base" hangingPunct="0">
              <a:spcBef>
                <a:spcPct val="20000"/>
              </a:spcBef>
              <a:spcAft>
                <a:spcPct val="0"/>
              </a:spcAft>
              <a:buFont typeface="Arial" panose="020B0604020202020204" pitchFamily="34" charset="0"/>
              <a:buNone/>
              <a:defRPr sz="2400" kern="1200">
                <a:solidFill>
                  <a:schemeClr val="tx1">
                    <a:tint val="75000"/>
                  </a:schemeClr>
                </a:solidFill>
                <a:latin typeface="+mn-lt"/>
                <a:ea typeface="+mn-ea"/>
                <a:cs typeface="+mn-cs"/>
              </a:defRPr>
            </a:lvl3pPr>
            <a:lvl4pPr marL="13716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4pPr>
            <a:lvl5pPr marL="1828800" indent="0" algn="ctr" rtl="0" eaLnBrk="0" fontAlgn="base" hangingPunct="0">
              <a:spcBef>
                <a:spcPct val="20000"/>
              </a:spcBef>
              <a:spcAft>
                <a:spcPct val="0"/>
              </a:spcAft>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algn="ctr">
              <a:lnSpc>
                <a:spcPct val="100000"/>
              </a:lnSpc>
              <a:spcBef>
                <a:spcPts val="0"/>
              </a:spcBef>
            </a:pPr>
            <a:r>
              <a:rPr lang="en-US" sz="2800" dirty="0" smtClean="0"/>
              <a:t>Billy Williamson, P.E.</a:t>
            </a:r>
          </a:p>
          <a:p>
            <a:pPr algn="ctr">
              <a:lnSpc>
                <a:spcPct val="100000"/>
              </a:lnSpc>
              <a:spcBef>
                <a:spcPts val="0"/>
              </a:spcBef>
            </a:pPr>
            <a:r>
              <a:rPr lang="en-US" sz="2800" dirty="0" smtClean="0"/>
              <a:t>Director of Dams, Levees, and Reservoir Development</a:t>
            </a:r>
          </a:p>
          <a:p>
            <a:pPr algn="ctr">
              <a:lnSpc>
                <a:spcPct val="100000"/>
              </a:lnSpc>
              <a:spcBef>
                <a:spcPts val="0"/>
              </a:spcBef>
            </a:pPr>
            <a:endParaRPr lang="en-US" sz="900" dirty="0"/>
          </a:p>
          <a:p>
            <a:pPr algn="ctr">
              <a:lnSpc>
                <a:spcPct val="100000"/>
              </a:lnSpc>
              <a:spcBef>
                <a:spcPts val="0"/>
              </a:spcBef>
            </a:pPr>
            <a:r>
              <a:rPr lang="en-US" sz="2800" dirty="0" smtClean="0"/>
              <a:t>May 2, 2024</a:t>
            </a:r>
          </a:p>
        </p:txBody>
      </p:sp>
    </p:spTree>
  </p:cSld>
  <p:clrMapOvr>
    <a:masterClrMapping/>
  </p:clrMapOvr>
  <mc:AlternateContent xmlns:mc="http://schemas.openxmlformats.org/markup-compatibility/2006" xmlns:p14="http://schemas.microsoft.com/office/powerpoint/2010/main">
    <mc:Choice Requires="p14">
      <p:transition spd="slow" p14:dur="2000" advTm="42450"/>
    </mc:Choice>
    <mc:Fallback xmlns="">
      <p:transition spd="slow" advTm="4245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3567"/>
            <a:ext cx="12192000" cy="2791548"/>
          </a:xfrm>
          <a:prstGeom prst="rect">
            <a:avLst/>
          </a:prstGeom>
        </p:spPr>
      </p:pic>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Levees &amp; Dams</a:t>
            </a:r>
            <a:endParaRPr lang="en-US" sz="4000" dirty="0"/>
          </a:p>
        </p:txBody>
      </p:sp>
      <p:sp>
        <p:nvSpPr>
          <p:cNvPr id="6" name="Content Placeholder 5"/>
          <p:cNvSpPr>
            <a:spLocks noGrp="1"/>
          </p:cNvSpPr>
          <p:nvPr>
            <p:ph sz="half" idx="1"/>
          </p:nvPr>
        </p:nvSpPr>
        <p:spPr/>
        <p:txBody>
          <a:bodyPr/>
          <a:lstStyle/>
          <a:p>
            <a:r>
              <a:rPr lang="en-US" dirty="0" smtClean="0"/>
              <a:t>Levee</a:t>
            </a:r>
          </a:p>
          <a:p>
            <a:pPr lvl="1"/>
            <a:r>
              <a:rPr lang="en-US" dirty="0" smtClean="0"/>
              <a:t>Prevent water from spreading into unprotected areas</a:t>
            </a:r>
            <a:endParaRPr lang="en-US" dirty="0"/>
          </a:p>
        </p:txBody>
      </p:sp>
      <p:sp>
        <p:nvSpPr>
          <p:cNvPr id="9" name="Content Placeholder 8"/>
          <p:cNvSpPr>
            <a:spLocks noGrp="1"/>
          </p:cNvSpPr>
          <p:nvPr>
            <p:ph sz="half" idx="2"/>
          </p:nvPr>
        </p:nvSpPr>
        <p:spPr/>
        <p:txBody>
          <a:bodyPr/>
          <a:lstStyle/>
          <a:p>
            <a:r>
              <a:rPr lang="en-US" dirty="0" smtClean="0"/>
              <a:t>Dam</a:t>
            </a:r>
          </a:p>
          <a:p>
            <a:pPr lvl="1"/>
            <a:r>
              <a:rPr lang="en-US" dirty="0" smtClean="0"/>
              <a:t>Retain water upstream</a:t>
            </a:r>
          </a:p>
          <a:p>
            <a:pPr lvl="1"/>
            <a:r>
              <a:rPr lang="en-US" dirty="0" smtClean="0"/>
              <a:t>Typically cross a water course</a:t>
            </a:r>
          </a:p>
          <a:p>
            <a:pPr lvl="1"/>
            <a:r>
              <a:rPr lang="en-US" dirty="0" smtClean="0"/>
              <a:t>Has a spillway (hopefully)</a:t>
            </a:r>
            <a:endParaRPr lang="en-US"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10</a:t>
            </a:fld>
            <a:endParaRPr lang="en-US" dirty="0"/>
          </a:p>
        </p:txBody>
      </p:sp>
    </p:spTree>
    <p:extLst>
      <p:ext uri="{BB962C8B-B14F-4D97-AF65-F5344CB8AC3E}">
        <p14:creationId xmlns:p14="http://schemas.microsoft.com/office/powerpoint/2010/main" val="8231597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09600" y="365124"/>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in Louisiana</a:t>
            </a:r>
            <a:endParaRPr lang="en-US" sz="4000" dirty="0"/>
          </a:p>
        </p:txBody>
      </p:sp>
      <p:sp>
        <p:nvSpPr>
          <p:cNvPr id="4" name="Slide Number Placeholder 3"/>
          <p:cNvSpPr>
            <a:spLocks noGrp="1"/>
          </p:cNvSpPr>
          <p:nvPr>
            <p:ph type="sldNum" sz="quarter" idx="10"/>
          </p:nvPr>
        </p:nvSpPr>
        <p:spPr/>
        <p:txBody>
          <a:bodyPr/>
          <a:lstStyle/>
          <a:p>
            <a:fld id="{D5C9B0AA-EE54-4968-95E5-6586D6E0F47B}" type="slidenum">
              <a:rPr lang="en-US" smtClean="0"/>
              <a:pPr/>
              <a:t>11</a:t>
            </a:fld>
            <a:endParaRPr lang="en-US" dirty="0"/>
          </a:p>
        </p:txBody>
      </p:sp>
      <p:pic>
        <p:nvPicPr>
          <p:cNvPr id="1026" name="Picture 2" descr="undefin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3800" y="1219200"/>
            <a:ext cx="7762875" cy="44822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3733801" y="5730270"/>
            <a:ext cx="7762874" cy="369332"/>
          </a:xfrm>
          <a:prstGeom prst="rect">
            <a:avLst/>
          </a:prstGeom>
          <a:noFill/>
        </p:spPr>
        <p:txBody>
          <a:bodyPr wrap="square" rtlCol="0">
            <a:spAutoFit/>
          </a:bodyPr>
          <a:lstStyle/>
          <a:p>
            <a:pPr algn="ctr"/>
            <a:r>
              <a:rPr lang="en-US" dirty="0" smtClean="0">
                <a:latin typeface="Franklin Gothic Book" panose="020B0503020102020204" pitchFamily="34" charset="0"/>
                <a:ea typeface="Times New Roman" pitchFamily="18" charset="0"/>
              </a:rPr>
              <a:t>Bailey’s Dam Under Construction, Red River, May 1864</a:t>
            </a:r>
            <a:endParaRPr lang="en-US" dirty="0">
              <a:latin typeface="Franklin Gothic Book" panose="020B0503020102020204" pitchFamily="34" charset="0"/>
              <a:ea typeface="Times New Roman" pitchFamily="18"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346652"/>
            <a:ext cx="3124200" cy="4227313"/>
          </a:xfrm>
          <a:prstGeom prst="rect">
            <a:avLst/>
          </a:prstGeom>
        </p:spPr>
      </p:pic>
    </p:spTree>
    <p:extLst>
      <p:ext uri="{BB962C8B-B14F-4D97-AF65-F5344CB8AC3E}">
        <p14:creationId xmlns:p14="http://schemas.microsoft.com/office/powerpoint/2010/main" val="222006961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09600" y="365124"/>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in Louisiana</a:t>
            </a:r>
            <a:endParaRPr lang="en-US" sz="4000" dirty="0"/>
          </a:p>
        </p:txBody>
      </p:sp>
      <p:sp>
        <p:nvSpPr>
          <p:cNvPr id="4" name="Slide Number Placeholder 3"/>
          <p:cNvSpPr>
            <a:spLocks noGrp="1"/>
          </p:cNvSpPr>
          <p:nvPr>
            <p:ph type="sldNum" sz="quarter" idx="10"/>
          </p:nvPr>
        </p:nvSpPr>
        <p:spPr/>
        <p:txBody>
          <a:bodyPr/>
          <a:lstStyle/>
          <a:p>
            <a:fld id="{D5C9B0AA-EE54-4968-95E5-6586D6E0F47B}" type="slidenum">
              <a:rPr lang="en-US" smtClean="0"/>
              <a:pPr/>
              <a:t>12</a:t>
            </a:fld>
            <a:endParaRPr lang="en-US" dirty="0"/>
          </a:p>
        </p:txBody>
      </p:sp>
      <p:sp>
        <p:nvSpPr>
          <p:cNvPr id="8" name="TextBox 7"/>
          <p:cNvSpPr txBox="1"/>
          <p:nvPr/>
        </p:nvSpPr>
        <p:spPr>
          <a:xfrm>
            <a:off x="1943100" y="5757752"/>
            <a:ext cx="8305800" cy="369332"/>
          </a:xfrm>
          <a:prstGeom prst="rect">
            <a:avLst/>
          </a:prstGeom>
          <a:noFill/>
        </p:spPr>
        <p:txBody>
          <a:bodyPr wrap="square" rtlCol="0">
            <a:spAutoFit/>
          </a:bodyPr>
          <a:lstStyle/>
          <a:p>
            <a:pPr algn="ctr"/>
            <a:r>
              <a:rPr lang="en-US" dirty="0" smtClean="0">
                <a:latin typeface="Franklin Gothic Book" panose="020B0503020102020204" pitchFamily="34" charset="0"/>
                <a:ea typeface="Times New Roman" pitchFamily="18" charset="0"/>
              </a:rPr>
              <a:t>Red River Lock &amp; Dam #2</a:t>
            </a:r>
            <a:endParaRPr lang="en-US" dirty="0">
              <a:latin typeface="Franklin Gothic Book" panose="020B0503020102020204" pitchFamily="34" charset="0"/>
              <a:ea typeface="Times New Roman" pitchFamily="18"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43100" y="1327026"/>
            <a:ext cx="8305800" cy="4430726"/>
          </a:xfrm>
          <a:prstGeom prst="rect">
            <a:avLst/>
          </a:prstGeom>
        </p:spPr>
      </p:pic>
    </p:spTree>
    <p:extLst>
      <p:ext uri="{BB962C8B-B14F-4D97-AF65-F5344CB8AC3E}">
        <p14:creationId xmlns:p14="http://schemas.microsoft.com/office/powerpoint/2010/main" val="111318187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24523"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Revised Statutes 38:21</a:t>
            </a:r>
            <a:endParaRPr lang="en-US" sz="2400" dirty="0"/>
          </a:p>
        </p:txBody>
      </p:sp>
      <p:sp>
        <p:nvSpPr>
          <p:cNvPr id="11" name="Content Placeholder 2"/>
          <p:cNvSpPr>
            <a:spLocks noGrp="1"/>
          </p:cNvSpPr>
          <p:nvPr>
            <p:ph idx="1"/>
          </p:nvPr>
        </p:nvSpPr>
        <p:spPr>
          <a:xfrm>
            <a:off x="573350" y="1613072"/>
            <a:ext cx="10896601" cy="4406728"/>
          </a:xfrm>
        </p:spPr>
        <p:txBody>
          <a:bodyPr anchor="ctr"/>
          <a:lstStyle/>
          <a:p>
            <a:pPr marL="0" indent="0">
              <a:lnSpc>
                <a:spcPct val="150000"/>
              </a:lnSpc>
              <a:buNone/>
            </a:pPr>
            <a:r>
              <a:rPr lang="en-US" sz="1600" dirty="0" smtClean="0"/>
              <a:t>It </a:t>
            </a:r>
            <a:r>
              <a:rPr lang="en-US" sz="1600" dirty="0"/>
              <a:t>is the responsibility of the state to provide a means for the inspection, regulation, and supervision of all present or future dams within the state and the operation and maintenance of those as specified in this Chapter, both federal and nonfederal but excluding the Toledo Bend Dam, </a:t>
            </a:r>
            <a:r>
              <a:rPr lang="en-US" sz="1600" i="1" u="sng" dirty="0"/>
              <a:t>and the locks and dams on the Red River, Ouachita River, Black River, Mississippi River, and tributaries under the jurisdiction of the United States Army Corps of Engineers</a:t>
            </a:r>
            <a:r>
              <a:rPr lang="en-US" sz="1600" dirty="0"/>
              <a:t>, in order to prevent and correct potential hazards to downstream life and property in the event of failure of any dam.</a:t>
            </a:r>
          </a:p>
        </p:txBody>
      </p:sp>
      <p:sp>
        <p:nvSpPr>
          <p:cNvPr id="3" name="Slide Number Placeholder 2"/>
          <p:cNvSpPr>
            <a:spLocks noGrp="1"/>
          </p:cNvSpPr>
          <p:nvPr>
            <p:ph type="sldNum" sz="quarter" idx="10"/>
          </p:nvPr>
        </p:nvSpPr>
        <p:spPr/>
        <p:txBody>
          <a:bodyPr/>
          <a:lstStyle/>
          <a:p>
            <a:fld id="{D5C9B0AA-EE54-4968-95E5-6586D6E0F47B}" type="slidenum">
              <a:rPr lang="en-US" smtClean="0"/>
              <a:pPr/>
              <a:t>13</a:t>
            </a:fld>
            <a:endParaRPr lang="en-US" dirty="0"/>
          </a:p>
        </p:txBody>
      </p:sp>
    </p:spTree>
    <p:extLst>
      <p:ext uri="{BB962C8B-B14F-4D97-AF65-F5344CB8AC3E}">
        <p14:creationId xmlns:p14="http://schemas.microsoft.com/office/powerpoint/2010/main" val="40640246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24523"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Revised Statutes 38:28</a:t>
            </a:r>
            <a:endParaRPr lang="en-US" sz="24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14</a:t>
            </a:fld>
            <a:endParaRPr lang="en-US" dirty="0"/>
          </a:p>
        </p:txBody>
      </p:sp>
      <p:sp>
        <p:nvSpPr>
          <p:cNvPr id="2" name="Content Placeholder 1"/>
          <p:cNvSpPr>
            <a:spLocks noGrp="1"/>
          </p:cNvSpPr>
          <p:nvPr>
            <p:ph idx="1"/>
          </p:nvPr>
        </p:nvSpPr>
        <p:spPr/>
        <p:txBody>
          <a:bodyPr/>
          <a:lstStyle/>
          <a:p>
            <a:pPr marL="0" indent="0">
              <a:buNone/>
            </a:pPr>
            <a:endParaRPr lang="en-US" dirty="0" smtClean="0"/>
          </a:p>
          <a:p>
            <a:pPr marL="457200" lvl="1" indent="0" algn="ctr">
              <a:buNone/>
            </a:pPr>
            <a:r>
              <a:rPr lang="en-US" dirty="0" smtClean="0"/>
              <a:t>“Any </a:t>
            </a:r>
            <a:r>
              <a:rPr lang="en-US" dirty="0"/>
              <a:t>engineer providing professional services who designs a new dam or a modification or removal of an existing dam without notifying the owner in writing of the owner's obligation to obtain a permit or written consent of the chief engineer prior to the start of construction shall be reported to the Louisiana Professional Engineering and Land Surveying Board (LAPELS</a:t>
            </a:r>
            <a:r>
              <a:rPr lang="en-US" dirty="0" smtClean="0"/>
              <a:t>).”</a:t>
            </a:r>
            <a:endParaRPr lang="en-US" dirty="0"/>
          </a:p>
        </p:txBody>
      </p:sp>
    </p:spTree>
    <p:extLst>
      <p:ext uri="{BB962C8B-B14F-4D97-AF65-F5344CB8AC3E}">
        <p14:creationId xmlns:p14="http://schemas.microsoft.com/office/powerpoint/2010/main" val="16499724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1" y="1306705"/>
            <a:ext cx="4571628" cy="2523689"/>
          </a:xfrm>
        </p:spPr>
        <p:txBody>
          <a:bodyPr>
            <a:normAutofit/>
          </a:bodyPr>
          <a:lstStyle/>
          <a:p>
            <a:pPr marL="0" indent="0">
              <a:buNone/>
            </a:pPr>
            <a:r>
              <a:rPr lang="en-US" sz="2400" b="1" dirty="0"/>
              <a:t>660 Regulated </a:t>
            </a:r>
            <a:r>
              <a:rPr lang="en-US" sz="2400" b="1" dirty="0" smtClean="0"/>
              <a:t>Dams</a:t>
            </a:r>
          </a:p>
          <a:p>
            <a:pPr marL="0" indent="0">
              <a:buNone/>
            </a:pPr>
            <a:r>
              <a:rPr lang="en-US" sz="1600" dirty="0" smtClean="0"/>
              <a:t>(As </a:t>
            </a:r>
            <a:r>
              <a:rPr lang="en-US" sz="1600" dirty="0"/>
              <a:t>of November 20, 2023)</a:t>
            </a:r>
          </a:p>
          <a:p>
            <a:pPr marL="0" indent="0" algn="ctr">
              <a:buNone/>
            </a:pPr>
            <a:endParaRPr lang="en-US" sz="1350" dirty="0"/>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43 High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67 Significant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550 Low Hazard</a:t>
            </a:r>
          </a:p>
          <a:p>
            <a:pPr marL="285750" indent="-285750" algn="just">
              <a:spcAft>
                <a:spcPts val="600"/>
              </a:spcAft>
              <a:buClr>
                <a:schemeClr val="accent6">
                  <a:lumMod val="75000"/>
                </a:schemeClr>
              </a:buClr>
              <a:tabLst>
                <a:tab pos="171450" algn="l"/>
              </a:tabLst>
            </a:pPr>
            <a:r>
              <a:rPr lang="en-US" sz="2000" dirty="0">
                <a:cs typeface="Arial" panose="020B0604020202020204" pitchFamily="34" charset="0"/>
              </a:rPr>
              <a:t>16 Under </a:t>
            </a:r>
            <a:r>
              <a:rPr lang="en-US" sz="2000" dirty="0" smtClean="0">
                <a:cs typeface="Arial" panose="020B0604020202020204" pitchFamily="34" charset="0"/>
              </a:rPr>
              <a:t>Investigation</a:t>
            </a:r>
            <a:endParaRPr lang="en-US" dirty="0"/>
          </a:p>
          <a:p>
            <a:endParaRPr lang="en-US" dirty="0" smtClean="0"/>
          </a:p>
          <a:p>
            <a:pPr marL="0" indent="0">
              <a:buNone/>
            </a:pPr>
            <a:endParaRPr lang="en-US" dirty="0"/>
          </a:p>
          <a:p>
            <a:pPr marL="0" indent="0">
              <a:buNone/>
            </a:pPr>
            <a:endParaRPr lang="en-US" dirty="0"/>
          </a:p>
          <a:p>
            <a:endParaRPr lang="en-US" dirty="0"/>
          </a:p>
          <a:p>
            <a:pPr marL="0" indent="0">
              <a:buNone/>
            </a:pPr>
            <a:endParaRPr lang="en-US" sz="1125" dirty="0">
              <a:latin typeface="+mj-lt"/>
            </a:endParaRPr>
          </a:p>
          <a:p>
            <a:pPr marL="0" indent="0">
              <a:buNone/>
            </a:pPr>
            <a:endParaRPr lang="en-US" sz="1125" dirty="0">
              <a:latin typeface="+mj-lt"/>
            </a:endParaRPr>
          </a:p>
          <a:p>
            <a:pPr marL="0" indent="0">
              <a:buNone/>
            </a:pPr>
            <a:endParaRPr lang="en-US" sz="1125" dirty="0">
              <a:solidFill>
                <a:srgbClr val="0C0F7A"/>
              </a:solidFill>
              <a:latin typeface="+mj-lt"/>
            </a:endParaRPr>
          </a:p>
          <a:p>
            <a:endParaRPr lang="en-US" dirty="0"/>
          </a:p>
          <a:p>
            <a:endParaRPr lang="en-US" dirty="0"/>
          </a:p>
        </p:txBody>
      </p:sp>
      <p:sp>
        <p:nvSpPr>
          <p:cNvPr id="8" name="Title 3"/>
          <p:cNvSpPr txBox="1">
            <a:spLocks/>
          </p:cNvSpPr>
          <p:nvPr/>
        </p:nvSpPr>
        <p:spPr>
          <a:xfrm>
            <a:off x="2743200" y="533400"/>
            <a:ext cx="6858000" cy="971550"/>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p>
        </p:txBody>
      </p:sp>
      <p:grpSp>
        <p:nvGrpSpPr>
          <p:cNvPr id="2" name="Group 1"/>
          <p:cNvGrpSpPr/>
          <p:nvPr/>
        </p:nvGrpSpPr>
        <p:grpSpPr>
          <a:xfrm>
            <a:off x="685800" y="1219200"/>
            <a:ext cx="5791201" cy="4532876"/>
            <a:chOff x="8589895" y="502813"/>
            <a:chExt cx="5211696" cy="3908771"/>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589896" y="502813"/>
              <a:ext cx="5211695" cy="3908771"/>
            </a:xfrm>
            <a:prstGeom prst="rect">
              <a:avLst/>
            </a:prstGeom>
          </p:spPr>
        </p:pic>
        <p:sp>
          <p:nvSpPr>
            <p:cNvPr id="11" name="TextBox 10"/>
            <p:cNvSpPr txBox="1"/>
            <p:nvPr/>
          </p:nvSpPr>
          <p:spPr>
            <a:xfrm>
              <a:off x="8589895" y="3907323"/>
              <a:ext cx="3017297" cy="504261"/>
            </a:xfrm>
            <a:prstGeom prst="rect">
              <a:avLst/>
            </a:prstGeom>
            <a:solidFill>
              <a:srgbClr val="0BB0DD">
                <a:alpha val="75000"/>
              </a:srgbClr>
            </a:solidFill>
          </p:spPr>
          <p:txBody>
            <a:bodyPr wrap="square" rtlCol="0">
              <a:spAutoFit/>
            </a:bodyPr>
            <a:lstStyle/>
            <a:p>
              <a:r>
                <a:rPr lang="en-US" sz="1600" dirty="0" smtClean="0">
                  <a:solidFill>
                    <a:schemeClr val="bg1"/>
                  </a:solidFill>
                </a:rPr>
                <a:t>Spillway at Bayou </a:t>
              </a:r>
              <a:r>
                <a:rPr lang="en-US" sz="1600" dirty="0" err="1" smtClean="0">
                  <a:solidFill>
                    <a:schemeClr val="bg1"/>
                  </a:solidFill>
                </a:rPr>
                <a:t>D’Arbonne</a:t>
              </a:r>
              <a:r>
                <a:rPr lang="en-US" sz="1600" dirty="0" smtClean="0">
                  <a:solidFill>
                    <a:schemeClr val="bg1"/>
                  </a:solidFill>
                </a:rPr>
                <a:t> Dam</a:t>
              </a:r>
              <a:endParaRPr lang="en-US" sz="1600" dirty="0">
                <a:solidFill>
                  <a:schemeClr val="bg1"/>
                </a:solidFill>
              </a:endParaRPr>
            </a:p>
            <a:p>
              <a:r>
                <a:rPr lang="en-US" sz="1600" dirty="0" smtClean="0">
                  <a:solidFill>
                    <a:schemeClr val="bg1"/>
                  </a:solidFill>
                </a:rPr>
                <a:t>Union Parish</a:t>
              </a:r>
              <a:endParaRPr lang="en-US" sz="1200" dirty="0">
                <a:solidFill>
                  <a:schemeClr val="bg1"/>
                </a:solidFill>
              </a:endParaRPr>
            </a:p>
          </p:txBody>
        </p:sp>
      </p:grpSp>
      <p:sp>
        <p:nvSpPr>
          <p:cNvPr id="13"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5" name="Slide Number Placeholder 4"/>
          <p:cNvSpPr>
            <a:spLocks noGrp="1"/>
          </p:cNvSpPr>
          <p:nvPr>
            <p:ph type="sldNum" sz="quarter" idx="10"/>
          </p:nvPr>
        </p:nvSpPr>
        <p:spPr/>
        <p:txBody>
          <a:bodyPr/>
          <a:lstStyle/>
          <a:p>
            <a:fld id="{D5C9B0AA-EE54-4968-95E5-6586D6E0F47B}" type="slidenum">
              <a:rPr lang="en-US" smtClean="0"/>
              <a:pPr/>
              <a:t>15</a:t>
            </a:fld>
            <a:endParaRPr lang="en-US" dirty="0"/>
          </a:p>
        </p:txBody>
      </p:sp>
      <p:graphicFrame>
        <p:nvGraphicFramePr>
          <p:cNvPr id="15" name="Table 14"/>
          <p:cNvGraphicFramePr>
            <a:graphicFrameLocks noGrp="1"/>
          </p:cNvGraphicFramePr>
          <p:nvPr>
            <p:extLst/>
          </p:nvPr>
        </p:nvGraphicFramePr>
        <p:xfrm>
          <a:off x="6629402" y="3820057"/>
          <a:ext cx="5333998" cy="2164081"/>
        </p:xfrm>
        <a:graphic>
          <a:graphicData uri="http://schemas.openxmlformats.org/drawingml/2006/table">
            <a:tbl>
              <a:tblPr firstRow="1" bandRow="1">
                <a:tableStyleId>{93296810-A885-4BE3-A3E7-6D5BEEA58F35}</a:tableStyleId>
              </a:tblPr>
              <a:tblGrid>
                <a:gridCol w="1235682">
                  <a:extLst>
                    <a:ext uri="{9D8B030D-6E8A-4147-A177-3AD203B41FA5}">
                      <a16:colId xmlns:a16="http://schemas.microsoft.com/office/drawing/2014/main" val="3724630437"/>
                    </a:ext>
                  </a:extLst>
                </a:gridCol>
                <a:gridCol w="1236000">
                  <a:extLst>
                    <a:ext uri="{9D8B030D-6E8A-4147-A177-3AD203B41FA5}">
                      <a16:colId xmlns:a16="http://schemas.microsoft.com/office/drawing/2014/main" val="2787203764"/>
                    </a:ext>
                  </a:extLst>
                </a:gridCol>
                <a:gridCol w="1431158">
                  <a:extLst>
                    <a:ext uri="{9D8B030D-6E8A-4147-A177-3AD203B41FA5}">
                      <a16:colId xmlns:a16="http://schemas.microsoft.com/office/drawing/2014/main" val="1140090467"/>
                    </a:ext>
                  </a:extLst>
                </a:gridCol>
                <a:gridCol w="1431158">
                  <a:extLst>
                    <a:ext uri="{9D8B030D-6E8A-4147-A177-3AD203B41FA5}">
                      <a16:colId xmlns:a16="http://schemas.microsoft.com/office/drawing/2014/main" val="2869327375"/>
                    </a:ext>
                  </a:extLst>
                </a:gridCol>
              </a:tblGrid>
              <a:tr h="543208">
                <a:tc>
                  <a:txBody>
                    <a:bodyPr/>
                    <a:lstStyle/>
                    <a:p>
                      <a:r>
                        <a:rPr lang="en-US" sz="1400" dirty="0" smtClean="0">
                          <a:latin typeface="Franklin Gothic Book" panose="020B0503020102020204" pitchFamily="34" charset="0"/>
                        </a:rPr>
                        <a:t>Impact Classification</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Potential</a:t>
                      </a:r>
                    </a:p>
                    <a:p>
                      <a:pPr algn="ctr"/>
                      <a:r>
                        <a:rPr lang="en-US" sz="1400" dirty="0" smtClean="0">
                          <a:latin typeface="Franklin Gothic Book" panose="020B0503020102020204" pitchFamily="34" charset="0"/>
                        </a:rPr>
                        <a:t>Loss of Life</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Potential Economic</a:t>
                      </a:r>
                      <a:r>
                        <a:rPr lang="en-US" sz="1400" baseline="0" dirty="0" smtClean="0">
                          <a:latin typeface="Franklin Gothic Book" panose="020B0503020102020204" pitchFamily="34" charset="0"/>
                        </a:rPr>
                        <a:t> Loss</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Inspection Frequency</a:t>
                      </a:r>
                      <a:endParaRPr lang="en-US" sz="1400" dirty="0">
                        <a:latin typeface="Franklin Gothic Book" panose="020B0503020102020204" pitchFamily="34" charset="0"/>
                      </a:endParaRPr>
                    </a:p>
                  </a:txBody>
                  <a:tcPr/>
                </a:tc>
                <a:extLst>
                  <a:ext uri="{0D108BD9-81ED-4DB2-BD59-A6C34878D82A}">
                    <a16:rowId xmlns:a16="http://schemas.microsoft.com/office/drawing/2014/main" val="3261633041"/>
                  </a:ext>
                </a:extLst>
              </a:tr>
              <a:tr h="326931">
                <a:tc>
                  <a:txBody>
                    <a:bodyPr/>
                    <a:lstStyle/>
                    <a:p>
                      <a:r>
                        <a:rPr lang="en-US" sz="1400" dirty="0" smtClean="0">
                          <a:latin typeface="Franklin Gothic Book" panose="020B0503020102020204" pitchFamily="34" charset="0"/>
                        </a:rPr>
                        <a:t>High</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Likely</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Excessive</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Annually</a:t>
                      </a:r>
                      <a:endParaRPr lang="en-US" sz="1400" dirty="0">
                        <a:latin typeface="Franklin Gothic Book" panose="020B0503020102020204" pitchFamily="34" charset="0"/>
                      </a:endParaRPr>
                    </a:p>
                  </a:txBody>
                  <a:tcPr/>
                </a:tc>
                <a:extLst>
                  <a:ext uri="{0D108BD9-81ED-4DB2-BD59-A6C34878D82A}">
                    <a16:rowId xmlns:a16="http://schemas.microsoft.com/office/drawing/2014/main" val="2169604727"/>
                  </a:ext>
                </a:extLst>
              </a:tr>
              <a:tr h="326931">
                <a:tc>
                  <a:txBody>
                    <a:bodyPr/>
                    <a:lstStyle/>
                    <a:p>
                      <a:r>
                        <a:rPr lang="en-US" sz="1400" dirty="0" smtClean="0">
                          <a:latin typeface="Franklin Gothic Book" panose="020B0503020102020204" pitchFamily="34" charset="0"/>
                        </a:rPr>
                        <a:t>Significant</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Possible</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Appreciable</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3 years</a:t>
                      </a:r>
                      <a:endParaRPr lang="en-US" sz="1400" dirty="0">
                        <a:latin typeface="Franklin Gothic Book" panose="020B0503020102020204" pitchFamily="34" charset="0"/>
                      </a:endParaRPr>
                    </a:p>
                  </a:txBody>
                  <a:tcPr/>
                </a:tc>
                <a:extLst>
                  <a:ext uri="{0D108BD9-81ED-4DB2-BD59-A6C34878D82A}">
                    <a16:rowId xmlns:a16="http://schemas.microsoft.com/office/drawing/2014/main" val="3040428578"/>
                  </a:ext>
                </a:extLst>
              </a:tr>
              <a:tr h="326931">
                <a:tc>
                  <a:txBody>
                    <a:bodyPr/>
                    <a:lstStyle/>
                    <a:p>
                      <a:r>
                        <a:rPr lang="en-US" sz="1400" dirty="0" smtClean="0">
                          <a:latin typeface="Franklin Gothic Book" panose="020B0503020102020204" pitchFamily="34" charset="0"/>
                        </a:rPr>
                        <a:t>Low</a:t>
                      </a:r>
                      <a:endParaRPr lang="en-US" sz="1400" baseline="0" dirty="0" smtClean="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Not Likely</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Minimal</a:t>
                      </a:r>
                      <a:endParaRPr lang="en-US" sz="1400" dirty="0">
                        <a:latin typeface="Franklin Gothic Book" panose="020B0503020102020204" pitchFamily="34" charset="0"/>
                      </a:endParaRPr>
                    </a:p>
                  </a:txBody>
                  <a:tcPr/>
                </a:tc>
                <a:tc>
                  <a:txBody>
                    <a:bodyPr/>
                    <a:lstStyle/>
                    <a:p>
                      <a:pPr algn="ctr"/>
                      <a:r>
                        <a:rPr lang="en-US" sz="1400" dirty="0" smtClean="0">
                          <a:latin typeface="Franklin Gothic Book" panose="020B0503020102020204" pitchFamily="34" charset="0"/>
                        </a:rPr>
                        <a:t>5 years</a:t>
                      </a:r>
                      <a:endParaRPr lang="en-US" sz="1400" dirty="0">
                        <a:latin typeface="Franklin Gothic Book" panose="020B0503020102020204" pitchFamily="34" charset="0"/>
                      </a:endParaRPr>
                    </a:p>
                  </a:txBody>
                  <a:tcPr/>
                </a:tc>
                <a:extLst>
                  <a:ext uri="{0D108BD9-81ED-4DB2-BD59-A6C34878D82A}">
                    <a16:rowId xmlns:a16="http://schemas.microsoft.com/office/drawing/2014/main" val="3375271272"/>
                  </a:ext>
                </a:extLst>
              </a:tr>
              <a:tr h="326931">
                <a:tc grid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It is the responsibility of the owner/applicant to establish impact classification, and all dams will be considered to be of High Impact potential until demonstrated to be otherwise by a documented analysis provided by the applicant. </a:t>
                      </a:r>
                    </a:p>
                  </a:txBody>
                  <a:tcPr/>
                </a:tc>
                <a:tc hMerge="1">
                  <a:txBody>
                    <a:bodyPr/>
                    <a:lstStyle/>
                    <a:p>
                      <a:endParaRPr lang="en-US" sz="1400" dirty="0">
                        <a:latin typeface="Franklin Gothic Book" panose="020B0503020102020204" pitchFamily="34" charset="0"/>
                      </a:endParaRPr>
                    </a:p>
                  </a:txBody>
                  <a:tcPr/>
                </a:tc>
                <a:tc hMerge="1">
                  <a:txBody>
                    <a:bodyPr/>
                    <a:lstStyle/>
                    <a:p>
                      <a:endParaRPr lang="en-US" sz="1400" dirty="0">
                        <a:latin typeface="Franklin Gothic Book" panose="020B0503020102020204" pitchFamily="34" charset="0"/>
                      </a:endParaRPr>
                    </a:p>
                  </a:txBody>
                  <a:tcPr/>
                </a:tc>
                <a:tc h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smtClean="0">
                        <a:solidFill>
                          <a:srgbClr val="FF0000"/>
                        </a:solidFill>
                      </a:endParaRPr>
                    </a:p>
                  </a:txBody>
                  <a:tcPr/>
                </a:tc>
                <a:extLst>
                  <a:ext uri="{0D108BD9-81ED-4DB2-BD59-A6C34878D82A}">
                    <a16:rowId xmlns:a16="http://schemas.microsoft.com/office/drawing/2014/main" val="2913745701"/>
                  </a:ext>
                </a:extLst>
              </a:tr>
            </a:tbl>
          </a:graphicData>
        </a:graphic>
      </p:graphicFrame>
    </p:spTree>
    <p:extLst>
      <p:ext uri="{BB962C8B-B14F-4D97-AF65-F5344CB8AC3E}">
        <p14:creationId xmlns:p14="http://schemas.microsoft.com/office/powerpoint/2010/main" val="2679851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715000" y="1613072"/>
            <a:ext cx="5857675" cy="4550726"/>
          </a:xfrm>
          <a:prstGeom prst="rect">
            <a:avLst/>
          </a:prstGeom>
          <a:ln w="25400">
            <a:solidFill>
              <a:schemeClr val="tx1"/>
            </a:solidFill>
          </a:ln>
        </p:spPr>
      </p:pic>
      <p:sp>
        <p:nvSpPr>
          <p:cNvPr id="4" name="TextBox 3"/>
          <p:cNvSpPr txBox="1"/>
          <p:nvPr/>
        </p:nvSpPr>
        <p:spPr>
          <a:xfrm>
            <a:off x="9140228" y="2211747"/>
            <a:ext cx="2442171" cy="1753071"/>
          </a:xfrm>
          <a:prstGeom prst="rect">
            <a:avLst/>
          </a:prstGeom>
          <a:solidFill>
            <a:schemeClr val="bg1"/>
          </a:solidFill>
        </p:spPr>
        <p:txBody>
          <a:bodyPr wrap="square" rtlCol="0">
            <a:spAutoFit/>
          </a:bodyPr>
          <a:lstStyle/>
          <a:p>
            <a:r>
              <a:rPr lang="en-US" sz="1400" dirty="0"/>
              <a:t>21 DOTD Maintained Dams</a:t>
            </a:r>
          </a:p>
          <a:p>
            <a:pPr marL="491483" lvl="1">
              <a:lnSpc>
                <a:spcPct val="15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13 High Hazard</a:t>
            </a:r>
          </a:p>
          <a:p>
            <a:pPr marL="491483" lvl="1">
              <a:lnSpc>
                <a:spcPct val="15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2 Significant Hazard</a:t>
            </a:r>
          </a:p>
          <a:p>
            <a:pPr marL="491483" lvl="1">
              <a:lnSpc>
                <a:spcPct val="150000"/>
              </a:lnSpc>
              <a:buClr>
                <a:srgbClr val="F16321"/>
              </a:buClr>
              <a:buSzPct val="127000"/>
              <a:tabLst>
                <a:tab pos="514337" algn="l"/>
              </a:tabLst>
              <a:defRPr/>
            </a:pPr>
            <a:r>
              <a:rPr lang="en-US" sz="1600" dirty="0">
                <a:latin typeface="Franklin Gothic Book" panose="020B0503020102020204" pitchFamily="34" charset="0"/>
                <a:ea typeface="Times New Roman" pitchFamily="18" charset="0"/>
              </a:rPr>
              <a:t>6 Low Hazard</a:t>
            </a:r>
            <a:endParaRPr lang="en-US" sz="1600" dirty="0"/>
          </a:p>
          <a:p>
            <a:pPr algn="ctr"/>
            <a:r>
              <a:rPr lang="en-US" sz="1100" dirty="0"/>
              <a:t>(All DOTD Maintained dams are inspected annually)</a:t>
            </a:r>
          </a:p>
        </p:txBody>
      </p:sp>
      <p:sp>
        <p:nvSpPr>
          <p:cNvPr id="3" name="Flowchart: Connector 2"/>
          <p:cNvSpPr/>
          <p:nvPr/>
        </p:nvSpPr>
        <p:spPr>
          <a:xfrm>
            <a:off x="9510254" y="2612254"/>
            <a:ext cx="153078" cy="149665"/>
          </a:xfrm>
          <a:prstGeom prst="flowChartConnector">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lowchart: Connector 8"/>
          <p:cNvSpPr/>
          <p:nvPr/>
        </p:nvSpPr>
        <p:spPr>
          <a:xfrm>
            <a:off x="9510254" y="3333556"/>
            <a:ext cx="153078" cy="149665"/>
          </a:xfrm>
          <a:prstGeom prst="flowChartConnector">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p:cNvSpPr/>
          <p:nvPr/>
        </p:nvSpPr>
        <p:spPr>
          <a:xfrm>
            <a:off x="9510254" y="2972905"/>
            <a:ext cx="153078" cy="149665"/>
          </a:xfrm>
          <a:prstGeom prst="flowChartConnector">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1000" y="1752600"/>
            <a:ext cx="4957714" cy="3718286"/>
          </a:xfrm>
          <a:prstGeom prst="rect">
            <a:avLst/>
          </a:prstGeom>
        </p:spPr>
      </p:pic>
      <p:sp>
        <p:nvSpPr>
          <p:cNvPr id="15"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16" name="TextBox 15"/>
          <p:cNvSpPr txBox="1"/>
          <p:nvPr/>
        </p:nvSpPr>
        <p:spPr>
          <a:xfrm>
            <a:off x="4114800" y="1159401"/>
            <a:ext cx="7467599"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State-Maintained Dams</a:t>
            </a:r>
            <a:endParaRPr lang="en-US" sz="2400" dirty="0"/>
          </a:p>
        </p:txBody>
      </p:sp>
      <p:sp>
        <p:nvSpPr>
          <p:cNvPr id="17" name="TextBox 16"/>
          <p:cNvSpPr txBox="1"/>
          <p:nvPr/>
        </p:nvSpPr>
        <p:spPr>
          <a:xfrm>
            <a:off x="381000" y="1752600"/>
            <a:ext cx="3149600" cy="584775"/>
          </a:xfrm>
          <a:prstGeom prst="rect">
            <a:avLst/>
          </a:prstGeom>
          <a:solidFill>
            <a:srgbClr val="0BB0DD">
              <a:alpha val="75000"/>
            </a:srgbClr>
          </a:solidFill>
        </p:spPr>
        <p:txBody>
          <a:bodyPr wrap="square" rtlCol="0">
            <a:spAutoFit/>
          </a:bodyPr>
          <a:lstStyle/>
          <a:p>
            <a:r>
              <a:rPr lang="en-US" sz="1600" dirty="0" smtClean="0">
                <a:solidFill>
                  <a:schemeClr val="bg1"/>
                </a:solidFill>
              </a:rPr>
              <a:t>Spillway at Chicot Lake Dam</a:t>
            </a:r>
            <a:endParaRPr lang="en-US" sz="1600" dirty="0">
              <a:solidFill>
                <a:schemeClr val="bg1"/>
              </a:solidFill>
            </a:endParaRPr>
          </a:p>
          <a:p>
            <a:r>
              <a:rPr lang="en-US" sz="1600" dirty="0" smtClean="0">
                <a:solidFill>
                  <a:schemeClr val="bg1"/>
                </a:solidFill>
              </a:rPr>
              <a:t>Evangeline Parish</a:t>
            </a:r>
            <a:endParaRPr lang="en-US" sz="1200" dirty="0">
              <a:solidFill>
                <a:schemeClr val="bg1"/>
              </a:solidFill>
            </a:endParaRPr>
          </a:p>
        </p:txBody>
      </p:sp>
      <p:sp>
        <p:nvSpPr>
          <p:cNvPr id="8" name="Slide Number Placeholder 7"/>
          <p:cNvSpPr>
            <a:spLocks noGrp="1"/>
          </p:cNvSpPr>
          <p:nvPr>
            <p:ph type="sldNum" sz="quarter" idx="10"/>
          </p:nvPr>
        </p:nvSpPr>
        <p:spPr/>
        <p:txBody>
          <a:bodyPr/>
          <a:lstStyle/>
          <a:p>
            <a:fld id="{D5C9B0AA-EE54-4968-95E5-6586D6E0F47B}" type="slidenum">
              <a:rPr lang="en-US" smtClean="0"/>
              <a:pPr/>
              <a:t>16</a:t>
            </a:fld>
            <a:endParaRPr lang="en-US" dirty="0"/>
          </a:p>
        </p:txBody>
      </p:sp>
    </p:spTree>
    <p:extLst>
      <p:ext uri="{BB962C8B-B14F-4D97-AF65-F5344CB8AC3E}">
        <p14:creationId xmlns:p14="http://schemas.microsoft.com/office/powerpoint/2010/main" val="34574401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685799" y="1580521"/>
            <a:ext cx="5529178" cy="4191000"/>
          </a:xfrm>
          <a:prstGeom prst="rect">
            <a:avLst/>
          </a:prstGeom>
        </p:spPr>
      </p:pic>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State-Maintained Dams – Drawdowns &amp; Data Collection</a:t>
            </a:r>
            <a:endParaRPr lang="en-US" sz="2400" dirty="0"/>
          </a:p>
        </p:txBody>
      </p:sp>
      <p:pic>
        <p:nvPicPr>
          <p:cNvPr id="11" name="Picture 2"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9400" y="1801352"/>
            <a:ext cx="5000157"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2"/>
          <p:cNvSpPr txBox="1">
            <a:spLocks/>
          </p:cNvSpPr>
          <p:nvPr/>
        </p:nvSpPr>
        <p:spPr bwMode="auto">
          <a:xfrm>
            <a:off x="685799" y="1580521"/>
            <a:ext cx="5529178" cy="4191000"/>
          </a:xfrm>
          <a:prstGeom prst="rect">
            <a:avLst/>
          </a:prstGeom>
          <a:solidFill>
            <a:schemeClr val="bg1">
              <a:alpha val="80000"/>
            </a:schemeClr>
          </a:solid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a:latin typeface="Franklin Gothic Book" panose="020B0503020102020204" pitchFamily="34" charset="0"/>
                <a:cs typeface="Arial" panose="020B0604020202020204" pitchFamily="34" charset="0"/>
              </a:rPr>
              <a:t>Coordination and collection of LiDAR during drawdowns</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a:latin typeface="Franklin Gothic Book" panose="020B0503020102020204" pitchFamily="34" charset="0"/>
                <a:cs typeface="Arial" panose="020B0604020202020204" pitchFamily="34" charset="0"/>
              </a:rPr>
              <a:t>Drone imagery for photogrammetry</a:t>
            </a:r>
          </a:p>
        </p:txBody>
      </p:sp>
      <p:sp>
        <p:nvSpPr>
          <p:cNvPr id="3" name="Slide Number Placeholder 2"/>
          <p:cNvSpPr>
            <a:spLocks noGrp="1"/>
          </p:cNvSpPr>
          <p:nvPr>
            <p:ph type="sldNum" sz="quarter" idx="10"/>
          </p:nvPr>
        </p:nvSpPr>
        <p:spPr/>
        <p:txBody>
          <a:bodyPr/>
          <a:lstStyle/>
          <a:p>
            <a:fld id="{D5C9B0AA-EE54-4968-95E5-6586D6E0F47B}" type="slidenum">
              <a:rPr lang="en-US" smtClean="0"/>
              <a:pPr/>
              <a:t>17</a:t>
            </a:fld>
            <a:endParaRPr lang="en-US" dirty="0"/>
          </a:p>
        </p:txBody>
      </p:sp>
    </p:spTree>
    <p:extLst>
      <p:ext uri="{BB962C8B-B14F-4D97-AF65-F5344CB8AC3E}">
        <p14:creationId xmlns:p14="http://schemas.microsoft.com/office/powerpoint/2010/main" val="27837050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Mobile Inspection App</a:t>
            </a:r>
            <a:endParaRPr lang="en-US" sz="4000" dirty="0"/>
          </a:p>
        </p:txBody>
      </p:sp>
      <p:sp>
        <p:nvSpPr>
          <p:cNvPr id="8" name="Slide Number Placeholder 7"/>
          <p:cNvSpPr>
            <a:spLocks noGrp="1"/>
          </p:cNvSpPr>
          <p:nvPr>
            <p:ph type="sldNum" sz="quarter" idx="10"/>
          </p:nvPr>
        </p:nvSpPr>
        <p:spPr/>
        <p:txBody>
          <a:bodyPr/>
          <a:lstStyle/>
          <a:p>
            <a:fld id="{D5C9B0AA-EE54-4968-95E5-6586D6E0F47B}" type="slidenum">
              <a:rPr lang="en-US" smtClean="0"/>
              <a:pPr/>
              <a:t>18</a:t>
            </a:fld>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10200" y="1691936"/>
            <a:ext cx="5811644" cy="40386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3400" y="408373"/>
            <a:ext cx="4483544" cy="5334000"/>
          </a:xfrm>
          <a:prstGeom prst="rect">
            <a:avLst/>
          </a:prstGeom>
        </p:spPr>
      </p:pic>
    </p:spTree>
    <p:extLst>
      <p:ext uri="{BB962C8B-B14F-4D97-AF65-F5344CB8AC3E}">
        <p14:creationId xmlns:p14="http://schemas.microsoft.com/office/powerpoint/2010/main" val="1601564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Mobile Inspection App</a:t>
            </a:r>
            <a:endParaRPr lang="en-US" sz="4000" dirty="0"/>
          </a:p>
        </p:txBody>
      </p:sp>
      <p:sp>
        <p:nvSpPr>
          <p:cNvPr id="8" name="Slide Number Placeholder 7"/>
          <p:cNvSpPr>
            <a:spLocks noGrp="1"/>
          </p:cNvSpPr>
          <p:nvPr>
            <p:ph type="sldNum" sz="quarter" idx="10"/>
          </p:nvPr>
        </p:nvSpPr>
        <p:spPr/>
        <p:txBody>
          <a:bodyPr/>
          <a:lstStyle/>
          <a:p>
            <a:fld id="{D5C9B0AA-EE54-4968-95E5-6586D6E0F47B}" type="slidenum">
              <a:rPr lang="en-US" smtClean="0"/>
              <a:pPr/>
              <a:t>19</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1521781"/>
            <a:ext cx="5592336" cy="38862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4775" y="1521781"/>
            <a:ext cx="6140605" cy="4267200"/>
          </a:xfrm>
          <a:prstGeom prst="rect">
            <a:avLst/>
          </a:prstGeom>
        </p:spPr>
      </p:pic>
    </p:spTree>
    <p:extLst>
      <p:ext uri="{BB962C8B-B14F-4D97-AF65-F5344CB8AC3E}">
        <p14:creationId xmlns:p14="http://schemas.microsoft.com/office/powerpoint/2010/main" val="86629193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65124"/>
            <a:ext cx="10972800" cy="1143000"/>
          </a:xfrm>
        </p:spPr>
        <p:txBody>
          <a:bodyPr/>
          <a:lstStyle/>
          <a:p>
            <a:pPr algn="r"/>
            <a:r>
              <a:rPr lang="en-US" sz="4000" dirty="0"/>
              <a:t>Today’s Discussion</a:t>
            </a:r>
          </a:p>
        </p:txBody>
      </p:sp>
      <p:sp>
        <p:nvSpPr>
          <p:cNvPr id="3" name="Content Placeholder 2"/>
          <p:cNvSpPr>
            <a:spLocks noGrp="1"/>
          </p:cNvSpPr>
          <p:nvPr>
            <p:ph idx="1"/>
          </p:nvPr>
        </p:nvSpPr>
        <p:spPr>
          <a:xfrm>
            <a:off x="609600" y="1508124"/>
            <a:ext cx="7924800" cy="4347608"/>
          </a:xfrm>
        </p:spPr>
        <p:txBody>
          <a:bodyPr anchor="ctr"/>
          <a:lstStyle/>
          <a:p>
            <a:pPr>
              <a:lnSpc>
                <a:spcPct val="150000"/>
              </a:lnSpc>
              <a:spcAft>
                <a:spcPts val="600"/>
              </a:spcAft>
            </a:pPr>
            <a:r>
              <a:rPr lang="en-US" sz="3600" dirty="0" smtClean="0"/>
              <a:t>The Information Age</a:t>
            </a:r>
          </a:p>
          <a:p>
            <a:pPr>
              <a:lnSpc>
                <a:spcPct val="150000"/>
              </a:lnSpc>
              <a:spcAft>
                <a:spcPts val="600"/>
              </a:spcAft>
            </a:pPr>
            <a:r>
              <a:rPr lang="en-US" sz="3600" dirty="0" smtClean="0"/>
              <a:t>Dam Safety in Louisiana</a:t>
            </a:r>
          </a:p>
          <a:p>
            <a:pPr>
              <a:lnSpc>
                <a:spcPct val="150000"/>
              </a:lnSpc>
              <a:spcAft>
                <a:spcPts val="600"/>
              </a:spcAft>
            </a:pPr>
            <a:r>
              <a:rPr lang="en-US" sz="3600" dirty="0" smtClean="0"/>
              <a:t>Levee Safety in Louisiana</a:t>
            </a:r>
          </a:p>
        </p:txBody>
      </p:sp>
      <p:sp>
        <p:nvSpPr>
          <p:cNvPr id="5" name="Slide Number Placeholder 4"/>
          <p:cNvSpPr>
            <a:spLocks noGrp="1"/>
          </p:cNvSpPr>
          <p:nvPr>
            <p:ph type="sldNum" sz="quarter" idx="10"/>
          </p:nvPr>
        </p:nvSpPr>
        <p:spPr/>
        <p:txBody>
          <a:bodyPr/>
          <a:lstStyle/>
          <a:p>
            <a:fld id="{D5C9B0AA-EE54-4968-95E5-6586D6E0F47B}" type="slidenum">
              <a:rPr lang="en-US" smtClean="0"/>
              <a:pPr/>
              <a:t>2</a:t>
            </a:fld>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86800" y="1508124"/>
            <a:ext cx="2743200" cy="3889948"/>
          </a:xfrm>
          <a:prstGeom prst="rect">
            <a:avLst/>
          </a:prstGeom>
        </p:spPr>
      </p:pic>
      <p:sp>
        <p:nvSpPr>
          <p:cNvPr id="4" name="TextBox 3"/>
          <p:cNvSpPr txBox="1"/>
          <p:nvPr/>
        </p:nvSpPr>
        <p:spPr>
          <a:xfrm>
            <a:off x="8686800" y="5486400"/>
            <a:ext cx="2743200" cy="369332"/>
          </a:xfrm>
          <a:prstGeom prst="rect">
            <a:avLst/>
          </a:prstGeom>
          <a:noFill/>
        </p:spPr>
        <p:txBody>
          <a:bodyPr wrap="square" rtlCol="0">
            <a:spAutoFit/>
          </a:bodyPr>
          <a:lstStyle/>
          <a:p>
            <a:pPr algn="ctr"/>
            <a:r>
              <a:rPr lang="en-US" dirty="0" smtClean="0"/>
              <a:t>Gordon Moore (1978)</a:t>
            </a:r>
            <a:endParaRPr lang="en-US" dirty="0"/>
          </a:p>
        </p:txBody>
      </p:sp>
    </p:spTree>
    <p:extLst>
      <p:ext uri="{BB962C8B-B14F-4D97-AF65-F5344CB8AC3E}">
        <p14:creationId xmlns:p14="http://schemas.microsoft.com/office/powerpoint/2010/main" val="3007154363"/>
      </p:ext>
    </p:extLst>
  </p:cSld>
  <p:clrMapOvr>
    <a:masterClrMapping/>
  </p:clrMapOvr>
  <mc:AlternateContent xmlns:mc="http://schemas.openxmlformats.org/markup-compatibility/2006" xmlns:p14="http://schemas.microsoft.com/office/powerpoint/2010/main">
    <mc:Choice Requires="p14">
      <p:transition spd="slow" p14:dur="2000" advTm="68726"/>
    </mc:Choice>
    <mc:Fallback xmlns="">
      <p:transition spd="slow" advTm="68726"/>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err="1" smtClean="0"/>
              <a:t>LaDOTD</a:t>
            </a:r>
            <a:r>
              <a:rPr lang="en-US" sz="4000" dirty="0" smtClean="0"/>
              <a:t> Dams Data Viewer</a:t>
            </a:r>
            <a:endParaRPr lang="en-US" sz="4000" dirty="0"/>
          </a:p>
        </p:txBody>
      </p:sp>
      <p:sp>
        <p:nvSpPr>
          <p:cNvPr id="8" name="Slide Number Placeholder 7"/>
          <p:cNvSpPr>
            <a:spLocks noGrp="1"/>
          </p:cNvSpPr>
          <p:nvPr>
            <p:ph type="sldNum" sz="quarter" idx="10"/>
          </p:nvPr>
        </p:nvSpPr>
        <p:spPr/>
        <p:txBody>
          <a:bodyPr/>
          <a:lstStyle/>
          <a:p>
            <a:fld id="{D5C9B0AA-EE54-4968-95E5-6586D6E0F47B}" type="slidenum">
              <a:rPr lang="en-US" smtClean="0"/>
              <a:pPr/>
              <a:t>20</a:t>
            </a:fld>
            <a:endParaRPr lang="en-US" dirty="0"/>
          </a:p>
        </p:txBody>
      </p:sp>
      <p:sp>
        <p:nvSpPr>
          <p:cNvPr id="7" name="Content Placeholder 2"/>
          <p:cNvSpPr txBox="1">
            <a:spLocks/>
          </p:cNvSpPr>
          <p:nvPr/>
        </p:nvSpPr>
        <p:spPr bwMode="auto">
          <a:xfrm>
            <a:off x="609600" y="1752600"/>
            <a:ext cx="4191000" cy="4315426"/>
          </a:xfrm>
          <a:prstGeom prst="rect">
            <a:avLst/>
          </a:prstGeom>
          <a:solidFill>
            <a:schemeClr val="bg1"/>
          </a:solid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smtClean="0">
                <a:latin typeface="Franklin Gothic Book" panose="020B0503020102020204" pitchFamily="34" charset="0"/>
                <a:cs typeface="Arial" panose="020B0604020202020204" pitchFamily="34" charset="0"/>
              </a:rPr>
              <a:t>View, edit, or generate reports for dam inspections.</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smtClean="0">
                <a:latin typeface="Franklin Gothic Book" panose="020B0503020102020204" pitchFamily="34" charset="0"/>
                <a:cs typeface="Arial" panose="020B0604020202020204" pitchFamily="34" charset="0"/>
              </a:rPr>
              <a:t>ESRI ArcGIS Web Application</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34526"/>
            <a:ext cx="7122952" cy="4468872"/>
          </a:xfrm>
          <a:prstGeom prst="rect">
            <a:avLst/>
          </a:prstGeom>
        </p:spPr>
      </p:pic>
    </p:spTree>
    <p:extLst>
      <p:ext uri="{BB962C8B-B14F-4D97-AF65-F5344CB8AC3E}">
        <p14:creationId xmlns:p14="http://schemas.microsoft.com/office/powerpoint/2010/main" val="20797638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err="1" smtClean="0"/>
              <a:t>LaDOTD</a:t>
            </a:r>
            <a:r>
              <a:rPr lang="en-US" sz="4000" dirty="0" smtClean="0"/>
              <a:t> Dams Data Viewer</a:t>
            </a:r>
            <a:endParaRPr lang="en-US" sz="4000" dirty="0"/>
          </a:p>
        </p:txBody>
      </p:sp>
      <p:sp>
        <p:nvSpPr>
          <p:cNvPr id="16" name="TextBox 15"/>
          <p:cNvSpPr txBox="1"/>
          <p:nvPr/>
        </p:nvSpPr>
        <p:spPr>
          <a:xfrm>
            <a:off x="4114800" y="1159401"/>
            <a:ext cx="7467599"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Inundation Polygons</a:t>
            </a:r>
            <a:endParaRPr lang="en-US" sz="2400" dirty="0"/>
          </a:p>
        </p:txBody>
      </p:sp>
      <p:sp>
        <p:nvSpPr>
          <p:cNvPr id="8" name="Slide Number Placeholder 7"/>
          <p:cNvSpPr>
            <a:spLocks noGrp="1"/>
          </p:cNvSpPr>
          <p:nvPr>
            <p:ph type="sldNum" sz="quarter" idx="10"/>
          </p:nvPr>
        </p:nvSpPr>
        <p:spPr/>
        <p:txBody>
          <a:bodyPr/>
          <a:lstStyle/>
          <a:p>
            <a:fld id="{D5C9B0AA-EE54-4968-95E5-6586D6E0F47B}" type="slidenum">
              <a:rPr lang="en-US" smtClean="0"/>
              <a:pPr/>
              <a:t>21</a:t>
            </a:fld>
            <a:endParaRPr lang="en-US" dirty="0"/>
          </a:p>
        </p:txBody>
      </p:sp>
      <p:pic>
        <p:nvPicPr>
          <p:cNvPr id="7" name="Picture 6"/>
          <p:cNvPicPr/>
          <p:nvPr/>
        </p:nvPicPr>
        <p:blipFill>
          <a:blip r:embed="rId3"/>
          <a:stretch>
            <a:fillRect/>
          </a:stretch>
        </p:blipFill>
        <p:spPr>
          <a:xfrm>
            <a:off x="1905000" y="457200"/>
            <a:ext cx="2500065" cy="5203069"/>
          </a:xfrm>
          <a:prstGeom prst="rect">
            <a:avLst/>
          </a:prstGeom>
        </p:spPr>
      </p:pic>
      <p:pic>
        <p:nvPicPr>
          <p:cNvPr id="9" name="Picture 8"/>
          <p:cNvPicPr>
            <a:picLocks noChangeAspect="1"/>
          </p:cNvPicPr>
          <p:nvPr/>
        </p:nvPicPr>
        <p:blipFill>
          <a:blip r:embed="rId4"/>
          <a:stretch>
            <a:fillRect/>
          </a:stretch>
        </p:blipFill>
        <p:spPr>
          <a:xfrm>
            <a:off x="6324600" y="1676400"/>
            <a:ext cx="5114576" cy="4342926"/>
          </a:xfrm>
          <a:prstGeom prst="rect">
            <a:avLst/>
          </a:prstGeom>
        </p:spPr>
      </p:pic>
      <p:sp>
        <p:nvSpPr>
          <p:cNvPr id="10" name="Rectangle 9"/>
          <p:cNvSpPr/>
          <p:nvPr/>
        </p:nvSpPr>
        <p:spPr>
          <a:xfrm>
            <a:off x="1981200" y="4419600"/>
            <a:ext cx="1596043" cy="21613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3460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err="1" smtClean="0"/>
              <a:t>LaDOTD</a:t>
            </a:r>
            <a:r>
              <a:rPr lang="en-US" sz="4000" dirty="0" smtClean="0"/>
              <a:t> Dams Data Viewer</a:t>
            </a:r>
            <a:endParaRPr lang="en-US" sz="4000" dirty="0"/>
          </a:p>
        </p:txBody>
      </p:sp>
      <p:sp>
        <p:nvSpPr>
          <p:cNvPr id="16" name="TextBox 15"/>
          <p:cNvSpPr txBox="1"/>
          <p:nvPr/>
        </p:nvSpPr>
        <p:spPr>
          <a:xfrm>
            <a:off x="4114800" y="1159401"/>
            <a:ext cx="7467599"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Piezometers</a:t>
            </a:r>
            <a:endParaRPr lang="en-US" sz="2400" dirty="0"/>
          </a:p>
        </p:txBody>
      </p:sp>
      <p:sp>
        <p:nvSpPr>
          <p:cNvPr id="8" name="Slide Number Placeholder 7"/>
          <p:cNvSpPr>
            <a:spLocks noGrp="1"/>
          </p:cNvSpPr>
          <p:nvPr>
            <p:ph type="sldNum" sz="quarter" idx="10"/>
          </p:nvPr>
        </p:nvSpPr>
        <p:spPr/>
        <p:txBody>
          <a:bodyPr/>
          <a:lstStyle/>
          <a:p>
            <a:fld id="{D5C9B0AA-EE54-4968-95E5-6586D6E0F47B}" type="slidenum">
              <a:rPr lang="en-US" smtClean="0"/>
              <a:pPr/>
              <a:t>22</a:t>
            </a:fld>
            <a:endParaRPr lang="en-US" dirty="0"/>
          </a:p>
        </p:txBody>
      </p:sp>
      <p:pic>
        <p:nvPicPr>
          <p:cNvPr id="12" name="Content Placeholder 3"/>
          <p:cNvPicPr>
            <a:picLocks noChangeAspect="1"/>
          </p:cNvPicPr>
          <p:nvPr/>
        </p:nvPicPr>
        <p:blipFill>
          <a:blip r:embed="rId3"/>
          <a:stretch>
            <a:fillRect/>
          </a:stretch>
        </p:blipFill>
        <p:spPr>
          <a:xfrm>
            <a:off x="1143000" y="457200"/>
            <a:ext cx="3581400" cy="5258188"/>
          </a:xfrm>
          <a:prstGeom prst="rect">
            <a:avLst/>
          </a:prstGeom>
        </p:spPr>
      </p:pic>
      <p:pic>
        <p:nvPicPr>
          <p:cNvPr id="13" name="Picture 12"/>
          <p:cNvPicPr>
            <a:picLocks noChangeAspect="1"/>
          </p:cNvPicPr>
          <p:nvPr/>
        </p:nvPicPr>
        <p:blipFill>
          <a:blip r:embed="rId4"/>
          <a:stretch>
            <a:fillRect/>
          </a:stretch>
        </p:blipFill>
        <p:spPr>
          <a:xfrm>
            <a:off x="6629400" y="1607969"/>
            <a:ext cx="4876800" cy="4555730"/>
          </a:xfrm>
          <a:prstGeom prst="rect">
            <a:avLst/>
          </a:prstGeom>
        </p:spPr>
      </p:pic>
    </p:spTree>
    <p:extLst>
      <p:ext uri="{BB962C8B-B14F-4D97-AF65-F5344CB8AC3E}">
        <p14:creationId xmlns:p14="http://schemas.microsoft.com/office/powerpoint/2010/main" val="508437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23</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1349246"/>
            <a:ext cx="7924800" cy="4795990"/>
          </a:xfrm>
          <a:prstGeom prst="rect">
            <a:avLst/>
          </a:prstGeom>
        </p:spPr>
      </p:pic>
      <p:sp>
        <p:nvSpPr>
          <p:cNvPr id="10" name="Content Placeholder 2"/>
          <p:cNvSpPr txBox="1">
            <a:spLocks/>
          </p:cNvSpPr>
          <p:nvPr/>
        </p:nvSpPr>
        <p:spPr bwMode="auto">
          <a:xfrm>
            <a:off x="685799" y="1524000"/>
            <a:ext cx="4876802" cy="4311383"/>
          </a:xfrm>
          <a:prstGeom prst="rect">
            <a:avLst/>
          </a:prstGeom>
          <a:no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smtClean="0">
                <a:latin typeface="Franklin Gothic Book" panose="020B0503020102020204" pitchFamily="34" charset="0"/>
                <a:cs typeface="Arial" panose="020B0604020202020204" pitchFamily="34" charset="0"/>
              </a:rPr>
              <a:t>Since January 2023</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err="1" smtClean="0">
                <a:latin typeface="Franklin Gothic Book" panose="020B0503020102020204" pitchFamily="34" charset="0"/>
                <a:cs typeface="Arial" panose="020B0604020202020204" pitchFamily="34" charset="0"/>
              </a:rPr>
              <a:t>Skydio</a:t>
            </a:r>
            <a:r>
              <a:rPr lang="en-US" sz="2800" dirty="0" smtClean="0">
                <a:latin typeface="Franklin Gothic Book" panose="020B0503020102020204" pitchFamily="34" charset="0"/>
                <a:cs typeface="Arial" panose="020B0604020202020204" pitchFamily="34" charset="0"/>
              </a:rPr>
              <a:t> X2E</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Photogrammetry</a:t>
            </a:r>
          </a:p>
          <a:p>
            <a:pPr lvl="1">
              <a:spcBef>
                <a:spcPts val="0"/>
              </a:spcBef>
              <a:spcAft>
                <a:spcPts val="600"/>
              </a:spcAft>
              <a:buClr>
                <a:srgbClr val="F16321"/>
              </a:buClr>
              <a:buSzPct val="127000"/>
              <a:tabLst>
                <a:tab pos="514337" algn="l"/>
              </a:tabLst>
              <a:defRPr/>
            </a:pPr>
            <a:r>
              <a:rPr lang="en-US" sz="1800" dirty="0">
                <a:latin typeface="Franklin Gothic Book" panose="020B0503020102020204" pitchFamily="34" charset="0"/>
              </a:rPr>
              <a:t>Thermal Imaging</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800" dirty="0" smtClean="0">
                <a:latin typeface="Franklin Gothic Book" panose="020B0503020102020204" pitchFamily="34" charset="0"/>
                <a:cs typeface="Arial" panose="020B0604020202020204" pitchFamily="34" charset="0"/>
              </a:rPr>
              <a:t>Limitations:</a:t>
            </a:r>
          </a:p>
          <a:p>
            <a:pPr lvl="1">
              <a:spcBef>
                <a:spcPts val="0"/>
              </a:spcBef>
              <a:spcAft>
                <a:spcPts val="600"/>
              </a:spcAft>
              <a:buClr>
                <a:srgbClr val="F16321"/>
              </a:buClr>
              <a:buSzPct val="127000"/>
              <a:tabLst>
                <a:tab pos="514337" algn="l"/>
              </a:tabLst>
              <a:defRPr/>
            </a:pPr>
            <a:r>
              <a:rPr lang="en-US" sz="1800" dirty="0" smtClean="0">
                <a:latin typeface="Franklin Gothic Book" panose="020B0503020102020204" pitchFamily="34" charset="0"/>
              </a:rPr>
              <a:t>1 Drone</a:t>
            </a:r>
          </a:p>
          <a:p>
            <a:pPr lvl="1">
              <a:spcBef>
                <a:spcPts val="0"/>
              </a:spcBef>
              <a:spcAft>
                <a:spcPts val="600"/>
              </a:spcAft>
              <a:buClr>
                <a:srgbClr val="F16321"/>
              </a:buClr>
              <a:buSzPct val="127000"/>
              <a:tabLst>
                <a:tab pos="514337" algn="l"/>
              </a:tabLst>
              <a:defRPr/>
            </a:pPr>
            <a:r>
              <a:rPr lang="en-US" sz="1800" dirty="0" smtClean="0">
                <a:latin typeface="Franklin Gothic Book" panose="020B0503020102020204" pitchFamily="34" charset="0"/>
              </a:rPr>
              <a:t>2 Pilots</a:t>
            </a:r>
          </a:p>
          <a:p>
            <a:pPr lvl="1">
              <a:spcBef>
                <a:spcPts val="0"/>
              </a:spcBef>
              <a:spcAft>
                <a:spcPts val="600"/>
              </a:spcAft>
              <a:buClr>
                <a:srgbClr val="F16321"/>
              </a:buClr>
              <a:buSzPct val="127000"/>
              <a:tabLst>
                <a:tab pos="514337" algn="l"/>
              </a:tabLst>
              <a:defRPr/>
            </a:pPr>
            <a:r>
              <a:rPr lang="en-US" sz="1800" dirty="0" smtClean="0">
                <a:latin typeface="Franklin Gothic Book" panose="020B0503020102020204" pitchFamily="34" charset="0"/>
              </a:rPr>
              <a:t>LiDAR</a:t>
            </a:r>
          </a:p>
          <a:p>
            <a:pPr lvl="1">
              <a:spcBef>
                <a:spcPts val="0"/>
              </a:spcBef>
              <a:spcAft>
                <a:spcPts val="600"/>
              </a:spcAft>
              <a:buClr>
                <a:srgbClr val="F16321"/>
              </a:buClr>
              <a:buSzPct val="127000"/>
              <a:tabLst>
                <a:tab pos="514337" algn="l"/>
              </a:tabLst>
              <a:defRPr/>
            </a:pPr>
            <a:r>
              <a:rPr lang="en-US" sz="1800" dirty="0" smtClean="0">
                <a:latin typeface="Franklin Gothic Book" panose="020B0503020102020204" pitchFamily="34" charset="0"/>
              </a:rPr>
              <a:t>Data Volumes</a:t>
            </a:r>
            <a:endParaRPr lang="en-US" sz="1800" dirty="0">
              <a:latin typeface="Franklin Gothic Book" panose="020B0503020102020204" pitchFamily="34" charset="0"/>
            </a:endParaRPr>
          </a:p>
        </p:txBody>
      </p:sp>
      <p:sp>
        <p:nvSpPr>
          <p:cNvPr id="8" name="TextBox 7"/>
          <p:cNvSpPr txBox="1"/>
          <p:nvPr/>
        </p:nvSpPr>
        <p:spPr>
          <a:xfrm>
            <a:off x="4114801" y="1159401"/>
            <a:ext cx="7391400"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Drone Program</a:t>
            </a:r>
            <a:endParaRPr lang="en-US" sz="2400" dirty="0"/>
          </a:p>
        </p:txBody>
      </p:sp>
    </p:spTree>
    <p:extLst>
      <p:ext uri="{BB962C8B-B14F-4D97-AF65-F5344CB8AC3E}">
        <p14:creationId xmlns:p14="http://schemas.microsoft.com/office/powerpoint/2010/main" val="222527507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24523"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Drone Program</a:t>
            </a:r>
            <a:endParaRPr lang="en-US" sz="2400" dirty="0"/>
          </a:p>
        </p:txBody>
      </p:sp>
      <p:sp>
        <p:nvSpPr>
          <p:cNvPr id="11" name="Content Placeholder 2"/>
          <p:cNvSpPr>
            <a:spLocks noGrp="1"/>
          </p:cNvSpPr>
          <p:nvPr>
            <p:ph idx="1"/>
          </p:nvPr>
        </p:nvSpPr>
        <p:spPr>
          <a:xfrm>
            <a:off x="609600" y="1219200"/>
            <a:ext cx="4724399" cy="4800600"/>
          </a:xfrm>
        </p:spPr>
        <p:txBody>
          <a:bodyPr anchor="ctr"/>
          <a:lstStyle/>
          <a:p>
            <a:pPr marL="457200" indent="-457200">
              <a:lnSpc>
                <a:spcPct val="150000"/>
              </a:lnSpc>
            </a:pPr>
            <a:r>
              <a:rPr lang="en-US" sz="2800" dirty="0" smtClean="0"/>
              <a:t>Thermal Evaluation</a:t>
            </a:r>
            <a:endParaRPr lang="en-US" sz="2800" dirty="0"/>
          </a:p>
          <a:p>
            <a:pPr marL="857250" lvl="1" indent="-457200">
              <a:lnSpc>
                <a:spcPct val="150000"/>
              </a:lnSpc>
            </a:pPr>
            <a:r>
              <a:rPr lang="en-US" sz="2400" dirty="0" smtClean="0"/>
              <a:t>Seepage</a:t>
            </a:r>
          </a:p>
          <a:p>
            <a:pPr marL="857250" lvl="1" indent="-457200">
              <a:lnSpc>
                <a:spcPct val="150000"/>
              </a:lnSpc>
            </a:pPr>
            <a:r>
              <a:rPr lang="en-US" sz="2400" dirty="0" smtClean="0"/>
              <a:t>Voids</a:t>
            </a:r>
            <a:endParaRPr lang="en-US" sz="24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24</a:t>
            </a:fld>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2039" t="19645" r="11233" b="14409"/>
          <a:stretch/>
        </p:blipFill>
        <p:spPr>
          <a:xfrm>
            <a:off x="5334001" y="1613072"/>
            <a:ext cx="6172200" cy="45720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1917872"/>
            <a:ext cx="4876800" cy="3686670"/>
          </a:xfrm>
          <a:prstGeom prst="rect">
            <a:avLst/>
          </a:prstGeom>
        </p:spPr>
      </p:pic>
    </p:spTree>
    <p:extLst>
      <p:ext uri="{BB962C8B-B14F-4D97-AF65-F5344CB8AC3E}">
        <p14:creationId xmlns:p14="http://schemas.microsoft.com/office/powerpoint/2010/main" val="2649412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76800" y="1613072"/>
            <a:ext cx="6145234" cy="4605895"/>
          </a:xfrm>
          <a:prstGeom prst="rect">
            <a:avLst/>
          </a:prstGeom>
        </p:spPr>
      </p:pic>
      <p:sp>
        <p:nvSpPr>
          <p:cNvPr id="7" name="Title 1"/>
          <p:cNvSpPr txBox="1">
            <a:spLocks/>
          </p:cNvSpPr>
          <p:nvPr/>
        </p:nvSpPr>
        <p:spPr bwMode="auto">
          <a:xfrm>
            <a:off x="524523"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Drone Program</a:t>
            </a:r>
            <a:endParaRPr lang="en-US" sz="2400" dirty="0"/>
          </a:p>
        </p:txBody>
      </p:sp>
      <p:sp>
        <p:nvSpPr>
          <p:cNvPr id="11" name="Content Placeholder 2"/>
          <p:cNvSpPr>
            <a:spLocks noGrp="1"/>
          </p:cNvSpPr>
          <p:nvPr>
            <p:ph idx="1"/>
          </p:nvPr>
        </p:nvSpPr>
        <p:spPr>
          <a:xfrm>
            <a:off x="609600" y="1219200"/>
            <a:ext cx="4724399" cy="4800600"/>
          </a:xfrm>
        </p:spPr>
        <p:txBody>
          <a:bodyPr anchor="ctr"/>
          <a:lstStyle/>
          <a:p>
            <a:pPr marL="457200" indent="-457200">
              <a:lnSpc>
                <a:spcPct val="150000"/>
              </a:lnSpc>
            </a:pPr>
            <a:r>
              <a:rPr lang="en-US" sz="2800" dirty="0" smtClean="0"/>
              <a:t>Thermal Evaluation</a:t>
            </a:r>
            <a:endParaRPr lang="en-US" sz="2800" dirty="0"/>
          </a:p>
          <a:p>
            <a:pPr marL="857250" lvl="1" indent="-457200">
              <a:lnSpc>
                <a:spcPct val="150000"/>
              </a:lnSpc>
            </a:pPr>
            <a:r>
              <a:rPr lang="en-US" sz="2400" dirty="0" smtClean="0"/>
              <a:t>Seepage</a:t>
            </a:r>
          </a:p>
          <a:p>
            <a:pPr marL="857250" lvl="1" indent="-457200">
              <a:lnSpc>
                <a:spcPct val="150000"/>
              </a:lnSpc>
            </a:pPr>
            <a:r>
              <a:rPr lang="en-US" sz="2400" dirty="0" smtClean="0"/>
              <a:t>Voids</a:t>
            </a:r>
            <a:endParaRPr lang="en-US" sz="24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25</a:t>
            </a:fld>
            <a:endParaRPr lang="en-US" dirty="0"/>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01180" y="2682687"/>
            <a:ext cx="3496473" cy="2799758"/>
          </a:xfrm>
          <a:prstGeom prst="rect">
            <a:avLst/>
          </a:prstGeom>
        </p:spPr>
      </p:pic>
    </p:spTree>
    <p:extLst>
      <p:ext uri="{BB962C8B-B14F-4D97-AF65-F5344CB8AC3E}">
        <p14:creationId xmlns:p14="http://schemas.microsoft.com/office/powerpoint/2010/main" val="20276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24523"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Remote Monitoring, Data Collection, and Controls</a:t>
            </a:r>
            <a:endParaRPr lang="en-US" sz="2400" dirty="0"/>
          </a:p>
        </p:txBody>
      </p:sp>
      <p:sp>
        <p:nvSpPr>
          <p:cNvPr id="11" name="Content Placeholder 2"/>
          <p:cNvSpPr>
            <a:spLocks noGrp="1"/>
          </p:cNvSpPr>
          <p:nvPr>
            <p:ph idx="1"/>
          </p:nvPr>
        </p:nvSpPr>
        <p:spPr>
          <a:xfrm>
            <a:off x="609600" y="1219200"/>
            <a:ext cx="6553200" cy="4800600"/>
          </a:xfrm>
        </p:spPr>
        <p:txBody>
          <a:bodyPr anchor="ctr"/>
          <a:lstStyle/>
          <a:p>
            <a:pPr marL="457200" indent="-457200">
              <a:lnSpc>
                <a:spcPct val="150000"/>
              </a:lnSpc>
            </a:pPr>
            <a:r>
              <a:rPr lang="en-US" sz="2800" dirty="0" smtClean="0"/>
              <a:t>Remote Monitoring and Data Collection</a:t>
            </a:r>
          </a:p>
          <a:p>
            <a:pPr marL="857250" lvl="1" indent="-457200">
              <a:lnSpc>
                <a:spcPct val="150000"/>
              </a:lnSpc>
            </a:pPr>
            <a:r>
              <a:rPr lang="en-US" sz="2400" dirty="0" smtClean="0"/>
              <a:t>Data Loggers</a:t>
            </a:r>
          </a:p>
          <a:p>
            <a:pPr marL="857250" lvl="1" indent="-457200">
              <a:lnSpc>
                <a:spcPct val="150000"/>
              </a:lnSpc>
            </a:pPr>
            <a:r>
              <a:rPr lang="en-US" sz="2400" dirty="0" smtClean="0"/>
              <a:t>Automated Piezometers</a:t>
            </a:r>
          </a:p>
          <a:p>
            <a:pPr marL="857250" lvl="1" indent="-457200">
              <a:lnSpc>
                <a:spcPct val="150000"/>
              </a:lnSpc>
            </a:pPr>
            <a:r>
              <a:rPr lang="en-US" sz="2400" dirty="0" smtClean="0"/>
              <a:t>Remote Water Level Sensors</a:t>
            </a:r>
          </a:p>
          <a:p>
            <a:pPr marL="457200" indent="-457200">
              <a:lnSpc>
                <a:spcPct val="150000"/>
              </a:lnSpc>
            </a:pPr>
            <a:r>
              <a:rPr lang="en-US" sz="2800" dirty="0" smtClean="0"/>
              <a:t>Control Structure Actuators</a:t>
            </a:r>
          </a:p>
        </p:txBody>
      </p:sp>
      <p:sp>
        <p:nvSpPr>
          <p:cNvPr id="3" name="Slide Number Placeholder 2"/>
          <p:cNvSpPr>
            <a:spLocks noGrp="1"/>
          </p:cNvSpPr>
          <p:nvPr>
            <p:ph type="sldNum" sz="quarter" idx="10"/>
          </p:nvPr>
        </p:nvSpPr>
        <p:spPr/>
        <p:txBody>
          <a:bodyPr/>
          <a:lstStyle/>
          <a:p>
            <a:fld id="{D5C9B0AA-EE54-4968-95E5-6586D6E0F47B}" type="slidenum">
              <a:rPr lang="en-US" smtClean="0"/>
              <a:pPr/>
              <a:t>26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1" y="1672479"/>
            <a:ext cx="4267200" cy="4267200"/>
          </a:xfrm>
          <a:prstGeom prst="rect">
            <a:avLst/>
          </a:prstGeom>
        </p:spPr>
      </p:pic>
      <p:sp>
        <p:nvSpPr>
          <p:cNvPr id="6" name="TextBox 5"/>
          <p:cNvSpPr txBox="1"/>
          <p:nvPr/>
        </p:nvSpPr>
        <p:spPr>
          <a:xfrm>
            <a:off x="7543800" y="5601125"/>
            <a:ext cx="3810001" cy="338554"/>
          </a:xfrm>
          <a:prstGeom prst="rect">
            <a:avLst/>
          </a:prstGeom>
          <a:solidFill>
            <a:schemeClr val="bg1">
              <a:alpha val="60000"/>
            </a:schemeClr>
          </a:solidFill>
        </p:spPr>
        <p:txBody>
          <a:bodyPr wrap="square" rtlCol="0">
            <a:spAutoFit/>
          </a:bodyPr>
          <a:lstStyle/>
          <a:p>
            <a:pPr algn="ctr"/>
            <a:r>
              <a:rPr lang="en-US" sz="1600" dirty="0" smtClean="0"/>
              <a:t>Photo Courtesy of HOBO Data Loggers</a:t>
            </a:r>
            <a:endParaRPr lang="en-US" sz="1600" dirty="0"/>
          </a:p>
        </p:txBody>
      </p:sp>
    </p:spTree>
    <p:extLst>
      <p:ext uri="{BB962C8B-B14F-4D97-AF65-F5344CB8AC3E}">
        <p14:creationId xmlns:p14="http://schemas.microsoft.com/office/powerpoint/2010/main" val="29696740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8377" y="412230"/>
            <a:ext cx="4038600" cy="5363765"/>
          </a:xfrm>
          <a:prstGeom prst="rect">
            <a:avLst/>
          </a:prstGeom>
        </p:spPr>
      </p:pic>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Wish List – Pipe Crawler</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27</a:t>
            </a:fld>
            <a:endParaRPr lang="en-US" dirty="0"/>
          </a:p>
        </p:txBody>
      </p:sp>
      <p:pic>
        <p:nvPicPr>
          <p:cNvPr id="1026" name="Picture 2" descr="https://ocean-innovations.net/wp-content/uploads/2020/01/Pipe-Crawlers-Hero-Image-1536x623.jpg"/>
          <p:cNvPicPr>
            <a:picLocks noChangeAspect="1" noChangeArrowheads="1"/>
          </p:cNvPicPr>
          <p:nvPr/>
        </p:nvPicPr>
        <p:blipFill rotWithShape="1">
          <a:blip r:embed="rId4">
            <a:extLst>
              <a:ext uri="{28A0092B-C50C-407E-A947-70E740481C1C}">
                <a14:useLocalDpi xmlns:a14="http://schemas.microsoft.com/office/drawing/2010/main" val="0"/>
              </a:ext>
            </a:extLst>
          </a:blip>
          <a:srcRect l="26021" r="11291"/>
          <a:stretch/>
        </p:blipFill>
        <p:spPr bwMode="auto">
          <a:xfrm>
            <a:off x="7327900" y="1524000"/>
            <a:ext cx="4038600" cy="26130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0" y="1524000"/>
            <a:ext cx="1460500" cy="261610"/>
          </a:xfrm>
          <a:prstGeom prst="rect">
            <a:avLst/>
          </a:prstGeom>
          <a:solidFill>
            <a:schemeClr val="bg1">
              <a:lumMod val="50000"/>
            </a:schemeClr>
          </a:solidFill>
        </p:spPr>
        <p:txBody>
          <a:bodyPr wrap="square" rtlCol="0">
            <a:spAutoFit/>
          </a:bodyPr>
          <a:lstStyle/>
          <a:p>
            <a:r>
              <a:rPr lang="en-US" sz="1100" dirty="0" smtClean="0"/>
              <a:t>Deep Trekker, Inc.</a:t>
            </a:r>
            <a:endParaRPr lang="en-US" sz="1100" dirty="0"/>
          </a:p>
        </p:txBody>
      </p:sp>
      <p:grpSp>
        <p:nvGrpSpPr>
          <p:cNvPr id="6" name="Group 5"/>
          <p:cNvGrpSpPr/>
          <p:nvPr/>
        </p:nvGrpSpPr>
        <p:grpSpPr>
          <a:xfrm>
            <a:off x="3810000" y="3429000"/>
            <a:ext cx="3919538" cy="2613025"/>
            <a:chOff x="3810000" y="3429000"/>
            <a:chExt cx="3919538" cy="2613025"/>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0" y="3429000"/>
              <a:ext cx="3919538" cy="2613025"/>
            </a:xfrm>
            <a:prstGeom prst="rect">
              <a:avLst/>
            </a:prstGeom>
          </p:spPr>
        </p:pic>
        <p:sp>
          <p:nvSpPr>
            <p:cNvPr id="8" name="TextBox 7"/>
            <p:cNvSpPr txBox="1"/>
            <p:nvPr/>
          </p:nvSpPr>
          <p:spPr>
            <a:xfrm>
              <a:off x="3810000" y="3429000"/>
              <a:ext cx="990600" cy="261610"/>
            </a:xfrm>
            <a:prstGeom prst="rect">
              <a:avLst/>
            </a:prstGeom>
            <a:solidFill>
              <a:schemeClr val="bg1">
                <a:lumMod val="50000"/>
              </a:schemeClr>
            </a:solidFill>
          </p:spPr>
          <p:txBody>
            <a:bodyPr wrap="square" rtlCol="0">
              <a:spAutoFit/>
            </a:bodyPr>
            <a:lstStyle/>
            <a:p>
              <a:r>
                <a:rPr lang="en-US" sz="1100" dirty="0" smtClean="0"/>
                <a:t>CUES, Inc.</a:t>
              </a:r>
              <a:endParaRPr lang="en-US" sz="1100" dirty="0"/>
            </a:p>
          </p:txBody>
        </p:sp>
      </p:grpSp>
    </p:spTree>
    <p:extLst>
      <p:ext uri="{BB962C8B-B14F-4D97-AF65-F5344CB8AC3E}">
        <p14:creationId xmlns:p14="http://schemas.microsoft.com/office/powerpoint/2010/main" val="30010799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D5C9B0AA-EE54-4968-95E5-6586D6E0F47B}" type="slidenum">
              <a:rPr lang="en-US" smtClean="0"/>
              <a:pPr/>
              <a:t>28</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0500" y="633414"/>
            <a:ext cx="9118600" cy="5129213"/>
          </a:xfrm>
          <a:prstGeom prst="rect">
            <a:avLst/>
          </a:prstGeom>
        </p:spPr>
      </p:pic>
      <p:sp>
        <p:nvSpPr>
          <p:cNvPr id="4" name="TextBox 3"/>
          <p:cNvSpPr txBox="1"/>
          <p:nvPr/>
        </p:nvSpPr>
        <p:spPr>
          <a:xfrm>
            <a:off x="5562600" y="5105400"/>
            <a:ext cx="4419600" cy="369332"/>
          </a:xfrm>
          <a:prstGeom prst="rect">
            <a:avLst/>
          </a:prstGeom>
          <a:noFill/>
        </p:spPr>
        <p:txBody>
          <a:bodyPr wrap="square" rtlCol="0">
            <a:spAutoFit/>
          </a:bodyPr>
          <a:lstStyle/>
          <a:p>
            <a:r>
              <a:rPr lang="en-US" dirty="0" smtClean="0"/>
              <a:t>Photo Courtesy of Geomares.com</a:t>
            </a:r>
            <a:endParaRPr lang="en-US" dirty="0"/>
          </a:p>
        </p:txBody>
      </p:sp>
      <p:pic>
        <p:nvPicPr>
          <p:cNvPr id="6" name="Picture 2" descr="Bass Pro Shops Remote Control Trick Gator Alligator Boa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4482" y="2283557"/>
            <a:ext cx="4695836" cy="1649412"/>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Wish List</a:t>
            </a:r>
            <a:endParaRPr lang="en-US" sz="4000" dirty="0"/>
          </a:p>
        </p:txBody>
      </p:sp>
    </p:spTree>
    <p:extLst>
      <p:ext uri="{BB962C8B-B14F-4D97-AF65-F5344CB8AC3E}">
        <p14:creationId xmlns:p14="http://schemas.microsoft.com/office/powerpoint/2010/main" val="932433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0-#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 Safety Program</a:t>
            </a:r>
            <a:endParaRPr lang="en-US" sz="4000" dirty="0"/>
          </a:p>
        </p:txBody>
      </p:sp>
      <p:sp>
        <p:nvSpPr>
          <p:cNvPr id="8" name="TextBox 7"/>
          <p:cNvSpPr txBox="1"/>
          <p:nvPr/>
        </p:nvSpPr>
        <p:spPr>
          <a:xfrm>
            <a:off x="3733800" y="1159401"/>
            <a:ext cx="7772401"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Dam Owner Workshops</a:t>
            </a:r>
            <a:endParaRPr lang="en-US" sz="2400" dirty="0"/>
          </a:p>
        </p:txBody>
      </p:sp>
      <p:pic>
        <p:nvPicPr>
          <p:cNvPr id="12" name="Content Placeholder 5"/>
          <p:cNvPicPr>
            <a:picLocks noGrp="1" noChangeAspect="1"/>
          </p:cNvPicPr>
          <p:nvPr>
            <p:ph sz="half" idx="4294967295"/>
          </p:nvPr>
        </p:nvPicPr>
        <p:blipFill rotWithShape="1">
          <a:blip r:embed="rId3" cstate="print">
            <a:extLst>
              <a:ext uri="{28A0092B-C50C-407E-A947-70E740481C1C}">
                <a14:useLocalDpi xmlns:a14="http://schemas.microsoft.com/office/drawing/2010/main" val="0"/>
              </a:ext>
            </a:extLst>
          </a:blip>
          <a:srcRect b="11188"/>
          <a:stretch/>
        </p:blipFill>
        <p:spPr>
          <a:xfrm>
            <a:off x="3124200" y="1549400"/>
            <a:ext cx="6762258" cy="4639104"/>
          </a:xfrm>
        </p:spPr>
      </p:pic>
      <p:sp>
        <p:nvSpPr>
          <p:cNvPr id="3" name="Slide Number Placeholder 2"/>
          <p:cNvSpPr>
            <a:spLocks noGrp="1"/>
          </p:cNvSpPr>
          <p:nvPr>
            <p:ph type="sldNum" sz="quarter" idx="10"/>
          </p:nvPr>
        </p:nvSpPr>
        <p:spPr/>
        <p:txBody>
          <a:bodyPr/>
          <a:lstStyle/>
          <a:p>
            <a:fld id="{D5C9B0AA-EE54-4968-95E5-6586D6E0F47B}" type="slidenum">
              <a:rPr lang="en-US" smtClean="0"/>
              <a:pPr/>
              <a:t>29</a:t>
            </a:fld>
            <a:endParaRPr lang="en-US" dirty="0"/>
          </a:p>
        </p:txBody>
      </p:sp>
    </p:spTree>
    <p:extLst>
      <p:ext uri="{BB962C8B-B14F-4D97-AF65-F5344CB8AC3E}">
        <p14:creationId xmlns:p14="http://schemas.microsoft.com/office/powerpoint/2010/main" val="210607487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0" y="365124"/>
            <a:ext cx="1158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Electronic Numerical Integrator and Computer (1945)</a:t>
            </a:r>
            <a:endParaRPr lang="en-US" sz="4000" dirty="0"/>
          </a:p>
        </p:txBody>
      </p:sp>
      <p:sp>
        <p:nvSpPr>
          <p:cNvPr id="4" name="Slide Number Placeholder 3"/>
          <p:cNvSpPr>
            <a:spLocks noGrp="1"/>
          </p:cNvSpPr>
          <p:nvPr>
            <p:ph type="sldNum" sz="quarter" idx="10"/>
          </p:nvPr>
        </p:nvSpPr>
        <p:spPr/>
        <p:txBody>
          <a:bodyPr/>
          <a:lstStyle/>
          <a:p>
            <a:fld id="{D5C9B0AA-EE54-4968-95E5-6586D6E0F47B}" type="slidenum">
              <a:rPr lang="en-US" smtClean="0"/>
              <a:pPr/>
              <a:t>3</a:t>
            </a:fld>
            <a:endParaRPr lang="en-US" dirty="0"/>
          </a:p>
        </p:txBody>
      </p:sp>
      <p:sp>
        <p:nvSpPr>
          <p:cNvPr id="2" name="Content Placeholder 1"/>
          <p:cNvSpPr>
            <a:spLocks noGrp="1"/>
          </p:cNvSpPr>
          <p:nvPr>
            <p:ph idx="1"/>
          </p:nvPr>
        </p:nvSpPr>
        <p:spPr>
          <a:xfrm>
            <a:off x="609600" y="1600201"/>
            <a:ext cx="3429000" cy="3962400"/>
          </a:xfrm>
        </p:spPr>
        <p:txBody>
          <a:bodyPr anchor="ctr" anchorCtr="0"/>
          <a:lstStyle/>
          <a:p>
            <a:pPr>
              <a:lnSpc>
                <a:spcPct val="150000"/>
              </a:lnSpc>
            </a:pPr>
            <a:r>
              <a:rPr lang="en-US" sz="2400" dirty="0" smtClean="0"/>
              <a:t>400 Flops</a:t>
            </a:r>
          </a:p>
          <a:p>
            <a:pPr>
              <a:lnSpc>
                <a:spcPct val="150000"/>
              </a:lnSpc>
            </a:pPr>
            <a:r>
              <a:rPr lang="en-US" sz="2400" dirty="0" smtClean="0"/>
              <a:t>150 kW</a:t>
            </a:r>
          </a:p>
          <a:p>
            <a:pPr>
              <a:lnSpc>
                <a:spcPct val="150000"/>
              </a:lnSpc>
            </a:pPr>
            <a:r>
              <a:rPr lang="en-US" sz="2400" dirty="0" smtClean="0"/>
              <a:t>1,800 </a:t>
            </a:r>
            <a:r>
              <a:rPr lang="en-US" sz="2400" dirty="0" err="1" smtClean="0"/>
              <a:t>s.f.</a:t>
            </a:r>
            <a:endParaRPr lang="en-US" sz="2400" dirty="0" smtClean="0"/>
          </a:p>
          <a:p>
            <a:pPr>
              <a:lnSpc>
                <a:spcPct val="150000"/>
              </a:lnSpc>
            </a:pPr>
            <a:r>
              <a:rPr lang="en-US" sz="2400" dirty="0" smtClean="0"/>
              <a:t>30 tons</a:t>
            </a:r>
          </a:p>
          <a:p>
            <a:pPr>
              <a:lnSpc>
                <a:spcPct val="150000"/>
              </a:lnSpc>
            </a:pPr>
            <a:r>
              <a:rPr lang="en-US" sz="2400" dirty="0" smtClean="0"/>
              <a:t>Manhattan Project</a:t>
            </a:r>
          </a:p>
          <a:p>
            <a:pPr>
              <a:lnSpc>
                <a:spcPct val="150000"/>
              </a:lnSpc>
            </a:pPr>
            <a:r>
              <a:rPr lang="en-US" sz="2400" dirty="0" smtClean="0"/>
              <a:t>Origin of Monte Carlo</a:t>
            </a:r>
            <a:endParaRPr lang="en-US" sz="24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976" y="1563951"/>
            <a:ext cx="8374024" cy="4605713"/>
          </a:xfrm>
          <a:prstGeom prst="rect">
            <a:avLst/>
          </a:prstGeom>
        </p:spPr>
      </p:pic>
      <p:sp>
        <p:nvSpPr>
          <p:cNvPr id="7" name="Rectangle 6"/>
          <p:cNvSpPr/>
          <p:nvPr/>
        </p:nvSpPr>
        <p:spPr>
          <a:xfrm>
            <a:off x="3817976" y="5618428"/>
            <a:ext cx="8374024" cy="369332"/>
          </a:xfrm>
          <a:prstGeom prst="rect">
            <a:avLst/>
          </a:prstGeom>
          <a:solidFill>
            <a:schemeClr val="bg1">
              <a:alpha val="70000"/>
            </a:schemeClr>
          </a:solidFill>
        </p:spPr>
        <p:txBody>
          <a:bodyPr wrap="square">
            <a:spAutoFit/>
          </a:bodyPr>
          <a:lstStyle/>
          <a:p>
            <a:pPr algn="ctr"/>
            <a:r>
              <a:rPr lang="en-US" dirty="0" smtClean="0"/>
              <a:t>5000 calculations per second!</a:t>
            </a:r>
            <a:endParaRPr lang="en-US" dirty="0"/>
          </a:p>
        </p:txBody>
      </p:sp>
    </p:spTree>
    <p:extLst>
      <p:ext uri="{BB962C8B-B14F-4D97-AF65-F5344CB8AC3E}">
        <p14:creationId xmlns:p14="http://schemas.microsoft.com/office/powerpoint/2010/main" val="2979687419"/>
      </p:ext>
    </p:extLst>
  </p:cSld>
  <p:clrMapOvr>
    <a:masterClrMapping/>
  </p:clrMapOvr>
  <mc:AlternateContent xmlns:mc="http://schemas.openxmlformats.org/markup-compatibility/2006" xmlns:p14="http://schemas.microsoft.com/office/powerpoint/2010/main">
    <mc:Choice Requires="p14">
      <p:transition spd="slow" p14:dur="2000" advTm="1482"/>
    </mc:Choice>
    <mc:Fallback xmlns="">
      <p:transition spd="slow" advTm="1482"/>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 Safety in Louisiana</a:t>
            </a:r>
            <a:endParaRPr lang="en-US" sz="4000" dirty="0"/>
          </a:p>
        </p:txBody>
      </p:sp>
      <p:sp>
        <p:nvSpPr>
          <p:cNvPr id="10" name="Content Placeholder 2"/>
          <p:cNvSpPr txBox="1">
            <a:spLocks/>
          </p:cNvSpPr>
          <p:nvPr/>
        </p:nvSpPr>
        <p:spPr bwMode="auto">
          <a:xfrm>
            <a:off x="685799" y="1524000"/>
            <a:ext cx="3429001" cy="4311383"/>
          </a:xfrm>
          <a:prstGeom prst="rect">
            <a:avLst/>
          </a:prstGeom>
          <a:solidFill>
            <a:schemeClr val="bg1">
              <a:alpha val="80000"/>
            </a:schemeClr>
          </a:solid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The first man-made levee  in Louisiana was a 3-foot tall embankment built by the French in the early 18</a:t>
            </a:r>
            <a:r>
              <a:rPr lang="en-US" sz="2000" baseline="30000" dirty="0" smtClean="0">
                <a:latin typeface="Franklin Gothic Book" panose="020B0503020102020204" pitchFamily="34" charset="0"/>
                <a:cs typeface="Arial" panose="020B0604020202020204" pitchFamily="34" charset="0"/>
              </a:rPr>
              <a:t>th</a:t>
            </a:r>
            <a:r>
              <a:rPr lang="en-US" sz="2000" dirty="0" smtClean="0">
                <a:latin typeface="Franklin Gothic Book" panose="020B0503020102020204" pitchFamily="34" charset="0"/>
                <a:cs typeface="Arial" panose="020B0604020202020204" pitchFamily="34" charset="0"/>
              </a:rPr>
              <a:t> century to protect New Orleans from the Mississippi River.</a:t>
            </a:r>
            <a:endParaRPr lang="en-US" sz="2000" dirty="0">
              <a:latin typeface="Franklin Gothic Book" panose="020B0503020102020204" pitchFamily="34" charset="0"/>
              <a:cs typeface="Arial" panose="020B0604020202020204" pitchFamily="34" charset="0"/>
            </a:endParaRPr>
          </a:p>
        </p:txBody>
      </p:sp>
      <p:sp>
        <p:nvSpPr>
          <p:cNvPr id="3" name="Slide Number Placeholder 2"/>
          <p:cNvSpPr>
            <a:spLocks noGrp="1"/>
          </p:cNvSpPr>
          <p:nvPr>
            <p:ph type="sldNum" sz="quarter" idx="10"/>
          </p:nvPr>
        </p:nvSpPr>
        <p:spPr/>
        <p:txBody>
          <a:bodyPr/>
          <a:lstStyle/>
          <a:p>
            <a:fld id="{D5C9B0AA-EE54-4968-95E5-6586D6E0F47B}" type="slidenum">
              <a:rPr lang="en-US" smtClean="0"/>
              <a:pPr/>
              <a:t>30</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3671" y="1278125"/>
            <a:ext cx="7324928" cy="4795736"/>
          </a:xfrm>
          <a:prstGeom prst="rect">
            <a:avLst/>
          </a:prstGeom>
        </p:spPr>
      </p:pic>
    </p:spTree>
    <p:extLst>
      <p:ext uri="{BB962C8B-B14F-4D97-AF65-F5344CB8AC3E}">
        <p14:creationId xmlns:p14="http://schemas.microsoft.com/office/powerpoint/2010/main" val="12540225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793946" y="1808180"/>
            <a:ext cx="4371975" cy="642938"/>
          </a:xfrm>
        </p:spPr>
        <p:txBody>
          <a:bodyPr rtlCol="0">
            <a:normAutofit fontScale="90000"/>
          </a:bodyPr>
          <a:lstStyle/>
          <a:p>
            <a:pPr>
              <a:defRPr/>
            </a:pPr>
            <a:r>
              <a:rPr lang="en-US" dirty="0"/>
              <a:t/>
            </a:r>
            <a:br>
              <a:rPr lang="en-US" dirty="0"/>
            </a:br>
            <a:endParaRPr lang="en-US" dirty="0"/>
          </a:p>
        </p:txBody>
      </p:sp>
      <p:sp>
        <p:nvSpPr>
          <p:cNvPr id="26629" name="Rectangle 4"/>
          <p:cNvSpPr>
            <a:spLocks noChangeArrowheads="1"/>
          </p:cNvSpPr>
          <p:nvPr/>
        </p:nvSpPr>
        <p:spPr bwMode="auto">
          <a:xfrm>
            <a:off x="4522610" y="1930516"/>
            <a:ext cx="3986213" cy="438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endParaRPr lang="en-US" sz="2250" dirty="0">
              <a:solidFill>
                <a:srgbClr val="000000"/>
              </a:solidFill>
              <a:latin typeface="Calibri" panose="020F0502020204030204" pitchFamily="34" charset="0"/>
            </a:endParaRPr>
          </a:p>
        </p:txBody>
      </p:sp>
      <p:sp>
        <p:nvSpPr>
          <p:cNvPr id="7174" name="Title 2"/>
          <p:cNvSpPr txBox="1">
            <a:spLocks/>
          </p:cNvSpPr>
          <p:nvPr/>
        </p:nvSpPr>
        <p:spPr bwMode="auto">
          <a:xfrm>
            <a:off x="6781800" y="1293342"/>
            <a:ext cx="4855197" cy="462187"/>
          </a:xfrm>
          <a:prstGeom prst="rect">
            <a:avLst/>
          </a:prstGeom>
          <a:noFill/>
          <a:ln>
            <a:noFill/>
          </a:ln>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defRPr/>
            </a:pPr>
            <a:r>
              <a:rPr lang="en-US" b="1" dirty="0">
                <a:latin typeface="Franklin Gothic Book" panose="020B0503020102020204" pitchFamily="34" charset="0"/>
                <a:cs typeface="Times New Roman" pitchFamily="18" charset="0"/>
              </a:rPr>
              <a:t>Non-Coastal Levee Districts (9)</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1700558"/>
            <a:ext cx="1379487" cy="4654920"/>
          </a:xfrm>
          <a:prstGeom prst="rect">
            <a:avLst/>
          </a:prstGeom>
        </p:spPr>
      </p:pic>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t="1505"/>
          <a:stretch/>
        </p:blipFill>
        <p:spPr>
          <a:xfrm>
            <a:off x="389458" y="502196"/>
            <a:ext cx="5858942" cy="5238930"/>
          </a:xfrm>
          <a:prstGeom prst="rect">
            <a:avLst/>
          </a:prstGeom>
        </p:spPr>
      </p:pic>
      <p:sp>
        <p:nvSpPr>
          <p:cNvPr id="22" name="TextBox 21"/>
          <p:cNvSpPr txBox="1"/>
          <p:nvPr/>
        </p:nvSpPr>
        <p:spPr>
          <a:xfrm>
            <a:off x="9016872" y="1982223"/>
            <a:ext cx="1453811" cy="246221"/>
          </a:xfrm>
          <a:prstGeom prst="rect">
            <a:avLst/>
          </a:prstGeom>
          <a:solidFill>
            <a:schemeClr val="accent6">
              <a:lumMod val="40000"/>
              <a:lumOff val="60000"/>
            </a:schemeClr>
          </a:solidFill>
        </p:spPr>
        <p:txBody>
          <a:bodyPr wrap="square" rtlCol="0">
            <a:spAutoFit/>
          </a:bodyPr>
          <a:lstStyle/>
          <a:p>
            <a:r>
              <a:rPr lang="en-US" sz="1000" dirty="0"/>
              <a:t>Non- Federal       4.3</a:t>
            </a:r>
          </a:p>
        </p:txBody>
      </p:sp>
      <p:sp>
        <p:nvSpPr>
          <p:cNvPr id="14" name="TextBox 13"/>
          <p:cNvSpPr txBox="1"/>
          <p:nvPr/>
        </p:nvSpPr>
        <p:spPr>
          <a:xfrm>
            <a:off x="9016871" y="1736002"/>
            <a:ext cx="1462396" cy="246221"/>
          </a:xfrm>
          <a:prstGeom prst="rect">
            <a:avLst/>
          </a:prstGeom>
          <a:solidFill>
            <a:srgbClr val="C6E0B3"/>
          </a:solidFill>
        </p:spPr>
        <p:txBody>
          <a:bodyPr wrap="square" rtlCol="0">
            <a:spAutoFit/>
          </a:bodyPr>
          <a:lstStyle/>
          <a:p>
            <a:r>
              <a:rPr lang="en-US" sz="1000" dirty="0"/>
              <a:t>Federal              65.1</a:t>
            </a:r>
          </a:p>
        </p:txBody>
      </p:sp>
      <p:sp>
        <p:nvSpPr>
          <p:cNvPr id="34" name="TextBox 33"/>
          <p:cNvSpPr txBox="1"/>
          <p:nvPr/>
        </p:nvSpPr>
        <p:spPr>
          <a:xfrm>
            <a:off x="9016872" y="2279090"/>
            <a:ext cx="1448097" cy="246221"/>
          </a:xfrm>
          <a:prstGeom prst="rect">
            <a:avLst/>
          </a:prstGeom>
          <a:solidFill>
            <a:srgbClr val="C6E0B3"/>
          </a:solidFill>
        </p:spPr>
        <p:txBody>
          <a:bodyPr wrap="square" rtlCol="0">
            <a:spAutoFit/>
          </a:bodyPr>
          <a:lstStyle/>
          <a:p>
            <a:r>
              <a:rPr lang="en-US" sz="1000" dirty="0"/>
              <a:t>Federal            116.7</a:t>
            </a:r>
          </a:p>
        </p:txBody>
      </p:sp>
      <p:sp>
        <p:nvSpPr>
          <p:cNvPr id="35" name="TextBox 34"/>
          <p:cNvSpPr txBox="1"/>
          <p:nvPr/>
        </p:nvSpPr>
        <p:spPr>
          <a:xfrm>
            <a:off x="9017805" y="2630255"/>
            <a:ext cx="1448097" cy="246221"/>
          </a:xfrm>
          <a:prstGeom prst="rect">
            <a:avLst/>
          </a:prstGeom>
          <a:solidFill>
            <a:srgbClr val="C6E0B3"/>
          </a:solidFill>
        </p:spPr>
        <p:txBody>
          <a:bodyPr wrap="square" rtlCol="0">
            <a:spAutoFit/>
          </a:bodyPr>
          <a:lstStyle/>
          <a:p>
            <a:r>
              <a:rPr lang="en-US" sz="1000" dirty="0"/>
              <a:t>Federal            306.3</a:t>
            </a:r>
          </a:p>
        </p:txBody>
      </p:sp>
      <p:sp>
        <p:nvSpPr>
          <p:cNvPr id="36" name="TextBox 35"/>
          <p:cNvSpPr txBox="1"/>
          <p:nvPr/>
        </p:nvSpPr>
        <p:spPr>
          <a:xfrm>
            <a:off x="9025109" y="2966086"/>
            <a:ext cx="1448097" cy="246221"/>
          </a:xfrm>
          <a:prstGeom prst="rect">
            <a:avLst/>
          </a:prstGeom>
          <a:solidFill>
            <a:srgbClr val="C6E0B3"/>
          </a:solidFill>
        </p:spPr>
        <p:txBody>
          <a:bodyPr wrap="square" rtlCol="0">
            <a:spAutoFit/>
          </a:bodyPr>
          <a:lstStyle/>
          <a:p>
            <a:r>
              <a:rPr lang="en-US" sz="1000" dirty="0"/>
              <a:t>Federal              26.2</a:t>
            </a:r>
          </a:p>
        </p:txBody>
      </p:sp>
      <p:sp>
        <p:nvSpPr>
          <p:cNvPr id="37" name="TextBox 36"/>
          <p:cNvSpPr txBox="1"/>
          <p:nvPr/>
        </p:nvSpPr>
        <p:spPr>
          <a:xfrm>
            <a:off x="9017804" y="3321797"/>
            <a:ext cx="1457714" cy="246221"/>
          </a:xfrm>
          <a:prstGeom prst="rect">
            <a:avLst/>
          </a:prstGeom>
          <a:solidFill>
            <a:srgbClr val="C6E0B3"/>
          </a:solidFill>
        </p:spPr>
        <p:txBody>
          <a:bodyPr wrap="square" rtlCol="0">
            <a:spAutoFit/>
          </a:bodyPr>
          <a:lstStyle/>
          <a:p>
            <a:r>
              <a:rPr lang="en-US" sz="1000" dirty="0"/>
              <a:t>Federal              69.3</a:t>
            </a:r>
          </a:p>
        </p:txBody>
      </p:sp>
      <p:sp>
        <p:nvSpPr>
          <p:cNvPr id="38" name="TextBox 37"/>
          <p:cNvSpPr txBox="1"/>
          <p:nvPr/>
        </p:nvSpPr>
        <p:spPr>
          <a:xfrm>
            <a:off x="9017804" y="3562329"/>
            <a:ext cx="1462396" cy="251646"/>
          </a:xfrm>
          <a:prstGeom prst="rect">
            <a:avLst/>
          </a:prstGeom>
          <a:solidFill>
            <a:schemeClr val="accent6">
              <a:lumMod val="40000"/>
              <a:lumOff val="60000"/>
            </a:schemeClr>
          </a:solidFill>
        </p:spPr>
        <p:txBody>
          <a:bodyPr wrap="square" rtlCol="0">
            <a:spAutoFit/>
          </a:bodyPr>
          <a:lstStyle/>
          <a:p>
            <a:r>
              <a:rPr lang="en-US" sz="1000" dirty="0"/>
              <a:t>Non- Federal     17.5</a:t>
            </a:r>
          </a:p>
        </p:txBody>
      </p:sp>
      <p:sp>
        <p:nvSpPr>
          <p:cNvPr id="39" name="TextBox 38"/>
          <p:cNvSpPr txBox="1"/>
          <p:nvPr/>
        </p:nvSpPr>
        <p:spPr>
          <a:xfrm>
            <a:off x="9026778" y="3895219"/>
            <a:ext cx="1462396" cy="246221"/>
          </a:xfrm>
          <a:prstGeom prst="rect">
            <a:avLst/>
          </a:prstGeom>
          <a:solidFill>
            <a:srgbClr val="C6E0B3"/>
          </a:solidFill>
        </p:spPr>
        <p:txBody>
          <a:bodyPr wrap="square" rtlCol="0">
            <a:spAutoFit/>
          </a:bodyPr>
          <a:lstStyle/>
          <a:p>
            <a:r>
              <a:rPr lang="en-US" sz="1000" dirty="0"/>
              <a:t>Federal               3.4</a:t>
            </a:r>
          </a:p>
        </p:txBody>
      </p:sp>
      <p:sp>
        <p:nvSpPr>
          <p:cNvPr id="40" name="TextBox 39"/>
          <p:cNvSpPr txBox="1"/>
          <p:nvPr/>
        </p:nvSpPr>
        <p:spPr>
          <a:xfrm>
            <a:off x="9024438" y="4258305"/>
            <a:ext cx="1462396" cy="246221"/>
          </a:xfrm>
          <a:prstGeom prst="rect">
            <a:avLst/>
          </a:prstGeom>
          <a:solidFill>
            <a:srgbClr val="C6E0B3"/>
          </a:solidFill>
        </p:spPr>
        <p:txBody>
          <a:bodyPr wrap="square" rtlCol="0">
            <a:spAutoFit/>
          </a:bodyPr>
          <a:lstStyle/>
          <a:p>
            <a:r>
              <a:rPr lang="en-US" sz="1000" dirty="0"/>
              <a:t>Federal              51.7</a:t>
            </a:r>
          </a:p>
        </p:txBody>
      </p:sp>
      <p:sp>
        <p:nvSpPr>
          <p:cNvPr id="41" name="TextBox 40"/>
          <p:cNvSpPr txBox="1"/>
          <p:nvPr/>
        </p:nvSpPr>
        <p:spPr>
          <a:xfrm>
            <a:off x="9029650" y="4591275"/>
            <a:ext cx="1450551" cy="246221"/>
          </a:xfrm>
          <a:prstGeom prst="rect">
            <a:avLst/>
          </a:prstGeom>
          <a:solidFill>
            <a:srgbClr val="C6E0B3"/>
          </a:solidFill>
        </p:spPr>
        <p:txBody>
          <a:bodyPr wrap="square" rtlCol="0">
            <a:spAutoFit/>
          </a:bodyPr>
          <a:lstStyle/>
          <a:p>
            <a:r>
              <a:rPr lang="en-US" sz="1000" dirty="0"/>
              <a:t>Federal            196.7</a:t>
            </a:r>
          </a:p>
        </p:txBody>
      </p:sp>
      <p:sp>
        <p:nvSpPr>
          <p:cNvPr id="42" name="TextBox 41"/>
          <p:cNvSpPr txBox="1"/>
          <p:nvPr/>
        </p:nvSpPr>
        <p:spPr>
          <a:xfrm>
            <a:off x="9031072" y="4837496"/>
            <a:ext cx="1453811" cy="246221"/>
          </a:xfrm>
          <a:prstGeom prst="rect">
            <a:avLst/>
          </a:prstGeom>
          <a:solidFill>
            <a:schemeClr val="accent6">
              <a:lumMod val="40000"/>
              <a:lumOff val="60000"/>
            </a:schemeClr>
          </a:solidFill>
        </p:spPr>
        <p:txBody>
          <a:bodyPr wrap="square" rtlCol="0">
            <a:spAutoFit/>
          </a:bodyPr>
          <a:lstStyle/>
          <a:p>
            <a:r>
              <a:rPr lang="en-US" sz="1000" dirty="0"/>
              <a:t>Non- Federal     55.2 </a:t>
            </a:r>
          </a:p>
        </p:txBody>
      </p:sp>
      <p:sp>
        <p:nvSpPr>
          <p:cNvPr id="43" name="TextBox 42"/>
          <p:cNvSpPr txBox="1"/>
          <p:nvPr/>
        </p:nvSpPr>
        <p:spPr>
          <a:xfrm>
            <a:off x="9024438" y="5130530"/>
            <a:ext cx="1462396" cy="246221"/>
          </a:xfrm>
          <a:prstGeom prst="rect">
            <a:avLst/>
          </a:prstGeom>
          <a:solidFill>
            <a:srgbClr val="C6E0B3"/>
          </a:solidFill>
        </p:spPr>
        <p:txBody>
          <a:bodyPr wrap="square" rtlCol="0">
            <a:spAutoFit/>
          </a:bodyPr>
          <a:lstStyle/>
          <a:p>
            <a:r>
              <a:rPr lang="en-US" sz="1000" dirty="0"/>
              <a:t>Federal            249.9</a:t>
            </a:r>
          </a:p>
        </p:txBody>
      </p:sp>
      <p:sp>
        <p:nvSpPr>
          <p:cNvPr id="44" name="TextBox 43"/>
          <p:cNvSpPr txBox="1"/>
          <p:nvPr/>
        </p:nvSpPr>
        <p:spPr>
          <a:xfrm>
            <a:off x="9026390" y="5370505"/>
            <a:ext cx="1453811" cy="246221"/>
          </a:xfrm>
          <a:prstGeom prst="rect">
            <a:avLst/>
          </a:prstGeom>
          <a:solidFill>
            <a:schemeClr val="accent6">
              <a:lumMod val="40000"/>
              <a:lumOff val="60000"/>
            </a:schemeClr>
          </a:solidFill>
        </p:spPr>
        <p:txBody>
          <a:bodyPr wrap="square" rtlCol="0">
            <a:spAutoFit/>
          </a:bodyPr>
          <a:lstStyle/>
          <a:p>
            <a:r>
              <a:rPr lang="en-US" sz="1000" dirty="0"/>
              <a:t>Non- Federal      4.7</a:t>
            </a:r>
          </a:p>
        </p:txBody>
      </p:sp>
      <p:sp>
        <p:nvSpPr>
          <p:cNvPr id="25"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 Safety Program</a:t>
            </a:r>
            <a:endParaRPr lang="en-US" sz="4000" dirty="0"/>
          </a:p>
        </p:txBody>
      </p:sp>
    </p:spTree>
    <p:extLst>
      <p:ext uri="{BB962C8B-B14F-4D97-AF65-F5344CB8AC3E}">
        <p14:creationId xmlns:p14="http://schemas.microsoft.com/office/powerpoint/2010/main" val="36700838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3567"/>
            <a:ext cx="12192000" cy="2791548"/>
          </a:xfrm>
          <a:prstGeom prst="rect">
            <a:avLst/>
          </a:prstGeom>
        </p:spPr>
      </p:pic>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Levees</a:t>
            </a:r>
            <a:endParaRPr lang="en-US" sz="4000" dirty="0"/>
          </a:p>
        </p:txBody>
      </p:sp>
      <p:sp>
        <p:nvSpPr>
          <p:cNvPr id="6" name="Content Placeholder 5"/>
          <p:cNvSpPr>
            <a:spLocks noGrp="1"/>
          </p:cNvSpPr>
          <p:nvPr>
            <p:ph sz="half" idx="1"/>
          </p:nvPr>
        </p:nvSpPr>
        <p:spPr/>
        <p:txBody>
          <a:bodyPr/>
          <a:lstStyle/>
          <a:p>
            <a:r>
              <a:rPr lang="en-US" dirty="0" smtClean="0"/>
              <a:t>Riverine</a:t>
            </a:r>
          </a:p>
          <a:p>
            <a:pPr lvl="1"/>
            <a:r>
              <a:rPr lang="en-US" dirty="0" smtClean="0"/>
              <a:t>Loaded for weeks or months</a:t>
            </a:r>
          </a:p>
          <a:p>
            <a:pPr lvl="1"/>
            <a:r>
              <a:rPr lang="en-US" dirty="0" smtClean="0"/>
              <a:t>Parallel flows</a:t>
            </a:r>
          </a:p>
          <a:p>
            <a:pPr lvl="1"/>
            <a:endParaRPr lang="en-US" dirty="0"/>
          </a:p>
        </p:txBody>
      </p:sp>
      <p:sp>
        <p:nvSpPr>
          <p:cNvPr id="9" name="Content Placeholder 8"/>
          <p:cNvSpPr>
            <a:spLocks noGrp="1"/>
          </p:cNvSpPr>
          <p:nvPr>
            <p:ph sz="half" idx="2"/>
          </p:nvPr>
        </p:nvSpPr>
        <p:spPr/>
        <p:txBody>
          <a:bodyPr/>
          <a:lstStyle/>
          <a:p>
            <a:r>
              <a:rPr lang="en-US" dirty="0" smtClean="0"/>
              <a:t>Coastal</a:t>
            </a:r>
          </a:p>
          <a:p>
            <a:pPr lvl="1"/>
            <a:r>
              <a:rPr lang="en-US" dirty="0" smtClean="0"/>
              <a:t>Typically loaded for days</a:t>
            </a:r>
          </a:p>
          <a:p>
            <a:pPr lvl="1"/>
            <a:r>
              <a:rPr lang="en-US" dirty="0" smtClean="0"/>
              <a:t>Perpendicular flows</a:t>
            </a:r>
          </a:p>
        </p:txBody>
      </p:sp>
      <p:sp>
        <p:nvSpPr>
          <p:cNvPr id="3" name="Slide Number Placeholder 2"/>
          <p:cNvSpPr>
            <a:spLocks noGrp="1"/>
          </p:cNvSpPr>
          <p:nvPr>
            <p:ph type="sldNum" sz="quarter" idx="10"/>
          </p:nvPr>
        </p:nvSpPr>
        <p:spPr/>
        <p:txBody>
          <a:bodyPr/>
          <a:lstStyle/>
          <a:p>
            <a:fld id="{D5C9B0AA-EE54-4968-95E5-6586D6E0F47B}" type="slidenum">
              <a:rPr lang="en-US" smtClean="0"/>
              <a:pPr/>
              <a:t>32</a:t>
            </a:fld>
            <a:endParaRPr lang="en-US" dirty="0"/>
          </a:p>
        </p:txBody>
      </p:sp>
    </p:spTree>
    <p:extLst>
      <p:ext uri="{BB962C8B-B14F-4D97-AF65-F5344CB8AC3E}">
        <p14:creationId xmlns:p14="http://schemas.microsoft.com/office/powerpoint/2010/main" val="38333012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 Safety Program</a:t>
            </a:r>
            <a:endParaRPr lang="en-US" sz="4000" dirty="0"/>
          </a:p>
        </p:txBody>
      </p:sp>
      <p:sp>
        <p:nvSpPr>
          <p:cNvPr id="10" name="Content Placeholder 2"/>
          <p:cNvSpPr txBox="1">
            <a:spLocks/>
          </p:cNvSpPr>
          <p:nvPr/>
        </p:nvSpPr>
        <p:spPr bwMode="auto">
          <a:xfrm>
            <a:off x="685799" y="1524000"/>
            <a:ext cx="6781801" cy="4311383"/>
          </a:xfrm>
          <a:prstGeom prst="rect">
            <a:avLst/>
          </a:prstGeom>
          <a:solidFill>
            <a:schemeClr val="bg1">
              <a:alpha val="80000"/>
            </a:schemeClr>
          </a:solid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a:latin typeface="Franklin Gothic Book" panose="020B0503020102020204" pitchFamily="34" charset="0"/>
                <a:cs typeface="Arial" panose="020B0604020202020204" pitchFamily="34" charset="0"/>
              </a:rPr>
              <a:t>Inspections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Assist Levee Districts with their Inspections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Provide Semi-Annual Inspection Reports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Provide Recommendations/Options for Corrective Actions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Flood inspections / Monitoring</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a:latin typeface="Franklin Gothic Book" panose="020B0503020102020204" pitchFamily="34" charset="0"/>
                <a:cs typeface="Arial" panose="020B0604020202020204" pitchFamily="34" charset="0"/>
              </a:rPr>
              <a:t>Inventory/Mapping   </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Inventory Levee Assets </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smtClean="0">
                <a:latin typeface="Franklin Gothic Book" panose="020B0503020102020204" pitchFamily="34" charset="0"/>
                <a:cs typeface="Arial" panose="020B0604020202020204" pitchFamily="34" charset="0"/>
              </a:rPr>
              <a:t>Develop </a:t>
            </a:r>
            <a:r>
              <a:rPr lang="en-US" sz="1600" dirty="0">
                <a:latin typeface="Franklin Gothic Book" panose="020B0503020102020204" pitchFamily="34" charset="0"/>
                <a:cs typeface="Arial" panose="020B0604020202020204" pitchFamily="34" charset="0"/>
              </a:rPr>
              <a:t>GIS Maps </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a:latin typeface="Franklin Gothic Book" panose="020B0503020102020204" pitchFamily="34" charset="0"/>
                <a:cs typeface="Arial" panose="020B0604020202020204" pitchFamily="34" charset="0"/>
              </a:rPr>
              <a:t>Training Compliance</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1600" dirty="0">
                <a:latin typeface="Franklin Gothic Book" panose="020B0503020102020204" pitchFamily="34" charset="0"/>
                <a:cs typeface="Arial" panose="020B0604020202020204" pitchFamily="34" charset="0"/>
              </a:rPr>
              <a:t>Online training for levee inspectors</a:t>
            </a:r>
          </a:p>
        </p:txBody>
      </p:sp>
      <p:sp>
        <p:nvSpPr>
          <p:cNvPr id="3" name="Slide Number Placeholder 2"/>
          <p:cNvSpPr>
            <a:spLocks noGrp="1"/>
          </p:cNvSpPr>
          <p:nvPr>
            <p:ph type="sldNum" sz="quarter" idx="10"/>
          </p:nvPr>
        </p:nvSpPr>
        <p:spPr/>
        <p:txBody>
          <a:bodyPr/>
          <a:lstStyle/>
          <a:p>
            <a:fld id="{D5C9B0AA-EE54-4968-95E5-6586D6E0F47B}" type="slidenum">
              <a:rPr lang="en-US" smtClean="0"/>
              <a:pPr/>
              <a:t>33</a:t>
            </a:fld>
            <a:endParaRPr lang="en-US" dirty="0"/>
          </a:p>
        </p:txBody>
      </p:sp>
      <p:sp>
        <p:nvSpPr>
          <p:cNvPr id="6" name="TextBox 5"/>
          <p:cNvSpPr txBox="1"/>
          <p:nvPr/>
        </p:nvSpPr>
        <p:spPr>
          <a:xfrm>
            <a:off x="4114801" y="1159401"/>
            <a:ext cx="7391400"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Current Services</a:t>
            </a:r>
            <a:endParaRPr lang="en-US" sz="2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6651625" y="2146124"/>
            <a:ext cx="4648200" cy="3486150"/>
          </a:xfrm>
          <a:prstGeom prst="rect">
            <a:avLst/>
          </a:prstGeom>
        </p:spPr>
      </p:pic>
    </p:spTree>
    <p:extLst>
      <p:ext uri="{BB962C8B-B14F-4D97-AF65-F5344CB8AC3E}">
        <p14:creationId xmlns:p14="http://schemas.microsoft.com/office/powerpoint/2010/main" val="24638799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 Safety Program</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34</a:t>
            </a:fld>
            <a:endParaRPr lang="en-US" dirty="0"/>
          </a:p>
        </p:txBody>
      </p:sp>
      <p:sp>
        <p:nvSpPr>
          <p:cNvPr id="6" name="TextBox 5"/>
          <p:cNvSpPr txBox="1"/>
          <p:nvPr/>
        </p:nvSpPr>
        <p:spPr>
          <a:xfrm>
            <a:off x="4114801" y="1159401"/>
            <a:ext cx="7391400"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Into the Future</a:t>
            </a:r>
            <a:endParaRPr lang="en-US" sz="2400"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29400" y="2074090"/>
            <a:ext cx="4980625" cy="3064426"/>
          </a:xfrm>
          <a:prstGeom prst="rect">
            <a:avLst/>
          </a:prstGeom>
        </p:spPr>
      </p:pic>
      <p:sp>
        <p:nvSpPr>
          <p:cNvPr id="10" name="Content Placeholder 2"/>
          <p:cNvSpPr txBox="1">
            <a:spLocks/>
          </p:cNvSpPr>
          <p:nvPr/>
        </p:nvSpPr>
        <p:spPr bwMode="auto">
          <a:xfrm>
            <a:off x="685799" y="1524000"/>
            <a:ext cx="6781801" cy="4311383"/>
          </a:xfrm>
          <a:prstGeom prst="rect">
            <a:avLst/>
          </a:prstGeom>
          <a:no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Evaluation of Electromagnetic Geophysics</a:t>
            </a:r>
            <a:endParaRPr lang="en-US" sz="2000" dirty="0">
              <a:latin typeface="Franklin Gothic Book" panose="020B0503020102020204" pitchFamily="34" charset="0"/>
              <a:cs typeface="Arial" panose="020B0604020202020204" pitchFamily="34" charset="0"/>
            </a:endParaRP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smtClean="0">
                <a:latin typeface="Franklin Gothic Book" panose="020B0503020102020204" pitchFamily="34" charset="0"/>
                <a:cs typeface="Arial" panose="020B0604020202020204" pitchFamily="34" charset="0"/>
              </a:rPr>
              <a:t>Partnership with USGS for ongoing collection</a:t>
            </a:r>
          </a:p>
          <a:p>
            <a:pPr marL="862013" lvl="1" indent="-427038">
              <a:spcBef>
                <a:spcPct val="0"/>
              </a:spcBef>
              <a:spcAft>
                <a:spcPts val="1200"/>
              </a:spcAft>
              <a:buClr>
                <a:srgbClr val="F16321"/>
              </a:buClr>
              <a:buSzPct val="127000"/>
              <a:buFont typeface="Franklin Gothic Book" panose="020B0503020102020204" pitchFamily="34" charset="0"/>
              <a:buChar char="−"/>
              <a:tabLst>
                <a:tab pos="514337" algn="l"/>
              </a:tabLst>
              <a:defRPr/>
            </a:pPr>
            <a:r>
              <a:rPr lang="en-US" sz="1600" dirty="0" smtClean="0">
                <a:latin typeface="Franklin Gothic Book" panose="020B0503020102020204" pitchFamily="34" charset="0"/>
                <a:cs typeface="Arial" panose="020B0604020202020204" pitchFamily="34" charset="0"/>
              </a:rPr>
              <a:t>Identification of Potential Seepage Locations</a:t>
            </a:r>
            <a:r>
              <a:rPr lang="en-US" sz="2000" dirty="0" smtClean="0">
                <a:latin typeface="Franklin Gothic Book" panose="020B0503020102020204" pitchFamily="34" charset="0"/>
                <a:cs typeface="Arial" panose="020B0604020202020204" pitchFamily="34" charset="0"/>
              </a:rPr>
              <a:t> </a:t>
            </a:r>
            <a:endParaRPr lang="en-US" sz="2000" dirty="0">
              <a:latin typeface="Franklin Gothic Book" panose="020B0503020102020204" pitchFamily="34" charset="0"/>
              <a:cs typeface="Arial" panose="020B0604020202020204" pitchFamily="34" charset="0"/>
            </a:endParaRP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Levee Centerline Surveys (RTK)</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Integration of Drones, Crawlers, and USVs</a:t>
            </a: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endParaRPr lang="en-US" sz="1600" dirty="0" smtClean="0">
              <a:latin typeface="Franklin Gothic Book" panose="020B0503020102020204" pitchFamily="34" charset="0"/>
              <a:cs typeface="Arial" panose="020B0604020202020204" pitchFamily="34" charset="0"/>
            </a:endParaRPr>
          </a:p>
          <a:p>
            <a:pPr marL="862013" lvl="1" indent="-427038">
              <a:spcBef>
                <a:spcPct val="0"/>
              </a:spcBef>
              <a:spcAft>
                <a:spcPts val="1200"/>
              </a:spcAft>
              <a:buClr>
                <a:srgbClr val="F16321"/>
              </a:buClr>
              <a:buSzPct val="127000"/>
              <a:buFont typeface="Wingdings" panose="05000000000000000000" pitchFamily="2" charset="2"/>
              <a:buChar char="Ø"/>
              <a:tabLst>
                <a:tab pos="514337" algn="l"/>
              </a:tabLst>
              <a:defRPr/>
            </a:pPr>
            <a:endParaRPr lang="en-US" sz="1600" dirty="0" smtClean="0">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102365969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Levee Safety Program</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35</a:t>
            </a:fld>
            <a:endParaRPr lang="en-US" dirty="0"/>
          </a:p>
        </p:txBody>
      </p:sp>
      <p:sp>
        <p:nvSpPr>
          <p:cNvPr id="6" name="TextBox 5"/>
          <p:cNvSpPr txBox="1"/>
          <p:nvPr/>
        </p:nvSpPr>
        <p:spPr>
          <a:xfrm>
            <a:off x="3962400" y="1152274"/>
            <a:ext cx="7391400" cy="453671"/>
          </a:xfrm>
          <a:prstGeom prst="rect">
            <a:avLst/>
          </a:prstGeom>
          <a:noFill/>
          <a:ln>
            <a:noFill/>
          </a:ln>
          <a:extLst/>
        </p:spPr>
        <p:txBody>
          <a:bodyPr vert="horz" wrap="square" lIns="91440" tIns="45720" rIns="91440" bIns="45720" numCol="1" anchor="ctr" anchorCtr="0" compatLnSpc="1">
            <a:prstTxWarp prst="textNoShape">
              <a:avLst/>
            </a:prstTxWarp>
          </a:bodyPr>
          <a:lstStyle>
            <a:defPPr>
              <a:defRPr lang="en-US"/>
            </a:defPPr>
            <a:lvl1pPr algn="r">
              <a:lnSpc>
                <a:spcPts val="4400"/>
              </a:lnSpc>
              <a:defRPr sz="3600">
                <a:latin typeface="Franklin Gothic Medium" panose="020B0603020102020204" pitchFamily="34" charset="0"/>
                <a:ea typeface="+mj-ea"/>
                <a:cs typeface="+mj-cs"/>
              </a:defRPr>
            </a:lvl1pPr>
            <a:lvl2pPr algn="ctr">
              <a:defRPr sz="4400">
                <a:latin typeface="Calibri" pitchFamily="34" charset="0"/>
              </a:defRPr>
            </a:lvl2pPr>
            <a:lvl3pPr algn="ctr">
              <a:defRPr sz="4400">
                <a:latin typeface="Calibri" pitchFamily="34" charset="0"/>
              </a:defRPr>
            </a:lvl3pPr>
            <a:lvl4pPr algn="ctr">
              <a:defRPr sz="4400">
                <a:latin typeface="Calibri" pitchFamily="34" charset="0"/>
              </a:defRPr>
            </a:lvl4pPr>
            <a:lvl5pPr algn="ctr">
              <a:defRPr sz="4400">
                <a:latin typeface="Calibri" pitchFamily="34" charset="0"/>
              </a:defRPr>
            </a:lvl5pPr>
            <a:lvl6pPr marL="457200" algn="ctr" fontAlgn="base">
              <a:spcBef>
                <a:spcPct val="0"/>
              </a:spcBef>
              <a:spcAft>
                <a:spcPct val="0"/>
              </a:spcAft>
              <a:defRPr sz="4400">
                <a:latin typeface="Calibri" pitchFamily="34" charset="0"/>
              </a:defRPr>
            </a:lvl6pPr>
            <a:lvl7pPr marL="914400" algn="ctr" fontAlgn="base">
              <a:spcBef>
                <a:spcPct val="0"/>
              </a:spcBef>
              <a:spcAft>
                <a:spcPct val="0"/>
              </a:spcAft>
              <a:defRPr sz="4400">
                <a:latin typeface="Calibri" pitchFamily="34" charset="0"/>
              </a:defRPr>
            </a:lvl7pPr>
            <a:lvl8pPr marL="1371600" algn="ctr" fontAlgn="base">
              <a:spcBef>
                <a:spcPct val="0"/>
              </a:spcBef>
              <a:spcAft>
                <a:spcPct val="0"/>
              </a:spcAft>
              <a:defRPr sz="4400">
                <a:latin typeface="Calibri" pitchFamily="34" charset="0"/>
              </a:defRPr>
            </a:lvl8pPr>
            <a:lvl9pPr marL="1828800" algn="ctr" fontAlgn="base">
              <a:spcBef>
                <a:spcPct val="0"/>
              </a:spcBef>
              <a:spcAft>
                <a:spcPct val="0"/>
              </a:spcAft>
              <a:defRPr sz="4400">
                <a:latin typeface="Calibri" pitchFamily="34" charset="0"/>
              </a:defRPr>
            </a:lvl9pPr>
          </a:lstStyle>
          <a:p>
            <a:pPr>
              <a:lnSpc>
                <a:spcPct val="100000"/>
              </a:lnSpc>
            </a:pPr>
            <a:r>
              <a:rPr lang="en-US" sz="2400" dirty="0" smtClean="0"/>
              <a:t>National Levee Safety Program</a:t>
            </a:r>
            <a:endParaRPr lang="en-US" sz="2400" dirty="0"/>
          </a:p>
        </p:txBody>
      </p:sp>
      <p:sp>
        <p:nvSpPr>
          <p:cNvPr id="10" name="Content Placeholder 2"/>
          <p:cNvSpPr txBox="1">
            <a:spLocks/>
          </p:cNvSpPr>
          <p:nvPr/>
        </p:nvSpPr>
        <p:spPr bwMode="auto">
          <a:xfrm>
            <a:off x="723900" y="1500326"/>
            <a:ext cx="6781801" cy="4311383"/>
          </a:xfrm>
          <a:prstGeom prst="rect">
            <a:avLst/>
          </a:prstGeom>
          <a:noFill/>
          <a:ln>
            <a:noFill/>
          </a:ln>
          <a:extLst/>
        </p:spPr>
        <p:txBody>
          <a:bodyPr vert="horz" wrap="square" lIns="91440" tIns="45720" rIns="91440" bIns="45720" numCol="1" anchor="ctr" anchorCtr="0" compatLnSpc="1">
            <a:no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Redesigned National Levee Database</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New National Levee Safety Guidelines</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Integrated Levee Management</a:t>
            </a:r>
          </a:p>
          <a:p>
            <a:pPr marL="862013" lvl="1" indent="-427038">
              <a:spcBef>
                <a:spcPct val="0"/>
              </a:spcBef>
              <a:spcAft>
                <a:spcPts val="1200"/>
              </a:spcAft>
              <a:buClr>
                <a:srgbClr val="F16321"/>
              </a:buClr>
              <a:buSzPct val="127000"/>
              <a:buFont typeface="+mj-lt"/>
              <a:buAutoNum type="arabicPeriod"/>
              <a:tabLst>
                <a:tab pos="514337" algn="l"/>
              </a:tabLst>
              <a:defRPr/>
            </a:pPr>
            <a:r>
              <a:rPr lang="en-US" sz="1600" dirty="0" smtClean="0"/>
              <a:t>clarifying </a:t>
            </a:r>
            <a:r>
              <a:rPr lang="en-US" sz="1600" dirty="0"/>
              <a:t>roles and responsibilities to improve coordination and implementation in order to be more complimentary, streamlined, and effective in managing all levees in the Nation; and </a:t>
            </a:r>
            <a:endParaRPr lang="en-US" sz="1600" dirty="0" smtClean="0"/>
          </a:p>
          <a:p>
            <a:pPr marL="862013" lvl="1" indent="-427038">
              <a:spcBef>
                <a:spcPct val="0"/>
              </a:spcBef>
              <a:spcAft>
                <a:spcPts val="1200"/>
              </a:spcAft>
              <a:buClr>
                <a:srgbClr val="F16321"/>
              </a:buClr>
              <a:buSzPct val="127000"/>
              <a:buFont typeface="+mj-lt"/>
              <a:buAutoNum type="arabicPeriod"/>
              <a:tabLst>
                <a:tab pos="514337" algn="l"/>
              </a:tabLst>
              <a:defRPr/>
            </a:pPr>
            <a:r>
              <a:rPr lang="en-US" sz="1600" dirty="0" smtClean="0"/>
              <a:t>promoting </a:t>
            </a:r>
            <a:r>
              <a:rPr lang="en-US" sz="1600" dirty="0"/>
              <a:t>and encouraging formal levee safety programs at the state level to serve as key integrators with other entities that have levee responsibilities</a:t>
            </a:r>
            <a:r>
              <a:rPr lang="en-US" sz="1600" dirty="0" smtClean="0"/>
              <a:t>.</a:t>
            </a:r>
          </a:p>
          <a:p>
            <a:pPr marL="461963" indent="-427038">
              <a:spcBef>
                <a:spcPct val="0"/>
              </a:spcBef>
              <a:spcAft>
                <a:spcPts val="1200"/>
              </a:spcAft>
              <a:buClr>
                <a:srgbClr val="F16321"/>
              </a:buClr>
              <a:buSzPct val="127000"/>
              <a:buFont typeface="Wingdings" panose="05000000000000000000" pitchFamily="2" charset="2"/>
              <a:buChar char="Ø"/>
              <a:tabLst>
                <a:tab pos="514337" algn="l"/>
              </a:tabLst>
              <a:defRPr/>
            </a:pPr>
            <a:r>
              <a:rPr lang="en-US" sz="2000" dirty="0" smtClean="0">
                <a:latin typeface="Franklin Gothic Book" panose="020B0503020102020204" pitchFamily="34" charset="0"/>
                <a:cs typeface="Arial" panose="020B0604020202020204" pitchFamily="34" charset="0"/>
              </a:rPr>
              <a:t>Implementation Support</a:t>
            </a:r>
            <a:endParaRPr lang="en-US" sz="2000" dirty="0">
              <a:latin typeface="Franklin Gothic Book" panose="020B0503020102020204" pitchFamily="34" charset="0"/>
              <a:cs typeface="Arial" panose="020B0604020202020204" pitchFamily="34" charset="0"/>
            </a:endParaRPr>
          </a:p>
          <a:p>
            <a:pPr marL="34925" indent="0">
              <a:spcBef>
                <a:spcPct val="0"/>
              </a:spcBef>
              <a:spcAft>
                <a:spcPts val="1200"/>
              </a:spcAft>
              <a:buClr>
                <a:srgbClr val="F16321"/>
              </a:buClr>
              <a:buSzPct val="127000"/>
              <a:buNone/>
              <a:tabLst>
                <a:tab pos="514337" algn="l"/>
              </a:tabLst>
              <a:defRPr/>
            </a:pPr>
            <a:endParaRPr lang="en-US" sz="2000" dirty="0">
              <a:latin typeface="Franklin Gothic Book" panose="020B0503020102020204" pitchFamily="34" charset="0"/>
              <a:cs typeface="Arial" panose="020B0604020202020204" pitchFamily="34" charset="0"/>
            </a:endParaRPr>
          </a:p>
        </p:txBody>
      </p:sp>
    </p:spTree>
    <p:extLst>
      <p:ext uri="{BB962C8B-B14F-4D97-AF65-F5344CB8AC3E}">
        <p14:creationId xmlns:p14="http://schemas.microsoft.com/office/powerpoint/2010/main" val="31992062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905000" y="1219200"/>
            <a:ext cx="8534400" cy="4191000"/>
          </a:xfrm>
        </p:spPr>
        <p:txBody>
          <a:bodyPr/>
          <a:lstStyle/>
          <a:p>
            <a:r>
              <a:rPr lang="en-US" sz="6600" b="1" dirty="0">
                <a:solidFill>
                  <a:schemeClr val="bg1"/>
                </a:solidFill>
                <a:effectLst>
                  <a:outerShdw blurRad="38100" dist="38100" dir="2700000" algn="tl">
                    <a:srgbClr val="000000">
                      <a:alpha val="43137"/>
                    </a:srgbClr>
                  </a:outerShdw>
                </a:effectLst>
              </a:rPr>
              <a:t>Questions ?</a:t>
            </a:r>
            <a:endParaRPr lang="en-US" sz="6500" b="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135115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609600" y="365124"/>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iPad Pro (2022)</a:t>
            </a:r>
            <a:endParaRPr lang="en-US" sz="4000" dirty="0"/>
          </a:p>
        </p:txBody>
      </p:sp>
      <p:sp>
        <p:nvSpPr>
          <p:cNvPr id="4" name="Slide Number Placeholder 3"/>
          <p:cNvSpPr>
            <a:spLocks noGrp="1"/>
          </p:cNvSpPr>
          <p:nvPr>
            <p:ph type="sldNum" sz="quarter" idx="10"/>
          </p:nvPr>
        </p:nvSpPr>
        <p:spPr/>
        <p:txBody>
          <a:bodyPr/>
          <a:lstStyle/>
          <a:p>
            <a:fld id="{D5C9B0AA-EE54-4968-95E5-6586D6E0F47B}" type="slidenum">
              <a:rPr lang="en-US" smtClean="0"/>
              <a:pPr/>
              <a:t>4</a:t>
            </a:fld>
            <a:endParaRPr lang="en-US" dirty="0"/>
          </a:p>
        </p:txBody>
      </p:sp>
      <p:sp>
        <p:nvSpPr>
          <p:cNvPr id="2" name="Content Placeholder 1"/>
          <p:cNvSpPr>
            <a:spLocks noGrp="1"/>
          </p:cNvSpPr>
          <p:nvPr>
            <p:ph idx="1"/>
          </p:nvPr>
        </p:nvSpPr>
        <p:spPr>
          <a:xfrm>
            <a:off x="7848600" y="1600201"/>
            <a:ext cx="3429000" cy="3962400"/>
          </a:xfrm>
        </p:spPr>
        <p:txBody>
          <a:bodyPr anchor="ctr" anchorCtr="0"/>
          <a:lstStyle/>
          <a:p>
            <a:pPr>
              <a:lnSpc>
                <a:spcPct val="150000"/>
              </a:lnSpc>
            </a:pPr>
            <a:r>
              <a:rPr lang="en-US" sz="2400" dirty="0" smtClean="0"/>
              <a:t>2 Terabytes</a:t>
            </a:r>
          </a:p>
          <a:p>
            <a:pPr>
              <a:lnSpc>
                <a:spcPct val="150000"/>
              </a:lnSpc>
            </a:pPr>
            <a:r>
              <a:rPr lang="en-US" sz="2400" dirty="0" smtClean="0"/>
              <a:t>3 Watts </a:t>
            </a:r>
          </a:p>
          <a:p>
            <a:pPr>
              <a:lnSpc>
                <a:spcPct val="150000"/>
              </a:lnSpc>
            </a:pPr>
            <a:r>
              <a:rPr lang="en-US" sz="2400" dirty="0" smtClean="0"/>
              <a:t>12.9” screen</a:t>
            </a:r>
          </a:p>
          <a:p>
            <a:pPr>
              <a:lnSpc>
                <a:spcPct val="150000"/>
              </a:lnSpc>
            </a:pPr>
            <a:r>
              <a:rPr lang="en-US" sz="2400" dirty="0" smtClean="0"/>
              <a:t>12 Megapixels</a:t>
            </a:r>
          </a:p>
          <a:p>
            <a:pPr>
              <a:lnSpc>
                <a:spcPct val="150000"/>
              </a:lnSpc>
            </a:pPr>
            <a:r>
              <a:rPr lang="en-US" sz="2400" dirty="0" smtClean="0"/>
              <a:t>4K Video</a:t>
            </a:r>
          </a:p>
          <a:p>
            <a:pPr>
              <a:lnSpc>
                <a:spcPct val="150000"/>
              </a:lnSpc>
            </a:pPr>
            <a:r>
              <a:rPr lang="en-US" sz="2400" dirty="0" smtClean="0"/>
              <a:t>1.5 Pounds</a:t>
            </a:r>
            <a:endParaRPr lang="en-US" sz="2400" dirty="0"/>
          </a:p>
          <a:p>
            <a:pPr>
              <a:lnSpc>
                <a:spcPct val="150000"/>
              </a:lnSpc>
            </a:pPr>
            <a:r>
              <a:rPr lang="en-US" sz="2400" dirty="0" smtClean="0"/>
              <a:t>GPS</a:t>
            </a:r>
          </a:p>
        </p:txBody>
      </p:sp>
      <p:grpSp>
        <p:nvGrpSpPr>
          <p:cNvPr id="9" name="Group 8"/>
          <p:cNvGrpSpPr>
            <a:grpSpLocks noChangeAspect="1"/>
          </p:cNvGrpSpPr>
          <p:nvPr/>
        </p:nvGrpSpPr>
        <p:grpSpPr>
          <a:xfrm>
            <a:off x="1600200" y="457200"/>
            <a:ext cx="4800600" cy="5291907"/>
            <a:chOff x="7137400" y="1295400"/>
            <a:chExt cx="4419600" cy="4871914"/>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400" y="1295400"/>
              <a:ext cx="4419600" cy="4871914"/>
            </a:xfrm>
            <a:prstGeom prst="rect">
              <a:avLst/>
            </a:prstGeom>
          </p:spPr>
        </p:pic>
        <p:sp>
          <p:nvSpPr>
            <p:cNvPr id="7" name="Rectangle 6"/>
            <p:cNvSpPr/>
            <p:nvPr/>
          </p:nvSpPr>
          <p:spPr>
            <a:xfrm>
              <a:off x="7848600" y="4800600"/>
              <a:ext cx="3708400" cy="369332"/>
            </a:xfrm>
            <a:prstGeom prst="rect">
              <a:avLst/>
            </a:prstGeom>
            <a:solidFill>
              <a:schemeClr val="bg1">
                <a:alpha val="80000"/>
              </a:schemeClr>
            </a:solidFill>
          </p:spPr>
          <p:txBody>
            <a:bodyPr wrap="square">
              <a:spAutoFit/>
            </a:bodyPr>
            <a:lstStyle/>
            <a:p>
              <a:pPr algn="ctr"/>
              <a:r>
                <a:rPr lang="en-US" dirty="0" smtClean="0"/>
                <a:t>3.5B calculations per second!</a:t>
              </a:r>
              <a:endParaRPr lang="en-US" dirty="0"/>
            </a:p>
          </p:txBody>
        </p:sp>
      </p:grpSp>
    </p:spTree>
    <p:extLst>
      <p:ext uri="{BB962C8B-B14F-4D97-AF65-F5344CB8AC3E}">
        <p14:creationId xmlns:p14="http://schemas.microsoft.com/office/powerpoint/2010/main" val="351740868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Metadata Circa 2001</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5</a:t>
            </a:fld>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95600" y="1219200"/>
            <a:ext cx="6375400" cy="4781550"/>
          </a:xfrm>
        </p:spPr>
      </p:pic>
    </p:spTree>
    <p:extLst>
      <p:ext uri="{BB962C8B-B14F-4D97-AF65-F5344CB8AC3E}">
        <p14:creationId xmlns:p14="http://schemas.microsoft.com/office/powerpoint/2010/main" val="1078572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Metadata Circa 2016</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6</a:t>
            </a:fld>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572106" y="1600200"/>
            <a:ext cx="7047788" cy="3962400"/>
          </a:xfrm>
        </p:spPr>
      </p:pic>
    </p:spTree>
    <p:extLst>
      <p:ext uri="{BB962C8B-B14F-4D97-AF65-F5344CB8AC3E}">
        <p14:creationId xmlns:p14="http://schemas.microsoft.com/office/powerpoint/2010/main" val="18014634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43600" y="1143000"/>
            <a:ext cx="5638800" cy="4724400"/>
          </a:xfrm>
        </p:spPr>
        <p:txBody>
          <a:bodyPr anchor="ctr"/>
          <a:lstStyle/>
          <a:p>
            <a:pPr marL="457200" indent="-457200">
              <a:spcBef>
                <a:spcPts val="1200"/>
              </a:spcBef>
            </a:pPr>
            <a:r>
              <a:rPr lang="en-US" sz="2000" dirty="0" smtClean="0"/>
              <a:t>Polar </a:t>
            </a:r>
            <a:r>
              <a:rPr lang="en-US" sz="2000" dirty="0" err="1" smtClean="0"/>
              <a:t>Planimeter</a:t>
            </a:r>
            <a:endParaRPr lang="en-US" sz="2000" dirty="0" smtClean="0"/>
          </a:p>
          <a:p>
            <a:pPr marL="457200" indent="-457200">
              <a:spcBef>
                <a:spcPts val="1200"/>
              </a:spcBef>
            </a:pPr>
            <a:r>
              <a:rPr lang="en-US" sz="2000" dirty="0" smtClean="0"/>
              <a:t>USGS Quadrangle Maps</a:t>
            </a:r>
          </a:p>
          <a:p>
            <a:pPr marL="857250" lvl="1" indent="-457200">
              <a:spcBef>
                <a:spcPts val="1200"/>
              </a:spcBef>
            </a:pPr>
            <a:r>
              <a:rPr lang="en-US" sz="1600" dirty="0" smtClean="0"/>
              <a:t>10’ – 20’ Contours</a:t>
            </a:r>
          </a:p>
          <a:p>
            <a:pPr marL="457200" indent="-457200">
              <a:spcBef>
                <a:spcPts val="1200"/>
              </a:spcBef>
            </a:pPr>
            <a:r>
              <a:rPr lang="en-US" sz="2000" dirty="0" smtClean="0"/>
              <a:t>Accuracy increases as Area increases</a:t>
            </a:r>
          </a:p>
          <a:p>
            <a:pPr marL="457200" indent="-457200">
              <a:spcBef>
                <a:spcPts val="1200"/>
              </a:spcBef>
            </a:pPr>
            <a:endParaRPr lang="en-US" sz="2000" dirty="0"/>
          </a:p>
          <a:p>
            <a:pPr marL="0" indent="0">
              <a:spcBef>
                <a:spcPts val="1200"/>
              </a:spcBef>
              <a:buNone/>
            </a:pPr>
            <a:endParaRPr lang="en-US" sz="2000" dirty="0"/>
          </a:p>
        </p:txBody>
      </p:sp>
      <p:sp>
        <p:nvSpPr>
          <p:cNvPr id="4" name="Slide Number Placeholder 3"/>
          <p:cNvSpPr>
            <a:spLocks noGrp="1"/>
          </p:cNvSpPr>
          <p:nvPr>
            <p:ph type="sldNum" sz="quarter" idx="4294967295"/>
          </p:nvPr>
        </p:nvSpPr>
        <p:spPr/>
        <p:txBody>
          <a:bodyPr/>
          <a:lstStyle/>
          <a:p>
            <a:fld id="{D5C9B0AA-EE54-4968-95E5-6586D6E0F47B}" type="slidenum">
              <a:rPr lang="en-US" smtClean="0"/>
              <a:pPr/>
              <a:t>7</a:t>
            </a:fld>
            <a:endParaRPr lang="en-US" dirty="0"/>
          </a:p>
        </p:txBody>
      </p:sp>
      <p:sp>
        <p:nvSpPr>
          <p:cNvPr id="8"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Determining Areas (Then)</a:t>
            </a:r>
            <a:endParaRPr lang="en-US" sz="4000" dirty="0"/>
          </a:p>
        </p:txBody>
      </p:sp>
      <p:pic>
        <p:nvPicPr>
          <p:cNvPr id="10" name="Content Placeholder 4"/>
          <p:cNvPicPr>
            <a:picLocks noChangeAspect="1"/>
          </p:cNvPicPr>
          <p:nvPr/>
        </p:nvPicPr>
        <p:blipFill rotWithShape="1">
          <a:blip r:embed="rId3" cstate="print">
            <a:extLst>
              <a:ext uri="{28A0092B-C50C-407E-A947-70E740481C1C}">
                <a14:useLocalDpi xmlns:a14="http://schemas.microsoft.com/office/drawing/2010/main" val="0"/>
              </a:ext>
            </a:extLst>
          </a:blip>
          <a:srcRect b="33729"/>
          <a:stretch/>
        </p:blipFill>
        <p:spPr bwMode="auto">
          <a:xfrm>
            <a:off x="762000" y="457200"/>
            <a:ext cx="4419600" cy="5206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10750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Determining Areas (Now)</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8</a:t>
            </a:fld>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966786"/>
            <a:ext cx="4998427" cy="4725785"/>
          </a:xfrm>
          <a:prstGeom prst="rect">
            <a:avLst/>
          </a:prstGeom>
        </p:spPr>
      </p:pic>
      <p:sp>
        <p:nvSpPr>
          <p:cNvPr id="8" name="Content Placeholder 2"/>
          <p:cNvSpPr>
            <a:spLocks noGrp="1"/>
          </p:cNvSpPr>
          <p:nvPr>
            <p:ph idx="1"/>
          </p:nvPr>
        </p:nvSpPr>
        <p:spPr>
          <a:xfrm>
            <a:off x="6705600" y="1143000"/>
            <a:ext cx="4876800" cy="4724400"/>
          </a:xfrm>
        </p:spPr>
        <p:txBody>
          <a:bodyPr anchor="ctr"/>
          <a:lstStyle/>
          <a:p>
            <a:pPr marL="457200" indent="-457200">
              <a:spcBef>
                <a:spcPts val="1200"/>
              </a:spcBef>
            </a:pPr>
            <a:r>
              <a:rPr lang="en-US" sz="2000" dirty="0" smtClean="0"/>
              <a:t>Global Mapper/ArcGIS/WMS/DSS-wise</a:t>
            </a:r>
          </a:p>
          <a:p>
            <a:pPr marL="457200" indent="-457200">
              <a:spcBef>
                <a:spcPts val="1200"/>
              </a:spcBef>
            </a:pPr>
            <a:r>
              <a:rPr lang="en-US" sz="2000" dirty="0" smtClean="0"/>
              <a:t>USGS 3DEP Lidar</a:t>
            </a:r>
          </a:p>
          <a:p>
            <a:pPr marL="857250" lvl="1" indent="-457200">
              <a:spcBef>
                <a:spcPts val="1200"/>
              </a:spcBef>
            </a:pPr>
            <a:r>
              <a:rPr lang="en-US" sz="1600" dirty="0" smtClean="0"/>
              <a:t>½ - 1 meter sampling</a:t>
            </a:r>
          </a:p>
          <a:p>
            <a:pPr marL="857250" lvl="1" indent="-457200">
              <a:spcBef>
                <a:spcPts val="1200"/>
              </a:spcBef>
            </a:pPr>
            <a:r>
              <a:rPr lang="en-US" sz="1600" dirty="0" smtClean="0"/>
              <a:t>&lt;1’ vertical accuracy</a:t>
            </a:r>
          </a:p>
          <a:p>
            <a:pPr marL="457200" indent="-457200">
              <a:spcBef>
                <a:spcPts val="1200"/>
              </a:spcBef>
            </a:pPr>
            <a:r>
              <a:rPr lang="en-US" sz="2000" dirty="0" smtClean="0"/>
              <a:t>Less subjective</a:t>
            </a:r>
          </a:p>
          <a:p>
            <a:pPr marL="857250" lvl="1" indent="-457200">
              <a:spcBef>
                <a:spcPts val="1200"/>
              </a:spcBef>
            </a:pPr>
            <a:r>
              <a:rPr lang="en-US" sz="1600" dirty="0" smtClean="0"/>
              <a:t>Can be as accurate as LiDAR</a:t>
            </a:r>
            <a:endParaRPr lang="en-US" sz="1600" dirty="0"/>
          </a:p>
        </p:txBody>
      </p:sp>
    </p:spTree>
    <p:extLst>
      <p:ext uri="{BB962C8B-B14F-4D97-AF65-F5344CB8AC3E}">
        <p14:creationId xmlns:p14="http://schemas.microsoft.com/office/powerpoint/2010/main" val="251605611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03567"/>
            <a:ext cx="12192000" cy="2791548"/>
          </a:xfrm>
          <a:prstGeom prst="rect">
            <a:avLst/>
          </a:prstGeom>
        </p:spPr>
      </p:pic>
      <p:sp>
        <p:nvSpPr>
          <p:cNvPr id="7" name="Title 1"/>
          <p:cNvSpPr txBox="1">
            <a:spLocks/>
          </p:cNvSpPr>
          <p:nvPr/>
        </p:nvSpPr>
        <p:spPr bwMode="auto">
          <a:xfrm>
            <a:off x="533400" y="381000"/>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lnSpc>
                <a:spcPts val="4400"/>
              </a:lnSpc>
              <a:spcBef>
                <a:spcPct val="0"/>
              </a:spcBef>
              <a:spcAft>
                <a:spcPct val="0"/>
              </a:spcAft>
              <a:defRPr sz="4400" kern="1200">
                <a:solidFill>
                  <a:schemeClr val="tx1"/>
                </a:solidFill>
                <a:latin typeface="Franklin Gothic Medium" panose="020B0603020102020204" pitchFamily="34" charset="0"/>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r"/>
            <a:r>
              <a:rPr lang="en-US" sz="4000" dirty="0" smtClean="0"/>
              <a:t>Dams &amp; Levees</a:t>
            </a:r>
            <a:endParaRPr lang="en-US" sz="4000" dirty="0"/>
          </a:p>
        </p:txBody>
      </p:sp>
      <p:sp>
        <p:nvSpPr>
          <p:cNvPr id="3" name="Slide Number Placeholder 2"/>
          <p:cNvSpPr>
            <a:spLocks noGrp="1"/>
          </p:cNvSpPr>
          <p:nvPr>
            <p:ph type="sldNum" sz="quarter" idx="10"/>
          </p:nvPr>
        </p:nvSpPr>
        <p:spPr/>
        <p:txBody>
          <a:bodyPr/>
          <a:lstStyle/>
          <a:p>
            <a:fld id="{D5C9B0AA-EE54-4968-95E5-6586D6E0F47B}" type="slidenum">
              <a:rPr lang="en-US" smtClean="0"/>
              <a:pPr/>
              <a:t>9</a:t>
            </a:fld>
            <a:endParaRPr lang="en-US" dirty="0"/>
          </a:p>
        </p:txBody>
      </p:sp>
      <p:sp>
        <p:nvSpPr>
          <p:cNvPr id="8" name="Content Placeholder 2"/>
          <p:cNvSpPr>
            <a:spLocks noGrp="1"/>
          </p:cNvSpPr>
          <p:nvPr>
            <p:ph idx="1"/>
          </p:nvPr>
        </p:nvSpPr>
        <p:spPr>
          <a:xfrm>
            <a:off x="609600" y="1143000"/>
            <a:ext cx="9829800" cy="2194341"/>
          </a:xfrm>
        </p:spPr>
        <p:txBody>
          <a:bodyPr anchor="ctr"/>
          <a:lstStyle/>
          <a:p>
            <a:pPr marL="457200" indent="-457200">
              <a:spcBef>
                <a:spcPts val="1200"/>
              </a:spcBef>
            </a:pPr>
            <a:r>
              <a:rPr lang="en-US" sz="2800" dirty="0" smtClean="0"/>
              <a:t>Structures and embankments built to hold back water</a:t>
            </a:r>
          </a:p>
          <a:p>
            <a:pPr marL="857250" lvl="1" indent="-457200">
              <a:spcBef>
                <a:spcPts val="1200"/>
              </a:spcBef>
            </a:pPr>
            <a:r>
              <a:rPr lang="en-US" sz="2400" dirty="0" smtClean="0"/>
              <a:t>But which is it?</a:t>
            </a:r>
            <a:endParaRPr lang="en-US" sz="2400" dirty="0"/>
          </a:p>
        </p:txBody>
      </p:sp>
    </p:spTree>
    <p:extLst>
      <p:ext uri="{BB962C8B-B14F-4D97-AF65-F5344CB8AC3E}">
        <p14:creationId xmlns:p14="http://schemas.microsoft.com/office/powerpoint/2010/main" val="8667659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07-2012 Brand Rollout Presentation</Template>
  <TotalTime>15625</TotalTime>
  <Words>2265</Words>
  <Application>Microsoft Office PowerPoint</Application>
  <PresentationFormat>Widescreen</PresentationFormat>
  <Paragraphs>384</Paragraphs>
  <Slides>36</Slides>
  <Notes>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36</vt:i4>
      </vt:variant>
    </vt:vector>
  </HeadingPairs>
  <TitlesOfParts>
    <vt:vector size="46" baseType="lpstr">
      <vt:lpstr>Arial</vt:lpstr>
      <vt:lpstr>Calibri</vt:lpstr>
      <vt:lpstr>Franklin Gothic Book</vt:lpstr>
      <vt:lpstr>Franklin Gothic Demi</vt:lpstr>
      <vt:lpstr>Franklin Gothic Heavy</vt:lpstr>
      <vt:lpstr>Franklin Gothic Medium</vt:lpstr>
      <vt:lpstr>Times New Roman</vt:lpstr>
      <vt:lpstr>Wingdings</vt:lpstr>
      <vt:lpstr>Office Theme</vt:lpstr>
      <vt:lpstr>Custom Design</vt:lpstr>
      <vt:lpstr>Public Works &amp; Water Resources</vt:lpstr>
      <vt:lpstr>Today’s Discussion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Questions ?</vt:lpstr>
    </vt:vector>
  </TitlesOfParts>
  <Company>LADOTD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d0919</dc:creator>
  <cp:lastModifiedBy>Billy Williamson</cp:lastModifiedBy>
  <cp:revision>200</cp:revision>
  <cp:lastPrinted>2024-02-20T16:39:59Z</cp:lastPrinted>
  <dcterms:created xsi:type="dcterms:W3CDTF">2012-07-12T19:32:08Z</dcterms:created>
  <dcterms:modified xsi:type="dcterms:W3CDTF">2024-05-01T20:25:35Z</dcterms:modified>
</cp:coreProperties>
</file>