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30" r:id="rId2"/>
  </p:sldMasterIdLst>
  <p:notesMasterIdLst>
    <p:notesMasterId r:id="rId59"/>
  </p:notesMasterIdLst>
  <p:sldIdLst>
    <p:sldId id="258" r:id="rId3"/>
    <p:sldId id="344" r:id="rId4"/>
    <p:sldId id="332" r:id="rId5"/>
    <p:sldId id="335" r:id="rId6"/>
    <p:sldId id="328" r:id="rId7"/>
    <p:sldId id="329" r:id="rId8"/>
    <p:sldId id="339" r:id="rId9"/>
    <p:sldId id="338" r:id="rId10"/>
    <p:sldId id="350" r:id="rId11"/>
    <p:sldId id="398" r:id="rId12"/>
    <p:sldId id="262" r:id="rId13"/>
    <p:sldId id="358" r:id="rId14"/>
    <p:sldId id="376" r:id="rId15"/>
    <p:sldId id="359" r:id="rId16"/>
    <p:sldId id="327" r:id="rId17"/>
    <p:sldId id="259" r:id="rId18"/>
    <p:sldId id="316" r:id="rId19"/>
    <p:sldId id="340" r:id="rId20"/>
    <p:sldId id="341" r:id="rId21"/>
    <p:sldId id="343" r:id="rId22"/>
    <p:sldId id="346" r:id="rId23"/>
    <p:sldId id="351" r:id="rId24"/>
    <p:sldId id="317" r:id="rId25"/>
    <p:sldId id="352" r:id="rId26"/>
    <p:sldId id="369" r:id="rId27"/>
    <p:sldId id="368" r:id="rId28"/>
    <p:sldId id="370" r:id="rId29"/>
    <p:sldId id="394" r:id="rId30"/>
    <p:sldId id="353" r:id="rId31"/>
    <p:sldId id="363" r:id="rId32"/>
    <p:sldId id="364" r:id="rId33"/>
    <p:sldId id="365" r:id="rId34"/>
    <p:sldId id="366" r:id="rId35"/>
    <p:sldId id="367" r:id="rId36"/>
    <p:sldId id="395" r:id="rId37"/>
    <p:sldId id="374" r:id="rId38"/>
    <p:sldId id="372" r:id="rId39"/>
    <p:sldId id="373" r:id="rId40"/>
    <p:sldId id="380" r:id="rId41"/>
    <p:sldId id="381" r:id="rId42"/>
    <p:sldId id="382" r:id="rId43"/>
    <p:sldId id="383" r:id="rId44"/>
    <p:sldId id="384" r:id="rId45"/>
    <p:sldId id="385" r:id="rId46"/>
    <p:sldId id="378" r:id="rId47"/>
    <p:sldId id="261" r:id="rId48"/>
    <p:sldId id="388" r:id="rId49"/>
    <p:sldId id="389" r:id="rId50"/>
    <p:sldId id="390" r:id="rId51"/>
    <p:sldId id="392" r:id="rId52"/>
    <p:sldId id="393" r:id="rId53"/>
    <p:sldId id="397" r:id="rId54"/>
    <p:sldId id="386" r:id="rId55"/>
    <p:sldId id="396" r:id="rId56"/>
    <p:sldId id="284" r:id="rId57"/>
    <p:sldId id="377" r:id="rId58"/>
  </p:sldIdLst>
  <p:sldSz cx="9144000" cy="6858000" type="screen4x3"/>
  <p:notesSz cx="6985000" cy="92837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86744" autoAdjust="0"/>
  </p:normalViewPr>
  <p:slideViewPr>
    <p:cSldViewPr showGuides="1">
      <p:cViewPr varScale="1">
        <p:scale>
          <a:sx n="96" d="100"/>
          <a:sy n="96" d="100"/>
        </p:scale>
        <p:origin x="1626" y="72"/>
      </p:cViewPr>
      <p:guideLst>
        <p:guide orient="horz" pos="2160"/>
        <p:guide pos="2880"/>
      </p:guideLst>
    </p:cSldViewPr>
  </p:slideViewPr>
  <p:outlineViewPr>
    <p:cViewPr>
      <p:scale>
        <a:sx n="33" d="100"/>
        <a:sy n="33" d="100"/>
      </p:scale>
      <p:origin x="0" y="-7026"/>
    </p:cViewPr>
  </p:outlineViewPr>
  <p:notesTextViewPr>
    <p:cViewPr>
      <p:scale>
        <a:sx n="100" d="100"/>
        <a:sy n="100" d="100"/>
      </p:scale>
      <p:origin x="0" y="0"/>
    </p:cViewPr>
  </p:notesTextViewPr>
  <p:notesViewPr>
    <p:cSldViewPr>
      <p:cViewPr varScale="1">
        <p:scale>
          <a:sx n="83" d="100"/>
          <a:sy n="83" d="100"/>
        </p:scale>
        <p:origin x="382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eaLnBrk="1" fontAlgn="auto" hangingPunct="1">
              <a:spcBef>
                <a:spcPts val="0"/>
              </a:spcBef>
              <a:spcAft>
                <a:spcPts val="0"/>
              </a:spcAft>
              <a:defRPr sz="1200">
                <a:latin typeface="+mn-lt"/>
                <a:cs typeface="+mn-cs"/>
              </a:defRPr>
            </a:lvl1pPr>
          </a:lstStyle>
          <a:p>
            <a:pPr>
              <a:defRPr/>
            </a:pPr>
            <a:fld id="{B7EA3014-2865-438A-8017-BCE127679508}" type="datetimeFigureOut">
              <a:rPr lang="en-US"/>
              <a:pPr>
                <a:defRPr/>
              </a:pPr>
              <a:t>5/1/2024</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58D8C8-02D3-4400-939D-07643807B50F}" type="slidenum">
              <a:rPr lang="en-US" altLang="en-US"/>
              <a:pPr>
                <a:defRPr/>
              </a:pPr>
              <a:t>‹#›</a:t>
            </a:fld>
            <a:endParaRPr lang="en-US" altLang="en-US"/>
          </a:p>
        </p:txBody>
      </p:sp>
    </p:spTree>
    <p:extLst>
      <p:ext uri="{BB962C8B-B14F-4D97-AF65-F5344CB8AC3E}">
        <p14:creationId xmlns:p14="http://schemas.microsoft.com/office/powerpoint/2010/main" val="4050010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what services we provide to our levee districts.  Inspections, inventory \mapping, Project Management (Various funding sources), On-Line levee certification training.</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a:t>
            </a:fld>
            <a:endParaRPr lang="en-US" altLang="en-US"/>
          </a:p>
        </p:txBody>
      </p:sp>
    </p:spTree>
    <p:extLst>
      <p:ext uri="{BB962C8B-B14F-4D97-AF65-F5344CB8AC3E}">
        <p14:creationId xmlns:p14="http://schemas.microsoft.com/office/powerpoint/2010/main" val="2183451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Using custom filters for Melville Ring</a:t>
            </a:r>
            <a:r>
              <a:rPr lang="en-US" baseline="0" dirty="0" smtClean="0"/>
              <a:t> Levee for Problem Identified with form.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12</a:t>
            </a:fld>
            <a:endParaRPr lang="en-US" altLang="en-US"/>
          </a:p>
        </p:txBody>
      </p:sp>
    </p:spTree>
    <p:extLst>
      <p:ext uri="{BB962C8B-B14F-4D97-AF65-F5344CB8AC3E}">
        <p14:creationId xmlns:p14="http://schemas.microsoft.com/office/powerpoint/2010/main" val="3215302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Using custom filters for Melville Ring</a:t>
            </a:r>
            <a:r>
              <a:rPr lang="en-US" baseline="0" dirty="0" smtClean="0"/>
              <a:t> Levee for Problem Identified with form.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13</a:t>
            </a:fld>
            <a:endParaRPr lang="en-US" altLang="en-US"/>
          </a:p>
        </p:txBody>
      </p:sp>
    </p:spTree>
    <p:extLst>
      <p:ext uri="{BB962C8B-B14F-4D97-AF65-F5344CB8AC3E}">
        <p14:creationId xmlns:p14="http://schemas.microsoft.com/office/powerpoint/2010/main" val="280081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Problem Identified on </a:t>
            </a:r>
            <a:r>
              <a:rPr lang="en-US" dirty="0" smtClean="0"/>
              <a:t>Melville Ring</a:t>
            </a:r>
            <a:r>
              <a:rPr lang="en-US" baseline="0" dirty="0" smtClean="0"/>
              <a:t> Levee for a degraded ramp.</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14</a:t>
            </a:fld>
            <a:endParaRPr lang="en-US" altLang="en-US"/>
          </a:p>
        </p:txBody>
      </p:sp>
    </p:spTree>
    <p:extLst>
      <p:ext uri="{BB962C8B-B14F-4D97-AF65-F5344CB8AC3E}">
        <p14:creationId xmlns:p14="http://schemas.microsoft.com/office/powerpoint/2010/main" val="3018358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smtClean="0"/>
              <a:t>This</a:t>
            </a:r>
            <a:r>
              <a:rPr lang="en-US" baseline="0" dirty="0" smtClean="0"/>
              <a:t> is what the software is capable of doing for the Levee Safety Program and has read /write access capabilities to the Data Viewer.</a:t>
            </a:r>
            <a:endParaRPr lang="en-US" dirty="0" smtClean="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15</a:t>
            </a:fld>
            <a:endParaRPr lang="en-US" altLang="en-US"/>
          </a:p>
        </p:txBody>
      </p:sp>
    </p:spTree>
    <p:extLst>
      <p:ext uri="{BB962C8B-B14F-4D97-AF65-F5344CB8AC3E}">
        <p14:creationId xmlns:p14="http://schemas.microsoft.com/office/powerpoint/2010/main" val="3431344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smtClean="0"/>
              <a:t>This</a:t>
            </a:r>
            <a:r>
              <a:rPr lang="en-US" baseline="0" dirty="0" smtClean="0"/>
              <a:t> is what the software is capable of doing for the Levee Safety Program and has read /write access capabilities to the Data Viewer.</a:t>
            </a:r>
            <a:endParaRPr lang="en-US" dirty="0" smtClean="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16</a:t>
            </a:fld>
            <a:endParaRPr lang="en-US" altLang="en-US"/>
          </a:p>
        </p:txBody>
      </p:sp>
    </p:spTree>
    <p:extLst>
      <p:ext uri="{BB962C8B-B14F-4D97-AF65-F5344CB8AC3E}">
        <p14:creationId xmlns:p14="http://schemas.microsoft.com/office/powerpoint/2010/main" val="400291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be set to the default view to show you all the points and lines without</a:t>
            </a:r>
            <a:r>
              <a:rPr lang="en-US" baseline="0" dirty="0" smtClean="0"/>
              <a:t> any filters applied. This is read only with pulldown menus. 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17</a:t>
            </a:fld>
            <a:endParaRPr lang="en-US" altLang="en-US"/>
          </a:p>
        </p:txBody>
      </p:sp>
    </p:spTree>
    <p:extLst>
      <p:ext uri="{BB962C8B-B14F-4D97-AF65-F5344CB8AC3E}">
        <p14:creationId xmlns:p14="http://schemas.microsoft.com/office/powerpoint/2010/main" val="4287876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RRABB Levee District since this filter is applied. </a:t>
            </a:r>
            <a:r>
              <a:rPr lang="en-US" baseline="0" dirty="0" smtClean="0"/>
              <a:t>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18</a:t>
            </a:fld>
            <a:endParaRPr lang="en-US" altLang="en-US"/>
          </a:p>
        </p:txBody>
      </p:sp>
    </p:spTree>
    <p:extLst>
      <p:ext uri="{BB962C8B-B14F-4D97-AF65-F5344CB8AC3E}">
        <p14:creationId xmlns:p14="http://schemas.microsoft.com/office/powerpoint/2010/main" val="1672575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RRABB levee district with the </a:t>
            </a:r>
            <a:r>
              <a:rPr lang="en-US" dirty="0" err="1" smtClean="0"/>
              <a:t>Krotz</a:t>
            </a:r>
            <a:r>
              <a:rPr lang="en-US" dirty="0" smtClean="0"/>
              <a:t> Springs inspection segment filter applied. </a:t>
            </a:r>
            <a:r>
              <a:rPr lang="en-US" baseline="0" dirty="0" smtClean="0"/>
              <a:t>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19</a:t>
            </a:fld>
            <a:endParaRPr lang="en-US" altLang="en-US"/>
          </a:p>
        </p:txBody>
      </p:sp>
    </p:spTree>
    <p:extLst>
      <p:ext uri="{BB962C8B-B14F-4D97-AF65-F5344CB8AC3E}">
        <p14:creationId xmlns:p14="http://schemas.microsoft.com/office/powerpoint/2010/main" val="1406617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RRABB Levee District with the </a:t>
            </a:r>
            <a:r>
              <a:rPr lang="en-US" dirty="0" err="1" smtClean="0"/>
              <a:t>Krptz</a:t>
            </a:r>
            <a:r>
              <a:rPr lang="en-US" dirty="0" smtClean="0"/>
              <a:t> Springs inspection segment and rated item Drainage Structure. The drainage structure form opens when the blue</a:t>
            </a:r>
            <a:r>
              <a:rPr lang="en-US" baseline="0" dirty="0" smtClean="0"/>
              <a:t> drainage structure dot is selected. 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20</a:t>
            </a:fld>
            <a:endParaRPr lang="en-US" altLang="en-US"/>
          </a:p>
        </p:txBody>
      </p:sp>
    </p:spTree>
    <p:extLst>
      <p:ext uri="{BB962C8B-B14F-4D97-AF65-F5344CB8AC3E}">
        <p14:creationId xmlns:p14="http://schemas.microsoft.com/office/powerpoint/2010/main" val="3762930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shows the photo of RRABB </a:t>
            </a:r>
            <a:r>
              <a:rPr lang="en-US" dirty="0" err="1" smtClean="0"/>
              <a:t>Krotz</a:t>
            </a:r>
            <a:r>
              <a:rPr lang="en-US" dirty="0" smtClean="0"/>
              <a:t> Springs </a:t>
            </a:r>
            <a:r>
              <a:rPr lang="en-US" baseline="0" dirty="0" smtClean="0"/>
              <a:t>drainage structure Photo 1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21</a:t>
            </a:fld>
            <a:endParaRPr lang="en-US" altLang="en-US"/>
          </a:p>
        </p:txBody>
      </p:sp>
    </p:spTree>
    <p:extLst>
      <p:ext uri="{BB962C8B-B14F-4D97-AF65-F5344CB8AC3E}">
        <p14:creationId xmlns:p14="http://schemas.microsoft.com/office/powerpoint/2010/main" val="364936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Topics for discussion are:</a:t>
            </a:r>
          </a:p>
          <a:p>
            <a:r>
              <a:rPr lang="en-US" baseline="0" dirty="0" smtClean="0"/>
              <a:t>Levee Permits (LONO’s) and Flood Fight Coordination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a:t>
            </a:fld>
            <a:endParaRPr lang="en-US" altLang="en-US"/>
          </a:p>
        </p:txBody>
      </p:sp>
    </p:spTree>
    <p:extLst>
      <p:ext uri="{BB962C8B-B14F-4D97-AF65-F5344CB8AC3E}">
        <p14:creationId xmlns:p14="http://schemas.microsoft.com/office/powerpoint/2010/main" val="1656558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shows the photo of RRABB </a:t>
            </a:r>
            <a:r>
              <a:rPr lang="en-US" dirty="0" err="1" smtClean="0"/>
              <a:t>Krotz</a:t>
            </a:r>
            <a:r>
              <a:rPr lang="en-US" dirty="0" smtClean="0"/>
              <a:t> Springs </a:t>
            </a:r>
            <a:r>
              <a:rPr lang="en-US" baseline="0" dirty="0" smtClean="0"/>
              <a:t>drainage structure Photo 2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22</a:t>
            </a:fld>
            <a:endParaRPr lang="en-US" altLang="en-US"/>
          </a:p>
        </p:txBody>
      </p:sp>
    </p:spTree>
    <p:extLst>
      <p:ext uri="{BB962C8B-B14F-4D97-AF65-F5344CB8AC3E}">
        <p14:creationId xmlns:p14="http://schemas.microsoft.com/office/powerpoint/2010/main" val="438741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Inspection</a:t>
            </a:r>
            <a:r>
              <a:rPr lang="en-US" baseline="0" dirty="0" smtClean="0"/>
              <a:t> Dashboard allows you to filter the data by Levee District, Inspection Segment, Rated Item and Status. Multiple </a:t>
            </a:r>
            <a:r>
              <a:rPr lang="en-US" baseline="0" dirty="0" err="1" smtClean="0"/>
              <a:t>basemaps</a:t>
            </a:r>
            <a:r>
              <a:rPr lang="en-US" baseline="0" dirty="0" smtClean="0"/>
              <a:t> are also available per your viewing preference. 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23</a:t>
            </a:fld>
            <a:endParaRPr lang="en-US" altLang="en-US"/>
          </a:p>
        </p:txBody>
      </p:sp>
    </p:spTree>
    <p:extLst>
      <p:ext uri="{BB962C8B-B14F-4D97-AF65-F5344CB8AC3E}">
        <p14:creationId xmlns:p14="http://schemas.microsoft.com/office/powerpoint/2010/main" val="2819573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report generator within the Levee</a:t>
            </a:r>
            <a:r>
              <a:rPr lang="en-US" baseline="0" dirty="0" smtClean="0"/>
              <a:t> </a:t>
            </a:r>
            <a:r>
              <a:rPr lang="en-US" baseline="0" dirty="0" err="1" smtClean="0"/>
              <a:t>DataViewer</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24</a:t>
            </a:fld>
            <a:endParaRPr lang="en-US" altLang="en-US"/>
          </a:p>
        </p:txBody>
      </p:sp>
    </p:spTree>
    <p:extLst>
      <p:ext uri="{BB962C8B-B14F-4D97-AF65-F5344CB8AC3E}">
        <p14:creationId xmlns:p14="http://schemas.microsoft.com/office/powerpoint/2010/main" val="4229872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shows the input</a:t>
            </a:r>
            <a:r>
              <a:rPr lang="en-US" baseline="0" dirty="0" smtClean="0"/>
              <a:t> to produce the summary report.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25</a:t>
            </a:fld>
            <a:endParaRPr lang="en-US" altLang="en-US"/>
          </a:p>
        </p:txBody>
      </p:sp>
    </p:spTree>
    <p:extLst>
      <p:ext uri="{BB962C8B-B14F-4D97-AF65-F5344CB8AC3E}">
        <p14:creationId xmlns:p14="http://schemas.microsoft.com/office/powerpoint/2010/main" val="3883217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summary report formats we are capable of producing.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26</a:t>
            </a:fld>
            <a:endParaRPr lang="en-US" altLang="en-US"/>
          </a:p>
        </p:txBody>
      </p:sp>
    </p:spTree>
    <p:extLst>
      <p:ext uri="{BB962C8B-B14F-4D97-AF65-F5344CB8AC3E}">
        <p14:creationId xmlns:p14="http://schemas.microsoft.com/office/powerpoint/2010/main" val="3042329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shows the input</a:t>
            </a:r>
            <a:r>
              <a:rPr lang="en-US" baseline="0" dirty="0" smtClean="0"/>
              <a:t> to produce the full report.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27</a:t>
            </a:fld>
            <a:endParaRPr lang="en-US" altLang="en-US"/>
          </a:p>
        </p:txBody>
      </p:sp>
    </p:spTree>
    <p:extLst>
      <p:ext uri="{BB962C8B-B14F-4D97-AF65-F5344CB8AC3E}">
        <p14:creationId xmlns:p14="http://schemas.microsoft.com/office/powerpoint/2010/main" val="3291538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full report formats we are capable of producing</a:t>
            </a:r>
            <a:r>
              <a:rPr lang="en-US" baseline="0" dirty="0" smtClean="0"/>
              <a:t> with attached pictures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28</a:t>
            </a:fld>
            <a:endParaRPr lang="en-US" altLang="en-US"/>
          </a:p>
        </p:txBody>
      </p:sp>
    </p:spTree>
    <p:extLst>
      <p:ext uri="{BB962C8B-B14F-4D97-AF65-F5344CB8AC3E}">
        <p14:creationId xmlns:p14="http://schemas.microsoft.com/office/powerpoint/2010/main" val="1544501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Krotz</a:t>
            </a:r>
            <a:r>
              <a:rPr lang="en-US" dirty="0" smtClean="0"/>
              <a:t> Springs Levee map shows only the problems labeled with their</a:t>
            </a:r>
            <a:r>
              <a:rPr lang="en-US" baseline="0" dirty="0" smtClean="0"/>
              <a:t> latitude and longitude and their respective geographic locations.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29</a:t>
            </a:fld>
            <a:endParaRPr lang="en-US" altLang="en-US"/>
          </a:p>
        </p:txBody>
      </p:sp>
    </p:spTree>
    <p:extLst>
      <p:ext uri="{BB962C8B-B14F-4D97-AF65-F5344CB8AC3E}">
        <p14:creationId xmlns:p14="http://schemas.microsoft.com/office/powerpoint/2010/main" val="4141518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Levee Permit Database for completed permits.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30</a:t>
            </a:fld>
            <a:endParaRPr lang="en-US" altLang="en-US"/>
          </a:p>
        </p:txBody>
      </p:sp>
    </p:spTree>
    <p:extLst>
      <p:ext uri="{BB962C8B-B14F-4D97-AF65-F5344CB8AC3E}">
        <p14:creationId xmlns:p14="http://schemas.microsoft.com/office/powerpoint/2010/main" val="1291848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Levee Permit Database tab for Applicant Information.</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31</a:t>
            </a:fld>
            <a:endParaRPr lang="en-US" altLang="en-US"/>
          </a:p>
        </p:txBody>
      </p:sp>
    </p:spTree>
    <p:extLst>
      <p:ext uri="{BB962C8B-B14F-4D97-AF65-F5344CB8AC3E}">
        <p14:creationId xmlns:p14="http://schemas.microsoft.com/office/powerpoint/2010/main" val="1785803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DOTD</a:t>
            </a:r>
            <a:r>
              <a:rPr lang="en-US" baseline="0" dirty="0" smtClean="0"/>
              <a:t> Works with 8 Non-Coastal Levee Districts.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5</a:t>
            </a:fld>
            <a:endParaRPr lang="en-US" altLang="en-US"/>
          </a:p>
        </p:txBody>
      </p:sp>
    </p:spTree>
    <p:extLst>
      <p:ext uri="{BB962C8B-B14F-4D97-AF65-F5344CB8AC3E}">
        <p14:creationId xmlns:p14="http://schemas.microsoft.com/office/powerpoint/2010/main" val="970089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Levee Permit Database - </a:t>
            </a:r>
            <a:r>
              <a:rPr lang="en-US" baseline="0" dirty="0" smtClean="0"/>
              <a:t>filled out RRABB permit request form.</a:t>
            </a:r>
            <a:endParaRPr lang="en-US" dirty="0" smtClean="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32</a:t>
            </a:fld>
            <a:endParaRPr lang="en-US" altLang="en-US"/>
          </a:p>
        </p:txBody>
      </p:sp>
    </p:spTree>
    <p:extLst>
      <p:ext uri="{BB962C8B-B14F-4D97-AF65-F5344CB8AC3E}">
        <p14:creationId xmlns:p14="http://schemas.microsoft.com/office/powerpoint/2010/main" val="622245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Levee Permit Database Permit Information Tab.</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33</a:t>
            </a:fld>
            <a:endParaRPr lang="en-US" altLang="en-US"/>
          </a:p>
        </p:txBody>
      </p:sp>
    </p:spTree>
    <p:extLst>
      <p:ext uri="{BB962C8B-B14F-4D97-AF65-F5344CB8AC3E}">
        <p14:creationId xmlns:p14="http://schemas.microsoft.com/office/powerpoint/2010/main" val="3786056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Attachments Tab which includes required forms relevant to this permit.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34</a:t>
            </a:fld>
            <a:endParaRPr lang="en-US" altLang="en-US"/>
          </a:p>
        </p:txBody>
      </p:sp>
    </p:spTree>
    <p:extLst>
      <p:ext uri="{BB962C8B-B14F-4D97-AF65-F5344CB8AC3E}">
        <p14:creationId xmlns:p14="http://schemas.microsoft.com/office/powerpoint/2010/main" val="3556143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Levee Permit Database - </a:t>
            </a:r>
            <a:r>
              <a:rPr lang="en-US" baseline="0" dirty="0" smtClean="0"/>
              <a:t>filled out RRABB permit request form.</a:t>
            </a:r>
            <a:endParaRPr lang="en-US" dirty="0" smtClean="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35</a:t>
            </a:fld>
            <a:endParaRPr lang="en-US" altLang="en-US"/>
          </a:p>
        </p:txBody>
      </p:sp>
    </p:spTree>
    <p:extLst>
      <p:ext uri="{BB962C8B-B14F-4D97-AF65-F5344CB8AC3E}">
        <p14:creationId xmlns:p14="http://schemas.microsoft.com/office/powerpoint/2010/main" val="4054161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Letter of No Objection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36</a:t>
            </a:fld>
            <a:endParaRPr lang="en-US" altLang="en-US"/>
          </a:p>
        </p:txBody>
      </p:sp>
    </p:spTree>
    <p:extLst>
      <p:ext uri="{BB962C8B-B14F-4D97-AF65-F5344CB8AC3E}">
        <p14:creationId xmlns:p14="http://schemas.microsoft.com/office/powerpoint/2010/main" val="1228913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Letter of No Objection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37</a:t>
            </a:fld>
            <a:endParaRPr lang="en-US" altLang="en-US"/>
          </a:p>
        </p:txBody>
      </p:sp>
    </p:spTree>
    <p:extLst>
      <p:ext uri="{BB962C8B-B14F-4D97-AF65-F5344CB8AC3E}">
        <p14:creationId xmlns:p14="http://schemas.microsoft.com/office/powerpoint/2010/main" val="2294721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Letter of No Objection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38</a:t>
            </a:fld>
            <a:endParaRPr lang="en-US" altLang="en-US"/>
          </a:p>
        </p:txBody>
      </p:sp>
    </p:spTree>
    <p:extLst>
      <p:ext uri="{BB962C8B-B14F-4D97-AF65-F5344CB8AC3E}">
        <p14:creationId xmlns:p14="http://schemas.microsoft.com/office/powerpoint/2010/main" val="783067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Aerial drawing showing where the work will be done.</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39</a:t>
            </a:fld>
            <a:endParaRPr lang="en-US" altLang="en-US"/>
          </a:p>
        </p:txBody>
      </p:sp>
    </p:spTree>
    <p:extLst>
      <p:ext uri="{BB962C8B-B14F-4D97-AF65-F5344CB8AC3E}">
        <p14:creationId xmlns:p14="http://schemas.microsoft.com/office/powerpoint/2010/main" val="351386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Letter of No Objection and any other additional documents that were uploaded</a:t>
            </a:r>
            <a:r>
              <a:rPr lang="en-US" baseline="0" dirty="0" smtClean="0"/>
              <a:t> for this specific permit.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40</a:t>
            </a:fld>
            <a:endParaRPr lang="en-US" altLang="en-US"/>
          </a:p>
        </p:txBody>
      </p:sp>
    </p:spTree>
    <p:extLst>
      <p:ext uri="{BB962C8B-B14F-4D97-AF65-F5344CB8AC3E}">
        <p14:creationId xmlns:p14="http://schemas.microsoft.com/office/powerpoint/2010/main" val="2965381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Operations tab showing the Operations</a:t>
            </a:r>
            <a:r>
              <a:rPr lang="en-US" baseline="0" dirty="0" smtClean="0"/>
              <a:t> Methods, Operation Types and the Operation Items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41</a:t>
            </a:fld>
            <a:endParaRPr lang="en-US" altLang="en-US"/>
          </a:p>
        </p:txBody>
      </p:sp>
    </p:spTree>
    <p:extLst>
      <p:ext uri="{BB962C8B-B14F-4D97-AF65-F5344CB8AC3E}">
        <p14:creationId xmlns:p14="http://schemas.microsoft.com/office/powerpoint/2010/main" val="2083557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3 levee</a:t>
            </a:r>
            <a:r>
              <a:rPr lang="en-US" baseline="0" dirty="0" smtClean="0"/>
              <a:t> districts within the District 08 region.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6</a:t>
            </a:fld>
            <a:endParaRPr lang="en-US" altLang="en-US"/>
          </a:p>
        </p:txBody>
      </p:sp>
    </p:spTree>
    <p:extLst>
      <p:ext uri="{BB962C8B-B14F-4D97-AF65-F5344CB8AC3E}">
        <p14:creationId xmlns:p14="http://schemas.microsoft.com/office/powerpoint/2010/main" val="1833145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Coordinates Tab that shows</a:t>
            </a:r>
            <a:r>
              <a:rPr lang="en-US" baseline="0" dirty="0" smtClean="0"/>
              <a:t> the </a:t>
            </a:r>
            <a:r>
              <a:rPr lang="en-US" dirty="0" smtClean="0"/>
              <a:t>Latitude and longitude</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42</a:t>
            </a:fld>
            <a:endParaRPr lang="en-US" altLang="en-US"/>
          </a:p>
        </p:txBody>
      </p:sp>
    </p:spTree>
    <p:extLst>
      <p:ext uri="{BB962C8B-B14F-4D97-AF65-F5344CB8AC3E}">
        <p14:creationId xmlns:p14="http://schemas.microsoft.com/office/powerpoint/2010/main" val="1839325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Provisions tab that shows</a:t>
            </a:r>
            <a:r>
              <a:rPr lang="en-US" baseline="0" dirty="0" smtClean="0"/>
              <a:t> the </a:t>
            </a:r>
            <a:r>
              <a:rPr lang="en-US" dirty="0" smtClean="0"/>
              <a:t>provisions that were shown in the LONO.</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43</a:t>
            </a:fld>
            <a:endParaRPr lang="en-US" altLang="en-US"/>
          </a:p>
        </p:txBody>
      </p:sp>
    </p:spTree>
    <p:extLst>
      <p:ext uri="{BB962C8B-B14F-4D97-AF65-F5344CB8AC3E}">
        <p14:creationId xmlns:p14="http://schemas.microsoft.com/office/powerpoint/2010/main" val="781376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Send Permit copies To tab that shows</a:t>
            </a:r>
            <a:r>
              <a:rPr lang="en-US" baseline="0" dirty="0" smtClean="0"/>
              <a:t> Which agencies receives a copy.</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44</a:t>
            </a:fld>
            <a:endParaRPr lang="en-US" altLang="en-US"/>
          </a:p>
        </p:txBody>
      </p:sp>
    </p:spTree>
    <p:extLst>
      <p:ext uri="{BB962C8B-B14F-4D97-AF65-F5344CB8AC3E}">
        <p14:creationId xmlns:p14="http://schemas.microsoft.com/office/powerpoint/2010/main" val="26139139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Columbia Levee</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45</a:t>
            </a:fld>
            <a:endParaRPr lang="en-US" altLang="en-US"/>
          </a:p>
        </p:txBody>
      </p:sp>
    </p:spTree>
    <p:extLst>
      <p:ext uri="{BB962C8B-B14F-4D97-AF65-F5344CB8AC3E}">
        <p14:creationId xmlns:p14="http://schemas.microsoft.com/office/powerpoint/2010/main" val="984198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Columbia Levee Centerline</a:t>
            </a:r>
            <a:r>
              <a:rPr lang="en-US" baseline="0" dirty="0" smtClean="0"/>
              <a:t> survey Pilot between TBLD, DOTD Location &amp; Survey and District 58 survey. </a:t>
            </a:r>
            <a:r>
              <a:rPr lang="en-US" sz="1200" dirty="0" smtClean="0"/>
              <a:t>LSU Center for </a:t>
            </a:r>
            <a:r>
              <a:rPr lang="en-US" sz="1200" dirty="0" err="1" smtClean="0"/>
              <a:t>GeoInformatics</a:t>
            </a:r>
            <a:r>
              <a:rPr lang="en-US" sz="1200" dirty="0" smtClean="0"/>
              <a:t> Real-Time Network was used for this survey.  This network is fully updated in this state to        see all constellations and new frequencies .This means we get to fully utilize strength of R-12 receiver and there</a:t>
            </a:r>
            <a:r>
              <a:rPr lang="en-US" sz="1200" baseline="0" dirty="0" smtClean="0"/>
              <a:t> is n</a:t>
            </a:r>
            <a:r>
              <a:rPr lang="en-US" sz="1200" dirty="0" smtClean="0"/>
              <a:t>o need to setup a physical base, uses specially calculated virtual base.</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46</a:t>
            </a:fld>
            <a:endParaRPr lang="en-US" altLang="en-US"/>
          </a:p>
        </p:txBody>
      </p:sp>
    </p:spTree>
    <p:extLst>
      <p:ext uri="{BB962C8B-B14F-4D97-AF65-F5344CB8AC3E}">
        <p14:creationId xmlns:p14="http://schemas.microsoft.com/office/powerpoint/2010/main" val="3197273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58738">
              <a:buFont typeface="Arial" panose="020B0604020202020204" pitchFamily="34" charset="0"/>
              <a:buChar char="•"/>
            </a:pPr>
            <a:r>
              <a:rPr lang="en-US" dirty="0" smtClean="0"/>
              <a:t>Trimble</a:t>
            </a:r>
            <a:r>
              <a:rPr lang="en-US" baseline="0" dirty="0" smtClean="0"/>
              <a:t> R-12 GNSS Receiver Used to perform Survey. </a:t>
            </a:r>
            <a:r>
              <a:rPr lang="en-US" sz="1200" dirty="0" smtClean="0"/>
              <a:t>Can see all 4 major constellations and their available frequencies.</a:t>
            </a:r>
          </a:p>
          <a:p>
            <a:pPr indent="-58738">
              <a:buFont typeface="Arial" panose="020B0604020202020204" pitchFamily="34" charset="0"/>
              <a:buChar char="•"/>
            </a:pPr>
            <a:r>
              <a:rPr lang="en-US" sz="1200" dirty="0" smtClean="0"/>
              <a:t> See up to 30 plus satellites at once</a:t>
            </a:r>
          </a:p>
          <a:p>
            <a:pPr marL="284163" indent="0">
              <a:buFont typeface="Arial" panose="020B0604020202020204" pitchFamily="34" charset="0"/>
              <a:buChar char="•"/>
            </a:pPr>
            <a:r>
              <a:rPr lang="en-US" sz="1200" dirty="0" smtClean="0"/>
              <a:t> More satellites means better results</a:t>
            </a:r>
          </a:p>
          <a:p>
            <a:pPr marL="284163" indent="0">
              <a:buFont typeface="Arial" panose="020B0604020202020204" pitchFamily="34" charset="0"/>
              <a:buChar char="•"/>
            </a:pPr>
            <a:r>
              <a:rPr lang="en-US" sz="1200" dirty="0" smtClean="0"/>
              <a:t> Newer frequencies help with multipath rejections\interference</a:t>
            </a:r>
          </a:p>
          <a:p>
            <a:r>
              <a:rPr lang="en-US" sz="1200" dirty="0" smtClean="0"/>
              <a:t>Centerline information can be uploaded into the National Levee Database</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47</a:t>
            </a:fld>
            <a:endParaRPr lang="en-US" altLang="en-US"/>
          </a:p>
        </p:txBody>
      </p:sp>
    </p:spTree>
    <p:extLst>
      <p:ext uri="{BB962C8B-B14F-4D97-AF65-F5344CB8AC3E}">
        <p14:creationId xmlns:p14="http://schemas.microsoft.com/office/powerpoint/2010/main" val="4220506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Trimble R-12 Receiver used to do survey and some of its specifications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48</a:t>
            </a:fld>
            <a:endParaRPr lang="en-US" altLang="en-US"/>
          </a:p>
        </p:txBody>
      </p:sp>
    </p:spTree>
    <p:extLst>
      <p:ext uri="{BB962C8B-B14F-4D97-AF65-F5344CB8AC3E}">
        <p14:creationId xmlns:p14="http://schemas.microsoft.com/office/powerpoint/2010/main" val="2205989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Centerline</a:t>
            </a:r>
            <a:r>
              <a:rPr lang="en-US" baseline="0" dirty="0" smtClean="0"/>
              <a:t> survey was done on the Columbia levee using the same configuration that DOTD District o8 used to do centerlines in RRABB. A bracket was made so it could fit into a receiver hitch and the R-10  shown here was mounted in it. The height was measured from receiver antenna to the ground using a tape measure and adjustments were made to the centerline. This is a picture of how the setup was mounted to the truck.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49</a:t>
            </a:fld>
            <a:endParaRPr lang="en-US" altLang="en-US"/>
          </a:p>
        </p:txBody>
      </p:sp>
    </p:spTree>
    <p:extLst>
      <p:ext uri="{BB962C8B-B14F-4D97-AF65-F5344CB8AC3E}">
        <p14:creationId xmlns:p14="http://schemas.microsoft.com/office/powerpoint/2010/main" val="4186296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Centerline</a:t>
            </a:r>
            <a:r>
              <a:rPr lang="en-US" baseline="0" dirty="0" smtClean="0"/>
              <a:t> survey was done on the Columbia levee using the same configuration that DOTD District o8 used to do centerlines in RRABB. A bracket was made so it could fit into a receiver hitch and the R-10  shown here was mounted in it. The height was measured from receiver antenna to the ground using a tape measure and adjustments were made to the centerline. This is a picture of how the setup was mounted to the truck.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50</a:t>
            </a:fld>
            <a:endParaRPr lang="en-US" altLang="en-US"/>
          </a:p>
        </p:txBody>
      </p:sp>
    </p:spTree>
    <p:extLst>
      <p:ext uri="{BB962C8B-B14F-4D97-AF65-F5344CB8AC3E}">
        <p14:creationId xmlns:p14="http://schemas.microsoft.com/office/powerpoint/2010/main" val="2865529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Centerline</a:t>
            </a:r>
            <a:r>
              <a:rPr lang="en-US" baseline="0" dirty="0" smtClean="0"/>
              <a:t> survey was done on the Columbia levee using the same configuration that DOTD District o8 used to do centerlines in RRABB. A bracket was made so it could fit into a receiver hitch and the R-10  shown here was mounted in it. The height was measured from receiver antenna to the ground using a tape measure and adjustments were made to the centerline. This is a picture of how the setup was mounted to the truck and the tripod was setup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51</a:t>
            </a:fld>
            <a:endParaRPr lang="en-US" altLang="en-US"/>
          </a:p>
        </p:txBody>
      </p:sp>
    </p:spTree>
    <p:extLst>
      <p:ext uri="{BB962C8B-B14F-4D97-AF65-F5344CB8AC3E}">
        <p14:creationId xmlns:p14="http://schemas.microsoft.com/office/powerpoint/2010/main" val="2556257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RRABB levee</a:t>
            </a:r>
            <a:r>
              <a:rPr lang="en-US" baseline="0" dirty="0" smtClean="0"/>
              <a:t> district segments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7</a:t>
            </a:fld>
            <a:endParaRPr lang="en-US" altLang="en-US"/>
          </a:p>
        </p:txBody>
      </p:sp>
    </p:spTree>
    <p:extLst>
      <p:ext uri="{BB962C8B-B14F-4D97-AF65-F5344CB8AC3E}">
        <p14:creationId xmlns:p14="http://schemas.microsoft.com/office/powerpoint/2010/main" val="162395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benchmarks</a:t>
            </a:r>
            <a:r>
              <a:rPr lang="en-US" baseline="0" dirty="0" smtClean="0"/>
              <a:t> were placed with an iron rod with a Northing, Easting and Elevation established.</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52</a:t>
            </a:fld>
            <a:endParaRPr lang="en-US" altLang="en-US"/>
          </a:p>
        </p:txBody>
      </p:sp>
    </p:spTree>
    <p:extLst>
      <p:ext uri="{BB962C8B-B14F-4D97-AF65-F5344CB8AC3E}">
        <p14:creationId xmlns:p14="http://schemas.microsoft.com/office/powerpoint/2010/main" val="3952399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Centerline profile results once the data was extrapolated from the R-12 and cleaned up to plot in Micro-Station.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53</a:t>
            </a:fld>
            <a:endParaRPr lang="en-US" altLang="en-US"/>
          </a:p>
        </p:txBody>
      </p:sp>
    </p:spTree>
    <p:extLst>
      <p:ext uri="{BB962C8B-B14F-4D97-AF65-F5344CB8AC3E}">
        <p14:creationId xmlns:p14="http://schemas.microsoft.com/office/powerpoint/2010/main" val="3721150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Centerline profile results once the data was extrapolated from the R-12 and cleaned up to plot in Micro-Station.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54</a:t>
            </a:fld>
            <a:endParaRPr lang="en-US" altLang="en-US"/>
          </a:p>
        </p:txBody>
      </p:sp>
    </p:spTree>
    <p:extLst>
      <p:ext uri="{BB962C8B-B14F-4D97-AF65-F5344CB8AC3E}">
        <p14:creationId xmlns:p14="http://schemas.microsoft.com/office/powerpoint/2010/main" val="2571938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copy and paste the link above in you browser (Chrome preferred) so you can get</a:t>
            </a:r>
            <a:r>
              <a:rPr lang="en-US" baseline="0" dirty="0" smtClean="0"/>
              <a:t> to the CPRA page and get to the </a:t>
            </a:r>
            <a:r>
              <a:rPr lang="en-US" baseline="0" smtClean="0"/>
              <a:t>Inspector Certification.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55</a:t>
            </a:fld>
            <a:endParaRPr lang="en-US" altLang="en-US"/>
          </a:p>
        </p:txBody>
      </p:sp>
    </p:spTree>
    <p:extLst>
      <p:ext uri="{BB962C8B-B14F-4D97-AF65-F5344CB8AC3E}">
        <p14:creationId xmlns:p14="http://schemas.microsoft.com/office/powerpoint/2010/main" val="280105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ESRI resources that the Levee Safety Program uses for keeping / tracking inspection data.  I will give you a preview later on the Data Viewer and Dashboard filters for Levee Districts, Inspection segments, Rated Items and the Status.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8</a:t>
            </a:fld>
            <a:endParaRPr lang="en-US" altLang="en-US"/>
          </a:p>
        </p:txBody>
      </p:sp>
    </p:spTree>
    <p:extLst>
      <p:ext uri="{BB962C8B-B14F-4D97-AF65-F5344CB8AC3E}">
        <p14:creationId xmlns:p14="http://schemas.microsoft.com/office/powerpoint/2010/main" val="2679652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Geo Data Warehouse database was established by ESRI and it migrated all of our data over from Terra-Flex (software previously used). This shows where the current data is located for our Levee Safety Program.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9</a:t>
            </a:fld>
            <a:endParaRPr lang="en-US" altLang="en-US"/>
          </a:p>
        </p:txBody>
      </p:sp>
    </p:spTree>
    <p:extLst>
      <p:ext uri="{BB962C8B-B14F-4D97-AF65-F5344CB8AC3E}">
        <p14:creationId xmlns:p14="http://schemas.microsoft.com/office/powerpoint/2010/main" val="3943528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levee safety program uses Field Maps for performing our levee inspections. The Field Maps software was developed by ESRI specifically for the DOTD Levee Safety program.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10</a:t>
            </a:fld>
            <a:endParaRPr lang="en-US" altLang="en-US"/>
          </a:p>
        </p:txBody>
      </p:sp>
    </p:spTree>
    <p:extLst>
      <p:ext uri="{BB962C8B-B14F-4D97-AF65-F5344CB8AC3E}">
        <p14:creationId xmlns:p14="http://schemas.microsoft.com/office/powerpoint/2010/main" val="4010297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Levee Data Viewer </a:t>
            </a:r>
            <a:r>
              <a:rPr lang="en-US" dirty="0" smtClean="0"/>
              <a:t>Screenshot of the Non- Coastal levees we inspect.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11</a:t>
            </a:fld>
            <a:endParaRPr lang="en-US" altLang="en-US"/>
          </a:p>
        </p:txBody>
      </p:sp>
    </p:spTree>
    <p:extLst>
      <p:ext uri="{BB962C8B-B14F-4D97-AF65-F5344CB8AC3E}">
        <p14:creationId xmlns:p14="http://schemas.microsoft.com/office/powerpoint/2010/main" val="2045825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4543"/>
            <a:ext cx="9144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0"/>
            <a:ext cx="9144000" cy="2680499"/>
          </a:xfrm>
          <a:prstGeom prst="rect">
            <a:avLst/>
          </a:prstGeom>
        </p:spPr>
      </p:pic>
      <p:sp>
        <p:nvSpPr>
          <p:cNvPr id="7" name="Title 1"/>
          <p:cNvSpPr txBox="1">
            <a:spLocks/>
          </p:cNvSpPr>
          <p:nvPr userDrawn="1"/>
        </p:nvSpPr>
        <p:spPr bwMode="auto">
          <a:xfrm>
            <a:off x="1066800" y="20574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latin typeface="Calibri" panose="020F0502020204030204" pitchFamily="34" charset="0"/>
            </a:endParaRPr>
          </a:p>
        </p:txBody>
      </p:sp>
      <p:sp>
        <p:nvSpPr>
          <p:cNvPr id="3" name="Subtitle 2"/>
          <p:cNvSpPr>
            <a:spLocks noGrp="1"/>
          </p:cNvSpPr>
          <p:nvPr>
            <p:ph type="subTitle" idx="1"/>
          </p:nvPr>
        </p:nvSpPr>
        <p:spPr>
          <a:xfrm>
            <a:off x="647700" y="2209800"/>
            <a:ext cx="78486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647700" y="457200"/>
            <a:ext cx="7848600" cy="828675"/>
          </a:xfrm>
        </p:spPr>
        <p:txBody>
          <a:bodyPr anchor="t"/>
          <a:lstStyle>
            <a:lvl1pPr algn="l">
              <a:defRPr sz="4400" b="1" cap="none" baseline="0">
                <a:solidFill>
                  <a:schemeClr val="bg1"/>
                </a:solidFill>
                <a:latin typeface="Franklin Gothic Demi" panose="020B0703020102020204" pitchFamily="34" charset="0"/>
              </a:defRPr>
            </a:lvl1pPr>
          </a:lstStyle>
          <a:p>
            <a:endParaRPr lang="en-US" dirty="0"/>
          </a:p>
        </p:txBody>
      </p:sp>
      <p:sp>
        <p:nvSpPr>
          <p:cNvPr id="9" name="Rectangle 8"/>
          <p:cNvSpPr/>
          <p:nvPr userDrawn="1"/>
        </p:nvSpPr>
        <p:spPr>
          <a:xfrm>
            <a:off x="0" y="6553199"/>
            <a:ext cx="9144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5638800"/>
            <a:ext cx="1371600" cy="771525"/>
          </a:xfrm>
          <a:prstGeom prst="rect">
            <a:avLst/>
          </a:prstGeom>
        </p:spPr>
      </p:pic>
      <p:sp>
        <p:nvSpPr>
          <p:cNvPr id="13" name="TextBox 12"/>
          <p:cNvSpPr txBox="1"/>
          <p:nvPr userDrawn="1"/>
        </p:nvSpPr>
        <p:spPr>
          <a:xfrm>
            <a:off x="7006555" y="6502167"/>
            <a:ext cx="1981200" cy="369332"/>
          </a:xfrm>
          <a:prstGeom prst="rect">
            <a:avLst/>
          </a:prstGeom>
          <a:noFill/>
        </p:spPr>
        <p:txBody>
          <a:bodyPr wrap="square" rtlCol="0">
            <a:spAutoFit/>
          </a:bodyPr>
          <a:lstStyle/>
          <a:p>
            <a:pPr algn="r"/>
            <a:r>
              <a:rPr lang="en-US" dirty="0" smtClean="0">
                <a:solidFill>
                  <a:schemeClr val="bg1">
                    <a:lumMod val="75000"/>
                  </a:schemeClr>
                </a:solidFill>
                <a:latin typeface="Franklin Gothic Heavy" panose="020B0903020102020204" pitchFamily="34" charset="0"/>
              </a:rPr>
              <a:t>www.dotd.la.gov</a:t>
            </a:r>
            <a:endParaRPr lang="en-US" dirty="0">
              <a:solidFill>
                <a:schemeClr val="bg1">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380364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C36387-D545-4566-A9C8-3CA3730F02E8}" type="slidenum">
              <a:rPr lang="en-US" altLang="en-US"/>
              <a:pPr>
                <a:defRPr/>
              </a:pPr>
              <a:t>‹#›</a:t>
            </a:fld>
            <a:endParaRPr lang="en-US" altLang="en-US"/>
          </a:p>
        </p:txBody>
      </p:sp>
    </p:spTree>
    <p:extLst>
      <p:ext uri="{BB962C8B-B14F-4D97-AF65-F5344CB8AC3E}">
        <p14:creationId xmlns:p14="http://schemas.microsoft.com/office/powerpoint/2010/main" val="130977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CCC0F1-2512-46DD-9205-2D7F598B3C7C}" type="slidenum">
              <a:rPr lang="en-US" altLang="en-US"/>
              <a:pPr>
                <a:defRPr/>
              </a:pPr>
              <a:t>‹#›</a:t>
            </a:fld>
            <a:endParaRPr lang="en-US" altLang="en-US"/>
          </a:p>
        </p:txBody>
      </p:sp>
    </p:spTree>
    <p:extLst>
      <p:ext uri="{BB962C8B-B14F-4D97-AF65-F5344CB8AC3E}">
        <p14:creationId xmlns:p14="http://schemas.microsoft.com/office/powerpoint/2010/main" val="170478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52D53D-9183-49D9-9A1A-1E9DBCC3500F}" type="slidenum">
              <a:rPr lang="en-US" altLang="en-US"/>
              <a:pPr>
                <a:defRPr/>
              </a:pPr>
              <a:t>‹#›</a:t>
            </a:fld>
            <a:endParaRPr lang="en-US" altLang="en-US"/>
          </a:p>
        </p:txBody>
      </p:sp>
    </p:spTree>
    <p:extLst>
      <p:ext uri="{BB962C8B-B14F-4D97-AF65-F5344CB8AC3E}">
        <p14:creationId xmlns:p14="http://schemas.microsoft.com/office/powerpoint/2010/main" val="342612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E818D2-C7E7-4215-A04A-907EF185AAFD}" type="slidenum">
              <a:rPr lang="en-US" altLang="en-US"/>
              <a:pPr>
                <a:defRPr/>
              </a:pPr>
              <a:t>‹#›</a:t>
            </a:fld>
            <a:endParaRPr lang="en-US" altLang="en-US"/>
          </a:p>
        </p:txBody>
      </p:sp>
    </p:spTree>
    <p:extLst>
      <p:ext uri="{BB962C8B-B14F-4D97-AF65-F5344CB8AC3E}">
        <p14:creationId xmlns:p14="http://schemas.microsoft.com/office/powerpoint/2010/main" val="136709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178426-B7CF-4868-BE82-811D03AD4665}" type="slidenum">
              <a:rPr lang="en-US" altLang="en-US"/>
              <a:pPr>
                <a:defRPr/>
              </a:pPr>
              <a:t>‹#›</a:t>
            </a:fld>
            <a:endParaRPr lang="en-US" altLang="en-US"/>
          </a:p>
        </p:txBody>
      </p:sp>
    </p:spTree>
    <p:extLst>
      <p:ext uri="{BB962C8B-B14F-4D97-AF65-F5344CB8AC3E}">
        <p14:creationId xmlns:p14="http://schemas.microsoft.com/office/powerpoint/2010/main" val="138277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9759FA-5DD5-49E3-A12E-638B42D6F136}" type="slidenum">
              <a:rPr lang="en-US" altLang="en-US"/>
              <a:pPr>
                <a:defRPr/>
              </a:pPr>
              <a:t>‹#›</a:t>
            </a:fld>
            <a:endParaRPr lang="en-US" altLang="en-US"/>
          </a:p>
        </p:txBody>
      </p:sp>
    </p:spTree>
    <p:extLst>
      <p:ext uri="{BB962C8B-B14F-4D97-AF65-F5344CB8AC3E}">
        <p14:creationId xmlns:p14="http://schemas.microsoft.com/office/powerpoint/2010/main" val="69668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7B567A-E1C5-4964-93F7-FF6EFDE71EB9}" type="slidenum">
              <a:rPr lang="en-US" altLang="en-US"/>
              <a:pPr>
                <a:defRPr/>
              </a:pPr>
              <a:t>‹#›</a:t>
            </a:fld>
            <a:endParaRPr lang="en-US" altLang="en-US"/>
          </a:p>
        </p:txBody>
      </p:sp>
    </p:spTree>
    <p:extLst>
      <p:ext uri="{BB962C8B-B14F-4D97-AF65-F5344CB8AC3E}">
        <p14:creationId xmlns:p14="http://schemas.microsoft.com/office/powerpoint/2010/main" val="302471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7EF4EE-4E7B-486E-9BB5-C444D7F5AF9D}" type="slidenum">
              <a:rPr lang="en-US" altLang="en-US"/>
              <a:pPr>
                <a:defRPr/>
              </a:pPr>
              <a:t>‹#›</a:t>
            </a:fld>
            <a:endParaRPr lang="en-US" altLang="en-US"/>
          </a:p>
        </p:txBody>
      </p:sp>
    </p:spTree>
    <p:extLst>
      <p:ext uri="{BB962C8B-B14F-4D97-AF65-F5344CB8AC3E}">
        <p14:creationId xmlns:p14="http://schemas.microsoft.com/office/powerpoint/2010/main" val="56169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1C8C2-8B17-424C-8616-A2F22F233AD3}" type="slidenum">
              <a:rPr lang="en-US" altLang="en-US"/>
              <a:pPr>
                <a:defRPr/>
              </a:pPr>
              <a:t>‹#›</a:t>
            </a:fld>
            <a:endParaRPr lang="en-US" altLang="en-US"/>
          </a:p>
        </p:txBody>
      </p:sp>
    </p:spTree>
    <p:extLst>
      <p:ext uri="{BB962C8B-B14F-4D97-AF65-F5344CB8AC3E}">
        <p14:creationId xmlns:p14="http://schemas.microsoft.com/office/powerpoint/2010/main" val="304811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962400"/>
          </a:xfrm>
        </p:spPr>
        <p:txBody>
          <a:bodyPr/>
          <a:lstStyle>
            <a:lvl1pPr marL="342900" indent="-342900">
              <a:spcBef>
                <a:spcPts val="0"/>
              </a:spcBef>
              <a:buClr>
                <a:srgbClr val="F16321"/>
              </a:buClr>
              <a:buFont typeface="Wingdings" panose="05000000000000000000" pitchFamily="2" charset="2"/>
              <a:buChar char="Ø"/>
              <a:defRPr>
                <a:latin typeface="Franklin Gothic Book" panose="020B0503020102020204" pitchFamily="34" charset="0"/>
              </a:defRPr>
            </a:lvl1pPr>
            <a:lvl2pPr>
              <a:spcBef>
                <a:spcPts val="0"/>
              </a:spcBef>
              <a:buClr>
                <a:srgbClr val="F16321"/>
              </a:buClr>
              <a:defRPr>
                <a:latin typeface="Franklin Gothic Book" panose="020B0503020102020204" pitchFamily="34" charset="0"/>
              </a:defRPr>
            </a:lvl2pPr>
            <a:lvl3pPr>
              <a:spcBef>
                <a:spcPts val="0"/>
              </a:spcBef>
              <a:buClr>
                <a:srgbClr val="F16321"/>
              </a:buClr>
              <a:defRPr sz="2800">
                <a:latin typeface="Franklin Gothic Book" panose="020B0503020102020204" pitchFamily="34" charset="0"/>
              </a:defRPr>
            </a:lvl3pPr>
            <a:lvl4pPr>
              <a:spcBef>
                <a:spcPts val="0"/>
              </a:spcBef>
              <a:buClr>
                <a:srgbClr val="F16321"/>
              </a:buClr>
              <a:defRPr sz="2800">
                <a:latin typeface="Franklin Gothic Book" panose="020B0503020102020204" pitchFamily="34" charset="0"/>
              </a:defRPr>
            </a:lvl4pPr>
            <a:lvl5pPr>
              <a:spcBef>
                <a:spcPts val="0"/>
              </a:spcBef>
              <a:buClr>
                <a:srgbClr val="F16321"/>
              </a:buClr>
              <a:defRPr sz="2800">
                <a:latin typeface="Franklin Gothic Book" panose="020B0503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0"/>
            <a:ext cx="9144000" cy="927899"/>
          </a:xfrm>
          <a:prstGeom prst="rect">
            <a:avLst/>
          </a:prstGeom>
        </p:spPr>
      </p:pic>
      <p:grpSp>
        <p:nvGrpSpPr>
          <p:cNvPr id="10" name="Group 9"/>
          <p:cNvGrpSpPr/>
          <p:nvPr userDrawn="1"/>
        </p:nvGrpSpPr>
        <p:grpSpPr>
          <a:xfrm>
            <a:off x="609600" y="5866002"/>
            <a:ext cx="1524000" cy="990600"/>
            <a:chOff x="2628900" y="5067301"/>
            <a:chExt cx="1524000" cy="990600"/>
          </a:xfrm>
        </p:grpSpPr>
        <p:sp>
          <p:nvSpPr>
            <p:cNvPr id="9" name="Rectangle 8"/>
            <p:cNvSpPr/>
            <p:nvPr userDrawn="1"/>
          </p:nvSpPr>
          <p:spPr>
            <a:xfrm>
              <a:off x="2628900" y="5067301"/>
              <a:ext cx="152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100" y="5176839"/>
              <a:ext cx="1371600" cy="771525"/>
            </a:xfrm>
            <a:prstGeom prst="rect">
              <a:avLst/>
            </a:prstGeom>
          </p:spPr>
        </p:pic>
      </p:gr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9144000" cy="609600"/>
          </a:xfrm>
          <a:prstGeom prst="rect">
            <a:avLst/>
          </a:prstGeom>
        </p:spPr>
      </p:pic>
      <p:sp>
        <p:nvSpPr>
          <p:cNvPr id="7" name="Slide Number Placeholder 6"/>
          <p:cNvSpPr>
            <a:spLocks noGrp="1"/>
          </p:cNvSpPr>
          <p:nvPr>
            <p:ph type="sldNum" sz="quarter" idx="10"/>
          </p:nvPr>
        </p:nvSpPr>
        <p:spPr/>
        <p:txBody>
          <a:bodyPr/>
          <a:lstStyle/>
          <a:p>
            <a:fld id="{D5C9B0AA-EE54-4968-95E5-6586D6E0F47B}" type="slidenum">
              <a:rPr lang="en-US" smtClean="0"/>
              <a:pPr/>
              <a:t>‹#›</a:t>
            </a:fld>
            <a:endParaRPr lang="en-US" dirty="0"/>
          </a:p>
        </p:txBody>
      </p:sp>
    </p:spTree>
    <p:extLst>
      <p:ext uri="{BB962C8B-B14F-4D97-AF65-F5344CB8AC3E}">
        <p14:creationId xmlns:p14="http://schemas.microsoft.com/office/powerpoint/2010/main" val="81239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4543"/>
            <a:ext cx="9144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0"/>
            <a:ext cx="9144000" cy="2680499"/>
          </a:xfrm>
          <a:prstGeom prst="rect">
            <a:avLst/>
          </a:prstGeom>
        </p:spPr>
      </p:pic>
      <p:sp>
        <p:nvSpPr>
          <p:cNvPr id="10" name="Title 1"/>
          <p:cNvSpPr txBox="1">
            <a:spLocks/>
          </p:cNvSpPr>
          <p:nvPr userDrawn="1"/>
        </p:nvSpPr>
        <p:spPr bwMode="auto">
          <a:xfrm>
            <a:off x="1066800" y="20574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latin typeface="Calibri" panose="020F0502020204030204" pitchFamily="34" charset="0"/>
            </a:endParaRPr>
          </a:p>
        </p:txBody>
      </p:sp>
      <p:sp>
        <p:nvSpPr>
          <p:cNvPr id="11" name="Subtitle 2"/>
          <p:cNvSpPr>
            <a:spLocks noGrp="1"/>
          </p:cNvSpPr>
          <p:nvPr>
            <p:ph type="subTitle" idx="1" hasCustomPrompt="1"/>
          </p:nvPr>
        </p:nvSpPr>
        <p:spPr>
          <a:xfrm>
            <a:off x="533400" y="533400"/>
            <a:ext cx="78486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section title</a:t>
            </a:r>
          </a:p>
        </p:txBody>
      </p:sp>
      <p:sp>
        <p:nvSpPr>
          <p:cNvPr id="12" name="Rectangle 11"/>
          <p:cNvSpPr/>
          <p:nvPr userDrawn="1"/>
        </p:nvSpPr>
        <p:spPr>
          <a:xfrm>
            <a:off x="0" y="6553199"/>
            <a:ext cx="9144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5638800"/>
            <a:ext cx="1371600" cy="771525"/>
          </a:xfrm>
          <a:prstGeom prst="rect">
            <a:avLst/>
          </a:prstGeom>
        </p:spPr>
      </p:pic>
      <p:sp>
        <p:nvSpPr>
          <p:cNvPr id="14" name="TextBox 13"/>
          <p:cNvSpPr txBox="1"/>
          <p:nvPr userDrawn="1"/>
        </p:nvSpPr>
        <p:spPr>
          <a:xfrm>
            <a:off x="7006555" y="6502167"/>
            <a:ext cx="1981200" cy="369332"/>
          </a:xfrm>
          <a:prstGeom prst="rect">
            <a:avLst/>
          </a:prstGeom>
          <a:noFill/>
        </p:spPr>
        <p:txBody>
          <a:bodyPr wrap="square" rtlCol="0">
            <a:spAutoFit/>
          </a:bodyPr>
          <a:lstStyle/>
          <a:p>
            <a:pPr algn="r"/>
            <a:r>
              <a:rPr lang="en-US" dirty="0" smtClean="0">
                <a:solidFill>
                  <a:schemeClr val="bg1">
                    <a:lumMod val="75000"/>
                  </a:schemeClr>
                </a:solidFill>
                <a:latin typeface="Franklin Gothic Heavy" panose="020B0903020102020204" pitchFamily="34" charset="0"/>
              </a:rPr>
              <a:t>www.dotd.la.gov</a:t>
            </a:r>
            <a:endParaRPr lang="en-US" dirty="0">
              <a:solidFill>
                <a:schemeClr val="bg1">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92640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233862"/>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233863"/>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0"/>
            <a:ext cx="9144000" cy="927899"/>
          </a:xfrm>
          <a:prstGeom prst="rect">
            <a:avLst/>
          </a:prstGeom>
        </p:spPr>
      </p:pic>
      <p:grpSp>
        <p:nvGrpSpPr>
          <p:cNvPr id="8" name="Group 7"/>
          <p:cNvGrpSpPr/>
          <p:nvPr userDrawn="1"/>
        </p:nvGrpSpPr>
        <p:grpSpPr>
          <a:xfrm>
            <a:off x="609600" y="5866002"/>
            <a:ext cx="1524000" cy="990600"/>
            <a:chOff x="2628900" y="5067301"/>
            <a:chExt cx="1524000" cy="990600"/>
          </a:xfrm>
        </p:grpSpPr>
        <p:sp>
          <p:nvSpPr>
            <p:cNvPr id="9" name="Rectangle 8"/>
            <p:cNvSpPr/>
            <p:nvPr userDrawn="1"/>
          </p:nvSpPr>
          <p:spPr>
            <a:xfrm>
              <a:off x="2628900" y="5067301"/>
              <a:ext cx="152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100" y="5176839"/>
              <a:ext cx="1371600" cy="771525"/>
            </a:xfrm>
            <a:prstGeom prst="rect">
              <a:avLst/>
            </a:prstGeom>
          </p:spPr>
        </p:pic>
      </p:gr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9144000" cy="609600"/>
          </a:xfrm>
          <a:prstGeom prst="rect">
            <a:avLst/>
          </a:prstGeom>
        </p:spPr>
      </p:pic>
      <p:sp>
        <p:nvSpPr>
          <p:cNvPr id="12" name="Title 1"/>
          <p:cNvSpPr>
            <a:spLocks noGrp="1"/>
          </p:cNvSpPr>
          <p:nvPr>
            <p:ph type="title"/>
          </p:nvPr>
        </p:nvSpPr>
        <p:spPr>
          <a:xfrm>
            <a:off x="457200" y="274638"/>
            <a:ext cx="82296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a:t>
            </a:fld>
            <a:endParaRPr lang="en-US" dirty="0"/>
          </a:p>
        </p:txBody>
      </p:sp>
    </p:spTree>
    <p:extLst>
      <p:ext uri="{BB962C8B-B14F-4D97-AF65-F5344CB8AC3E}">
        <p14:creationId xmlns:p14="http://schemas.microsoft.com/office/powerpoint/2010/main" val="57638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0"/>
            <a:ext cx="9144000" cy="927899"/>
          </a:xfrm>
          <a:prstGeom prst="rect">
            <a:avLst/>
          </a:prstGeom>
        </p:spPr>
      </p:pic>
      <p:grpSp>
        <p:nvGrpSpPr>
          <p:cNvPr id="8" name="Group 7"/>
          <p:cNvGrpSpPr/>
          <p:nvPr userDrawn="1"/>
        </p:nvGrpSpPr>
        <p:grpSpPr>
          <a:xfrm>
            <a:off x="609600" y="5866002"/>
            <a:ext cx="1524000" cy="990600"/>
            <a:chOff x="2628900" y="5067301"/>
            <a:chExt cx="1524000" cy="990600"/>
          </a:xfrm>
        </p:grpSpPr>
        <p:sp>
          <p:nvSpPr>
            <p:cNvPr id="9" name="Rectangle 8"/>
            <p:cNvSpPr/>
            <p:nvPr userDrawn="1"/>
          </p:nvSpPr>
          <p:spPr>
            <a:xfrm>
              <a:off x="2628900" y="5067301"/>
              <a:ext cx="152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100" y="5176839"/>
              <a:ext cx="1371600" cy="771525"/>
            </a:xfrm>
            <a:prstGeom prst="rect">
              <a:avLst/>
            </a:prstGeom>
          </p:spPr>
        </p:pic>
      </p:gr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9144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spTree>
    <p:extLst>
      <p:ext uri="{BB962C8B-B14F-4D97-AF65-F5344CB8AC3E}">
        <p14:creationId xmlns:p14="http://schemas.microsoft.com/office/powerpoint/2010/main" val="36835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0"/>
            <a:ext cx="9144000" cy="927899"/>
          </a:xfrm>
          <a:prstGeom prst="rect">
            <a:avLst/>
          </a:prstGeom>
        </p:spPr>
      </p:pic>
      <p:grpSp>
        <p:nvGrpSpPr>
          <p:cNvPr id="5" name="Group 4"/>
          <p:cNvGrpSpPr/>
          <p:nvPr userDrawn="1"/>
        </p:nvGrpSpPr>
        <p:grpSpPr>
          <a:xfrm>
            <a:off x="609600" y="5866002"/>
            <a:ext cx="1524000" cy="990600"/>
            <a:chOff x="2628900" y="5067301"/>
            <a:chExt cx="1524000" cy="990600"/>
          </a:xfrm>
        </p:grpSpPr>
        <p:sp>
          <p:nvSpPr>
            <p:cNvPr id="6" name="Rectangle 5"/>
            <p:cNvSpPr/>
            <p:nvPr userDrawn="1"/>
          </p:nvSpPr>
          <p:spPr>
            <a:xfrm>
              <a:off x="2628900" y="5067301"/>
              <a:ext cx="152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100" y="5176839"/>
              <a:ext cx="1371600" cy="771525"/>
            </a:xfrm>
            <a:prstGeom prst="rect">
              <a:avLst/>
            </a:prstGeom>
          </p:spPr>
        </p:pic>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9144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spTree>
    <p:extLst>
      <p:ext uri="{BB962C8B-B14F-4D97-AF65-F5344CB8AC3E}">
        <p14:creationId xmlns:p14="http://schemas.microsoft.com/office/powerpoint/2010/main" val="28428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73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67BF96-A928-4C93-80B1-0A2EE31724EB}" type="slidenum">
              <a:rPr lang="en-US" altLang="en-US"/>
              <a:pPr>
                <a:defRPr/>
              </a:pPr>
              <a:t>‹#›</a:t>
            </a:fld>
            <a:endParaRPr lang="en-US" altLang="en-US"/>
          </a:p>
        </p:txBody>
      </p:sp>
    </p:spTree>
    <p:extLst>
      <p:ext uri="{BB962C8B-B14F-4D97-AF65-F5344CB8AC3E}">
        <p14:creationId xmlns:p14="http://schemas.microsoft.com/office/powerpoint/2010/main" val="372269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CB66A0-2677-4767-8F00-64B675A5408E}" type="slidenum">
              <a:rPr lang="en-US" altLang="en-US"/>
              <a:pPr>
                <a:defRPr/>
              </a:pPr>
              <a:t>‹#›</a:t>
            </a:fld>
            <a:endParaRPr lang="en-US" altLang="en-US"/>
          </a:p>
        </p:txBody>
      </p:sp>
    </p:spTree>
    <p:extLst>
      <p:ext uri="{BB962C8B-B14F-4D97-AF65-F5344CB8AC3E}">
        <p14:creationId xmlns:p14="http://schemas.microsoft.com/office/powerpoint/2010/main" val="250753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Slide Number Placeholder 1"/>
          <p:cNvSpPr>
            <a:spLocks noGrp="1"/>
          </p:cNvSpPr>
          <p:nvPr>
            <p:ph type="sldNum" sz="quarter" idx="4"/>
          </p:nvPr>
        </p:nvSpPr>
        <p:spPr>
          <a:xfrm>
            <a:off x="7010400" y="6492875"/>
            <a:ext cx="2057400" cy="365125"/>
          </a:xfrm>
          <a:prstGeom prst="rect">
            <a:avLst/>
          </a:prstGeom>
        </p:spPr>
        <p:txBody>
          <a:bodyPr vert="horz" lIns="91440" tIns="45720" rIns="91440" bIns="45720" rtlCol="0" anchor="ctr"/>
          <a:lstStyle>
            <a:lvl1pPr algn="r">
              <a:defRPr sz="1200" b="1">
                <a:solidFill>
                  <a:schemeClr val="bg1"/>
                </a:solidFill>
              </a:defRPr>
            </a:lvl1pPr>
          </a:lstStyle>
          <a:p>
            <a:fld id="{D5C9B0AA-EE54-4968-95E5-6586D6E0F47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6" r:id="rId1"/>
    <p:sldLayoutId id="2147483966" r:id="rId2"/>
    <p:sldLayoutId id="2147483967" r:id="rId3"/>
    <p:sldLayoutId id="2147483968" r:id="rId4"/>
    <p:sldLayoutId id="2147483971" r:id="rId5"/>
    <p:sldLayoutId id="2147483972" r:id="rId6"/>
    <p:sldLayoutId id="2147483977"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865E9EA-ABCC-4739-A640-E472549CDB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Levee-Safety%20Presentation%20for%20ALBL%20Spring%202024.pptx"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coastal.la.gov/resources/levee-inspector-certification/"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mailto:Curt.Boniol@la.gov"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smtClean="0"/>
              <a:t>Public Works and Water Resources</a:t>
            </a:r>
          </a:p>
          <a:p>
            <a:endParaRPr lang="en-US" dirty="0"/>
          </a:p>
          <a:p>
            <a:r>
              <a:rPr lang="en-US" sz="2400" dirty="0" smtClean="0"/>
              <a:t>Curt J. Boniol, P.E.</a:t>
            </a:r>
          </a:p>
          <a:p>
            <a:r>
              <a:rPr lang="en-US" sz="2400" dirty="0" smtClean="0"/>
              <a:t>Levee Safety Engineer / Program Manager</a:t>
            </a:r>
          </a:p>
          <a:p>
            <a:endParaRPr lang="en-US" dirty="0"/>
          </a:p>
        </p:txBody>
      </p:sp>
      <p:sp>
        <p:nvSpPr>
          <p:cNvPr id="3" name="Title 2"/>
          <p:cNvSpPr>
            <a:spLocks noGrp="1"/>
          </p:cNvSpPr>
          <p:nvPr>
            <p:ph type="title"/>
          </p:nvPr>
        </p:nvSpPr>
        <p:spPr/>
        <p:txBody>
          <a:bodyPr/>
          <a:lstStyle/>
          <a:p>
            <a:pPr algn="ctr"/>
            <a:r>
              <a:rPr lang="en-US" dirty="0" smtClean="0"/>
              <a:t>Louisiana Levee Safety Program - Overview</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03916"/>
            <a:ext cx="8229600" cy="557290"/>
          </a:xfrm>
        </p:spPr>
        <p:txBody>
          <a:bodyPr/>
          <a:lstStyle/>
          <a:p>
            <a:r>
              <a:rPr lang="en-US" altLang="en-US" sz="3200" dirty="0" smtClean="0"/>
              <a:t>ESRI Field Maps for Inspections</a:t>
            </a:r>
          </a:p>
        </p:txBody>
      </p:sp>
      <p:sp>
        <p:nvSpPr>
          <p:cNvPr id="17411" name="Content Placeholder 2"/>
          <p:cNvSpPr>
            <a:spLocks noGrp="1"/>
          </p:cNvSpPr>
          <p:nvPr>
            <p:ph idx="1"/>
          </p:nvPr>
        </p:nvSpPr>
        <p:spPr>
          <a:xfrm>
            <a:off x="304800" y="1295400"/>
            <a:ext cx="8534400" cy="4343400"/>
          </a:xfrm>
        </p:spPr>
        <p:txBody>
          <a:bodyPr/>
          <a:lstStyle/>
          <a:p>
            <a:pPr marL="0" indent="0">
              <a:buNone/>
            </a:pPr>
            <a:endParaRPr lang="en-US" sz="2800" dirty="0" smtClean="0">
              <a:latin typeface="Calibri" panose="020F0502020204030204" pitchFamily="34" charset="0"/>
            </a:endParaRPr>
          </a:p>
          <a:p>
            <a:endParaRPr lang="en-US" sz="2800" dirty="0" smtClean="0">
              <a:latin typeface="Calibri" panose="020F0502020204030204" pitchFamily="34" charset="0"/>
            </a:endParaRPr>
          </a:p>
          <a:p>
            <a:endParaRPr lang="en-US" dirty="0" smtClean="0">
              <a:latin typeface="Calibri" panose="020F0502020204030204" pitchFamily="34" charset="0"/>
            </a:endParaRP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10</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777993"/>
            <a:ext cx="3429000" cy="493441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777993"/>
            <a:ext cx="3429000" cy="4934414"/>
          </a:xfrm>
          <a:prstGeom prst="rect">
            <a:avLst/>
          </a:prstGeom>
        </p:spPr>
      </p:pic>
      <p:sp>
        <p:nvSpPr>
          <p:cNvPr id="5" name="TextBox 4"/>
          <p:cNvSpPr txBox="1"/>
          <p:nvPr/>
        </p:nvSpPr>
        <p:spPr>
          <a:xfrm>
            <a:off x="5562600" y="5659120"/>
            <a:ext cx="2895600" cy="369332"/>
          </a:xfrm>
          <a:prstGeom prst="rect">
            <a:avLst/>
          </a:prstGeom>
          <a:noFill/>
        </p:spPr>
        <p:txBody>
          <a:bodyPr wrap="square" rtlCol="0">
            <a:spAutoFit/>
          </a:bodyPr>
          <a:lstStyle/>
          <a:p>
            <a:r>
              <a:rPr lang="en-US" dirty="0" smtClean="0"/>
              <a:t>      </a:t>
            </a:r>
            <a:r>
              <a:rPr lang="en-US" dirty="0" err="1" smtClean="0"/>
              <a:t>Krotz</a:t>
            </a:r>
            <a:r>
              <a:rPr lang="en-US" dirty="0" smtClean="0"/>
              <a:t> Springs Levee</a:t>
            </a:r>
            <a:endParaRPr lang="en-US" dirty="0"/>
          </a:p>
        </p:txBody>
      </p:sp>
      <p:sp>
        <p:nvSpPr>
          <p:cNvPr id="6" name="TextBox 5"/>
          <p:cNvSpPr txBox="1"/>
          <p:nvPr/>
        </p:nvSpPr>
        <p:spPr>
          <a:xfrm>
            <a:off x="1371600" y="5638800"/>
            <a:ext cx="1752600" cy="369332"/>
          </a:xfrm>
          <a:prstGeom prst="rect">
            <a:avLst/>
          </a:prstGeom>
          <a:noFill/>
        </p:spPr>
        <p:txBody>
          <a:bodyPr wrap="square" rtlCol="0">
            <a:spAutoFit/>
          </a:bodyPr>
          <a:lstStyle/>
          <a:p>
            <a:r>
              <a:rPr lang="en-US" dirty="0" smtClean="0"/>
              <a:t>Melville Levee</a:t>
            </a:r>
            <a:endParaRPr lang="en-US" dirty="0"/>
          </a:p>
        </p:txBody>
      </p:sp>
    </p:spTree>
    <p:extLst>
      <p:ext uri="{BB962C8B-B14F-4D97-AF65-F5344CB8AC3E}">
        <p14:creationId xmlns:p14="http://schemas.microsoft.com/office/powerpoint/2010/main" val="1524907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66"/>
            <a:ext cx="8229600" cy="1143000"/>
          </a:xfrm>
        </p:spPr>
        <p:txBody>
          <a:bodyPr/>
          <a:lstStyle/>
          <a:p>
            <a:r>
              <a:rPr lang="en-US" dirty="0" smtClean="0"/>
              <a:t>Levee Data Viewer</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58766"/>
            <a:ext cx="8707601" cy="4327634"/>
          </a:xfrm>
          <a:prstGeom prst="rect">
            <a:avLst/>
          </a:prstGeom>
        </p:spPr>
      </p:pic>
    </p:spTree>
    <p:extLst>
      <p:ext uri="{BB962C8B-B14F-4D97-AF65-F5344CB8AC3E}">
        <p14:creationId xmlns:p14="http://schemas.microsoft.com/office/powerpoint/2010/main" val="3929852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152400"/>
            <a:ext cx="8229600" cy="1143000"/>
          </a:xfrm>
        </p:spPr>
        <p:txBody>
          <a:bodyPr/>
          <a:lstStyle/>
          <a:p>
            <a:r>
              <a:rPr lang="en-US" dirty="0" smtClean="0"/>
              <a:t>Levee Data Viewer Custom Filter</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0" y="1066800"/>
            <a:ext cx="9022499" cy="4784216"/>
          </a:xfrm>
          <a:prstGeom prst="rect">
            <a:avLst/>
          </a:prstGeom>
        </p:spPr>
      </p:pic>
    </p:spTree>
    <p:extLst>
      <p:ext uri="{BB962C8B-B14F-4D97-AF65-F5344CB8AC3E}">
        <p14:creationId xmlns:p14="http://schemas.microsoft.com/office/powerpoint/2010/main" val="1800589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152400"/>
            <a:ext cx="8229600" cy="1143000"/>
          </a:xfrm>
        </p:spPr>
        <p:txBody>
          <a:bodyPr/>
          <a:lstStyle/>
          <a:p>
            <a:r>
              <a:rPr lang="en-US" dirty="0" smtClean="0"/>
              <a:t>Levee Data Viewer Custom Filter</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9" y="1219200"/>
            <a:ext cx="9055380" cy="4720000"/>
          </a:xfrm>
          <a:prstGeom prst="rect">
            <a:avLst/>
          </a:prstGeom>
        </p:spPr>
      </p:pic>
    </p:spTree>
    <p:extLst>
      <p:ext uri="{BB962C8B-B14F-4D97-AF65-F5344CB8AC3E}">
        <p14:creationId xmlns:p14="http://schemas.microsoft.com/office/powerpoint/2010/main" val="1331496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66"/>
            <a:ext cx="8229600" cy="1143000"/>
          </a:xfrm>
        </p:spPr>
        <p:txBody>
          <a:bodyPr/>
          <a:lstStyle/>
          <a:p>
            <a:r>
              <a:rPr lang="en-US" dirty="0" smtClean="0"/>
              <a:t>Levee Data Viewer</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916001"/>
            <a:ext cx="6629400" cy="4972050"/>
          </a:xfrm>
          <a:prstGeom prst="rect">
            <a:avLst/>
          </a:prstGeom>
        </p:spPr>
      </p:pic>
    </p:spTree>
    <p:extLst>
      <p:ext uri="{BB962C8B-B14F-4D97-AF65-F5344CB8AC3E}">
        <p14:creationId xmlns:p14="http://schemas.microsoft.com/office/powerpoint/2010/main" val="3816894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Levee Data Viewer</a:t>
            </a:r>
            <a:endParaRPr lang="en-US" altLang="en-US" dirty="0" smtClean="0"/>
          </a:p>
        </p:txBody>
      </p:sp>
      <p:sp>
        <p:nvSpPr>
          <p:cNvPr id="17411" name="Content Placeholder 2"/>
          <p:cNvSpPr>
            <a:spLocks noGrp="1"/>
          </p:cNvSpPr>
          <p:nvPr>
            <p:ph idx="1"/>
          </p:nvPr>
        </p:nvSpPr>
        <p:spPr>
          <a:xfrm>
            <a:off x="457200" y="1219200"/>
            <a:ext cx="8229600" cy="3962400"/>
          </a:xfrm>
        </p:spPr>
        <p:txBody>
          <a:bodyPr/>
          <a:lstStyle/>
          <a:p>
            <a:r>
              <a:rPr lang="en-US" dirty="0" smtClean="0"/>
              <a:t>Cataloging Levee Deficiencies</a:t>
            </a:r>
          </a:p>
          <a:p>
            <a:pPr lvl="1"/>
            <a:r>
              <a:rPr lang="en-US" dirty="0" smtClean="0"/>
              <a:t>Deficiency Type (Rated Items)</a:t>
            </a:r>
            <a:endParaRPr lang="en-US" dirty="0"/>
          </a:p>
          <a:p>
            <a:pPr lvl="1"/>
            <a:r>
              <a:rPr lang="en-US" altLang="en-US" dirty="0" smtClean="0"/>
              <a:t>Latitude / Longitude </a:t>
            </a:r>
          </a:p>
          <a:p>
            <a:pPr lvl="1"/>
            <a:r>
              <a:rPr lang="en-US" altLang="en-US" dirty="0" smtClean="0"/>
              <a:t>Pictures (Problem deficiencies and resolved items)</a:t>
            </a:r>
          </a:p>
          <a:p>
            <a:r>
              <a:rPr lang="en-US" dirty="0" smtClean="0"/>
              <a:t>Tracking Repairs (Resolved Items)</a:t>
            </a:r>
            <a:endParaRPr lang="en-US" dirty="0"/>
          </a:p>
          <a:p>
            <a:r>
              <a:rPr lang="en-US" dirty="0" smtClean="0"/>
              <a:t>Tracking Improvements </a:t>
            </a:r>
          </a:p>
          <a:p>
            <a:r>
              <a:rPr lang="en-US" dirty="0" smtClean="0"/>
              <a:t>Generating Reports</a:t>
            </a:r>
            <a:endParaRPr lang="en-US" alt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15</a:t>
            </a:fld>
            <a:endParaRPr lang="en-US" dirty="0"/>
          </a:p>
        </p:txBody>
      </p:sp>
    </p:spTree>
    <p:extLst>
      <p:ext uri="{BB962C8B-B14F-4D97-AF65-F5344CB8AC3E}">
        <p14:creationId xmlns:p14="http://schemas.microsoft.com/office/powerpoint/2010/main" val="3412125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t>Levee Data Viewer</a:t>
            </a:r>
          </a:p>
        </p:txBody>
      </p:sp>
      <p:sp>
        <p:nvSpPr>
          <p:cNvPr id="17411" name="Content Placeholder 2"/>
          <p:cNvSpPr>
            <a:spLocks noGrp="1"/>
          </p:cNvSpPr>
          <p:nvPr>
            <p:ph idx="1"/>
          </p:nvPr>
        </p:nvSpPr>
        <p:spPr>
          <a:xfrm>
            <a:off x="304800" y="1219200"/>
            <a:ext cx="8382000" cy="4648200"/>
          </a:xfrm>
        </p:spPr>
        <p:txBody>
          <a:bodyPr/>
          <a:lstStyle/>
          <a:p>
            <a:r>
              <a:rPr lang="en-US" dirty="0" smtClean="0"/>
              <a:t>Functions</a:t>
            </a:r>
            <a:endParaRPr lang="en-US" dirty="0"/>
          </a:p>
          <a:p>
            <a:pPr lvl="1"/>
            <a:r>
              <a:rPr lang="en-US" dirty="0" smtClean="0"/>
              <a:t>View data </a:t>
            </a:r>
          </a:p>
          <a:p>
            <a:pPr lvl="2"/>
            <a:r>
              <a:rPr lang="en-US" dirty="0" smtClean="0"/>
              <a:t>Current</a:t>
            </a:r>
          </a:p>
          <a:p>
            <a:pPr lvl="2"/>
            <a:r>
              <a:rPr lang="en-US" dirty="0" smtClean="0"/>
              <a:t>Archived (aka Levee Snapshot)</a:t>
            </a:r>
          </a:p>
          <a:p>
            <a:pPr lvl="1"/>
            <a:r>
              <a:rPr lang="en-US" altLang="en-US" dirty="0" smtClean="0"/>
              <a:t>Add new data (in office or in the field)</a:t>
            </a:r>
          </a:p>
          <a:p>
            <a:pPr lvl="1"/>
            <a:r>
              <a:rPr lang="en-US" altLang="en-US" dirty="0" smtClean="0"/>
              <a:t>Edit the current data</a:t>
            </a:r>
          </a:p>
          <a:p>
            <a:pPr lvl="1"/>
            <a:r>
              <a:rPr lang="en-US" altLang="en-US" dirty="0" smtClean="0"/>
              <a:t>Export map</a:t>
            </a:r>
          </a:p>
        </p:txBody>
      </p:sp>
      <p:sp>
        <p:nvSpPr>
          <p:cNvPr id="2" name="Slide Number Placeholder 1"/>
          <p:cNvSpPr>
            <a:spLocks noGrp="1"/>
          </p:cNvSpPr>
          <p:nvPr>
            <p:ph type="sldNum" sz="quarter" idx="10"/>
          </p:nvPr>
        </p:nvSpPr>
        <p:spPr/>
        <p:txBody>
          <a:bodyPr/>
          <a:lstStyle/>
          <a:p>
            <a:fld id="{D5C9B0AA-EE54-4968-95E5-6586D6E0F47B}"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dirty="0" smtClean="0"/>
              <a:t>Levee Inspection Dashboard</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43000"/>
            <a:ext cx="8991600" cy="4497949"/>
          </a:xfrm>
          <a:prstGeom prst="rect">
            <a:avLst/>
          </a:prstGeom>
        </p:spPr>
      </p:pic>
    </p:spTree>
    <p:extLst>
      <p:ext uri="{BB962C8B-B14F-4D97-AF65-F5344CB8AC3E}">
        <p14:creationId xmlns:p14="http://schemas.microsoft.com/office/powerpoint/2010/main" val="151054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498526"/>
          </a:xfrm>
          <a:prstGeom prst="rect">
            <a:avLst/>
          </a:prstGeom>
        </p:spPr>
      </p:pic>
    </p:spTree>
    <p:extLst>
      <p:ext uri="{BB962C8B-B14F-4D97-AF65-F5344CB8AC3E}">
        <p14:creationId xmlns:p14="http://schemas.microsoft.com/office/powerpoint/2010/main" val="1278315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7344"/>
            <a:ext cx="9144000" cy="4783311"/>
          </a:xfrm>
          <a:prstGeom prst="rect">
            <a:avLst/>
          </a:prstGeom>
        </p:spPr>
      </p:pic>
    </p:spTree>
    <p:extLst>
      <p:ext uri="{BB962C8B-B14F-4D97-AF65-F5344CB8AC3E}">
        <p14:creationId xmlns:p14="http://schemas.microsoft.com/office/powerpoint/2010/main" val="315010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Levee </a:t>
            </a:r>
            <a:r>
              <a:rPr lang="en-US" altLang="en-US" dirty="0" smtClean="0"/>
              <a:t>Safety Program </a:t>
            </a:r>
            <a:r>
              <a:rPr lang="en-US" altLang="en-US" dirty="0"/>
              <a:t>Topics</a:t>
            </a:r>
            <a:endParaRPr lang="en-US" dirty="0"/>
          </a:p>
        </p:txBody>
      </p:sp>
      <p:sp>
        <p:nvSpPr>
          <p:cNvPr id="3" name="Content Placeholder 2"/>
          <p:cNvSpPr>
            <a:spLocks noGrp="1"/>
          </p:cNvSpPr>
          <p:nvPr>
            <p:ph idx="1"/>
          </p:nvPr>
        </p:nvSpPr>
        <p:spPr>
          <a:xfrm>
            <a:off x="457200" y="1219200"/>
            <a:ext cx="8229600" cy="4343401"/>
          </a:xfrm>
        </p:spPr>
        <p:txBody>
          <a:bodyPr/>
          <a:lstStyle/>
          <a:p>
            <a:r>
              <a:rPr lang="en-US" sz="3000" dirty="0" smtClean="0"/>
              <a:t>Services Provided by DOTD Levee Safety Program</a:t>
            </a:r>
          </a:p>
          <a:p>
            <a:r>
              <a:rPr lang="en-US" sz="3000" dirty="0" smtClean="0"/>
              <a:t>DOTD Inspection Jurisdiction</a:t>
            </a:r>
            <a:endParaRPr lang="en-US" sz="3000" dirty="0"/>
          </a:p>
          <a:p>
            <a:r>
              <a:rPr lang="en-US" sz="3000" dirty="0" smtClean="0"/>
              <a:t>ESRI Software –Levee Data Viewer\Levee Dashboard\Field Maps Software</a:t>
            </a:r>
          </a:p>
          <a:p>
            <a:r>
              <a:rPr lang="en-US" sz="3000" dirty="0" smtClean="0"/>
              <a:t>Levee Inspections – Report Formats\Maps</a:t>
            </a:r>
          </a:p>
          <a:p>
            <a:r>
              <a:rPr lang="en-US" sz="3000" dirty="0" smtClean="0"/>
              <a:t>Levee Permit Database</a:t>
            </a:r>
          </a:p>
          <a:p>
            <a:r>
              <a:rPr lang="en-US" sz="3000" dirty="0" smtClean="0"/>
              <a:t>Columbia Levee Centerline Survey</a:t>
            </a:r>
            <a:endParaRPr lang="en-US" sz="3000" dirty="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5C9B0AA-EE54-4968-95E5-6586D6E0F47B}" type="slidenum">
              <a:rPr lang="en-US" smtClean="0"/>
              <a:pPr/>
              <a:t>2</a:t>
            </a:fld>
            <a:endParaRPr lang="en-US" dirty="0"/>
          </a:p>
        </p:txBody>
      </p:sp>
    </p:spTree>
    <p:extLst>
      <p:ext uri="{BB962C8B-B14F-4D97-AF65-F5344CB8AC3E}">
        <p14:creationId xmlns:p14="http://schemas.microsoft.com/office/powerpoint/2010/main" val="2744671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20</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927"/>
            <a:ext cx="9144000" cy="4814146"/>
          </a:xfrm>
          <a:prstGeom prst="rect">
            <a:avLst/>
          </a:prstGeom>
        </p:spPr>
      </p:pic>
    </p:spTree>
    <p:extLst>
      <p:ext uri="{BB962C8B-B14F-4D97-AF65-F5344CB8AC3E}">
        <p14:creationId xmlns:p14="http://schemas.microsoft.com/office/powerpoint/2010/main" val="101997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21</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00" y="990600"/>
            <a:ext cx="6604000" cy="4953000"/>
          </a:xfrm>
          <a:prstGeom prst="rect">
            <a:avLst/>
          </a:prstGeom>
        </p:spPr>
      </p:pic>
    </p:spTree>
    <p:extLst>
      <p:ext uri="{BB962C8B-B14F-4D97-AF65-F5344CB8AC3E}">
        <p14:creationId xmlns:p14="http://schemas.microsoft.com/office/powerpoint/2010/main" val="10629399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22</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990601"/>
            <a:ext cx="6604000" cy="4953000"/>
          </a:xfrm>
          <a:prstGeom prst="rect">
            <a:avLst/>
          </a:prstGeom>
        </p:spPr>
      </p:pic>
    </p:spTree>
    <p:extLst>
      <p:ext uri="{BB962C8B-B14F-4D97-AF65-F5344CB8AC3E}">
        <p14:creationId xmlns:p14="http://schemas.microsoft.com/office/powerpoint/2010/main" val="31987757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Levee </a:t>
            </a:r>
            <a:r>
              <a:rPr lang="en-US" dirty="0" smtClean="0"/>
              <a:t>Inspection Dashboard</a:t>
            </a:r>
            <a:endParaRPr lang="en-US" altLang="en-US" dirty="0" smtClean="0"/>
          </a:p>
        </p:txBody>
      </p:sp>
      <p:sp>
        <p:nvSpPr>
          <p:cNvPr id="17411" name="Content Placeholder 2"/>
          <p:cNvSpPr>
            <a:spLocks noGrp="1"/>
          </p:cNvSpPr>
          <p:nvPr>
            <p:ph idx="1"/>
          </p:nvPr>
        </p:nvSpPr>
        <p:spPr>
          <a:xfrm>
            <a:off x="457200" y="1219200"/>
            <a:ext cx="8229600" cy="4648200"/>
          </a:xfrm>
        </p:spPr>
        <p:txBody>
          <a:bodyPr/>
          <a:lstStyle/>
          <a:p>
            <a:r>
              <a:rPr lang="en-US" dirty="0" smtClean="0"/>
              <a:t>View Current Data</a:t>
            </a:r>
          </a:p>
          <a:p>
            <a:pPr lvl="1"/>
            <a:r>
              <a:rPr lang="en-US" dirty="0" smtClean="0"/>
              <a:t>Can be filtered by District, Segment, Rated Item and Status</a:t>
            </a:r>
          </a:p>
          <a:p>
            <a:pPr marL="0" indent="0">
              <a:buNone/>
            </a:pPr>
            <a:endParaRPr lang="en-US" dirty="0" smtClean="0"/>
          </a:p>
          <a:p>
            <a:r>
              <a:rPr lang="en-US" dirty="0" smtClean="0"/>
              <a:t>Map</a:t>
            </a:r>
          </a:p>
          <a:p>
            <a:pPr lvl="1"/>
            <a:r>
              <a:rPr lang="en-US" dirty="0" smtClean="0"/>
              <a:t>Multiple </a:t>
            </a:r>
            <a:r>
              <a:rPr lang="en-US" dirty="0" err="1" smtClean="0"/>
              <a:t>basemaps</a:t>
            </a:r>
            <a:r>
              <a:rPr lang="en-US" dirty="0" smtClean="0"/>
              <a:t> available </a:t>
            </a:r>
          </a:p>
          <a:p>
            <a:endParaRPr lang="en-US" dirty="0" smtClean="0"/>
          </a:p>
          <a:p>
            <a:r>
              <a:rPr lang="en-US" dirty="0" smtClean="0"/>
              <a:t>Documentation</a:t>
            </a:r>
          </a:p>
          <a:p>
            <a:pPr lvl="1"/>
            <a:r>
              <a:rPr lang="en-US" dirty="0" smtClean="0"/>
              <a:t>Viewable under </a:t>
            </a:r>
            <a:r>
              <a:rPr lang="en-US" dirty="0"/>
              <a:t>inspection </a:t>
            </a:r>
            <a:r>
              <a:rPr lang="en-US" dirty="0" smtClean="0"/>
              <a:t>segment Levee Documentation window</a:t>
            </a:r>
          </a:p>
          <a:p>
            <a:pPr marL="0" indent="0">
              <a:buNone/>
            </a:pPr>
            <a:r>
              <a:rPr lang="en-US" dirty="0" smtClean="0"/>
              <a:t>    </a:t>
            </a:r>
            <a:endParaRPr lang="en-US" dirty="0"/>
          </a:p>
          <a:p>
            <a:pPr marL="457200" lvl="1" indent="0">
              <a:buNone/>
            </a:pPr>
            <a:endParaRPr lang="en-US" dirty="0" smtClean="0"/>
          </a:p>
          <a:p>
            <a:pPr lvl="1"/>
            <a:endParaRPr lang="en-US" dirty="0" smtClean="0"/>
          </a:p>
          <a:p>
            <a:pPr marL="457200" lvl="1" indent="0">
              <a:buNone/>
            </a:pPr>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23</a:t>
            </a:fld>
            <a:endParaRPr lang="en-US" dirty="0"/>
          </a:p>
        </p:txBody>
      </p:sp>
    </p:spTree>
    <p:extLst>
      <p:ext uri="{BB962C8B-B14F-4D97-AF65-F5344CB8AC3E}">
        <p14:creationId xmlns:p14="http://schemas.microsoft.com/office/powerpoint/2010/main" val="2938880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700" y="153988"/>
            <a:ext cx="8343900" cy="1143000"/>
          </a:xfrm>
        </p:spPr>
        <p:txBody>
          <a:bodyPr/>
          <a:lstStyle/>
          <a:p>
            <a:r>
              <a:rPr lang="en-US" sz="4000" dirty="0" smtClean="0"/>
              <a:t>Inspection Report Types</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24</a:t>
            </a:fld>
            <a:endParaRPr lang="en-US" dirty="0"/>
          </a:p>
        </p:txBody>
      </p:sp>
      <p:pic>
        <p:nvPicPr>
          <p:cNvPr id="3" name="Picture 2"/>
          <p:cNvPicPr>
            <a:picLocks noChangeAspect="1"/>
          </p:cNvPicPr>
          <p:nvPr/>
        </p:nvPicPr>
        <p:blipFill>
          <a:blip r:embed="rId3"/>
          <a:stretch>
            <a:fillRect/>
          </a:stretch>
        </p:blipFill>
        <p:spPr>
          <a:xfrm>
            <a:off x="229925" y="1066800"/>
            <a:ext cx="8839200" cy="4495800"/>
          </a:xfrm>
          <a:prstGeom prst="rect">
            <a:avLst/>
          </a:prstGeom>
        </p:spPr>
      </p:pic>
    </p:spTree>
    <p:extLst>
      <p:ext uri="{BB962C8B-B14F-4D97-AF65-F5344CB8AC3E}">
        <p14:creationId xmlns:p14="http://schemas.microsoft.com/office/powerpoint/2010/main" val="41742130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5533" y="228600"/>
            <a:ext cx="8229600" cy="1143000"/>
          </a:xfrm>
        </p:spPr>
        <p:txBody>
          <a:bodyPr/>
          <a:lstStyle/>
          <a:p>
            <a:r>
              <a:rPr lang="en-US" sz="4000" dirty="0" smtClean="0"/>
              <a:t>Inspection Report Types</a:t>
            </a:r>
            <a:br>
              <a:rPr lang="en-US" sz="4000" dirty="0" smtClean="0"/>
            </a:br>
            <a:r>
              <a:rPr lang="en-US" sz="4000" dirty="0" smtClean="0"/>
              <a:t>Summary Report</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08" y="1600200"/>
            <a:ext cx="8344435" cy="3732212"/>
          </a:xfrm>
          <a:prstGeom prst="rect">
            <a:avLst/>
          </a:prstGeom>
          <a:ln>
            <a:solidFill>
              <a:schemeClr val="tx1"/>
            </a:solidFill>
          </a:ln>
        </p:spPr>
      </p:pic>
    </p:spTree>
    <p:extLst>
      <p:ext uri="{BB962C8B-B14F-4D97-AF65-F5344CB8AC3E}">
        <p14:creationId xmlns:p14="http://schemas.microsoft.com/office/powerpoint/2010/main" val="3448726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4506"/>
            <a:ext cx="8229600" cy="1143000"/>
          </a:xfrm>
        </p:spPr>
        <p:txBody>
          <a:bodyPr/>
          <a:lstStyle/>
          <a:p>
            <a:r>
              <a:rPr lang="en-US" sz="4000" dirty="0" smtClean="0"/>
              <a:t>Inspection Report Types</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26</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914400"/>
            <a:ext cx="4239058" cy="5296001"/>
          </a:xfrm>
          <a:prstGeom prst="rect">
            <a:avLst/>
          </a:prstGeom>
          <a:ln>
            <a:solidFill>
              <a:schemeClr val="tx1"/>
            </a:solidFill>
          </a:ln>
        </p:spPr>
      </p:pic>
    </p:spTree>
    <p:extLst>
      <p:ext uri="{BB962C8B-B14F-4D97-AF65-F5344CB8AC3E}">
        <p14:creationId xmlns:p14="http://schemas.microsoft.com/office/powerpoint/2010/main" val="42294409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0808" y="270143"/>
            <a:ext cx="8229600" cy="1143000"/>
          </a:xfrm>
        </p:spPr>
        <p:txBody>
          <a:bodyPr/>
          <a:lstStyle/>
          <a:p>
            <a:r>
              <a:rPr lang="en-US" sz="4000" dirty="0" smtClean="0"/>
              <a:t>Inspection Report Types</a:t>
            </a:r>
            <a:br>
              <a:rPr lang="en-US" sz="4000" dirty="0" smtClean="0"/>
            </a:br>
            <a:r>
              <a:rPr lang="en-US" sz="4000" dirty="0" smtClean="0"/>
              <a:t>Full Report</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61" y="1524000"/>
            <a:ext cx="8607093" cy="3679946"/>
          </a:xfrm>
          <a:prstGeom prst="rect">
            <a:avLst/>
          </a:prstGeom>
          <a:ln>
            <a:solidFill>
              <a:schemeClr val="tx1"/>
            </a:solidFill>
          </a:ln>
        </p:spPr>
      </p:pic>
    </p:spTree>
    <p:extLst>
      <p:ext uri="{BB962C8B-B14F-4D97-AF65-F5344CB8AC3E}">
        <p14:creationId xmlns:p14="http://schemas.microsoft.com/office/powerpoint/2010/main" val="40884968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76200"/>
            <a:ext cx="8229600" cy="1143000"/>
          </a:xfrm>
        </p:spPr>
        <p:txBody>
          <a:bodyPr/>
          <a:lstStyle/>
          <a:p>
            <a:r>
              <a:rPr lang="en-US" sz="4000" dirty="0" smtClean="0"/>
              <a:t>Inspection Report Types</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28</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762000"/>
            <a:ext cx="4596950" cy="5350601"/>
          </a:xfrm>
          <a:prstGeom prst="rect">
            <a:avLst/>
          </a:prstGeom>
          <a:ln>
            <a:solidFill>
              <a:schemeClr val="tx1"/>
            </a:solidFill>
          </a:ln>
        </p:spPr>
      </p:pic>
    </p:spTree>
    <p:extLst>
      <p:ext uri="{BB962C8B-B14F-4D97-AF65-F5344CB8AC3E}">
        <p14:creationId xmlns:p14="http://schemas.microsoft.com/office/powerpoint/2010/main" val="2729053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2758" y="43132"/>
            <a:ext cx="8229600" cy="1143000"/>
          </a:xfrm>
        </p:spPr>
        <p:txBody>
          <a:bodyPr/>
          <a:lstStyle/>
          <a:p>
            <a:r>
              <a:rPr lang="en-US" sz="4000" dirty="0" smtClean="0"/>
              <a:t>Inspection Report Maps</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29</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872707"/>
            <a:ext cx="8305800" cy="5105400"/>
          </a:xfrm>
          <a:prstGeom prst="rect">
            <a:avLst/>
          </a:prstGeom>
        </p:spPr>
      </p:pic>
    </p:spTree>
    <p:extLst>
      <p:ext uri="{BB962C8B-B14F-4D97-AF65-F5344CB8AC3E}">
        <p14:creationId xmlns:p14="http://schemas.microsoft.com/office/powerpoint/2010/main" val="1604750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29395"/>
            <a:ext cx="8229600" cy="639762"/>
          </a:xfrm>
        </p:spPr>
        <p:txBody>
          <a:bodyPr/>
          <a:lstStyle/>
          <a:p>
            <a:r>
              <a:rPr lang="en-US" sz="3200" dirty="0" smtClean="0"/>
              <a:t>DOTD </a:t>
            </a:r>
            <a:r>
              <a:rPr lang="en-US" sz="3200" dirty="0"/>
              <a:t>Levee Safety Program</a:t>
            </a:r>
            <a:endParaRPr lang="en-US" altLang="en-US" sz="3200" dirty="0" smtClean="0"/>
          </a:p>
        </p:txBody>
      </p:sp>
      <p:sp>
        <p:nvSpPr>
          <p:cNvPr id="17411" name="Content Placeholder 2"/>
          <p:cNvSpPr>
            <a:spLocks noGrp="1"/>
          </p:cNvSpPr>
          <p:nvPr>
            <p:ph idx="1"/>
          </p:nvPr>
        </p:nvSpPr>
        <p:spPr>
          <a:xfrm>
            <a:off x="609600" y="864845"/>
            <a:ext cx="8229600" cy="5078756"/>
          </a:xfrm>
        </p:spPr>
        <p:txBody>
          <a:bodyPr/>
          <a:lstStyle/>
          <a:p>
            <a:r>
              <a:rPr lang="en-US" sz="2200" dirty="0">
                <a:latin typeface="Calibri" panose="020F0502020204030204" pitchFamily="34" charset="0"/>
              </a:rPr>
              <a:t>Inspections</a:t>
            </a:r>
          </a:p>
          <a:p>
            <a:pPr lvl="1"/>
            <a:r>
              <a:rPr lang="en-US" sz="2200" dirty="0">
                <a:latin typeface="Calibri" panose="020F0502020204030204" pitchFamily="34" charset="0"/>
              </a:rPr>
              <a:t>Assist </a:t>
            </a:r>
            <a:r>
              <a:rPr lang="en-US" sz="2200" dirty="0" smtClean="0">
                <a:latin typeface="Calibri" panose="020F0502020204030204" pitchFamily="34" charset="0"/>
              </a:rPr>
              <a:t>the levee </a:t>
            </a:r>
            <a:r>
              <a:rPr lang="en-US" sz="2200" dirty="0">
                <a:latin typeface="Calibri" panose="020F0502020204030204" pitchFamily="34" charset="0"/>
              </a:rPr>
              <a:t>districts with their inspections </a:t>
            </a:r>
          </a:p>
          <a:p>
            <a:pPr lvl="1"/>
            <a:r>
              <a:rPr lang="en-US" sz="2200" dirty="0">
                <a:latin typeface="Calibri" panose="020F0502020204030204" pitchFamily="34" charset="0"/>
              </a:rPr>
              <a:t>Provide inspection reports</a:t>
            </a:r>
          </a:p>
          <a:p>
            <a:pPr lvl="1"/>
            <a:r>
              <a:rPr lang="en-US" sz="2200" dirty="0">
                <a:latin typeface="Calibri" panose="020F0502020204030204" pitchFamily="34" charset="0"/>
              </a:rPr>
              <a:t>Provide recommendations\options for corrective actions</a:t>
            </a:r>
          </a:p>
          <a:p>
            <a:r>
              <a:rPr lang="en-US" sz="2200" dirty="0">
                <a:latin typeface="Calibri" panose="020F0502020204030204" pitchFamily="34" charset="0"/>
              </a:rPr>
              <a:t>Inventory \ Mapping </a:t>
            </a:r>
          </a:p>
          <a:p>
            <a:pPr lvl="1"/>
            <a:r>
              <a:rPr lang="en-US" sz="2200" dirty="0" smtClean="0">
                <a:latin typeface="Calibri" panose="020F0502020204030204" pitchFamily="34" charset="0"/>
              </a:rPr>
              <a:t>Create maps for inspection reports &amp; Inventory Levee Assets</a:t>
            </a:r>
          </a:p>
          <a:p>
            <a:pPr lvl="1"/>
            <a:r>
              <a:rPr lang="en-US" sz="2200" dirty="0" smtClean="0">
                <a:latin typeface="Calibri" panose="020F0502020204030204" pitchFamily="34" charset="0"/>
              </a:rPr>
              <a:t>GIS Mapping</a:t>
            </a:r>
          </a:p>
          <a:p>
            <a:r>
              <a:rPr lang="en-US" sz="2200" dirty="0" smtClean="0">
                <a:latin typeface="Calibri" panose="020F0502020204030204" pitchFamily="34" charset="0"/>
              </a:rPr>
              <a:t>Assist with project management funding for levee improvement projects</a:t>
            </a:r>
          </a:p>
          <a:p>
            <a:pPr lvl="1"/>
            <a:r>
              <a:rPr lang="en-US" sz="2200" dirty="0" smtClean="0">
                <a:latin typeface="Calibri" panose="020F0502020204030204" pitchFamily="34" charset="0"/>
              </a:rPr>
              <a:t>Capital Outlay funding and project management</a:t>
            </a:r>
          </a:p>
          <a:p>
            <a:r>
              <a:rPr lang="en-US" sz="2200" dirty="0" smtClean="0">
                <a:latin typeface="Calibri" panose="020F0502020204030204" pitchFamily="34" charset="0"/>
              </a:rPr>
              <a:t>Training </a:t>
            </a:r>
          </a:p>
          <a:p>
            <a:pPr lvl="1"/>
            <a:r>
              <a:rPr lang="en-US" sz="2200" dirty="0" smtClean="0">
                <a:latin typeface="Calibri" panose="020F0502020204030204" pitchFamily="34" charset="0"/>
              </a:rPr>
              <a:t>Assist in providing Levee Inspection Certification on-line training in conjunction with CPRA website for inspectors\Levee Districts</a:t>
            </a:r>
          </a:p>
          <a:p>
            <a:pPr marL="0" indent="0">
              <a:buNone/>
            </a:pPr>
            <a:endParaRPr lang="en-US" sz="2800" dirty="0" smtClean="0">
              <a:latin typeface="Calibri" panose="020F0502020204030204" pitchFamily="34" charset="0"/>
            </a:endParaRPr>
          </a:p>
          <a:p>
            <a:endParaRPr lang="en-US" dirty="0" smtClean="0">
              <a:latin typeface="Calibri" panose="020F0502020204030204" pitchFamily="34" charset="0"/>
            </a:endParaRP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3</a:t>
            </a:fld>
            <a:endParaRPr lang="en-US" dirty="0"/>
          </a:p>
        </p:txBody>
      </p:sp>
    </p:spTree>
    <p:extLst>
      <p:ext uri="{BB962C8B-B14F-4D97-AF65-F5344CB8AC3E}">
        <p14:creationId xmlns:p14="http://schemas.microsoft.com/office/powerpoint/2010/main" val="4075836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6210"/>
            <a:ext cx="9144000" cy="4397979"/>
          </a:xfrm>
          <a:prstGeom prst="rect">
            <a:avLst/>
          </a:prstGeom>
        </p:spPr>
      </p:pic>
    </p:spTree>
    <p:extLst>
      <p:ext uri="{BB962C8B-B14F-4D97-AF65-F5344CB8AC3E}">
        <p14:creationId xmlns:p14="http://schemas.microsoft.com/office/powerpoint/2010/main" val="2238359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31</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68" y="960228"/>
            <a:ext cx="7436932" cy="4743962"/>
          </a:xfrm>
          <a:prstGeom prst="rect">
            <a:avLst/>
          </a:prstGeom>
          <a:ln>
            <a:solidFill>
              <a:schemeClr val="tx1"/>
            </a:solidFill>
          </a:ln>
        </p:spPr>
      </p:pic>
      <p:sp>
        <p:nvSpPr>
          <p:cNvPr id="4" name="TextBox 3"/>
          <p:cNvSpPr txBox="1"/>
          <p:nvPr/>
        </p:nvSpPr>
        <p:spPr>
          <a:xfrm>
            <a:off x="1981200" y="4419600"/>
            <a:ext cx="685800" cy="152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50228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32</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990600"/>
            <a:ext cx="3962400" cy="5099291"/>
          </a:xfrm>
          <a:prstGeom prst="rect">
            <a:avLst/>
          </a:prstGeom>
          <a:ln>
            <a:solidFill>
              <a:schemeClr val="tx1"/>
            </a:solidFill>
          </a:ln>
        </p:spPr>
      </p:pic>
      <p:sp>
        <p:nvSpPr>
          <p:cNvPr id="4" name="TextBox 3"/>
          <p:cNvSpPr txBox="1"/>
          <p:nvPr/>
        </p:nvSpPr>
        <p:spPr>
          <a:xfrm>
            <a:off x="3200400" y="4114800"/>
            <a:ext cx="762000" cy="152400"/>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4642449" y="4114800"/>
            <a:ext cx="762000" cy="152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504451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90600"/>
            <a:ext cx="6865798" cy="4907172"/>
          </a:xfrm>
          <a:prstGeom prst="rect">
            <a:avLst/>
          </a:prstGeom>
          <a:ln>
            <a:solidFill>
              <a:schemeClr val="tx1"/>
            </a:solidFill>
          </a:ln>
        </p:spPr>
      </p:pic>
    </p:spTree>
    <p:extLst>
      <p:ext uri="{BB962C8B-B14F-4D97-AF65-F5344CB8AC3E}">
        <p14:creationId xmlns:p14="http://schemas.microsoft.com/office/powerpoint/2010/main" val="4231268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34</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66800"/>
            <a:ext cx="7047092" cy="4511487"/>
          </a:xfrm>
          <a:prstGeom prst="rect">
            <a:avLst/>
          </a:prstGeom>
          <a:ln>
            <a:solidFill>
              <a:schemeClr val="tx1"/>
            </a:solidFill>
          </a:ln>
        </p:spPr>
      </p:pic>
    </p:spTree>
    <p:extLst>
      <p:ext uri="{BB962C8B-B14F-4D97-AF65-F5344CB8AC3E}">
        <p14:creationId xmlns:p14="http://schemas.microsoft.com/office/powerpoint/2010/main" val="19000917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990600"/>
            <a:ext cx="3962400" cy="5099291"/>
          </a:xfrm>
          <a:prstGeom prst="rect">
            <a:avLst/>
          </a:prstGeom>
          <a:ln>
            <a:solidFill>
              <a:schemeClr val="tx1"/>
            </a:solidFill>
          </a:ln>
        </p:spPr>
      </p:pic>
      <p:sp>
        <p:nvSpPr>
          <p:cNvPr id="4" name="TextBox 3"/>
          <p:cNvSpPr txBox="1"/>
          <p:nvPr/>
        </p:nvSpPr>
        <p:spPr>
          <a:xfrm>
            <a:off x="3200400" y="4114800"/>
            <a:ext cx="762000" cy="152400"/>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4642449" y="4114800"/>
            <a:ext cx="762000" cy="152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57836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990600"/>
            <a:ext cx="4025335" cy="5207809"/>
          </a:xfrm>
          <a:prstGeom prst="rect">
            <a:avLst/>
          </a:prstGeom>
          <a:ln>
            <a:solidFill>
              <a:schemeClr val="tx1"/>
            </a:solidFill>
          </a:ln>
        </p:spPr>
      </p:pic>
    </p:spTree>
    <p:extLst>
      <p:ext uri="{BB962C8B-B14F-4D97-AF65-F5344CB8AC3E}">
        <p14:creationId xmlns:p14="http://schemas.microsoft.com/office/powerpoint/2010/main" val="520533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37</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990600"/>
            <a:ext cx="4063388" cy="5257800"/>
          </a:xfrm>
          <a:prstGeom prst="rect">
            <a:avLst/>
          </a:prstGeom>
          <a:ln>
            <a:solidFill>
              <a:schemeClr val="tx1"/>
            </a:solidFill>
          </a:ln>
        </p:spPr>
      </p:pic>
    </p:spTree>
    <p:extLst>
      <p:ext uri="{BB962C8B-B14F-4D97-AF65-F5344CB8AC3E}">
        <p14:creationId xmlns:p14="http://schemas.microsoft.com/office/powerpoint/2010/main" val="25384734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38</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1" y="990600"/>
            <a:ext cx="4041126" cy="5228698"/>
          </a:xfrm>
          <a:prstGeom prst="rect">
            <a:avLst/>
          </a:prstGeom>
          <a:ln>
            <a:solidFill>
              <a:schemeClr val="tx1"/>
            </a:solidFill>
          </a:ln>
        </p:spPr>
      </p:pic>
    </p:spTree>
    <p:extLst>
      <p:ext uri="{BB962C8B-B14F-4D97-AF65-F5344CB8AC3E}">
        <p14:creationId xmlns:p14="http://schemas.microsoft.com/office/powerpoint/2010/main" val="3066957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9144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39</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23" y="838200"/>
            <a:ext cx="4158120" cy="5381098"/>
          </a:xfrm>
          <a:prstGeom prst="rect">
            <a:avLst/>
          </a:prstGeom>
          <a:ln>
            <a:solidFill>
              <a:schemeClr val="tx1"/>
            </a:solidFill>
          </a:ln>
        </p:spPr>
      </p:pic>
    </p:spTree>
    <p:extLst>
      <p:ext uri="{BB962C8B-B14F-4D97-AF65-F5344CB8AC3E}">
        <p14:creationId xmlns:p14="http://schemas.microsoft.com/office/powerpoint/2010/main" val="1281960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639762"/>
          </a:xfrm>
        </p:spPr>
        <p:txBody>
          <a:bodyPr/>
          <a:lstStyle/>
          <a:p>
            <a:r>
              <a:rPr lang="en-US" sz="3200" dirty="0" smtClean="0"/>
              <a:t>DOTD </a:t>
            </a:r>
            <a:r>
              <a:rPr lang="en-US" sz="3200" dirty="0"/>
              <a:t>Levee Safety Program</a:t>
            </a:r>
            <a:endParaRPr lang="en-US" altLang="en-US" sz="3200" dirty="0" smtClean="0"/>
          </a:p>
        </p:txBody>
      </p:sp>
      <p:sp>
        <p:nvSpPr>
          <p:cNvPr id="17411" name="Content Placeholder 2"/>
          <p:cNvSpPr>
            <a:spLocks noGrp="1"/>
          </p:cNvSpPr>
          <p:nvPr>
            <p:ph idx="1"/>
          </p:nvPr>
        </p:nvSpPr>
        <p:spPr>
          <a:xfrm>
            <a:off x="457200" y="914400"/>
            <a:ext cx="8229600" cy="4876800"/>
          </a:xfrm>
        </p:spPr>
        <p:txBody>
          <a:bodyPr/>
          <a:lstStyle/>
          <a:p>
            <a:pPr marL="338138" lvl="1" indent="-338138">
              <a:buFont typeface="Wingdings" panose="05000000000000000000" pitchFamily="2" charset="2"/>
              <a:buChar char="Ø"/>
            </a:pPr>
            <a:r>
              <a:rPr lang="en-US" sz="2100" dirty="0">
                <a:latin typeface="Calibri" panose="020F0502020204030204" pitchFamily="34" charset="0"/>
              </a:rPr>
              <a:t>Permits</a:t>
            </a:r>
          </a:p>
          <a:p>
            <a:pPr lvl="1"/>
            <a:r>
              <a:rPr lang="en-US" sz="2100" dirty="0">
                <a:latin typeface="Calibri" panose="020F0502020204030204" pitchFamily="34" charset="0"/>
              </a:rPr>
              <a:t>Levee Board permitting and tracking permits in DOTD Levee Permit Database and oversight of Letters of No Objection at the </a:t>
            </a:r>
            <a:r>
              <a:rPr lang="en-US" sz="2100" dirty="0" smtClean="0">
                <a:latin typeface="Calibri" panose="020F0502020204030204" pitchFamily="34" charset="0"/>
              </a:rPr>
              <a:t>DOTD district level</a:t>
            </a:r>
          </a:p>
          <a:p>
            <a:pPr lvl="0"/>
            <a:r>
              <a:rPr lang="en-US" sz="2200" dirty="0">
                <a:solidFill>
                  <a:prstClr val="black"/>
                </a:solidFill>
                <a:latin typeface="Calibri" panose="020F0502020204030204" pitchFamily="34" charset="0"/>
              </a:rPr>
              <a:t>Flood fight </a:t>
            </a:r>
            <a:r>
              <a:rPr lang="en-US" sz="2200" dirty="0" smtClean="0">
                <a:solidFill>
                  <a:prstClr val="black"/>
                </a:solidFill>
                <a:latin typeface="Calibri" panose="020F0502020204030204" pitchFamily="34" charset="0"/>
              </a:rPr>
              <a:t>coordination with Levee Districts\monitoring</a:t>
            </a:r>
            <a:endParaRPr lang="en-US" sz="2200" dirty="0">
              <a:solidFill>
                <a:prstClr val="black"/>
              </a:solidFill>
              <a:latin typeface="Calibri" panose="020F0502020204030204" pitchFamily="34" charset="0"/>
            </a:endParaRPr>
          </a:p>
          <a:p>
            <a:pPr lvl="1"/>
            <a:endParaRPr lang="en-US" sz="2100" dirty="0">
              <a:latin typeface="Calibri" panose="020F0502020204030204" pitchFamily="34" charset="0"/>
            </a:endParaRPr>
          </a:p>
          <a:p>
            <a:pPr marL="457200" lvl="1" indent="0">
              <a:buNone/>
            </a:pPr>
            <a:endParaRPr lang="en-US" sz="2200" dirty="0" smtClean="0">
              <a:latin typeface="Calibri" panose="020F0502020204030204" pitchFamily="34" charset="0"/>
            </a:endParaRPr>
          </a:p>
          <a:p>
            <a:pPr marL="233363" indent="0">
              <a:buNone/>
            </a:pPr>
            <a:endParaRPr lang="en-US" sz="2800" dirty="0" smtClean="0">
              <a:latin typeface="Calibri" panose="020F0502020204030204" pitchFamily="34" charset="0"/>
            </a:endParaRPr>
          </a:p>
          <a:p>
            <a:pPr marL="0" indent="0">
              <a:buNone/>
            </a:pPr>
            <a:endParaRPr lang="en-US" sz="2800" dirty="0" smtClean="0">
              <a:latin typeface="Calibri" panose="020F0502020204030204" pitchFamily="34" charset="0"/>
            </a:endParaRPr>
          </a:p>
          <a:p>
            <a:endParaRPr lang="en-US" dirty="0" smtClean="0">
              <a:latin typeface="Calibri" panose="020F0502020204030204" pitchFamily="34" charset="0"/>
            </a:endParaRP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4</a:t>
            </a:fld>
            <a:endParaRPr lang="en-US" dirty="0"/>
          </a:p>
        </p:txBody>
      </p:sp>
    </p:spTree>
    <p:extLst>
      <p:ext uri="{BB962C8B-B14F-4D97-AF65-F5344CB8AC3E}">
        <p14:creationId xmlns:p14="http://schemas.microsoft.com/office/powerpoint/2010/main" val="41525483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40</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785" y="990600"/>
            <a:ext cx="4040357" cy="5228698"/>
          </a:xfrm>
          <a:prstGeom prst="rect">
            <a:avLst/>
          </a:prstGeom>
          <a:ln>
            <a:solidFill>
              <a:schemeClr val="tx1"/>
            </a:solidFill>
          </a:ln>
        </p:spPr>
      </p:pic>
    </p:spTree>
    <p:extLst>
      <p:ext uri="{BB962C8B-B14F-4D97-AF65-F5344CB8AC3E}">
        <p14:creationId xmlns:p14="http://schemas.microsoft.com/office/powerpoint/2010/main" val="4032554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41</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90600"/>
            <a:ext cx="7514519" cy="4898244"/>
          </a:xfrm>
          <a:prstGeom prst="rect">
            <a:avLst/>
          </a:prstGeom>
          <a:ln>
            <a:solidFill>
              <a:schemeClr val="tx1"/>
            </a:solidFill>
          </a:ln>
        </p:spPr>
      </p:pic>
    </p:spTree>
    <p:extLst>
      <p:ext uri="{BB962C8B-B14F-4D97-AF65-F5344CB8AC3E}">
        <p14:creationId xmlns:p14="http://schemas.microsoft.com/office/powerpoint/2010/main" val="17890832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42</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73" y="1143000"/>
            <a:ext cx="7599027" cy="4792368"/>
          </a:xfrm>
          <a:prstGeom prst="rect">
            <a:avLst/>
          </a:prstGeom>
          <a:ln>
            <a:solidFill>
              <a:schemeClr val="tx1"/>
            </a:solidFill>
          </a:ln>
        </p:spPr>
      </p:pic>
    </p:spTree>
    <p:extLst>
      <p:ext uri="{BB962C8B-B14F-4D97-AF65-F5344CB8AC3E}">
        <p14:creationId xmlns:p14="http://schemas.microsoft.com/office/powerpoint/2010/main" val="28249474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43</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86" y="1143000"/>
            <a:ext cx="8098828" cy="4114799"/>
          </a:xfrm>
          <a:prstGeom prst="rect">
            <a:avLst/>
          </a:prstGeom>
          <a:ln>
            <a:solidFill>
              <a:schemeClr val="tx1"/>
            </a:solidFill>
          </a:ln>
        </p:spPr>
      </p:pic>
    </p:spTree>
    <p:extLst>
      <p:ext uri="{BB962C8B-B14F-4D97-AF65-F5344CB8AC3E}">
        <p14:creationId xmlns:p14="http://schemas.microsoft.com/office/powerpoint/2010/main" val="31714219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Levee Permit Database</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44</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982" y="1066800"/>
            <a:ext cx="7050576" cy="4836938"/>
          </a:xfrm>
          <a:prstGeom prst="rect">
            <a:avLst/>
          </a:prstGeom>
          <a:ln>
            <a:solidFill>
              <a:schemeClr val="tx1"/>
            </a:solidFill>
          </a:ln>
        </p:spPr>
      </p:pic>
    </p:spTree>
    <p:extLst>
      <p:ext uri="{BB962C8B-B14F-4D97-AF65-F5344CB8AC3E}">
        <p14:creationId xmlns:p14="http://schemas.microsoft.com/office/powerpoint/2010/main" val="32307024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7" y="191068"/>
            <a:ext cx="8229600" cy="807548"/>
          </a:xfrm>
        </p:spPr>
        <p:txBody>
          <a:bodyPr/>
          <a:lstStyle/>
          <a:p>
            <a:r>
              <a:rPr lang="en-US" dirty="0" smtClean="0"/>
              <a:t>Columbia Centerline Survey</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45</a:t>
            </a:fld>
            <a:endParaRPr lang="en-US" dirty="0"/>
          </a:p>
        </p:txBody>
      </p:sp>
      <p:sp>
        <p:nvSpPr>
          <p:cNvPr id="8" name="Content Placeholder 2"/>
          <p:cNvSpPr>
            <a:spLocks noGrp="1"/>
          </p:cNvSpPr>
          <p:nvPr>
            <p:ph idx="1"/>
          </p:nvPr>
        </p:nvSpPr>
        <p:spPr>
          <a:xfrm>
            <a:off x="381000" y="1447800"/>
            <a:ext cx="8324877" cy="4343401"/>
          </a:xfrm>
        </p:spPr>
        <p:txBody>
          <a:bodyPr/>
          <a:lstStyle/>
          <a:p>
            <a:pPr marL="0" indent="0">
              <a:buNone/>
            </a:pPr>
            <a:endParaRPr lang="en-US" sz="3000" dirty="0" smtClean="0"/>
          </a:p>
          <a:p>
            <a:pPr marL="0" indent="0">
              <a:buNone/>
            </a:pPr>
            <a:endParaRPr lang="en-US" sz="3000" dirty="0" smtClean="0"/>
          </a:p>
          <a:p>
            <a:endParaRPr lang="en-US" dirty="0" smtClean="0"/>
          </a:p>
          <a:p>
            <a:endParaRPr lang="en-US" dirty="0" smtClean="0"/>
          </a:p>
          <a:p>
            <a:endParaRPr lang="en-US" dirty="0" smtClean="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217" y="897457"/>
            <a:ext cx="5665365" cy="5003895"/>
          </a:xfrm>
          <a:prstGeom prst="rect">
            <a:avLst/>
          </a:prstGeom>
        </p:spPr>
      </p:pic>
    </p:spTree>
    <p:extLst>
      <p:ext uri="{BB962C8B-B14F-4D97-AF65-F5344CB8AC3E}">
        <p14:creationId xmlns:p14="http://schemas.microsoft.com/office/powerpoint/2010/main" val="22691516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7" y="152400"/>
            <a:ext cx="8229600" cy="990600"/>
          </a:xfrm>
        </p:spPr>
        <p:txBody>
          <a:bodyPr/>
          <a:lstStyle/>
          <a:p>
            <a:r>
              <a:rPr lang="en-US" dirty="0" smtClean="0"/>
              <a:t>Columbia Centerline Survey</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46</a:t>
            </a:fld>
            <a:endParaRPr lang="en-US" dirty="0"/>
          </a:p>
        </p:txBody>
      </p:sp>
      <p:sp>
        <p:nvSpPr>
          <p:cNvPr id="8" name="Content Placeholder 2"/>
          <p:cNvSpPr>
            <a:spLocks noGrp="1"/>
          </p:cNvSpPr>
          <p:nvPr>
            <p:ph idx="1"/>
          </p:nvPr>
        </p:nvSpPr>
        <p:spPr>
          <a:xfrm>
            <a:off x="191798" y="1066800"/>
            <a:ext cx="8486762" cy="5105400"/>
          </a:xfrm>
        </p:spPr>
        <p:txBody>
          <a:bodyPr/>
          <a:lstStyle/>
          <a:p>
            <a:r>
              <a:rPr lang="en-US" sz="3000" dirty="0" smtClean="0"/>
              <a:t>Pilot between TBLD, DOTD Location &amp; Survey Unit &amp; District 58 Survey Unit</a:t>
            </a:r>
            <a:endParaRPr lang="en-US" sz="3000" dirty="0"/>
          </a:p>
          <a:p>
            <a:r>
              <a:rPr lang="en-US" sz="3000" dirty="0"/>
              <a:t>LSU Center for </a:t>
            </a:r>
            <a:r>
              <a:rPr lang="en-US" sz="3000" dirty="0" err="1" smtClean="0"/>
              <a:t>GeoInformatics</a:t>
            </a:r>
            <a:r>
              <a:rPr lang="en-US" sz="3000" dirty="0" smtClean="0"/>
              <a:t> Real-Time Network was used for this survey</a:t>
            </a:r>
          </a:p>
          <a:p>
            <a:pPr indent="1588">
              <a:buFont typeface="Arial" panose="020B0604020202020204" pitchFamily="34" charset="0"/>
              <a:buChar char="•"/>
            </a:pPr>
            <a:r>
              <a:rPr lang="en-US" sz="3000" dirty="0"/>
              <a:t> </a:t>
            </a:r>
            <a:r>
              <a:rPr lang="en-US" sz="3000" dirty="0" smtClean="0"/>
              <a:t>   This network is fully updated in this state to       </a:t>
            </a:r>
          </a:p>
          <a:p>
            <a:pPr marL="0" indent="0">
              <a:buNone/>
            </a:pPr>
            <a:r>
              <a:rPr lang="en-US" sz="3000" dirty="0"/>
              <a:t> </a:t>
            </a:r>
            <a:r>
              <a:rPr lang="en-US" sz="3000" dirty="0" smtClean="0"/>
              <a:t>        see all constellations and new frequencies </a:t>
            </a:r>
          </a:p>
          <a:p>
            <a:pPr marL="1484313" indent="-682625">
              <a:buFont typeface="Wingdings" panose="05000000000000000000" pitchFamily="2" charset="2"/>
              <a:buChar char="§"/>
            </a:pPr>
            <a:r>
              <a:rPr lang="en-US" sz="3000" dirty="0" smtClean="0"/>
              <a:t>This means we get to fully utilize </a:t>
            </a:r>
            <a:r>
              <a:rPr lang="en-US" sz="3000" dirty="0"/>
              <a:t>strength </a:t>
            </a:r>
            <a:r>
              <a:rPr lang="en-US" sz="3000" dirty="0" smtClean="0"/>
              <a:t>of R-12 receiver</a:t>
            </a:r>
          </a:p>
          <a:p>
            <a:pPr marL="396875" indent="-396875"/>
            <a:r>
              <a:rPr lang="en-US" sz="3000" dirty="0" smtClean="0"/>
              <a:t>No need to setup a physical base, uses specially calculated virtual base</a:t>
            </a:r>
          </a:p>
          <a:p>
            <a:pPr marL="0" indent="0">
              <a:buNone/>
            </a:pPr>
            <a:r>
              <a:rPr lang="en-US" sz="3000" dirty="0" smtClean="0"/>
              <a:t> </a:t>
            </a:r>
          </a:p>
          <a:p>
            <a:endParaRPr lang="en-US" sz="3000" dirty="0" smtClean="0"/>
          </a:p>
          <a:p>
            <a:pPr marL="0" indent="0">
              <a:buNone/>
            </a:pPr>
            <a:endParaRPr lang="en-US" sz="3000" dirty="0" smtClean="0"/>
          </a:p>
          <a:p>
            <a:endParaRPr lang="en-US" sz="3000"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7" y="152400"/>
            <a:ext cx="8229600" cy="990600"/>
          </a:xfrm>
        </p:spPr>
        <p:txBody>
          <a:bodyPr/>
          <a:lstStyle/>
          <a:p>
            <a:r>
              <a:rPr lang="en-US" dirty="0" smtClean="0"/>
              <a:t>Columbia Centerline Survey</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47</a:t>
            </a:fld>
            <a:endParaRPr lang="en-US" dirty="0"/>
          </a:p>
        </p:txBody>
      </p:sp>
      <p:sp>
        <p:nvSpPr>
          <p:cNvPr id="8" name="Content Placeholder 2"/>
          <p:cNvSpPr>
            <a:spLocks noGrp="1"/>
          </p:cNvSpPr>
          <p:nvPr>
            <p:ph idx="1"/>
          </p:nvPr>
        </p:nvSpPr>
        <p:spPr>
          <a:xfrm>
            <a:off x="381000" y="838200"/>
            <a:ext cx="8324877" cy="4953000"/>
          </a:xfrm>
        </p:spPr>
        <p:txBody>
          <a:bodyPr/>
          <a:lstStyle/>
          <a:p>
            <a:r>
              <a:rPr lang="en-US" sz="3000" dirty="0" smtClean="0"/>
              <a:t>Trimble R-12 GNSS Receiver Specifications</a:t>
            </a:r>
          </a:p>
          <a:p>
            <a:pPr indent="-58738">
              <a:buFont typeface="Arial" panose="020B0604020202020204" pitchFamily="34" charset="0"/>
              <a:buChar char="•"/>
            </a:pPr>
            <a:r>
              <a:rPr lang="en-US" sz="3000" dirty="0"/>
              <a:t> </a:t>
            </a:r>
            <a:r>
              <a:rPr lang="en-US" sz="3000" dirty="0" smtClean="0"/>
              <a:t>Can </a:t>
            </a:r>
            <a:r>
              <a:rPr lang="en-US" sz="3000" dirty="0"/>
              <a:t>see all 4 major constellations </a:t>
            </a:r>
            <a:r>
              <a:rPr lang="en-US" sz="3000" dirty="0" smtClean="0"/>
              <a:t>and </a:t>
            </a:r>
            <a:r>
              <a:rPr lang="en-US" sz="3000" dirty="0"/>
              <a:t>their </a:t>
            </a:r>
            <a:r>
              <a:rPr lang="en-US" sz="3000" dirty="0" smtClean="0"/>
              <a:t>  </a:t>
            </a:r>
          </a:p>
          <a:p>
            <a:pPr marL="284162" indent="0">
              <a:buNone/>
            </a:pPr>
            <a:r>
              <a:rPr lang="en-US" sz="3000" dirty="0"/>
              <a:t> </a:t>
            </a:r>
            <a:r>
              <a:rPr lang="en-US" sz="3000" dirty="0" smtClean="0"/>
              <a:t>  available frequencies</a:t>
            </a:r>
          </a:p>
          <a:p>
            <a:pPr indent="-58738">
              <a:buFont typeface="Arial" panose="020B0604020202020204" pitchFamily="34" charset="0"/>
              <a:buChar char="•"/>
            </a:pPr>
            <a:r>
              <a:rPr lang="en-US" sz="3000" dirty="0" smtClean="0"/>
              <a:t> See up to 30 plus satellites at once</a:t>
            </a:r>
          </a:p>
          <a:p>
            <a:pPr marL="284163" indent="0">
              <a:buFont typeface="Arial" panose="020B0604020202020204" pitchFamily="34" charset="0"/>
              <a:buChar char="•"/>
            </a:pPr>
            <a:r>
              <a:rPr lang="en-US" sz="3000" dirty="0" smtClean="0"/>
              <a:t> More satellites means better results</a:t>
            </a:r>
          </a:p>
          <a:p>
            <a:pPr marL="284163" indent="0">
              <a:buFont typeface="Arial" panose="020B0604020202020204" pitchFamily="34" charset="0"/>
              <a:buChar char="•"/>
            </a:pPr>
            <a:r>
              <a:rPr lang="en-US" sz="3000" dirty="0"/>
              <a:t> </a:t>
            </a:r>
            <a:r>
              <a:rPr lang="en-US" sz="3000" dirty="0" smtClean="0"/>
              <a:t>Newer frequencies help with multipath   </a:t>
            </a:r>
          </a:p>
          <a:p>
            <a:pPr marL="284163" indent="0">
              <a:buNone/>
            </a:pPr>
            <a:r>
              <a:rPr lang="en-US" sz="3000" dirty="0"/>
              <a:t> </a:t>
            </a:r>
            <a:r>
              <a:rPr lang="en-US" sz="3000" dirty="0" smtClean="0"/>
              <a:t>  rejections\interference</a:t>
            </a:r>
          </a:p>
          <a:p>
            <a:r>
              <a:rPr lang="en-US" sz="3000" dirty="0" smtClean="0"/>
              <a:t>Centerline information can be uploaded into the National Levee Database</a:t>
            </a:r>
          </a:p>
          <a:p>
            <a:pPr indent="-58738">
              <a:buFont typeface="Arial" panose="020B0604020202020204" pitchFamily="34" charset="0"/>
              <a:buChar char="•"/>
            </a:pPr>
            <a:r>
              <a:rPr lang="en-US" sz="3000" dirty="0"/>
              <a:t> </a:t>
            </a:r>
            <a:r>
              <a:rPr lang="en-US" sz="3000" dirty="0">
                <a:hlinkClick r:id="rId3" action="ppaction://hlinkpres?slideindex=1&amp;slidetitle="/>
              </a:rPr>
              <a:t>https://</a:t>
            </a:r>
            <a:r>
              <a:rPr lang="en-US" sz="3000" dirty="0" smtClean="0">
                <a:hlinkClick r:id="rId3" action="ppaction://hlinkpres?slideindex=1&amp;slidetitle="/>
              </a:rPr>
              <a:t>levees.sec.usace.army.mil/submitting-    </a:t>
            </a:r>
          </a:p>
          <a:p>
            <a:pPr marL="284162" indent="0">
              <a:buNone/>
            </a:pPr>
            <a:r>
              <a:rPr lang="en-US" sz="3000" dirty="0">
                <a:hlinkClick r:id="rId3" action="ppaction://hlinkpres?slideindex=1&amp;slidetitle="/>
              </a:rPr>
              <a:t> </a:t>
            </a:r>
            <a:r>
              <a:rPr lang="en-US" sz="3000" dirty="0" smtClean="0">
                <a:hlinkClick r:id="rId3" action="ppaction://hlinkpres?slideindex=1&amp;slidetitle="/>
              </a:rPr>
              <a:t> data/updates</a:t>
            </a:r>
            <a:r>
              <a:rPr lang="en-US" sz="3000" dirty="0">
                <a:hlinkClick r:id="rId3" action="ppaction://hlinkpres?slideindex=1&amp;slidetitle="/>
              </a:rPr>
              <a:t>/</a:t>
            </a:r>
            <a:endParaRPr lang="en-US" sz="3000" dirty="0" smtClean="0"/>
          </a:p>
          <a:p>
            <a:pPr marL="0" indent="0">
              <a:buNone/>
            </a:pPr>
            <a:endParaRPr lang="en-US" sz="3000"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9946037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6" y="437072"/>
            <a:ext cx="8229600" cy="1010728"/>
          </a:xfrm>
        </p:spPr>
        <p:txBody>
          <a:bodyPr/>
          <a:lstStyle/>
          <a:p>
            <a:r>
              <a:rPr lang="en-US" dirty="0" smtClean="0"/>
              <a:t>Columbia Centerline Survey</a:t>
            </a:r>
            <a:br>
              <a:rPr lang="en-US" dirty="0" smtClean="0"/>
            </a:br>
            <a:r>
              <a:rPr lang="en-US" dirty="0" smtClean="0"/>
              <a:t> </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48</a:t>
            </a:fld>
            <a:endParaRPr lang="en-US" dirty="0"/>
          </a:p>
        </p:txBody>
      </p:sp>
      <p:sp>
        <p:nvSpPr>
          <p:cNvPr id="8" name="Content Placeholder 2"/>
          <p:cNvSpPr>
            <a:spLocks noGrp="1"/>
          </p:cNvSpPr>
          <p:nvPr>
            <p:ph idx="1"/>
          </p:nvPr>
        </p:nvSpPr>
        <p:spPr>
          <a:xfrm>
            <a:off x="478264" y="1722437"/>
            <a:ext cx="8324877" cy="4953000"/>
          </a:xfrm>
        </p:spPr>
        <p:txBody>
          <a:bodyPr/>
          <a:lstStyle/>
          <a:p>
            <a:pPr marL="0" indent="0">
              <a:buNone/>
            </a:pPr>
            <a:endParaRPr lang="en-US" dirty="0" smtClean="0"/>
          </a:p>
          <a:p>
            <a:endParaRPr lang="en-US" dirty="0" smtClean="0"/>
          </a:p>
          <a:p>
            <a:endParaRPr lang="en-US" dirty="0" smtClean="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990599"/>
            <a:ext cx="5619776" cy="4909391"/>
          </a:xfrm>
          <a:prstGeom prst="rect">
            <a:avLst/>
          </a:prstGeom>
        </p:spPr>
      </p:pic>
    </p:spTree>
    <p:extLst>
      <p:ext uri="{BB962C8B-B14F-4D97-AF65-F5344CB8AC3E}">
        <p14:creationId xmlns:p14="http://schemas.microsoft.com/office/powerpoint/2010/main" val="21901876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7" y="152400"/>
            <a:ext cx="8229600" cy="990600"/>
          </a:xfrm>
        </p:spPr>
        <p:txBody>
          <a:bodyPr/>
          <a:lstStyle/>
          <a:p>
            <a:r>
              <a:rPr lang="en-US" dirty="0" smtClean="0"/>
              <a:t>Columbia Centerline Survey</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49</a:t>
            </a:fld>
            <a:endParaRPr lang="en-US" dirty="0"/>
          </a:p>
        </p:txBody>
      </p:sp>
      <p:sp>
        <p:nvSpPr>
          <p:cNvPr id="8" name="Content Placeholder 2"/>
          <p:cNvSpPr>
            <a:spLocks noGrp="1"/>
          </p:cNvSpPr>
          <p:nvPr>
            <p:ph idx="1"/>
          </p:nvPr>
        </p:nvSpPr>
        <p:spPr>
          <a:xfrm>
            <a:off x="428638" y="990600"/>
            <a:ext cx="8324877" cy="4953000"/>
          </a:xfrm>
        </p:spPr>
        <p:txBody>
          <a:bodyPr/>
          <a:lstStyle/>
          <a:p>
            <a:pPr marL="0" indent="0">
              <a:buNone/>
            </a:pPr>
            <a:endParaRPr lang="en-US" sz="3000" dirty="0" smtClean="0"/>
          </a:p>
          <a:p>
            <a:pPr marL="0" indent="0">
              <a:buNone/>
            </a:pPr>
            <a:endParaRPr lang="en-US" sz="3000" dirty="0" smtClean="0"/>
          </a:p>
          <a:p>
            <a:endParaRPr lang="en-US" dirty="0" smtClean="0"/>
          </a:p>
          <a:p>
            <a:endParaRPr lang="en-US" dirty="0" smtClean="0"/>
          </a:p>
          <a:p>
            <a:endParaRPr lang="en-US" dirty="0" smtClean="0"/>
          </a:p>
          <a:p>
            <a:endParaRPr lang="en-US"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461781" y="941716"/>
            <a:ext cx="3812118" cy="5078083"/>
          </a:xfrm>
          <a:prstGeom prst="rect">
            <a:avLst/>
          </a:prstGeom>
        </p:spPr>
      </p:pic>
    </p:spTree>
    <p:extLst>
      <p:ext uri="{BB962C8B-B14F-4D97-AF65-F5344CB8AC3E}">
        <p14:creationId xmlns:p14="http://schemas.microsoft.com/office/powerpoint/2010/main" val="430338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685800"/>
          </a:xfrm>
        </p:spPr>
        <p:txBody>
          <a:bodyPr/>
          <a:lstStyle/>
          <a:p>
            <a:r>
              <a:rPr lang="en-US" sz="4000" dirty="0" smtClean="0"/>
              <a:t>Levee Districts DOTD Works With</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90600"/>
            <a:ext cx="8306907" cy="4961718"/>
          </a:xfrm>
          <a:prstGeom prst="rect">
            <a:avLst/>
          </a:prstGeom>
          <a:ln>
            <a:solidFill>
              <a:schemeClr val="tx1"/>
            </a:solidFill>
          </a:ln>
        </p:spPr>
      </p:pic>
    </p:spTree>
    <p:extLst>
      <p:ext uri="{BB962C8B-B14F-4D97-AF65-F5344CB8AC3E}">
        <p14:creationId xmlns:p14="http://schemas.microsoft.com/office/powerpoint/2010/main" val="39369610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7" y="152400"/>
            <a:ext cx="8229600" cy="990600"/>
          </a:xfrm>
        </p:spPr>
        <p:txBody>
          <a:bodyPr/>
          <a:lstStyle/>
          <a:p>
            <a:r>
              <a:rPr lang="en-US" dirty="0" smtClean="0"/>
              <a:t>Columbia Centerline Survey</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50</a:t>
            </a:fld>
            <a:endParaRPr lang="en-US" dirty="0"/>
          </a:p>
        </p:txBody>
      </p:sp>
      <p:sp>
        <p:nvSpPr>
          <p:cNvPr id="8" name="Content Placeholder 2"/>
          <p:cNvSpPr>
            <a:spLocks noGrp="1"/>
          </p:cNvSpPr>
          <p:nvPr>
            <p:ph idx="1"/>
          </p:nvPr>
        </p:nvSpPr>
        <p:spPr>
          <a:xfrm>
            <a:off x="428638" y="990600"/>
            <a:ext cx="8324877" cy="4953000"/>
          </a:xfrm>
        </p:spPr>
        <p:txBody>
          <a:bodyPr/>
          <a:lstStyle/>
          <a:p>
            <a:pPr marL="0" indent="0">
              <a:buNone/>
            </a:pPr>
            <a:endParaRPr lang="en-US" sz="3000" dirty="0" smtClean="0"/>
          </a:p>
          <a:p>
            <a:pPr marL="0" indent="0">
              <a:buNone/>
            </a:pPr>
            <a:endParaRPr lang="en-US" sz="3000" dirty="0" smtClean="0"/>
          </a:p>
          <a:p>
            <a:endParaRPr lang="en-US" dirty="0" smtClean="0"/>
          </a:p>
          <a:p>
            <a:endParaRPr lang="en-US" dirty="0" smtClean="0"/>
          </a:p>
          <a:p>
            <a:endParaRPr lang="en-US" dirty="0" smtClean="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256" y="1016478"/>
            <a:ext cx="5906563" cy="4774721"/>
          </a:xfrm>
          <a:prstGeom prst="rect">
            <a:avLst/>
          </a:prstGeom>
        </p:spPr>
      </p:pic>
    </p:spTree>
    <p:extLst>
      <p:ext uri="{BB962C8B-B14F-4D97-AF65-F5344CB8AC3E}">
        <p14:creationId xmlns:p14="http://schemas.microsoft.com/office/powerpoint/2010/main" val="4546415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7" y="152400"/>
            <a:ext cx="8229600" cy="990600"/>
          </a:xfrm>
        </p:spPr>
        <p:txBody>
          <a:bodyPr/>
          <a:lstStyle/>
          <a:p>
            <a:r>
              <a:rPr lang="en-US" dirty="0" smtClean="0"/>
              <a:t>Columbia Centerline Survey</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51</a:t>
            </a:fld>
            <a:endParaRPr lang="en-US" dirty="0"/>
          </a:p>
        </p:txBody>
      </p:sp>
      <p:sp>
        <p:nvSpPr>
          <p:cNvPr id="8" name="Content Placeholder 2"/>
          <p:cNvSpPr>
            <a:spLocks noGrp="1"/>
          </p:cNvSpPr>
          <p:nvPr>
            <p:ph idx="1"/>
          </p:nvPr>
        </p:nvSpPr>
        <p:spPr>
          <a:xfrm>
            <a:off x="428638" y="990600"/>
            <a:ext cx="8324877" cy="4953000"/>
          </a:xfrm>
        </p:spPr>
        <p:txBody>
          <a:bodyPr/>
          <a:lstStyle/>
          <a:p>
            <a:pPr marL="0" indent="0">
              <a:buNone/>
            </a:pPr>
            <a:endParaRPr lang="en-US" sz="3000" dirty="0" smtClean="0"/>
          </a:p>
          <a:p>
            <a:pPr marL="0" indent="0">
              <a:buNone/>
            </a:pPr>
            <a:endParaRPr lang="en-US" sz="3000" dirty="0" smtClean="0"/>
          </a:p>
          <a:p>
            <a:endParaRPr lang="en-US" dirty="0" smtClean="0"/>
          </a:p>
          <a:p>
            <a:endParaRPr lang="en-US" dirty="0" smtClean="0"/>
          </a:p>
          <a:p>
            <a:endParaRPr lang="en-US" dirty="0" smtClean="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271" y="941716"/>
            <a:ext cx="4701138" cy="5078083"/>
          </a:xfrm>
          <a:prstGeom prst="rect">
            <a:avLst/>
          </a:prstGeom>
        </p:spPr>
      </p:pic>
    </p:spTree>
    <p:extLst>
      <p:ext uri="{BB962C8B-B14F-4D97-AF65-F5344CB8AC3E}">
        <p14:creationId xmlns:p14="http://schemas.microsoft.com/office/powerpoint/2010/main" val="11570716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7" y="191068"/>
            <a:ext cx="8229600" cy="807548"/>
          </a:xfrm>
        </p:spPr>
        <p:txBody>
          <a:bodyPr/>
          <a:lstStyle/>
          <a:p>
            <a:r>
              <a:rPr lang="en-US" dirty="0" smtClean="0"/>
              <a:t>Columbia Centerline Survey</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52</a:t>
            </a:fld>
            <a:endParaRPr lang="en-US" dirty="0"/>
          </a:p>
        </p:txBody>
      </p:sp>
      <p:sp>
        <p:nvSpPr>
          <p:cNvPr id="8" name="Content Placeholder 2"/>
          <p:cNvSpPr>
            <a:spLocks noGrp="1"/>
          </p:cNvSpPr>
          <p:nvPr>
            <p:ph idx="1"/>
          </p:nvPr>
        </p:nvSpPr>
        <p:spPr>
          <a:xfrm>
            <a:off x="381000" y="1447800"/>
            <a:ext cx="8324877" cy="4343401"/>
          </a:xfrm>
        </p:spPr>
        <p:txBody>
          <a:bodyPr/>
          <a:lstStyle/>
          <a:p>
            <a:pPr marL="0" indent="0">
              <a:buNone/>
            </a:pPr>
            <a:endParaRPr lang="en-US" sz="3000" dirty="0" smtClean="0"/>
          </a:p>
          <a:p>
            <a:pPr marL="0" indent="0">
              <a:buNone/>
            </a:pPr>
            <a:endParaRPr lang="en-US" sz="3000" dirty="0" smtClean="0"/>
          </a:p>
          <a:p>
            <a:endParaRPr lang="en-US" dirty="0" smtClean="0"/>
          </a:p>
          <a:p>
            <a:endParaRPr lang="en-US" dirty="0" smtClean="0"/>
          </a:p>
          <a:p>
            <a:endParaRPr lang="en-US" dirty="0" smtClean="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883748"/>
            <a:ext cx="6477000" cy="5031314"/>
          </a:xfrm>
          <a:prstGeom prst="rect">
            <a:avLst/>
          </a:prstGeom>
        </p:spPr>
      </p:pic>
    </p:spTree>
    <p:extLst>
      <p:ext uri="{BB962C8B-B14F-4D97-AF65-F5344CB8AC3E}">
        <p14:creationId xmlns:p14="http://schemas.microsoft.com/office/powerpoint/2010/main" val="7825165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7" y="191068"/>
            <a:ext cx="8229600" cy="807548"/>
          </a:xfrm>
        </p:spPr>
        <p:txBody>
          <a:bodyPr/>
          <a:lstStyle/>
          <a:p>
            <a:r>
              <a:rPr lang="en-US" dirty="0" smtClean="0"/>
              <a:t>Columbia Centerline Survey</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53</a:t>
            </a:fld>
            <a:endParaRPr lang="en-US" dirty="0"/>
          </a:p>
        </p:txBody>
      </p:sp>
      <p:sp>
        <p:nvSpPr>
          <p:cNvPr id="8" name="Content Placeholder 2"/>
          <p:cNvSpPr>
            <a:spLocks noGrp="1"/>
          </p:cNvSpPr>
          <p:nvPr>
            <p:ph idx="1"/>
          </p:nvPr>
        </p:nvSpPr>
        <p:spPr>
          <a:xfrm>
            <a:off x="381000" y="1447800"/>
            <a:ext cx="8324877" cy="4343401"/>
          </a:xfrm>
        </p:spPr>
        <p:txBody>
          <a:bodyPr/>
          <a:lstStyle/>
          <a:p>
            <a:pPr marL="0" indent="0">
              <a:buNone/>
            </a:pPr>
            <a:endParaRPr lang="en-US" sz="3000" dirty="0" smtClean="0"/>
          </a:p>
          <a:p>
            <a:pPr marL="0" indent="0">
              <a:buNone/>
            </a:pPr>
            <a:endParaRPr lang="en-US" sz="3000" dirty="0" smtClean="0"/>
          </a:p>
          <a:p>
            <a:endParaRPr lang="en-US" dirty="0" smtClean="0"/>
          </a:p>
          <a:p>
            <a:endParaRPr lang="en-US" dirty="0" smtClean="0"/>
          </a:p>
          <a:p>
            <a:endParaRPr lang="en-US" dirty="0" smtClean="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42" y="1219200"/>
            <a:ext cx="8221935" cy="3779438"/>
          </a:xfrm>
          <a:prstGeom prst="rect">
            <a:avLst/>
          </a:prstGeom>
        </p:spPr>
      </p:pic>
    </p:spTree>
    <p:extLst>
      <p:ext uri="{BB962C8B-B14F-4D97-AF65-F5344CB8AC3E}">
        <p14:creationId xmlns:p14="http://schemas.microsoft.com/office/powerpoint/2010/main" val="32036688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7" y="191068"/>
            <a:ext cx="8229600" cy="807548"/>
          </a:xfrm>
        </p:spPr>
        <p:txBody>
          <a:bodyPr/>
          <a:lstStyle/>
          <a:p>
            <a:r>
              <a:rPr lang="en-US" dirty="0" smtClean="0"/>
              <a:t>Columbia Centerline Survey</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54</a:t>
            </a:fld>
            <a:endParaRPr lang="en-US" dirty="0"/>
          </a:p>
        </p:txBody>
      </p:sp>
      <p:sp>
        <p:nvSpPr>
          <p:cNvPr id="8" name="Content Placeholder 2"/>
          <p:cNvSpPr>
            <a:spLocks noGrp="1"/>
          </p:cNvSpPr>
          <p:nvPr>
            <p:ph idx="1"/>
          </p:nvPr>
        </p:nvSpPr>
        <p:spPr>
          <a:xfrm>
            <a:off x="381000" y="1447800"/>
            <a:ext cx="8324877" cy="4343401"/>
          </a:xfrm>
        </p:spPr>
        <p:txBody>
          <a:bodyPr/>
          <a:lstStyle/>
          <a:p>
            <a:pPr marL="0" indent="0">
              <a:buNone/>
            </a:pPr>
            <a:endParaRPr lang="en-US" sz="3000" dirty="0" smtClean="0"/>
          </a:p>
          <a:p>
            <a:pPr marL="0" indent="0">
              <a:buNone/>
            </a:pPr>
            <a:endParaRPr lang="en-US" sz="3000" dirty="0" smtClean="0"/>
          </a:p>
          <a:p>
            <a:endParaRPr lang="en-US" dirty="0" smtClean="0"/>
          </a:p>
          <a:p>
            <a:endParaRPr lang="en-US" dirty="0" smtClean="0"/>
          </a:p>
          <a:p>
            <a:endParaRPr lang="en-US" dirty="0" smtClean="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77" y="1219200"/>
            <a:ext cx="8229600" cy="4032902"/>
          </a:xfrm>
          <a:prstGeom prst="rect">
            <a:avLst/>
          </a:prstGeom>
        </p:spPr>
      </p:pic>
    </p:spTree>
    <p:extLst>
      <p:ext uri="{BB962C8B-B14F-4D97-AF65-F5344CB8AC3E}">
        <p14:creationId xmlns:p14="http://schemas.microsoft.com/office/powerpoint/2010/main" val="27334659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t>Resources</a:t>
            </a:r>
          </a:p>
        </p:txBody>
      </p:sp>
      <p:sp>
        <p:nvSpPr>
          <p:cNvPr id="17411" name="Content Placeholder 2"/>
          <p:cNvSpPr>
            <a:spLocks noGrp="1"/>
          </p:cNvSpPr>
          <p:nvPr>
            <p:ph idx="1"/>
          </p:nvPr>
        </p:nvSpPr>
        <p:spPr>
          <a:xfrm>
            <a:off x="457200" y="1143000"/>
            <a:ext cx="8382000" cy="4572000"/>
          </a:xfrm>
        </p:spPr>
        <p:txBody>
          <a:bodyPr/>
          <a:lstStyle/>
          <a:p>
            <a:r>
              <a:rPr lang="en-US" sz="2800" dirty="0" smtClean="0">
                <a:solidFill>
                  <a:prstClr val="black"/>
                </a:solidFill>
              </a:rPr>
              <a:t>Levee Inspector Certification</a:t>
            </a:r>
          </a:p>
          <a:p>
            <a:pPr lvl="1"/>
            <a:r>
              <a:rPr lang="en-US" sz="2000" dirty="0">
                <a:hlinkClick r:id="rId3"/>
              </a:rPr>
              <a:t>https://coastal.la.gov/resources/levee-inspector-certification</a:t>
            </a:r>
            <a:r>
              <a:rPr lang="en-US" sz="2000" dirty="0" smtClean="0">
                <a:hlinkClick r:id="rId3"/>
              </a:rPr>
              <a:t>/</a:t>
            </a:r>
            <a:endParaRPr lang="en-US" sz="2000" dirty="0" smtClean="0"/>
          </a:p>
          <a:p>
            <a:pPr marL="457200" lvl="1" indent="0">
              <a:buNone/>
            </a:pPr>
            <a:endParaRPr lang="en-US" sz="2800" dirty="0" smtClean="0">
              <a:solidFill>
                <a:prstClr val="black"/>
              </a:solidFill>
            </a:endParaRPr>
          </a:p>
          <a:p>
            <a:endParaRPr lang="en-US" sz="2000" dirty="0" smtClean="0">
              <a:solidFill>
                <a:prstClr val="black"/>
              </a:solidFill>
            </a:endParaRPr>
          </a:p>
          <a:p>
            <a:pPr marL="457200" lvl="1" indent="0">
              <a:buNone/>
            </a:pPr>
            <a:endParaRPr lang="en-US" sz="2400" dirty="0" smtClean="0">
              <a:solidFill>
                <a:prstClr val="black"/>
              </a:solidFill>
            </a:endParaRPr>
          </a:p>
          <a:p>
            <a:pPr lvl="2"/>
            <a:endParaRPr lang="en-US" sz="2400" dirty="0" smtClean="0">
              <a:solidFill>
                <a:prstClr val="black"/>
              </a:solidFill>
            </a:endParaRPr>
          </a:p>
          <a:p>
            <a:pPr lvl="1"/>
            <a:endParaRPr lang="en-US" altLang="en-US" dirty="0" smtClean="0">
              <a:solidFill>
                <a:prstClr val="black"/>
              </a:solidFill>
            </a:endParaRPr>
          </a:p>
          <a:p>
            <a:pPr lvl="1"/>
            <a:endParaRPr lang="en-US" altLang="en-US" dirty="0">
              <a:solidFill>
                <a:prstClr val="black"/>
              </a:solidFill>
            </a:endParaRPr>
          </a:p>
          <a:p>
            <a:pPr lvl="1"/>
            <a:endParaRPr lang="en-US" altLang="en-US" dirty="0" smtClean="0">
              <a:solidFill>
                <a:prstClr val="black"/>
              </a:solidFill>
            </a:endParaRPr>
          </a:p>
          <a:p>
            <a:pPr lvl="1"/>
            <a:endParaRPr lang="en-US" altLang="en-US" dirty="0">
              <a:solidFill>
                <a:prstClr val="black"/>
              </a:solidFill>
            </a:endParaRPr>
          </a:p>
          <a:p>
            <a:pPr lvl="1"/>
            <a:endParaRPr lang="en-US" altLang="en-US" dirty="0" smtClean="0">
              <a:solidFill>
                <a:prstClr val="black"/>
              </a:solidFill>
            </a:endParaRPr>
          </a:p>
          <a:p>
            <a:pPr lvl="1"/>
            <a:endParaRPr lang="en-US" altLang="en-US" dirty="0">
              <a:solidFill>
                <a:prstClr val="black"/>
              </a:solidFill>
            </a:endParaRPr>
          </a:p>
          <a:p>
            <a:pPr lvl="2"/>
            <a:endParaRPr lang="en-US" altLang="en-US" dirty="0">
              <a:solidFill>
                <a:prstClr val="black"/>
              </a:solidFill>
            </a:endParaRPr>
          </a:p>
          <a:p>
            <a:pPr marL="457200" lvl="1" indent="0">
              <a:buNone/>
            </a:pPr>
            <a:endParaRPr lang="en-US" alt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55</a:t>
            </a:fld>
            <a:endParaRPr lang="en-US" dirty="0"/>
          </a:p>
        </p:txBody>
      </p:sp>
    </p:spTree>
    <p:extLst>
      <p:ext uri="{BB962C8B-B14F-4D97-AF65-F5344CB8AC3E}">
        <p14:creationId xmlns:p14="http://schemas.microsoft.com/office/powerpoint/2010/main" val="37269115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r>
              <a:rPr lang="en-US" dirty="0" smtClean="0"/>
              <a:t>Questions?</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56</a:t>
            </a:fld>
            <a:endParaRPr lang="en-US" dirty="0"/>
          </a:p>
        </p:txBody>
      </p:sp>
      <p:sp>
        <p:nvSpPr>
          <p:cNvPr id="7" name="Content Placeholder 2"/>
          <p:cNvSpPr txBox="1">
            <a:spLocks/>
          </p:cNvSpPr>
          <p:nvPr/>
        </p:nvSpPr>
        <p:spPr bwMode="auto">
          <a:xfrm>
            <a:off x="477715" y="4419600"/>
            <a:ext cx="457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2400" dirty="0" smtClean="0">
                <a:solidFill>
                  <a:prstClr val="black"/>
                </a:solidFill>
              </a:rPr>
              <a:t>Thanks</a:t>
            </a:r>
          </a:p>
          <a:p>
            <a:pPr marL="914400" lvl="2" indent="0">
              <a:buNone/>
            </a:pPr>
            <a:r>
              <a:rPr lang="en-US" sz="2000" dirty="0" smtClean="0">
                <a:solidFill>
                  <a:prstClr val="black"/>
                </a:solidFill>
              </a:rPr>
              <a:t>Curt J. Boniol, P.E.</a:t>
            </a:r>
          </a:p>
          <a:p>
            <a:pPr marL="914400" lvl="2" indent="0">
              <a:buNone/>
            </a:pPr>
            <a:r>
              <a:rPr lang="en-US" sz="2000" dirty="0" smtClean="0">
                <a:solidFill>
                  <a:prstClr val="black"/>
                </a:solidFill>
                <a:hlinkClick r:id="rId2"/>
              </a:rPr>
              <a:t>Curt.Boniol@la.gov</a:t>
            </a:r>
            <a:endParaRPr lang="en-US" sz="2000" dirty="0" smtClean="0">
              <a:solidFill>
                <a:prstClr val="black"/>
              </a:solidFill>
            </a:endParaRPr>
          </a:p>
          <a:p>
            <a:pPr marL="914400" lvl="2" indent="0">
              <a:buNone/>
            </a:pPr>
            <a:endParaRPr lang="en-US" sz="2000" dirty="0" smtClean="0">
              <a:solidFill>
                <a:prstClr val="black"/>
              </a:solidFill>
            </a:endParaRPr>
          </a:p>
          <a:p>
            <a:pPr marL="914400" lvl="2" indent="0">
              <a:buNone/>
            </a:pPr>
            <a:endParaRPr lang="en-US" sz="2000" dirty="0" smtClean="0">
              <a:solidFill>
                <a:prstClr val="black"/>
              </a:solidFill>
            </a:endParaRPr>
          </a:p>
          <a:p>
            <a:pPr lvl="2"/>
            <a:endParaRPr lang="en-US" sz="2000" dirty="0" smtClean="0">
              <a:solidFill>
                <a:prstClr val="black"/>
              </a:solidFill>
            </a:endParaRPr>
          </a:p>
          <a:p>
            <a:pPr lvl="2"/>
            <a:endParaRPr lang="en-US" sz="2400"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2"/>
            <a:endParaRPr lang="en-US" altLang="en-US" dirty="0" smtClean="0">
              <a:solidFill>
                <a:prstClr val="black"/>
              </a:solidFill>
            </a:endParaRPr>
          </a:p>
          <a:p>
            <a:pPr marL="457200" lvl="1" indent="0">
              <a:buFont typeface="Arial" panose="020B0604020202020204" pitchFamily="34" charset="0"/>
              <a:buNone/>
            </a:pPr>
            <a:endParaRPr lang="en-US" altLang="en-US" dirty="0"/>
          </a:p>
        </p:txBody>
      </p:sp>
    </p:spTree>
    <p:extLst>
      <p:ext uri="{BB962C8B-B14F-4D97-AF65-F5344CB8AC3E}">
        <p14:creationId xmlns:p14="http://schemas.microsoft.com/office/powerpoint/2010/main" val="2840200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375948"/>
            <a:ext cx="8229600" cy="685800"/>
          </a:xfrm>
        </p:spPr>
        <p:txBody>
          <a:bodyPr/>
          <a:lstStyle/>
          <a:p>
            <a:r>
              <a:rPr lang="en-US" sz="4000" dirty="0" smtClean="0"/>
              <a:t>Levees inspected in District 08</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6</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89" y="990600"/>
            <a:ext cx="7034011" cy="4921183"/>
          </a:xfrm>
          <a:prstGeom prst="rect">
            <a:avLst/>
          </a:prstGeom>
        </p:spPr>
      </p:pic>
      <p:sp>
        <p:nvSpPr>
          <p:cNvPr id="6" name="TextBox 5"/>
          <p:cNvSpPr txBox="1"/>
          <p:nvPr/>
        </p:nvSpPr>
        <p:spPr>
          <a:xfrm>
            <a:off x="7429500" y="1143000"/>
            <a:ext cx="1752600" cy="3970318"/>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Natchitoches Levee and Drainage District</a:t>
            </a:r>
          </a:p>
          <a:p>
            <a:endParaRPr lang="en-US" dirty="0" smtClean="0"/>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19th Louisiana Levee District</a:t>
            </a:r>
          </a:p>
          <a:p>
            <a:endParaRPr lang="en-US" dirty="0" smtClean="0"/>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Red River Atchafalaya and Bayou Boeuf Levee District</a:t>
            </a:r>
          </a:p>
        </p:txBody>
      </p:sp>
    </p:spTree>
    <p:extLst>
      <p:ext uri="{BB962C8B-B14F-4D97-AF65-F5344CB8AC3E}">
        <p14:creationId xmlns:p14="http://schemas.microsoft.com/office/powerpoint/2010/main" val="2949191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77252"/>
            <a:ext cx="8229600" cy="685800"/>
          </a:xfrm>
        </p:spPr>
        <p:txBody>
          <a:bodyPr/>
          <a:lstStyle/>
          <a:p>
            <a:r>
              <a:rPr lang="en-US" sz="4000" dirty="0" smtClean="0"/>
              <a:t>   RRABB Levee District </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7</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863052"/>
            <a:ext cx="6934200" cy="4930986"/>
          </a:xfrm>
          <a:prstGeom prst="rect">
            <a:avLst/>
          </a:prstGeom>
        </p:spPr>
      </p:pic>
    </p:spTree>
    <p:extLst>
      <p:ext uri="{BB962C8B-B14F-4D97-AF65-F5344CB8AC3E}">
        <p14:creationId xmlns:p14="http://schemas.microsoft.com/office/powerpoint/2010/main" val="1303977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02444"/>
            <a:ext cx="8229600" cy="639762"/>
          </a:xfrm>
        </p:spPr>
        <p:txBody>
          <a:bodyPr/>
          <a:lstStyle/>
          <a:p>
            <a:r>
              <a:rPr lang="en-US" altLang="en-US" sz="3200" dirty="0" smtClean="0"/>
              <a:t>ESRI Resources</a:t>
            </a:r>
          </a:p>
        </p:txBody>
      </p:sp>
      <p:sp>
        <p:nvSpPr>
          <p:cNvPr id="17411" name="Content Placeholder 2"/>
          <p:cNvSpPr>
            <a:spLocks noGrp="1"/>
          </p:cNvSpPr>
          <p:nvPr>
            <p:ph idx="1"/>
          </p:nvPr>
        </p:nvSpPr>
        <p:spPr>
          <a:xfrm>
            <a:off x="762000" y="1524000"/>
            <a:ext cx="8229600" cy="4267200"/>
          </a:xfrm>
        </p:spPr>
        <p:txBody>
          <a:bodyPr/>
          <a:lstStyle/>
          <a:p>
            <a:r>
              <a:rPr lang="en-US" dirty="0" smtClean="0">
                <a:latin typeface="Calibri" panose="020F0502020204030204" pitchFamily="34" charset="0"/>
              </a:rPr>
              <a:t>Online resources available </a:t>
            </a:r>
          </a:p>
          <a:p>
            <a:pPr lvl="1"/>
            <a:r>
              <a:rPr lang="en-US" dirty="0" smtClean="0">
                <a:latin typeface="Calibri" panose="020F0502020204030204" pitchFamily="34" charset="0"/>
              </a:rPr>
              <a:t>ESRI Field Maps App (conducting inspections)</a:t>
            </a:r>
          </a:p>
          <a:p>
            <a:pPr lvl="1"/>
            <a:r>
              <a:rPr lang="en-US" dirty="0" smtClean="0">
                <a:latin typeface="Calibri" panose="020F0502020204030204" pitchFamily="34" charset="0"/>
              </a:rPr>
              <a:t>Levee Data Viewer (DOTD only)</a:t>
            </a:r>
          </a:p>
          <a:p>
            <a:pPr lvl="1"/>
            <a:r>
              <a:rPr lang="en-US" dirty="0" smtClean="0">
                <a:latin typeface="Calibri" panose="020F0502020204030204" pitchFamily="34" charset="0"/>
              </a:rPr>
              <a:t>Levee Dashboard (read only - available to certain DOTD district personnel and to Non-Coastal Levee Districts - retrieve documentation)</a:t>
            </a:r>
          </a:p>
          <a:p>
            <a:pPr marL="0" indent="0">
              <a:buNone/>
            </a:pPr>
            <a:endParaRPr lang="en-US" sz="2800" dirty="0" smtClean="0">
              <a:latin typeface="Calibri" panose="020F0502020204030204" pitchFamily="34" charset="0"/>
            </a:endParaRPr>
          </a:p>
          <a:p>
            <a:endParaRPr lang="en-US" sz="2800" dirty="0" smtClean="0">
              <a:latin typeface="Calibri" panose="020F0502020204030204" pitchFamily="34" charset="0"/>
            </a:endParaRPr>
          </a:p>
          <a:p>
            <a:endParaRPr lang="en-US" dirty="0" smtClean="0">
              <a:latin typeface="Calibri" panose="020F0502020204030204" pitchFamily="34" charset="0"/>
            </a:endParaRP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8</a:t>
            </a:fld>
            <a:endParaRPr lang="en-US" dirty="0"/>
          </a:p>
        </p:txBody>
      </p:sp>
    </p:spTree>
    <p:extLst>
      <p:ext uri="{BB962C8B-B14F-4D97-AF65-F5344CB8AC3E}">
        <p14:creationId xmlns:p14="http://schemas.microsoft.com/office/powerpoint/2010/main" val="382417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03916"/>
            <a:ext cx="8229600" cy="557290"/>
          </a:xfrm>
        </p:spPr>
        <p:txBody>
          <a:bodyPr/>
          <a:lstStyle/>
          <a:p>
            <a:r>
              <a:rPr lang="en-US" altLang="en-US" sz="3200" dirty="0" smtClean="0"/>
              <a:t>Arc Catalog Data Base </a:t>
            </a:r>
          </a:p>
        </p:txBody>
      </p:sp>
      <p:sp>
        <p:nvSpPr>
          <p:cNvPr id="17411" name="Content Placeholder 2"/>
          <p:cNvSpPr>
            <a:spLocks noGrp="1"/>
          </p:cNvSpPr>
          <p:nvPr>
            <p:ph idx="1"/>
          </p:nvPr>
        </p:nvSpPr>
        <p:spPr>
          <a:xfrm>
            <a:off x="304800" y="1295400"/>
            <a:ext cx="8534400" cy="4343400"/>
          </a:xfrm>
        </p:spPr>
        <p:txBody>
          <a:bodyPr/>
          <a:lstStyle/>
          <a:p>
            <a:pPr marL="0" indent="0">
              <a:buNone/>
            </a:pPr>
            <a:endParaRPr lang="en-US" sz="2800" dirty="0" smtClean="0">
              <a:latin typeface="Calibri" panose="020F0502020204030204" pitchFamily="34" charset="0"/>
            </a:endParaRPr>
          </a:p>
          <a:p>
            <a:endParaRPr lang="en-US" sz="2800" dirty="0" smtClean="0">
              <a:latin typeface="Calibri" panose="020F0502020204030204" pitchFamily="34" charset="0"/>
            </a:endParaRPr>
          </a:p>
          <a:p>
            <a:endParaRPr lang="en-US" dirty="0" smtClean="0">
              <a:latin typeface="Calibri" panose="020F0502020204030204" pitchFamily="34" charset="0"/>
            </a:endParaRP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840769"/>
            <a:ext cx="5029200" cy="5200093"/>
          </a:xfrm>
          <a:prstGeom prst="rect">
            <a:avLst/>
          </a:prstGeom>
          <a:solidFill>
            <a:schemeClr val="tx1"/>
          </a:solidFill>
          <a:ln>
            <a:solidFill>
              <a:schemeClr val="tx1"/>
            </a:solidFill>
          </a:ln>
        </p:spPr>
      </p:pic>
    </p:spTree>
    <p:extLst>
      <p:ext uri="{BB962C8B-B14F-4D97-AF65-F5344CB8AC3E}">
        <p14:creationId xmlns:p14="http://schemas.microsoft.com/office/powerpoint/2010/main" val="31137334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07-2012 Brand Rollout Presentation</Template>
  <TotalTime>8086</TotalTime>
  <Words>1939</Words>
  <Application>Microsoft Office PowerPoint</Application>
  <PresentationFormat>On-screen Show (4:3)</PresentationFormat>
  <Paragraphs>384</Paragraphs>
  <Slides>56</Slides>
  <Notes>53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56</vt:i4>
      </vt:variant>
    </vt:vector>
  </HeadingPairs>
  <TitlesOfParts>
    <vt:vector size="65" baseType="lpstr">
      <vt:lpstr>Arial</vt:lpstr>
      <vt:lpstr>Calibri</vt:lpstr>
      <vt:lpstr>Franklin Gothic Book</vt:lpstr>
      <vt:lpstr>Franklin Gothic Demi</vt:lpstr>
      <vt:lpstr>Franklin Gothic Heavy</vt:lpstr>
      <vt:lpstr>Franklin Gothic Medium</vt:lpstr>
      <vt:lpstr>Wingdings</vt:lpstr>
      <vt:lpstr>Office Theme</vt:lpstr>
      <vt:lpstr>Custom Design</vt:lpstr>
      <vt:lpstr>Louisiana Levee Safety Program - Overview</vt:lpstr>
      <vt:lpstr>Levee Safety Program Topics</vt:lpstr>
      <vt:lpstr>DOTD Levee Safety Program</vt:lpstr>
      <vt:lpstr>DOTD Levee Safety Program</vt:lpstr>
      <vt:lpstr>Levee Districts DOTD Works With</vt:lpstr>
      <vt:lpstr>Levees inspected in District 08</vt:lpstr>
      <vt:lpstr>   RRABB Levee District </vt:lpstr>
      <vt:lpstr>ESRI Resources</vt:lpstr>
      <vt:lpstr>Arc Catalog Data Base </vt:lpstr>
      <vt:lpstr>ESRI Field Maps for Inspections</vt:lpstr>
      <vt:lpstr>Levee Data Viewer</vt:lpstr>
      <vt:lpstr>Levee Data Viewer Custom Filter</vt:lpstr>
      <vt:lpstr>Levee Data Viewer Custom Filter</vt:lpstr>
      <vt:lpstr>Levee Data Viewer</vt:lpstr>
      <vt:lpstr>Levee Data Viewer</vt:lpstr>
      <vt:lpstr>Levee Data Viewer</vt:lpstr>
      <vt:lpstr>Levee Inspection Dashboard</vt:lpstr>
      <vt:lpstr>RRABB Levee Inspection Dashboard</vt:lpstr>
      <vt:lpstr>RRABB Levee Inspection Dashboard</vt:lpstr>
      <vt:lpstr>RRABB Levee Inspection Dashboard</vt:lpstr>
      <vt:lpstr>RRABB Levee Inspection Dashboard</vt:lpstr>
      <vt:lpstr>RRABB Levee Inspection Dashboard</vt:lpstr>
      <vt:lpstr>Levee Inspection Dashboard</vt:lpstr>
      <vt:lpstr>Inspection Report Types</vt:lpstr>
      <vt:lpstr>Inspection Report Types Summary Report</vt:lpstr>
      <vt:lpstr>Inspection Report Types</vt:lpstr>
      <vt:lpstr>Inspection Report Types Full Report</vt:lpstr>
      <vt:lpstr>Inspection Report Types</vt:lpstr>
      <vt:lpstr>Inspection Report Maps</vt:lpstr>
      <vt:lpstr>Levee Permit Database</vt:lpstr>
      <vt:lpstr>Levee Permit Database</vt:lpstr>
      <vt:lpstr>Levee Permit Database</vt:lpstr>
      <vt:lpstr>Levee Permit Database</vt:lpstr>
      <vt:lpstr>Levee Permit Database</vt:lpstr>
      <vt:lpstr>Levee Permit Database</vt:lpstr>
      <vt:lpstr>Levee Permit Database</vt:lpstr>
      <vt:lpstr>Levee Permit Database</vt:lpstr>
      <vt:lpstr>Levee Permit Database</vt:lpstr>
      <vt:lpstr>Levee Permit Database</vt:lpstr>
      <vt:lpstr>Levee Permit Database</vt:lpstr>
      <vt:lpstr>Levee Permit Database</vt:lpstr>
      <vt:lpstr>Levee Permit Database</vt:lpstr>
      <vt:lpstr>Levee Permit Database</vt:lpstr>
      <vt:lpstr>Levee Permit Database</vt:lpstr>
      <vt:lpstr>Columbia Centerline Survey</vt:lpstr>
      <vt:lpstr>Columbia Centerline Survey</vt:lpstr>
      <vt:lpstr>Columbia Centerline Survey</vt:lpstr>
      <vt:lpstr>Columbia Centerline Survey  </vt:lpstr>
      <vt:lpstr>Columbia Centerline Survey</vt:lpstr>
      <vt:lpstr>Columbia Centerline Survey</vt:lpstr>
      <vt:lpstr>Columbia Centerline Survey</vt:lpstr>
      <vt:lpstr>Columbia Centerline Survey</vt:lpstr>
      <vt:lpstr>Columbia Centerline Survey</vt:lpstr>
      <vt:lpstr>Columbia Centerline Survey</vt:lpstr>
      <vt:lpstr>Resources</vt:lpstr>
      <vt:lpstr>Questions?</vt:lpstr>
    </vt:vector>
  </TitlesOfParts>
  <Company>LADOTD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d0919</dc:creator>
  <cp:lastModifiedBy>Curt Boniol</cp:lastModifiedBy>
  <cp:revision>515</cp:revision>
  <cp:lastPrinted>2022-05-17T17:44:04Z</cp:lastPrinted>
  <dcterms:created xsi:type="dcterms:W3CDTF">2012-07-12T19:32:08Z</dcterms:created>
  <dcterms:modified xsi:type="dcterms:W3CDTF">2024-05-01T21:04:10Z</dcterms:modified>
</cp:coreProperties>
</file>