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33"/>
  </p:notesMasterIdLst>
  <p:handoutMasterIdLst>
    <p:handoutMasterId r:id="rId34"/>
  </p:handoutMasterIdLst>
  <p:sldIdLst>
    <p:sldId id="274" r:id="rId11"/>
    <p:sldId id="7090" r:id="rId12"/>
    <p:sldId id="7098" r:id="rId13"/>
    <p:sldId id="354" r:id="rId14"/>
    <p:sldId id="7092" r:id="rId15"/>
    <p:sldId id="350" r:id="rId16"/>
    <p:sldId id="349" r:id="rId17"/>
    <p:sldId id="352" r:id="rId18"/>
    <p:sldId id="7097" r:id="rId19"/>
    <p:sldId id="340" r:id="rId20"/>
    <p:sldId id="7096" r:id="rId21"/>
    <p:sldId id="342" r:id="rId22"/>
    <p:sldId id="7095" r:id="rId23"/>
    <p:sldId id="358" r:id="rId24"/>
    <p:sldId id="7100" r:id="rId25"/>
    <p:sldId id="7101" r:id="rId26"/>
    <p:sldId id="7102" r:id="rId27"/>
    <p:sldId id="7088" r:id="rId28"/>
    <p:sldId id="7094" r:id="rId29"/>
    <p:sldId id="359" r:id="rId30"/>
    <p:sldId id="360" r:id="rId31"/>
    <p:sldId id="334"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0099FF"/>
    <a:srgbClr val="E4E4E4"/>
    <a:srgbClr val="F2E1CE"/>
    <a:srgbClr val="BFB8A6"/>
    <a:srgbClr val="B6C2CE"/>
    <a:srgbClr val="F3D68F"/>
    <a:srgbClr val="3C727F"/>
    <a:srgbClr val="B9FFFF"/>
    <a:srgbClr val="FBF0D5"/>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99" autoAdjust="0"/>
    <p:restoredTop sz="95153" autoAdjust="0"/>
  </p:normalViewPr>
  <p:slideViewPr>
    <p:cSldViewPr snapToGrid="0">
      <p:cViewPr varScale="1">
        <p:scale>
          <a:sx n="111" d="100"/>
          <a:sy n="111" d="100"/>
        </p:scale>
        <p:origin x="996" y="13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2" d="100"/>
          <a:sy n="82" d="100"/>
        </p:scale>
        <p:origin x="298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2CF3383-DF08-4C90-8557-22EF3027DD43}" type="datetimeFigureOut">
              <a:rPr lang="en-US" smtClean="0"/>
              <a:t>12/4/2024</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7D16557-6E8E-4D95-8DF3-2DE1590C714A}" type="datetimeFigureOut">
              <a:rPr lang="en-US" smtClean="0"/>
              <a:t>12/4/2024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C3A86D8-1D95-4DFF-A26B-8F86AC3AC58E}" type="slidenum">
              <a:rPr lang="en-US" smtClean="0"/>
              <a:t>‹#›</a:t>
            </a:fld>
            <a:endParaRPr lang="en-US" dirty="0"/>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LMRComp@usace.army.mi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430213"/>
            <a:ext cx="3344863" cy="1881187"/>
          </a:xfrm>
        </p:spPr>
      </p:sp>
      <p:sp>
        <p:nvSpPr>
          <p:cNvPr id="3" name="Notes Placeholder 2"/>
          <p:cNvSpPr>
            <a:spLocks noGrp="1"/>
          </p:cNvSpPr>
          <p:nvPr>
            <p:ph type="body" idx="1"/>
          </p:nvPr>
        </p:nvSpPr>
        <p:spPr>
          <a:xfrm>
            <a:off x="700228" y="2777853"/>
            <a:ext cx="5608320" cy="5810250"/>
          </a:xfrm>
        </p:spPr>
        <p:txBody>
          <a:bodyPr/>
          <a:lstStyle/>
          <a:p>
            <a:r>
              <a:rPr lang="en-US" dirty="0"/>
              <a:t>Good morning.  I am COL Cullen Jones, 65</a:t>
            </a:r>
            <a:r>
              <a:rPr lang="en-US" baseline="30000" dirty="0"/>
              <a:t>th</a:t>
            </a:r>
            <a:r>
              <a:rPr lang="en-US" dirty="0"/>
              <a:t> Commander of the New Orleans District, and on behalf of the New Orleans team, I welcome you back to the great city of New Orleans.  I always look forward to this opportunity to share insight into a few of the US Army Corps of Engineers’ accomplishments in Coastal Louisiana over the last year as well as what is on the schedule for the coming months.  Since we do not undertake our mission alone, our accomplishments are also the accomplishments of the state of Louisiana and you, our levee district partners.</a:t>
            </a:r>
          </a:p>
          <a:p>
            <a:endParaRPr lang="en-US" dirty="0"/>
          </a:p>
          <a:p>
            <a:endParaRPr lang="en-US" dirty="0"/>
          </a:p>
          <a:p>
            <a:r>
              <a:rPr lang="en-US" sz="1600" b="1" dirty="0"/>
              <a:t>ACTION:  CLICK/FWD TO MOVE TO FIRST TOPIC</a:t>
            </a:r>
            <a:endParaRPr lang="en-US" b="1" dirty="0"/>
          </a:p>
        </p:txBody>
      </p:sp>
      <p:sp>
        <p:nvSpPr>
          <p:cNvPr id="4" name="Slide Number Placeholder 3"/>
          <p:cNvSpPr>
            <a:spLocks noGrp="1"/>
          </p:cNvSpPr>
          <p:nvPr>
            <p:ph type="sldNum" sz="quarter" idx="5"/>
          </p:nvPr>
        </p:nvSpPr>
        <p:spPr/>
        <p:txBody>
          <a:bodyPr/>
          <a:lstStyle/>
          <a:p>
            <a:fld id="{BC3A86D8-1D95-4DFF-A26B-8F86AC3AC58E}" type="slidenum">
              <a:rPr lang="en-US" smtClean="0"/>
              <a:t>1</a:t>
            </a:fld>
            <a:endParaRPr lang="en-US" dirty="0"/>
          </a:p>
        </p:txBody>
      </p:sp>
    </p:spTree>
    <p:extLst>
      <p:ext uri="{BB962C8B-B14F-4D97-AF65-F5344CB8AC3E}">
        <p14:creationId xmlns:p14="http://schemas.microsoft.com/office/powerpoint/2010/main" val="2334134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NO ACTION/AUTO TRANSITION SLIDE</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10</a:t>
            </a:fld>
            <a:endParaRPr lang="en-US" dirty="0"/>
          </a:p>
        </p:txBody>
      </p:sp>
    </p:spTree>
    <p:extLst>
      <p:ext uri="{BB962C8B-B14F-4D97-AF65-F5344CB8AC3E}">
        <p14:creationId xmlns:p14="http://schemas.microsoft.com/office/powerpoint/2010/main" val="2326010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5888" y="833438"/>
            <a:ext cx="3597275" cy="2024062"/>
          </a:xfrm>
        </p:spPr>
      </p:sp>
      <p:sp>
        <p:nvSpPr>
          <p:cNvPr id="3" name="Notes Placeholder 2"/>
          <p:cNvSpPr>
            <a:spLocks noGrp="1"/>
          </p:cNvSpPr>
          <p:nvPr>
            <p:ph type="body" idx="1"/>
          </p:nvPr>
        </p:nvSpPr>
        <p:spPr>
          <a:xfrm>
            <a:off x="618978" y="3043676"/>
            <a:ext cx="5608320" cy="3660458"/>
          </a:xfrm>
        </p:spPr>
        <p:txBody>
          <a:bodyPr/>
          <a:lstStyle/>
          <a:p>
            <a:r>
              <a:rPr lang="en-US" dirty="0"/>
              <a:t>Since I last spoke to you, we have made significant progress on the West Shore Lake Pontchartrain Hurricane and Storm Damage Risk Reduction System.  </a:t>
            </a:r>
          </a:p>
          <a:p>
            <a:endParaRPr lang="en-US" dirty="0"/>
          </a:p>
          <a:p>
            <a:r>
              <a:rPr lang="en-US" dirty="0"/>
              <a:t>With the contract awards for Reach 109 and 114a in September, we have 11 active construction contracts underway.  Reach 110 to the north of Garyville is approximately 98% complete as we work to establish resilient turf along the reach. </a:t>
            </a:r>
          </a:p>
          <a:p>
            <a:endParaRPr lang="en-US" dirty="0"/>
          </a:p>
          <a:p>
            <a:r>
              <a:rPr lang="en-US" dirty="0"/>
              <a:t>We have another three projects under design with the next contract, for the pump stations and drainage structures, scheduled to be awarded this spring.</a:t>
            </a:r>
          </a:p>
          <a:p>
            <a:endParaRPr lang="en-US" dirty="0"/>
          </a:p>
          <a:p>
            <a:r>
              <a:rPr lang="en-US" dirty="0"/>
              <a:t>Concurrent to construction, USACE is conducting a study to identify the best approaches for providing additional resiliency to the system.  Our targeted date for providing our tentatively selected plan and draft report to the public is Spring of 2024. </a:t>
            </a:r>
          </a:p>
          <a:p>
            <a:endParaRPr lang="en-US" dirty="0"/>
          </a:p>
          <a:p>
            <a:r>
              <a:rPr lang="en-US" dirty="0"/>
              <a:t>In recent weeks, we have received concerns that construction has led to flooding behind the levee system.  In developing our construction processes, we conducted modeling to ensure there would be no induced flooding.  To confirm and verify, we are now in the process of evaluating data from Hurricane Francine and remain committed to working with our partners and stakeholders in addressing any other concerns residents may have regarding our construction efforts.</a:t>
            </a:r>
          </a:p>
          <a:p>
            <a:endParaRPr lang="en-US" dirty="0"/>
          </a:p>
          <a:p>
            <a:r>
              <a:rPr lang="en-US" b="1" dirty="0"/>
              <a:t>Understanding good communication is critical, we have also established a dedicated Facebook page for the project, just search West Shore Lake Pontchartrain Facebook to find it.  We are using this site to not only provide regular updates, including quarterly videos that walk through the status of each contract, but to also created an avenue for communicating directly with residents.    </a:t>
            </a:r>
          </a:p>
          <a:p>
            <a:endParaRPr lang="en-US" b="1" dirty="0"/>
          </a:p>
          <a:p>
            <a:r>
              <a:rPr lang="en-US" dirty="0"/>
              <a:t>From Lake Pontchartrain, let’s move south to the Gulf of Mexico and the state’s most known barrier island.</a:t>
            </a:r>
            <a:r>
              <a:rPr lang="en-US" b="1" dirty="0"/>
              <a:t>     </a:t>
            </a:r>
          </a:p>
          <a:p>
            <a:endParaRPr lang="en-US" b="1" dirty="0"/>
          </a:p>
          <a:p>
            <a:r>
              <a:rPr lang="en-US" b="1" dirty="0"/>
              <a:t>ACTION:  CLICK/FWD FOR TRANSISTION TO THE NEXT TOPIC (GRAND ISLE)</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11</a:t>
            </a:fld>
            <a:endParaRPr lang="en-US" dirty="0"/>
          </a:p>
        </p:txBody>
      </p:sp>
    </p:spTree>
    <p:extLst>
      <p:ext uri="{BB962C8B-B14F-4D97-AF65-F5344CB8AC3E}">
        <p14:creationId xmlns:p14="http://schemas.microsoft.com/office/powerpoint/2010/main" val="1200509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NO ACTION/AUTO TRANSITION SLIDE</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12</a:t>
            </a:fld>
            <a:endParaRPr lang="en-US" dirty="0"/>
          </a:p>
        </p:txBody>
      </p:sp>
    </p:spTree>
    <p:extLst>
      <p:ext uri="{BB962C8B-B14F-4D97-AF65-F5344CB8AC3E}">
        <p14:creationId xmlns:p14="http://schemas.microsoft.com/office/powerpoint/2010/main" val="665542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317500"/>
            <a:ext cx="4616450" cy="2597150"/>
          </a:xfrm>
        </p:spPr>
      </p:sp>
      <p:sp>
        <p:nvSpPr>
          <p:cNvPr id="3" name="Notes Placeholder 2"/>
          <p:cNvSpPr>
            <a:spLocks noGrp="1"/>
          </p:cNvSpPr>
          <p:nvPr>
            <p:ph type="body" idx="1"/>
          </p:nvPr>
        </p:nvSpPr>
        <p:spPr>
          <a:xfrm>
            <a:off x="701040" y="3153508"/>
            <a:ext cx="5608320" cy="4980842"/>
          </a:xfrm>
        </p:spPr>
        <p:txBody>
          <a:bodyPr/>
          <a:lstStyle/>
          <a:p>
            <a:endParaRPr lang="en-US" sz="1800" b="1" dirty="0"/>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13</a:t>
            </a:fld>
            <a:endParaRPr lang="en-US" dirty="0"/>
          </a:p>
        </p:txBody>
      </p:sp>
      <p:sp>
        <p:nvSpPr>
          <p:cNvPr id="6" name="TextBox 5">
            <a:extLst>
              <a:ext uri="{FF2B5EF4-FFF2-40B4-BE49-F238E27FC236}">
                <a16:creationId xmlns:a16="http://schemas.microsoft.com/office/drawing/2014/main" id="{AD5DC05D-967D-3870-B943-35755DC0F3D8}"/>
              </a:ext>
            </a:extLst>
          </p:cNvPr>
          <p:cNvSpPr txBox="1"/>
          <p:nvPr/>
        </p:nvSpPr>
        <p:spPr>
          <a:xfrm>
            <a:off x="608427" y="3110091"/>
            <a:ext cx="5793545" cy="3231654"/>
          </a:xfrm>
          <a:prstGeom prst="rect">
            <a:avLst/>
          </a:prstGeom>
          <a:noFill/>
        </p:spPr>
        <p:txBody>
          <a:bodyPr wrap="square">
            <a:spAutoFit/>
          </a:bodyPr>
          <a:lstStyle/>
          <a:p>
            <a:r>
              <a:rPr lang="en-US" sz="1200" dirty="0"/>
              <a:t>We also continue to make progress on repair and restore the hurricane-induced damages to the Grand Isle federal risk reduction features.  The Disaster Relief Supplemental Appropriations Act provided more than $120M to address these damages.  We have completed the interim repair work and begun the more extensive restoration of the authorized system.  We have installed the stone dune core, conducted jetty and breakwater repairs and are  underway with the clay core installation.  </a:t>
            </a:r>
          </a:p>
          <a:p>
            <a:endParaRPr lang="en-US" sz="1200" dirty="0"/>
          </a:p>
          <a:p>
            <a:endParaRPr lang="en-US" sz="1200" dirty="0"/>
          </a:p>
          <a:p>
            <a:r>
              <a:rPr lang="en-US" sz="1200" dirty="0"/>
              <a:t>In addition to the repair work, we have also received funding under the DRSAA to conduct a General Reevaluation Report, the purpose of which is to evaluate alternatives for delivering a sustainable and resilient approach for risk management.  We have executed our feasibility cost share agreement with CPRA and are focused on the economic modeling, alternatives analysis,  and NEPA compliance work.  Our target is to reach a tentatively selected plan by next Spring.  </a:t>
            </a:r>
          </a:p>
          <a:p>
            <a:endParaRPr lang="en-US" sz="1200" dirty="0"/>
          </a:p>
          <a:p>
            <a:r>
              <a:rPr lang="en-US" sz="1200" b="1" dirty="0"/>
              <a:t>ACTION:  CLICK/FWD FOR TRANSISTION TO THE NEXT TOPIC (MTG)</a:t>
            </a:r>
          </a:p>
          <a:p>
            <a:endParaRPr lang="en-US" sz="1200" dirty="0"/>
          </a:p>
        </p:txBody>
      </p:sp>
    </p:spTree>
    <p:extLst>
      <p:ext uri="{BB962C8B-B14F-4D97-AF65-F5344CB8AC3E}">
        <p14:creationId xmlns:p14="http://schemas.microsoft.com/office/powerpoint/2010/main" val="3487451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NO ACTION/AUTO TRANSITION SLIDE</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14</a:t>
            </a:fld>
            <a:endParaRPr lang="en-US" dirty="0"/>
          </a:p>
        </p:txBody>
      </p:sp>
    </p:spTree>
    <p:extLst>
      <p:ext uri="{BB962C8B-B14F-4D97-AF65-F5344CB8AC3E}">
        <p14:creationId xmlns:p14="http://schemas.microsoft.com/office/powerpoint/2010/main" val="380125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5763" y="306388"/>
            <a:ext cx="3865562" cy="2174875"/>
          </a:xfrm>
        </p:spPr>
      </p:sp>
      <p:sp>
        <p:nvSpPr>
          <p:cNvPr id="3" name="Notes Placeholder 2"/>
          <p:cNvSpPr>
            <a:spLocks noGrp="1"/>
          </p:cNvSpPr>
          <p:nvPr>
            <p:ph type="body" idx="1"/>
          </p:nvPr>
        </p:nvSpPr>
        <p:spPr>
          <a:xfrm>
            <a:off x="433754" y="2836985"/>
            <a:ext cx="5875606" cy="5297365"/>
          </a:xfrm>
        </p:spPr>
        <p:txBody>
          <a:bodyPr/>
          <a:lstStyle/>
          <a:p>
            <a:pPr marL="457200" marR="0" lvl="1" indent="0">
              <a:lnSpc>
                <a:spcPct val="107000"/>
              </a:lnSpc>
              <a:spcBef>
                <a:spcPts val="0"/>
              </a:spcBef>
              <a:spcAft>
                <a:spcPts val="0"/>
              </a:spcAft>
              <a:buFont typeface="+mj-l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Stepping just west of Grand Isle, we have the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Morganza</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to the Gulf system.  This work is a true local, state and federal partnership with the state and local partners of the Coastal Protection and Restoration Authority and the Terrebonne Levee and Conservation District having already contributed more than $1B toward construction of the system.  Earlier this year, I had the opportunity to participate in their groundbreaking for the Houma Navigation Canal Lock, a key element of the system.  I was excited to return the favor a few weeks ago by inviting them to participate in our groundbreaking for construction of Reach A, a critical reach that closes the gap on the west side of the system.</a:t>
            </a:r>
          </a:p>
          <a:p>
            <a:pPr marL="457200" marR="0" lvl="1" indent="0">
              <a:lnSpc>
                <a:spcPct val="107000"/>
              </a:lnSpc>
              <a:spcBef>
                <a:spcPts val="0"/>
              </a:spcBef>
              <a:spcAft>
                <a:spcPts val="800"/>
              </a:spcAft>
              <a:buFont typeface="+mj-lt"/>
              <a:buNone/>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Font typeface="+mj-lt"/>
              <a:buNone/>
            </a:pPr>
            <a:r>
              <a:rPr lang="en-US" sz="1400" kern="100" dirty="0">
                <a:latin typeface="Calibri" panose="020F0502020204030204" pitchFamily="34" charset="0"/>
                <a:ea typeface="Calibri" panose="020F0502020204030204" pitchFamily="34" charset="0"/>
                <a:cs typeface="Times New Roman" panose="02020603050405020304" pitchFamily="18" charset="0"/>
              </a:rPr>
              <a:t>Another 13</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features, including Reach F and the GIWW East Floodgates are currently in design, in large part from funds received through the Bipartisan Infrastructure Law.  We continue to make good progress in our environmental reviews and completed a series of Environmental Justice engagements last in August to ensure we understand and consider the needs of underserved communities in the area.  </a:t>
            </a:r>
          </a:p>
          <a:p>
            <a:pPr marL="14287" marR="0" lvl="0" indent="0" algn="l" defTabSz="457200" rtl="0" eaLnBrk="0" fontAlgn="auto" latinLnBrk="0" hangingPunct="0">
              <a:lnSpc>
                <a:spcPct val="110000"/>
              </a:lnSpc>
              <a:spcBef>
                <a:spcPct val="0"/>
              </a:spcBef>
              <a:spcAft>
                <a:spcPts val="422"/>
              </a:spcAft>
              <a:buClr>
                <a:srgbClr val="002060"/>
              </a:buClr>
              <a:buSzPct val="100000"/>
              <a:buFont typeface="Arial" panose="020B0604020202020204" pitchFamily="34" charset="0"/>
              <a:buNone/>
              <a:tabLst/>
              <a:defRPr/>
            </a:pPr>
            <a:br>
              <a:rPr kumimoji="0" lang="en-US" sz="1800" b="0" i="0" u="none" strike="noStrike" kern="1200" cap="none" spc="0" normalizeH="0" baseline="0" noProof="0" dirty="0">
                <a:ln>
                  <a:noFill/>
                </a:ln>
                <a:solidFill>
                  <a:srgbClr val="002060"/>
                </a:solidFill>
                <a:effectLst/>
                <a:uLnTx/>
                <a:uFillTx/>
                <a:latin typeface="Arial"/>
                <a:ea typeface="ＭＳ Ｐゴシック" pitchFamily="34" charset="-128"/>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Arial"/>
              <a:ea typeface="ＭＳ Ｐゴシック" pitchFamily="34" charset="-128"/>
              <a:cs typeface="Calibri" panose="020F0502020204030204" pitchFamily="34" charset="0"/>
            </a:endParaRPr>
          </a:p>
          <a:p>
            <a:pPr fontAlgn="base"/>
            <a:endParaRPr lang="en-US" sz="1800" b="1" dirty="0"/>
          </a:p>
          <a:p>
            <a:pPr fontAlgn="base"/>
            <a:r>
              <a:rPr lang="en-US" sz="1800" b="1" dirty="0"/>
              <a:t>ACTION:  CLICK/FWD FOR TRANSISTION TO THE NEXT TOPIC (LMRCOMP)</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15</a:t>
            </a:fld>
            <a:endParaRPr lang="en-US" dirty="0"/>
          </a:p>
        </p:txBody>
      </p:sp>
    </p:spTree>
    <p:extLst>
      <p:ext uri="{BB962C8B-B14F-4D97-AF65-F5344CB8AC3E}">
        <p14:creationId xmlns:p14="http://schemas.microsoft.com/office/powerpoint/2010/main" val="3550181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solidFill>
                  <a:schemeClr val="tx1"/>
                </a:solidFill>
                <a:latin typeface="Arial" panose="020B0604020202020204" pitchFamily="34" charset="0"/>
                <a:cs typeface="Arial" panose="020B0604020202020204" pitchFamily="34" charset="0"/>
              </a:rPr>
              <a:t>Continuing Authorities Program (CAP)</a:t>
            </a:r>
          </a:p>
          <a:p>
            <a:pPr marL="569913" lvl="1" indent="-34290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A group of </a:t>
            </a:r>
            <a:r>
              <a:rPr lang="en-US" sz="1000" b="1" dirty="0">
                <a:solidFill>
                  <a:schemeClr val="tx1"/>
                </a:solidFill>
                <a:latin typeface="Arial" panose="020B0604020202020204" pitchFamily="34" charset="0"/>
                <a:cs typeface="Arial" panose="020B0604020202020204" pitchFamily="34" charset="0"/>
              </a:rPr>
              <a:t>nine legislative authorities </a:t>
            </a:r>
            <a:r>
              <a:rPr lang="en-US" sz="1000" dirty="0">
                <a:solidFill>
                  <a:schemeClr val="tx1"/>
                </a:solidFill>
                <a:latin typeface="Arial" panose="020B0604020202020204" pitchFamily="34" charset="0"/>
                <a:cs typeface="Arial" panose="020B0604020202020204" pitchFamily="34" charset="0"/>
              </a:rPr>
              <a:t>that allow USACE to plan, design, and implement certain types of water resource projects </a:t>
            </a:r>
            <a:r>
              <a:rPr lang="en-US" sz="1000" b="1" dirty="0">
                <a:solidFill>
                  <a:schemeClr val="tx1"/>
                </a:solidFill>
                <a:latin typeface="Arial" panose="020B0604020202020204" pitchFamily="34" charset="0"/>
                <a:cs typeface="Arial" panose="020B0604020202020204" pitchFamily="34" charset="0"/>
              </a:rPr>
              <a:t>without additional project-specific congressional authorization</a:t>
            </a:r>
          </a:p>
          <a:p>
            <a:pPr marL="569913" lvl="1" indent="-34290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The purpose of CAP is to plan, design, and construct </a:t>
            </a:r>
            <a:r>
              <a:rPr lang="en-US" sz="1000" b="1" dirty="0">
                <a:solidFill>
                  <a:schemeClr val="tx1"/>
                </a:solidFill>
                <a:latin typeface="Arial" panose="020B0604020202020204" pitchFamily="34" charset="0"/>
                <a:cs typeface="Arial" panose="020B0604020202020204" pitchFamily="34" charset="0"/>
              </a:rPr>
              <a:t>water resource projects of limited scope and complexity</a:t>
            </a:r>
          </a:p>
          <a:p>
            <a:pPr marL="569913" lvl="1" indent="-34290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All projects include a feasibility phase and an implementation phase</a:t>
            </a:r>
          </a:p>
          <a:p>
            <a:pPr marL="569913" lvl="1" indent="-34290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Maximum Federal </a:t>
            </a:r>
            <a:r>
              <a:rPr lang="en-US" sz="1000" b="1" dirty="0">
                <a:solidFill>
                  <a:schemeClr val="tx1"/>
                </a:solidFill>
                <a:latin typeface="Arial" panose="020B0604020202020204" pitchFamily="34" charset="0"/>
                <a:cs typeface="Arial" panose="020B0604020202020204" pitchFamily="34" charset="0"/>
              </a:rPr>
              <a:t>project limit is $10,000,000</a:t>
            </a:r>
          </a:p>
          <a:p>
            <a:pPr marL="569913" lvl="1" indent="-34290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Construction projects are </a:t>
            </a:r>
            <a:r>
              <a:rPr lang="en-US" sz="1000" b="1" dirty="0">
                <a:solidFill>
                  <a:schemeClr val="tx1"/>
                </a:solidFill>
                <a:latin typeface="Arial" panose="020B0604020202020204" pitchFamily="34" charset="0"/>
                <a:cs typeface="Arial" panose="020B0604020202020204" pitchFamily="34" charset="0"/>
              </a:rPr>
              <a:t>usually cost shared 65/35</a:t>
            </a:r>
            <a:r>
              <a:rPr lang="en-US" sz="1000" dirty="0">
                <a:solidFill>
                  <a:schemeClr val="tx1"/>
                </a:solidFill>
                <a:latin typeface="Arial" panose="020B0604020202020204" pitchFamily="34" charset="0"/>
                <a:cs typeface="Arial" panose="020B0604020202020204" pitchFamily="34" charset="0"/>
              </a:rPr>
              <a:t>, with the </a:t>
            </a:r>
            <a:r>
              <a:rPr lang="en-US" sz="1000" b="1" dirty="0">
                <a:solidFill>
                  <a:schemeClr val="tx1"/>
                </a:solidFill>
                <a:latin typeface="Arial" panose="020B0604020202020204" pitchFamily="34" charset="0"/>
                <a:cs typeface="Arial" panose="020B0604020202020204" pitchFamily="34" charset="0"/>
              </a:rPr>
              <a:t>feasibility phase being 100% federally funded up to $100,000</a:t>
            </a:r>
          </a:p>
          <a:p>
            <a:pPr marL="569913" lvl="1" indent="-342900">
              <a:buFont typeface="Arial" panose="020B0604020202020204" pitchFamily="34" charset="0"/>
              <a:buChar char="•"/>
            </a:pPr>
            <a:r>
              <a:rPr lang="en-US" sz="1000" b="1" dirty="0">
                <a:solidFill>
                  <a:schemeClr val="tx1"/>
                </a:solidFill>
                <a:latin typeface="Arial" panose="020B0604020202020204" pitchFamily="34" charset="0"/>
                <a:cs typeface="Arial" panose="020B0604020202020204" pitchFamily="34" charset="0"/>
              </a:rPr>
              <a:t>CAP proposals are due every February </a:t>
            </a:r>
          </a:p>
          <a:p>
            <a:pPr marL="171450" indent="-171450">
              <a:buFontTx/>
              <a:buChar char="-"/>
            </a:pPr>
            <a:r>
              <a:rPr lang="en-US" sz="1000" dirty="0">
                <a:latin typeface="Arial" panose="020B0604020202020204" pitchFamily="34" charset="0"/>
                <a:cs typeface="Arial" panose="020B0604020202020204" pitchFamily="34" charset="0"/>
              </a:rPr>
              <a:t>MVN has the ultimate goal of increasing participation in the CAP program and is making an effort to promote the program state-wide so all of our partners are aware of the requirements and opportunity to participate. </a:t>
            </a:r>
          </a:p>
          <a:p>
            <a:pPr marL="171450" indent="-171450">
              <a:buFontTx/>
              <a:buChar char="-"/>
            </a:pPr>
            <a:r>
              <a:rPr lang="en-US" sz="1000" dirty="0">
                <a:latin typeface="Arial" panose="020B0604020202020204" pitchFamily="34" charset="0"/>
                <a:cs typeface="Arial" panose="020B0604020202020204" pitchFamily="34" charset="0"/>
              </a:rPr>
              <a:t>Recently, HQ accepted applications for the 165a pilot program which would have waved the cost share for CAP projects within EJ communities. MVN had 8 applications through this program, but none of them made the top 10 list of selected proposals. </a:t>
            </a:r>
          </a:p>
          <a:p>
            <a:pPr marL="628650" lvl="1" indent="-171450">
              <a:buFontTx/>
              <a:buChar char="-"/>
            </a:pPr>
            <a:r>
              <a:rPr lang="en-US" sz="1000" dirty="0">
                <a:latin typeface="Arial" panose="020B0604020202020204" pitchFamily="34" charset="0"/>
                <a:cs typeface="Arial" panose="020B0604020202020204" pitchFamily="34" charset="0"/>
              </a:rPr>
              <a:t>There may be an opportunity for NFS who submitted applications via the 165a program to go the traditional CAP project request route if they have the ability to cost share. </a:t>
            </a:r>
          </a:p>
          <a:p>
            <a:pPr marL="171450" lvl="1" indent="-171450" algn="l" defTabSz="914400" rtl="0" eaLnBrk="1" latinLnBrk="0" hangingPunct="1">
              <a:buFontTx/>
              <a:buChar char="-"/>
            </a:pPr>
            <a:r>
              <a:rPr lang="en-US" sz="1000" kern="1200" dirty="0">
                <a:solidFill>
                  <a:schemeClr val="tx1"/>
                </a:solidFill>
                <a:latin typeface="Arial" panose="020B0604020202020204" pitchFamily="34" charset="0"/>
                <a:ea typeface="+mn-ea"/>
                <a:cs typeface="Arial" panose="020B0604020202020204" pitchFamily="34" charset="0"/>
              </a:rPr>
              <a:t>MVN recently saw the successful construction completion of the Port of New Orleans deepening project via the CAP program, and is currently underway with a Section 14 streambank stabilization project along Highway 77 in Bayou Plaquemines.</a:t>
            </a:r>
          </a:p>
        </p:txBody>
      </p:sp>
      <p:sp>
        <p:nvSpPr>
          <p:cNvPr id="4" name="Slide Number Placeholder 3"/>
          <p:cNvSpPr>
            <a:spLocks noGrp="1"/>
          </p:cNvSpPr>
          <p:nvPr>
            <p:ph type="sldNum" sz="quarter" idx="5"/>
          </p:nvPr>
        </p:nvSpPr>
        <p:spPr/>
        <p:txBody>
          <a:bodyPr/>
          <a:lstStyle/>
          <a:p>
            <a:fld id="{3DE7D427-F971-463F-B929-C7BED4C42977}" type="slidenum">
              <a:rPr lang="en-US" smtClean="0"/>
              <a:t>16</a:t>
            </a:fld>
            <a:endParaRPr lang="en-US"/>
          </a:p>
        </p:txBody>
      </p:sp>
    </p:spTree>
    <p:extLst>
      <p:ext uri="{BB962C8B-B14F-4D97-AF65-F5344CB8AC3E}">
        <p14:creationId xmlns:p14="http://schemas.microsoft.com/office/powerpoint/2010/main" val="3472191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E7D427-F971-463F-B929-C7BED4C42977}" type="slidenum">
              <a:rPr lang="en-US" smtClean="0"/>
              <a:t>17</a:t>
            </a:fld>
            <a:endParaRPr lang="en-US"/>
          </a:p>
        </p:txBody>
      </p:sp>
    </p:spTree>
    <p:extLst>
      <p:ext uri="{BB962C8B-B14F-4D97-AF65-F5344CB8AC3E}">
        <p14:creationId xmlns:p14="http://schemas.microsoft.com/office/powerpoint/2010/main" val="157450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NO ACTION/AUTO TRANSITION SLIDE</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18</a:t>
            </a:fld>
            <a:endParaRPr lang="en-US" dirty="0"/>
          </a:p>
        </p:txBody>
      </p:sp>
    </p:spTree>
    <p:extLst>
      <p:ext uri="{BB962C8B-B14F-4D97-AF65-F5344CB8AC3E}">
        <p14:creationId xmlns:p14="http://schemas.microsoft.com/office/powerpoint/2010/main" val="58825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9938" y="338138"/>
            <a:ext cx="2930525" cy="1647825"/>
          </a:xfrm>
        </p:spPr>
      </p:sp>
      <p:sp>
        <p:nvSpPr>
          <p:cNvPr id="3" name="Notes Placeholder 2"/>
          <p:cNvSpPr>
            <a:spLocks noGrp="1"/>
          </p:cNvSpPr>
          <p:nvPr>
            <p:ph type="body" idx="1"/>
          </p:nvPr>
        </p:nvSpPr>
        <p:spPr>
          <a:xfrm>
            <a:off x="701040" y="2344615"/>
            <a:ext cx="5608320" cy="5789735"/>
          </a:xfrm>
        </p:spPr>
        <p:txBody>
          <a:bodyPr/>
          <a:lstStyle/>
          <a:p>
            <a:pPr algn="l" rtl="0" fontAlgn="base"/>
            <a:r>
              <a:rPr lang="en-US" b="0" i="0" u="none" strike="noStrike" dirty="0">
                <a:solidFill>
                  <a:srgbClr val="191919"/>
                </a:solidFill>
                <a:effectLst/>
                <a:cs typeface="Arial"/>
              </a:rPr>
              <a:t>Congress authorized the Lower Mississippi River Comprehensive Management Study in Section 213 of the Water Resources Development Act of 2020. In this authority, the Corps is directed to conduct a comprehensive study of the Lower Mississippi River basin from Cape Girardeau, Missouri, to the Gulf of Mexico. The study will identify </a:t>
            </a:r>
            <a:r>
              <a:rPr lang="en-US" b="0" i="0" u="sng" dirty="0">
                <a:solidFill>
                  <a:srgbClr val="191919"/>
                </a:solidFill>
                <a:effectLst/>
                <a:cs typeface="Arial"/>
              </a:rPr>
              <a:t>actionable recommendations f</a:t>
            </a:r>
            <a:r>
              <a:rPr lang="en-US" b="0" i="0" u="none" strike="noStrike" dirty="0">
                <a:solidFill>
                  <a:srgbClr val="191919"/>
                </a:solidFill>
                <a:effectLst/>
                <a:cs typeface="Arial"/>
              </a:rPr>
              <a:t>or the comprehensive management of the basin for multiple purposes, including flood risk, navigation, ecosystem restoration, water supply, hydropower and recreational use. </a:t>
            </a:r>
            <a:r>
              <a:rPr lang="en-US" b="0" i="0" dirty="0">
                <a:solidFill>
                  <a:srgbClr val="444444"/>
                </a:solidFill>
                <a:effectLst/>
                <a:cs typeface="Arial"/>
              </a:rPr>
              <a:t>​</a:t>
            </a:r>
            <a:r>
              <a:rPr lang="en-US" b="0" i="0" u="none" strike="noStrike" dirty="0">
                <a:solidFill>
                  <a:srgbClr val="191919"/>
                </a:solidFill>
                <a:effectLst/>
                <a:cs typeface="Arial"/>
              </a:rPr>
              <a:t>The Study is a unique and historic opportunity to improve upon the existing Mississippi River and Tributaries Project by providing recommendations that could result in an adaptable, resilient, and sustainable river for the next 100 years. </a:t>
            </a:r>
            <a:r>
              <a:rPr lang="en-US" b="0" i="0" dirty="0">
                <a:solidFill>
                  <a:srgbClr val="444444"/>
                </a:solidFill>
                <a:effectLst/>
                <a:cs typeface="Arial"/>
              </a:rPr>
              <a:t>​</a:t>
            </a:r>
            <a:endParaRPr lang="en-US" b="0" i="0" dirty="0">
              <a:solidFill>
                <a:srgbClr val="444444"/>
              </a:solidFill>
              <a:effectLst/>
              <a:ea typeface="Calibri" panose="020F0502020204030204" pitchFamily="34" charset="0"/>
              <a:cs typeface="Arial"/>
            </a:endParaRPr>
          </a:p>
          <a:p>
            <a:pPr algn="l" rtl="0" fontAlgn="base"/>
            <a:endParaRPr lang="en-US" b="0" i="0" dirty="0">
              <a:solidFill>
                <a:srgbClr val="444444"/>
              </a:solidFill>
              <a:effectLst/>
            </a:endParaRPr>
          </a:p>
          <a:p>
            <a:pPr fontAlgn="base"/>
            <a:r>
              <a:rPr lang="en-US" b="0" i="0" dirty="0">
                <a:solidFill>
                  <a:srgbClr val="444444"/>
                </a:solidFill>
                <a:effectLst/>
                <a:cs typeface="Arial"/>
              </a:rPr>
              <a:t>​</a:t>
            </a:r>
            <a:r>
              <a:rPr lang="en-US" b="0" i="0" u="none" strike="noStrike" dirty="0">
                <a:solidFill>
                  <a:srgbClr val="191919"/>
                </a:solidFill>
                <a:effectLst/>
                <a:cs typeface="Arial"/>
              </a:rPr>
              <a:t>The study area touches on 7 States: </a:t>
            </a:r>
            <a:r>
              <a:rPr lang="fi-FI" b="0" i="0" u="none" strike="noStrike" dirty="0">
                <a:solidFill>
                  <a:srgbClr val="191919"/>
                </a:solidFill>
                <a:effectLst/>
                <a:cs typeface="Arial"/>
              </a:rPr>
              <a:t>Illinois, Missouri, Kentucky, Arkansas, Tennessee, Mississippi, and Louisiana</a:t>
            </a:r>
            <a:r>
              <a:rPr lang="en-US" b="0" i="0" dirty="0">
                <a:solidFill>
                  <a:srgbClr val="444444"/>
                </a:solidFill>
                <a:effectLst/>
                <a:cs typeface="Arial"/>
              </a:rPr>
              <a:t>​</a:t>
            </a:r>
            <a:r>
              <a:rPr lang="en-US" dirty="0">
                <a:solidFill>
                  <a:srgbClr val="444444"/>
                </a:solidFill>
                <a:cs typeface="Arial"/>
              </a:rPr>
              <a:t>. </a:t>
            </a:r>
            <a:r>
              <a:rPr lang="en-US" b="0" i="0" u="none" strike="noStrike" dirty="0">
                <a:solidFill>
                  <a:srgbClr val="393436"/>
                </a:solidFill>
                <a:effectLst/>
                <a:cs typeface="Arial"/>
              </a:rPr>
              <a:t>There are six USACE Districts involved in the study.  Little Rock, St. Louis, Memphis, Vicksburg, New Orleans and Mobile. </a:t>
            </a:r>
            <a:r>
              <a:rPr lang="en-US" b="0" i="0" dirty="0">
                <a:solidFill>
                  <a:srgbClr val="444444"/>
                </a:solidFill>
                <a:effectLst/>
                <a:cs typeface="Arial"/>
              </a:rPr>
              <a:t>​</a:t>
            </a:r>
          </a:p>
          <a:p>
            <a:pPr algn="l" rtl="0" fontAlgn="base"/>
            <a:r>
              <a:rPr lang="en-US" b="0" i="0" dirty="0">
                <a:solidFill>
                  <a:srgbClr val="444444"/>
                </a:solidFill>
                <a:effectLst/>
                <a:cs typeface="Arial"/>
              </a:rPr>
              <a:t>​</a:t>
            </a:r>
          </a:p>
          <a:p>
            <a:pPr fontAlgn="base"/>
            <a:r>
              <a:rPr lang="en-US" dirty="0">
                <a:solidFill>
                  <a:srgbClr val="393436"/>
                </a:solidFill>
                <a:cs typeface="Arial"/>
              </a:rPr>
              <a:t>During the Scoping Phase, the team held 32 public meetings and posted a scoping report to the study website that can be reached by utilizing the QR Code on the slide. The report summarizes and groups feedback heard into mission areas, geographic locations, and measure type. With the development of the scoping report, the</a:t>
            </a:r>
            <a:r>
              <a:rPr lang="en-US" b="0" i="0" u="none" strike="noStrike" dirty="0">
                <a:solidFill>
                  <a:srgbClr val="393436"/>
                </a:solidFill>
                <a:effectLst/>
                <a:cs typeface="Arial"/>
              </a:rPr>
              <a:t> scoping phase has been completed, and the team </a:t>
            </a:r>
            <a:r>
              <a:rPr lang="en-US" dirty="0">
                <a:solidFill>
                  <a:srgbClr val="393436"/>
                </a:solidFill>
                <a:cs typeface="Arial"/>
              </a:rPr>
              <a:t>has moved into the</a:t>
            </a:r>
            <a:r>
              <a:rPr lang="en-US" b="0" i="0" u="none" strike="noStrike" dirty="0">
                <a:solidFill>
                  <a:srgbClr val="393436"/>
                </a:solidFill>
                <a:effectLst/>
                <a:cs typeface="Arial"/>
              </a:rPr>
              <a:t> Alternatives evaluation phase.  This includes reviewing </a:t>
            </a:r>
            <a:r>
              <a:rPr lang="en-US" dirty="0">
                <a:solidFill>
                  <a:srgbClr val="393436"/>
                </a:solidFill>
                <a:cs typeface="Arial"/>
              </a:rPr>
              <a:t>the feedback </a:t>
            </a:r>
            <a:r>
              <a:rPr lang="en-US" b="0" i="0" u="none" strike="noStrike" dirty="0">
                <a:solidFill>
                  <a:srgbClr val="393436"/>
                </a:solidFill>
                <a:effectLst/>
                <a:cs typeface="Arial"/>
              </a:rPr>
              <a:t>that were heard during scoping and modeling water and sediment within the system to identify what alternatives are feasible and should move forward </a:t>
            </a:r>
            <a:r>
              <a:rPr lang="en-US" dirty="0">
                <a:solidFill>
                  <a:srgbClr val="393436"/>
                </a:solidFill>
                <a:cs typeface="Arial"/>
              </a:rPr>
              <a:t>in </a:t>
            </a:r>
            <a:r>
              <a:rPr lang="en-US" b="0" i="0" u="none" strike="noStrike" dirty="0">
                <a:solidFill>
                  <a:srgbClr val="393436"/>
                </a:solidFill>
                <a:effectLst/>
                <a:cs typeface="Arial"/>
              </a:rPr>
              <a:t>the </a:t>
            </a:r>
            <a:r>
              <a:rPr lang="en-US" dirty="0">
                <a:solidFill>
                  <a:srgbClr val="393436"/>
                </a:solidFill>
                <a:cs typeface="Arial"/>
              </a:rPr>
              <a:t>study. The team is currently comparing measures and alternatives utilizing qualitative and quantitative metrics and forming alternatives that will be carried forward in the study.  </a:t>
            </a:r>
            <a:r>
              <a:rPr lang="en-US" b="0" i="0" u="none" strike="noStrike" dirty="0">
                <a:solidFill>
                  <a:srgbClr val="393436"/>
                </a:solidFill>
                <a:effectLst/>
                <a:cs typeface="Arial"/>
              </a:rPr>
              <a:t>The </a:t>
            </a:r>
            <a:r>
              <a:rPr lang="en-US" dirty="0">
                <a:solidFill>
                  <a:srgbClr val="393436"/>
                </a:solidFill>
                <a:cs typeface="Arial"/>
              </a:rPr>
              <a:t>team holds quarterly public meetings where they provide status updates and answer questions. The next update will be provided in January 2025, please reach out via </a:t>
            </a:r>
            <a:r>
              <a:rPr lang="en-US" dirty="0">
                <a:solidFill>
                  <a:srgbClr val="393436"/>
                </a:solidFill>
                <a:cs typeface="Arial"/>
                <a:hlinkClick r:id="rId3"/>
              </a:rPr>
              <a:t>LMRComp@usace.army.mil</a:t>
            </a:r>
            <a:r>
              <a:rPr lang="en-US" dirty="0">
                <a:solidFill>
                  <a:srgbClr val="393436"/>
                </a:solidFill>
                <a:cs typeface="Arial"/>
              </a:rPr>
              <a:t> to be added to our stakeholder list if you are not receiving communications about these meetings.</a:t>
            </a:r>
          </a:p>
          <a:p>
            <a:pPr fontAlgn="base"/>
            <a:endParaRPr lang="en-US" b="0" i="0" u="none" strike="noStrike" dirty="0">
              <a:solidFill>
                <a:srgbClr val="393436"/>
              </a:solidFill>
              <a:effectLst/>
              <a:cs typeface="Arial"/>
            </a:endParaRPr>
          </a:p>
          <a:p>
            <a:pPr fontAlgn="base"/>
            <a:r>
              <a:rPr lang="en-US" b="1" dirty="0"/>
              <a:t>ACTION:  CLICK/FWD FOR TRANSISTION TO THE NEXT TOPIC (close out slides)</a:t>
            </a:r>
          </a:p>
          <a:p>
            <a:pPr fontAlgn="base"/>
            <a:endParaRPr lang="en-US" b="0" i="0" u="none" strike="noStrike" dirty="0">
              <a:solidFill>
                <a:srgbClr val="393436"/>
              </a:solidFill>
              <a:effectLst/>
              <a:cs typeface="Arial"/>
            </a:endParaRPr>
          </a:p>
          <a:p>
            <a:pPr algn="l" rtl="0" fontAlgn="base"/>
            <a:endParaRPr lang="en-US" sz="1600" b="0" i="0" u="none" strike="noStrike" dirty="0">
              <a:solidFill>
                <a:srgbClr val="393436"/>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19</a:t>
            </a:fld>
            <a:endParaRPr lang="en-US" dirty="0"/>
          </a:p>
        </p:txBody>
      </p:sp>
    </p:spTree>
    <p:extLst>
      <p:ext uri="{BB962C8B-B14F-4D97-AF65-F5344CB8AC3E}">
        <p14:creationId xmlns:p14="http://schemas.microsoft.com/office/powerpoint/2010/main" val="2610273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430213"/>
            <a:ext cx="3344863" cy="1881187"/>
          </a:xfrm>
        </p:spPr>
      </p:sp>
      <p:sp>
        <p:nvSpPr>
          <p:cNvPr id="3" name="Notes Placeholder 2"/>
          <p:cNvSpPr>
            <a:spLocks noGrp="1"/>
          </p:cNvSpPr>
          <p:nvPr>
            <p:ph type="body" idx="1"/>
          </p:nvPr>
        </p:nvSpPr>
        <p:spPr>
          <a:xfrm>
            <a:off x="700228" y="2777853"/>
            <a:ext cx="5608320" cy="5810250"/>
          </a:xfrm>
        </p:spPr>
        <p:txBody>
          <a:bodyPr/>
          <a:lstStyle/>
          <a:p>
            <a:r>
              <a:rPr lang="en-US" sz="2000" b="1" dirty="0"/>
              <a:t>NO ACTION REQUIRED/AUTO TRANSITION SLIDE</a:t>
            </a:r>
          </a:p>
        </p:txBody>
      </p:sp>
      <p:sp>
        <p:nvSpPr>
          <p:cNvPr id="4" name="Slide Number Placeholder 3"/>
          <p:cNvSpPr>
            <a:spLocks noGrp="1"/>
          </p:cNvSpPr>
          <p:nvPr>
            <p:ph type="sldNum" sz="quarter" idx="5"/>
          </p:nvPr>
        </p:nvSpPr>
        <p:spPr/>
        <p:txBody>
          <a:bodyPr/>
          <a:lstStyle/>
          <a:p>
            <a:fld id="{BC3A86D8-1D95-4DFF-A26B-8F86AC3AC58E}" type="slidenum">
              <a:rPr lang="en-US" smtClean="0"/>
              <a:t>2</a:t>
            </a:fld>
            <a:endParaRPr lang="en-US" dirty="0"/>
          </a:p>
        </p:txBody>
      </p:sp>
    </p:spTree>
    <p:extLst>
      <p:ext uri="{BB962C8B-B14F-4D97-AF65-F5344CB8AC3E}">
        <p14:creationId xmlns:p14="http://schemas.microsoft.com/office/powerpoint/2010/main" val="178577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0313" y="606425"/>
            <a:ext cx="4549775" cy="2559050"/>
          </a:xfrm>
        </p:spPr>
      </p:sp>
      <p:sp>
        <p:nvSpPr>
          <p:cNvPr id="3" name="Notes Placeholder 2"/>
          <p:cNvSpPr>
            <a:spLocks noGrp="1"/>
          </p:cNvSpPr>
          <p:nvPr>
            <p:ph type="body" idx="1"/>
          </p:nvPr>
        </p:nvSpPr>
        <p:spPr>
          <a:xfrm>
            <a:off x="701040" y="3508284"/>
            <a:ext cx="5608320" cy="4626066"/>
          </a:xfrm>
        </p:spPr>
        <p:txBody>
          <a:bodyPr/>
          <a:lstStyle/>
          <a:p>
            <a:r>
              <a:rPr lang="en-US" b="1" dirty="0"/>
              <a:t>ACTION:  CLICK/FWD FOR TRANSISTION TO THE NEXT TOPIC (Social Media)</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20</a:t>
            </a:fld>
            <a:endParaRPr lang="en-US" dirty="0"/>
          </a:p>
        </p:txBody>
      </p:sp>
    </p:spTree>
    <p:extLst>
      <p:ext uri="{BB962C8B-B14F-4D97-AF65-F5344CB8AC3E}">
        <p14:creationId xmlns:p14="http://schemas.microsoft.com/office/powerpoint/2010/main" val="2182410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0313" y="606425"/>
            <a:ext cx="4549775" cy="2559050"/>
          </a:xfrm>
        </p:spPr>
      </p:sp>
      <p:sp>
        <p:nvSpPr>
          <p:cNvPr id="3" name="Notes Placeholder 2"/>
          <p:cNvSpPr>
            <a:spLocks noGrp="1"/>
          </p:cNvSpPr>
          <p:nvPr>
            <p:ph type="body" idx="1"/>
          </p:nvPr>
        </p:nvSpPr>
        <p:spPr>
          <a:xfrm>
            <a:off x="701040" y="3508284"/>
            <a:ext cx="5608320" cy="4626066"/>
          </a:xfrm>
        </p:spPr>
        <p:txBody>
          <a:bodyPr/>
          <a:lstStyle/>
          <a:p>
            <a:r>
              <a:rPr lang="en-US" sz="1800" b="1" dirty="0"/>
              <a:t>FINAL SLIDE</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21</a:t>
            </a:fld>
            <a:endParaRPr lang="en-US" dirty="0"/>
          </a:p>
        </p:txBody>
      </p:sp>
    </p:spTree>
    <p:extLst>
      <p:ext uri="{BB962C8B-B14F-4D97-AF65-F5344CB8AC3E}">
        <p14:creationId xmlns:p14="http://schemas.microsoft.com/office/powerpoint/2010/main" val="1591114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22</a:t>
            </a:fld>
            <a:endParaRPr lang="en-US" dirty="0"/>
          </a:p>
        </p:txBody>
      </p:sp>
    </p:spTree>
    <p:extLst>
      <p:ext uri="{BB962C8B-B14F-4D97-AF65-F5344CB8AC3E}">
        <p14:creationId xmlns:p14="http://schemas.microsoft.com/office/powerpoint/2010/main" val="2579874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430213"/>
            <a:ext cx="3344863" cy="1881187"/>
          </a:xfrm>
        </p:spPr>
      </p:sp>
      <p:sp>
        <p:nvSpPr>
          <p:cNvPr id="3" name="Notes Placeholder 2"/>
          <p:cNvSpPr>
            <a:spLocks noGrp="1"/>
          </p:cNvSpPr>
          <p:nvPr>
            <p:ph type="body" idx="1"/>
          </p:nvPr>
        </p:nvSpPr>
        <p:spPr>
          <a:xfrm>
            <a:off x="700228" y="2777853"/>
            <a:ext cx="5608320" cy="5810250"/>
          </a:xfrm>
        </p:spPr>
        <p:txBody>
          <a:bodyPr/>
          <a:lstStyle/>
          <a:p>
            <a:r>
              <a:rPr lang="en-US" sz="1100" dirty="0"/>
              <a:t>I said a few of our accomplishments because we currently charged with a $3.9 Billion investment in Coastal Louisiana.  Never afraid to brag a little on our team, the New Orleans District obligated a little more than $1 Billion dollars in Fiscal Year 2024, giving us the largest district civil works program in USACE.  None to eager to give up this status, our target is to duplicate this effort again this fiscal year.</a:t>
            </a:r>
          </a:p>
          <a:p>
            <a:endParaRPr lang="en-US" sz="1100" dirty="0"/>
          </a:p>
          <a:p>
            <a:r>
              <a:rPr lang="en-US" sz="1100" dirty="0"/>
              <a:t>Where is this funding going?  As you can see, from heel to toe, you do not have to travel far in South Louisiana to find a project either underway or in the pipeline.  Efforts like achieving a positive Chief’s Report in support of a $XB structural and nonstructural approach to flood risk management in St. Tammany Parish.  </a:t>
            </a:r>
          </a:p>
          <a:p>
            <a:endParaRPr lang="en-US" sz="1100" dirty="0"/>
          </a:p>
          <a:p>
            <a:r>
              <a:rPr lang="en-US" sz="1100" dirty="0"/>
              <a:t>And with the Mississippi Valley Division’s regional implementation initiative, our fellow districts are making great strides in South Louisiana as well such as St. Paul District’s progress in implementing the $8 million preconstruction Engineering and Design for the Upper Barataria Project that will close the gap in risk reduction between the West Bank and Vicinity levee system here in the New Orleans area and the </a:t>
            </a:r>
            <a:r>
              <a:rPr lang="en-US" sz="1100" dirty="0" err="1"/>
              <a:t>Morganza</a:t>
            </a:r>
            <a:r>
              <a:rPr lang="en-US" sz="1100" dirty="0"/>
              <a:t> to the Gulf system in Terrebonne and Lafourche parishes.  Further west, the Southwest Coastal LA project, led by the Rock Island District, broke ground in October for the first home to be elevated to the 1-percent level of risk reduction.  </a:t>
            </a:r>
          </a:p>
          <a:p>
            <a:endParaRPr lang="en-US" sz="1100" dirty="0"/>
          </a:p>
          <a:p>
            <a:r>
              <a:rPr lang="en-US" sz="1100" dirty="0"/>
              <a:t>Now before I provide an update on other items on the map, I would like to take a few minutes to address a couple of response efforts for this year.   </a:t>
            </a:r>
          </a:p>
          <a:p>
            <a:endParaRPr lang="en-US" sz="1100" dirty="0"/>
          </a:p>
          <a:p>
            <a:endParaRPr lang="en-US" sz="1100" dirty="0"/>
          </a:p>
          <a:p>
            <a:endParaRPr lang="en-US" sz="1100" dirty="0"/>
          </a:p>
          <a:p>
            <a:endParaRPr lang="en-US" sz="1100" dirty="0"/>
          </a:p>
          <a:p>
            <a:endParaRPr lang="en-US" sz="1100" dirty="0"/>
          </a:p>
          <a:p>
            <a:endParaRPr lang="en-US" sz="1100" dirty="0"/>
          </a:p>
          <a:p>
            <a:r>
              <a:rPr lang="en-US" sz="1400" b="1" dirty="0"/>
              <a:t>ACTION REQ: CLICK/FORWARD FOR TRANSITION TO NEXT TOPIC (PCCP)</a:t>
            </a:r>
          </a:p>
          <a:p>
            <a:endParaRPr lang="en-US" sz="2000" b="1" dirty="0"/>
          </a:p>
        </p:txBody>
      </p:sp>
      <p:sp>
        <p:nvSpPr>
          <p:cNvPr id="4" name="Slide Number Placeholder 3"/>
          <p:cNvSpPr>
            <a:spLocks noGrp="1"/>
          </p:cNvSpPr>
          <p:nvPr>
            <p:ph type="sldNum" sz="quarter" idx="5"/>
          </p:nvPr>
        </p:nvSpPr>
        <p:spPr/>
        <p:txBody>
          <a:bodyPr/>
          <a:lstStyle/>
          <a:p>
            <a:fld id="{BC3A86D8-1D95-4DFF-A26B-8F86AC3AC58E}" type="slidenum">
              <a:rPr lang="en-US" smtClean="0"/>
              <a:t>3</a:t>
            </a:fld>
            <a:endParaRPr lang="en-US" dirty="0"/>
          </a:p>
        </p:txBody>
      </p:sp>
    </p:spTree>
    <p:extLst>
      <p:ext uri="{BB962C8B-B14F-4D97-AF65-F5344CB8AC3E}">
        <p14:creationId xmlns:p14="http://schemas.microsoft.com/office/powerpoint/2010/main" val="364213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p:txBody>
          <a:bodyPr/>
          <a:lstStyle/>
          <a:p>
            <a:r>
              <a:rPr lang="en-US" sz="2000" b="1" dirty="0"/>
              <a:t>NO ACTION/AUTO TRANSITION SLIDE</a:t>
            </a:r>
          </a:p>
        </p:txBody>
      </p:sp>
      <p:sp>
        <p:nvSpPr>
          <p:cNvPr id="4" name="Slide Number Placeholder 3"/>
          <p:cNvSpPr>
            <a:spLocks noGrp="1"/>
          </p:cNvSpPr>
          <p:nvPr>
            <p:ph type="sldNum" sz="quarter" idx="5"/>
          </p:nvPr>
        </p:nvSpPr>
        <p:spPr/>
        <p:txBody>
          <a:bodyPr/>
          <a:lstStyle/>
          <a:p>
            <a:fld id="{BC3A86D8-1D95-4DFF-A26B-8F86AC3AC58E}" type="slidenum">
              <a:rPr lang="en-US" smtClean="0"/>
              <a:t>4</a:t>
            </a:fld>
            <a:endParaRPr lang="en-US" dirty="0"/>
          </a:p>
        </p:txBody>
      </p:sp>
    </p:spTree>
    <p:extLst>
      <p:ext uri="{BB962C8B-B14F-4D97-AF65-F5344CB8AC3E}">
        <p14:creationId xmlns:p14="http://schemas.microsoft.com/office/powerpoint/2010/main" val="239222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701040" y="3950677"/>
            <a:ext cx="5608320" cy="4183673"/>
          </a:xfrm>
        </p:spPr>
        <p:txBody>
          <a:bodyPr/>
          <a:lstStyle/>
          <a:p>
            <a:r>
              <a:rPr lang="en-US" dirty="0"/>
              <a:t>The District continues its work to address pump corrosion and restore the 35 year design specifications at the three Permanent Canal Closures and Pumps.  Prior to hurricane season, we and our contractor, the PCCP Joint Venture, completed permanent repairs to four pumps…two at the London Ave. station and two at the 17</a:t>
            </a:r>
            <a:r>
              <a:rPr lang="en-US" baseline="30000" dirty="0"/>
              <a:t>th</a:t>
            </a:r>
            <a:r>
              <a:rPr lang="en-US" dirty="0"/>
              <a:t> St. station.  During hurricane season, we focused on apply lessons learned during the last work season as well as fabricating and stockpiling the necessary pump parts to improve our efficiency in repairs this season.  Today, we have 2 full sets in house with another three coming in next week.  By early January, we will have the remaining eight sets on hand.</a:t>
            </a:r>
          </a:p>
          <a:p>
            <a:endParaRPr lang="en-US" dirty="0"/>
          </a:p>
          <a:p>
            <a:r>
              <a:rPr lang="en-US" dirty="0"/>
              <a:t>During the last couple of weeks, we remobilized to conduct pre-pump removal site preparations and are now in the process of removing Pump #1 at the Orleans Ave structure and Pump #3 at London Ave.  Next week, we will begin removing Pump #5 at the 17</a:t>
            </a:r>
            <a:r>
              <a:rPr lang="en-US" baseline="30000" dirty="0"/>
              <a:t>th</a:t>
            </a:r>
            <a:r>
              <a:rPr lang="en-US" dirty="0"/>
              <a:t> Street location.      </a:t>
            </a:r>
          </a:p>
          <a:p>
            <a:endParaRPr lang="en-US" dirty="0"/>
          </a:p>
          <a:p>
            <a:r>
              <a:rPr lang="en-US" dirty="0"/>
              <a:t>It is important to note that this work is being funded through a combination of federal and contractor funds so there is no need for additional state or local contributions.</a:t>
            </a:r>
          </a:p>
          <a:p>
            <a:endParaRPr lang="en-US" dirty="0"/>
          </a:p>
          <a:p>
            <a:r>
              <a:rPr lang="en-US" dirty="0"/>
              <a:t>Next, I would like to take a few minutes to recap the recent Mississippi River low water season…</a:t>
            </a:r>
          </a:p>
          <a:p>
            <a:endParaRPr lang="en-US" dirty="0"/>
          </a:p>
          <a:p>
            <a:r>
              <a:rPr lang="en-US" sz="1600" b="1" dirty="0"/>
              <a:t>ACTION:  CLICK/FWD FOR TRANSISTION TO THE NEXT TOPIC (MISS RIVER LOW WATER)</a:t>
            </a:r>
          </a:p>
        </p:txBody>
      </p:sp>
      <p:sp>
        <p:nvSpPr>
          <p:cNvPr id="4" name="Slide Number Placeholder 3"/>
          <p:cNvSpPr>
            <a:spLocks noGrp="1"/>
          </p:cNvSpPr>
          <p:nvPr>
            <p:ph type="sldNum" sz="quarter" idx="5"/>
          </p:nvPr>
        </p:nvSpPr>
        <p:spPr/>
        <p:txBody>
          <a:bodyPr/>
          <a:lstStyle/>
          <a:p>
            <a:fld id="{BC3A86D8-1D95-4DFF-A26B-8F86AC3AC58E}" type="slidenum">
              <a:rPr lang="en-US" smtClean="0"/>
              <a:t>5</a:t>
            </a:fld>
            <a:endParaRPr lang="en-US" dirty="0"/>
          </a:p>
        </p:txBody>
      </p:sp>
    </p:spTree>
    <p:extLst>
      <p:ext uri="{BB962C8B-B14F-4D97-AF65-F5344CB8AC3E}">
        <p14:creationId xmlns:p14="http://schemas.microsoft.com/office/powerpoint/2010/main" val="1900929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34975"/>
            <a:ext cx="5575300" cy="3136900"/>
          </a:xfrm>
        </p:spPr>
      </p:sp>
      <p:sp>
        <p:nvSpPr>
          <p:cNvPr id="3" name="Notes Placeholder 2"/>
          <p:cNvSpPr>
            <a:spLocks noGrp="1"/>
          </p:cNvSpPr>
          <p:nvPr>
            <p:ph type="body" idx="1"/>
          </p:nvPr>
        </p:nvSpPr>
        <p:spPr>
          <a:xfrm>
            <a:off x="701040" y="3798277"/>
            <a:ext cx="5608320" cy="4336073"/>
          </a:xfrm>
        </p:spPr>
        <p:txBody>
          <a:bodyPr/>
          <a:lstStyle/>
          <a:p>
            <a:r>
              <a:rPr lang="en-US" sz="2000" b="1" dirty="0"/>
              <a:t>NO ACTION/AUTO TRANSITION SLIDE</a:t>
            </a:r>
          </a:p>
        </p:txBody>
      </p:sp>
      <p:sp>
        <p:nvSpPr>
          <p:cNvPr id="4" name="Slide Number Placeholder 3"/>
          <p:cNvSpPr>
            <a:spLocks noGrp="1"/>
          </p:cNvSpPr>
          <p:nvPr>
            <p:ph type="sldNum" sz="quarter" idx="5"/>
          </p:nvPr>
        </p:nvSpPr>
        <p:spPr/>
        <p:txBody>
          <a:bodyPr/>
          <a:lstStyle/>
          <a:p>
            <a:fld id="{BC3A86D8-1D95-4DFF-A26B-8F86AC3AC58E}" type="slidenum">
              <a:rPr lang="en-US" smtClean="0"/>
              <a:t>6</a:t>
            </a:fld>
            <a:endParaRPr lang="en-US" dirty="0"/>
          </a:p>
        </p:txBody>
      </p:sp>
    </p:spTree>
    <p:extLst>
      <p:ext uri="{BB962C8B-B14F-4D97-AF65-F5344CB8AC3E}">
        <p14:creationId xmlns:p14="http://schemas.microsoft.com/office/powerpoint/2010/main" val="715386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7488" y="236538"/>
            <a:ext cx="3800475" cy="2138362"/>
          </a:xfrm>
        </p:spPr>
      </p:sp>
      <p:sp>
        <p:nvSpPr>
          <p:cNvPr id="3" name="Notes Placeholder 2"/>
          <p:cNvSpPr>
            <a:spLocks noGrp="1"/>
          </p:cNvSpPr>
          <p:nvPr>
            <p:ph type="body" idx="1"/>
          </p:nvPr>
        </p:nvSpPr>
        <p:spPr>
          <a:xfrm>
            <a:off x="701040" y="2602523"/>
            <a:ext cx="5608320" cy="6564923"/>
          </a:xfrm>
        </p:spPr>
        <p:txBody>
          <a:bodyPr/>
          <a:lstStyle/>
          <a:p>
            <a:r>
              <a:rPr lang="en-US" dirty="0"/>
              <a:t>Historically, we experience extreme low water events and the corresponding saltwater intrusion in the Mississippi River about every 10 to 12 years: 1988, 1999, 2012, 2022.  Last year, for the first time, we had to build the saltwater intrusion mitigation sill in consecutive years.  This year, Mother Nature continued an unfortunate trend of extreme low water seasons so we had to construct the sill for the third consecutive year. </a:t>
            </a:r>
          </a:p>
          <a:p>
            <a:endParaRPr lang="en-US" dirty="0"/>
          </a:p>
          <a:p>
            <a:r>
              <a:rPr lang="en-US" dirty="0"/>
              <a:t>Fortunately, this year’s season was not as long or extreme as last years.  In comparison to the last year’s 209 days, this year we counted 98 days from the time we reached our sill construction trigger to when it was no longer needed.  Ultimately, the initial sill design of raising the bed of the river up to -50 feet was sufficient so we did not have to augment the sill this season.  </a:t>
            </a:r>
          </a:p>
          <a:p>
            <a:endParaRPr lang="en-US" dirty="0"/>
          </a:p>
          <a:p>
            <a:r>
              <a:rPr lang="en-US" dirty="0"/>
              <a:t>For every event, we look to apply lessons to better improve our response.   This year, I would like to commend Plaquemines Parish for their forward posture and use of Reverse Osmosis Water Purification Units to ensure safe drinking water for its residents.  These systems performed as intended, negating the need to barge fresh water to the water treatment facilities as required in 1988, 2012 and 2023.  We’ve also applied the lessons learned in South Louisiana over the last couple of years to other USACE mission areas, such as the New Orleans District’s ability to support the Hurricane Helene Recovery Task Force Water’s mission of restoring potable water in North Carolina.  </a:t>
            </a:r>
          </a:p>
          <a:p>
            <a:endParaRPr lang="en-US" dirty="0"/>
          </a:p>
          <a:p>
            <a:r>
              <a:rPr lang="en-US" dirty="0"/>
              <a:t>On a personal note, while I may be the first New Orleans District commander to have overseen construction of three submarine sills, with one high river season remaining, I still have a chance of doing what my five predecessors could not…and that is NOT operate the Bonnet </a:t>
            </a:r>
            <a:r>
              <a:rPr lang="en-US" dirty="0" err="1"/>
              <a:t>Carre</a:t>
            </a:r>
            <a:r>
              <a:rPr lang="en-US" dirty="0"/>
              <a:t>’ Spillway.  </a:t>
            </a:r>
          </a:p>
          <a:p>
            <a:endParaRPr lang="en-US" dirty="0"/>
          </a:p>
          <a:p>
            <a:r>
              <a:rPr lang="en-US" dirty="0"/>
              <a:t>OK, now that I have successfully jinxed us all, let’s talk Hurricane and Storm Damage Risk Reduction</a:t>
            </a:r>
          </a:p>
          <a:p>
            <a:endParaRPr lang="en-US" dirty="0"/>
          </a:p>
          <a:p>
            <a:r>
              <a:rPr lang="en-US" sz="1600" b="1" dirty="0"/>
              <a:t>ACTION REQ: CLICK/FORWARD FOR TRANSITION TO NEXT TOPIC (NOV)</a:t>
            </a:r>
          </a:p>
          <a:p>
            <a:endParaRPr lang="en-US" dirty="0"/>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7</a:t>
            </a:fld>
            <a:endParaRPr lang="en-US" dirty="0"/>
          </a:p>
        </p:txBody>
      </p:sp>
    </p:spTree>
    <p:extLst>
      <p:ext uri="{BB962C8B-B14F-4D97-AF65-F5344CB8AC3E}">
        <p14:creationId xmlns:p14="http://schemas.microsoft.com/office/powerpoint/2010/main" val="4274586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NO ACTION/AUTO TRANSITION SLIDE</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8</a:t>
            </a:fld>
            <a:endParaRPr lang="en-US" dirty="0"/>
          </a:p>
        </p:txBody>
      </p:sp>
    </p:spTree>
    <p:extLst>
      <p:ext uri="{BB962C8B-B14F-4D97-AF65-F5344CB8AC3E}">
        <p14:creationId xmlns:p14="http://schemas.microsoft.com/office/powerpoint/2010/main" val="1660062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701040" y="4091354"/>
            <a:ext cx="5608320" cy="4042996"/>
          </a:xfrm>
        </p:spPr>
        <p:txBody>
          <a:bodyPr/>
          <a:lstStyle/>
          <a:p>
            <a:r>
              <a:rPr lang="en-US" dirty="0"/>
              <a:t>Since I just mentioned low water in Plaquemines Parish, I would like to start with our continuing effort to improve the level of hurricane damage risk reduction in the area.  </a:t>
            </a:r>
          </a:p>
          <a:p>
            <a:endParaRPr lang="en-US" dirty="0"/>
          </a:p>
          <a:p>
            <a:r>
              <a:rPr lang="en-US" dirty="0"/>
              <a:t>We continue to make good progress with the Happy Jack to Nairn and Woodpark to Point Celeste levee reaches standing at 99% complete with the Point Celeste to West Pointe a La </a:t>
            </a:r>
            <a:r>
              <a:rPr lang="en-US" dirty="0" err="1"/>
              <a:t>Hache</a:t>
            </a:r>
            <a:r>
              <a:rPr lang="en-US" dirty="0"/>
              <a:t> levee lift and drainage canal relocation at 94% complete.  The Myrtle Grove to Woodpark Levee follows at 75% complete and La </a:t>
            </a:r>
            <a:r>
              <a:rPr lang="en-US" dirty="0" err="1"/>
              <a:t>Reussite</a:t>
            </a:r>
            <a:r>
              <a:rPr lang="en-US" dirty="0"/>
              <a:t> to Myrtle Grove is approximately 60% complete.  </a:t>
            </a:r>
          </a:p>
          <a:p>
            <a:endParaRPr lang="en-US" dirty="0"/>
          </a:p>
          <a:p>
            <a:r>
              <a:rPr lang="en-US" dirty="0"/>
              <a:t>We also continue our work at the Wilkinson Canal Pump Station and expect to have 100% pumping capacity at the station for the 2025 Hurricane Season. </a:t>
            </a:r>
          </a:p>
          <a:p>
            <a:endParaRPr lang="en-US" dirty="0"/>
          </a:p>
          <a:p>
            <a:r>
              <a:rPr lang="en-US" dirty="0"/>
              <a:t>In 2022, Congress and the Administration renewed its commitment to the New Orleans to Venice system by including more than $780 million in the Disaster Relief and Recovery Act.  Another of our important regional delivery projects, this work conducted with this funding is being spearheaded by the Memphis District.</a:t>
            </a:r>
          </a:p>
          <a:p>
            <a:endParaRPr lang="en-US" dirty="0"/>
          </a:p>
          <a:p>
            <a:r>
              <a:rPr lang="en-US" dirty="0"/>
              <a:t>If you traveled to New Orleans by traveling east on I-10, you may have caught a glimpse of the next project I would like to update.</a:t>
            </a:r>
          </a:p>
          <a:p>
            <a:endParaRPr lang="en-US" sz="1600" dirty="0"/>
          </a:p>
          <a:p>
            <a:r>
              <a:rPr lang="en-US" sz="1600" b="1" dirty="0"/>
              <a:t>ACTION REQ: CLICK/FORWARD FOR TRANSITION TO NEXT TOPIC (WSLP)</a:t>
            </a: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9</a:t>
            </a:fld>
            <a:endParaRPr lang="en-US" dirty="0"/>
          </a:p>
        </p:txBody>
      </p:sp>
    </p:spTree>
    <p:extLst>
      <p:ext uri="{BB962C8B-B14F-4D97-AF65-F5344CB8AC3E}">
        <p14:creationId xmlns:p14="http://schemas.microsoft.com/office/powerpoint/2010/main" val="3787906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0250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1779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5084374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99873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241193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3317166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246848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9928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75371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792052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6576388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3529951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7689096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731682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40110757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8400431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9747936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850718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019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6961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5970409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176134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3141413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830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52096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49818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143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37340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7646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019795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697280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5146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719099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798164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2094505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571995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47002F4-073C-440A-B19E-EE3B82055154}" type="slidenum">
              <a:rPr lang="en-US"/>
              <a:pPr/>
              <a:t>‹#›</a:t>
            </a:fld>
            <a:endParaRPr lang="en-US"/>
          </a:p>
        </p:txBody>
      </p:sp>
    </p:spTree>
    <p:extLst>
      <p:ext uri="{BB962C8B-B14F-4D97-AF65-F5344CB8AC3E}">
        <p14:creationId xmlns:p14="http://schemas.microsoft.com/office/powerpoint/2010/main" val="15867514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202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320889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20949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dirty="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879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image" Target="../media/image1.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theme" Target="../theme/theme3.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image" Target="../media/image5.pn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image" Target="../media/image2.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theme" Target="../theme/theme4.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image" Target="../media/image5.png"/><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image" Target="../media/image1.png"/><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theme" Target="../theme/theme5.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theme" Target="../theme/theme6.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image" Target="../media/image6.png"/><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3"/>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90" r:id="rId20"/>
    <p:sldLayoutId id="2147483991" r:id="rId21"/>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0"/>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 id="2147484194"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6"/>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3" r:id="rId20"/>
    <p:sldLayoutId id="2147484134" r:id="rId21"/>
    <p:sldLayoutId id="2147484135" r:id="rId22"/>
    <p:sldLayoutId id="2147484136" r:id="rId23"/>
    <p:sldLayoutId id="2147484137" r:id="rId24"/>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2"/>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3" r:id="rId20"/>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dirty="0"/>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dirty="0"/>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1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0.xml"/><Relationship Id="rId5" Type="http://schemas.openxmlformats.org/officeDocument/2006/relationships/image" Target="../media/image1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0.xml"/><Relationship Id="rId5" Type="http://schemas.openxmlformats.org/officeDocument/2006/relationships/image" Target="../media/image2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2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2.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2.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svg"/><Relationship Id="rId2" Type="http://schemas.openxmlformats.org/officeDocument/2006/relationships/notesSlide" Target="../notesSlides/notesSlide20.xml"/><Relationship Id="rId1" Type="http://schemas.openxmlformats.org/officeDocument/2006/relationships/slideLayout" Target="../slideLayouts/slideLayout49.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2.png"/><Relationship Id="rId4" Type="http://schemas.openxmlformats.org/officeDocument/2006/relationships/image" Target="../media/image36.png"/><Relationship Id="rId9" Type="http://schemas.openxmlformats.org/officeDocument/2006/relationships/image" Target="../media/image41.sv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1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888C44-16CD-0F33-9FEC-CC3106D05853}"/>
              </a:ext>
            </a:extLst>
          </p:cNvPr>
          <p:cNvSpPr/>
          <p:nvPr/>
        </p:nvSpPr>
        <p:spPr>
          <a:xfrm>
            <a:off x="-38814" y="-7048329"/>
            <a:ext cx="12228353" cy="6858000"/>
          </a:xfrm>
          <a:prstGeom prst="rect">
            <a:avLst/>
          </a:prstGeom>
          <a:solidFill>
            <a:srgbClr val="B9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2DCD1B8-0FB9-6DE1-D901-F8B0186B1E44}"/>
              </a:ext>
            </a:extLst>
          </p:cNvPr>
          <p:cNvSpPr>
            <a:spLocks noGrp="1"/>
          </p:cNvSpPr>
          <p:nvPr>
            <p:ph type="title"/>
          </p:nvPr>
        </p:nvSpPr>
        <p:spPr/>
        <p:txBody>
          <a:bodyPr/>
          <a:lstStyle/>
          <a:p>
            <a:r>
              <a:rPr lang="en-US" dirty="0"/>
              <a:t>Association of levee boards of Louisiana</a:t>
            </a:r>
          </a:p>
        </p:txBody>
      </p:sp>
      <p:sp>
        <p:nvSpPr>
          <p:cNvPr id="9" name="Content Placeholder 8">
            <a:extLst>
              <a:ext uri="{FF2B5EF4-FFF2-40B4-BE49-F238E27FC236}">
                <a16:creationId xmlns:a16="http://schemas.microsoft.com/office/drawing/2014/main" id="{910D6B67-EB23-B871-0CBE-F377AEE7C411}"/>
              </a:ext>
            </a:extLst>
          </p:cNvPr>
          <p:cNvSpPr>
            <a:spLocks noGrp="1"/>
          </p:cNvSpPr>
          <p:nvPr>
            <p:ph sz="quarter" idx="17"/>
          </p:nvPr>
        </p:nvSpPr>
        <p:spPr/>
        <p:txBody>
          <a:bodyPr/>
          <a:lstStyle/>
          <a:p>
            <a:r>
              <a:rPr lang="en-US" dirty="0"/>
              <a:t>U.S. ARMY CORPS OF ENGINEERS </a:t>
            </a:r>
          </a:p>
          <a:p>
            <a:r>
              <a:rPr lang="en-US" dirty="0"/>
              <a:t>NEW ORLEANS DISTRICT UPDATE</a:t>
            </a:r>
          </a:p>
          <a:p>
            <a:endParaRPr lang="en-US" dirty="0"/>
          </a:p>
          <a:p>
            <a:endParaRPr lang="en-US" dirty="0"/>
          </a:p>
          <a:p>
            <a:endParaRPr lang="en-US" dirty="0"/>
          </a:p>
          <a:p>
            <a:endParaRPr lang="en-US" dirty="0"/>
          </a:p>
          <a:p>
            <a:endParaRPr lang="en-US" dirty="0"/>
          </a:p>
          <a:p>
            <a:r>
              <a:rPr lang="en-US" dirty="0"/>
              <a:t>COL Cullen Jones, P.E., PMP</a:t>
            </a:r>
          </a:p>
          <a:p>
            <a:r>
              <a:rPr lang="en-US" dirty="0"/>
              <a:t>Commander</a:t>
            </a:r>
          </a:p>
          <a:p>
            <a:r>
              <a:rPr lang="en-US" dirty="0"/>
              <a:t>4 December 2024</a:t>
            </a:r>
          </a:p>
        </p:txBody>
      </p:sp>
      <p:pic>
        <p:nvPicPr>
          <p:cNvPr id="10" name="Picture 9" descr="A picture containing sky, outdoor, transport, power shovel&#10;&#10;Description automatically generated">
            <a:extLst>
              <a:ext uri="{FF2B5EF4-FFF2-40B4-BE49-F238E27FC236}">
                <a16:creationId xmlns:a16="http://schemas.microsoft.com/office/drawing/2014/main" id="{1B490476-CD67-BC96-9102-0D7B88A018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6824" y="3197225"/>
            <a:ext cx="5578475" cy="3308350"/>
          </a:xfrm>
          <a:prstGeom prst="rect">
            <a:avLst/>
          </a:prstGeom>
        </p:spPr>
      </p:pic>
      <p:grpSp>
        <p:nvGrpSpPr>
          <p:cNvPr id="17" name="Group 16">
            <a:extLst>
              <a:ext uri="{FF2B5EF4-FFF2-40B4-BE49-F238E27FC236}">
                <a16:creationId xmlns:a16="http://schemas.microsoft.com/office/drawing/2014/main" id="{D51688F7-76A2-3949-7C29-E07828ACDE01}"/>
              </a:ext>
            </a:extLst>
          </p:cNvPr>
          <p:cNvGrpSpPr/>
          <p:nvPr/>
        </p:nvGrpSpPr>
        <p:grpSpPr>
          <a:xfrm>
            <a:off x="652960" y="-732878"/>
            <a:ext cx="10886080" cy="542549"/>
            <a:chOff x="652960" y="-732878"/>
            <a:chExt cx="10886080" cy="542549"/>
          </a:xfrm>
        </p:grpSpPr>
        <p:sp>
          <p:nvSpPr>
            <p:cNvPr id="8" name="Rectangle: Rounded Corners 7">
              <a:extLst>
                <a:ext uri="{FF2B5EF4-FFF2-40B4-BE49-F238E27FC236}">
                  <a16:creationId xmlns:a16="http://schemas.microsoft.com/office/drawing/2014/main" id="{BA880023-802C-06B9-8283-BD8FD23E22B0}"/>
                </a:ext>
              </a:extLst>
            </p:cNvPr>
            <p:cNvSpPr/>
            <p:nvPr/>
          </p:nvSpPr>
          <p:spPr>
            <a:xfrm>
              <a:off x="652960" y="-732878"/>
              <a:ext cx="10886080" cy="542549"/>
            </a:xfrm>
            <a:prstGeom prst="roundRect">
              <a:avLst>
                <a:gd name="adj" fmla="val 18606"/>
              </a:avLst>
            </a:prstGeom>
            <a:solidFill>
              <a:srgbClr val="EFF2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6">
              <a:extLst>
                <a:ext uri="{FF2B5EF4-FFF2-40B4-BE49-F238E27FC236}">
                  <a16:creationId xmlns:a16="http://schemas.microsoft.com/office/drawing/2014/main" id="{E3E4A38B-30FF-5A16-7A05-C40EDC9E0616}"/>
                </a:ext>
              </a:extLst>
            </p:cNvPr>
            <p:cNvSpPr txBox="1">
              <a:spLocks/>
            </p:cNvSpPr>
            <p:nvPr/>
          </p:nvSpPr>
          <p:spPr bwMode="auto">
            <a:xfrm>
              <a:off x="652960" y="-689204"/>
              <a:ext cx="10886080" cy="453572"/>
            </a:xfrm>
            <a:prstGeom prst="rect">
              <a:avLst/>
            </a:prstGeom>
            <a:noFill/>
            <a:ln w="12700">
              <a:noFill/>
              <a:miter lim="800000"/>
              <a:headEnd/>
              <a:tailEnd/>
            </a:ln>
          </p:spPr>
          <p:txBody>
            <a:bodyPr vert="horz" wrap="square" lIns="45720" tIns="0" rIns="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accent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r>
                <a:rPr lang="en-US" sz="3000" dirty="0">
                  <a:solidFill>
                    <a:schemeClr val="accent5">
                      <a:lumMod val="75000"/>
                    </a:schemeClr>
                  </a:solidFill>
                  <a:latin typeface="Arial Black" panose="020B0A04020102020204" pitchFamily="34" charset="0"/>
                </a:rPr>
                <a:t>Flood risk management in south </a:t>
              </a:r>
              <a:r>
                <a:rPr lang="en-US" sz="3000" dirty="0" err="1">
                  <a:solidFill>
                    <a:schemeClr val="accent5">
                      <a:lumMod val="75000"/>
                    </a:schemeClr>
                  </a:solidFill>
                  <a:latin typeface="Arial Black" panose="020B0A04020102020204" pitchFamily="34" charset="0"/>
                </a:rPr>
                <a:t>louisiana</a:t>
              </a:r>
              <a:r>
                <a:rPr lang="en-US" sz="3000" dirty="0">
                  <a:solidFill>
                    <a:schemeClr val="accent5">
                      <a:lumMod val="75000"/>
                    </a:schemeClr>
                  </a:solidFill>
                  <a:latin typeface="Arial Black" panose="020B0A04020102020204" pitchFamily="34" charset="0"/>
                </a:rPr>
                <a:t> </a:t>
              </a:r>
            </a:p>
          </p:txBody>
        </p:sp>
      </p:grpSp>
      <p:sp>
        <p:nvSpPr>
          <p:cNvPr id="12" name="Rectangle: Rounded Corners 11">
            <a:extLst>
              <a:ext uri="{FF2B5EF4-FFF2-40B4-BE49-F238E27FC236}">
                <a16:creationId xmlns:a16="http://schemas.microsoft.com/office/drawing/2014/main" id="{DC0554BF-D647-6E7B-9F9F-DE598D7C3528}"/>
              </a:ext>
            </a:extLst>
          </p:cNvPr>
          <p:cNvSpPr/>
          <p:nvPr/>
        </p:nvSpPr>
        <p:spPr>
          <a:xfrm>
            <a:off x="-4818161" y="4578379"/>
            <a:ext cx="4347882" cy="1538334"/>
          </a:xfrm>
          <a:prstGeom prst="roundRect">
            <a:avLst/>
          </a:prstGeom>
          <a:solidFill>
            <a:srgbClr val="DFE9F5"/>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393FF7D-82E9-E4DB-86F3-7A3376DB40C3}"/>
              </a:ext>
            </a:extLst>
          </p:cNvPr>
          <p:cNvSpPr txBox="1"/>
          <p:nvPr/>
        </p:nvSpPr>
        <p:spPr>
          <a:xfrm>
            <a:off x="-4818161" y="4639385"/>
            <a:ext cx="4347882" cy="1477328"/>
          </a:xfrm>
          <a:prstGeom prst="rect">
            <a:avLst/>
          </a:prstGeom>
          <a:noFill/>
        </p:spPr>
        <p:txBody>
          <a:bodyPr wrap="square" rtlCol="0">
            <a:spAutoFit/>
          </a:bodyPr>
          <a:lstStyle/>
          <a:p>
            <a:pPr algn="ctr">
              <a:spcAft>
                <a:spcPts val="600"/>
              </a:spcAft>
            </a:pPr>
            <a:r>
              <a:rPr lang="en-US" i="1" dirty="0"/>
              <a:t>The New Orleans District obligated more than $1B during the 2024 Fiscal Year, the most of any USACE civil works district.  Current target is to award another billion this fiscal year.</a:t>
            </a:r>
          </a:p>
        </p:txBody>
      </p:sp>
      <p:grpSp>
        <p:nvGrpSpPr>
          <p:cNvPr id="16" name="Group 15">
            <a:extLst>
              <a:ext uri="{FF2B5EF4-FFF2-40B4-BE49-F238E27FC236}">
                <a16:creationId xmlns:a16="http://schemas.microsoft.com/office/drawing/2014/main" id="{2DC052AF-7C0D-EE04-1FFF-A5F8FDC06B00}"/>
              </a:ext>
            </a:extLst>
          </p:cNvPr>
          <p:cNvGrpSpPr/>
          <p:nvPr/>
        </p:nvGrpSpPr>
        <p:grpSpPr>
          <a:xfrm>
            <a:off x="6352708" y="239955"/>
            <a:ext cx="5572592" cy="2726988"/>
            <a:chOff x="6352708" y="239955"/>
            <a:chExt cx="5572592" cy="2726988"/>
          </a:xfrm>
        </p:grpSpPr>
        <p:pic>
          <p:nvPicPr>
            <p:cNvPr id="3" name="Content Placeholder 5" descr="Map&#10;&#10;Description automatically generated">
              <a:extLst>
                <a:ext uri="{FF2B5EF4-FFF2-40B4-BE49-F238E27FC236}">
                  <a16:creationId xmlns:a16="http://schemas.microsoft.com/office/drawing/2014/main" id="{DF90B0C4-B171-D74B-5C53-A8A789EBD5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2708" y="239955"/>
              <a:ext cx="5572592" cy="2726988"/>
            </a:xfrm>
            <a:prstGeom prst="rect">
              <a:avLst/>
            </a:prstGeom>
          </p:spPr>
        </p:pic>
        <p:sp>
          <p:nvSpPr>
            <p:cNvPr id="15" name="Rectangle 14">
              <a:extLst>
                <a:ext uri="{FF2B5EF4-FFF2-40B4-BE49-F238E27FC236}">
                  <a16:creationId xmlns:a16="http://schemas.microsoft.com/office/drawing/2014/main" id="{CA2BA198-1CD1-5E10-48D2-BF499DD46142}"/>
                </a:ext>
              </a:extLst>
            </p:cNvPr>
            <p:cNvSpPr/>
            <p:nvPr/>
          </p:nvSpPr>
          <p:spPr>
            <a:xfrm>
              <a:off x="6364754" y="2058988"/>
              <a:ext cx="896658" cy="907955"/>
            </a:xfrm>
            <a:prstGeom prst="rect">
              <a:avLst/>
            </a:prstGeom>
            <a:solidFill>
              <a:srgbClr val="B9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5766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9E453B-7DA2-9B29-EE28-7B956F13A733}"/>
              </a:ext>
            </a:extLst>
          </p:cNvPr>
          <p:cNvSpPr>
            <a:spLocks noGrp="1"/>
          </p:cNvSpPr>
          <p:nvPr>
            <p:ph sz="quarter" idx="10"/>
          </p:nvPr>
        </p:nvSpPr>
        <p:spPr/>
        <p:txBody>
          <a:bodyPr/>
          <a:lstStyle/>
          <a:p>
            <a:endParaRPr lang="en-US"/>
          </a:p>
        </p:txBody>
      </p:sp>
      <p:sp>
        <p:nvSpPr>
          <p:cNvPr id="3" name="Footer Placeholder 2">
            <a:extLst>
              <a:ext uri="{FF2B5EF4-FFF2-40B4-BE49-F238E27FC236}">
                <a16:creationId xmlns:a16="http://schemas.microsoft.com/office/drawing/2014/main" id="{071FBB1B-7D39-647D-06D0-DE6F554E2EC4}"/>
              </a:ext>
            </a:extLst>
          </p:cNvPr>
          <p:cNvSpPr>
            <a:spLocks noGrp="1"/>
          </p:cNvSpPr>
          <p:nvPr>
            <p:ph type="ftr" sz="quarter" idx="12"/>
          </p:nvPr>
        </p:nvSpPr>
        <p:spPr/>
        <p:txBody>
          <a:bodyPr/>
          <a:lstStyle/>
          <a:p>
            <a:endParaRPr lang="en-US" dirty="0"/>
          </a:p>
        </p:txBody>
      </p:sp>
      <p:sp>
        <p:nvSpPr>
          <p:cNvPr id="4" name="Title 3">
            <a:extLst>
              <a:ext uri="{FF2B5EF4-FFF2-40B4-BE49-F238E27FC236}">
                <a16:creationId xmlns:a16="http://schemas.microsoft.com/office/drawing/2014/main" id="{71932392-6CF0-11C6-14AC-904A4483256C}"/>
              </a:ext>
            </a:extLst>
          </p:cNvPr>
          <p:cNvSpPr>
            <a:spLocks noGrp="1"/>
          </p:cNvSpPr>
          <p:nvPr>
            <p:ph type="title"/>
          </p:nvPr>
        </p:nvSpPr>
        <p:spPr/>
        <p:txBody>
          <a:bodyPr/>
          <a:lstStyle/>
          <a:p>
            <a:endParaRPr lang="en-US"/>
          </a:p>
        </p:txBody>
      </p:sp>
      <p:pic>
        <p:nvPicPr>
          <p:cNvPr id="5" name="Content Placeholder 5">
            <a:extLst>
              <a:ext uri="{FF2B5EF4-FFF2-40B4-BE49-F238E27FC236}">
                <a16:creationId xmlns:a16="http://schemas.microsoft.com/office/drawing/2014/main" id="{4E46E299-FF18-9D84-DF5E-1321E275F6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230460" y="-9183915"/>
            <a:ext cx="44845920" cy="25225829"/>
          </a:xfrm>
          <a:prstGeom prst="rect">
            <a:avLst/>
          </a:prstGeom>
          <a:noFill/>
          <a:ln w="9525">
            <a:noFill/>
            <a:miter lim="800000"/>
            <a:headEnd/>
            <a:tailEnd/>
          </a:ln>
        </p:spPr>
      </p:pic>
      <p:pic>
        <p:nvPicPr>
          <p:cNvPr id="6" name="Picture 5" descr="A red and white sign&#10;&#10;Description automatically generated with medium confidence">
            <a:extLst>
              <a:ext uri="{FF2B5EF4-FFF2-40B4-BE49-F238E27FC236}">
                <a16:creationId xmlns:a16="http://schemas.microsoft.com/office/drawing/2014/main" id="{3E7C5B09-63C4-EA76-0C77-E6EC01BB0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pic>
        <p:nvPicPr>
          <p:cNvPr id="7" name="Content Placeholder 5">
            <a:extLst>
              <a:ext uri="{FF2B5EF4-FFF2-40B4-BE49-F238E27FC236}">
                <a16:creationId xmlns:a16="http://schemas.microsoft.com/office/drawing/2014/main" id="{C1F9C1B8-4A7E-CCF5-9418-832970C1D2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00850" b="100850"/>
          <a:stretch/>
        </p:blipFill>
        <p:spPr bwMode="auto">
          <a:xfrm>
            <a:off x="-449580" y="4419600"/>
            <a:ext cx="12641580" cy="2691290"/>
          </a:xfrm>
          <a:prstGeom prst="rect">
            <a:avLst/>
          </a:prstGeom>
          <a:noFill/>
          <a:ln w="9525">
            <a:noFill/>
            <a:miter lim="800000"/>
            <a:headEnd/>
            <a:tailEnd/>
          </a:ln>
        </p:spPr>
      </p:pic>
      <p:sp>
        <p:nvSpPr>
          <p:cNvPr id="8" name="TextBox 7">
            <a:extLst>
              <a:ext uri="{FF2B5EF4-FFF2-40B4-BE49-F238E27FC236}">
                <a16:creationId xmlns:a16="http://schemas.microsoft.com/office/drawing/2014/main" id="{8C341191-4F2E-BE06-2A09-C741DE803C82}"/>
              </a:ext>
            </a:extLst>
          </p:cNvPr>
          <p:cNvSpPr txBox="1"/>
          <p:nvPr/>
        </p:nvSpPr>
        <p:spPr>
          <a:xfrm>
            <a:off x="266700" y="7582133"/>
            <a:ext cx="5712759" cy="2123658"/>
          </a:xfrm>
          <a:prstGeom prst="rect">
            <a:avLst/>
          </a:prstGeom>
          <a:noFill/>
        </p:spPr>
        <p:txBody>
          <a:bodyPr wrap="square" rtlCol="0">
            <a:spAutoFit/>
          </a:bodyPr>
          <a:lstStyle/>
          <a:p>
            <a:r>
              <a:rPr lang="en-US" sz="4400" dirty="0">
                <a:solidFill>
                  <a:srgbClr val="FFDC7D"/>
                </a:solidFill>
                <a:latin typeface="Arial Black" panose="020B0A04020102020204" pitchFamily="34" charset="0"/>
              </a:rPr>
              <a:t>WEST SHORE LAKE PONTCHARTRAIN</a:t>
            </a:r>
          </a:p>
        </p:txBody>
      </p:sp>
      <p:sp>
        <p:nvSpPr>
          <p:cNvPr id="9" name="TextBox 8">
            <a:extLst>
              <a:ext uri="{FF2B5EF4-FFF2-40B4-BE49-F238E27FC236}">
                <a16:creationId xmlns:a16="http://schemas.microsoft.com/office/drawing/2014/main" id="{B8AFE5BC-A6A9-C92D-45F7-BD040D93D952}"/>
              </a:ext>
            </a:extLst>
          </p:cNvPr>
          <p:cNvSpPr txBox="1"/>
          <p:nvPr/>
        </p:nvSpPr>
        <p:spPr>
          <a:xfrm>
            <a:off x="6096000" y="7582738"/>
            <a:ext cx="5712759" cy="2031325"/>
          </a:xfrm>
          <a:prstGeom prst="rect">
            <a:avLst/>
          </a:prstGeom>
          <a:noFill/>
        </p:spPr>
        <p:txBody>
          <a:bodyPr wrap="square" rtlCol="0">
            <a:spAutoFit/>
          </a:bodyPr>
          <a:lstStyle/>
          <a:p>
            <a:r>
              <a:rPr lang="en-US" dirty="0">
                <a:solidFill>
                  <a:srgbClr val="FFDC7D"/>
                </a:solidFill>
              </a:rPr>
              <a:t>WSLP will deliver the 1% level of risk reduction for 60,000 residents.  System includes levees, floodwalls, pump stations, and drainage structures as well as nonstructural measures for the less densely populated areas.  Additional resiliency measures are being evaluated as part of the General Reevaluation Report funding under DRSSA 2022.    </a:t>
            </a:r>
          </a:p>
        </p:txBody>
      </p:sp>
    </p:spTree>
    <p:extLst>
      <p:ext uri="{BB962C8B-B14F-4D97-AF65-F5344CB8AC3E}">
        <p14:creationId xmlns:p14="http://schemas.microsoft.com/office/powerpoint/2010/main" val="2347924695"/>
      </p:ext>
    </p:extLst>
  </p:cSld>
  <p:clrMapOvr>
    <a:masterClrMapping/>
  </p:clrMapOvr>
  <mc:AlternateContent xmlns:mc="http://schemas.openxmlformats.org/markup-compatibility/2006" xmlns:p14="http://schemas.microsoft.com/office/powerpoint/2010/main">
    <mc:Choice Requires="p14">
      <p:transition spd="slow" p14:dur="2000" advClick="0" advTm="0">
        <p:push/>
      </p:transition>
    </mc:Choice>
    <mc:Fallback xmlns="">
      <p:transition spd="slow" advClick="0" advTm="0">
        <p:push/>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9E453B-7DA2-9B29-EE28-7B956F13A733}"/>
              </a:ext>
            </a:extLst>
          </p:cNvPr>
          <p:cNvSpPr>
            <a:spLocks noGrp="1"/>
          </p:cNvSpPr>
          <p:nvPr>
            <p:ph sz="quarter" idx="10"/>
          </p:nvPr>
        </p:nvSpPr>
        <p:spPr/>
        <p:txBody>
          <a:bodyPr/>
          <a:lstStyle/>
          <a:p>
            <a:endParaRPr lang="en-US"/>
          </a:p>
        </p:txBody>
      </p:sp>
      <p:sp>
        <p:nvSpPr>
          <p:cNvPr id="3" name="Footer Placeholder 2">
            <a:extLst>
              <a:ext uri="{FF2B5EF4-FFF2-40B4-BE49-F238E27FC236}">
                <a16:creationId xmlns:a16="http://schemas.microsoft.com/office/drawing/2014/main" id="{071FBB1B-7D39-647D-06D0-DE6F554E2EC4}"/>
              </a:ext>
            </a:extLst>
          </p:cNvPr>
          <p:cNvSpPr>
            <a:spLocks noGrp="1"/>
          </p:cNvSpPr>
          <p:nvPr>
            <p:ph type="ftr" sz="quarter" idx="12"/>
          </p:nvPr>
        </p:nvSpPr>
        <p:spPr/>
        <p:txBody>
          <a:bodyPr/>
          <a:lstStyle/>
          <a:p>
            <a:endParaRPr lang="en-US" dirty="0"/>
          </a:p>
        </p:txBody>
      </p:sp>
      <p:sp>
        <p:nvSpPr>
          <p:cNvPr id="4" name="Title 3">
            <a:extLst>
              <a:ext uri="{FF2B5EF4-FFF2-40B4-BE49-F238E27FC236}">
                <a16:creationId xmlns:a16="http://schemas.microsoft.com/office/drawing/2014/main" id="{71932392-6CF0-11C6-14AC-904A4483256C}"/>
              </a:ext>
            </a:extLst>
          </p:cNvPr>
          <p:cNvSpPr>
            <a:spLocks noGrp="1"/>
          </p:cNvSpPr>
          <p:nvPr>
            <p:ph type="title"/>
          </p:nvPr>
        </p:nvSpPr>
        <p:spPr/>
        <p:txBody>
          <a:bodyPr/>
          <a:lstStyle/>
          <a:p>
            <a:endParaRPr lang="en-US"/>
          </a:p>
        </p:txBody>
      </p:sp>
      <p:pic>
        <p:nvPicPr>
          <p:cNvPr id="5" name="Content Placeholder 5">
            <a:extLst>
              <a:ext uri="{FF2B5EF4-FFF2-40B4-BE49-F238E27FC236}">
                <a16:creationId xmlns:a16="http://schemas.microsoft.com/office/drawing/2014/main" id="{4E46E299-FF18-9D84-DF5E-1321E275F6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6897"/>
            <a:ext cx="12222040" cy="6874897"/>
          </a:xfrm>
          <a:prstGeom prst="rect">
            <a:avLst/>
          </a:prstGeom>
          <a:noFill/>
          <a:ln w="9525">
            <a:noFill/>
            <a:miter lim="800000"/>
            <a:headEnd/>
            <a:tailEnd/>
          </a:ln>
        </p:spPr>
      </p:pic>
      <p:pic>
        <p:nvPicPr>
          <p:cNvPr id="6" name="Picture 5" descr="A red and white sign&#10;&#10;Description automatically generated with medium confidence">
            <a:extLst>
              <a:ext uri="{FF2B5EF4-FFF2-40B4-BE49-F238E27FC236}">
                <a16:creationId xmlns:a16="http://schemas.microsoft.com/office/drawing/2014/main" id="{3E7C5B09-63C4-EA76-0C77-E6EC01BB0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pic>
        <p:nvPicPr>
          <p:cNvPr id="7" name="Content Placeholder 5">
            <a:extLst>
              <a:ext uri="{FF2B5EF4-FFF2-40B4-BE49-F238E27FC236}">
                <a16:creationId xmlns:a16="http://schemas.microsoft.com/office/drawing/2014/main" id="{2D523C9B-B5E7-E636-028B-490B588DE4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556" r="1"/>
          <a:stretch/>
        </p:blipFill>
        <p:spPr bwMode="auto">
          <a:xfrm>
            <a:off x="14514" y="4419600"/>
            <a:ext cx="12191999" cy="2691290"/>
          </a:xfrm>
          <a:prstGeom prst="rect">
            <a:avLst/>
          </a:prstGeom>
          <a:noFill/>
          <a:ln w="9525">
            <a:noFill/>
            <a:miter lim="800000"/>
            <a:headEnd/>
            <a:tailEnd/>
          </a:ln>
        </p:spPr>
      </p:pic>
      <p:sp>
        <p:nvSpPr>
          <p:cNvPr id="8" name="TextBox 7">
            <a:extLst>
              <a:ext uri="{FF2B5EF4-FFF2-40B4-BE49-F238E27FC236}">
                <a16:creationId xmlns:a16="http://schemas.microsoft.com/office/drawing/2014/main" id="{E29A0EFC-757F-F4D3-751F-5F15384A2817}"/>
              </a:ext>
            </a:extLst>
          </p:cNvPr>
          <p:cNvSpPr txBox="1"/>
          <p:nvPr/>
        </p:nvSpPr>
        <p:spPr>
          <a:xfrm>
            <a:off x="338249" y="4664269"/>
            <a:ext cx="5712759" cy="2123658"/>
          </a:xfrm>
          <a:prstGeom prst="rect">
            <a:avLst/>
          </a:prstGeom>
          <a:noFill/>
        </p:spPr>
        <p:txBody>
          <a:bodyPr wrap="square" rtlCol="0">
            <a:spAutoFit/>
          </a:bodyPr>
          <a:lstStyle/>
          <a:p>
            <a:r>
              <a:rPr lang="en-US" sz="4400" dirty="0">
                <a:solidFill>
                  <a:srgbClr val="FFDC7D"/>
                </a:solidFill>
                <a:latin typeface="Arial Black" panose="020B0A04020102020204" pitchFamily="34" charset="0"/>
              </a:rPr>
              <a:t>WEST SHORE LAKE PONTCHARTRAIN</a:t>
            </a:r>
          </a:p>
        </p:txBody>
      </p:sp>
      <p:sp>
        <p:nvSpPr>
          <p:cNvPr id="9" name="TextBox 8">
            <a:extLst>
              <a:ext uri="{FF2B5EF4-FFF2-40B4-BE49-F238E27FC236}">
                <a16:creationId xmlns:a16="http://schemas.microsoft.com/office/drawing/2014/main" id="{5CCFDD9D-26DF-478B-3B17-22C6771B87B7}"/>
              </a:ext>
            </a:extLst>
          </p:cNvPr>
          <p:cNvSpPr txBox="1"/>
          <p:nvPr/>
        </p:nvSpPr>
        <p:spPr>
          <a:xfrm>
            <a:off x="6167549" y="4664874"/>
            <a:ext cx="5712759" cy="2031325"/>
          </a:xfrm>
          <a:prstGeom prst="rect">
            <a:avLst/>
          </a:prstGeom>
          <a:noFill/>
        </p:spPr>
        <p:txBody>
          <a:bodyPr wrap="square" rtlCol="0">
            <a:spAutoFit/>
          </a:bodyPr>
          <a:lstStyle/>
          <a:p>
            <a:r>
              <a:rPr lang="en-US" dirty="0">
                <a:solidFill>
                  <a:srgbClr val="FFDC7D"/>
                </a:solidFill>
              </a:rPr>
              <a:t>WSLP will deliver the 1% level of risk reduction for 60,000 residents.  System includes levees, floodwalls, pump stations, and drainage structures as well as nonstructural measures for the less densely populated areas.  Additional resiliency measures are being evaluated as part of the General Reevaluation Report funding under DRSSA 2022.    </a:t>
            </a:r>
          </a:p>
        </p:txBody>
      </p:sp>
    </p:spTree>
    <p:extLst>
      <p:ext uri="{BB962C8B-B14F-4D97-AF65-F5344CB8AC3E}">
        <p14:creationId xmlns:p14="http://schemas.microsoft.com/office/powerpoint/2010/main" val="1679061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4F522B-B583-33BF-3AA0-6D016BB1D00D}"/>
              </a:ext>
            </a:extLst>
          </p:cNvPr>
          <p:cNvSpPr>
            <a:spLocks noGrp="1"/>
          </p:cNvSpPr>
          <p:nvPr>
            <p:ph sz="quarter" idx="10"/>
          </p:nvPr>
        </p:nvSpPr>
        <p:spPr/>
        <p:txBody>
          <a:bodyPr/>
          <a:lstStyle/>
          <a:p>
            <a:endParaRPr lang="en-US"/>
          </a:p>
        </p:txBody>
      </p:sp>
      <p:sp>
        <p:nvSpPr>
          <p:cNvPr id="3" name="Footer Placeholder 2">
            <a:extLst>
              <a:ext uri="{FF2B5EF4-FFF2-40B4-BE49-F238E27FC236}">
                <a16:creationId xmlns:a16="http://schemas.microsoft.com/office/drawing/2014/main" id="{DAAA9A11-C741-7A63-0A89-AB7A7CA8B4A0}"/>
              </a:ext>
            </a:extLst>
          </p:cNvPr>
          <p:cNvSpPr>
            <a:spLocks noGrp="1"/>
          </p:cNvSpPr>
          <p:nvPr>
            <p:ph type="ftr" sz="quarter" idx="12"/>
          </p:nvPr>
        </p:nvSpPr>
        <p:spPr/>
        <p:txBody>
          <a:bodyPr/>
          <a:lstStyle/>
          <a:p>
            <a:endParaRPr lang="en-US" dirty="0"/>
          </a:p>
        </p:txBody>
      </p:sp>
      <p:sp>
        <p:nvSpPr>
          <p:cNvPr id="4" name="Title 3">
            <a:extLst>
              <a:ext uri="{FF2B5EF4-FFF2-40B4-BE49-F238E27FC236}">
                <a16:creationId xmlns:a16="http://schemas.microsoft.com/office/drawing/2014/main" id="{0AE07D63-9048-17EF-C5BB-1866A299B6F8}"/>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E97594AC-B444-2A36-5403-C090BF1EFE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5" name="Picture 4" descr="A red and white sign&#10;&#10;Description automatically generated with medium confidence">
            <a:extLst>
              <a:ext uri="{FF2B5EF4-FFF2-40B4-BE49-F238E27FC236}">
                <a16:creationId xmlns:a16="http://schemas.microsoft.com/office/drawing/2014/main" id="{CE606F31-5255-911C-8237-37DDE9DCE9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10" name="Rectangle: Rounded Corners 9">
            <a:extLst>
              <a:ext uri="{FF2B5EF4-FFF2-40B4-BE49-F238E27FC236}">
                <a16:creationId xmlns:a16="http://schemas.microsoft.com/office/drawing/2014/main" id="{40B55824-9378-80E8-D519-861DACB02E8B}"/>
              </a:ext>
            </a:extLst>
          </p:cNvPr>
          <p:cNvSpPr/>
          <p:nvPr/>
        </p:nvSpPr>
        <p:spPr>
          <a:xfrm>
            <a:off x="-4233417" y="1219189"/>
            <a:ext cx="3926541" cy="4993352"/>
          </a:xfrm>
          <a:prstGeom prst="roundRect">
            <a:avLst/>
          </a:prstGeom>
          <a:solidFill>
            <a:srgbClr val="F7E5D2">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F694486-2DCD-1A8F-5DFB-F16093E93E2E}"/>
              </a:ext>
            </a:extLst>
          </p:cNvPr>
          <p:cNvSpPr txBox="1"/>
          <p:nvPr/>
        </p:nvSpPr>
        <p:spPr>
          <a:xfrm>
            <a:off x="-3960941" y="1384614"/>
            <a:ext cx="3381587" cy="830997"/>
          </a:xfrm>
          <a:prstGeom prst="rect">
            <a:avLst/>
          </a:prstGeom>
          <a:noFill/>
        </p:spPr>
        <p:txBody>
          <a:bodyPr wrap="square" rtlCol="0">
            <a:spAutoFit/>
          </a:bodyPr>
          <a:lstStyle/>
          <a:p>
            <a:pPr algn="ctr"/>
            <a:r>
              <a:rPr lang="en-US" sz="2400" dirty="0">
                <a:latin typeface="Arial Black" panose="020B0A04020102020204" pitchFamily="34" charset="0"/>
              </a:rPr>
              <a:t>GRAND ISLE AND VICINITY</a:t>
            </a:r>
          </a:p>
        </p:txBody>
      </p:sp>
      <p:sp>
        <p:nvSpPr>
          <p:cNvPr id="12" name="TextBox 11">
            <a:extLst>
              <a:ext uri="{FF2B5EF4-FFF2-40B4-BE49-F238E27FC236}">
                <a16:creationId xmlns:a16="http://schemas.microsoft.com/office/drawing/2014/main" id="{25E2B5E0-F493-6A68-F6BE-54778A32C6B5}"/>
              </a:ext>
            </a:extLst>
          </p:cNvPr>
          <p:cNvSpPr txBox="1"/>
          <p:nvPr/>
        </p:nvSpPr>
        <p:spPr>
          <a:xfrm>
            <a:off x="-3960941" y="2289870"/>
            <a:ext cx="3381587" cy="3539430"/>
          </a:xfrm>
          <a:prstGeom prst="rect">
            <a:avLst/>
          </a:prstGeom>
          <a:noFill/>
        </p:spPr>
        <p:txBody>
          <a:bodyPr wrap="square" rtlCol="0">
            <a:spAutoFit/>
          </a:bodyPr>
          <a:lstStyle/>
          <a:p>
            <a:r>
              <a:rPr lang="en-US" sz="1600" dirty="0"/>
              <a:t>Efforts to repair damages to the federal system as a result of recent hurricanes, to include Hurricane Ida in 2020, are underway.  This work includes repairs to the geotextile dune and beach berm; repairs to existing breakwaters; and beach nourishment.</a:t>
            </a:r>
          </a:p>
          <a:p>
            <a:endParaRPr lang="en-US" sz="1600" dirty="0"/>
          </a:p>
          <a:p>
            <a:r>
              <a:rPr lang="en-US" sz="1600" dirty="0"/>
              <a:t>Study underway to identify best approach for delivering resilient and sustainable risk reduction for one of the state’s most important barrier islands.</a:t>
            </a:r>
          </a:p>
        </p:txBody>
      </p:sp>
    </p:spTree>
    <p:extLst>
      <p:ext uri="{BB962C8B-B14F-4D97-AF65-F5344CB8AC3E}">
        <p14:creationId xmlns:p14="http://schemas.microsoft.com/office/powerpoint/2010/main" val="1666285708"/>
      </p:ext>
    </p:extLst>
  </p:cSld>
  <p:clrMapOvr>
    <a:masterClrMapping/>
  </p:clrMapOvr>
  <p:transition spd="slow" advClick="0" advTm="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4F522B-B583-33BF-3AA0-6D016BB1D00D}"/>
              </a:ext>
            </a:extLst>
          </p:cNvPr>
          <p:cNvSpPr>
            <a:spLocks noGrp="1"/>
          </p:cNvSpPr>
          <p:nvPr>
            <p:ph sz="quarter" idx="10"/>
          </p:nvPr>
        </p:nvSpPr>
        <p:spPr/>
        <p:txBody>
          <a:bodyPr/>
          <a:lstStyle/>
          <a:p>
            <a:endParaRPr lang="en-US"/>
          </a:p>
        </p:txBody>
      </p:sp>
      <p:sp>
        <p:nvSpPr>
          <p:cNvPr id="3" name="Footer Placeholder 2">
            <a:extLst>
              <a:ext uri="{FF2B5EF4-FFF2-40B4-BE49-F238E27FC236}">
                <a16:creationId xmlns:a16="http://schemas.microsoft.com/office/drawing/2014/main" id="{DAAA9A11-C741-7A63-0A89-AB7A7CA8B4A0}"/>
              </a:ext>
            </a:extLst>
          </p:cNvPr>
          <p:cNvSpPr>
            <a:spLocks noGrp="1"/>
          </p:cNvSpPr>
          <p:nvPr>
            <p:ph type="ftr" sz="quarter" idx="12"/>
          </p:nvPr>
        </p:nvSpPr>
        <p:spPr/>
        <p:txBody>
          <a:bodyPr/>
          <a:lstStyle/>
          <a:p>
            <a:endParaRPr lang="en-US" dirty="0"/>
          </a:p>
        </p:txBody>
      </p:sp>
      <p:sp>
        <p:nvSpPr>
          <p:cNvPr id="4" name="Title 3">
            <a:extLst>
              <a:ext uri="{FF2B5EF4-FFF2-40B4-BE49-F238E27FC236}">
                <a16:creationId xmlns:a16="http://schemas.microsoft.com/office/drawing/2014/main" id="{0AE07D63-9048-17EF-C5BB-1866A299B6F8}"/>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E97594AC-B444-2A36-5403-C090BF1EFE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2" t="8516" r="33926" b="25591"/>
          <a:stretch/>
        </p:blipFill>
        <p:spPr>
          <a:xfrm>
            <a:off x="1" y="0"/>
            <a:ext cx="12192000" cy="6850738"/>
          </a:xfrm>
          <a:prstGeom prst="rect">
            <a:avLst/>
          </a:prstGeom>
        </p:spPr>
      </p:pic>
      <p:pic>
        <p:nvPicPr>
          <p:cNvPr id="5" name="Picture 4" descr="A red and white sign&#10;&#10;Description automatically generated with medium confidence">
            <a:extLst>
              <a:ext uri="{FF2B5EF4-FFF2-40B4-BE49-F238E27FC236}">
                <a16:creationId xmlns:a16="http://schemas.microsoft.com/office/drawing/2014/main" id="{CE606F31-5255-911C-8237-37DDE9DCE9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10" name="Rectangle: Rounded Corners 9">
            <a:extLst>
              <a:ext uri="{FF2B5EF4-FFF2-40B4-BE49-F238E27FC236}">
                <a16:creationId xmlns:a16="http://schemas.microsoft.com/office/drawing/2014/main" id="{40B55824-9378-80E8-D519-861DACB02E8B}"/>
              </a:ext>
            </a:extLst>
          </p:cNvPr>
          <p:cNvSpPr/>
          <p:nvPr/>
        </p:nvSpPr>
        <p:spPr>
          <a:xfrm>
            <a:off x="353094" y="1219189"/>
            <a:ext cx="3926541" cy="4993352"/>
          </a:xfrm>
          <a:prstGeom prst="roundRect">
            <a:avLst>
              <a:gd name="adj" fmla="val 7056"/>
            </a:avLst>
          </a:prstGeom>
          <a:solidFill>
            <a:srgbClr val="F7E5D2">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F694486-2DCD-1A8F-5DFB-F16093E93E2E}"/>
              </a:ext>
            </a:extLst>
          </p:cNvPr>
          <p:cNvSpPr txBox="1"/>
          <p:nvPr/>
        </p:nvSpPr>
        <p:spPr>
          <a:xfrm>
            <a:off x="625570" y="1384614"/>
            <a:ext cx="3381587" cy="830997"/>
          </a:xfrm>
          <a:prstGeom prst="rect">
            <a:avLst/>
          </a:prstGeom>
          <a:noFill/>
        </p:spPr>
        <p:txBody>
          <a:bodyPr wrap="square" rtlCol="0">
            <a:spAutoFit/>
          </a:bodyPr>
          <a:lstStyle/>
          <a:p>
            <a:pPr algn="ctr"/>
            <a:r>
              <a:rPr lang="en-US" sz="2400" dirty="0">
                <a:latin typeface="Arial Black" panose="020B0A04020102020204" pitchFamily="34" charset="0"/>
              </a:rPr>
              <a:t>GRAND ISLE AND VICINITY</a:t>
            </a:r>
          </a:p>
        </p:txBody>
      </p:sp>
      <p:sp>
        <p:nvSpPr>
          <p:cNvPr id="12" name="TextBox 11">
            <a:extLst>
              <a:ext uri="{FF2B5EF4-FFF2-40B4-BE49-F238E27FC236}">
                <a16:creationId xmlns:a16="http://schemas.microsoft.com/office/drawing/2014/main" id="{25E2B5E0-F493-6A68-F6BE-54778A32C6B5}"/>
              </a:ext>
            </a:extLst>
          </p:cNvPr>
          <p:cNvSpPr txBox="1"/>
          <p:nvPr/>
        </p:nvSpPr>
        <p:spPr>
          <a:xfrm>
            <a:off x="698142" y="2303390"/>
            <a:ext cx="3381587" cy="3539430"/>
          </a:xfrm>
          <a:prstGeom prst="rect">
            <a:avLst/>
          </a:prstGeom>
          <a:noFill/>
        </p:spPr>
        <p:txBody>
          <a:bodyPr wrap="square" rtlCol="0">
            <a:spAutoFit/>
          </a:bodyPr>
          <a:lstStyle/>
          <a:p>
            <a:r>
              <a:rPr lang="en-US" sz="1600" dirty="0"/>
              <a:t>Efforts to repair damages to the federal system as a result of recent hurricanes, to include Hurricane Ida in 2020, are underway.  This work includes repairs to the geotextile dune and beach berm; repairs to existing breakwaters; and beach nourishment.</a:t>
            </a:r>
          </a:p>
          <a:p>
            <a:endParaRPr lang="en-US" sz="1600" dirty="0"/>
          </a:p>
          <a:p>
            <a:r>
              <a:rPr lang="en-US" sz="1600" dirty="0"/>
              <a:t>Study underway to identify best approach for delivering resilient and sustainable risk reduction for one of the state’s most important barrier islands.</a:t>
            </a:r>
          </a:p>
        </p:txBody>
      </p:sp>
    </p:spTree>
    <p:extLst>
      <p:ext uri="{BB962C8B-B14F-4D97-AF65-F5344CB8AC3E}">
        <p14:creationId xmlns:p14="http://schemas.microsoft.com/office/powerpoint/2010/main" val="156285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5">
            <a:extLst>
              <a:ext uri="{FF2B5EF4-FFF2-40B4-BE49-F238E27FC236}">
                <a16:creationId xmlns:a16="http://schemas.microsoft.com/office/drawing/2014/main" id="{C245E2F1-A433-B169-FE41-0AEC5DC3DC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8" r="-379"/>
          <a:stretch/>
        </p:blipFill>
        <p:spPr bwMode="auto">
          <a:xfrm>
            <a:off x="-18317030" y="-86930"/>
            <a:ext cx="70858622" cy="39184491"/>
          </a:xfrm>
          <a:prstGeom prst="rect">
            <a:avLst/>
          </a:prstGeom>
          <a:noFill/>
          <a:ln w="9525">
            <a:noFill/>
            <a:miter lim="800000"/>
            <a:headEnd/>
            <a:tailEnd/>
          </a:ln>
        </p:spPr>
      </p:pic>
      <p:sp>
        <p:nvSpPr>
          <p:cNvPr id="2" name="Content Placeholder 1">
            <a:extLst>
              <a:ext uri="{FF2B5EF4-FFF2-40B4-BE49-F238E27FC236}">
                <a16:creationId xmlns:a16="http://schemas.microsoft.com/office/drawing/2014/main" id="{A5BFC5F9-40B2-C1EB-9096-B53FA7D5890D}"/>
              </a:ext>
            </a:extLst>
          </p:cNvPr>
          <p:cNvSpPr>
            <a:spLocks noGrp="1"/>
          </p:cNvSpPr>
          <p:nvPr>
            <p:ph sz="quarter" idx="10"/>
          </p:nvPr>
        </p:nvSpPr>
        <p:spPr/>
        <p:txBody>
          <a:bodyPr/>
          <a:lstStyle/>
          <a:p>
            <a:endParaRPr lang="en-US"/>
          </a:p>
        </p:txBody>
      </p:sp>
      <p:sp>
        <p:nvSpPr>
          <p:cNvPr id="3" name="Footer Placeholder 2">
            <a:extLst>
              <a:ext uri="{FF2B5EF4-FFF2-40B4-BE49-F238E27FC236}">
                <a16:creationId xmlns:a16="http://schemas.microsoft.com/office/drawing/2014/main" id="{CDB04106-AFA1-09FB-C867-E1F1B569C275}"/>
              </a:ext>
            </a:extLst>
          </p:cNvPr>
          <p:cNvSpPr>
            <a:spLocks noGrp="1"/>
          </p:cNvSpPr>
          <p:nvPr>
            <p:ph type="ftr" sz="quarter" idx="12"/>
          </p:nvPr>
        </p:nvSpPr>
        <p:spPr/>
        <p:txBody>
          <a:bodyPr/>
          <a:lstStyle/>
          <a:p>
            <a:endParaRPr lang="en-US" dirty="0"/>
          </a:p>
        </p:txBody>
      </p:sp>
      <p:sp>
        <p:nvSpPr>
          <p:cNvPr id="4" name="Title 3">
            <a:extLst>
              <a:ext uri="{FF2B5EF4-FFF2-40B4-BE49-F238E27FC236}">
                <a16:creationId xmlns:a16="http://schemas.microsoft.com/office/drawing/2014/main" id="{6BFE5FFB-62E9-4700-26BE-0BE839530A28}"/>
              </a:ext>
            </a:extLst>
          </p:cNvPr>
          <p:cNvSpPr>
            <a:spLocks noGrp="1"/>
          </p:cNvSpPr>
          <p:nvPr>
            <p:ph type="title"/>
          </p:nvPr>
        </p:nvSpPr>
        <p:spPr/>
        <p:txBody>
          <a:bodyPr/>
          <a:lstStyle/>
          <a:p>
            <a:endParaRPr lang="en-US"/>
          </a:p>
        </p:txBody>
      </p:sp>
      <p:pic>
        <p:nvPicPr>
          <p:cNvPr id="6" name="Picture 5" descr="A red and white sign&#10;&#10;Description automatically generated with medium confidence">
            <a:extLst>
              <a:ext uri="{FF2B5EF4-FFF2-40B4-BE49-F238E27FC236}">
                <a16:creationId xmlns:a16="http://schemas.microsoft.com/office/drawing/2014/main" id="{F3AAD4FE-D1A6-3918-D966-93F59293B5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pic>
        <p:nvPicPr>
          <p:cNvPr id="16" name="Content Placeholder 5">
            <a:extLst>
              <a:ext uri="{FF2B5EF4-FFF2-40B4-BE49-F238E27FC236}">
                <a16:creationId xmlns:a16="http://schemas.microsoft.com/office/drawing/2014/main" id="{C30A4924-C797-069E-BF58-D43B5871B75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09" t="60839" r="-375" b="464"/>
          <a:stretch/>
        </p:blipFill>
        <p:spPr bwMode="auto">
          <a:xfrm>
            <a:off x="-151200" y="7736219"/>
            <a:ext cx="12585946" cy="2692400"/>
          </a:xfrm>
          <a:prstGeom prst="rect">
            <a:avLst/>
          </a:prstGeom>
          <a:noFill/>
          <a:ln w="9525">
            <a:noFill/>
            <a:miter lim="800000"/>
            <a:headEnd/>
            <a:tailEnd/>
          </a:ln>
        </p:spPr>
      </p:pic>
      <p:sp>
        <p:nvSpPr>
          <p:cNvPr id="9" name="TextBox 8">
            <a:extLst>
              <a:ext uri="{FF2B5EF4-FFF2-40B4-BE49-F238E27FC236}">
                <a16:creationId xmlns:a16="http://schemas.microsoft.com/office/drawing/2014/main" id="{FBAF826C-ABA5-AA89-A540-544317EC900E}"/>
              </a:ext>
            </a:extLst>
          </p:cNvPr>
          <p:cNvSpPr txBox="1"/>
          <p:nvPr/>
        </p:nvSpPr>
        <p:spPr>
          <a:xfrm>
            <a:off x="266700" y="8228265"/>
            <a:ext cx="6627586" cy="1938992"/>
          </a:xfrm>
          <a:prstGeom prst="rect">
            <a:avLst/>
          </a:prstGeom>
          <a:noFill/>
        </p:spPr>
        <p:txBody>
          <a:bodyPr wrap="square" rtlCol="0">
            <a:spAutoFit/>
          </a:bodyPr>
          <a:lstStyle/>
          <a:p>
            <a:r>
              <a:rPr lang="en-US" sz="2000" dirty="0">
                <a:solidFill>
                  <a:schemeClr val="tx2"/>
                </a:solidFill>
              </a:rPr>
              <a:t>Critical risk reduction system serving more than 200,00 residents in Terrebonne and Lafourche parishes.  Congress and the Administration has provided more than $460M to support completion of the system.  USACE broke ground on Reach A, a priority reach, in October 2024.  </a:t>
            </a:r>
          </a:p>
        </p:txBody>
      </p:sp>
      <p:sp>
        <p:nvSpPr>
          <p:cNvPr id="8" name="TextBox 7">
            <a:extLst>
              <a:ext uri="{FF2B5EF4-FFF2-40B4-BE49-F238E27FC236}">
                <a16:creationId xmlns:a16="http://schemas.microsoft.com/office/drawing/2014/main" id="{73A76D21-C627-B6D5-F107-B5D8FE3F9097}"/>
              </a:ext>
            </a:extLst>
          </p:cNvPr>
          <p:cNvSpPr txBox="1"/>
          <p:nvPr/>
        </p:nvSpPr>
        <p:spPr>
          <a:xfrm>
            <a:off x="6959600" y="8359144"/>
            <a:ext cx="4900386" cy="1446550"/>
          </a:xfrm>
          <a:prstGeom prst="rect">
            <a:avLst/>
          </a:prstGeom>
          <a:noFill/>
        </p:spPr>
        <p:txBody>
          <a:bodyPr wrap="square" rtlCol="0">
            <a:spAutoFit/>
          </a:bodyPr>
          <a:lstStyle/>
          <a:p>
            <a:pPr algn="ctr"/>
            <a:r>
              <a:rPr lang="en-US" sz="4400" dirty="0">
                <a:solidFill>
                  <a:schemeClr val="tx2"/>
                </a:solidFill>
                <a:latin typeface="Arial Black" panose="020B0A04020102020204" pitchFamily="34" charset="0"/>
              </a:rPr>
              <a:t>MORGANZA TO THE GULF</a:t>
            </a:r>
          </a:p>
        </p:txBody>
      </p:sp>
    </p:spTree>
    <p:extLst>
      <p:ext uri="{BB962C8B-B14F-4D97-AF65-F5344CB8AC3E}">
        <p14:creationId xmlns:p14="http://schemas.microsoft.com/office/powerpoint/2010/main" val="69964051"/>
      </p:ext>
    </p:extLst>
  </p:cSld>
  <p:clrMapOvr>
    <a:masterClrMapping/>
  </p:clrMapOvr>
  <p:transition spd="slow" advClick="0" advTm="0">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5">
            <a:extLst>
              <a:ext uri="{FF2B5EF4-FFF2-40B4-BE49-F238E27FC236}">
                <a16:creationId xmlns:a16="http://schemas.microsoft.com/office/drawing/2014/main" id="{C245E2F1-A433-B169-FE41-0AEC5DC3DC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8" r="-379"/>
          <a:stretch/>
        </p:blipFill>
        <p:spPr bwMode="auto">
          <a:xfrm>
            <a:off x="-103660" y="-20210"/>
            <a:ext cx="12585946" cy="6959970"/>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CDB04106-AFA1-09FB-C867-E1F1B569C275}"/>
              </a:ext>
            </a:extLst>
          </p:cNvPr>
          <p:cNvSpPr>
            <a:spLocks noGrp="1"/>
          </p:cNvSpPr>
          <p:nvPr>
            <p:ph type="ftr" sz="quarter" idx="12"/>
          </p:nvPr>
        </p:nvSpPr>
        <p:spPr/>
        <p:txBody>
          <a:bodyPr/>
          <a:lstStyle/>
          <a:p>
            <a:endParaRPr lang="en-US" dirty="0"/>
          </a:p>
        </p:txBody>
      </p:sp>
      <p:pic>
        <p:nvPicPr>
          <p:cNvPr id="6" name="Picture 5" descr="A red and white sign&#10;&#10;Description automatically generated with medium confidence">
            <a:extLst>
              <a:ext uri="{FF2B5EF4-FFF2-40B4-BE49-F238E27FC236}">
                <a16:creationId xmlns:a16="http://schemas.microsoft.com/office/drawing/2014/main" id="{F3AAD4FE-D1A6-3918-D966-93F59293B5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pic>
        <p:nvPicPr>
          <p:cNvPr id="11" name="Content Placeholder 5">
            <a:extLst>
              <a:ext uri="{FF2B5EF4-FFF2-40B4-BE49-F238E27FC236}">
                <a16:creationId xmlns:a16="http://schemas.microsoft.com/office/drawing/2014/main" id="{803CD28E-A2C1-69AA-83EF-521FF73AE0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09" t="60839" r="-375" b="464"/>
          <a:stretch/>
        </p:blipFill>
        <p:spPr bwMode="auto">
          <a:xfrm>
            <a:off x="-103660" y="4238171"/>
            <a:ext cx="12585946" cy="2692400"/>
          </a:xfrm>
          <a:prstGeom prst="rect">
            <a:avLst/>
          </a:prstGeom>
          <a:noFill/>
          <a:ln w="9525">
            <a:noFill/>
            <a:miter lim="800000"/>
            <a:headEnd/>
            <a:tailEnd/>
          </a:ln>
        </p:spPr>
      </p:pic>
      <p:sp>
        <p:nvSpPr>
          <p:cNvPr id="8" name="TextBox 7">
            <a:extLst>
              <a:ext uri="{FF2B5EF4-FFF2-40B4-BE49-F238E27FC236}">
                <a16:creationId xmlns:a16="http://schemas.microsoft.com/office/drawing/2014/main" id="{73A76D21-C627-B6D5-F107-B5D8FE3F9097}"/>
              </a:ext>
            </a:extLst>
          </p:cNvPr>
          <p:cNvSpPr txBox="1"/>
          <p:nvPr/>
        </p:nvSpPr>
        <p:spPr>
          <a:xfrm>
            <a:off x="266700" y="4861096"/>
            <a:ext cx="4900386" cy="1446550"/>
          </a:xfrm>
          <a:prstGeom prst="rect">
            <a:avLst/>
          </a:prstGeom>
          <a:noFill/>
        </p:spPr>
        <p:txBody>
          <a:bodyPr wrap="square" rtlCol="0">
            <a:spAutoFit/>
          </a:bodyPr>
          <a:lstStyle/>
          <a:p>
            <a:pPr algn="ctr"/>
            <a:r>
              <a:rPr lang="en-US" sz="4400" dirty="0">
                <a:solidFill>
                  <a:schemeClr val="tx2"/>
                </a:solidFill>
                <a:latin typeface="Arial Black" panose="020B0A04020102020204" pitchFamily="34" charset="0"/>
              </a:rPr>
              <a:t>MORGANZA TO THE GULF</a:t>
            </a:r>
          </a:p>
        </p:txBody>
      </p:sp>
      <p:sp>
        <p:nvSpPr>
          <p:cNvPr id="9" name="TextBox 8">
            <a:extLst>
              <a:ext uri="{FF2B5EF4-FFF2-40B4-BE49-F238E27FC236}">
                <a16:creationId xmlns:a16="http://schemas.microsoft.com/office/drawing/2014/main" id="{FBAF826C-ABA5-AA89-A540-544317EC900E}"/>
              </a:ext>
            </a:extLst>
          </p:cNvPr>
          <p:cNvSpPr txBox="1"/>
          <p:nvPr/>
        </p:nvSpPr>
        <p:spPr>
          <a:xfrm>
            <a:off x="5564414" y="4614875"/>
            <a:ext cx="6627586" cy="1938992"/>
          </a:xfrm>
          <a:prstGeom prst="rect">
            <a:avLst/>
          </a:prstGeom>
          <a:noFill/>
        </p:spPr>
        <p:txBody>
          <a:bodyPr wrap="square" rtlCol="0">
            <a:spAutoFit/>
          </a:bodyPr>
          <a:lstStyle/>
          <a:p>
            <a:r>
              <a:rPr lang="en-US" sz="2000" dirty="0">
                <a:solidFill>
                  <a:schemeClr val="tx2"/>
                </a:solidFill>
              </a:rPr>
              <a:t>Critical risk reduction system serving more than 200,00 residents in Terrebonne and Lafourche parishes.  Congress and the Administration has provided more than $460M to support completion of the system.  USACE broke ground on Reach A, a priority reach, in October 2024.  </a:t>
            </a:r>
          </a:p>
        </p:txBody>
      </p:sp>
    </p:spTree>
    <p:extLst>
      <p:ext uri="{BB962C8B-B14F-4D97-AF65-F5344CB8AC3E}">
        <p14:creationId xmlns:p14="http://schemas.microsoft.com/office/powerpoint/2010/main" val="3814220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53F1A-1820-4624-B84C-F0D683F8DC53}"/>
              </a:ext>
            </a:extLst>
          </p:cNvPr>
          <p:cNvPicPr>
            <a:picLocks noChangeAspect="1"/>
          </p:cNvPicPr>
          <p:nvPr/>
        </p:nvPicPr>
        <p:blipFill>
          <a:blip r:embed="rId3"/>
          <a:stretch>
            <a:fillRect/>
          </a:stretch>
        </p:blipFill>
        <p:spPr>
          <a:xfrm>
            <a:off x="0" y="0"/>
            <a:ext cx="12192000" cy="6877756"/>
          </a:xfrm>
          <a:prstGeom prst="rect">
            <a:avLst/>
          </a:prstGeom>
        </p:spPr>
      </p:pic>
      <p:sp>
        <p:nvSpPr>
          <p:cNvPr id="18" name="TextBox 17">
            <a:extLst>
              <a:ext uri="{FF2B5EF4-FFF2-40B4-BE49-F238E27FC236}">
                <a16:creationId xmlns:a16="http://schemas.microsoft.com/office/drawing/2014/main" id="{51F8A86C-63E5-41FE-85C0-B6D9C999ABD0}"/>
              </a:ext>
            </a:extLst>
          </p:cNvPr>
          <p:cNvSpPr txBox="1"/>
          <p:nvPr/>
        </p:nvSpPr>
        <p:spPr>
          <a:xfrm>
            <a:off x="9050481" y="1353164"/>
            <a:ext cx="3010699" cy="1010206"/>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1135</a:t>
            </a:r>
          </a:p>
          <a:p>
            <a:pPr algn="ctr">
              <a:lnSpc>
                <a:spcPts val="1600"/>
              </a:lnSpc>
            </a:pPr>
            <a:r>
              <a:rPr lang="en-US" sz="1400" b="1" dirty="0"/>
              <a:t>Project Modifications for Improvements to the Environment </a:t>
            </a:r>
          </a:p>
        </p:txBody>
      </p:sp>
      <p:sp>
        <p:nvSpPr>
          <p:cNvPr id="19" name="TextBox 18">
            <a:extLst>
              <a:ext uri="{FF2B5EF4-FFF2-40B4-BE49-F238E27FC236}">
                <a16:creationId xmlns:a16="http://schemas.microsoft.com/office/drawing/2014/main" id="{7EBEBB02-B1C9-4410-8028-166C92F751C8}"/>
              </a:ext>
            </a:extLst>
          </p:cNvPr>
          <p:cNvSpPr txBox="1"/>
          <p:nvPr/>
        </p:nvSpPr>
        <p:spPr>
          <a:xfrm>
            <a:off x="6976458" y="2042070"/>
            <a:ext cx="1931437" cy="783193"/>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205</a:t>
            </a:r>
          </a:p>
          <a:p>
            <a:pPr algn="ctr">
              <a:lnSpc>
                <a:spcPts val="1600"/>
              </a:lnSpc>
            </a:pPr>
            <a:r>
              <a:rPr lang="en-US" sz="1400" b="1" dirty="0"/>
              <a:t>Flood Damage Reduction </a:t>
            </a:r>
            <a:endParaRPr lang="en-US" sz="1800" b="1" dirty="0"/>
          </a:p>
        </p:txBody>
      </p:sp>
      <p:sp>
        <p:nvSpPr>
          <p:cNvPr id="20" name="TextBox 19">
            <a:extLst>
              <a:ext uri="{FF2B5EF4-FFF2-40B4-BE49-F238E27FC236}">
                <a16:creationId xmlns:a16="http://schemas.microsoft.com/office/drawing/2014/main" id="{83AAA225-6467-4570-8D16-0B86698A2595}"/>
              </a:ext>
            </a:extLst>
          </p:cNvPr>
          <p:cNvSpPr txBox="1"/>
          <p:nvPr/>
        </p:nvSpPr>
        <p:spPr>
          <a:xfrm>
            <a:off x="3852297" y="1160726"/>
            <a:ext cx="2243703" cy="783193"/>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206</a:t>
            </a:r>
          </a:p>
          <a:p>
            <a:pPr algn="ctr">
              <a:lnSpc>
                <a:spcPts val="1600"/>
              </a:lnSpc>
            </a:pPr>
            <a:r>
              <a:rPr lang="en-US" sz="1400" b="1" dirty="0"/>
              <a:t>Aquatic Ecosystem Restoration</a:t>
            </a:r>
          </a:p>
        </p:txBody>
      </p:sp>
      <p:sp>
        <p:nvSpPr>
          <p:cNvPr id="21" name="TextBox 20">
            <a:extLst>
              <a:ext uri="{FF2B5EF4-FFF2-40B4-BE49-F238E27FC236}">
                <a16:creationId xmlns:a16="http://schemas.microsoft.com/office/drawing/2014/main" id="{384202E5-EA4C-429D-9729-7007CE7EF812}"/>
              </a:ext>
            </a:extLst>
          </p:cNvPr>
          <p:cNvSpPr txBox="1"/>
          <p:nvPr/>
        </p:nvSpPr>
        <p:spPr>
          <a:xfrm>
            <a:off x="130820" y="1639129"/>
            <a:ext cx="2388446" cy="783193"/>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14</a:t>
            </a:r>
          </a:p>
          <a:p>
            <a:pPr algn="ctr">
              <a:lnSpc>
                <a:spcPts val="1600"/>
              </a:lnSpc>
            </a:pPr>
            <a:r>
              <a:rPr lang="en-US" sz="1400" b="1" dirty="0"/>
              <a:t>Emergency Streambank &amp; Shoreline Protection </a:t>
            </a:r>
          </a:p>
        </p:txBody>
      </p:sp>
      <p:sp>
        <p:nvSpPr>
          <p:cNvPr id="22" name="TextBox 21">
            <a:extLst>
              <a:ext uri="{FF2B5EF4-FFF2-40B4-BE49-F238E27FC236}">
                <a16:creationId xmlns:a16="http://schemas.microsoft.com/office/drawing/2014/main" id="{F05BE1E6-D1E9-427F-987C-E2A81DDD859A}"/>
              </a:ext>
            </a:extLst>
          </p:cNvPr>
          <p:cNvSpPr txBox="1"/>
          <p:nvPr/>
        </p:nvSpPr>
        <p:spPr>
          <a:xfrm>
            <a:off x="2082379" y="4571922"/>
            <a:ext cx="1769918" cy="783193"/>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107</a:t>
            </a:r>
          </a:p>
          <a:p>
            <a:pPr algn="ctr">
              <a:lnSpc>
                <a:spcPts val="1600"/>
              </a:lnSpc>
            </a:pPr>
            <a:r>
              <a:rPr lang="en-US" sz="1400" b="1" dirty="0"/>
              <a:t>Navigation Improvements</a:t>
            </a:r>
            <a:endParaRPr lang="en-US" sz="1800" b="1" dirty="0"/>
          </a:p>
        </p:txBody>
      </p:sp>
      <p:sp>
        <p:nvSpPr>
          <p:cNvPr id="23" name="TextBox 22">
            <a:extLst>
              <a:ext uri="{FF2B5EF4-FFF2-40B4-BE49-F238E27FC236}">
                <a16:creationId xmlns:a16="http://schemas.microsoft.com/office/drawing/2014/main" id="{0CFDF6C7-B932-4D4E-96F6-17A1E3191AF5}"/>
              </a:ext>
            </a:extLst>
          </p:cNvPr>
          <p:cNvSpPr txBox="1"/>
          <p:nvPr/>
        </p:nvSpPr>
        <p:spPr>
          <a:xfrm>
            <a:off x="92475" y="3652486"/>
            <a:ext cx="1931022" cy="783193"/>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204</a:t>
            </a:r>
          </a:p>
          <a:p>
            <a:pPr algn="ctr">
              <a:lnSpc>
                <a:spcPts val="1600"/>
              </a:lnSpc>
            </a:pPr>
            <a:r>
              <a:rPr lang="en-US" sz="1400" b="1" dirty="0"/>
              <a:t>Regional Sediment Management </a:t>
            </a:r>
            <a:endParaRPr lang="en-US" sz="1800" b="1" dirty="0"/>
          </a:p>
        </p:txBody>
      </p:sp>
      <p:sp>
        <p:nvSpPr>
          <p:cNvPr id="24" name="TextBox 23">
            <a:extLst>
              <a:ext uri="{FF2B5EF4-FFF2-40B4-BE49-F238E27FC236}">
                <a16:creationId xmlns:a16="http://schemas.microsoft.com/office/drawing/2014/main" id="{E0B3B3B8-0DF0-4AC7-A8CF-357BD6F45954}"/>
              </a:ext>
            </a:extLst>
          </p:cNvPr>
          <p:cNvSpPr txBox="1"/>
          <p:nvPr/>
        </p:nvSpPr>
        <p:spPr>
          <a:xfrm>
            <a:off x="4905154" y="4529888"/>
            <a:ext cx="2331121" cy="1010206"/>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111</a:t>
            </a:r>
          </a:p>
          <a:p>
            <a:pPr algn="ctr">
              <a:lnSpc>
                <a:spcPts val="1600"/>
              </a:lnSpc>
            </a:pPr>
            <a:r>
              <a:rPr lang="en-US" sz="1400" b="1" dirty="0"/>
              <a:t>Mitigation of Shoreline Damage From Navigation Works</a:t>
            </a:r>
          </a:p>
        </p:txBody>
      </p:sp>
      <p:sp>
        <p:nvSpPr>
          <p:cNvPr id="25" name="TextBox 24">
            <a:extLst>
              <a:ext uri="{FF2B5EF4-FFF2-40B4-BE49-F238E27FC236}">
                <a16:creationId xmlns:a16="http://schemas.microsoft.com/office/drawing/2014/main" id="{CA0A5B53-F204-461E-A143-B014463998EC}"/>
              </a:ext>
            </a:extLst>
          </p:cNvPr>
          <p:cNvSpPr txBox="1"/>
          <p:nvPr/>
        </p:nvSpPr>
        <p:spPr>
          <a:xfrm>
            <a:off x="7520730" y="4615516"/>
            <a:ext cx="2414711" cy="783193"/>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103</a:t>
            </a:r>
          </a:p>
          <a:p>
            <a:pPr algn="ctr">
              <a:lnSpc>
                <a:spcPts val="1600"/>
              </a:lnSpc>
            </a:pPr>
            <a:r>
              <a:rPr lang="en-US" sz="1400" b="1" dirty="0"/>
              <a:t>Hurricane &amp; Storm Damage: Beach Erosion </a:t>
            </a:r>
          </a:p>
        </p:txBody>
      </p:sp>
      <p:sp>
        <p:nvSpPr>
          <p:cNvPr id="27" name="TextBox 26">
            <a:extLst>
              <a:ext uri="{FF2B5EF4-FFF2-40B4-BE49-F238E27FC236}">
                <a16:creationId xmlns:a16="http://schemas.microsoft.com/office/drawing/2014/main" id="{DA3D72C4-5F75-4050-A018-5274743024B9}"/>
              </a:ext>
            </a:extLst>
          </p:cNvPr>
          <p:cNvSpPr txBox="1"/>
          <p:nvPr/>
        </p:nvSpPr>
        <p:spPr>
          <a:xfrm>
            <a:off x="2234533" y="2908154"/>
            <a:ext cx="5035550" cy="919401"/>
          </a:xfrm>
          <a:prstGeom prst="roundRect">
            <a:avLst/>
          </a:prstGeom>
          <a:solidFill>
            <a:schemeClr val="tx2"/>
          </a:solidFill>
          <a:ln w="25400">
            <a:solidFill>
              <a:schemeClr val="tx1"/>
            </a:solidFill>
          </a:ln>
        </p:spPr>
        <p:txBody>
          <a:bodyPr wrap="square">
            <a:spAutoFit/>
          </a:bodyPr>
          <a:lstStyle/>
          <a:p>
            <a:pPr algn="ctr"/>
            <a:r>
              <a:rPr lang="en-US" sz="2400" b="1" dirty="0"/>
              <a:t>Continuing Authorities Program (CAP)</a:t>
            </a:r>
          </a:p>
        </p:txBody>
      </p:sp>
      <p:sp>
        <p:nvSpPr>
          <p:cNvPr id="28" name="TextBox 27">
            <a:extLst>
              <a:ext uri="{FF2B5EF4-FFF2-40B4-BE49-F238E27FC236}">
                <a16:creationId xmlns:a16="http://schemas.microsoft.com/office/drawing/2014/main" id="{2DFBC92B-3391-4E93-81BA-CE70651C1495}"/>
              </a:ext>
            </a:extLst>
          </p:cNvPr>
          <p:cNvSpPr txBox="1"/>
          <p:nvPr/>
        </p:nvSpPr>
        <p:spPr>
          <a:xfrm>
            <a:off x="6646293" y="948974"/>
            <a:ext cx="2119017" cy="1010206"/>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208</a:t>
            </a:r>
          </a:p>
          <a:p>
            <a:pPr algn="ctr">
              <a:lnSpc>
                <a:spcPts val="1600"/>
              </a:lnSpc>
            </a:pPr>
            <a:r>
              <a:rPr lang="en-US" sz="1400" b="1" dirty="0"/>
              <a:t>Snagging/Clearing for Flood Damage Reduction </a:t>
            </a:r>
            <a:endParaRPr lang="en-US" sz="1800" b="1" dirty="0"/>
          </a:p>
        </p:txBody>
      </p:sp>
      <p:sp>
        <p:nvSpPr>
          <p:cNvPr id="5" name="TextBox 4">
            <a:extLst>
              <a:ext uri="{FF2B5EF4-FFF2-40B4-BE49-F238E27FC236}">
                <a16:creationId xmlns:a16="http://schemas.microsoft.com/office/drawing/2014/main" id="{4D653714-4532-A3CF-00C4-4B7F6F0E5A7C}"/>
              </a:ext>
            </a:extLst>
          </p:cNvPr>
          <p:cNvSpPr txBox="1"/>
          <p:nvPr/>
        </p:nvSpPr>
        <p:spPr>
          <a:xfrm>
            <a:off x="1873660" y="7232637"/>
            <a:ext cx="8180615" cy="2092881"/>
          </a:xfrm>
          <a:prstGeom prst="rect">
            <a:avLst/>
          </a:prstGeom>
          <a:solidFill>
            <a:srgbClr val="006699"/>
          </a:solidFill>
        </p:spPr>
        <p:txBody>
          <a:bodyPr wrap="square" rtlCol="0">
            <a:spAutoFit/>
          </a:bodyPr>
          <a:lstStyle/>
          <a:p>
            <a:pPr>
              <a:spcAft>
                <a:spcPts val="600"/>
              </a:spcAft>
            </a:pPr>
            <a:r>
              <a:rPr lang="en-US" sz="2400" b="1" dirty="0">
                <a:solidFill>
                  <a:schemeClr val="tx2"/>
                </a:solidFill>
                <a:latin typeface="Arial" panose="020B0604020202020204" pitchFamily="34" charset="0"/>
                <a:cs typeface="Arial" panose="020B0604020202020204" pitchFamily="34" charset="0"/>
              </a:rPr>
              <a:t>CAP Proposals are Due Every February </a:t>
            </a:r>
          </a:p>
          <a:p>
            <a:pPr>
              <a:spcAft>
                <a:spcPts val="600"/>
              </a:spcAft>
            </a:pPr>
            <a:r>
              <a:rPr lang="en-US" sz="2400" b="1" dirty="0">
                <a:solidFill>
                  <a:schemeClr val="tx2"/>
                </a:solidFill>
              </a:rPr>
              <a:t>For more information contact:</a:t>
            </a:r>
          </a:p>
          <a:p>
            <a:r>
              <a:rPr lang="en-US" sz="2400" b="1" dirty="0">
                <a:solidFill>
                  <a:schemeClr val="tx2"/>
                </a:solidFill>
              </a:rPr>
              <a:t>	</a:t>
            </a:r>
            <a:r>
              <a:rPr lang="en-US" sz="2400" dirty="0">
                <a:solidFill>
                  <a:schemeClr val="tx2"/>
                </a:solidFill>
              </a:rPr>
              <a:t>Nik Richard</a:t>
            </a:r>
          </a:p>
          <a:p>
            <a:r>
              <a:rPr lang="en-US" sz="2400" dirty="0">
                <a:solidFill>
                  <a:schemeClr val="tx2"/>
                </a:solidFill>
              </a:rPr>
              <a:t>	MVN CAP Program Manager 	</a:t>
            </a:r>
            <a:r>
              <a:rPr lang="en-US" sz="2400" u="sng" dirty="0">
                <a:solidFill>
                  <a:schemeClr val="tx2"/>
                </a:solidFill>
              </a:rPr>
              <a:t>Nikolaus.C.Richard@usace.army.mil</a:t>
            </a:r>
          </a:p>
        </p:txBody>
      </p:sp>
    </p:spTree>
    <p:extLst>
      <p:ext uri="{BB962C8B-B14F-4D97-AF65-F5344CB8AC3E}">
        <p14:creationId xmlns:p14="http://schemas.microsoft.com/office/powerpoint/2010/main" val="212401380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53F1A-1820-4624-B84C-F0D683F8DC53}"/>
              </a:ext>
            </a:extLst>
          </p:cNvPr>
          <p:cNvPicPr>
            <a:picLocks noChangeAspect="1"/>
          </p:cNvPicPr>
          <p:nvPr/>
        </p:nvPicPr>
        <p:blipFill>
          <a:blip r:embed="rId3"/>
          <a:stretch>
            <a:fillRect/>
          </a:stretch>
        </p:blipFill>
        <p:spPr>
          <a:xfrm>
            <a:off x="0" y="0"/>
            <a:ext cx="12192000" cy="6877756"/>
          </a:xfrm>
          <a:prstGeom prst="rect">
            <a:avLst/>
          </a:prstGeom>
        </p:spPr>
      </p:pic>
      <p:sp>
        <p:nvSpPr>
          <p:cNvPr id="2" name="TextBox 1">
            <a:extLst>
              <a:ext uri="{FF2B5EF4-FFF2-40B4-BE49-F238E27FC236}">
                <a16:creationId xmlns:a16="http://schemas.microsoft.com/office/drawing/2014/main" id="{F6F7A254-9EFC-54C1-2647-DA9E8126E206}"/>
              </a:ext>
            </a:extLst>
          </p:cNvPr>
          <p:cNvSpPr txBox="1"/>
          <p:nvPr/>
        </p:nvSpPr>
        <p:spPr>
          <a:xfrm>
            <a:off x="9050481" y="1353164"/>
            <a:ext cx="3010699" cy="1010206"/>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1135</a:t>
            </a:r>
          </a:p>
          <a:p>
            <a:pPr algn="ctr">
              <a:lnSpc>
                <a:spcPts val="1600"/>
              </a:lnSpc>
            </a:pPr>
            <a:r>
              <a:rPr lang="en-US" sz="1400" b="1" dirty="0"/>
              <a:t>Project Modifications for Improvements to the Environment </a:t>
            </a:r>
          </a:p>
        </p:txBody>
      </p:sp>
      <p:sp>
        <p:nvSpPr>
          <p:cNvPr id="4" name="TextBox 3">
            <a:extLst>
              <a:ext uri="{FF2B5EF4-FFF2-40B4-BE49-F238E27FC236}">
                <a16:creationId xmlns:a16="http://schemas.microsoft.com/office/drawing/2014/main" id="{961D15E0-BA5A-8BED-8E4E-D56FE031578A}"/>
              </a:ext>
            </a:extLst>
          </p:cNvPr>
          <p:cNvSpPr txBox="1"/>
          <p:nvPr/>
        </p:nvSpPr>
        <p:spPr>
          <a:xfrm>
            <a:off x="6976458" y="2042070"/>
            <a:ext cx="1931437" cy="783193"/>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205</a:t>
            </a:r>
          </a:p>
          <a:p>
            <a:pPr algn="ctr">
              <a:lnSpc>
                <a:spcPts val="1600"/>
              </a:lnSpc>
            </a:pPr>
            <a:r>
              <a:rPr lang="en-US" sz="1400" b="1" dirty="0"/>
              <a:t>Flood Damage Reduction </a:t>
            </a:r>
            <a:endParaRPr lang="en-US" sz="1800" b="1" dirty="0"/>
          </a:p>
        </p:txBody>
      </p:sp>
      <p:sp>
        <p:nvSpPr>
          <p:cNvPr id="6" name="TextBox 5">
            <a:extLst>
              <a:ext uri="{FF2B5EF4-FFF2-40B4-BE49-F238E27FC236}">
                <a16:creationId xmlns:a16="http://schemas.microsoft.com/office/drawing/2014/main" id="{96EBCECA-2C97-3251-E0B9-D535DCA8DC86}"/>
              </a:ext>
            </a:extLst>
          </p:cNvPr>
          <p:cNvSpPr txBox="1"/>
          <p:nvPr/>
        </p:nvSpPr>
        <p:spPr>
          <a:xfrm>
            <a:off x="3852297" y="1160726"/>
            <a:ext cx="2243703" cy="783193"/>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206</a:t>
            </a:r>
          </a:p>
          <a:p>
            <a:pPr algn="ctr">
              <a:lnSpc>
                <a:spcPts val="1600"/>
              </a:lnSpc>
            </a:pPr>
            <a:r>
              <a:rPr lang="en-US" sz="1400" b="1" dirty="0"/>
              <a:t>Aquatic Ecosystem Restoration</a:t>
            </a:r>
          </a:p>
        </p:txBody>
      </p:sp>
      <p:sp>
        <p:nvSpPr>
          <p:cNvPr id="7" name="TextBox 6">
            <a:extLst>
              <a:ext uri="{FF2B5EF4-FFF2-40B4-BE49-F238E27FC236}">
                <a16:creationId xmlns:a16="http://schemas.microsoft.com/office/drawing/2014/main" id="{6E74D05E-2CC6-FDC7-A9DC-CD40C57C1E49}"/>
              </a:ext>
            </a:extLst>
          </p:cNvPr>
          <p:cNvSpPr txBox="1"/>
          <p:nvPr/>
        </p:nvSpPr>
        <p:spPr>
          <a:xfrm>
            <a:off x="130820" y="1639129"/>
            <a:ext cx="2388446" cy="783193"/>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14</a:t>
            </a:r>
          </a:p>
          <a:p>
            <a:pPr algn="ctr">
              <a:lnSpc>
                <a:spcPts val="1600"/>
              </a:lnSpc>
            </a:pPr>
            <a:r>
              <a:rPr lang="en-US" sz="1400" b="1" dirty="0"/>
              <a:t>Emergency Streambank &amp; Shoreline Protection </a:t>
            </a:r>
          </a:p>
        </p:txBody>
      </p:sp>
      <p:sp>
        <p:nvSpPr>
          <p:cNvPr id="8" name="TextBox 7">
            <a:extLst>
              <a:ext uri="{FF2B5EF4-FFF2-40B4-BE49-F238E27FC236}">
                <a16:creationId xmlns:a16="http://schemas.microsoft.com/office/drawing/2014/main" id="{C3C99352-F2F0-E0BC-8857-91901F7F5F7B}"/>
              </a:ext>
            </a:extLst>
          </p:cNvPr>
          <p:cNvSpPr txBox="1"/>
          <p:nvPr/>
        </p:nvSpPr>
        <p:spPr>
          <a:xfrm>
            <a:off x="2082379" y="4571922"/>
            <a:ext cx="1769918" cy="783193"/>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107</a:t>
            </a:r>
          </a:p>
          <a:p>
            <a:pPr algn="ctr">
              <a:lnSpc>
                <a:spcPts val="1600"/>
              </a:lnSpc>
            </a:pPr>
            <a:r>
              <a:rPr lang="en-US" sz="1400" b="1" dirty="0"/>
              <a:t>Navigation Improvements</a:t>
            </a:r>
            <a:endParaRPr lang="en-US" sz="1800" b="1" dirty="0"/>
          </a:p>
        </p:txBody>
      </p:sp>
      <p:sp>
        <p:nvSpPr>
          <p:cNvPr id="9" name="TextBox 8">
            <a:extLst>
              <a:ext uri="{FF2B5EF4-FFF2-40B4-BE49-F238E27FC236}">
                <a16:creationId xmlns:a16="http://schemas.microsoft.com/office/drawing/2014/main" id="{7E3E8FFE-2469-8A52-D1A0-4C5ECDFB7302}"/>
              </a:ext>
            </a:extLst>
          </p:cNvPr>
          <p:cNvSpPr txBox="1"/>
          <p:nvPr/>
        </p:nvSpPr>
        <p:spPr>
          <a:xfrm>
            <a:off x="92475" y="3652486"/>
            <a:ext cx="1931022" cy="783193"/>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204</a:t>
            </a:r>
          </a:p>
          <a:p>
            <a:pPr algn="ctr">
              <a:lnSpc>
                <a:spcPts val="1600"/>
              </a:lnSpc>
            </a:pPr>
            <a:r>
              <a:rPr lang="en-US" sz="1400" b="1" dirty="0"/>
              <a:t>Regional Sediment Management </a:t>
            </a:r>
            <a:endParaRPr lang="en-US" sz="1800" b="1" dirty="0"/>
          </a:p>
        </p:txBody>
      </p:sp>
      <p:sp>
        <p:nvSpPr>
          <p:cNvPr id="10" name="TextBox 9">
            <a:extLst>
              <a:ext uri="{FF2B5EF4-FFF2-40B4-BE49-F238E27FC236}">
                <a16:creationId xmlns:a16="http://schemas.microsoft.com/office/drawing/2014/main" id="{9E51C493-85F9-306D-FFAB-6C335E7C0233}"/>
              </a:ext>
            </a:extLst>
          </p:cNvPr>
          <p:cNvSpPr txBox="1"/>
          <p:nvPr/>
        </p:nvSpPr>
        <p:spPr>
          <a:xfrm>
            <a:off x="4905154" y="4529888"/>
            <a:ext cx="2331121" cy="1010206"/>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111</a:t>
            </a:r>
          </a:p>
          <a:p>
            <a:pPr algn="ctr">
              <a:lnSpc>
                <a:spcPts val="1600"/>
              </a:lnSpc>
            </a:pPr>
            <a:r>
              <a:rPr lang="en-US" sz="1400" b="1" dirty="0"/>
              <a:t>Mitigation of Shoreline Damage From Navigation Works</a:t>
            </a:r>
          </a:p>
        </p:txBody>
      </p:sp>
      <p:sp>
        <p:nvSpPr>
          <p:cNvPr id="11" name="TextBox 10">
            <a:extLst>
              <a:ext uri="{FF2B5EF4-FFF2-40B4-BE49-F238E27FC236}">
                <a16:creationId xmlns:a16="http://schemas.microsoft.com/office/drawing/2014/main" id="{133337AF-BECF-EA5F-E2FD-2009ED2E3810}"/>
              </a:ext>
            </a:extLst>
          </p:cNvPr>
          <p:cNvSpPr txBox="1"/>
          <p:nvPr/>
        </p:nvSpPr>
        <p:spPr>
          <a:xfrm>
            <a:off x="7520730" y="4615516"/>
            <a:ext cx="2414711" cy="783193"/>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103</a:t>
            </a:r>
          </a:p>
          <a:p>
            <a:pPr algn="ctr">
              <a:lnSpc>
                <a:spcPts val="1600"/>
              </a:lnSpc>
            </a:pPr>
            <a:r>
              <a:rPr lang="en-US" sz="1400" b="1" dirty="0"/>
              <a:t>Hurricane &amp; Storm Damage: Beach Erosion </a:t>
            </a:r>
          </a:p>
        </p:txBody>
      </p:sp>
      <p:sp>
        <p:nvSpPr>
          <p:cNvPr id="12" name="TextBox 11">
            <a:extLst>
              <a:ext uri="{FF2B5EF4-FFF2-40B4-BE49-F238E27FC236}">
                <a16:creationId xmlns:a16="http://schemas.microsoft.com/office/drawing/2014/main" id="{B467AB34-407A-18B0-4EAC-8DC1E6B6618D}"/>
              </a:ext>
            </a:extLst>
          </p:cNvPr>
          <p:cNvSpPr txBox="1"/>
          <p:nvPr/>
        </p:nvSpPr>
        <p:spPr>
          <a:xfrm>
            <a:off x="2234533" y="2908154"/>
            <a:ext cx="5035550" cy="919401"/>
          </a:xfrm>
          <a:prstGeom prst="roundRect">
            <a:avLst/>
          </a:prstGeom>
          <a:solidFill>
            <a:schemeClr val="tx2"/>
          </a:solidFill>
          <a:ln w="25400">
            <a:solidFill>
              <a:schemeClr val="tx1"/>
            </a:solidFill>
          </a:ln>
        </p:spPr>
        <p:txBody>
          <a:bodyPr wrap="square">
            <a:spAutoFit/>
          </a:bodyPr>
          <a:lstStyle/>
          <a:p>
            <a:pPr algn="ctr"/>
            <a:r>
              <a:rPr lang="en-US" sz="2400" b="1" dirty="0"/>
              <a:t>Continuing Authorities Program (CAP)</a:t>
            </a:r>
          </a:p>
        </p:txBody>
      </p:sp>
      <p:sp>
        <p:nvSpPr>
          <p:cNvPr id="13" name="TextBox 12">
            <a:extLst>
              <a:ext uri="{FF2B5EF4-FFF2-40B4-BE49-F238E27FC236}">
                <a16:creationId xmlns:a16="http://schemas.microsoft.com/office/drawing/2014/main" id="{148A31E1-D0FC-5DBF-9047-610FDF5F142A}"/>
              </a:ext>
            </a:extLst>
          </p:cNvPr>
          <p:cNvSpPr txBox="1"/>
          <p:nvPr/>
        </p:nvSpPr>
        <p:spPr>
          <a:xfrm>
            <a:off x="6646293" y="948974"/>
            <a:ext cx="2119017" cy="1010206"/>
          </a:xfrm>
          <a:prstGeom prst="roundRect">
            <a:avLst/>
          </a:prstGeom>
          <a:solidFill>
            <a:schemeClr val="tx2"/>
          </a:solidFill>
          <a:ln w="25400">
            <a:solidFill>
              <a:schemeClr val="tx1"/>
            </a:solidFill>
          </a:ln>
        </p:spPr>
        <p:txBody>
          <a:bodyPr wrap="square">
            <a:spAutoFit/>
          </a:bodyPr>
          <a:lstStyle/>
          <a:p>
            <a:pPr algn="ctr">
              <a:lnSpc>
                <a:spcPts val="1600"/>
              </a:lnSpc>
            </a:pPr>
            <a:r>
              <a:rPr lang="en-US" sz="1800" b="1" dirty="0"/>
              <a:t>Section 208</a:t>
            </a:r>
          </a:p>
          <a:p>
            <a:pPr algn="ctr">
              <a:lnSpc>
                <a:spcPts val="1600"/>
              </a:lnSpc>
            </a:pPr>
            <a:r>
              <a:rPr lang="en-US" sz="1400" b="1" dirty="0"/>
              <a:t>Snagging/Clearing for Flood Damage Reduction </a:t>
            </a:r>
            <a:endParaRPr lang="en-US" sz="1800" b="1" dirty="0"/>
          </a:p>
        </p:txBody>
      </p:sp>
      <p:sp>
        <p:nvSpPr>
          <p:cNvPr id="5" name="TextBox 4">
            <a:extLst>
              <a:ext uri="{FF2B5EF4-FFF2-40B4-BE49-F238E27FC236}">
                <a16:creationId xmlns:a16="http://schemas.microsoft.com/office/drawing/2014/main" id="{4D653714-4532-A3CF-00C4-4B7F6F0E5A7C}"/>
              </a:ext>
            </a:extLst>
          </p:cNvPr>
          <p:cNvSpPr txBox="1"/>
          <p:nvPr/>
        </p:nvSpPr>
        <p:spPr>
          <a:xfrm>
            <a:off x="1984591" y="2357375"/>
            <a:ext cx="8180615" cy="2092881"/>
          </a:xfrm>
          <a:prstGeom prst="rect">
            <a:avLst/>
          </a:prstGeom>
          <a:solidFill>
            <a:srgbClr val="006699"/>
          </a:solidFill>
        </p:spPr>
        <p:txBody>
          <a:bodyPr wrap="square" rtlCol="0">
            <a:spAutoFit/>
          </a:bodyPr>
          <a:lstStyle/>
          <a:p>
            <a:pPr>
              <a:spcAft>
                <a:spcPts val="600"/>
              </a:spcAft>
            </a:pPr>
            <a:r>
              <a:rPr lang="en-US" sz="2400" b="1" dirty="0">
                <a:solidFill>
                  <a:schemeClr val="tx2"/>
                </a:solidFill>
                <a:latin typeface="Arial" panose="020B0604020202020204" pitchFamily="34" charset="0"/>
                <a:cs typeface="Arial" panose="020B0604020202020204" pitchFamily="34" charset="0"/>
              </a:rPr>
              <a:t>CAP Proposals are Due Every February </a:t>
            </a:r>
          </a:p>
          <a:p>
            <a:pPr>
              <a:spcAft>
                <a:spcPts val="600"/>
              </a:spcAft>
            </a:pPr>
            <a:r>
              <a:rPr lang="en-US" sz="2400" b="1" dirty="0">
                <a:solidFill>
                  <a:schemeClr val="tx2"/>
                </a:solidFill>
              </a:rPr>
              <a:t>For more information contact:</a:t>
            </a:r>
          </a:p>
          <a:p>
            <a:r>
              <a:rPr lang="en-US" sz="2400" b="1" dirty="0">
                <a:solidFill>
                  <a:schemeClr val="tx2"/>
                </a:solidFill>
              </a:rPr>
              <a:t>	</a:t>
            </a:r>
            <a:r>
              <a:rPr lang="en-US" sz="2400" dirty="0">
                <a:solidFill>
                  <a:schemeClr val="tx2"/>
                </a:solidFill>
              </a:rPr>
              <a:t>Nik Richard</a:t>
            </a:r>
          </a:p>
          <a:p>
            <a:r>
              <a:rPr lang="en-US" sz="2400" dirty="0">
                <a:solidFill>
                  <a:schemeClr val="tx2"/>
                </a:solidFill>
              </a:rPr>
              <a:t>	MVN CAP Program Manager 	</a:t>
            </a:r>
            <a:r>
              <a:rPr lang="en-US" sz="2400" u="sng" dirty="0">
                <a:solidFill>
                  <a:schemeClr val="tx2"/>
                </a:solidFill>
              </a:rPr>
              <a:t>Nikolaus.C.Richard@usace.army.mil</a:t>
            </a:r>
          </a:p>
        </p:txBody>
      </p:sp>
    </p:spTree>
    <p:extLst>
      <p:ext uri="{BB962C8B-B14F-4D97-AF65-F5344CB8AC3E}">
        <p14:creationId xmlns:p14="http://schemas.microsoft.com/office/powerpoint/2010/main" val="53056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3327302-6A32-2A06-0643-9E9F1A6045ED}"/>
              </a:ext>
            </a:extLst>
          </p:cNvPr>
          <p:cNvSpPr/>
          <p:nvPr/>
        </p:nvSpPr>
        <p:spPr>
          <a:xfrm>
            <a:off x="-323850" y="-241360"/>
            <a:ext cx="12515850" cy="7336673"/>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F686A6D4-2702-8D55-A950-FC93179D5C6D}"/>
              </a:ext>
            </a:extLst>
          </p:cNvPr>
          <p:cNvGrpSpPr/>
          <p:nvPr/>
        </p:nvGrpSpPr>
        <p:grpSpPr>
          <a:xfrm>
            <a:off x="3168073" y="339448"/>
            <a:ext cx="6002260" cy="6008699"/>
            <a:chOff x="3094870" y="424650"/>
            <a:chExt cx="6002260" cy="6008699"/>
          </a:xfrm>
        </p:grpSpPr>
        <p:pic>
          <p:nvPicPr>
            <p:cNvPr id="13" name="Picture 12" descr="A black and white sign&#10;&#10;Description automatically generated with low confidence">
              <a:extLst>
                <a:ext uri="{FF2B5EF4-FFF2-40B4-BE49-F238E27FC236}">
                  <a16:creationId xmlns:a16="http://schemas.microsoft.com/office/drawing/2014/main" id="{96DFE323-BE85-8B1A-F155-B22A3AEAC6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0802" y="4594780"/>
              <a:ext cx="1936328" cy="1693322"/>
            </a:xfrm>
            <a:prstGeom prst="rect">
              <a:avLst/>
            </a:prstGeom>
          </p:spPr>
        </p:pic>
        <p:grpSp>
          <p:nvGrpSpPr>
            <p:cNvPr id="27" name="Group 26">
              <a:extLst>
                <a:ext uri="{FF2B5EF4-FFF2-40B4-BE49-F238E27FC236}">
                  <a16:creationId xmlns:a16="http://schemas.microsoft.com/office/drawing/2014/main" id="{B8F12C07-438F-4518-10FC-CB4263946A3F}"/>
                </a:ext>
              </a:extLst>
            </p:cNvPr>
            <p:cNvGrpSpPr/>
            <p:nvPr/>
          </p:nvGrpSpPr>
          <p:grpSpPr>
            <a:xfrm>
              <a:off x="3094870" y="424650"/>
              <a:ext cx="5994636" cy="6008699"/>
              <a:chOff x="3094870" y="424650"/>
              <a:chExt cx="5994636" cy="6008699"/>
            </a:xfrm>
          </p:grpSpPr>
          <p:pic>
            <p:nvPicPr>
              <p:cNvPr id="6" name="Picture 5" descr="Logo, icon&#10;&#10;Description automatically generated">
                <a:extLst>
                  <a:ext uri="{FF2B5EF4-FFF2-40B4-BE49-F238E27FC236}">
                    <a16:creationId xmlns:a16="http://schemas.microsoft.com/office/drawing/2014/main" id="{1FE0A62B-C45E-200F-4AB3-9F20DA6175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4870" y="4445702"/>
                <a:ext cx="1987540" cy="1987540"/>
              </a:xfrm>
              <a:prstGeom prst="rect">
                <a:avLst/>
              </a:prstGeom>
            </p:spPr>
          </p:pic>
          <p:pic>
            <p:nvPicPr>
              <p:cNvPr id="7" name="Picture 6" descr="Icon&#10;&#10;Description automatically generated">
                <a:extLst>
                  <a:ext uri="{FF2B5EF4-FFF2-40B4-BE49-F238E27FC236}">
                    <a16:creationId xmlns:a16="http://schemas.microsoft.com/office/drawing/2014/main" id="{CC0A7C5C-0D92-AAF9-4856-D8B6445F01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10879" y="2457138"/>
                <a:ext cx="1971531" cy="1969686"/>
              </a:xfrm>
              <a:prstGeom prst="rect">
                <a:avLst/>
              </a:prstGeom>
            </p:spPr>
          </p:pic>
          <p:pic>
            <p:nvPicPr>
              <p:cNvPr id="8" name="Picture 7" descr="Logo&#10;&#10;Description automatically generated">
                <a:extLst>
                  <a:ext uri="{FF2B5EF4-FFF2-40B4-BE49-F238E27FC236}">
                    <a16:creationId xmlns:a16="http://schemas.microsoft.com/office/drawing/2014/main" id="{D8DFB0C0-8E7E-909E-B863-7705A86F32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9808" y="2423694"/>
                <a:ext cx="1999698" cy="2024186"/>
              </a:xfrm>
              <a:prstGeom prst="rect">
                <a:avLst/>
              </a:prstGeom>
            </p:spPr>
          </p:pic>
          <p:pic>
            <p:nvPicPr>
              <p:cNvPr id="9" name="Picture 8" descr="Icon&#10;&#10;Description automatically generated">
                <a:extLst>
                  <a:ext uri="{FF2B5EF4-FFF2-40B4-BE49-F238E27FC236}">
                    <a16:creationId xmlns:a16="http://schemas.microsoft.com/office/drawing/2014/main" id="{BC211E4B-BF4A-5EC7-5B41-99260BE783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88657" y="424650"/>
                <a:ext cx="1999698" cy="1999698"/>
              </a:xfrm>
              <a:prstGeom prst="rect">
                <a:avLst/>
              </a:prstGeom>
            </p:spPr>
          </p:pic>
          <p:pic>
            <p:nvPicPr>
              <p:cNvPr id="10" name="Picture 9" descr="Logo, icon&#10;&#10;Description automatically generated">
                <a:extLst>
                  <a:ext uri="{FF2B5EF4-FFF2-40B4-BE49-F238E27FC236}">
                    <a16:creationId xmlns:a16="http://schemas.microsoft.com/office/drawing/2014/main" id="{244B3DE4-932D-2F47-39D5-B610B8AC1F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82410" y="4445809"/>
                <a:ext cx="1987540" cy="1987540"/>
              </a:xfrm>
              <a:prstGeom prst="rect">
                <a:avLst/>
              </a:prstGeom>
            </p:spPr>
          </p:pic>
          <p:pic>
            <p:nvPicPr>
              <p:cNvPr id="11" name="Picture 10" descr="Icon&#10;&#10;Description automatically generated">
                <a:extLst>
                  <a:ext uri="{FF2B5EF4-FFF2-40B4-BE49-F238E27FC236}">
                    <a16:creationId xmlns:a16="http://schemas.microsoft.com/office/drawing/2014/main" id="{D3BEB1DB-7D6B-C255-C861-D09A76CD81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83109" y="2427129"/>
                <a:ext cx="1999696" cy="1999696"/>
              </a:xfrm>
              <a:prstGeom prst="rect">
                <a:avLst/>
              </a:prstGeom>
            </p:spPr>
          </p:pic>
          <p:pic>
            <p:nvPicPr>
              <p:cNvPr id="12" name="Picture 11" descr="A red and white sign&#10;&#10;Description automatically generated with medium confidence">
                <a:extLst>
                  <a:ext uri="{FF2B5EF4-FFF2-40B4-BE49-F238E27FC236}">
                    <a16:creationId xmlns:a16="http://schemas.microsoft.com/office/drawing/2014/main" id="{EF02336B-278C-0C1D-7CD6-1E093407104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174889" y="832735"/>
                <a:ext cx="1795487" cy="1333446"/>
              </a:xfrm>
              <a:prstGeom prst="rect">
                <a:avLst/>
              </a:prstGeom>
            </p:spPr>
          </p:pic>
          <p:pic>
            <p:nvPicPr>
              <p:cNvPr id="14" name="Picture 13" descr="A picture containing text, sign, vector graphics&#10;&#10;Description automatically generated">
                <a:extLst>
                  <a:ext uri="{FF2B5EF4-FFF2-40B4-BE49-F238E27FC236}">
                    <a16:creationId xmlns:a16="http://schemas.microsoft.com/office/drawing/2014/main" id="{B4FE1434-63D1-4516-9544-1D2A8659CFF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59695" y="424653"/>
                <a:ext cx="2017259" cy="1999696"/>
              </a:xfrm>
              <a:prstGeom prst="rect">
                <a:avLst/>
              </a:prstGeom>
            </p:spPr>
          </p:pic>
        </p:grpSp>
      </p:grpSp>
      <p:pic>
        <p:nvPicPr>
          <p:cNvPr id="15" name="Picture 14" descr="Qr code&#10;&#10;Description automatically generated">
            <a:extLst>
              <a:ext uri="{FF2B5EF4-FFF2-40B4-BE49-F238E27FC236}">
                <a16:creationId xmlns:a16="http://schemas.microsoft.com/office/drawing/2014/main" id="{4D87ED0E-34DB-6FF3-B6D0-F18C381EEE84}"/>
              </a:ext>
            </a:extLst>
          </p:cNvPr>
          <p:cNvPicPr>
            <a:picLocks noChangeAspect="1"/>
          </p:cNvPicPr>
          <p:nvPr/>
        </p:nvPicPr>
        <p:blipFill>
          <a:blip r:embed="rId12"/>
          <a:stretch>
            <a:fillRect/>
          </a:stretch>
        </p:blipFill>
        <p:spPr>
          <a:xfrm>
            <a:off x="4609089" y="7336673"/>
            <a:ext cx="2918469" cy="2534001"/>
          </a:xfrm>
          <a:prstGeom prst="rect">
            <a:avLst/>
          </a:prstGeom>
        </p:spPr>
      </p:pic>
      <p:pic>
        <p:nvPicPr>
          <p:cNvPr id="16" name="Picture 15" descr="Map&#10;&#10;Description automatically generated">
            <a:extLst>
              <a:ext uri="{FF2B5EF4-FFF2-40B4-BE49-F238E27FC236}">
                <a16:creationId xmlns:a16="http://schemas.microsoft.com/office/drawing/2014/main" id="{E28964FE-58F6-0725-F7F5-32E1671FE0F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2653963" y="905240"/>
            <a:ext cx="4232854" cy="5747910"/>
          </a:xfrm>
          <a:prstGeom prst="rect">
            <a:avLst/>
          </a:prstGeom>
          <a:ln w="9525">
            <a:solidFill>
              <a:schemeClr val="tx1"/>
            </a:solidFill>
          </a:ln>
        </p:spPr>
      </p:pic>
      <p:grpSp>
        <p:nvGrpSpPr>
          <p:cNvPr id="17" name="Group 16">
            <a:extLst>
              <a:ext uri="{FF2B5EF4-FFF2-40B4-BE49-F238E27FC236}">
                <a16:creationId xmlns:a16="http://schemas.microsoft.com/office/drawing/2014/main" id="{51DECAC7-E47A-AF16-0552-28040F82E9C4}"/>
              </a:ext>
            </a:extLst>
          </p:cNvPr>
          <p:cNvGrpSpPr/>
          <p:nvPr/>
        </p:nvGrpSpPr>
        <p:grpSpPr>
          <a:xfrm>
            <a:off x="-7987997" y="1131178"/>
            <a:ext cx="7533268" cy="3065210"/>
            <a:chOff x="207893" y="1016878"/>
            <a:chExt cx="7533268" cy="3065210"/>
          </a:xfrm>
        </p:grpSpPr>
        <p:sp>
          <p:nvSpPr>
            <p:cNvPr id="18" name="Rectangle 17">
              <a:extLst>
                <a:ext uri="{FF2B5EF4-FFF2-40B4-BE49-F238E27FC236}">
                  <a16:creationId xmlns:a16="http://schemas.microsoft.com/office/drawing/2014/main" id="{111C1A0E-20D5-69B6-754B-B9946E53F881}"/>
                </a:ext>
              </a:extLst>
            </p:cNvPr>
            <p:cNvSpPr/>
            <p:nvPr/>
          </p:nvSpPr>
          <p:spPr>
            <a:xfrm>
              <a:off x="2095344" y="1016878"/>
              <a:ext cx="1870596" cy="2750507"/>
            </a:xfrm>
            <a:prstGeom prst="rect">
              <a:avLst/>
            </a:prstGeom>
            <a:solidFill>
              <a:srgbClr val="6FB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1D0C38A0-BBD3-96A5-329A-0D7751EE54BF}"/>
                </a:ext>
              </a:extLst>
            </p:cNvPr>
            <p:cNvSpPr/>
            <p:nvPr/>
          </p:nvSpPr>
          <p:spPr>
            <a:xfrm>
              <a:off x="207893" y="1498535"/>
              <a:ext cx="7412064" cy="2583553"/>
            </a:xfrm>
            <a:prstGeom prst="roundRect">
              <a:avLst>
                <a:gd name="adj" fmla="val 3618"/>
              </a:avLst>
            </a:prstGeom>
            <a:solidFill>
              <a:srgbClr val="6FB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7DB55F51-AC50-3E48-4EC2-EC890B252F2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7893" y="1029798"/>
              <a:ext cx="7533268" cy="415833"/>
            </a:xfrm>
            <a:prstGeom prst="rect">
              <a:avLst/>
            </a:prstGeom>
          </p:spPr>
        </p:pic>
        <p:sp>
          <p:nvSpPr>
            <p:cNvPr id="21" name="TextBox 20">
              <a:extLst>
                <a:ext uri="{FF2B5EF4-FFF2-40B4-BE49-F238E27FC236}">
                  <a16:creationId xmlns:a16="http://schemas.microsoft.com/office/drawing/2014/main" id="{DD20F098-4C68-F070-70A4-AB33019E014F}"/>
                </a:ext>
              </a:extLst>
            </p:cNvPr>
            <p:cNvSpPr txBox="1"/>
            <p:nvPr/>
          </p:nvSpPr>
          <p:spPr>
            <a:xfrm>
              <a:off x="300517" y="1672086"/>
              <a:ext cx="6853317" cy="2246769"/>
            </a:xfrm>
            <a:prstGeom prst="rect">
              <a:avLst/>
            </a:prstGeom>
            <a:noFill/>
          </p:spPr>
          <p:txBody>
            <a:bodyPr wrap="square" rtlCol="0">
              <a:spAutoFit/>
            </a:bodyPr>
            <a:lstStyle/>
            <a:p>
              <a:pPr marL="342900" indent="-342900">
                <a:spcBef>
                  <a:spcPts val="1200"/>
                </a:spcBef>
                <a:buFont typeface="Wingdings" panose="05000000000000000000" pitchFamily="2" charset="2"/>
                <a:buChar char="q"/>
              </a:pPr>
              <a:r>
                <a:rPr lang="en-US" sz="2000" b="1" dirty="0">
                  <a:solidFill>
                    <a:srgbClr val="254C5A"/>
                  </a:solidFill>
                </a:rPr>
                <a:t>Evaluate alternatives to identify Tentatively Selected Plan.</a:t>
              </a:r>
            </a:p>
            <a:p>
              <a:pPr marL="342900" indent="-342900">
                <a:spcBef>
                  <a:spcPts val="1200"/>
                </a:spcBef>
                <a:buFont typeface="Wingdings" panose="05000000000000000000" pitchFamily="2" charset="2"/>
                <a:buChar char="q"/>
              </a:pPr>
              <a:r>
                <a:rPr lang="en-US" sz="2000" b="1" dirty="0">
                  <a:solidFill>
                    <a:srgbClr val="254C5A"/>
                  </a:solidFill>
                </a:rPr>
                <a:t>Prepare and release Draft Integrated Feasibility Report and Environmental document.</a:t>
              </a:r>
            </a:p>
            <a:p>
              <a:pPr marL="342900" indent="-342900">
                <a:spcBef>
                  <a:spcPts val="1200"/>
                </a:spcBef>
                <a:buFont typeface="Wingdings" panose="05000000000000000000" pitchFamily="2" charset="2"/>
                <a:buChar char="q"/>
              </a:pPr>
              <a:r>
                <a:rPr lang="en-US" sz="2000" b="1" dirty="0">
                  <a:solidFill>
                    <a:srgbClr val="254C5A"/>
                  </a:solidFill>
                </a:rPr>
                <a:t>Collect and review comments to inform Agency decisions</a:t>
              </a:r>
            </a:p>
          </p:txBody>
        </p:sp>
        <p:sp>
          <p:nvSpPr>
            <p:cNvPr id="22" name="Rectangle 21">
              <a:extLst>
                <a:ext uri="{FF2B5EF4-FFF2-40B4-BE49-F238E27FC236}">
                  <a16:creationId xmlns:a16="http://schemas.microsoft.com/office/drawing/2014/main" id="{B2C2B11D-3342-29FC-B28D-DECC4DEFE711}"/>
                </a:ext>
              </a:extLst>
            </p:cNvPr>
            <p:cNvSpPr/>
            <p:nvPr/>
          </p:nvSpPr>
          <p:spPr>
            <a:xfrm>
              <a:off x="428626" y="1788936"/>
              <a:ext cx="152400" cy="142875"/>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B405CD1-BC74-687A-2A5E-68030245CE8B}"/>
                </a:ext>
              </a:extLst>
            </p:cNvPr>
            <p:cNvSpPr/>
            <p:nvPr/>
          </p:nvSpPr>
          <p:spPr>
            <a:xfrm>
              <a:off x="428625" y="2543162"/>
              <a:ext cx="152400" cy="142875"/>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21207E2-F9D0-E571-EE67-99E0E5ADBA65}"/>
                </a:ext>
              </a:extLst>
            </p:cNvPr>
            <p:cNvSpPr/>
            <p:nvPr/>
          </p:nvSpPr>
          <p:spPr>
            <a:xfrm>
              <a:off x="428625" y="3336547"/>
              <a:ext cx="152400" cy="142875"/>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6" name="Picture 25" descr="A red and white sign&#10;&#10;Description automatically generated with medium confidence">
            <a:extLst>
              <a:ext uri="{FF2B5EF4-FFF2-40B4-BE49-F238E27FC236}">
                <a16:creationId xmlns:a16="http://schemas.microsoft.com/office/drawing/2014/main" id="{40729B10-292A-1E52-0D91-A566FF78EEE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grpSp>
        <p:nvGrpSpPr>
          <p:cNvPr id="29" name="Group 28">
            <a:extLst>
              <a:ext uri="{FF2B5EF4-FFF2-40B4-BE49-F238E27FC236}">
                <a16:creationId xmlns:a16="http://schemas.microsoft.com/office/drawing/2014/main" id="{FA561EF1-491F-9618-A599-62A5E2624DA8}"/>
              </a:ext>
            </a:extLst>
          </p:cNvPr>
          <p:cNvGrpSpPr/>
          <p:nvPr/>
        </p:nvGrpSpPr>
        <p:grpSpPr>
          <a:xfrm>
            <a:off x="706343" y="-1587683"/>
            <a:ext cx="10892857" cy="1141599"/>
            <a:chOff x="652960" y="-1331928"/>
            <a:chExt cx="10892857" cy="1141599"/>
          </a:xfrm>
        </p:grpSpPr>
        <p:sp>
          <p:nvSpPr>
            <p:cNvPr id="30" name="Rectangle: Rounded Corners 29">
              <a:extLst>
                <a:ext uri="{FF2B5EF4-FFF2-40B4-BE49-F238E27FC236}">
                  <a16:creationId xmlns:a16="http://schemas.microsoft.com/office/drawing/2014/main" id="{F2003D03-1961-227F-BD82-E20DAB7E5391}"/>
                </a:ext>
              </a:extLst>
            </p:cNvPr>
            <p:cNvSpPr/>
            <p:nvPr/>
          </p:nvSpPr>
          <p:spPr>
            <a:xfrm>
              <a:off x="652960" y="-732878"/>
              <a:ext cx="10886080" cy="542549"/>
            </a:xfrm>
            <a:prstGeom prst="roundRect">
              <a:avLst>
                <a:gd name="adj" fmla="val 18606"/>
              </a:avLst>
            </a:prstGeom>
            <a:solidFill>
              <a:srgbClr val="3C72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itle 6">
              <a:extLst>
                <a:ext uri="{FF2B5EF4-FFF2-40B4-BE49-F238E27FC236}">
                  <a16:creationId xmlns:a16="http://schemas.microsoft.com/office/drawing/2014/main" id="{7AB8D376-64D8-6E8B-8AA7-B213C81EF10B}"/>
                </a:ext>
              </a:extLst>
            </p:cNvPr>
            <p:cNvSpPr txBox="1">
              <a:spLocks/>
            </p:cNvSpPr>
            <p:nvPr/>
          </p:nvSpPr>
          <p:spPr bwMode="auto">
            <a:xfrm>
              <a:off x="659737" y="-1331928"/>
              <a:ext cx="10886080" cy="453572"/>
            </a:xfrm>
            <a:prstGeom prst="rect">
              <a:avLst/>
            </a:prstGeom>
            <a:noFill/>
            <a:ln w="12700">
              <a:noFill/>
              <a:miter lim="800000"/>
              <a:headEnd/>
              <a:tailEnd/>
            </a:ln>
          </p:spPr>
          <p:txBody>
            <a:bodyPr vert="horz" wrap="square" lIns="45720" tIns="0" rIns="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accent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r>
                <a:rPr lang="en-US" sz="2400" dirty="0">
                  <a:solidFill>
                    <a:srgbClr val="F3D68F"/>
                  </a:solidFill>
                  <a:latin typeface="Arial Black" panose="020B0A04020102020204" pitchFamily="34" charset="0"/>
                </a:rPr>
                <a:t>LOWER MISSISSIPPI RIVER COMPREHENSIVE MANAGEMENT</a:t>
              </a:r>
            </a:p>
          </p:txBody>
        </p:sp>
      </p:grpSp>
    </p:spTree>
    <p:extLst>
      <p:ext uri="{BB962C8B-B14F-4D97-AF65-F5344CB8AC3E}">
        <p14:creationId xmlns:p14="http://schemas.microsoft.com/office/powerpoint/2010/main" val="557677735"/>
      </p:ext>
    </p:extLst>
  </p:cSld>
  <p:clrMapOvr>
    <a:masterClrMapping/>
  </p:clrMapOvr>
  <p:transition spd="slow" advClick="0" advTm="1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3327302-6A32-2A06-0643-9E9F1A6045ED}"/>
              </a:ext>
            </a:extLst>
          </p:cNvPr>
          <p:cNvSpPr/>
          <p:nvPr/>
        </p:nvSpPr>
        <p:spPr>
          <a:xfrm>
            <a:off x="-323850" y="-241360"/>
            <a:ext cx="12515850" cy="7336673"/>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F686A6D4-2702-8D55-A950-FC93179D5C6D}"/>
              </a:ext>
            </a:extLst>
          </p:cNvPr>
          <p:cNvGrpSpPr/>
          <p:nvPr/>
        </p:nvGrpSpPr>
        <p:grpSpPr>
          <a:xfrm>
            <a:off x="147123" y="4372840"/>
            <a:ext cx="2494477" cy="2497153"/>
            <a:chOff x="3094870" y="424650"/>
            <a:chExt cx="6002260" cy="6008699"/>
          </a:xfrm>
        </p:grpSpPr>
        <p:pic>
          <p:nvPicPr>
            <p:cNvPr id="13" name="Picture 12" descr="A black and white sign&#10;&#10;Description automatically generated with low confidence">
              <a:extLst>
                <a:ext uri="{FF2B5EF4-FFF2-40B4-BE49-F238E27FC236}">
                  <a16:creationId xmlns:a16="http://schemas.microsoft.com/office/drawing/2014/main" id="{96DFE323-BE85-8B1A-F155-B22A3AEAC6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0802" y="4594780"/>
              <a:ext cx="1936328" cy="1693322"/>
            </a:xfrm>
            <a:prstGeom prst="rect">
              <a:avLst/>
            </a:prstGeom>
          </p:spPr>
        </p:pic>
        <p:grpSp>
          <p:nvGrpSpPr>
            <p:cNvPr id="27" name="Group 26">
              <a:extLst>
                <a:ext uri="{FF2B5EF4-FFF2-40B4-BE49-F238E27FC236}">
                  <a16:creationId xmlns:a16="http://schemas.microsoft.com/office/drawing/2014/main" id="{B8F12C07-438F-4518-10FC-CB4263946A3F}"/>
                </a:ext>
              </a:extLst>
            </p:cNvPr>
            <p:cNvGrpSpPr/>
            <p:nvPr/>
          </p:nvGrpSpPr>
          <p:grpSpPr>
            <a:xfrm>
              <a:off x="3094870" y="424650"/>
              <a:ext cx="5994636" cy="6008699"/>
              <a:chOff x="3094870" y="424650"/>
              <a:chExt cx="5994636" cy="6008699"/>
            </a:xfrm>
          </p:grpSpPr>
          <p:pic>
            <p:nvPicPr>
              <p:cNvPr id="6" name="Picture 5" descr="Logo, icon&#10;&#10;Description automatically generated">
                <a:extLst>
                  <a:ext uri="{FF2B5EF4-FFF2-40B4-BE49-F238E27FC236}">
                    <a16:creationId xmlns:a16="http://schemas.microsoft.com/office/drawing/2014/main" id="{1FE0A62B-C45E-200F-4AB3-9F20DA6175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4870" y="4445702"/>
                <a:ext cx="1987540" cy="1987540"/>
              </a:xfrm>
              <a:prstGeom prst="rect">
                <a:avLst/>
              </a:prstGeom>
            </p:spPr>
          </p:pic>
          <p:pic>
            <p:nvPicPr>
              <p:cNvPr id="7" name="Picture 6" descr="Icon&#10;&#10;Description automatically generated">
                <a:extLst>
                  <a:ext uri="{FF2B5EF4-FFF2-40B4-BE49-F238E27FC236}">
                    <a16:creationId xmlns:a16="http://schemas.microsoft.com/office/drawing/2014/main" id="{CC0A7C5C-0D92-AAF9-4856-D8B6445F01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10879" y="2457138"/>
                <a:ext cx="1971531" cy="1969686"/>
              </a:xfrm>
              <a:prstGeom prst="rect">
                <a:avLst/>
              </a:prstGeom>
            </p:spPr>
          </p:pic>
          <p:pic>
            <p:nvPicPr>
              <p:cNvPr id="8" name="Picture 7" descr="Logo&#10;&#10;Description automatically generated">
                <a:extLst>
                  <a:ext uri="{FF2B5EF4-FFF2-40B4-BE49-F238E27FC236}">
                    <a16:creationId xmlns:a16="http://schemas.microsoft.com/office/drawing/2014/main" id="{D8DFB0C0-8E7E-909E-B863-7705A86F32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9808" y="2423694"/>
                <a:ext cx="1999698" cy="2024186"/>
              </a:xfrm>
              <a:prstGeom prst="rect">
                <a:avLst/>
              </a:prstGeom>
            </p:spPr>
          </p:pic>
          <p:pic>
            <p:nvPicPr>
              <p:cNvPr id="9" name="Picture 8" descr="Icon&#10;&#10;Description automatically generated">
                <a:extLst>
                  <a:ext uri="{FF2B5EF4-FFF2-40B4-BE49-F238E27FC236}">
                    <a16:creationId xmlns:a16="http://schemas.microsoft.com/office/drawing/2014/main" id="{BC211E4B-BF4A-5EC7-5B41-99260BE783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88657" y="424650"/>
                <a:ext cx="1999698" cy="1999698"/>
              </a:xfrm>
              <a:prstGeom prst="rect">
                <a:avLst/>
              </a:prstGeom>
            </p:spPr>
          </p:pic>
          <p:pic>
            <p:nvPicPr>
              <p:cNvPr id="10" name="Picture 9" descr="Logo, icon&#10;&#10;Description automatically generated">
                <a:extLst>
                  <a:ext uri="{FF2B5EF4-FFF2-40B4-BE49-F238E27FC236}">
                    <a16:creationId xmlns:a16="http://schemas.microsoft.com/office/drawing/2014/main" id="{244B3DE4-932D-2F47-39D5-B610B8AC1F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82410" y="4445809"/>
                <a:ext cx="1987540" cy="1987540"/>
              </a:xfrm>
              <a:prstGeom prst="rect">
                <a:avLst/>
              </a:prstGeom>
            </p:spPr>
          </p:pic>
          <p:pic>
            <p:nvPicPr>
              <p:cNvPr id="11" name="Picture 10" descr="Icon&#10;&#10;Description automatically generated">
                <a:extLst>
                  <a:ext uri="{FF2B5EF4-FFF2-40B4-BE49-F238E27FC236}">
                    <a16:creationId xmlns:a16="http://schemas.microsoft.com/office/drawing/2014/main" id="{D3BEB1DB-7D6B-C255-C861-D09A76CD81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83109" y="2427129"/>
                <a:ext cx="1999696" cy="1999696"/>
              </a:xfrm>
              <a:prstGeom prst="rect">
                <a:avLst/>
              </a:prstGeom>
            </p:spPr>
          </p:pic>
          <p:pic>
            <p:nvPicPr>
              <p:cNvPr id="12" name="Picture 11" descr="A red and white sign&#10;&#10;Description automatically generated with medium confidence">
                <a:extLst>
                  <a:ext uri="{FF2B5EF4-FFF2-40B4-BE49-F238E27FC236}">
                    <a16:creationId xmlns:a16="http://schemas.microsoft.com/office/drawing/2014/main" id="{EF02336B-278C-0C1D-7CD6-1E093407104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174889" y="832735"/>
                <a:ext cx="1795487" cy="1333446"/>
              </a:xfrm>
              <a:prstGeom prst="rect">
                <a:avLst/>
              </a:prstGeom>
            </p:spPr>
          </p:pic>
          <p:pic>
            <p:nvPicPr>
              <p:cNvPr id="14" name="Picture 13" descr="A picture containing text, sign, vector graphics&#10;&#10;Description automatically generated">
                <a:extLst>
                  <a:ext uri="{FF2B5EF4-FFF2-40B4-BE49-F238E27FC236}">
                    <a16:creationId xmlns:a16="http://schemas.microsoft.com/office/drawing/2014/main" id="{B4FE1434-63D1-4516-9544-1D2A8659CFF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59695" y="424653"/>
                <a:ext cx="2017259" cy="1999696"/>
              </a:xfrm>
              <a:prstGeom prst="rect">
                <a:avLst/>
              </a:prstGeom>
            </p:spPr>
          </p:pic>
        </p:grpSp>
      </p:grpSp>
      <p:pic>
        <p:nvPicPr>
          <p:cNvPr id="15" name="Picture 14" descr="Qr code&#10;&#10;Description automatically generated">
            <a:extLst>
              <a:ext uri="{FF2B5EF4-FFF2-40B4-BE49-F238E27FC236}">
                <a16:creationId xmlns:a16="http://schemas.microsoft.com/office/drawing/2014/main" id="{4D87ED0E-34DB-6FF3-B6D0-F18C381EEE84}"/>
              </a:ext>
            </a:extLst>
          </p:cNvPr>
          <p:cNvPicPr>
            <a:picLocks noChangeAspect="1"/>
          </p:cNvPicPr>
          <p:nvPr/>
        </p:nvPicPr>
        <p:blipFill>
          <a:blip r:embed="rId12"/>
          <a:stretch>
            <a:fillRect/>
          </a:stretch>
        </p:blipFill>
        <p:spPr>
          <a:xfrm>
            <a:off x="3757490" y="4345549"/>
            <a:ext cx="2918469" cy="2534001"/>
          </a:xfrm>
          <a:prstGeom prst="rect">
            <a:avLst/>
          </a:prstGeom>
        </p:spPr>
      </p:pic>
      <p:pic>
        <p:nvPicPr>
          <p:cNvPr id="16" name="Picture 15" descr="Map&#10;&#10;Description automatically generated">
            <a:extLst>
              <a:ext uri="{FF2B5EF4-FFF2-40B4-BE49-F238E27FC236}">
                <a16:creationId xmlns:a16="http://schemas.microsoft.com/office/drawing/2014/main" id="{E28964FE-58F6-0725-F7F5-32E1671FE0F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799141" y="1041312"/>
            <a:ext cx="4232854" cy="5747910"/>
          </a:xfrm>
          <a:prstGeom prst="rect">
            <a:avLst/>
          </a:prstGeom>
          <a:ln w="9525">
            <a:solidFill>
              <a:schemeClr val="tx1"/>
            </a:solidFill>
          </a:ln>
        </p:spPr>
      </p:pic>
      <p:grpSp>
        <p:nvGrpSpPr>
          <p:cNvPr id="17" name="Group 16">
            <a:extLst>
              <a:ext uri="{FF2B5EF4-FFF2-40B4-BE49-F238E27FC236}">
                <a16:creationId xmlns:a16="http://schemas.microsoft.com/office/drawing/2014/main" id="{51DECAC7-E47A-AF16-0552-28040F82E9C4}"/>
              </a:ext>
            </a:extLst>
          </p:cNvPr>
          <p:cNvGrpSpPr/>
          <p:nvPr/>
        </p:nvGrpSpPr>
        <p:grpSpPr>
          <a:xfrm>
            <a:off x="180378" y="1028392"/>
            <a:ext cx="7533268" cy="3065210"/>
            <a:chOff x="207893" y="1016878"/>
            <a:chExt cx="7533268" cy="3065210"/>
          </a:xfrm>
        </p:grpSpPr>
        <p:sp>
          <p:nvSpPr>
            <p:cNvPr id="18" name="Rectangle 17">
              <a:extLst>
                <a:ext uri="{FF2B5EF4-FFF2-40B4-BE49-F238E27FC236}">
                  <a16:creationId xmlns:a16="http://schemas.microsoft.com/office/drawing/2014/main" id="{111C1A0E-20D5-69B6-754B-B9946E53F881}"/>
                </a:ext>
              </a:extLst>
            </p:cNvPr>
            <p:cNvSpPr/>
            <p:nvPr/>
          </p:nvSpPr>
          <p:spPr>
            <a:xfrm>
              <a:off x="2095344" y="1016878"/>
              <a:ext cx="1870596" cy="2750507"/>
            </a:xfrm>
            <a:prstGeom prst="rect">
              <a:avLst/>
            </a:prstGeom>
            <a:solidFill>
              <a:srgbClr val="6FB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1D0C38A0-BBD3-96A5-329A-0D7751EE54BF}"/>
                </a:ext>
              </a:extLst>
            </p:cNvPr>
            <p:cNvSpPr/>
            <p:nvPr/>
          </p:nvSpPr>
          <p:spPr>
            <a:xfrm>
              <a:off x="207893" y="1498535"/>
              <a:ext cx="7412064" cy="2583553"/>
            </a:xfrm>
            <a:prstGeom prst="roundRect">
              <a:avLst>
                <a:gd name="adj" fmla="val 3618"/>
              </a:avLst>
            </a:prstGeom>
            <a:solidFill>
              <a:srgbClr val="6FB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7DB55F51-AC50-3E48-4EC2-EC890B252F2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7893" y="1029798"/>
              <a:ext cx="7533268" cy="415833"/>
            </a:xfrm>
            <a:prstGeom prst="rect">
              <a:avLst/>
            </a:prstGeom>
          </p:spPr>
        </p:pic>
        <p:sp>
          <p:nvSpPr>
            <p:cNvPr id="21" name="TextBox 20">
              <a:extLst>
                <a:ext uri="{FF2B5EF4-FFF2-40B4-BE49-F238E27FC236}">
                  <a16:creationId xmlns:a16="http://schemas.microsoft.com/office/drawing/2014/main" id="{DD20F098-4C68-F070-70A4-AB33019E014F}"/>
                </a:ext>
              </a:extLst>
            </p:cNvPr>
            <p:cNvSpPr txBox="1"/>
            <p:nvPr/>
          </p:nvSpPr>
          <p:spPr>
            <a:xfrm>
              <a:off x="300517" y="1672086"/>
              <a:ext cx="6853317" cy="2246769"/>
            </a:xfrm>
            <a:prstGeom prst="rect">
              <a:avLst/>
            </a:prstGeom>
            <a:noFill/>
          </p:spPr>
          <p:txBody>
            <a:bodyPr wrap="square" rtlCol="0">
              <a:spAutoFit/>
            </a:bodyPr>
            <a:lstStyle/>
            <a:p>
              <a:pPr marL="342900" indent="-342900">
                <a:spcBef>
                  <a:spcPts val="1200"/>
                </a:spcBef>
                <a:buFont typeface="Wingdings" panose="05000000000000000000" pitchFamily="2" charset="2"/>
                <a:buChar char="q"/>
              </a:pPr>
              <a:r>
                <a:rPr lang="en-US" sz="2000" b="1" dirty="0">
                  <a:solidFill>
                    <a:srgbClr val="254C5A"/>
                  </a:solidFill>
                </a:rPr>
                <a:t>Evaluate alternatives to identify Tentatively Selected Plan.</a:t>
              </a:r>
            </a:p>
            <a:p>
              <a:pPr marL="342900" indent="-342900">
                <a:spcBef>
                  <a:spcPts val="1200"/>
                </a:spcBef>
                <a:buFont typeface="Wingdings" panose="05000000000000000000" pitchFamily="2" charset="2"/>
                <a:buChar char="q"/>
              </a:pPr>
              <a:r>
                <a:rPr lang="en-US" sz="2000" b="1" dirty="0">
                  <a:solidFill>
                    <a:srgbClr val="254C5A"/>
                  </a:solidFill>
                </a:rPr>
                <a:t>Prepare and release Draft Integrated Feasibility Report and Environmental document.</a:t>
              </a:r>
            </a:p>
            <a:p>
              <a:pPr marL="342900" indent="-342900">
                <a:spcBef>
                  <a:spcPts val="1200"/>
                </a:spcBef>
                <a:buFont typeface="Wingdings" panose="05000000000000000000" pitchFamily="2" charset="2"/>
                <a:buChar char="q"/>
              </a:pPr>
              <a:r>
                <a:rPr lang="en-US" sz="2000" b="1" dirty="0">
                  <a:solidFill>
                    <a:srgbClr val="254C5A"/>
                  </a:solidFill>
                </a:rPr>
                <a:t>Collect and review comments to inform Agency decisions</a:t>
              </a:r>
            </a:p>
          </p:txBody>
        </p:sp>
        <p:sp>
          <p:nvSpPr>
            <p:cNvPr id="22" name="Rectangle 21">
              <a:extLst>
                <a:ext uri="{FF2B5EF4-FFF2-40B4-BE49-F238E27FC236}">
                  <a16:creationId xmlns:a16="http://schemas.microsoft.com/office/drawing/2014/main" id="{B2C2B11D-3342-29FC-B28D-DECC4DEFE711}"/>
                </a:ext>
              </a:extLst>
            </p:cNvPr>
            <p:cNvSpPr/>
            <p:nvPr/>
          </p:nvSpPr>
          <p:spPr>
            <a:xfrm>
              <a:off x="428626" y="1788936"/>
              <a:ext cx="152400" cy="142875"/>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B405CD1-BC74-687A-2A5E-68030245CE8B}"/>
                </a:ext>
              </a:extLst>
            </p:cNvPr>
            <p:cNvSpPr/>
            <p:nvPr/>
          </p:nvSpPr>
          <p:spPr>
            <a:xfrm>
              <a:off x="428625" y="2543162"/>
              <a:ext cx="152400" cy="142875"/>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21207E2-F9D0-E571-EE67-99E0E5ADBA65}"/>
                </a:ext>
              </a:extLst>
            </p:cNvPr>
            <p:cNvSpPr/>
            <p:nvPr/>
          </p:nvSpPr>
          <p:spPr>
            <a:xfrm>
              <a:off x="428625" y="3336547"/>
              <a:ext cx="152400" cy="142875"/>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6" name="Picture 25" descr="A red and white sign&#10;&#10;Description automatically generated with medium confidence">
            <a:extLst>
              <a:ext uri="{FF2B5EF4-FFF2-40B4-BE49-F238E27FC236}">
                <a16:creationId xmlns:a16="http://schemas.microsoft.com/office/drawing/2014/main" id="{40729B10-292A-1E52-0D91-A566FF78EEE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grpSp>
        <p:nvGrpSpPr>
          <p:cNvPr id="29" name="Group 28">
            <a:extLst>
              <a:ext uri="{FF2B5EF4-FFF2-40B4-BE49-F238E27FC236}">
                <a16:creationId xmlns:a16="http://schemas.microsoft.com/office/drawing/2014/main" id="{FA561EF1-491F-9618-A599-62A5E2624DA8}"/>
              </a:ext>
            </a:extLst>
          </p:cNvPr>
          <p:cNvGrpSpPr/>
          <p:nvPr/>
        </p:nvGrpSpPr>
        <p:grpSpPr>
          <a:xfrm>
            <a:off x="1039220" y="232097"/>
            <a:ext cx="10886080" cy="542549"/>
            <a:chOff x="652960" y="-732878"/>
            <a:chExt cx="10886080" cy="542549"/>
          </a:xfrm>
        </p:grpSpPr>
        <p:sp>
          <p:nvSpPr>
            <p:cNvPr id="30" name="Rectangle: Rounded Corners 29">
              <a:extLst>
                <a:ext uri="{FF2B5EF4-FFF2-40B4-BE49-F238E27FC236}">
                  <a16:creationId xmlns:a16="http://schemas.microsoft.com/office/drawing/2014/main" id="{F2003D03-1961-227F-BD82-E20DAB7E5391}"/>
                </a:ext>
              </a:extLst>
            </p:cNvPr>
            <p:cNvSpPr/>
            <p:nvPr/>
          </p:nvSpPr>
          <p:spPr>
            <a:xfrm>
              <a:off x="652960" y="-732878"/>
              <a:ext cx="10886080" cy="542549"/>
            </a:xfrm>
            <a:prstGeom prst="roundRect">
              <a:avLst>
                <a:gd name="adj" fmla="val 18606"/>
              </a:avLst>
            </a:prstGeom>
            <a:solidFill>
              <a:srgbClr val="3C72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itle 6">
              <a:extLst>
                <a:ext uri="{FF2B5EF4-FFF2-40B4-BE49-F238E27FC236}">
                  <a16:creationId xmlns:a16="http://schemas.microsoft.com/office/drawing/2014/main" id="{7AB8D376-64D8-6E8B-8AA7-B213C81EF10B}"/>
                </a:ext>
              </a:extLst>
            </p:cNvPr>
            <p:cNvSpPr txBox="1">
              <a:spLocks/>
            </p:cNvSpPr>
            <p:nvPr/>
          </p:nvSpPr>
          <p:spPr bwMode="auto">
            <a:xfrm>
              <a:off x="652960" y="-705544"/>
              <a:ext cx="10886080" cy="453572"/>
            </a:xfrm>
            <a:prstGeom prst="rect">
              <a:avLst/>
            </a:prstGeom>
            <a:noFill/>
            <a:ln w="12700">
              <a:noFill/>
              <a:miter lim="800000"/>
              <a:headEnd/>
              <a:tailEnd/>
            </a:ln>
          </p:spPr>
          <p:txBody>
            <a:bodyPr vert="horz" wrap="square" lIns="45720" tIns="0" rIns="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accent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r>
                <a:rPr lang="en-US" sz="2400" dirty="0">
                  <a:solidFill>
                    <a:srgbClr val="F3D68F"/>
                  </a:solidFill>
                  <a:latin typeface="Arial Black" panose="020B0A04020102020204" pitchFamily="34" charset="0"/>
                </a:rPr>
                <a:t>LOWER MISSISSIPPI RIVER COMPREHENSIVE MANAGEMENT</a:t>
              </a:r>
            </a:p>
          </p:txBody>
        </p:sp>
      </p:grpSp>
    </p:spTree>
    <p:extLst>
      <p:ext uri="{BB962C8B-B14F-4D97-AF65-F5344CB8AC3E}">
        <p14:creationId xmlns:p14="http://schemas.microsoft.com/office/powerpoint/2010/main" val="1653682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5B9BF1C2-F457-8D4D-2067-B73AE0AE5400}"/>
              </a:ext>
            </a:extLst>
          </p:cNvPr>
          <p:cNvSpPr/>
          <p:nvPr/>
        </p:nvSpPr>
        <p:spPr>
          <a:xfrm>
            <a:off x="8809680" y="1658621"/>
            <a:ext cx="1072640" cy="358588"/>
          </a:xfrm>
          <a:prstGeom prst="roundRect">
            <a:avLst/>
          </a:prstGeom>
          <a:gradFill flip="none" rotWithShape="1">
            <a:gsLst>
              <a:gs pos="0">
                <a:schemeClr val="tx2"/>
              </a:gs>
              <a:gs pos="99000">
                <a:srgbClr val="30A0FC"/>
              </a:gs>
            </a:gsLst>
            <a:lin ang="16200000" scaled="1"/>
            <a:tileRect/>
          </a:gradFill>
          <a:ln w="15875">
            <a:solidFill>
              <a:srgbClr val="1C8D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p>
        </p:txBody>
      </p:sp>
      <p:sp>
        <p:nvSpPr>
          <p:cNvPr id="19" name="Rectangle: Rounded Corners 18">
            <a:extLst>
              <a:ext uri="{FF2B5EF4-FFF2-40B4-BE49-F238E27FC236}">
                <a16:creationId xmlns:a16="http://schemas.microsoft.com/office/drawing/2014/main" id="{A788D29F-E227-87AB-39D4-8B32B883BF96}"/>
              </a:ext>
            </a:extLst>
          </p:cNvPr>
          <p:cNvSpPr/>
          <p:nvPr/>
        </p:nvSpPr>
        <p:spPr>
          <a:xfrm>
            <a:off x="7358288" y="3305255"/>
            <a:ext cx="767840" cy="268758"/>
          </a:xfrm>
          <a:prstGeom prst="roundRect">
            <a:avLst/>
          </a:prstGeom>
          <a:gradFill flip="none" rotWithShape="1">
            <a:gsLst>
              <a:gs pos="0">
                <a:schemeClr val="tx2"/>
              </a:gs>
              <a:gs pos="99000">
                <a:srgbClr val="38FE34"/>
              </a:gs>
            </a:gsLst>
            <a:lin ang="16200000" scaled="1"/>
            <a:tileRect/>
          </a:gradFill>
          <a:ln w="15875">
            <a:solidFill>
              <a:srgbClr val="00EA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p>
        </p:txBody>
      </p:sp>
      <p:sp>
        <p:nvSpPr>
          <p:cNvPr id="18" name="Rectangle: Rounded Corners 17">
            <a:extLst>
              <a:ext uri="{FF2B5EF4-FFF2-40B4-BE49-F238E27FC236}">
                <a16:creationId xmlns:a16="http://schemas.microsoft.com/office/drawing/2014/main" id="{9E5B9FBC-325E-080E-33D8-B4A3CBD626B0}"/>
              </a:ext>
            </a:extLst>
          </p:cNvPr>
          <p:cNvSpPr/>
          <p:nvPr/>
        </p:nvSpPr>
        <p:spPr>
          <a:xfrm>
            <a:off x="2449156" y="3794055"/>
            <a:ext cx="1072640" cy="358588"/>
          </a:xfrm>
          <a:prstGeom prst="roundRect">
            <a:avLst/>
          </a:prstGeom>
          <a:gradFill flip="none" rotWithShape="1">
            <a:gsLst>
              <a:gs pos="0">
                <a:schemeClr val="tx2"/>
              </a:gs>
              <a:gs pos="99000">
                <a:srgbClr val="00EA6E"/>
              </a:gs>
            </a:gsLst>
            <a:lin ang="16200000" scaled="1"/>
            <a:tileRect/>
          </a:gradFill>
          <a:ln w="15875">
            <a:solidFill>
              <a:srgbClr val="00EA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p>
        </p:txBody>
      </p:sp>
      <p:sp>
        <p:nvSpPr>
          <p:cNvPr id="5" name="Title 4">
            <a:extLst>
              <a:ext uri="{FF2B5EF4-FFF2-40B4-BE49-F238E27FC236}">
                <a16:creationId xmlns:a16="http://schemas.microsoft.com/office/drawing/2014/main" id="{92DCD1B8-0FB9-6DE1-D901-F8B0186B1E44}"/>
              </a:ext>
            </a:extLst>
          </p:cNvPr>
          <p:cNvSpPr>
            <a:spLocks noGrp="1"/>
          </p:cNvSpPr>
          <p:nvPr>
            <p:ph type="title"/>
          </p:nvPr>
        </p:nvSpPr>
        <p:spPr/>
        <p:txBody>
          <a:bodyPr/>
          <a:lstStyle/>
          <a:p>
            <a:r>
              <a:rPr lang="en-US" dirty="0"/>
              <a:t>Association of levee boards of Louisiana</a:t>
            </a:r>
          </a:p>
        </p:txBody>
      </p:sp>
      <p:sp>
        <p:nvSpPr>
          <p:cNvPr id="9" name="Content Placeholder 8">
            <a:extLst>
              <a:ext uri="{FF2B5EF4-FFF2-40B4-BE49-F238E27FC236}">
                <a16:creationId xmlns:a16="http://schemas.microsoft.com/office/drawing/2014/main" id="{910D6B67-EB23-B871-0CBE-F377AEE7C411}"/>
              </a:ext>
            </a:extLst>
          </p:cNvPr>
          <p:cNvSpPr>
            <a:spLocks noGrp="1"/>
          </p:cNvSpPr>
          <p:nvPr>
            <p:ph sz="quarter" idx="17"/>
          </p:nvPr>
        </p:nvSpPr>
        <p:spPr/>
        <p:txBody>
          <a:bodyPr/>
          <a:lstStyle/>
          <a:p>
            <a:r>
              <a:rPr lang="en-US" dirty="0"/>
              <a:t>U.S. ARMY CORPS OF ENGINEERS </a:t>
            </a:r>
          </a:p>
          <a:p>
            <a:r>
              <a:rPr lang="en-US" dirty="0"/>
              <a:t>NEW ORLEANS DISTRICT UPDATE</a:t>
            </a:r>
          </a:p>
          <a:p>
            <a:endParaRPr lang="en-US" dirty="0"/>
          </a:p>
          <a:p>
            <a:endParaRPr lang="en-US" dirty="0"/>
          </a:p>
          <a:p>
            <a:endParaRPr lang="en-US" dirty="0"/>
          </a:p>
          <a:p>
            <a:endParaRPr lang="en-US" dirty="0"/>
          </a:p>
          <a:p>
            <a:endParaRPr lang="en-US" dirty="0"/>
          </a:p>
          <a:p>
            <a:r>
              <a:rPr lang="en-US" dirty="0"/>
              <a:t>COL Cullen Jones, P.E., PMP</a:t>
            </a:r>
          </a:p>
          <a:p>
            <a:r>
              <a:rPr lang="en-US" dirty="0"/>
              <a:t>Commander</a:t>
            </a:r>
          </a:p>
          <a:p>
            <a:r>
              <a:rPr lang="en-US" dirty="0"/>
              <a:t>4 December 2024</a:t>
            </a:r>
          </a:p>
        </p:txBody>
      </p:sp>
      <p:sp>
        <p:nvSpPr>
          <p:cNvPr id="2" name="Rectangle 1">
            <a:extLst>
              <a:ext uri="{FF2B5EF4-FFF2-40B4-BE49-F238E27FC236}">
                <a16:creationId xmlns:a16="http://schemas.microsoft.com/office/drawing/2014/main" id="{CB268BA0-8175-C37A-1BFA-5FEB1D0A4F8D}"/>
              </a:ext>
            </a:extLst>
          </p:cNvPr>
          <p:cNvSpPr/>
          <p:nvPr/>
        </p:nvSpPr>
        <p:spPr>
          <a:xfrm>
            <a:off x="-18178" y="10634"/>
            <a:ext cx="12228353" cy="6858000"/>
          </a:xfrm>
          <a:prstGeom prst="rect">
            <a:avLst/>
          </a:prstGeom>
          <a:solidFill>
            <a:srgbClr val="B9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BCA6891D-C73C-D3EE-89AB-42DBDDBD7A88}"/>
              </a:ext>
            </a:extLst>
          </p:cNvPr>
          <p:cNvGrpSpPr/>
          <p:nvPr/>
        </p:nvGrpSpPr>
        <p:grpSpPr>
          <a:xfrm>
            <a:off x="-18177" y="-1"/>
            <a:ext cx="12228353" cy="5984033"/>
            <a:chOff x="6352708" y="239955"/>
            <a:chExt cx="5572592" cy="2726988"/>
          </a:xfrm>
        </p:grpSpPr>
        <p:pic>
          <p:nvPicPr>
            <p:cNvPr id="6" name="Content Placeholder 5" descr="Map&#10;&#10;Description automatically generated">
              <a:extLst>
                <a:ext uri="{FF2B5EF4-FFF2-40B4-BE49-F238E27FC236}">
                  <a16:creationId xmlns:a16="http://schemas.microsoft.com/office/drawing/2014/main" id="{9AFF252A-0382-4B75-F2E1-DC76431D8D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2708" y="239955"/>
              <a:ext cx="5572592" cy="2726988"/>
            </a:xfrm>
            <a:prstGeom prst="rect">
              <a:avLst/>
            </a:prstGeom>
          </p:spPr>
        </p:pic>
        <p:sp>
          <p:nvSpPr>
            <p:cNvPr id="7" name="Rectangle 6">
              <a:extLst>
                <a:ext uri="{FF2B5EF4-FFF2-40B4-BE49-F238E27FC236}">
                  <a16:creationId xmlns:a16="http://schemas.microsoft.com/office/drawing/2014/main" id="{6EF742AE-A91F-C156-BCBE-CD07F34E5F97}"/>
                </a:ext>
              </a:extLst>
            </p:cNvPr>
            <p:cNvSpPr/>
            <p:nvPr/>
          </p:nvSpPr>
          <p:spPr>
            <a:xfrm>
              <a:off x="6364754" y="2058988"/>
              <a:ext cx="896658" cy="907955"/>
            </a:xfrm>
            <a:prstGeom prst="rect">
              <a:avLst/>
            </a:prstGeom>
            <a:solidFill>
              <a:srgbClr val="B9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60FA6BF7-65C9-906A-8CE1-511C2418B4B4}"/>
              </a:ext>
            </a:extLst>
          </p:cNvPr>
          <p:cNvGrpSpPr/>
          <p:nvPr/>
        </p:nvGrpSpPr>
        <p:grpSpPr>
          <a:xfrm>
            <a:off x="630423" y="265341"/>
            <a:ext cx="11190881" cy="542549"/>
            <a:chOff x="348159" y="-732878"/>
            <a:chExt cx="11190881" cy="542549"/>
          </a:xfrm>
        </p:grpSpPr>
        <p:sp>
          <p:nvSpPr>
            <p:cNvPr id="15" name="Rectangle: Rounded Corners 14">
              <a:extLst>
                <a:ext uri="{FF2B5EF4-FFF2-40B4-BE49-F238E27FC236}">
                  <a16:creationId xmlns:a16="http://schemas.microsoft.com/office/drawing/2014/main" id="{365B9A2F-58C3-5FC3-DA7F-385F939C55AA}"/>
                </a:ext>
              </a:extLst>
            </p:cNvPr>
            <p:cNvSpPr/>
            <p:nvPr/>
          </p:nvSpPr>
          <p:spPr>
            <a:xfrm>
              <a:off x="652960" y="-732878"/>
              <a:ext cx="10886080" cy="542549"/>
            </a:xfrm>
            <a:prstGeom prst="roundRect">
              <a:avLst>
                <a:gd name="adj" fmla="val 18606"/>
              </a:avLst>
            </a:prstGeom>
            <a:solidFill>
              <a:srgbClr val="EFF2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6">
              <a:extLst>
                <a:ext uri="{FF2B5EF4-FFF2-40B4-BE49-F238E27FC236}">
                  <a16:creationId xmlns:a16="http://schemas.microsoft.com/office/drawing/2014/main" id="{13DA2FA6-763B-D500-3CB4-541A97FDB8D9}"/>
                </a:ext>
              </a:extLst>
            </p:cNvPr>
            <p:cNvSpPr txBox="1">
              <a:spLocks/>
            </p:cNvSpPr>
            <p:nvPr/>
          </p:nvSpPr>
          <p:spPr bwMode="auto">
            <a:xfrm>
              <a:off x="348159" y="-689204"/>
              <a:ext cx="10647176" cy="453572"/>
            </a:xfrm>
            <a:prstGeom prst="rect">
              <a:avLst/>
            </a:prstGeom>
            <a:noFill/>
            <a:ln w="12700">
              <a:noFill/>
              <a:miter lim="800000"/>
              <a:headEnd/>
              <a:tailEnd/>
            </a:ln>
          </p:spPr>
          <p:txBody>
            <a:bodyPr vert="horz" wrap="square" lIns="45720" tIns="0" rIns="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accent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r"/>
              <a:r>
                <a:rPr lang="en-US" sz="2800" dirty="0">
                  <a:solidFill>
                    <a:schemeClr val="accent5">
                      <a:lumMod val="75000"/>
                    </a:schemeClr>
                  </a:solidFill>
                  <a:latin typeface="Arial Black" panose="020B0A04020102020204" pitchFamily="34" charset="0"/>
                </a:rPr>
                <a:t>in south Louisiana   </a:t>
              </a:r>
            </a:p>
          </p:txBody>
        </p:sp>
      </p:grpSp>
      <p:grpSp>
        <p:nvGrpSpPr>
          <p:cNvPr id="22" name="Group 21">
            <a:extLst>
              <a:ext uri="{FF2B5EF4-FFF2-40B4-BE49-F238E27FC236}">
                <a16:creationId xmlns:a16="http://schemas.microsoft.com/office/drawing/2014/main" id="{B695E8FE-D6CC-AB58-F178-017B52A44BA0}"/>
              </a:ext>
            </a:extLst>
          </p:cNvPr>
          <p:cNvGrpSpPr/>
          <p:nvPr/>
        </p:nvGrpSpPr>
        <p:grpSpPr>
          <a:xfrm>
            <a:off x="-5028627" y="4298569"/>
            <a:ext cx="4563586" cy="2137538"/>
            <a:chOff x="-4839357" y="2124408"/>
            <a:chExt cx="4563586" cy="2137538"/>
          </a:xfrm>
        </p:grpSpPr>
        <p:sp>
          <p:nvSpPr>
            <p:cNvPr id="12" name="Rectangle: Rounded Corners 11">
              <a:extLst>
                <a:ext uri="{FF2B5EF4-FFF2-40B4-BE49-F238E27FC236}">
                  <a16:creationId xmlns:a16="http://schemas.microsoft.com/office/drawing/2014/main" id="{DC0554BF-D647-6E7B-9F9F-DE598D7C3528}"/>
                </a:ext>
              </a:extLst>
            </p:cNvPr>
            <p:cNvSpPr/>
            <p:nvPr/>
          </p:nvSpPr>
          <p:spPr>
            <a:xfrm>
              <a:off x="-4839357" y="2124408"/>
              <a:ext cx="4563586" cy="1992395"/>
            </a:xfrm>
            <a:prstGeom prst="roundRect">
              <a:avLst/>
            </a:prstGeom>
            <a:solidFill>
              <a:srgbClr val="DFE9F5"/>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393FF7D-82E9-E4DB-86F3-7A3376DB40C3}"/>
                </a:ext>
              </a:extLst>
            </p:cNvPr>
            <p:cNvSpPr txBox="1"/>
            <p:nvPr/>
          </p:nvSpPr>
          <p:spPr>
            <a:xfrm>
              <a:off x="-4713309" y="2348563"/>
              <a:ext cx="4335996" cy="1913383"/>
            </a:xfrm>
            <a:prstGeom prst="rect">
              <a:avLst/>
            </a:prstGeom>
            <a:noFill/>
          </p:spPr>
          <p:txBody>
            <a:bodyPr wrap="square" rtlCol="0">
              <a:spAutoFit/>
            </a:bodyPr>
            <a:lstStyle/>
            <a:p>
              <a:pPr algn="ctr">
                <a:spcAft>
                  <a:spcPts val="600"/>
                </a:spcAft>
              </a:pPr>
              <a:r>
                <a:rPr lang="en-US" i="1" dirty="0"/>
                <a:t>The New Orleans District obligated more than $1B during the 2024 Fiscal Year, the most of any USACE civil works district.  Current target is to duplicate this production during 2025 fiscal year.</a:t>
              </a:r>
            </a:p>
          </p:txBody>
        </p:sp>
      </p:grpSp>
      <p:pic>
        <p:nvPicPr>
          <p:cNvPr id="3" name="Picture 2" descr="A red and white sign&#10;&#10;Description automatically generated with medium confidence">
            <a:extLst>
              <a:ext uri="{FF2B5EF4-FFF2-40B4-BE49-F238E27FC236}">
                <a16:creationId xmlns:a16="http://schemas.microsoft.com/office/drawing/2014/main" id="{C6DBECDE-6B8A-DC26-665E-6DF3704554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10" name="TextBox 9">
            <a:extLst>
              <a:ext uri="{FF2B5EF4-FFF2-40B4-BE49-F238E27FC236}">
                <a16:creationId xmlns:a16="http://schemas.microsoft.com/office/drawing/2014/main" id="{5AF89359-84E6-C9B8-EC69-AF6A0012B4F0}"/>
              </a:ext>
            </a:extLst>
          </p:cNvPr>
          <p:cNvSpPr txBox="1"/>
          <p:nvPr/>
        </p:nvSpPr>
        <p:spPr>
          <a:xfrm>
            <a:off x="1353337" y="270283"/>
            <a:ext cx="7175396" cy="523220"/>
          </a:xfrm>
          <a:prstGeom prst="rect">
            <a:avLst/>
          </a:prstGeom>
          <a:noFill/>
        </p:spPr>
        <p:txBody>
          <a:bodyPr wrap="square">
            <a:spAutoFit/>
          </a:bodyPr>
          <a:lstStyle/>
          <a:p>
            <a:r>
              <a:rPr lang="en-US" sz="2800" dirty="0">
                <a:solidFill>
                  <a:schemeClr val="accent5">
                    <a:lumMod val="75000"/>
                  </a:schemeClr>
                </a:solidFill>
                <a:latin typeface="Arial Black" panose="020B0A04020102020204" pitchFamily="34" charset="0"/>
              </a:rPr>
              <a:t>FLOOD RISK MANAGEMENT </a:t>
            </a:r>
            <a:endParaRPr lang="en-US" sz="2800" dirty="0"/>
          </a:p>
        </p:txBody>
      </p:sp>
      <p:sp>
        <p:nvSpPr>
          <p:cNvPr id="21" name="TextBox 20">
            <a:extLst>
              <a:ext uri="{FF2B5EF4-FFF2-40B4-BE49-F238E27FC236}">
                <a16:creationId xmlns:a16="http://schemas.microsoft.com/office/drawing/2014/main" id="{1299A788-7917-7719-F7BE-5214E1F877CA}"/>
              </a:ext>
            </a:extLst>
          </p:cNvPr>
          <p:cNvSpPr txBox="1"/>
          <p:nvPr/>
        </p:nvSpPr>
        <p:spPr>
          <a:xfrm>
            <a:off x="1247774" y="-646412"/>
            <a:ext cx="6110514" cy="523220"/>
          </a:xfrm>
          <a:prstGeom prst="rect">
            <a:avLst/>
          </a:prstGeom>
          <a:noFill/>
        </p:spPr>
        <p:txBody>
          <a:bodyPr wrap="square">
            <a:spAutoFit/>
          </a:bodyPr>
          <a:lstStyle/>
          <a:p>
            <a:r>
              <a:rPr lang="en-US" sz="2800" dirty="0">
                <a:solidFill>
                  <a:schemeClr val="accent5">
                    <a:lumMod val="75000"/>
                  </a:schemeClr>
                </a:solidFill>
                <a:latin typeface="Arial Black" panose="020B0A04020102020204" pitchFamily="34" charset="0"/>
              </a:rPr>
              <a:t>$3.9B INVESTMENT </a:t>
            </a:r>
            <a:endParaRPr lang="en-US" sz="2800" dirty="0"/>
          </a:p>
        </p:txBody>
      </p:sp>
    </p:spTree>
    <p:extLst>
      <p:ext uri="{BB962C8B-B14F-4D97-AF65-F5344CB8AC3E}">
        <p14:creationId xmlns:p14="http://schemas.microsoft.com/office/powerpoint/2010/main" val="2301789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ass, tree, sky&#10;&#10;Description automatically generated">
            <a:extLst>
              <a:ext uri="{FF2B5EF4-FFF2-40B4-BE49-F238E27FC236}">
                <a16:creationId xmlns:a16="http://schemas.microsoft.com/office/drawing/2014/main" id="{ACAD14C1-BB30-9C74-16F8-3EC8376CA264}"/>
              </a:ext>
            </a:extLst>
          </p:cNvPr>
          <p:cNvPicPr>
            <a:picLocks noChangeAspect="1"/>
          </p:cNvPicPr>
          <p:nvPr/>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l="-91"/>
          <a:stretch/>
        </p:blipFill>
        <p:spPr>
          <a:xfrm>
            <a:off x="19749" y="43542"/>
            <a:ext cx="12172251" cy="6845354"/>
          </a:xfrm>
          <a:prstGeom prst="rect">
            <a:avLst/>
          </a:prstGeom>
        </p:spPr>
      </p:pic>
      <p:sp>
        <p:nvSpPr>
          <p:cNvPr id="16" name="Rectangle: Single Corner Snipped 15">
            <a:extLst>
              <a:ext uri="{FF2B5EF4-FFF2-40B4-BE49-F238E27FC236}">
                <a16:creationId xmlns:a16="http://schemas.microsoft.com/office/drawing/2014/main" id="{F385CFB8-4750-4F61-DFD1-677260C17D5F}"/>
              </a:ext>
            </a:extLst>
          </p:cNvPr>
          <p:cNvSpPr/>
          <p:nvPr/>
        </p:nvSpPr>
        <p:spPr>
          <a:xfrm>
            <a:off x="5772445" y="2073100"/>
            <a:ext cx="6234674" cy="1221746"/>
          </a:xfrm>
          <a:prstGeom prst="snip1Rect">
            <a:avLst>
              <a:gd name="adj" fmla="val 45545"/>
            </a:avLst>
          </a:prstGeom>
          <a:solidFill>
            <a:srgbClr val="BFB8A6"/>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97DDF84-C908-357D-FEC4-E5BED5BDCDA8}"/>
              </a:ext>
            </a:extLst>
          </p:cNvPr>
          <p:cNvSpPr txBox="1"/>
          <p:nvPr/>
        </p:nvSpPr>
        <p:spPr>
          <a:xfrm>
            <a:off x="7027863" y="2195497"/>
            <a:ext cx="4912712" cy="954107"/>
          </a:xfrm>
          <a:prstGeom prst="rect">
            <a:avLst/>
          </a:prstGeom>
          <a:noFill/>
        </p:spPr>
        <p:txBody>
          <a:bodyPr wrap="square">
            <a:spAutoFit/>
          </a:bodyPr>
          <a:lstStyle/>
          <a:p>
            <a:r>
              <a:rPr lang="en-US" sz="2000" b="1" dirty="0">
                <a:latin typeface="+mj-lt"/>
              </a:rPr>
              <a:t>COL Cullen A. Jones, Commander</a:t>
            </a:r>
          </a:p>
          <a:p>
            <a:r>
              <a:rPr lang="en-US" dirty="0">
                <a:latin typeface="+mj-lt"/>
              </a:rPr>
              <a:t>Phone:  504-862.2077</a:t>
            </a:r>
          </a:p>
          <a:p>
            <a:r>
              <a:rPr lang="en-US" dirty="0">
                <a:latin typeface="+mj-lt"/>
              </a:rPr>
              <a:t>Email:  Cullen.A.Jones@usace.army.mil</a:t>
            </a:r>
          </a:p>
        </p:txBody>
      </p:sp>
      <p:pic>
        <p:nvPicPr>
          <p:cNvPr id="17" name="Graphic 16">
            <a:extLst>
              <a:ext uri="{FF2B5EF4-FFF2-40B4-BE49-F238E27FC236}">
                <a16:creationId xmlns:a16="http://schemas.microsoft.com/office/drawing/2014/main" id="{00CF749F-5122-9CF2-EB71-7ACC942310E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42456" y="2238122"/>
            <a:ext cx="958980" cy="767892"/>
          </a:xfrm>
          <a:prstGeom prst="rect">
            <a:avLst/>
          </a:prstGeom>
        </p:spPr>
      </p:pic>
      <p:sp>
        <p:nvSpPr>
          <p:cNvPr id="18" name="Rectangle: Single Corner Snipped 17">
            <a:extLst>
              <a:ext uri="{FF2B5EF4-FFF2-40B4-BE49-F238E27FC236}">
                <a16:creationId xmlns:a16="http://schemas.microsoft.com/office/drawing/2014/main" id="{3D51BB19-4DBC-20A8-F73E-A90620F7E871}"/>
              </a:ext>
            </a:extLst>
          </p:cNvPr>
          <p:cNvSpPr/>
          <p:nvPr/>
        </p:nvSpPr>
        <p:spPr>
          <a:xfrm>
            <a:off x="5772445" y="3458381"/>
            <a:ext cx="6191090" cy="1221746"/>
          </a:xfrm>
          <a:prstGeom prst="snip1Rect">
            <a:avLst>
              <a:gd name="adj" fmla="val 44357"/>
            </a:avLst>
          </a:prstGeom>
          <a:solidFill>
            <a:srgbClr val="BFB8A6"/>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Graphic 18">
            <a:extLst>
              <a:ext uri="{FF2B5EF4-FFF2-40B4-BE49-F238E27FC236}">
                <a16:creationId xmlns:a16="http://schemas.microsoft.com/office/drawing/2014/main" id="{1DA4FDFC-CC49-257B-064B-AC6EB893C955}"/>
              </a:ext>
            </a:extLst>
          </p:cNvPr>
          <p:cNvPicPr>
            <a:picLocks noChangeAspect="1"/>
          </p:cNvPicPr>
          <p:nvPr/>
        </p:nvPicPr>
        <p:blipFill>
          <a:blip r:embed="rId6">
            <a:lum bright="70000" contrast="-70000"/>
            <a:extLst>
              <a:ext uri="{96DAC541-7B7A-43D3-8B79-37D633B846F1}">
                <asvg:svgBlip xmlns:asvg="http://schemas.microsoft.com/office/drawing/2016/SVG/main" r:embed="rId7"/>
              </a:ext>
            </a:extLst>
          </a:blip>
          <a:stretch>
            <a:fillRect/>
          </a:stretch>
        </p:blipFill>
        <p:spPr>
          <a:xfrm>
            <a:off x="6046558" y="3623568"/>
            <a:ext cx="701973" cy="845966"/>
          </a:xfrm>
          <a:prstGeom prst="rect">
            <a:avLst/>
          </a:prstGeom>
          <a:effectLst/>
        </p:spPr>
      </p:pic>
      <p:sp>
        <p:nvSpPr>
          <p:cNvPr id="14" name="TextBox 13">
            <a:extLst>
              <a:ext uri="{FF2B5EF4-FFF2-40B4-BE49-F238E27FC236}">
                <a16:creationId xmlns:a16="http://schemas.microsoft.com/office/drawing/2014/main" id="{C99AA485-0008-E15C-9189-5E2A5C9C7FD7}"/>
              </a:ext>
            </a:extLst>
          </p:cNvPr>
          <p:cNvSpPr txBox="1"/>
          <p:nvPr/>
        </p:nvSpPr>
        <p:spPr>
          <a:xfrm>
            <a:off x="7022644" y="3613035"/>
            <a:ext cx="5215004" cy="954107"/>
          </a:xfrm>
          <a:prstGeom prst="rect">
            <a:avLst/>
          </a:prstGeom>
          <a:noFill/>
        </p:spPr>
        <p:txBody>
          <a:bodyPr wrap="square">
            <a:spAutoFit/>
          </a:bodyPr>
          <a:lstStyle/>
          <a:p>
            <a:r>
              <a:rPr lang="en-US" b="1" dirty="0">
                <a:latin typeface="+mj-lt"/>
              </a:rPr>
              <a:t>Durund Elzey, Deputy District Engineer</a:t>
            </a:r>
          </a:p>
          <a:p>
            <a:r>
              <a:rPr lang="en-US" dirty="0">
                <a:latin typeface="+mj-lt"/>
              </a:rPr>
              <a:t>Phone:  504-862.2204</a:t>
            </a:r>
          </a:p>
          <a:p>
            <a:r>
              <a:rPr lang="en-US" dirty="0">
                <a:latin typeface="+mj-lt"/>
              </a:rPr>
              <a:t>Email:  Durund.Elzey@usace.army.mil</a:t>
            </a:r>
          </a:p>
        </p:txBody>
      </p:sp>
      <p:sp>
        <p:nvSpPr>
          <p:cNvPr id="20" name="Rectangle: Single Corner Snipped 19">
            <a:extLst>
              <a:ext uri="{FF2B5EF4-FFF2-40B4-BE49-F238E27FC236}">
                <a16:creationId xmlns:a16="http://schemas.microsoft.com/office/drawing/2014/main" id="{8B19D0F8-BFDE-05B3-4549-2E846470A62C}"/>
              </a:ext>
            </a:extLst>
          </p:cNvPr>
          <p:cNvSpPr/>
          <p:nvPr/>
        </p:nvSpPr>
        <p:spPr>
          <a:xfrm>
            <a:off x="5772445" y="4818742"/>
            <a:ext cx="6191090" cy="1770743"/>
          </a:xfrm>
          <a:prstGeom prst="snip1Rect">
            <a:avLst>
              <a:gd name="adj" fmla="val 30921"/>
            </a:avLst>
          </a:prstGeom>
          <a:solidFill>
            <a:srgbClr val="BFB8A6"/>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Graphic 20">
            <a:extLst>
              <a:ext uri="{FF2B5EF4-FFF2-40B4-BE49-F238E27FC236}">
                <a16:creationId xmlns:a16="http://schemas.microsoft.com/office/drawing/2014/main" id="{BD830273-8B6E-42C4-42B8-38942D8C8494}"/>
              </a:ext>
            </a:extLst>
          </p:cNvPr>
          <p:cNvPicPr>
            <a:picLocks noChangeAspect="1"/>
          </p:cNvPicPr>
          <p:nvPr/>
        </p:nvPicPr>
        <p:blipFill>
          <a:blip r:embed="rId8">
            <a:lum bright="70000" contrast="-70000"/>
            <a:extLst>
              <a:ext uri="{96DAC541-7B7A-43D3-8B79-37D633B846F1}">
                <asvg:svgBlip xmlns:asvg="http://schemas.microsoft.com/office/drawing/2016/SVG/main" r:embed="rId9"/>
              </a:ext>
            </a:extLst>
          </a:blip>
          <a:stretch>
            <a:fillRect/>
          </a:stretch>
        </p:blipFill>
        <p:spPr>
          <a:xfrm>
            <a:off x="6033742" y="5067098"/>
            <a:ext cx="805437" cy="677299"/>
          </a:xfrm>
          <a:prstGeom prst="rect">
            <a:avLst/>
          </a:prstGeom>
        </p:spPr>
      </p:pic>
      <p:sp>
        <p:nvSpPr>
          <p:cNvPr id="23" name="TextBox 22">
            <a:extLst>
              <a:ext uri="{FF2B5EF4-FFF2-40B4-BE49-F238E27FC236}">
                <a16:creationId xmlns:a16="http://schemas.microsoft.com/office/drawing/2014/main" id="{0F5B962B-4F46-7935-56EA-396C65DDB3D3}"/>
              </a:ext>
            </a:extLst>
          </p:cNvPr>
          <p:cNvSpPr txBox="1"/>
          <p:nvPr/>
        </p:nvSpPr>
        <p:spPr>
          <a:xfrm>
            <a:off x="7025135" y="4926719"/>
            <a:ext cx="5007430" cy="1508105"/>
          </a:xfrm>
          <a:prstGeom prst="rect">
            <a:avLst/>
          </a:prstGeom>
          <a:noFill/>
        </p:spPr>
        <p:txBody>
          <a:bodyPr wrap="square">
            <a:spAutoFit/>
          </a:bodyPr>
          <a:lstStyle/>
          <a:p>
            <a:r>
              <a:rPr lang="en-US" sz="2000" b="1" dirty="0">
                <a:latin typeface="+mj-lt"/>
              </a:rPr>
              <a:t>Regulatory Questions</a:t>
            </a:r>
          </a:p>
          <a:p>
            <a:r>
              <a:rPr lang="en-US" sz="1800" dirty="0">
                <a:latin typeface="+mj-lt"/>
              </a:rPr>
              <a:t>Steve Roberts, Executive Assistant</a:t>
            </a:r>
          </a:p>
          <a:p>
            <a:r>
              <a:rPr lang="en-US" sz="1800" dirty="0">
                <a:latin typeface="+mj-lt"/>
              </a:rPr>
              <a:t>Phone:  504-862.2517</a:t>
            </a:r>
          </a:p>
          <a:p>
            <a:r>
              <a:rPr lang="en-US" sz="1800" dirty="0">
                <a:latin typeface="+mj-lt"/>
              </a:rPr>
              <a:t>Regulatory: 504-862-2207</a:t>
            </a:r>
          </a:p>
          <a:p>
            <a:r>
              <a:rPr lang="en-US" sz="1800" dirty="0">
                <a:latin typeface="+mj-lt"/>
              </a:rPr>
              <a:t>Email:  Steve.W.Roberts@usace.army.mil</a:t>
            </a:r>
          </a:p>
        </p:txBody>
      </p:sp>
      <p:sp>
        <p:nvSpPr>
          <p:cNvPr id="24" name="Rectangle: Single Corner Snipped 23">
            <a:extLst>
              <a:ext uri="{FF2B5EF4-FFF2-40B4-BE49-F238E27FC236}">
                <a16:creationId xmlns:a16="http://schemas.microsoft.com/office/drawing/2014/main" id="{13AB2A02-2AAB-DADF-A92D-89E2B8E9F3BF}"/>
              </a:ext>
            </a:extLst>
          </p:cNvPr>
          <p:cNvSpPr/>
          <p:nvPr/>
        </p:nvSpPr>
        <p:spPr>
          <a:xfrm>
            <a:off x="5772445" y="1190413"/>
            <a:ext cx="6168130" cy="742038"/>
          </a:xfrm>
          <a:prstGeom prst="snip1Rect">
            <a:avLst>
              <a:gd name="adj" fmla="val 50000"/>
            </a:avLst>
          </a:prstGeom>
          <a:solidFill>
            <a:srgbClr val="BFB8A6"/>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22C0732-79F9-CB82-6851-C5754E24F960}"/>
              </a:ext>
            </a:extLst>
          </p:cNvPr>
          <p:cNvSpPr txBox="1"/>
          <p:nvPr/>
        </p:nvSpPr>
        <p:spPr>
          <a:xfrm>
            <a:off x="5882814" y="1292353"/>
            <a:ext cx="5655594" cy="584775"/>
          </a:xfrm>
          <a:prstGeom prst="rect">
            <a:avLst/>
          </a:prstGeom>
          <a:noFill/>
        </p:spPr>
        <p:txBody>
          <a:bodyPr wrap="square">
            <a:spAutoFit/>
          </a:bodyPr>
          <a:lstStyle/>
          <a:p>
            <a:pPr algn="ctr"/>
            <a:r>
              <a:rPr lang="en-US" sz="3200" b="1" dirty="0"/>
              <a:t>CONTACT US</a:t>
            </a:r>
          </a:p>
        </p:txBody>
      </p:sp>
      <p:sp>
        <p:nvSpPr>
          <p:cNvPr id="42" name="Rectangle: Rounded Corners 41">
            <a:extLst>
              <a:ext uri="{FF2B5EF4-FFF2-40B4-BE49-F238E27FC236}">
                <a16:creationId xmlns:a16="http://schemas.microsoft.com/office/drawing/2014/main" id="{ED512BB4-190A-119D-C77C-353532B3E165}"/>
              </a:ext>
            </a:extLst>
          </p:cNvPr>
          <p:cNvSpPr/>
          <p:nvPr/>
        </p:nvSpPr>
        <p:spPr>
          <a:xfrm>
            <a:off x="1077455" y="241455"/>
            <a:ext cx="10886080" cy="542549"/>
          </a:xfrm>
          <a:prstGeom prst="roundRect">
            <a:avLst>
              <a:gd name="adj" fmla="val 18606"/>
            </a:avLst>
          </a:prstGeom>
          <a:solidFill>
            <a:srgbClr val="BFB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Title 6">
            <a:extLst>
              <a:ext uri="{FF2B5EF4-FFF2-40B4-BE49-F238E27FC236}">
                <a16:creationId xmlns:a16="http://schemas.microsoft.com/office/drawing/2014/main" id="{9479E71B-300C-4022-4F91-7B5D9721563F}"/>
              </a:ext>
            </a:extLst>
          </p:cNvPr>
          <p:cNvSpPr txBox="1">
            <a:spLocks/>
          </p:cNvSpPr>
          <p:nvPr/>
        </p:nvSpPr>
        <p:spPr bwMode="auto">
          <a:xfrm>
            <a:off x="1077455" y="285943"/>
            <a:ext cx="10886080" cy="453572"/>
          </a:xfrm>
          <a:prstGeom prst="rect">
            <a:avLst/>
          </a:prstGeom>
          <a:noFill/>
          <a:ln w="12700">
            <a:noFill/>
            <a:miter lim="800000"/>
            <a:headEnd/>
            <a:tailEnd/>
          </a:ln>
        </p:spPr>
        <p:txBody>
          <a:bodyPr vert="horz" wrap="square" lIns="45720" tIns="0" rIns="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accent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r>
              <a:rPr lang="en-US" sz="2400" dirty="0">
                <a:solidFill>
                  <a:schemeClr val="tx1"/>
                </a:solidFill>
                <a:latin typeface="Arial Black" panose="020B0A04020102020204" pitchFamily="34" charset="0"/>
              </a:rPr>
              <a:t>COMMUNICATION, COLLABORATION AND COOPERATION</a:t>
            </a:r>
          </a:p>
        </p:txBody>
      </p:sp>
      <p:pic>
        <p:nvPicPr>
          <p:cNvPr id="44" name="Picture 43" descr="A red and white sign&#10;&#10;Description automatically generated with medium confidence">
            <a:extLst>
              <a:ext uri="{FF2B5EF4-FFF2-40B4-BE49-F238E27FC236}">
                <a16:creationId xmlns:a16="http://schemas.microsoft.com/office/drawing/2014/main" id="{C10C9BF3-AE07-F24B-A5DD-21550B9648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Tree>
    <p:extLst>
      <p:ext uri="{BB962C8B-B14F-4D97-AF65-F5344CB8AC3E}">
        <p14:creationId xmlns:p14="http://schemas.microsoft.com/office/powerpoint/2010/main" val="373896360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utdoor, grass, tree, sky&#10;&#10;Description automatically generated">
            <a:extLst>
              <a:ext uri="{FF2B5EF4-FFF2-40B4-BE49-F238E27FC236}">
                <a16:creationId xmlns:a16="http://schemas.microsoft.com/office/drawing/2014/main" id="{B9157A7B-71C1-7020-317E-BD4C6A4E10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
          <a:stretch/>
        </p:blipFill>
        <p:spPr>
          <a:xfrm>
            <a:off x="17996" y="-4530"/>
            <a:ext cx="12159490" cy="6856837"/>
          </a:xfrm>
          <a:prstGeom prst="rect">
            <a:avLst/>
          </a:prstGeom>
        </p:spPr>
      </p:pic>
      <p:grpSp>
        <p:nvGrpSpPr>
          <p:cNvPr id="7" name="Group 6">
            <a:extLst>
              <a:ext uri="{FF2B5EF4-FFF2-40B4-BE49-F238E27FC236}">
                <a16:creationId xmlns:a16="http://schemas.microsoft.com/office/drawing/2014/main" id="{D04E4427-55CF-5D3F-C369-8EA17877DA5D}"/>
              </a:ext>
            </a:extLst>
          </p:cNvPr>
          <p:cNvGrpSpPr/>
          <p:nvPr/>
        </p:nvGrpSpPr>
        <p:grpSpPr>
          <a:xfrm>
            <a:off x="5690413" y="2628563"/>
            <a:ext cx="6234674" cy="1221746"/>
            <a:chOff x="5739173" y="2507868"/>
            <a:chExt cx="6234674" cy="1221746"/>
          </a:xfrm>
        </p:grpSpPr>
        <p:sp>
          <p:nvSpPr>
            <p:cNvPr id="8" name="Rectangle: Single Corner Snipped 7">
              <a:extLst>
                <a:ext uri="{FF2B5EF4-FFF2-40B4-BE49-F238E27FC236}">
                  <a16:creationId xmlns:a16="http://schemas.microsoft.com/office/drawing/2014/main" id="{6C9C6F37-13A6-F275-F42C-FC4094ECB09A}"/>
                </a:ext>
              </a:extLst>
            </p:cNvPr>
            <p:cNvSpPr/>
            <p:nvPr/>
          </p:nvSpPr>
          <p:spPr>
            <a:xfrm>
              <a:off x="5739173" y="2507868"/>
              <a:ext cx="6234674" cy="1221746"/>
            </a:xfrm>
            <a:prstGeom prst="snip1Rect">
              <a:avLst>
                <a:gd name="adj" fmla="val 45545"/>
              </a:avLst>
            </a:prstGeom>
            <a:solidFill>
              <a:srgbClr val="B6C2CE"/>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Logo, icon&#10;&#10;Description automatically generated">
              <a:extLst>
                <a:ext uri="{FF2B5EF4-FFF2-40B4-BE49-F238E27FC236}">
                  <a16:creationId xmlns:a16="http://schemas.microsoft.com/office/drawing/2014/main" id="{200DB83C-A06A-180F-303D-8000697DBA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7092" y="2546371"/>
              <a:ext cx="1136979" cy="1136979"/>
            </a:xfrm>
            <a:prstGeom prst="rect">
              <a:avLst/>
            </a:prstGeom>
          </p:spPr>
        </p:pic>
      </p:grpSp>
      <p:grpSp>
        <p:nvGrpSpPr>
          <p:cNvPr id="15" name="Group 14">
            <a:extLst>
              <a:ext uri="{FF2B5EF4-FFF2-40B4-BE49-F238E27FC236}">
                <a16:creationId xmlns:a16="http://schemas.microsoft.com/office/drawing/2014/main" id="{F625811F-9383-E4C4-6288-800397775B31}"/>
              </a:ext>
            </a:extLst>
          </p:cNvPr>
          <p:cNvGrpSpPr/>
          <p:nvPr/>
        </p:nvGrpSpPr>
        <p:grpSpPr>
          <a:xfrm>
            <a:off x="5701971" y="4014843"/>
            <a:ext cx="6191090" cy="1241901"/>
            <a:chOff x="5762171" y="4011556"/>
            <a:chExt cx="6191090" cy="1241901"/>
          </a:xfrm>
        </p:grpSpPr>
        <p:sp>
          <p:nvSpPr>
            <p:cNvPr id="22" name="Rectangle: Single Corner Snipped 21">
              <a:extLst>
                <a:ext uri="{FF2B5EF4-FFF2-40B4-BE49-F238E27FC236}">
                  <a16:creationId xmlns:a16="http://schemas.microsoft.com/office/drawing/2014/main" id="{C5BE31A5-3BF3-F7AF-E375-1800597CD32A}"/>
                </a:ext>
              </a:extLst>
            </p:cNvPr>
            <p:cNvSpPr/>
            <p:nvPr/>
          </p:nvSpPr>
          <p:spPr>
            <a:xfrm>
              <a:off x="5762171" y="4019442"/>
              <a:ext cx="6191090" cy="1221746"/>
            </a:xfrm>
            <a:prstGeom prst="snip1Rect">
              <a:avLst>
                <a:gd name="adj" fmla="val 44357"/>
              </a:avLst>
            </a:prstGeom>
            <a:solidFill>
              <a:srgbClr val="B6C2CE"/>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descr="Icon&#10;&#10;Description automatically generated">
              <a:extLst>
                <a:ext uri="{FF2B5EF4-FFF2-40B4-BE49-F238E27FC236}">
                  <a16:creationId xmlns:a16="http://schemas.microsoft.com/office/drawing/2014/main" id="{8A54A54F-F04A-521D-3690-EEBD6323CF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5962" y="4011556"/>
              <a:ext cx="1241901" cy="1241901"/>
            </a:xfrm>
            <a:prstGeom prst="rect">
              <a:avLst/>
            </a:prstGeom>
          </p:spPr>
        </p:pic>
      </p:grpSp>
      <p:grpSp>
        <p:nvGrpSpPr>
          <p:cNvPr id="27" name="Group 26">
            <a:extLst>
              <a:ext uri="{FF2B5EF4-FFF2-40B4-BE49-F238E27FC236}">
                <a16:creationId xmlns:a16="http://schemas.microsoft.com/office/drawing/2014/main" id="{927AD30A-61ED-A57D-EF0F-FBB13DA4E871}"/>
              </a:ext>
            </a:extLst>
          </p:cNvPr>
          <p:cNvGrpSpPr/>
          <p:nvPr/>
        </p:nvGrpSpPr>
        <p:grpSpPr>
          <a:xfrm>
            <a:off x="5701971" y="5409009"/>
            <a:ext cx="6191090" cy="1221746"/>
            <a:chOff x="5772445" y="5456634"/>
            <a:chExt cx="6191090" cy="1221746"/>
          </a:xfrm>
        </p:grpSpPr>
        <p:sp>
          <p:nvSpPr>
            <p:cNvPr id="28" name="Rectangle: Single Corner Snipped 27">
              <a:extLst>
                <a:ext uri="{FF2B5EF4-FFF2-40B4-BE49-F238E27FC236}">
                  <a16:creationId xmlns:a16="http://schemas.microsoft.com/office/drawing/2014/main" id="{230F4128-B701-A291-8E4F-55C78211F2FE}"/>
                </a:ext>
              </a:extLst>
            </p:cNvPr>
            <p:cNvSpPr/>
            <p:nvPr/>
          </p:nvSpPr>
          <p:spPr>
            <a:xfrm>
              <a:off x="5772445" y="5456634"/>
              <a:ext cx="6191090" cy="1221746"/>
            </a:xfrm>
            <a:prstGeom prst="snip1Rect">
              <a:avLst>
                <a:gd name="adj" fmla="val 44357"/>
              </a:avLst>
            </a:prstGeom>
            <a:solidFill>
              <a:srgbClr val="B6C2CE"/>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28" descr="Icon&#10;&#10;Description automatically generated">
              <a:extLst>
                <a:ext uri="{FF2B5EF4-FFF2-40B4-BE49-F238E27FC236}">
                  <a16:creationId xmlns:a16="http://schemas.microsoft.com/office/drawing/2014/main" id="{E3C54F78-92D3-8A8D-8D7A-0B1EEE9DBA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24340" y="5527344"/>
              <a:ext cx="1080325" cy="1080325"/>
            </a:xfrm>
            <a:prstGeom prst="rect">
              <a:avLst/>
            </a:prstGeom>
          </p:spPr>
        </p:pic>
      </p:grpSp>
      <p:sp>
        <p:nvSpPr>
          <p:cNvPr id="30" name="Rectangle: Single Corner Snipped 29">
            <a:extLst>
              <a:ext uri="{FF2B5EF4-FFF2-40B4-BE49-F238E27FC236}">
                <a16:creationId xmlns:a16="http://schemas.microsoft.com/office/drawing/2014/main" id="{853A69E6-DF1D-D3E4-6E65-02D303142A53}"/>
              </a:ext>
            </a:extLst>
          </p:cNvPr>
          <p:cNvSpPr/>
          <p:nvPr/>
        </p:nvSpPr>
        <p:spPr>
          <a:xfrm>
            <a:off x="5701971" y="1221866"/>
            <a:ext cx="6191090" cy="1221746"/>
          </a:xfrm>
          <a:prstGeom prst="snip1Rect">
            <a:avLst>
              <a:gd name="adj" fmla="val 44357"/>
            </a:avLst>
          </a:prstGeom>
          <a:solidFill>
            <a:srgbClr val="B6C2CE"/>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descr="A red and white sign&#10;&#10;Description automatically generated with medium confidence">
            <a:extLst>
              <a:ext uri="{FF2B5EF4-FFF2-40B4-BE49-F238E27FC236}">
                <a16:creationId xmlns:a16="http://schemas.microsoft.com/office/drawing/2014/main" id="{C97F8C80-DB79-25D5-D31C-5A9AE3A020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53866" y="1273164"/>
            <a:ext cx="1597590" cy="1101702"/>
          </a:xfrm>
          <a:prstGeom prst="rect">
            <a:avLst/>
          </a:prstGeom>
        </p:spPr>
      </p:pic>
      <p:sp>
        <p:nvSpPr>
          <p:cNvPr id="32" name="TextBox 31">
            <a:extLst>
              <a:ext uri="{FF2B5EF4-FFF2-40B4-BE49-F238E27FC236}">
                <a16:creationId xmlns:a16="http://schemas.microsoft.com/office/drawing/2014/main" id="{1D40A513-53D8-E039-99EC-C546D7A006EB}"/>
              </a:ext>
            </a:extLst>
          </p:cNvPr>
          <p:cNvSpPr txBox="1"/>
          <p:nvPr/>
        </p:nvSpPr>
        <p:spPr>
          <a:xfrm>
            <a:off x="7264423" y="1784996"/>
            <a:ext cx="4516157" cy="461665"/>
          </a:xfrm>
          <a:prstGeom prst="rect">
            <a:avLst/>
          </a:prstGeom>
          <a:noFill/>
        </p:spPr>
        <p:txBody>
          <a:bodyPr wrap="square" rtlCol="0">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www.mvn.usace.army.mil</a:t>
            </a:r>
          </a:p>
        </p:txBody>
      </p:sp>
      <p:sp>
        <p:nvSpPr>
          <p:cNvPr id="33" name="TextBox 32">
            <a:extLst>
              <a:ext uri="{FF2B5EF4-FFF2-40B4-BE49-F238E27FC236}">
                <a16:creationId xmlns:a16="http://schemas.microsoft.com/office/drawing/2014/main" id="{4043E16A-D863-E62B-7319-20881E5F8F1A}"/>
              </a:ext>
            </a:extLst>
          </p:cNvPr>
          <p:cNvSpPr txBox="1"/>
          <p:nvPr/>
        </p:nvSpPr>
        <p:spPr>
          <a:xfrm>
            <a:off x="7264423" y="1377413"/>
            <a:ext cx="4361166" cy="461665"/>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District website</a:t>
            </a:r>
          </a:p>
        </p:txBody>
      </p:sp>
      <p:sp>
        <p:nvSpPr>
          <p:cNvPr id="34" name="TextBox 33">
            <a:extLst>
              <a:ext uri="{FF2B5EF4-FFF2-40B4-BE49-F238E27FC236}">
                <a16:creationId xmlns:a16="http://schemas.microsoft.com/office/drawing/2014/main" id="{09756508-EDE6-5333-664F-9D970830B6E0}"/>
              </a:ext>
            </a:extLst>
          </p:cNvPr>
          <p:cNvSpPr txBox="1"/>
          <p:nvPr/>
        </p:nvSpPr>
        <p:spPr>
          <a:xfrm>
            <a:off x="6902162" y="2760644"/>
            <a:ext cx="4171950" cy="461665"/>
          </a:xfrm>
          <a:prstGeom prst="rect">
            <a:avLst/>
          </a:prstGeom>
          <a:noFill/>
        </p:spPr>
        <p:txBody>
          <a:bodyPr wrap="square" rtlCol="0">
            <a:spAutoFit/>
          </a:bodyPr>
          <a:lstStyle/>
          <a:p>
            <a:r>
              <a:rPr lang="en-US" sz="2400" dirty="0">
                <a:solidFill>
                  <a:srgbClr val="3C5A99"/>
                </a:solidFill>
                <a:latin typeface="Arial Black" panose="020B0A04020102020204" pitchFamily="34" charset="0"/>
              </a:rPr>
              <a:t>Facebook</a:t>
            </a:r>
          </a:p>
        </p:txBody>
      </p:sp>
      <p:sp>
        <p:nvSpPr>
          <p:cNvPr id="35" name="TextBox 34">
            <a:extLst>
              <a:ext uri="{FF2B5EF4-FFF2-40B4-BE49-F238E27FC236}">
                <a16:creationId xmlns:a16="http://schemas.microsoft.com/office/drawing/2014/main" id="{0D55F9D0-5AFB-D502-0E5A-8F884A2D1B49}"/>
              </a:ext>
            </a:extLst>
          </p:cNvPr>
          <p:cNvSpPr txBox="1"/>
          <p:nvPr/>
        </p:nvSpPr>
        <p:spPr>
          <a:xfrm>
            <a:off x="6902162" y="3222309"/>
            <a:ext cx="4990899" cy="461665"/>
          </a:xfrm>
          <a:prstGeom prst="rect">
            <a:avLst/>
          </a:prstGeom>
          <a:noFill/>
        </p:spPr>
        <p:txBody>
          <a:bodyPr wrap="square">
            <a:spAutoFit/>
          </a:bodyPr>
          <a:lstStyle/>
          <a:p>
            <a:r>
              <a:rPr lang="en-US" sz="2400" dirty="0">
                <a:solidFill>
                  <a:srgbClr val="3C5A99"/>
                </a:solidFill>
                <a:effectLst/>
                <a:latin typeface="Arial" panose="020B0604020202020204" pitchFamily="34" charset="0"/>
                <a:ea typeface="Calibri" panose="020F0502020204030204" pitchFamily="34" charset="0"/>
                <a:cs typeface="Arial" panose="020B0604020202020204" pitchFamily="34" charset="0"/>
              </a:rPr>
              <a:t>www.facebook.com/usacenola</a:t>
            </a:r>
            <a:endParaRPr lang="en-US" sz="2400" dirty="0">
              <a:solidFill>
                <a:srgbClr val="3C5A99"/>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1149115-F054-8A62-7425-48C4C2CBEAC9}"/>
              </a:ext>
            </a:extLst>
          </p:cNvPr>
          <p:cNvSpPr txBox="1"/>
          <p:nvPr/>
        </p:nvSpPr>
        <p:spPr>
          <a:xfrm>
            <a:off x="6895311" y="4613379"/>
            <a:ext cx="4878418" cy="461665"/>
          </a:xfrm>
          <a:prstGeom prst="rect">
            <a:avLst/>
          </a:prstGeom>
          <a:noFill/>
        </p:spPr>
        <p:txBody>
          <a:bodyPr wrap="square">
            <a:spAutoFit/>
          </a:bodyPr>
          <a:lstStyle/>
          <a:p>
            <a:pPr marL="0" marR="0">
              <a:spcBef>
                <a:spcPts val="0"/>
              </a:spcBef>
              <a:spcAft>
                <a:spcPts val="0"/>
              </a:spcAft>
            </a:pPr>
            <a:r>
              <a:rPr lang="en-US" sz="2400" dirty="0">
                <a:solidFill>
                  <a:srgbClr val="9C37B8"/>
                </a:solidFill>
                <a:effectLst/>
                <a:latin typeface="Arial" panose="020B0604020202020204" pitchFamily="34" charset="0"/>
                <a:ea typeface="Calibri" panose="020F0502020204030204" pitchFamily="34" charset="0"/>
                <a:cs typeface="Arial" panose="020B0604020202020204" pitchFamily="34" charset="0"/>
              </a:rPr>
              <a:t>www.instagram.com/usace_nola</a:t>
            </a:r>
          </a:p>
        </p:txBody>
      </p:sp>
      <p:sp>
        <p:nvSpPr>
          <p:cNvPr id="37" name="TextBox 36">
            <a:extLst>
              <a:ext uri="{FF2B5EF4-FFF2-40B4-BE49-F238E27FC236}">
                <a16:creationId xmlns:a16="http://schemas.microsoft.com/office/drawing/2014/main" id="{20C913CF-7F95-40EA-5D12-B4BFD5DF2145}"/>
              </a:ext>
            </a:extLst>
          </p:cNvPr>
          <p:cNvSpPr txBox="1"/>
          <p:nvPr/>
        </p:nvSpPr>
        <p:spPr>
          <a:xfrm>
            <a:off x="6895311" y="4171937"/>
            <a:ext cx="4878418" cy="461665"/>
          </a:xfrm>
          <a:prstGeom prst="rect">
            <a:avLst/>
          </a:prstGeom>
          <a:noFill/>
        </p:spPr>
        <p:txBody>
          <a:bodyPr wrap="square">
            <a:spAutoFit/>
          </a:bodyPr>
          <a:lstStyle/>
          <a:p>
            <a:pPr marL="0" marR="0">
              <a:spcBef>
                <a:spcPts val="0"/>
              </a:spcBef>
              <a:spcAft>
                <a:spcPts val="0"/>
              </a:spcAft>
            </a:pPr>
            <a:r>
              <a:rPr lang="en-US" sz="2400" dirty="0">
                <a:solidFill>
                  <a:srgbClr val="9C37B8"/>
                </a:solidFill>
                <a:effectLst/>
                <a:latin typeface="Arial Black" panose="020B0A04020102020204" pitchFamily="34" charset="0"/>
                <a:ea typeface="Calibri" panose="020F0502020204030204" pitchFamily="34" charset="0"/>
              </a:rPr>
              <a:t>Instagram</a:t>
            </a:r>
          </a:p>
        </p:txBody>
      </p:sp>
      <p:sp>
        <p:nvSpPr>
          <p:cNvPr id="38" name="TextBox 37">
            <a:extLst>
              <a:ext uri="{FF2B5EF4-FFF2-40B4-BE49-F238E27FC236}">
                <a16:creationId xmlns:a16="http://schemas.microsoft.com/office/drawing/2014/main" id="{5496D77D-D18A-128F-4F62-4E8D95FD0C85}"/>
              </a:ext>
            </a:extLst>
          </p:cNvPr>
          <p:cNvSpPr txBox="1"/>
          <p:nvPr/>
        </p:nvSpPr>
        <p:spPr>
          <a:xfrm>
            <a:off x="6902162" y="6060922"/>
            <a:ext cx="3992393" cy="461665"/>
          </a:xfrm>
          <a:prstGeom prst="rect">
            <a:avLst/>
          </a:prstGeom>
          <a:noFill/>
        </p:spPr>
        <p:txBody>
          <a:bodyPr wrap="square">
            <a:spAutoFit/>
          </a:bodyPr>
          <a:lstStyle/>
          <a:p>
            <a:r>
              <a:rPr lang="en-US" sz="2400" dirty="0">
                <a:effectLst/>
                <a:latin typeface="Arial" panose="020B0604020202020204" pitchFamily="34" charset="0"/>
                <a:ea typeface="Calibri" panose="020F0502020204030204" pitchFamily="34" charset="0"/>
                <a:cs typeface="Arial" panose="020B0604020202020204" pitchFamily="34" charset="0"/>
              </a:rPr>
              <a:t>twitter.com/</a:t>
            </a:r>
            <a:r>
              <a:rPr lang="en-US" sz="2400" dirty="0" err="1">
                <a:latin typeface="Arial" panose="020B0604020202020204" pitchFamily="34" charset="0"/>
                <a:ea typeface="Calibri" panose="020F0502020204030204" pitchFamily="34" charset="0"/>
                <a:cs typeface="Arial" panose="020B0604020202020204" pitchFamily="34" charset="0"/>
              </a:rPr>
              <a:t>usacenola</a:t>
            </a:r>
            <a:endParaRPr lang="en-US" sz="24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08CB89C6-C5BE-88FF-E6D7-01E3115537B9}"/>
              </a:ext>
            </a:extLst>
          </p:cNvPr>
          <p:cNvSpPr txBox="1"/>
          <p:nvPr/>
        </p:nvSpPr>
        <p:spPr>
          <a:xfrm>
            <a:off x="6895311" y="5559727"/>
            <a:ext cx="3992393" cy="461665"/>
          </a:xfrm>
          <a:prstGeom prst="rect">
            <a:avLst/>
          </a:prstGeom>
          <a:noFill/>
        </p:spPr>
        <p:txBody>
          <a:bodyPr wrap="square">
            <a:spAutoFit/>
          </a:bodyPr>
          <a:lstStyle/>
          <a:p>
            <a:r>
              <a:rPr lang="en-US" sz="2400" i="1" dirty="0">
                <a:latin typeface="Arial Black" panose="020B0A04020102020204" pitchFamily="34" charset="0"/>
              </a:rPr>
              <a:t>X</a:t>
            </a:r>
            <a:r>
              <a:rPr lang="en-US" sz="2400" dirty="0">
                <a:latin typeface="Arial Black" panose="020B0A04020102020204" pitchFamily="34" charset="0"/>
              </a:rPr>
              <a:t> (Twitter)</a:t>
            </a:r>
          </a:p>
        </p:txBody>
      </p:sp>
      <p:pic>
        <p:nvPicPr>
          <p:cNvPr id="40" name="Picture 39" descr="A red and white sign&#10;&#10;Description automatically generated with medium confidence">
            <a:extLst>
              <a:ext uri="{FF2B5EF4-FFF2-40B4-BE49-F238E27FC236}">
                <a16:creationId xmlns:a16="http://schemas.microsoft.com/office/drawing/2014/main" id="{EA916F95-6B95-60C4-1191-238A2C49E9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43" name="Rectangle: Rounded Corners 42">
            <a:extLst>
              <a:ext uri="{FF2B5EF4-FFF2-40B4-BE49-F238E27FC236}">
                <a16:creationId xmlns:a16="http://schemas.microsoft.com/office/drawing/2014/main" id="{E5FB8B6A-CE1E-1B1B-3FDC-058396A3E3D4}"/>
              </a:ext>
            </a:extLst>
          </p:cNvPr>
          <p:cNvSpPr/>
          <p:nvPr/>
        </p:nvSpPr>
        <p:spPr>
          <a:xfrm>
            <a:off x="1098229" y="259593"/>
            <a:ext cx="10886080" cy="542549"/>
          </a:xfrm>
          <a:prstGeom prst="roundRect">
            <a:avLst>
              <a:gd name="adj" fmla="val 18606"/>
            </a:avLst>
          </a:prstGeom>
          <a:solidFill>
            <a:srgbClr val="B6C2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Title 6">
            <a:extLst>
              <a:ext uri="{FF2B5EF4-FFF2-40B4-BE49-F238E27FC236}">
                <a16:creationId xmlns:a16="http://schemas.microsoft.com/office/drawing/2014/main" id="{9715B3C8-90CC-6268-3671-30AAB869464F}"/>
              </a:ext>
            </a:extLst>
          </p:cNvPr>
          <p:cNvSpPr txBox="1">
            <a:spLocks/>
          </p:cNvSpPr>
          <p:nvPr/>
        </p:nvSpPr>
        <p:spPr bwMode="auto">
          <a:xfrm>
            <a:off x="1098229" y="304081"/>
            <a:ext cx="10886080" cy="453572"/>
          </a:xfrm>
          <a:prstGeom prst="rect">
            <a:avLst/>
          </a:prstGeom>
          <a:noFill/>
          <a:ln w="12700">
            <a:noFill/>
            <a:miter lim="800000"/>
            <a:headEnd/>
            <a:tailEnd/>
          </a:ln>
        </p:spPr>
        <p:txBody>
          <a:bodyPr vert="horz" wrap="square" lIns="45720" tIns="0" rIns="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accent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r>
              <a:rPr lang="en-US" sz="2400" dirty="0">
                <a:solidFill>
                  <a:schemeClr val="tx2">
                    <a:lumMod val="95000"/>
                  </a:schemeClr>
                </a:solidFill>
                <a:latin typeface="Arial Black" panose="020B0A04020102020204" pitchFamily="34" charset="0"/>
              </a:rPr>
              <a:t>FOLLOW US FOR THE LATEST ANNOUNCEMENTS</a:t>
            </a:r>
          </a:p>
        </p:txBody>
      </p:sp>
    </p:spTree>
    <p:extLst>
      <p:ext uri="{BB962C8B-B14F-4D97-AF65-F5344CB8AC3E}">
        <p14:creationId xmlns:p14="http://schemas.microsoft.com/office/powerpoint/2010/main" val="3760383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C4CA71-F03C-2DD4-AA6B-2A602F3517CC}"/>
              </a:ext>
            </a:extLst>
          </p:cNvPr>
          <p:cNvSpPr>
            <a:spLocks noGrp="1"/>
          </p:cNvSpPr>
          <p:nvPr>
            <p:ph sz="quarter" idx="10"/>
          </p:nvPr>
        </p:nvSpPr>
        <p:spPr/>
        <p:txBody>
          <a:bodyPr/>
          <a:lstStyle/>
          <a:p>
            <a:endParaRPr lang="en-US"/>
          </a:p>
        </p:txBody>
      </p:sp>
      <p:sp>
        <p:nvSpPr>
          <p:cNvPr id="3" name="Footer Placeholder 2">
            <a:extLst>
              <a:ext uri="{FF2B5EF4-FFF2-40B4-BE49-F238E27FC236}">
                <a16:creationId xmlns:a16="http://schemas.microsoft.com/office/drawing/2014/main" id="{1A9E4336-FED2-5ED6-D3C6-D301A1261B35}"/>
              </a:ext>
            </a:extLst>
          </p:cNvPr>
          <p:cNvSpPr>
            <a:spLocks noGrp="1"/>
          </p:cNvSpPr>
          <p:nvPr>
            <p:ph type="ftr" sz="quarter" idx="12"/>
          </p:nvPr>
        </p:nvSpPr>
        <p:spPr/>
        <p:txBody>
          <a:bodyPr/>
          <a:lstStyle/>
          <a:p>
            <a:endParaRPr lang="en-US" dirty="0"/>
          </a:p>
        </p:txBody>
      </p:sp>
      <p:sp>
        <p:nvSpPr>
          <p:cNvPr id="4" name="Title 3">
            <a:extLst>
              <a:ext uri="{FF2B5EF4-FFF2-40B4-BE49-F238E27FC236}">
                <a16:creationId xmlns:a16="http://schemas.microsoft.com/office/drawing/2014/main" id="{D2C4723E-CAC5-E54D-0C58-50DAED2F0A3C}"/>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E027D13E-234D-93DC-A835-F1DEFF77A04F}"/>
              </a:ext>
            </a:extLst>
          </p:cNvPr>
          <p:cNvSpPr/>
          <p:nvPr/>
        </p:nvSpPr>
        <p:spPr>
          <a:xfrm>
            <a:off x="-232229" y="-246743"/>
            <a:ext cx="12888686" cy="74603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6430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CD1B8-0FB9-6DE1-D901-F8B0186B1E44}"/>
              </a:ext>
            </a:extLst>
          </p:cNvPr>
          <p:cNvSpPr>
            <a:spLocks noGrp="1"/>
          </p:cNvSpPr>
          <p:nvPr>
            <p:ph type="title"/>
          </p:nvPr>
        </p:nvSpPr>
        <p:spPr/>
        <p:txBody>
          <a:bodyPr/>
          <a:lstStyle/>
          <a:p>
            <a:r>
              <a:rPr lang="en-US" dirty="0"/>
              <a:t>Association of levee boards of Louisiana</a:t>
            </a:r>
          </a:p>
        </p:txBody>
      </p:sp>
      <p:sp>
        <p:nvSpPr>
          <p:cNvPr id="2" name="Rectangle 1">
            <a:extLst>
              <a:ext uri="{FF2B5EF4-FFF2-40B4-BE49-F238E27FC236}">
                <a16:creationId xmlns:a16="http://schemas.microsoft.com/office/drawing/2014/main" id="{CB268BA0-8175-C37A-1BFA-5FEB1D0A4F8D}"/>
              </a:ext>
            </a:extLst>
          </p:cNvPr>
          <p:cNvSpPr/>
          <p:nvPr/>
        </p:nvSpPr>
        <p:spPr>
          <a:xfrm>
            <a:off x="-18177" y="0"/>
            <a:ext cx="12228353" cy="6858000"/>
          </a:xfrm>
          <a:prstGeom prst="rect">
            <a:avLst/>
          </a:prstGeom>
          <a:solidFill>
            <a:srgbClr val="B9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BCA6891D-C73C-D3EE-89AB-42DBDDBD7A88}"/>
              </a:ext>
            </a:extLst>
          </p:cNvPr>
          <p:cNvGrpSpPr/>
          <p:nvPr/>
        </p:nvGrpSpPr>
        <p:grpSpPr>
          <a:xfrm>
            <a:off x="0" y="0"/>
            <a:ext cx="12228353" cy="5984033"/>
            <a:chOff x="6352708" y="239955"/>
            <a:chExt cx="5572592" cy="2726988"/>
          </a:xfrm>
        </p:grpSpPr>
        <p:pic>
          <p:nvPicPr>
            <p:cNvPr id="6" name="Content Placeholder 5" descr="Map&#10;&#10;Description automatically generated">
              <a:extLst>
                <a:ext uri="{FF2B5EF4-FFF2-40B4-BE49-F238E27FC236}">
                  <a16:creationId xmlns:a16="http://schemas.microsoft.com/office/drawing/2014/main" id="{9AFF252A-0382-4B75-F2E1-DC76431D8D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2708" y="239955"/>
              <a:ext cx="5572592" cy="2726988"/>
            </a:xfrm>
            <a:prstGeom prst="rect">
              <a:avLst/>
            </a:prstGeom>
          </p:spPr>
        </p:pic>
        <p:sp>
          <p:nvSpPr>
            <p:cNvPr id="7" name="Rectangle 6">
              <a:extLst>
                <a:ext uri="{FF2B5EF4-FFF2-40B4-BE49-F238E27FC236}">
                  <a16:creationId xmlns:a16="http://schemas.microsoft.com/office/drawing/2014/main" id="{6EF742AE-A91F-C156-BCBE-CD07F34E5F97}"/>
                </a:ext>
              </a:extLst>
            </p:cNvPr>
            <p:cNvSpPr/>
            <p:nvPr/>
          </p:nvSpPr>
          <p:spPr>
            <a:xfrm>
              <a:off x="6364754" y="2058988"/>
              <a:ext cx="896658" cy="907955"/>
            </a:xfrm>
            <a:prstGeom prst="rect">
              <a:avLst/>
            </a:prstGeom>
            <a:solidFill>
              <a:srgbClr val="B9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60FA6BF7-65C9-906A-8CE1-511C2418B4B4}"/>
              </a:ext>
            </a:extLst>
          </p:cNvPr>
          <p:cNvGrpSpPr/>
          <p:nvPr/>
        </p:nvGrpSpPr>
        <p:grpSpPr>
          <a:xfrm>
            <a:off x="630423" y="265341"/>
            <a:ext cx="11190881" cy="542549"/>
            <a:chOff x="348159" y="-732878"/>
            <a:chExt cx="11190881" cy="542549"/>
          </a:xfrm>
        </p:grpSpPr>
        <p:sp>
          <p:nvSpPr>
            <p:cNvPr id="15" name="Rectangle: Rounded Corners 14">
              <a:extLst>
                <a:ext uri="{FF2B5EF4-FFF2-40B4-BE49-F238E27FC236}">
                  <a16:creationId xmlns:a16="http://schemas.microsoft.com/office/drawing/2014/main" id="{365B9A2F-58C3-5FC3-DA7F-385F939C55AA}"/>
                </a:ext>
              </a:extLst>
            </p:cNvPr>
            <p:cNvSpPr/>
            <p:nvPr/>
          </p:nvSpPr>
          <p:spPr>
            <a:xfrm>
              <a:off x="652960" y="-732878"/>
              <a:ext cx="10886080" cy="542549"/>
            </a:xfrm>
            <a:prstGeom prst="roundRect">
              <a:avLst>
                <a:gd name="adj" fmla="val 18606"/>
              </a:avLst>
            </a:prstGeom>
            <a:solidFill>
              <a:srgbClr val="EFF2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6">
              <a:extLst>
                <a:ext uri="{FF2B5EF4-FFF2-40B4-BE49-F238E27FC236}">
                  <a16:creationId xmlns:a16="http://schemas.microsoft.com/office/drawing/2014/main" id="{13DA2FA6-763B-D500-3CB4-541A97FDB8D9}"/>
                </a:ext>
              </a:extLst>
            </p:cNvPr>
            <p:cNvSpPr txBox="1">
              <a:spLocks/>
            </p:cNvSpPr>
            <p:nvPr/>
          </p:nvSpPr>
          <p:spPr bwMode="auto">
            <a:xfrm>
              <a:off x="348159" y="-689204"/>
              <a:ext cx="10647176" cy="453572"/>
            </a:xfrm>
            <a:prstGeom prst="rect">
              <a:avLst/>
            </a:prstGeom>
            <a:noFill/>
            <a:ln w="12700">
              <a:noFill/>
              <a:miter lim="800000"/>
              <a:headEnd/>
              <a:tailEnd/>
            </a:ln>
          </p:spPr>
          <p:txBody>
            <a:bodyPr vert="horz" wrap="square" lIns="45720" tIns="0" rIns="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accent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r"/>
              <a:r>
                <a:rPr lang="en-US" sz="2800" dirty="0">
                  <a:solidFill>
                    <a:schemeClr val="accent5">
                      <a:lumMod val="75000"/>
                    </a:schemeClr>
                  </a:solidFill>
                  <a:latin typeface="Arial Black" panose="020B0A04020102020204" pitchFamily="34" charset="0"/>
                </a:rPr>
                <a:t>in south Louisiana   </a:t>
              </a:r>
            </a:p>
          </p:txBody>
        </p:sp>
      </p:grpSp>
      <p:grpSp>
        <p:nvGrpSpPr>
          <p:cNvPr id="22" name="Group 21">
            <a:extLst>
              <a:ext uri="{FF2B5EF4-FFF2-40B4-BE49-F238E27FC236}">
                <a16:creationId xmlns:a16="http://schemas.microsoft.com/office/drawing/2014/main" id="{B695E8FE-D6CC-AB58-F178-017B52A44BA0}"/>
              </a:ext>
            </a:extLst>
          </p:cNvPr>
          <p:cNvGrpSpPr/>
          <p:nvPr/>
        </p:nvGrpSpPr>
        <p:grpSpPr>
          <a:xfrm>
            <a:off x="157059" y="4506610"/>
            <a:ext cx="4563586" cy="2104973"/>
            <a:chOff x="346329" y="2332449"/>
            <a:chExt cx="4563586" cy="2104973"/>
          </a:xfrm>
        </p:grpSpPr>
        <p:sp>
          <p:nvSpPr>
            <p:cNvPr id="12" name="Rectangle: Rounded Corners 11">
              <a:extLst>
                <a:ext uri="{FF2B5EF4-FFF2-40B4-BE49-F238E27FC236}">
                  <a16:creationId xmlns:a16="http://schemas.microsoft.com/office/drawing/2014/main" id="{DC0554BF-D647-6E7B-9F9F-DE598D7C3528}"/>
                </a:ext>
              </a:extLst>
            </p:cNvPr>
            <p:cNvSpPr/>
            <p:nvPr/>
          </p:nvSpPr>
          <p:spPr>
            <a:xfrm>
              <a:off x="346329" y="2332449"/>
              <a:ext cx="4563586" cy="1992395"/>
            </a:xfrm>
            <a:prstGeom prst="roundRect">
              <a:avLst/>
            </a:prstGeom>
            <a:solidFill>
              <a:srgbClr val="DFE9F5"/>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393FF7D-82E9-E4DB-86F3-7A3376DB40C3}"/>
                </a:ext>
              </a:extLst>
            </p:cNvPr>
            <p:cNvSpPr txBox="1"/>
            <p:nvPr/>
          </p:nvSpPr>
          <p:spPr>
            <a:xfrm>
              <a:off x="472298" y="2524039"/>
              <a:ext cx="4335996" cy="1913383"/>
            </a:xfrm>
            <a:prstGeom prst="rect">
              <a:avLst/>
            </a:prstGeom>
            <a:noFill/>
          </p:spPr>
          <p:txBody>
            <a:bodyPr wrap="square" rtlCol="0">
              <a:spAutoFit/>
            </a:bodyPr>
            <a:lstStyle/>
            <a:p>
              <a:pPr algn="ctr">
                <a:spcAft>
                  <a:spcPts val="600"/>
                </a:spcAft>
              </a:pPr>
              <a:r>
                <a:rPr lang="en-US" i="1" dirty="0"/>
                <a:t>The New Orleans District obligated more than $1B during the 2024 Fiscal Year, the most of any USACE civil works district.  Current target is to duplicate this production during 2025 fiscal year.</a:t>
              </a:r>
            </a:p>
          </p:txBody>
        </p:sp>
      </p:grpSp>
      <p:pic>
        <p:nvPicPr>
          <p:cNvPr id="3" name="Picture 2" descr="A red and white sign&#10;&#10;Description automatically generated with medium confidence">
            <a:extLst>
              <a:ext uri="{FF2B5EF4-FFF2-40B4-BE49-F238E27FC236}">
                <a16:creationId xmlns:a16="http://schemas.microsoft.com/office/drawing/2014/main" id="{C6DBECDE-6B8A-DC26-665E-6DF3704554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10" name="TextBox 9">
            <a:extLst>
              <a:ext uri="{FF2B5EF4-FFF2-40B4-BE49-F238E27FC236}">
                <a16:creationId xmlns:a16="http://schemas.microsoft.com/office/drawing/2014/main" id="{5AF89359-84E6-C9B8-EC69-AF6A0012B4F0}"/>
              </a:ext>
            </a:extLst>
          </p:cNvPr>
          <p:cNvSpPr txBox="1"/>
          <p:nvPr/>
        </p:nvSpPr>
        <p:spPr>
          <a:xfrm>
            <a:off x="-6834312" y="258647"/>
            <a:ext cx="7175396" cy="523220"/>
          </a:xfrm>
          <a:prstGeom prst="rect">
            <a:avLst/>
          </a:prstGeom>
          <a:noFill/>
        </p:spPr>
        <p:txBody>
          <a:bodyPr wrap="square">
            <a:spAutoFit/>
          </a:bodyPr>
          <a:lstStyle/>
          <a:p>
            <a:r>
              <a:rPr lang="en-US" sz="2800" dirty="0">
                <a:solidFill>
                  <a:schemeClr val="accent5">
                    <a:lumMod val="75000"/>
                  </a:schemeClr>
                </a:solidFill>
                <a:latin typeface="Arial Black" panose="020B0A04020102020204" pitchFamily="34" charset="0"/>
              </a:rPr>
              <a:t>FLOOD RISK MANAGEMENT </a:t>
            </a:r>
            <a:endParaRPr lang="en-US" sz="2800" dirty="0"/>
          </a:p>
        </p:txBody>
      </p:sp>
      <p:sp>
        <p:nvSpPr>
          <p:cNvPr id="21" name="TextBox 20">
            <a:extLst>
              <a:ext uri="{FF2B5EF4-FFF2-40B4-BE49-F238E27FC236}">
                <a16:creationId xmlns:a16="http://schemas.microsoft.com/office/drawing/2014/main" id="{1299A788-7917-7719-F7BE-5214E1F877CA}"/>
              </a:ext>
            </a:extLst>
          </p:cNvPr>
          <p:cNvSpPr txBox="1"/>
          <p:nvPr/>
        </p:nvSpPr>
        <p:spPr>
          <a:xfrm>
            <a:off x="2873156" y="270030"/>
            <a:ext cx="6110514" cy="523220"/>
          </a:xfrm>
          <a:prstGeom prst="rect">
            <a:avLst/>
          </a:prstGeom>
          <a:noFill/>
        </p:spPr>
        <p:txBody>
          <a:bodyPr wrap="square">
            <a:spAutoFit/>
          </a:bodyPr>
          <a:lstStyle/>
          <a:p>
            <a:r>
              <a:rPr lang="en-US" sz="2800" dirty="0">
                <a:solidFill>
                  <a:schemeClr val="accent5">
                    <a:lumMod val="75000"/>
                  </a:schemeClr>
                </a:solidFill>
                <a:latin typeface="Arial Black" panose="020B0A04020102020204" pitchFamily="34" charset="0"/>
              </a:rPr>
              <a:t>$3.9B INVESTMENT </a:t>
            </a:r>
            <a:endParaRPr lang="en-US" sz="2800" dirty="0"/>
          </a:p>
        </p:txBody>
      </p:sp>
      <p:sp>
        <p:nvSpPr>
          <p:cNvPr id="19" name="Rectangle: Rounded Corners 18">
            <a:extLst>
              <a:ext uri="{FF2B5EF4-FFF2-40B4-BE49-F238E27FC236}">
                <a16:creationId xmlns:a16="http://schemas.microsoft.com/office/drawing/2014/main" id="{A788D29F-E227-87AB-39D4-8B32B883BF96}"/>
              </a:ext>
            </a:extLst>
          </p:cNvPr>
          <p:cNvSpPr/>
          <p:nvPr/>
        </p:nvSpPr>
        <p:spPr>
          <a:xfrm>
            <a:off x="5021943" y="2539043"/>
            <a:ext cx="3104185" cy="1034970"/>
          </a:xfrm>
          <a:prstGeom prst="roundRect">
            <a:avLst/>
          </a:prstGeom>
          <a:gradFill flip="none" rotWithShape="1">
            <a:gsLst>
              <a:gs pos="0">
                <a:schemeClr val="tx2"/>
              </a:gs>
              <a:gs pos="99000">
                <a:srgbClr val="38FE34"/>
              </a:gs>
            </a:gsLst>
            <a:lin ang="16200000" scaled="1"/>
            <a:tileRect/>
          </a:gradFill>
          <a:ln w="15875">
            <a:solidFill>
              <a:srgbClr val="00EA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p>
        </p:txBody>
      </p:sp>
      <p:sp>
        <p:nvSpPr>
          <p:cNvPr id="20" name="Rectangle: Rounded Corners 19">
            <a:extLst>
              <a:ext uri="{FF2B5EF4-FFF2-40B4-BE49-F238E27FC236}">
                <a16:creationId xmlns:a16="http://schemas.microsoft.com/office/drawing/2014/main" id="{5B9BF1C2-F457-8D4D-2067-B73AE0AE5400}"/>
              </a:ext>
            </a:extLst>
          </p:cNvPr>
          <p:cNvSpPr/>
          <p:nvPr/>
        </p:nvSpPr>
        <p:spPr>
          <a:xfrm>
            <a:off x="8809680" y="1073232"/>
            <a:ext cx="3115620" cy="943978"/>
          </a:xfrm>
          <a:prstGeom prst="roundRect">
            <a:avLst/>
          </a:prstGeom>
          <a:gradFill flip="none" rotWithShape="1">
            <a:gsLst>
              <a:gs pos="0">
                <a:schemeClr val="tx2"/>
              </a:gs>
              <a:gs pos="99000">
                <a:srgbClr val="30A0FC"/>
              </a:gs>
            </a:gsLst>
            <a:lin ang="16200000" scaled="1"/>
            <a:tileRect/>
          </a:gradFill>
          <a:ln w="15875">
            <a:solidFill>
              <a:srgbClr val="1C8D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p>
        </p:txBody>
      </p:sp>
      <p:sp>
        <p:nvSpPr>
          <p:cNvPr id="18" name="Rectangle: Rounded Corners 17">
            <a:extLst>
              <a:ext uri="{FF2B5EF4-FFF2-40B4-BE49-F238E27FC236}">
                <a16:creationId xmlns:a16="http://schemas.microsoft.com/office/drawing/2014/main" id="{9E5B9FBC-325E-080E-33D8-B4A3CBD626B0}"/>
              </a:ext>
            </a:extLst>
          </p:cNvPr>
          <p:cNvSpPr/>
          <p:nvPr/>
        </p:nvSpPr>
        <p:spPr>
          <a:xfrm>
            <a:off x="432125" y="3117673"/>
            <a:ext cx="3104185" cy="1034970"/>
          </a:xfrm>
          <a:prstGeom prst="roundRect">
            <a:avLst>
              <a:gd name="adj" fmla="val 13862"/>
            </a:avLst>
          </a:prstGeom>
          <a:gradFill flip="none" rotWithShape="1">
            <a:gsLst>
              <a:gs pos="0">
                <a:schemeClr val="tx2"/>
              </a:gs>
              <a:gs pos="99000">
                <a:srgbClr val="00EA6E"/>
              </a:gs>
            </a:gsLst>
            <a:lin ang="16200000" scaled="1"/>
            <a:tileRect/>
          </a:gradFill>
          <a:ln w="15875">
            <a:solidFill>
              <a:srgbClr val="00EA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p>
        </p:txBody>
      </p:sp>
      <p:sp>
        <p:nvSpPr>
          <p:cNvPr id="17" name="TextBox 16">
            <a:extLst>
              <a:ext uri="{FF2B5EF4-FFF2-40B4-BE49-F238E27FC236}">
                <a16:creationId xmlns:a16="http://schemas.microsoft.com/office/drawing/2014/main" id="{EA138437-43A5-4E51-BC53-AFB98F2704BD}"/>
              </a:ext>
            </a:extLst>
          </p:cNvPr>
          <p:cNvSpPr txBox="1"/>
          <p:nvPr/>
        </p:nvSpPr>
        <p:spPr>
          <a:xfrm>
            <a:off x="462385" y="3173513"/>
            <a:ext cx="3026945" cy="307777"/>
          </a:xfrm>
          <a:prstGeom prst="rect">
            <a:avLst/>
          </a:prstGeom>
          <a:noFill/>
        </p:spPr>
        <p:txBody>
          <a:bodyPr wrap="square" rtlCol="0">
            <a:spAutoFit/>
          </a:bodyPr>
          <a:lstStyle/>
          <a:p>
            <a:pPr algn="ctr"/>
            <a:r>
              <a:rPr lang="en-US" sz="1400" b="1" dirty="0"/>
              <a:t>Southwest Coastal LA</a:t>
            </a:r>
          </a:p>
        </p:txBody>
      </p:sp>
      <p:sp>
        <p:nvSpPr>
          <p:cNvPr id="23" name="TextBox 22">
            <a:extLst>
              <a:ext uri="{FF2B5EF4-FFF2-40B4-BE49-F238E27FC236}">
                <a16:creationId xmlns:a16="http://schemas.microsoft.com/office/drawing/2014/main" id="{4DCD5CD6-23BD-38F7-0CA0-CAB42FF4D470}"/>
              </a:ext>
            </a:extLst>
          </p:cNvPr>
          <p:cNvSpPr txBox="1"/>
          <p:nvPr/>
        </p:nvSpPr>
        <p:spPr>
          <a:xfrm>
            <a:off x="5060562" y="2582585"/>
            <a:ext cx="3026945" cy="307777"/>
          </a:xfrm>
          <a:prstGeom prst="rect">
            <a:avLst/>
          </a:prstGeom>
          <a:noFill/>
        </p:spPr>
        <p:txBody>
          <a:bodyPr wrap="square" rtlCol="0">
            <a:spAutoFit/>
          </a:bodyPr>
          <a:lstStyle/>
          <a:p>
            <a:pPr algn="ctr"/>
            <a:r>
              <a:rPr lang="en-US" sz="1400" b="1" dirty="0"/>
              <a:t>Upper Barataria Basin</a:t>
            </a:r>
          </a:p>
        </p:txBody>
      </p:sp>
      <p:sp>
        <p:nvSpPr>
          <p:cNvPr id="24" name="TextBox 23">
            <a:extLst>
              <a:ext uri="{FF2B5EF4-FFF2-40B4-BE49-F238E27FC236}">
                <a16:creationId xmlns:a16="http://schemas.microsoft.com/office/drawing/2014/main" id="{9422CBD2-8BDC-029C-DB5C-EFD61244FBAA}"/>
              </a:ext>
            </a:extLst>
          </p:cNvPr>
          <p:cNvSpPr txBox="1"/>
          <p:nvPr/>
        </p:nvSpPr>
        <p:spPr>
          <a:xfrm>
            <a:off x="8791502" y="1134527"/>
            <a:ext cx="3115619" cy="307777"/>
          </a:xfrm>
          <a:prstGeom prst="rect">
            <a:avLst/>
          </a:prstGeom>
          <a:noFill/>
        </p:spPr>
        <p:txBody>
          <a:bodyPr wrap="square" rtlCol="0">
            <a:spAutoFit/>
          </a:bodyPr>
          <a:lstStyle/>
          <a:p>
            <a:pPr algn="ctr"/>
            <a:r>
              <a:rPr lang="en-US" sz="1400" b="1" dirty="0"/>
              <a:t>St. Tammany Parish</a:t>
            </a:r>
          </a:p>
        </p:txBody>
      </p:sp>
      <p:sp>
        <p:nvSpPr>
          <p:cNvPr id="25" name="TextBox 24">
            <a:extLst>
              <a:ext uri="{FF2B5EF4-FFF2-40B4-BE49-F238E27FC236}">
                <a16:creationId xmlns:a16="http://schemas.microsoft.com/office/drawing/2014/main" id="{62B19F83-0767-3A58-4C79-8D63D54A9EFA}"/>
              </a:ext>
            </a:extLst>
          </p:cNvPr>
          <p:cNvSpPr txBox="1"/>
          <p:nvPr/>
        </p:nvSpPr>
        <p:spPr>
          <a:xfrm>
            <a:off x="432125" y="3511657"/>
            <a:ext cx="3026944" cy="492443"/>
          </a:xfrm>
          <a:prstGeom prst="rect">
            <a:avLst/>
          </a:prstGeom>
          <a:noFill/>
        </p:spPr>
        <p:txBody>
          <a:bodyPr wrap="square" rtlCol="0">
            <a:spAutoFit/>
          </a:bodyPr>
          <a:lstStyle/>
          <a:p>
            <a:pPr algn="ctr">
              <a:spcAft>
                <a:spcPts val="600"/>
              </a:spcAft>
            </a:pPr>
            <a:r>
              <a:rPr lang="en-US" sz="1050" dirty="0"/>
              <a:t>Nonstructural and Coastal Protection Approach</a:t>
            </a:r>
          </a:p>
          <a:p>
            <a:pPr algn="ctr">
              <a:spcAft>
                <a:spcPts val="600"/>
              </a:spcAft>
            </a:pPr>
            <a:r>
              <a:rPr lang="en-US" sz="1050" dirty="0"/>
              <a:t>Broke ground for the 1</a:t>
            </a:r>
            <a:r>
              <a:rPr lang="en-US" sz="1050" baseline="30000" dirty="0"/>
              <a:t>st</a:t>
            </a:r>
            <a:r>
              <a:rPr lang="en-US" sz="1050" dirty="0"/>
              <a:t> Home in October</a:t>
            </a:r>
          </a:p>
        </p:txBody>
      </p:sp>
      <p:sp>
        <p:nvSpPr>
          <p:cNvPr id="26" name="TextBox 25">
            <a:extLst>
              <a:ext uri="{FF2B5EF4-FFF2-40B4-BE49-F238E27FC236}">
                <a16:creationId xmlns:a16="http://schemas.microsoft.com/office/drawing/2014/main" id="{AC960357-180C-AA9E-3461-83D37E8861FB}"/>
              </a:ext>
            </a:extLst>
          </p:cNvPr>
          <p:cNvSpPr txBox="1"/>
          <p:nvPr/>
        </p:nvSpPr>
        <p:spPr>
          <a:xfrm>
            <a:off x="5118267" y="2902878"/>
            <a:ext cx="3007861" cy="492443"/>
          </a:xfrm>
          <a:prstGeom prst="rect">
            <a:avLst/>
          </a:prstGeom>
          <a:noFill/>
        </p:spPr>
        <p:txBody>
          <a:bodyPr wrap="square" rtlCol="0">
            <a:spAutoFit/>
          </a:bodyPr>
          <a:lstStyle/>
          <a:p>
            <a:pPr algn="ctr">
              <a:spcAft>
                <a:spcPts val="600"/>
              </a:spcAft>
            </a:pPr>
            <a:r>
              <a:rPr lang="en-US" sz="1050" dirty="0"/>
              <a:t>Structural Risk Reduction Approach</a:t>
            </a:r>
          </a:p>
          <a:p>
            <a:pPr algn="ctr">
              <a:spcAft>
                <a:spcPts val="600"/>
              </a:spcAft>
            </a:pPr>
            <a:r>
              <a:rPr lang="en-US" sz="1050" dirty="0"/>
              <a:t>Will close the gap between WBV and MTG</a:t>
            </a:r>
          </a:p>
        </p:txBody>
      </p:sp>
      <p:sp>
        <p:nvSpPr>
          <p:cNvPr id="27" name="TextBox 26">
            <a:extLst>
              <a:ext uri="{FF2B5EF4-FFF2-40B4-BE49-F238E27FC236}">
                <a16:creationId xmlns:a16="http://schemas.microsoft.com/office/drawing/2014/main" id="{F80F974B-DA2A-08A6-8E54-18934CF4482A}"/>
              </a:ext>
            </a:extLst>
          </p:cNvPr>
          <p:cNvSpPr txBox="1"/>
          <p:nvPr/>
        </p:nvSpPr>
        <p:spPr>
          <a:xfrm>
            <a:off x="8848164" y="1416515"/>
            <a:ext cx="3058957" cy="492443"/>
          </a:xfrm>
          <a:prstGeom prst="rect">
            <a:avLst/>
          </a:prstGeom>
          <a:noFill/>
        </p:spPr>
        <p:txBody>
          <a:bodyPr wrap="square" rtlCol="0">
            <a:spAutoFit/>
          </a:bodyPr>
          <a:lstStyle/>
          <a:p>
            <a:pPr algn="ctr">
              <a:spcAft>
                <a:spcPts val="600"/>
              </a:spcAft>
            </a:pPr>
            <a:r>
              <a:rPr lang="en-US" sz="1050" dirty="0"/>
              <a:t>Nonstructural and Structural Approach</a:t>
            </a:r>
          </a:p>
          <a:p>
            <a:pPr algn="ctr">
              <a:spcAft>
                <a:spcPts val="600"/>
              </a:spcAft>
            </a:pPr>
            <a:r>
              <a:rPr lang="en-US" sz="1050" dirty="0"/>
              <a:t>Signed Chief’s Report in May</a:t>
            </a:r>
          </a:p>
        </p:txBody>
      </p:sp>
    </p:spTree>
    <p:extLst>
      <p:ext uri="{BB962C8B-B14F-4D97-AF65-F5344CB8AC3E}">
        <p14:creationId xmlns:p14="http://schemas.microsoft.com/office/powerpoint/2010/main" val="2271974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uilding next to a river&#10;&#10;Description automatically generated">
            <a:extLst>
              <a:ext uri="{FF2B5EF4-FFF2-40B4-BE49-F238E27FC236}">
                <a16:creationId xmlns:a16="http://schemas.microsoft.com/office/drawing/2014/main" id="{5859789C-4677-5710-E8C7-8F24A3CDED99}"/>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0" y="-1736"/>
            <a:ext cx="12192000" cy="6859736"/>
          </a:xfrm>
        </p:spPr>
      </p:pic>
      <p:pic>
        <p:nvPicPr>
          <p:cNvPr id="5" name="Picture 4" descr="A green outline of a machine&#10;&#10;Description automatically generated">
            <a:extLst>
              <a:ext uri="{FF2B5EF4-FFF2-40B4-BE49-F238E27FC236}">
                <a16:creationId xmlns:a16="http://schemas.microsoft.com/office/drawing/2014/main" id="{439368BE-6A32-2255-0FBA-886B6C5F15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48074" y="1093440"/>
            <a:ext cx="535206" cy="1167780"/>
          </a:xfrm>
          <a:prstGeom prst="rect">
            <a:avLst/>
          </a:prstGeom>
        </p:spPr>
      </p:pic>
      <p:pic>
        <p:nvPicPr>
          <p:cNvPr id="7" name="Picture 6" descr="A green outline of a machine&#10;&#10;Description automatically generated">
            <a:extLst>
              <a:ext uri="{FF2B5EF4-FFF2-40B4-BE49-F238E27FC236}">
                <a16:creationId xmlns:a16="http://schemas.microsoft.com/office/drawing/2014/main" id="{18741647-6132-47A8-F89D-47C9E3207F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07358" y="1093440"/>
            <a:ext cx="535206" cy="1167780"/>
          </a:xfrm>
          <a:prstGeom prst="rect">
            <a:avLst/>
          </a:prstGeom>
        </p:spPr>
      </p:pic>
      <p:pic>
        <p:nvPicPr>
          <p:cNvPr id="8" name="Picture 7" descr="A green outline of a machine&#10;&#10;Description automatically generated">
            <a:extLst>
              <a:ext uri="{FF2B5EF4-FFF2-40B4-BE49-F238E27FC236}">
                <a16:creationId xmlns:a16="http://schemas.microsoft.com/office/drawing/2014/main" id="{78E4B98A-101D-AC39-5828-7FEB6403EB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66642" y="1093440"/>
            <a:ext cx="535206" cy="1167780"/>
          </a:xfrm>
          <a:prstGeom prst="rect">
            <a:avLst/>
          </a:prstGeom>
        </p:spPr>
      </p:pic>
      <p:pic>
        <p:nvPicPr>
          <p:cNvPr id="9" name="Picture 8" descr="A green outline of a machine&#10;&#10;Description automatically generated">
            <a:extLst>
              <a:ext uri="{FF2B5EF4-FFF2-40B4-BE49-F238E27FC236}">
                <a16:creationId xmlns:a16="http://schemas.microsoft.com/office/drawing/2014/main" id="{6504148D-A9BB-499A-A7F0-96859789DE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25926" y="1093440"/>
            <a:ext cx="535206" cy="1167780"/>
          </a:xfrm>
          <a:prstGeom prst="rect">
            <a:avLst/>
          </a:prstGeom>
        </p:spPr>
      </p:pic>
      <p:pic>
        <p:nvPicPr>
          <p:cNvPr id="10" name="Picture 9" descr="A green outline of a machine&#10;&#10;Description automatically generated">
            <a:extLst>
              <a:ext uri="{FF2B5EF4-FFF2-40B4-BE49-F238E27FC236}">
                <a16:creationId xmlns:a16="http://schemas.microsoft.com/office/drawing/2014/main" id="{135B61AB-9255-494F-1062-853DA879DD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48074" y="2261220"/>
            <a:ext cx="535206" cy="1167780"/>
          </a:xfrm>
          <a:prstGeom prst="rect">
            <a:avLst/>
          </a:prstGeom>
        </p:spPr>
      </p:pic>
      <p:pic>
        <p:nvPicPr>
          <p:cNvPr id="11" name="Picture 10" descr="A green outline of a machine&#10;&#10;Description automatically generated">
            <a:extLst>
              <a:ext uri="{FF2B5EF4-FFF2-40B4-BE49-F238E27FC236}">
                <a16:creationId xmlns:a16="http://schemas.microsoft.com/office/drawing/2014/main" id="{51AE5871-230A-71FA-096F-4107901C78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07358" y="2261220"/>
            <a:ext cx="535206" cy="1167780"/>
          </a:xfrm>
          <a:prstGeom prst="rect">
            <a:avLst/>
          </a:prstGeom>
        </p:spPr>
      </p:pic>
      <p:pic>
        <p:nvPicPr>
          <p:cNvPr id="12" name="Picture 11" descr="A green outline of a machine&#10;&#10;Description automatically generated">
            <a:extLst>
              <a:ext uri="{FF2B5EF4-FFF2-40B4-BE49-F238E27FC236}">
                <a16:creationId xmlns:a16="http://schemas.microsoft.com/office/drawing/2014/main" id="{9D5B6086-64CA-ABF2-AF8A-CC468A70CB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66642" y="2261220"/>
            <a:ext cx="535206" cy="1167780"/>
          </a:xfrm>
          <a:prstGeom prst="rect">
            <a:avLst/>
          </a:prstGeom>
        </p:spPr>
      </p:pic>
      <p:pic>
        <p:nvPicPr>
          <p:cNvPr id="13" name="Picture 12" descr="A green outline of a machine&#10;&#10;Description automatically generated">
            <a:extLst>
              <a:ext uri="{FF2B5EF4-FFF2-40B4-BE49-F238E27FC236}">
                <a16:creationId xmlns:a16="http://schemas.microsoft.com/office/drawing/2014/main" id="{EA6508C9-FFF1-97BC-5C9A-E3FD0A3220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25926" y="2261220"/>
            <a:ext cx="535206" cy="1167780"/>
          </a:xfrm>
          <a:prstGeom prst="rect">
            <a:avLst/>
          </a:prstGeom>
        </p:spPr>
      </p:pic>
      <p:pic>
        <p:nvPicPr>
          <p:cNvPr id="14" name="Picture 13" descr="A green outline of a machine&#10;&#10;Description automatically generated">
            <a:extLst>
              <a:ext uri="{FF2B5EF4-FFF2-40B4-BE49-F238E27FC236}">
                <a16:creationId xmlns:a16="http://schemas.microsoft.com/office/drawing/2014/main" id="{6A9EC9A4-EBBE-1AD7-EF4D-2156A7A1DB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48074" y="3429000"/>
            <a:ext cx="535206" cy="1167780"/>
          </a:xfrm>
          <a:prstGeom prst="rect">
            <a:avLst/>
          </a:prstGeom>
        </p:spPr>
      </p:pic>
      <p:pic>
        <p:nvPicPr>
          <p:cNvPr id="15" name="Picture 14" descr="A green outline of a machine&#10;&#10;Description automatically generated">
            <a:extLst>
              <a:ext uri="{FF2B5EF4-FFF2-40B4-BE49-F238E27FC236}">
                <a16:creationId xmlns:a16="http://schemas.microsoft.com/office/drawing/2014/main" id="{0730E858-EE69-6E52-C7CB-55D0F68043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07358" y="3429000"/>
            <a:ext cx="535206" cy="1167780"/>
          </a:xfrm>
          <a:prstGeom prst="rect">
            <a:avLst/>
          </a:prstGeom>
        </p:spPr>
      </p:pic>
      <p:pic>
        <p:nvPicPr>
          <p:cNvPr id="16" name="Picture 15" descr="A green outline of a machine&#10;&#10;Description automatically generated">
            <a:extLst>
              <a:ext uri="{FF2B5EF4-FFF2-40B4-BE49-F238E27FC236}">
                <a16:creationId xmlns:a16="http://schemas.microsoft.com/office/drawing/2014/main" id="{BBA1DBAD-89CA-0536-40CD-A976B13BBD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66642" y="3429000"/>
            <a:ext cx="535206" cy="1167780"/>
          </a:xfrm>
          <a:prstGeom prst="rect">
            <a:avLst/>
          </a:prstGeom>
        </p:spPr>
      </p:pic>
      <p:pic>
        <p:nvPicPr>
          <p:cNvPr id="17" name="Picture 16" descr="A green outline of a machine&#10;&#10;Description automatically generated">
            <a:extLst>
              <a:ext uri="{FF2B5EF4-FFF2-40B4-BE49-F238E27FC236}">
                <a16:creationId xmlns:a16="http://schemas.microsoft.com/office/drawing/2014/main" id="{DEA7F9A5-ABEA-8A00-FE36-D92D0B2465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25926" y="3429000"/>
            <a:ext cx="535206" cy="1167780"/>
          </a:xfrm>
          <a:prstGeom prst="rect">
            <a:avLst/>
          </a:prstGeom>
        </p:spPr>
      </p:pic>
      <p:pic>
        <p:nvPicPr>
          <p:cNvPr id="18" name="Picture 17" descr="A green outline of a machine&#10;&#10;Description automatically generated">
            <a:extLst>
              <a:ext uri="{FF2B5EF4-FFF2-40B4-BE49-F238E27FC236}">
                <a16:creationId xmlns:a16="http://schemas.microsoft.com/office/drawing/2014/main" id="{5BA6767B-BD9E-84C8-F194-2634803DAE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48074" y="4596780"/>
            <a:ext cx="535206" cy="1167780"/>
          </a:xfrm>
          <a:prstGeom prst="rect">
            <a:avLst/>
          </a:prstGeom>
        </p:spPr>
      </p:pic>
      <p:pic>
        <p:nvPicPr>
          <p:cNvPr id="19" name="Picture 18" descr="A green outline of a machine&#10;&#10;Description automatically generated">
            <a:extLst>
              <a:ext uri="{FF2B5EF4-FFF2-40B4-BE49-F238E27FC236}">
                <a16:creationId xmlns:a16="http://schemas.microsoft.com/office/drawing/2014/main" id="{7B112F2C-C450-54BD-9D67-4D5447BC83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07358" y="4596780"/>
            <a:ext cx="535206" cy="1167780"/>
          </a:xfrm>
          <a:prstGeom prst="rect">
            <a:avLst/>
          </a:prstGeom>
        </p:spPr>
      </p:pic>
      <p:pic>
        <p:nvPicPr>
          <p:cNvPr id="20" name="Picture 19" descr="A green outline of a machine&#10;&#10;Description automatically generated">
            <a:extLst>
              <a:ext uri="{FF2B5EF4-FFF2-40B4-BE49-F238E27FC236}">
                <a16:creationId xmlns:a16="http://schemas.microsoft.com/office/drawing/2014/main" id="{EDF19F75-CCE7-8607-DAC8-D4977A51E5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66642" y="4596780"/>
            <a:ext cx="535206" cy="1167780"/>
          </a:xfrm>
          <a:prstGeom prst="rect">
            <a:avLst/>
          </a:prstGeom>
        </p:spPr>
      </p:pic>
      <p:pic>
        <p:nvPicPr>
          <p:cNvPr id="21" name="Picture 20" descr="A green outline of a machine&#10;&#10;Description automatically generated">
            <a:extLst>
              <a:ext uri="{FF2B5EF4-FFF2-40B4-BE49-F238E27FC236}">
                <a16:creationId xmlns:a16="http://schemas.microsoft.com/office/drawing/2014/main" id="{4A036D72-4ADA-CEA7-B8AC-BE8EA36B3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25926" y="4596780"/>
            <a:ext cx="535206" cy="1167780"/>
          </a:xfrm>
          <a:prstGeom prst="rect">
            <a:avLst/>
          </a:prstGeom>
        </p:spPr>
      </p:pic>
      <p:pic>
        <p:nvPicPr>
          <p:cNvPr id="22" name="Picture 21" descr="A green outline of a machine&#10;&#10;Description automatically generated">
            <a:extLst>
              <a:ext uri="{FF2B5EF4-FFF2-40B4-BE49-F238E27FC236}">
                <a16:creationId xmlns:a16="http://schemas.microsoft.com/office/drawing/2014/main" id="{3D2386F2-9C99-7860-6598-D1FD574574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99669" y="4343617"/>
            <a:ext cx="535206" cy="1167780"/>
          </a:xfrm>
          <a:prstGeom prst="rect">
            <a:avLst/>
          </a:prstGeom>
        </p:spPr>
      </p:pic>
      <p:pic>
        <p:nvPicPr>
          <p:cNvPr id="47" name="Picture 46" descr="A grey metal pipe with a black background&#10;&#10;Description automatically generated">
            <a:extLst>
              <a:ext uri="{FF2B5EF4-FFF2-40B4-BE49-F238E27FC236}">
                <a16:creationId xmlns:a16="http://schemas.microsoft.com/office/drawing/2014/main" id="{77DBC1B0-9434-4420-5F00-27D9B66B53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09866" y="-2823957"/>
            <a:ext cx="535206" cy="1167780"/>
          </a:xfrm>
          <a:prstGeom prst="rect">
            <a:avLst/>
          </a:prstGeom>
          <a:effectLst>
            <a:outerShdw blurRad="50800" dist="38100" dir="10800000" algn="r" rotWithShape="0">
              <a:prstClr val="black">
                <a:alpha val="40000"/>
              </a:prstClr>
            </a:outerShdw>
          </a:effectLst>
        </p:spPr>
      </p:pic>
      <p:grpSp>
        <p:nvGrpSpPr>
          <p:cNvPr id="72" name="Group 71">
            <a:extLst>
              <a:ext uri="{FF2B5EF4-FFF2-40B4-BE49-F238E27FC236}">
                <a16:creationId xmlns:a16="http://schemas.microsoft.com/office/drawing/2014/main" id="{660D56D5-5BBF-B5A6-C3C6-650E915CD7E3}"/>
              </a:ext>
            </a:extLst>
          </p:cNvPr>
          <p:cNvGrpSpPr/>
          <p:nvPr/>
        </p:nvGrpSpPr>
        <p:grpSpPr>
          <a:xfrm>
            <a:off x="1179727" y="-2823957"/>
            <a:ext cx="11012273" cy="1175144"/>
            <a:chOff x="1061816" y="615867"/>
            <a:chExt cx="11012273" cy="1175144"/>
          </a:xfrm>
        </p:grpSpPr>
        <p:grpSp>
          <p:nvGrpSpPr>
            <p:cNvPr id="54" name="Group 53">
              <a:extLst>
                <a:ext uri="{FF2B5EF4-FFF2-40B4-BE49-F238E27FC236}">
                  <a16:creationId xmlns:a16="http://schemas.microsoft.com/office/drawing/2014/main" id="{AFA7080A-C43C-C2C7-EDDD-85D9C94D5A3E}"/>
                </a:ext>
              </a:extLst>
            </p:cNvPr>
            <p:cNvGrpSpPr/>
            <p:nvPr/>
          </p:nvGrpSpPr>
          <p:grpSpPr>
            <a:xfrm>
              <a:off x="1061816" y="623231"/>
              <a:ext cx="1998913" cy="1167780"/>
              <a:chOff x="219585" y="963494"/>
              <a:chExt cx="1998913" cy="1167780"/>
            </a:xfrm>
          </p:grpSpPr>
          <p:pic>
            <p:nvPicPr>
              <p:cNvPr id="24" name="Picture 23" descr="A grey metal pipe with a black background&#10;&#10;Description automatically generated">
                <a:extLst>
                  <a:ext uri="{FF2B5EF4-FFF2-40B4-BE49-F238E27FC236}">
                    <a16:creationId xmlns:a16="http://schemas.microsoft.com/office/drawing/2014/main" id="{55F8087B-973F-BBFE-71E4-6390C20015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3292" y="963494"/>
                <a:ext cx="535206" cy="1167780"/>
              </a:xfrm>
              <a:prstGeom prst="rect">
                <a:avLst/>
              </a:prstGeom>
              <a:effectLst/>
            </p:spPr>
          </p:pic>
          <p:pic>
            <p:nvPicPr>
              <p:cNvPr id="27" name="Picture 26" descr="A grey metal pipe with a black background&#10;&#10;Description automatically generated">
                <a:extLst>
                  <a:ext uri="{FF2B5EF4-FFF2-40B4-BE49-F238E27FC236}">
                    <a16:creationId xmlns:a16="http://schemas.microsoft.com/office/drawing/2014/main" id="{EF13C548-674C-E3FF-B560-22EE602393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5389" y="963494"/>
                <a:ext cx="535206" cy="1167780"/>
              </a:xfrm>
              <a:prstGeom prst="rect">
                <a:avLst/>
              </a:prstGeom>
              <a:effectLst/>
            </p:spPr>
          </p:pic>
          <p:pic>
            <p:nvPicPr>
              <p:cNvPr id="26" name="Picture 25" descr="A grey metal pipe with a black background&#10;&#10;Description automatically generated">
                <a:extLst>
                  <a:ext uri="{FF2B5EF4-FFF2-40B4-BE49-F238E27FC236}">
                    <a16:creationId xmlns:a16="http://schemas.microsoft.com/office/drawing/2014/main" id="{9591B973-34A5-FE47-22BA-02EED4751A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585" y="963494"/>
                <a:ext cx="535206" cy="1167780"/>
              </a:xfrm>
              <a:prstGeom prst="rect">
                <a:avLst/>
              </a:prstGeom>
              <a:effectLst/>
            </p:spPr>
          </p:pic>
          <p:pic>
            <p:nvPicPr>
              <p:cNvPr id="25" name="Picture 24" descr="A grey metal pipe with a black background&#10;&#10;Description automatically generated">
                <a:extLst>
                  <a:ext uri="{FF2B5EF4-FFF2-40B4-BE49-F238E27FC236}">
                    <a16:creationId xmlns:a16="http://schemas.microsoft.com/office/drawing/2014/main" id="{E836C6D4-06FD-7FF6-50B4-D6BBC703BD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487" y="963494"/>
                <a:ext cx="535206" cy="1167780"/>
              </a:xfrm>
              <a:prstGeom prst="rect">
                <a:avLst/>
              </a:prstGeom>
              <a:effectLst/>
            </p:spPr>
          </p:pic>
        </p:grpSp>
        <p:grpSp>
          <p:nvGrpSpPr>
            <p:cNvPr id="62" name="Group 61">
              <a:extLst>
                <a:ext uri="{FF2B5EF4-FFF2-40B4-BE49-F238E27FC236}">
                  <a16:creationId xmlns:a16="http://schemas.microsoft.com/office/drawing/2014/main" id="{F93B5863-5063-988E-E5A6-E87C40393C65}"/>
                </a:ext>
              </a:extLst>
            </p:cNvPr>
            <p:cNvGrpSpPr/>
            <p:nvPr/>
          </p:nvGrpSpPr>
          <p:grpSpPr>
            <a:xfrm>
              <a:off x="4361011" y="623231"/>
              <a:ext cx="3925382" cy="1167780"/>
              <a:chOff x="3679500" y="174822"/>
              <a:chExt cx="3925382" cy="1167780"/>
            </a:xfrm>
          </p:grpSpPr>
          <p:grpSp>
            <p:nvGrpSpPr>
              <p:cNvPr id="29" name="Group 28">
                <a:extLst>
                  <a:ext uri="{FF2B5EF4-FFF2-40B4-BE49-F238E27FC236}">
                    <a16:creationId xmlns:a16="http://schemas.microsoft.com/office/drawing/2014/main" id="{76979FC1-BA03-5053-95AD-83CFE6691990}"/>
                  </a:ext>
                </a:extLst>
              </p:cNvPr>
              <p:cNvGrpSpPr/>
              <p:nvPr/>
            </p:nvGrpSpPr>
            <p:grpSpPr>
              <a:xfrm>
                <a:off x="3679500" y="174822"/>
                <a:ext cx="1987987" cy="1167780"/>
                <a:chOff x="880719" y="1136378"/>
                <a:chExt cx="1987987" cy="1167780"/>
              </a:xfrm>
              <a:effectLst/>
            </p:grpSpPr>
            <p:pic>
              <p:nvPicPr>
                <p:cNvPr id="30" name="Picture 29" descr="A grey metal pipe with a black background&#10;&#10;Description automatically generated">
                  <a:extLst>
                    <a:ext uri="{FF2B5EF4-FFF2-40B4-BE49-F238E27FC236}">
                      <a16:creationId xmlns:a16="http://schemas.microsoft.com/office/drawing/2014/main" id="{36AF1C47-C112-84FB-E0DC-4096A1BF06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3500" y="1136378"/>
                  <a:ext cx="535206" cy="1167780"/>
                </a:xfrm>
                <a:prstGeom prst="rect">
                  <a:avLst/>
                </a:prstGeom>
                <a:effectLst/>
              </p:spPr>
            </p:pic>
            <p:pic>
              <p:nvPicPr>
                <p:cNvPr id="31" name="Picture 30" descr="A grey metal pipe with a black background&#10;&#10;Description automatically generated">
                  <a:extLst>
                    <a:ext uri="{FF2B5EF4-FFF2-40B4-BE49-F238E27FC236}">
                      <a16:creationId xmlns:a16="http://schemas.microsoft.com/office/drawing/2014/main" id="{BDA427F4-1258-353B-05E3-F2C040D6BF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9239" y="1136378"/>
                  <a:ext cx="535206" cy="1167780"/>
                </a:xfrm>
                <a:prstGeom prst="rect">
                  <a:avLst/>
                </a:prstGeom>
                <a:effectLst/>
              </p:spPr>
            </p:pic>
            <p:pic>
              <p:nvPicPr>
                <p:cNvPr id="32" name="Picture 31" descr="A grey metal pipe with a black background&#10;&#10;Description automatically generated">
                  <a:extLst>
                    <a:ext uri="{FF2B5EF4-FFF2-40B4-BE49-F238E27FC236}">
                      <a16:creationId xmlns:a16="http://schemas.microsoft.com/office/drawing/2014/main" id="{672448EE-FBF7-7251-03AA-5F78185961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719" y="1136378"/>
                  <a:ext cx="535206" cy="1167780"/>
                </a:xfrm>
                <a:prstGeom prst="rect">
                  <a:avLst/>
                </a:prstGeom>
                <a:effectLst/>
              </p:spPr>
            </p:pic>
            <p:pic>
              <p:nvPicPr>
                <p:cNvPr id="33" name="Picture 32" descr="A grey metal pipe with a black background&#10;&#10;Description automatically generated">
                  <a:extLst>
                    <a:ext uri="{FF2B5EF4-FFF2-40B4-BE49-F238E27FC236}">
                      <a16:creationId xmlns:a16="http://schemas.microsoft.com/office/drawing/2014/main" id="{8F86B9AA-4403-AB94-DBCF-11756955B6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4979" y="1136378"/>
                  <a:ext cx="535206" cy="1167780"/>
                </a:xfrm>
                <a:prstGeom prst="rect">
                  <a:avLst/>
                </a:prstGeom>
                <a:effectLst/>
              </p:spPr>
            </p:pic>
          </p:grpSp>
          <p:grpSp>
            <p:nvGrpSpPr>
              <p:cNvPr id="48" name="Group 47">
                <a:extLst>
                  <a:ext uri="{FF2B5EF4-FFF2-40B4-BE49-F238E27FC236}">
                    <a16:creationId xmlns:a16="http://schemas.microsoft.com/office/drawing/2014/main" id="{C18216B1-40DA-5131-820F-FF2E04E2B8FA}"/>
                  </a:ext>
                </a:extLst>
              </p:cNvPr>
              <p:cNvGrpSpPr/>
              <p:nvPr/>
            </p:nvGrpSpPr>
            <p:grpSpPr>
              <a:xfrm>
                <a:off x="5616895" y="174822"/>
                <a:ext cx="1987987" cy="1167780"/>
                <a:chOff x="880719" y="1136378"/>
                <a:chExt cx="1987987" cy="1167780"/>
              </a:xfrm>
              <a:effectLst/>
            </p:grpSpPr>
            <p:pic>
              <p:nvPicPr>
                <p:cNvPr id="49" name="Picture 48" descr="A grey metal pipe with a black background&#10;&#10;Description automatically generated">
                  <a:extLst>
                    <a:ext uri="{FF2B5EF4-FFF2-40B4-BE49-F238E27FC236}">
                      <a16:creationId xmlns:a16="http://schemas.microsoft.com/office/drawing/2014/main" id="{26E2D4F8-28EA-52E0-2AC8-8B55E2815A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3500" y="1136378"/>
                  <a:ext cx="535206" cy="1167780"/>
                </a:xfrm>
                <a:prstGeom prst="rect">
                  <a:avLst/>
                </a:prstGeom>
                <a:effectLst/>
              </p:spPr>
            </p:pic>
            <p:pic>
              <p:nvPicPr>
                <p:cNvPr id="50" name="Picture 49" descr="A grey metal pipe with a black background&#10;&#10;Description automatically generated">
                  <a:extLst>
                    <a:ext uri="{FF2B5EF4-FFF2-40B4-BE49-F238E27FC236}">
                      <a16:creationId xmlns:a16="http://schemas.microsoft.com/office/drawing/2014/main" id="{A20E761A-5050-D9C1-0A46-1BA8586E17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9239" y="1136378"/>
                  <a:ext cx="535206" cy="1167780"/>
                </a:xfrm>
                <a:prstGeom prst="rect">
                  <a:avLst/>
                </a:prstGeom>
                <a:effectLst/>
              </p:spPr>
            </p:pic>
            <p:pic>
              <p:nvPicPr>
                <p:cNvPr id="51" name="Picture 50" descr="A grey metal pipe with a black background&#10;&#10;Description automatically generated">
                  <a:extLst>
                    <a:ext uri="{FF2B5EF4-FFF2-40B4-BE49-F238E27FC236}">
                      <a16:creationId xmlns:a16="http://schemas.microsoft.com/office/drawing/2014/main" id="{0985B0BA-2922-7B6C-FC28-993AA57332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719" y="1136378"/>
                  <a:ext cx="535206" cy="1167780"/>
                </a:xfrm>
                <a:prstGeom prst="rect">
                  <a:avLst/>
                </a:prstGeom>
                <a:effectLst/>
              </p:spPr>
            </p:pic>
            <p:pic>
              <p:nvPicPr>
                <p:cNvPr id="52" name="Picture 51" descr="A grey metal pipe with a black background&#10;&#10;Description automatically generated">
                  <a:extLst>
                    <a:ext uri="{FF2B5EF4-FFF2-40B4-BE49-F238E27FC236}">
                      <a16:creationId xmlns:a16="http://schemas.microsoft.com/office/drawing/2014/main" id="{2938BDC5-F1C0-2B39-7D4D-A29B9A70E1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4979" y="1136378"/>
                  <a:ext cx="535206" cy="1167780"/>
                </a:xfrm>
                <a:prstGeom prst="rect">
                  <a:avLst/>
                </a:prstGeom>
                <a:effectLst/>
              </p:spPr>
            </p:pic>
          </p:grpSp>
        </p:grpSp>
        <p:grpSp>
          <p:nvGrpSpPr>
            <p:cNvPr id="61" name="Group 60">
              <a:extLst>
                <a:ext uri="{FF2B5EF4-FFF2-40B4-BE49-F238E27FC236}">
                  <a16:creationId xmlns:a16="http://schemas.microsoft.com/office/drawing/2014/main" id="{2C1B07E2-6B56-2F2B-7D40-6BFF004A199A}"/>
                </a:ext>
              </a:extLst>
            </p:cNvPr>
            <p:cNvGrpSpPr/>
            <p:nvPr/>
          </p:nvGrpSpPr>
          <p:grpSpPr>
            <a:xfrm>
              <a:off x="9586675" y="615867"/>
              <a:ext cx="2487414" cy="1175144"/>
              <a:chOff x="9586675" y="167458"/>
              <a:chExt cx="2487414" cy="1175144"/>
            </a:xfrm>
          </p:grpSpPr>
          <p:grpSp>
            <p:nvGrpSpPr>
              <p:cNvPr id="55" name="Group 54">
                <a:extLst>
                  <a:ext uri="{FF2B5EF4-FFF2-40B4-BE49-F238E27FC236}">
                    <a16:creationId xmlns:a16="http://schemas.microsoft.com/office/drawing/2014/main" id="{0AFC4DAC-823E-408C-AB4F-85E2E7B26E12}"/>
                  </a:ext>
                </a:extLst>
              </p:cNvPr>
              <p:cNvGrpSpPr/>
              <p:nvPr/>
            </p:nvGrpSpPr>
            <p:grpSpPr>
              <a:xfrm>
                <a:off x="10075176" y="174822"/>
                <a:ext cx="1998913" cy="1167780"/>
                <a:chOff x="219585" y="963494"/>
                <a:chExt cx="1998913" cy="1167780"/>
              </a:xfrm>
            </p:grpSpPr>
            <p:pic>
              <p:nvPicPr>
                <p:cNvPr id="56" name="Picture 55" descr="A grey metal pipe with a black background&#10;&#10;Description automatically generated">
                  <a:extLst>
                    <a:ext uri="{FF2B5EF4-FFF2-40B4-BE49-F238E27FC236}">
                      <a16:creationId xmlns:a16="http://schemas.microsoft.com/office/drawing/2014/main" id="{29863B30-CA57-E87A-A6F2-8660A98CEB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3292" y="963494"/>
                  <a:ext cx="535206" cy="1167780"/>
                </a:xfrm>
                <a:prstGeom prst="rect">
                  <a:avLst/>
                </a:prstGeom>
                <a:effectLst/>
              </p:spPr>
            </p:pic>
            <p:pic>
              <p:nvPicPr>
                <p:cNvPr id="57" name="Picture 56" descr="A grey metal pipe with a black background&#10;&#10;Description automatically generated">
                  <a:extLst>
                    <a:ext uri="{FF2B5EF4-FFF2-40B4-BE49-F238E27FC236}">
                      <a16:creationId xmlns:a16="http://schemas.microsoft.com/office/drawing/2014/main" id="{237D864A-7596-273D-DCED-9EFE2911B9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5389" y="963494"/>
                  <a:ext cx="535206" cy="1167780"/>
                </a:xfrm>
                <a:prstGeom prst="rect">
                  <a:avLst/>
                </a:prstGeom>
                <a:effectLst/>
              </p:spPr>
            </p:pic>
            <p:pic>
              <p:nvPicPr>
                <p:cNvPr id="58" name="Picture 57" descr="A grey metal pipe with a black background&#10;&#10;Description automatically generated">
                  <a:extLst>
                    <a:ext uri="{FF2B5EF4-FFF2-40B4-BE49-F238E27FC236}">
                      <a16:creationId xmlns:a16="http://schemas.microsoft.com/office/drawing/2014/main" id="{5FCE7E16-A97B-59A8-4631-834BA7515C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585" y="963494"/>
                  <a:ext cx="535206" cy="1167780"/>
                </a:xfrm>
                <a:prstGeom prst="rect">
                  <a:avLst/>
                </a:prstGeom>
                <a:effectLst/>
              </p:spPr>
            </p:pic>
            <p:pic>
              <p:nvPicPr>
                <p:cNvPr id="59" name="Picture 58" descr="A grey metal pipe with a black background&#10;&#10;Description automatically generated">
                  <a:extLst>
                    <a:ext uri="{FF2B5EF4-FFF2-40B4-BE49-F238E27FC236}">
                      <a16:creationId xmlns:a16="http://schemas.microsoft.com/office/drawing/2014/main" id="{5FEBAF3D-2AD1-C6ED-C797-BDBFAFF508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487" y="963494"/>
                  <a:ext cx="535206" cy="1167780"/>
                </a:xfrm>
                <a:prstGeom prst="rect">
                  <a:avLst/>
                </a:prstGeom>
                <a:effectLst/>
              </p:spPr>
            </p:pic>
          </p:grpSp>
          <p:pic>
            <p:nvPicPr>
              <p:cNvPr id="60" name="Picture 59" descr="A grey metal pipe with a black background&#10;&#10;Description automatically generated">
                <a:extLst>
                  <a:ext uri="{FF2B5EF4-FFF2-40B4-BE49-F238E27FC236}">
                    <a16:creationId xmlns:a16="http://schemas.microsoft.com/office/drawing/2014/main" id="{BA2238A3-8939-43E2-5F87-55D521514E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86675" y="167458"/>
                <a:ext cx="535206" cy="1167780"/>
              </a:xfrm>
              <a:prstGeom prst="rect">
                <a:avLst/>
              </a:prstGeom>
              <a:effectLst/>
            </p:spPr>
          </p:pic>
        </p:grpSp>
      </p:grpSp>
      <p:pic>
        <p:nvPicPr>
          <p:cNvPr id="2" name="Picture 1" descr="A red and white sign&#10;&#10;Description automatically generated with medium confidence">
            <a:extLst>
              <a:ext uri="{FF2B5EF4-FFF2-40B4-BE49-F238E27FC236}">
                <a16:creationId xmlns:a16="http://schemas.microsoft.com/office/drawing/2014/main" id="{F044D880-F1C4-AA5E-2393-34B1C788B0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3" name="TextBox 2">
            <a:extLst>
              <a:ext uri="{FF2B5EF4-FFF2-40B4-BE49-F238E27FC236}">
                <a16:creationId xmlns:a16="http://schemas.microsoft.com/office/drawing/2014/main" id="{2E1A584C-7A4D-BE5B-D156-8965C9596B52}"/>
              </a:ext>
            </a:extLst>
          </p:cNvPr>
          <p:cNvSpPr txBox="1"/>
          <p:nvPr/>
        </p:nvSpPr>
        <p:spPr>
          <a:xfrm>
            <a:off x="-833080" y="-1474539"/>
            <a:ext cx="2514600" cy="646331"/>
          </a:xfrm>
          <a:prstGeom prst="rect">
            <a:avLst/>
          </a:prstGeom>
          <a:noFill/>
        </p:spPr>
        <p:txBody>
          <a:bodyPr wrap="square" rtlCol="0">
            <a:spAutoFit/>
          </a:bodyPr>
          <a:lstStyle/>
          <a:p>
            <a:r>
              <a:rPr lang="en-US" b="1" dirty="0">
                <a:solidFill>
                  <a:srgbClr val="9FA7AB"/>
                </a:solidFill>
              </a:rPr>
              <a:t>2023-24: 4 PUMPS </a:t>
            </a:r>
          </a:p>
          <a:p>
            <a:r>
              <a:rPr lang="en-US" b="1" dirty="0">
                <a:solidFill>
                  <a:srgbClr val="9FA7AB"/>
                </a:solidFill>
              </a:rPr>
              <a:t>COMPLETED</a:t>
            </a:r>
          </a:p>
        </p:txBody>
      </p:sp>
      <p:sp>
        <p:nvSpPr>
          <p:cNvPr id="4" name="TextBox 3">
            <a:extLst>
              <a:ext uri="{FF2B5EF4-FFF2-40B4-BE49-F238E27FC236}">
                <a16:creationId xmlns:a16="http://schemas.microsoft.com/office/drawing/2014/main" id="{46D1E1D5-EF80-8970-953A-CB2599134876}"/>
              </a:ext>
            </a:extLst>
          </p:cNvPr>
          <p:cNvSpPr txBox="1"/>
          <p:nvPr/>
        </p:nvSpPr>
        <p:spPr>
          <a:xfrm>
            <a:off x="4207914" y="-1061303"/>
            <a:ext cx="3776172" cy="646331"/>
          </a:xfrm>
          <a:prstGeom prst="rect">
            <a:avLst/>
          </a:prstGeom>
          <a:noFill/>
        </p:spPr>
        <p:txBody>
          <a:bodyPr wrap="square" rtlCol="0">
            <a:spAutoFit/>
          </a:bodyPr>
          <a:lstStyle/>
          <a:p>
            <a:r>
              <a:rPr lang="en-US" b="1" dirty="0">
                <a:solidFill>
                  <a:srgbClr val="9FA7AB"/>
                </a:solidFill>
              </a:rPr>
              <a:t>2024-25: 8 PUMPS TARGETED FOR COMPLETION</a:t>
            </a:r>
          </a:p>
        </p:txBody>
      </p:sp>
      <p:sp>
        <p:nvSpPr>
          <p:cNvPr id="23" name="Rectangle 22">
            <a:extLst>
              <a:ext uri="{FF2B5EF4-FFF2-40B4-BE49-F238E27FC236}">
                <a16:creationId xmlns:a16="http://schemas.microsoft.com/office/drawing/2014/main" id="{3FD2FE5F-8E25-5D31-4D24-56E6E28D03EA}"/>
              </a:ext>
            </a:extLst>
          </p:cNvPr>
          <p:cNvSpPr/>
          <p:nvPr/>
        </p:nvSpPr>
        <p:spPr>
          <a:xfrm>
            <a:off x="12244651" y="-1736"/>
            <a:ext cx="4283854" cy="6859736"/>
          </a:xfrm>
          <a:prstGeom prst="rect">
            <a:avLst/>
          </a:prstGeom>
          <a:solidFill>
            <a:srgbClr val="85CD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CBF35F27-6795-8107-49CC-5B8376BB582F}"/>
              </a:ext>
            </a:extLst>
          </p:cNvPr>
          <p:cNvCxnSpPr/>
          <p:nvPr/>
        </p:nvCxnSpPr>
        <p:spPr>
          <a:xfrm>
            <a:off x="12244651" y="-1736"/>
            <a:ext cx="0" cy="6859736"/>
          </a:xfrm>
          <a:prstGeom prst="line">
            <a:avLst/>
          </a:prstGeom>
          <a:ln w="38100">
            <a:solidFill>
              <a:srgbClr val="BFBFC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C412F3F-A743-1F69-8FAB-ADDC3B7D10B8}"/>
              </a:ext>
            </a:extLst>
          </p:cNvPr>
          <p:cNvSpPr txBox="1"/>
          <p:nvPr/>
        </p:nvSpPr>
        <p:spPr>
          <a:xfrm>
            <a:off x="16667042" y="1779539"/>
            <a:ext cx="3731384" cy="830997"/>
          </a:xfrm>
          <a:prstGeom prst="rect">
            <a:avLst/>
          </a:prstGeom>
          <a:noFill/>
        </p:spPr>
        <p:txBody>
          <a:bodyPr wrap="square" rtlCol="0">
            <a:spAutoFit/>
          </a:bodyPr>
          <a:lstStyle/>
          <a:p>
            <a:r>
              <a:rPr lang="en-US" sz="1600" i="1" dirty="0">
                <a:solidFill>
                  <a:srgbClr val="FCF0E3"/>
                </a:solidFill>
                <a:latin typeface="+mj-lt"/>
              </a:rPr>
              <a:t>HONORING OUR COMMITMENT TO DELIVER THE 35-YEAR DESIGN SPECIFICATIONS</a:t>
            </a:r>
          </a:p>
        </p:txBody>
      </p:sp>
      <p:sp>
        <p:nvSpPr>
          <p:cNvPr id="35" name="TextBox 34">
            <a:extLst>
              <a:ext uri="{FF2B5EF4-FFF2-40B4-BE49-F238E27FC236}">
                <a16:creationId xmlns:a16="http://schemas.microsoft.com/office/drawing/2014/main" id="{A93D51FD-F568-918A-066A-B72C5D7DF966}"/>
              </a:ext>
            </a:extLst>
          </p:cNvPr>
          <p:cNvSpPr txBox="1"/>
          <p:nvPr/>
        </p:nvSpPr>
        <p:spPr>
          <a:xfrm>
            <a:off x="16674798" y="493275"/>
            <a:ext cx="3731386" cy="1200329"/>
          </a:xfrm>
          <a:prstGeom prst="rect">
            <a:avLst/>
          </a:prstGeom>
          <a:noFill/>
        </p:spPr>
        <p:txBody>
          <a:bodyPr wrap="square" rtlCol="0">
            <a:spAutoFit/>
          </a:bodyPr>
          <a:lstStyle/>
          <a:p>
            <a:r>
              <a:rPr lang="en-US" sz="2400" b="1" dirty="0">
                <a:solidFill>
                  <a:srgbClr val="FCF0E3"/>
                </a:solidFill>
                <a:latin typeface="Arial Black" panose="020B0A04020102020204" pitchFamily="34" charset="0"/>
              </a:rPr>
              <a:t>PERMANENT CANAL CLOSURES AND PUMPS </a:t>
            </a:r>
          </a:p>
        </p:txBody>
      </p:sp>
      <p:sp>
        <p:nvSpPr>
          <p:cNvPr id="39" name="TextBox 38">
            <a:extLst>
              <a:ext uri="{FF2B5EF4-FFF2-40B4-BE49-F238E27FC236}">
                <a16:creationId xmlns:a16="http://schemas.microsoft.com/office/drawing/2014/main" id="{D0A3B41B-8EBA-3750-D868-F6D808DA77D3}"/>
              </a:ext>
            </a:extLst>
          </p:cNvPr>
          <p:cNvSpPr txBox="1"/>
          <p:nvPr/>
        </p:nvSpPr>
        <p:spPr>
          <a:xfrm>
            <a:off x="16684106" y="3100019"/>
            <a:ext cx="3731382" cy="3908762"/>
          </a:xfrm>
          <a:prstGeom prst="rect">
            <a:avLst/>
          </a:prstGeom>
          <a:noFill/>
        </p:spPr>
        <p:txBody>
          <a:bodyPr wrap="square" rtlCol="0">
            <a:spAutoFit/>
          </a:bodyPr>
          <a:lstStyle/>
          <a:p>
            <a:pPr>
              <a:tabLst>
                <a:tab pos="403225" algn="l"/>
              </a:tabLst>
            </a:pPr>
            <a:r>
              <a:rPr lang="en-US" dirty="0">
                <a:solidFill>
                  <a:srgbClr val="FCF0E3"/>
                </a:solidFill>
                <a:latin typeface="+mj-lt"/>
              </a:rPr>
              <a:t>A multiyear effort to address corrosion levels that exceeded the 35-year design specifications.  </a:t>
            </a:r>
          </a:p>
          <a:p>
            <a:pPr>
              <a:tabLst>
                <a:tab pos="403225" algn="l"/>
              </a:tabLst>
            </a:pPr>
            <a:endParaRPr lang="en-US" dirty="0">
              <a:solidFill>
                <a:srgbClr val="FCF0E3"/>
              </a:solidFill>
              <a:latin typeface="+mj-lt"/>
            </a:endParaRPr>
          </a:p>
          <a:p>
            <a:pPr>
              <a:tabLst>
                <a:tab pos="403225" algn="l"/>
              </a:tabLst>
            </a:pPr>
            <a:r>
              <a:rPr lang="en-US" dirty="0">
                <a:solidFill>
                  <a:srgbClr val="FCF0E3"/>
                </a:solidFill>
                <a:latin typeface="+mj-lt"/>
              </a:rPr>
              <a:t>Permanent repairs were completed on four of the 17 pumps during the 2023-24 work season.  With the close of hurricane season, USACE and its contractor has resumed its on-site work to repair the remaining pumps.</a:t>
            </a:r>
          </a:p>
          <a:p>
            <a:pPr>
              <a:tabLst>
                <a:tab pos="403225" algn="l"/>
              </a:tabLst>
            </a:pPr>
            <a:endParaRPr lang="en-US" dirty="0">
              <a:solidFill>
                <a:srgbClr val="FCF0E3"/>
              </a:solidFill>
              <a:latin typeface="+mj-lt"/>
            </a:endParaRPr>
          </a:p>
          <a:p>
            <a:endParaRPr lang="en-US" sz="1600" dirty="0">
              <a:solidFill>
                <a:srgbClr val="FCF0E3"/>
              </a:solidFill>
              <a:latin typeface="+mj-lt"/>
            </a:endParaRPr>
          </a:p>
          <a:p>
            <a:r>
              <a:rPr lang="en-US" sz="1600" dirty="0">
                <a:solidFill>
                  <a:srgbClr val="FCF0E3"/>
                </a:solidFill>
                <a:latin typeface="+mj-lt"/>
              </a:rPr>
              <a:t> </a:t>
            </a:r>
          </a:p>
        </p:txBody>
      </p:sp>
    </p:spTree>
    <p:extLst>
      <p:ext uri="{BB962C8B-B14F-4D97-AF65-F5344CB8AC3E}">
        <p14:creationId xmlns:p14="http://schemas.microsoft.com/office/powerpoint/2010/main" val="1525176053"/>
      </p:ext>
    </p:extLst>
  </p:cSld>
  <p:clrMapOvr>
    <a:masterClrMapping/>
  </p:clrMapOvr>
  <p:transition spd="slow" advClick="0" advTm="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uilding next to a river&#10;&#10;Description automatically generated">
            <a:extLst>
              <a:ext uri="{FF2B5EF4-FFF2-40B4-BE49-F238E27FC236}">
                <a16:creationId xmlns:a16="http://schemas.microsoft.com/office/drawing/2014/main" id="{5859789C-4677-5710-E8C7-8F24A3CDED99}"/>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4327277" y="0"/>
            <a:ext cx="12192000" cy="6859736"/>
          </a:xfrm>
        </p:spPr>
      </p:pic>
      <p:pic>
        <p:nvPicPr>
          <p:cNvPr id="5" name="Picture 4" descr="A green outline of a machine&#10;&#10;Description automatically generated">
            <a:extLst>
              <a:ext uri="{FF2B5EF4-FFF2-40B4-BE49-F238E27FC236}">
                <a16:creationId xmlns:a16="http://schemas.microsoft.com/office/drawing/2014/main" id="{439368BE-6A32-2255-0FBA-886B6C5F15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48074" y="1093440"/>
            <a:ext cx="535206" cy="1167780"/>
          </a:xfrm>
          <a:prstGeom prst="rect">
            <a:avLst/>
          </a:prstGeom>
        </p:spPr>
      </p:pic>
      <p:pic>
        <p:nvPicPr>
          <p:cNvPr id="7" name="Picture 6" descr="A green outline of a machine&#10;&#10;Description automatically generated">
            <a:extLst>
              <a:ext uri="{FF2B5EF4-FFF2-40B4-BE49-F238E27FC236}">
                <a16:creationId xmlns:a16="http://schemas.microsoft.com/office/drawing/2014/main" id="{18741647-6132-47A8-F89D-47C9E3207F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07358" y="1093440"/>
            <a:ext cx="535206" cy="1167780"/>
          </a:xfrm>
          <a:prstGeom prst="rect">
            <a:avLst/>
          </a:prstGeom>
        </p:spPr>
      </p:pic>
      <p:pic>
        <p:nvPicPr>
          <p:cNvPr id="8" name="Picture 7" descr="A green outline of a machine&#10;&#10;Description automatically generated">
            <a:extLst>
              <a:ext uri="{FF2B5EF4-FFF2-40B4-BE49-F238E27FC236}">
                <a16:creationId xmlns:a16="http://schemas.microsoft.com/office/drawing/2014/main" id="{78E4B98A-101D-AC39-5828-7FEB6403EB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66642" y="1093440"/>
            <a:ext cx="535206" cy="1167780"/>
          </a:xfrm>
          <a:prstGeom prst="rect">
            <a:avLst/>
          </a:prstGeom>
        </p:spPr>
      </p:pic>
      <p:pic>
        <p:nvPicPr>
          <p:cNvPr id="9" name="Picture 8" descr="A green outline of a machine&#10;&#10;Description automatically generated">
            <a:extLst>
              <a:ext uri="{FF2B5EF4-FFF2-40B4-BE49-F238E27FC236}">
                <a16:creationId xmlns:a16="http://schemas.microsoft.com/office/drawing/2014/main" id="{6504148D-A9BB-499A-A7F0-96859789DE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25926" y="1093440"/>
            <a:ext cx="535206" cy="1167780"/>
          </a:xfrm>
          <a:prstGeom prst="rect">
            <a:avLst/>
          </a:prstGeom>
        </p:spPr>
      </p:pic>
      <p:pic>
        <p:nvPicPr>
          <p:cNvPr id="10" name="Picture 9" descr="A green outline of a machine&#10;&#10;Description automatically generated">
            <a:extLst>
              <a:ext uri="{FF2B5EF4-FFF2-40B4-BE49-F238E27FC236}">
                <a16:creationId xmlns:a16="http://schemas.microsoft.com/office/drawing/2014/main" id="{135B61AB-9255-494F-1062-853DA879DD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48074" y="2261220"/>
            <a:ext cx="535206" cy="1167780"/>
          </a:xfrm>
          <a:prstGeom prst="rect">
            <a:avLst/>
          </a:prstGeom>
        </p:spPr>
      </p:pic>
      <p:pic>
        <p:nvPicPr>
          <p:cNvPr id="11" name="Picture 10" descr="A green outline of a machine&#10;&#10;Description automatically generated">
            <a:extLst>
              <a:ext uri="{FF2B5EF4-FFF2-40B4-BE49-F238E27FC236}">
                <a16:creationId xmlns:a16="http://schemas.microsoft.com/office/drawing/2014/main" id="{51AE5871-230A-71FA-096F-4107901C78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07358" y="2261220"/>
            <a:ext cx="535206" cy="1167780"/>
          </a:xfrm>
          <a:prstGeom prst="rect">
            <a:avLst/>
          </a:prstGeom>
        </p:spPr>
      </p:pic>
      <p:pic>
        <p:nvPicPr>
          <p:cNvPr id="12" name="Picture 11" descr="A green outline of a machine&#10;&#10;Description automatically generated">
            <a:extLst>
              <a:ext uri="{FF2B5EF4-FFF2-40B4-BE49-F238E27FC236}">
                <a16:creationId xmlns:a16="http://schemas.microsoft.com/office/drawing/2014/main" id="{9D5B6086-64CA-ABF2-AF8A-CC468A70CB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66642" y="2261220"/>
            <a:ext cx="535206" cy="1167780"/>
          </a:xfrm>
          <a:prstGeom prst="rect">
            <a:avLst/>
          </a:prstGeom>
        </p:spPr>
      </p:pic>
      <p:pic>
        <p:nvPicPr>
          <p:cNvPr id="13" name="Picture 12" descr="A green outline of a machine&#10;&#10;Description automatically generated">
            <a:extLst>
              <a:ext uri="{FF2B5EF4-FFF2-40B4-BE49-F238E27FC236}">
                <a16:creationId xmlns:a16="http://schemas.microsoft.com/office/drawing/2014/main" id="{EA6508C9-FFF1-97BC-5C9A-E3FD0A3220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25926" y="2261220"/>
            <a:ext cx="535206" cy="1167780"/>
          </a:xfrm>
          <a:prstGeom prst="rect">
            <a:avLst/>
          </a:prstGeom>
        </p:spPr>
      </p:pic>
      <p:pic>
        <p:nvPicPr>
          <p:cNvPr id="14" name="Picture 13" descr="A green outline of a machine&#10;&#10;Description automatically generated">
            <a:extLst>
              <a:ext uri="{FF2B5EF4-FFF2-40B4-BE49-F238E27FC236}">
                <a16:creationId xmlns:a16="http://schemas.microsoft.com/office/drawing/2014/main" id="{6A9EC9A4-EBBE-1AD7-EF4D-2156A7A1DB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48074" y="3429000"/>
            <a:ext cx="535206" cy="1167780"/>
          </a:xfrm>
          <a:prstGeom prst="rect">
            <a:avLst/>
          </a:prstGeom>
        </p:spPr>
      </p:pic>
      <p:pic>
        <p:nvPicPr>
          <p:cNvPr id="15" name="Picture 14" descr="A green outline of a machine&#10;&#10;Description automatically generated">
            <a:extLst>
              <a:ext uri="{FF2B5EF4-FFF2-40B4-BE49-F238E27FC236}">
                <a16:creationId xmlns:a16="http://schemas.microsoft.com/office/drawing/2014/main" id="{0730E858-EE69-6E52-C7CB-55D0F68043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07358" y="3429000"/>
            <a:ext cx="535206" cy="1167780"/>
          </a:xfrm>
          <a:prstGeom prst="rect">
            <a:avLst/>
          </a:prstGeom>
        </p:spPr>
      </p:pic>
      <p:pic>
        <p:nvPicPr>
          <p:cNvPr id="16" name="Picture 15" descr="A green outline of a machine&#10;&#10;Description automatically generated">
            <a:extLst>
              <a:ext uri="{FF2B5EF4-FFF2-40B4-BE49-F238E27FC236}">
                <a16:creationId xmlns:a16="http://schemas.microsoft.com/office/drawing/2014/main" id="{BBA1DBAD-89CA-0536-40CD-A976B13BBD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66642" y="3429000"/>
            <a:ext cx="535206" cy="1167780"/>
          </a:xfrm>
          <a:prstGeom prst="rect">
            <a:avLst/>
          </a:prstGeom>
        </p:spPr>
      </p:pic>
      <p:pic>
        <p:nvPicPr>
          <p:cNvPr id="17" name="Picture 16" descr="A green outline of a machine&#10;&#10;Description automatically generated">
            <a:extLst>
              <a:ext uri="{FF2B5EF4-FFF2-40B4-BE49-F238E27FC236}">
                <a16:creationId xmlns:a16="http://schemas.microsoft.com/office/drawing/2014/main" id="{DEA7F9A5-ABEA-8A00-FE36-D92D0B2465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25926" y="3429000"/>
            <a:ext cx="535206" cy="1167780"/>
          </a:xfrm>
          <a:prstGeom prst="rect">
            <a:avLst/>
          </a:prstGeom>
        </p:spPr>
      </p:pic>
      <p:pic>
        <p:nvPicPr>
          <p:cNvPr id="18" name="Picture 17" descr="A green outline of a machine&#10;&#10;Description automatically generated">
            <a:extLst>
              <a:ext uri="{FF2B5EF4-FFF2-40B4-BE49-F238E27FC236}">
                <a16:creationId xmlns:a16="http://schemas.microsoft.com/office/drawing/2014/main" id="{5BA6767B-BD9E-84C8-F194-2634803DAE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48074" y="4596780"/>
            <a:ext cx="535206" cy="1167780"/>
          </a:xfrm>
          <a:prstGeom prst="rect">
            <a:avLst/>
          </a:prstGeom>
        </p:spPr>
      </p:pic>
      <p:pic>
        <p:nvPicPr>
          <p:cNvPr id="19" name="Picture 18" descr="A green outline of a machine&#10;&#10;Description automatically generated">
            <a:extLst>
              <a:ext uri="{FF2B5EF4-FFF2-40B4-BE49-F238E27FC236}">
                <a16:creationId xmlns:a16="http://schemas.microsoft.com/office/drawing/2014/main" id="{7B112F2C-C450-54BD-9D67-4D5447BC83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07358" y="4596780"/>
            <a:ext cx="535206" cy="1167780"/>
          </a:xfrm>
          <a:prstGeom prst="rect">
            <a:avLst/>
          </a:prstGeom>
        </p:spPr>
      </p:pic>
      <p:pic>
        <p:nvPicPr>
          <p:cNvPr id="20" name="Picture 19" descr="A green outline of a machine&#10;&#10;Description automatically generated">
            <a:extLst>
              <a:ext uri="{FF2B5EF4-FFF2-40B4-BE49-F238E27FC236}">
                <a16:creationId xmlns:a16="http://schemas.microsoft.com/office/drawing/2014/main" id="{EDF19F75-CCE7-8607-DAC8-D4977A51E5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66642" y="4596780"/>
            <a:ext cx="535206" cy="1167780"/>
          </a:xfrm>
          <a:prstGeom prst="rect">
            <a:avLst/>
          </a:prstGeom>
        </p:spPr>
      </p:pic>
      <p:pic>
        <p:nvPicPr>
          <p:cNvPr id="21" name="Picture 20" descr="A green outline of a machine&#10;&#10;Description automatically generated">
            <a:extLst>
              <a:ext uri="{FF2B5EF4-FFF2-40B4-BE49-F238E27FC236}">
                <a16:creationId xmlns:a16="http://schemas.microsoft.com/office/drawing/2014/main" id="{4A036D72-4ADA-CEA7-B8AC-BE8EA36B3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25926" y="4596780"/>
            <a:ext cx="535206" cy="1167780"/>
          </a:xfrm>
          <a:prstGeom prst="rect">
            <a:avLst/>
          </a:prstGeom>
        </p:spPr>
      </p:pic>
      <p:pic>
        <p:nvPicPr>
          <p:cNvPr id="22" name="Picture 21" descr="A green outline of a machine&#10;&#10;Description automatically generated">
            <a:extLst>
              <a:ext uri="{FF2B5EF4-FFF2-40B4-BE49-F238E27FC236}">
                <a16:creationId xmlns:a16="http://schemas.microsoft.com/office/drawing/2014/main" id="{3D2386F2-9C99-7860-6598-D1FD574574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99669" y="4343617"/>
            <a:ext cx="535206" cy="1167780"/>
          </a:xfrm>
          <a:prstGeom prst="rect">
            <a:avLst/>
          </a:prstGeom>
        </p:spPr>
      </p:pic>
      <p:pic>
        <p:nvPicPr>
          <p:cNvPr id="47" name="Picture 46" descr="A grey metal pipe with a black background&#10;&#10;Description automatically generated">
            <a:extLst>
              <a:ext uri="{FF2B5EF4-FFF2-40B4-BE49-F238E27FC236}">
                <a16:creationId xmlns:a16="http://schemas.microsoft.com/office/drawing/2014/main" id="{77DBC1B0-9434-4420-5F00-27D9B66B53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09866" y="-2823957"/>
            <a:ext cx="535206" cy="1167780"/>
          </a:xfrm>
          <a:prstGeom prst="rect">
            <a:avLst/>
          </a:prstGeom>
          <a:effectLst>
            <a:outerShdw blurRad="50800" dist="38100" dir="10800000" algn="r" rotWithShape="0">
              <a:prstClr val="black">
                <a:alpha val="40000"/>
              </a:prstClr>
            </a:outerShdw>
          </a:effectLst>
        </p:spPr>
      </p:pic>
      <p:grpSp>
        <p:nvGrpSpPr>
          <p:cNvPr id="72" name="Group 71">
            <a:extLst>
              <a:ext uri="{FF2B5EF4-FFF2-40B4-BE49-F238E27FC236}">
                <a16:creationId xmlns:a16="http://schemas.microsoft.com/office/drawing/2014/main" id="{660D56D5-5BBF-B5A6-C3C6-650E915CD7E3}"/>
              </a:ext>
            </a:extLst>
          </p:cNvPr>
          <p:cNvGrpSpPr/>
          <p:nvPr/>
        </p:nvGrpSpPr>
        <p:grpSpPr>
          <a:xfrm>
            <a:off x="1179727" y="-2823957"/>
            <a:ext cx="11012273" cy="1175144"/>
            <a:chOff x="1061816" y="615867"/>
            <a:chExt cx="11012273" cy="1175144"/>
          </a:xfrm>
        </p:grpSpPr>
        <p:grpSp>
          <p:nvGrpSpPr>
            <p:cNvPr id="54" name="Group 53">
              <a:extLst>
                <a:ext uri="{FF2B5EF4-FFF2-40B4-BE49-F238E27FC236}">
                  <a16:creationId xmlns:a16="http://schemas.microsoft.com/office/drawing/2014/main" id="{AFA7080A-C43C-C2C7-EDDD-85D9C94D5A3E}"/>
                </a:ext>
              </a:extLst>
            </p:cNvPr>
            <p:cNvGrpSpPr/>
            <p:nvPr/>
          </p:nvGrpSpPr>
          <p:grpSpPr>
            <a:xfrm>
              <a:off x="1061816" y="623231"/>
              <a:ext cx="1998913" cy="1167780"/>
              <a:chOff x="219585" y="963494"/>
              <a:chExt cx="1998913" cy="1167780"/>
            </a:xfrm>
          </p:grpSpPr>
          <p:pic>
            <p:nvPicPr>
              <p:cNvPr id="24" name="Picture 23" descr="A grey metal pipe with a black background&#10;&#10;Description automatically generated">
                <a:extLst>
                  <a:ext uri="{FF2B5EF4-FFF2-40B4-BE49-F238E27FC236}">
                    <a16:creationId xmlns:a16="http://schemas.microsoft.com/office/drawing/2014/main" id="{55F8087B-973F-BBFE-71E4-6390C20015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3292" y="963494"/>
                <a:ext cx="535206" cy="1167780"/>
              </a:xfrm>
              <a:prstGeom prst="rect">
                <a:avLst/>
              </a:prstGeom>
              <a:effectLst/>
            </p:spPr>
          </p:pic>
          <p:pic>
            <p:nvPicPr>
              <p:cNvPr id="27" name="Picture 26" descr="A grey metal pipe with a black background&#10;&#10;Description automatically generated">
                <a:extLst>
                  <a:ext uri="{FF2B5EF4-FFF2-40B4-BE49-F238E27FC236}">
                    <a16:creationId xmlns:a16="http://schemas.microsoft.com/office/drawing/2014/main" id="{EF13C548-674C-E3FF-B560-22EE602393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5389" y="963494"/>
                <a:ext cx="535206" cy="1167780"/>
              </a:xfrm>
              <a:prstGeom prst="rect">
                <a:avLst/>
              </a:prstGeom>
              <a:effectLst/>
            </p:spPr>
          </p:pic>
          <p:pic>
            <p:nvPicPr>
              <p:cNvPr id="26" name="Picture 25" descr="A grey metal pipe with a black background&#10;&#10;Description automatically generated">
                <a:extLst>
                  <a:ext uri="{FF2B5EF4-FFF2-40B4-BE49-F238E27FC236}">
                    <a16:creationId xmlns:a16="http://schemas.microsoft.com/office/drawing/2014/main" id="{9591B973-34A5-FE47-22BA-02EED4751A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585" y="963494"/>
                <a:ext cx="535206" cy="1167780"/>
              </a:xfrm>
              <a:prstGeom prst="rect">
                <a:avLst/>
              </a:prstGeom>
              <a:effectLst/>
            </p:spPr>
          </p:pic>
          <p:pic>
            <p:nvPicPr>
              <p:cNvPr id="25" name="Picture 24" descr="A grey metal pipe with a black background&#10;&#10;Description automatically generated">
                <a:extLst>
                  <a:ext uri="{FF2B5EF4-FFF2-40B4-BE49-F238E27FC236}">
                    <a16:creationId xmlns:a16="http://schemas.microsoft.com/office/drawing/2014/main" id="{E836C6D4-06FD-7FF6-50B4-D6BBC703BD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487" y="963494"/>
                <a:ext cx="535206" cy="1167780"/>
              </a:xfrm>
              <a:prstGeom prst="rect">
                <a:avLst/>
              </a:prstGeom>
              <a:effectLst/>
            </p:spPr>
          </p:pic>
        </p:grpSp>
        <p:grpSp>
          <p:nvGrpSpPr>
            <p:cNvPr id="62" name="Group 61">
              <a:extLst>
                <a:ext uri="{FF2B5EF4-FFF2-40B4-BE49-F238E27FC236}">
                  <a16:creationId xmlns:a16="http://schemas.microsoft.com/office/drawing/2014/main" id="{F93B5863-5063-988E-E5A6-E87C40393C65}"/>
                </a:ext>
              </a:extLst>
            </p:cNvPr>
            <p:cNvGrpSpPr/>
            <p:nvPr/>
          </p:nvGrpSpPr>
          <p:grpSpPr>
            <a:xfrm>
              <a:off x="4361011" y="623231"/>
              <a:ext cx="3925382" cy="1167780"/>
              <a:chOff x="3679500" y="174822"/>
              <a:chExt cx="3925382" cy="1167780"/>
            </a:xfrm>
          </p:grpSpPr>
          <p:grpSp>
            <p:nvGrpSpPr>
              <p:cNvPr id="29" name="Group 28">
                <a:extLst>
                  <a:ext uri="{FF2B5EF4-FFF2-40B4-BE49-F238E27FC236}">
                    <a16:creationId xmlns:a16="http://schemas.microsoft.com/office/drawing/2014/main" id="{76979FC1-BA03-5053-95AD-83CFE6691990}"/>
                  </a:ext>
                </a:extLst>
              </p:cNvPr>
              <p:cNvGrpSpPr/>
              <p:nvPr/>
            </p:nvGrpSpPr>
            <p:grpSpPr>
              <a:xfrm>
                <a:off x="3679500" y="174822"/>
                <a:ext cx="1987987" cy="1167780"/>
                <a:chOff x="880719" y="1136378"/>
                <a:chExt cx="1987987" cy="1167780"/>
              </a:xfrm>
              <a:effectLst/>
            </p:grpSpPr>
            <p:pic>
              <p:nvPicPr>
                <p:cNvPr id="30" name="Picture 29" descr="A grey metal pipe with a black background&#10;&#10;Description automatically generated">
                  <a:extLst>
                    <a:ext uri="{FF2B5EF4-FFF2-40B4-BE49-F238E27FC236}">
                      <a16:creationId xmlns:a16="http://schemas.microsoft.com/office/drawing/2014/main" id="{36AF1C47-C112-84FB-E0DC-4096A1BF06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3500" y="1136378"/>
                  <a:ext cx="535206" cy="1167780"/>
                </a:xfrm>
                <a:prstGeom prst="rect">
                  <a:avLst/>
                </a:prstGeom>
                <a:effectLst/>
              </p:spPr>
            </p:pic>
            <p:pic>
              <p:nvPicPr>
                <p:cNvPr id="31" name="Picture 30" descr="A grey metal pipe with a black background&#10;&#10;Description automatically generated">
                  <a:extLst>
                    <a:ext uri="{FF2B5EF4-FFF2-40B4-BE49-F238E27FC236}">
                      <a16:creationId xmlns:a16="http://schemas.microsoft.com/office/drawing/2014/main" id="{BDA427F4-1258-353B-05E3-F2C040D6BF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9239" y="1136378"/>
                  <a:ext cx="535206" cy="1167780"/>
                </a:xfrm>
                <a:prstGeom prst="rect">
                  <a:avLst/>
                </a:prstGeom>
                <a:effectLst/>
              </p:spPr>
            </p:pic>
            <p:pic>
              <p:nvPicPr>
                <p:cNvPr id="32" name="Picture 31" descr="A grey metal pipe with a black background&#10;&#10;Description automatically generated">
                  <a:extLst>
                    <a:ext uri="{FF2B5EF4-FFF2-40B4-BE49-F238E27FC236}">
                      <a16:creationId xmlns:a16="http://schemas.microsoft.com/office/drawing/2014/main" id="{672448EE-FBF7-7251-03AA-5F78185961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719" y="1136378"/>
                  <a:ext cx="535206" cy="1167780"/>
                </a:xfrm>
                <a:prstGeom prst="rect">
                  <a:avLst/>
                </a:prstGeom>
                <a:effectLst/>
              </p:spPr>
            </p:pic>
            <p:pic>
              <p:nvPicPr>
                <p:cNvPr id="33" name="Picture 32" descr="A grey metal pipe with a black background&#10;&#10;Description automatically generated">
                  <a:extLst>
                    <a:ext uri="{FF2B5EF4-FFF2-40B4-BE49-F238E27FC236}">
                      <a16:creationId xmlns:a16="http://schemas.microsoft.com/office/drawing/2014/main" id="{8F86B9AA-4403-AB94-DBCF-11756955B6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4979" y="1136378"/>
                  <a:ext cx="535206" cy="1167780"/>
                </a:xfrm>
                <a:prstGeom prst="rect">
                  <a:avLst/>
                </a:prstGeom>
                <a:effectLst/>
              </p:spPr>
            </p:pic>
          </p:grpSp>
          <p:grpSp>
            <p:nvGrpSpPr>
              <p:cNvPr id="48" name="Group 47">
                <a:extLst>
                  <a:ext uri="{FF2B5EF4-FFF2-40B4-BE49-F238E27FC236}">
                    <a16:creationId xmlns:a16="http://schemas.microsoft.com/office/drawing/2014/main" id="{C18216B1-40DA-5131-820F-FF2E04E2B8FA}"/>
                  </a:ext>
                </a:extLst>
              </p:cNvPr>
              <p:cNvGrpSpPr/>
              <p:nvPr/>
            </p:nvGrpSpPr>
            <p:grpSpPr>
              <a:xfrm>
                <a:off x="5616895" y="174822"/>
                <a:ext cx="1987987" cy="1167780"/>
                <a:chOff x="880719" y="1136378"/>
                <a:chExt cx="1987987" cy="1167780"/>
              </a:xfrm>
              <a:effectLst/>
            </p:grpSpPr>
            <p:pic>
              <p:nvPicPr>
                <p:cNvPr id="49" name="Picture 48" descr="A grey metal pipe with a black background&#10;&#10;Description automatically generated">
                  <a:extLst>
                    <a:ext uri="{FF2B5EF4-FFF2-40B4-BE49-F238E27FC236}">
                      <a16:creationId xmlns:a16="http://schemas.microsoft.com/office/drawing/2014/main" id="{26E2D4F8-28EA-52E0-2AC8-8B55E2815A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3500" y="1136378"/>
                  <a:ext cx="535206" cy="1167780"/>
                </a:xfrm>
                <a:prstGeom prst="rect">
                  <a:avLst/>
                </a:prstGeom>
                <a:effectLst/>
              </p:spPr>
            </p:pic>
            <p:pic>
              <p:nvPicPr>
                <p:cNvPr id="50" name="Picture 49" descr="A grey metal pipe with a black background&#10;&#10;Description automatically generated">
                  <a:extLst>
                    <a:ext uri="{FF2B5EF4-FFF2-40B4-BE49-F238E27FC236}">
                      <a16:creationId xmlns:a16="http://schemas.microsoft.com/office/drawing/2014/main" id="{A20E761A-5050-D9C1-0A46-1BA8586E17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9239" y="1136378"/>
                  <a:ext cx="535206" cy="1167780"/>
                </a:xfrm>
                <a:prstGeom prst="rect">
                  <a:avLst/>
                </a:prstGeom>
                <a:effectLst/>
              </p:spPr>
            </p:pic>
            <p:pic>
              <p:nvPicPr>
                <p:cNvPr id="51" name="Picture 50" descr="A grey metal pipe with a black background&#10;&#10;Description automatically generated">
                  <a:extLst>
                    <a:ext uri="{FF2B5EF4-FFF2-40B4-BE49-F238E27FC236}">
                      <a16:creationId xmlns:a16="http://schemas.microsoft.com/office/drawing/2014/main" id="{0985B0BA-2922-7B6C-FC28-993AA57332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719" y="1136378"/>
                  <a:ext cx="535206" cy="1167780"/>
                </a:xfrm>
                <a:prstGeom prst="rect">
                  <a:avLst/>
                </a:prstGeom>
                <a:effectLst/>
              </p:spPr>
            </p:pic>
            <p:pic>
              <p:nvPicPr>
                <p:cNvPr id="52" name="Picture 51" descr="A grey metal pipe with a black background&#10;&#10;Description automatically generated">
                  <a:extLst>
                    <a:ext uri="{FF2B5EF4-FFF2-40B4-BE49-F238E27FC236}">
                      <a16:creationId xmlns:a16="http://schemas.microsoft.com/office/drawing/2014/main" id="{2938BDC5-F1C0-2B39-7D4D-A29B9A70E1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4979" y="1136378"/>
                  <a:ext cx="535206" cy="1167780"/>
                </a:xfrm>
                <a:prstGeom prst="rect">
                  <a:avLst/>
                </a:prstGeom>
                <a:effectLst/>
              </p:spPr>
            </p:pic>
          </p:grpSp>
        </p:grpSp>
        <p:grpSp>
          <p:nvGrpSpPr>
            <p:cNvPr id="61" name="Group 60">
              <a:extLst>
                <a:ext uri="{FF2B5EF4-FFF2-40B4-BE49-F238E27FC236}">
                  <a16:creationId xmlns:a16="http://schemas.microsoft.com/office/drawing/2014/main" id="{2C1B07E2-6B56-2F2B-7D40-6BFF004A199A}"/>
                </a:ext>
              </a:extLst>
            </p:cNvPr>
            <p:cNvGrpSpPr/>
            <p:nvPr/>
          </p:nvGrpSpPr>
          <p:grpSpPr>
            <a:xfrm>
              <a:off x="9586675" y="615867"/>
              <a:ext cx="2487414" cy="1175144"/>
              <a:chOff x="9586675" y="167458"/>
              <a:chExt cx="2487414" cy="1175144"/>
            </a:xfrm>
          </p:grpSpPr>
          <p:grpSp>
            <p:nvGrpSpPr>
              <p:cNvPr id="55" name="Group 54">
                <a:extLst>
                  <a:ext uri="{FF2B5EF4-FFF2-40B4-BE49-F238E27FC236}">
                    <a16:creationId xmlns:a16="http://schemas.microsoft.com/office/drawing/2014/main" id="{0AFC4DAC-823E-408C-AB4F-85E2E7B26E12}"/>
                  </a:ext>
                </a:extLst>
              </p:cNvPr>
              <p:cNvGrpSpPr/>
              <p:nvPr/>
            </p:nvGrpSpPr>
            <p:grpSpPr>
              <a:xfrm>
                <a:off x="10075176" y="174822"/>
                <a:ext cx="1998913" cy="1167780"/>
                <a:chOff x="219585" y="963494"/>
                <a:chExt cx="1998913" cy="1167780"/>
              </a:xfrm>
            </p:grpSpPr>
            <p:pic>
              <p:nvPicPr>
                <p:cNvPr id="56" name="Picture 55" descr="A grey metal pipe with a black background&#10;&#10;Description automatically generated">
                  <a:extLst>
                    <a:ext uri="{FF2B5EF4-FFF2-40B4-BE49-F238E27FC236}">
                      <a16:creationId xmlns:a16="http://schemas.microsoft.com/office/drawing/2014/main" id="{29863B30-CA57-E87A-A6F2-8660A98CEB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3292" y="963494"/>
                  <a:ext cx="535206" cy="1167780"/>
                </a:xfrm>
                <a:prstGeom prst="rect">
                  <a:avLst/>
                </a:prstGeom>
                <a:effectLst/>
              </p:spPr>
            </p:pic>
            <p:pic>
              <p:nvPicPr>
                <p:cNvPr id="57" name="Picture 56" descr="A grey metal pipe with a black background&#10;&#10;Description automatically generated">
                  <a:extLst>
                    <a:ext uri="{FF2B5EF4-FFF2-40B4-BE49-F238E27FC236}">
                      <a16:creationId xmlns:a16="http://schemas.microsoft.com/office/drawing/2014/main" id="{237D864A-7596-273D-DCED-9EFE2911B9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5389" y="963494"/>
                  <a:ext cx="535206" cy="1167780"/>
                </a:xfrm>
                <a:prstGeom prst="rect">
                  <a:avLst/>
                </a:prstGeom>
                <a:effectLst/>
              </p:spPr>
            </p:pic>
            <p:pic>
              <p:nvPicPr>
                <p:cNvPr id="58" name="Picture 57" descr="A grey metal pipe with a black background&#10;&#10;Description automatically generated">
                  <a:extLst>
                    <a:ext uri="{FF2B5EF4-FFF2-40B4-BE49-F238E27FC236}">
                      <a16:creationId xmlns:a16="http://schemas.microsoft.com/office/drawing/2014/main" id="{5FCE7E16-A97B-59A8-4631-834BA7515C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585" y="963494"/>
                  <a:ext cx="535206" cy="1167780"/>
                </a:xfrm>
                <a:prstGeom prst="rect">
                  <a:avLst/>
                </a:prstGeom>
                <a:effectLst/>
              </p:spPr>
            </p:pic>
            <p:pic>
              <p:nvPicPr>
                <p:cNvPr id="59" name="Picture 58" descr="A grey metal pipe with a black background&#10;&#10;Description automatically generated">
                  <a:extLst>
                    <a:ext uri="{FF2B5EF4-FFF2-40B4-BE49-F238E27FC236}">
                      <a16:creationId xmlns:a16="http://schemas.microsoft.com/office/drawing/2014/main" id="{5FEBAF3D-2AD1-C6ED-C797-BDBFAFF508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487" y="963494"/>
                  <a:ext cx="535206" cy="1167780"/>
                </a:xfrm>
                <a:prstGeom prst="rect">
                  <a:avLst/>
                </a:prstGeom>
                <a:effectLst/>
              </p:spPr>
            </p:pic>
          </p:grpSp>
          <p:pic>
            <p:nvPicPr>
              <p:cNvPr id="60" name="Picture 59" descr="A grey metal pipe with a black background&#10;&#10;Description automatically generated">
                <a:extLst>
                  <a:ext uri="{FF2B5EF4-FFF2-40B4-BE49-F238E27FC236}">
                    <a16:creationId xmlns:a16="http://schemas.microsoft.com/office/drawing/2014/main" id="{BA2238A3-8939-43E2-5F87-55D521514E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86675" y="167458"/>
                <a:ext cx="535206" cy="1167780"/>
              </a:xfrm>
              <a:prstGeom prst="rect">
                <a:avLst/>
              </a:prstGeom>
              <a:effectLst/>
            </p:spPr>
          </p:pic>
        </p:grpSp>
      </p:grpSp>
      <p:pic>
        <p:nvPicPr>
          <p:cNvPr id="2" name="Picture 1" descr="A red and white sign&#10;&#10;Description automatically generated with medium confidence">
            <a:extLst>
              <a:ext uri="{FF2B5EF4-FFF2-40B4-BE49-F238E27FC236}">
                <a16:creationId xmlns:a16="http://schemas.microsoft.com/office/drawing/2014/main" id="{F044D880-F1C4-AA5E-2393-34B1C788B0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3" name="TextBox 2">
            <a:extLst>
              <a:ext uri="{FF2B5EF4-FFF2-40B4-BE49-F238E27FC236}">
                <a16:creationId xmlns:a16="http://schemas.microsoft.com/office/drawing/2014/main" id="{2E1A584C-7A4D-BE5B-D156-8965C9596B52}"/>
              </a:ext>
            </a:extLst>
          </p:cNvPr>
          <p:cNvSpPr txBox="1"/>
          <p:nvPr/>
        </p:nvSpPr>
        <p:spPr>
          <a:xfrm>
            <a:off x="-833080" y="-1474539"/>
            <a:ext cx="2514600" cy="646331"/>
          </a:xfrm>
          <a:prstGeom prst="rect">
            <a:avLst/>
          </a:prstGeom>
          <a:noFill/>
        </p:spPr>
        <p:txBody>
          <a:bodyPr wrap="square" rtlCol="0">
            <a:spAutoFit/>
          </a:bodyPr>
          <a:lstStyle/>
          <a:p>
            <a:r>
              <a:rPr lang="en-US" b="1" dirty="0">
                <a:solidFill>
                  <a:srgbClr val="9FA7AB"/>
                </a:solidFill>
              </a:rPr>
              <a:t>2023-24: 4 PUMPS </a:t>
            </a:r>
          </a:p>
          <a:p>
            <a:r>
              <a:rPr lang="en-US" b="1" dirty="0">
                <a:solidFill>
                  <a:srgbClr val="9FA7AB"/>
                </a:solidFill>
              </a:rPr>
              <a:t>COMPLETED</a:t>
            </a:r>
          </a:p>
        </p:txBody>
      </p:sp>
      <p:sp>
        <p:nvSpPr>
          <p:cNvPr id="4" name="TextBox 3">
            <a:extLst>
              <a:ext uri="{FF2B5EF4-FFF2-40B4-BE49-F238E27FC236}">
                <a16:creationId xmlns:a16="http://schemas.microsoft.com/office/drawing/2014/main" id="{46D1E1D5-EF80-8970-953A-CB2599134876}"/>
              </a:ext>
            </a:extLst>
          </p:cNvPr>
          <p:cNvSpPr txBox="1"/>
          <p:nvPr/>
        </p:nvSpPr>
        <p:spPr>
          <a:xfrm>
            <a:off x="4207914" y="-1061303"/>
            <a:ext cx="3776172" cy="646331"/>
          </a:xfrm>
          <a:prstGeom prst="rect">
            <a:avLst/>
          </a:prstGeom>
          <a:noFill/>
        </p:spPr>
        <p:txBody>
          <a:bodyPr wrap="square" rtlCol="0">
            <a:spAutoFit/>
          </a:bodyPr>
          <a:lstStyle/>
          <a:p>
            <a:r>
              <a:rPr lang="en-US" b="1" dirty="0">
                <a:solidFill>
                  <a:srgbClr val="9FA7AB"/>
                </a:solidFill>
              </a:rPr>
              <a:t>2024-25: 8 PUMPS TARGETED FOR COMPLETION</a:t>
            </a:r>
          </a:p>
        </p:txBody>
      </p:sp>
      <p:sp>
        <p:nvSpPr>
          <p:cNvPr id="23" name="Rectangle 22">
            <a:extLst>
              <a:ext uri="{FF2B5EF4-FFF2-40B4-BE49-F238E27FC236}">
                <a16:creationId xmlns:a16="http://schemas.microsoft.com/office/drawing/2014/main" id="{3FD2FE5F-8E25-5D31-4D24-56E6E28D03EA}"/>
              </a:ext>
            </a:extLst>
          </p:cNvPr>
          <p:cNvSpPr/>
          <p:nvPr/>
        </p:nvSpPr>
        <p:spPr>
          <a:xfrm>
            <a:off x="7881514" y="0"/>
            <a:ext cx="4283854" cy="6859736"/>
          </a:xfrm>
          <a:prstGeom prst="rect">
            <a:avLst/>
          </a:prstGeom>
          <a:solidFill>
            <a:srgbClr val="85CD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CBF35F27-6795-8107-49CC-5B8376BB582F}"/>
              </a:ext>
            </a:extLst>
          </p:cNvPr>
          <p:cNvCxnSpPr/>
          <p:nvPr/>
        </p:nvCxnSpPr>
        <p:spPr>
          <a:xfrm>
            <a:off x="7881514" y="0"/>
            <a:ext cx="0" cy="6859736"/>
          </a:xfrm>
          <a:prstGeom prst="line">
            <a:avLst/>
          </a:prstGeom>
          <a:ln w="38100">
            <a:solidFill>
              <a:srgbClr val="BFBFC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C412F3F-A743-1F69-8FAB-ADDC3B7D10B8}"/>
              </a:ext>
            </a:extLst>
          </p:cNvPr>
          <p:cNvSpPr txBox="1"/>
          <p:nvPr/>
        </p:nvSpPr>
        <p:spPr>
          <a:xfrm>
            <a:off x="8114424" y="1951604"/>
            <a:ext cx="3731384" cy="830997"/>
          </a:xfrm>
          <a:prstGeom prst="rect">
            <a:avLst/>
          </a:prstGeom>
          <a:noFill/>
        </p:spPr>
        <p:txBody>
          <a:bodyPr wrap="square" rtlCol="0">
            <a:spAutoFit/>
          </a:bodyPr>
          <a:lstStyle/>
          <a:p>
            <a:r>
              <a:rPr lang="en-US" sz="1600" i="1" dirty="0">
                <a:solidFill>
                  <a:srgbClr val="FCF0E3"/>
                </a:solidFill>
                <a:latin typeface="+mj-lt"/>
              </a:rPr>
              <a:t>HONORING OUR COMMITMENT TO DELIVER THE 35-YEAR DESIGN SPECIFICATIONS</a:t>
            </a:r>
          </a:p>
        </p:txBody>
      </p:sp>
      <p:sp>
        <p:nvSpPr>
          <p:cNvPr id="35" name="TextBox 34">
            <a:extLst>
              <a:ext uri="{FF2B5EF4-FFF2-40B4-BE49-F238E27FC236}">
                <a16:creationId xmlns:a16="http://schemas.microsoft.com/office/drawing/2014/main" id="{A93D51FD-F568-918A-066A-B72C5D7DF966}"/>
              </a:ext>
            </a:extLst>
          </p:cNvPr>
          <p:cNvSpPr txBox="1"/>
          <p:nvPr/>
        </p:nvSpPr>
        <p:spPr>
          <a:xfrm>
            <a:off x="8122180" y="665340"/>
            <a:ext cx="3731386" cy="1200329"/>
          </a:xfrm>
          <a:prstGeom prst="rect">
            <a:avLst/>
          </a:prstGeom>
          <a:noFill/>
        </p:spPr>
        <p:txBody>
          <a:bodyPr wrap="square" rtlCol="0">
            <a:spAutoFit/>
          </a:bodyPr>
          <a:lstStyle/>
          <a:p>
            <a:r>
              <a:rPr lang="en-US" sz="2400" b="1" dirty="0">
                <a:solidFill>
                  <a:srgbClr val="FCF0E3"/>
                </a:solidFill>
                <a:latin typeface="Arial Black" panose="020B0A04020102020204" pitchFamily="34" charset="0"/>
              </a:rPr>
              <a:t>PERMANENT CANAL CLOSURES AND PUMPS </a:t>
            </a:r>
          </a:p>
        </p:txBody>
      </p:sp>
      <p:sp>
        <p:nvSpPr>
          <p:cNvPr id="39" name="TextBox 38">
            <a:extLst>
              <a:ext uri="{FF2B5EF4-FFF2-40B4-BE49-F238E27FC236}">
                <a16:creationId xmlns:a16="http://schemas.microsoft.com/office/drawing/2014/main" id="{D0A3B41B-8EBA-3750-D868-F6D808DA77D3}"/>
              </a:ext>
            </a:extLst>
          </p:cNvPr>
          <p:cNvSpPr txBox="1"/>
          <p:nvPr/>
        </p:nvSpPr>
        <p:spPr>
          <a:xfrm>
            <a:off x="8131488" y="3272084"/>
            <a:ext cx="3731382" cy="3908762"/>
          </a:xfrm>
          <a:prstGeom prst="rect">
            <a:avLst/>
          </a:prstGeom>
          <a:noFill/>
        </p:spPr>
        <p:txBody>
          <a:bodyPr wrap="square" rtlCol="0">
            <a:spAutoFit/>
          </a:bodyPr>
          <a:lstStyle/>
          <a:p>
            <a:pPr>
              <a:tabLst>
                <a:tab pos="403225" algn="l"/>
              </a:tabLst>
            </a:pPr>
            <a:r>
              <a:rPr lang="en-US" dirty="0">
                <a:solidFill>
                  <a:srgbClr val="FCF0E3"/>
                </a:solidFill>
                <a:latin typeface="+mj-lt"/>
              </a:rPr>
              <a:t>A multiyear effort to address corrosion levels that exceeded the 35-year design specifications.  </a:t>
            </a:r>
          </a:p>
          <a:p>
            <a:pPr>
              <a:tabLst>
                <a:tab pos="403225" algn="l"/>
              </a:tabLst>
            </a:pPr>
            <a:endParaRPr lang="en-US" dirty="0">
              <a:solidFill>
                <a:srgbClr val="FCF0E3"/>
              </a:solidFill>
              <a:latin typeface="+mj-lt"/>
            </a:endParaRPr>
          </a:p>
          <a:p>
            <a:pPr>
              <a:tabLst>
                <a:tab pos="403225" algn="l"/>
              </a:tabLst>
            </a:pPr>
            <a:r>
              <a:rPr lang="en-US" dirty="0">
                <a:solidFill>
                  <a:srgbClr val="FCF0E3"/>
                </a:solidFill>
                <a:latin typeface="+mj-lt"/>
              </a:rPr>
              <a:t>Permanent repairs were completed on four of the 17 pumps during the 2023-24 work season.  With the close of hurricane season, USACE and its contractor has resumed its on-site work to repair the remaining pumps.</a:t>
            </a:r>
          </a:p>
          <a:p>
            <a:pPr>
              <a:tabLst>
                <a:tab pos="403225" algn="l"/>
              </a:tabLst>
            </a:pPr>
            <a:endParaRPr lang="en-US" dirty="0">
              <a:solidFill>
                <a:srgbClr val="FCF0E3"/>
              </a:solidFill>
              <a:latin typeface="+mj-lt"/>
            </a:endParaRPr>
          </a:p>
          <a:p>
            <a:endParaRPr lang="en-US" sz="1600" dirty="0">
              <a:solidFill>
                <a:srgbClr val="FCF0E3"/>
              </a:solidFill>
              <a:latin typeface="+mj-lt"/>
            </a:endParaRPr>
          </a:p>
          <a:p>
            <a:r>
              <a:rPr lang="en-US" sz="1600" dirty="0">
                <a:solidFill>
                  <a:srgbClr val="FCF0E3"/>
                </a:solidFill>
                <a:latin typeface="+mj-lt"/>
              </a:rPr>
              <a:t> </a:t>
            </a:r>
          </a:p>
        </p:txBody>
      </p:sp>
    </p:spTree>
    <p:extLst>
      <p:ext uri="{BB962C8B-B14F-4D97-AF65-F5344CB8AC3E}">
        <p14:creationId xmlns:p14="http://schemas.microsoft.com/office/powerpoint/2010/main" val="3480548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large boat on the water&#10;&#10;Description automatically generated">
            <a:extLst>
              <a:ext uri="{FF2B5EF4-FFF2-40B4-BE49-F238E27FC236}">
                <a16:creationId xmlns:a16="http://schemas.microsoft.com/office/drawing/2014/main" id="{189EDFEB-5459-E4EB-F513-6CF1B9BA446F}"/>
              </a:ext>
            </a:extLst>
          </p:cNvPr>
          <p:cNvPicPr>
            <a:picLocks noGrp="1" noChangeAspect="1"/>
          </p:cNvPicPr>
          <p:nvPr>
            <p:ph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p:spPr>
      </p:pic>
      <p:sp>
        <p:nvSpPr>
          <p:cNvPr id="3" name="Footer Placeholder 2">
            <a:extLst>
              <a:ext uri="{FF2B5EF4-FFF2-40B4-BE49-F238E27FC236}">
                <a16:creationId xmlns:a16="http://schemas.microsoft.com/office/drawing/2014/main" id="{5046B516-07A2-2942-9F7D-1F4FC990578C}"/>
              </a:ext>
            </a:extLst>
          </p:cNvPr>
          <p:cNvSpPr>
            <a:spLocks noGrp="1"/>
          </p:cNvSpPr>
          <p:nvPr>
            <p:ph type="ftr" sz="quarter" idx="12"/>
          </p:nvPr>
        </p:nvSpPr>
        <p:spPr/>
        <p:txBody>
          <a:bodyPr/>
          <a:lstStyle/>
          <a:p>
            <a:endParaRPr lang="en-US" dirty="0"/>
          </a:p>
        </p:txBody>
      </p:sp>
      <p:sp>
        <p:nvSpPr>
          <p:cNvPr id="5" name="TextBox 4">
            <a:extLst>
              <a:ext uri="{FF2B5EF4-FFF2-40B4-BE49-F238E27FC236}">
                <a16:creationId xmlns:a16="http://schemas.microsoft.com/office/drawing/2014/main" id="{5CDEDB1B-8064-45FC-142F-2923F11A7361}"/>
              </a:ext>
            </a:extLst>
          </p:cNvPr>
          <p:cNvSpPr txBox="1"/>
          <p:nvPr/>
        </p:nvSpPr>
        <p:spPr>
          <a:xfrm>
            <a:off x="107043" y="-1546160"/>
            <a:ext cx="3786554" cy="1200329"/>
          </a:xfrm>
          <a:prstGeom prst="rect">
            <a:avLst/>
          </a:prstGeom>
          <a:noFill/>
        </p:spPr>
        <p:txBody>
          <a:bodyPr wrap="square" rtlCol="0">
            <a:spAutoFit/>
          </a:bodyPr>
          <a:lstStyle/>
          <a:p>
            <a:pPr algn="ctr"/>
            <a:r>
              <a:rPr lang="en-US" sz="2400" dirty="0">
                <a:solidFill>
                  <a:schemeClr val="tx2"/>
                </a:solidFill>
                <a:latin typeface="Arial Black" panose="020B0A04020102020204" pitchFamily="34" charset="0"/>
              </a:rPr>
              <a:t>2024</a:t>
            </a:r>
          </a:p>
          <a:p>
            <a:pPr algn="ctr"/>
            <a:r>
              <a:rPr lang="en-US" sz="2400" dirty="0">
                <a:solidFill>
                  <a:schemeClr val="tx2"/>
                </a:solidFill>
                <a:latin typeface="Arial Black" panose="020B0A04020102020204" pitchFamily="34" charset="0"/>
              </a:rPr>
              <a:t>MISSISSIPPI RIVER LOW WATER SEASON </a:t>
            </a:r>
          </a:p>
        </p:txBody>
      </p:sp>
      <p:sp>
        <p:nvSpPr>
          <p:cNvPr id="8" name="TextBox 7">
            <a:extLst>
              <a:ext uri="{FF2B5EF4-FFF2-40B4-BE49-F238E27FC236}">
                <a16:creationId xmlns:a16="http://schemas.microsoft.com/office/drawing/2014/main" id="{8F44B194-5892-6324-7F0D-C441EF3F312A}"/>
              </a:ext>
            </a:extLst>
          </p:cNvPr>
          <p:cNvSpPr txBox="1"/>
          <p:nvPr/>
        </p:nvSpPr>
        <p:spPr>
          <a:xfrm>
            <a:off x="-4517139" y="2236895"/>
            <a:ext cx="3252290" cy="3970318"/>
          </a:xfrm>
          <a:prstGeom prst="rect">
            <a:avLst/>
          </a:prstGeom>
          <a:noFill/>
        </p:spPr>
        <p:txBody>
          <a:bodyPr wrap="square" rtlCol="0">
            <a:spAutoFit/>
          </a:bodyPr>
          <a:lstStyle/>
          <a:p>
            <a:pPr>
              <a:spcBef>
                <a:spcPts val="1200"/>
              </a:spcBef>
              <a:spcAft>
                <a:spcPts val="1200"/>
              </a:spcAft>
            </a:pPr>
            <a:r>
              <a:rPr lang="en-US" b="1" dirty="0">
                <a:solidFill>
                  <a:schemeClr val="tx2"/>
                </a:solidFill>
              </a:rPr>
              <a:t>The Mississippi River experienced extreme drought conditions for the third consecutive year.  The submarine sill, constructed to mitigate Ship Channel influence on the saltwater intrusion, performed as designed.  Successful implementation of reverse osmosis water purification units by Plaquemines Parish eliminated the need for water barging.  </a:t>
            </a:r>
          </a:p>
        </p:txBody>
      </p:sp>
      <p:pic>
        <p:nvPicPr>
          <p:cNvPr id="11" name="Content Placeholder 5" descr="A large boat on the water&#10;&#10;Description automatically generated">
            <a:extLst>
              <a:ext uri="{FF2B5EF4-FFF2-40B4-BE49-F238E27FC236}">
                <a16:creationId xmlns:a16="http://schemas.microsoft.com/office/drawing/2014/main" id="{2F112B38-49E2-97C7-9B38-CD04B6267E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98073"/>
          <a:stretch/>
        </p:blipFill>
        <p:spPr bwMode="auto">
          <a:xfrm>
            <a:off x="24896" y="0"/>
            <a:ext cx="82148" cy="6858000"/>
          </a:xfrm>
          <a:prstGeom prst="rect">
            <a:avLst/>
          </a:prstGeom>
          <a:noFill/>
          <a:ln w="9525">
            <a:noFill/>
            <a:miter lim="800000"/>
            <a:headEnd/>
            <a:tailEnd/>
          </a:ln>
        </p:spPr>
      </p:pic>
      <p:pic>
        <p:nvPicPr>
          <p:cNvPr id="2" name="Picture 1" descr="A red and white sign&#10;&#10;Description automatically generated with medium confidence">
            <a:extLst>
              <a:ext uri="{FF2B5EF4-FFF2-40B4-BE49-F238E27FC236}">
                <a16:creationId xmlns:a16="http://schemas.microsoft.com/office/drawing/2014/main" id="{8D93788E-1838-F96A-05A2-65BAB444B6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Tree>
    <p:extLst>
      <p:ext uri="{BB962C8B-B14F-4D97-AF65-F5344CB8AC3E}">
        <p14:creationId xmlns:p14="http://schemas.microsoft.com/office/powerpoint/2010/main" val="3060665237"/>
      </p:ext>
    </p:extLst>
  </p:cSld>
  <p:clrMapOvr>
    <a:masterClrMapping/>
  </p:clrMapOvr>
  <mc:AlternateContent xmlns:mc="http://schemas.openxmlformats.org/markup-compatibility/2006" xmlns:p14="http://schemas.microsoft.com/office/powerpoint/2010/main">
    <mc:Choice Requires="p14">
      <p:transition spd="slow" p14:dur="2000" advClick="0" advTm="0">
        <p:push/>
      </p:transition>
    </mc:Choice>
    <mc:Fallback xmlns="">
      <p:transition spd="slow" advClick="0" advTm="0">
        <p:push/>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large boat on the water&#10;&#10;Description automatically generated">
            <a:extLst>
              <a:ext uri="{FF2B5EF4-FFF2-40B4-BE49-F238E27FC236}">
                <a16:creationId xmlns:a16="http://schemas.microsoft.com/office/drawing/2014/main" id="{189EDFEB-5459-E4EB-F513-6CF1B9BA446F}"/>
              </a:ext>
            </a:extLst>
          </p:cNvPr>
          <p:cNvPicPr>
            <a:picLocks noGrp="1" noChangeAspect="1"/>
          </p:cNvPicPr>
          <p:nvPr>
            <p:ph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p:spPr>
      </p:pic>
      <p:sp>
        <p:nvSpPr>
          <p:cNvPr id="3" name="Footer Placeholder 2">
            <a:extLst>
              <a:ext uri="{FF2B5EF4-FFF2-40B4-BE49-F238E27FC236}">
                <a16:creationId xmlns:a16="http://schemas.microsoft.com/office/drawing/2014/main" id="{5046B516-07A2-2942-9F7D-1F4FC990578C}"/>
              </a:ext>
            </a:extLst>
          </p:cNvPr>
          <p:cNvSpPr>
            <a:spLocks noGrp="1"/>
          </p:cNvSpPr>
          <p:nvPr>
            <p:ph type="ftr" sz="quarter" idx="12"/>
          </p:nvPr>
        </p:nvSpPr>
        <p:spPr/>
        <p:txBody>
          <a:bodyPr/>
          <a:lstStyle/>
          <a:p>
            <a:endParaRPr lang="en-US" dirty="0"/>
          </a:p>
        </p:txBody>
      </p:sp>
      <p:pic>
        <p:nvPicPr>
          <p:cNvPr id="2" name="Picture 1" descr="A red and white sign&#10;&#10;Description automatically generated with medium confidence">
            <a:extLst>
              <a:ext uri="{FF2B5EF4-FFF2-40B4-BE49-F238E27FC236}">
                <a16:creationId xmlns:a16="http://schemas.microsoft.com/office/drawing/2014/main" id="{8D93788E-1838-F96A-05A2-65BAB444B6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pic>
        <p:nvPicPr>
          <p:cNvPr id="4" name="Content Placeholder 5" descr="A large boat on the water&#10;&#10;Description automatically generated">
            <a:extLst>
              <a:ext uri="{FF2B5EF4-FFF2-40B4-BE49-F238E27FC236}">
                <a16:creationId xmlns:a16="http://schemas.microsoft.com/office/drawing/2014/main" id="{12BE27F5-15EC-308F-F953-A7DAE3FD17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8795" y="-4880"/>
            <a:ext cx="4264269" cy="6858000"/>
          </a:xfrm>
          <a:prstGeom prst="rect">
            <a:avLst/>
          </a:prstGeom>
          <a:noFill/>
          <a:ln w="9525">
            <a:noFill/>
            <a:miter lim="800000"/>
            <a:headEnd/>
            <a:tailEnd/>
          </a:ln>
        </p:spPr>
      </p:pic>
      <p:sp>
        <p:nvSpPr>
          <p:cNvPr id="5" name="TextBox 4">
            <a:extLst>
              <a:ext uri="{FF2B5EF4-FFF2-40B4-BE49-F238E27FC236}">
                <a16:creationId xmlns:a16="http://schemas.microsoft.com/office/drawing/2014/main" id="{94B12DE0-FB8E-9012-F639-736AC7EA51FE}"/>
              </a:ext>
            </a:extLst>
          </p:cNvPr>
          <p:cNvSpPr txBox="1"/>
          <p:nvPr/>
        </p:nvSpPr>
        <p:spPr>
          <a:xfrm>
            <a:off x="275495" y="850917"/>
            <a:ext cx="3786554" cy="1200329"/>
          </a:xfrm>
          <a:prstGeom prst="rect">
            <a:avLst/>
          </a:prstGeom>
          <a:noFill/>
        </p:spPr>
        <p:txBody>
          <a:bodyPr wrap="square" rtlCol="0">
            <a:spAutoFit/>
          </a:bodyPr>
          <a:lstStyle/>
          <a:p>
            <a:pPr algn="ctr"/>
            <a:r>
              <a:rPr lang="en-US" sz="2400" dirty="0">
                <a:solidFill>
                  <a:schemeClr val="tx2"/>
                </a:solidFill>
                <a:latin typeface="Arial Black" panose="020B0A04020102020204" pitchFamily="34" charset="0"/>
              </a:rPr>
              <a:t>2024</a:t>
            </a:r>
          </a:p>
          <a:p>
            <a:pPr algn="ctr"/>
            <a:r>
              <a:rPr lang="en-US" sz="2400" dirty="0">
                <a:solidFill>
                  <a:schemeClr val="tx2"/>
                </a:solidFill>
                <a:latin typeface="Arial Black" panose="020B0A04020102020204" pitchFamily="34" charset="0"/>
              </a:rPr>
              <a:t>MISSISSIPPI RIVER LOW WATER SEASON </a:t>
            </a:r>
          </a:p>
        </p:txBody>
      </p:sp>
      <p:sp>
        <p:nvSpPr>
          <p:cNvPr id="10" name="TextBox 9">
            <a:extLst>
              <a:ext uri="{FF2B5EF4-FFF2-40B4-BE49-F238E27FC236}">
                <a16:creationId xmlns:a16="http://schemas.microsoft.com/office/drawing/2014/main" id="{CA012060-4A84-9E01-1F2C-3A5CCF7AED0D}"/>
              </a:ext>
            </a:extLst>
          </p:cNvPr>
          <p:cNvSpPr txBox="1"/>
          <p:nvPr/>
        </p:nvSpPr>
        <p:spPr>
          <a:xfrm>
            <a:off x="542627" y="2283926"/>
            <a:ext cx="3252290" cy="3970318"/>
          </a:xfrm>
          <a:prstGeom prst="rect">
            <a:avLst/>
          </a:prstGeom>
          <a:noFill/>
        </p:spPr>
        <p:txBody>
          <a:bodyPr wrap="square" rtlCol="0">
            <a:spAutoFit/>
          </a:bodyPr>
          <a:lstStyle/>
          <a:p>
            <a:pPr>
              <a:spcBef>
                <a:spcPts val="1200"/>
              </a:spcBef>
              <a:spcAft>
                <a:spcPts val="1200"/>
              </a:spcAft>
            </a:pPr>
            <a:r>
              <a:rPr lang="en-US" b="1" dirty="0">
                <a:solidFill>
                  <a:schemeClr val="tx2"/>
                </a:solidFill>
              </a:rPr>
              <a:t>The Mississippi River experienced extreme drought conditions for the third consecutive year.  The submarine sill, constructed to mitigate Ship Channel influence on the saltwater intrusion, performed as designed.  Successful implementation of reverse osmosis water purification units by Plaquemines Parish eliminated the need for water barging.  </a:t>
            </a:r>
          </a:p>
        </p:txBody>
      </p:sp>
      <p:pic>
        <p:nvPicPr>
          <p:cNvPr id="8" name="Picture 7" descr="A red and white sign&#10;&#10;Description automatically generated with medium confidence">
            <a:extLst>
              <a:ext uri="{FF2B5EF4-FFF2-40B4-BE49-F238E27FC236}">
                <a16:creationId xmlns:a16="http://schemas.microsoft.com/office/drawing/2014/main" id="{690C9E57-2D25-B52D-07D7-E54F385DB0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100" y="471870"/>
            <a:ext cx="681666" cy="451942"/>
          </a:xfrm>
          <a:prstGeom prst="rect">
            <a:avLst/>
          </a:prstGeom>
        </p:spPr>
      </p:pic>
    </p:spTree>
    <p:extLst>
      <p:ext uri="{BB962C8B-B14F-4D97-AF65-F5344CB8AC3E}">
        <p14:creationId xmlns:p14="http://schemas.microsoft.com/office/powerpoint/2010/main" val="1194605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4E6649-C81A-490E-153E-DB1C73340080}"/>
              </a:ext>
            </a:extLst>
          </p:cNvPr>
          <p:cNvSpPr>
            <a:spLocks noGrp="1"/>
          </p:cNvSpPr>
          <p:nvPr>
            <p:ph sz="quarter" idx="10"/>
          </p:nvPr>
        </p:nvSpPr>
        <p:spPr/>
        <p:txBody>
          <a:bodyPr/>
          <a:lstStyle/>
          <a:p>
            <a:endParaRPr lang="en-US" dirty="0"/>
          </a:p>
        </p:txBody>
      </p:sp>
      <p:sp>
        <p:nvSpPr>
          <p:cNvPr id="3" name="Footer Placeholder 2">
            <a:extLst>
              <a:ext uri="{FF2B5EF4-FFF2-40B4-BE49-F238E27FC236}">
                <a16:creationId xmlns:a16="http://schemas.microsoft.com/office/drawing/2014/main" id="{31CE08A2-D632-1CF9-7FB0-61A8D812502E}"/>
              </a:ext>
            </a:extLst>
          </p:cNvPr>
          <p:cNvSpPr>
            <a:spLocks noGrp="1"/>
          </p:cNvSpPr>
          <p:nvPr>
            <p:ph type="ftr" sz="quarter" idx="12"/>
          </p:nvPr>
        </p:nvSpPr>
        <p:spPr/>
        <p:txBody>
          <a:bodyPr/>
          <a:lstStyle/>
          <a:p>
            <a:endParaRPr lang="en-US" dirty="0"/>
          </a:p>
        </p:txBody>
      </p:sp>
      <p:sp>
        <p:nvSpPr>
          <p:cNvPr id="4" name="Title 3">
            <a:extLst>
              <a:ext uri="{FF2B5EF4-FFF2-40B4-BE49-F238E27FC236}">
                <a16:creationId xmlns:a16="http://schemas.microsoft.com/office/drawing/2014/main" id="{FB156BA5-F304-46D8-85CA-29289CD9CF5A}"/>
              </a:ext>
            </a:extLst>
          </p:cNvPr>
          <p:cNvSpPr>
            <a:spLocks noGrp="1"/>
          </p:cNvSpPr>
          <p:nvPr>
            <p:ph type="title"/>
          </p:nvPr>
        </p:nvSpPr>
        <p:spPr/>
        <p:txBody>
          <a:bodyPr/>
          <a:lstStyle/>
          <a:p>
            <a:endParaRPr lang="en-US"/>
          </a:p>
        </p:txBody>
      </p:sp>
      <p:pic>
        <p:nvPicPr>
          <p:cNvPr id="7" name="Content Placeholder 5" descr="A large dirt field with a bulldozer&#10;&#10;Description automatically generated">
            <a:extLst>
              <a:ext uri="{FF2B5EF4-FFF2-40B4-BE49-F238E27FC236}">
                <a16:creationId xmlns:a16="http://schemas.microsoft.com/office/drawing/2014/main" id="{FB6F7C65-39E6-4739-94C3-A475A60DB9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45143" y="-130630"/>
            <a:ext cx="12453258" cy="7153729"/>
          </a:xfrm>
          <a:prstGeom prst="rect">
            <a:avLst/>
          </a:prstGeom>
          <a:noFill/>
          <a:ln w="9525">
            <a:noFill/>
            <a:miter lim="800000"/>
            <a:headEnd/>
            <a:tailEnd/>
          </a:ln>
        </p:spPr>
      </p:pic>
      <p:pic>
        <p:nvPicPr>
          <p:cNvPr id="5" name="Picture 4" descr="A red and white sign&#10;&#10;Description automatically generated with medium confidence">
            <a:extLst>
              <a:ext uri="{FF2B5EF4-FFF2-40B4-BE49-F238E27FC236}">
                <a16:creationId xmlns:a16="http://schemas.microsoft.com/office/drawing/2014/main" id="{0E6D08EC-8F68-DDA9-83FD-B8AB852D48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13" name="Freeform: Shape 12">
            <a:extLst>
              <a:ext uri="{FF2B5EF4-FFF2-40B4-BE49-F238E27FC236}">
                <a16:creationId xmlns:a16="http://schemas.microsoft.com/office/drawing/2014/main" id="{EDD8547E-BCE4-8B14-A063-56113ECEC96D}"/>
              </a:ext>
            </a:extLst>
          </p:cNvPr>
          <p:cNvSpPr/>
          <p:nvPr/>
        </p:nvSpPr>
        <p:spPr>
          <a:xfrm>
            <a:off x="-130630" y="7788730"/>
            <a:ext cx="12453259" cy="4070349"/>
          </a:xfrm>
          <a:custGeom>
            <a:avLst/>
            <a:gdLst/>
            <a:ahLst/>
            <a:cxnLst/>
            <a:rect l="l" t="t" r="r" b="b"/>
            <a:pathLst>
              <a:path w="12453259" h="3898899">
                <a:moveTo>
                  <a:pt x="3306654" y="2218095"/>
                </a:moveTo>
                <a:cubicBezTo>
                  <a:pt x="3404642" y="2218095"/>
                  <a:pt x="3482244" y="2250815"/>
                  <a:pt x="3539461" y="2316254"/>
                </a:cubicBezTo>
                <a:cubicBezTo>
                  <a:pt x="3596677" y="2381694"/>
                  <a:pt x="3625286" y="2485335"/>
                  <a:pt x="3625286" y="2627177"/>
                </a:cubicBezTo>
                <a:cubicBezTo>
                  <a:pt x="3625286" y="2795743"/>
                  <a:pt x="3597877" y="2912575"/>
                  <a:pt x="3543058" y="2977672"/>
                </a:cubicBezTo>
                <a:cubicBezTo>
                  <a:pt x="3488240" y="3042769"/>
                  <a:pt x="3410809" y="3075317"/>
                  <a:pt x="3310765" y="3075317"/>
                </a:cubicBezTo>
                <a:cubicBezTo>
                  <a:pt x="3213463" y="3075317"/>
                  <a:pt x="3136546" y="3042083"/>
                  <a:pt x="3080014" y="2975616"/>
                </a:cubicBezTo>
                <a:cubicBezTo>
                  <a:pt x="3023483" y="2909149"/>
                  <a:pt x="2995217" y="2799855"/>
                  <a:pt x="2995217" y="2647734"/>
                </a:cubicBezTo>
                <a:cubicBezTo>
                  <a:pt x="2995217" y="2494243"/>
                  <a:pt x="3023654" y="2384263"/>
                  <a:pt x="3080528" y="2317796"/>
                </a:cubicBezTo>
                <a:cubicBezTo>
                  <a:pt x="3137403" y="2251329"/>
                  <a:pt x="3212778" y="2218095"/>
                  <a:pt x="3306654" y="2218095"/>
                </a:cubicBezTo>
                <a:close/>
                <a:moveTo>
                  <a:pt x="4097531" y="1891241"/>
                </a:moveTo>
                <a:lnTo>
                  <a:pt x="4666604" y="3398060"/>
                </a:lnTo>
                <a:lnTo>
                  <a:pt x="5171275" y="3398060"/>
                </a:lnTo>
                <a:lnTo>
                  <a:pt x="5730776" y="1891241"/>
                </a:lnTo>
                <a:lnTo>
                  <a:pt x="5258208" y="1891241"/>
                </a:lnTo>
                <a:lnTo>
                  <a:pt x="4923404" y="2975616"/>
                </a:lnTo>
                <a:lnTo>
                  <a:pt x="4584264" y="1891241"/>
                </a:lnTo>
                <a:close/>
                <a:moveTo>
                  <a:pt x="838674" y="1891241"/>
                </a:moveTo>
                <a:lnTo>
                  <a:pt x="838674" y="3398060"/>
                </a:lnTo>
                <a:lnTo>
                  <a:pt x="1276536" y="3398060"/>
                </a:lnTo>
                <a:lnTo>
                  <a:pt x="1276536" y="2570710"/>
                </a:lnTo>
                <a:lnTo>
                  <a:pt x="1840823" y="3398060"/>
                </a:lnTo>
                <a:lnTo>
                  <a:pt x="2279712" y="3398060"/>
                </a:lnTo>
                <a:lnTo>
                  <a:pt x="2279712" y="1891241"/>
                </a:lnTo>
                <a:lnTo>
                  <a:pt x="1840823" y="1891241"/>
                </a:lnTo>
                <a:lnTo>
                  <a:pt x="1840823" y="2724886"/>
                </a:lnTo>
                <a:lnTo>
                  <a:pt x="1273453" y="1891241"/>
                </a:lnTo>
                <a:close/>
                <a:moveTo>
                  <a:pt x="3307682" y="1865544"/>
                </a:moveTo>
                <a:cubicBezTo>
                  <a:pt x="3063055" y="1865544"/>
                  <a:pt x="2872219" y="1934067"/>
                  <a:pt x="2735173" y="2071113"/>
                </a:cubicBezTo>
                <a:cubicBezTo>
                  <a:pt x="2598127" y="2208159"/>
                  <a:pt x="2529604" y="2399681"/>
                  <a:pt x="2529604" y="2645678"/>
                </a:cubicBezTo>
                <a:cubicBezTo>
                  <a:pt x="2529604" y="2821782"/>
                  <a:pt x="2564208" y="2968421"/>
                  <a:pt x="2633416" y="3085596"/>
                </a:cubicBezTo>
                <a:cubicBezTo>
                  <a:pt x="2702624" y="3202770"/>
                  <a:pt x="2792904" y="3288423"/>
                  <a:pt x="2904253" y="3342557"/>
                </a:cubicBezTo>
                <a:cubicBezTo>
                  <a:pt x="3015603" y="3396690"/>
                  <a:pt x="3156246" y="3423756"/>
                  <a:pt x="3326183" y="3423756"/>
                </a:cubicBezTo>
                <a:cubicBezTo>
                  <a:pt x="3493379" y="3423756"/>
                  <a:pt x="3632995" y="3392407"/>
                  <a:pt x="3745030" y="3329709"/>
                </a:cubicBezTo>
                <a:cubicBezTo>
                  <a:pt x="3857065" y="3267010"/>
                  <a:pt x="3942718" y="3179301"/>
                  <a:pt x="4001991" y="3066580"/>
                </a:cubicBezTo>
                <a:cubicBezTo>
                  <a:pt x="4061263" y="2953860"/>
                  <a:pt x="4090899" y="2809448"/>
                  <a:pt x="4090899" y="2633344"/>
                </a:cubicBezTo>
                <a:cubicBezTo>
                  <a:pt x="4090899" y="2390773"/>
                  <a:pt x="4023062" y="2202163"/>
                  <a:pt x="3887386" y="2067516"/>
                </a:cubicBezTo>
                <a:cubicBezTo>
                  <a:pt x="3751711" y="1932868"/>
                  <a:pt x="3558476" y="1865544"/>
                  <a:pt x="3307682" y="1865544"/>
                </a:cubicBezTo>
                <a:close/>
                <a:moveTo>
                  <a:pt x="0" y="0"/>
                </a:moveTo>
                <a:lnTo>
                  <a:pt x="12453259" y="0"/>
                </a:lnTo>
                <a:lnTo>
                  <a:pt x="12453259" y="3898899"/>
                </a:lnTo>
                <a:lnTo>
                  <a:pt x="0" y="3898899"/>
                </a:lnTo>
                <a:close/>
              </a:path>
            </a:pathLst>
          </a:custGeom>
          <a:gradFill flip="none" rotWithShape="1">
            <a:gsLst>
              <a:gs pos="0">
                <a:schemeClr val="tx2">
                  <a:alpha val="0"/>
                </a:schemeClr>
              </a:gs>
              <a:gs pos="61000">
                <a:srgbClr val="45423D">
                  <a:alpha val="84000"/>
                  <a:lumMod val="60000"/>
                </a:srgb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6" name="TextBox 5">
            <a:extLst>
              <a:ext uri="{FF2B5EF4-FFF2-40B4-BE49-F238E27FC236}">
                <a16:creationId xmlns:a16="http://schemas.microsoft.com/office/drawing/2014/main" id="{EE3E0E93-E129-5A80-01C3-9DFF6709396B}"/>
              </a:ext>
            </a:extLst>
          </p:cNvPr>
          <p:cNvSpPr txBox="1"/>
          <p:nvPr/>
        </p:nvSpPr>
        <p:spPr>
          <a:xfrm>
            <a:off x="6096000" y="9681936"/>
            <a:ext cx="5505450" cy="1754326"/>
          </a:xfrm>
          <a:prstGeom prst="rect">
            <a:avLst/>
          </a:prstGeom>
          <a:noFill/>
        </p:spPr>
        <p:txBody>
          <a:bodyPr wrap="square" rtlCol="0">
            <a:spAutoFit/>
          </a:bodyPr>
          <a:lstStyle/>
          <a:p>
            <a:pPr>
              <a:spcAft>
                <a:spcPts val="1200"/>
              </a:spcAft>
            </a:pPr>
            <a:r>
              <a:rPr lang="en-US" dirty="0">
                <a:solidFill>
                  <a:srgbClr val="F1EBDF"/>
                </a:solidFill>
              </a:rPr>
              <a:t>New Orleans to Venice hurricane and storm damage risk reduction in Plaquemines Parish.  USACE received additional $783M under the 2022 Disaster Relief and Recovery Supplemental Act. Memphis District is leading the construction effort as part of the MVD regional delivery initiative.  </a:t>
            </a:r>
          </a:p>
        </p:txBody>
      </p:sp>
    </p:spTree>
    <p:extLst>
      <p:ext uri="{BB962C8B-B14F-4D97-AF65-F5344CB8AC3E}">
        <p14:creationId xmlns:p14="http://schemas.microsoft.com/office/powerpoint/2010/main" val="2465646670"/>
      </p:ext>
    </p:extLst>
  </p:cSld>
  <p:clrMapOvr>
    <a:masterClrMapping/>
  </p:clrMapOvr>
  <p:transition spd="slow" advClick="0" advTm="0">
    <p:push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4E6649-C81A-490E-153E-DB1C73340080}"/>
              </a:ext>
            </a:extLst>
          </p:cNvPr>
          <p:cNvSpPr>
            <a:spLocks noGrp="1"/>
          </p:cNvSpPr>
          <p:nvPr>
            <p:ph sz="quarter" idx="10"/>
          </p:nvPr>
        </p:nvSpPr>
        <p:spPr/>
        <p:txBody>
          <a:bodyPr/>
          <a:lstStyle/>
          <a:p>
            <a:endParaRPr lang="en-US" dirty="0"/>
          </a:p>
        </p:txBody>
      </p:sp>
      <p:sp>
        <p:nvSpPr>
          <p:cNvPr id="3" name="Footer Placeholder 2">
            <a:extLst>
              <a:ext uri="{FF2B5EF4-FFF2-40B4-BE49-F238E27FC236}">
                <a16:creationId xmlns:a16="http://schemas.microsoft.com/office/drawing/2014/main" id="{31CE08A2-D632-1CF9-7FB0-61A8D812502E}"/>
              </a:ext>
            </a:extLst>
          </p:cNvPr>
          <p:cNvSpPr>
            <a:spLocks noGrp="1"/>
          </p:cNvSpPr>
          <p:nvPr>
            <p:ph type="ftr" sz="quarter" idx="12"/>
          </p:nvPr>
        </p:nvSpPr>
        <p:spPr/>
        <p:txBody>
          <a:bodyPr/>
          <a:lstStyle/>
          <a:p>
            <a:endParaRPr lang="en-US" dirty="0"/>
          </a:p>
        </p:txBody>
      </p:sp>
      <p:sp>
        <p:nvSpPr>
          <p:cNvPr id="4" name="Title 3">
            <a:extLst>
              <a:ext uri="{FF2B5EF4-FFF2-40B4-BE49-F238E27FC236}">
                <a16:creationId xmlns:a16="http://schemas.microsoft.com/office/drawing/2014/main" id="{FB156BA5-F304-46D8-85CA-29289CD9CF5A}"/>
              </a:ext>
            </a:extLst>
          </p:cNvPr>
          <p:cNvSpPr>
            <a:spLocks noGrp="1"/>
          </p:cNvSpPr>
          <p:nvPr>
            <p:ph type="title"/>
          </p:nvPr>
        </p:nvSpPr>
        <p:spPr/>
        <p:txBody>
          <a:bodyPr/>
          <a:lstStyle/>
          <a:p>
            <a:endParaRPr lang="en-US"/>
          </a:p>
        </p:txBody>
      </p:sp>
      <p:pic>
        <p:nvPicPr>
          <p:cNvPr id="7" name="Content Placeholder 5" descr="A large dirt field with a bulldozer&#10;&#10;Description automatically generated">
            <a:extLst>
              <a:ext uri="{FF2B5EF4-FFF2-40B4-BE49-F238E27FC236}">
                <a16:creationId xmlns:a16="http://schemas.microsoft.com/office/drawing/2014/main" id="{FB6F7C65-39E6-4739-94C3-A475A60DB9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45143" y="-130630"/>
            <a:ext cx="12453258" cy="7153729"/>
          </a:xfrm>
          <a:prstGeom prst="rect">
            <a:avLst/>
          </a:prstGeom>
          <a:noFill/>
          <a:ln w="9525">
            <a:noFill/>
            <a:miter lim="800000"/>
            <a:headEnd/>
            <a:tailEnd/>
          </a:ln>
        </p:spPr>
      </p:pic>
      <p:pic>
        <p:nvPicPr>
          <p:cNvPr id="5" name="Picture 4" descr="A red and white sign&#10;&#10;Description automatically generated with medium confidence">
            <a:extLst>
              <a:ext uri="{FF2B5EF4-FFF2-40B4-BE49-F238E27FC236}">
                <a16:creationId xmlns:a16="http://schemas.microsoft.com/office/drawing/2014/main" id="{0E6D08EC-8F68-DDA9-83FD-B8AB852D48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13" name="Freeform: Shape 12">
            <a:extLst>
              <a:ext uri="{FF2B5EF4-FFF2-40B4-BE49-F238E27FC236}">
                <a16:creationId xmlns:a16="http://schemas.microsoft.com/office/drawing/2014/main" id="{EDD8547E-BCE4-8B14-A063-56113ECEC96D}"/>
              </a:ext>
            </a:extLst>
          </p:cNvPr>
          <p:cNvSpPr/>
          <p:nvPr/>
        </p:nvSpPr>
        <p:spPr>
          <a:xfrm>
            <a:off x="-130630" y="2940960"/>
            <a:ext cx="12453259" cy="4070349"/>
          </a:xfrm>
          <a:custGeom>
            <a:avLst/>
            <a:gdLst/>
            <a:ahLst/>
            <a:cxnLst/>
            <a:rect l="l" t="t" r="r" b="b"/>
            <a:pathLst>
              <a:path w="12453259" h="3898899">
                <a:moveTo>
                  <a:pt x="3306654" y="2218095"/>
                </a:moveTo>
                <a:cubicBezTo>
                  <a:pt x="3404642" y="2218095"/>
                  <a:pt x="3482244" y="2250815"/>
                  <a:pt x="3539461" y="2316254"/>
                </a:cubicBezTo>
                <a:cubicBezTo>
                  <a:pt x="3596677" y="2381694"/>
                  <a:pt x="3625286" y="2485335"/>
                  <a:pt x="3625286" y="2627177"/>
                </a:cubicBezTo>
                <a:cubicBezTo>
                  <a:pt x="3625286" y="2795743"/>
                  <a:pt x="3597877" y="2912575"/>
                  <a:pt x="3543058" y="2977672"/>
                </a:cubicBezTo>
                <a:cubicBezTo>
                  <a:pt x="3488240" y="3042769"/>
                  <a:pt x="3410809" y="3075317"/>
                  <a:pt x="3310765" y="3075317"/>
                </a:cubicBezTo>
                <a:cubicBezTo>
                  <a:pt x="3213463" y="3075317"/>
                  <a:pt x="3136546" y="3042083"/>
                  <a:pt x="3080014" y="2975616"/>
                </a:cubicBezTo>
                <a:cubicBezTo>
                  <a:pt x="3023483" y="2909149"/>
                  <a:pt x="2995217" y="2799855"/>
                  <a:pt x="2995217" y="2647734"/>
                </a:cubicBezTo>
                <a:cubicBezTo>
                  <a:pt x="2995217" y="2494243"/>
                  <a:pt x="3023654" y="2384263"/>
                  <a:pt x="3080528" y="2317796"/>
                </a:cubicBezTo>
                <a:cubicBezTo>
                  <a:pt x="3137403" y="2251329"/>
                  <a:pt x="3212778" y="2218095"/>
                  <a:pt x="3306654" y="2218095"/>
                </a:cubicBezTo>
                <a:close/>
                <a:moveTo>
                  <a:pt x="4097531" y="1891241"/>
                </a:moveTo>
                <a:lnTo>
                  <a:pt x="4666604" y="3398060"/>
                </a:lnTo>
                <a:lnTo>
                  <a:pt x="5171275" y="3398060"/>
                </a:lnTo>
                <a:lnTo>
                  <a:pt x="5730776" y="1891241"/>
                </a:lnTo>
                <a:lnTo>
                  <a:pt x="5258208" y="1891241"/>
                </a:lnTo>
                <a:lnTo>
                  <a:pt x="4923404" y="2975616"/>
                </a:lnTo>
                <a:lnTo>
                  <a:pt x="4584264" y="1891241"/>
                </a:lnTo>
                <a:close/>
                <a:moveTo>
                  <a:pt x="838674" y="1891241"/>
                </a:moveTo>
                <a:lnTo>
                  <a:pt x="838674" y="3398060"/>
                </a:lnTo>
                <a:lnTo>
                  <a:pt x="1276536" y="3398060"/>
                </a:lnTo>
                <a:lnTo>
                  <a:pt x="1276536" y="2570710"/>
                </a:lnTo>
                <a:lnTo>
                  <a:pt x="1840823" y="3398060"/>
                </a:lnTo>
                <a:lnTo>
                  <a:pt x="2279712" y="3398060"/>
                </a:lnTo>
                <a:lnTo>
                  <a:pt x="2279712" y="1891241"/>
                </a:lnTo>
                <a:lnTo>
                  <a:pt x="1840823" y="1891241"/>
                </a:lnTo>
                <a:lnTo>
                  <a:pt x="1840823" y="2724886"/>
                </a:lnTo>
                <a:lnTo>
                  <a:pt x="1273453" y="1891241"/>
                </a:lnTo>
                <a:close/>
                <a:moveTo>
                  <a:pt x="3307682" y="1865544"/>
                </a:moveTo>
                <a:cubicBezTo>
                  <a:pt x="3063055" y="1865544"/>
                  <a:pt x="2872219" y="1934067"/>
                  <a:pt x="2735173" y="2071113"/>
                </a:cubicBezTo>
                <a:cubicBezTo>
                  <a:pt x="2598127" y="2208159"/>
                  <a:pt x="2529604" y="2399681"/>
                  <a:pt x="2529604" y="2645678"/>
                </a:cubicBezTo>
                <a:cubicBezTo>
                  <a:pt x="2529604" y="2821782"/>
                  <a:pt x="2564208" y="2968421"/>
                  <a:pt x="2633416" y="3085596"/>
                </a:cubicBezTo>
                <a:cubicBezTo>
                  <a:pt x="2702624" y="3202770"/>
                  <a:pt x="2792904" y="3288423"/>
                  <a:pt x="2904253" y="3342557"/>
                </a:cubicBezTo>
                <a:cubicBezTo>
                  <a:pt x="3015603" y="3396690"/>
                  <a:pt x="3156246" y="3423756"/>
                  <a:pt x="3326183" y="3423756"/>
                </a:cubicBezTo>
                <a:cubicBezTo>
                  <a:pt x="3493379" y="3423756"/>
                  <a:pt x="3632995" y="3392407"/>
                  <a:pt x="3745030" y="3329709"/>
                </a:cubicBezTo>
                <a:cubicBezTo>
                  <a:pt x="3857065" y="3267010"/>
                  <a:pt x="3942718" y="3179301"/>
                  <a:pt x="4001991" y="3066580"/>
                </a:cubicBezTo>
                <a:cubicBezTo>
                  <a:pt x="4061263" y="2953860"/>
                  <a:pt x="4090899" y="2809448"/>
                  <a:pt x="4090899" y="2633344"/>
                </a:cubicBezTo>
                <a:cubicBezTo>
                  <a:pt x="4090899" y="2390773"/>
                  <a:pt x="4023062" y="2202163"/>
                  <a:pt x="3887386" y="2067516"/>
                </a:cubicBezTo>
                <a:cubicBezTo>
                  <a:pt x="3751711" y="1932868"/>
                  <a:pt x="3558476" y="1865544"/>
                  <a:pt x="3307682" y="1865544"/>
                </a:cubicBezTo>
                <a:close/>
                <a:moveTo>
                  <a:pt x="0" y="0"/>
                </a:moveTo>
                <a:lnTo>
                  <a:pt x="12453259" y="0"/>
                </a:lnTo>
                <a:lnTo>
                  <a:pt x="12453259" y="3898899"/>
                </a:lnTo>
                <a:lnTo>
                  <a:pt x="0" y="3898899"/>
                </a:lnTo>
                <a:close/>
              </a:path>
            </a:pathLst>
          </a:custGeom>
          <a:gradFill flip="none" rotWithShape="1">
            <a:gsLst>
              <a:gs pos="0">
                <a:schemeClr val="tx2">
                  <a:alpha val="0"/>
                </a:schemeClr>
              </a:gs>
              <a:gs pos="61000">
                <a:srgbClr val="45423D">
                  <a:alpha val="84000"/>
                  <a:lumMod val="60000"/>
                </a:srgb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6" name="TextBox 5">
            <a:extLst>
              <a:ext uri="{FF2B5EF4-FFF2-40B4-BE49-F238E27FC236}">
                <a16:creationId xmlns:a16="http://schemas.microsoft.com/office/drawing/2014/main" id="{92381652-05FA-CB91-7C72-4051D6831FA0}"/>
              </a:ext>
            </a:extLst>
          </p:cNvPr>
          <p:cNvSpPr txBox="1"/>
          <p:nvPr/>
        </p:nvSpPr>
        <p:spPr>
          <a:xfrm>
            <a:off x="6096000" y="4819650"/>
            <a:ext cx="5505450" cy="1754326"/>
          </a:xfrm>
          <a:prstGeom prst="rect">
            <a:avLst/>
          </a:prstGeom>
          <a:noFill/>
        </p:spPr>
        <p:txBody>
          <a:bodyPr wrap="square" rtlCol="0">
            <a:spAutoFit/>
          </a:bodyPr>
          <a:lstStyle/>
          <a:p>
            <a:pPr>
              <a:spcAft>
                <a:spcPts val="1200"/>
              </a:spcAft>
            </a:pPr>
            <a:r>
              <a:rPr lang="en-US" dirty="0">
                <a:solidFill>
                  <a:srgbClr val="F1EBDF"/>
                </a:solidFill>
              </a:rPr>
              <a:t>New Orleans to Venice hurricane and storm damage risk reduction in Plaquemines Parish.  USACE received additional $783M under the 2022 Disaster Relief and Recovery Supplemental Act. Memphis District is leading the construction effort as part of the MVD regional delivery initiative.  </a:t>
            </a:r>
          </a:p>
        </p:txBody>
      </p:sp>
    </p:spTree>
    <p:extLst>
      <p:ext uri="{BB962C8B-B14F-4D97-AF65-F5344CB8AC3E}">
        <p14:creationId xmlns:p14="http://schemas.microsoft.com/office/powerpoint/2010/main" val="3383448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BF8E658DB0A54B8187A6E67B60E163" ma:contentTypeVersion="1" ma:contentTypeDescription="Create a new document." ma:contentTypeScope="" ma:versionID="c6ebd6e787ccb7ddf9dd3b4ce2582720">
  <xsd:schema xmlns:xsd="http://www.w3.org/2001/XMLSchema" xmlns:xs="http://www.w3.org/2001/XMLSchema" xmlns:p="http://schemas.microsoft.com/office/2006/metadata/properties" xmlns:ns2="18f88ba2-4714-4ce4-8806-1d85d427829f" targetNamespace="http://schemas.microsoft.com/office/2006/metadata/properties" ma:root="true" ma:fieldsID="0d88d59f9d9af5d62dd518897c4f87b3" ns2:_="">
    <xsd:import namespace="18f88ba2-4714-4ce4-8806-1d85d427829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88ba2-4714-4ce4-8806-1d85d42782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84F37E2D-BE1B-421B-A272-B224B69BF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88ba2-4714-4ce4-8806-1d85d42782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8C2CD5-50C2-4A7C-996A-3D6312B83669}">
  <ds:schemaRefs>
    <ds:schemaRef ds:uri="http://purl.org/dc/dcmitype/"/>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elements/1.1/"/>
    <ds:schemaRef ds:uri="18f88ba2-4714-4ce4-8806-1d85d427829f"/>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45071</TotalTime>
  <Words>4031</Words>
  <Application>Microsoft Office PowerPoint</Application>
  <PresentationFormat>Widescreen</PresentationFormat>
  <Paragraphs>291</Paragraphs>
  <Slides>22</Slides>
  <Notes>22</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22</vt:i4>
      </vt:variant>
    </vt:vector>
  </HeadingPairs>
  <TitlesOfParts>
    <vt:vector size="33" baseType="lpstr">
      <vt:lpstr>Arial</vt:lpstr>
      <vt:lpstr>Arial Black</vt:lpstr>
      <vt:lpstr>Calibri</vt:lpstr>
      <vt:lpstr>Wingdings</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Association of levee boards of Louisiana</vt:lpstr>
      <vt:lpstr>Association of levee boards of Louisiana</vt:lpstr>
      <vt:lpstr>Association of levee boards of Louisiana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Christian Betts</cp:lastModifiedBy>
  <cp:revision>557</cp:revision>
  <cp:lastPrinted>2023-04-24T14:20:03Z</cp:lastPrinted>
  <dcterms:created xsi:type="dcterms:W3CDTF">2017-02-20T05:10:01Z</dcterms:created>
  <dcterms:modified xsi:type="dcterms:W3CDTF">2024-12-04T14:29:08Z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0x010100B5BF8E658DB0A54B8187A6E67B60E163</vt:lpwstr>
  </property>
</Properties>
</file>